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9" r:id="rId3"/>
  </p:sldMasterIdLst>
  <p:notesMasterIdLst>
    <p:notesMasterId r:id="rId6"/>
  </p:notesMasterIdLst>
  <p:sldIdLst>
    <p:sldId id="256" r:id="rId4"/>
    <p:sldId id="259" r:id="rId5"/>
    <p:sldId id="318" r:id="rId7"/>
    <p:sldId id="258" r:id="rId8"/>
    <p:sldId id="264" r:id="rId9"/>
    <p:sldId id="294" r:id="rId10"/>
    <p:sldId id="261" r:id="rId11"/>
    <p:sldId id="273" r:id="rId12"/>
    <p:sldId id="319" r:id="rId13"/>
    <p:sldId id="268" r:id="rId14"/>
    <p:sldId id="331" r:id="rId15"/>
    <p:sldId id="359" r:id="rId16"/>
    <p:sldId id="326" r:id="rId17"/>
    <p:sldId id="327" r:id="rId18"/>
    <p:sldId id="328" r:id="rId19"/>
    <p:sldId id="329" r:id="rId20"/>
    <p:sldId id="330" r:id="rId21"/>
    <p:sldId id="281" r:id="rId22"/>
    <p:sldId id="282" r:id="rId23"/>
    <p:sldId id="283" r:id="rId24"/>
    <p:sldId id="274" r:id="rId25"/>
    <p:sldId id="332" r:id="rId26"/>
    <p:sldId id="265" r:id="rId27"/>
    <p:sldId id="292" r:id="rId28"/>
    <p:sldId id="293" r:id="rId29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ä¸­åº¦æ ·å¼ 2 - å¼ºè°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2" Type="http://schemas.openxmlformats.org/officeDocument/2006/relationships/tableStyles" Target="tableStyles.xml"/><Relationship Id="rId31" Type="http://schemas.openxmlformats.org/officeDocument/2006/relationships/viewProps" Target="viewProps.xml"/><Relationship Id="rId30" Type="http://schemas.openxmlformats.org/officeDocument/2006/relationships/presProps" Target="presProps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5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23452-FC8F-4B98-AA5D-D6C57A8A4F7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2083-0386-4B43-BE3F-5071C6BB4FA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2083-0386-4B43-BE3F-5071C6BB4FA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EA2DE-0B7B-41E4-8278-1CA90040534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4EE6B-6911-49B6-A3AC-4E17D433BE7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604011" y="2637313"/>
            <a:ext cx="9144000" cy="886397"/>
          </a:xfrm>
        </p:spPr>
        <p:txBody>
          <a:bodyPr tIns="0" bIns="0" anchor="ctr">
            <a:normAutofit/>
          </a:bodyPr>
          <a:lstStyle>
            <a:lvl1pPr algn="ctr">
              <a:defRPr sz="48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1" y="4015102"/>
            <a:ext cx="9144000" cy="965389"/>
          </a:xfrm>
        </p:spPr>
        <p:txBody>
          <a:bodyPr tIns="0">
            <a:normAutofit/>
          </a:bodyPr>
          <a:lstStyle>
            <a:lvl1pPr marL="0" indent="0" algn="ctr">
              <a:buFont typeface="Arial" charset="0"/>
              <a:buNone/>
              <a:defRPr sz="24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 hasCustomPrompt="1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直接连接符 9"/>
          <p:cNvCxnSpPr/>
          <p:nvPr/>
        </p:nvCxnSpPr>
        <p:spPr>
          <a:xfrm>
            <a:off x="3500094" y="2599962"/>
            <a:ext cx="7653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7856310" y="2599962"/>
            <a:ext cx="7653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1" y="3078638"/>
            <a:ext cx="9144000" cy="886397"/>
          </a:xfrm>
        </p:spPr>
        <p:txBody>
          <a:bodyPr tIns="0" bIns="0" anchor="ctr">
            <a:normAutofit/>
          </a:bodyPr>
          <a:lstStyle>
            <a:lvl1pPr algn="ctr">
              <a:defRPr sz="48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1" y="4015102"/>
            <a:ext cx="9144000" cy="965389"/>
          </a:xfrm>
        </p:spPr>
        <p:txBody>
          <a:bodyPr tIns="0">
            <a:normAutofit/>
          </a:bodyPr>
          <a:lstStyle>
            <a:lvl1pPr marL="0" indent="0" algn="ctr">
              <a:buFont typeface="Arial" charset="0"/>
              <a:buNone/>
              <a:defRPr sz="24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/>
          <a:p>
            <a:fld id="{D997B5FA-0921-464F-AAE1-844C04324D75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38200" y="392400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0" y="865888"/>
            <a:ext cx="732276" cy="3240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4" tIns="34292" rIns="68584" bIns="34292" rtlCol="0" anchor="ctr"/>
          <a:lstStyle/>
          <a:p>
            <a:pPr algn="ctr" defTabSz="685165"/>
            <a:endParaRPr lang="zh-CN" altLang="en-US" sz="1400" dirty="0">
              <a:solidFill>
                <a:srgbClr val="E7E6E6">
                  <a:lumMod val="50000"/>
                </a:srgb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2808254" y="2320925"/>
            <a:ext cx="6039836" cy="798023"/>
          </a:xfrm>
        </p:spPr>
        <p:txBody>
          <a:bodyPr anchor="b" anchorCtr="0">
            <a:normAutofit/>
          </a:bodyPr>
          <a:lstStyle>
            <a:lvl1pPr algn="l">
              <a:defRPr sz="36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2808254" y="3246477"/>
            <a:ext cx="6039837" cy="609604"/>
          </a:xfrm>
        </p:spPr>
        <p:txBody>
          <a:bodyPr>
            <a:normAutofit/>
          </a:bodyPr>
          <a:lstStyle>
            <a:lvl1pPr marL="0" indent="0" algn="l">
              <a:buFont typeface="Arial" charset="0"/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38200" y="392400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36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0" y="865888"/>
            <a:ext cx="732276" cy="3240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4" tIns="34292" rIns="68584" bIns="34292" rtlCol="0" anchor="ctr"/>
          <a:lstStyle/>
          <a:p>
            <a:pPr algn="ctr" defTabSz="685165"/>
            <a:endParaRPr lang="zh-CN" altLang="en-US" sz="1400" dirty="0">
              <a:solidFill>
                <a:srgbClr val="E7E6E6">
                  <a:lumMod val="50000"/>
                </a:srgb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39788" y="392400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0" y="865888"/>
            <a:ext cx="732276" cy="3240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4" tIns="34292" rIns="68584" bIns="34292" rtlCol="0" anchor="ctr"/>
          <a:lstStyle/>
          <a:p>
            <a:pPr algn="ctr" defTabSz="685165"/>
            <a:endParaRPr lang="zh-CN" altLang="en-US" sz="1400" dirty="0">
              <a:solidFill>
                <a:srgbClr val="E7E6E6">
                  <a:lumMod val="50000"/>
                </a:srgb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接连接符 7"/>
          <p:cNvCxnSpPr/>
          <p:nvPr/>
        </p:nvCxnSpPr>
        <p:spPr>
          <a:xfrm>
            <a:off x="3459753" y="2997522"/>
            <a:ext cx="7653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7977333" y="2997522"/>
            <a:ext cx="7653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945827"/>
            <a:ext cx="9144000" cy="1597212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zh-CN" altLang="en-US" dirty="0"/>
              <a:t>编辑标题</a:t>
            </a:r>
            <a:endParaRPr lang="zh-CN" altLang="en-US" dirty="0"/>
          </a:p>
        </p:txBody>
      </p:sp>
      <p:sp>
        <p:nvSpPr>
          <p:cNvPr id="10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595333"/>
            <a:ext cx="9144000" cy="1237127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1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12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3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38200" y="756000"/>
            <a:ext cx="4681654" cy="1428161"/>
          </a:xfrm>
        </p:spPr>
        <p:txBody>
          <a:bodyPr anchor="t" anchorCtr="0">
            <a:normAutofit/>
          </a:bodyPr>
          <a:lstStyle>
            <a:lvl1pPr>
              <a:defRPr sz="36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642517" y="713673"/>
            <a:ext cx="5711882" cy="540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8200" y="2313873"/>
            <a:ext cx="4681654" cy="381158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0" y="865888"/>
            <a:ext cx="732276" cy="3240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4" tIns="34292" rIns="68584" bIns="34292" rtlCol="0" anchor="ctr"/>
          <a:lstStyle/>
          <a:p>
            <a:pPr algn="ctr" defTabSz="685165"/>
            <a:endParaRPr lang="zh-CN" altLang="en-US" sz="1400" dirty="0">
              <a:solidFill>
                <a:srgbClr val="E7E6E6">
                  <a:lumMod val="50000"/>
                </a:srgb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</p:nvPr>
        </p:nvSpPr>
        <p:spPr>
          <a:xfrm>
            <a:off x="10444898" y="365125"/>
            <a:ext cx="908901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199" y="365125"/>
            <a:ext cx="9446443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38200" y="392400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0" y="865888"/>
            <a:ext cx="732276" cy="3240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4" tIns="34292" rIns="68584" bIns="34292" rtlCol="0" anchor="ctr"/>
          <a:lstStyle/>
          <a:p>
            <a:pPr algn="ctr" defTabSz="685165"/>
            <a:endParaRPr lang="zh-CN" altLang="en-US" sz="1400" dirty="0">
              <a:solidFill>
                <a:srgbClr val="E7E6E6">
                  <a:lumMod val="50000"/>
                </a:srgb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 hasCustomPrompt="1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2808254" y="2320925"/>
            <a:ext cx="6039836" cy="798023"/>
          </a:xfrm>
        </p:spPr>
        <p:txBody>
          <a:bodyPr anchor="b" anchorCtr="0">
            <a:normAutofit/>
          </a:bodyPr>
          <a:lstStyle>
            <a:lvl1pPr algn="l">
              <a:defRPr sz="36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2808254" y="3246477"/>
            <a:ext cx="6039837" cy="609604"/>
          </a:xfrm>
        </p:spPr>
        <p:txBody>
          <a:bodyPr>
            <a:normAutofit/>
          </a:bodyPr>
          <a:lstStyle>
            <a:lvl1pPr marL="0" indent="0" algn="l">
              <a:buFont typeface="Arial" charset="0"/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38200" y="392400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36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0" y="865888"/>
            <a:ext cx="732276" cy="3240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4" tIns="34292" rIns="68584" bIns="34292" rtlCol="0" anchor="ctr"/>
          <a:lstStyle/>
          <a:p>
            <a:pPr algn="ctr" defTabSz="685165"/>
            <a:endParaRPr lang="zh-CN" altLang="en-US" sz="1400" dirty="0">
              <a:solidFill>
                <a:srgbClr val="E7E6E6">
                  <a:lumMod val="50000"/>
                </a:srgb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39788" y="392400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0" y="865888"/>
            <a:ext cx="732276" cy="3240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4" tIns="34292" rIns="68584" bIns="34292" rtlCol="0" anchor="ctr"/>
          <a:lstStyle/>
          <a:p>
            <a:pPr algn="ctr" defTabSz="685165"/>
            <a:endParaRPr lang="zh-CN" altLang="en-US" sz="1400" dirty="0">
              <a:solidFill>
                <a:srgbClr val="E7E6E6">
                  <a:lumMod val="50000"/>
                </a:srgb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接连接符 7"/>
          <p:cNvCxnSpPr/>
          <p:nvPr/>
        </p:nvCxnSpPr>
        <p:spPr>
          <a:xfrm>
            <a:off x="3459753" y="2997522"/>
            <a:ext cx="7653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7977333" y="2997522"/>
            <a:ext cx="7653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945827"/>
            <a:ext cx="9144000" cy="1597212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zh-CN" altLang="en-US" dirty="0"/>
              <a:t>编辑标题</a:t>
            </a:r>
            <a:endParaRPr lang="zh-CN" altLang="en-US" dirty="0"/>
          </a:p>
        </p:txBody>
      </p:sp>
      <p:sp>
        <p:nvSpPr>
          <p:cNvPr id="10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595333"/>
            <a:ext cx="9144000" cy="1237127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1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12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3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38200" y="756000"/>
            <a:ext cx="4681654" cy="1428161"/>
          </a:xfrm>
        </p:spPr>
        <p:txBody>
          <a:bodyPr anchor="t" anchorCtr="0">
            <a:normAutofit/>
          </a:bodyPr>
          <a:lstStyle>
            <a:lvl1pPr>
              <a:defRPr sz="36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642517" y="713673"/>
            <a:ext cx="5711882" cy="540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8200" y="2313873"/>
            <a:ext cx="4681654" cy="381158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0" y="865888"/>
            <a:ext cx="732276" cy="3240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4" tIns="34292" rIns="68584" bIns="34292" rtlCol="0" anchor="ctr"/>
          <a:lstStyle/>
          <a:p>
            <a:pPr algn="ctr" defTabSz="685165"/>
            <a:endParaRPr lang="zh-CN" altLang="en-US" sz="1400" dirty="0">
              <a:solidFill>
                <a:srgbClr val="E7E6E6">
                  <a:lumMod val="50000"/>
                </a:srgb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</p:nvPr>
        </p:nvSpPr>
        <p:spPr>
          <a:xfrm>
            <a:off x="10444898" y="365125"/>
            <a:ext cx="908901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199" y="365125"/>
            <a:ext cx="9446443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9.xml"/><Relationship Id="rId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1" Type="http://schemas.openxmlformats.org/officeDocument/2006/relationships/theme" Target="../theme/theme2.xml"/><Relationship Id="rId1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lnSpc>
                <a:spcPct val="120000"/>
              </a:lnSpc>
              <a:defRPr sz="1200">
                <a:solidFill>
                  <a:schemeClr val="bg1">
                    <a:lumMod val="50000"/>
                  </a:schemeClr>
                </a:solidFill>
                <a:latin typeface="+mn-ea"/>
                <a:ea typeface="+mn-ea"/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lnSpc>
                <a:spcPct val="120000"/>
              </a:lnSpc>
              <a:defRPr sz="1200">
                <a:solidFill>
                  <a:schemeClr val="bg1">
                    <a:lumMod val="50000"/>
                  </a:schemeClr>
                </a:solidFill>
                <a:latin typeface="+mn-ea"/>
                <a:ea typeface="+mn-ea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lnSpc>
                <a:spcPct val="120000"/>
              </a:lnSpc>
              <a:defRPr sz="1200">
                <a:solidFill>
                  <a:schemeClr val="bg1">
                    <a:lumMod val="50000"/>
                  </a:schemeClr>
                </a:solidFill>
                <a:latin typeface="+mn-ea"/>
                <a:ea typeface="+mn-ea"/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7" name="KSO_TEMPLATE" hidden="1"/>
          <p:cNvSpPr/>
          <p:nvPr/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lnSpc>
                <a:spcPct val="120000"/>
              </a:lnSpc>
              <a:defRPr sz="1200">
                <a:solidFill>
                  <a:schemeClr val="bg1">
                    <a:lumMod val="50000"/>
                  </a:schemeClr>
                </a:solidFill>
                <a:latin typeface="+mn-ea"/>
                <a:ea typeface="+mn-ea"/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lnSpc>
                <a:spcPct val="120000"/>
              </a:lnSpc>
              <a:defRPr sz="1200">
                <a:solidFill>
                  <a:schemeClr val="bg1">
                    <a:lumMod val="50000"/>
                  </a:schemeClr>
                </a:solidFill>
                <a:latin typeface="+mn-ea"/>
                <a:ea typeface="+mn-ea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lnSpc>
                <a:spcPct val="120000"/>
              </a:lnSpc>
              <a:defRPr sz="1200">
                <a:solidFill>
                  <a:schemeClr val="bg1">
                    <a:lumMod val="50000"/>
                  </a:schemeClr>
                </a:solidFill>
                <a:latin typeface="+mn-ea"/>
                <a:ea typeface="+mn-ea"/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7" name="KSO_TEMPLATE" hidden="1"/>
          <p:cNvSpPr/>
          <p:nvPr/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13.png"/><Relationship Id="rId1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17.png"/><Relationship Id="rId1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2.xml"/><Relationship Id="rId4" Type="http://schemas.openxmlformats.org/officeDocument/2006/relationships/image" Target="../media/image21.png"/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image" Target="../media/image18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2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4.png"/><Relationship Id="rId1" Type="http://schemas.openxmlformats.org/officeDocument/2006/relationships/image" Target="../media/image23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5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标题 4"/>
          <p:cNvSpPr>
            <a:spLocks noGrp="1"/>
          </p:cNvSpPr>
          <p:nvPr>
            <p:ph type="ctrTitle"/>
          </p:nvPr>
        </p:nvSpPr>
        <p:spPr>
          <a:xfrm>
            <a:off x="1614806" y="1996598"/>
            <a:ext cx="9144000" cy="886397"/>
          </a:xfrm>
        </p:spPr>
        <p:txBody>
          <a:bodyPr lIns="90000" tIns="0" rIns="90000" bIns="0">
            <a:normAutofit fontScale="90000"/>
          </a:bodyPr>
          <a:p>
            <a:r>
              <a:rPr lang="zh-CN" altLang="en-US"/>
              <a:t>KM2A-WCDA 联合观测电子能谱预期</a:t>
            </a:r>
            <a:endParaRPr lang="zh-CN" altLang="en-US"/>
          </a:p>
        </p:txBody>
      </p:sp>
      <p:sp>
        <p:nvSpPr>
          <p:cNvPr id="11" name="副标题 10"/>
          <p:cNvSpPr>
            <a:spLocks noGrp="1"/>
          </p:cNvSpPr>
          <p:nvPr>
            <p:ph type="subTitle" idx="1"/>
          </p:nvPr>
        </p:nvSpPr>
        <p:spPr>
          <a:xfrm>
            <a:off x="1524001" y="3836032"/>
            <a:ext cx="9144000" cy="965389"/>
          </a:xfrm>
        </p:spPr>
        <p:txBody>
          <a:bodyPr lIns="90000" tIns="0" rIns="90000" bIns="46800">
            <a:normAutofit lnSpcReduction="20000"/>
          </a:bodyPr>
          <a:p>
            <a:r>
              <a:rPr lang="zh-CN" altLang="en-US" dirty="0"/>
              <a:t>武莎</a:t>
            </a:r>
            <a:endParaRPr lang="zh-CN" altLang="en-US" dirty="0"/>
          </a:p>
          <a:p>
            <a:r>
              <a:rPr lang="en-US" altLang="zh-CN" dirty="0"/>
              <a:t>2018</a:t>
            </a:r>
            <a:r>
              <a:rPr lang="zh-CN" altLang="en-US" dirty="0"/>
              <a:t>年</a:t>
            </a:r>
            <a:r>
              <a:rPr lang="en-US" altLang="zh-CN" dirty="0"/>
              <a:t>3</a:t>
            </a:r>
            <a:r>
              <a:rPr lang="zh-CN" altLang="en-US" dirty="0"/>
              <a:t>月</a:t>
            </a:r>
            <a:r>
              <a:rPr lang="en-US" altLang="zh-CN" dirty="0"/>
              <a:t>22</a:t>
            </a:r>
            <a:r>
              <a:rPr lang="zh-CN" altLang="zh-CN" dirty="0"/>
              <a:t>日</a:t>
            </a:r>
            <a:endParaRPr lang="zh-CN" altLang="zh-C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sym typeface="+mn-ea"/>
              </a:rPr>
              <a:t>2.</a:t>
            </a:r>
            <a:r>
              <a:rPr lang="x-none" altLang="en-US">
                <a:sym typeface="+mn-ea"/>
              </a:rPr>
              <a:t>2</a:t>
            </a:r>
            <a:r>
              <a:rPr lang="zh-CN" altLang="en-US">
                <a:sym typeface="+mn-ea"/>
              </a:rPr>
              <a:t>、快速模拟程序（</a:t>
            </a:r>
            <a:r>
              <a:rPr lang="en-US" altLang="zh-CN">
                <a:sym typeface="+mn-ea"/>
              </a:rPr>
              <a:t>From.</a:t>
            </a:r>
            <a:r>
              <a:rPr lang="zh-CN" altLang="en-US">
                <a:sym typeface="+mn-ea"/>
              </a:rPr>
              <a:t>陈松战）</a:t>
            </a:r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332105" y="1603375"/>
            <a:ext cx="9719310" cy="10274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/>
              <a:t>不加噪声，数据归一到</a:t>
            </a:r>
            <a:r>
              <a:rPr lang="en-US" altLang="zh-CN" sz="2000"/>
              <a:t>Crab</a:t>
            </a:r>
            <a:r>
              <a:rPr lang="zh-CN" altLang="en-US" sz="2000"/>
              <a:t>源，能段：</a:t>
            </a:r>
            <a:r>
              <a:rPr lang="en-US" altLang="zh-CN" sz="2000"/>
              <a:t>100GeV-100</a:t>
            </a:r>
            <a:r>
              <a:rPr lang="x-none" altLang="en-US" sz="2000"/>
              <a:t>T</a:t>
            </a:r>
            <a:r>
              <a:rPr lang="en-US" altLang="zh-CN" sz="2000"/>
              <a:t>eV</a:t>
            </a:r>
            <a:r>
              <a:rPr lang="zh-CN" altLang="en-US" sz="2000"/>
              <a:t>。</a:t>
            </a:r>
            <a:endParaRPr lang="zh-CN" altLang="en-US" sz="2000"/>
          </a:p>
          <a:p>
            <a:r>
              <a:rPr lang="en-US" altLang="zh-CN" sz="2000"/>
              <a:t>WCDA</a:t>
            </a:r>
            <a:r>
              <a:rPr lang="zh-CN" altLang="en-US" sz="2000"/>
              <a:t>快速模拟程序与</a:t>
            </a:r>
            <a:r>
              <a:rPr lang="en-US" altLang="zh-CN" sz="2000"/>
              <a:t>Geant4</a:t>
            </a:r>
            <a:r>
              <a:rPr lang="zh-CN" altLang="en-US" sz="2000"/>
              <a:t>结果吻合。</a:t>
            </a:r>
            <a:endParaRPr lang="zh-CN" altLang="en-US" sz="2000"/>
          </a:p>
          <a:p>
            <a:endParaRPr lang="x-none" altLang="zh-CN" sz="2000">
              <a:solidFill>
                <a:srgbClr val="FF0000"/>
              </a:solidFill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230620" y="2635250"/>
            <a:ext cx="5266055" cy="380301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505" y="2909570"/>
            <a:ext cx="5173980" cy="361188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KM2A</a:t>
            </a:r>
            <a:r>
              <a:rPr lang="zh-CN" altLang="en-US"/>
              <a:t>、</a:t>
            </a:r>
            <a:r>
              <a:rPr lang="en-US" altLang="zh-CN"/>
              <a:t>WCDA</a:t>
            </a:r>
            <a:r>
              <a:rPr lang="zh-CN" altLang="en-US"/>
              <a:t>事例触发情况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551305"/>
            <a:ext cx="10515600" cy="4351338"/>
          </a:xfrm>
        </p:spPr>
        <p:txBody>
          <a:bodyPr/>
          <a:p>
            <a:r>
              <a:rPr lang="zh-CN" altLang="en-US" sz="2000"/>
              <a:t>能量：</a:t>
            </a:r>
            <a:r>
              <a:rPr lang="en-US" altLang="zh-CN" sz="2000"/>
              <a:t>1-100TeV, </a:t>
            </a:r>
            <a:r>
              <a:rPr lang="zh-CN" altLang="en-US" sz="2000"/>
              <a:t>投点半径：</a:t>
            </a:r>
            <a:r>
              <a:rPr lang="en-US" altLang="zh-CN" sz="2000"/>
              <a:t>1000m, </a:t>
            </a:r>
            <a:r>
              <a:rPr lang="zh-CN" altLang="en-US" sz="2000"/>
              <a:t>天顶角：</a:t>
            </a:r>
            <a:r>
              <a:rPr lang="en-US" altLang="zh-CN" sz="2000"/>
              <a:t>0-60</a:t>
            </a:r>
            <a:r>
              <a:rPr lang="zh-CN" altLang="en-US" sz="2000"/>
              <a:t>度。</a:t>
            </a:r>
            <a:endParaRPr lang="zh-CN" altLang="en-US" sz="2000"/>
          </a:p>
          <a:p>
            <a:r>
              <a:rPr lang="en-US" altLang="zh-CN" sz="2000"/>
              <a:t>KM2A</a:t>
            </a:r>
            <a:r>
              <a:rPr lang="zh-CN" altLang="zh-CN" sz="2000"/>
              <a:t>满足触发条件时，有</a:t>
            </a:r>
            <a:r>
              <a:rPr lang="en-US" altLang="zh-CN" sz="2000"/>
              <a:t>52.9%</a:t>
            </a:r>
            <a:r>
              <a:rPr lang="zh-CN" altLang="en-US" sz="2000"/>
              <a:t>的事例没有触发</a:t>
            </a:r>
            <a:r>
              <a:rPr lang="en-US" altLang="zh-CN" sz="2000"/>
              <a:t>WCDA</a:t>
            </a:r>
            <a:r>
              <a:rPr lang="x-none" altLang="en-US" sz="2000"/>
              <a:t>, 多是WCDA的芯外事例</a:t>
            </a:r>
            <a:r>
              <a:rPr lang="zh-CN" altLang="en-US" sz="2000"/>
              <a:t>。</a:t>
            </a:r>
            <a:endParaRPr lang="zh-CN" altLang="en-US" sz="200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40055" y="2844165"/>
            <a:ext cx="4780280" cy="359537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2495" y="2862580"/>
            <a:ext cx="4791710" cy="355854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/>
          <p:cNvSpPr/>
          <p:nvPr/>
        </p:nvSpPr>
        <p:spPr>
          <a:xfrm>
            <a:off x="15875" y="1111250"/>
            <a:ext cx="5443220" cy="461645"/>
          </a:xfrm>
          <a:prstGeom prst="rect">
            <a:avLst/>
          </a:prstGeom>
        </p:spPr>
        <p:txBody>
          <a:bodyPr wrap="square">
            <a:normAutofit fontScale="90000"/>
          </a:bodyPr>
          <a:lstStyle/>
          <a:p>
            <a:pPr algn="ctr"/>
            <a:r>
              <a:rPr lang="en-US" altLang="zh-CN" sz="2400" dirty="0">
                <a:sym typeface="Arial" charset="0"/>
              </a:rPr>
              <a:t>KM2A</a:t>
            </a:r>
            <a:r>
              <a:rPr lang="zh-CN" altLang="zh-CN" sz="2400" dirty="0">
                <a:sym typeface="Arial" charset="0"/>
              </a:rPr>
              <a:t>满足触发条件</a:t>
            </a:r>
            <a:endParaRPr lang="zh-CN" altLang="zh-CN" sz="2400" dirty="0">
              <a:sym typeface="Arial" charset="0"/>
            </a:endParaRPr>
          </a:p>
        </p:txBody>
      </p:sp>
      <p:cxnSp>
        <p:nvCxnSpPr>
          <p:cNvPr id="261" name="直接箭头连接符 260"/>
          <p:cNvCxnSpPr/>
          <p:nvPr/>
        </p:nvCxnSpPr>
        <p:spPr>
          <a:xfrm>
            <a:off x="553798" y="1647827"/>
            <a:ext cx="0" cy="4849493"/>
          </a:xfrm>
          <a:prstGeom prst="straightConnector1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2" name="组合 261"/>
          <p:cNvGrpSpPr/>
          <p:nvPr/>
        </p:nvGrpSpPr>
        <p:grpSpPr>
          <a:xfrm rot="0">
            <a:off x="412750" y="1952164"/>
            <a:ext cx="282097" cy="282097"/>
            <a:chOff x="3810001" y="1883834"/>
            <a:chExt cx="270933" cy="270933"/>
          </a:xfrm>
        </p:grpSpPr>
        <p:sp>
          <p:nvSpPr>
            <p:cNvPr id="263" name="椭圆 262"/>
            <p:cNvSpPr/>
            <p:nvPr/>
          </p:nvSpPr>
          <p:spPr>
            <a:xfrm>
              <a:off x="3810001" y="1883834"/>
              <a:ext cx="270933" cy="27093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35000" lnSpcReduction="20000"/>
            </a:bodyPr>
            <a:p>
              <a:pPr algn="ctr"/>
              <a:endParaRPr lang="zh-CN" altLang="en-US">
                <a:solidFill>
                  <a:schemeClr val="accent1"/>
                </a:solidFill>
                <a:sym typeface="Arial" charset="0"/>
              </a:endParaRPr>
            </a:p>
          </p:txBody>
        </p:sp>
        <p:sp>
          <p:nvSpPr>
            <p:cNvPr id="264" name="十字形 263"/>
            <p:cNvSpPr/>
            <p:nvPr/>
          </p:nvSpPr>
          <p:spPr>
            <a:xfrm>
              <a:off x="3855467" y="1929300"/>
              <a:ext cx="180000" cy="180000"/>
            </a:xfrm>
            <a:prstGeom prst="plus">
              <a:avLst>
                <a:gd name="adj" fmla="val 44149"/>
              </a:avLst>
            </a:prstGeom>
            <a:solidFill>
              <a:srgbClr val="FE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47500" lnSpcReduction="20000"/>
            </a:bodyPr>
            <a:p>
              <a:pPr algn="ctr"/>
              <a:endParaRPr lang="zh-CN" altLang="en-US">
                <a:solidFill>
                  <a:schemeClr val="accent1"/>
                </a:solidFill>
                <a:sym typeface="Arial" charset="0"/>
              </a:endParaRPr>
            </a:p>
          </p:txBody>
        </p:sp>
      </p:grpSp>
      <p:cxnSp>
        <p:nvCxnSpPr>
          <p:cNvPr id="265" name="直接连接符 264"/>
          <p:cNvCxnSpPr/>
          <p:nvPr/>
        </p:nvCxnSpPr>
        <p:spPr>
          <a:xfrm>
            <a:off x="741668" y="2093212"/>
            <a:ext cx="4188145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" name="文本框 265"/>
          <p:cNvSpPr txBox="1"/>
          <p:nvPr/>
        </p:nvSpPr>
        <p:spPr>
          <a:xfrm>
            <a:off x="741668" y="1572913"/>
            <a:ext cx="4968887" cy="961588"/>
          </a:xfrm>
          <a:prstGeom prst="rect">
            <a:avLst/>
          </a:prstGeom>
          <a:noFill/>
        </p:spPr>
        <p:txBody>
          <a:bodyPr wrap="square" rtlCol="0">
            <a:normAutofit/>
          </a:bodyPr>
          <a:p>
            <a:pPr>
              <a:lnSpc>
                <a:spcPct val="150000"/>
              </a:lnSpc>
            </a:pPr>
            <a:r>
              <a:rPr lang="zh-CN" altLang="da-DK" sz="2000" dirty="0">
                <a:solidFill>
                  <a:srgbClr val="918415"/>
                </a:solidFill>
                <a:sym typeface="Arial" charset="0"/>
              </a:rPr>
              <a:t>利用空间时间窗口噪声过滤</a:t>
            </a:r>
            <a:endParaRPr lang="zh-CN" altLang="da-DK" sz="2000" dirty="0">
              <a:solidFill>
                <a:srgbClr val="918415"/>
              </a:solidFill>
              <a:sym typeface="Arial" charset="0"/>
            </a:endParaRPr>
          </a:p>
        </p:txBody>
      </p:sp>
      <p:grpSp>
        <p:nvGrpSpPr>
          <p:cNvPr id="267" name="组合 266"/>
          <p:cNvGrpSpPr/>
          <p:nvPr/>
        </p:nvGrpSpPr>
        <p:grpSpPr>
          <a:xfrm rot="0">
            <a:off x="412750" y="2933065"/>
            <a:ext cx="282097" cy="282097"/>
            <a:chOff x="3810001" y="1883834"/>
            <a:chExt cx="270933" cy="270933"/>
          </a:xfrm>
        </p:grpSpPr>
        <p:sp>
          <p:nvSpPr>
            <p:cNvPr id="268" name="椭圆 267"/>
            <p:cNvSpPr/>
            <p:nvPr/>
          </p:nvSpPr>
          <p:spPr>
            <a:xfrm>
              <a:off x="3810001" y="1883834"/>
              <a:ext cx="270933" cy="27093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35000" lnSpcReduction="20000"/>
            </a:bodyPr>
            <a:p>
              <a:pPr algn="ctr"/>
              <a:endParaRPr lang="zh-CN" altLang="en-US">
                <a:solidFill>
                  <a:schemeClr val="accent1"/>
                </a:solidFill>
                <a:sym typeface="Arial" charset="0"/>
              </a:endParaRPr>
            </a:p>
          </p:txBody>
        </p:sp>
        <p:sp>
          <p:nvSpPr>
            <p:cNvPr id="269" name="十字形 268"/>
            <p:cNvSpPr/>
            <p:nvPr/>
          </p:nvSpPr>
          <p:spPr>
            <a:xfrm>
              <a:off x="3855467" y="1929300"/>
              <a:ext cx="180000" cy="180000"/>
            </a:xfrm>
            <a:prstGeom prst="plus">
              <a:avLst>
                <a:gd name="adj" fmla="val 44149"/>
              </a:avLst>
            </a:prstGeom>
            <a:solidFill>
              <a:srgbClr val="FE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47500" lnSpcReduction="20000"/>
            </a:bodyPr>
            <a:p>
              <a:pPr algn="ctr"/>
              <a:endParaRPr lang="zh-CN" altLang="en-US">
                <a:solidFill>
                  <a:schemeClr val="accent1"/>
                </a:solidFill>
                <a:sym typeface="Arial" charset="0"/>
              </a:endParaRPr>
            </a:p>
          </p:txBody>
        </p:sp>
      </p:grpSp>
      <p:cxnSp>
        <p:nvCxnSpPr>
          <p:cNvPr id="270" name="直接连接符 269"/>
          <p:cNvCxnSpPr/>
          <p:nvPr/>
        </p:nvCxnSpPr>
        <p:spPr>
          <a:xfrm>
            <a:off x="741668" y="3074114"/>
            <a:ext cx="4188145" cy="0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1" name="文本框 270"/>
          <p:cNvSpPr txBox="1"/>
          <p:nvPr/>
        </p:nvSpPr>
        <p:spPr>
          <a:xfrm>
            <a:off x="655308" y="2612235"/>
            <a:ext cx="4968887" cy="961588"/>
          </a:xfrm>
          <a:prstGeom prst="rect">
            <a:avLst/>
          </a:prstGeom>
          <a:noFill/>
        </p:spPr>
        <p:txBody>
          <a:bodyPr wrap="square" rtlCol="0">
            <a:normAutofit/>
          </a:bodyPr>
          <a:p>
            <a:pPr>
              <a:lnSpc>
                <a:spcPct val="150000"/>
              </a:lnSpc>
            </a:pPr>
            <a:r>
              <a:rPr lang="zh-CN" sz="2000" dirty="0">
                <a:solidFill>
                  <a:srgbClr val="C47546"/>
                </a:solidFill>
                <a:sym typeface="Arial" charset="0"/>
              </a:rPr>
              <a:t>方向重建：平面拟合, 芯位重建：重心法</a:t>
            </a:r>
            <a:endParaRPr lang="zh-CN" sz="2000" dirty="0">
              <a:solidFill>
                <a:srgbClr val="C47546"/>
              </a:solidFill>
              <a:sym typeface="Arial" charset="0"/>
            </a:endParaRPr>
          </a:p>
          <a:p>
            <a:pPr>
              <a:lnSpc>
                <a:spcPct val="150000"/>
              </a:lnSpc>
            </a:pPr>
            <a:endParaRPr lang="x-none" altLang="zh-CN" sz="2000" dirty="0">
              <a:solidFill>
                <a:srgbClr val="C47546"/>
              </a:solidFill>
              <a:sym typeface="Arial" charset="0"/>
            </a:endParaRPr>
          </a:p>
        </p:txBody>
      </p:sp>
      <p:grpSp>
        <p:nvGrpSpPr>
          <p:cNvPr id="272" name="组合 271"/>
          <p:cNvGrpSpPr/>
          <p:nvPr/>
        </p:nvGrpSpPr>
        <p:grpSpPr>
          <a:xfrm rot="0">
            <a:off x="412750" y="3913382"/>
            <a:ext cx="282097" cy="282097"/>
            <a:chOff x="3810001" y="1883834"/>
            <a:chExt cx="270933" cy="270933"/>
          </a:xfrm>
        </p:grpSpPr>
        <p:sp>
          <p:nvSpPr>
            <p:cNvPr id="273" name="椭圆 272"/>
            <p:cNvSpPr/>
            <p:nvPr/>
          </p:nvSpPr>
          <p:spPr>
            <a:xfrm>
              <a:off x="3810001" y="1883834"/>
              <a:ext cx="270933" cy="27093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35000" lnSpcReduction="20000"/>
            </a:bodyPr>
            <a:p>
              <a:pPr algn="ctr"/>
              <a:endParaRPr lang="zh-CN" altLang="en-US">
                <a:solidFill>
                  <a:schemeClr val="accent1"/>
                </a:solidFill>
                <a:sym typeface="Arial" charset="0"/>
              </a:endParaRPr>
            </a:p>
          </p:txBody>
        </p:sp>
        <p:sp>
          <p:nvSpPr>
            <p:cNvPr id="274" name="十字形 273"/>
            <p:cNvSpPr/>
            <p:nvPr/>
          </p:nvSpPr>
          <p:spPr>
            <a:xfrm>
              <a:off x="3855467" y="1929300"/>
              <a:ext cx="180000" cy="180000"/>
            </a:xfrm>
            <a:prstGeom prst="plus">
              <a:avLst>
                <a:gd name="adj" fmla="val 44149"/>
              </a:avLst>
            </a:prstGeom>
            <a:solidFill>
              <a:srgbClr val="FE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47500" lnSpcReduction="20000"/>
            </a:bodyPr>
            <a:p>
              <a:pPr algn="ctr"/>
              <a:endParaRPr lang="zh-CN" altLang="en-US">
                <a:solidFill>
                  <a:schemeClr val="accent1"/>
                </a:solidFill>
                <a:sym typeface="Arial" charset="0"/>
              </a:endParaRPr>
            </a:p>
          </p:txBody>
        </p:sp>
      </p:grpSp>
      <p:cxnSp>
        <p:nvCxnSpPr>
          <p:cNvPr id="275" name="直接连接符 274"/>
          <p:cNvCxnSpPr/>
          <p:nvPr/>
        </p:nvCxnSpPr>
        <p:spPr>
          <a:xfrm>
            <a:off x="741668" y="4054430"/>
            <a:ext cx="4188145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" name="文本框 275"/>
          <p:cNvSpPr txBox="1"/>
          <p:nvPr/>
        </p:nvSpPr>
        <p:spPr>
          <a:xfrm>
            <a:off x="741668" y="3534716"/>
            <a:ext cx="4968887" cy="961588"/>
          </a:xfrm>
          <a:prstGeom prst="rect">
            <a:avLst/>
          </a:prstGeom>
          <a:noFill/>
        </p:spPr>
        <p:txBody>
          <a:bodyPr wrap="square" rtlCol="0">
            <a:normAutofit/>
          </a:bodyPr>
          <a:p>
            <a:pPr algn="l">
              <a:lnSpc>
                <a:spcPct val="150000"/>
              </a:lnSpc>
            </a:pPr>
            <a:r>
              <a:rPr lang="zh-CN" altLang="da-DK" sz="2000" dirty="0">
                <a:solidFill>
                  <a:srgbClr val="918415"/>
                </a:solidFill>
                <a:sym typeface="Arial" charset="0"/>
              </a:rPr>
              <a:t>噪声过滤:残差[-50,200]</a:t>
            </a:r>
            <a:endParaRPr lang="zh-CN" altLang="da-DK" sz="2000" dirty="0">
              <a:solidFill>
                <a:srgbClr val="918415"/>
              </a:solidFill>
              <a:sym typeface="Arial" charset="0"/>
            </a:endParaRPr>
          </a:p>
        </p:txBody>
      </p:sp>
      <p:grpSp>
        <p:nvGrpSpPr>
          <p:cNvPr id="277" name="组合 276"/>
          <p:cNvGrpSpPr/>
          <p:nvPr/>
        </p:nvGrpSpPr>
        <p:grpSpPr>
          <a:xfrm rot="0">
            <a:off x="412750" y="4894283"/>
            <a:ext cx="282097" cy="282097"/>
            <a:chOff x="3810001" y="1883834"/>
            <a:chExt cx="270933" cy="270933"/>
          </a:xfrm>
        </p:grpSpPr>
        <p:sp>
          <p:nvSpPr>
            <p:cNvPr id="278" name="椭圆 277"/>
            <p:cNvSpPr/>
            <p:nvPr/>
          </p:nvSpPr>
          <p:spPr>
            <a:xfrm>
              <a:off x="3810001" y="1883834"/>
              <a:ext cx="270933" cy="27093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35000" lnSpcReduction="20000"/>
            </a:bodyPr>
            <a:p>
              <a:pPr algn="ctr"/>
              <a:endParaRPr lang="zh-CN" altLang="en-US">
                <a:solidFill>
                  <a:schemeClr val="accent1"/>
                </a:solidFill>
                <a:sym typeface="Arial" charset="0"/>
              </a:endParaRPr>
            </a:p>
          </p:txBody>
        </p:sp>
        <p:sp>
          <p:nvSpPr>
            <p:cNvPr id="279" name="十字形 278"/>
            <p:cNvSpPr/>
            <p:nvPr/>
          </p:nvSpPr>
          <p:spPr>
            <a:xfrm>
              <a:off x="3855467" y="1929300"/>
              <a:ext cx="180000" cy="180000"/>
            </a:xfrm>
            <a:prstGeom prst="plus">
              <a:avLst>
                <a:gd name="adj" fmla="val 44149"/>
              </a:avLst>
            </a:prstGeom>
            <a:solidFill>
              <a:srgbClr val="FE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47500" lnSpcReduction="20000"/>
            </a:bodyPr>
            <a:p>
              <a:pPr algn="ctr"/>
              <a:endParaRPr lang="zh-CN" altLang="en-US">
                <a:solidFill>
                  <a:schemeClr val="accent1"/>
                </a:solidFill>
                <a:sym typeface="Arial" charset="0"/>
              </a:endParaRPr>
            </a:p>
          </p:txBody>
        </p:sp>
      </p:grpSp>
      <p:cxnSp>
        <p:nvCxnSpPr>
          <p:cNvPr id="280" name="直接连接符 279"/>
          <p:cNvCxnSpPr/>
          <p:nvPr/>
        </p:nvCxnSpPr>
        <p:spPr>
          <a:xfrm>
            <a:off x="741668" y="5035332"/>
            <a:ext cx="4188145" cy="0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1" name="文本框 280"/>
          <p:cNvSpPr txBox="1"/>
          <p:nvPr/>
        </p:nvSpPr>
        <p:spPr>
          <a:xfrm>
            <a:off x="727063" y="4529638"/>
            <a:ext cx="4968887" cy="961588"/>
          </a:xfrm>
          <a:prstGeom prst="rect">
            <a:avLst/>
          </a:prstGeom>
          <a:noFill/>
        </p:spPr>
        <p:txBody>
          <a:bodyPr wrap="square" rtlCol="0">
            <a:normAutofit/>
          </a:bodyPr>
          <a:p>
            <a:pPr>
              <a:lnSpc>
                <a:spcPct val="150000"/>
              </a:lnSpc>
            </a:pPr>
            <a:r>
              <a:rPr lang="zh-CN" sz="2000" dirty="0">
                <a:solidFill>
                  <a:srgbClr val="C47546"/>
                </a:solidFill>
                <a:sym typeface="Arial" charset="0"/>
              </a:rPr>
              <a:t>方向重建：锥面拟合</a:t>
            </a:r>
            <a:r>
              <a:rPr lang="x-none" altLang="zh-CN" sz="2000" dirty="0">
                <a:solidFill>
                  <a:srgbClr val="C47546"/>
                </a:solidFill>
                <a:sym typeface="Arial" charset="0"/>
              </a:rPr>
              <a:t>, 芯位重建:NKG拟合</a:t>
            </a:r>
            <a:endParaRPr lang="x-none" altLang="zh-CN" sz="2000" dirty="0">
              <a:solidFill>
                <a:srgbClr val="C47546"/>
              </a:solidFill>
              <a:sym typeface="Arial" charset="0"/>
            </a:endParaRPr>
          </a:p>
        </p:txBody>
      </p:sp>
      <p:grpSp>
        <p:nvGrpSpPr>
          <p:cNvPr id="282" name="组合 281"/>
          <p:cNvGrpSpPr/>
          <p:nvPr/>
        </p:nvGrpSpPr>
        <p:grpSpPr>
          <a:xfrm rot="0">
            <a:off x="412750" y="5875185"/>
            <a:ext cx="282097" cy="282097"/>
            <a:chOff x="3810001" y="1883834"/>
            <a:chExt cx="270933" cy="270933"/>
          </a:xfrm>
        </p:grpSpPr>
        <p:sp>
          <p:nvSpPr>
            <p:cNvPr id="283" name="椭圆 282"/>
            <p:cNvSpPr/>
            <p:nvPr/>
          </p:nvSpPr>
          <p:spPr>
            <a:xfrm>
              <a:off x="3810001" y="1883834"/>
              <a:ext cx="270933" cy="27093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35000" lnSpcReduction="20000"/>
            </a:bodyPr>
            <a:p>
              <a:pPr algn="ctr"/>
              <a:endParaRPr lang="zh-CN" altLang="en-US">
                <a:solidFill>
                  <a:schemeClr val="accent1"/>
                </a:solidFill>
                <a:sym typeface="Arial" charset="0"/>
              </a:endParaRPr>
            </a:p>
          </p:txBody>
        </p:sp>
        <p:sp>
          <p:nvSpPr>
            <p:cNvPr id="284" name="十字形 283"/>
            <p:cNvSpPr/>
            <p:nvPr/>
          </p:nvSpPr>
          <p:spPr>
            <a:xfrm>
              <a:off x="3855467" y="1929300"/>
              <a:ext cx="180000" cy="180000"/>
            </a:xfrm>
            <a:prstGeom prst="plus">
              <a:avLst>
                <a:gd name="adj" fmla="val 44149"/>
              </a:avLst>
            </a:prstGeom>
            <a:solidFill>
              <a:srgbClr val="FE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47500" lnSpcReduction="20000"/>
            </a:bodyPr>
            <a:p>
              <a:pPr algn="ctr"/>
              <a:endParaRPr lang="zh-CN" altLang="en-US">
                <a:solidFill>
                  <a:schemeClr val="accent1"/>
                </a:solidFill>
                <a:sym typeface="Arial" charset="0"/>
              </a:endParaRPr>
            </a:p>
          </p:txBody>
        </p:sp>
      </p:grpSp>
      <p:cxnSp>
        <p:nvCxnSpPr>
          <p:cNvPr id="285" name="直接连接符 284"/>
          <p:cNvCxnSpPr/>
          <p:nvPr/>
        </p:nvCxnSpPr>
        <p:spPr>
          <a:xfrm>
            <a:off x="741668" y="6016233"/>
            <a:ext cx="4188145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7" name="组合 286"/>
          <p:cNvGrpSpPr/>
          <p:nvPr/>
        </p:nvGrpSpPr>
        <p:grpSpPr>
          <a:xfrm>
            <a:off x="4427220" y="2622550"/>
            <a:ext cx="2844165" cy="2196465"/>
            <a:chOff x="114486" y="107098"/>
            <a:chExt cx="2946856" cy="2946796"/>
          </a:xfrm>
        </p:grpSpPr>
        <p:sp>
          <p:nvSpPr>
            <p:cNvPr id="288" name="下箭头 287"/>
            <p:cNvSpPr/>
            <p:nvPr/>
          </p:nvSpPr>
          <p:spPr>
            <a:xfrm rot="16200000">
              <a:off x="114546" y="107098"/>
              <a:ext cx="2946796" cy="2946796"/>
            </a:xfrm>
            <a:prstGeom prst="downArrow">
              <a:avLst>
                <a:gd name="adj1" fmla="val 50000"/>
                <a:gd name="adj2" fmla="val 35000"/>
              </a:avLst>
            </a:prstGeom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>
              <a:normAutofit/>
            </a:bodyPr>
            <a:p>
              <a:endParaRPr lang="zh-CN" altLang="en-US">
                <a:sym typeface="Arial" charset="0"/>
              </a:endParaRPr>
            </a:p>
          </p:txBody>
        </p:sp>
        <p:sp>
          <p:nvSpPr>
            <p:cNvPr id="289" name="下箭头 4"/>
            <p:cNvSpPr/>
            <p:nvPr/>
          </p:nvSpPr>
          <p:spPr>
            <a:xfrm rot="21600000">
              <a:off x="114486" y="552653"/>
              <a:ext cx="2692238" cy="221755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84480" tIns="284480" rIns="284480" bIns="284480" numCol="1" spcCol="1270" anchor="ctr" anchorCtr="0">
              <a:normAutofit fontScale="90000"/>
            </a:bodyPr>
            <a:p>
              <a:pPr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dirty="0">
                  <a:solidFill>
                    <a:schemeClr val="bg1"/>
                  </a:solidFill>
                  <a:sym typeface="Arial" charset="0"/>
                </a:rPr>
                <a:t>事例的芯位、方向等信息均来自</a:t>
              </a:r>
              <a:r>
                <a:rPr lang="en-US" altLang="zh-CN" dirty="0">
                  <a:solidFill>
                    <a:schemeClr val="bg1"/>
                  </a:solidFill>
                  <a:sym typeface="Arial" charset="0"/>
                </a:rPr>
                <a:t>KM2A</a:t>
              </a:r>
              <a:r>
                <a:rPr lang="zh-CN" altLang="en-US" dirty="0">
                  <a:solidFill>
                    <a:schemeClr val="bg1"/>
                  </a:solidFill>
                  <a:sym typeface="Arial" charset="0"/>
                </a:rPr>
                <a:t>重建</a:t>
              </a:r>
              <a:endParaRPr lang="zh-CN" altLang="en-US" dirty="0">
                <a:solidFill>
                  <a:schemeClr val="bg1"/>
                </a:solidFill>
                <a:sym typeface="Arial" charset="0"/>
              </a:endParaRPr>
            </a:p>
            <a:p>
              <a:pPr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dirty="0">
                  <a:solidFill>
                    <a:schemeClr val="bg1"/>
                  </a:solidFill>
                  <a:sym typeface="Arial" charset="0"/>
                </a:rPr>
                <a:t>不对</a:t>
              </a:r>
              <a:r>
                <a:rPr lang="en-US" altLang="zh-CN" dirty="0">
                  <a:solidFill>
                    <a:schemeClr val="bg1"/>
                  </a:solidFill>
                  <a:sym typeface="Arial" charset="0"/>
                </a:rPr>
                <a:t>WCDA</a:t>
              </a:r>
              <a:r>
                <a:rPr lang="zh-CN" altLang="en-US" dirty="0">
                  <a:solidFill>
                    <a:schemeClr val="bg1"/>
                  </a:solidFill>
                  <a:sym typeface="Arial" charset="0"/>
                </a:rPr>
                <a:t>进行触发判选</a:t>
              </a:r>
              <a:endParaRPr lang="zh-CN" altLang="en-US" dirty="0">
                <a:solidFill>
                  <a:schemeClr val="bg1"/>
                </a:solidFill>
                <a:sym typeface="Arial" charset="0"/>
              </a:endParaRPr>
            </a:p>
          </p:txBody>
        </p:sp>
      </p:grpSp>
      <p:grpSp>
        <p:nvGrpSpPr>
          <p:cNvPr id="290" name="组合 289"/>
          <p:cNvGrpSpPr/>
          <p:nvPr/>
        </p:nvGrpSpPr>
        <p:grpSpPr>
          <a:xfrm rot="0">
            <a:off x="7275830" y="2505710"/>
            <a:ext cx="4540885" cy="845072"/>
            <a:chOff x="1736939" y="2896935"/>
            <a:chExt cx="6022398" cy="1120736"/>
          </a:xfrm>
        </p:grpSpPr>
        <p:grpSp>
          <p:nvGrpSpPr>
            <p:cNvPr id="291" name="组合 290"/>
            <p:cNvGrpSpPr/>
            <p:nvPr/>
          </p:nvGrpSpPr>
          <p:grpSpPr>
            <a:xfrm>
              <a:off x="1736939" y="2896935"/>
              <a:ext cx="1120736" cy="1120736"/>
              <a:chOff x="1736939" y="2896935"/>
              <a:chExt cx="1120736" cy="1120736"/>
            </a:xfrm>
          </p:grpSpPr>
          <p:sp>
            <p:nvSpPr>
              <p:cNvPr id="292" name="任意多边形 291"/>
              <p:cNvSpPr/>
              <p:nvPr/>
            </p:nvSpPr>
            <p:spPr>
              <a:xfrm>
                <a:off x="1736939" y="2896935"/>
                <a:ext cx="1120736" cy="1120736"/>
              </a:xfrm>
              <a:custGeom>
                <a:avLst/>
                <a:gdLst>
                  <a:gd name="connsiteX0" fmla="*/ 560368 w 1120736"/>
                  <a:gd name="connsiteY0" fmla="*/ 0 h 1120736"/>
                  <a:gd name="connsiteX1" fmla="*/ 1120736 w 1120736"/>
                  <a:gd name="connsiteY1" fmla="*/ 560368 h 1120736"/>
                  <a:gd name="connsiteX2" fmla="*/ 560368 w 1120736"/>
                  <a:gd name="connsiteY2" fmla="*/ 1120736 h 1120736"/>
                  <a:gd name="connsiteX3" fmla="*/ 0 w 1120736"/>
                  <a:gd name="connsiteY3" fmla="*/ 560368 h 11207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20736" h="1120736">
                    <a:moveTo>
                      <a:pt x="560368" y="0"/>
                    </a:moveTo>
                    <a:lnTo>
                      <a:pt x="1120736" y="560368"/>
                    </a:lnTo>
                    <a:lnTo>
                      <a:pt x="560368" y="1120736"/>
                    </a:lnTo>
                    <a:lnTo>
                      <a:pt x="0" y="560368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p>
                <a:pPr algn="ctr"/>
                <a:r>
                  <a:rPr lang="en-US" altLang="zh-CN" sz="3200" b="1" dirty="0">
                    <a:solidFill>
                      <a:schemeClr val="bg1"/>
                    </a:solidFill>
                  </a:rPr>
                  <a:t>1</a:t>
                </a:r>
                <a:endParaRPr lang="zh-CN" altLang="en-US" sz="3200" b="1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293" name="直接连接符 292"/>
              <p:cNvCxnSpPr/>
              <p:nvPr/>
            </p:nvCxnSpPr>
            <p:spPr>
              <a:xfrm flipV="1">
                <a:off x="2017123" y="2896935"/>
                <a:ext cx="264944" cy="280184"/>
              </a:xfrm>
              <a:prstGeom prst="line">
                <a:avLst/>
              </a:prstGeom>
              <a:ln w="28575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4" name="直接连接符 293"/>
              <p:cNvCxnSpPr/>
              <p:nvPr/>
            </p:nvCxnSpPr>
            <p:spPr>
              <a:xfrm flipV="1">
                <a:off x="2297307" y="3737487"/>
                <a:ext cx="264944" cy="280184"/>
              </a:xfrm>
              <a:prstGeom prst="line">
                <a:avLst/>
              </a:prstGeom>
              <a:ln w="28575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5" name="直接连接符 294"/>
              <p:cNvCxnSpPr/>
              <p:nvPr/>
            </p:nvCxnSpPr>
            <p:spPr>
              <a:xfrm rot="16200000" flipV="1">
                <a:off x="2585111" y="3169499"/>
                <a:ext cx="264944" cy="280184"/>
              </a:xfrm>
              <a:prstGeom prst="line">
                <a:avLst/>
              </a:prstGeom>
              <a:ln w="28575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6" name="直接连接符 295"/>
              <p:cNvCxnSpPr/>
              <p:nvPr/>
            </p:nvCxnSpPr>
            <p:spPr>
              <a:xfrm rot="16200000" flipV="1">
                <a:off x="1744559" y="3464923"/>
                <a:ext cx="264944" cy="280184"/>
              </a:xfrm>
              <a:prstGeom prst="line">
                <a:avLst/>
              </a:prstGeom>
              <a:ln w="28575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7" name="文本框 296"/>
            <p:cNvSpPr txBox="1"/>
            <p:nvPr/>
          </p:nvSpPr>
          <p:spPr>
            <a:xfrm>
              <a:off x="3122619" y="2912538"/>
              <a:ext cx="4636718" cy="108952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p>
              <a:pPr>
                <a:lnSpc>
                  <a:spcPct val="120000"/>
                </a:lnSpc>
              </a:pPr>
              <a:r>
                <a:rPr lang="zh-CN" altLang="en-US" sz="2000" dirty="0"/>
                <a:t>利用</a:t>
              </a:r>
              <a:r>
                <a:rPr lang="en-US" altLang="zh-CN" sz="2000" dirty="0"/>
                <a:t>KM2A</a:t>
              </a:r>
              <a:r>
                <a:rPr lang="zh-CN" altLang="en-US" sz="2000" dirty="0"/>
                <a:t>前锋面对</a:t>
              </a:r>
              <a:r>
                <a:rPr lang="en-US" altLang="zh-CN" sz="2000" dirty="0"/>
                <a:t>WCDA</a:t>
              </a:r>
              <a:r>
                <a:rPr lang="zh-CN" altLang="en-US" sz="2000" dirty="0"/>
                <a:t>进行噪声</a:t>
              </a:r>
              <a:r>
                <a:rPr lang="x-none" altLang="zh-CN" sz="2000" dirty="0"/>
                <a:t>过滤</a:t>
              </a:r>
              <a:endParaRPr lang="x-none" altLang="zh-CN" sz="2000" dirty="0"/>
            </a:p>
          </p:txBody>
        </p:sp>
      </p:grpSp>
      <p:grpSp>
        <p:nvGrpSpPr>
          <p:cNvPr id="298" name="组合 297"/>
          <p:cNvGrpSpPr/>
          <p:nvPr/>
        </p:nvGrpSpPr>
        <p:grpSpPr>
          <a:xfrm rot="0">
            <a:off x="7297420" y="3667744"/>
            <a:ext cx="4540885" cy="845072"/>
            <a:chOff x="1736939" y="2896935"/>
            <a:chExt cx="6022398" cy="1120736"/>
          </a:xfrm>
        </p:grpSpPr>
        <p:grpSp>
          <p:nvGrpSpPr>
            <p:cNvPr id="299" name="组合 298"/>
            <p:cNvGrpSpPr/>
            <p:nvPr/>
          </p:nvGrpSpPr>
          <p:grpSpPr>
            <a:xfrm>
              <a:off x="1736939" y="2896935"/>
              <a:ext cx="1120736" cy="1120736"/>
              <a:chOff x="1736939" y="2896935"/>
              <a:chExt cx="1120736" cy="1120736"/>
            </a:xfrm>
          </p:grpSpPr>
          <p:sp>
            <p:nvSpPr>
              <p:cNvPr id="300" name="任意多边形 299"/>
              <p:cNvSpPr/>
              <p:nvPr/>
            </p:nvSpPr>
            <p:spPr>
              <a:xfrm>
                <a:off x="1736939" y="2896935"/>
                <a:ext cx="1120736" cy="1120736"/>
              </a:xfrm>
              <a:custGeom>
                <a:avLst/>
                <a:gdLst>
                  <a:gd name="connsiteX0" fmla="*/ 560368 w 1120736"/>
                  <a:gd name="connsiteY0" fmla="*/ 0 h 1120736"/>
                  <a:gd name="connsiteX1" fmla="*/ 1120736 w 1120736"/>
                  <a:gd name="connsiteY1" fmla="*/ 560368 h 1120736"/>
                  <a:gd name="connsiteX2" fmla="*/ 560368 w 1120736"/>
                  <a:gd name="connsiteY2" fmla="*/ 1120736 h 1120736"/>
                  <a:gd name="connsiteX3" fmla="*/ 0 w 1120736"/>
                  <a:gd name="connsiteY3" fmla="*/ 560368 h 11207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20736" h="1120736">
                    <a:moveTo>
                      <a:pt x="560368" y="0"/>
                    </a:moveTo>
                    <a:lnTo>
                      <a:pt x="1120736" y="560368"/>
                    </a:lnTo>
                    <a:lnTo>
                      <a:pt x="560368" y="1120736"/>
                    </a:lnTo>
                    <a:lnTo>
                      <a:pt x="0" y="56036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p>
                <a:pPr algn="ctr"/>
                <a:r>
                  <a:rPr lang="en-US" altLang="zh-CN" sz="3200" b="1" dirty="0">
                    <a:solidFill>
                      <a:schemeClr val="bg1"/>
                    </a:solidFill>
                  </a:rPr>
                  <a:t>2</a:t>
                </a:r>
                <a:endParaRPr lang="zh-CN" altLang="en-US" sz="3200" b="1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301" name="直接连接符 300"/>
              <p:cNvCxnSpPr/>
              <p:nvPr/>
            </p:nvCxnSpPr>
            <p:spPr>
              <a:xfrm flipV="1">
                <a:off x="2017123" y="2896935"/>
                <a:ext cx="264944" cy="280184"/>
              </a:xfrm>
              <a:prstGeom prst="line">
                <a:avLst/>
              </a:prstGeom>
              <a:ln w="28575">
                <a:solidFill>
                  <a:schemeClr val="accent2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2" name="直接连接符 301"/>
              <p:cNvCxnSpPr/>
              <p:nvPr/>
            </p:nvCxnSpPr>
            <p:spPr>
              <a:xfrm flipV="1">
                <a:off x="2297307" y="3737487"/>
                <a:ext cx="264944" cy="280184"/>
              </a:xfrm>
              <a:prstGeom prst="line">
                <a:avLst/>
              </a:prstGeom>
              <a:ln w="28575">
                <a:solidFill>
                  <a:schemeClr val="accent2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3" name="直接连接符 302"/>
              <p:cNvCxnSpPr/>
              <p:nvPr/>
            </p:nvCxnSpPr>
            <p:spPr>
              <a:xfrm rot="16200000" flipV="1">
                <a:off x="2585111" y="3169499"/>
                <a:ext cx="264944" cy="280184"/>
              </a:xfrm>
              <a:prstGeom prst="line">
                <a:avLst/>
              </a:prstGeom>
              <a:ln w="28575">
                <a:solidFill>
                  <a:schemeClr val="accent2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4" name="直接连接符 303"/>
              <p:cNvCxnSpPr/>
              <p:nvPr/>
            </p:nvCxnSpPr>
            <p:spPr>
              <a:xfrm rot="16200000" flipV="1">
                <a:off x="1744559" y="3464923"/>
                <a:ext cx="264944" cy="280184"/>
              </a:xfrm>
              <a:prstGeom prst="line">
                <a:avLst/>
              </a:prstGeom>
              <a:ln w="28575">
                <a:solidFill>
                  <a:schemeClr val="accent2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5" name="文本框 304"/>
            <p:cNvSpPr txBox="1"/>
            <p:nvPr/>
          </p:nvSpPr>
          <p:spPr>
            <a:xfrm>
              <a:off x="3122619" y="2912538"/>
              <a:ext cx="4636718" cy="1089529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p>
              <a:pPr>
                <a:lnSpc>
                  <a:spcPct val="120000"/>
                </a:lnSpc>
              </a:pPr>
              <a:r>
                <a:rPr lang="zh-CN" altLang="en-US" sz="2000" dirty="0"/>
                <a:t>利用</a:t>
              </a:r>
              <a:r>
                <a:rPr lang="en-US" altLang="zh-CN" sz="2000" dirty="0"/>
                <a:t>WCDA</a:t>
              </a:r>
              <a:r>
                <a:rPr lang="zh-CN" altLang="en-US" sz="2000" dirty="0"/>
                <a:t>构造</a:t>
              </a:r>
              <a:r>
                <a:rPr lang="en-US" altLang="zh-CN" sz="2000" dirty="0"/>
                <a:t>g_p</a:t>
              </a:r>
              <a:r>
                <a:rPr lang="zh-CN" altLang="en-US" sz="2000" dirty="0"/>
                <a:t>鉴别参数</a:t>
              </a:r>
              <a:endParaRPr lang="zh-CN" altLang="en-US" sz="2000" dirty="0"/>
            </a:p>
          </p:txBody>
        </p:sp>
      </p:grpSp>
      <p:sp>
        <p:nvSpPr>
          <p:cNvPr id="306" name="标题 4"/>
          <p:cNvSpPr/>
          <p:nvPr/>
        </p:nvSpPr>
        <p:spPr>
          <a:xfrm>
            <a:off x="231140" y="160020"/>
            <a:ext cx="10515600" cy="73152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0000"/>
          </a:bodyPr>
          <a:lstStyle>
            <a:lvl1pPr algn="l" defTabSz="914400" rtl="0" eaLnBrk="1" latinLnBrk="0" hangingPunct="1">
              <a:lnSpc>
                <a:spcPct val="120000"/>
              </a:lnSpc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>
                <a:sym typeface="+mn-ea"/>
              </a:rPr>
              <a:t>2.3 KM2A-WCDA</a:t>
            </a:r>
            <a:r>
              <a:rPr lang="zh-CN" altLang="en-US">
                <a:sym typeface="+mn-ea"/>
              </a:rPr>
              <a:t>联合</a:t>
            </a:r>
            <a:endParaRPr lang="zh-CN" altLang="en-US"/>
          </a:p>
        </p:txBody>
      </p:sp>
      <p:sp>
        <p:nvSpPr>
          <p:cNvPr id="2" name="文本框 285"/>
          <p:cNvSpPr txBox="1"/>
          <p:nvPr/>
        </p:nvSpPr>
        <p:spPr>
          <a:xfrm>
            <a:off x="741668" y="5495934"/>
            <a:ext cx="4968887" cy="961588"/>
          </a:xfrm>
          <a:prstGeom prst="rect">
            <a:avLst/>
          </a:prstGeom>
          <a:noFill/>
        </p:spPr>
        <p:txBody>
          <a:bodyPr wrap="square" rtlCol="0">
            <a:normAutofit/>
          </a:bodyPr>
          <a:p>
            <a:pPr>
              <a:lnSpc>
                <a:spcPct val="150000"/>
              </a:lnSpc>
            </a:pPr>
            <a:r>
              <a:rPr lang="x-none" altLang="zh-CN" sz="2000" dirty="0">
                <a:solidFill>
                  <a:srgbClr val="918415"/>
                </a:solidFill>
                <a:sym typeface="Arial" charset="0"/>
              </a:rPr>
              <a:t>MD muon数目重建, ED 电磁粒子数目重建</a:t>
            </a:r>
            <a:endParaRPr lang="x-none" altLang="zh-CN" sz="2000" dirty="0">
              <a:solidFill>
                <a:srgbClr val="918415"/>
              </a:solidFill>
              <a:sym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452120" y="2007870"/>
            <a:ext cx="6374765" cy="446278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4405630" y="3850640"/>
            <a:ext cx="2007870" cy="10147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r>
              <a:rPr lang="zh-CN" altLang="en-US" sz="2000"/>
              <a:t>高斯拟合</a:t>
            </a:r>
            <a:r>
              <a:rPr lang="en-US" altLang="zh-CN" sz="2000"/>
              <a:t>-5,5</a:t>
            </a:r>
            <a:r>
              <a:rPr lang="zh-CN" altLang="en-US" sz="2000"/>
              <a:t>：</a:t>
            </a:r>
            <a:endParaRPr lang="zh-CN" altLang="en-US" sz="2000"/>
          </a:p>
          <a:p>
            <a:r>
              <a:rPr lang="en-US" altLang="zh-CN" sz="2000"/>
              <a:t>Mean:1.8</a:t>
            </a:r>
            <a:endParaRPr lang="en-US" altLang="zh-CN" sz="2000"/>
          </a:p>
          <a:p>
            <a:r>
              <a:rPr lang="en-US" altLang="zh-CN" sz="2000"/>
              <a:t>sigma:3.3</a:t>
            </a:r>
            <a:endParaRPr lang="en-US" altLang="zh-CN" sz="2000"/>
          </a:p>
        </p:txBody>
      </p:sp>
      <p:sp>
        <p:nvSpPr>
          <p:cNvPr id="6" name="文本框 5"/>
          <p:cNvSpPr txBox="1"/>
          <p:nvPr/>
        </p:nvSpPr>
        <p:spPr>
          <a:xfrm>
            <a:off x="452120" y="6470650"/>
            <a:ext cx="61474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>
                <a:solidFill>
                  <a:srgbClr val="FF0000"/>
                </a:solidFill>
              </a:rPr>
              <a:t>现在选取的</a:t>
            </a:r>
            <a:r>
              <a:rPr lang="en-US" altLang="zh-CN" b="1">
                <a:solidFill>
                  <a:srgbClr val="FF0000"/>
                </a:solidFill>
              </a:rPr>
              <a:t>WCDA</a:t>
            </a:r>
            <a:r>
              <a:rPr lang="zh-CN" altLang="en-US" b="1">
                <a:solidFill>
                  <a:srgbClr val="FF0000"/>
                </a:solidFill>
              </a:rPr>
              <a:t>噪声过滤窗口为：</a:t>
            </a:r>
            <a:r>
              <a:rPr lang="en-US" altLang="zh-CN" b="1">
                <a:solidFill>
                  <a:srgbClr val="FF0000"/>
                </a:solidFill>
              </a:rPr>
              <a:t>[-20</a:t>
            </a:r>
            <a:r>
              <a:rPr lang="zh-CN" altLang="en-US" b="1">
                <a:solidFill>
                  <a:srgbClr val="FF0000"/>
                </a:solidFill>
              </a:rPr>
              <a:t>，</a:t>
            </a:r>
            <a:r>
              <a:rPr lang="en-US" altLang="zh-CN" b="1">
                <a:solidFill>
                  <a:srgbClr val="FF0000"/>
                </a:solidFill>
              </a:rPr>
              <a:t>100]ns</a:t>
            </a:r>
            <a:endParaRPr lang="en-US" altLang="zh-CN" b="1">
              <a:solidFill>
                <a:srgbClr val="FF0000"/>
              </a:solidFill>
            </a:endParaRPr>
          </a:p>
        </p:txBody>
      </p:sp>
      <p:sp>
        <p:nvSpPr>
          <p:cNvPr id="7" name="内容占位符 2"/>
          <p:cNvSpPr>
            <a:spLocks noGrp="1"/>
          </p:cNvSpPr>
          <p:nvPr/>
        </p:nvSpPr>
        <p:spPr>
          <a:xfrm>
            <a:off x="878840" y="1456055"/>
            <a:ext cx="10515600" cy="5727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2400" b="1">
                <a:sym typeface="+mn-ea"/>
              </a:rPr>
              <a:t>原初投点在</a:t>
            </a:r>
            <a:r>
              <a:rPr lang="en-US" altLang="zh-CN" sz="2400" b="1">
                <a:sym typeface="+mn-ea"/>
              </a:rPr>
              <a:t>600m</a:t>
            </a:r>
            <a:r>
              <a:rPr lang="zh-CN" altLang="en-US" sz="2400" b="1">
                <a:sym typeface="+mn-ea"/>
              </a:rPr>
              <a:t>内</a:t>
            </a:r>
            <a:endParaRPr lang="zh-CN" altLang="en-US" sz="2400"/>
          </a:p>
        </p:txBody>
      </p:sp>
      <p:graphicFrame>
        <p:nvGraphicFramePr>
          <p:cNvPr id="8" name="表格 7"/>
          <p:cNvGraphicFramePr/>
          <p:nvPr/>
        </p:nvGraphicFramePr>
        <p:xfrm>
          <a:off x="7384415" y="1881505"/>
          <a:ext cx="3933825" cy="464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1275"/>
                <a:gridCol w="1311275"/>
                <a:gridCol w="1311275"/>
              </a:tblGrid>
              <a:tr h="88963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NtrigE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能量（</a:t>
                      </a:r>
                      <a:r>
                        <a:rPr lang="en-US" altLang="zh-CN"/>
                        <a:t>GeV</a:t>
                      </a:r>
                      <a:r>
                        <a:rPr lang="zh-CN" altLang="en-US"/>
                        <a:t>）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事例数</a:t>
                      </a:r>
                      <a:endParaRPr lang="zh-CN" altLang="en-US"/>
                    </a:p>
                  </a:txBody>
                  <a:tcPr/>
                </a:tc>
              </a:tr>
              <a:tr h="61785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6-25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8496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56482</a:t>
                      </a:r>
                      <a:endParaRPr lang="zh-CN" altLang="en-US"/>
                    </a:p>
                  </a:txBody>
                  <a:tcPr/>
                </a:tc>
              </a:tr>
              <a:tr h="61785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25-33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22886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4480</a:t>
                      </a:r>
                      <a:endParaRPr lang="zh-CN" altLang="en-US"/>
                    </a:p>
                  </a:txBody>
                  <a:tcPr/>
                </a:tc>
              </a:tr>
              <a:tr h="60642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33-50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33464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5026</a:t>
                      </a:r>
                      <a:endParaRPr lang="zh-CN" altLang="en-US"/>
                    </a:p>
                  </a:txBody>
                  <a:tcPr/>
                </a:tc>
              </a:tr>
              <a:tr h="61785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50-69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50824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2169</a:t>
                      </a:r>
                      <a:endParaRPr lang="zh-CN" altLang="en-US"/>
                    </a:p>
                  </a:txBody>
                  <a:tcPr/>
                </a:tc>
              </a:tr>
              <a:tr h="61785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69-91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71424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860</a:t>
                      </a:r>
                      <a:endParaRPr lang="zh-CN" altLang="en-US"/>
                    </a:p>
                  </a:txBody>
                  <a:tcPr/>
                </a:tc>
              </a:tr>
              <a:tr h="68072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91-120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88231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160</a:t>
                      </a:r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标题 4"/>
          <p:cNvSpPr/>
          <p:nvPr>
            <p:ph type="title"/>
          </p:nvPr>
        </p:nvSpPr>
        <p:spPr>
          <a:xfrm>
            <a:off x="932815" y="543560"/>
            <a:ext cx="10515600" cy="731520"/>
          </a:xfrm>
        </p:spPr>
        <p:txBody>
          <a:bodyPr>
            <a:normAutofit fontScale="90000"/>
          </a:bodyPr>
          <a:p>
            <a:r>
              <a:rPr lang="en-US" altLang="zh-CN">
                <a:sym typeface="+mn-ea"/>
              </a:rPr>
              <a:t>WCDA</a:t>
            </a:r>
            <a:r>
              <a:rPr lang="zh-CN" altLang="en-US">
                <a:sym typeface="+mn-ea"/>
              </a:rPr>
              <a:t>相对于</a:t>
            </a:r>
            <a:r>
              <a:rPr lang="en-US" altLang="zh-CN">
                <a:sym typeface="+mn-ea"/>
              </a:rPr>
              <a:t>KM2A</a:t>
            </a:r>
            <a:r>
              <a:rPr lang="zh-CN" altLang="en-US">
                <a:sym typeface="+mn-ea"/>
              </a:rPr>
              <a:t>重建方向的残差分布</a:t>
            </a:r>
            <a:endParaRPr lang="zh-CN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 smtClean="0">
                <a:latin typeface="+mn-lt"/>
                <a:ea typeface="+mn-ea"/>
                <a:sym typeface="+mn-ea"/>
              </a:rPr>
              <a:t>2.4  KM2A g_p</a:t>
            </a:r>
            <a:r>
              <a:rPr lang="zh-CN" altLang="en-US" smtClean="0">
                <a:latin typeface="+mn-lt"/>
                <a:ea typeface="+mn-ea"/>
                <a:sym typeface="+mn-ea"/>
              </a:rPr>
              <a:t>鉴别参数</a:t>
            </a:r>
            <a:endParaRPr lang="zh-CN" altLang="en-US"/>
          </a:p>
        </p:txBody>
      </p:sp>
      <p:pic>
        <p:nvPicPr>
          <p:cNvPr id="29699" name="Picture 2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375285" y="2579370"/>
            <a:ext cx="4953000" cy="375031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文本框 7"/>
          <p:cNvSpPr txBox="1"/>
          <p:nvPr/>
        </p:nvSpPr>
        <p:spPr>
          <a:xfrm>
            <a:off x="3644900" y="4827905"/>
            <a:ext cx="109220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600" i="1">
                <a:solidFill>
                  <a:srgbClr val="E300FF"/>
                </a:solidFill>
              </a:rPr>
              <a:t>gamma</a:t>
            </a:r>
            <a:endParaRPr lang="en-US" altLang="zh-CN" sz="1600" i="1">
              <a:solidFill>
                <a:srgbClr val="E300FF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908685" y="1400175"/>
            <a:ext cx="972502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/>
              <a:t>条件：（</a:t>
            </a:r>
            <a:r>
              <a:rPr lang="en-US" altLang="zh-CN" sz="2000"/>
              <a:t>1</a:t>
            </a:r>
            <a:r>
              <a:rPr lang="zh-CN" altLang="en-US" sz="2000"/>
              <a:t>）</a:t>
            </a:r>
            <a:r>
              <a:rPr lang="en-US" altLang="zh-CN" sz="2000"/>
              <a:t>KM2A</a:t>
            </a:r>
            <a:r>
              <a:rPr lang="zh-CN" altLang="en-US" sz="2000"/>
              <a:t>触发</a:t>
            </a:r>
            <a:r>
              <a:rPr lang="en-US" altLang="zh-CN" sz="2000"/>
              <a:t>:NtrigE&gt;=6</a:t>
            </a:r>
            <a:r>
              <a:rPr lang="zh-CN" altLang="en-US" sz="2000"/>
              <a:t>（</a:t>
            </a:r>
            <a:r>
              <a:rPr lang="en-US" altLang="zh-CN" sz="2000"/>
              <a:t>2</a:t>
            </a:r>
            <a:r>
              <a:rPr lang="zh-CN" altLang="en-US" sz="2000"/>
              <a:t>）</a:t>
            </a:r>
            <a:r>
              <a:rPr lang="en-US" altLang="zh-CN" sz="2000"/>
              <a:t>KM2A</a:t>
            </a:r>
            <a:r>
              <a:rPr lang="zh-CN" altLang="en-US" sz="2000"/>
              <a:t>方向重建成功：</a:t>
            </a:r>
            <a:r>
              <a:rPr lang="en-US" altLang="zh-CN" sz="2000"/>
              <a:t>rec_Etheta_c1&gt;0</a:t>
            </a:r>
            <a:r>
              <a:rPr lang="zh-CN" altLang="en-US" sz="2000"/>
              <a:t>（</a:t>
            </a:r>
            <a:r>
              <a:rPr lang="en-US" altLang="zh-CN" sz="2000"/>
              <a:t>3</a:t>
            </a:r>
            <a:r>
              <a:rPr lang="zh-CN" altLang="en-US" sz="2000"/>
              <a:t>）</a:t>
            </a:r>
            <a:r>
              <a:rPr lang="en-US" altLang="zh-CN" sz="2000"/>
              <a:t>KM2A</a:t>
            </a:r>
            <a:r>
              <a:rPr lang="zh-CN" altLang="en-US" sz="2000"/>
              <a:t>重建芯位到阵列中心的距离</a:t>
            </a:r>
            <a:r>
              <a:rPr lang="en-US" altLang="zh-CN" sz="2000"/>
              <a:t>&lt;575</a:t>
            </a:r>
            <a:endParaRPr lang="en-US" altLang="zh-CN" sz="200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8485" y="2989580"/>
            <a:ext cx="5344795" cy="2587625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en-US" altLang="zh-CN" smtClean="0">
                <a:latin typeface="+mn-lt"/>
                <a:ea typeface="+mn-ea"/>
                <a:sym typeface="+mn-ea"/>
              </a:rPr>
              <a:t>2.4 </a:t>
            </a:r>
            <a:r>
              <a:rPr lang="zh-CN" altLang="en-US" smtClean="0">
                <a:latin typeface="+mn-lt"/>
                <a:ea typeface="+mn-ea"/>
                <a:sym typeface="+mn-ea"/>
              </a:rPr>
              <a:t>联合</a:t>
            </a:r>
            <a:r>
              <a:rPr lang="en-US" altLang="zh-CN" smtClean="0">
                <a:latin typeface="+mn-lt"/>
                <a:ea typeface="+mn-ea"/>
                <a:sym typeface="+mn-ea"/>
              </a:rPr>
              <a:t>WCDA g_p</a:t>
            </a:r>
            <a:r>
              <a:rPr lang="zh-CN" altLang="en-US" smtClean="0">
                <a:latin typeface="+mn-lt"/>
                <a:ea typeface="+mn-ea"/>
                <a:sym typeface="+mn-ea"/>
              </a:rPr>
              <a:t>鉴别参数</a:t>
            </a:r>
            <a:endParaRPr lang="zh-CN" altLang="en-US"/>
          </a:p>
        </p:txBody>
      </p:sp>
      <p:sp>
        <p:nvSpPr>
          <p:cNvPr id="4" name="内容占位符 2"/>
          <p:cNvSpPr>
            <a:spLocks noGrp="1"/>
          </p:cNvSpPr>
          <p:nvPr/>
        </p:nvSpPr>
        <p:spPr>
          <a:xfrm>
            <a:off x="347980" y="1485900"/>
            <a:ext cx="10515600" cy="1162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000">
                <a:sym typeface="+mn-ea"/>
              </a:rPr>
              <a:t>Pemax:</a:t>
            </a:r>
            <a:r>
              <a:rPr lang="zh-CN" altLang="en-US" sz="2000">
                <a:sym typeface="+mn-ea"/>
              </a:rPr>
              <a:t>距离芯位（</a:t>
            </a:r>
            <a:r>
              <a:rPr lang="en-US" altLang="zh-CN" sz="2000">
                <a:sym typeface="+mn-ea"/>
              </a:rPr>
              <a:t>KM2A</a:t>
            </a:r>
            <a:r>
              <a:rPr lang="zh-CN" altLang="en-US" sz="2000">
                <a:sym typeface="+mn-ea"/>
              </a:rPr>
              <a:t>重建）中心</a:t>
            </a:r>
            <a:r>
              <a:rPr lang="en-US" altLang="zh-CN" sz="2000">
                <a:sym typeface="+mn-ea"/>
              </a:rPr>
              <a:t>45m</a:t>
            </a:r>
            <a:r>
              <a:rPr lang="zh-CN" altLang="en-US" sz="2000">
                <a:sym typeface="+mn-ea"/>
              </a:rPr>
              <a:t>外，打在</a:t>
            </a:r>
            <a:endParaRPr lang="zh-CN" altLang="en-US" sz="2000">
              <a:sym typeface="+mn-ea"/>
            </a:endParaRPr>
          </a:p>
          <a:p>
            <a:pPr marL="0" indent="0">
              <a:buNone/>
            </a:pPr>
            <a:r>
              <a:rPr lang="en-US" altLang="zh-CN" sz="2000">
                <a:sym typeface="+mn-ea"/>
              </a:rPr>
              <a:t>WCDA</a:t>
            </a:r>
            <a:r>
              <a:rPr lang="zh-CN" altLang="en-US" sz="2000">
                <a:sym typeface="+mn-ea"/>
              </a:rPr>
              <a:t>上最亮的</a:t>
            </a:r>
            <a:r>
              <a:rPr lang="en-US" altLang="zh-CN" sz="2000">
                <a:sym typeface="+mn-ea"/>
              </a:rPr>
              <a:t>PMT</a:t>
            </a:r>
            <a:r>
              <a:rPr lang="zh-CN" altLang="en-US" sz="2000">
                <a:sym typeface="+mn-ea"/>
              </a:rPr>
              <a:t>的光电子数</a:t>
            </a:r>
            <a:endParaRPr lang="zh-CN" altLang="en-US" sz="2000"/>
          </a:p>
        </p:txBody>
      </p:sp>
      <p:pic>
        <p:nvPicPr>
          <p:cNvPr id="7" name="内容占位符 6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990090" y="2647950"/>
            <a:ext cx="5312410" cy="4077335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-16540"/>
            <a:ext cx="10515600" cy="1325563"/>
          </a:xfrm>
        </p:spPr>
        <p:txBody>
          <a:bodyPr>
            <a:normAutofit/>
          </a:bodyPr>
          <a:p>
            <a:r>
              <a:rPr lang="en-US" altLang="zh-CN" smtClean="0">
                <a:latin typeface="+mn-lt"/>
                <a:ea typeface="+mn-ea"/>
                <a:sym typeface="+mn-ea"/>
              </a:rPr>
              <a:t>2.4 </a:t>
            </a:r>
            <a:r>
              <a:rPr lang="zh-CN" altLang="en-US" smtClean="0">
                <a:latin typeface="+mn-lt"/>
                <a:ea typeface="+mn-ea"/>
                <a:sym typeface="+mn-ea"/>
              </a:rPr>
              <a:t>联合</a:t>
            </a:r>
            <a:r>
              <a:rPr lang="en-US" altLang="zh-CN" smtClean="0">
                <a:latin typeface="+mn-lt"/>
                <a:ea typeface="+mn-ea"/>
                <a:sym typeface="+mn-ea"/>
              </a:rPr>
              <a:t>WCDA g_p</a:t>
            </a:r>
            <a:r>
              <a:rPr lang="zh-CN" altLang="en-US" smtClean="0">
                <a:latin typeface="+mn-lt"/>
                <a:ea typeface="+mn-ea"/>
                <a:sym typeface="+mn-ea"/>
              </a:rPr>
              <a:t>鉴别参数</a:t>
            </a:r>
            <a:endParaRPr lang="zh-CN" altLang="en-US"/>
          </a:p>
        </p:txBody>
      </p:sp>
      <p:pic>
        <p:nvPicPr>
          <p:cNvPr id="5" name="内容占位符 4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548255" y="2425065"/>
            <a:ext cx="6009640" cy="4248785"/>
          </a:xfrm>
          <a:prstGeom prst="rect">
            <a:avLst/>
          </a:prstGeom>
        </p:spPr>
      </p:pic>
      <p:sp>
        <p:nvSpPr>
          <p:cNvPr id="4" name="内容占位符 2"/>
          <p:cNvSpPr>
            <a:spLocks noGrp="1"/>
          </p:cNvSpPr>
          <p:nvPr/>
        </p:nvSpPr>
        <p:spPr>
          <a:xfrm>
            <a:off x="838200" y="1024255"/>
            <a:ext cx="10515600" cy="15106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000">
                <a:sym typeface="+mn-ea"/>
              </a:rPr>
              <a:t>Mpar:WCDA</a:t>
            </a:r>
            <a:r>
              <a:rPr lang="zh-CN" altLang="en-US" sz="2000">
                <a:sym typeface="+mn-ea"/>
              </a:rPr>
              <a:t>探测到的</a:t>
            </a:r>
            <a:r>
              <a:rPr lang="en-US" altLang="zh-CN" sz="2000">
                <a:sym typeface="+mn-ea"/>
              </a:rPr>
              <a:t>“Muon”</a:t>
            </a:r>
            <a:r>
              <a:rPr lang="zh-CN" altLang="en-US" sz="2000">
                <a:sym typeface="+mn-ea"/>
              </a:rPr>
              <a:t>数目。</a:t>
            </a:r>
            <a:endParaRPr lang="zh-CN" altLang="en-US" sz="2000"/>
          </a:p>
          <a:p>
            <a:pPr marL="0" indent="0">
              <a:buNone/>
            </a:pPr>
            <a:r>
              <a:rPr lang="zh-CN" altLang="en-US" sz="2000">
                <a:sym typeface="+mn-ea"/>
              </a:rPr>
              <a:t>            距离芯位距离</a:t>
            </a:r>
            <a:r>
              <a:rPr lang="en-US" altLang="zh-CN" sz="2000">
                <a:sym typeface="+mn-ea"/>
              </a:rPr>
              <a:t>50m</a:t>
            </a:r>
            <a:r>
              <a:rPr lang="zh-CN" altLang="en-US" sz="2000">
                <a:sym typeface="+mn-ea"/>
              </a:rPr>
              <a:t>外，单个管子着火数目</a:t>
            </a:r>
            <a:r>
              <a:rPr lang="en-US" altLang="zh-CN" sz="2000">
                <a:sym typeface="+mn-ea"/>
              </a:rPr>
              <a:t>Pe&gt;10,</a:t>
            </a:r>
            <a:r>
              <a:rPr lang="zh-CN" altLang="en-US" sz="2000">
                <a:sym typeface="+mn-ea"/>
              </a:rPr>
              <a:t>着火</a:t>
            </a:r>
            <a:r>
              <a:rPr lang="en-US" altLang="zh-CN" sz="2000">
                <a:sym typeface="+mn-ea"/>
              </a:rPr>
              <a:t>PMT</a:t>
            </a:r>
            <a:r>
              <a:rPr lang="zh-CN" altLang="en-US" sz="2000">
                <a:sym typeface="+mn-ea"/>
              </a:rPr>
              <a:t>的光电子数除以</a:t>
            </a:r>
            <a:r>
              <a:rPr lang="en-US" altLang="zh-CN" sz="2000">
                <a:sym typeface="+mn-ea"/>
              </a:rPr>
              <a:t>28</a:t>
            </a:r>
            <a:r>
              <a:rPr lang="zh-CN" altLang="en-US" sz="2000">
                <a:sym typeface="+mn-ea"/>
              </a:rPr>
              <a:t>。</a:t>
            </a:r>
            <a:endParaRPr lang="zh-CN" altLang="en-US" sz="2000"/>
          </a:p>
          <a:p>
            <a:endParaRPr lang="zh-CN" altLang="en-US" sz="20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28040" y="508000"/>
            <a:ext cx="10515600" cy="800735"/>
          </a:xfrm>
        </p:spPr>
        <p:txBody>
          <a:bodyPr>
            <a:normAutofit/>
          </a:bodyPr>
          <a:p>
            <a:r>
              <a:rPr lang="en-US" altLang="zh-CN" smtClean="0">
                <a:latin typeface="+mn-lt"/>
                <a:ea typeface="+mn-ea"/>
                <a:sym typeface="+mn-ea"/>
              </a:rPr>
              <a:t>KM2A</a:t>
            </a:r>
            <a:r>
              <a:rPr lang="zh-CN" altLang="en-US" smtClean="0">
                <a:latin typeface="+mn-lt"/>
                <a:ea typeface="+mn-ea"/>
                <a:sym typeface="+mn-ea"/>
              </a:rPr>
              <a:t>、</a:t>
            </a:r>
            <a:r>
              <a:rPr lang="en-US" altLang="zh-CN" smtClean="0">
                <a:latin typeface="+mn-lt"/>
                <a:ea typeface="+mn-ea"/>
                <a:sym typeface="+mn-ea"/>
              </a:rPr>
              <a:t>WCDA g_p</a:t>
            </a:r>
            <a:r>
              <a:rPr lang="zh-CN" altLang="en-US" smtClean="0">
                <a:latin typeface="+mn-lt"/>
                <a:ea typeface="+mn-ea"/>
                <a:sym typeface="+mn-ea"/>
              </a:rPr>
              <a:t>鉴别参数</a:t>
            </a:r>
            <a:endParaRPr lang="zh-CN" altLang="en-US"/>
          </a:p>
        </p:txBody>
      </p:sp>
      <p:graphicFrame>
        <p:nvGraphicFramePr>
          <p:cNvPr id="4" name="内容占位符 3"/>
          <p:cNvGraphicFramePr/>
          <p:nvPr>
            <p:ph idx="1"/>
          </p:nvPr>
        </p:nvGraphicFramePr>
        <p:xfrm>
          <a:off x="1696420" y="2265086"/>
          <a:ext cx="11181715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7280"/>
                <a:gridCol w="1466850"/>
                <a:gridCol w="1097915"/>
                <a:gridCol w="1330960"/>
                <a:gridCol w="1331595"/>
                <a:gridCol w="1639570"/>
              </a:tblGrid>
              <a:tr h="64008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NtrigE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能量（</a:t>
                      </a:r>
                      <a:r>
                        <a:rPr lang="en-US" altLang="zh-CN"/>
                        <a:t>GeV</a:t>
                      </a:r>
                      <a:r>
                        <a:rPr lang="zh-CN" altLang="en-US"/>
                        <a:t>）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gamma</a:t>
                      </a:r>
                      <a:endParaRPr lang="en-US" altLang="zh-CN"/>
                    </a:p>
                    <a:p>
                      <a:pPr algn="ctr">
                        <a:buNone/>
                      </a:pPr>
                      <a:r>
                        <a:rPr lang="zh-CN" altLang="en-US"/>
                        <a:t>事例数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KM2A</a:t>
                      </a:r>
                      <a:endParaRPr lang="en-US" altLang="zh-CN"/>
                    </a:p>
                    <a:p>
                      <a:pPr algn="ctr">
                        <a:buNone/>
                      </a:pPr>
                      <a:r>
                        <a:rPr lang="en-US" altLang="zh-CN"/>
                        <a:t>Qmax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WCDA_</a:t>
                      </a:r>
                      <a:endParaRPr lang="en-US" altLang="zh-CN"/>
                    </a:p>
                    <a:p>
                      <a:pPr algn="ctr">
                        <a:buNone/>
                      </a:pPr>
                      <a:r>
                        <a:rPr lang="en-US" altLang="zh-CN"/>
                        <a:t>Pemax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WCDA_</a:t>
                      </a:r>
                      <a:endParaRPr lang="en-US" altLang="zh-CN"/>
                    </a:p>
                    <a:p>
                      <a:pPr algn="ctr">
                        <a:buNone/>
                      </a:pPr>
                      <a:r>
                        <a:rPr lang="en-US" altLang="zh-CN"/>
                        <a:t>Mpar[200,500</a:t>
                      </a:r>
                      <a:r>
                        <a:rPr lang="zh-CN" altLang="en-US"/>
                        <a:t>）</a:t>
                      </a:r>
                      <a:endParaRPr lang="zh-CN" alt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6-25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8496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56482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2.25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1.325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1.47</a:t>
                      </a:r>
                      <a:endParaRPr lang="zh-CN" alt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25-33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22886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4480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7.96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3.15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4.56</a:t>
                      </a:r>
                      <a:endParaRPr lang="zh-CN" alt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i="1"/>
                        <a:t>33-50</a:t>
                      </a:r>
                      <a:endParaRPr lang="en-US" altLang="zh-CN" i="1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i="1"/>
                        <a:t>33464</a:t>
                      </a:r>
                      <a:endParaRPr lang="zh-CN" altLang="en-US" i="1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i="1"/>
                        <a:t>5026</a:t>
                      </a:r>
                      <a:endParaRPr lang="zh-CN" altLang="en-US" i="1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i="1"/>
                        <a:t>7.92</a:t>
                      </a:r>
                      <a:endParaRPr lang="en-US" altLang="zh-CN" i="1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i="1"/>
                        <a:t>5.42</a:t>
                      </a:r>
                      <a:endParaRPr lang="zh-CN" altLang="en-US" i="1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i="1"/>
                        <a:t>8.72</a:t>
                      </a:r>
                      <a:endParaRPr lang="zh-CN" altLang="en-US" i="1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50-69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50824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2169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35.88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15.14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16.04</a:t>
                      </a:r>
                      <a:endParaRPr lang="zh-CN" alt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69-91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71424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860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>
                          <a:solidFill>
                            <a:srgbClr val="FF00FF"/>
                          </a:solidFill>
                        </a:rPr>
                        <a:t>14.48</a:t>
                      </a:r>
                      <a:endParaRPr lang="en-US" altLang="zh-CN">
                        <a:solidFill>
                          <a:srgbClr val="FF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>
                          <a:solidFill>
                            <a:srgbClr val="FF00FF"/>
                          </a:solidFill>
                        </a:rPr>
                        <a:t>9.61</a:t>
                      </a:r>
                      <a:endParaRPr lang="en-US" altLang="zh-CN">
                        <a:solidFill>
                          <a:srgbClr val="FF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>
                          <a:solidFill>
                            <a:srgbClr val="FF00FF"/>
                          </a:solidFill>
                        </a:rPr>
                        <a:t>7.73</a:t>
                      </a:r>
                      <a:endParaRPr lang="zh-CN" altLang="en-US">
                        <a:solidFill>
                          <a:srgbClr val="FF00FF"/>
                        </a:solidFill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91-120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88231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160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>
                          <a:solidFill>
                            <a:srgbClr val="FF00FF"/>
                          </a:solidFill>
                        </a:rPr>
                        <a:t>3.8</a:t>
                      </a:r>
                      <a:endParaRPr lang="en-US" altLang="zh-CN">
                        <a:solidFill>
                          <a:srgbClr val="FF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>
                          <a:solidFill>
                            <a:srgbClr val="FF00FF"/>
                          </a:solidFill>
                        </a:rPr>
                        <a:t>2.94</a:t>
                      </a:r>
                      <a:endParaRPr lang="en-US" altLang="zh-CN">
                        <a:solidFill>
                          <a:srgbClr val="FF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>
                          <a:solidFill>
                            <a:srgbClr val="FF00FF"/>
                          </a:solidFill>
                        </a:rPr>
                        <a:t>          -</a:t>
                      </a:r>
                      <a:endParaRPr lang="en-US" altLang="zh-CN">
                        <a:solidFill>
                          <a:srgbClr val="FF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450215" y="1504315"/>
            <a:ext cx="751586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/>
              <a:t>加噪声数据，伽马、质子鉴别</a:t>
            </a:r>
            <a:r>
              <a:rPr lang="en-US" altLang="zh-CN" sz="2000"/>
              <a:t>Q</a:t>
            </a:r>
            <a:r>
              <a:rPr lang="zh-CN" altLang="en-US" sz="2000"/>
              <a:t>因子比较。</a:t>
            </a:r>
            <a:endParaRPr lang="zh-CN" altLang="en-US" sz="20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en-US" altLang="zh-CN" smtClean="0">
                <a:latin typeface="+mn-lt"/>
                <a:ea typeface="+mn-ea"/>
                <a:sym typeface="+mn-ea"/>
              </a:rPr>
              <a:t>2.5 TMVA</a:t>
            </a:r>
            <a:r>
              <a:rPr lang="zh-CN" altLang="en-US" smtClean="0">
                <a:latin typeface="+mn-lt"/>
                <a:ea typeface="+mn-ea"/>
                <a:sym typeface="+mn-ea"/>
              </a:rPr>
              <a:t>多参数分析技术</a:t>
            </a:r>
            <a:endParaRPr lang="zh-CN" altLang="en-US" smtClean="0">
              <a:latin typeface="+mn-lt"/>
              <a:ea typeface="+mn-ea"/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 sz="2000"/>
              <a:t>利用多参数分析的算法，如决策树、人工神经网络等，将三维参数空间映射到一维。</a:t>
            </a:r>
            <a:endParaRPr lang="zh-CN" altLang="en-US" sz="2000"/>
          </a:p>
          <a:p>
            <a:r>
              <a:rPr lang="zh-CN" altLang="en-US" sz="2000"/>
              <a:t>将伽马作为信号，质子作为背景进行训练和分析。</a:t>
            </a:r>
            <a:endParaRPr lang="zh-CN" altLang="en-US" sz="2000"/>
          </a:p>
          <a:p>
            <a:r>
              <a:rPr lang="en-US" altLang="zh-CN" sz="2000"/>
              <a:t>TMVA - training</a:t>
            </a:r>
            <a:endParaRPr lang="en-US" altLang="zh-CN" sz="2000"/>
          </a:p>
          <a:p>
            <a:pPr marL="0" indent="0">
              <a:buNone/>
            </a:pPr>
            <a:r>
              <a:rPr lang="zh-CN" altLang="en-US" sz="2000" dirty="0" smtClean="0">
                <a:sym typeface="+mn-ea"/>
              </a:rPr>
              <a:t>    将</a:t>
            </a:r>
            <a:r>
              <a:rPr lang="en-US" altLang="zh-CN" sz="2000" dirty="0" smtClean="0">
                <a:sym typeface="+mn-ea"/>
              </a:rPr>
              <a:t>WCDA_pemax</a:t>
            </a:r>
            <a:r>
              <a:rPr lang="zh-CN" altLang="en-US" sz="2000" dirty="0" smtClean="0">
                <a:sym typeface="+mn-ea"/>
              </a:rPr>
              <a:t>、</a:t>
            </a:r>
            <a:r>
              <a:rPr lang="en-US" altLang="zh-CN" sz="2000" dirty="0" smtClean="0">
                <a:sym typeface="+mn-ea"/>
              </a:rPr>
              <a:t>WCDA_Mpar</a:t>
            </a:r>
            <a:r>
              <a:rPr lang="zh-CN" altLang="en-US" sz="2000" dirty="0" smtClean="0">
                <a:sym typeface="+mn-ea"/>
              </a:rPr>
              <a:t>、</a:t>
            </a:r>
            <a:r>
              <a:rPr lang="en-US" altLang="zh-CN" sz="2000" dirty="0" smtClean="0">
                <a:sym typeface="+mn-ea"/>
              </a:rPr>
              <a:t>KM2A_Ratio</a:t>
            </a:r>
            <a:r>
              <a:rPr lang="zh-CN" altLang="en-US" sz="2000" dirty="0" smtClean="0">
                <a:sym typeface="+mn-ea"/>
              </a:rPr>
              <a:t>作为输入参数，并用</a:t>
            </a:r>
            <a:r>
              <a:rPr lang="en-US" altLang="zh-CN" sz="2000" dirty="0" smtClean="0">
                <a:sym typeface="+mn-ea"/>
              </a:rPr>
              <a:t>BDTG</a:t>
            </a:r>
            <a:r>
              <a:rPr lang="zh-CN" altLang="en-US" sz="2000" dirty="0" smtClean="0">
                <a:sym typeface="+mn-ea"/>
              </a:rPr>
              <a:t>和</a:t>
            </a:r>
            <a:r>
              <a:rPr lang="en-US" altLang="zh-CN" sz="2000" dirty="0" smtClean="0">
                <a:sym typeface="+mn-ea"/>
              </a:rPr>
              <a:t>MLP</a:t>
            </a:r>
            <a:r>
              <a:rPr lang="zh-CN" altLang="en-US" sz="2000" dirty="0" smtClean="0">
                <a:sym typeface="+mn-ea"/>
              </a:rPr>
              <a:t>两种方法进行训练。</a:t>
            </a:r>
            <a:endParaRPr lang="en-US" altLang="zh-CN" sz="2000"/>
          </a:p>
        </p:txBody>
      </p:sp>
      <p:graphicFrame>
        <p:nvGraphicFramePr>
          <p:cNvPr id="14" name="表格 13"/>
          <p:cNvGraphicFramePr>
            <a:graphicFrameLocks noGrp="1"/>
          </p:cNvGraphicFramePr>
          <p:nvPr/>
        </p:nvGraphicFramePr>
        <p:xfrm>
          <a:off x="1300024" y="4365263"/>
          <a:ext cx="7488832" cy="14078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1837"/>
                <a:gridCol w="2578572"/>
                <a:gridCol w="3068423"/>
              </a:tblGrid>
              <a:tr h="676301">
                <a:tc>
                  <a:txBody>
                    <a:bodyPr/>
                    <a:p>
                      <a:pPr algn="ctr"/>
                      <a:r>
                        <a:rPr lang="zh-CN" altLang="en-US" baseline="0" dirty="0" smtClean="0"/>
                        <a:t>事例数</a:t>
                      </a:r>
                      <a:endParaRPr lang="zh-CN" altLang="en-US" baseline="0" dirty="0"/>
                    </a:p>
                  </a:txBody>
                  <a:tcPr/>
                </a:tc>
                <a:tc>
                  <a:txBody>
                    <a:bodyPr/>
                    <a:p>
                      <a:pPr algn="ctr"/>
                      <a:r>
                        <a:rPr lang="zh-CN" altLang="en-US" baseline="0" dirty="0" smtClean="0"/>
                        <a:t>信号</a:t>
                      </a:r>
                      <a:endParaRPr lang="en-US" altLang="zh-CN" baseline="0" dirty="0" smtClean="0"/>
                    </a:p>
                    <a:p>
                      <a:pPr algn="ctr"/>
                      <a:r>
                        <a:rPr lang="zh-CN" altLang="en-US" baseline="0" dirty="0" smtClean="0"/>
                        <a:t>（</a:t>
                      </a:r>
                      <a:r>
                        <a:rPr lang="en-US" altLang="zh-CN" baseline="0" dirty="0" smtClean="0"/>
                        <a:t>gamma</a:t>
                      </a:r>
                      <a:r>
                        <a:rPr lang="zh-CN" altLang="en-US" baseline="0" dirty="0" smtClean="0"/>
                        <a:t>）</a:t>
                      </a:r>
                      <a:r>
                        <a:rPr lang="en-US" altLang="zh-CN" baseline="0" dirty="0" smtClean="0"/>
                        <a:t> </a:t>
                      </a:r>
                      <a:endParaRPr lang="zh-CN" altLang="en-US" baseline="0" dirty="0"/>
                    </a:p>
                  </a:txBody>
                  <a:tcPr/>
                </a:tc>
                <a:tc>
                  <a:txBody>
                    <a:bodyPr/>
                    <a:p>
                      <a:pPr algn="ctr"/>
                      <a:r>
                        <a:rPr lang="zh-CN" altLang="en-US" baseline="0" dirty="0" smtClean="0"/>
                        <a:t>背景</a:t>
                      </a:r>
                      <a:endParaRPr lang="en-US" altLang="zh-CN" baseline="0" dirty="0" smtClean="0"/>
                    </a:p>
                    <a:p>
                      <a:pPr algn="ctr"/>
                      <a:r>
                        <a:rPr lang="zh-CN" altLang="en-US" baseline="0" dirty="0" smtClean="0"/>
                        <a:t>（</a:t>
                      </a:r>
                      <a:r>
                        <a:rPr lang="en-US" altLang="zh-CN" baseline="0" dirty="0" smtClean="0"/>
                        <a:t>prootn</a:t>
                      </a:r>
                      <a:r>
                        <a:rPr lang="zh-CN" altLang="en-US" baseline="0" dirty="0" smtClean="0"/>
                        <a:t>）</a:t>
                      </a:r>
                      <a:endParaRPr lang="zh-CN" altLang="en-US" baseline="0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p>
                      <a:pPr algn="ctr"/>
                      <a:r>
                        <a:rPr lang="en-US" altLang="zh-CN" baseline="0" dirty="0" smtClean="0"/>
                        <a:t>Training </a:t>
                      </a:r>
                      <a:endParaRPr lang="zh-CN" altLang="en-US" baseline="0" dirty="0"/>
                    </a:p>
                  </a:txBody>
                  <a:tcPr/>
                </a:tc>
                <a:tc>
                  <a:txBody>
                    <a:bodyPr/>
                    <a:p>
                      <a:pPr algn="ctr"/>
                      <a:r>
                        <a:rPr lang="zh-CN" altLang="en-US" baseline="0" dirty="0"/>
                        <a:t>37378</a:t>
                      </a:r>
                      <a:endParaRPr lang="zh-CN" altLang="en-US" baseline="0" dirty="0"/>
                    </a:p>
                  </a:txBody>
                  <a:tcPr/>
                </a:tc>
                <a:tc>
                  <a:txBody>
                    <a:bodyPr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baseline="0" dirty="0" smtClean="0"/>
                        <a:t>95063</a:t>
                      </a:r>
                      <a:endParaRPr lang="en-US" altLang="zh-CN" baseline="0" dirty="0" smtClean="0"/>
                    </a:p>
                  </a:txBody>
                  <a:tcPr/>
                </a:tc>
              </a:tr>
              <a:tr h="365760">
                <a:tc>
                  <a:txBody>
                    <a:bodyPr/>
                    <a:p>
                      <a:pPr algn="ctr"/>
                      <a:r>
                        <a:rPr lang="en-US" altLang="zh-CN" baseline="0" dirty="0" smtClean="0"/>
                        <a:t>Testing </a:t>
                      </a:r>
                      <a:endParaRPr lang="zh-CN" altLang="en-US" baseline="0" dirty="0"/>
                    </a:p>
                  </a:txBody>
                  <a:tcPr/>
                </a:tc>
                <a:tc>
                  <a:txBody>
                    <a:bodyPr/>
                    <a:p>
                      <a:pPr algn="ctr"/>
                      <a:r>
                        <a:rPr lang="zh-CN" altLang="en-US" baseline="0" dirty="0"/>
                        <a:t>37378</a:t>
                      </a:r>
                      <a:endParaRPr lang="zh-CN" altLang="en-US" baseline="0" dirty="0"/>
                    </a:p>
                  </a:txBody>
                  <a:tcPr/>
                </a:tc>
                <a:tc>
                  <a:txBody>
                    <a:bodyPr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baseline="0" dirty="0" smtClean="0"/>
                        <a:t>95063</a:t>
                      </a:r>
                      <a:endParaRPr lang="en-US" altLang="zh-CN" baseline="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2.5 TMVA-</a:t>
            </a:r>
            <a:r>
              <a:rPr lang="zh-CN" altLang="en-US"/>
              <a:t>输入参数的相关性</a:t>
            </a:r>
            <a:endParaRPr lang="zh-CN" altLang="en-US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3705225" y="1621790"/>
            <a:ext cx="4027805" cy="377634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5895" y="1621790"/>
            <a:ext cx="3981450" cy="3745230"/>
          </a:xfrm>
          <a:prstGeom prst="rect">
            <a:avLst/>
          </a:prstGeom>
        </p:spPr>
      </p:pic>
      <p:graphicFrame>
        <p:nvGraphicFramePr>
          <p:cNvPr id="13" name="表格 12"/>
          <p:cNvGraphicFramePr>
            <a:graphicFrameLocks noGrp="1"/>
          </p:cNvGraphicFramePr>
          <p:nvPr/>
        </p:nvGraphicFramePr>
        <p:xfrm>
          <a:off x="58420" y="1527810"/>
          <a:ext cx="3513455" cy="177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4380"/>
                <a:gridCol w="1318895"/>
                <a:gridCol w="1440180"/>
              </a:tblGrid>
              <a:tr h="444500">
                <a:tc>
                  <a:txBody>
                    <a:bodyPr/>
                    <a:p>
                      <a:pPr algn="ctr"/>
                      <a:r>
                        <a:rPr lang="en-US" altLang="zh-CN" dirty="0" smtClean="0"/>
                        <a:t>Rank</a:t>
                      </a:r>
                      <a:endParaRPr lang="en-US" altLang="zh-CN" dirty="0" smtClean="0"/>
                    </a:p>
                  </a:txBody>
                  <a:tcPr/>
                </a:tc>
                <a:tc>
                  <a:txBody>
                    <a:bodyPr/>
                    <a:p>
                      <a:pPr algn="ctr"/>
                      <a:r>
                        <a:rPr lang="en-US" altLang="zh-CN" dirty="0" smtClean="0"/>
                        <a:t>Variable </a:t>
                      </a:r>
                      <a:endParaRPr lang="en-US" altLang="zh-CN" dirty="0" smtClean="0"/>
                    </a:p>
                  </a:txBody>
                  <a:tcPr/>
                </a:tc>
                <a:tc>
                  <a:txBody>
                    <a:bodyPr/>
                    <a:p>
                      <a:pPr algn="ctr"/>
                      <a:r>
                        <a:rPr lang="en-US" altLang="zh-CN" dirty="0" smtClean="0"/>
                        <a:t>Separation</a:t>
                      </a:r>
                      <a:endParaRPr lang="en-US" altLang="zh-CN" dirty="0" smtClean="0"/>
                    </a:p>
                  </a:txBody>
                  <a:tcPr/>
                </a:tc>
              </a:tr>
              <a:tr h="444500">
                <a:tc>
                  <a:txBody>
                    <a:bodyPr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en-US" altLang="zh-CN" dirty="0" smtClean="0"/>
                    </a:p>
                  </a:txBody>
                  <a:tcPr/>
                </a:tc>
                <a:tc>
                  <a:txBody>
                    <a:bodyPr/>
                    <a:p>
                      <a:pPr algn="ctr"/>
                      <a:r>
                        <a:rPr lang="zh-CN" altLang="en-US" sz="2000" baseline="-25000" dirty="0"/>
                        <a:t> KM2A</a:t>
                      </a:r>
                      <a:endParaRPr lang="zh-CN" altLang="en-US" sz="2000" baseline="-25000" dirty="0"/>
                    </a:p>
                  </a:txBody>
                  <a:tcPr/>
                </a:tc>
                <a:tc>
                  <a:txBody>
                    <a:bodyPr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dirty="0" smtClean="0"/>
                        <a:t>5.417e-01</a:t>
                      </a:r>
                      <a:endParaRPr lang="en-US" altLang="zh-CN" dirty="0" smtClean="0"/>
                    </a:p>
                  </a:txBody>
                  <a:tcPr/>
                </a:tc>
              </a:tr>
              <a:tr h="444500">
                <a:tc>
                  <a:txBody>
                    <a:bodyPr/>
                    <a:p>
                      <a:pPr algn="ctr"/>
                      <a:r>
                        <a:rPr lang="en-US" altLang="zh-CN" dirty="0" smtClean="0"/>
                        <a:t>2</a:t>
                      </a:r>
                      <a:endParaRPr lang="en-US" altLang="zh-CN" dirty="0" smtClean="0"/>
                    </a:p>
                  </a:txBody>
                  <a:tcPr/>
                </a:tc>
                <a:tc>
                  <a:txBody>
                    <a:bodyPr/>
                    <a:p>
                      <a:pPr algn="ctr"/>
                      <a:r>
                        <a:rPr lang="zh-CN" altLang="en-US" sz="2000" baseline="-25000" dirty="0"/>
                        <a:t>WCDA_Muon</a:t>
                      </a:r>
                      <a:endParaRPr lang="zh-CN" altLang="en-US" sz="2000" baseline="-25000" dirty="0"/>
                    </a:p>
                  </a:txBody>
                  <a:tcPr/>
                </a:tc>
                <a:tc>
                  <a:txBody>
                    <a:bodyPr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dirty="0" smtClean="0"/>
                        <a:t>2.436e-01</a:t>
                      </a:r>
                      <a:endParaRPr lang="en-US" altLang="zh-CN" dirty="0" smtClean="0"/>
                    </a:p>
                  </a:txBody>
                  <a:tcPr/>
                </a:tc>
              </a:tr>
              <a:tr h="48768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dirty="0"/>
                        <a:t>3</a:t>
                      </a:r>
                      <a:endParaRPr lang="en-US" altLang="zh-CN" dirty="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000" baseline="-25000" dirty="0"/>
                        <a:t>WCDA_Pemax</a:t>
                      </a:r>
                      <a:endParaRPr lang="zh-CN" altLang="en-US" sz="2000" baseline="-25000" dirty="0"/>
                    </a:p>
                  </a:txBody>
                  <a:tcPr/>
                </a:tc>
                <a:tc>
                  <a:txBody>
                    <a:bodyPr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dirty="0" smtClean="0"/>
                        <a:t>2.072e-01</a:t>
                      </a:r>
                      <a:endParaRPr lang="en-US" altLang="zh-CN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05"/>
          <p:cNvSpPr txBox="1">
            <a:spLocks noChangeArrowheads="1"/>
          </p:cNvSpPr>
          <p:nvPr/>
        </p:nvSpPr>
        <p:spPr bwMode="auto">
          <a:xfrm>
            <a:off x="7395115" y="1797369"/>
            <a:ext cx="3600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ctr" anchorCtr="0">
            <a:normAutofit fontScale="90000"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400" dirty="0">
                <a:solidFill>
                  <a:schemeClr val="accent1"/>
                </a:solidFill>
                <a:latin typeface="+mn-lt"/>
                <a:ea typeface="+mn-ea"/>
                <a:sym typeface="+mn-lt"/>
              </a:rPr>
              <a:t>电子能谱观测现状</a:t>
            </a:r>
            <a:endParaRPr lang="zh-CN" altLang="en-US" sz="2400" dirty="0">
              <a:solidFill>
                <a:schemeClr val="accent1"/>
              </a:solidFill>
              <a:latin typeface="+mn-lt"/>
              <a:ea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710797" y="1797369"/>
            <a:ext cx="527709" cy="4616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90000" tIns="46800" rIns="90000" bIns="46800" rtlCol="0" anchor="ctr" anchorCtr="0">
            <a:norm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sym typeface="+mn-lt"/>
              </a:rPr>
              <a:t>01</a:t>
            </a:r>
            <a:endParaRPr lang="zh-CN" altLang="en-US" sz="2400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5" name="TextBox 105"/>
          <p:cNvSpPr txBox="1">
            <a:spLocks noChangeArrowheads="1"/>
          </p:cNvSpPr>
          <p:nvPr/>
        </p:nvSpPr>
        <p:spPr bwMode="auto">
          <a:xfrm>
            <a:off x="7395115" y="2785761"/>
            <a:ext cx="3600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ctr" anchorCtr="0">
            <a:normAutofit fontScale="90000"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400" dirty="0">
                <a:solidFill>
                  <a:schemeClr val="accent1"/>
                </a:solidFill>
                <a:latin typeface="+mn-lt"/>
                <a:ea typeface="+mn-ea"/>
                <a:sym typeface="+mn-lt"/>
              </a:rPr>
              <a:t>KM2A-WCDA</a:t>
            </a:r>
            <a:r>
              <a:rPr lang="zh-CN" altLang="en-US" sz="2400" dirty="0">
                <a:solidFill>
                  <a:schemeClr val="accent1"/>
                </a:solidFill>
                <a:latin typeface="+mn-lt"/>
                <a:ea typeface="+mn-ea"/>
                <a:sym typeface="+mn-lt"/>
              </a:rPr>
              <a:t>联合观测</a:t>
            </a:r>
            <a:endParaRPr lang="zh-CN" altLang="en-US" sz="2400" dirty="0">
              <a:solidFill>
                <a:schemeClr val="accent1"/>
              </a:solidFill>
              <a:latin typeface="+mn-lt"/>
              <a:ea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710797" y="2769886"/>
            <a:ext cx="527709" cy="4616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90000" tIns="46800" rIns="90000" bIns="46800" rtlCol="0" anchor="ctr" anchorCtr="0">
            <a:norm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sym typeface="+mn-lt"/>
              </a:rPr>
              <a:t>02</a:t>
            </a:r>
            <a:endParaRPr lang="zh-CN" altLang="en-US" sz="2400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9" name="TextBox 105"/>
          <p:cNvSpPr txBox="1">
            <a:spLocks noChangeArrowheads="1"/>
          </p:cNvSpPr>
          <p:nvPr/>
        </p:nvSpPr>
        <p:spPr bwMode="auto">
          <a:xfrm>
            <a:off x="7395115" y="3685585"/>
            <a:ext cx="3600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ctr" anchorCtr="0">
            <a:normAutofit fontScale="90000"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400" dirty="0">
                <a:solidFill>
                  <a:schemeClr val="accent1"/>
                </a:solidFill>
                <a:latin typeface="+mn-lt"/>
                <a:ea typeface="+mn-ea"/>
                <a:sym typeface="+mn-lt"/>
              </a:rPr>
              <a:t>电子能谱预期</a:t>
            </a:r>
            <a:endParaRPr lang="zh-CN" altLang="en-US" sz="2400" dirty="0">
              <a:solidFill>
                <a:schemeClr val="accent1"/>
              </a:solidFill>
              <a:latin typeface="+mn-lt"/>
              <a:ea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710797" y="3714642"/>
            <a:ext cx="527709" cy="4616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90000" tIns="46800" rIns="90000" bIns="46800" rtlCol="0" anchor="ctr" anchorCtr="0">
            <a:norm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sym typeface="+mn-lt"/>
              </a:rPr>
              <a:t>03</a:t>
            </a:r>
            <a:endParaRPr lang="zh-CN" altLang="en-US" sz="2400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13" name="TextBox 105"/>
          <p:cNvSpPr txBox="1">
            <a:spLocks noChangeArrowheads="1"/>
          </p:cNvSpPr>
          <p:nvPr/>
        </p:nvSpPr>
        <p:spPr bwMode="auto">
          <a:xfrm>
            <a:off x="7395115" y="4650329"/>
            <a:ext cx="3600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ctr" anchorCtr="0">
            <a:normAutofit fontScale="90000"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400" dirty="0">
                <a:solidFill>
                  <a:schemeClr val="accent1"/>
                </a:solidFill>
                <a:latin typeface="+mn-lt"/>
                <a:ea typeface="+mn-ea"/>
                <a:sym typeface="+mn-lt"/>
              </a:rPr>
              <a:t>总结与展望</a:t>
            </a:r>
            <a:endParaRPr lang="zh-CN" altLang="en-US" sz="2400" dirty="0">
              <a:solidFill>
                <a:schemeClr val="accent1"/>
              </a:solidFill>
              <a:latin typeface="+mn-lt"/>
              <a:ea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6710797" y="4677481"/>
            <a:ext cx="527709" cy="4616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90000" tIns="46800" rIns="90000" bIns="46800" rtlCol="0" anchor="ctr" anchorCtr="0">
            <a:norm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sym typeface="+mn-lt"/>
              </a:rPr>
              <a:t>04</a:t>
            </a:r>
            <a:endParaRPr lang="zh-CN" altLang="en-US" sz="2400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65" name="文本框 64"/>
          <p:cNvSpPr txBox="1"/>
          <p:nvPr/>
        </p:nvSpPr>
        <p:spPr>
          <a:xfrm>
            <a:off x="2854954" y="2670403"/>
            <a:ext cx="1723549" cy="1015663"/>
          </a:xfrm>
          <a:prstGeom prst="rect">
            <a:avLst/>
          </a:prstGeom>
          <a:noFill/>
        </p:spPr>
        <p:txBody>
          <a:bodyPr wrap="square" lIns="90000" tIns="46800" rIns="90000" bIns="46800" rtlCol="0" anchor="ctr" anchorCtr="0">
            <a:normAutofit fontScale="90000"/>
          </a:bodyPr>
          <a:lstStyle/>
          <a:p>
            <a:pPr algn="ctr"/>
            <a:r>
              <a:rPr lang="zh-CN" altLang="en-US" sz="60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内容</a:t>
            </a:r>
            <a:endParaRPr lang="zh-CN" altLang="en-US" sz="600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6" name="文本框 65"/>
          <p:cNvSpPr txBox="1"/>
          <p:nvPr/>
        </p:nvSpPr>
        <p:spPr>
          <a:xfrm>
            <a:off x="2647775" y="3709868"/>
            <a:ext cx="2137906" cy="400105"/>
          </a:xfrm>
          <a:prstGeom prst="rect">
            <a:avLst/>
          </a:prstGeom>
          <a:noFill/>
        </p:spPr>
        <p:txBody>
          <a:bodyPr wrap="square" lIns="90000" tIns="46800" rIns="90000" bIns="46800" rtlCol="0" anchor="ctr" anchorCtr="0">
            <a:normAutofit/>
          </a:bodyPr>
          <a:lstStyle/>
          <a:p>
            <a:pPr algn="ctr"/>
            <a:r>
              <a:rPr kumimoji="1" lang="en-US" altLang="zh-CN" sz="2000" b="1">
                <a:solidFill>
                  <a:schemeClr val="accent1"/>
                </a:solidFill>
                <a:sym typeface="+mn-lt"/>
              </a:rPr>
              <a:t>CONTENTS</a:t>
            </a:r>
            <a:endParaRPr kumimoji="1" lang="en-US" altLang="zh-CN" sz="2000" b="1">
              <a:solidFill>
                <a:schemeClr val="accent1"/>
              </a:solidFill>
              <a:sym typeface="+mn-lt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1975078" y="2375582"/>
            <a:ext cx="3473450" cy="425451"/>
            <a:chOff x="4500563" y="1898650"/>
            <a:chExt cx="3473450" cy="425451"/>
          </a:xfrm>
          <a:solidFill>
            <a:schemeClr val="accent1"/>
          </a:solidFill>
        </p:grpSpPr>
        <p:sp>
          <p:nvSpPr>
            <p:cNvPr id="16" name="Oval 5"/>
            <p:cNvSpPr>
              <a:spLocks noChangeArrowheads="1"/>
            </p:cNvSpPr>
            <p:nvPr/>
          </p:nvSpPr>
          <p:spPr bwMode="auto">
            <a:xfrm>
              <a:off x="6192838" y="2190750"/>
              <a:ext cx="65088" cy="66675"/>
            </a:xfrm>
            <a:prstGeom prst="ellipse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vert="horz" wrap="square" lIns="90000" tIns="46800" rIns="90000" bIns="46800" numCol="1" anchor="ctr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7" name="Oval 6"/>
            <p:cNvSpPr>
              <a:spLocks noChangeArrowheads="1"/>
            </p:cNvSpPr>
            <p:nvPr/>
          </p:nvSpPr>
          <p:spPr bwMode="auto">
            <a:xfrm>
              <a:off x="6200776" y="2278063"/>
              <a:ext cx="49213" cy="46038"/>
            </a:xfrm>
            <a:prstGeom prst="ellipse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vert="horz" wrap="square" lIns="90000" tIns="46800" rIns="90000" bIns="46800" numCol="1" anchor="ctr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8" name="Oval 7"/>
            <p:cNvSpPr>
              <a:spLocks noChangeArrowheads="1"/>
            </p:cNvSpPr>
            <p:nvPr/>
          </p:nvSpPr>
          <p:spPr bwMode="auto">
            <a:xfrm>
              <a:off x="6200776" y="2120900"/>
              <a:ext cx="49213" cy="47625"/>
            </a:xfrm>
            <a:prstGeom prst="ellipse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vert="horz" wrap="square" lIns="90000" tIns="46800" rIns="90000" bIns="46800" numCol="1" anchor="ctr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9" name="Oval 8"/>
            <p:cNvSpPr>
              <a:spLocks noChangeArrowheads="1"/>
            </p:cNvSpPr>
            <p:nvPr/>
          </p:nvSpPr>
          <p:spPr bwMode="auto">
            <a:xfrm>
              <a:off x="6203951" y="2062163"/>
              <a:ext cx="42863" cy="42863"/>
            </a:xfrm>
            <a:prstGeom prst="ellipse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vert="horz" wrap="square" lIns="90000" tIns="46800" rIns="90000" bIns="46800" numCol="1" anchor="ctr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20" name="Freeform 9"/>
            <p:cNvSpPr/>
            <p:nvPr/>
          </p:nvSpPr>
          <p:spPr bwMode="auto">
            <a:xfrm>
              <a:off x="5945188" y="2001838"/>
              <a:ext cx="23813" cy="20638"/>
            </a:xfrm>
            <a:custGeom>
              <a:avLst/>
              <a:gdLst>
                <a:gd name="T0" fmla="*/ 2 w 8"/>
                <a:gd name="T1" fmla="*/ 6 h 7"/>
                <a:gd name="T2" fmla="*/ 7 w 8"/>
                <a:gd name="T3" fmla="*/ 6 h 7"/>
                <a:gd name="T4" fmla="*/ 6 w 8"/>
                <a:gd name="T5" fmla="*/ 1 h 7"/>
                <a:gd name="T6" fmla="*/ 2 w 8"/>
                <a:gd name="T7" fmla="*/ 1 h 7"/>
                <a:gd name="T8" fmla="*/ 2 w 8"/>
                <a:gd name="T9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2" y="6"/>
                  </a:moveTo>
                  <a:cubicBezTo>
                    <a:pt x="3" y="7"/>
                    <a:pt x="5" y="7"/>
                    <a:pt x="7" y="6"/>
                  </a:cubicBezTo>
                  <a:cubicBezTo>
                    <a:pt x="8" y="4"/>
                    <a:pt x="8" y="2"/>
                    <a:pt x="6" y="1"/>
                  </a:cubicBezTo>
                  <a:cubicBezTo>
                    <a:pt x="5" y="0"/>
                    <a:pt x="3" y="0"/>
                    <a:pt x="2" y="1"/>
                  </a:cubicBezTo>
                  <a:cubicBezTo>
                    <a:pt x="0" y="3"/>
                    <a:pt x="1" y="5"/>
                    <a:pt x="2" y="6"/>
                  </a:cubicBez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txBody>
            <a:bodyPr vert="horz" wrap="square" lIns="90000" tIns="46800" rIns="90000" bIns="46800" numCol="1" anchor="ctr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21" name="Freeform 10"/>
            <p:cNvSpPr/>
            <p:nvPr/>
          </p:nvSpPr>
          <p:spPr bwMode="auto">
            <a:xfrm>
              <a:off x="5983288" y="1968500"/>
              <a:ext cx="30163" cy="30163"/>
            </a:xfrm>
            <a:custGeom>
              <a:avLst/>
              <a:gdLst>
                <a:gd name="T0" fmla="*/ 2 w 10"/>
                <a:gd name="T1" fmla="*/ 8 h 10"/>
                <a:gd name="T2" fmla="*/ 8 w 10"/>
                <a:gd name="T3" fmla="*/ 8 h 10"/>
                <a:gd name="T4" fmla="*/ 8 w 10"/>
                <a:gd name="T5" fmla="*/ 1 h 10"/>
                <a:gd name="T6" fmla="*/ 2 w 10"/>
                <a:gd name="T7" fmla="*/ 2 h 10"/>
                <a:gd name="T8" fmla="*/ 2 w 10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2" y="8"/>
                  </a:moveTo>
                  <a:cubicBezTo>
                    <a:pt x="4" y="10"/>
                    <a:pt x="7" y="10"/>
                    <a:pt x="8" y="8"/>
                  </a:cubicBezTo>
                  <a:cubicBezTo>
                    <a:pt x="10" y="6"/>
                    <a:pt x="10" y="3"/>
                    <a:pt x="8" y="1"/>
                  </a:cubicBezTo>
                  <a:cubicBezTo>
                    <a:pt x="6" y="0"/>
                    <a:pt x="3" y="0"/>
                    <a:pt x="2" y="2"/>
                  </a:cubicBezTo>
                  <a:cubicBezTo>
                    <a:pt x="0" y="3"/>
                    <a:pt x="0" y="6"/>
                    <a:pt x="2" y="8"/>
                  </a:cubicBez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txBody>
            <a:bodyPr vert="horz" wrap="square" lIns="90000" tIns="46800" rIns="90000" bIns="46800" numCol="1" anchor="ctr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22" name="Freeform 11"/>
            <p:cNvSpPr/>
            <p:nvPr/>
          </p:nvSpPr>
          <p:spPr bwMode="auto">
            <a:xfrm>
              <a:off x="6030913" y="1938338"/>
              <a:ext cx="42863" cy="39688"/>
            </a:xfrm>
            <a:custGeom>
              <a:avLst/>
              <a:gdLst>
                <a:gd name="T0" fmla="*/ 3 w 14"/>
                <a:gd name="T1" fmla="*/ 11 h 13"/>
                <a:gd name="T2" fmla="*/ 11 w 14"/>
                <a:gd name="T3" fmla="*/ 10 h 13"/>
                <a:gd name="T4" fmla="*/ 11 w 14"/>
                <a:gd name="T5" fmla="*/ 2 h 13"/>
                <a:gd name="T6" fmla="*/ 3 w 14"/>
                <a:gd name="T7" fmla="*/ 2 h 13"/>
                <a:gd name="T8" fmla="*/ 3 w 14"/>
                <a:gd name="T9" fmla="*/ 1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3">
                  <a:moveTo>
                    <a:pt x="3" y="11"/>
                  </a:moveTo>
                  <a:cubicBezTo>
                    <a:pt x="6" y="13"/>
                    <a:pt x="9" y="13"/>
                    <a:pt x="11" y="10"/>
                  </a:cubicBezTo>
                  <a:cubicBezTo>
                    <a:pt x="14" y="8"/>
                    <a:pt x="13" y="4"/>
                    <a:pt x="11" y="2"/>
                  </a:cubicBezTo>
                  <a:cubicBezTo>
                    <a:pt x="8" y="0"/>
                    <a:pt x="5" y="0"/>
                    <a:pt x="3" y="2"/>
                  </a:cubicBezTo>
                  <a:cubicBezTo>
                    <a:pt x="0" y="5"/>
                    <a:pt x="1" y="9"/>
                    <a:pt x="3" y="11"/>
                  </a:cubicBez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txBody>
            <a:bodyPr vert="horz" wrap="square" lIns="90000" tIns="46800" rIns="90000" bIns="46800" numCol="1" anchor="ctr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23" name="Freeform 12"/>
            <p:cNvSpPr/>
            <p:nvPr/>
          </p:nvSpPr>
          <p:spPr bwMode="auto">
            <a:xfrm>
              <a:off x="6264276" y="1901825"/>
              <a:ext cx="107950" cy="173038"/>
            </a:xfrm>
            <a:custGeom>
              <a:avLst/>
              <a:gdLst>
                <a:gd name="T0" fmla="*/ 0 w 36"/>
                <a:gd name="T1" fmla="*/ 57 h 57"/>
                <a:gd name="T2" fmla="*/ 13 w 36"/>
                <a:gd name="T3" fmla="*/ 24 h 57"/>
                <a:gd name="T4" fmla="*/ 32 w 36"/>
                <a:gd name="T5" fmla="*/ 14 h 57"/>
                <a:gd name="T6" fmla="*/ 0 w 36"/>
                <a:gd name="T7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57">
                  <a:moveTo>
                    <a:pt x="0" y="57"/>
                  </a:moveTo>
                  <a:cubicBezTo>
                    <a:pt x="0" y="57"/>
                    <a:pt x="12" y="37"/>
                    <a:pt x="13" y="24"/>
                  </a:cubicBezTo>
                  <a:cubicBezTo>
                    <a:pt x="14" y="11"/>
                    <a:pt x="27" y="0"/>
                    <a:pt x="32" y="14"/>
                  </a:cubicBezTo>
                  <a:cubicBezTo>
                    <a:pt x="36" y="26"/>
                    <a:pt x="5" y="52"/>
                    <a:pt x="0" y="57"/>
                  </a:cubicBez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txBody>
            <a:bodyPr vert="horz" wrap="square" lIns="90000" tIns="46800" rIns="90000" bIns="46800" numCol="1" anchor="ctr" anchorCtr="0" compatLnSpc="1">
              <a:normAutofit fontScale="32500" lnSpcReduction="20000"/>
            </a:bodyPr>
            <a:lstStyle/>
            <a:p>
              <a:endParaRPr lang="zh-CN" altLang="en-US"/>
            </a:p>
          </p:txBody>
        </p:sp>
        <p:sp>
          <p:nvSpPr>
            <p:cNvPr id="24" name="Freeform 13"/>
            <p:cNvSpPr/>
            <p:nvPr/>
          </p:nvSpPr>
          <p:spPr bwMode="auto">
            <a:xfrm>
              <a:off x="6088063" y="1901825"/>
              <a:ext cx="104775" cy="173038"/>
            </a:xfrm>
            <a:custGeom>
              <a:avLst/>
              <a:gdLst>
                <a:gd name="T0" fmla="*/ 35 w 35"/>
                <a:gd name="T1" fmla="*/ 57 h 57"/>
                <a:gd name="T2" fmla="*/ 22 w 35"/>
                <a:gd name="T3" fmla="*/ 24 h 57"/>
                <a:gd name="T4" fmla="*/ 4 w 35"/>
                <a:gd name="T5" fmla="*/ 14 h 57"/>
                <a:gd name="T6" fmla="*/ 35 w 35"/>
                <a:gd name="T7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57">
                  <a:moveTo>
                    <a:pt x="35" y="57"/>
                  </a:moveTo>
                  <a:cubicBezTo>
                    <a:pt x="35" y="57"/>
                    <a:pt x="24" y="37"/>
                    <a:pt x="22" y="24"/>
                  </a:cubicBezTo>
                  <a:cubicBezTo>
                    <a:pt x="21" y="11"/>
                    <a:pt x="8" y="0"/>
                    <a:pt x="4" y="14"/>
                  </a:cubicBezTo>
                  <a:cubicBezTo>
                    <a:pt x="0" y="26"/>
                    <a:pt x="31" y="52"/>
                    <a:pt x="35" y="57"/>
                  </a:cubicBez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txBody>
            <a:bodyPr vert="horz" wrap="square" lIns="90000" tIns="46800" rIns="90000" bIns="46800" numCol="1" anchor="ctr" anchorCtr="0" compatLnSpc="1">
              <a:normAutofit fontScale="32500" lnSpcReduction="20000"/>
            </a:bodyPr>
            <a:lstStyle/>
            <a:p>
              <a:endParaRPr lang="zh-CN" altLang="en-US"/>
            </a:p>
          </p:txBody>
        </p:sp>
        <p:sp>
          <p:nvSpPr>
            <p:cNvPr id="25" name="Freeform 14"/>
            <p:cNvSpPr/>
            <p:nvPr/>
          </p:nvSpPr>
          <p:spPr bwMode="auto">
            <a:xfrm>
              <a:off x="6494463" y="2001838"/>
              <a:ext cx="23813" cy="20638"/>
            </a:xfrm>
            <a:custGeom>
              <a:avLst/>
              <a:gdLst>
                <a:gd name="T0" fmla="*/ 6 w 8"/>
                <a:gd name="T1" fmla="*/ 6 h 7"/>
                <a:gd name="T2" fmla="*/ 1 w 8"/>
                <a:gd name="T3" fmla="*/ 6 h 7"/>
                <a:gd name="T4" fmla="*/ 2 w 8"/>
                <a:gd name="T5" fmla="*/ 1 h 7"/>
                <a:gd name="T6" fmla="*/ 6 w 8"/>
                <a:gd name="T7" fmla="*/ 1 h 7"/>
                <a:gd name="T8" fmla="*/ 6 w 8"/>
                <a:gd name="T9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6" y="6"/>
                  </a:moveTo>
                  <a:cubicBezTo>
                    <a:pt x="5" y="7"/>
                    <a:pt x="3" y="7"/>
                    <a:pt x="1" y="6"/>
                  </a:cubicBezTo>
                  <a:cubicBezTo>
                    <a:pt x="0" y="4"/>
                    <a:pt x="0" y="2"/>
                    <a:pt x="2" y="1"/>
                  </a:cubicBezTo>
                  <a:cubicBezTo>
                    <a:pt x="3" y="0"/>
                    <a:pt x="5" y="0"/>
                    <a:pt x="6" y="1"/>
                  </a:cubicBezTo>
                  <a:cubicBezTo>
                    <a:pt x="8" y="3"/>
                    <a:pt x="7" y="5"/>
                    <a:pt x="6" y="6"/>
                  </a:cubicBez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txBody>
            <a:bodyPr vert="horz" wrap="square" lIns="90000" tIns="46800" rIns="90000" bIns="46800" numCol="1" anchor="ctr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26" name="Freeform 15"/>
            <p:cNvSpPr/>
            <p:nvPr/>
          </p:nvSpPr>
          <p:spPr bwMode="auto">
            <a:xfrm>
              <a:off x="6450013" y="1968500"/>
              <a:ext cx="30163" cy="30163"/>
            </a:xfrm>
            <a:custGeom>
              <a:avLst/>
              <a:gdLst>
                <a:gd name="T0" fmla="*/ 8 w 10"/>
                <a:gd name="T1" fmla="*/ 8 h 10"/>
                <a:gd name="T2" fmla="*/ 1 w 10"/>
                <a:gd name="T3" fmla="*/ 8 h 10"/>
                <a:gd name="T4" fmla="*/ 2 w 10"/>
                <a:gd name="T5" fmla="*/ 1 h 10"/>
                <a:gd name="T6" fmla="*/ 8 w 10"/>
                <a:gd name="T7" fmla="*/ 2 h 10"/>
                <a:gd name="T8" fmla="*/ 8 w 10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8" y="8"/>
                  </a:moveTo>
                  <a:cubicBezTo>
                    <a:pt x="6" y="10"/>
                    <a:pt x="3" y="10"/>
                    <a:pt x="1" y="8"/>
                  </a:cubicBezTo>
                  <a:cubicBezTo>
                    <a:pt x="0" y="6"/>
                    <a:pt x="0" y="3"/>
                    <a:pt x="2" y="1"/>
                  </a:cubicBezTo>
                  <a:cubicBezTo>
                    <a:pt x="4" y="0"/>
                    <a:pt x="6" y="0"/>
                    <a:pt x="8" y="2"/>
                  </a:cubicBezTo>
                  <a:cubicBezTo>
                    <a:pt x="10" y="3"/>
                    <a:pt x="10" y="6"/>
                    <a:pt x="8" y="8"/>
                  </a:cubicBez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txBody>
            <a:bodyPr vert="horz" wrap="square" lIns="90000" tIns="46800" rIns="90000" bIns="46800" numCol="1" anchor="ctr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27" name="Freeform 16"/>
            <p:cNvSpPr/>
            <p:nvPr/>
          </p:nvSpPr>
          <p:spPr bwMode="auto">
            <a:xfrm>
              <a:off x="6389688" y="1938338"/>
              <a:ext cx="41275" cy="39688"/>
            </a:xfrm>
            <a:custGeom>
              <a:avLst/>
              <a:gdLst>
                <a:gd name="T0" fmla="*/ 11 w 14"/>
                <a:gd name="T1" fmla="*/ 11 h 13"/>
                <a:gd name="T2" fmla="*/ 2 w 14"/>
                <a:gd name="T3" fmla="*/ 10 h 13"/>
                <a:gd name="T4" fmla="*/ 3 w 14"/>
                <a:gd name="T5" fmla="*/ 2 h 13"/>
                <a:gd name="T6" fmla="*/ 11 w 14"/>
                <a:gd name="T7" fmla="*/ 2 h 13"/>
                <a:gd name="T8" fmla="*/ 11 w 14"/>
                <a:gd name="T9" fmla="*/ 1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3">
                  <a:moveTo>
                    <a:pt x="11" y="11"/>
                  </a:moveTo>
                  <a:cubicBezTo>
                    <a:pt x="8" y="13"/>
                    <a:pt x="5" y="13"/>
                    <a:pt x="2" y="10"/>
                  </a:cubicBezTo>
                  <a:cubicBezTo>
                    <a:pt x="0" y="8"/>
                    <a:pt x="1" y="4"/>
                    <a:pt x="3" y="2"/>
                  </a:cubicBezTo>
                  <a:cubicBezTo>
                    <a:pt x="6" y="0"/>
                    <a:pt x="9" y="0"/>
                    <a:pt x="11" y="2"/>
                  </a:cubicBezTo>
                  <a:cubicBezTo>
                    <a:pt x="14" y="5"/>
                    <a:pt x="13" y="9"/>
                    <a:pt x="11" y="11"/>
                  </a:cubicBez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txBody>
            <a:bodyPr vert="horz" wrap="square" lIns="90000" tIns="46800" rIns="90000" bIns="46800" numCol="1" anchor="ctr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28" name="Freeform 17"/>
            <p:cNvSpPr/>
            <p:nvPr/>
          </p:nvSpPr>
          <p:spPr bwMode="auto">
            <a:xfrm>
              <a:off x="6180138" y="1898650"/>
              <a:ext cx="90488" cy="139700"/>
            </a:xfrm>
            <a:custGeom>
              <a:avLst/>
              <a:gdLst>
                <a:gd name="T0" fmla="*/ 25 w 30"/>
                <a:gd name="T1" fmla="*/ 27 h 46"/>
                <a:gd name="T2" fmla="*/ 30 w 30"/>
                <a:gd name="T3" fmla="*/ 16 h 46"/>
                <a:gd name="T4" fmla="*/ 15 w 30"/>
                <a:gd name="T5" fmla="*/ 0 h 46"/>
                <a:gd name="T6" fmla="*/ 0 w 30"/>
                <a:gd name="T7" fmla="*/ 16 h 46"/>
                <a:gd name="T8" fmla="*/ 5 w 30"/>
                <a:gd name="T9" fmla="*/ 27 h 46"/>
                <a:gd name="T10" fmla="*/ 3 w 30"/>
                <a:gd name="T11" fmla="*/ 34 h 46"/>
                <a:gd name="T12" fmla="*/ 15 w 30"/>
                <a:gd name="T13" fmla="*/ 46 h 46"/>
                <a:gd name="T14" fmla="*/ 27 w 30"/>
                <a:gd name="T15" fmla="*/ 34 h 46"/>
                <a:gd name="T16" fmla="*/ 25 w 30"/>
                <a:gd name="T17" fmla="*/ 27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" h="46">
                  <a:moveTo>
                    <a:pt x="25" y="27"/>
                  </a:moveTo>
                  <a:cubicBezTo>
                    <a:pt x="28" y="24"/>
                    <a:pt x="30" y="20"/>
                    <a:pt x="30" y="16"/>
                  </a:cubicBezTo>
                  <a:cubicBezTo>
                    <a:pt x="30" y="7"/>
                    <a:pt x="23" y="0"/>
                    <a:pt x="15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20"/>
                    <a:pt x="2" y="24"/>
                    <a:pt x="5" y="27"/>
                  </a:cubicBezTo>
                  <a:cubicBezTo>
                    <a:pt x="4" y="29"/>
                    <a:pt x="3" y="31"/>
                    <a:pt x="3" y="34"/>
                  </a:cubicBezTo>
                  <a:cubicBezTo>
                    <a:pt x="3" y="41"/>
                    <a:pt x="8" y="46"/>
                    <a:pt x="15" y="46"/>
                  </a:cubicBezTo>
                  <a:cubicBezTo>
                    <a:pt x="22" y="46"/>
                    <a:pt x="27" y="41"/>
                    <a:pt x="27" y="34"/>
                  </a:cubicBezTo>
                  <a:cubicBezTo>
                    <a:pt x="27" y="31"/>
                    <a:pt x="26" y="29"/>
                    <a:pt x="25" y="27"/>
                  </a:cubicBez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txBody>
            <a:bodyPr vert="horz" wrap="square" lIns="90000" tIns="46800" rIns="90000" bIns="46800" numCol="1" anchor="ctr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29" name="Line 18"/>
            <p:cNvSpPr>
              <a:spLocks noChangeShapeType="1"/>
            </p:cNvSpPr>
            <p:nvPr/>
          </p:nvSpPr>
          <p:spPr bwMode="auto">
            <a:xfrm>
              <a:off x="6867526" y="2174875"/>
              <a:ext cx="1062038" cy="0"/>
            </a:xfrm>
            <a:prstGeom prst="line">
              <a:avLst/>
            </a:prstGeom>
            <a:grpFill/>
            <a:ln w="12700" cap="flat">
              <a:solidFill>
                <a:schemeClr val="accent1"/>
              </a:solidFill>
              <a:prstDash val="solid"/>
              <a:miter lim="800000"/>
            </a:ln>
          </p:spPr>
          <p:txBody>
            <a:bodyPr vert="horz" wrap="square" lIns="90000" tIns="46800" rIns="90000" bIns="46800" numCol="1" anchor="ctr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30" name="Oval 19"/>
            <p:cNvSpPr>
              <a:spLocks noChangeArrowheads="1"/>
            </p:cNvSpPr>
            <p:nvPr/>
          </p:nvSpPr>
          <p:spPr bwMode="auto">
            <a:xfrm>
              <a:off x="7885113" y="2128838"/>
              <a:ext cx="88900" cy="92075"/>
            </a:xfrm>
            <a:prstGeom prst="ellipse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vert="horz" wrap="square" lIns="90000" tIns="46800" rIns="90000" bIns="46800" numCol="1" anchor="ctr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31" name="Line 20"/>
            <p:cNvSpPr>
              <a:spLocks noChangeShapeType="1"/>
            </p:cNvSpPr>
            <p:nvPr/>
          </p:nvSpPr>
          <p:spPr bwMode="auto">
            <a:xfrm flipH="1">
              <a:off x="4543426" y="2174875"/>
              <a:ext cx="1060450" cy="0"/>
            </a:xfrm>
            <a:prstGeom prst="line">
              <a:avLst/>
            </a:prstGeom>
            <a:grpFill/>
            <a:ln w="12700" cap="flat">
              <a:solidFill>
                <a:schemeClr val="accent1"/>
              </a:solidFill>
              <a:prstDash val="solid"/>
              <a:miter lim="800000"/>
            </a:ln>
          </p:spPr>
          <p:txBody>
            <a:bodyPr vert="horz" wrap="square" lIns="90000" tIns="46800" rIns="90000" bIns="46800" numCol="1" anchor="ctr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32" name="Oval 21"/>
            <p:cNvSpPr>
              <a:spLocks noChangeArrowheads="1"/>
            </p:cNvSpPr>
            <p:nvPr/>
          </p:nvSpPr>
          <p:spPr bwMode="auto">
            <a:xfrm>
              <a:off x="4500563" y="2128838"/>
              <a:ext cx="90488" cy="92075"/>
            </a:xfrm>
            <a:prstGeom prst="ellipse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vert="horz" wrap="square" lIns="90000" tIns="46800" rIns="90000" bIns="46800" numCol="1" anchor="ctr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33" name="Freeform 22"/>
            <p:cNvSpPr/>
            <p:nvPr/>
          </p:nvSpPr>
          <p:spPr bwMode="auto">
            <a:xfrm>
              <a:off x="5953126" y="2062163"/>
              <a:ext cx="247650" cy="234950"/>
            </a:xfrm>
            <a:custGeom>
              <a:avLst/>
              <a:gdLst>
                <a:gd name="T0" fmla="*/ 61 w 83"/>
                <a:gd name="T1" fmla="*/ 69 h 77"/>
                <a:gd name="T2" fmla="*/ 46 w 83"/>
                <a:gd name="T3" fmla="*/ 53 h 77"/>
                <a:gd name="T4" fmla="*/ 47 w 83"/>
                <a:gd name="T5" fmla="*/ 45 h 77"/>
                <a:gd name="T6" fmla="*/ 35 w 83"/>
                <a:gd name="T7" fmla="*/ 50 h 77"/>
                <a:gd name="T8" fmla="*/ 52 w 83"/>
                <a:gd name="T9" fmla="*/ 69 h 77"/>
                <a:gd name="T10" fmla="*/ 21 w 83"/>
                <a:gd name="T11" fmla="*/ 54 h 77"/>
                <a:gd name="T12" fmla="*/ 20 w 83"/>
                <a:gd name="T13" fmla="*/ 19 h 77"/>
                <a:gd name="T14" fmla="*/ 34 w 83"/>
                <a:gd name="T15" fmla="*/ 19 h 77"/>
                <a:gd name="T16" fmla="*/ 24 w 83"/>
                <a:gd name="T17" fmla="*/ 1 h 77"/>
                <a:gd name="T18" fmla="*/ 8 w 83"/>
                <a:gd name="T19" fmla="*/ 44 h 77"/>
                <a:gd name="T20" fmla="*/ 26 w 83"/>
                <a:gd name="T21" fmla="*/ 67 h 77"/>
                <a:gd name="T22" fmla="*/ 83 w 83"/>
                <a:gd name="T23" fmla="*/ 58 h 77"/>
                <a:gd name="T24" fmla="*/ 61 w 83"/>
                <a:gd name="T25" fmla="*/ 69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3" h="77">
                  <a:moveTo>
                    <a:pt x="61" y="69"/>
                  </a:moveTo>
                  <a:cubicBezTo>
                    <a:pt x="47" y="68"/>
                    <a:pt x="46" y="53"/>
                    <a:pt x="46" y="53"/>
                  </a:cubicBezTo>
                  <a:cubicBezTo>
                    <a:pt x="46" y="53"/>
                    <a:pt x="49" y="49"/>
                    <a:pt x="47" y="45"/>
                  </a:cubicBezTo>
                  <a:cubicBezTo>
                    <a:pt x="44" y="41"/>
                    <a:pt x="36" y="41"/>
                    <a:pt x="35" y="50"/>
                  </a:cubicBezTo>
                  <a:cubicBezTo>
                    <a:pt x="34" y="59"/>
                    <a:pt x="43" y="67"/>
                    <a:pt x="52" y="69"/>
                  </a:cubicBezTo>
                  <a:cubicBezTo>
                    <a:pt x="52" y="69"/>
                    <a:pt x="32" y="70"/>
                    <a:pt x="21" y="54"/>
                  </a:cubicBezTo>
                  <a:cubicBezTo>
                    <a:pt x="10" y="38"/>
                    <a:pt x="20" y="19"/>
                    <a:pt x="20" y="19"/>
                  </a:cubicBezTo>
                  <a:cubicBezTo>
                    <a:pt x="20" y="19"/>
                    <a:pt x="26" y="26"/>
                    <a:pt x="34" y="19"/>
                  </a:cubicBezTo>
                  <a:cubicBezTo>
                    <a:pt x="42" y="13"/>
                    <a:pt x="36" y="0"/>
                    <a:pt x="24" y="1"/>
                  </a:cubicBezTo>
                  <a:cubicBezTo>
                    <a:pt x="13" y="2"/>
                    <a:pt x="0" y="16"/>
                    <a:pt x="8" y="44"/>
                  </a:cubicBezTo>
                  <a:cubicBezTo>
                    <a:pt x="10" y="54"/>
                    <a:pt x="17" y="62"/>
                    <a:pt x="26" y="67"/>
                  </a:cubicBezTo>
                  <a:cubicBezTo>
                    <a:pt x="45" y="77"/>
                    <a:pt x="74" y="76"/>
                    <a:pt x="83" y="58"/>
                  </a:cubicBezTo>
                  <a:cubicBezTo>
                    <a:pt x="83" y="58"/>
                    <a:pt x="75" y="69"/>
                    <a:pt x="61" y="69"/>
                  </a:cubicBez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txBody>
            <a:bodyPr vert="horz" wrap="square" lIns="90000" tIns="46800" rIns="90000" bIns="46800" numCol="1" anchor="ctr" anchorCtr="0" compatLnSpc="1">
              <a:normAutofit fontScale="52500" lnSpcReduction="20000"/>
            </a:bodyPr>
            <a:lstStyle/>
            <a:p>
              <a:endParaRPr lang="zh-CN" altLang="en-US"/>
            </a:p>
          </p:txBody>
        </p:sp>
        <p:sp>
          <p:nvSpPr>
            <p:cNvPr id="34" name="Freeform 23"/>
            <p:cNvSpPr/>
            <p:nvPr/>
          </p:nvSpPr>
          <p:spPr bwMode="auto">
            <a:xfrm>
              <a:off x="5735638" y="2022475"/>
              <a:ext cx="304800" cy="280988"/>
            </a:xfrm>
            <a:custGeom>
              <a:avLst/>
              <a:gdLst>
                <a:gd name="T0" fmla="*/ 50 w 102"/>
                <a:gd name="T1" fmla="*/ 69 h 92"/>
                <a:gd name="T2" fmla="*/ 26 w 102"/>
                <a:gd name="T3" fmla="*/ 46 h 92"/>
                <a:gd name="T4" fmla="*/ 35 w 102"/>
                <a:gd name="T5" fmla="*/ 33 h 92"/>
                <a:gd name="T6" fmla="*/ 46 w 102"/>
                <a:gd name="T7" fmla="*/ 25 h 92"/>
                <a:gd name="T8" fmla="*/ 24 w 102"/>
                <a:gd name="T9" fmla="*/ 29 h 92"/>
                <a:gd name="T10" fmla="*/ 25 w 102"/>
                <a:gd name="T11" fmla="*/ 56 h 92"/>
                <a:gd name="T12" fmla="*/ 33 w 102"/>
                <a:gd name="T13" fmla="*/ 10 h 92"/>
                <a:gd name="T14" fmla="*/ 58 w 102"/>
                <a:gd name="T15" fmla="*/ 22 h 92"/>
                <a:gd name="T16" fmla="*/ 49 w 102"/>
                <a:gd name="T17" fmla="*/ 35 h 92"/>
                <a:gd name="T18" fmla="*/ 57 w 102"/>
                <a:gd name="T19" fmla="*/ 12 h 92"/>
                <a:gd name="T20" fmla="*/ 19 w 102"/>
                <a:gd name="T21" fmla="*/ 10 h 92"/>
                <a:gd name="T22" fmla="*/ 14 w 102"/>
                <a:gd name="T23" fmla="*/ 65 h 92"/>
                <a:gd name="T24" fmla="*/ 61 w 102"/>
                <a:gd name="T25" fmla="*/ 79 h 92"/>
                <a:gd name="T26" fmla="*/ 91 w 102"/>
                <a:gd name="T27" fmla="*/ 75 h 92"/>
                <a:gd name="T28" fmla="*/ 87 w 102"/>
                <a:gd name="T29" fmla="*/ 90 h 92"/>
                <a:gd name="T30" fmla="*/ 78 w 102"/>
                <a:gd name="T31" fmla="*/ 82 h 92"/>
                <a:gd name="T32" fmla="*/ 88 w 102"/>
                <a:gd name="T33" fmla="*/ 92 h 92"/>
                <a:gd name="T34" fmla="*/ 95 w 102"/>
                <a:gd name="T35" fmla="*/ 74 h 92"/>
                <a:gd name="T36" fmla="*/ 50 w 102"/>
                <a:gd name="T37" fmla="*/ 69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2" h="92">
                  <a:moveTo>
                    <a:pt x="50" y="69"/>
                  </a:moveTo>
                  <a:cubicBezTo>
                    <a:pt x="34" y="70"/>
                    <a:pt x="26" y="58"/>
                    <a:pt x="26" y="46"/>
                  </a:cubicBezTo>
                  <a:cubicBezTo>
                    <a:pt x="26" y="35"/>
                    <a:pt x="35" y="33"/>
                    <a:pt x="35" y="33"/>
                  </a:cubicBezTo>
                  <a:cubicBezTo>
                    <a:pt x="41" y="36"/>
                    <a:pt x="47" y="32"/>
                    <a:pt x="46" y="25"/>
                  </a:cubicBezTo>
                  <a:cubicBezTo>
                    <a:pt x="44" y="18"/>
                    <a:pt x="30" y="18"/>
                    <a:pt x="24" y="29"/>
                  </a:cubicBezTo>
                  <a:cubicBezTo>
                    <a:pt x="18" y="40"/>
                    <a:pt x="25" y="56"/>
                    <a:pt x="25" y="56"/>
                  </a:cubicBezTo>
                  <a:cubicBezTo>
                    <a:pt x="12" y="36"/>
                    <a:pt x="19" y="16"/>
                    <a:pt x="33" y="10"/>
                  </a:cubicBezTo>
                  <a:cubicBezTo>
                    <a:pt x="45" y="5"/>
                    <a:pt x="58" y="10"/>
                    <a:pt x="58" y="22"/>
                  </a:cubicBezTo>
                  <a:cubicBezTo>
                    <a:pt x="59" y="34"/>
                    <a:pt x="49" y="35"/>
                    <a:pt x="49" y="35"/>
                  </a:cubicBezTo>
                  <a:cubicBezTo>
                    <a:pt x="58" y="37"/>
                    <a:pt x="65" y="21"/>
                    <a:pt x="57" y="12"/>
                  </a:cubicBezTo>
                  <a:cubicBezTo>
                    <a:pt x="49" y="2"/>
                    <a:pt x="33" y="0"/>
                    <a:pt x="19" y="10"/>
                  </a:cubicBezTo>
                  <a:cubicBezTo>
                    <a:pt x="7" y="19"/>
                    <a:pt x="0" y="46"/>
                    <a:pt x="14" y="65"/>
                  </a:cubicBezTo>
                  <a:cubicBezTo>
                    <a:pt x="28" y="84"/>
                    <a:pt x="54" y="80"/>
                    <a:pt x="61" y="79"/>
                  </a:cubicBezTo>
                  <a:cubicBezTo>
                    <a:pt x="67" y="78"/>
                    <a:pt x="83" y="69"/>
                    <a:pt x="91" y="75"/>
                  </a:cubicBezTo>
                  <a:cubicBezTo>
                    <a:pt x="98" y="81"/>
                    <a:pt x="93" y="89"/>
                    <a:pt x="87" y="90"/>
                  </a:cubicBezTo>
                  <a:cubicBezTo>
                    <a:pt x="80" y="90"/>
                    <a:pt x="78" y="82"/>
                    <a:pt x="78" y="82"/>
                  </a:cubicBezTo>
                  <a:cubicBezTo>
                    <a:pt x="77" y="87"/>
                    <a:pt x="81" y="91"/>
                    <a:pt x="88" y="92"/>
                  </a:cubicBezTo>
                  <a:cubicBezTo>
                    <a:pt x="95" y="92"/>
                    <a:pt x="102" y="83"/>
                    <a:pt x="95" y="74"/>
                  </a:cubicBezTo>
                  <a:cubicBezTo>
                    <a:pt x="88" y="65"/>
                    <a:pt x="67" y="68"/>
                    <a:pt x="50" y="69"/>
                  </a:cubicBez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txBody>
            <a:bodyPr vert="horz" wrap="square" lIns="90000" tIns="46800" rIns="90000" bIns="46800" numCol="1" anchor="ctr" anchorCtr="0" compatLnSpc="1">
              <a:normAutofit fontScale="65000" lnSpcReduction="20000"/>
            </a:bodyPr>
            <a:lstStyle/>
            <a:p>
              <a:endParaRPr lang="zh-CN" altLang="en-US"/>
            </a:p>
          </p:txBody>
        </p:sp>
        <p:sp>
          <p:nvSpPr>
            <p:cNvPr id="35" name="Freeform 24"/>
            <p:cNvSpPr/>
            <p:nvPr/>
          </p:nvSpPr>
          <p:spPr bwMode="auto">
            <a:xfrm>
              <a:off x="6253163" y="2062163"/>
              <a:ext cx="244475" cy="234950"/>
            </a:xfrm>
            <a:custGeom>
              <a:avLst/>
              <a:gdLst>
                <a:gd name="T0" fmla="*/ 21 w 82"/>
                <a:gd name="T1" fmla="*/ 69 h 77"/>
                <a:gd name="T2" fmla="*/ 37 w 82"/>
                <a:gd name="T3" fmla="*/ 53 h 77"/>
                <a:gd name="T4" fmla="*/ 36 w 82"/>
                <a:gd name="T5" fmla="*/ 45 h 77"/>
                <a:gd name="T6" fmla="*/ 47 w 82"/>
                <a:gd name="T7" fmla="*/ 50 h 77"/>
                <a:gd name="T8" fmla="*/ 30 w 82"/>
                <a:gd name="T9" fmla="*/ 69 h 77"/>
                <a:gd name="T10" fmla="*/ 61 w 82"/>
                <a:gd name="T11" fmla="*/ 54 h 77"/>
                <a:gd name="T12" fmla="*/ 63 w 82"/>
                <a:gd name="T13" fmla="*/ 19 h 77"/>
                <a:gd name="T14" fmla="*/ 48 w 82"/>
                <a:gd name="T15" fmla="*/ 19 h 77"/>
                <a:gd name="T16" fmla="*/ 58 w 82"/>
                <a:gd name="T17" fmla="*/ 1 h 77"/>
                <a:gd name="T18" fmla="*/ 75 w 82"/>
                <a:gd name="T19" fmla="*/ 44 h 77"/>
                <a:gd name="T20" fmla="*/ 56 w 82"/>
                <a:gd name="T21" fmla="*/ 67 h 77"/>
                <a:gd name="T22" fmla="*/ 0 w 82"/>
                <a:gd name="T23" fmla="*/ 58 h 77"/>
                <a:gd name="T24" fmla="*/ 21 w 82"/>
                <a:gd name="T25" fmla="*/ 69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2" h="77">
                  <a:moveTo>
                    <a:pt x="21" y="69"/>
                  </a:moveTo>
                  <a:cubicBezTo>
                    <a:pt x="35" y="68"/>
                    <a:pt x="37" y="53"/>
                    <a:pt x="37" y="53"/>
                  </a:cubicBezTo>
                  <a:cubicBezTo>
                    <a:pt x="37" y="53"/>
                    <a:pt x="33" y="49"/>
                    <a:pt x="36" y="45"/>
                  </a:cubicBezTo>
                  <a:cubicBezTo>
                    <a:pt x="38" y="41"/>
                    <a:pt x="46" y="41"/>
                    <a:pt x="47" y="50"/>
                  </a:cubicBezTo>
                  <a:cubicBezTo>
                    <a:pt x="48" y="59"/>
                    <a:pt x="39" y="67"/>
                    <a:pt x="30" y="69"/>
                  </a:cubicBezTo>
                  <a:cubicBezTo>
                    <a:pt x="30" y="69"/>
                    <a:pt x="51" y="70"/>
                    <a:pt x="61" y="54"/>
                  </a:cubicBezTo>
                  <a:cubicBezTo>
                    <a:pt x="72" y="38"/>
                    <a:pt x="63" y="19"/>
                    <a:pt x="63" y="19"/>
                  </a:cubicBezTo>
                  <a:cubicBezTo>
                    <a:pt x="63" y="19"/>
                    <a:pt x="56" y="26"/>
                    <a:pt x="48" y="19"/>
                  </a:cubicBezTo>
                  <a:cubicBezTo>
                    <a:pt x="40" y="13"/>
                    <a:pt x="46" y="0"/>
                    <a:pt x="58" y="1"/>
                  </a:cubicBezTo>
                  <a:cubicBezTo>
                    <a:pt x="70" y="2"/>
                    <a:pt x="82" y="16"/>
                    <a:pt x="75" y="44"/>
                  </a:cubicBezTo>
                  <a:cubicBezTo>
                    <a:pt x="72" y="54"/>
                    <a:pt x="65" y="62"/>
                    <a:pt x="56" y="67"/>
                  </a:cubicBezTo>
                  <a:cubicBezTo>
                    <a:pt x="37" y="77"/>
                    <a:pt x="8" y="76"/>
                    <a:pt x="0" y="58"/>
                  </a:cubicBezTo>
                  <a:cubicBezTo>
                    <a:pt x="0" y="58"/>
                    <a:pt x="7" y="69"/>
                    <a:pt x="21" y="69"/>
                  </a:cubicBez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txBody>
            <a:bodyPr vert="horz" wrap="square" lIns="90000" tIns="46800" rIns="90000" bIns="46800" numCol="1" anchor="ctr" anchorCtr="0" compatLnSpc="1">
              <a:normAutofit fontScale="52500" lnSpcReduction="20000"/>
            </a:bodyPr>
            <a:lstStyle/>
            <a:p>
              <a:endParaRPr lang="zh-CN" altLang="en-US"/>
            </a:p>
          </p:txBody>
        </p:sp>
        <p:sp>
          <p:nvSpPr>
            <p:cNvPr id="36" name="Freeform 25"/>
            <p:cNvSpPr/>
            <p:nvPr/>
          </p:nvSpPr>
          <p:spPr bwMode="auto">
            <a:xfrm>
              <a:off x="6410326" y="2022475"/>
              <a:ext cx="304800" cy="280988"/>
            </a:xfrm>
            <a:custGeom>
              <a:avLst/>
              <a:gdLst>
                <a:gd name="T0" fmla="*/ 52 w 102"/>
                <a:gd name="T1" fmla="*/ 69 h 92"/>
                <a:gd name="T2" fmla="*/ 76 w 102"/>
                <a:gd name="T3" fmla="*/ 46 h 92"/>
                <a:gd name="T4" fmla="*/ 67 w 102"/>
                <a:gd name="T5" fmla="*/ 33 h 92"/>
                <a:gd name="T6" fmla="*/ 57 w 102"/>
                <a:gd name="T7" fmla="*/ 25 h 92"/>
                <a:gd name="T8" fmla="*/ 78 w 102"/>
                <a:gd name="T9" fmla="*/ 29 h 92"/>
                <a:gd name="T10" fmla="*/ 78 w 102"/>
                <a:gd name="T11" fmla="*/ 56 h 92"/>
                <a:gd name="T12" fmla="*/ 69 w 102"/>
                <a:gd name="T13" fmla="*/ 10 h 92"/>
                <a:gd name="T14" fmla="*/ 44 w 102"/>
                <a:gd name="T15" fmla="*/ 22 h 92"/>
                <a:gd name="T16" fmla="*/ 54 w 102"/>
                <a:gd name="T17" fmla="*/ 35 h 92"/>
                <a:gd name="T18" fmla="*/ 45 w 102"/>
                <a:gd name="T19" fmla="*/ 12 h 92"/>
                <a:gd name="T20" fmla="*/ 83 w 102"/>
                <a:gd name="T21" fmla="*/ 10 h 92"/>
                <a:gd name="T22" fmla="*/ 88 w 102"/>
                <a:gd name="T23" fmla="*/ 65 h 92"/>
                <a:gd name="T24" fmla="*/ 42 w 102"/>
                <a:gd name="T25" fmla="*/ 79 h 92"/>
                <a:gd name="T26" fmla="*/ 12 w 102"/>
                <a:gd name="T27" fmla="*/ 75 h 92"/>
                <a:gd name="T28" fmla="*/ 15 w 102"/>
                <a:gd name="T29" fmla="*/ 90 h 92"/>
                <a:gd name="T30" fmla="*/ 25 w 102"/>
                <a:gd name="T31" fmla="*/ 82 h 92"/>
                <a:gd name="T32" fmla="*/ 14 w 102"/>
                <a:gd name="T33" fmla="*/ 92 h 92"/>
                <a:gd name="T34" fmla="*/ 7 w 102"/>
                <a:gd name="T35" fmla="*/ 74 h 92"/>
                <a:gd name="T36" fmla="*/ 52 w 102"/>
                <a:gd name="T37" fmla="*/ 69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2" h="92">
                  <a:moveTo>
                    <a:pt x="52" y="69"/>
                  </a:moveTo>
                  <a:cubicBezTo>
                    <a:pt x="69" y="70"/>
                    <a:pt x="77" y="58"/>
                    <a:pt x="76" y="46"/>
                  </a:cubicBezTo>
                  <a:cubicBezTo>
                    <a:pt x="76" y="35"/>
                    <a:pt x="67" y="33"/>
                    <a:pt x="67" y="33"/>
                  </a:cubicBezTo>
                  <a:cubicBezTo>
                    <a:pt x="62" y="36"/>
                    <a:pt x="55" y="32"/>
                    <a:pt x="57" y="25"/>
                  </a:cubicBezTo>
                  <a:cubicBezTo>
                    <a:pt x="58" y="18"/>
                    <a:pt x="72" y="18"/>
                    <a:pt x="78" y="29"/>
                  </a:cubicBezTo>
                  <a:cubicBezTo>
                    <a:pt x="84" y="40"/>
                    <a:pt x="78" y="56"/>
                    <a:pt x="78" y="56"/>
                  </a:cubicBezTo>
                  <a:cubicBezTo>
                    <a:pt x="91" y="36"/>
                    <a:pt x="84" y="16"/>
                    <a:pt x="69" y="10"/>
                  </a:cubicBezTo>
                  <a:cubicBezTo>
                    <a:pt x="57" y="5"/>
                    <a:pt x="44" y="10"/>
                    <a:pt x="44" y="22"/>
                  </a:cubicBezTo>
                  <a:cubicBezTo>
                    <a:pt x="44" y="34"/>
                    <a:pt x="54" y="35"/>
                    <a:pt x="54" y="35"/>
                  </a:cubicBezTo>
                  <a:cubicBezTo>
                    <a:pt x="44" y="37"/>
                    <a:pt x="37" y="21"/>
                    <a:pt x="45" y="12"/>
                  </a:cubicBezTo>
                  <a:cubicBezTo>
                    <a:pt x="53" y="2"/>
                    <a:pt x="70" y="0"/>
                    <a:pt x="83" y="10"/>
                  </a:cubicBezTo>
                  <a:cubicBezTo>
                    <a:pt x="96" y="19"/>
                    <a:pt x="102" y="46"/>
                    <a:pt x="88" y="65"/>
                  </a:cubicBezTo>
                  <a:cubicBezTo>
                    <a:pt x="74" y="84"/>
                    <a:pt x="48" y="80"/>
                    <a:pt x="42" y="79"/>
                  </a:cubicBezTo>
                  <a:cubicBezTo>
                    <a:pt x="35" y="78"/>
                    <a:pt x="19" y="69"/>
                    <a:pt x="12" y="75"/>
                  </a:cubicBezTo>
                  <a:cubicBezTo>
                    <a:pt x="4" y="81"/>
                    <a:pt x="9" y="89"/>
                    <a:pt x="15" y="90"/>
                  </a:cubicBezTo>
                  <a:cubicBezTo>
                    <a:pt x="22" y="90"/>
                    <a:pt x="25" y="82"/>
                    <a:pt x="25" y="82"/>
                  </a:cubicBezTo>
                  <a:cubicBezTo>
                    <a:pt x="25" y="87"/>
                    <a:pt x="22" y="91"/>
                    <a:pt x="14" y="92"/>
                  </a:cubicBezTo>
                  <a:cubicBezTo>
                    <a:pt x="8" y="92"/>
                    <a:pt x="0" y="83"/>
                    <a:pt x="7" y="74"/>
                  </a:cubicBezTo>
                  <a:cubicBezTo>
                    <a:pt x="15" y="65"/>
                    <a:pt x="35" y="68"/>
                    <a:pt x="52" y="69"/>
                  </a:cubicBez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txBody>
            <a:bodyPr vert="horz" wrap="square" lIns="90000" tIns="46800" rIns="90000" bIns="46800" numCol="1" anchor="ctr" anchorCtr="0" compatLnSpc="1">
              <a:normAutofit fontScale="65000" lnSpcReduction="20000"/>
            </a:bodyPr>
            <a:lstStyle/>
            <a:p>
              <a:endParaRPr lang="zh-CN" altLang="en-US"/>
            </a:p>
          </p:txBody>
        </p:sp>
        <p:sp>
          <p:nvSpPr>
            <p:cNvPr id="37" name="Freeform 26"/>
            <p:cNvSpPr/>
            <p:nvPr/>
          </p:nvSpPr>
          <p:spPr bwMode="auto">
            <a:xfrm>
              <a:off x="5576888" y="2058988"/>
              <a:ext cx="166688" cy="152400"/>
            </a:xfrm>
            <a:custGeom>
              <a:avLst/>
              <a:gdLst>
                <a:gd name="T0" fmla="*/ 45 w 56"/>
                <a:gd name="T1" fmla="*/ 14 h 50"/>
                <a:gd name="T2" fmla="*/ 27 w 56"/>
                <a:gd name="T3" fmla="*/ 23 h 50"/>
                <a:gd name="T4" fmla="*/ 21 w 56"/>
                <a:gd name="T5" fmla="*/ 41 h 50"/>
                <a:gd name="T6" fmla="*/ 7 w 56"/>
                <a:gd name="T7" fmla="*/ 36 h 50"/>
                <a:gd name="T8" fmla="*/ 0 w 56"/>
                <a:gd name="T9" fmla="*/ 36 h 50"/>
                <a:gd name="T10" fmla="*/ 0 w 56"/>
                <a:gd name="T11" fmla="*/ 37 h 50"/>
                <a:gd name="T12" fmla="*/ 25 w 56"/>
                <a:gd name="T13" fmla="*/ 49 h 50"/>
                <a:gd name="T14" fmla="*/ 45 w 56"/>
                <a:gd name="T15" fmla="*/ 14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" h="50">
                  <a:moveTo>
                    <a:pt x="45" y="14"/>
                  </a:moveTo>
                  <a:cubicBezTo>
                    <a:pt x="34" y="0"/>
                    <a:pt x="21" y="17"/>
                    <a:pt x="27" y="23"/>
                  </a:cubicBezTo>
                  <a:cubicBezTo>
                    <a:pt x="34" y="29"/>
                    <a:pt x="30" y="40"/>
                    <a:pt x="21" y="41"/>
                  </a:cubicBezTo>
                  <a:cubicBezTo>
                    <a:pt x="16" y="42"/>
                    <a:pt x="11" y="40"/>
                    <a:pt x="7" y="36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5" y="45"/>
                    <a:pt x="14" y="50"/>
                    <a:pt x="25" y="49"/>
                  </a:cubicBezTo>
                  <a:cubicBezTo>
                    <a:pt x="43" y="47"/>
                    <a:pt x="56" y="29"/>
                    <a:pt x="45" y="14"/>
                  </a:cubicBez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txBody>
            <a:bodyPr vert="horz" wrap="square" lIns="90000" tIns="46800" rIns="90000" bIns="46800" numCol="1" anchor="ctr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38" name="Freeform 27"/>
            <p:cNvSpPr/>
            <p:nvPr/>
          </p:nvSpPr>
          <p:spPr bwMode="auto">
            <a:xfrm>
              <a:off x="6711951" y="2058988"/>
              <a:ext cx="168275" cy="152400"/>
            </a:xfrm>
            <a:custGeom>
              <a:avLst/>
              <a:gdLst>
                <a:gd name="T0" fmla="*/ 11 w 56"/>
                <a:gd name="T1" fmla="*/ 14 h 50"/>
                <a:gd name="T2" fmla="*/ 28 w 56"/>
                <a:gd name="T3" fmla="*/ 23 h 50"/>
                <a:gd name="T4" fmla="*/ 35 w 56"/>
                <a:gd name="T5" fmla="*/ 41 h 50"/>
                <a:gd name="T6" fmla="*/ 49 w 56"/>
                <a:gd name="T7" fmla="*/ 36 h 50"/>
                <a:gd name="T8" fmla="*/ 56 w 56"/>
                <a:gd name="T9" fmla="*/ 36 h 50"/>
                <a:gd name="T10" fmla="*/ 56 w 56"/>
                <a:gd name="T11" fmla="*/ 37 h 50"/>
                <a:gd name="T12" fmla="*/ 31 w 56"/>
                <a:gd name="T13" fmla="*/ 49 h 50"/>
                <a:gd name="T14" fmla="*/ 11 w 56"/>
                <a:gd name="T15" fmla="*/ 14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" h="50">
                  <a:moveTo>
                    <a:pt x="11" y="14"/>
                  </a:moveTo>
                  <a:cubicBezTo>
                    <a:pt x="22" y="0"/>
                    <a:pt x="35" y="17"/>
                    <a:pt x="28" y="23"/>
                  </a:cubicBezTo>
                  <a:cubicBezTo>
                    <a:pt x="22" y="29"/>
                    <a:pt x="26" y="40"/>
                    <a:pt x="35" y="41"/>
                  </a:cubicBezTo>
                  <a:cubicBezTo>
                    <a:pt x="40" y="42"/>
                    <a:pt x="44" y="40"/>
                    <a:pt x="49" y="36"/>
                  </a:cubicBezTo>
                  <a:cubicBezTo>
                    <a:pt x="56" y="36"/>
                    <a:pt x="56" y="36"/>
                    <a:pt x="56" y="36"/>
                  </a:cubicBezTo>
                  <a:cubicBezTo>
                    <a:pt x="56" y="37"/>
                    <a:pt x="56" y="37"/>
                    <a:pt x="56" y="37"/>
                  </a:cubicBezTo>
                  <a:cubicBezTo>
                    <a:pt x="51" y="45"/>
                    <a:pt x="42" y="50"/>
                    <a:pt x="31" y="49"/>
                  </a:cubicBezTo>
                  <a:cubicBezTo>
                    <a:pt x="13" y="47"/>
                    <a:pt x="0" y="29"/>
                    <a:pt x="11" y="14"/>
                  </a:cubicBez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txBody>
            <a:bodyPr vert="horz" wrap="square" lIns="90000" tIns="46800" rIns="90000" bIns="46800" numCol="1" anchor="ctr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</p:grpSp>
      <p:grpSp>
        <p:nvGrpSpPr>
          <p:cNvPr id="39" name="组合 38"/>
          <p:cNvGrpSpPr/>
          <p:nvPr/>
        </p:nvGrpSpPr>
        <p:grpSpPr>
          <a:xfrm flipV="1">
            <a:off x="1975078" y="4109973"/>
            <a:ext cx="3473450" cy="425451"/>
            <a:chOff x="4500563" y="1898650"/>
            <a:chExt cx="3473450" cy="425451"/>
          </a:xfrm>
          <a:solidFill>
            <a:schemeClr val="accent1"/>
          </a:solidFill>
        </p:grpSpPr>
        <p:sp>
          <p:nvSpPr>
            <p:cNvPr id="40" name="Oval 5"/>
            <p:cNvSpPr>
              <a:spLocks noChangeArrowheads="1"/>
            </p:cNvSpPr>
            <p:nvPr/>
          </p:nvSpPr>
          <p:spPr bwMode="auto">
            <a:xfrm>
              <a:off x="6192838" y="2190750"/>
              <a:ext cx="65088" cy="66675"/>
            </a:xfrm>
            <a:prstGeom prst="ellipse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vert="horz" wrap="square" lIns="90000" tIns="46800" rIns="90000" bIns="46800" numCol="1" anchor="ctr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41" name="Oval 6"/>
            <p:cNvSpPr>
              <a:spLocks noChangeArrowheads="1"/>
            </p:cNvSpPr>
            <p:nvPr/>
          </p:nvSpPr>
          <p:spPr bwMode="auto">
            <a:xfrm>
              <a:off x="6200776" y="2278063"/>
              <a:ext cx="49213" cy="46038"/>
            </a:xfrm>
            <a:prstGeom prst="ellipse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vert="horz" wrap="square" lIns="90000" tIns="46800" rIns="90000" bIns="46800" numCol="1" anchor="ctr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42" name="Oval 7"/>
            <p:cNvSpPr>
              <a:spLocks noChangeArrowheads="1"/>
            </p:cNvSpPr>
            <p:nvPr/>
          </p:nvSpPr>
          <p:spPr bwMode="auto">
            <a:xfrm>
              <a:off x="6200776" y="2120900"/>
              <a:ext cx="49213" cy="47625"/>
            </a:xfrm>
            <a:prstGeom prst="ellipse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vert="horz" wrap="square" lIns="90000" tIns="46800" rIns="90000" bIns="46800" numCol="1" anchor="ctr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43" name="Oval 8"/>
            <p:cNvSpPr>
              <a:spLocks noChangeArrowheads="1"/>
            </p:cNvSpPr>
            <p:nvPr/>
          </p:nvSpPr>
          <p:spPr bwMode="auto">
            <a:xfrm>
              <a:off x="6203951" y="2062163"/>
              <a:ext cx="42863" cy="42863"/>
            </a:xfrm>
            <a:prstGeom prst="ellipse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vert="horz" wrap="square" lIns="90000" tIns="46800" rIns="90000" bIns="46800" numCol="1" anchor="ctr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44" name="Freeform 9"/>
            <p:cNvSpPr/>
            <p:nvPr/>
          </p:nvSpPr>
          <p:spPr bwMode="auto">
            <a:xfrm>
              <a:off x="5945188" y="2001838"/>
              <a:ext cx="23813" cy="20638"/>
            </a:xfrm>
            <a:custGeom>
              <a:avLst/>
              <a:gdLst>
                <a:gd name="T0" fmla="*/ 2 w 8"/>
                <a:gd name="T1" fmla="*/ 6 h 7"/>
                <a:gd name="T2" fmla="*/ 7 w 8"/>
                <a:gd name="T3" fmla="*/ 6 h 7"/>
                <a:gd name="T4" fmla="*/ 6 w 8"/>
                <a:gd name="T5" fmla="*/ 1 h 7"/>
                <a:gd name="T6" fmla="*/ 2 w 8"/>
                <a:gd name="T7" fmla="*/ 1 h 7"/>
                <a:gd name="T8" fmla="*/ 2 w 8"/>
                <a:gd name="T9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2" y="6"/>
                  </a:moveTo>
                  <a:cubicBezTo>
                    <a:pt x="3" y="7"/>
                    <a:pt x="5" y="7"/>
                    <a:pt x="7" y="6"/>
                  </a:cubicBezTo>
                  <a:cubicBezTo>
                    <a:pt x="8" y="4"/>
                    <a:pt x="8" y="2"/>
                    <a:pt x="6" y="1"/>
                  </a:cubicBezTo>
                  <a:cubicBezTo>
                    <a:pt x="5" y="0"/>
                    <a:pt x="3" y="0"/>
                    <a:pt x="2" y="1"/>
                  </a:cubicBezTo>
                  <a:cubicBezTo>
                    <a:pt x="0" y="3"/>
                    <a:pt x="1" y="5"/>
                    <a:pt x="2" y="6"/>
                  </a:cubicBez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txBody>
            <a:bodyPr vert="horz" wrap="square" lIns="90000" tIns="46800" rIns="90000" bIns="46800" numCol="1" anchor="ctr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45" name="Freeform 10"/>
            <p:cNvSpPr/>
            <p:nvPr/>
          </p:nvSpPr>
          <p:spPr bwMode="auto">
            <a:xfrm>
              <a:off x="5983288" y="1968500"/>
              <a:ext cx="30163" cy="30163"/>
            </a:xfrm>
            <a:custGeom>
              <a:avLst/>
              <a:gdLst>
                <a:gd name="T0" fmla="*/ 2 w 10"/>
                <a:gd name="T1" fmla="*/ 8 h 10"/>
                <a:gd name="T2" fmla="*/ 8 w 10"/>
                <a:gd name="T3" fmla="*/ 8 h 10"/>
                <a:gd name="T4" fmla="*/ 8 w 10"/>
                <a:gd name="T5" fmla="*/ 1 h 10"/>
                <a:gd name="T6" fmla="*/ 2 w 10"/>
                <a:gd name="T7" fmla="*/ 2 h 10"/>
                <a:gd name="T8" fmla="*/ 2 w 10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2" y="8"/>
                  </a:moveTo>
                  <a:cubicBezTo>
                    <a:pt x="4" y="10"/>
                    <a:pt x="7" y="10"/>
                    <a:pt x="8" y="8"/>
                  </a:cubicBezTo>
                  <a:cubicBezTo>
                    <a:pt x="10" y="6"/>
                    <a:pt x="10" y="3"/>
                    <a:pt x="8" y="1"/>
                  </a:cubicBezTo>
                  <a:cubicBezTo>
                    <a:pt x="6" y="0"/>
                    <a:pt x="3" y="0"/>
                    <a:pt x="2" y="2"/>
                  </a:cubicBezTo>
                  <a:cubicBezTo>
                    <a:pt x="0" y="3"/>
                    <a:pt x="0" y="6"/>
                    <a:pt x="2" y="8"/>
                  </a:cubicBez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txBody>
            <a:bodyPr vert="horz" wrap="square" lIns="90000" tIns="46800" rIns="90000" bIns="46800" numCol="1" anchor="ctr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46" name="Freeform 11"/>
            <p:cNvSpPr/>
            <p:nvPr/>
          </p:nvSpPr>
          <p:spPr bwMode="auto">
            <a:xfrm>
              <a:off x="6030913" y="1938338"/>
              <a:ext cx="42863" cy="39688"/>
            </a:xfrm>
            <a:custGeom>
              <a:avLst/>
              <a:gdLst>
                <a:gd name="T0" fmla="*/ 3 w 14"/>
                <a:gd name="T1" fmla="*/ 11 h 13"/>
                <a:gd name="T2" fmla="*/ 11 w 14"/>
                <a:gd name="T3" fmla="*/ 10 h 13"/>
                <a:gd name="T4" fmla="*/ 11 w 14"/>
                <a:gd name="T5" fmla="*/ 2 h 13"/>
                <a:gd name="T6" fmla="*/ 3 w 14"/>
                <a:gd name="T7" fmla="*/ 2 h 13"/>
                <a:gd name="T8" fmla="*/ 3 w 14"/>
                <a:gd name="T9" fmla="*/ 1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3">
                  <a:moveTo>
                    <a:pt x="3" y="11"/>
                  </a:moveTo>
                  <a:cubicBezTo>
                    <a:pt x="6" y="13"/>
                    <a:pt x="9" y="13"/>
                    <a:pt x="11" y="10"/>
                  </a:cubicBezTo>
                  <a:cubicBezTo>
                    <a:pt x="14" y="8"/>
                    <a:pt x="13" y="4"/>
                    <a:pt x="11" y="2"/>
                  </a:cubicBezTo>
                  <a:cubicBezTo>
                    <a:pt x="8" y="0"/>
                    <a:pt x="5" y="0"/>
                    <a:pt x="3" y="2"/>
                  </a:cubicBezTo>
                  <a:cubicBezTo>
                    <a:pt x="0" y="5"/>
                    <a:pt x="1" y="9"/>
                    <a:pt x="3" y="11"/>
                  </a:cubicBez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txBody>
            <a:bodyPr vert="horz" wrap="square" lIns="90000" tIns="46800" rIns="90000" bIns="46800" numCol="1" anchor="ctr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47" name="Freeform 12"/>
            <p:cNvSpPr/>
            <p:nvPr/>
          </p:nvSpPr>
          <p:spPr bwMode="auto">
            <a:xfrm>
              <a:off x="6264276" y="1901825"/>
              <a:ext cx="107950" cy="173038"/>
            </a:xfrm>
            <a:custGeom>
              <a:avLst/>
              <a:gdLst>
                <a:gd name="T0" fmla="*/ 0 w 36"/>
                <a:gd name="T1" fmla="*/ 57 h 57"/>
                <a:gd name="T2" fmla="*/ 13 w 36"/>
                <a:gd name="T3" fmla="*/ 24 h 57"/>
                <a:gd name="T4" fmla="*/ 32 w 36"/>
                <a:gd name="T5" fmla="*/ 14 h 57"/>
                <a:gd name="T6" fmla="*/ 0 w 36"/>
                <a:gd name="T7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57">
                  <a:moveTo>
                    <a:pt x="0" y="57"/>
                  </a:moveTo>
                  <a:cubicBezTo>
                    <a:pt x="0" y="57"/>
                    <a:pt x="12" y="37"/>
                    <a:pt x="13" y="24"/>
                  </a:cubicBezTo>
                  <a:cubicBezTo>
                    <a:pt x="14" y="11"/>
                    <a:pt x="27" y="0"/>
                    <a:pt x="32" y="14"/>
                  </a:cubicBezTo>
                  <a:cubicBezTo>
                    <a:pt x="36" y="26"/>
                    <a:pt x="5" y="52"/>
                    <a:pt x="0" y="57"/>
                  </a:cubicBez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txBody>
            <a:bodyPr vert="horz" wrap="square" lIns="90000" tIns="46800" rIns="90000" bIns="46800" numCol="1" anchor="ctr" anchorCtr="0" compatLnSpc="1">
              <a:normAutofit fontScale="32500" lnSpcReduction="20000"/>
            </a:bodyPr>
            <a:lstStyle/>
            <a:p>
              <a:endParaRPr lang="zh-CN" altLang="en-US"/>
            </a:p>
          </p:txBody>
        </p:sp>
        <p:sp>
          <p:nvSpPr>
            <p:cNvPr id="48" name="Freeform 13"/>
            <p:cNvSpPr/>
            <p:nvPr/>
          </p:nvSpPr>
          <p:spPr bwMode="auto">
            <a:xfrm>
              <a:off x="6088063" y="1901825"/>
              <a:ext cx="104775" cy="173038"/>
            </a:xfrm>
            <a:custGeom>
              <a:avLst/>
              <a:gdLst>
                <a:gd name="T0" fmla="*/ 35 w 35"/>
                <a:gd name="T1" fmla="*/ 57 h 57"/>
                <a:gd name="T2" fmla="*/ 22 w 35"/>
                <a:gd name="T3" fmla="*/ 24 h 57"/>
                <a:gd name="T4" fmla="*/ 4 w 35"/>
                <a:gd name="T5" fmla="*/ 14 h 57"/>
                <a:gd name="T6" fmla="*/ 35 w 35"/>
                <a:gd name="T7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57">
                  <a:moveTo>
                    <a:pt x="35" y="57"/>
                  </a:moveTo>
                  <a:cubicBezTo>
                    <a:pt x="35" y="57"/>
                    <a:pt x="24" y="37"/>
                    <a:pt x="22" y="24"/>
                  </a:cubicBezTo>
                  <a:cubicBezTo>
                    <a:pt x="21" y="11"/>
                    <a:pt x="8" y="0"/>
                    <a:pt x="4" y="14"/>
                  </a:cubicBezTo>
                  <a:cubicBezTo>
                    <a:pt x="0" y="26"/>
                    <a:pt x="31" y="52"/>
                    <a:pt x="35" y="57"/>
                  </a:cubicBez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txBody>
            <a:bodyPr vert="horz" wrap="square" lIns="90000" tIns="46800" rIns="90000" bIns="46800" numCol="1" anchor="ctr" anchorCtr="0" compatLnSpc="1">
              <a:normAutofit fontScale="32500" lnSpcReduction="20000"/>
            </a:bodyPr>
            <a:lstStyle/>
            <a:p>
              <a:endParaRPr lang="zh-CN" altLang="en-US"/>
            </a:p>
          </p:txBody>
        </p:sp>
        <p:sp>
          <p:nvSpPr>
            <p:cNvPr id="49" name="Freeform 14"/>
            <p:cNvSpPr/>
            <p:nvPr/>
          </p:nvSpPr>
          <p:spPr bwMode="auto">
            <a:xfrm>
              <a:off x="6494463" y="2001838"/>
              <a:ext cx="23813" cy="20638"/>
            </a:xfrm>
            <a:custGeom>
              <a:avLst/>
              <a:gdLst>
                <a:gd name="T0" fmla="*/ 6 w 8"/>
                <a:gd name="T1" fmla="*/ 6 h 7"/>
                <a:gd name="T2" fmla="*/ 1 w 8"/>
                <a:gd name="T3" fmla="*/ 6 h 7"/>
                <a:gd name="T4" fmla="*/ 2 w 8"/>
                <a:gd name="T5" fmla="*/ 1 h 7"/>
                <a:gd name="T6" fmla="*/ 6 w 8"/>
                <a:gd name="T7" fmla="*/ 1 h 7"/>
                <a:gd name="T8" fmla="*/ 6 w 8"/>
                <a:gd name="T9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6" y="6"/>
                  </a:moveTo>
                  <a:cubicBezTo>
                    <a:pt x="5" y="7"/>
                    <a:pt x="3" y="7"/>
                    <a:pt x="1" y="6"/>
                  </a:cubicBezTo>
                  <a:cubicBezTo>
                    <a:pt x="0" y="4"/>
                    <a:pt x="0" y="2"/>
                    <a:pt x="2" y="1"/>
                  </a:cubicBezTo>
                  <a:cubicBezTo>
                    <a:pt x="3" y="0"/>
                    <a:pt x="5" y="0"/>
                    <a:pt x="6" y="1"/>
                  </a:cubicBezTo>
                  <a:cubicBezTo>
                    <a:pt x="8" y="3"/>
                    <a:pt x="7" y="5"/>
                    <a:pt x="6" y="6"/>
                  </a:cubicBez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txBody>
            <a:bodyPr vert="horz" wrap="square" lIns="90000" tIns="46800" rIns="90000" bIns="46800" numCol="1" anchor="ctr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50" name="Freeform 15"/>
            <p:cNvSpPr/>
            <p:nvPr/>
          </p:nvSpPr>
          <p:spPr bwMode="auto">
            <a:xfrm>
              <a:off x="6450013" y="1968500"/>
              <a:ext cx="30163" cy="30163"/>
            </a:xfrm>
            <a:custGeom>
              <a:avLst/>
              <a:gdLst>
                <a:gd name="T0" fmla="*/ 8 w 10"/>
                <a:gd name="T1" fmla="*/ 8 h 10"/>
                <a:gd name="T2" fmla="*/ 1 w 10"/>
                <a:gd name="T3" fmla="*/ 8 h 10"/>
                <a:gd name="T4" fmla="*/ 2 w 10"/>
                <a:gd name="T5" fmla="*/ 1 h 10"/>
                <a:gd name="T6" fmla="*/ 8 w 10"/>
                <a:gd name="T7" fmla="*/ 2 h 10"/>
                <a:gd name="T8" fmla="*/ 8 w 10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8" y="8"/>
                  </a:moveTo>
                  <a:cubicBezTo>
                    <a:pt x="6" y="10"/>
                    <a:pt x="3" y="10"/>
                    <a:pt x="1" y="8"/>
                  </a:cubicBezTo>
                  <a:cubicBezTo>
                    <a:pt x="0" y="6"/>
                    <a:pt x="0" y="3"/>
                    <a:pt x="2" y="1"/>
                  </a:cubicBezTo>
                  <a:cubicBezTo>
                    <a:pt x="4" y="0"/>
                    <a:pt x="6" y="0"/>
                    <a:pt x="8" y="2"/>
                  </a:cubicBezTo>
                  <a:cubicBezTo>
                    <a:pt x="10" y="3"/>
                    <a:pt x="10" y="6"/>
                    <a:pt x="8" y="8"/>
                  </a:cubicBez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txBody>
            <a:bodyPr vert="horz" wrap="square" lIns="90000" tIns="46800" rIns="90000" bIns="46800" numCol="1" anchor="ctr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51" name="Freeform 16"/>
            <p:cNvSpPr/>
            <p:nvPr/>
          </p:nvSpPr>
          <p:spPr bwMode="auto">
            <a:xfrm>
              <a:off x="6389688" y="1938338"/>
              <a:ext cx="41275" cy="39688"/>
            </a:xfrm>
            <a:custGeom>
              <a:avLst/>
              <a:gdLst>
                <a:gd name="T0" fmla="*/ 11 w 14"/>
                <a:gd name="T1" fmla="*/ 11 h 13"/>
                <a:gd name="T2" fmla="*/ 2 w 14"/>
                <a:gd name="T3" fmla="*/ 10 h 13"/>
                <a:gd name="T4" fmla="*/ 3 w 14"/>
                <a:gd name="T5" fmla="*/ 2 h 13"/>
                <a:gd name="T6" fmla="*/ 11 w 14"/>
                <a:gd name="T7" fmla="*/ 2 h 13"/>
                <a:gd name="T8" fmla="*/ 11 w 14"/>
                <a:gd name="T9" fmla="*/ 1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3">
                  <a:moveTo>
                    <a:pt x="11" y="11"/>
                  </a:moveTo>
                  <a:cubicBezTo>
                    <a:pt x="8" y="13"/>
                    <a:pt x="5" y="13"/>
                    <a:pt x="2" y="10"/>
                  </a:cubicBezTo>
                  <a:cubicBezTo>
                    <a:pt x="0" y="8"/>
                    <a:pt x="1" y="4"/>
                    <a:pt x="3" y="2"/>
                  </a:cubicBezTo>
                  <a:cubicBezTo>
                    <a:pt x="6" y="0"/>
                    <a:pt x="9" y="0"/>
                    <a:pt x="11" y="2"/>
                  </a:cubicBezTo>
                  <a:cubicBezTo>
                    <a:pt x="14" y="5"/>
                    <a:pt x="13" y="9"/>
                    <a:pt x="11" y="11"/>
                  </a:cubicBez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txBody>
            <a:bodyPr vert="horz" wrap="square" lIns="90000" tIns="46800" rIns="90000" bIns="46800" numCol="1" anchor="ctr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52" name="Freeform 17"/>
            <p:cNvSpPr/>
            <p:nvPr/>
          </p:nvSpPr>
          <p:spPr bwMode="auto">
            <a:xfrm>
              <a:off x="6180138" y="1898650"/>
              <a:ext cx="90488" cy="139700"/>
            </a:xfrm>
            <a:custGeom>
              <a:avLst/>
              <a:gdLst>
                <a:gd name="T0" fmla="*/ 25 w 30"/>
                <a:gd name="T1" fmla="*/ 27 h 46"/>
                <a:gd name="T2" fmla="*/ 30 w 30"/>
                <a:gd name="T3" fmla="*/ 16 h 46"/>
                <a:gd name="T4" fmla="*/ 15 w 30"/>
                <a:gd name="T5" fmla="*/ 0 h 46"/>
                <a:gd name="T6" fmla="*/ 0 w 30"/>
                <a:gd name="T7" fmla="*/ 16 h 46"/>
                <a:gd name="T8" fmla="*/ 5 w 30"/>
                <a:gd name="T9" fmla="*/ 27 h 46"/>
                <a:gd name="T10" fmla="*/ 3 w 30"/>
                <a:gd name="T11" fmla="*/ 34 h 46"/>
                <a:gd name="T12" fmla="*/ 15 w 30"/>
                <a:gd name="T13" fmla="*/ 46 h 46"/>
                <a:gd name="T14" fmla="*/ 27 w 30"/>
                <a:gd name="T15" fmla="*/ 34 h 46"/>
                <a:gd name="T16" fmla="*/ 25 w 30"/>
                <a:gd name="T17" fmla="*/ 27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" h="46">
                  <a:moveTo>
                    <a:pt x="25" y="27"/>
                  </a:moveTo>
                  <a:cubicBezTo>
                    <a:pt x="28" y="24"/>
                    <a:pt x="30" y="20"/>
                    <a:pt x="30" y="16"/>
                  </a:cubicBezTo>
                  <a:cubicBezTo>
                    <a:pt x="30" y="7"/>
                    <a:pt x="23" y="0"/>
                    <a:pt x="15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20"/>
                    <a:pt x="2" y="24"/>
                    <a:pt x="5" y="27"/>
                  </a:cubicBezTo>
                  <a:cubicBezTo>
                    <a:pt x="4" y="29"/>
                    <a:pt x="3" y="31"/>
                    <a:pt x="3" y="34"/>
                  </a:cubicBezTo>
                  <a:cubicBezTo>
                    <a:pt x="3" y="41"/>
                    <a:pt x="8" y="46"/>
                    <a:pt x="15" y="46"/>
                  </a:cubicBezTo>
                  <a:cubicBezTo>
                    <a:pt x="22" y="46"/>
                    <a:pt x="27" y="41"/>
                    <a:pt x="27" y="34"/>
                  </a:cubicBezTo>
                  <a:cubicBezTo>
                    <a:pt x="27" y="31"/>
                    <a:pt x="26" y="29"/>
                    <a:pt x="25" y="27"/>
                  </a:cubicBez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txBody>
            <a:bodyPr vert="horz" wrap="square" lIns="90000" tIns="46800" rIns="90000" bIns="46800" numCol="1" anchor="ctr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53" name="Line 18"/>
            <p:cNvSpPr>
              <a:spLocks noChangeShapeType="1"/>
            </p:cNvSpPr>
            <p:nvPr/>
          </p:nvSpPr>
          <p:spPr bwMode="auto">
            <a:xfrm>
              <a:off x="6867526" y="2174875"/>
              <a:ext cx="1062038" cy="0"/>
            </a:xfrm>
            <a:prstGeom prst="line">
              <a:avLst/>
            </a:prstGeom>
            <a:grpFill/>
            <a:ln w="12700" cap="flat">
              <a:solidFill>
                <a:schemeClr val="accent1"/>
              </a:solidFill>
              <a:prstDash val="solid"/>
              <a:miter lim="800000"/>
            </a:ln>
          </p:spPr>
          <p:txBody>
            <a:bodyPr vert="horz" wrap="square" lIns="90000" tIns="46800" rIns="90000" bIns="46800" numCol="1" anchor="ctr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54" name="Oval 19"/>
            <p:cNvSpPr>
              <a:spLocks noChangeArrowheads="1"/>
            </p:cNvSpPr>
            <p:nvPr/>
          </p:nvSpPr>
          <p:spPr bwMode="auto">
            <a:xfrm>
              <a:off x="7885113" y="2128838"/>
              <a:ext cx="88900" cy="92075"/>
            </a:xfrm>
            <a:prstGeom prst="ellipse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vert="horz" wrap="square" lIns="90000" tIns="46800" rIns="90000" bIns="46800" numCol="1" anchor="ctr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55" name="Line 20"/>
            <p:cNvSpPr>
              <a:spLocks noChangeShapeType="1"/>
            </p:cNvSpPr>
            <p:nvPr/>
          </p:nvSpPr>
          <p:spPr bwMode="auto">
            <a:xfrm flipH="1">
              <a:off x="4543426" y="2174875"/>
              <a:ext cx="1060450" cy="0"/>
            </a:xfrm>
            <a:prstGeom prst="line">
              <a:avLst/>
            </a:prstGeom>
            <a:grpFill/>
            <a:ln w="12700" cap="flat">
              <a:solidFill>
                <a:schemeClr val="accent1"/>
              </a:solidFill>
              <a:prstDash val="solid"/>
              <a:miter lim="800000"/>
            </a:ln>
          </p:spPr>
          <p:txBody>
            <a:bodyPr vert="horz" wrap="square" lIns="90000" tIns="46800" rIns="90000" bIns="46800" numCol="1" anchor="ctr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56" name="Oval 21"/>
            <p:cNvSpPr>
              <a:spLocks noChangeArrowheads="1"/>
            </p:cNvSpPr>
            <p:nvPr/>
          </p:nvSpPr>
          <p:spPr bwMode="auto">
            <a:xfrm>
              <a:off x="4500563" y="2128838"/>
              <a:ext cx="90488" cy="92075"/>
            </a:xfrm>
            <a:prstGeom prst="ellipse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vert="horz" wrap="square" lIns="90000" tIns="46800" rIns="90000" bIns="46800" numCol="1" anchor="ctr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57" name="Freeform 22"/>
            <p:cNvSpPr/>
            <p:nvPr/>
          </p:nvSpPr>
          <p:spPr bwMode="auto">
            <a:xfrm>
              <a:off x="5953126" y="2062163"/>
              <a:ext cx="247650" cy="234950"/>
            </a:xfrm>
            <a:custGeom>
              <a:avLst/>
              <a:gdLst>
                <a:gd name="T0" fmla="*/ 61 w 83"/>
                <a:gd name="T1" fmla="*/ 69 h 77"/>
                <a:gd name="T2" fmla="*/ 46 w 83"/>
                <a:gd name="T3" fmla="*/ 53 h 77"/>
                <a:gd name="T4" fmla="*/ 47 w 83"/>
                <a:gd name="T5" fmla="*/ 45 h 77"/>
                <a:gd name="T6" fmla="*/ 35 w 83"/>
                <a:gd name="T7" fmla="*/ 50 h 77"/>
                <a:gd name="T8" fmla="*/ 52 w 83"/>
                <a:gd name="T9" fmla="*/ 69 h 77"/>
                <a:gd name="T10" fmla="*/ 21 w 83"/>
                <a:gd name="T11" fmla="*/ 54 h 77"/>
                <a:gd name="T12" fmla="*/ 20 w 83"/>
                <a:gd name="T13" fmla="*/ 19 h 77"/>
                <a:gd name="T14" fmla="*/ 34 w 83"/>
                <a:gd name="T15" fmla="*/ 19 h 77"/>
                <a:gd name="T16" fmla="*/ 24 w 83"/>
                <a:gd name="T17" fmla="*/ 1 h 77"/>
                <a:gd name="T18" fmla="*/ 8 w 83"/>
                <a:gd name="T19" fmla="*/ 44 h 77"/>
                <a:gd name="T20" fmla="*/ 26 w 83"/>
                <a:gd name="T21" fmla="*/ 67 h 77"/>
                <a:gd name="T22" fmla="*/ 83 w 83"/>
                <a:gd name="T23" fmla="*/ 58 h 77"/>
                <a:gd name="T24" fmla="*/ 61 w 83"/>
                <a:gd name="T25" fmla="*/ 69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3" h="77">
                  <a:moveTo>
                    <a:pt x="61" y="69"/>
                  </a:moveTo>
                  <a:cubicBezTo>
                    <a:pt x="47" y="68"/>
                    <a:pt x="46" y="53"/>
                    <a:pt x="46" y="53"/>
                  </a:cubicBezTo>
                  <a:cubicBezTo>
                    <a:pt x="46" y="53"/>
                    <a:pt x="49" y="49"/>
                    <a:pt x="47" y="45"/>
                  </a:cubicBezTo>
                  <a:cubicBezTo>
                    <a:pt x="44" y="41"/>
                    <a:pt x="36" y="41"/>
                    <a:pt x="35" y="50"/>
                  </a:cubicBezTo>
                  <a:cubicBezTo>
                    <a:pt x="34" y="59"/>
                    <a:pt x="43" y="67"/>
                    <a:pt x="52" y="69"/>
                  </a:cubicBezTo>
                  <a:cubicBezTo>
                    <a:pt x="52" y="69"/>
                    <a:pt x="32" y="70"/>
                    <a:pt x="21" y="54"/>
                  </a:cubicBezTo>
                  <a:cubicBezTo>
                    <a:pt x="10" y="38"/>
                    <a:pt x="20" y="19"/>
                    <a:pt x="20" y="19"/>
                  </a:cubicBezTo>
                  <a:cubicBezTo>
                    <a:pt x="20" y="19"/>
                    <a:pt x="26" y="26"/>
                    <a:pt x="34" y="19"/>
                  </a:cubicBezTo>
                  <a:cubicBezTo>
                    <a:pt x="42" y="13"/>
                    <a:pt x="36" y="0"/>
                    <a:pt x="24" y="1"/>
                  </a:cubicBezTo>
                  <a:cubicBezTo>
                    <a:pt x="13" y="2"/>
                    <a:pt x="0" y="16"/>
                    <a:pt x="8" y="44"/>
                  </a:cubicBezTo>
                  <a:cubicBezTo>
                    <a:pt x="10" y="54"/>
                    <a:pt x="17" y="62"/>
                    <a:pt x="26" y="67"/>
                  </a:cubicBezTo>
                  <a:cubicBezTo>
                    <a:pt x="45" y="77"/>
                    <a:pt x="74" y="76"/>
                    <a:pt x="83" y="58"/>
                  </a:cubicBezTo>
                  <a:cubicBezTo>
                    <a:pt x="83" y="58"/>
                    <a:pt x="75" y="69"/>
                    <a:pt x="61" y="69"/>
                  </a:cubicBez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txBody>
            <a:bodyPr vert="horz" wrap="square" lIns="90000" tIns="46800" rIns="90000" bIns="46800" numCol="1" anchor="ctr" anchorCtr="0" compatLnSpc="1">
              <a:normAutofit fontScale="52500" lnSpcReduction="20000"/>
            </a:bodyPr>
            <a:lstStyle/>
            <a:p>
              <a:endParaRPr lang="zh-CN" altLang="en-US"/>
            </a:p>
          </p:txBody>
        </p:sp>
        <p:sp>
          <p:nvSpPr>
            <p:cNvPr id="58" name="Freeform 23"/>
            <p:cNvSpPr/>
            <p:nvPr/>
          </p:nvSpPr>
          <p:spPr bwMode="auto">
            <a:xfrm>
              <a:off x="5735638" y="2022475"/>
              <a:ext cx="304800" cy="280988"/>
            </a:xfrm>
            <a:custGeom>
              <a:avLst/>
              <a:gdLst>
                <a:gd name="T0" fmla="*/ 50 w 102"/>
                <a:gd name="T1" fmla="*/ 69 h 92"/>
                <a:gd name="T2" fmla="*/ 26 w 102"/>
                <a:gd name="T3" fmla="*/ 46 h 92"/>
                <a:gd name="T4" fmla="*/ 35 w 102"/>
                <a:gd name="T5" fmla="*/ 33 h 92"/>
                <a:gd name="T6" fmla="*/ 46 w 102"/>
                <a:gd name="T7" fmla="*/ 25 h 92"/>
                <a:gd name="T8" fmla="*/ 24 w 102"/>
                <a:gd name="T9" fmla="*/ 29 h 92"/>
                <a:gd name="T10" fmla="*/ 25 w 102"/>
                <a:gd name="T11" fmla="*/ 56 h 92"/>
                <a:gd name="T12" fmla="*/ 33 w 102"/>
                <a:gd name="T13" fmla="*/ 10 h 92"/>
                <a:gd name="T14" fmla="*/ 58 w 102"/>
                <a:gd name="T15" fmla="*/ 22 h 92"/>
                <a:gd name="T16" fmla="*/ 49 w 102"/>
                <a:gd name="T17" fmla="*/ 35 h 92"/>
                <a:gd name="T18" fmla="*/ 57 w 102"/>
                <a:gd name="T19" fmla="*/ 12 h 92"/>
                <a:gd name="T20" fmla="*/ 19 w 102"/>
                <a:gd name="T21" fmla="*/ 10 h 92"/>
                <a:gd name="T22" fmla="*/ 14 w 102"/>
                <a:gd name="T23" fmla="*/ 65 h 92"/>
                <a:gd name="T24" fmla="*/ 61 w 102"/>
                <a:gd name="T25" fmla="*/ 79 h 92"/>
                <a:gd name="T26" fmla="*/ 91 w 102"/>
                <a:gd name="T27" fmla="*/ 75 h 92"/>
                <a:gd name="T28" fmla="*/ 87 w 102"/>
                <a:gd name="T29" fmla="*/ 90 h 92"/>
                <a:gd name="T30" fmla="*/ 78 w 102"/>
                <a:gd name="T31" fmla="*/ 82 h 92"/>
                <a:gd name="T32" fmla="*/ 88 w 102"/>
                <a:gd name="T33" fmla="*/ 92 h 92"/>
                <a:gd name="T34" fmla="*/ 95 w 102"/>
                <a:gd name="T35" fmla="*/ 74 h 92"/>
                <a:gd name="T36" fmla="*/ 50 w 102"/>
                <a:gd name="T37" fmla="*/ 69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2" h="92">
                  <a:moveTo>
                    <a:pt x="50" y="69"/>
                  </a:moveTo>
                  <a:cubicBezTo>
                    <a:pt x="34" y="70"/>
                    <a:pt x="26" y="58"/>
                    <a:pt x="26" y="46"/>
                  </a:cubicBezTo>
                  <a:cubicBezTo>
                    <a:pt x="26" y="35"/>
                    <a:pt x="35" y="33"/>
                    <a:pt x="35" y="33"/>
                  </a:cubicBezTo>
                  <a:cubicBezTo>
                    <a:pt x="41" y="36"/>
                    <a:pt x="47" y="32"/>
                    <a:pt x="46" y="25"/>
                  </a:cubicBezTo>
                  <a:cubicBezTo>
                    <a:pt x="44" y="18"/>
                    <a:pt x="30" y="18"/>
                    <a:pt x="24" y="29"/>
                  </a:cubicBezTo>
                  <a:cubicBezTo>
                    <a:pt x="18" y="40"/>
                    <a:pt x="25" y="56"/>
                    <a:pt x="25" y="56"/>
                  </a:cubicBezTo>
                  <a:cubicBezTo>
                    <a:pt x="12" y="36"/>
                    <a:pt x="19" y="16"/>
                    <a:pt x="33" y="10"/>
                  </a:cubicBezTo>
                  <a:cubicBezTo>
                    <a:pt x="45" y="5"/>
                    <a:pt x="58" y="10"/>
                    <a:pt x="58" y="22"/>
                  </a:cubicBezTo>
                  <a:cubicBezTo>
                    <a:pt x="59" y="34"/>
                    <a:pt x="49" y="35"/>
                    <a:pt x="49" y="35"/>
                  </a:cubicBezTo>
                  <a:cubicBezTo>
                    <a:pt x="58" y="37"/>
                    <a:pt x="65" y="21"/>
                    <a:pt x="57" y="12"/>
                  </a:cubicBezTo>
                  <a:cubicBezTo>
                    <a:pt x="49" y="2"/>
                    <a:pt x="33" y="0"/>
                    <a:pt x="19" y="10"/>
                  </a:cubicBezTo>
                  <a:cubicBezTo>
                    <a:pt x="7" y="19"/>
                    <a:pt x="0" y="46"/>
                    <a:pt x="14" y="65"/>
                  </a:cubicBezTo>
                  <a:cubicBezTo>
                    <a:pt x="28" y="84"/>
                    <a:pt x="54" y="80"/>
                    <a:pt x="61" y="79"/>
                  </a:cubicBezTo>
                  <a:cubicBezTo>
                    <a:pt x="67" y="78"/>
                    <a:pt x="83" y="69"/>
                    <a:pt x="91" y="75"/>
                  </a:cubicBezTo>
                  <a:cubicBezTo>
                    <a:pt x="98" y="81"/>
                    <a:pt x="93" y="89"/>
                    <a:pt x="87" y="90"/>
                  </a:cubicBezTo>
                  <a:cubicBezTo>
                    <a:pt x="80" y="90"/>
                    <a:pt x="78" y="82"/>
                    <a:pt x="78" y="82"/>
                  </a:cubicBezTo>
                  <a:cubicBezTo>
                    <a:pt x="77" y="87"/>
                    <a:pt x="81" y="91"/>
                    <a:pt x="88" y="92"/>
                  </a:cubicBezTo>
                  <a:cubicBezTo>
                    <a:pt x="95" y="92"/>
                    <a:pt x="102" y="83"/>
                    <a:pt x="95" y="74"/>
                  </a:cubicBezTo>
                  <a:cubicBezTo>
                    <a:pt x="88" y="65"/>
                    <a:pt x="67" y="68"/>
                    <a:pt x="50" y="69"/>
                  </a:cubicBez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txBody>
            <a:bodyPr vert="horz" wrap="square" lIns="90000" tIns="46800" rIns="90000" bIns="46800" numCol="1" anchor="ctr" anchorCtr="0" compatLnSpc="1">
              <a:normAutofit fontScale="65000" lnSpcReduction="20000"/>
            </a:bodyPr>
            <a:lstStyle/>
            <a:p>
              <a:endParaRPr lang="zh-CN" altLang="en-US"/>
            </a:p>
          </p:txBody>
        </p:sp>
        <p:sp>
          <p:nvSpPr>
            <p:cNvPr id="59" name="Freeform 24"/>
            <p:cNvSpPr/>
            <p:nvPr/>
          </p:nvSpPr>
          <p:spPr bwMode="auto">
            <a:xfrm>
              <a:off x="6253163" y="2062163"/>
              <a:ext cx="244475" cy="234950"/>
            </a:xfrm>
            <a:custGeom>
              <a:avLst/>
              <a:gdLst>
                <a:gd name="T0" fmla="*/ 21 w 82"/>
                <a:gd name="T1" fmla="*/ 69 h 77"/>
                <a:gd name="T2" fmla="*/ 37 w 82"/>
                <a:gd name="T3" fmla="*/ 53 h 77"/>
                <a:gd name="T4" fmla="*/ 36 w 82"/>
                <a:gd name="T5" fmla="*/ 45 h 77"/>
                <a:gd name="T6" fmla="*/ 47 w 82"/>
                <a:gd name="T7" fmla="*/ 50 h 77"/>
                <a:gd name="T8" fmla="*/ 30 w 82"/>
                <a:gd name="T9" fmla="*/ 69 h 77"/>
                <a:gd name="T10" fmla="*/ 61 w 82"/>
                <a:gd name="T11" fmla="*/ 54 h 77"/>
                <a:gd name="T12" fmla="*/ 63 w 82"/>
                <a:gd name="T13" fmla="*/ 19 h 77"/>
                <a:gd name="T14" fmla="*/ 48 w 82"/>
                <a:gd name="T15" fmla="*/ 19 h 77"/>
                <a:gd name="T16" fmla="*/ 58 w 82"/>
                <a:gd name="T17" fmla="*/ 1 h 77"/>
                <a:gd name="T18" fmla="*/ 75 w 82"/>
                <a:gd name="T19" fmla="*/ 44 h 77"/>
                <a:gd name="T20" fmla="*/ 56 w 82"/>
                <a:gd name="T21" fmla="*/ 67 h 77"/>
                <a:gd name="T22" fmla="*/ 0 w 82"/>
                <a:gd name="T23" fmla="*/ 58 h 77"/>
                <a:gd name="T24" fmla="*/ 21 w 82"/>
                <a:gd name="T25" fmla="*/ 69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2" h="77">
                  <a:moveTo>
                    <a:pt x="21" y="69"/>
                  </a:moveTo>
                  <a:cubicBezTo>
                    <a:pt x="35" y="68"/>
                    <a:pt x="37" y="53"/>
                    <a:pt x="37" y="53"/>
                  </a:cubicBezTo>
                  <a:cubicBezTo>
                    <a:pt x="37" y="53"/>
                    <a:pt x="33" y="49"/>
                    <a:pt x="36" y="45"/>
                  </a:cubicBezTo>
                  <a:cubicBezTo>
                    <a:pt x="38" y="41"/>
                    <a:pt x="46" y="41"/>
                    <a:pt x="47" y="50"/>
                  </a:cubicBezTo>
                  <a:cubicBezTo>
                    <a:pt x="48" y="59"/>
                    <a:pt x="39" y="67"/>
                    <a:pt x="30" y="69"/>
                  </a:cubicBezTo>
                  <a:cubicBezTo>
                    <a:pt x="30" y="69"/>
                    <a:pt x="51" y="70"/>
                    <a:pt x="61" y="54"/>
                  </a:cubicBezTo>
                  <a:cubicBezTo>
                    <a:pt x="72" y="38"/>
                    <a:pt x="63" y="19"/>
                    <a:pt x="63" y="19"/>
                  </a:cubicBezTo>
                  <a:cubicBezTo>
                    <a:pt x="63" y="19"/>
                    <a:pt x="56" y="26"/>
                    <a:pt x="48" y="19"/>
                  </a:cubicBezTo>
                  <a:cubicBezTo>
                    <a:pt x="40" y="13"/>
                    <a:pt x="46" y="0"/>
                    <a:pt x="58" y="1"/>
                  </a:cubicBezTo>
                  <a:cubicBezTo>
                    <a:pt x="70" y="2"/>
                    <a:pt x="82" y="16"/>
                    <a:pt x="75" y="44"/>
                  </a:cubicBezTo>
                  <a:cubicBezTo>
                    <a:pt x="72" y="54"/>
                    <a:pt x="65" y="62"/>
                    <a:pt x="56" y="67"/>
                  </a:cubicBezTo>
                  <a:cubicBezTo>
                    <a:pt x="37" y="77"/>
                    <a:pt x="8" y="76"/>
                    <a:pt x="0" y="58"/>
                  </a:cubicBezTo>
                  <a:cubicBezTo>
                    <a:pt x="0" y="58"/>
                    <a:pt x="7" y="69"/>
                    <a:pt x="21" y="69"/>
                  </a:cubicBez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txBody>
            <a:bodyPr vert="horz" wrap="square" lIns="90000" tIns="46800" rIns="90000" bIns="46800" numCol="1" anchor="ctr" anchorCtr="0" compatLnSpc="1">
              <a:normAutofit fontScale="52500" lnSpcReduction="20000"/>
            </a:bodyPr>
            <a:lstStyle/>
            <a:p>
              <a:endParaRPr lang="zh-CN" altLang="en-US"/>
            </a:p>
          </p:txBody>
        </p:sp>
        <p:sp>
          <p:nvSpPr>
            <p:cNvPr id="60" name="Freeform 25"/>
            <p:cNvSpPr/>
            <p:nvPr/>
          </p:nvSpPr>
          <p:spPr bwMode="auto">
            <a:xfrm>
              <a:off x="6410326" y="2022475"/>
              <a:ext cx="304800" cy="280988"/>
            </a:xfrm>
            <a:custGeom>
              <a:avLst/>
              <a:gdLst>
                <a:gd name="T0" fmla="*/ 52 w 102"/>
                <a:gd name="T1" fmla="*/ 69 h 92"/>
                <a:gd name="T2" fmla="*/ 76 w 102"/>
                <a:gd name="T3" fmla="*/ 46 h 92"/>
                <a:gd name="T4" fmla="*/ 67 w 102"/>
                <a:gd name="T5" fmla="*/ 33 h 92"/>
                <a:gd name="T6" fmla="*/ 57 w 102"/>
                <a:gd name="T7" fmla="*/ 25 h 92"/>
                <a:gd name="T8" fmla="*/ 78 w 102"/>
                <a:gd name="T9" fmla="*/ 29 h 92"/>
                <a:gd name="T10" fmla="*/ 78 w 102"/>
                <a:gd name="T11" fmla="*/ 56 h 92"/>
                <a:gd name="T12" fmla="*/ 69 w 102"/>
                <a:gd name="T13" fmla="*/ 10 h 92"/>
                <a:gd name="T14" fmla="*/ 44 w 102"/>
                <a:gd name="T15" fmla="*/ 22 h 92"/>
                <a:gd name="T16" fmla="*/ 54 w 102"/>
                <a:gd name="T17" fmla="*/ 35 h 92"/>
                <a:gd name="T18" fmla="*/ 45 w 102"/>
                <a:gd name="T19" fmla="*/ 12 h 92"/>
                <a:gd name="T20" fmla="*/ 83 w 102"/>
                <a:gd name="T21" fmla="*/ 10 h 92"/>
                <a:gd name="T22" fmla="*/ 88 w 102"/>
                <a:gd name="T23" fmla="*/ 65 h 92"/>
                <a:gd name="T24" fmla="*/ 42 w 102"/>
                <a:gd name="T25" fmla="*/ 79 h 92"/>
                <a:gd name="T26" fmla="*/ 12 w 102"/>
                <a:gd name="T27" fmla="*/ 75 h 92"/>
                <a:gd name="T28" fmla="*/ 15 w 102"/>
                <a:gd name="T29" fmla="*/ 90 h 92"/>
                <a:gd name="T30" fmla="*/ 25 w 102"/>
                <a:gd name="T31" fmla="*/ 82 h 92"/>
                <a:gd name="T32" fmla="*/ 14 w 102"/>
                <a:gd name="T33" fmla="*/ 92 h 92"/>
                <a:gd name="T34" fmla="*/ 7 w 102"/>
                <a:gd name="T35" fmla="*/ 74 h 92"/>
                <a:gd name="T36" fmla="*/ 52 w 102"/>
                <a:gd name="T37" fmla="*/ 69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2" h="92">
                  <a:moveTo>
                    <a:pt x="52" y="69"/>
                  </a:moveTo>
                  <a:cubicBezTo>
                    <a:pt x="69" y="70"/>
                    <a:pt x="77" y="58"/>
                    <a:pt x="76" y="46"/>
                  </a:cubicBezTo>
                  <a:cubicBezTo>
                    <a:pt x="76" y="35"/>
                    <a:pt x="67" y="33"/>
                    <a:pt x="67" y="33"/>
                  </a:cubicBezTo>
                  <a:cubicBezTo>
                    <a:pt x="62" y="36"/>
                    <a:pt x="55" y="32"/>
                    <a:pt x="57" y="25"/>
                  </a:cubicBezTo>
                  <a:cubicBezTo>
                    <a:pt x="58" y="18"/>
                    <a:pt x="72" y="18"/>
                    <a:pt x="78" y="29"/>
                  </a:cubicBezTo>
                  <a:cubicBezTo>
                    <a:pt x="84" y="40"/>
                    <a:pt x="78" y="56"/>
                    <a:pt x="78" y="56"/>
                  </a:cubicBezTo>
                  <a:cubicBezTo>
                    <a:pt x="91" y="36"/>
                    <a:pt x="84" y="16"/>
                    <a:pt x="69" y="10"/>
                  </a:cubicBezTo>
                  <a:cubicBezTo>
                    <a:pt x="57" y="5"/>
                    <a:pt x="44" y="10"/>
                    <a:pt x="44" y="22"/>
                  </a:cubicBezTo>
                  <a:cubicBezTo>
                    <a:pt x="44" y="34"/>
                    <a:pt x="54" y="35"/>
                    <a:pt x="54" y="35"/>
                  </a:cubicBezTo>
                  <a:cubicBezTo>
                    <a:pt x="44" y="37"/>
                    <a:pt x="37" y="21"/>
                    <a:pt x="45" y="12"/>
                  </a:cubicBezTo>
                  <a:cubicBezTo>
                    <a:pt x="53" y="2"/>
                    <a:pt x="70" y="0"/>
                    <a:pt x="83" y="10"/>
                  </a:cubicBezTo>
                  <a:cubicBezTo>
                    <a:pt x="96" y="19"/>
                    <a:pt x="102" y="46"/>
                    <a:pt x="88" y="65"/>
                  </a:cubicBezTo>
                  <a:cubicBezTo>
                    <a:pt x="74" y="84"/>
                    <a:pt x="48" y="80"/>
                    <a:pt x="42" y="79"/>
                  </a:cubicBezTo>
                  <a:cubicBezTo>
                    <a:pt x="35" y="78"/>
                    <a:pt x="19" y="69"/>
                    <a:pt x="12" y="75"/>
                  </a:cubicBezTo>
                  <a:cubicBezTo>
                    <a:pt x="4" y="81"/>
                    <a:pt x="9" y="89"/>
                    <a:pt x="15" y="90"/>
                  </a:cubicBezTo>
                  <a:cubicBezTo>
                    <a:pt x="22" y="90"/>
                    <a:pt x="25" y="82"/>
                    <a:pt x="25" y="82"/>
                  </a:cubicBezTo>
                  <a:cubicBezTo>
                    <a:pt x="25" y="87"/>
                    <a:pt x="22" y="91"/>
                    <a:pt x="14" y="92"/>
                  </a:cubicBezTo>
                  <a:cubicBezTo>
                    <a:pt x="8" y="92"/>
                    <a:pt x="0" y="83"/>
                    <a:pt x="7" y="74"/>
                  </a:cubicBezTo>
                  <a:cubicBezTo>
                    <a:pt x="15" y="65"/>
                    <a:pt x="35" y="68"/>
                    <a:pt x="52" y="69"/>
                  </a:cubicBez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txBody>
            <a:bodyPr vert="horz" wrap="square" lIns="90000" tIns="46800" rIns="90000" bIns="46800" numCol="1" anchor="ctr" anchorCtr="0" compatLnSpc="1">
              <a:normAutofit fontScale="65000" lnSpcReduction="20000"/>
            </a:bodyPr>
            <a:lstStyle/>
            <a:p>
              <a:endParaRPr lang="zh-CN" altLang="en-US"/>
            </a:p>
          </p:txBody>
        </p:sp>
        <p:sp>
          <p:nvSpPr>
            <p:cNvPr id="61" name="Freeform 26"/>
            <p:cNvSpPr/>
            <p:nvPr/>
          </p:nvSpPr>
          <p:spPr bwMode="auto">
            <a:xfrm>
              <a:off x="5576888" y="2058988"/>
              <a:ext cx="166688" cy="152400"/>
            </a:xfrm>
            <a:custGeom>
              <a:avLst/>
              <a:gdLst>
                <a:gd name="T0" fmla="*/ 45 w 56"/>
                <a:gd name="T1" fmla="*/ 14 h 50"/>
                <a:gd name="T2" fmla="*/ 27 w 56"/>
                <a:gd name="T3" fmla="*/ 23 h 50"/>
                <a:gd name="T4" fmla="*/ 21 w 56"/>
                <a:gd name="T5" fmla="*/ 41 h 50"/>
                <a:gd name="T6" fmla="*/ 7 w 56"/>
                <a:gd name="T7" fmla="*/ 36 h 50"/>
                <a:gd name="T8" fmla="*/ 0 w 56"/>
                <a:gd name="T9" fmla="*/ 36 h 50"/>
                <a:gd name="T10" fmla="*/ 0 w 56"/>
                <a:gd name="T11" fmla="*/ 37 h 50"/>
                <a:gd name="T12" fmla="*/ 25 w 56"/>
                <a:gd name="T13" fmla="*/ 49 h 50"/>
                <a:gd name="T14" fmla="*/ 45 w 56"/>
                <a:gd name="T15" fmla="*/ 14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" h="50">
                  <a:moveTo>
                    <a:pt x="45" y="14"/>
                  </a:moveTo>
                  <a:cubicBezTo>
                    <a:pt x="34" y="0"/>
                    <a:pt x="21" y="17"/>
                    <a:pt x="27" y="23"/>
                  </a:cubicBezTo>
                  <a:cubicBezTo>
                    <a:pt x="34" y="29"/>
                    <a:pt x="30" y="40"/>
                    <a:pt x="21" y="41"/>
                  </a:cubicBezTo>
                  <a:cubicBezTo>
                    <a:pt x="16" y="42"/>
                    <a:pt x="11" y="40"/>
                    <a:pt x="7" y="36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5" y="45"/>
                    <a:pt x="14" y="50"/>
                    <a:pt x="25" y="49"/>
                  </a:cubicBezTo>
                  <a:cubicBezTo>
                    <a:pt x="43" y="47"/>
                    <a:pt x="56" y="29"/>
                    <a:pt x="45" y="14"/>
                  </a:cubicBez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txBody>
            <a:bodyPr vert="horz" wrap="square" lIns="90000" tIns="46800" rIns="90000" bIns="46800" numCol="1" anchor="ctr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62" name="Freeform 27"/>
            <p:cNvSpPr/>
            <p:nvPr/>
          </p:nvSpPr>
          <p:spPr bwMode="auto">
            <a:xfrm>
              <a:off x="6711951" y="2058988"/>
              <a:ext cx="168275" cy="152400"/>
            </a:xfrm>
            <a:custGeom>
              <a:avLst/>
              <a:gdLst>
                <a:gd name="T0" fmla="*/ 11 w 56"/>
                <a:gd name="T1" fmla="*/ 14 h 50"/>
                <a:gd name="T2" fmla="*/ 28 w 56"/>
                <a:gd name="T3" fmla="*/ 23 h 50"/>
                <a:gd name="T4" fmla="*/ 35 w 56"/>
                <a:gd name="T5" fmla="*/ 41 h 50"/>
                <a:gd name="T6" fmla="*/ 49 w 56"/>
                <a:gd name="T7" fmla="*/ 36 h 50"/>
                <a:gd name="T8" fmla="*/ 56 w 56"/>
                <a:gd name="T9" fmla="*/ 36 h 50"/>
                <a:gd name="T10" fmla="*/ 56 w 56"/>
                <a:gd name="T11" fmla="*/ 37 h 50"/>
                <a:gd name="T12" fmla="*/ 31 w 56"/>
                <a:gd name="T13" fmla="*/ 49 h 50"/>
                <a:gd name="T14" fmla="*/ 11 w 56"/>
                <a:gd name="T15" fmla="*/ 14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" h="50">
                  <a:moveTo>
                    <a:pt x="11" y="14"/>
                  </a:moveTo>
                  <a:cubicBezTo>
                    <a:pt x="22" y="0"/>
                    <a:pt x="35" y="17"/>
                    <a:pt x="28" y="23"/>
                  </a:cubicBezTo>
                  <a:cubicBezTo>
                    <a:pt x="22" y="29"/>
                    <a:pt x="26" y="40"/>
                    <a:pt x="35" y="41"/>
                  </a:cubicBezTo>
                  <a:cubicBezTo>
                    <a:pt x="40" y="42"/>
                    <a:pt x="44" y="40"/>
                    <a:pt x="49" y="36"/>
                  </a:cubicBezTo>
                  <a:cubicBezTo>
                    <a:pt x="56" y="36"/>
                    <a:pt x="56" y="36"/>
                    <a:pt x="56" y="36"/>
                  </a:cubicBezTo>
                  <a:cubicBezTo>
                    <a:pt x="56" y="37"/>
                    <a:pt x="56" y="37"/>
                    <a:pt x="56" y="37"/>
                  </a:cubicBezTo>
                  <a:cubicBezTo>
                    <a:pt x="51" y="45"/>
                    <a:pt x="42" y="50"/>
                    <a:pt x="31" y="49"/>
                  </a:cubicBezTo>
                  <a:cubicBezTo>
                    <a:pt x="13" y="47"/>
                    <a:pt x="0" y="29"/>
                    <a:pt x="11" y="14"/>
                  </a:cubicBez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txBody>
            <a:bodyPr vert="horz" wrap="square" lIns="90000" tIns="46800" rIns="90000" bIns="46800" numCol="1" anchor="ctr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13416" y="244475"/>
            <a:ext cx="10515600" cy="574676"/>
          </a:xfrm>
        </p:spPr>
        <p:txBody>
          <a:bodyPr>
            <a:normAutofit fontScale="90000"/>
          </a:bodyPr>
          <a:p>
            <a:r>
              <a:rPr lang="en-US" altLang="zh-CN"/>
              <a:t>2.5 TMVA-</a:t>
            </a:r>
            <a:r>
              <a:rPr lang="zh-CN" altLang="en-US"/>
              <a:t>训练结果（</a:t>
            </a:r>
            <a:r>
              <a:rPr lang="en-US" altLang="zh-CN"/>
              <a:t>20TeV</a:t>
            </a:r>
            <a:r>
              <a:rPr lang="zh-CN" altLang="en-US"/>
              <a:t>）</a:t>
            </a:r>
            <a:endParaRPr lang="zh-CN" altLang="en-US"/>
          </a:p>
        </p:txBody>
      </p:sp>
      <p:pic>
        <p:nvPicPr>
          <p:cNvPr id="10" name="内容占位符 9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877570" y="1046480"/>
            <a:ext cx="4565015" cy="285623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9230" y="980440"/>
            <a:ext cx="4490085" cy="285369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9230" y="3978275"/>
            <a:ext cx="4490085" cy="2790825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7570" y="3978275"/>
            <a:ext cx="4565650" cy="2790825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2.5 Q</a:t>
            </a:r>
            <a:r>
              <a:rPr lang="zh-CN" altLang="en-US"/>
              <a:t>因子比较</a:t>
            </a:r>
            <a:endParaRPr lang="zh-CN" altLang="en-US"/>
          </a:p>
        </p:txBody>
      </p:sp>
      <p:graphicFrame>
        <p:nvGraphicFramePr>
          <p:cNvPr id="4" name="表格 3"/>
          <p:cNvGraphicFramePr/>
          <p:nvPr/>
        </p:nvGraphicFramePr>
        <p:xfrm>
          <a:off x="347345" y="3430270"/>
          <a:ext cx="7795895" cy="3185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9325"/>
                <a:gridCol w="1267460"/>
                <a:gridCol w="1150620"/>
                <a:gridCol w="1151255"/>
                <a:gridCol w="1301115"/>
                <a:gridCol w="988060"/>
                <a:gridCol w="988060"/>
              </a:tblGrid>
              <a:tr h="91440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NtrigE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能量（</a:t>
                      </a:r>
                      <a:r>
                        <a:rPr lang="en-US" altLang="zh-CN"/>
                        <a:t>GeV</a:t>
                      </a:r>
                      <a:r>
                        <a:rPr lang="zh-CN" altLang="en-US"/>
                        <a:t>）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>
                          <a:solidFill>
                            <a:srgbClr val="FF0000"/>
                          </a:solidFill>
                        </a:rPr>
                        <a:t>KM2A</a:t>
                      </a:r>
                      <a:endParaRPr lang="en-US" altLang="zh-CN">
                        <a:solidFill>
                          <a:srgbClr val="FF0000"/>
                        </a:solidFill>
                      </a:endParaRPr>
                    </a:p>
                    <a:p>
                      <a:pPr algn="ctr">
                        <a:buNone/>
                      </a:pPr>
                      <a:r>
                        <a:rPr lang="en-US" altLang="zh-CN">
                          <a:solidFill>
                            <a:srgbClr val="FF0000"/>
                          </a:solidFill>
                        </a:rPr>
                        <a:t>Qmax</a:t>
                      </a:r>
                      <a:endParaRPr lang="en-US" altLang="zh-CN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WCDA_</a:t>
                      </a:r>
                      <a:endParaRPr lang="en-US" altLang="zh-CN"/>
                    </a:p>
                    <a:p>
                      <a:pPr algn="ctr">
                        <a:buNone/>
                      </a:pPr>
                      <a:r>
                        <a:rPr lang="en-US" altLang="zh-CN"/>
                        <a:t>Pemax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WCDA_</a:t>
                      </a:r>
                      <a:endParaRPr lang="en-US" altLang="zh-CN"/>
                    </a:p>
                    <a:p>
                      <a:pPr algn="ctr">
                        <a:buNone/>
                      </a:pPr>
                      <a:r>
                        <a:rPr lang="en-US" altLang="zh-CN"/>
                        <a:t>Mpar[200,500</a:t>
                      </a:r>
                      <a:r>
                        <a:rPr lang="zh-CN" altLang="en-US"/>
                        <a:t>）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800">
                          <a:solidFill>
                            <a:srgbClr val="7030A0"/>
                          </a:solidFill>
                          <a:sym typeface="+mn-ea"/>
                        </a:rPr>
                        <a:t>BDTG</a:t>
                      </a:r>
                      <a:endParaRPr lang="en-US" altLang="zh-CN" sz="1800">
                        <a:solidFill>
                          <a:srgbClr val="7030A0"/>
                        </a:solidFill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800">
                          <a:sym typeface="+mn-ea"/>
                        </a:rPr>
                        <a:t>MLP</a:t>
                      </a:r>
                      <a:endParaRPr lang="en-US" altLang="zh-CN" sz="1800">
                        <a:sym typeface="+mn-ea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6-25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8496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>
                          <a:solidFill>
                            <a:srgbClr val="FF0000"/>
                          </a:solidFill>
                        </a:rPr>
                        <a:t>2.25</a:t>
                      </a:r>
                      <a:endParaRPr lang="en-US" altLang="zh-CN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1.325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1.47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>
                          <a:solidFill>
                            <a:srgbClr val="7030A0"/>
                          </a:solidFill>
                        </a:rPr>
                        <a:t>2.94</a:t>
                      </a:r>
                      <a:endParaRPr lang="en-US" altLang="zh-CN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2.5</a:t>
                      </a:r>
                      <a:endParaRPr lang="en-US" altLang="zh-CN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25-33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22886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>
                          <a:solidFill>
                            <a:srgbClr val="FF0000"/>
                          </a:solidFill>
                        </a:rPr>
                        <a:t>7.96</a:t>
                      </a:r>
                      <a:endParaRPr lang="en-US" altLang="zh-CN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3.15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4.56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>
                          <a:solidFill>
                            <a:srgbClr val="7030A0"/>
                          </a:solidFill>
                        </a:rPr>
                        <a:t>12.03</a:t>
                      </a:r>
                      <a:endParaRPr lang="en-US" altLang="zh-CN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11.03</a:t>
                      </a:r>
                      <a:endParaRPr lang="en-US" altLang="zh-CN"/>
                    </a:p>
                  </a:txBody>
                  <a:tcPr/>
                </a:tc>
              </a:tr>
              <a:tr h="23431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i="1"/>
                        <a:t>33-50</a:t>
                      </a:r>
                      <a:endParaRPr lang="en-US" altLang="zh-CN" i="1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i="1"/>
                        <a:t>33464</a:t>
                      </a:r>
                      <a:endParaRPr lang="zh-CN" altLang="en-US" i="1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i="1">
                          <a:solidFill>
                            <a:srgbClr val="FF0000"/>
                          </a:solidFill>
                        </a:rPr>
                        <a:t>7.92</a:t>
                      </a:r>
                      <a:endParaRPr lang="en-US" altLang="zh-CN" i="1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i="1"/>
                        <a:t>5.42</a:t>
                      </a:r>
                      <a:endParaRPr lang="zh-CN" altLang="en-US" i="1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i="1"/>
                        <a:t>8.72</a:t>
                      </a:r>
                      <a:endParaRPr lang="zh-CN" altLang="en-US" i="1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800" i="1">
                          <a:solidFill>
                            <a:srgbClr val="7030A0"/>
                          </a:solidFill>
                          <a:sym typeface="+mn-ea"/>
                        </a:rPr>
                        <a:t>29.46</a:t>
                      </a:r>
                      <a:endParaRPr lang="en-US" altLang="zh-CN" sz="1800" i="1">
                        <a:solidFill>
                          <a:srgbClr val="7030A0"/>
                        </a:solidFill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800" i="1">
                          <a:sym typeface="+mn-ea"/>
                        </a:rPr>
                        <a:t>51.16</a:t>
                      </a:r>
                      <a:endParaRPr lang="en-US" altLang="zh-CN" sz="1800" i="1">
                        <a:sym typeface="+mn-ea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50-69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50824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>
                          <a:solidFill>
                            <a:srgbClr val="FF0000"/>
                          </a:solidFill>
                        </a:rPr>
                        <a:t>35.88</a:t>
                      </a:r>
                      <a:endParaRPr lang="en-US" altLang="zh-CN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15.14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16.04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>
                          <a:solidFill>
                            <a:srgbClr val="7030A0"/>
                          </a:solidFill>
                        </a:rPr>
                        <a:t>-</a:t>
                      </a:r>
                      <a:endParaRPr lang="en-US" altLang="zh-CN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-</a:t>
                      </a:r>
                      <a:endParaRPr lang="en-US" altLang="zh-CN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69-91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71424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>
                          <a:solidFill>
                            <a:srgbClr val="FF0000"/>
                          </a:solidFill>
                        </a:rPr>
                        <a:t>-</a:t>
                      </a:r>
                      <a:endParaRPr lang="en-US" altLang="zh-CN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altLang="zh-CN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altLang="zh-CN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>
                          <a:solidFill>
                            <a:srgbClr val="7030A0"/>
                          </a:solidFill>
                        </a:rPr>
                        <a:t>-</a:t>
                      </a:r>
                      <a:endParaRPr lang="en-US" altLang="zh-CN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>
                          <a:solidFill>
                            <a:srgbClr val="FF00FF"/>
                          </a:solidFill>
                        </a:rPr>
                        <a:t>-</a:t>
                      </a:r>
                      <a:endParaRPr lang="en-US" altLang="zh-CN">
                        <a:solidFill>
                          <a:srgbClr val="FF00FF"/>
                        </a:solidFill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91-120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88231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>
                          <a:solidFill>
                            <a:srgbClr val="FF0000"/>
                          </a:solidFill>
                        </a:rPr>
                        <a:t>-</a:t>
                      </a:r>
                      <a:endParaRPr lang="en-US" altLang="zh-CN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altLang="zh-CN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altLang="zh-CN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>
                          <a:solidFill>
                            <a:srgbClr val="7030A0"/>
                          </a:solidFill>
                        </a:rPr>
                        <a:t>-</a:t>
                      </a:r>
                      <a:endParaRPr lang="en-US" altLang="zh-CN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>
                          <a:solidFill>
                            <a:srgbClr val="FF00FF"/>
                          </a:solidFill>
                        </a:rPr>
                        <a:t>-</a:t>
                      </a:r>
                      <a:endParaRPr lang="en-US" altLang="zh-CN">
                        <a:solidFill>
                          <a:srgbClr val="FF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内容占位符 5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5329555" y="104775"/>
            <a:ext cx="5923915" cy="3221355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>
            <a:off x="1524000" y="2400300"/>
            <a:ext cx="9144000" cy="0"/>
          </a:xfrm>
          <a:prstGeom prst="line">
            <a:avLst/>
          </a:prstGeom>
          <a:ln w="38100">
            <a:solidFill>
              <a:srgbClr val="DDDD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组合 47"/>
          <p:cNvGrpSpPr/>
          <p:nvPr/>
        </p:nvGrpSpPr>
        <p:grpSpPr>
          <a:xfrm>
            <a:off x="2335610" y="1974683"/>
            <a:ext cx="1386680" cy="2776664"/>
            <a:chOff x="811610" y="1974683"/>
            <a:chExt cx="1386680" cy="2776664"/>
          </a:xfrm>
        </p:grpSpPr>
        <p:sp>
          <p:nvSpPr>
            <p:cNvPr id="6" name="椭圆 5"/>
            <p:cNvSpPr/>
            <p:nvPr/>
          </p:nvSpPr>
          <p:spPr>
            <a:xfrm>
              <a:off x="1098382" y="1974683"/>
              <a:ext cx="813135" cy="813135"/>
            </a:xfrm>
            <a:prstGeom prst="ellipse">
              <a:avLst/>
            </a:prstGeom>
            <a:ln w="5080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rtlCol="0" anchor="ctr">
              <a:normAutofit/>
            </a:bodyPr>
            <a:lstStyle/>
            <a:p>
              <a:pPr algn="ctr"/>
              <a:r>
                <a:rPr lang="en-US" altLang="zh-CN" dirty="0">
                  <a:solidFill>
                    <a:schemeClr val="bg1"/>
                  </a:solidFill>
                  <a:sym typeface="Arial" charset="0"/>
                </a:rPr>
                <a:t>1</a:t>
              </a:r>
              <a:endParaRPr lang="en-US" altLang="zh-CN" dirty="0">
                <a:solidFill>
                  <a:schemeClr val="bg1"/>
                </a:solidFill>
                <a:sym typeface="Arial" charset="0"/>
              </a:endParaRPr>
            </a:p>
          </p:txBody>
        </p:sp>
        <p:sp>
          <p:nvSpPr>
            <p:cNvPr id="7" name="圆角矩形 6"/>
            <p:cNvSpPr/>
            <p:nvPr/>
          </p:nvSpPr>
          <p:spPr>
            <a:xfrm>
              <a:off x="811610" y="3408575"/>
              <a:ext cx="1386680" cy="1342772"/>
            </a:xfrm>
            <a:prstGeom prst="roundRect">
              <a:avLst>
                <a:gd name="adj" fmla="val 9524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>
                <a:lnSpc>
                  <a:spcPct val="130000"/>
                </a:lnSpc>
              </a:pPr>
              <a:r>
                <a:rPr lang="en-US" altLang="zh-CN" dirty="0">
                  <a:solidFill>
                    <a:schemeClr val="accent1">
                      <a:lumMod val="50000"/>
                    </a:schemeClr>
                  </a:solidFill>
                  <a:sym typeface="Arial" charset="0"/>
                </a:rPr>
                <a:t>KM2A</a:t>
              </a:r>
              <a:r>
                <a:rPr lang="zh-CN" altLang="en-US" dirty="0">
                  <a:solidFill>
                    <a:schemeClr val="accent1">
                      <a:lumMod val="50000"/>
                    </a:schemeClr>
                  </a:solidFill>
                  <a:sym typeface="Arial" charset="0"/>
                </a:rPr>
                <a:t>阵列满足触发条件</a:t>
              </a:r>
              <a:endParaRPr lang="zh-CN" altLang="en-US" dirty="0">
                <a:solidFill>
                  <a:schemeClr val="accent1">
                    <a:lumMod val="50000"/>
                  </a:schemeClr>
                </a:solidFill>
                <a:sym typeface="Arial" charset="0"/>
              </a:endParaRPr>
            </a:p>
          </p:txBody>
        </p:sp>
        <p:cxnSp>
          <p:nvCxnSpPr>
            <p:cNvPr id="9" name="直接连接符 8"/>
            <p:cNvCxnSpPr>
              <a:stCxn id="6" idx="4"/>
              <a:endCxn id="7" idx="0"/>
            </p:cNvCxnSpPr>
            <p:nvPr/>
          </p:nvCxnSpPr>
          <p:spPr>
            <a:xfrm>
              <a:off x="1504950" y="2787818"/>
              <a:ext cx="0" cy="620757"/>
            </a:xfrm>
            <a:prstGeom prst="line">
              <a:avLst/>
            </a:prstGeom>
            <a:ln w="1905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圆角矩形 18"/>
          <p:cNvSpPr/>
          <p:nvPr/>
        </p:nvSpPr>
        <p:spPr>
          <a:xfrm>
            <a:off x="3766105" y="958907"/>
            <a:ext cx="4774010" cy="616982"/>
          </a:xfrm>
          <a:prstGeom prst="roundRect">
            <a:avLst>
              <a:gd name="adj" fmla="val 23658"/>
            </a:avLst>
          </a:prstGeom>
          <a:ln w="3175">
            <a:noFill/>
          </a:ln>
        </p:spPr>
        <p:txBody>
          <a:bodyPr wrap="none" anchor="ctr" anchorCtr="0">
            <a:normAutofit/>
          </a:bodyPr>
          <a:lstStyle/>
          <a:p>
            <a:pPr algn="ctr"/>
            <a:r>
              <a:rPr lang="en-US" altLang="da-DK" sz="2400" smtClean="0">
                <a:sym typeface="Arial" charset="0"/>
              </a:rPr>
              <a:t>KM2A-WCDA</a:t>
            </a:r>
            <a:r>
              <a:rPr lang="zh-CN" altLang="en-US" sz="2400" smtClean="0">
                <a:sym typeface="Arial" charset="0"/>
              </a:rPr>
              <a:t>联合伽马、质子区分</a:t>
            </a:r>
            <a:endParaRPr lang="zh-CN" altLang="en-US" sz="2400" smtClean="0">
              <a:sym typeface="Arial" charset="0"/>
            </a:endParaRPr>
          </a:p>
        </p:txBody>
      </p:sp>
      <p:grpSp>
        <p:nvGrpSpPr>
          <p:cNvPr id="49" name="组合 48"/>
          <p:cNvGrpSpPr/>
          <p:nvPr/>
        </p:nvGrpSpPr>
        <p:grpSpPr>
          <a:xfrm>
            <a:off x="3897710" y="1974684"/>
            <a:ext cx="1386680" cy="3835567"/>
            <a:chOff x="2373710" y="1974683"/>
            <a:chExt cx="1386680" cy="3835567"/>
          </a:xfrm>
        </p:grpSpPr>
        <p:sp>
          <p:nvSpPr>
            <p:cNvPr id="23" name="椭圆 22"/>
            <p:cNvSpPr/>
            <p:nvPr/>
          </p:nvSpPr>
          <p:spPr>
            <a:xfrm>
              <a:off x="2660482" y="1974683"/>
              <a:ext cx="813135" cy="813135"/>
            </a:xfrm>
            <a:prstGeom prst="ellipse">
              <a:avLst/>
            </a:prstGeom>
            <a:solidFill>
              <a:schemeClr val="accent2"/>
            </a:solidFill>
            <a:ln w="5080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rtlCol="0" anchor="ctr">
              <a:normAutofit/>
            </a:bodyPr>
            <a:lstStyle/>
            <a:p>
              <a:pPr algn="ctr"/>
              <a:r>
                <a:rPr lang="en-US" altLang="zh-CN" dirty="0">
                  <a:solidFill>
                    <a:schemeClr val="bg1"/>
                  </a:solidFill>
                  <a:sym typeface="Arial" charset="0"/>
                </a:rPr>
                <a:t>2</a:t>
              </a:r>
              <a:endParaRPr lang="zh-CN" altLang="en-US" dirty="0">
                <a:solidFill>
                  <a:schemeClr val="bg1"/>
                </a:solidFill>
                <a:sym typeface="Arial" charset="0"/>
              </a:endParaRPr>
            </a:p>
          </p:txBody>
        </p:sp>
        <p:sp>
          <p:nvSpPr>
            <p:cNvPr id="24" name="圆角矩形 23"/>
            <p:cNvSpPr/>
            <p:nvPr/>
          </p:nvSpPr>
          <p:spPr>
            <a:xfrm>
              <a:off x="2373710" y="4467478"/>
              <a:ext cx="1386680" cy="1342772"/>
            </a:xfrm>
            <a:prstGeom prst="roundRect">
              <a:avLst>
                <a:gd name="adj" fmla="val 9524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3175"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90000" lnSpcReduction="10000"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dirty="0">
                  <a:solidFill>
                    <a:schemeClr val="accent2">
                      <a:lumMod val="50000"/>
                    </a:schemeClr>
                  </a:solidFill>
                  <a:sym typeface="Arial" charset="0"/>
                </a:rPr>
                <a:t>利用</a:t>
              </a:r>
              <a:r>
                <a:rPr lang="en-US" altLang="zh-CN" dirty="0">
                  <a:solidFill>
                    <a:schemeClr val="accent2">
                      <a:lumMod val="50000"/>
                    </a:schemeClr>
                  </a:solidFill>
                  <a:sym typeface="Arial" charset="0"/>
                </a:rPr>
                <a:t>KM2A</a:t>
              </a:r>
              <a:r>
                <a:rPr lang="zh-CN" altLang="en-US" dirty="0">
                  <a:solidFill>
                    <a:schemeClr val="accent2">
                      <a:lumMod val="50000"/>
                    </a:schemeClr>
                  </a:solidFill>
                  <a:sym typeface="Arial" charset="0"/>
                </a:rPr>
                <a:t>进行方向重建、芯位重建</a:t>
              </a:r>
              <a:endParaRPr lang="en-US" altLang="zh-CN" dirty="0">
                <a:solidFill>
                  <a:schemeClr val="accent2">
                    <a:lumMod val="50000"/>
                  </a:schemeClr>
                </a:solidFill>
                <a:sym typeface="Arial" charset="0"/>
              </a:endParaRPr>
            </a:p>
          </p:txBody>
        </p:sp>
        <p:cxnSp>
          <p:nvCxnSpPr>
            <p:cNvPr id="25" name="直接连接符 24"/>
            <p:cNvCxnSpPr>
              <a:stCxn id="23" idx="4"/>
              <a:endCxn id="24" idx="0"/>
            </p:cNvCxnSpPr>
            <p:nvPr/>
          </p:nvCxnSpPr>
          <p:spPr>
            <a:xfrm>
              <a:off x="3067050" y="2787818"/>
              <a:ext cx="0" cy="1679660"/>
            </a:xfrm>
            <a:prstGeom prst="line">
              <a:avLst/>
            </a:prstGeom>
            <a:ln w="19050"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组合 49"/>
          <p:cNvGrpSpPr/>
          <p:nvPr/>
        </p:nvGrpSpPr>
        <p:grpSpPr>
          <a:xfrm>
            <a:off x="5459810" y="1974683"/>
            <a:ext cx="1386680" cy="2776664"/>
            <a:chOff x="3935810" y="1974683"/>
            <a:chExt cx="1386680" cy="2776664"/>
          </a:xfrm>
        </p:grpSpPr>
        <p:sp>
          <p:nvSpPr>
            <p:cNvPr id="27" name="椭圆 26"/>
            <p:cNvSpPr/>
            <p:nvPr/>
          </p:nvSpPr>
          <p:spPr>
            <a:xfrm>
              <a:off x="4222582" y="1974683"/>
              <a:ext cx="813135" cy="813135"/>
            </a:xfrm>
            <a:prstGeom prst="ellipse">
              <a:avLst/>
            </a:prstGeom>
            <a:ln w="5080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rtlCol="0" anchor="ctr">
              <a:normAutofit/>
            </a:bodyPr>
            <a:lstStyle/>
            <a:p>
              <a:pPr algn="ctr"/>
              <a:r>
                <a:rPr lang="en-US" altLang="zh-CN" dirty="0">
                  <a:solidFill>
                    <a:schemeClr val="bg1"/>
                  </a:solidFill>
                  <a:sym typeface="Arial" charset="0"/>
                </a:rPr>
                <a:t>3</a:t>
              </a:r>
              <a:endParaRPr lang="en-US" altLang="zh-CN" dirty="0">
                <a:solidFill>
                  <a:schemeClr val="bg1"/>
                </a:solidFill>
                <a:sym typeface="Arial" charset="0"/>
              </a:endParaRPr>
            </a:p>
          </p:txBody>
        </p:sp>
        <p:sp>
          <p:nvSpPr>
            <p:cNvPr id="28" name="圆角矩形 27"/>
            <p:cNvSpPr/>
            <p:nvPr/>
          </p:nvSpPr>
          <p:spPr>
            <a:xfrm>
              <a:off x="3935810" y="3408575"/>
              <a:ext cx="1386680" cy="1342772"/>
            </a:xfrm>
            <a:prstGeom prst="roundRect">
              <a:avLst>
                <a:gd name="adj" fmla="val 9524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90000" lnSpcReduction="10000"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dirty="0">
                  <a:solidFill>
                    <a:schemeClr val="accent1">
                      <a:lumMod val="50000"/>
                    </a:schemeClr>
                  </a:solidFill>
                  <a:sym typeface="Arial" charset="0"/>
                </a:rPr>
                <a:t>利用</a:t>
              </a:r>
              <a:r>
                <a:rPr lang="en-US" altLang="zh-CN" dirty="0">
                  <a:solidFill>
                    <a:schemeClr val="accent1">
                      <a:lumMod val="50000"/>
                    </a:schemeClr>
                  </a:solidFill>
                  <a:sym typeface="Arial" charset="0"/>
                </a:rPr>
                <a:t>KM2A</a:t>
              </a:r>
              <a:r>
                <a:rPr lang="zh-CN" altLang="en-US" dirty="0">
                  <a:solidFill>
                    <a:schemeClr val="accent1">
                      <a:lumMod val="50000"/>
                    </a:schemeClr>
                  </a:solidFill>
                  <a:sym typeface="Arial" charset="0"/>
                </a:rPr>
                <a:t>前锋面对</a:t>
              </a:r>
              <a:r>
                <a:rPr lang="en-US" altLang="zh-CN" dirty="0">
                  <a:solidFill>
                    <a:schemeClr val="accent1">
                      <a:lumMod val="50000"/>
                    </a:schemeClr>
                  </a:solidFill>
                  <a:sym typeface="Arial" charset="0"/>
                </a:rPr>
                <a:t>WCDA</a:t>
              </a:r>
              <a:r>
                <a:rPr lang="zh-CN" altLang="en-US" dirty="0">
                  <a:solidFill>
                    <a:schemeClr val="accent1">
                      <a:lumMod val="50000"/>
                    </a:schemeClr>
                  </a:solidFill>
                  <a:sym typeface="Arial" charset="0"/>
                </a:rPr>
                <a:t>进行噪声过滤</a:t>
              </a:r>
              <a:endParaRPr lang="zh-CN" altLang="en-US" dirty="0">
                <a:solidFill>
                  <a:schemeClr val="accent1">
                    <a:lumMod val="50000"/>
                  </a:schemeClr>
                </a:solidFill>
                <a:sym typeface="Arial" charset="0"/>
              </a:endParaRPr>
            </a:p>
          </p:txBody>
        </p:sp>
        <p:cxnSp>
          <p:nvCxnSpPr>
            <p:cNvPr id="32" name="直接连接符 31"/>
            <p:cNvCxnSpPr>
              <a:stCxn id="27" idx="4"/>
              <a:endCxn id="28" idx="0"/>
            </p:cNvCxnSpPr>
            <p:nvPr/>
          </p:nvCxnSpPr>
          <p:spPr>
            <a:xfrm>
              <a:off x="4629150" y="2787818"/>
              <a:ext cx="0" cy="620757"/>
            </a:xfrm>
            <a:prstGeom prst="line">
              <a:avLst/>
            </a:prstGeom>
            <a:ln w="1905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组合 50"/>
          <p:cNvGrpSpPr/>
          <p:nvPr/>
        </p:nvGrpSpPr>
        <p:grpSpPr>
          <a:xfrm>
            <a:off x="7021910" y="1974684"/>
            <a:ext cx="1386680" cy="3835567"/>
            <a:chOff x="5497910" y="1974683"/>
            <a:chExt cx="1386680" cy="3835567"/>
          </a:xfrm>
        </p:grpSpPr>
        <p:sp>
          <p:nvSpPr>
            <p:cNvPr id="40" name="椭圆 39"/>
            <p:cNvSpPr/>
            <p:nvPr/>
          </p:nvSpPr>
          <p:spPr>
            <a:xfrm>
              <a:off x="5784682" y="1974683"/>
              <a:ext cx="813135" cy="813135"/>
            </a:xfrm>
            <a:prstGeom prst="ellipse">
              <a:avLst/>
            </a:prstGeom>
            <a:solidFill>
              <a:schemeClr val="accent2"/>
            </a:solidFill>
            <a:ln w="5080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rtlCol="0" anchor="ctr">
              <a:normAutofit/>
            </a:bodyPr>
            <a:lstStyle/>
            <a:p>
              <a:pPr algn="ctr"/>
              <a:r>
                <a:rPr lang="en-US" altLang="zh-CN" dirty="0">
                  <a:solidFill>
                    <a:schemeClr val="bg1"/>
                  </a:solidFill>
                  <a:sym typeface="Arial" charset="0"/>
                </a:rPr>
                <a:t>4</a:t>
              </a:r>
              <a:endParaRPr lang="en-US" altLang="zh-CN" dirty="0">
                <a:solidFill>
                  <a:schemeClr val="bg1"/>
                </a:solidFill>
                <a:sym typeface="Arial" charset="0"/>
              </a:endParaRPr>
            </a:p>
          </p:txBody>
        </p:sp>
        <p:sp>
          <p:nvSpPr>
            <p:cNvPr id="41" name="圆角矩形 40"/>
            <p:cNvSpPr/>
            <p:nvPr/>
          </p:nvSpPr>
          <p:spPr>
            <a:xfrm>
              <a:off x="5497910" y="4467478"/>
              <a:ext cx="1386680" cy="1342772"/>
            </a:xfrm>
            <a:prstGeom prst="roundRect">
              <a:avLst>
                <a:gd name="adj" fmla="val 9524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3175"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dirty="0">
                  <a:solidFill>
                    <a:schemeClr val="accent2">
                      <a:lumMod val="50000"/>
                    </a:schemeClr>
                  </a:solidFill>
                  <a:sym typeface="Arial" charset="0"/>
                </a:rPr>
                <a:t>构造</a:t>
              </a:r>
              <a:r>
                <a:rPr lang="en-US" altLang="zh-CN" dirty="0">
                  <a:solidFill>
                    <a:schemeClr val="accent2">
                      <a:lumMod val="50000"/>
                    </a:schemeClr>
                  </a:solidFill>
                  <a:sym typeface="Arial" charset="0"/>
                </a:rPr>
                <a:t>g</a:t>
              </a:r>
              <a:r>
                <a:rPr lang="zh-CN" altLang="en-US" dirty="0">
                  <a:solidFill>
                    <a:schemeClr val="accent2">
                      <a:lumMod val="50000"/>
                    </a:schemeClr>
                  </a:solidFill>
                  <a:sym typeface="Arial" charset="0"/>
                </a:rPr>
                <a:t>、</a:t>
              </a:r>
              <a:r>
                <a:rPr lang="en-US" altLang="zh-CN" dirty="0">
                  <a:solidFill>
                    <a:schemeClr val="accent2">
                      <a:lumMod val="50000"/>
                    </a:schemeClr>
                  </a:solidFill>
                  <a:sym typeface="Arial" charset="0"/>
                </a:rPr>
                <a:t>p</a:t>
              </a:r>
              <a:r>
                <a:rPr lang="zh-CN" altLang="en-US" dirty="0">
                  <a:solidFill>
                    <a:schemeClr val="accent2">
                      <a:lumMod val="50000"/>
                    </a:schemeClr>
                  </a:solidFill>
                  <a:sym typeface="Arial" charset="0"/>
                </a:rPr>
                <a:t>鉴别参数</a:t>
              </a:r>
              <a:endParaRPr lang="zh-CN" altLang="en-US" dirty="0">
                <a:solidFill>
                  <a:schemeClr val="accent2">
                    <a:lumMod val="50000"/>
                  </a:schemeClr>
                </a:solidFill>
                <a:sym typeface="Arial" charset="0"/>
              </a:endParaRPr>
            </a:p>
          </p:txBody>
        </p:sp>
        <p:cxnSp>
          <p:nvCxnSpPr>
            <p:cNvPr id="42" name="直接连接符 41"/>
            <p:cNvCxnSpPr>
              <a:stCxn id="40" idx="4"/>
              <a:endCxn id="41" idx="0"/>
            </p:cNvCxnSpPr>
            <p:nvPr/>
          </p:nvCxnSpPr>
          <p:spPr>
            <a:xfrm>
              <a:off x="6191250" y="2787818"/>
              <a:ext cx="0" cy="1679660"/>
            </a:xfrm>
            <a:prstGeom prst="line">
              <a:avLst/>
            </a:prstGeom>
            <a:ln w="19050"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组合 51"/>
          <p:cNvGrpSpPr/>
          <p:nvPr/>
        </p:nvGrpSpPr>
        <p:grpSpPr>
          <a:xfrm>
            <a:off x="8584010" y="1974683"/>
            <a:ext cx="1386680" cy="2776664"/>
            <a:chOff x="7060010" y="1974683"/>
            <a:chExt cx="1386680" cy="2776664"/>
          </a:xfrm>
        </p:grpSpPr>
        <p:sp>
          <p:nvSpPr>
            <p:cNvPr id="44" name="椭圆 43"/>
            <p:cNvSpPr/>
            <p:nvPr/>
          </p:nvSpPr>
          <p:spPr>
            <a:xfrm>
              <a:off x="7346782" y="1974683"/>
              <a:ext cx="813135" cy="813135"/>
            </a:xfrm>
            <a:prstGeom prst="ellipse">
              <a:avLst/>
            </a:prstGeom>
            <a:ln w="5080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rtlCol="0" anchor="ctr">
              <a:normAutofit/>
            </a:bodyPr>
            <a:lstStyle/>
            <a:p>
              <a:pPr algn="ctr"/>
              <a:r>
                <a:rPr lang="en-US" altLang="zh-CN" dirty="0">
                  <a:solidFill>
                    <a:schemeClr val="bg1"/>
                  </a:solidFill>
                  <a:sym typeface="Arial" charset="0"/>
                </a:rPr>
                <a:t>5</a:t>
              </a:r>
              <a:endParaRPr lang="en-US" altLang="zh-CN" dirty="0">
                <a:solidFill>
                  <a:schemeClr val="bg1"/>
                </a:solidFill>
                <a:sym typeface="Arial" charset="0"/>
              </a:endParaRPr>
            </a:p>
          </p:txBody>
        </p:sp>
        <p:sp>
          <p:nvSpPr>
            <p:cNvPr id="45" name="圆角矩形 44"/>
            <p:cNvSpPr/>
            <p:nvPr/>
          </p:nvSpPr>
          <p:spPr>
            <a:xfrm>
              <a:off x="7060010" y="3408575"/>
              <a:ext cx="1386680" cy="1342772"/>
            </a:xfrm>
            <a:prstGeom prst="roundRect">
              <a:avLst>
                <a:gd name="adj" fmla="val 9524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>
                <a:lnSpc>
                  <a:spcPct val="130000"/>
                </a:lnSpc>
              </a:pPr>
              <a:r>
                <a:rPr lang="en-US" altLang="zh-CN" dirty="0">
                  <a:solidFill>
                    <a:schemeClr val="accent1">
                      <a:lumMod val="50000"/>
                    </a:schemeClr>
                  </a:solidFill>
                  <a:sym typeface="Arial" charset="0"/>
                </a:rPr>
                <a:t>TMVA</a:t>
              </a:r>
              <a:r>
                <a:rPr lang="zh-CN" altLang="en-US" dirty="0">
                  <a:solidFill>
                    <a:schemeClr val="accent1">
                      <a:lumMod val="50000"/>
                    </a:schemeClr>
                  </a:solidFill>
                  <a:sym typeface="Arial" charset="0"/>
                </a:rPr>
                <a:t>多变量分析</a:t>
              </a:r>
              <a:endParaRPr lang="zh-CN" altLang="en-US" dirty="0">
                <a:solidFill>
                  <a:schemeClr val="accent1">
                    <a:lumMod val="50000"/>
                  </a:schemeClr>
                </a:solidFill>
                <a:sym typeface="Arial" charset="0"/>
              </a:endParaRPr>
            </a:p>
          </p:txBody>
        </p:sp>
        <p:cxnSp>
          <p:nvCxnSpPr>
            <p:cNvPr id="46" name="直接连接符 45"/>
            <p:cNvCxnSpPr>
              <a:stCxn id="44" idx="4"/>
              <a:endCxn id="45" idx="0"/>
            </p:cNvCxnSpPr>
            <p:nvPr/>
          </p:nvCxnSpPr>
          <p:spPr>
            <a:xfrm>
              <a:off x="7753350" y="2787818"/>
              <a:ext cx="0" cy="620757"/>
            </a:xfrm>
            <a:prstGeom prst="line">
              <a:avLst/>
            </a:prstGeom>
            <a:ln w="1905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标题 1"/>
          <p:cNvSpPr>
            <a:spLocks noGrp="1"/>
          </p:cNvSpPr>
          <p:nvPr/>
        </p:nvSpPr>
        <p:spPr>
          <a:xfrm>
            <a:off x="838200" y="25016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120000"/>
              </a:lnSpc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/>
              <a:t>小结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56205"/>
            <a:ext cx="10515600" cy="1325563"/>
          </a:xfrm>
        </p:spPr>
        <p:txBody>
          <a:bodyPr>
            <a:normAutofit/>
          </a:bodyPr>
          <a:p>
            <a:r>
              <a:rPr lang="en-US" altLang="zh-CN"/>
              <a:t>3</a:t>
            </a:r>
            <a:r>
              <a:rPr lang="zh-CN" altLang="en-US"/>
              <a:t>、</a:t>
            </a:r>
            <a:r>
              <a:rPr lang="en-US" altLang="zh-CN"/>
              <a:t> </a:t>
            </a:r>
            <a:r>
              <a:rPr lang="zh-CN" altLang="en-US" dirty="0">
                <a:latin typeface="+mn-lt"/>
                <a:ea typeface="+mn-ea"/>
                <a:sym typeface="+mn-lt"/>
              </a:rPr>
              <a:t>电子能谱预期</a:t>
            </a:r>
            <a:endParaRPr lang="en-US" altLang="zh-CN"/>
          </a:p>
        </p:txBody>
      </p:sp>
      <p:sp>
        <p:nvSpPr>
          <p:cNvPr id="4" name="文本框 3"/>
          <p:cNvSpPr txBox="1"/>
          <p:nvPr/>
        </p:nvSpPr>
        <p:spPr>
          <a:xfrm>
            <a:off x="713740" y="1893570"/>
            <a:ext cx="497078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000"/>
              <a:t>&gt;30TeV,KM2A</a:t>
            </a:r>
            <a:r>
              <a:rPr lang="zh-CN" altLang="en-US" sz="2000"/>
              <a:t>的背景抑制率大于</a:t>
            </a:r>
            <a:r>
              <a:rPr lang="en-US" altLang="zh-CN" sz="2000"/>
              <a:t>1.e-3</a:t>
            </a:r>
            <a:endParaRPr lang="en-US" altLang="zh-CN" sz="200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0645" y="2292350"/>
            <a:ext cx="5603875" cy="4048760"/>
          </a:xfrm>
          <a:prstGeom prst="rect">
            <a:avLst/>
          </a:prstGeom>
        </p:spPr>
      </p:pic>
      <p:cxnSp>
        <p:nvCxnSpPr>
          <p:cNvPr id="6" name="直接箭头连接符 5"/>
          <p:cNvCxnSpPr/>
          <p:nvPr/>
        </p:nvCxnSpPr>
        <p:spPr>
          <a:xfrm>
            <a:off x="3721100" y="5430520"/>
            <a:ext cx="0" cy="361950"/>
          </a:xfrm>
          <a:prstGeom prst="straightConnector1">
            <a:avLst/>
          </a:prstGeom>
          <a:ln w="28575">
            <a:solidFill>
              <a:srgbClr val="FF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箭头连接符 7"/>
          <p:cNvCxnSpPr/>
          <p:nvPr/>
        </p:nvCxnSpPr>
        <p:spPr>
          <a:xfrm>
            <a:off x="4322445" y="5227955"/>
            <a:ext cx="0" cy="361950"/>
          </a:xfrm>
          <a:prstGeom prst="straightConnector1">
            <a:avLst/>
          </a:prstGeom>
          <a:ln w="28575">
            <a:solidFill>
              <a:srgbClr val="FF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箭头连接符 8"/>
          <p:cNvCxnSpPr/>
          <p:nvPr/>
        </p:nvCxnSpPr>
        <p:spPr>
          <a:xfrm>
            <a:off x="5145405" y="4996815"/>
            <a:ext cx="0" cy="361950"/>
          </a:xfrm>
          <a:prstGeom prst="straightConnector1">
            <a:avLst/>
          </a:prstGeom>
          <a:ln w="28575">
            <a:solidFill>
              <a:srgbClr val="FF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内容占位符 9"/>
          <p:cNvPicPr>
            <a:picLocks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06135" y="2299970"/>
            <a:ext cx="5873115" cy="4256405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sym typeface="+mn-ea"/>
              </a:rPr>
              <a:t>KM2A</a:t>
            </a:r>
            <a:r>
              <a:rPr lang="zh-CN" altLang="zh-CN">
                <a:sym typeface="+mn-ea"/>
              </a:rPr>
              <a:t>电子一年灵敏度</a:t>
            </a:r>
            <a:endParaRPr lang="zh-CN" altLang="en-US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145030" y="1814830"/>
            <a:ext cx="7484745" cy="4351655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4</a:t>
            </a:r>
            <a:r>
              <a:rPr lang="zh-CN" altLang="en-US"/>
              <a:t>、总结与展望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p>
            <a:r>
              <a:rPr lang="en-US" altLang="zh-CN"/>
              <a:t>KM2A</a:t>
            </a:r>
            <a:r>
              <a:rPr lang="zh-CN" altLang="en-US"/>
              <a:t>联合</a:t>
            </a:r>
            <a:r>
              <a:rPr lang="en-US" altLang="zh-CN"/>
              <a:t>WCDA</a:t>
            </a:r>
            <a:r>
              <a:rPr lang="zh-CN" altLang="en-US"/>
              <a:t>进行</a:t>
            </a:r>
            <a:r>
              <a:rPr lang="en-US" altLang="zh-CN"/>
              <a:t>gamma/proton </a:t>
            </a:r>
            <a:r>
              <a:rPr lang="zh-CN" altLang="en-US"/>
              <a:t>鉴别，在</a:t>
            </a:r>
            <a:r>
              <a:rPr lang="en-US" altLang="zh-CN"/>
              <a:t>30TeV</a:t>
            </a:r>
            <a:r>
              <a:rPr lang="zh-CN" altLang="en-US"/>
              <a:t>处鉴别因子提高</a:t>
            </a:r>
            <a:r>
              <a:rPr lang="en-US" altLang="zh-CN"/>
              <a:t>~6</a:t>
            </a:r>
            <a:r>
              <a:rPr lang="zh-CN" altLang="en-US"/>
              <a:t>倍。</a:t>
            </a:r>
            <a:endParaRPr lang="zh-CN" altLang="en-US"/>
          </a:p>
          <a:p>
            <a:r>
              <a:rPr lang="en-US" altLang="zh-CN"/>
              <a:t>KM2A</a:t>
            </a:r>
            <a:r>
              <a:rPr lang="zh-CN" altLang="en-US"/>
              <a:t>对于</a:t>
            </a:r>
            <a:r>
              <a:rPr lang="en-US" altLang="zh-CN"/>
              <a:t>5TeV-100TeV</a:t>
            </a:r>
            <a:r>
              <a:rPr lang="zh-CN" altLang="en-US"/>
              <a:t>处的电子能谱有一定的限制能力。</a:t>
            </a:r>
            <a:endParaRPr lang="zh-CN" altLang="en-US"/>
          </a:p>
          <a:p>
            <a:r>
              <a:rPr lang="en-US" altLang="zh-CN">
                <a:sym typeface="+mn-ea"/>
              </a:rPr>
              <a:t>KM2A</a:t>
            </a:r>
            <a:r>
              <a:rPr lang="zh-CN" altLang="en-US">
                <a:sym typeface="+mn-ea"/>
              </a:rPr>
              <a:t>联合</a:t>
            </a:r>
            <a:r>
              <a:rPr lang="en-US" altLang="zh-CN">
                <a:sym typeface="+mn-ea"/>
              </a:rPr>
              <a:t>WCDA</a:t>
            </a:r>
            <a:r>
              <a:rPr lang="zh-CN" altLang="en-US">
                <a:sym typeface="+mn-ea"/>
              </a:rPr>
              <a:t>，电子灵敏度在</a:t>
            </a:r>
            <a:r>
              <a:rPr lang="en-US" altLang="zh-CN">
                <a:sym typeface="+mn-ea"/>
              </a:rPr>
              <a:t>10TeV</a:t>
            </a:r>
            <a:r>
              <a:rPr lang="zh-CN" altLang="en-US">
                <a:sym typeface="+mn-ea"/>
              </a:rPr>
              <a:t>处提高</a:t>
            </a:r>
            <a:r>
              <a:rPr lang="en-US" altLang="zh-CN">
                <a:sym typeface="+mn-ea"/>
              </a:rPr>
              <a:t>~2</a:t>
            </a:r>
            <a:r>
              <a:rPr lang="zh-CN" altLang="en-US">
                <a:sym typeface="+mn-ea"/>
              </a:rPr>
              <a:t>倍，在</a:t>
            </a:r>
            <a:r>
              <a:rPr lang="en-US" altLang="zh-CN">
                <a:sym typeface="+mn-ea"/>
              </a:rPr>
              <a:t>20TeV</a:t>
            </a:r>
            <a:r>
              <a:rPr lang="zh-CN" altLang="en-US">
                <a:sym typeface="+mn-ea"/>
              </a:rPr>
              <a:t>提高</a:t>
            </a:r>
            <a:r>
              <a:rPr lang="en-US" altLang="zh-CN">
                <a:sym typeface="+mn-ea"/>
              </a:rPr>
              <a:t>~4</a:t>
            </a:r>
            <a:r>
              <a:rPr lang="zh-CN" altLang="en-US">
                <a:sym typeface="+mn-ea"/>
              </a:rPr>
              <a:t>倍。</a:t>
            </a:r>
            <a:endParaRPr lang="zh-CN" altLang="en-US">
              <a:sym typeface="+mn-ea"/>
            </a:endParaRPr>
          </a:p>
          <a:p>
            <a:endParaRPr lang="zh-CN" altLang="en-US"/>
          </a:p>
          <a:p>
            <a:r>
              <a:rPr lang="x-none" altLang="zh-CN"/>
              <a:t>联合鉴别参数, TMVA训练, 都是初步结果, 有待进一步完善.</a:t>
            </a:r>
            <a:endParaRPr lang="x-none" altLang="zh-CN"/>
          </a:p>
          <a:p>
            <a:r>
              <a:rPr lang="zh-CN" altLang="en-US"/>
              <a:t>希望可以根据</a:t>
            </a:r>
            <a:r>
              <a:rPr lang="en-US" altLang="zh-CN"/>
              <a:t>KM2A</a:t>
            </a:r>
            <a:r>
              <a:rPr lang="zh-CN" altLang="en-US"/>
              <a:t>电子能谱对暗物质衰变、湮灭模型给出限制。</a:t>
            </a:r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圆角矩形 13"/>
          <p:cNvSpPr/>
          <p:nvPr/>
        </p:nvSpPr>
        <p:spPr>
          <a:xfrm>
            <a:off x="1023631" y="2345197"/>
            <a:ext cx="1731515" cy="1510884"/>
          </a:xfrm>
          <a:prstGeom prst="roundRect">
            <a:avLst>
              <a:gd name="adj" fmla="val 9533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705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3138805" y="2418715"/>
            <a:ext cx="7059295" cy="1164590"/>
          </a:xfrm>
        </p:spPr>
        <p:txBody>
          <a:bodyPr lIns="90000" tIns="46800" rIns="90000" bIns="46800">
            <a:normAutofit/>
          </a:bodyPr>
          <a:lstStyle/>
          <a:p>
            <a:pPr algn="ctr"/>
            <a:r>
              <a:rPr lang="zh-CN" altLang="en-US" sz="4400" dirty="0">
                <a:solidFill>
                  <a:schemeClr val="accent1"/>
                </a:solidFill>
                <a:latin typeface="+mn-lt"/>
                <a:ea typeface="+mn-ea"/>
                <a:sym typeface="+mn-lt"/>
              </a:rPr>
              <a:t>电子能谱观测现状</a:t>
            </a:r>
            <a:endParaRPr lang="zh-CN" altLang="en-US" sz="3200"/>
          </a:p>
        </p:txBody>
      </p:sp>
      <p:sp>
        <p:nvSpPr>
          <p:cNvPr id="4" name="文本框 2"/>
          <p:cNvSpPr txBox="1">
            <a:spLocks noChangeArrowheads="1"/>
          </p:cNvSpPr>
          <p:nvPr/>
        </p:nvSpPr>
        <p:spPr bwMode="auto">
          <a:xfrm>
            <a:off x="1016009" y="2385665"/>
            <a:ext cx="1731516" cy="123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0" anchor="b">
            <a:normAutofit fontScale="90000"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7995" b="1" dirty="0">
                <a:solidFill>
                  <a:schemeClr val="bg1"/>
                </a:solidFill>
                <a:latin typeface="+mn-lt"/>
                <a:ea typeface="+mn-ea"/>
                <a:sym typeface="Arial" charset="0"/>
              </a:rPr>
              <a:t>1</a:t>
            </a:r>
            <a:endParaRPr lang="zh-CN" altLang="zh-CN" sz="7995" b="1" dirty="0">
              <a:solidFill>
                <a:schemeClr val="bg1"/>
              </a:solidFill>
              <a:latin typeface="+mn-lt"/>
              <a:ea typeface="+mn-ea"/>
              <a:sym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电子观测现状</a:t>
            </a:r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6797675" y="1718310"/>
            <a:ext cx="4683760" cy="31692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/>
              <a:t>电子在宇宙线中的份额：</a:t>
            </a:r>
            <a:r>
              <a:rPr lang="en-US" altLang="zh-CN" sz="2000"/>
              <a:t>0.1%</a:t>
            </a:r>
            <a:r>
              <a:rPr lang="zh-CN" altLang="en-US" sz="2000"/>
              <a:t>（</a:t>
            </a:r>
            <a:r>
              <a:rPr lang="en-US" altLang="zh-CN" sz="2000"/>
              <a:t>&gt;1TeV</a:t>
            </a:r>
            <a:r>
              <a:rPr lang="zh-CN" altLang="en-US" sz="2000"/>
              <a:t>）</a:t>
            </a:r>
            <a:endParaRPr lang="zh-CN" altLang="en-US" sz="2000"/>
          </a:p>
          <a:p>
            <a:endParaRPr lang="zh-CN" altLang="en-US" sz="2000"/>
          </a:p>
          <a:p>
            <a:endParaRPr lang="zh-CN" altLang="en-US" sz="2000"/>
          </a:p>
          <a:p>
            <a:endParaRPr lang="zh-CN" altLang="en-US" sz="2000"/>
          </a:p>
          <a:p>
            <a:r>
              <a:rPr lang="zh-CN" altLang="en-US" sz="2000"/>
              <a:t>电子：短的寿命, 1TeV传播距离约为1kpc,是太阳系附近源和新物理的重要探针。PWN、SNR、暗物质的湮灭。</a:t>
            </a:r>
            <a:endParaRPr lang="zh-CN" altLang="en-US" sz="2000"/>
          </a:p>
          <a:p>
            <a:endParaRPr lang="zh-CN" altLang="en-US" sz="2000"/>
          </a:p>
          <a:p>
            <a:endParaRPr lang="zh-CN" altLang="en-US" sz="2000"/>
          </a:p>
          <a:p>
            <a:endParaRPr lang="zh-CN" altLang="en-US" sz="200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48615" y="1718310"/>
            <a:ext cx="6095365" cy="398081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" name="图片 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406005" y="3972560"/>
            <a:ext cx="4257040" cy="1019175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7003415" y="781050"/>
            <a:ext cx="5124450" cy="47078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/>
              <a:t>实验：</a:t>
            </a:r>
            <a:endParaRPr lang="zh-CN" altLang="en-US" sz="2000" b="1"/>
          </a:p>
          <a:p>
            <a:r>
              <a:rPr lang="en-US" altLang="zh-CN" sz="2000"/>
              <a:t>1</a:t>
            </a:r>
            <a:r>
              <a:rPr lang="zh-CN" altLang="en-US" sz="2000"/>
              <a:t>、 空间实验探测：</a:t>
            </a:r>
            <a:r>
              <a:rPr lang="en-US" altLang="zh-CN" sz="2000"/>
              <a:t>AMS02</a:t>
            </a:r>
            <a:r>
              <a:rPr lang="zh-CN" altLang="en-US" sz="2000"/>
              <a:t>、</a:t>
            </a:r>
            <a:r>
              <a:rPr lang="en-US" altLang="zh-CN" sz="2000"/>
              <a:t>Fermi-LAT</a:t>
            </a:r>
            <a:endParaRPr lang="en-US" altLang="zh-CN" sz="2000"/>
          </a:p>
          <a:p>
            <a:r>
              <a:rPr lang="en-US" altLang="zh-CN" sz="2000"/>
              <a:t>Pemela</a:t>
            </a:r>
            <a:r>
              <a:rPr lang="zh-CN" altLang="en-US" sz="2000"/>
              <a:t>、</a:t>
            </a:r>
            <a:r>
              <a:rPr lang="en-US" altLang="zh-CN" sz="2000"/>
              <a:t>Dampe</a:t>
            </a:r>
            <a:endParaRPr lang="en-US" altLang="zh-CN" sz="2000"/>
          </a:p>
          <a:p>
            <a:r>
              <a:rPr lang="en-US" altLang="zh-CN" sz="2000"/>
              <a:t>2</a:t>
            </a:r>
            <a:r>
              <a:rPr lang="zh-CN" altLang="en-US" sz="2000"/>
              <a:t>、地面间接探测</a:t>
            </a:r>
            <a:r>
              <a:rPr lang="en-US" altLang="zh-CN" sz="2000"/>
              <a:t>-IACT</a:t>
            </a:r>
            <a:r>
              <a:rPr lang="zh-CN" altLang="en-US" sz="2000"/>
              <a:t>： </a:t>
            </a:r>
            <a:r>
              <a:rPr lang="en-US" altLang="zh-CN" sz="2000"/>
              <a:t>HESS</a:t>
            </a:r>
            <a:r>
              <a:rPr lang="zh-CN" altLang="en-US" sz="2000"/>
              <a:t>、</a:t>
            </a:r>
            <a:r>
              <a:rPr lang="en-US" altLang="zh-CN" sz="2000"/>
              <a:t>VERITAS</a:t>
            </a:r>
            <a:r>
              <a:rPr lang="zh-CN" altLang="en-US" sz="2000"/>
              <a:t>、</a:t>
            </a:r>
            <a:r>
              <a:rPr lang="en-US" altLang="zh-CN" sz="2000"/>
              <a:t>MAGIC</a:t>
            </a:r>
            <a:endParaRPr lang="en-US" altLang="zh-CN" sz="2000"/>
          </a:p>
          <a:p>
            <a:endParaRPr lang="en-US" altLang="zh-CN" sz="2000"/>
          </a:p>
          <a:p>
            <a:r>
              <a:rPr lang="zh-CN" altLang="en-US" sz="2000" b="1">
                <a:latin typeface="+mn-ea"/>
                <a:sym typeface="+mn-ea"/>
              </a:rPr>
              <a:t>能谱特点：</a:t>
            </a:r>
            <a:endParaRPr lang="zh-CN" altLang="en-US" sz="2000" b="1">
              <a:latin typeface="+mn-ea"/>
              <a:sym typeface="+mn-ea"/>
            </a:endParaRPr>
          </a:p>
          <a:p>
            <a:r>
              <a:rPr lang="en-US" altLang="zh-CN" sz="2000">
                <a:latin typeface="+mn-ea"/>
                <a:sym typeface="+mn-ea"/>
              </a:rPr>
              <a:t>1</a:t>
            </a:r>
            <a:r>
              <a:rPr lang="zh-CN" altLang="en-US" sz="2000">
                <a:latin typeface="+mn-ea"/>
                <a:sym typeface="+mn-ea"/>
              </a:rPr>
              <a:t>、</a:t>
            </a:r>
            <a:r>
              <a:rPr lang="en-US" altLang="zh-CN" sz="2000">
                <a:latin typeface="+mn-ea"/>
                <a:sym typeface="+mn-ea"/>
              </a:rPr>
              <a:t>30GeV-1TeV</a:t>
            </a:r>
            <a:r>
              <a:rPr lang="zh-CN" altLang="en-US" sz="2000">
                <a:latin typeface="+mn-ea"/>
                <a:sym typeface="+mn-ea"/>
              </a:rPr>
              <a:t>（</a:t>
            </a:r>
            <a:r>
              <a:rPr lang="en-US" altLang="zh-CN" sz="2000">
                <a:latin typeface="+mn-ea"/>
                <a:sym typeface="+mn-ea"/>
              </a:rPr>
              <a:t>AMS</a:t>
            </a:r>
            <a:r>
              <a:rPr lang="zh-CN" altLang="en-US" sz="2000">
                <a:latin typeface="+mn-ea"/>
                <a:sym typeface="+mn-ea"/>
              </a:rPr>
              <a:t>）：</a:t>
            </a:r>
            <a:r>
              <a:rPr lang="en-US" altLang="zh-CN" sz="2000">
                <a:latin typeface="+mn-ea"/>
                <a:sym typeface="+mn-ea"/>
              </a:rPr>
              <a:t> </a:t>
            </a:r>
            <a:endParaRPr lang="en-US" altLang="zh-CN" sz="2000">
              <a:latin typeface="+mn-ea"/>
              <a:sym typeface="+mn-ea"/>
            </a:endParaRPr>
          </a:p>
          <a:p>
            <a:r>
              <a:rPr lang="en-US" altLang="zh-CN" sz="2000">
                <a:latin typeface="+mn-ea"/>
                <a:sym typeface="+mn-ea"/>
              </a:rPr>
              <a:t>           </a:t>
            </a:r>
            <a:r>
              <a:rPr lang="zh-CN" altLang="en-US" sz="2000">
                <a:latin typeface="+mn-ea"/>
                <a:sym typeface="+mn-ea"/>
              </a:rPr>
              <a:t>幂律谱，γ</a:t>
            </a:r>
            <a:r>
              <a:rPr lang="en-US" altLang="zh-CN" sz="2000">
                <a:latin typeface="+mn-ea"/>
                <a:sym typeface="+mn-ea"/>
              </a:rPr>
              <a:t>=</a:t>
            </a:r>
            <a:r>
              <a:rPr lang="zh-CN" altLang="en-US" sz="2000">
                <a:latin typeface="+mn-ea"/>
                <a:sym typeface="+mn-ea"/>
              </a:rPr>
              <a:t>3.170</a:t>
            </a:r>
            <a:endParaRPr lang="zh-CN" altLang="en-US" sz="2000">
              <a:latin typeface="+mn-ea"/>
              <a:sym typeface="+mn-ea"/>
            </a:endParaRPr>
          </a:p>
          <a:p>
            <a:r>
              <a:rPr lang="en-US" altLang="zh-CN" sz="2000">
                <a:latin typeface="+mn-ea"/>
                <a:sym typeface="+mn-ea"/>
              </a:rPr>
              <a:t>2</a:t>
            </a:r>
            <a:r>
              <a:rPr lang="zh-CN" altLang="en-US" sz="2000">
                <a:latin typeface="+mn-ea"/>
                <a:sym typeface="+mn-ea"/>
              </a:rPr>
              <a:t>、</a:t>
            </a:r>
            <a:r>
              <a:rPr lang="en-US" altLang="zh-CN" sz="2000">
                <a:latin typeface="+mn-ea"/>
                <a:sym typeface="+mn-ea"/>
              </a:rPr>
              <a:t>0.25TeV-25TeV(HESS):</a:t>
            </a:r>
            <a:endParaRPr lang="en-US" altLang="zh-CN" sz="2000">
              <a:latin typeface="+mn-ea"/>
              <a:sym typeface="+mn-ea"/>
            </a:endParaRPr>
          </a:p>
          <a:p>
            <a:r>
              <a:rPr lang="en-US" altLang="zh-CN" sz="2000">
                <a:latin typeface="+mn-ea"/>
                <a:sym typeface="+mn-ea"/>
              </a:rPr>
              <a:t>          </a:t>
            </a:r>
            <a:r>
              <a:rPr lang="zh-CN" altLang="en-US" sz="2000">
                <a:latin typeface="+mn-ea"/>
                <a:sym typeface="+mn-ea"/>
              </a:rPr>
              <a:t>有截断的幂律谱，</a:t>
            </a:r>
            <a:r>
              <a:rPr lang="en-US" altLang="zh-CN" sz="2000">
                <a:latin typeface="+mn-ea"/>
                <a:sym typeface="+mn-ea"/>
              </a:rPr>
              <a:t>~0.94TeV</a:t>
            </a:r>
            <a:r>
              <a:rPr lang="zh-CN" altLang="en-US" sz="2000">
                <a:latin typeface="+mn-ea"/>
                <a:sym typeface="+mn-ea"/>
              </a:rPr>
              <a:t>处有截断</a:t>
            </a:r>
            <a:endParaRPr lang="zh-CN" altLang="en-US" sz="2000">
              <a:latin typeface="+mn-ea"/>
              <a:sym typeface="+mn-ea"/>
            </a:endParaRPr>
          </a:p>
          <a:p>
            <a:endParaRPr lang="zh-CN" altLang="en-US" sz="2000">
              <a:latin typeface="+mn-ea"/>
              <a:sym typeface="+mn-ea"/>
            </a:endParaRPr>
          </a:p>
          <a:p>
            <a:endParaRPr lang="zh-CN" altLang="en-US" sz="2000">
              <a:latin typeface="+mn-ea"/>
              <a:sym typeface="+mn-ea"/>
            </a:endParaRPr>
          </a:p>
          <a:p>
            <a:endParaRPr lang="zh-CN" altLang="en-US" sz="2000">
              <a:latin typeface="+mn-ea"/>
              <a:sym typeface="+mn-ea"/>
            </a:endParaRPr>
          </a:p>
          <a:p>
            <a:endParaRPr lang="en-US" altLang="zh-CN" sz="200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zh-CN" altLang="en-US">
                <a:sym typeface="+mn-ea"/>
              </a:rPr>
              <a:t>电子能谱观测现状</a:t>
            </a:r>
            <a:endParaRPr lang="zh-CN" altLang="en-US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805" y="1828165"/>
            <a:ext cx="6984365" cy="419290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271270" y="6388100"/>
            <a:ext cx="315087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HESS,ICRC,2017</a:t>
            </a:r>
            <a:endParaRPr lang="en-US" altLang="zh-CN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-24130" y="1718310"/>
            <a:ext cx="7233920" cy="435165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6005" y="3556000"/>
            <a:ext cx="4257040" cy="1019175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6972300" y="273050"/>
            <a:ext cx="5124450" cy="65544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/>
              <a:t>实验：</a:t>
            </a:r>
            <a:endParaRPr lang="zh-CN" altLang="en-US" sz="2000" b="1"/>
          </a:p>
          <a:p>
            <a:r>
              <a:rPr lang="en-US" altLang="zh-CN" sz="2000"/>
              <a:t>1</a:t>
            </a:r>
            <a:r>
              <a:rPr lang="zh-CN" altLang="en-US" sz="2000"/>
              <a:t>、 空间实验探测：</a:t>
            </a:r>
            <a:r>
              <a:rPr lang="en-US" altLang="zh-CN" sz="2000"/>
              <a:t>AMS02</a:t>
            </a:r>
            <a:r>
              <a:rPr lang="zh-CN" altLang="en-US" sz="2000"/>
              <a:t>、</a:t>
            </a:r>
            <a:r>
              <a:rPr lang="en-US" altLang="zh-CN" sz="2000"/>
              <a:t>Fermi-LAT</a:t>
            </a:r>
            <a:endParaRPr lang="en-US" altLang="zh-CN" sz="2000"/>
          </a:p>
          <a:p>
            <a:r>
              <a:rPr lang="en-US" altLang="zh-CN" sz="2000"/>
              <a:t>Pemela</a:t>
            </a:r>
            <a:r>
              <a:rPr lang="zh-CN" altLang="en-US" sz="2000"/>
              <a:t>、</a:t>
            </a:r>
            <a:r>
              <a:rPr lang="en-US" altLang="zh-CN" sz="2000"/>
              <a:t>Dampe</a:t>
            </a:r>
            <a:endParaRPr lang="en-US" altLang="zh-CN" sz="2000"/>
          </a:p>
          <a:p>
            <a:r>
              <a:rPr lang="en-US" altLang="zh-CN" sz="2000"/>
              <a:t>2</a:t>
            </a:r>
            <a:r>
              <a:rPr lang="zh-CN" altLang="en-US" sz="2000"/>
              <a:t>、地面间接探测</a:t>
            </a:r>
            <a:r>
              <a:rPr lang="en-US" altLang="zh-CN" sz="2000"/>
              <a:t>-IACT</a:t>
            </a:r>
            <a:r>
              <a:rPr lang="zh-CN" altLang="en-US" sz="2000"/>
              <a:t>： </a:t>
            </a:r>
            <a:r>
              <a:rPr lang="en-US" altLang="zh-CN" sz="2000"/>
              <a:t>HESS</a:t>
            </a:r>
            <a:r>
              <a:rPr lang="zh-CN" altLang="en-US" sz="2000"/>
              <a:t>、</a:t>
            </a:r>
            <a:r>
              <a:rPr lang="en-US" altLang="zh-CN" sz="2000"/>
              <a:t>VERITAS</a:t>
            </a:r>
            <a:r>
              <a:rPr lang="zh-CN" altLang="en-US" sz="2000"/>
              <a:t>、</a:t>
            </a:r>
            <a:r>
              <a:rPr lang="en-US" altLang="zh-CN" sz="2000"/>
              <a:t>MAGIC</a:t>
            </a:r>
            <a:endParaRPr lang="en-US" altLang="zh-CN" sz="2000"/>
          </a:p>
          <a:p>
            <a:endParaRPr lang="en-US" altLang="zh-CN" sz="2000"/>
          </a:p>
          <a:p>
            <a:r>
              <a:rPr lang="zh-CN" altLang="en-US" sz="2000" b="1">
                <a:latin typeface="+mn-ea"/>
                <a:sym typeface="+mn-ea"/>
              </a:rPr>
              <a:t>能谱特点：</a:t>
            </a:r>
            <a:endParaRPr lang="zh-CN" altLang="en-US" sz="2000" b="1">
              <a:latin typeface="+mn-ea"/>
              <a:sym typeface="+mn-ea"/>
            </a:endParaRPr>
          </a:p>
          <a:p>
            <a:r>
              <a:rPr lang="en-US" altLang="zh-CN" sz="2000">
                <a:latin typeface="+mn-ea"/>
                <a:sym typeface="+mn-ea"/>
              </a:rPr>
              <a:t>1</a:t>
            </a:r>
            <a:r>
              <a:rPr lang="zh-CN" altLang="en-US" sz="2000">
                <a:latin typeface="+mn-ea"/>
                <a:sym typeface="+mn-ea"/>
              </a:rPr>
              <a:t>、</a:t>
            </a:r>
            <a:r>
              <a:rPr lang="en-US" altLang="zh-CN" sz="2000">
                <a:latin typeface="+mn-ea"/>
                <a:sym typeface="+mn-ea"/>
              </a:rPr>
              <a:t>30GeV-1TeV</a:t>
            </a:r>
            <a:r>
              <a:rPr lang="zh-CN" altLang="en-US" sz="2000">
                <a:latin typeface="+mn-ea"/>
                <a:sym typeface="+mn-ea"/>
              </a:rPr>
              <a:t>（</a:t>
            </a:r>
            <a:r>
              <a:rPr lang="en-US" altLang="zh-CN" sz="2000">
                <a:latin typeface="+mn-ea"/>
                <a:sym typeface="+mn-ea"/>
              </a:rPr>
              <a:t>AMS</a:t>
            </a:r>
            <a:r>
              <a:rPr lang="zh-CN" altLang="en-US" sz="2000">
                <a:latin typeface="+mn-ea"/>
                <a:sym typeface="+mn-ea"/>
              </a:rPr>
              <a:t>）：</a:t>
            </a:r>
            <a:r>
              <a:rPr lang="en-US" altLang="zh-CN" sz="2000">
                <a:latin typeface="+mn-ea"/>
                <a:sym typeface="+mn-ea"/>
              </a:rPr>
              <a:t> </a:t>
            </a:r>
            <a:endParaRPr lang="en-US" altLang="zh-CN" sz="2000">
              <a:latin typeface="+mn-ea"/>
              <a:sym typeface="+mn-ea"/>
            </a:endParaRPr>
          </a:p>
          <a:p>
            <a:r>
              <a:rPr lang="en-US" altLang="zh-CN" sz="2000">
                <a:latin typeface="+mn-ea"/>
                <a:sym typeface="+mn-ea"/>
              </a:rPr>
              <a:t>           </a:t>
            </a:r>
            <a:r>
              <a:rPr lang="zh-CN" altLang="en-US" sz="2000">
                <a:latin typeface="+mn-ea"/>
                <a:sym typeface="+mn-ea"/>
              </a:rPr>
              <a:t>幂律谱，γ</a:t>
            </a:r>
            <a:r>
              <a:rPr lang="en-US" altLang="zh-CN" sz="2000">
                <a:latin typeface="+mn-ea"/>
                <a:sym typeface="+mn-ea"/>
              </a:rPr>
              <a:t>=</a:t>
            </a:r>
            <a:r>
              <a:rPr lang="zh-CN" altLang="en-US" sz="2000">
                <a:latin typeface="+mn-ea"/>
                <a:sym typeface="+mn-ea"/>
              </a:rPr>
              <a:t>3.170</a:t>
            </a:r>
            <a:endParaRPr lang="zh-CN" altLang="en-US" sz="2000">
              <a:latin typeface="+mn-ea"/>
              <a:sym typeface="+mn-ea"/>
            </a:endParaRPr>
          </a:p>
          <a:p>
            <a:r>
              <a:rPr lang="en-US" altLang="zh-CN" sz="2000">
                <a:latin typeface="+mn-ea"/>
                <a:sym typeface="+mn-ea"/>
              </a:rPr>
              <a:t>2</a:t>
            </a:r>
            <a:r>
              <a:rPr lang="zh-CN" altLang="en-US" sz="2000">
                <a:latin typeface="+mn-ea"/>
                <a:sym typeface="+mn-ea"/>
              </a:rPr>
              <a:t>、</a:t>
            </a:r>
            <a:r>
              <a:rPr lang="en-US" altLang="zh-CN" sz="2000">
                <a:latin typeface="+mn-ea"/>
                <a:sym typeface="+mn-ea"/>
              </a:rPr>
              <a:t>0.25TeV-25TeV(HESS):</a:t>
            </a:r>
            <a:endParaRPr lang="en-US" altLang="zh-CN" sz="2000">
              <a:latin typeface="+mn-ea"/>
              <a:sym typeface="+mn-ea"/>
            </a:endParaRPr>
          </a:p>
          <a:p>
            <a:r>
              <a:rPr lang="en-US" altLang="zh-CN" sz="2000">
                <a:latin typeface="+mn-ea"/>
                <a:sym typeface="+mn-ea"/>
              </a:rPr>
              <a:t>          </a:t>
            </a:r>
            <a:r>
              <a:rPr lang="zh-CN" altLang="en-US" sz="2000">
                <a:latin typeface="+mn-ea"/>
                <a:sym typeface="+mn-ea"/>
              </a:rPr>
              <a:t>有截断的幂律谱，</a:t>
            </a:r>
            <a:r>
              <a:rPr lang="en-US" altLang="zh-CN" sz="2000">
                <a:latin typeface="+mn-ea"/>
                <a:sym typeface="+mn-ea"/>
              </a:rPr>
              <a:t>~0.94TeV</a:t>
            </a:r>
            <a:r>
              <a:rPr lang="zh-CN" altLang="en-US" sz="2000">
                <a:latin typeface="+mn-ea"/>
                <a:sym typeface="+mn-ea"/>
              </a:rPr>
              <a:t>处有截断</a:t>
            </a:r>
            <a:endParaRPr lang="zh-CN" altLang="en-US" sz="2000">
              <a:latin typeface="+mn-ea"/>
              <a:sym typeface="+mn-ea"/>
            </a:endParaRPr>
          </a:p>
          <a:p>
            <a:endParaRPr lang="zh-CN" altLang="en-US" sz="2000">
              <a:latin typeface="+mn-ea"/>
              <a:sym typeface="+mn-ea"/>
            </a:endParaRPr>
          </a:p>
          <a:p>
            <a:endParaRPr lang="zh-CN" altLang="en-US" sz="2000">
              <a:latin typeface="+mn-ea"/>
              <a:sym typeface="+mn-ea"/>
            </a:endParaRPr>
          </a:p>
          <a:p>
            <a:endParaRPr lang="zh-CN" altLang="en-US" sz="2000">
              <a:latin typeface="+mn-ea"/>
              <a:sym typeface="+mn-ea"/>
            </a:endParaRPr>
          </a:p>
          <a:p>
            <a:r>
              <a:rPr lang="en-US" altLang="zh-CN" sz="2000">
                <a:latin typeface="+mn-ea"/>
                <a:sym typeface="+mn-ea"/>
              </a:rPr>
              <a:t>3</a:t>
            </a:r>
            <a:r>
              <a:rPr lang="zh-CN" altLang="en-US" sz="2000">
                <a:latin typeface="+mn-ea"/>
                <a:sym typeface="+mn-ea"/>
              </a:rPr>
              <a:t>、</a:t>
            </a:r>
            <a:r>
              <a:rPr lang="en-US" altLang="zh-CN" sz="2000">
                <a:latin typeface="+mn-ea"/>
                <a:sym typeface="+mn-ea"/>
              </a:rPr>
              <a:t>24GeV-24.57TeV</a:t>
            </a:r>
            <a:r>
              <a:rPr lang="zh-CN" altLang="en-US" sz="2000">
                <a:latin typeface="+mn-ea"/>
                <a:sym typeface="+mn-ea"/>
              </a:rPr>
              <a:t>（</a:t>
            </a:r>
            <a:r>
              <a:rPr lang="en-US" altLang="zh-CN" sz="2000">
                <a:latin typeface="+mn-ea"/>
                <a:sym typeface="+mn-ea"/>
              </a:rPr>
              <a:t>DAMPE</a:t>
            </a:r>
            <a:r>
              <a:rPr lang="zh-CN" altLang="en-US" sz="2000">
                <a:latin typeface="+mn-ea"/>
                <a:sym typeface="+mn-ea"/>
              </a:rPr>
              <a:t>）：</a:t>
            </a:r>
            <a:endParaRPr lang="zh-CN" altLang="en-US" sz="2000">
              <a:latin typeface="+mn-ea"/>
              <a:sym typeface="+mn-ea"/>
            </a:endParaRPr>
          </a:p>
          <a:p>
            <a:r>
              <a:rPr lang="en-US" altLang="zh-CN" sz="2000"/>
              <a:t>             50TeV</a:t>
            </a:r>
            <a:r>
              <a:rPr lang="zh-CN" altLang="en-US" sz="2000"/>
              <a:t>处有能谱变硬的现象与</a:t>
            </a:r>
            <a:r>
              <a:rPr lang="en-US" altLang="zh-CN" sz="2000"/>
              <a:t>AMS02</a:t>
            </a:r>
            <a:r>
              <a:rPr lang="zh-CN" altLang="en-US" sz="2000"/>
              <a:t>、</a:t>
            </a:r>
            <a:r>
              <a:rPr lang="en-US" altLang="zh-CN" sz="2000"/>
              <a:t>Fermi-LAT</a:t>
            </a:r>
            <a:r>
              <a:rPr lang="zh-CN" altLang="en-US" sz="2000"/>
              <a:t>吻合</a:t>
            </a:r>
            <a:endParaRPr lang="zh-CN" altLang="en-US" sz="2000"/>
          </a:p>
          <a:p>
            <a:r>
              <a:rPr lang="zh-CN" altLang="en-US" sz="2000"/>
              <a:t>               </a:t>
            </a:r>
            <a:r>
              <a:rPr lang="en-US" altLang="zh-CN" sz="2000"/>
              <a:t>55GeV-2.3TeV</a:t>
            </a:r>
            <a:r>
              <a:rPr lang="zh-CN" altLang="en-US" sz="2000"/>
              <a:t>用有截断的幂律谱拟合，截断能量</a:t>
            </a:r>
            <a:r>
              <a:rPr lang="en-US" altLang="zh-CN" sz="2000"/>
              <a:t>~0.9TeV</a:t>
            </a:r>
            <a:r>
              <a:rPr lang="zh-CN" altLang="en-US" sz="2000"/>
              <a:t>，与</a:t>
            </a:r>
            <a:r>
              <a:rPr lang="en-US" altLang="zh-CN" sz="2000"/>
              <a:t>HESS</a:t>
            </a:r>
            <a:r>
              <a:rPr lang="zh-CN" altLang="en-US" sz="2000"/>
              <a:t>观测结果一致。</a:t>
            </a:r>
            <a:endParaRPr lang="zh-CN" altLang="en-US" sz="2000"/>
          </a:p>
          <a:p>
            <a:endParaRPr lang="en-US" altLang="zh-CN" sz="200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电子能谱观测现状</a:t>
            </a:r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527050" y="6386830"/>
            <a:ext cx="39592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doi:10.1038/nature24475</a:t>
            </a:r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TeV </a:t>
            </a:r>
            <a:r>
              <a:rPr lang="zh-CN" altLang="en-US"/>
              <a:t>以上电子能谱</a:t>
            </a:r>
            <a:endParaRPr lang="zh-CN" altLang="en-US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56540" y="1465580"/>
            <a:ext cx="6943090" cy="487680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385685" y="1732915"/>
            <a:ext cx="4422140" cy="40754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/>
              <a:t>由于高能电子在传播的过程中会发生同步辐射和逆康普顿散射。</a:t>
            </a:r>
            <a:r>
              <a:rPr lang="en-US" altLang="zh-CN" sz="2000"/>
              <a:t>TeV</a:t>
            </a:r>
            <a:r>
              <a:rPr lang="zh-CN" altLang="en-US" sz="2000"/>
              <a:t>以上的电子只能来自太阳系附近的源。临近源的贡献可能会使电子能谱出现一个鼓包结构。</a:t>
            </a:r>
            <a:endParaRPr lang="zh-CN" altLang="en-US" sz="2000"/>
          </a:p>
          <a:p>
            <a:endParaRPr lang="zh-CN" altLang="en-US" sz="2000"/>
          </a:p>
          <a:p>
            <a:endParaRPr lang="zh-CN" altLang="en-US" sz="2000"/>
          </a:p>
          <a:p>
            <a:endParaRPr lang="zh-CN" altLang="en-US" sz="2000"/>
          </a:p>
          <a:p>
            <a:r>
              <a:rPr lang="zh-CN" altLang="en-US" sz="2000"/>
              <a:t>目前的实验在</a:t>
            </a:r>
            <a:r>
              <a:rPr lang="x-none" altLang="zh-CN" sz="2000"/>
              <a:t>2</a:t>
            </a:r>
            <a:r>
              <a:rPr lang="en-US" altLang="zh-CN" sz="2000"/>
              <a:t>0-100TeV</a:t>
            </a:r>
            <a:r>
              <a:rPr lang="zh-CN" altLang="en-US" sz="2000"/>
              <a:t>没有观测值。</a:t>
            </a:r>
            <a:r>
              <a:rPr lang="en-US" altLang="zh-CN" sz="2000"/>
              <a:t>KM2A</a:t>
            </a:r>
            <a:r>
              <a:rPr lang="zh-CN" altLang="en-US" sz="2000">
                <a:sym typeface="+mn-ea"/>
              </a:rPr>
              <a:t>在这个能量范围</a:t>
            </a:r>
            <a:r>
              <a:rPr lang="zh-CN" altLang="en-US" sz="2000"/>
              <a:t>对电子的观测可以对传播模型、暗物质模型、临近天体源（</a:t>
            </a:r>
            <a:r>
              <a:rPr lang="en-US" altLang="zh-CN" sz="2000"/>
              <a:t>pulsar</a:t>
            </a:r>
            <a:r>
              <a:rPr lang="zh-CN" altLang="en-US" sz="2000"/>
              <a:t>、</a:t>
            </a:r>
            <a:r>
              <a:rPr lang="en-US" altLang="zh-CN" sz="2000"/>
              <a:t>AGN</a:t>
            </a:r>
            <a:r>
              <a:rPr lang="zh-CN" altLang="en-US" sz="2000"/>
              <a:t>）模型给出限制。</a:t>
            </a:r>
            <a:endParaRPr lang="zh-CN" altLang="en-US" sz="2000"/>
          </a:p>
        </p:txBody>
      </p:sp>
      <p:sp>
        <p:nvSpPr>
          <p:cNvPr id="6" name="文本框 5"/>
          <p:cNvSpPr txBox="1"/>
          <p:nvPr/>
        </p:nvSpPr>
        <p:spPr>
          <a:xfrm>
            <a:off x="861060" y="6473190"/>
            <a:ext cx="446595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doi:</a:t>
            </a:r>
            <a:r>
              <a:rPr lang="zh-CN" altLang="en-US"/>
              <a:t>10.1103/PhysRevD.96.023015</a:t>
            </a:r>
            <a:endParaRPr lang="zh-CN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圆角矩形 13"/>
          <p:cNvSpPr/>
          <p:nvPr/>
        </p:nvSpPr>
        <p:spPr>
          <a:xfrm>
            <a:off x="1023631" y="2345197"/>
            <a:ext cx="1731515" cy="1510884"/>
          </a:xfrm>
          <a:prstGeom prst="roundRect">
            <a:avLst>
              <a:gd name="adj" fmla="val 9533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705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3138805" y="2418715"/>
            <a:ext cx="7059295" cy="1164590"/>
          </a:xfrm>
        </p:spPr>
        <p:txBody>
          <a:bodyPr lIns="90000" tIns="46800" rIns="90000" bIns="46800">
            <a:normAutofit/>
          </a:bodyPr>
          <a:lstStyle/>
          <a:p>
            <a:pPr algn="ctr"/>
            <a:r>
              <a:rPr lang="en-US" altLang="zh-CN" sz="4400"/>
              <a:t>KM2A-WCDA</a:t>
            </a:r>
            <a:r>
              <a:rPr lang="zh-CN" altLang="en-US" sz="4400"/>
              <a:t>联合观测</a:t>
            </a:r>
            <a:endParaRPr lang="zh-CN" altLang="en-US" sz="4400"/>
          </a:p>
        </p:txBody>
      </p:sp>
      <p:sp>
        <p:nvSpPr>
          <p:cNvPr id="4" name="文本框 2"/>
          <p:cNvSpPr txBox="1">
            <a:spLocks noChangeArrowheads="1"/>
          </p:cNvSpPr>
          <p:nvPr/>
        </p:nvSpPr>
        <p:spPr bwMode="auto">
          <a:xfrm>
            <a:off x="1016009" y="2385665"/>
            <a:ext cx="1731516" cy="123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0" anchor="b">
            <a:normAutofit lnSpcReduction="10000"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7995" b="1" dirty="0">
                <a:solidFill>
                  <a:schemeClr val="bg1"/>
                </a:solidFill>
                <a:latin typeface="+mn-lt"/>
                <a:ea typeface="+mn-ea"/>
                <a:sym typeface="Arial" charset="0"/>
              </a:rPr>
              <a:t>2</a:t>
            </a:r>
            <a:endParaRPr lang="en-US" altLang="zh-CN" sz="7995" b="1" dirty="0">
              <a:solidFill>
                <a:schemeClr val="bg1"/>
              </a:solidFill>
              <a:latin typeface="+mn-lt"/>
              <a:ea typeface="+mn-ea"/>
              <a:sym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en-US" altLang="zh-CN" dirty="0">
                <a:latin typeface="+mn-lt"/>
                <a:ea typeface="+mn-ea"/>
                <a:sym typeface="+mn-lt"/>
              </a:rPr>
              <a:t>2.1</a:t>
            </a:r>
            <a:r>
              <a:rPr lang="zh-CN" altLang="en-US" dirty="0">
                <a:latin typeface="+mn-lt"/>
                <a:ea typeface="+mn-ea"/>
                <a:sym typeface="+mn-lt"/>
              </a:rPr>
              <a:t>、</a:t>
            </a:r>
            <a:r>
              <a:rPr lang="en-US" altLang="zh-CN" dirty="0">
                <a:latin typeface="+mn-lt"/>
                <a:ea typeface="+mn-ea"/>
                <a:sym typeface="+mn-lt"/>
              </a:rPr>
              <a:t> KM2A</a:t>
            </a:r>
            <a:r>
              <a:rPr lang="zh-CN" altLang="en-US" dirty="0">
                <a:latin typeface="+mn-lt"/>
                <a:ea typeface="+mn-ea"/>
                <a:sym typeface="+mn-lt"/>
              </a:rPr>
              <a:t>、</a:t>
            </a:r>
            <a:r>
              <a:rPr lang="en-US" altLang="zh-CN" dirty="0">
                <a:latin typeface="+mn-lt"/>
                <a:ea typeface="+mn-ea"/>
                <a:sym typeface="+mn-lt"/>
              </a:rPr>
              <a:t>WCDA</a:t>
            </a:r>
            <a:r>
              <a:rPr lang="zh-CN" altLang="en-US" dirty="0">
                <a:latin typeface="+mn-lt"/>
                <a:ea typeface="+mn-ea"/>
                <a:sym typeface="+mn-lt"/>
              </a:rPr>
              <a:t>阵列</a:t>
            </a:r>
            <a:endParaRPr lang="zh-CN" altLang="en-US" dirty="0">
              <a:latin typeface="+mn-lt"/>
              <a:ea typeface="+mn-ea"/>
              <a:sym typeface="+mn-lt"/>
            </a:endParaRPr>
          </a:p>
        </p:txBody>
      </p:sp>
      <p:pic>
        <p:nvPicPr>
          <p:cNvPr id="7169" name="Picture 1" descr="C:\Users\yaozg\AppData\Roaming\Tencent\Users\280509941\QQ\WinTemp\RichOle\[DHCRC8I2WU_RHG9OFB}VPK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00" y="1718310"/>
            <a:ext cx="6779260" cy="437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文本框 6"/>
          <p:cNvSpPr txBox="1"/>
          <p:nvPr/>
        </p:nvSpPr>
        <p:spPr>
          <a:xfrm>
            <a:off x="7174865" y="2216150"/>
            <a:ext cx="4400550" cy="34150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>
                <a:solidFill>
                  <a:schemeClr val="tx1"/>
                </a:solidFill>
              </a:rPr>
              <a:t>电磁簇射： </a:t>
            </a:r>
            <a:endParaRPr lang="zh-CN" altLang="en-US" b="1">
              <a:solidFill>
                <a:schemeClr val="tx1"/>
              </a:solidFill>
            </a:endParaRPr>
          </a:p>
          <a:p>
            <a:r>
              <a:rPr lang="zh-CN" altLang="en-US">
                <a:solidFill>
                  <a:schemeClr val="tx1"/>
                </a:solidFill>
              </a:rPr>
              <a:t>   次级粒子主要包括</a:t>
            </a:r>
            <a:r>
              <a:rPr lang="en-US" altLang="zh-CN">
                <a:solidFill>
                  <a:schemeClr val="tx1"/>
                </a:solidFill>
              </a:rPr>
              <a:t>e</a:t>
            </a:r>
            <a:r>
              <a:rPr lang="en-US" altLang="zh-CN" baseline="30000">
                <a:solidFill>
                  <a:schemeClr val="tx1"/>
                </a:solidFill>
              </a:rPr>
              <a:t>±</a:t>
            </a:r>
            <a:r>
              <a:rPr lang="zh-CN" altLang="en-US">
                <a:solidFill>
                  <a:schemeClr val="tx1"/>
                </a:solidFill>
              </a:rPr>
              <a:t>、γ</a:t>
            </a:r>
            <a:endParaRPr lang="zh-CN" altLang="en-US">
              <a:solidFill>
                <a:schemeClr val="tx1"/>
              </a:solidFill>
            </a:endParaRPr>
          </a:p>
          <a:p>
            <a:r>
              <a:rPr lang="zh-CN" altLang="en-US">
                <a:solidFill>
                  <a:schemeClr val="tx1"/>
                </a:solidFill>
              </a:rPr>
              <a:t>   集中分布在芯位附近</a:t>
            </a:r>
            <a:endParaRPr lang="zh-CN" altLang="en-US">
              <a:solidFill>
                <a:schemeClr val="tx1"/>
              </a:solidFill>
            </a:endParaRPr>
          </a:p>
          <a:p>
            <a:endParaRPr lang="zh-CN" altLang="en-US">
              <a:solidFill>
                <a:schemeClr val="tx1"/>
              </a:solidFill>
            </a:endParaRPr>
          </a:p>
          <a:p>
            <a:endParaRPr lang="zh-CN" altLang="en-US">
              <a:solidFill>
                <a:schemeClr val="tx1"/>
              </a:solidFill>
            </a:endParaRPr>
          </a:p>
          <a:p>
            <a:r>
              <a:rPr lang="zh-CN" altLang="en-US" b="1">
                <a:solidFill>
                  <a:schemeClr val="tx1"/>
                </a:solidFill>
              </a:rPr>
              <a:t>强子簇射：</a:t>
            </a:r>
            <a:endParaRPr lang="zh-CN" altLang="en-US" b="1">
              <a:solidFill>
                <a:schemeClr val="tx1"/>
              </a:solidFill>
            </a:endParaRPr>
          </a:p>
          <a:p>
            <a:r>
              <a:rPr lang="zh-CN" altLang="en-US">
                <a:solidFill>
                  <a:schemeClr val="tx1"/>
                </a:solidFill>
              </a:rPr>
              <a:t>   次级粒子主要包括</a:t>
            </a:r>
            <a:r>
              <a:rPr lang="en-US" altLang="zh-CN">
                <a:sym typeface="+mn-ea"/>
              </a:rPr>
              <a:t>e</a:t>
            </a:r>
            <a:r>
              <a:rPr lang="en-US" altLang="zh-CN" baseline="30000">
                <a:sym typeface="+mn-ea"/>
              </a:rPr>
              <a:t>±</a:t>
            </a:r>
            <a:r>
              <a:rPr lang="zh-CN" altLang="en-US">
                <a:sym typeface="+mn-ea"/>
              </a:rPr>
              <a:t>、γ、μ和强子</a:t>
            </a:r>
            <a:endParaRPr lang="zh-CN" altLang="en-US">
              <a:sym typeface="+mn-ea"/>
            </a:endParaRPr>
          </a:p>
          <a:p>
            <a:r>
              <a:rPr lang="en-US" altLang="zh-CN">
                <a:solidFill>
                  <a:schemeClr val="tx1"/>
                </a:solidFill>
              </a:rPr>
              <a:t>   </a:t>
            </a:r>
            <a:r>
              <a:rPr lang="zh-CN" altLang="en-US">
                <a:solidFill>
                  <a:schemeClr val="tx1"/>
                </a:solidFill>
              </a:rPr>
              <a:t>分布比较广，有次芯存在。</a:t>
            </a:r>
            <a:endParaRPr lang="zh-CN" altLang="en-US">
              <a:solidFill>
                <a:schemeClr val="tx1"/>
              </a:solidFill>
            </a:endParaRPr>
          </a:p>
          <a:p>
            <a:endParaRPr lang="zh-CN" altLang="en-US">
              <a:solidFill>
                <a:schemeClr val="tx1"/>
              </a:solidFill>
            </a:endParaRPr>
          </a:p>
          <a:p>
            <a:endParaRPr lang="zh-CN" altLang="en-US">
              <a:solidFill>
                <a:schemeClr val="tx1"/>
              </a:solidFill>
            </a:endParaRPr>
          </a:p>
          <a:p>
            <a:r>
              <a:rPr lang="en-US" altLang="zh-CN">
                <a:solidFill>
                  <a:schemeClr val="tx1"/>
                </a:solidFill>
              </a:rPr>
              <a:t>KM2A</a:t>
            </a:r>
            <a:r>
              <a:rPr lang="zh-CN" altLang="en-US">
                <a:solidFill>
                  <a:schemeClr val="tx1"/>
                </a:solidFill>
              </a:rPr>
              <a:t>、</a:t>
            </a:r>
            <a:r>
              <a:rPr lang="en-US" altLang="zh-CN">
                <a:solidFill>
                  <a:schemeClr val="tx1"/>
                </a:solidFill>
              </a:rPr>
              <a:t>WCDA</a:t>
            </a:r>
            <a:r>
              <a:rPr lang="zh-CN" altLang="en-US">
                <a:solidFill>
                  <a:schemeClr val="tx1"/>
                </a:solidFill>
              </a:rPr>
              <a:t>都可以对伽马和宇宙线进行区分。</a:t>
            </a:r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29BA0"/>
      </a:accent1>
      <a:accent2>
        <a:srgbClr val="A0C1D1"/>
      </a:accent2>
      <a:accent3>
        <a:srgbClr val="FFFFFF"/>
      </a:accent3>
      <a:accent4>
        <a:srgbClr val="000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2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normAutofit/>
      </a:bodyPr>
      <a:lstStyle>
        <a:defPPr>
          <a:lnSpc>
            <a:spcPct val="150000"/>
          </a:lnSpc>
          <a:defRPr lang="da-DK" altLang="zh-CN">
            <a:solidFill>
              <a:srgbClr val="918415"/>
            </a:solidFill>
            <a:sym typeface="Arial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">
  <a:themeElements>
    <a:clrScheme name="自定义 115">
      <a:dk1>
        <a:srgbClr val="000000"/>
      </a:dk1>
      <a:lt1>
        <a:srgbClr val="FFFFFF"/>
      </a:lt1>
      <a:dk2>
        <a:srgbClr val="529BA0"/>
      </a:dk2>
      <a:lt2>
        <a:srgbClr val="E7E6E6"/>
      </a:lt2>
      <a:accent1>
        <a:srgbClr val="529BA0"/>
      </a:accent1>
      <a:accent2>
        <a:srgbClr val="A0C1D1"/>
      </a:accent2>
      <a:accent3>
        <a:srgbClr val="FFFFFF"/>
      </a:accent3>
      <a:accent4>
        <a:srgbClr val="000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2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2921</Words>
  <Application>Kingsoft Office WPP</Application>
  <PresentationFormat>宽屏</PresentationFormat>
  <Paragraphs>504</Paragraphs>
  <Slides>25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25</vt:i4>
      </vt:variant>
    </vt:vector>
  </HeadingPairs>
  <TitlesOfParts>
    <vt:vector size="27" baseType="lpstr">
      <vt:lpstr>Office 主题</vt:lpstr>
      <vt:lpstr>1_Office 主题</vt:lpstr>
      <vt:lpstr>KM2A-WCDA 联合观测电子能谱预期</vt:lpstr>
      <vt:lpstr>PowerPoint 演示文稿</vt:lpstr>
      <vt:lpstr>电子能谱观测现状</vt:lpstr>
      <vt:lpstr>电子观测现状</vt:lpstr>
      <vt:lpstr>电子能谱观测现状</vt:lpstr>
      <vt:lpstr>电子能谱观测现状</vt:lpstr>
      <vt:lpstr>TeV 以上电子能谱</vt:lpstr>
      <vt:lpstr>KM2A-WCDA联合观测</vt:lpstr>
      <vt:lpstr>2.1、 KM2A、WCDA阵列</vt:lpstr>
      <vt:lpstr>2.2、快速模拟程序（From.陈松战）</vt:lpstr>
      <vt:lpstr>KM2A、WCDA事例触发情况</vt:lpstr>
      <vt:lpstr>PowerPoint 演示文稿</vt:lpstr>
      <vt:lpstr>WCDA相对于KM2A重建方向的残差分布</vt:lpstr>
      <vt:lpstr>2.4  KM2A g_p鉴别参数</vt:lpstr>
      <vt:lpstr>2.4 联合WCDA g_p鉴别参数</vt:lpstr>
      <vt:lpstr>2.4 联合WCDA g_p鉴别参数</vt:lpstr>
      <vt:lpstr>KM2A、WCDA g_p鉴别参数</vt:lpstr>
      <vt:lpstr>2.5 TMVA多参数分析技术</vt:lpstr>
      <vt:lpstr>2.5 TMVA-输入参数的相关性</vt:lpstr>
      <vt:lpstr>2.5 TMVA-训练结果（20TeV）</vt:lpstr>
      <vt:lpstr>2.5 Q因子比较</vt:lpstr>
      <vt:lpstr>PowerPoint 演示文稿</vt:lpstr>
      <vt:lpstr>3、 电子能谱预期</vt:lpstr>
      <vt:lpstr>KM2A电子一年灵敏度</vt:lpstr>
      <vt:lpstr>4、总结与展望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WuSha</dc:creator>
  <cp:lastModifiedBy>user</cp:lastModifiedBy>
  <cp:revision>209</cp:revision>
  <dcterms:created xsi:type="dcterms:W3CDTF">2018-03-21T14:36:11Z</dcterms:created>
  <dcterms:modified xsi:type="dcterms:W3CDTF">2018-03-21T14:36:11Z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1033-10.1.0.5672</vt:lpwstr>
  </property>
</Properties>
</file>