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s/comment1.xml" ContentType="application/vnd.openxmlformats-officedocument.presentationml.comments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9"/>
    <p:sldId id="287" r:id="rId40"/>
    <p:sldId id="288" r:id="rId41"/>
    <p:sldId id="289" r:id="rId42"/>
    <p:sldId id="290" r:id="rId4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828 fksoft" initials="8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comments" Target="comments/comment1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04T09:57:33.521" idx="1">
    <p:pos x="4276" y="996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 版权声明：300套精品模板商业授权，请联系【锐旗设计】:https://9ppt.taobao.com，专业PPT老师为你解决所有PPT问题！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2" name="正文级别 1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711243" indent="-318051" algn="ctr">
              <a:buFontTx/>
              <a:buChar char="◦"/>
              <a:defRPr>
                <a:solidFill>
                  <a:srgbClr val="888888"/>
                </a:solidFill>
              </a:defRPr>
            </a:lvl2pPr>
            <a:lvl3pPr marL="979278" indent="-348342" algn="ctr">
              <a:buFontTx/>
              <a:buChar char="●"/>
              <a:defRPr>
                <a:solidFill>
                  <a:srgbClr val="888888"/>
                </a:solidFill>
              </a:defRPr>
            </a:lvl3pPr>
            <a:lvl4pPr marL="1299408" indent="-385008" algn="ctr">
              <a:buFontTx/>
              <a:buChar char="●"/>
              <a:defRPr>
                <a:solidFill>
                  <a:srgbClr val="888888"/>
                </a:solidFill>
              </a:defRPr>
            </a:lvl4pPr>
            <a:lvl5pPr marL="1549400" indent="-406400" algn="ctr">
              <a:buFontTx/>
              <a:buChar char="●"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90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标题文本"/>
          <p:cNvSpPr txBox="1"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99" name="正文级别 1…"/>
          <p:cNvSpPr txBox="1"/>
          <p:nvPr>
            <p:ph type="body" idx="1"/>
          </p:nvPr>
        </p:nvSpPr>
        <p:spPr>
          <a:xfrm>
            <a:off x="457200" y="274638"/>
            <a:ext cx="6019800" cy="6583365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108" name="正文级别 1…"/>
          <p:cNvSpPr txBox="1"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标题文本"/>
          <p:cNvSpPr txBox="1"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标题文本</a:t>
            </a:r>
          </a:p>
        </p:txBody>
      </p:sp>
      <p:sp>
        <p:nvSpPr>
          <p:cNvPr id="117" name="正文级别 1…"/>
          <p:cNvSpPr txBox="1"/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algn="ctr">
              <a:buFontTx/>
              <a:defRPr>
                <a:solidFill>
                  <a:srgbClr val="888888"/>
                </a:solidFill>
              </a:defRPr>
            </a:lvl2pPr>
            <a:lvl3pPr algn="ctr">
              <a:buFontTx/>
              <a:defRPr>
                <a:solidFill>
                  <a:srgbClr val="888888"/>
                </a:solidFill>
              </a:defRPr>
            </a:lvl3pPr>
            <a:lvl4pPr algn="ctr">
              <a:buFontTx/>
              <a:defRPr>
                <a:solidFill>
                  <a:srgbClr val="888888"/>
                </a:solidFill>
              </a:defRPr>
            </a:lvl4pPr>
            <a:lvl5pPr algn="ctr">
              <a:buFontTx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8" name="幻灯片编号"/>
          <p:cNvSpPr txBox="1"/>
          <p:nvPr>
            <p:ph type="sldNum" sz="quarter" idx="2"/>
          </p:nvPr>
        </p:nvSpPr>
        <p:spPr>
          <a:xfrm>
            <a:off x="8514259" y="6450010"/>
            <a:ext cx="172542" cy="177801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/>
            <a:r>
              <a:t>标题文本</a:t>
            </a:r>
          </a:p>
        </p:txBody>
      </p:sp>
      <p:sp>
        <p:nvSpPr>
          <p:cNvPr id="126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7" name="幻灯片编号"/>
          <p:cNvSpPr txBox="1"/>
          <p:nvPr>
            <p:ph type="sldNum" sz="quarter" idx="2"/>
          </p:nvPr>
        </p:nvSpPr>
        <p:spPr>
          <a:xfrm>
            <a:off x="8514259" y="6450011"/>
            <a:ext cx="172542" cy="177801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2"/>
          <p:cNvSpPr/>
          <p:nvPr/>
        </p:nvSpPr>
        <p:spPr>
          <a:xfrm>
            <a:off x="499272" y="5944935"/>
            <a:ext cx="4940628" cy="921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35" name="Shape 3"/>
          <p:cNvSpPr/>
          <p:nvPr/>
        </p:nvSpPr>
        <p:spPr>
          <a:xfrm>
            <a:off x="485716" y="5939011"/>
            <a:ext cx="3690454" cy="933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36" name="Shape 4"/>
          <p:cNvSpPr/>
          <p:nvPr/>
        </p:nvSpPr>
        <p:spPr>
          <a:xfrm>
            <a:off x="-6043" y="5791253"/>
            <a:ext cx="3402317" cy="108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37" name="Shape 5"/>
          <p:cNvSpPr/>
          <p:nvPr/>
        </p:nvSpPr>
        <p:spPr>
          <a:xfrm>
            <a:off x="-9239" y="5787737"/>
            <a:ext cx="3405513" cy="1084386"/>
          </a:xfrm>
          <a:prstGeom prst="line">
            <a:avLst/>
          </a:prstGeom>
          <a:ln w="12065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38" name="正文级别 1…"/>
          <p:cNvSpPr txBox="1"/>
          <p:nvPr>
            <p:ph type="body" idx="1"/>
          </p:nvPr>
        </p:nvSpPr>
        <p:spPr>
          <a:xfrm>
            <a:off x="457200" y="1481327"/>
            <a:ext cx="8229600" cy="5376675"/>
          </a:xfrm>
          <a:prstGeom prst="rect">
            <a:avLst/>
          </a:prstGeom>
        </p:spPr>
        <p:txBody>
          <a:bodyPr lIns="0" tIns="0" rIns="0" bIns="0"/>
          <a:lstStyle>
            <a:lvl1pPr marL="365758" indent="-256031">
              <a:spcBef>
                <a:spcPts val="400"/>
              </a:spcBef>
              <a:buClr>
                <a:srgbClr val="2DA2BF"/>
              </a:buClr>
              <a:buSzPct val="68000"/>
              <a:buFont typeface="Euphemia UCAS"/>
              <a:buChar char="}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  <a:lvl2pPr marL="661547" indent="-268356">
              <a:spcBef>
                <a:spcPts val="400"/>
              </a:spcBef>
              <a:buClr>
                <a:srgbClr val="2DA2BF"/>
              </a:buClr>
              <a:buFont typeface="Euphemia UCAS"/>
              <a:buChar char="◦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2pPr>
            <a:lvl3pPr marL="924850" indent="-293912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3pPr>
            <a:lvl4pPr marL="1239251" indent="-324851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4pPr>
            <a:lvl5pPr marL="1485900" indent="-342900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标题文本"/>
          <p:cNvSpPr txBox="1"/>
          <p:nvPr>
            <p:ph type="title"/>
          </p:nvPr>
        </p:nvSpPr>
        <p:spPr>
          <a:xfrm>
            <a:off x="457200" y="210948"/>
            <a:ext cx="8229600" cy="127038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1" sz="41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40" name="幻灯片编号"/>
          <p:cNvSpPr txBox="1"/>
          <p:nvPr>
            <p:ph type="sldNum" sz="quarter" idx="2"/>
          </p:nvPr>
        </p:nvSpPr>
        <p:spPr>
          <a:xfrm>
            <a:off x="8852373" y="6613177"/>
            <a:ext cx="160661" cy="1598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2"/>
          <p:cNvSpPr/>
          <p:nvPr/>
        </p:nvSpPr>
        <p:spPr>
          <a:xfrm>
            <a:off x="499272" y="5944935"/>
            <a:ext cx="4940628" cy="921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48" name="Shape 3"/>
          <p:cNvSpPr/>
          <p:nvPr/>
        </p:nvSpPr>
        <p:spPr>
          <a:xfrm>
            <a:off x="485716" y="5939011"/>
            <a:ext cx="3690454" cy="933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49" name="Shape 4"/>
          <p:cNvSpPr/>
          <p:nvPr/>
        </p:nvSpPr>
        <p:spPr>
          <a:xfrm>
            <a:off x="-6043" y="5791253"/>
            <a:ext cx="3402317" cy="10808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pPr>
          </a:p>
        </p:txBody>
      </p:sp>
      <p:sp>
        <p:nvSpPr>
          <p:cNvPr id="150" name="Shape 5"/>
          <p:cNvSpPr/>
          <p:nvPr/>
        </p:nvSpPr>
        <p:spPr>
          <a:xfrm>
            <a:off x="-9239" y="5787737"/>
            <a:ext cx="3405513" cy="1084386"/>
          </a:xfrm>
          <a:prstGeom prst="line">
            <a:avLst/>
          </a:prstGeom>
          <a:ln w="12065">
            <a:solidFill>
              <a:srgbClr val="5699AD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51" name="正文级别 1…"/>
          <p:cNvSpPr txBox="1"/>
          <p:nvPr>
            <p:ph type="body" idx="1"/>
          </p:nvPr>
        </p:nvSpPr>
        <p:spPr>
          <a:xfrm>
            <a:off x="457200" y="1481327"/>
            <a:ext cx="8229600" cy="5376675"/>
          </a:xfrm>
          <a:prstGeom prst="rect">
            <a:avLst/>
          </a:prstGeom>
        </p:spPr>
        <p:txBody>
          <a:bodyPr lIns="0" tIns="0" rIns="0" bIns="0"/>
          <a:lstStyle>
            <a:lvl1pPr marL="365758" indent="-256031">
              <a:spcBef>
                <a:spcPts val="400"/>
              </a:spcBef>
              <a:buClr>
                <a:srgbClr val="2DA2BF"/>
              </a:buClr>
              <a:buSzPct val="68000"/>
              <a:buFont typeface="Euphemia UCAS"/>
              <a:buChar char="}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  <a:lvl2pPr marL="661547" indent="-268356">
              <a:spcBef>
                <a:spcPts val="400"/>
              </a:spcBef>
              <a:buClr>
                <a:srgbClr val="2DA2BF"/>
              </a:buClr>
              <a:buFont typeface="Euphemia UCAS"/>
              <a:buChar char="◦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2pPr>
            <a:lvl3pPr marL="924850" indent="-293912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3pPr>
            <a:lvl4pPr marL="1239251" indent="-324851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4pPr>
            <a:lvl5pPr marL="1485900" indent="-342900">
              <a:spcBef>
                <a:spcPts val="400"/>
              </a:spcBef>
              <a:buClr>
                <a:srgbClr val="2DA2BF"/>
              </a:buClr>
              <a:buFont typeface="Euphemia UCAS"/>
              <a:buChar char="●"/>
              <a:defRPr sz="2700">
                <a:latin typeface="Lucida Sans Unicode"/>
                <a:ea typeface="Lucida Sans Unicode"/>
                <a:cs typeface="Lucida Sans Unicode"/>
                <a:sym typeface="Lucida Sans Unicode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2" name="标题文本"/>
          <p:cNvSpPr txBox="1"/>
          <p:nvPr>
            <p:ph type="title"/>
          </p:nvPr>
        </p:nvSpPr>
        <p:spPr>
          <a:xfrm>
            <a:off x="457200" y="210948"/>
            <a:ext cx="8229600" cy="127038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1" sz="4100">
                <a:solidFill>
                  <a:srgbClr val="464646"/>
                </a:solidFill>
                <a:effectLst>
                  <a:outerShdw sx="100000" sy="100000" kx="0" ky="0" algn="b" rotWithShape="0" blurRad="38100" dist="25400" dir="5400000">
                    <a:srgbClr val="000000">
                      <a:alpha val="25000"/>
                    </a:srgbClr>
                  </a:outerShdw>
                </a:effectLst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53" name="幻灯片编号"/>
          <p:cNvSpPr txBox="1"/>
          <p:nvPr>
            <p:ph type="sldNum" sz="quarter" idx="2"/>
          </p:nvPr>
        </p:nvSpPr>
        <p:spPr>
          <a:xfrm>
            <a:off x="8852373" y="6613177"/>
            <a:ext cx="160661" cy="159892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rgbClr val="000000"/>
                </a:solidFill>
                <a:latin typeface="Lucida Sans Unicode"/>
                <a:ea typeface="Lucida Sans Unicode"/>
                <a:cs typeface="Lucida Sans Unicode"/>
                <a:sym typeface="Lucida Sans Unicod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/>
            <a:r>
              <a:t>标题文本</a:t>
            </a:r>
          </a:p>
        </p:txBody>
      </p:sp>
      <p:sp>
        <p:nvSpPr>
          <p:cNvPr id="161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2" name="幻灯片编号"/>
          <p:cNvSpPr txBox="1"/>
          <p:nvPr>
            <p:ph type="sldNum" sz="quarter" idx="2"/>
          </p:nvPr>
        </p:nvSpPr>
        <p:spPr>
          <a:xfrm>
            <a:off x="8514259" y="6450012"/>
            <a:ext cx="172542" cy="177801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/>
            <a:r>
              <a:t>标题文本</a:t>
            </a:r>
          </a:p>
        </p:txBody>
      </p:sp>
      <p:sp>
        <p:nvSpPr>
          <p:cNvPr id="170" name="正文级别 1…"/>
          <p:cNvSpPr txBox="1"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1" name="幻灯片编号"/>
          <p:cNvSpPr txBox="1"/>
          <p:nvPr>
            <p:ph type="sldNum" sz="quarter" idx="2"/>
          </p:nvPr>
        </p:nvSpPr>
        <p:spPr>
          <a:xfrm>
            <a:off x="8514259" y="6450012"/>
            <a:ext cx="172542" cy="177801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有页码"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椭圆 1"/>
          <p:cNvSpPr/>
          <p:nvPr/>
        </p:nvSpPr>
        <p:spPr>
          <a:xfrm>
            <a:off x="8478441" y="5422106"/>
            <a:ext cx="223841" cy="223838"/>
          </a:xfrm>
          <a:prstGeom prst="ellipse">
            <a:avLst/>
          </a:prstGeom>
          <a:solidFill>
            <a:srgbClr val="3DBCC0"/>
          </a:soli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椭圆 2"/>
          <p:cNvSpPr/>
          <p:nvPr/>
        </p:nvSpPr>
        <p:spPr>
          <a:xfrm>
            <a:off x="8702278" y="5382815"/>
            <a:ext cx="107161" cy="105970"/>
          </a:xfrm>
          <a:prstGeom prst="ellipse">
            <a:avLst/>
          </a:prstGeom>
          <a:solidFill>
            <a:srgbClr val="F7C8A0"/>
          </a:soli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0" name="椭圆 3"/>
          <p:cNvSpPr/>
          <p:nvPr/>
        </p:nvSpPr>
        <p:spPr>
          <a:xfrm>
            <a:off x="8767762" y="5543550"/>
            <a:ext cx="45245" cy="45245"/>
          </a:xfrm>
          <a:prstGeom prst="ellipse">
            <a:avLst/>
          </a:prstGeom>
          <a:solidFill>
            <a:srgbClr val="C8DFDF"/>
          </a:soli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幻灯片编号"/>
          <p:cNvSpPr txBox="1"/>
          <p:nvPr>
            <p:ph type="sldNum" sz="quarter" idx="2"/>
          </p:nvPr>
        </p:nvSpPr>
        <p:spPr>
          <a:xfrm>
            <a:off x="8465856" y="5400914"/>
            <a:ext cx="250198" cy="259078"/>
          </a:xfrm>
          <a:prstGeom prst="rect">
            <a:avLst/>
          </a:prstGeom>
        </p:spPr>
        <p:txBody>
          <a:bodyPr lIns="34288" tIns="34288" rIns="34288" bIns="34288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21" name="正文级别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和内容">
    <p:bg>
      <p:bgPr>
        <a:gradFill flip="none" rotWithShape="1">
          <a:gsLst>
            <a:gs pos="10000">
              <a:srgbClr val="66D3EE"/>
            </a:gs>
            <a:gs pos="100000">
              <a:srgbClr val="06588E"/>
            </a:gs>
          </a:gsLst>
          <a:lin ang="6120001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6"/>
          <p:cNvGrpSpPr/>
          <p:nvPr/>
        </p:nvGrpSpPr>
        <p:grpSpPr>
          <a:xfrm>
            <a:off x="6905226" y="3079749"/>
            <a:ext cx="2236395" cy="2406652"/>
            <a:chOff x="0" y="0"/>
            <a:chExt cx="2236393" cy="2406650"/>
          </a:xfrm>
        </p:grpSpPr>
        <p:sp>
          <p:nvSpPr>
            <p:cNvPr id="188" name="Straight Connector 7"/>
            <p:cNvSpPr/>
            <p:nvPr/>
          </p:nvSpPr>
          <p:spPr>
            <a:xfrm flipH="1">
              <a:off x="1551782" y="-1"/>
              <a:ext cx="684611" cy="684610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189" name="Straight Connector 8"/>
            <p:cNvSpPr/>
            <p:nvPr/>
          </p:nvSpPr>
          <p:spPr>
            <a:xfrm flipH="1">
              <a:off x="0" y="170258"/>
              <a:ext cx="2236393" cy="2236393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190" name="Straight Connector 9"/>
            <p:cNvSpPr/>
            <p:nvPr/>
          </p:nvSpPr>
          <p:spPr>
            <a:xfrm flipH="1">
              <a:off x="813992" y="241300"/>
              <a:ext cx="1422401" cy="1422401"/>
            </a:xfrm>
            <a:prstGeom prst="line">
              <a:avLst/>
            </a:prstGeom>
            <a:noFill/>
            <a:ln w="3175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191" name="Straight Connector 10"/>
            <p:cNvSpPr/>
            <p:nvPr/>
          </p:nvSpPr>
          <p:spPr>
            <a:xfrm flipH="1">
              <a:off x="927101" y="125810"/>
              <a:ext cx="1309291" cy="1309291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192" name="Straight Connector 11"/>
            <p:cNvSpPr/>
            <p:nvPr/>
          </p:nvSpPr>
          <p:spPr>
            <a:xfrm flipH="1">
              <a:off x="1283892" y="539750"/>
              <a:ext cx="952502" cy="952501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</p:grpSp>
      <p:sp>
        <p:nvSpPr>
          <p:cNvPr id="194" name="标题文本"/>
          <p:cNvSpPr txBox="1"/>
          <p:nvPr>
            <p:ph type="title"/>
          </p:nvPr>
        </p:nvSpPr>
        <p:spPr>
          <a:xfrm>
            <a:off x="513159" y="4222748"/>
            <a:ext cx="6400801" cy="1130302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457200">
              <a:defRPr cap="all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标题文本</a:t>
            </a:r>
          </a:p>
        </p:txBody>
      </p:sp>
      <p:sp>
        <p:nvSpPr>
          <p:cNvPr id="195" name="正文级别 1…"/>
          <p:cNvSpPr txBox="1"/>
          <p:nvPr>
            <p:ph type="body" sz="half" idx="1"/>
          </p:nvPr>
        </p:nvSpPr>
        <p:spPr>
          <a:xfrm>
            <a:off x="513159" y="1371600"/>
            <a:ext cx="6400801" cy="2711451"/>
          </a:xfrm>
          <a:prstGeom prst="rect">
            <a:avLst/>
          </a:prstGeom>
        </p:spPr>
        <p:txBody>
          <a:bodyPr lIns="34289" tIns="34289" rIns="34289" bIns="34289" anchor="ctr"/>
          <a:lstStyle>
            <a:lvl1pPr marL="285750" indent="-285750" defTabSz="457200">
              <a:spcBef>
                <a:spcPts val="600"/>
              </a:spcBef>
              <a:buClr>
                <a:srgbClr val="FFFFFF"/>
              </a:buClr>
              <a:buSzPct val="80000"/>
              <a:buFontTx/>
              <a:buChar char="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74700" indent="-317500" defTabSz="457200">
              <a:spcBef>
                <a:spcPts val="600"/>
              </a:spcBef>
              <a:buClr>
                <a:srgbClr val="FFFFFF"/>
              </a:buClr>
              <a:buSzPct val="80000"/>
              <a:buFontTx/>
              <a:buChar char="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71587" indent="-357187" defTabSz="457200">
              <a:spcBef>
                <a:spcPts val="600"/>
              </a:spcBef>
              <a:buClr>
                <a:srgbClr val="FFFFFF"/>
              </a:buClr>
              <a:buSzPct val="80000"/>
              <a:buFontTx/>
              <a:buChar char="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16528" indent="-244928" defTabSz="457200">
              <a:spcBef>
                <a:spcPts val="600"/>
              </a:spcBef>
              <a:buClr>
                <a:srgbClr val="FFFFFF"/>
              </a:buClr>
              <a:buSzPct val="80000"/>
              <a:buFontTx/>
              <a:buChar char="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73728" indent="-244928" defTabSz="457200">
              <a:spcBef>
                <a:spcPts val="600"/>
              </a:spcBef>
              <a:buClr>
                <a:srgbClr val="FFFFFF"/>
              </a:buClr>
              <a:buSzPct val="80000"/>
              <a:buFontTx/>
              <a:buChar char=""/>
              <a:defRPr sz="20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6" name="幻灯片编号"/>
          <p:cNvSpPr txBox="1"/>
          <p:nvPr>
            <p:ph type="sldNum" sz="quarter" idx="2"/>
          </p:nvPr>
        </p:nvSpPr>
        <p:spPr>
          <a:xfrm>
            <a:off x="8097350" y="4979669"/>
            <a:ext cx="531734" cy="563881"/>
          </a:xfrm>
          <a:prstGeom prst="rect">
            <a:avLst/>
          </a:prstGeom>
        </p:spPr>
        <p:txBody>
          <a:bodyPr lIns="34289" tIns="34289" rIns="34289" bIns="34289" anchor="b"/>
          <a:lstStyle>
            <a:lvl1pPr>
              <a:defRPr sz="3200">
                <a:solidFill>
                  <a:srgbClr val="0A31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标题文本</a:t>
            </a:r>
          </a:p>
        </p:txBody>
      </p:sp>
      <p:sp>
        <p:nvSpPr>
          <p:cNvPr id="30" name="正文级别 1…"/>
          <p:cNvSpPr txBox="1"/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591973" indent="-198782">
              <a:spcBef>
                <a:spcPts val="400"/>
              </a:spcBef>
              <a:buFontTx/>
              <a:buChar char="◦"/>
              <a:defRPr sz="2000">
                <a:solidFill>
                  <a:srgbClr val="888888"/>
                </a:solidFill>
              </a:defRPr>
            </a:lvl2pPr>
            <a:lvl3pPr marL="848650" indent="-217713">
              <a:spcBef>
                <a:spcPts val="400"/>
              </a:spcBef>
              <a:buFontTx/>
              <a:buChar char="●"/>
              <a:defRPr sz="2000">
                <a:solidFill>
                  <a:srgbClr val="888888"/>
                </a:solidFill>
              </a:defRPr>
            </a:lvl3pPr>
            <a:lvl4pPr marL="1155030" indent="-240630">
              <a:spcBef>
                <a:spcPts val="400"/>
              </a:spcBef>
              <a:buFontTx/>
              <a:buChar char="●"/>
              <a:defRPr sz="2000">
                <a:solidFill>
                  <a:srgbClr val="888888"/>
                </a:solidFill>
              </a:defRPr>
            </a:lvl4pPr>
            <a:lvl5pPr marL="1397000" indent="-254000">
              <a:spcBef>
                <a:spcPts val="400"/>
              </a:spcBef>
              <a:buFontTx/>
              <a:buChar char="●"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39" name="正文级别 1…"/>
          <p:cNvSpPr txBox="1"/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48" name="正文级别 1…"/>
          <p:cNvSpPr txBox="1"/>
          <p:nvPr>
            <p:ph type="body" sz="quarter" idx="1"/>
          </p:nvPr>
        </p:nvSpPr>
        <p:spPr>
          <a:xfrm>
            <a:off x="457200" y="1435464"/>
            <a:ext cx="4040188" cy="7394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631729" indent="-238538">
              <a:spcBef>
                <a:spcPts val="500"/>
              </a:spcBef>
              <a:buFontTx/>
              <a:buChar char="◦"/>
              <a:defRPr b="1" sz="2400"/>
            </a:lvl2pPr>
            <a:lvl3pPr marL="892191" indent="-261256">
              <a:spcBef>
                <a:spcPts val="500"/>
              </a:spcBef>
              <a:buFontTx/>
              <a:buChar char="●"/>
              <a:defRPr b="1" sz="2400"/>
            </a:lvl3pPr>
            <a:lvl4pPr marL="1203156" indent="-288756">
              <a:spcBef>
                <a:spcPts val="500"/>
              </a:spcBef>
              <a:buFontTx/>
              <a:buChar char="●"/>
              <a:defRPr b="1" sz="2400"/>
            </a:lvl4pPr>
            <a:lvl5pPr marL="1447800" indent="-304800">
              <a:spcBef>
                <a:spcPts val="500"/>
              </a:spcBef>
              <a:buFontTx/>
              <a:buChar char="●"/>
              <a:defRPr b="1" sz="2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标题文本</a:t>
            </a:r>
          </a:p>
        </p:txBody>
      </p:sp>
      <p:sp>
        <p:nvSpPr>
          <p:cNvPr id="57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标题文本"/>
          <p:cNvSpPr txBox="1"/>
          <p:nvPr>
            <p:ph type="title"/>
          </p:nvPr>
        </p:nvSpPr>
        <p:spPr>
          <a:xfrm>
            <a:off x="457200" y="0"/>
            <a:ext cx="3008316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标题文本</a:t>
            </a:r>
          </a:p>
        </p:txBody>
      </p:sp>
      <p:sp>
        <p:nvSpPr>
          <p:cNvPr id="72" name="正文级别 1…"/>
          <p:cNvSpPr txBox="1"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标题文本"/>
          <p:cNvSpPr txBox="1"/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标题文本</a:t>
            </a:r>
          </a:p>
        </p:txBody>
      </p:sp>
      <p:sp>
        <p:nvSpPr>
          <p:cNvPr id="81" name="正文级别 1…"/>
          <p:cNvSpPr txBox="1"/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532339" indent="-139147">
              <a:spcBef>
                <a:spcPts val="300"/>
              </a:spcBef>
              <a:buFontTx/>
              <a:buChar char="◦"/>
              <a:defRPr sz="1400"/>
            </a:lvl2pPr>
            <a:lvl3pPr marL="783334" indent="-152398">
              <a:spcBef>
                <a:spcPts val="300"/>
              </a:spcBef>
              <a:buFontTx/>
              <a:buChar char="●"/>
              <a:defRPr sz="1400"/>
            </a:lvl3pPr>
            <a:lvl4pPr marL="1082840" indent="-168440">
              <a:spcBef>
                <a:spcPts val="300"/>
              </a:spcBef>
              <a:buFontTx/>
              <a:buChar char="●"/>
              <a:defRPr sz="1400"/>
            </a:lvl4pPr>
            <a:lvl5pPr marL="1320800" indent="-177800">
              <a:spcBef>
                <a:spcPts val="300"/>
              </a:spcBef>
              <a:buFontTx/>
              <a:buChar char="●"/>
              <a:defRPr sz="1400"/>
            </a:lvl5pPr>
          </a:lstStyle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2" name="幻灯片编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/>
          <p:nvPr>
            <p:ph type="title"/>
          </p:nvPr>
        </p:nvSpPr>
        <p:spPr>
          <a:xfrm>
            <a:off x="457200" y="92075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标题文本</a:t>
            </a:r>
          </a:p>
        </p:txBody>
      </p:sp>
      <p:sp>
        <p:nvSpPr>
          <p:cNvPr id="3" name="正文级别 1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/>
          <p:nvPr>
            <p:ph type="sldNum" sz="quarter" idx="2"/>
          </p:nvPr>
        </p:nvSpPr>
        <p:spPr>
          <a:xfrm>
            <a:off x="8422822" y="6404294"/>
            <a:ext cx="263979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1778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◾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057399" marR="0" indent="-4571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◾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285999" marR="0" indent="-4571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◾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2514599" marR="0" indent="-4571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◾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.g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g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9.gif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comments" Target="../comments/comment1.xml"/><Relationship Id="rId3" Type="http://schemas.openxmlformats.org/officeDocument/2006/relationships/image" Target="../media/image3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81"/>
          <p:cNvSpPr txBox="1"/>
          <p:nvPr>
            <p:ph type="title"/>
          </p:nvPr>
        </p:nvSpPr>
        <p:spPr>
          <a:xfrm>
            <a:off x="-139702" y="492125"/>
            <a:ext cx="9144004" cy="1470025"/>
          </a:xfrm>
          <a:prstGeom prst="rect">
            <a:avLst/>
          </a:prstGeom>
        </p:spPr>
        <p:txBody>
          <a:bodyPr/>
          <a:lstStyle/>
          <a:p>
            <a:pPr/>
            <a:r>
              <a:t>WFCTA定标系统的研究进展</a:t>
            </a:r>
          </a:p>
        </p:txBody>
      </p:sp>
      <p:sp>
        <p:nvSpPr>
          <p:cNvPr id="206" name="Shape 82"/>
          <p:cNvSpPr txBox="1"/>
          <p:nvPr/>
        </p:nvSpPr>
        <p:spPr>
          <a:xfrm>
            <a:off x="2221227" y="2719958"/>
            <a:ext cx="2694937" cy="181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    祝凤荣</a:t>
            </a:r>
          </a:p>
          <a:p>
            <a:pPr>
              <a:defRPr sz="3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sz="3400">
                <a:latin typeface="Calibri"/>
                <a:ea typeface="Calibri"/>
                <a:cs typeface="Calibri"/>
                <a:sym typeface="Calibri"/>
              </a:defRPr>
            </a:pPr>
            <a:r>
              <a:t>西南交通大学</a:t>
            </a:r>
          </a:p>
        </p:txBody>
      </p:sp>
      <p:sp>
        <p:nvSpPr>
          <p:cNvPr id="207" name="Shape 84"/>
          <p:cNvSpPr txBox="1"/>
          <p:nvPr/>
        </p:nvSpPr>
        <p:spPr>
          <a:xfrm>
            <a:off x="98006" y="5247258"/>
            <a:ext cx="9285096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@LHAASO合作组会（2018年，西南交通大学，西藏大学）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131"/>
          <p:cNvSpPr txBox="1"/>
          <p:nvPr>
            <p:ph type="sldNum" sz="quarter" idx="4294967295"/>
          </p:nvPr>
        </p:nvSpPr>
        <p:spPr>
          <a:xfrm>
            <a:off x="8422822" y="6404294"/>
            <a:ext cx="263978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Shape 132"/>
          <p:cNvSpPr txBox="1"/>
          <p:nvPr/>
        </p:nvSpPr>
        <p:spPr>
          <a:xfrm>
            <a:off x="347979" y="629665"/>
            <a:ext cx="4724159" cy="66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2、标定模拟有关的工作</a:t>
            </a:r>
          </a:p>
        </p:txBody>
      </p:sp>
      <p:pic>
        <p:nvPicPr>
          <p:cNvPr id="263" name="屏幕快照 2017-09-22 上午9.41.46.png" descr="屏幕快照 2017-09-22 上午9.41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558" y="2195621"/>
            <a:ext cx="3672684" cy="112525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大气模型:"/>
          <p:cNvSpPr txBox="1"/>
          <p:nvPr/>
        </p:nvSpPr>
        <p:spPr>
          <a:xfrm>
            <a:off x="90617" y="2503109"/>
            <a:ext cx="1825366" cy="1216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2900">
                <a:solidFill>
                  <a:srgbClr val="FF25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大气模型</a:t>
            </a:r>
            <a:r>
              <a:rPr sz="3700"/>
              <a:t>:</a:t>
            </a:r>
            <a:endParaRPr sz="3700"/>
          </a:p>
        </p:txBody>
      </p:sp>
      <p:sp>
        <p:nvSpPr>
          <p:cNvPr id="265" name="现有标定程序中的模型及缺陷："/>
          <p:cNvSpPr txBox="1"/>
          <p:nvPr/>
        </p:nvSpPr>
        <p:spPr>
          <a:xfrm>
            <a:off x="100331" y="1623537"/>
            <a:ext cx="4549138" cy="548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/>
            </a:lvl1pPr>
          </a:lstStyle>
          <a:p>
            <a:pPr/>
            <a:r>
              <a:t>现有标定程序中的模型及缺陷：</a:t>
            </a:r>
          </a:p>
        </p:txBody>
      </p:sp>
      <p:sp>
        <p:nvSpPr>
          <p:cNvPr id="266" name="气溶胶模型: Elterman模型"/>
          <p:cNvSpPr txBox="1"/>
          <p:nvPr/>
        </p:nvSpPr>
        <p:spPr>
          <a:xfrm>
            <a:off x="141417" y="3658809"/>
            <a:ext cx="4104098" cy="1018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2900">
                <a:solidFill>
                  <a:srgbClr val="FF25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气溶胶</a:t>
            </a:r>
            <a:r>
              <a:rPr sz="2700"/>
              <a:t>模型: </a:t>
            </a:r>
            <a:r>
              <a:rPr sz="2700">
                <a:solidFill>
                  <a:srgbClr val="102A0B"/>
                </a:solidFill>
              </a:rPr>
              <a:t>Elterman模型</a:t>
            </a:r>
            <a:endParaRPr sz="2700">
              <a:solidFill>
                <a:srgbClr val="102A0B"/>
              </a:solidFill>
            </a:endParaRPr>
          </a:p>
        </p:txBody>
      </p:sp>
      <p:pic>
        <p:nvPicPr>
          <p:cNvPr id="267" name="内容占位符 4" descr="内容占位符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3956" y="1623537"/>
            <a:ext cx="4116391" cy="247115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文本框 5"/>
          <p:cNvSpPr txBox="1"/>
          <p:nvPr/>
        </p:nvSpPr>
        <p:spPr>
          <a:xfrm>
            <a:off x="5293359" y="4106142"/>
            <a:ext cx="8336282" cy="4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1B178E"/>
                </a:solidFill>
                <a:latin typeface="SimSun"/>
                <a:ea typeface="SimSun"/>
                <a:cs typeface="SimSun"/>
                <a:sym typeface="SimSun"/>
              </a:defRPr>
            </a:lvl1pPr>
          </a:lstStyle>
          <a:p>
            <a:pPr/>
            <a:r>
              <a:t>羊八井观测站2004年大气压强变化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MSISE90大气密度模型是1991年Hedin等人根据火箭卫星数据、遥感数据和大气手册数据，…"/>
          <p:cNvSpPr txBox="1"/>
          <p:nvPr/>
        </p:nvSpPr>
        <p:spPr>
          <a:xfrm>
            <a:off x="158749" y="500381"/>
            <a:ext cx="9184637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 defTabSz="266700">
              <a:defRPr sz="1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00526" indent="-200526" algn="just" defTabSz="266700"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是1991年Hedin等人根据火箭卫星数据、遥感数据和大气手册数据</a:t>
            </a:r>
          </a:p>
          <a:p>
            <a:pPr algn="just" defTabSz="266700"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00526" indent="-200526" algn="just" defTabSz="266700"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MSISE86模型的基础上，通过对半经验公式进行拟合处理得到的模型。</a:t>
            </a:r>
          </a:p>
          <a:p>
            <a:pPr algn="just" defTabSz="266700"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00526" indent="-200526" algn="just" defTabSz="266700"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 由The Community Coordinated Modeling Center (CCMC)这个组织进行维护。</a:t>
            </a:r>
          </a:p>
          <a:p>
            <a:pPr algn="just" defTabSz="266700"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200526" indent="-200526" algn="just" defTabSz="266700">
              <a:buSzPct val="60000"/>
              <a:buBlip>
                <a:blip r:embed="rId2"/>
              </a:buBlip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MSISE90模型是一个稳定的动态模型，在中低高度大气密度计算比MSISE86模型精确度要高。</a:t>
            </a:r>
          </a:p>
        </p:txBody>
      </p:sp>
      <p:sp>
        <p:nvSpPr>
          <p:cNvPr id="271" name="MSISE90模型羊八井地区密度变化曲线"/>
          <p:cNvSpPr txBox="1"/>
          <p:nvPr/>
        </p:nvSpPr>
        <p:spPr>
          <a:xfrm>
            <a:off x="1140702" y="449580"/>
            <a:ext cx="508459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266700">
              <a:defRPr sz="3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MSISE90模型大气密度模型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0" y="578643"/>
            <a:ext cx="5181600" cy="2678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1dwendu.gif" descr="1dwendu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8349" y="555973"/>
            <a:ext cx="5270501" cy="272345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MSISE90模型羊八井地区密度变化曲线"/>
          <p:cNvSpPr txBox="1"/>
          <p:nvPr/>
        </p:nvSpPr>
        <p:spPr>
          <a:xfrm>
            <a:off x="44323" y="233680"/>
            <a:ext cx="5143755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2667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MSISE90模型羊八井地区密度变化曲线</a:t>
            </a:r>
          </a:p>
        </p:txBody>
      </p:sp>
      <p:sp>
        <p:nvSpPr>
          <p:cNvPr id="276" name="MSISE90模型羊八井地区温度变化曲线"/>
          <p:cNvSpPr txBox="1"/>
          <p:nvPr/>
        </p:nvSpPr>
        <p:spPr>
          <a:xfrm>
            <a:off x="5274199" y="259080"/>
            <a:ext cx="4513802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266700">
              <a:defRPr sz="21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MSISE90模型羊八井地区温度变化曲线</a:t>
            </a:r>
          </a:p>
        </p:txBody>
      </p:sp>
      <p:pic>
        <p:nvPicPr>
          <p:cNvPr id="277" name="内容占位符 3" descr="内容占位符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53638" y="3278966"/>
            <a:ext cx="5719923" cy="294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equation.pdf" descr="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229" y="5913814"/>
            <a:ext cx="1311243" cy="390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262600" y="3389410"/>
            <a:ext cx="4976022" cy="224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c1.gif" descr="c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0933" y="1040650"/>
            <a:ext cx="5107188" cy="346361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MSISE90大气模型稻城大气压强年变化"/>
          <p:cNvSpPr txBox="1"/>
          <p:nvPr/>
        </p:nvSpPr>
        <p:spPr>
          <a:xfrm>
            <a:off x="452197" y="424181"/>
            <a:ext cx="6784659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266700">
              <a:defRPr sz="3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基于MSISE90大气模型稻城大气压强变化</a:t>
            </a:r>
          </a:p>
        </p:txBody>
      </p:sp>
      <p:sp>
        <p:nvSpPr>
          <p:cNvPr id="283" name="气压的年变化明显…"/>
          <p:cNvSpPr txBox="1"/>
          <p:nvPr/>
        </p:nvSpPr>
        <p:spPr>
          <a:xfrm>
            <a:off x="1586231" y="4710431"/>
            <a:ext cx="6530610" cy="1602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气压的年变化明显</a:t>
            </a:r>
          </a:p>
          <a:p>
            <a:pPr/>
          </a:p>
          <a:p>
            <a:pPr/>
            <a:r>
              <a:t>在短时间内仍然存在变化</a:t>
            </a:r>
          </a:p>
          <a:p>
            <a:pPr/>
          </a:p>
          <a:p>
            <a:pPr/>
            <a:r>
              <a:t>更近一步的工作：40公里以下不同海拔上的密度、温度变化研究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基于Longtin气溶胶消光系数的理论与实验研究"/>
          <p:cNvSpPr txBox="1"/>
          <p:nvPr/>
        </p:nvSpPr>
        <p:spPr>
          <a:xfrm>
            <a:off x="633731" y="-64769"/>
            <a:ext cx="7315976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/>
            </a:lvl1pPr>
          </a:lstStyle>
          <a:p>
            <a:pPr/>
            <a:r>
              <a:t>基于Longtin气溶胶消光系数的理论与实验研究</a:t>
            </a:r>
          </a:p>
        </p:txBody>
      </p:sp>
      <p:pic>
        <p:nvPicPr>
          <p:cNvPr id="286" name="屏幕快照 2018-03-23 下午1.47.48.png" descr="屏幕快照 2018-03-23 下午1.47.4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39786"/>
            <a:ext cx="9144000" cy="4373726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目前标定程序中所用的气溶胶模型：Elterman模型"/>
          <p:cNvSpPr txBox="1"/>
          <p:nvPr/>
        </p:nvSpPr>
        <p:spPr>
          <a:xfrm>
            <a:off x="-1269" y="621031"/>
            <a:ext cx="5133672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目前标定程序中所用的气溶胶模型：Elterman模型</a:t>
            </a:r>
          </a:p>
        </p:txBody>
      </p:sp>
      <p:pic>
        <p:nvPicPr>
          <p:cNvPr id="288" name="屏幕快照 2018-03-23 下午1.50.23.png" descr="屏幕快照 2018-03-23 下午1.50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3619" y="2056132"/>
            <a:ext cx="48768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消光系数："/>
          <p:cNvSpPr txBox="1"/>
          <p:nvPr/>
        </p:nvSpPr>
        <p:spPr>
          <a:xfrm>
            <a:off x="582931" y="2118364"/>
            <a:ext cx="1247138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消光系数：</a:t>
            </a:r>
          </a:p>
        </p:txBody>
      </p:sp>
      <p:pic>
        <p:nvPicPr>
          <p:cNvPr id="290" name="屏幕快照 2018-03-23 下午2.23.28.png" descr="屏幕快照 2018-03-23 下午2.23.2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2400" y="952028"/>
            <a:ext cx="9144000" cy="1053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椭圆 44"/>
          <p:cNvSpPr/>
          <p:nvPr/>
        </p:nvSpPr>
        <p:spPr>
          <a:xfrm flipH="1">
            <a:off x="223835" y="2296716"/>
            <a:ext cx="415532" cy="414341"/>
          </a:xfrm>
          <a:prstGeom prst="ellipse">
            <a:avLst/>
          </a:prstGeom>
          <a:solidFill>
            <a:srgbClr val="F4EFDF"/>
          </a:soli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95" name="组合 1"/>
          <p:cNvGrpSpPr/>
          <p:nvPr/>
        </p:nvGrpSpPr>
        <p:grpSpPr>
          <a:xfrm>
            <a:off x="-139702" y="133201"/>
            <a:ext cx="4226440" cy="487678"/>
            <a:chOff x="0" y="0"/>
            <a:chExt cx="4226438" cy="487677"/>
          </a:xfrm>
        </p:grpSpPr>
        <p:sp>
          <p:nvSpPr>
            <p:cNvPr id="293" name="矩形 15"/>
            <p:cNvSpPr/>
            <p:nvPr/>
          </p:nvSpPr>
          <p:spPr>
            <a:xfrm>
              <a:off x="-1" y="-1"/>
              <a:ext cx="301230" cy="346475"/>
            </a:xfrm>
            <a:prstGeom prst="rect">
              <a:avLst/>
            </a:prstGeom>
            <a:solidFill>
              <a:srgbClr val="FFC535"/>
            </a:solid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" name="文本框 18"/>
            <p:cNvSpPr txBox="1"/>
            <p:nvPr/>
          </p:nvSpPr>
          <p:spPr>
            <a:xfrm>
              <a:off x="301228" y="-1"/>
              <a:ext cx="3925210" cy="487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8" tIns="34288" rIns="34288" bIns="34288" numCol="1" anchor="t">
              <a:spAutoFit/>
            </a:bodyPr>
            <a:lstStyle>
              <a:lvl1pPr>
                <a:defRPr sz="2400">
                  <a:solidFill>
                    <a:srgbClr val="404040"/>
                  </a:solidFill>
                  <a:latin typeface="微软雅黑 Light"/>
                  <a:ea typeface="微软雅黑 Light"/>
                  <a:cs typeface="微软雅黑 Light"/>
                  <a:sym typeface="微软雅黑 Light"/>
                </a:defRPr>
              </a:lvl1pPr>
            </a:lstStyle>
            <a:p>
              <a:pPr/>
              <a:r>
                <a:t>Mie散射理论的效率因子计算</a:t>
              </a:r>
            </a:p>
          </p:txBody>
        </p:sp>
      </p:grpSp>
      <p:sp>
        <p:nvSpPr>
          <p:cNvPr id="296" name="椭圆 29"/>
          <p:cNvSpPr/>
          <p:nvPr/>
        </p:nvSpPr>
        <p:spPr>
          <a:xfrm>
            <a:off x="3942159" y="3103959"/>
            <a:ext cx="154786" cy="153591"/>
          </a:xfrm>
          <a:prstGeom prst="ellipse">
            <a:avLst/>
          </a:prstGeom>
          <a:solidFill>
            <a:srgbClr val="F4EFDF"/>
          </a:soli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7" name="椭圆 28"/>
          <p:cNvSpPr/>
          <p:nvPr/>
        </p:nvSpPr>
        <p:spPr>
          <a:xfrm flipH="1" rot="10800000">
            <a:off x="1922859" y="5337569"/>
            <a:ext cx="509592" cy="509592"/>
          </a:xfrm>
          <a:prstGeom prst="ellipse">
            <a:avLst/>
          </a:prstGeom>
          <a:solidFill>
            <a:srgbClr val="F4EFDF"/>
          </a:solidFill>
          <a:ln w="12700">
            <a:miter lim="400000"/>
          </a:ln>
        </p:spPr>
        <p:txBody>
          <a:bodyPr lIns="34288" tIns="34288" rIns="34288" bIns="34288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8" name="灯片编号占位符 69"/>
          <p:cNvSpPr txBox="1"/>
          <p:nvPr>
            <p:ph type="sldNum" sz="quarter" idx="4294967295"/>
          </p:nvPr>
        </p:nvSpPr>
        <p:spPr>
          <a:xfrm>
            <a:off x="8465855" y="5400914"/>
            <a:ext cx="250197" cy="259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8" tIns="34288" rIns="34288" bIns="34288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99" name="文本框 2"/>
          <p:cNvSpPr txBox="1"/>
          <p:nvPr/>
        </p:nvSpPr>
        <p:spPr>
          <a:xfrm>
            <a:off x="363399" y="695870"/>
            <a:ext cx="2824478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/>
          <a:p>
            <a:pPr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假设</a:t>
            </a:r>
            <a:r>
              <a:rPr>
                <a:solidFill>
                  <a:srgbClr val="FF0000"/>
                </a:solidFill>
              </a:rPr>
              <a:t>气溶胶粒子为球形粒子</a:t>
            </a:r>
          </a:p>
        </p:txBody>
      </p:sp>
      <p:sp>
        <p:nvSpPr>
          <p:cNvPr id="300" name="文本框 3"/>
          <p:cNvSpPr txBox="1"/>
          <p:nvPr/>
        </p:nvSpPr>
        <p:spPr>
          <a:xfrm>
            <a:off x="172899" y="1472246"/>
            <a:ext cx="1224278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入射波为：</a:t>
            </a:r>
          </a:p>
        </p:txBody>
      </p:sp>
      <p:grpSp>
        <p:nvGrpSpPr>
          <p:cNvPr id="303" name="文本框 4"/>
          <p:cNvGrpSpPr/>
          <p:nvPr/>
        </p:nvGrpSpPr>
        <p:grpSpPr>
          <a:xfrm>
            <a:off x="1253291" y="1472246"/>
            <a:ext cx="7579732" cy="530130"/>
            <a:chOff x="-1" y="-1"/>
            <a:chExt cx="7579731" cy="530128"/>
          </a:xfrm>
        </p:grpSpPr>
        <p:sp>
          <p:nvSpPr>
            <p:cNvPr id="301" name="矩形"/>
            <p:cNvSpPr/>
            <p:nvPr/>
          </p:nvSpPr>
          <p:spPr>
            <a:xfrm>
              <a:off x="-2" y="-2"/>
              <a:ext cx="7579732" cy="489161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2" name="文本"/>
            <p:cNvSpPr txBox="1"/>
            <p:nvPr/>
          </p:nvSpPr>
          <p:spPr>
            <a:xfrm>
              <a:off x="-2" y="-1"/>
              <a:ext cx="7579732" cy="5301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04" name="文本框 5"/>
          <p:cNvSpPr txBox="1"/>
          <p:nvPr/>
        </p:nvSpPr>
        <p:spPr>
          <a:xfrm>
            <a:off x="517698" y="2248622"/>
            <a:ext cx="7422375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/>
          <a:p>
            <a:pPr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当其照射到均匀介质球粒子，半径为a的粒子上时，在远场点</a:t>
            </a:r>
            <a:r>
              <a:rPr b="1"/>
              <a:t>r</a:t>
            </a:r>
            <a:r>
              <a:t>（r,θ,φ）处</a:t>
            </a:r>
          </a:p>
        </p:txBody>
      </p:sp>
      <p:grpSp>
        <p:nvGrpSpPr>
          <p:cNvPr id="307" name="文本框 6"/>
          <p:cNvGrpSpPr/>
          <p:nvPr/>
        </p:nvGrpSpPr>
        <p:grpSpPr>
          <a:xfrm>
            <a:off x="352068" y="2815253"/>
            <a:ext cx="7270379" cy="541564"/>
            <a:chOff x="0" y="0"/>
            <a:chExt cx="7270377" cy="541562"/>
          </a:xfrm>
        </p:grpSpPr>
        <p:sp>
          <p:nvSpPr>
            <p:cNvPr id="305" name="矩形"/>
            <p:cNvSpPr/>
            <p:nvPr/>
          </p:nvSpPr>
          <p:spPr>
            <a:xfrm>
              <a:off x="0" y="-1"/>
              <a:ext cx="7270379" cy="541563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6" name="文本"/>
            <p:cNvSpPr txBox="1"/>
            <p:nvPr/>
          </p:nvSpPr>
          <p:spPr>
            <a:xfrm>
              <a:off x="0" y="0"/>
              <a:ext cx="7270379" cy="4490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10" name="文本框 7"/>
          <p:cNvGrpSpPr/>
          <p:nvPr/>
        </p:nvGrpSpPr>
        <p:grpSpPr>
          <a:xfrm>
            <a:off x="1322659" y="3103958"/>
            <a:ext cx="5329198" cy="1216970"/>
            <a:chOff x="-1" y="-1"/>
            <a:chExt cx="5329196" cy="1216969"/>
          </a:xfrm>
        </p:grpSpPr>
        <p:sp>
          <p:nvSpPr>
            <p:cNvPr id="308" name="矩形"/>
            <p:cNvSpPr/>
            <p:nvPr/>
          </p:nvSpPr>
          <p:spPr>
            <a:xfrm>
              <a:off x="-2" y="-2"/>
              <a:ext cx="5329198" cy="1216971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9" name="文本"/>
            <p:cNvSpPr txBox="1"/>
            <p:nvPr/>
          </p:nvSpPr>
          <p:spPr>
            <a:xfrm>
              <a:off x="-2" y="-2"/>
              <a:ext cx="5329198" cy="444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11" name="文本框 8"/>
          <p:cNvSpPr txBox="1"/>
          <p:nvPr/>
        </p:nvSpPr>
        <p:spPr>
          <a:xfrm>
            <a:off x="770347" y="3541281"/>
            <a:ext cx="767078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>
            <a:lvl1pPr>
              <a:defRPr>
                <a:latin typeface="微软雅黑 Light"/>
                <a:ea typeface="微软雅黑 Light"/>
                <a:cs typeface="微软雅黑 Light"/>
                <a:sym typeface="微软雅黑 Light"/>
              </a:defRPr>
            </a:lvl1pPr>
          </a:lstStyle>
          <a:p>
            <a:pPr/>
            <a:r>
              <a:t>其中：</a:t>
            </a:r>
          </a:p>
        </p:txBody>
      </p:sp>
      <p:grpSp>
        <p:nvGrpSpPr>
          <p:cNvPr id="314" name="文本框 9"/>
          <p:cNvGrpSpPr/>
          <p:nvPr/>
        </p:nvGrpSpPr>
        <p:grpSpPr>
          <a:xfrm>
            <a:off x="1467461" y="4511395"/>
            <a:ext cx="5522849" cy="870809"/>
            <a:chOff x="-1" y="-1"/>
            <a:chExt cx="5522848" cy="870807"/>
          </a:xfrm>
        </p:grpSpPr>
        <p:sp>
          <p:nvSpPr>
            <p:cNvPr id="312" name="矩形"/>
            <p:cNvSpPr/>
            <p:nvPr/>
          </p:nvSpPr>
          <p:spPr>
            <a:xfrm>
              <a:off x="-2" y="0"/>
              <a:ext cx="5522850" cy="870807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3" name="文本"/>
            <p:cNvSpPr txBox="1"/>
            <p:nvPr/>
          </p:nvSpPr>
          <p:spPr>
            <a:xfrm>
              <a:off x="-2" y="-2"/>
              <a:ext cx="5522850" cy="459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Class="entr" nodeType="afterEffect" presetSubtype="16" presetID="23" grpId="4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" grpId="4"/>
      <p:bldP build="whole" bldLvl="1" animBg="1" rev="0" advAuto="0" spid="296" grpId="2"/>
      <p:bldP build="whole" bldLvl="1" animBg="1" rev="0" advAuto="0" spid="295" grpId="1"/>
      <p:bldP build="whole" bldLvl="1" animBg="1" rev="0" advAuto="0" spid="297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灯片编号占位符 1"/>
          <p:cNvSpPr txBox="1"/>
          <p:nvPr>
            <p:ph type="sldNum" sz="quarter" idx="4294967295"/>
          </p:nvPr>
        </p:nvSpPr>
        <p:spPr>
          <a:xfrm>
            <a:off x="8465855" y="5400914"/>
            <a:ext cx="250197" cy="259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8" tIns="34288" rIns="34288" bIns="34288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321" name="文本框 1"/>
          <p:cNvGrpSpPr/>
          <p:nvPr/>
        </p:nvGrpSpPr>
        <p:grpSpPr>
          <a:xfrm>
            <a:off x="-169706" y="763804"/>
            <a:ext cx="8696400" cy="1373679"/>
            <a:chOff x="-1" y="0"/>
            <a:chExt cx="8696399" cy="1373677"/>
          </a:xfrm>
        </p:grpSpPr>
        <p:sp>
          <p:nvSpPr>
            <p:cNvPr id="319" name="矩形"/>
            <p:cNvSpPr/>
            <p:nvPr/>
          </p:nvSpPr>
          <p:spPr>
            <a:xfrm>
              <a:off x="-2" y="-1"/>
              <a:ext cx="8696401" cy="1373679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0" name="文本"/>
            <p:cNvSpPr txBox="1"/>
            <p:nvPr/>
          </p:nvSpPr>
          <p:spPr>
            <a:xfrm>
              <a:off x="-2" y="-1"/>
              <a:ext cx="8696401" cy="414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24" name="文本框 8"/>
          <p:cNvGrpSpPr/>
          <p:nvPr/>
        </p:nvGrpSpPr>
        <p:grpSpPr>
          <a:xfrm>
            <a:off x="392806" y="1501027"/>
            <a:ext cx="4612647" cy="1110143"/>
            <a:chOff x="-1" y="-1"/>
            <a:chExt cx="4612645" cy="1110142"/>
          </a:xfrm>
        </p:grpSpPr>
        <p:sp>
          <p:nvSpPr>
            <p:cNvPr id="322" name="矩形"/>
            <p:cNvSpPr/>
            <p:nvPr/>
          </p:nvSpPr>
          <p:spPr>
            <a:xfrm>
              <a:off x="-2" y="-2"/>
              <a:ext cx="4612646" cy="1110144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" name="文本"/>
            <p:cNvSpPr txBox="1"/>
            <p:nvPr/>
          </p:nvSpPr>
          <p:spPr>
            <a:xfrm>
              <a:off x="-2" y="-2"/>
              <a:ext cx="4612646" cy="510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27" name="文本框 9"/>
          <p:cNvGrpSpPr/>
          <p:nvPr/>
        </p:nvGrpSpPr>
        <p:grpSpPr>
          <a:xfrm>
            <a:off x="453448" y="2642432"/>
            <a:ext cx="4491363" cy="756663"/>
            <a:chOff x="-1" y="-1"/>
            <a:chExt cx="4491361" cy="756662"/>
          </a:xfrm>
        </p:grpSpPr>
        <p:sp>
          <p:nvSpPr>
            <p:cNvPr id="325" name="矩形"/>
            <p:cNvSpPr/>
            <p:nvPr/>
          </p:nvSpPr>
          <p:spPr>
            <a:xfrm>
              <a:off x="-2" y="-2"/>
              <a:ext cx="4491363" cy="756664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6" name="文本"/>
            <p:cNvSpPr txBox="1"/>
            <p:nvPr/>
          </p:nvSpPr>
          <p:spPr>
            <a:xfrm>
              <a:off x="-2" y="-2"/>
              <a:ext cx="4491363" cy="49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28" name="文本框 10"/>
          <p:cNvSpPr txBox="1"/>
          <p:nvPr/>
        </p:nvSpPr>
        <p:spPr>
          <a:xfrm>
            <a:off x="5650605" y="2644192"/>
            <a:ext cx="995678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>
            <a:lvl1pPr>
              <a:defRPr>
                <a:latin typeface="微软雅黑 Light"/>
                <a:ea typeface="微软雅黑 Light"/>
                <a:cs typeface="微软雅黑 Light"/>
                <a:sym typeface="微软雅黑 Light"/>
              </a:defRPr>
            </a:lvl1pPr>
          </a:lstStyle>
          <a:p>
            <a:pPr/>
            <a:r>
              <a:t>迭代求解</a:t>
            </a:r>
          </a:p>
        </p:txBody>
      </p:sp>
      <p:grpSp>
        <p:nvGrpSpPr>
          <p:cNvPr id="331" name="矩形 5"/>
          <p:cNvGrpSpPr/>
          <p:nvPr/>
        </p:nvGrpSpPr>
        <p:grpSpPr>
          <a:xfrm>
            <a:off x="-1092200" y="3185451"/>
            <a:ext cx="8115598" cy="1911970"/>
            <a:chOff x="0" y="-1"/>
            <a:chExt cx="8115597" cy="1911968"/>
          </a:xfrm>
        </p:grpSpPr>
        <p:sp>
          <p:nvSpPr>
            <p:cNvPr id="329" name="矩形"/>
            <p:cNvSpPr/>
            <p:nvPr/>
          </p:nvSpPr>
          <p:spPr>
            <a:xfrm>
              <a:off x="0" y="-2"/>
              <a:ext cx="8115598" cy="1911970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0" name="文本"/>
            <p:cNvSpPr txBox="1"/>
            <p:nvPr/>
          </p:nvSpPr>
          <p:spPr>
            <a:xfrm>
              <a:off x="0" y="-2"/>
              <a:ext cx="8115598" cy="5951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34" name="矩形 6"/>
          <p:cNvGrpSpPr/>
          <p:nvPr/>
        </p:nvGrpSpPr>
        <p:grpSpPr>
          <a:xfrm>
            <a:off x="534498" y="5092126"/>
            <a:ext cx="2719588" cy="687348"/>
            <a:chOff x="-1" y="-1"/>
            <a:chExt cx="2719586" cy="687347"/>
          </a:xfrm>
        </p:grpSpPr>
        <p:sp>
          <p:nvSpPr>
            <p:cNvPr id="332" name="矩形"/>
            <p:cNvSpPr/>
            <p:nvPr/>
          </p:nvSpPr>
          <p:spPr>
            <a:xfrm>
              <a:off x="-2" y="-2"/>
              <a:ext cx="2719587" cy="567883"/>
            </a:xfrm>
            <a:prstGeom prst="rect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3" name="文本"/>
            <p:cNvSpPr txBox="1"/>
            <p:nvPr/>
          </p:nvSpPr>
          <p:spPr>
            <a:xfrm>
              <a:off x="-2" y="-2"/>
              <a:ext cx="2719587" cy="687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37" name="矩形 7"/>
          <p:cNvGrpSpPr/>
          <p:nvPr/>
        </p:nvGrpSpPr>
        <p:grpSpPr>
          <a:xfrm>
            <a:off x="2790079" y="4894932"/>
            <a:ext cx="3132431" cy="756663"/>
            <a:chOff x="-1" y="-1"/>
            <a:chExt cx="3132430" cy="756662"/>
          </a:xfrm>
        </p:grpSpPr>
        <p:sp>
          <p:nvSpPr>
            <p:cNvPr id="335" name="矩形"/>
            <p:cNvSpPr/>
            <p:nvPr/>
          </p:nvSpPr>
          <p:spPr>
            <a:xfrm>
              <a:off x="-2" y="-2"/>
              <a:ext cx="3132431" cy="756664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6" name="文本"/>
            <p:cNvSpPr txBox="1"/>
            <p:nvPr/>
          </p:nvSpPr>
          <p:spPr>
            <a:xfrm>
              <a:off x="-2" y="-2"/>
              <a:ext cx="3132431" cy="555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40" name="矩形 12"/>
          <p:cNvGrpSpPr/>
          <p:nvPr/>
        </p:nvGrpSpPr>
        <p:grpSpPr>
          <a:xfrm>
            <a:off x="252274" y="5812725"/>
            <a:ext cx="2953835" cy="584069"/>
            <a:chOff x="-1" y="-1"/>
            <a:chExt cx="2953834" cy="584067"/>
          </a:xfrm>
        </p:grpSpPr>
        <p:sp>
          <p:nvSpPr>
            <p:cNvPr id="338" name="矩形"/>
            <p:cNvSpPr/>
            <p:nvPr/>
          </p:nvSpPr>
          <p:spPr>
            <a:xfrm>
              <a:off x="-2" y="-2"/>
              <a:ext cx="2953836" cy="482554"/>
            </a:xfrm>
            <a:prstGeom prst="rect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39" name="文本"/>
            <p:cNvSpPr txBox="1"/>
            <p:nvPr/>
          </p:nvSpPr>
          <p:spPr>
            <a:xfrm>
              <a:off x="-2" y="-2"/>
              <a:ext cx="2953836" cy="584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43" name="矩形 13"/>
          <p:cNvGrpSpPr/>
          <p:nvPr/>
        </p:nvGrpSpPr>
        <p:grpSpPr>
          <a:xfrm>
            <a:off x="2889920" y="5671702"/>
            <a:ext cx="2932748" cy="655347"/>
            <a:chOff x="-1" y="-1"/>
            <a:chExt cx="2932747" cy="655346"/>
          </a:xfrm>
        </p:grpSpPr>
        <p:sp>
          <p:nvSpPr>
            <p:cNvPr id="341" name="矩形"/>
            <p:cNvSpPr/>
            <p:nvPr/>
          </p:nvSpPr>
          <p:spPr>
            <a:xfrm>
              <a:off x="-2" y="-2"/>
              <a:ext cx="2932749" cy="655348"/>
            </a:xfrm>
            <a:prstGeom prst="rect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2" name="文本"/>
            <p:cNvSpPr txBox="1"/>
            <p:nvPr/>
          </p:nvSpPr>
          <p:spPr>
            <a:xfrm>
              <a:off x="-2" y="-2"/>
              <a:ext cx="2932749" cy="481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46" name="组合 1"/>
          <p:cNvGrpSpPr/>
          <p:nvPr/>
        </p:nvGrpSpPr>
        <p:grpSpPr>
          <a:xfrm>
            <a:off x="76198" y="311001"/>
            <a:ext cx="4226440" cy="487678"/>
            <a:chOff x="0" y="0"/>
            <a:chExt cx="4226438" cy="487677"/>
          </a:xfrm>
        </p:grpSpPr>
        <p:sp>
          <p:nvSpPr>
            <p:cNvPr id="344" name="矩形 15"/>
            <p:cNvSpPr/>
            <p:nvPr/>
          </p:nvSpPr>
          <p:spPr>
            <a:xfrm>
              <a:off x="-1" y="-1"/>
              <a:ext cx="301230" cy="346475"/>
            </a:xfrm>
            <a:prstGeom prst="rect">
              <a:avLst/>
            </a:prstGeom>
            <a:solidFill>
              <a:srgbClr val="FFC535"/>
            </a:solid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45" name="文本框 18"/>
            <p:cNvSpPr txBox="1"/>
            <p:nvPr/>
          </p:nvSpPr>
          <p:spPr>
            <a:xfrm>
              <a:off x="301228" y="-1"/>
              <a:ext cx="3925210" cy="487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8" tIns="34288" rIns="34288" bIns="34288" numCol="1" anchor="t">
              <a:spAutoFit/>
            </a:bodyPr>
            <a:lstStyle>
              <a:lvl1pPr>
                <a:defRPr sz="2400">
                  <a:solidFill>
                    <a:srgbClr val="404040"/>
                  </a:solidFill>
                  <a:latin typeface="微软雅黑 Light"/>
                  <a:ea typeface="微软雅黑 Light"/>
                  <a:cs typeface="微软雅黑 Light"/>
                  <a:sym typeface="微软雅黑 Light"/>
                </a:defRPr>
              </a:lvl1pPr>
            </a:lstStyle>
            <a:p>
              <a:pPr/>
              <a:r>
                <a:t>Mie散射理论的效率因子计算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灯片编号占位符 1"/>
          <p:cNvSpPr txBox="1"/>
          <p:nvPr>
            <p:ph type="sldNum" sz="quarter" idx="4294967295"/>
          </p:nvPr>
        </p:nvSpPr>
        <p:spPr>
          <a:xfrm>
            <a:off x="8465855" y="5400914"/>
            <a:ext cx="250197" cy="25907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8" tIns="34288" rIns="34288" bIns="34288"/>
          <a:lstStyle>
            <a:lvl1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49" name="Freeform 71"/>
          <p:cNvSpPr/>
          <p:nvPr/>
        </p:nvSpPr>
        <p:spPr>
          <a:xfrm>
            <a:off x="5278041" y="2057513"/>
            <a:ext cx="345283" cy="374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57" fill="norm" stroke="1" extrusionOk="0">
                <a:moveTo>
                  <a:pt x="19833" y="3021"/>
                </a:moveTo>
                <a:cubicBezTo>
                  <a:pt x="8444" y="3021"/>
                  <a:pt x="8444" y="3021"/>
                  <a:pt x="8444" y="3021"/>
                </a:cubicBezTo>
                <a:cubicBezTo>
                  <a:pt x="8444" y="-343"/>
                  <a:pt x="8640" y="11"/>
                  <a:pt x="12960" y="11"/>
                </a:cubicBezTo>
                <a:cubicBezTo>
                  <a:pt x="15120" y="11"/>
                  <a:pt x="15120" y="11"/>
                  <a:pt x="15120" y="11"/>
                </a:cubicBezTo>
                <a:cubicBezTo>
                  <a:pt x="19636" y="11"/>
                  <a:pt x="19833" y="-343"/>
                  <a:pt x="19833" y="3021"/>
                </a:cubicBezTo>
                <a:close/>
                <a:moveTo>
                  <a:pt x="20029" y="4260"/>
                </a:moveTo>
                <a:cubicBezTo>
                  <a:pt x="8247" y="4260"/>
                  <a:pt x="8247" y="4260"/>
                  <a:pt x="8247" y="4260"/>
                </a:cubicBezTo>
                <a:cubicBezTo>
                  <a:pt x="6676" y="10988"/>
                  <a:pt x="6676" y="10988"/>
                  <a:pt x="6676" y="10988"/>
                </a:cubicBezTo>
                <a:cubicBezTo>
                  <a:pt x="12567" y="10988"/>
                  <a:pt x="11389" y="21257"/>
                  <a:pt x="13353" y="21257"/>
                </a:cubicBezTo>
                <a:cubicBezTo>
                  <a:pt x="13353" y="21257"/>
                  <a:pt x="13549" y="21257"/>
                  <a:pt x="13549" y="21257"/>
                </a:cubicBezTo>
                <a:cubicBezTo>
                  <a:pt x="13549" y="13644"/>
                  <a:pt x="13549" y="13644"/>
                  <a:pt x="13549" y="13644"/>
                </a:cubicBezTo>
                <a:cubicBezTo>
                  <a:pt x="12764" y="13467"/>
                  <a:pt x="12175" y="12759"/>
                  <a:pt x="12175" y="12050"/>
                </a:cubicBezTo>
                <a:cubicBezTo>
                  <a:pt x="12175" y="11165"/>
                  <a:pt x="13156" y="10280"/>
                  <a:pt x="14138" y="10280"/>
                </a:cubicBezTo>
                <a:cubicBezTo>
                  <a:pt x="15120" y="10280"/>
                  <a:pt x="16102" y="11165"/>
                  <a:pt x="16102" y="12050"/>
                </a:cubicBezTo>
                <a:cubicBezTo>
                  <a:pt x="16102" y="12759"/>
                  <a:pt x="15513" y="13467"/>
                  <a:pt x="14727" y="13644"/>
                </a:cubicBezTo>
                <a:cubicBezTo>
                  <a:pt x="14727" y="21257"/>
                  <a:pt x="14727" y="21257"/>
                  <a:pt x="14727" y="21257"/>
                </a:cubicBezTo>
                <a:cubicBezTo>
                  <a:pt x="14727" y="21257"/>
                  <a:pt x="14924" y="21257"/>
                  <a:pt x="14924" y="21257"/>
                </a:cubicBezTo>
                <a:cubicBezTo>
                  <a:pt x="16691" y="21257"/>
                  <a:pt x="15513" y="10988"/>
                  <a:pt x="21600" y="10988"/>
                </a:cubicBezTo>
                <a:lnTo>
                  <a:pt x="20029" y="4260"/>
                </a:lnTo>
                <a:close/>
                <a:moveTo>
                  <a:pt x="11193" y="20195"/>
                </a:moveTo>
                <a:cubicBezTo>
                  <a:pt x="196" y="20195"/>
                  <a:pt x="196" y="20195"/>
                  <a:pt x="196" y="20195"/>
                </a:cubicBezTo>
                <a:cubicBezTo>
                  <a:pt x="0" y="20195"/>
                  <a:pt x="0" y="20372"/>
                  <a:pt x="0" y="20726"/>
                </a:cubicBezTo>
                <a:cubicBezTo>
                  <a:pt x="0" y="21080"/>
                  <a:pt x="0" y="21257"/>
                  <a:pt x="196" y="21257"/>
                </a:cubicBezTo>
                <a:cubicBezTo>
                  <a:pt x="11193" y="21257"/>
                  <a:pt x="11193" y="21257"/>
                  <a:pt x="11193" y="21257"/>
                </a:cubicBezTo>
                <a:cubicBezTo>
                  <a:pt x="11389" y="21257"/>
                  <a:pt x="11585" y="21080"/>
                  <a:pt x="11585" y="20726"/>
                </a:cubicBezTo>
                <a:cubicBezTo>
                  <a:pt x="11585" y="20372"/>
                  <a:pt x="11389" y="20195"/>
                  <a:pt x="11193" y="20195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4288" tIns="34288" rIns="34288" bIns="3428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0" name="文本框 1"/>
          <p:cNvSpPr txBox="1"/>
          <p:nvPr/>
        </p:nvSpPr>
        <p:spPr>
          <a:xfrm>
            <a:off x="2946915" y="506801"/>
            <a:ext cx="1640983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消光效率因子</a:t>
            </a:r>
          </a:p>
        </p:txBody>
      </p:sp>
      <p:grpSp>
        <p:nvGrpSpPr>
          <p:cNvPr id="353" name="文本框 4"/>
          <p:cNvGrpSpPr/>
          <p:nvPr/>
        </p:nvGrpSpPr>
        <p:grpSpPr>
          <a:xfrm>
            <a:off x="4489845" y="-254477"/>
            <a:ext cx="3925414" cy="1256635"/>
            <a:chOff x="0" y="-1"/>
            <a:chExt cx="3925413" cy="1256634"/>
          </a:xfrm>
        </p:grpSpPr>
        <p:sp>
          <p:nvSpPr>
            <p:cNvPr id="351" name="矩形"/>
            <p:cNvSpPr/>
            <p:nvPr/>
          </p:nvSpPr>
          <p:spPr>
            <a:xfrm>
              <a:off x="-1" y="-2"/>
              <a:ext cx="3925414" cy="1256636"/>
            </a:xfrm>
            <a:prstGeom prst="rect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2" name="文本"/>
            <p:cNvSpPr txBox="1"/>
            <p:nvPr/>
          </p:nvSpPr>
          <p:spPr>
            <a:xfrm>
              <a:off x="-1" y="-2"/>
              <a:ext cx="3925414" cy="458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54" name="文本框 7"/>
          <p:cNvSpPr txBox="1"/>
          <p:nvPr/>
        </p:nvSpPr>
        <p:spPr>
          <a:xfrm>
            <a:off x="2992035" y="1279371"/>
            <a:ext cx="1798173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散射效率因子</a:t>
            </a:r>
          </a:p>
        </p:txBody>
      </p:sp>
      <p:sp>
        <p:nvSpPr>
          <p:cNvPr id="355" name="文本框 10"/>
          <p:cNvSpPr txBox="1"/>
          <p:nvPr/>
        </p:nvSpPr>
        <p:spPr>
          <a:xfrm>
            <a:off x="2946915" y="2051942"/>
            <a:ext cx="1640983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8" tIns="34288" rIns="34288" bIns="34288">
            <a:spAutoFit/>
          </a:bodyPr>
          <a:lstStyle>
            <a:lvl1pPr>
              <a:defRPr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后向散射因子</a:t>
            </a:r>
          </a:p>
        </p:txBody>
      </p:sp>
      <p:grpSp>
        <p:nvGrpSpPr>
          <p:cNvPr id="358" name="文本框 13"/>
          <p:cNvGrpSpPr/>
          <p:nvPr/>
        </p:nvGrpSpPr>
        <p:grpSpPr>
          <a:xfrm>
            <a:off x="4417184" y="1460573"/>
            <a:ext cx="4070736" cy="1223601"/>
            <a:chOff x="0" y="-1"/>
            <a:chExt cx="4070735" cy="1223600"/>
          </a:xfrm>
        </p:grpSpPr>
        <p:sp>
          <p:nvSpPr>
            <p:cNvPr id="356" name="矩形"/>
            <p:cNvSpPr/>
            <p:nvPr/>
          </p:nvSpPr>
          <p:spPr>
            <a:xfrm>
              <a:off x="0" y="-2"/>
              <a:ext cx="4070736" cy="1223602"/>
            </a:xfrm>
            <a:prstGeom prst="rect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文本"/>
            <p:cNvSpPr txBox="1"/>
            <p:nvPr/>
          </p:nvSpPr>
          <p:spPr>
            <a:xfrm>
              <a:off x="0" y="-2"/>
              <a:ext cx="4070736" cy="446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61" name="文本框 15"/>
          <p:cNvGrpSpPr/>
          <p:nvPr/>
        </p:nvGrpSpPr>
        <p:grpSpPr>
          <a:xfrm>
            <a:off x="4477145" y="641239"/>
            <a:ext cx="4333552" cy="1292879"/>
            <a:chOff x="-1" y="0"/>
            <a:chExt cx="4333550" cy="1292877"/>
          </a:xfrm>
        </p:grpSpPr>
        <p:sp>
          <p:nvSpPr>
            <p:cNvPr id="359" name="矩形"/>
            <p:cNvSpPr/>
            <p:nvPr/>
          </p:nvSpPr>
          <p:spPr>
            <a:xfrm>
              <a:off x="-2" y="-1"/>
              <a:ext cx="4333552" cy="1292878"/>
            </a:xfrm>
            <a:prstGeom prst="rect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0" name="文本"/>
            <p:cNvSpPr txBox="1"/>
            <p:nvPr/>
          </p:nvSpPr>
          <p:spPr>
            <a:xfrm>
              <a:off x="-2" y="-1"/>
              <a:ext cx="4333552" cy="442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62" name="文本框 1"/>
          <p:cNvSpPr txBox="1"/>
          <p:nvPr/>
        </p:nvSpPr>
        <p:spPr>
          <a:xfrm>
            <a:off x="117824" y="2733335"/>
            <a:ext cx="2824478" cy="386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/>
          <a:p>
            <a:pPr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假设所有颗粒的</a:t>
            </a:r>
            <a:r>
              <a:rPr>
                <a:solidFill>
                  <a:srgbClr val="FF0000"/>
                </a:solidFill>
              </a:rPr>
              <a:t>成分相同，</a:t>
            </a:r>
          </a:p>
        </p:txBody>
      </p:sp>
      <p:sp>
        <p:nvSpPr>
          <p:cNvPr id="363" name="文本框 17"/>
          <p:cNvSpPr txBox="1"/>
          <p:nvPr/>
        </p:nvSpPr>
        <p:spPr>
          <a:xfrm>
            <a:off x="2911826" y="2682535"/>
            <a:ext cx="2506990" cy="43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8" tIns="34288" rIns="34288" bIns="34288">
            <a:spAutoFit/>
          </a:bodyPr>
          <a:lstStyle/>
          <a:p>
            <a:pPr>
              <a:defRPr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2100">
                <a:solidFill>
                  <a:srgbClr val="FF002B"/>
                </a:solidFill>
              </a:rPr>
              <a:t>消光系数的理论值</a:t>
            </a:r>
            <a:r>
              <a:t>为:</a:t>
            </a:r>
          </a:p>
        </p:txBody>
      </p:sp>
      <p:grpSp>
        <p:nvGrpSpPr>
          <p:cNvPr id="366" name="文本框 18"/>
          <p:cNvGrpSpPr/>
          <p:nvPr/>
        </p:nvGrpSpPr>
        <p:grpSpPr>
          <a:xfrm>
            <a:off x="2926285" y="3251869"/>
            <a:ext cx="3925414" cy="953710"/>
            <a:chOff x="-1" y="-1"/>
            <a:chExt cx="3925413" cy="953709"/>
          </a:xfrm>
        </p:grpSpPr>
        <p:sp>
          <p:nvSpPr>
            <p:cNvPr id="364" name="矩形"/>
            <p:cNvSpPr/>
            <p:nvPr/>
          </p:nvSpPr>
          <p:spPr>
            <a:xfrm>
              <a:off x="-2" y="-2"/>
              <a:ext cx="3925414" cy="953711"/>
            </a:xfrm>
            <a:prstGeom prst="rect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5" name="文本"/>
            <p:cNvSpPr txBox="1"/>
            <p:nvPr/>
          </p:nvSpPr>
          <p:spPr>
            <a:xfrm>
              <a:off x="-2" y="-2"/>
              <a:ext cx="3925414" cy="616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sp>
        <p:nvSpPr>
          <p:cNvPr id="367" name="文本框 22"/>
          <p:cNvSpPr/>
          <p:nvPr/>
        </p:nvSpPr>
        <p:spPr>
          <a:xfrm>
            <a:off x="335983" y="5429486"/>
            <a:ext cx="7110277" cy="85971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34288" tIns="34288" rIns="34288" bIns="34288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70" name="文本框 19"/>
          <p:cNvGrpSpPr/>
          <p:nvPr/>
        </p:nvGrpSpPr>
        <p:grpSpPr>
          <a:xfrm>
            <a:off x="837000" y="4338036"/>
            <a:ext cx="4582651" cy="798696"/>
            <a:chOff x="-1" y="-1"/>
            <a:chExt cx="4582650" cy="798695"/>
          </a:xfrm>
        </p:grpSpPr>
        <p:sp>
          <p:nvSpPr>
            <p:cNvPr id="368" name="矩形"/>
            <p:cNvSpPr/>
            <p:nvPr/>
          </p:nvSpPr>
          <p:spPr>
            <a:xfrm>
              <a:off x="-2" y="-1"/>
              <a:ext cx="4582652" cy="798696"/>
            </a:xfrm>
            <a:prstGeom prst="rect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69" name="文本"/>
            <p:cNvSpPr txBox="1"/>
            <p:nvPr/>
          </p:nvSpPr>
          <p:spPr>
            <a:xfrm>
              <a:off x="-2" y="-2"/>
              <a:ext cx="4582652" cy="4446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8" tIns="34288" rIns="34288" bIns="34288" numCol="1" anchor="t">
              <a:noAutofit/>
            </a:bodyPr>
            <a:lstStyle>
              <a:lvl1pPr>
                <a:defRPr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 </a:t>
              </a:r>
            </a:p>
          </p:txBody>
        </p:sp>
      </p:grpSp>
      <p:grpSp>
        <p:nvGrpSpPr>
          <p:cNvPr id="373" name="组合 1"/>
          <p:cNvGrpSpPr/>
          <p:nvPr/>
        </p:nvGrpSpPr>
        <p:grpSpPr>
          <a:xfrm>
            <a:off x="-61118" y="-64417"/>
            <a:ext cx="4226440" cy="487678"/>
            <a:chOff x="0" y="0"/>
            <a:chExt cx="4226438" cy="487677"/>
          </a:xfrm>
        </p:grpSpPr>
        <p:sp>
          <p:nvSpPr>
            <p:cNvPr id="371" name="矩形 15"/>
            <p:cNvSpPr/>
            <p:nvPr/>
          </p:nvSpPr>
          <p:spPr>
            <a:xfrm>
              <a:off x="-1" y="-1"/>
              <a:ext cx="301230" cy="346475"/>
            </a:xfrm>
            <a:prstGeom prst="rect">
              <a:avLst/>
            </a:prstGeom>
            <a:solidFill>
              <a:srgbClr val="FFC535"/>
            </a:solidFill>
            <a:ln w="12700" cap="flat">
              <a:noFill/>
              <a:miter lim="400000"/>
            </a:ln>
            <a:effectLst/>
          </p:spPr>
          <p:txBody>
            <a:bodyPr wrap="square" lIns="34288" tIns="34288" rIns="34288" bIns="3428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72" name="文本框 18"/>
            <p:cNvSpPr txBox="1"/>
            <p:nvPr/>
          </p:nvSpPr>
          <p:spPr>
            <a:xfrm>
              <a:off x="301228" y="-1"/>
              <a:ext cx="3925210" cy="487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4288" tIns="34288" rIns="34288" bIns="34288" numCol="1" anchor="t">
              <a:spAutoFit/>
            </a:bodyPr>
            <a:lstStyle>
              <a:lvl1pPr>
                <a:defRPr sz="2400">
                  <a:solidFill>
                    <a:srgbClr val="404040"/>
                  </a:solidFill>
                  <a:latin typeface="微软雅黑 Light"/>
                  <a:ea typeface="微软雅黑 Light"/>
                  <a:cs typeface="微软雅黑 Light"/>
                  <a:sym typeface="微软雅黑 Light"/>
                </a:defRPr>
              </a:lvl1pPr>
            </a:lstStyle>
            <a:p>
              <a:pPr/>
              <a:r>
                <a:t>Mie散射理论的效率因子计算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5" name="表格"/>
          <p:cNvGraphicFramePr/>
          <p:nvPr/>
        </p:nvGraphicFramePr>
        <p:xfrm>
          <a:off x="2317750" y="3187700"/>
          <a:ext cx="4504055" cy="47879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4504055"/>
              </a:tblGrid>
              <a:tr h="478790">
                <a:tc>
                  <a:txBody>
                    <a:bodyPr/>
                    <a:lstStyle/>
                    <a:p>
                      <a:pPr algn="ctr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6" name="表格"/>
          <p:cNvGraphicFramePr/>
          <p:nvPr/>
        </p:nvGraphicFramePr>
        <p:xfrm>
          <a:off x="285750" y="1869121"/>
          <a:ext cx="3265290" cy="19748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086182"/>
                <a:gridCol w="1086182"/>
                <a:gridCol w="1086575"/>
              </a:tblGrid>
              <a:tr h="647700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气溶胶组成成分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密度（</a:t>
                      </a:r>
                      <a:r>
                        <a:t>g/cm^3</a:t>
                      </a:r>
                      <a:r>
                        <a:t>）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气溶胶体积百分比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碳基粒子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2.000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0.001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水溶性粒子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1.769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0.299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砂型粒子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2.650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0.700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总计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-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1.00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7" name="表格"/>
          <p:cNvGraphicFramePr/>
          <p:nvPr/>
        </p:nvGraphicFramePr>
        <p:xfrm>
          <a:off x="4070350" y="1227401"/>
          <a:ext cx="5052616" cy="392301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009125"/>
                <a:gridCol w="1009125"/>
                <a:gridCol w="1009125"/>
                <a:gridCol w="1009125"/>
                <a:gridCol w="1009761"/>
              </a:tblGrid>
              <a:tr h="348953">
                <a:tc gridSpan="5">
                  <a:txBody>
                    <a:bodyPr/>
                    <a:lstStyle/>
                    <a:p>
                      <a:pPr algn="ctr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尺寸分布参数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046861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气溶胶组分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风速（</a:t>
                      </a:r>
                      <a:r>
                        <a:t>m/s</a:t>
                      </a:r>
                      <a:r>
                        <a:t>）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 ()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Mie</a:t>
                      </a:r>
                      <a:r>
                        <a:t>计算中的半径范围</a:t>
                      </a:r>
                      <a:r>
                        <a:t>()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595274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碳基粒子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0-30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0.0118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0.301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0.0005-100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97907"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水溶性粒子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0-30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0.0285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0.350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0.0005-100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07900">
                <a:tc rowSpan="4"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砂型粒子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0.24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0.277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0.05-100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07900">
                <a:tc vMerge="1">
                  <a:tcPr/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10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7.76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0.331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0.05-300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07900">
                <a:tc vMerge="1">
                  <a:tcPr/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20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9.28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0.384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0.05-750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07900">
                <a:tc vMerge="1">
                  <a:tcPr/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30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10.80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0.438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defTabSz="266700">
                        <a:lnSpc>
                          <a:spcPct val="150000"/>
                        </a:lnSpc>
                        <a:defRPr b="0" i="0">
                          <a:uFill>
                            <a:solidFill>
                              <a:srgbClr val="000000"/>
                            </a:solidFill>
                          </a:uFill>
                          <a:latin typeface="宋体"/>
                          <a:ea typeface="宋体"/>
                          <a:cs typeface="宋体"/>
                          <a:sym typeface="宋体"/>
                        </a:defRPr>
                      </a:pPr>
                      <a:r>
                        <a:t>0.05-1000</a:t>
                      </a:r>
                    </a:p>
                  </a:txBody>
                  <a:tcPr marL="50800" marR="50800" marT="50800" marB="50800" anchor="t" anchorCtr="0" horzOverflow="overflow">
                    <a:lnL w="6350">
                      <a:solidFill>
                        <a:srgbClr val="000000"/>
                      </a:solidFill>
                      <a:miter lim="400000"/>
                    </a:lnL>
                    <a:lnR w="6350">
                      <a:solidFill>
                        <a:srgbClr val="000000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8" name="Longting气溶胶模型"/>
          <p:cNvSpPr txBox="1"/>
          <p:nvPr/>
        </p:nvSpPr>
        <p:spPr>
          <a:xfrm>
            <a:off x="2162402" y="100332"/>
            <a:ext cx="3978146" cy="61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900"/>
            </a:lvl1pPr>
          </a:lstStyle>
          <a:p>
            <a:pPr/>
            <a:r>
              <a:t>Longting气溶胶模型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不同风速不同波长下的沙漠气溶胶模型的消光系数"/>
          <p:cNvSpPr txBox="1"/>
          <p:nvPr/>
        </p:nvSpPr>
        <p:spPr>
          <a:xfrm>
            <a:off x="762319" y="120022"/>
            <a:ext cx="6908162" cy="105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indent="304800" algn="ctr" defTabSz="266700">
              <a:lnSpc>
                <a:spcPct val="150000"/>
              </a:lnSpc>
              <a:defRPr sz="2300">
                <a:uFill>
                  <a:solidFill>
                    <a:srgbClr val="000000"/>
                  </a:solidFill>
                </a:uFill>
                <a:latin typeface="宋体"/>
                <a:ea typeface="宋体"/>
                <a:cs typeface="宋体"/>
                <a:sym typeface="宋体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不同风速不同波长下的沙漠气溶胶模型的消光系数</a:t>
            </a:r>
            <a:endParaRPr>
              <a:latin typeface="宋体"/>
              <a:ea typeface="宋体"/>
              <a:cs typeface="宋体"/>
              <a:sym typeface="宋体"/>
            </a:endParaRPr>
          </a:p>
        </p:txBody>
      </p:sp>
      <p:sp>
        <p:nvSpPr>
          <p:cNvPr id="381" name="红色：风速0m/s;…"/>
          <p:cNvSpPr txBox="1"/>
          <p:nvPr/>
        </p:nvSpPr>
        <p:spPr>
          <a:xfrm>
            <a:off x="2245351" y="5142231"/>
            <a:ext cx="2748298" cy="141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indent="304800" algn="ctr" defTabSz="266700">
              <a:lnSpc>
                <a:spcPct val="150000"/>
              </a:lnSpc>
              <a:defRPr sz="19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红色：风速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0m/s; 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indent="304800" algn="ctr" defTabSz="266700">
              <a:lnSpc>
                <a:spcPct val="150000"/>
              </a:lnSpc>
              <a:defRPr sz="19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    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蓝色：风速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10m/s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；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indent="304800" algn="ctr" defTabSz="266700">
              <a:lnSpc>
                <a:spcPct val="150000"/>
              </a:lnSpc>
              <a:defRPr sz="19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宋体"/>
                <a:ea typeface="宋体"/>
                <a:cs typeface="宋体"/>
                <a:sym typeface="宋体"/>
              </a:rPr>
              <a:t>绿色：风速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20m/s</a:t>
            </a:r>
          </a:p>
        </p:txBody>
      </p:sp>
      <p:pic>
        <p:nvPicPr>
          <p:cNvPr id="382" name="屏幕快照 2018-03-23 下午3.18.15.png" descr="屏幕快照 2018-03-23 下午3.18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00" y="749299"/>
            <a:ext cx="6351849" cy="4413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86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内容</a:t>
            </a:r>
          </a:p>
        </p:txBody>
      </p:sp>
      <p:sp>
        <p:nvSpPr>
          <p:cNvPr id="210" name="Shape 87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</a:pPr>
            <a:r>
              <a:t>1、背景</a:t>
            </a:r>
          </a:p>
          <a:p>
            <a:pPr marL="0" indent="0">
              <a:buSzTx/>
              <a:buFontTx/>
              <a:buNone/>
            </a:pPr>
            <a:r>
              <a:t>2、标定模拟研究进展</a:t>
            </a:r>
          </a:p>
          <a:p>
            <a:pPr marL="0" indent="0">
              <a:buSzTx/>
              <a:buFontTx/>
              <a:buNone/>
            </a:pPr>
            <a:r>
              <a:t>3、标定系统硬件工作进展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文本框 1"/>
          <p:cNvSpPr txBox="1"/>
          <p:nvPr/>
        </p:nvSpPr>
        <p:spPr>
          <a:xfrm>
            <a:off x="179708" y="172086"/>
            <a:ext cx="8762523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pc="416" sz="3000">
                <a:solidFill>
                  <a:srgbClr val="3B3838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利用CALIPSO卫星研究LHAASO站区的气溶胶消光系数</a:t>
            </a:r>
          </a:p>
        </p:txBody>
      </p:sp>
      <p:sp>
        <p:nvSpPr>
          <p:cNvPr id="385" name="NASA在1998年与法国国家航天中心CNES合作开始实施“云-气溶胶激光雷达和红外探测者卫星观测”（Cloud-Aerosols Lidar and Infrared Pathfinder Satellite Observations）计划。…"/>
          <p:cNvSpPr txBox="1"/>
          <p:nvPr/>
        </p:nvSpPr>
        <p:spPr>
          <a:xfrm>
            <a:off x="-147319" y="1428752"/>
            <a:ext cx="9184637" cy="573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70710" indent="-270710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700">
                <a:latin typeface="等线"/>
                <a:ea typeface="等线"/>
                <a:cs typeface="等线"/>
                <a:sym typeface="等线"/>
              </a:defRPr>
            </a:pPr>
            <a:r>
              <a:t>NASA在1998年与法国国家航天中心CNES合作开始实施“云-气溶胶激光雷达和红外探测者卫星观测”（Cloud-Aerosols Lidar and Infrared Pathfinder Satellite Observations）计划。</a:t>
            </a:r>
          </a:p>
          <a:p>
            <a:pPr marL="270710" indent="-270710" algn="ctr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700">
                <a:latin typeface="等线"/>
                <a:ea typeface="等线"/>
                <a:cs typeface="等线"/>
                <a:sym typeface="等线"/>
              </a:defRPr>
            </a:pPr>
            <a:r>
              <a:t>主要任务：提供全球云和气溶胶观测数据，用于研究云和气溶胶在调解地球气候中的作用以及两者的相互作用。</a:t>
            </a:r>
          </a:p>
          <a:p>
            <a:pPr marL="270710" indent="-270710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700">
                <a:latin typeface="等线"/>
                <a:ea typeface="等线"/>
                <a:cs typeface="等线"/>
                <a:sym typeface="等线"/>
              </a:defRPr>
            </a:pPr>
            <a:r>
              <a:t>2006年4月28日，CALIPSO卫星由Delta-II火箭发射升空。主要荷载包括正交偏振云-气溶胶偏振雷达、宽视场相机、红外成像辐射计。</a:t>
            </a:r>
          </a:p>
          <a:p>
            <a:pPr marL="270710" indent="-270710">
              <a:lnSpc>
                <a:spcPct val="90000"/>
              </a:lnSpc>
              <a:spcBef>
                <a:spcPts val="1000"/>
              </a:spcBef>
              <a:buSzPct val="60000"/>
              <a:buBlip>
                <a:blip r:embed="rId2"/>
              </a:buBlip>
              <a:defRPr sz="2700">
                <a:latin typeface="等线"/>
                <a:ea typeface="等线"/>
                <a:cs typeface="等线"/>
                <a:sym typeface="等线"/>
              </a:defRPr>
            </a:pPr>
            <a:r>
              <a:t>CALIPOS采用偏振技术实现全球覆盖，是世界上首个应用型的星载云和气溶胶激光雷达，并具有3个通道（1064nm，532nm垂直和平行通道）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屏幕快照 2018-03-23 下午3.34.16.png" descr="屏幕快照 2018-03-23 下午3.34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1450" y="1022350"/>
            <a:ext cx="8801100" cy="487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CALIPSO数据分辨率介绍"/>
          <p:cNvSpPr txBox="1"/>
          <p:nvPr/>
        </p:nvSpPr>
        <p:spPr>
          <a:xfrm>
            <a:off x="2043431" y="176531"/>
            <a:ext cx="4736066" cy="68833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200"/>
            </a:lvl1pPr>
          </a:lstStyle>
          <a:p>
            <a:pPr/>
            <a:r>
              <a:t>CALIPSO数据分辨率介绍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201704Ext.gif" descr="201704Ext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937" y="473992"/>
            <a:ext cx="6916965" cy="469081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2017.04月份的LHAASO站区的消光系数"/>
          <p:cNvSpPr txBox="1"/>
          <p:nvPr/>
        </p:nvSpPr>
        <p:spPr>
          <a:xfrm>
            <a:off x="219715" y="311150"/>
            <a:ext cx="8475409" cy="612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900"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2017.04月份的LHAASO站区的532nm激光消光系数</a:t>
            </a:r>
          </a:p>
        </p:txBody>
      </p:sp>
      <p:sp>
        <p:nvSpPr>
          <p:cNvPr id="392" name="从海拔4000米-7500米消光系数主要分布在0.01～0.05…"/>
          <p:cNvSpPr txBox="1"/>
          <p:nvPr/>
        </p:nvSpPr>
        <p:spPr>
          <a:xfrm>
            <a:off x="678167" y="5269231"/>
            <a:ext cx="7558505" cy="1043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40631" indent="-240631">
              <a:buSzPct val="100000"/>
              <a:buAutoNum type="arabicPeriod" startAt="1"/>
            </a:pPr>
            <a:r>
              <a:t>从海拔4000米-7500米消光系数主要分布在0.01～0.05</a:t>
            </a:r>
          </a:p>
          <a:p>
            <a:pPr marL="240631" indent="-240631">
              <a:buSzPct val="100000"/>
              <a:buAutoNum type="arabicPeriod" startAt="1"/>
            </a:pPr>
            <a:r>
              <a:t>比Longtin模型预期的消光系数偏小，Longtin模型没有考虑湿度</a:t>
            </a:r>
          </a:p>
          <a:p>
            <a:pPr marL="240631" indent="-240631">
              <a:buSzPct val="100000"/>
              <a:buAutoNum type="arabicPeriod" startAt="1"/>
            </a:pPr>
            <a:r>
              <a:t>平均每月2天的观测数据，仍然需要激光雷达的对气溶胶的现场实时测量</a:t>
            </a:r>
          </a:p>
        </p:txBody>
      </p:sp>
      <p:sp>
        <p:nvSpPr>
          <p:cNvPr id="393" name="（海拔/m）"/>
          <p:cNvSpPr txBox="1"/>
          <p:nvPr/>
        </p:nvSpPr>
        <p:spPr>
          <a:xfrm>
            <a:off x="3592831" y="4875531"/>
            <a:ext cx="1272475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（海拔/m）</a:t>
            </a:r>
          </a:p>
        </p:txBody>
      </p:sp>
      <p:sp>
        <p:nvSpPr>
          <p:cNvPr id="394" name="消光系数（1/km）"/>
          <p:cNvSpPr txBox="1"/>
          <p:nvPr/>
        </p:nvSpPr>
        <p:spPr>
          <a:xfrm>
            <a:off x="-39369" y="1040131"/>
            <a:ext cx="1971112" cy="408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消光系数（1/km）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硬件工作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硬件工作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216"/>
          <p:cNvSpPr txBox="1"/>
          <p:nvPr>
            <p:ph type="title"/>
          </p:nvPr>
        </p:nvSpPr>
        <p:spPr>
          <a:xfrm>
            <a:off x="0" y="-97362"/>
            <a:ext cx="8229600" cy="1143004"/>
          </a:xfrm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PMT</a:t>
            </a:r>
            <a:r>
              <a:rPr sz="4400"/>
              <a:t>电子学读出系统的测试平台</a:t>
            </a:r>
          </a:p>
        </p:txBody>
      </p:sp>
      <p:sp>
        <p:nvSpPr>
          <p:cNvPr id="399" name="Shape 217"/>
          <p:cNvSpPr txBox="1"/>
          <p:nvPr>
            <p:ph type="body" sz="half" idx="1"/>
          </p:nvPr>
        </p:nvSpPr>
        <p:spPr>
          <a:xfrm>
            <a:off x="457200" y="1600199"/>
            <a:ext cx="8229600" cy="2521338"/>
          </a:xfrm>
          <a:prstGeom prst="rect">
            <a:avLst/>
          </a:prstGeom>
        </p:spPr>
        <p:txBody>
          <a:bodyPr/>
          <a:lstStyle/>
          <a:p>
            <a:pPr marL="609600" indent="-609600"/>
            <a:r>
              <a:t>数据采集系统</a:t>
            </a:r>
          </a:p>
          <a:p>
            <a:pPr>
              <a:buSzTx/>
              <a:buNone/>
            </a:pPr>
            <a:r>
              <a:t>有三个部分组成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（1）VME机箱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（2）前端电子学插件（FEE）</a:t>
            </a:r>
          </a:p>
          <a:p>
            <a:pPr>
              <a:spcBef>
                <a:spcPts val="400"/>
              </a:spcBef>
              <a:buSzTx/>
              <a:buNone/>
              <a:defRPr sz="2000"/>
            </a:pPr>
            <a:r>
              <a:t>（3）机箱控制器插件</a:t>
            </a:r>
          </a:p>
        </p:txBody>
      </p:sp>
      <p:pic>
        <p:nvPicPr>
          <p:cNvPr id="400" name="屏幕快照 2017-09-21 下午3.21.41.png" descr="屏幕快照 2017-09-21 下午3.21.4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110" y="925861"/>
            <a:ext cx="8371780" cy="4599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CEE1F2"/>
            </a:gs>
            <a:gs pos="16999">
              <a:srgbClr val="B5D2EC"/>
            </a:gs>
            <a:gs pos="25999">
              <a:srgbClr val="B5D2EC"/>
            </a:gs>
            <a:gs pos="100000">
              <a:srgbClr val="F7FAFD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标题"/>
          <p:cNvSpPr txBox="1"/>
          <p:nvPr>
            <p:ph type="title" idx="4294967295"/>
          </p:nvPr>
        </p:nvSpPr>
        <p:spPr>
          <a:xfrm>
            <a:off x="628650" y="113109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/>
          <a:p>
            <a: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403" name="0" descr="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896" y="901019"/>
            <a:ext cx="4670823" cy="2121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1" descr="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0882" y="885825"/>
            <a:ext cx="4304068" cy="2121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2" descr="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78" y="3462337"/>
            <a:ext cx="4670822" cy="2258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3" descr="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79193" y="3462337"/>
            <a:ext cx="4145757" cy="2185988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0通道"/>
          <p:cNvSpPr txBox="1"/>
          <p:nvPr/>
        </p:nvSpPr>
        <p:spPr>
          <a:xfrm>
            <a:off x="1483518" y="3134915"/>
            <a:ext cx="1281114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0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08" name="1通道"/>
          <p:cNvSpPr txBox="1"/>
          <p:nvPr/>
        </p:nvSpPr>
        <p:spPr>
          <a:xfrm>
            <a:off x="6435328" y="3134915"/>
            <a:ext cx="1215629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09" name="2通道"/>
          <p:cNvSpPr txBox="1"/>
          <p:nvPr/>
        </p:nvSpPr>
        <p:spPr>
          <a:xfrm>
            <a:off x="1574006" y="5720953"/>
            <a:ext cx="1190626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2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10" name="3通道"/>
          <p:cNvSpPr txBox="1"/>
          <p:nvPr/>
        </p:nvSpPr>
        <p:spPr>
          <a:xfrm>
            <a:off x="6255543" y="5769768"/>
            <a:ext cx="946548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3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11" name="16个通道数据的标定（0-3）"/>
          <p:cNvSpPr txBox="1"/>
          <p:nvPr/>
        </p:nvSpPr>
        <p:spPr>
          <a:xfrm>
            <a:off x="2792731" y="-19371"/>
            <a:ext cx="6323925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900"/>
            </a:lvl1pPr>
          </a:lstStyle>
          <a:p>
            <a:pPr/>
            <a:r>
              <a:t>16个通道数据的标定（0-3）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CEE1F2"/>
            </a:gs>
            <a:gs pos="16999">
              <a:srgbClr val="B5D2EC"/>
            </a:gs>
            <a:gs pos="25999">
              <a:srgbClr val="B5D2EC"/>
            </a:gs>
            <a:gs pos="100000">
              <a:srgbClr val="F7FAFD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标题"/>
          <p:cNvSpPr txBox="1"/>
          <p:nvPr>
            <p:ph type="title" idx="4294967295"/>
          </p:nvPr>
        </p:nvSpPr>
        <p:spPr>
          <a:xfrm>
            <a:off x="628650" y="113109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/>
          <a:p>
            <a: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414" name="4zy" descr="4z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60" y="837009"/>
            <a:ext cx="4538664" cy="218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5" descr="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3696" y="837009"/>
            <a:ext cx="4292204" cy="218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6" descr="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860" y="3298031"/>
            <a:ext cx="4597004" cy="2088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7" descr="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27984" y="3298031"/>
            <a:ext cx="4277916" cy="2088357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4通道"/>
          <p:cNvSpPr txBox="1"/>
          <p:nvPr/>
        </p:nvSpPr>
        <p:spPr>
          <a:xfrm>
            <a:off x="1459706" y="3034903"/>
            <a:ext cx="1109663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4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19" name="5通道"/>
          <p:cNvSpPr txBox="1"/>
          <p:nvPr/>
        </p:nvSpPr>
        <p:spPr>
          <a:xfrm>
            <a:off x="6181725" y="3034903"/>
            <a:ext cx="1158479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5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20" name="6通道"/>
          <p:cNvSpPr txBox="1"/>
          <p:nvPr/>
        </p:nvSpPr>
        <p:spPr>
          <a:xfrm>
            <a:off x="1557337" y="5514975"/>
            <a:ext cx="1175148" cy="38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6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21" name="7通道"/>
          <p:cNvSpPr txBox="1"/>
          <p:nvPr/>
        </p:nvSpPr>
        <p:spPr>
          <a:xfrm>
            <a:off x="6369843" y="5604271"/>
            <a:ext cx="628651" cy="70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7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22" name="16个通道数据的标定（4-7）"/>
          <p:cNvSpPr txBox="1"/>
          <p:nvPr/>
        </p:nvSpPr>
        <p:spPr>
          <a:xfrm>
            <a:off x="2792732" y="-19371"/>
            <a:ext cx="6323924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900"/>
            </a:lvl1pPr>
          </a:lstStyle>
          <a:p>
            <a:pPr/>
            <a:r>
              <a:t>16个通道数据的标定（4-7）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CEE1F2"/>
            </a:gs>
            <a:gs pos="16999">
              <a:srgbClr val="B5D2EC"/>
            </a:gs>
            <a:gs pos="25999">
              <a:srgbClr val="B5D2EC"/>
            </a:gs>
            <a:gs pos="100000">
              <a:srgbClr val="F7FAFD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标题"/>
          <p:cNvSpPr txBox="1"/>
          <p:nvPr>
            <p:ph type="title" idx="4294967295"/>
          </p:nvPr>
        </p:nvSpPr>
        <p:spPr>
          <a:xfrm>
            <a:off x="628650" y="113109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/>
          <a:p>
            <a: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425" name="8td" descr="8t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004" y="847725"/>
            <a:ext cx="4918473" cy="2234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9td" descr="9t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6596" y="847725"/>
            <a:ext cx="4018361" cy="2234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10td" descr="10t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5004" y="3358753"/>
            <a:ext cx="4919664" cy="2332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11td" descr="11t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26818" y="3339703"/>
            <a:ext cx="4148139" cy="2299097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8通道"/>
          <p:cNvSpPr txBox="1"/>
          <p:nvPr/>
        </p:nvSpPr>
        <p:spPr>
          <a:xfrm>
            <a:off x="1687115" y="3082528"/>
            <a:ext cx="1395414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8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30" name="9通道"/>
          <p:cNvSpPr txBox="1"/>
          <p:nvPr/>
        </p:nvSpPr>
        <p:spPr>
          <a:xfrm>
            <a:off x="6492478" y="3082528"/>
            <a:ext cx="1060848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9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31" name="10通道"/>
          <p:cNvSpPr txBox="1"/>
          <p:nvPr/>
        </p:nvSpPr>
        <p:spPr>
          <a:xfrm>
            <a:off x="1377553" y="5691187"/>
            <a:ext cx="1183482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10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32" name="11通道"/>
          <p:cNvSpPr txBox="1"/>
          <p:nvPr/>
        </p:nvSpPr>
        <p:spPr>
          <a:xfrm>
            <a:off x="6426993" y="5731668"/>
            <a:ext cx="872729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11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33" name="16个通道数据的标定（8-11）"/>
          <p:cNvSpPr txBox="1"/>
          <p:nvPr/>
        </p:nvSpPr>
        <p:spPr>
          <a:xfrm>
            <a:off x="2792732" y="-19371"/>
            <a:ext cx="6562868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900"/>
            </a:lvl1pPr>
          </a:lstStyle>
          <a:p>
            <a:pPr/>
            <a:r>
              <a:t>16个通道数据的标定（8-11）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gradFill flip="none" rotWithShape="1">
          <a:gsLst>
            <a:gs pos="0">
              <a:srgbClr val="CEE1F2"/>
            </a:gs>
            <a:gs pos="16999">
              <a:srgbClr val="B5D2EC"/>
            </a:gs>
            <a:gs pos="25999">
              <a:srgbClr val="B5D2EC"/>
            </a:gs>
            <a:gs pos="100000">
              <a:srgbClr val="F7FAFD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标题"/>
          <p:cNvSpPr txBox="1"/>
          <p:nvPr>
            <p:ph type="title" idx="4294967295"/>
          </p:nvPr>
        </p:nvSpPr>
        <p:spPr>
          <a:xfrm>
            <a:off x="628650" y="1131093"/>
            <a:ext cx="7886700" cy="994173"/>
          </a:xfrm>
          <a:prstGeom prst="rect">
            <a:avLst/>
          </a:prstGeom>
        </p:spPr>
        <p:txBody>
          <a:bodyPr lIns="34289" tIns="34289" rIns="34289" bIns="34289"/>
          <a:lstStyle/>
          <a:p>
            <a: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</a:p>
        </p:txBody>
      </p:sp>
      <p:pic>
        <p:nvPicPr>
          <p:cNvPr id="436" name="12td" descr="12t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35" y="879871"/>
            <a:ext cx="4533901" cy="2059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13td" descr="13t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1315" y="879871"/>
            <a:ext cx="4291014" cy="1949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14td" descr="14t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81" y="3364706"/>
            <a:ext cx="4436269" cy="2013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15td" descr="15t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11315" y="3364706"/>
            <a:ext cx="4363642" cy="1981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12通道"/>
          <p:cNvSpPr txBox="1"/>
          <p:nvPr/>
        </p:nvSpPr>
        <p:spPr>
          <a:xfrm>
            <a:off x="1483518" y="3037284"/>
            <a:ext cx="889398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12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41" name="13通道"/>
          <p:cNvSpPr txBox="1"/>
          <p:nvPr/>
        </p:nvSpPr>
        <p:spPr>
          <a:xfrm>
            <a:off x="6426993" y="2980134"/>
            <a:ext cx="897732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13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42" name="14通道"/>
          <p:cNvSpPr txBox="1"/>
          <p:nvPr/>
        </p:nvSpPr>
        <p:spPr>
          <a:xfrm>
            <a:off x="1353740" y="5566171"/>
            <a:ext cx="1190626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14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43" name="15通道"/>
          <p:cNvSpPr txBox="1"/>
          <p:nvPr/>
        </p:nvSpPr>
        <p:spPr>
          <a:xfrm>
            <a:off x="6403181" y="5517356"/>
            <a:ext cx="1108473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15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通道</a:t>
            </a:r>
          </a:p>
        </p:txBody>
      </p:sp>
      <p:sp>
        <p:nvSpPr>
          <p:cNvPr id="444" name="16个通道数据的标定（12-15）"/>
          <p:cNvSpPr txBox="1"/>
          <p:nvPr/>
        </p:nvSpPr>
        <p:spPr>
          <a:xfrm>
            <a:off x="1294132" y="-48574"/>
            <a:ext cx="6874849" cy="777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900"/>
            </a:lvl1pPr>
          </a:lstStyle>
          <a:p>
            <a:pPr/>
            <a:r>
              <a:t>16个通道数据的标定（12-15）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相对标定"/>
          <p:cNvSpPr txBox="1"/>
          <p:nvPr/>
        </p:nvSpPr>
        <p:spPr>
          <a:xfrm>
            <a:off x="2475231" y="138431"/>
            <a:ext cx="2085338" cy="777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900"/>
            </a:lvl1pPr>
          </a:lstStyle>
          <a:p>
            <a:pPr/>
            <a:r>
              <a:t>相对标定</a:t>
            </a:r>
          </a:p>
        </p:txBody>
      </p:sp>
      <p:sp>
        <p:nvSpPr>
          <p:cNvPr id="447" name="（1）设计稳定的LED电路，计划设计成直径10cm的PCB板…"/>
          <p:cNvSpPr txBox="1"/>
          <p:nvPr>
            <p:ph type="body" sz="half" idx="4294967295"/>
          </p:nvPr>
        </p:nvSpPr>
        <p:spPr>
          <a:xfrm>
            <a:off x="-1588" y="2001847"/>
            <a:ext cx="8534401" cy="1875039"/>
          </a:xfrm>
          <a:prstGeom prst="rect">
            <a:avLst/>
          </a:prstGeom>
        </p:spPr>
        <p:txBody>
          <a:bodyPr lIns="45719" tIns="45719" rIns="45719" bIns="45719" anchor="ctr"/>
          <a:lstStyle/>
          <a:p>
            <a:pPr marL="205740" indent="-205740" defTabSz="329184">
              <a:spcBef>
                <a:spcPts val="400"/>
              </a:spcBef>
              <a:buClr>
                <a:srgbClr val="FFFFFF"/>
              </a:buClr>
              <a:buSzPct val="80000"/>
              <a:buFontTx/>
              <a:buChar char=""/>
              <a:defRPr sz="2376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t>1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）设计稳定的</a:t>
            </a:r>
            <a:r>
              <a:t>LED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电路，计划设计成直径</a:t>
            </a:r>
            <a:r>
              <a:t>10cm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的</a:t>
            </a:r>
            <a:r>
              <a:t>PCB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板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marL="205740" indent="-205740" defTabSz="329184">
              <a:spcBef>
                <a:spcPts val="400"/>
              </a:spcBef>
              <a:buClr>
                <a:srgbClr val="FFFFFF"/>
              </a:buClr>
              <a:buSzPct val="80000"/>
              <a:buFontTx/>
              <a:buChar char=""/>
              <a:defRPr sz="2376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t>2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）检验</a:t>
            </a:r>
            <a:r>
              <a:t>LED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电路板的正确性</a:t>
            </a:r>
          </a:p>
          <a:p>
            <a:pPr marL="205740" indent="-205740" defTabSz="329184">
              <a:spcBef>
                <a:spcPts val="400"/>
              </a:spcBef>
              <a:buClr>
                <a:srgbClr val="FFFFFF"/>
              </a:buClr>
              <a:buSzPct val="80000"/>
              <a:buFontTx/>
              <a:buChar char=""/>
              <a:defRPr sz="2376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t>3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）对光电倍增管进行标定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89"/>
          <p:cNvSpPr txBox="1"/>
          <p:nvPr>
            <p:ph type="sldNum" sz="quarter" idx="4294967295"/>
          </p:nvPr>
        </p:nvSpPr>
        <p:spPr>
          <a:xfrm>
            <a:off x="8502740" y="6404292"/>
            <a:ext cx="184058" cy="2692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3" name="Shape 90"/>
          <p:cNvSpPr txBox="1"/>
          <p:nvPr/>
        </p:nvSpPr>
        <p:spPr>
          <a:xfrm>
            <a:off x="1854317" y="2030727"/>
            <a:ext cx="1879359" cy="66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1、背景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文本框 4"/>
          <p:cNvSpPr txBox="1"/>
          <p:nvPr/>
        </p:nvSpPr>
        <p:spPr>
          <a:xfrm>
            <a:off x="1689967" y="391159"/>
            <a:ext cx="5189806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LED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驱动电路</a:t>
            </a:r>
            <a:r>
              <a:t>-DEIC420</a:t>
            </a:r>
          </a:p>
        </p:txBody>
      </p:sp>
      <p:sp>
        <p:nvSpPr>
          <p:cNvPr id="450" name="文本框 5"/>
          <p:cNvSpPr txBox="1"/>
          <p:nvPr/>
        </p:nvSpPr>
        <p:spPr>
          <a:xfrm>
            <a:off x="1492546" y="5143994"/>
            <a:ext cx="5584647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VCC: 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输入直流电压；</a:t>
            </a:r>
            <a:r>
              <a:t>IN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：触发脉冲，</a:t>
            </a:r>
            <a:r>
              <a:t>OUT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：输出脉冲</a:t>
            </a:r>
          </a:p>
        </p:txBody>
      </p:sp>
      <p:pic>
        <p:nvPicPr>
          <p:cNvPr id="45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1085" y="1638113"/>
            <a:ext cx="4983481" cy="3365576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矩形 16"/>
          <p:cNvSpPr/>
          <p:nvPr/>
        </p:nvSpPr>
        <p:spPr>
          <a:xfrm>
            <a:off x="2320290" y="3042376"/>
            <a:ext cx="708661" cy="695235"/>
          </a:xfrm>
          <a:prstGeom prst="rect">
            <a:avLst/>
          </a:prstGeom>
          <a:ln w="3175" cap="rnd">
            <a:solidFill>
              <a:srgbClr val="FF0000"/>
            </a:solidFill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53" name="矩形 17"/>
          <p:cNvSpPr/>
          <p:nvPr/>
        </p:nvSpPr>
        <p:spPr>
          <a:xfrm>
            <a:off x="5882747" y="3143747"/>
            <a:ext cx="918103" cy="243028"/>
          </a:xfrm>
          <a:prstGeom prst="rect">
            <a:avLst/>
          </a:prstGeom>
          <a:ln w="3175" cap="rnd">
            <a:solidFill>
              <a:srgbClr val="FF0000"/>
            </a:solidFill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54" name="矩形 18"/>
          <p:cNvSpPr/>
          <p:nvPr/>
        </p:nvSpPr>
        <p:spPr>
          <a:xfrm>
            <a:off x="4650864" y="1670407"/>
            <a:ext cx="918103" cy="216025"/>
          </a:xfrm>
          <a:prstGeom prst="rect">
            <a:avLst/>
          </a:prstGeom>
          <a:ln w="3175" cap="rnd">
            <a:solidFill>
              <a:srgbClr val="FF0000"/>
            </a:solidFill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55" name="TextBox 3"/>
          <p:cNvSpPr txBox="1"/>
          <p:nvPr/>
        </p:nvSpPr>
        <p:spPr>
          <a:xfrm>
            <a:off x="6122516" y="3421065"/>
            <a:ext cx="864098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接</a:t>
            </a:r>
            <a:r>
              <a:t>LED</a:t>
            </a:r>
          </a:p>
        </p:txBody>
      </p:sp>
      <p:sp>
        <p:nvSpPr>
          <p:cNvPr id="456" name="TextBox 8"/>
          <p:cNvSpPr txBox="1"/>
          <p:nvPr/>
        </p:nvSpPr>
        <p:spPr>
          <a:xfrm>
            <a:off x="1939290" y="3871255"/>
            <a:ext cx="1080121" cy="38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接</a:t>
            </a:r>
            <a:r>
              <a:t>FPGA</a:t>
            </a:r>
          </a:p>
        </p:txBody>
      </p:sp>
      <p:sp>
        <p:nvSpPr>
          <p:cNvPr id="457" name="TextBox 9"/>
          <p:cNvSpPr txBox="1"/>
          <p:nvPr/>
        </p:nvSpPr>
        <p:spPr>
          <a:xfrm>
            <a:off x="3650108" y="1670407"/>
            <a:ext cx="1080121" cy="66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>
              <a:defRPr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接</a:t>
            </a:r>
            <a:r>
              <a:t>LT1963A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内容占位符 2"/>
          <p:cNvSpPr txBox="1"/>
          <p:nvPr>
            <p:ph type="body" idx="1"/>
          </p:nvPr>
        </p:nvSpPr>
        <p:spPr>
          <a:xfrm>
            <a:off x="930290" y="2359693"/>
            <a:ext cx="6400801" cy="4091942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FPGA</a:t>
            </a:r>
            <a:r>
              <a:rPr>
                <a:latin typeface="+mj-lt"/>
                <a:ea typeface="+mj-ea"/>
                <a:cs typeface="+mj-cs"/>
                <a:sym typeface="Helvetica"/>
              </a:rPr>
              <a:t>产生可控时钟脉冲，共六只</a:t>
            </a:r>
            <a:r>
              <a:t>LED</a:t>
            </a:r>
          </a:p>
          <a:p>
            <a:pPr/>
          </a:p>
          <a:p>
            <a:pPr/>
            <a:r>
              <a:t>线路设计已经完成，定制板子</a:t>
            </a:r>
          </a:p>
        </p:txBody>
      </p:sp>
      <p:grpSp>
        <p:nvGrpSpPr>
          <p:cNvPr id="462" name="矩形 3"/>
          <p:cNvGrpSpPr/>
          <p:nvPr/>
        </p:nvGrpSpPr>
        <p:grpSpPr>
          <a:xfrm>
            <a:off x="130281" y="1370329"/>
            <a:ext cx="2797431" cy="3225199"/>
            <a:chOff x="0" y="-591915"/>
            <a:chExt cx="2797429" cy="3225197"/>
          </a:xfrm>
        </p:grpSpPr>
        <p:sp>
          <p:nvSpPr>
            <p:cNvPr id="460" name="矩形"/>
            <p:cNvSpPr/>
            <p:nvPr/>
          </p:nvSpPr>
          <p:spPr>
            <a:xfrm>
              <a:off x="-1" y="-1"/>
              <a:ext cx="2797431" cy="2041369"/>
            </a:xfrm>
            <a:prstGeom prst="rect">
              <a:avLst/>
            </a:prstGeom>
            <a:solidFill>
              <a:srgbClr val="052F61"/>
            </a:solidFill>
            <a:ln w="3175" cap="rnd">
              <a:solidFill>
                <a:srgbClr val="042247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61" name="FPGA…"/>
            <p:cNvSpPr txBox="1"/>
            <p:nvPr/>
          </p:nvSpPr>
          <p:spPr>
            <a:xfrm>
              <a:off x="-1" y="-591916"/>
              <a:ext cx="2797431" cy="322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FPGA</a:t>
              </a:r>
            </a:p>
            <a:p>
              <a:pPr algn="ctr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100MHz</a:t>
              </a:r>
            </a:p>
            <a:p>
              <a:pPr algn="ctr">
                <a:defRPr sz="36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t>or 50MHz</a:t>
              </a:r>
            </a:p>
          </p:txBody>
        </p:sp>
      </p:grpSp>
      <p:sp>
        <p:nvSpPr>
          <p:cNvPr id="463" name="直接连接符 5"/>
          <p:cNvSpPr/>
          <p:nvPr/>
        </p:nvSpPr>
        <p:spPr>
          <a:xfrm>
            <a:off x="2877804" y="2433353"/>
            <a:ext cx="862620" cy="6524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grpSp>
        <p:nvGrpSpPr>
          <p:cNvPr id="466" name="矩形 5"/>
          <p:cNvGrpSpPr/>
          <p:nvPr/>
        </p:nvGrpSpPr>
        <p:grpSpPr>
          <a:xfrm>
            <a:off x="5651223" y="2265886"/>
            <a:ext cx="648073" cy="347981"/>
            <a:chOff x="0" y="-34925"/>
            <a:chExt cx="648071" cy="347979"/>
          </a:xfrm>
        </p:grpSpPr>
        <p:sp>
          <p:nvSpPr>
            <p:cNvPr id="464" name="矩形"/>
            <p:cNvSpPr/>
            <p:nvPr/>
          </p:nvSpPr>
          <p:spPr>
            <a:xfrm>
              <a:off x="0" y="37700"/>
              <a:ext cx="648072" cy="202730"/>
            </a:xfrm>
            <a:prstGeom prst="rect">
              <a:avLst/>
            </a:prstGeom>
            <a:noFill/>
            <a:ln w="3175" cap="rnd">
              <a:solidFill>
                <a:srgbClr val="042247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65" name="LEDA"/>
            <p:cNvSpPr txBox="1"/>
            <p:nvPr/>
          </p:nvSpPr>
          <p:spPr>
            <a:xfrm>
              <a:off x="0" y="-34926"/>
              <a:ext cx="648072" cy="347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LEDA</a:t>
              </a:r>
            </a:p>
          </p:txBody>
        </p:sp>
      </p:grpSp>
      <p:sp>
        <p:nvSpPr>
          <p:cNvPr id="467" name="直接连接符 7"/>
          <p:cNvSpPr/>
          <p:nvPr/>
        </p:nvSpPr>
        <p:spPr>
          <a:xfrm flipV="1">
            <a:off x="3740423" y="3189438"/>
            <a:ext cx="780536" cy="5554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grpSp>
        <p:nvGrpSpPr>
          <p:cNvPr id="470" name="矩形 7"/>
          <p:cNvGrpSpPr/>
          <p:nvPr/>
        </p:nvGrpSpPr>
        <p:grpSpPr>
          <a:xfrm>
            <a:off x="5632109" y="3021002"/>
            <a:ext cx="648073" cy="347981"/>
            <a:chOff x="0" y="-34925"/>
            <a:chExt cx="648071" cy="347979"/>
          </a:xfrm>
        </p:grpSpPr>
        <p:sp>
          <p:nvSpPr>
            <p:cNvPr id="468" name="矩形"/>
            <p:cNvSpPr/>
            <p:nvPr/>
          </p:nvSpPr>
          <p:spPr>
            <a:xfrm>
              <a:off x="0" y="37700"/>
              <a:ext cx="648072" cy="202730"/>
            </a:xfrm>
            <a:prstGeom prst="rect">
              <a:avLst/>
            </a:prstGeom>
            <a:noFill/>
            <a:ln w="3175" cap="rnd">
              <a:solidFill>
                <a:srgbClr val="042247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pPr>
            </a:p>
          </p:txBody>
        </p:sp>
        <p:sp>
          <p:nvSpPr>
            <p:cNvPr id="469" name="LEDB"/>
            <p:cNvSpPr txBox="1"/>
            <p:nvPr/>
          </p:nvSpPr>
          <p:spPr>
            <a:xfrm>
              <a:off x="0" y="-34926"/>
              <a:ext cx="648072" cy="3479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LEDB</a:t>
              </a:r>
            </a:p>
          </p:txBody>
        </p:sp>
      </p:grpSp>
      <p:sp>
        <p:nvSpPr>
          <p:cNvPr id="471" name="直接连接符 11"/>
          <p:cNvSpPr/>
          <p:nvPr/>
        </p:nvSpPr>
        <p:spPr>
          <a:xfrm>
            <a:off x="3740423" y="2439875"/>
            <a:ext cx="780536" cy="1"/>
          </a:xfrm>
          <a:prstGeom prst="line">
            <a:avLst/>
          </a:prstGeom>
          <a:ln w="25400" cap="rnd">
            <a:solidFill>
              <a:srgbClr val="858F9A">
                <a:alpha val="60000"/>
              </a:srgbClr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72" name="直接连接符 14"/>
          <p:cNvSpPr/>
          <p:nvPr/>
        </p:nvSpPr>
        <p:spPr>
          <a:xfrm>
            <a:off x="4520958" y="2439875"/>
            <a:ext cx="780537" cy="1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73" name="直接连接符 15"/>
          <p:cNvSpPr/>
          <p:nvPr/>
        </p:nvSpPr>
        <p:spPr>
          <a:xfrm>
            <a:off x="2891633" y="3187994"/>
            <a:ext cx="848791" cy="1"/>
          </a:xfrm>
          <a:prstGeom prst="line">
            <a:avLst/>
          </a:prstGeom>
          <a:ln w="25400" cap="rnd">
            <a:solidFill>
              <a:srgbClr val="858F9A">
                <a:alpha val="60000"/>
              </a:srgbClr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74" name="直接连接符 17"/>
          <p:cNvSpPr/>
          <p:nvPr/>
        </p:nvSpPr>
        <p:spPr>
          <a:xfrm>
            <a:off x="4431401" y="3186552"/>
            <a:ext cx="870094" cy="1"/>
          </a:xfrm>
          <a:prstGeom prst="line">
            <a:avLst/>
          </a:prstGeom>
          <a:ln w="25400" cap="rnd">
            <a:solidFill>
              <a:srgbClr val="FF0000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</p:txBody>
      </p:sp>
      <p:sp>
        <p:nvSpPr>
          <p:cNvPr id="475" name="文本框 12"/>
          <p:cNvSpPr txBox="1"/>
          <p:nvPr/>
        </p:nvSpPr>
        <p:spPr>
          <a:xfrm>
            <a:off x="2495729" y="639848"/>
            <a:ext cx="3269924" cy="140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脉冲产生设计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YAG激光标定系统的购买"/>
          <p:cNvSpPr txBox="1"/>
          <p:nvPr>
            <p:ph type="title"/>
          </p:nvPr>
        </p:nvSpPr>
        <p:spPr>
          <a:xfrm>
            <a:off x="139700" y="-479425"/>
            <a:ext cx="8229600" cy="1508126"/>
          </a:xfrm>
          <a:prstGeom prst="rect">
            <a:avLst/>
          </a:prstGeom>
        </p:spPr>
        <p:txBody>
          <a:bodyPr/>
          <a:lstStyle/>
          <a:p>
            <a:pPr/>
            <a:r>
              <a:t>YAG激光标定系统的购买</a:t>
            </a:r>
          </a:p>
        </p:txBody>
      </p:sp>
      <p:sp>
        <p:nvSpPr>
          <p:cNvPr id="478" name="2017年10月份签订科“中国科学院高能物理研究所-西南交通大学科研合作协议”，明确双方今后的关于LHAASO项目的建设经费不收管理费…"/>
          <p:cNvSpPr txBox="1"/>
          <p:nvPr/>
        </p:nvSpPr>
        <p:spPr>
          <a:xfrm>
            <a:off x="176531" y="500381"/>
            <a:ext cx="9184638" cy="565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240631" indent="-240631">
              <a:buSzPct val="100000"/>
              <a:buAutoNum type="arabicPeriod" startAt="1"/>
            </a:pPr>
            <a:r>
              <a:t>2017年10月份签订科“中国科学院高能物理研究所-西南交通大学科研合作协议”，明确双方今后的关于LHAASO项目的建设经费不收管理费</a:t>
            </a:r>
          </a:p>
          <a:p>
            <a:pPr/>
          </a:p>
          <a:p>
            <a:pPr/>
            <a:r>
              <a:t>2. 2018年3月签订激光标定系统合同，明确130万用于4台激光器和激光转台系统的购买</a:t>
            </a:r>
          </a:p>
          <a:p>
            <a:pPr/>
          </a:p>
          <a:p>
            <a:pPr/>
          </a:p>
          <a:p>
            <a:pPr/>
            <a:r>
              <a:t>3. Ultra激光器：</a:t>
            </a:r>
          </a:p>
          <a:p>
            <a:pPr/>
            <a:r>
              <a:t>             1.和代理公司先锋科技成都代理处交流很容易</a:t>
            </a:r>
          </a:p>
          <a:p>
            <a:pPr/>
            <a:r>
              <a:t>             2. N2激光器不存在高原使用问题。</a:t>
            </a:r>
          </a:p>
          <a:p>
            <a:pPr/>
            <a:r>
              <a:t>             3. Ultra的YAG激光器的使用海拔在3000米以下，其余不负责质保</a:t>
            </a:r>
          </a:p>
          <a:p>
            <a:pPr/>
            <a:r>
              <a:t>             4. 2018年1月协调会决定春节后YAG激光器的低温试验，现在正做相关实验</a:t>
            </a:r>
          </a:p>
          <a:p>
            <a:pPr/>
            <a:r>
              <a:t>             5. 成立“激光问题讨论组”，及时交流讨论具体问题。       </a:t>
            </a:r>
          </a:p>
          <a:p>
            <a:pPr/>
            <a:r>
              <a:t>4. Continuum激光器</a:t>
            </a:r>
          </a:p>
          <a:p>
            <a:pPr/>
            <a:r>
              <a:t>   1. 水循环制冷，报价较低</a:t>
            </a:r>
          </a:p>
          <a:p>
            <a:pPr/>
            <a:r>
              <a:t>   2. 中科院大气所潘蔚琳在用Continuum的大功率激光发射器，和潘老师联系，她们的激光器正常工作，2017年12月份正常运行10多天；3月底到羊八井，确定时间后告诉我们</a:t>
            </a:r>
          </a:p>
          <a:p>
            <a:pPr/>
            <a:r>
              <a:t>   3. 2017.11月24号和Continuum的代理商上海芷云光电电话沟通，不愿意卖给我们</a:t>
            </a:r>
          </a:p>
        </p:txBody>
      </p:sp>
      <p:sp>
        <p:nvSpPr>
          <p:cNvPr id="479" name="催促和张勇一起到羊八井实地考察，尽快决定YAG激光器的购买选型及激光器高原运行问题的解决，实现2018年8～9月份在稻城按照调试"/>
          <p:cNvSpPr txBox="1"/>
          <p:nvPr/>
        </p:nvSpPr>
        <p:spPr>
          <a:xfrm>
            <a:off x="51643" y="5853431"/>
            <a:ext cx="8965550" cy="904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300">
                <a:solidFill>
                  <a:srgbClr val="F54512"/>
                </a:solidFill>
              </a:defRPr>
            </a:lvl1pPr>
          </a:lstStyle>
          <a:p>
            <a:pPr/>
            <a:r>
              <a:t>催促和张勇一起到羊八井实地考察，尽快决定YAG激光器的购买选型及激光器高原运行问题的解决，实现2018年8～9月份在稻城按照调试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5. 激光转台的购买：2月初合同签订，按照合同约定3月8号把2.5万转给中科维纳，全部…"/>
          <p:cNvSpPr txBox="1"/>
          <p:nvPr/>
        </p:nvSpPr>
        <p:spPr>
          <a:xfrm>
            <a:off x="252731" y="189231"/>
            <a:ext cx="8893406" cy="726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5. 激光转台的购买：2月初合同签订，按照合同约定3月8号把2.5万转给中科维纳，全部</a:t>
            </a:r>
          </a:p>
          <a:p>
            <a:pPr/>
            <a:r>
              <a:t>    运行正常时把尾款0.8万转过去。</a:t>
            </a:r>
          </a:p>
        </p:txBody>
      </p:sp>
      <p:sp>
        <p:nvSpPr>
          <p:cNvPr id="482" name="6. 张勇安排的成都有代理厂家的双波段云天仪的购买调研（已经布置给学生去做）"/>
          <p:cNvSpPr txBox="1"/>
          <p:nvPr/>
        </p:nvSpPr>
        <p:spPr>
          <a:xfrm>
            <a:off x="227331" y="1217931"/>
            <a:ext cx="8359299" cy="4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6. 张勇安排的成都有代理厂家的双波段云天仪的购买调研（已经布置给学生去做）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总结："/>
          <p:cNvSpPr txBox="1"/>
          <p:nvPr>
            <p:ph type="title"/>
          </p:nvPr>
        </p:nvSpPr>
        <p:spPr>
          <a:xfrm>
            <a:off x="330200" y="-390525"/>
            <a:ext cx="8229600" cy="1508126"/>
          </a:xfrm>
          <a:prstGeom prst="rect">
            <a:avLst/>
          </a:prstGeom>
        </p:spPr>
        <p:txBody>
          <a:bodyPr/>
          <a:lstStyle/>
          <a:p>
            <a:pPr/>
            <a:r>
              <a:t>总结：</a:t>
            </a:r>
          </a:p>
        </p:txBody>
      </p:sp>
      <p:sp>
        <p:nvSpPr>
          <p:cNvPr id="485" name="标定模拟模型研究取得一定进展，将放到程序中去，尽快完成入射光子的存储格式研究，利用新的版本的探测器代码开展模拟研究…"/>
          <p:cNvSpPr txBox="1"/>
          <p:nvPr>
            <p:ph type="body" idx="1"/>
          </p:nvPr>
        </p:nvSpPr>
        <p:spPr>
          <a:xfrm>
            <a:off x="330200" y="1016000"/>
            <a:ext cx="8229600" cy="5257800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200"/>
            </a:pPr>
            <a:r>
              <a:t>标定模拟模型研究取得一定进展，将放到程序中去，尽快完成入射光子的存储格式研究，利用新的版本的探测器代码开展模拟研究</a:t>
            </a:r>
          </a:p>
          <a:p>
            <a:pPr marL="342899" indent="-342899">
              <a:defRPr sz="2100"/>
            </a:pPr>
            <a:r>
              <a:t>和大气物理的专家开始了初步的接触（兰州大学大气科学学院黄忠伟（副教授，壮族），高原气象研究所），做进一步的宇宙线与气象环境的关系研究</a:t>
            </a:r>
          </a:p>
          <a:p>
            <a:pPr marL="342899" indent="-342899">
              <a:defRPr sz="2600"/>
            </a:pPr>
            <a:r>
              <a:t>标定系统的搭建工作和预先研究工作开展</a:t>
            </a:r>
          </a:p>
        </p:txBody>
      </p:sp>
      <p:sp>
        <p:nvSpPr>
          <p:cNvPr id="486" name="Shape 332"/>
          <p:cNvSpPr txBox="1"/>
          <p:nvPr/>
        </p:nvSpPr>
        <p:spPr>
          <a:xfrm>
            <a:off x="74928" y="4051553"/>
            <a:ext cx="6728228" cy="303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下一步计划（2018年9月）：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  深入CALIPSO卫星数据的研究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  完成样机光电倍增管的测试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  完成大气参数的模拟研究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  完成激光系统的安装和调试     </a:t>
            </a:r>
          </a:p>
          <a:p>
            <a:pPr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    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致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致谢</a:t>
            </a:r>
          </a:p>
        </p:txBody>
      </p:sp>
      <p:sp>
        <p:nvSpPr>
          <p:cNvPr id="489" name="四川省科技计划项目“成像激光雷达用于空气微悬浮物的监测”，50万已经到交大…"/>
          <p:cNvSpPr txBox="1"/>
          <p:nvPr>
            <p:ph type="body" idx="1"/>
          </p:nvPr>
        </p:nvSpPr>
        <p:spPr>
          <a:xfrm>
            <a:off x="368300" y="1371600"/>
            <a:ext cx="8229600" cy="5257800"/>
          </a:xfrm>
          <a:prstGeom prst="rect">
            <a:avLst/>
          </a:prstGeom>
        </p:spPr>
        <p:txBody>
          <a:bodyPr/>
          <a:lstStyle/>
          <a:p>
            <a:pPr/>
            <a:r>
              <a:t>四川省科技计划项目“成像激光雷达用于空气微悬浮物的监测”，50万已经到交大</a:t>
            </a:r>
          </a:p>
          <a:p>
            <a:pPr/>
            <a:r>
              <a:t>国家重大研发计划“WFCTA的标定、模拟、重建”，160万</a:t>
            </a:r>
          </a:p>
          <a:p>
            <a:pPr lvl="1" marL="800100" indent="-342900">
              <a:buChar char="•"/>
            </a:pPr>
            <a:r>
              <a:t>2018年联合基金的申请400万？？，用于计算和存储阵列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92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b</a:t>
            </a:r>
          </a:p>
        </p:txBody>
      </p:sp>
      <p:sp>
        <p:nvSpPr>
          <p:cNvPr id="216" name="Shape 93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74638"/>
            <a:ext cx="9036496" cy="6293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513" y="463883"/>
            <a:ext cx="2849491" cy="1907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3.png" descr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146" y="4655127"/>
            <a:ext cx="2751222" cy="169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4.png" descr="image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3576" y="517537"/>
            <a:ext cx="3200358" cy="180020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98"/>
          <p:cNvSpPr/>
          <p:nvPr/>
        </p:nvSpPr>
        <p:spPr>
          <a:xfrm rot="19309028">
            <a:off x="2755145" y="1904661"/>
            <a:ext cx="321148" cy="1039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264"/>
                </a:moveTo>
                <a:lnTo>
                  <a:pt x="5400" y="18264"/>
                </a:lnTo>
                <a:lnTo>
                  <a:pt x="5400" y="0"/>
                </a:lnTo>
                <a:lnTo>
                  <a:pt x="16200" y="0"/>
                </a:lnTo>
                <a:lnTo>
                  <a:pt x="16200" y="18264"/>
                </a:lnTo>
                <a:lnTo>
                  <a:pt x="21600" y="1826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2" name="Shape 99"/>
          <p:cNvSpPr/>
          <p:nvPr/>
        </p:nvSpPr>
        <p:spPr>
          <a:xfrm rot="3063230">
            <a:off x="5389803" y="1798453"/>
            <a:ext cx="288035" cy="1314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234"/>
                </a:moveTo>
                <a:lnTo>
                  <a:pt x="5400" y="19234"/>
                </a:lnTo>
                <a:lnTo>
                  <a:pt x="5400" y="0"/>
                </a:lnTo>
                <a:lnTo>
                  <a:pt x="16200" y="0"/>
                </a:lnTo>
                <a:lnTo>
                  <a:pt x="16200" y="19234"/>
                </a:lnTo>
                <a:lnTo>
                  <a:pt x="21600" y="1923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3" name="Shape 100"/>
          <p:cNvSpPr/>
          <p:nvPr/>
        </p:nvSpPr>
        <p:spPr>
          <a:xfrm rot="13195751">
            <a:off x="3317278" y="3339255"/>
            <a:ext cx="288035" cy="148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9503"/>
                </a:moveTo>
                <a:lnTo>
                  <a:pt x="5400" y="19503"/>
                </a:lnTo>
                <a:lnTo>
                  <a:pt x="5400" y="0"/>
                </a:lnTo>
                <a:lnTo>
                  <a:pt x="16200" y="0"/>
                </a:lnTo>
                <a:lnTo>
                  <a:pt x="16200" y="19503"/>
                </a:lnTo>
                <a:lnTo>
                  <a:pt x="21600" y="19503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3A5E8A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4" name="Shape 101"/>
          <p:cNvSpPr/>
          <p:nvPr/>
        </p:nvSpPr>
        <p:spPr>
          <a:xfrm>
            <a:off x="4849452" y="3016623"/>
            <a:ext cx="4110988" cy="1257301"/>
          </a:xfrm>
          <a:prstGeom prst="rect">
            <a:avLst/>
          </a:prstGeom>
          <a:solidFill>
            <a:srgbClr val="EEECE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LHAASO三大物理目标之一：</a:t>
            </a:r>
          </a:p>
          <a:p>
            <a: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分成分宇宙线能谱精确测量。</a:t>
            </a:r>
          </a:p>
          <a:p>
            <a:pPr>
              <a:def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宇宙线起源与加速传播机制</a:t>
            </a:r>
          </a:p>
        </p:txBody>
      </p:sp>
      <p:sp>
        <p:nvSpPr>
          <p:cNvPr id="225" name="Shape 102"/>
          <p:cNvSpPr/>
          <p:nvPr/>
        </p:nvSpPr>
        <p:spPr>
          <a:xfrm>
            <a:off x="3456020" y="4777466"/>
            <a:ext cx="5539183" cy="1676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联合WFTCA、WCDA、KM2A，多参数分能段精确测量宇宙线分成分能谱，搭建空间实验和地面阵列实验的桥梁，完成连续一致的能谱测量（50TeV-EeV）。</a:t>
            </a:r>
          </a:p>
        </p:txBody>
      </p:sp>
      <p:sp>
        <p:nvSpPr>
          <p:cNvPr id="226" name="Shape 103"/>
          <p:cNvSpPr txBox="1"/>
          <p:nvPr/>
        </p:nvSpPr>
        <p:spPr>
          <a:xfrm>
            <a:off x="2004553" y="1168717"/>
            <a:ext cx="1204814" cy="49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KM2A</a:t>
            </a:r>
          </a:p>
        </p:txBody>
      </p:sp>
      <p:sp>
        <p:nvSpPr>
          <p:cNvPr id="227" name="Shape 104"/>
          <p:cNvSpPr txBox="1"/>
          <p:nvPr/>
        </p:nvSpPr>
        <p:spPr>
          <a:xfrm>
            <a:off x="1821303" y="4734412"/>
            <a:ext cx="1204814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WCDA</a:t>
            </a:r>
          </a:p>
        </p:txBody>
      </p:sp>
      <p:sp>
        <p:nvSpPr>
          <p:cNvPr id="228" name="Shape 105"/>
          <p:cNvSpPr txBox="1"/>
          <p:nvPr/>
        </p:nvSpPr>
        <p:spPr>
          <a:xfrm>
            <a:off x="6275963" y="1486423"/>
            <a:ext cx="1204816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WFCTA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107"/>
          <p:cNvSpPr txBox="1"/>
          <p:nvPr>
            <p:ph type="title"/>
          </p:nvPr>
        </p:nvSpPr>
        <p:spPr>
          <a:xfrm>
            <a:off x="457200" y="-30162"/>
            <a:ext cx="8229600" cy="654032"/>
          </a:xfrm>
          <a:prstGeom prst="rect">
            <a:avLst/>
          </a:prstGeom>
        </p:spPr>
        <p:txBody>
          <a:bodyPr/>
          <a:lstStyle>
            <a:lvl1pPr defTabSz="740662">
              <a:defRPr sz="3100">
                <a:solidFill>
                  <a:srgbClr val="FD1F01"/>
                </a:solidFill>
              </a:defRPr>
            </a:lvl1pPr>
          </a:lstStyle>
          <a:p>
            <a:pPr/>
            <a:r>
              <a:t>标定的意义</a:t>
            </a:r>
          </a:p>
        </p:txBody>
      </p:sp>
      <p:sp>
        <p:nvSpPr>
          <p:cNvPr id="231" name="Shape 108"/>
          <p:cNvSpPr txBox="1"/>
          <p:nvPr>
            <p:ph type="body" idx="1"/>
          </p:nvPr>
        </p:nvSpPr>
        <p:spPr>
          <a:xfrm>
            <a:off x="9494" y="640548"/>
            <a:ext cx="8757158" cy="6020064"/>
          </a:xfrm>
          <a:prstGeom prst="rect">
            <a:avLst/>
          </a:prstGeom>
        </p:spPr>
        <p:txBody>
          <a:bodyPr/>
          <a:lstStyle/>
          <a:p>
            <a:pPr marL="201897" indent="-201897" defTabSz="538396">
              <a:lnSpc>
                <a:spcPct val="170000"/>
              </a:lnSpc>
              <a:spcBef>
                <a:spcPts val="100"/>
              </a:spcBef>
              <a:buSzTx/>
              <a:buNone/>
              <a:defRPr b="1" sz="2100">
                <a:solidFill>
                  <a:srgbClr val="F21B6A"/>
                </a:solidFill>
              </a:defRPr>
            </a:pPr>
            <a:r>
              <a:t>● 光子数绝对定标</a:t>
            </a:r>
          </a:p>
          <a:p>
            <a:pPr marL="201897" indent="-201897" defTabSz="538396">
              <a:lnSpc>
                <a:spcPct val="170000"/>
              </a:lnSpc>
              <a:spcBef>
                <a:spcPts val="100"/>
              </a:spcBef>
              <a:buSzTx/>
              <a:buNone/>
              <a:defRPr sz="1400"/>
            </a:pPr>
            <a:r>
              <a:t>	      望远镜接收到的光子数与激光脉冲的能量是成一定比例的， 对于没有汽溶胶的大气来说，如果激光的能量可以准确地测量到2%的水平，Rayligh散射光强度的计算可以精确到3%以下，那么光子数定标精度可以﹤5%。 </a:t>
            </a:r>
          </a:p>
          <a:p>
            <a:pPr marL="201897" indent="-201897" defTabSz="538396">
              <a:lnSpc>
                <a:spcPct val="170000"/>
              </a:lnSpc>
              <a:spcBef>
                <a:spcPts val="100"/>
              </a:spcBef>
              <a:buSzTx/>
              <a:buNone/>
              <a:defRPr sz="2100">
                <a:solidFill>
                  <a:srgbClr val="FD0376"/>
                </a:solidFill>
              </a:defRPr>
            </a:pPr>
            <a:r>
              <a:t>● 大气质量监测：</a:t>
            </a:r>
          </a:p>
          <a:p>
            <a:pPr marL="201897" indent="-201897" defTabSz="538396">
              <a:lnSpc>
                <a:spcPct val="170000"/>
              </a:lnSpc>
              <a:spcBef>
                <a:spcPts val="100"/>
              </a:spcBef>
              <a:buSzTx/>
              <a:buNone/>
              <a:defRPr sz="1400"/>
            </a:pPr>
            <a:r>
              <a:t>                 切仑科夫光在传播过程中受到空气分子的散射（Rayligh散射）及 汽溶胶散射（Mie散射）而损失部分光，由于Rayligh散射而损失的光是可以通过严格的计算而得到的，但由汽溶胶散射而损失的光必须经过实际测量才能估算出来，因此需要对站区附近大气质量进行实时监测，从而对观测数据进行有效筛选和修正，提高数据质量并降低系统误差。  </a:t>
            </a:r>
          </a:p>
          <a:p>
            <a:pPr marL="201897" indent="-201897" defTabSz="538396">
              <a:lnSpc>
                <a:spcPct val="170000"/>
              </a:lnSpc>
              <a:spcBef>
                <a:spcPts val="100"/>
              </a:spcBef>
              <a:buSzTx/>
              <a:buNone/>
              <a:defRPr sz="2100">
                <a:solidFill>
                  <a:srgbClr val="FD0251"/>
                </a:solidFill>
              </a:defRPr>
            </a:pPr>
            <a:r>
              <a:t>● 相对定标：</a:t>
            </a:r>
            <a:r>
              <a:rPr sz="1400">
                <a:solidFill>
                  <a:srgbClr val="000000"/>
                </a:solidFill>
              </a:rPr>
              <a:t> </a:t>
            </a:r>
            <a:endParaRPr sz="1400"/>
          </a:p>
          <a:p>
            <a:pPr marL="201897" indent="-201897" defTabSz="538396">
              <a:lnSpc>
                <a:spcPct val="170000"/>
              </a:lnSpc>
              <a:spcBef>
                <a:spcPts val="100"/>
              </a:spcBef>
              <a:buSzTx/>
              <a:buNone/>
              <a:defRPr sz="1400"/>
            </a:pPr>
            <a:r>
              <a:t>                 PMT的增益及电子学增益受环境温度、气压等影响而发生变化，因此需要对PMT相对增益及电子学增益进行标定与监测,从而对实验数据进行修正,减少系统误差；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110"/>
          <p:cNvSpPr txBox="1"/>
          <p:nvPr>
            <p:ph type="title"/>
          </p:nvPr>
        </p:nvSpPr>
        <p:spPr>
          <a:xfrm>
            <a:off x="311124" y="69007"/>
            <a:ext cx="7429552" cy="561979"/>
          </a:xfrm>
          <a:prstGeom prst="rect">
            <a:avLst/>
          </a:prstGeom>
        </p:spPr>
        <p:txBody>
          <a:bodyPr/>
          <a:lstStyle>
            <a:lvl1pPr defTabSz="629289">
              <a:defRPr sz="2600">
                <a:solidFill>
                  <a:srgbClr val="DC550F"/>
                </a:solidFill>
              </a:defRPr>
            </a:lvl1pPr>
          </a:lstStyle>
          <a:p>
            <a:pPr/>
            <a:r>
              <a:t>标定系统布局</a:t>
            </a:r>
          </a:p>
        </p:txBody>
      </p:sp>
      <p:sp>
        <p:nvSpPr>
          <p:cNvPr id="234" name="Shape 111"/>
          <p:cNvSpPr txBox="1"/>
          <p:nvPr>
            <p:ph type="body" sz="quarter" idx="1"/>
          </p:nvPr>
        </p:nvSpPr>
        <p:spPr>
          <a:xfrm>
            <a:off x="214313" y="4376737"/>
            <a:ext cx="5143505" cy="2286003"/>
          </a:xfrm>
          <a:prstGeom prst="rect">
            <a:avLst/>
          </a:prstGeom>
        </p:spPr>
        <p:txBody>
          <a:bodyPr/>
          <a:lstStyle/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① 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云量自动观测仪：双波段（可见光、红外）</a:t>
            </a:r>
            <a:r>
              <a:t>1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台，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② 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气象站：</a:t>
            </a:r>
            <a:r>
              <a:t>1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台，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③ 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激光发射器，</a:t>
            </a:r>
            <a:r>
              <a:t>4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套，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	L1:  2台N</a:t>
            </a:r>
            <a:r>
              <a:rPr baseline="-20179"/>
              <a:t>2</a:t>
            </a:r>
            <a:r>
              <a:t> 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、</a:t>
            </a:r>
            <a:r>
              <a:t>~150m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、云量监测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	L2: YAG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、</a:t>
            </a:r>
            <a:r>
              <a:t>~2km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、气溶胶散射角、标高、绝对定标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	L3 :YAG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、</a:t>
            </a:r>
            <a:r>
              <a:t>~10km 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、水平衰减长度</a:t>
            </a:r>
            <a:endParaRPr>
              <a:latin typeface="宋体"/>
              <a:ea typeface="宋体"/>
              <a:cs typeface="宋体"/>
              <a:sym typeface="宋体"/>
            </a:endParaRPr>
          </a:p>
          <a:p>
            <a:pPr marL="229743" indent="-229743" defTabSz="612648">
              <a:spcBef>
                <a:spcPts val="100"/>
              </a:spcBef>
              <a:buSzTx/>
              <a:buNone/>
              <a:defRPr sz="1600"/>
            </a:pPr>
            <a:r>
              <a:t>④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 激光接收器，</a:t>
            </a:r>
            <a:r>
              <a:t>16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台广角切仑科夫望远镜</a:t>
            </a:r>
            <a:r>
              <a:t>+2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台样机； </a:t>
            </a:r>
          </a:p>
        </p:txBody>
      </p:sp>
      <p:grpSp>
        <p:nvGrpSpPr>
          <p:cNvPr id="238" name="Group 115"/>
          <p:cNvGrpSpPr/>
          <p:nvPr/>
        </p:nvGrpSpPr>
        <p:grpSpPr>
          <a:xfrm>
            <a:off x="142873" y="714373"/>
            <a:ext cx="5286386" cy="3500449"/>
            <a:chOff x="0" y="0"/>
            <a:chExt cx="5286385" cy="3500448"/>
          </a:xfrm>
        </p:grpSpPr>
        <p:pic>
          <p:nvPicPr>
            <p:cNvPr id="235" name="image2.jpg" descr="image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14520"/>
              <a:ext cx="5286386" cy="3385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Shape 113"/>
            <p:cNvSpPr txBox="1"/>
            <p:nvPr/>
          </p:nvSpPr>
          <p:spPr>
            <a:xfrm>
              <a:off x="1844606" y="-1"/>
              <a:ext cx="425953" cy="548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b="1" i="1" sz="1600">
                  <a:solidFill>
                    <a:schemeClr val="accent2"/>
                  </a:solidFill>
                </a:defRPr>
              </a:pPr>
              <a:r>
                <a:t>L3</a:t>
              </a:r>
              <a:r>
                <a:rPr b="0" i="0" sz="1200">
                  <a:solidFill>
                    <a:srgbClr val="000000"/>
                  </a:solidFill>
                </a:rPr>
                <a:t> </a:t>
              </a:r>
              <a:endParaRPr sz="1200"/>
            </a:p>
            <a:p>
              <a:pPr>
                <a:defRPr sz="1200">
                  <a:solidFill>
                    <a:srgbClr val="FF0000"/>
                  </a:solidFill>
                </a:defRPr>
              </a:pPr>
              <a:r>
                <a:t>★</a:t>
              </a:r>
            </a:p>
          </p:txBody>
        </p:sp>
        <p:sp>
          <p:nvSpPr>
            <p:cNvPr id="237" name="Shape 114"/>
            <p:cNvSpPr txBox="1"/>
            <p:nvPr/>
          </p:nvSpPr>
          <p:spPr>
            <a:xfrm>
              <a:off x="522305" y="1363949"/>
              <a:ext cx="425953" cy="548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>
                <a:defRPr b="1" i="1" sz="1600">
                  <a:solidFill>
                    <a:schemeClr val="accent2"/>
                  </a:solidFill>
                </a:defRPr>
              </a:pPr>
              <a:r>
                <a:t>L1</a:t>
              </a:r>
              <a:r>
                <a:rPr b="0" i="0" sz="1200">
                  <a:solidFill>
                    <a:srgbClr val="000000"/>
                  </a:solidFill>
                </a:rPr>
                <a:t> </a:t>
              </a:r>
              <a:endParaRPr sz="1200"/>
            </a:p>
            <a:p>
              <a:pPr>
                <a:defRPr sz="1200">
                  <a:solidFill>
                    <a:srgbClr val="FF0000"/>
                  </a:solidFill>
                </a:defRPr>
              </a:pPr>
              <a:r>
                <a:t>★</a:t>
              </a:r>
            </a:p>
          </p:txBody>
        </p:sp>
      </p:grpSp>
      <p:pic>
        <p:nvPicPr>
          <p:cNvPr id="239" name="image3.jpg" descr="image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3802" y="844424"/>
            <a:ext cx="786973" cy="140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4510" y="734067"/>
            <a:ext cx="1792181" cy="148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5.png" descr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0125" y="2317645"/>
            <a:ext cx="2857500" cy="1928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6.jpg" descr="image6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75362" y="4572000"/>
            <a:ext cx="3068640" cy="228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8997747" cy="60007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122"/>
          <p:cNvSpPr txBox="1"/>
          <p:nvPr/>
        </p:nvSpPr>
        <p:spPr>
          <a:xfrm>
            <a:off x="3571868" y="3714751"/>
            <a:ext cx="1285887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水渠2</a:t>
            </a:r>
          </a:p>
        </p:txBody>
      </p:sp>
      <p:sp>
        <p:nvSpPr>
          <p:cNvPr id="246" name="Shape 123"/>
          <p:cNvSpPr txBox="1"/>
          <p:nvPr/>
        </p:nvSpPr>
        <p:spPr>
          <a:xfrm>
            <a:off x="2143106" y="3214684"/>
            <a:ext cx="1000135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WCDA</a:t>
            </a:r>
          </a:p>
          <a:p>
            <a:pPr>
              <a:defRPr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WFCTA</a:t>
            </a:r>
          </a:p>
        </p:txBody>
      </p:sp>
      <p:sp>
        <p:nvSpPr>
          <p:cNvPr id="247" name="Shape 124"/>
          <p:cNvSpPr txBox="1"/>
          <p:nvPr/>
        </p:nvSpPr>
        <p:spPr>
          <a:xfrm>
            <a:off x="4214810" y="785792"/>
            <a:ext cx="1285887" cy="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4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水渠1</a:t>
            </a:r>
          </a:p>
        </p:txBody>
      </p:sp>
      <p:sp>
        <p:nvSpPr>
          <p:cNvPr id="248" name="Shape 125"/>
          <p:cNvSpPr txBox="1"/>
          <p:nvPr/>
        </p:nvSpPr>
        <p:spPr>
          <a:xfrm>
            <a:off x="3357552" y="1000108"/>
            <a:ext cx="928695" cy="447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2000">
                <a:solidFill>
                  <a:srgbClr val="00B0F0"/>
                </a:solidFill>
              </a:defRPr>
            </a:pPr>
            <a:r>
              <a:t>L2 </a:t>
            </a:r>
            <a:r>
              <a:rPr b="0" i="0"/>
              <a:t> </a:t>
            </a:r>
            <a:r>
              <a:rPr b="0" i="0">
                <a:solidFill>
                  <a:srgbClr val="FF0000"/>
                </a:solidFill>
              </a:rPr>
              <a:t>★</a:t>
            </a:r>
          </a:p>
        </p:txBody>
      </p:sp>
      <p:sp>
        <p:nvSpPr>
          <p:cNvPr id="249" name="Shape 126"/>
          <p:cNvSpPr txBox="1"/>
          <p:nvPr/>
        </p:nvSpPr>
        <p:spPr>
          <a:xfrm>
            <a:off x="2357422" y="3786189"/>
            <a:ext cx="928694" cy="75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solidFill>
                  <a:srgbClr val="FF0000"/>
                </a:solidFill>
              </a:defRPr>
            </a:pPr>
            <a:r>
              <a:t>★</a:t>
            </a:r>
            <a:endParaRPr b="1" i="1">
              <a:solidFill>
                <a:srgbClr val="00B0F0"/>
              </a:solidFill>
            </a:endParaRPr>
          </a:p>
          <a:p>
            <a:pPr>
              <a:defRPr b="1" i="1" sz="2000">
                <a:solidFill>
                  <a:srgbClr val="00B0F0"/>
                </a:solidFill>
              </a:defRPr>
            </a:pPr>
            <a:r>
              <a:t>L1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843" y="719003"/>
            <a:ext cx="9144001" cy="6138997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129"/>
          <p:cNvSpPr txBox="1"/>
          <p:nvPr/>
        </p:nvSpPr>
        <p:spPr>
          <a:xfrm>
            <a:off x="1571603" y="2714618"/>
            <a:ext cx="714382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i="1" sz="3200">
                <a:solidFill>
                  <a:srgbClr val="002060"/>
                </a:solidFill>
              </a:defRPr>
            </a:pPr>
            <a:r>
              <a:t>L3</a:t>
            </a:r>
            <a:r>
              <a:rPr b="0" i="0"/>
              <a:t> </a:t>
            </a:r>
          </a:p>
          <a:p>
            <a:pPr>
              <a:defRPr>
                <a:solidFill>
                  <a:srgbClr val="FF0000"/>
                </a:solidFill>
              </a:defRPr>
            </a:pPr>
            <a:r>
              <a:t>★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328"/>
          <p:cNvSpPr txBox="1"/>
          <p:nvPr>
            <p:ph type="sldNum" sz="quarter" idx="4294967295"/>
          </p:nvPr>
        </p:nvSpPr>
        <p:spPr>
          <a:xfrm>
            <a:off x="8559799" y="6450010"/>
            <a:ext cx="127001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  <p:sp>
        <p:nvSpPr>
          <p:cNvPr id="255" name="Shape 329"/>
          <p:cNvSpPr txBox="1"/>
          <p:nvPr/>
        </p:nvSpPr>
        <p:spPr>
          <a:xfrm>
            <a:off x="920767" y="195580"/>
            <a:ext cx="6606537" cy="662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spcBef>
                <a:spcPts val="700"/>
              </a:spcBef>
              <a:defRPr sz="3200">
                <a:solidFill>
                  <a:srgbClr val="EA420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已经完成的工作（威海报告中提到）</a:t>
            </a:r>
          </a:p>
        </p:txBody>
      </p:sp>
      <p:sp>
        <p:nvSpPr>
          <p:cNvPr id="256" name="Shape 330"/>
          <p:cNvSpPr txBox="1"/>
          <p:nvPr/>
        </p:nvSpPr>
        <p:spPr>
          <a:xfrm>
            <a:off x="76217" y="1052828"/>
            <a:ext cx="9184637" cy="264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样机的机械改造设计完成</a:t>
            </a: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样机的电子学改造已经完成（</a:t>
            </a:r>
            <a:r>
              <a:rPr>
                <a:solidFill>
                  <a:srgbClr val="BB4415"/>
                </a:solidFill>
              </a:rPr>
              <a:t>申请发明专利一项</a:t>
            </a:r>
            <a:r>
              <a:t>）</a:t>
            </a: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无线通讯和远程控制技术已经掌握</a:t>
            </a: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标定优化基本完成(</a:t>
            </a:r>
            <a:r>
              <a:rPr>
                <a:solidFill>
                  <a:srgbClr val="FE9802"/>
                </a:solidFill>
              </a:rPr>
              <a:t>基于光电倍增管</a:t>
            </a:r>
            <a:r>
              <a:t>)</a:t>
            </a:r>
          </a:p>
        </p:txBody>
      </p:sp>
      <p:sp>
        <p:nvSpPr>
          <p:cNvPr id="257" name="Shape 331"/>
          <p:cNvSpPr txBox="1"/>
          <p:nvPr/>
        </p:nvSpPr>
        <p:spPr>
          <a:xfrm>
            <a:off x="1581168" y="3702304"/>
            <a:ext cx="7884673" cy="1983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光电倍增管的测试（实验室搬迁等滞后）</a:t>
            </a: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相对标定研究（高能所已经开展）</a:t>
            </a:r>
          </a:p>
          <a:p>
            <a:pPr marL="342900" indent="-342900">
              <a:spcBef>
                <a:spcPts val="700"/>
              </a:spcBef>
              <a:buSzPct val="1000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t>标定中物理参数的模拟研究（SiPM增加）</a:t>
            </a:r>
          </a:p>
        </p:txBody>
      </p:sp>
      <p:sp>
        <p:nvSpPr>
          <p:cNvPr id="258" name="Shape 332"/>
          <p:cNvSpPr txBox="1"/>
          <p:nvPr/>
        </p:nvSpPr>
        <p:spPr>
          <a:xfrm>
            <a:off x="-356872" y="4394453"/>
            <a:ext cx="2237737" cy="59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下一步计划：</a:t>
            </a:r>
          </a:p>
        </p:txBody>
      </p:sp>
      <p:sp>
        <p:nvSpPr>
          <p:cNvPr id="259" name="标定模拟程序中的模型工作…"/>
          <p:cNvSpPr txBox="1"/>
          <p:nvPr/>
        </p:nvSpPr>
        <p:spPr>
          <a:xfrm>
            <a:off x="1887719" y="5627878"/>
            <a:ext cx="5561634" cy="18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500">
                <a:solidFill>
                  <a:srgbClr val="FE0068"/>
                </a:solidFill>
              </a:defRPr>
            </a:pPr>
            <a:r>
              <a:t>标定模拟程序中的模型工作</a:t>
            </a:r>
          </a:p>
          <a:p>
            <a:pPr>
              <a:defRPr sz="3500">
                <a:solidFill>
                  <a:srgbClr val="FE0068"/>
                </a:solidFill>
              </a:defRPr>
            </a:pPr>
            <a:r>
              <a:t>激光定标系统的购买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