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mp4" ContentType="video/unknown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0"/>
  </p:notesMasterIdLst>
  <p:handoutMasterIdLst>
    <p:handoutMasterId r:id="rId31"/>
  </p:handoutMasterIdLst>
  <p:sldIdLst>
    <p:sldId id="405" r:id="rId2"/>
    <p:sldId id="448" r:id="rId3"/>
    <p:sldId id="450" r:id="rId4"/>
    <p:sldId id="451" r:id="rId5"/>
    <p:sldId id="453" r:id="rId6"/>
    <p:sldId id="469" r:id="rId7"/>
    <p:sldId id="470" r:id="rId8"/>
    <p:sldId id="482" r:id="rId9"/>
    <p:sldId id="471" r:id="rId10"/>
    <p:sldId id="477" r:id="rId11"/>
    <p:sldId id="364" r:id="rId12"/>
    <p:sldId id="429" r:id="rId13"/>
    <p:sldId id="435" r:id="rId14"/>
    <p:sldId id="458" r:id="rId15"/>
    <p:sldId id="462" r:id="rId16"/>
    <p:sldId id="454" r:id="rId17"/>
    <p:sldId id="455" r:id="rId18"/>
    <p:sldId id="479" r:id="rId19"/>
    <p:sldId id="480" r:id="rId20"/>
    <p:sldId id="481" r:id="rId21"/>
    <p:sldId id="457" r:id="rId22"/>
    <p:sldId id="472" r:id="rId23"/>
    <p:sldId id="473" r:id="rId24"/>
    <p:sldId id="464" r:id="rId25"/>
    <p:sldId id="466" r:id="rId26"/>
    <p:sldId id="468" r:id="rId27"/>
    <p:sldId id="456" r:id="rId28"/>
    <p:sldId id="44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30F"/>
    <a:srgbClr val="BC0000"/>
    <a:srgbClr val="A9E1DC"/>
    <a:srgbClr val="265B81"/>
    <a:srgbClr val="9CD0CB"/>
    <a:srgbClr val="93C3BF"/>
    <a:srgbClr val="FFB53D"/>
    <a:srgbClr val="FFEAAB"/>
    <a:srgbClr val="35882E"/>
    <a:srgbClr val="0D4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87029" autoAdjust="0"/>
  </p:normalViewPr>
  <p:slideViewPr>
    <p:cSldViewPr snapToGrid="0" snapToObjects="1">
      <p:cViewPr>
        <p:scale>
          <a:sx n="100" d="100"/>
          <a:sy n="100" d="100"/>
        </p:scale>
        <p:origin x="-4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F6DA7-386F-6F45-B865-44C5AEED1F43}" type="datetimeFigureOut">
              <a:rPr lang="en-US" smtClean="0"/>
              <a:t>4/22/18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160A-2F58-8D43-8720-2805BD1B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E73E-3AAA-2E49-AC3D-23BC6530AF40}" type="datetimeFigureOut">
              <a:rPr lang="en-US" smtClean="0"/>
              <a:pPr/>
              <a:t>4/22/18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704F-9891-C847-A76D-EBF34C604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3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compelling questions that motivate such an experimental program?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there a well-defined theoretical framework for studying the QGP and resolving its internal structure over a range of length scales using jet tomography?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we have the experimental and theoretical tools to address the compelling physics questions? If not, what else do we need?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additional theoretical developments will need to happen, and which experimental studies will be needed to provide decisive answers to these questions?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resources will this require? 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we need to invest into improving our jet capabilities at RHIC when jets are produced much more abundantly at the LHC?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v_2^{jet}=\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v_2^{soft}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(2[\phi^{jet}-\Psi_2])\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(v_2^{soft})^2\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T^{\mu\nu}=(\epsilon + P)u^\mu u^\nu - P g^{\mu\nu} +\Delta T^{\mu\nu}</a:t>
            </a:r>
          </a:p>
          <a:p>
            <a:pPr>
              <a:defRPr/>
            </a:pP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T^{\mu\nu}= \pi^{\mu\nu}(\eta)-\Pi(\zeta)(g^{\mu\nu}-u^\mu u^\nu)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\partial_\mu T^{\mu\nu}=j^\nu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Jet quenching</a:t>
            </a:r>
            <a:r>
              <a:rPr lang="en-US" baseline="0" dirty="0" smtClean="0"/>
              <a:t> originally was proposed as a signal of the the formation and high density matter in heavy-ion collisions.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RHIC experiments</a:t>
            </a:r>
            <a:r>
              <a:rPr lang="en-US" baseline="0" dirty="0" smtClean="0"/>
              <a:t> marked a milestone for jet quenching, from a theoretical concept to a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RHIC experiments</a:t>
            </a:r>
            <a:r>
              <a:rPr lang="en-US" baseline="0" dirty="0" smtClean="0"/>
              <a:t> marked a milestone for jet quenching, from a theoretical concept to a reality.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}{d\ell_T^2dz}=2\pi\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{C_2C_A}{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}P(z)\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\rho(y)\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{d^2q_T}{(2\pi)^2}\phi(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x_D,q_T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\times\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}{q_T^2\ell_T^2(\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)^2}\left[1-\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}{1-z})p^+y^-]\right]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x_L=\frac{\ell_T^2}{2p^+q^-z(1-z)}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=\frac{q_T^2-2\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ell_T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}{2p^+q^-z}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)=\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frac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{1}{e^{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cdot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u/T}\pm 1} (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=2,4)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f_i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(p)=(2\pi)^3\delta^3(\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p_i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p_0)\delta^3(\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x-\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x_0-t\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vec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 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v_i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)  [</a:t>
            </a:r>
            <a:r>
              <a:rPr lang="en-US" dirty="0" err="1">
                <a:latin typeface="Monaco" charset="0"/>
                <a:cs typeface="Monaco" charset="0"/>
                <a:sym typeface="Monaco" charset="0"/>
              </a:rPr>
              <a:t>i</a:t>
            </a:r>
            <a:r>
              <a:rPr lang="en-US" dirty="0">
                <a:latin typeface="Monaco" charset="0"/>
                <a:cs typeface="Monaco" charset="0"/>
                <a:sym typeface="Monaco" charset="0"/>
              </a:rPr>
              <a:t>=1,3</a:t>
            </a:r>
            <a:r>
              <a:rPr lang="en-US" dirty="0" smtClean="0">
                <a:latin typeface="Monaco" charset="0"/>
                <a:cs typeface="Monaco" charset="0"/>
                <a:sym typeface="Monaco" charset="0"/>
              </a:rPr>
              <a:t>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 smtClean="0">
              <a:latin typeface="Monaco" charset="0"/>
              <a:cs typeface="Monaco" charset="0"/>
              <a:sym typeface="Monaco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dN_g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}{dzd^2k_\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}{\pi k_\perp^4} P(z)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(\hat 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u) \hat q \sin^2(\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{t-t_0}{2\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dirty="0">
              <a:latin typeface="Monaco" charset="0"/>
              <a:cs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\partial_\mu T^{\mu\nu}(x) = j^\nu (x)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\sum_i p^\nu_i \delta^{(4)}(x-x_i) \theta(p^0_{cut}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</a:t>
            </a:r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{d^3p}{(2\pi)^3}\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{p^\nu}{p^0}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(p)\theta(p\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- p^0_{cut})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\partial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f(p) =- C(p) \;\;\; p\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&gt; p_{cut}^0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\partial_\mu T^{\mu\nu}(x) = j^\nu (x)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p,x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\sum_i p^\nu_i \delta^{(4)}(x-x_i) \theta(p^0_{cut}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</a:t>
            </a:r>
            <a:r>
              <a:rPr lang="mr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j^\nu(x)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{d^3p}{(2\pi)^3}\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{p^\nu}{p^0}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(p)\theta(p\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- p^0_{cut})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\partial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f(p) =- C(p) \;\;\; p\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&gt; p_{cut}^0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704F-9891-C847-A76D-EBF34C6040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6512-B387-DC46-9310-752A4E71A7D6}" type="datetime1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0505-B1A0-694B-A66A-EA1C65EF750E}" type="datetime1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9BE5-E869-7142-99B4-216E348231D0}" type="datetime1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71DC-9234-7B49-8010-0B2D65F78A6D}" type="datetime1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388C-72D7-5B41-982B-8B5F08F4AC75}" type="datetime1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5B00-0211-6449-99B3-957F7B3A9C75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D624-006A-6D4C-A1CE-C7CF6B1E9597}" type="datetime1">
              <a:rPr lang="en-US" smtClean="0"/>
              <a:t>4/22/18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0199-2BAB-0A4C-8AAE-FD34BC0C5FF4}" type="datetime1">
              <a:rPr lang="en-US" smtClean="0"/>
              <a:t>4/22/18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34FF-59F9-6D46-89C9-B009B085FE0B}" type="datetime1">
              <a:rPr lang="en-US" smtClean="0"/>
              <a:t>4/22/18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8324-D06F-844B-8F4A-B042D2E3CC95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B391-616A-EC44-B92E-CB0F4AE913D0}" type="datetime1">
              <a:rPr lang="en-US" smtClean="0"/>
              <a:t>4/22/18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89000">
              <a:srgbClr val="00022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051" y="649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504F-F647-2B47-B5CB-298A5EBA19B4}" type="datetime1">
              <a:rPr lang="en-US" smtClean="0"/>
              <a:t>4/22/18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7351" y="64912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6659" y="6507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EAAB"/>
                </a:solidFill>
              </a:defRPr>
            </a:lvl1pPr>
          </a:lstStyle>
          <a:p>
            <a:fld id="{1B9BAA04-AEB2-8147-AF42-90F4B81582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06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55050" y="6356350"/>
            <a:ext cx="488950" cy="501650"/>
          </a:xfrm>
          <a:prstGeom prst="rect">
            <a:avLst/>
          </a:prstGeom>
        </p:spPr>
      </p:pic>
      <p:pic>
        <p:nvPicPr>
          <p:cNvPr id="8" name="Picture 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8100"/>
            <a:ext cx="1035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华文宋体"/>
          <a:cs typeface="华文宋体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儷黑 Pro"/>
          <a:cs typeface="儷黑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儷黑 Pro"/>
          <a:cs typeface="儷黑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1.emf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file://localhost/Users/xnwang/main/slides/2011/DOE.ppt_media/jet-animation-1.mov" TargetMode="External"/><Relationship Id="rId2" Type="http://schemas.openxmlformats.org/officeDocument/2006/relationships/video" Target="file://localhost/Users/xnwang/main/slides/2011/DOE.ppt_media/jet-animation-1.m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3.wmf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1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2.png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061936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1700"/>
            <a:ext cx="1600199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6655" y="4191000"/>
            <a:ext cx="2046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Xin-Nian Wang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CCNU/LBNL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885" y="5994400"/>
            <a:ext cx="854115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" y="139701"/>
            <a:ext cx="9143999" cy="1446358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Workshop in China</a:t>
            </a:r>
            <a:br>
              <a:rPr lang="en-US" sz="2800" dirty="0" smtClean="0"/>
            </a:br>
            <a:r>
              <a:rPr lang="en-US" sz="2800" dirty="0" smtClean="0"/>
              <a:t>April 22-23, 2018, Peking University</a:t>
            </a:r>
            <a:endParaRPr lang="en-US" sz="1800" dirty="0"/>
          </a:p>
        </p:txBody>
      </p:sp>
      <p:pic>
        <p:nvPicPr>
          <p:cNvPr id="12" name="jet-animation-1.mov" descr="/Users/xnwang/main/slides/2012/japan.ppt_media/jet-animation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7924800"/>
            <a:ext cx="1981200" cy="12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jet-animation-1.mov" descr="/Users/xnwang/main/slides/2012/japan.ppt_media/jet-animation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8077200"/>
            <a:ext cx="1981200" cy="12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jet-animation-1.mov" descr="/Users/xnwang/main/slides/2012/japan.ppt_media/jet-animation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8229600"/>
            <a:ext cx="1981200" cy="12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086" y="1890980"/>
            <a:ext cx="7080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Jet Physics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with </a:t>
            </a:r>
            <a:r>
              <a:rPr lang="en-US" sz="4000" dirty="0" err="1" smtClean="0">
                <a:solidFill>
                  <a:schemeClr val="bg1"/>
                </a:solidFill>
              </a:rPr>
              <a:t>sPHENIX</a:t>
            </a:r>
            <a:r>
              <a:rPr lang="en-US" sz="4000" dirty="0" smtClean="0">
                <a:solidFill>
                  <a:schemeClr val="bg1"/>
                </a:solidFill>
              </a:rPr>
              <a:t> at RHIC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183" y="5999163"/>
            <a:ext cx="1409702" cy="854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702" y="5397500"/>
            <a:ext cx="765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collaboration </a:t>
            </a:r>
            <a:r>
              <a:rPr lang="en-US" sz="2400" smtClean="0">
                <a:solidFill>
                  <a:schemeClr val="bg1"/>
                </a:solidFill>
              </a:rPr>
              <a:t>with S. </a:t>
            </a:r>
            <a:r>
              <a:rPr lang="en-US" sz="2400" dirty="0" smtClean="0">
                <a:solidFill>
                  <a:schemeClr val="bg1"/>
                </a:solidFill>
              </a:rPr>
              <a:t>Cao, W. Chen, Y. He, T. </a:t>
            </a:r>
            <a:r>
              <a:rPr lang="en-US" sz="2400" dirty="0" err="1" smtClean="0">
                <a:solidFill>
                  <a:schemeClr val="bg1"/>
                </a:solidFill>
              </a:rPr>
              <a:t>Luo</a:t>
            </a:r>
            <a:r>
              <a:rPr lang="en-US" sz="2400" dirty="0" smtClean="0">
                <a:solidFill>
                  <a:schemeClr val="bg1"/>
                </a:solidFill>
              </a:rPr>
              <a:t>, LG Pang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7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with full jets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1189" y="1087335"/>
            <a:ext cx="872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Jet profile and jet yield sensitive to jet-medium interaction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Less sensitive to non-</a:t>
            </a:r>
            <a:r>
              <a:rPr lang="en-US" sz="2800" dirty="0" err="1" smtClean="0">
                <a:solidFill>
                  <a:schemeClr val="bg1"/>
                </a:solidFill>
              </a:rPr>
              <a:t>perturbative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hadronization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496" y="5723234"/>
            <a:ext cx="634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Jet-induced medium excitation becomes relevant </a:t>
            </a:r>
            <a:endParaRPr lang="en-US" sz="2400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06" y="2446235"/>
            <a:ext cx="7590094" cy="28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8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4635"/>
            <a:ext cx="9144000" cy="57960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454275"/>
            <a:ext cx="341947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dirty="0"/>
              <a:t>Linear </a:t>
            </a:r>
            <a:r>
              <a:rPr lang="en-US" dirty="0" smtClean="0"/>
              <a:t>Boltzmann </a:t>
            </a:r>
            <a:r>
              <a:rPr lang="en-US" dirty="0"/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1473200"/>
            <a:ext cx="8493125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463" name="Rectangle 7"/>
          <p:cNvSpPr>
            <a:spLocks/>
          </p:cNvSpPr>
          <p:nvPr/>
        </p:nvSpPr>
        <p:spPr bwMode="auto">
          <a:xfrm>
            <a:off x="3614737" y="6096000"/>
            <a:ext cx="48561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 dirty="0">
                <a:solidFill>
                  <a:srgbClr val="800000"/>
                </a:solidFill>
              </a:rPr>
              <a:t>Li, Liu, Ma, XNW </a:t>
            </a:r>
            <a:r>
              <a:rPr lang="en-US" sz="1800" dirty="0" smtClean="0">
                <a:solidFill>
                  <a:srgbClr val="800000"/>
                </a:solidFill>
              </a:rPr>
              <a:t>and Zhu, PRL 106 </a:t>
            </a:r>
            <a:r>
              <a:rPr lang="ja-JP" altLang="en-US" sz="1800" dirty="0" smtClean="0">
                <a:solidFill>
                  <a:srgbClr val="800000"/>
                </a:solidFill>
              </a:rPr>
              <a:t>（</a:t>
            </a:r>
            <a:r>
              <a:rPr lang="en-US" sz="1800" dirty="0">
                <a:solidFill>
                  <a:srgbClr val="800000"/>
                </a:solidFill>
              </a:rPr>
              <a:t>2010</a:t>
            </a:r>
            <a:r>
              <a:rPr lang="ja-JP" altLang="en-US" sz="1800" dirty="0" smtClean="0">
                <a:solidFill>
                  <a:srgbClr val="800000"/>
                </a:solidFill>
              </a:rPr>
              <a:t>）</a:t>
            </a:r>
            <a:r>
              <a:rPr lang="en-US" altLang="ja-JP" sz="1800" dirty="0" smtClean="0">
                <a:solidFill>
                  <a:srgbClr val="800000"/>
                </a:solidFill>
              </a:rPr>
              <a:t> 012301</a:t>
            </a:r>
          </a:p>
          <a:p>
            <a:pPr marL="39688"/>
            <a:r>
              <a:rPr lang="en-US" dirty="0">
                <a:solidFill>
                  <a:srgbClr val="800000"/>
                </a:solidFill>
              </a:rPr>
              <a:t>XNW and Zhu, PRL 111 (2013) 062301</a:t>
            </a:r>
          </a:p>
          <a:p>
            <a:pPr marL="39688"/>
            <a:endParaRPr lang="en-US" sz="1800" dirty="0">
              <a:solidFill>
                <a:srgbClr val="C51A16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35183"/>
              </p:ext>
            </p:extLst>
          </p:nvPr>
        </p:nvGraphicFramePr>
        <p:xfrm>
          <a:off x="5865812" y="2454275"/>
          <a:ext cx="17970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6" imgW="1028520" imgH="393480" progId="Equation.3">
                  <p:embed/>
                </p:oleObj>
              </mc:Choice>
              <mc:Fallback>
                <p:oleObj name="Equation" r:id="rId6" imgW="1028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2" y="2454275"/>
                        <a:ext cx="17970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37" y="4275640"/>
            <a:ext cx="5524500" cy="702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225" y="4516713"/>
            <a:ext cx="239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Induced radiation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1061935"/>
          </a:xfrm>
        </p:spPr>
        <p:txBody>
          <a:bodyPr>
            <a:normAutofit/>
          </a:bodyPr>
          <a:lstStyle/>
          <a:p>
            <a:r>
              <a:rPr lang="en-US" dirty="0" smtClean="0"/>
              <a:t>Linear Boltzmann Transport (LBT)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7310"/>
            <a:ext cx="5029200" cy="20447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elastic and </a:t>
            </a:r>
            <a:r>
              <a:rPr lang="en-US" sz="2800" dirty="0" err="1" smtClean="0"/>
              <a:t>radiative</a:t>
            </a:r>
            <a:r>
              <a:rPr lang="en-US" sz="2800" dirty="0" smtClean="0"/>
              <a:t> processes (high-twist)</a:t>
            </a:r>
          </a:p>
          <a:p>
            <a:r>
              <a:rPr lang="en-US" sz="2800" dirty="0" smtClean="0"/>
              <a:t>Transport of medium recoil </a:t>
            </a:r>
            <a:r>
              <a:rPr lang="en-US" sz="2800" dirty="0" err="1" smtClean="0"/>
              <a:t>partons</a:t>
            </a:r>
            <a:endParaRPr lang="en-US" sz="2800" dirty="0" smtClean="0"/>
          </a:p>
          <a:p>
            <a:r>
              <a:rPr lang="en-US" sz="2800" dirty="0" smtClean="0"/>
              <a:t>3+1D  hydro bulk 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97413" y="1361613"/>
            <a:ext cx="454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Li, Liu, Ma, XNW &amp; Zhu, PRL 106 (2011)012301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XNW &amp; Zhu, </a:t>
            </a:r>
            <a:r>
              <a:rPr lang="cs-CZ" dirty="0" smtClean="0">
                <a:solidFill>
                  <a:srgbClr val="FF6600"/>
                </a:solidFill>
              </a:rPr>
              <a:t>PRL </a:t>
            </a:r>
            <a:r>
              <a:rPr lang="cs-CZ" dirty="0">
                <a:solidFill>
                  <a:srgbClr val="FF6600"/>
                </a:solidFill>
              </a:rPr>
              <a:t>111 (2013</a:t>
            </a:r>
            <a:r>
              <a:rPr lang="cs-CZ" dirty="0" smtClean="0">
                <a:solidFill>
                  <a:srgbClr val="FF6600"/>
                </a:solidFill>
              </a:rPr>
              <a:t>), </a:t>
            </a:r>
            <a:r>
              <a:rPr lang="cs-CZ" dirty="0">
                <a:solidFill>
                  <a:srgbClr val="FF6600"/>
                </a:solidFill>
              </a:rPr>
              <a:t>062301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113" y="1998964"/>
            <a:ext cx="427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He, </a:t>
            </a:r>
            <a:r>
              <a:rPr lang="en-US" dirty="0" err="1" smtClean="0">
                <a:solidFill>
                  <a:srgbClr val="FF6600"/>
                </a:solidFill>
              </a:rPr>
              <a:t>Luo</a:t>
            </a:r>
            <a:r>
              <a:rPr lang="en-US" dirty="0" smtClean="0">
                <a:solidFill>
                  <a:srgbClr val="FF6600"/>
                </a:solidFill>
              </a:rPr>
              <a:t>, XNW &amp; Zhu, PRC91 (2015) 054908; </a:t>
            </a: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2" y="3198505"/>
            <a:ext cx="7410132" cy="29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3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3999" cy="106193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Beyond LBT: </a:t>
            </a:r>
            <a:r>
              <a:rPr lang="en-US" sz="3600" dirty="0" err="1" smtClean="0"/>
              <a:t>CoLBT</a:t>
            </a:r>
            <a:r>
              <a:rPr lang="en-US" sz="3600" dirty="0" smtClean="0"/>
              <a:t>-hydro</a:t>
            </a:r>
            <a:br>
              <a:rPr lang="en-US" sz="3600" dirty="0" smtClean="0"/>
            </a:br>
            <a:r>
              <a:rPr lang="en-US" sz="3600" dirty="0" smtClean="0"/>
              <a:t>(Coupled Linear Boltzmann Transport hydro)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312288"/>
            <a:ext cx="3200400" cy="48974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562275"/>
            <a:ext cx="5429250" cy="49548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114448"/>
            <a:ext cx="5093772" cy="643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6500" y="3962962"/>
            <a:ext cx="7237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LBT for energetic </a:t>
            </a:r>
            <a:r>
              <a:rPr lang="en-US" sz="2400" dirty="0" err="1" smtClean="0">
                <a:solidFill>
                  <a:schemeClr val="bg1"/>
                </a:solidFill>
              </a:rPr>
              <a:t>partons</a:t>
            </a:r>
            <a:r>
              <a:rPr lang="en-US" sz="2400" dirty="0" smtClean="0">
                <a:solidFill>
                  <a:schemeClr val="bg1"/>
                </a:solidFill>
              </a:rPr>
              <a:t> (jet shower and recoil)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Hydrodynamic model for bulk and soft </a:t>
            </a:r>
            <a:r>
              <a:rPr lang="en-US" sz="2400" dirty="0" err="1" smtClean="0">
                <a:solidFill>
                  <a:schemeClr val="bg1"/>
                </a:solidFill>
              </a:rPr>
              <a:t>partons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CLVisc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6500" y="5020101"/>
            <a:ext cx="74396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CLVisc</a:t>
            </a:r>
            <a:r>
              <a:rPr lang="en-US" sz="2400" dirty="0" smtClean="0">
                <a:solidFill>
                  <a:srgbClr val="FFFF00"/>
                </a:solidFill>
              </a:rPr>
              <a:t>: (3+1)D viscous hydrodynamics parallelized on GPU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		using </a:t>
            </a:r>
            <a:r>
              <a:rPr lang="en-US" sz="2400" dirty="0" err="1" smtClean="0">
                <a:solidFill>
                  <a:srgbClr val="FFFF00"/>
                </a:solidFill>
              </a:rPr>
              <a:t>OpenCL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Hadronization</a:t>
            </a:r>
            <a:r>
              <a:rPr lang="en-US" sz="2400" dirty="0" smtClean="0">
                <a:solidFill>
                  <a:srgbClr val="FFFF00"/>
                </a:solidFill>
              </a:rPr>
              <a:t> in LBT: TAMU </a:t>
            </a:r>
            <a:r>
              <a:rPr lang="en-US" sz="2400" dirty="0" err="1" smtClean="0">
                <a:solidFill>
                  <a:srgbClr val="FFFF00"/>
                </a:solidFill>
              </a:rPr>
              <a:t>parton</a:t>
            </a:r>
            <a:r>
              <a:rPr lang="en-US" sz="2400" dirty="0" smtClean="0">
                <a:solidFill>
                  <a:srgbClr val="FFFF00"/>
                </a:solidFill>
              </a:rPr>
              <a:t> recombination model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3999" cy="106193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  <a:r>
              <a:rPr lang="en-US" sz="3600" dirty="0" smtClean="0"/>
              <a:t>-jet propagation within </a:t>
            </a:r>
            <a:r>
              <a:rPr lang="en-US" sz="3600" dirty="0" err="1" smtClean="0"/>
              <a:t>CoLBT</a:t>
            </a:r>
            <a:r>
              <a:rPr lang="en-US" sz="3600" dirty="0" smtClean="0"/>
              <a:t>-hydro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jet_lb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139316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7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500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 and heavy quark hadron suppression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54195" y="911360"/>
            <a:ext cx="4798984" cy="5133691"/>
            <a:chOff x="518976" y="1187573"/>
            <a:chExt cx="4798984" cy="5133691"/>
          </a:xfrm>
        </p:grpSpPr>
        <p:graphicFrame>
          <p:nvGraphicFramePr>
            <p:cNvPr id="6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080051"/>
                </p:ext>
              </p:extLst>
            </p:nvPr>
          </p:nvGraphicFramePr>
          <p:xfrm>
            <a:off x="518976" y="1649238"/>
            <a:ext cx="4798984" cy="4672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Acrobat Document" r:id="rId3" imgW="5400259" imgH="5257695" progId="AcroExch.Document.11">
                    <p:embed/>
                  </p:oleObj>
                </mc:Choice>
                <mc:Fallback>
                  <p:oleObj name="Acrobat Document" r:id="rId3" imgW="5400259" imgH="5257695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8976" y="1649238"/>
                          <a:ext cx="4798984" cy="46720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1691297" y="1187573"/>
              <a:ext cx="21988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AuAu@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200 </a:t>
              </a:r>
              <a:r>
                <a:rPr lang="en-US" altLang="zh-CN" sz="2400" dirty="0" err="1" smtClean="0">
                  <a:solidFill>
                    <a:srgbClr val="FFFFFF"/>
                  </a:solidFill>
                </a:rPr>
                <a:t>GeV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4195" y="911360"/>
            <a:ext cx="4860710" cy="5168968"/>
            <a:chOff x="3989190" y="1025296"/>
            <a:chExt cx="4860710" cy="5168968"/>
          </a:xfrm>
        </p:grpSpPr>
        <p:pic>
          <p:nvPicPr>
            <p:cNvPr id="7" name="Picture 24" descr="plot-RAA-both-2760-eps-converted-to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9190" y="1495013"/>
              <a:ext cx="4860710" cy="46992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63981" y="1025296"/>
              <a:ext cx="2326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PbPb@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2760 </a:t>
              </a:r>
              <a:r>
                <a:rPr lang="en-US" altLang="zh-CN" sz="2400" dirty="0" err="1" smtClean="0">
                  <a:solidFill>
                    <a:srgbClr val="FFFFFF"/>
                  </a:solidFill>
                </a:rPr>
                <a:t>GeV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 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45273" y="911360"/>
            <a:ext cx="4807906" cy="5127681"/>
            <a:chOff x="4050915" y="1066583"/>
            <a:chExt cx="4807906" cy="5127681"/>
          </a:xfrm>
        </p:grpSpPr>
        <p:pic>
          <p:nvPicPr>
            <p:cNvPr id="8" name="Picture 7" descr="plot-RAA-both-5020-eps-converted-to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0915" y="1546062"/>
              <a:ext cx="4807906" cy="464820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463981" y="1066583"/>
              <a:ext cx="2326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PbPb@</a:t>
              </a:r>
              <a:r>
                <a:rPr lang="en-US" altLang="zh-CN" sz="2400" dirty="0" smtClean="0">
                  <a:solidFill>
                    <a:srgbClr val="FFFFFF"/>
                  </a:solidFill>
                </a:rPr>
                <a:t>5020 </a:t>
              </a:r>
              <a:r>
                <a:rPr lang="en-US" altLang="zh-CN" sz="2400" dirty="0" err="1" smtClean="0">
                  <a:solidFill>
                    <a:srgbClr val="FFFFFF"/>
                  </a:solidFill>
                </a:rPr>
                <a:t>GeV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8721" y="6322497"/>
            <a:ext cx="429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Cao, </a:t>
            </a:r>
            <a:r>
              <a:rPr lang="en-US" dirty="0" err="1">
                <a:solidFill>
                  <a:srgbClr val="FF6600"/>
                </a:solidFill>
              </a:rPr>
              <a:t>Luo</a:t>
            </a:r>
            <a:r>
              <a:rPr lang="en-US" dirty="0">
                <a:solidFill>
                  <a:srgbClr val="FF6600"/>
                </a:solidFill>
              </a:rPr>
              <a:t>, Qin &amp; XNW, PRC94 (2016) 014909</a:t>
            </a:r>
          </a:p>
        </p:txBody>
      </p:sp>
    </p:spTree>
    <p:extLst>
      <p:ext uri="{BB962C8B-B14F-4D97-AF65-F5344CB8AC3E}">
        <p14:creationId xmlns:p14="http://schemas.microsoft.com/office/powerpoint/2010/main" val="14572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recoil </a:t>
            </a:r>
            <a:r>
              <a:rPr lang="en-US" dirty="0" err="1" smtClean="0"/>
              <a:t>partons</a:t>
            </a:r>
            <a:r>
              <a:rPr lang="en-US" dirty="0" smtClean="0"/>
              <a:t> and diffusion wake on jet energy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5800" y="1377478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Recoil </a:t>
            </a:r>
            <a:r>
              <a:rPr lang="en-US" sz="2000" dirty="0" err="1" smtClean="0">
                <a:solidFill>
                  <a:schemeClr val="bg1"/>
                </a:solidFill>
              </a:rPr>
              <a:t>partons</a:t>
            </a:r>
            <a:r>
              <a:rPr lang="en-US" sz="2000" dirty="0" smtClean="0">
                <a:solidFill>
                  <a:schemeClr val="bg1"/>
                </a:solidFill>
              </a:rPr>
              <a:t> within the jet</a:t>
            </a:r>
          </a:p>
          <a:p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one reduce the net jet energy loss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Diffusion wake (</a:t>
            </a:r>
            <a:r>
              <a:rPr lang="en-US" sz="2000" dirty="0" err="1" smtClean="0">
                <a:solidFill>
                  <a:schemeClr val="bg1"/>
                </a:solidFill>
              </a:rPr>
              <a:t>backreaction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educes the thermal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background, if taken into</a:t>
            </a:r>
          </a:p>
          <a:p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ccount, increase the net jet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Energy loss with given cone-size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659" y="4963467"/>
            <a:ext cx="3431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Depend on jet cone-size R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Sensitive to radial flow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" name="Picture 9" descr="pTloss_two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854" y="1485017"/>
            <a:ext cx="4641260" cy="4793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38" y="516690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jet suppression at LHC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3600" y="5379935"/>
            <a:ext cx="8118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Weak 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dependence: initial jet spectra and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dependence of energy loss 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Week energy dependence:  increase of jet energy loss and the slope of initial spectra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7800" y="16891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LBT: preliminary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2900" y="36195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RAA_two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9255" y="-1204192"/>
            <a:ext cx="3755345" cy="8551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158" y="457981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of jet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jetCS_two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621" y="1222531"/>
            <a:ext cx="5199933" cy="53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9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of jet spectra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jetCS_twoEner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60" y="1272123"/>
            <a:ext cx="3992665" cy="4131097"/>
          </a:xfrm>
          <a:prstGeom prst="rect">
            <a:avLst/>
          </a:prstGeom>
        </p:spPr>
      </p:pic>
      <p:pic>
        <p:nvPicPr>
          <p:cNvPr id="3" name="Picture 2" descr="jetCS2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8014" y="1357531"/>
            <a:ext cx="3895326" cy="40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properties of </a:t>
            </a:r>
            <a:r>
              <a:rPr lang="en-US" dirty="0" err="1" smtClean="0"/>
              <a:t>sQGP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68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most perfect fluid ( </a:t>
            </a:r>
            <a:r>
              <a:rPr lang="en-US" i="1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 ~ (1 - 2)/4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)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most opaque fluid to jets ( </a:t>
            </a:r>
            <a:r>
              <a:rPr lang="en-US" dirty="0" err="1" smtClean="0"/>
              <a:t>qhat</a:t>
            </a:r>
            <a:r>
              <a:rPr lang="en-US" dirty="0" smtClean="0"/>
              <a:t>/T</a:t>
            </a:r>
            <a:r>
              <a:rPr lang="en-US" baseline="30000" dirty="0" smtClean="0"/>
              <a:t>3</a:t>
            </a:r>
            <a:r>
              <a:rPr lang="en-US" dirty="0" smtClean="0"/>
              <a:t> =4 - 8)</a:t>
            </a:r>
          </a:p>
          <a:p>
            <a:endParaRPr lang="en-US" dirty="0"/>
          </a:p>
          <a:p>
            <a:r>
              <a:rPr lang="en-US" dirty="0" smtClean="0"/>
              <a:t>The most </a:t>
            </a:r>
            <a:r>
              <a:rPr lang="en-US" dirty="0" err="1" smtClean="0"/>
              <a:t>vortical</a:t>
            </a:r>
            <a:r>
              <a:rPr lang="en-US" dirty="0" smtClean="0"/>
              <a:t> fluid (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/T ~ 0.001)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suppression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RAA_RH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1682" y="1086504"/>
            <a:ext cx="4995861" cy="51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7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Symbol" charset="2"/>
              </a:rPr>
              <a:t>Jet energy loss and </a:t>
            </a:r>
            <a:r>
              <a:rPr lang="en-US" b="0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-jet asymmetry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ndpt03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6712" y="236736"/>
            <a:ext cx="5047073" cy="70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Gamma-jet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5900" y="1179257"/>
            <a:ext cx="28300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p+p</a:t>
            </a:r>
            <a:r>
              <a:rPr lang="en-US" sz="3200" dirty="0" smtClean="0">
                <a:solidFill>
                  <a:srgbClr val="FFFFFF"/>
                </a:solidFill>
              </a:rPr>
              <a:t> @ 2.76 </a:t>
            </a:r>
            <a:r>
              <a:rPr lang="en-US" sz="3200" dirty="0" err="1" smtClean="0">
                <a:solidFill>
                  <a:srgbClr val="FFFFFF"/>
                </a:solidFill>
              </a:rPr>
              <a:t>TeV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04657"/>
            <a:ext cx="32540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FF"/>
                </a:solidFill>
              </a:rPr>
              <a:t>Pb+Pb</a:t>
            </a:r>
            <a:r>
              <a:rPr lang="en-US" sz="3200" dirty="0" smtClean="0">
                <a:solidFill>
                  <a:srgbClr val="FFFFFF"/>
                </a:solidFill>
              </a:rPr>
              <a:t> @ 2.76 </a:t>
            </a:r>
            <a:r>
              <a:rPr lang="en-US" sz="3200" dirty="0" err="1" smtClean="0">
                <a:solidFill>
                  <a:srgbClr val="FFFFFF"/>
                </a:solidFill>
              </a:rPr>
              <a:t>TeV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2" descr="rho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100" y="1339196"/>
            <a:ext cx="3259604" cy="4552205"/>
          </a:xfrm>
          <a:prstGeom prst="rect">
            <a:avLst/>
          </a:prstGeom>
        </p:spPr>
      </p:pic>
      <p:pic>
        <p:nvPicPr>
          <p:cNvPr id="6" name="Picture 5" descr="rhop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8506" y="1339196"/>
            <a:ext cx="3259606" cy="45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77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amma-jet  fragmentation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ratio_0_10_gam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203324"/>
            <a:ext cx="6210301" cy="4657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1651000"/>
            <a:ext cx="138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CoLBT</a:t>
            </a:r>
            <a:r>
              <a:rPr lang="en-US" dirty="0" smtClean="0">
                <a:solidFill>
                  <a:schemeClr val="accent1"/>
                </a:solidFill>
              </a:rPr>
              <a:t>-hydro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1187" y="1911866"/>
            <a:ext cx="6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108200" y="4127500"/>
            <a:ext cx="48260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67270" y="1285845"/>
            <a:ext cx="1378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Preliminary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6700" y="2755900"/>
            <a:ext cx="71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7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3_re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61" y="886796"/>
            <a:ext cx="4876440" cy="5985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of soft hadrons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01" y="6305551"/>
            <a:ext cx="1136650" cy="290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2348" y="2903098"/>
            <a:ext cx="233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Onset of soft hadron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nhancement is at</a:t>
            </a:r>
          </a:p>
          <a:p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ixed </a:t>
            </a:r>
            <a:r>
              <a:rPr lang="en-US" sz="2000" dirty="0" err="1" smtClean="0">
                <a:solidFill>
                  <a:schemeClr val="bg1"/>
                </a:solidFill>
              </a:rPr>
              <a:t>pt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~ 1.6 </a:t>
            </a:r>
            <a:r>
              <a:rPr lang="en-US" sz="2000" dirty="0" err="1" smtClean="0">
                <a:solidFill>
                  <a:schemeClr val="bg1"/>
                </a:solidFill>
              </a:rPr>
              <a:t>GeV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5449" y="882476"/>
            <a:ext cx="173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PLB777(2018)86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41149" y="1569598"/>
            <a:ext cx="2240451" cy="32183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8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zimuthal distribution of soft hadrons from jet-induced medium excitation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fig4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70000"/>
            <a:ext cx="5334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4101" y="1270000"/>
            <a:ext cx="1731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PLB777(2018)86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 angle distribution of soft hadrons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1935"/>
            <a:ext cx="5508198" cy="5059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700" y="627633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DF</a:t>
            </a:r>
            <a:endParaRPr lang="en-US" sz="2400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337" y="2044700"/>
            <a:ext cx="2297843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Azimuthal anisotropy of jet suppression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v2pt.pdf" descr="v2p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821" y="1741512"/>
            <a:ext cx="2133118" cy="206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v2pt.pdf" descr="v2p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3821" y="4009558"/>
            <a:ext cx="2133118" cy="206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2pt.pdf" descr="v2p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3541" y="1741512"/>
            <a:ext cx="2133118" cy="206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v2pt.pdf" descr="v2pt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23541" y="4009558"/>
            <a:ext cx="2133118" cy="206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v2pt.pdf" descr="v2pt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3261" y="1741512"/>
            <a:ext cx="2133118" cy="206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v2pt.pdf" descr="v2pt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3261" y="4009558"/>
            <a:ext cx="2133117" cy="206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/>
        </p:nvSpPr>
        <p:spPr>
          <a:xfrm>
            <a:off x="2301178" y="6071196"/>
            <a:ext cx="461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Effect of bulk v</a:t>
            </a:r>
            <a:r>
              <a:rPr lang="en-US" sz="2400" baseline="-25000" dirty="0" smtClean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 fluctuation is small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889000"/>
            <a:ext cx="3368119" cy="852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9400" y="542873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6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Hadron probes enter into the stage of precision study at RHIC</a:t>
            </a:r>
          </a:p>
          <a:p>
            <a:r>
              <a:rPr lang="en-US" dirty="0" smtClean="0"/>
              <a:t>Effect of Jet-induced medium excitation in jet quenching</a:t>
            </a:r>
          </a:p>
          <a:p>
            <a:r>
              <a:rPr lang="en-US" dirty="0" smtClean="0"/>
              <a:t>Study of jet profile and hadron distribution within jet </a:t>
            </a:r>
          </a:p>
          <a:p>
            <a:r>
              <a:rPr lang="en-US" dirty="0" smtClean="0"/>
              <a:t>Jet quenching more sensitive to jet energy loss at RHIC, opportunities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Relativistic hydrodynamics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517900"/>
            <a:ext cx="8458200" cy="256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 low-momentum effective theory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Inputs from first principle QCD (e.g. lattice QCD)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FFFF00"/>
                </a:solidFill>
              </a:rPr>
              <a:t>EoS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p=p(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transport coefficients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(T)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(T)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Initial condition: </a:t>
            </a:r>
            <a:r>
              <a:rPr lang="en-US" dirty="0" err="1" smtClean="0">
                <a:solidFill>
                  <a:srgbClr val="FFFF00"/>
                </a:solidFill>
              </a:rPr>
              <a:t>parton</a:t>
            </a:r>
            <a:r>
              <a:rPr lang="en-US" dirty="0" smtClean="0">
                <a:solidFill>
                  <a:srgbClr val="FFFF00"/>
                </a:solidFill>
              </a:rPr>
              <a:t> prod. &amp; </a:t>
            </a:r>
            <a:r>
              <a:rPr lang="en-US" dirty="0" err="1" smtClean="0">
                <a:solidFill>
                  <a:srgbClr val="FFFF00"/>
                </a:solidFill>
              </a:rPr>
              <a:t>thermalization</a:t>
            </a:r>
            <a:r>
              <a:rPr lang="en-US" dirty="0" smtClean="0">
                <a:solidFill>
                  <a:srgbClr val="FFFF00"/>
                </a:solidFill>
              </a:rPr>
              <a:t>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49" y="1663700"/>
            <a:ext cx="2573638" cy="584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559050"/>
            <a:ext cx="711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of QGP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visc_x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900" y="1803400"/>
            <a:ext cx="877824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0105" y="1400085"/>
            <a:ext cx="278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rgbClr val="FFB53D"/>
                </a:solidFill>
              </a:rPr>
              <a:t>Longgang</a:t>
            </a:r>
            <a:r>
              <a:rPr lang="en-US" altLang="zh-CN" sz="2000" dirty="0" smtClean="0">
                <a:solidFill>
                  <a:srgbClr val="FFB53D"/>
                </a:solidFill>
              </a:rPr>
              <a:t> Pang</a:t>
            </a:r>
            <a:r>
              <a:rPr lang="zh-CN" altLang="en-US" sz="2000" dirty="0" smtClean="0">
                <a:solidFill>
                  <a:srgbClr val="FFB53D"/>
                </a:solidFill>
              </a:rPr>
              <a:t>（</a:t>
            </a:r>
            <a:r>
              <a:rPr lang="en-US" altLang="zh-CN" sz="2000" dirty="0" smtClean="0">
                <a:solidFill>
                  <a:srgbClr val="FFB53D"/>
                </a:solidFill>
              </a:rPr>
              <a:t>2016</a:t>
            </a:r>
            <a:r>
              <a:rPr lang="zh-CN" altLang="en-US" sz="2000" dirty="0" smtClean="0">
                <a:solidFill>
                  <a:srgbClr val="FFB53D"/>
                </a:solidFill>
              </a:rPr>
              <a:t>）</a:t>
            </a:r>
            <a:endParaRPr lang="en-US" sz="2000" dirty="0">
              <a:solidFill>
                <a:srgbClr val="FFB53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846035"/>
            <a:ext cx="885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Propagation of primordial sound waves in a rapidly expanding fireball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Sensitivity to viscosity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057" y="5705445"/>
            <a:ext cx="773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What happens if the fluid is sparkled with jets and mini-jets?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300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61935"/>
          </a:xfrm>
        </p:spPr>
        <p:txBody>
          <a:bodyPr/>
          <a:lstStyle/>
          <a:p>
            <a:r>
              <a:rPr lang="en-US" dirty="0" smtClean="0"/>
              <a:t>Jet quenching  in heavy-ion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646446" y="1036785"/>
            <a:ext cx="5882662" cy="5758272"/>
            <a:chOff x="595019" y="396056"/>
            <a:chExt cx="5882662" cy="5758272"/>
          </a:xfrm>
        </p:grpSpPr>
        <p:grpSp>
          <p:nvGrpSpPr>
            <p:cNvPr id="22" name="Group 31"/>
            <p:cNvGrpSpPr>
              <a:grpSpLocks/>
            </p:cNvGrpSpPr>
            <p:nvPr/>
          </p:nvGrpSpPr>
          <p:grpSpPr bwMode="auto">
            <a:xfrm>
              <a:off x="1512290" y="2132006"/>
              <a:ext cx="4048120" cy="1753591"/>
              <a:chOff x="3376" y="1656"/>
              <a:chExt cx="1968" cy="816"/>
            </a:xfrm>
          </p:grpSpPr>
          <p:sp>
            <p:nvSpPr>
              <p:cNvPr id="48" name="Rectangle 32"/>
              <p:cNvSpPr>
                <a:spLocks noChangeArrowheads="1"/>
              </p:cNvSpPr>
              <p:nvPr/>
            </p:nvSpPr>
            <p:spPr bwMode="auto">
              <a:xfrm>
                <a:off x="3448" y="1664"/>
                <a:ext cx="1824" cy="792"/>
              </a:xfrm>
              <a:prstGeom prst="rect">
                <a:avLst/>
              </a:prstGeom>
              <a:gradFill flip="none" rotWithShape="1">
                <a:gsLst>
                  <a:gs pos="28000">
                    <a:srgbClr val="FF6600"/>
                  </a:gs>
                  <a:gs pos="100000">
                    <a:srgbClr val="FFFFFF"/>
                  </a:gs>
                  <a:gs pos="99000">
                    <a:srgbClr val="FFFF00"/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zh-CN" altLang="en-US" sz="2400" b="1">
                  <a:solidFill>
                    <a:srgbClr val="FF66CC"/>
                  </a:solidFill>
                  <a:latin typeface="Times New Roman" charset="0"/>
                </a:endParaRPr>
              </a:p>
            </p:txBody>
          </p:sp>
          <p:sp>
            <p:nvSpPr>
              <p:cNvPr id="49" name="Oval 33"/>
              <p:cNvSpPr>
                <a:spLocks noChangeArrowheads="1"/>
              </p:cNvSpPr>
              <p:nvPr/>
            </p:nvSpPr>
            <p:spPr bwMode="auto">
              <a:xfrm>
                <a:off x="5192" y="1656"/>
                <a:ext cx="152" cy="8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34"/>
              <p:cNvSpPr>
                <a:spLocks noChangeArrowheads="1"/>
              </p:cNvSpPr>
              <p:nvPr/>
            </p:nvSpPr>
            <p:spPr bwMode="auto">
              <a:xfrm>
                <a:off x="3376" y="1656"/>
                <a:ext cx="152" cy="816"/>
              </a:xfrm>
              <a:prstGeom prst="ellipse">
                <a:avLst/>
              </a:prstGeom>
              <a:gradFill flip="none" rotWithShape="1">
                <a:gsLst>
                  <a:gs pos="0">
                    <a:srgbClr val="6699FF"/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1824950" y="2424859"/>
              <a:ext cx="2033582" cy="441044"/>
            </a:xfrm>
            <a:custGeom>
              <a:avLst/>
              <a:gdLst>
                <a:gd name="T0" fmla="*/ 0 w 856"/>
                <a:gd name="T1" fmla="*/ 328 h 328"/>
                <a:gd name="T2" fmla="*/ 680 w 856"/>
                <a:gd name="T3" fmla="*/ 328 h 328"/>
                <a:gd name="T4" fmla="*/ 856 w 856"/>
                <a:gd name="T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 flipH="1" flipV="1">
              <a:off x="3418848" y="3102303"/>
              <a:ext cx="1828901" cy="444572"/>
            </a:xfrm>
            <a:custGeom>
              <a:avLst/>
              <a:gdLst>
                <a:gd name="T0" fmla="*/ 0 w 856"/>
                <a:gd name="T1" fmla="*/ 328 h 328"/>
                <a:gd name="T2" fmla="*/ 680 w 856"/>
                <a:gd name="T3" fmla="*/ 328 h 328"/>
                <a:gd name="T4" fmla="*/ 856 w 856"/>
                <a:gd name="T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2088427" y="2259026"/>
              <a:ext cx="8793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charset="0"/>
                </a:rPr>
                <a:t>q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472573" y="3194040"/>
              <a:ext cx="3558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b="1" dirty="0">
                  <a:latin typeface="Times New Roman" charset="0"/>
                </a:rPr>
                <a:t>q</a:t>
              </a: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rot="20991552" flipV="1">
              <a:off x="3744821" y="1666263"/>
              <a:ext cx="189519" cy="64568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V="1">
              <a:off x="4013937" y="1253446"/>
              <a:ext cx="379037" cy="95265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V="1">
              <a:off x="4157972" y="2015570"/>
              <a:ext cx="333553" cy="321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 flipV="1">
              <a:off x="3904016" y="1560412"/>
              <a:ext cx="174357" cy="72331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 flipV="1">
              <a:off x="3998776" y="396056"/>
              <a:ext cx="1447923" cy="19405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 flipH="1">
              <a:off x="2899567" y="3709179"/>
              <a:ext cx="424522" cy="1598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 flipH="1">
              <a:off x="3070134" y="3666839"/>
              <a:ext cx="204680" cy="64921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H="1">
              <a:off x="2945052" y="3620970"/>
              <a:ext cx="329763" cy="32460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 flipH="1">
              <a:off x="2584966" y="3546875"/>
              <a:ext cx="769446" cy="16230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H="1">
              <a:off x="3388526" y="3635084"/>
              <a:ext cx="30323" cy="10655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0"/>
            <p:cNvSpPr>
              <a:spLocks noChangeShapeType="1"/>
            </p:cNvSpPr>
            <p:nvPr/>
          </p:nvSpPr>
          <p:spPr bwMode="auto">
            <a:xfrm>
              <a:off x="3460543" y="3610385"/>
              <a:ext cx="181938" cy="69155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5177789" y="1327546"/>
              <a:ext cx="95774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FF0000"/>
                  </a:solidFill>
                  <a:latin typeface="Tahoma" charset="0"/>
                </a:rPr>
                <a:t>Jet 1</a:t>
              </a:r>
              <a:endParaRPr lang="en-US" altLang="zh-CN" sz="2000" b="1" dirty="0">
                <a:solidFill>
                  <a:srgbClr val="0000CC"/>
                </a:solidFill>
                <a:latin typeface="Times New Roman" charset="0"/>
              </a:endParaRPr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3254186" y="4896360"/>
              <a:ext cx="215812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solidFill>
                    <a:srgbClr val="FF0000"/>
                  </a:solidFill>
                  <a:latin typeface="Tahoma" charset="0"/>
                </a:rPr>
                <a:t>Jet 2</a:t>
              </a:r>
              <a:endParaRPr lang="en-US" altLang="zh-CN" sz="2000" b="1" dirty="0">
                <a:solidFill>
                  <a:srgbClr val="FF0000"/>
                </a:solidFill>
                <a:latin typeface="Tahoma" charset="0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3536350" y="2865903"/>
              <a:ext cx="238794" cy="236400"/>
            </a:xfrm>
            <a:custGeom>
              <a:avLst/>
              <a:gdLst>
                <a:gd name="T0" fmla="*/ 0 w 109"/>
                <a:gd name="T1" fmla="*/ 11 h 140"/>
                <a:gd name="T2" fmla="*/ 80 w 109"/>
                <a:gd name="T3" fmla="*/ 11 h 140"/>
                <a:gd name="T4" fmla="*/ 16 w 109"/>
                <a:gd name="T5" fmla="*/ 75 h 140"/>
                <a:gd name="T6" fmla="*/ 104 w 109"/>
                <a:gd name="T7" fmla="*/ 75 h 140"/>
                <a:gd name="T8" fmla="*/ 48 w 109"/>
                <a:gd name="T9" fmla="*/ 131 h 140"/>
                <a:gd name="T10" fmla="*/ 96 w 109"/>
                <a:gd name="T11" fmla="*/ 13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56"/>
            <p:cNvSpPr>
              <a:spLocks noChangeShapeType="1"/>
            </p:cNvSpPr>
            <p:nvPr/>
          </p:nvSpPr>
          <p:spPr bwMode="auto">
            <a:xfrm flipH="1">
              <a:off x="595019" y="2930771"/>
              <a:ext cx="917271" cy="3528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7"/>
            <p:cNvSpPr>
              <a:spLocks noChangeShapeType="1"/>
            </p:cNvSpPr>
            <p:nvPr/>
          </p:nvSpPr>
          <p:spPr bwMode="auto">
            <a:xfrm flipH="1">
              <a:off x="5560410" y="2918828"/>
              <a:ext cx="917271" cy="3528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8"/>
            <p:cNvSpPr>
              <a:spLocks noChangeShapeType="1"/>
            </p:cNvSpPr>
            <p:nvPr/>
          </p:nvSpPr>
          <p:spPr bwMode="auto">
            <a:xfrm flipV="1">
              <a:off x="3900226" y="1073500"/>
              <a:ext cx="1000659" cy="13936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9"/>
            <p:cNvSpPr>
              <a:spLocks noChangeShapeType="1"/>
            </p:cNvSpPr>
            <p:nvPr/>
          </p:nvSpPr>
          <p:spPr bwMode="auto">
            <a:xfrm flipH="1">
              <a:off x="2717629" y="3832672"/>
              <a:ext cx="625412" cy="23216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 rot="977138">
              <a:off x="4033092" y="2338195"/>
              <a:ext cx="909690" cy="575122"/>
              <a:chOff x="326" y="3552"/>
              <a:chExt cx="394" cy="307"/>
            </a:xfrm>
          </p:grpSpPr>
          <p:sp>
            <p:nvSpPr>
              <p:cNvPr id="20" name="Line 61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62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 rot="1015650" flipV="1">
              <a:off x="3669216" y="3354361"/>
              <a:ext cx="545814" cy="846805"/>
              <a:chOff x="326" y="3552"/>
              <a:chExt cx="394" cy="307"/>
            </a:xfrm>
          </p:grpSpPr>
          <p:sp>
            <p:nvSpPr>
              <p:cNvPr id="18" name="Line 64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65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 rot="18134788" flipH="1">
              <a:off x="2919842" y="3037393"/>
              <a:ext cx="846805" cy="799769"/>
              <a:chOff x="326" y="3552"/>
              <a:chExt cx="394" cy="307"/>
            </a:xfrm>
          </p:grpSpPr>
          <p:sp>
            <p:nvSpPr>
              <p:cNvPr id="16" name="Line 67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68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3366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 rot="14001149" flipV="1">
              <a:off x="3374687" y="1942835"/>
              <a:ext cx="846805" cy="617831"/>
              <a:chOff x="326" y="3552"/>
              <a:chExt cx="394" cy="307"/>
            </a:xfrm>
          </p:grpSpPr>
          <p:sp>
            <p:nvSpPr>
              <p:cNvPr id="14" name="Line 70"/>
              <p:cNvSpPr>
                <a:spLocks noChangeShapeType="1"/>
              </p:cNvSpPr>
              <p:nvPr/>
            </p:nvSpPr>
            <p:spPr bwMode="auto">
              <a:xfrm flipV="1">
                <a:off x="672" y="3552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71"/>
              <p:cNvSpPr>
                <a:spLocks/>
              </p:cNvSpPr>
              <p:nvPr/>
            </p:nvSpPr>
            <p:spPr bwMode="auto">
              <a:xfrm>
                <a:off x="326" y="3600"/>
                <a:ext cx="361" cy="259"/>
              </a:xfrm>
              <a:custGeom>
                <a:avLst/>
                <a:gdLst>
                  <a:gd name="T0" fmla="*/ 0 w 361"/>
                  <a:gd name="T1" fmla="*/ 240 h 259"/>
                  <a:gd name="T2" fmla="*/ 49 w 361"/>
                  <a:gd name="T3" fmla="*/ 225 h 259"/>
                  <a:gd name="T4" fmla="*/ 53 w 361"/>
                  <a:gd name="T5" fmla="*/ 230 h 259"/>
                  <a:gd name="T6" fmla="*/ 82 w 361"/>
                  <a:gd name="T7" fmla="*/ 259 h 259"/>
                  <a:gd name="T8" fmla="*/ 111 w 361"/>
                  <a:gd name="T9" fmla="*/ 249 h 259"/>
                  <a:gd name="T10" fmla="*/ 121 w 361"/>
                  <a:gd name="T11" fmla="*/ 220 h 259"/>
                  <a:gd name="T12" fmla="*/ 116 w 361"/>
                  <a:gd name="T13" fmla="*/ 172 h 259"/>
                  <a:gd name="T14" fmla="*/ 73 w 361"/>
                  <a:gd name="T15" fmla="*/ 148 h 259"/>
                  <a:gd name="T16" fmla="*/ 92 w 361"/>
                  <a:gd name="T17" fmla="*/ 201 h 259"/>
                  <a:gd name="T18" fmla="*/ 121 w 361"/>
                  <a:gd name="T19" fmla="*/ 211 h 259"/>
                  <a:gd name="T20" fmla="*/ 188 w 361"/>
                  <a:gd name="T21" fmla="*/ 163 h 259"/>
                  <a:gd name="T22" fmla="*/ 145 w 361"/>
                  <a:gd name="T23" fmla="*/ 100 h 259"/>
                  <a:gd name="T24" fmla="*/ 193 w 361"/>
                  <a:gd name="T25" fmla="*/ 172 h 259"/>
                  <a:gd name="T26" fmla="*/ 246 w 361"/>
                  <a:gd name="T27" fmla="*/ 105 h 259"/>
                  <a:gd name="T28" fmla="*/ 212 w 361"/>
                  <a:gd name="T29" fmla="*/ 52 h 259"/>
                  <a:gd name="T30" fmla="*/ 270 w 361"/>
                  <a:gd name="T31" fmla="*/ 129 h 259"/>
                  <a:gd name="T32" fmla="*/ 308 w 361"/>
                  <a:gd name="T33" fmla="*/ 100 h 259"/>
                  <a:gd name="T34" fmla="*/ 274 w 361"/>
                  <a:gd name="T35" fmla="*/ 14 h 259"/>
                  <a:gd name="T36" fmla="*/ 284 w 361"/>
                  <a:gd name="T37" fmla="*/ 81 h 259"/>
                  <a:gd name="T38" fmla="*/ 313 w 361"/>
                  <a:gd name="T39" fmla="*/ 91 h 259"/>
                  <a:gd name="T40" fmla="*/ 361 w 361"/>
                  <a:gd name="T4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1" h="259">
                    <a:moveTo>
                      <a:pt x="0" y="240"/>
                    </a:moveTo>
                    <a:cubicBezTo>
                      <a:pt x="39" y="231"/>
                      <a:pt x="36" y="217"/>
                      <a:pt x="49" y="225"/>
                    </a:cubicBezTo>
                    <a:cubicBezTo>
                      <a:pt x="58" y="230"/>
                      <a:pt x="43" y="227"/>
                      <a:pt x="53" y="230"/>
                    </a:cubicBezTo>
                    <a:cubicBezTo>
                      <a:pt x="58" y="232"/>
                      <a:pt x="82" y="259"/>
                      <a:pt x="82" y="259"/>
                    </a:cubicBezTo>
                    <a:cubicBezTo>
                      <a:pt x="92" y="256"/>
                      <a:pt x="108" y="259"/>
                      <a:pt x="111" y="249"/>
                    </a:cubicBezTo>
                    <a:cubicBezTo>
                      <a:pt x="114" y="239"/>
                      <a:pt x="121" y="220"/>
                      <a:pt x="121" y="220"/>
                    </a:cubicBezTo>
                    <a:cubicBezTo>
                      <a:pt x="119" y="204"/>
                      <a:pt x="121" y="187"/>
                      <a:pt x="116" y="172"/>
                    </a:cubicBezTo>
                    <a:cubicBezTo>
                      <a:pt x="111" y="156"/>
                      <a:pt x="73" y="148"/>
                      <a:pt x="73" y="148"/>
                    </a:cubicBezTo>
                    <a:cubicBezTo>
                      <a:pt x="76" y="172"/>
                      <a:pt x="70" y="189"/>
                      <a:pt x="92" y="201"/>
                    </a:cubicBezTo>
                    <a:cubicBezTo>
                      <a:pt x="101" y="206"/>
                      <a:pt x="121" y="211"/>
                      <a:pt x="121" y="211"/>
                    </a:cubicBezTo>
                    <a:cubicBezTo>
                      <a:pt x="170" y="205"/>
                      <a:pt x="172" y="207"/>
                      <a:pt x="188" y="163"/>
                    </a:cubicBezTo>
                    <a:cubicBezTo>
                      <a:pt x="183" y="126"/>
                      <a:pt x="180" y="113"/>
                      <a:pt x="145" y="100"/>
                    </a:cubicBezTo>
                    <a:cubicBezTo>
                      <a:pt x="119" y="139"/>
                      <a:pt x="160" y="163"/>
                      <a:pt x="193" y="172"/>
                    </a:cubicBezTo>
                    <a:cubicBezTo>
                      <a:pt x="240" y="166"/>
                      <a:pt x="235" y="148"/>
                      <a:pt x="246" y="105"/>
                    </a:cubicBezTo>
                    <a:cubicBezTo>
                      <a:pt x="241" y="74"/>
                      <a:pt x="242" y="63"/>
                      <a:pt x="212" y="52"/>
                    </a:cubicBezTo>
                    <a:cubicBezTo>
                      <a:pt x="182" y="97"/>
                      <a:pt x="241" y="112"/>
                      <a:pt x="270" y="129"/>
                    </a:cubicBezTo>
                    <a:cubicBezTo>
                      <a:pt x="292" y="123"/>
                      <a:pt x="301" y="122"/>
                      <a:pt x="308" y="100"/>
                    </a:cubicBezTo>
                    <a:cubicBezTo>
                      <a:pt x="304" y="50"/>
                      <a:pt x="317" y="28"/>
                      <a:pt x="274" y="14"/>
                    </a:cubicBezTo>
                    <a:cubicBezTo>
                      <a:pt x="264" y="30"/>
                      <a:pt x="264" y="69"/>
                      <a:pt x="284" y="81"/>
                    </a:cubicBezTo>
                    <a:cubicBezTo>
                      <a:pt x="293" y="86"/>
                      <a:pt x="313" y="91"/>
                      <a:pt x="313" y="91"/>
                    </a:cubicBezTo>
                    <a:cubicBezTo>
                      <a:pt x="361" y="74"/>
                      <a:pt x="287" y="0"/>
                      <a:pt x="361" y="0"/>
                    </a:cubicBezTo>
                  </a:path>
                </a:pathLst>
              </a:custGeom>
              <a:noFill/>
              <a:ln w="952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3151378" y="7399697"/>
            <a:ext cx="4344715" cy="10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FF0000"/>
                </a:solidFill>
                <a:latin typeface="Times New Roman" charset="0"/>
              </a:rPr>
              <a:t>A-A collision</a:t>
            </a:r>
          </a:p>
        </p:txBody>
      </p:sp>
      <p:sp>
        <p:nvSpPr>
          <p:cNvPr id="42" name="Oval 41"/>
          <p:cNvSpPr/>
          <p:nvPr/>
        </p:nvSpPr>
        <p:spPr>
          <a:xfrm rot="19172365">
            <a:off x="4509979" y="2604523"/>
            <a:ext cx="1224138" cy="573499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>
                  <a:alpha val="52000"/>
                </a:srgbClr>
              </a:gs>
              <a:gs pos="36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31057" y="1308488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2F2F2"/>
                </a:solidFill>
              </a:rPr>
              <a:t> 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5930" y="1139649"/>
            <a:ext cx="355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Parton energy loss leads to</a:t>
            </a:r>
          </a:p>
          <a:p>
            <a:r>
              <a:rPr lang="en-US" sz="2400" dirty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et suppression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 rot="19172365">
            <a:off x="3942000" y="4125770"/>
            <a:ext cx="775824" cy="437904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00">
                  <a:alpha val="52000"/>
                </a:srgbClr>
              </a:gs>
              <a:gs pos="36000">
                <a:srgbClr val="FF66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5304178" y="2295351"/>
            <a:ext cx="439644" cy="4043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830553" y="4473401"/>
            <a:ext cx="372391" cy="28963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44401" y="4953434"/>
            <a:ext cx="34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Energy deposition leads to</a:t>
            </a:r>
          </a:p>
          <a:p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edium excitation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4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1003300"/>
            <a:ext cx="9144000" cy="5867400"/>
            <a:chOff x="0" y="0"/>
            <a:chExt cx="5760" cy="3696"/>
          </a:xfrm>
        </p:grpSpPr>
        <p:sp>
          <p:nvSpPr>
            <p:cNvPr id="26625" name="Rectangle 1"/>
            <p:cNvSpPr>
              <a:spLocks/>
            </p:cNvSpPr>
            <p:nvPr/>
          </p:nvSpPr>
          <p:spPr bwMode="auto">
            <a:xfrm>
              <a:off x="0" y="0"/>
              <a:ext cx="5760" cy="3696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626" name="Rectangle 2"/>
            <p:cNvSpPr>
              <a:spLocks/>
            </p:cNvSpPr>
            <p:nvPr/>
          </p:nvSpPr>
          <p:spPr bwMode="auto">
            <a:xfrm>
              <a:off x="0" y="0"/>
              <a:ext cx="5760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pic>
        <p:nvPicPr>
          <p:cNvPr id="266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"/>
          <a:stretch>
            <a:fillRect/>
          </a:stretch>
        </p:blipFill>
        <p:spPr bwMode="auto">
          <a:xfrm>
            <a:off x="1943100" y="895350"/>
            <a:ext cx="52292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895350"/>
          </a:xfrm>
          <a:ln/>
        </p:spPr>
        <p:txBody>
          <a:bodyPr rIns="132080"/>
          <a:lstStyle/>
          <a:p>
            <a:r>
              <a:rPr lang="en-US" dirty="0"/>
              <a:t>Jet Quenching phenomena at RHIC</a:t>
            </a:r>
          </a:p>
        </p:txBody>
      </p:sp>
      <p:pic>
        <p:nvPicPr>
          <p:cNvPr id="266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098550"/>
            <a:ext cx="3632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051050" y="4460875"/>
            <a:ext cx="344488" cy="1539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5010150" y="1071563"/>
            <a:ext cx="3454400" cy="2717800"/>
            <a:chOff x="0" y="0"/>
            <a:chExt cx="2176" cy="1712"/>
          </a:xfrm>
        </p:grpSpPr>
        <p:pic>
          <p:nvPicPr>
            <p:cNvPr id="2663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50" r="10207"/>
            <a:stretch>
              <a:fillRect/>
            </a:stretch>
          </p:blipFill>
          <p:spPr bwMode="auto">
            <a:xfrm>
              <a:off x="0" y="0"/>
              <a:ext cx="2176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9"/>
            <p:cNvSpPr>
              <a:spLocks/>
            </p:cNvSpPr>
            <p:nvPr/>
          </p:nvSpPr>
          <p:spPr bwMode="auto">
            <a:xfrm>
              <a:off x="443" y="1290"/>
              <a:ext cx="97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200">
                  <a:solidFill>
                    <a:srgbClr val="FFFFFF"/>
                  </a:solidFill>
                  <a:ea typeface="ＭＳ Ｐゴシック" charset="0"/>
                  <a:cs typeface="Times New Roman" charset="0"/>
                </a:rPr>
                <a:t>Pedestal&amp;flow subtracted</a:t>
              </a:r>
            </a:p>
          </p:txBody>
        </p:sp>
      </p:grp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2714625" y="3892550"/>
            <a:ext cx="3683000" cy="2717800"/>
            <a:chOff x="0" y="0"/>
            <a:chExt cx="2319" cy="1711"/>
          </a:xfrm>
        </p:grpSpPr>
        <p:pic>
          <p:nvPicPr>
            <p:cNvPr id="26635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9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Rectangle 12"/>
            <p:cNvSpPr>
              <a:spLocks/>
            </p:cNvSpPr>
            <p:nvPr/>
          </p:nvSpPr>
          <p:spPr bwMode="auto">
            <a:xfrm>
              <a:off x="246" y="1167"/>
              <a:ext cx="129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6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Lucida Grande" charset="0"/>
                  <a:sym typeface="Lucida Grande" charset="0"/>
                </a:rPr>
                <a:t>STAR Preliminary</a:t>
              </a:r>
            </a:p>
          </p:txBody>
        </p:sp>
      </p:grp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7632205" y="4857245"/>
            <a:ext cx="832345" cy="800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9672" y="4100571"/>
            <a:ext cx="2244328" cy="23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1290_05-A5-at-72-dpi.jp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1" y="808038"/>
            <a:ext cx="7852112" cy="596264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0" y="10033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9" cy="895350"/>
          </a:xfrm>
          <a:ln/>
        </p:spPr>
        <p:txBody>
          <a:bodyPr rIns="132080"/>
          <a:lstStyle/>
          <a:p>
            <a:r>
              <a:rPr lang="en-US" dirty="0"/>
              <a:t>Jet Quenching phenomena at </a:t>
            </a:r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2051050" y="4460875"/>
            <a:ext cx="344488" cy="1539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5497513" y="4187322"/>
            <a:ext cx="15430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rgbClr val="FFFFFF"/>
                </a:solidFill>
                <a:ea typeface="ＭＳ Ｐゴシック" charset="0"/>
                <a:cs typeface="Times New Roman" charset="0"/>
              </a:rPr>
              <a:t>Pedestal&amp;flow subtracted</a:t>
            </a: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7632205" y="4857245"/>
            <a:ext cx="832345" cy="8001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72" y="4100571"/>
            <a:ext cx="2244328" cy="2315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5882" r="9641" b="2509"/>
          <a:stretch/>
        </p:blipFill>
        <p:spPr>
          <a:xfrm>
            <a:off x="553861" y="1847345"/>
            <a:ext cx="3654436" cy="349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500" y="1847345"/>
            <a:ext cx="3724091" cy="34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probes of medium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x_L=_frac_ell_T^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95" y="2300943"/>
            <a:ext cx="2235705" cy="619869"/>
          </a:xfrm>
          <a:prstGeom prst="rect">
            <a:avLst/>
          </a:prstGeom>
        </p:spPr>
      </p:pic>
      <p:pic>
        <p:nvPicPr>
          <p:cNvPr id="9" name="Picture 8" descr="x_D=_frac_q_T^2-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95" y="1256288"/>
            <a:ext cx="2057905" cy="628994"/>
          </a:xfrm>
          <a:prstGeom prst="rect">
            <a:avLst/>
          </a:prstGeom>
        </p:spPr>
      </p:pic>
      <p:pic>
        <p:nvPicPr>
          <p:cNvPr id="10" name="Picture 9" descr="frac_dN_d_ell_T^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6" y="4198834"/>
            <a:ext cx="7282259" cy="18731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5" y="1061935"/>
            <a:ext cx="4483948" cy="29258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78500" y="3189069"/>
            <a:ext cx="261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TMD gluon distribution 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Jet transport coefficient 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505200" y="2997107"/>
            <a:ext cx="520700" cy="1525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911600" y="3036764"/>
            <a:ext cx="381000" cy="11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721100" y="3132698"/>
            <a:ext cx="381000" cy="112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21100" y="3106661"/>
            <a:ext cx="254000" cy="277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10100" y="6322497"/>
            <a:ext cx="276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Yuanyuan</a:t>
            </a:r>
            <a:r>
              <a:rPr lang="en-US" dirty="0" smtClean="0">
                <a:solidFill>
                  <a:schemeClr val="accent6"/>
                </a:solidFill>
              </a:rPr>
              <a:t> Zhang, et al 2018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5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transport coefficient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AA04-AEB2-8147-AF42-90F4B81582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1304" y="5987018"/>
            <a:ext cx="489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B53D"/>
                </a:solidFill>
              </a:rPr>
              <a:t>JET Collaboration: </a:t>
            </a:r>
            <a:r>
              <a:rPr lang="is-IS" b="1" dirty="0">
                <a:solidFill>
                  <a:srgbClr val="FFB53D"/>
                </a:solidFill>
              </a:rPr>
              <a:t>Phys.Rev. C90 (2014) 1, 014909</a:t>
            </a:r>
            <a:r>
              <a:rPr lang="is-IS" dirty="0">
                <a:solidFill>
                  <a:srgbClr val="FFB53D"/>
                </a:solidFill>
              </a:rPr>
              <a:t> </a:t>
            </a:r>
            <a:endParaRPr lang="en-US" dirty="0">
              <a:solidFill>
                <a:srgbClr val="FFB53D"/>
              </a:solidFill>
            </a:endParaRPr>
          </a:p>
        </p:txBody>
      </p:sp>
      <p:pic>
        <p:nvPicPr>
          <p:cNvPr id="3" name="Picture 2" descr="qha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0" b="-1567"/>
          <a:stretch/>
        </p:blipFill>
        <p:spPr>
          <a:xfrm>
            <a:off x="1587500" y="1272032"/>
            <a:ext cx="5867400" cy="44074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245" y="2510829"/>
            <a:ext cx="1023056" cy="5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51470</TotalTime>
  <Words>1731</Words>
  <Application>Microsoft Macintosh PowerPoint</Application>
  <PresentationFormat>On-screen Show (4:3)</PresentationFormat>
  <Paragraphs>199</Paragraphs>
  <Slides>28</Slides>
  <Notes>10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Acrobat Document</vt:lpstr>
      <vt:lpstr>First sPHENIX Workshop in China April 22-23, 2018, Peking University</vt:lpstr>
      <vt:lpstr>Novel properties of sQGP</vt:lpstr>
      <vt:lpstr>Relativistic hydrodynamics </vt:lpstr>
      <vt:lpstr>Sounds of QGP</vt:lpstr>
      <vt:lpstr>Jet quenching  in heavy-ion collisions</vt:lpstr>
      <vt:lpstr>Jet Quenching phenomena at RHIC</vt:lpstr>
      <vt:lpstr>Jet Quenching phenomena at LHC</vt:lpstr>
      <vt:lpstr>Hard probes of medium properties</vt:lpstr>
      <vt:lpstr>Jet transport coefficient </vt:lpstr>
      <vt:lpstr>Tomography with full jets</vt:lpstr>
      <vt:lpstr>Linear Boltzmann Transport</vt:lpstr>
      <vt:lpstr>Linear Boltzmann Transport (LBT)</vt:lpstr>
      <vt:lpstr>Beyond LBT: CoLBT-hydro (Coupled Linear Boltzmann Transport hydro)</vt:lpstr>
      <vt:lpstr>g-jet propagation within CoLBT-hydro</vt:lpstr>
      <vt:lpstr>Light and heavy quark hadron suppression </vt:lpstr>
      <vt:lpstr>Effect of recoil partons and diffusion wake on jet energy loss</vt:lpstr>
      <vt:lpstr>Single jet suppression at LHC</vt:lpstr>
      <vt:lpstr>Energy dependence of jet spectra</vt:lpstr>
      <vt:lpstr>Energy dependence of jet spectra</vt:lpstr>
      <vt:lpstr>Jet suppression at RHIC</vt:lpstr>
      <vt:lpstr>Jet energy loss and g-jet asymmetry</vt:lpstr>
      <vt:lpstr>Gamma-jet profile</vt:lpstr>
      <vt:lpstr>gamma-jet  fragmentation function</vt:lpstr>
      <vt:lpstr>Enhancement of soft hadrons</vt:lpstr>
      <vt:lpstr> Azimuthal distribution of soft hadrons from jet-induced medium excitation</vt:lpstr>
      <vt:lpstr>Wide angle distribution of soft hadrons</vt:lpstr>
      <vt:lpstr>Azimuthal anisotropy of jet suppression </vt:lpstr>
      <vt:lpstr>Summary</vt:lpstr>
    </vt:vector>
  </TitlesOfParts>
  <Company>University of California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Xin-Nian Wang</dc:creator>
  <cp:lastModifiedBy>Xin-Nian Wang</cp:lastModifiedBy>
  <cp:revision>838</cp:revision>
  <cp:lastPrinted>2016-06-17T18:13:03Z</cp:lastPrinted>
  <dcterms:created xsi:type="dcterms:W3CDTF">2011-06-24T03:57:59Z</dcterms:created>
  <dcterms:modified xsi:type="dcterms:W3CDTF">2018-04-22T05:39:41Z</dcterms:modified>
</cp:coreProperties>
</file>