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80" r:id="rId3"/>
    <p:sldId id="385" r:id="rId4"/>
    <p:sldId id="386" r:id="rId5"/>
    <p:sldId id="388" r:id="rId6"/>
    <p:sldId id="389" r:id="rId7"/>
    <p:sldId id="390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79"/>
  </p:normalViewPr>
  <p:slideViewPr>
    <p:cSldViewPr showGuides="1">
      <p:cViewPr varScale="1">
        <p:scale>
          <a:sx n="80" d="100"/>
          <a:sy n="80" d="100"/>
        </p:scale>
        <p:origin x="1522" y="58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FEBC2-81F1-47A0-A411-30623591FB0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10C9E-CEA9-4B5C-8322-FC615F199BC4}" type="datetime1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016ED-E994-4CE0-878B-66DC5F93B344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9" name="Text Box 3"/>
          <p:cNvSpPr txBox="1"/>
          <p:nvPr/>
        </p:nvSpPr>
        <p:spPr>
          <a:xfrm>
            <a:off x="684213" y="260350"/>
            <a:ext cx="81359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2226945" y="1656080"/>
            <a:ext cx="50514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Chinese Plan for EMCal</a:t>
            </a:r>
            <a:endParaRPr lang="en-US" altLang="zh-CN" sz="36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0" y="3484880"/>
            <a:ext cx="29432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Yajun Mao</a:t>
            </a:r>
            <a:endParaRPr lang="en-US" altLang="zh-CN" sz="2400" b="1">
              <a:solidFill>
                <a:schemeClr val="accent2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(Peking University)</a:t>
            </a:r>
            <a:endParaRPr lang="en-US" altLang="zh-CN" sz="2400" b="1">
              <a:solidFill>
                <a:schemeClr val="accent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28600" y="8794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115300" imgH="257175" progId="Paint.Picture">
                  <p:embed/>
                </p:oleObj>
              </mc:Choice>
              <mc:Fallback>
                <p:oleObj name="" r:id="rId1" imgW="8115300" imgH="2571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879475"/>
                        <a:ext cx="8116888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/>
          <p:nvPr/>
        </p:nvSpPr>
        <p:spPr>
          <a:xfrm>
            <a:off x="684213" y="260350"/>
            <a:ext cx="81359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        Target</a:t>
            </a:r>
            <a:r>
              <a:rPr lang="en-US" altLang="zh-CN" sz="40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Production Centers </a:t>
            </a: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167130" y="1136650"/>
          <a:ext cx="425323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4108450" imgH="5467350" progId="Paint.Picture">
                  <p:embed/>
                </p:oleObj>
              </mc:Choice>
              <mc:Fallback>
                <p:oleObj name="" r:id="rId3" imgW="4108450" imgH="54673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30" y="1136650"/>
                        <a:ext cx="4253230" cy="512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609850" y="2430780"/>
            <a:ext cx="3355340" cy="54038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3528695" y="4401185"/>
            <a:ext cx="2555240" cy="25209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5965190" y="1731645"/>
            <a:ext cx="2855595" cy="829945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Beijing Centers</a:t>
            </a:r>
            <a:endParaRPr lang="en-US" altLang="zh-CN" sz="2400" b="1" dirty="0">
              <a:ln>
                <a:noFill/>
              </a:ln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PKU</a:t>
            </a:r>
            <a:r>
              <a:rPr lang="zh-CN" altLang="en-US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THU</a:t>
            </a:r>
            <a:r>
              <a:rPr lang="zh-CN" altLang="en-US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CIAE</a:t>
            </a:r>
            <a:r>
              <a:rPr lang="en-US" altLang="zh-CN" sz="2400" b="1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en-US" altLang="zh-CN" sz="2400" b="1" dirty="0">
              <a:ln>
                <a:noFill/>
              </a:ln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083935" y="4234180"/>
            <a:ext cx="2855595" cy="829945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Shanghai Centers</a:t>
            </a:r>
            <a:endParaRPr lang="en-US" altLang="zh-CN" sz="2400" b="1" dirty="0">
              <a:ln>
                <a:noFill/>
              </a:ln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FU</a:t>
            </a:r>
            <a:r>
              <a:rPr lang="zh-CN" altLang="en-US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SIAP</a:t>
            </a:r>
            <a:r>
              <a:rPr lang="zh-CN" altLang="en-US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en-US" altLang="zh-CN" sz="18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USTC</a:t>
            </a:r>
            <a:r>
              <a:rPr lang="en-US" altLang="zh-CN" sz="2400" b="1" dirty="0">
                <a:ln>
                  <a:noFill/>
                </a:ln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en-US" altLang="zh-CN" sz="2400" b="1" dirty="0">
              <a:ln>
                <a:noFill/>
              </a:ln>
              <a:solidFill>
                <a:srgbClr val="00B0F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28600" y="8794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115300" imgH="257175" progId="Paint.Picture">
                  <p:embed/>
                </p:oleObj>
              </mc:Choice>
              <mc:Fallback>
                <p:oleObj name="" r:id="rId1" imgW="8115300" imgH="2571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879475"/>
                        <a:ext cx="8116888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/>
          <p:nvPr/>
        </p:nvSpPr>
        <p:spPr>
          <a:xfrm>
            <a:off x="4427220" y="244475"/>
            <a:ext cx="4234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Possible Funding</a:t>
            </a: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457200" y="1499870"/>
            <a:ext cx="828992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99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NSFC</a:t>
            </a:r>
            <a:endParaRPr lang="en-US" altLang="zh-CN" b="1" dirty="0">
              <a:solidFill>
                <a:srgbClr val="000099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</a:t>
            </a:r>
            <a:r>
              <a:rPr lang="en-US" altLang="zh-CN" sz="2800" b="1" dirty="0">
                <a:solidFill>
                  <a:srgbClr val="00B0F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Key Program (~3.5M RMB)</a:t>
            </a:r>
            <a:endParaRPr lang="en-US" altLang="zh-CN" sz="28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Key Program for international cooperation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(~3.5M RMB)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Major Program for international cooperation  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(~ 5-10 M RMB)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99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MOST:</a:t>
            </a:r>
            <a:endParaRPr lang="en-US" altLang="zh-CN" b="1" dirty="0">
              <a:solidFill>
                <a:srgbClr val="000099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Key project for frontier research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                                       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~20-50M RMB  )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28600" y="8794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115300" imgH="257175" progId="Paint.Picture">
                  <p:embed/>
                </p:oleObj>
              </mc:Choice>
              <mc:Fallback>
                <p:oleObj name="" r:id="rId1" imgW="8115300" imgH="2571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879475"/>
                        <a:ext cx="8116888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/>
          <p:nvPr/>
        </p:nvSpPr>
        <p:spPr>
          <a:xfrm>
            <a:off x="4427220" y="244475"/>
            <a:ext cx="4234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Tentative Plan</a:t>
            </a: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457200" y="1505585"/>
            <a:ext cx="852106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Stage 1:   To make EMCal blocks  with   </a:t>
            </a:r>
            <a:endParaRPr lang="en-US" altLang="zh-CN" b="1" dirty="0">
              <a:solidFill>
                <a:srgbClr val="000099"/>
              </a:solidFill>
              <a:latin typeface="Arial" panose="020B0604020202020204" pitchFamily="34" charset="0"/>
              <a:ea typeface="隶书" panose="02010509060101010101" pitchFamily="49" charset="-122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                  US materials in China</a:t>
            </a:r>
            <a:endParaRPr lang="en-US" altLang="zh-CN" b="1" dirty="0">
              <a:solidFill>
                <a:srgbClr val="000099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send people to US, train them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to be experts  with help from UIUC/BNL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buy necessary instruments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build primary QA .....</a:t>
            </a:r>
            <a:endParaRPr lang="en-US" altLang="zh-CN" sz="2800" b="1" dirty="0">
              <a:solidFill>
                <a:schemeClr val="bg2"/>
              </a:solidFill>
              <a:latin typeface="Arial Black" panose="020B0A04020102020204" pitchFamily="34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Arial Black" panose="020B0A04020102020204" pitchFamily="34" charset="0"/>
                <a:ea typeface="隶书" panose="02010509060101010101" pitchFamily="49" charset="-122"/>
              </a:rPr>
              <a:t>               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→ learn how to build EMCal blocks</a:t>
            </a:r>
            <a:endParaRPr lang="en-US" altLang="zh-CN" sz="2800" b="1" dirty="0">
              <a:solidFill>
                <a:schemeClr val="bg2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28600" y="8794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115300" imgH="257175" progId="Paint.Picture">
                  <p:embed/>
                </p:oleObj>
              </mc:Choice>
              <mc:Fallback>
                <p:oleObj name="" r:id="rId1" imgW="8115300" imgH="2571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879475"/>
                        <a:ext cx="8116888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/>
          <p:nvPr/>
        </p:nvSpPr>
        <p:spPr>
          <a:xfrm>
            <a:off x="4427220" y="244475"/>
            <a:ext cx="4234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Tentative Plan</a:t>
            </a: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227965" y="1505585"/>
            <a:ext cx="826071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Stage 2:   Investigate chinese materials</a:t>
            </a:r>
            <a:endParaRPr lang="en-US" altLang="zh-CN" b="1" dirty="0">
              <a:solidFill>
                <a:srgbClr val="000099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Tungsten powder</a:t>
            </a: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，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Scintillating fiber</a:t>
            </a: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，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eproxy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mold</a:t>
            </a: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，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beam test...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       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to reduce the cost  ~ 30% ?</a:t>
            </a:r>
            <a:endParaRPr lang="en-US" altLang="zh-CN" b="1" dirty="0">
              <a:solidFill>
                <a:srgbClr val="C00000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2800" b="1" dirty="0">
              <a:solidFill>
                <a:srgbClr val="C00000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日期占位符 3"/>
          <p:cNvSpPr txBox="1">
            <a:spLocks noGrp="1"/>
          </p:cNvSpPr>
          <p:nvPr>
            <p:ph type="dt" sz="half" idx="10"/>
          </p:nvPr>
        </p:nvSpPr>
        <p:spPr/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14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28600" y="8794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115300" imgH="257175" progId="Paint.Picture">
                  <p:embed/>
                </p:oleObj>
              </mc:Choice>
              <mc:Fallback>
                <p:oleObj name="" r:id="rId1" imgW="8115300" imgH="25717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879475"/>
                        <a:ext cx="8116888" cy="257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3"/>
          <p:cNvSpPr txBox="1"/>
          <p:nvPr/>
        </p:nvSpPr>
        <p:spPr>
          <a:xfrm>
            <a:off x="4427220" y="244475"/>
            <a:ext cx="4234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Tentative Plan</a:t>
            </a:r>
            <a:endParaRPr lang="en-US" altLang="zh-CN" sz="40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228600" y="1329690"/>
            <a:ext cx="826071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</a:rPr>
              <a:t>Stage 3:   Establish production protocal</a:t>
            </a:r>
            <a:endParaRPr lang="en-US" altLang="zh-CN" b="1" dirty="0">
              <a:solidFill>
                <a:srgbClr val="000099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Understand those factors may affect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Optimize the process</a:t>
            </a:r>
            <a:endParaRPr lang="zh-CN" altLang="en-US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Build final QA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cosmic ray test ?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                     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    → high quality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uniform 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+mn-ea"/>
              </a:rPr>
              <a:t>                               production</a:t>
            </a:r>
            <a:endParaRPr lang="en-US" altLang="zh-CN" b="1" dirty="0">
              <a:solidFill>
                <a:schemeClr val="bg2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2800" b="1" dirty="0">
              <a:solidFill>
                <a:schemeClr val="bg2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隶书" panose="02010509060101010101" pitchFamily="49" charset="-122"/>
                <a:cs typeface="Arial" panose="020B0604020202020204" pitchFamily="34" charset="0"/>
                <a:sym typeface="+mn-ea"/>
              </a:rPr>
              <a:t>Stage 4:   Production Readiness for chinese facilities and Mass production </a:t>
            </a:r>
            <a:endParaRPr lang="en-US" altLang="zh-CN" sz="2800" b="1" dirty="0">
              <a:solidFill>
                <a:schemeClr val="bg2"/>
              </a:solidFill>
              <a:latin typeface="Arial Black" panose="020B0A04020102020204" pitchFamily="34" charset="0"/>
              <a:ea typeface="隶书" panose="020105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63520" y="6245225"/>
            <a:ext cx="3912870" cy="476250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1st sPHENIX Workshop in China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WPS 演示</Application>
  <PresentationFormat>全屏显示(4:3)</PresentationFormat>
  <Paragraphs>96</Paragraphs>
  <Slides>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隶书</vt:lpstr>
      <vt:lpstr>Arial Black</vt:lpstr>
      <vt:lpstr>微软雅黑</vt:lpstr>
      <vt:lpstr>Arial Unicode MS</vt:lpstr>
      <vt:lpstr>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mao</dc:creator>
  <cp:lastModifiedBy>冒亚军</cp:lastModifiedBy>
  <cp:revision>170</cp:revision>
  <dcterms:created xsi:type="dcterms:W3CDTF">2006-11-10T18:25:00Z</dcterms:created>
  <dcterms:modified xsi:type="dcterms:W3CDTF">2018-04-22T06:47:17Z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