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</p:sldMasterIdLst>
  <p:notesMasterIdLst>
    <p:notesMasterId r:id="rId23"/>
  </p:notesMasterIdLst>
  <p:handoutMasterIdLst>
    <p:handoutMasterId r:id="rId24"/>
  </p:handoutMasterIdLst>
  <p:sldIdLst>
    <p:sldId id="262" r:id="rId2"/>
    <p:sldId id="264" r:id="rId3"/>
    <p:sldId id="295" r:id="rId4"/>
    <p:sldId id="275" r:id="rId5"/>
    <p:sldId id="278" r:id="rId6"/>
    <p:sldId id="293" r:id="rId7"/>
    <p:sldId id="294" r:id="rId8"/>
    <p:sldId id="296" r:id="rId9"/>
    <p:sldId id="281" r:id="rId10"/>
    <p:sldId id="289" r:id="rId11"/>
    <p:sldId id="292" r:id="rId12"/>
    <p:sldId id="290" r:id="rId13"/>
    <p:sldId id="291" r:id="rId14"/>
    <p:sldId id="297" r:id="rId15"/>
    <p:sldId id="284" r:id="rId16"/>
    <p:sldId id="286" r:id="rId17"/>
    <p:sldId id="282" r:id="rId18"/>
    <p:sldId id="285" r:id="rId19"/>
    <p:sldId id="283" r:id="rId20"/>
    <p:sldId id="288" r:id="rId21"/>
    <p:sldId id="298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5"/>
    <p:restoredTop sz="89530" autoAdjust="0"/>
  </p:normalViewPr>
  <p:slideViewPr>
    <p:cSldViewPr snapToGrid="0">
      <p:cViewPr>
        <p:scale>
          <a:sx n="100" d="100"/>
          <a:sy n="100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92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772DF-7363-CF43-AD61-43661A55F8EB}" type="datetimeFigureOut">
              <a:rPr kumimoji="1" lang="zh-CN" altLang="en-US" smtClean="0"/>
              <a:t>2018/4/22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DCE40-426E-4548-B7D8-155568D055D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020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C860B-5064-4B2A-8F18-9919F54D81F7}" type="datetimeFigureOut">
              <a:rPr lang="zh-CN" altLang="en-US" smtClean="0"/>
              <a:t>2018/4/22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DC4E6-20AF-4D7F-A954-9C9AC9A90D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89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afternoon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every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one.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I’m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yang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Fudan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University.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just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start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EMCal</a:t>
            </a:r>
            <a:r>
              <a:rPr lang="en-US" altLang="zh-CN" baseline="0" dirty="0" smtClean="0"/>
              <a:t>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I’ll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introduce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basic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testing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briefly.</a:t>
            </a:r>
            <a:r>
              <a:rPr lang="zh-CN" altLang="en-US" baseline="0" dirty="0" smtClean="0"/>
              <a:t>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2854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Line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means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longer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tap,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higher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get.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rise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quickly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just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after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turn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vibration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machine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speed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change</a:t>
            </a:r>
            <a:r>
              <a:rPr kumimoji="1" lang="zh-CN" altLang="en-US" baseline="0" dirty="0" smtClean="0"/>
              <a:t>  </a:t>
            </a:r>
            <a:r>
              <a:rPr kumimoji="1" lang="en-US" altLang="zh-CN" baseline="0" dirty="0" smtClean="0"/>
              <a:t>will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slow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down,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reach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limit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finally.</a:t>
            </a:r>
            <a:r>
              <a:rPr kumimoji="1" lang="zh-CN" altLang="en-US" baseline="0" dirty="0" smtClean="0"/>
              <a:t> </a:t>
            </a:r>
          </a:p>
          <a:p>
            <a:r>
              <a:rPr kumimoji="1" lang="en-US" altLang="zh-CN" baseline="0" dirty="0" smtClean="0"/>
              <a:t>Line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2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3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means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different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size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container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not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affect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result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much,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get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more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accurate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volume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number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using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smaller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cylinder.</a:t>
            </a:r>
            <a:r>
              <a:rPr kumimoji="1" lang="zh-CN" altLang="en-US" baseline="0" dirty="0" smtClean="0"/>
              <a:t> </a:t>
            </a:r>
          </a:p>
          <a:p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table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below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shows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different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company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not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much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difference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except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line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7.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693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sample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much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finer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want.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don’t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know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it’s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particle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size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cause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problem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or</a:t>
            </a:r>
            <a:r>
              <a:rPr kumimoji="1" lang="zh-CN" altLang="en-US" baseline="0" dirty="0" smtClean="0"/>
              <a:t>  </a:t>
            </a:r>
            <a:r>
              <a:rPr kumimoji="1" lang="en-US" altLang="zh-CN" baseline="0" dirty="0" smtClean="0"/>
              <a:t>they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wrong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sample.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0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That’s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picture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sample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UCLA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under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microscope.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According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reference,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particle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size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distribution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90%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between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40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150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microns,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reach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11.25g/cm</a:t>
            </a:r>
            <a:r>
              <a:rPr kumimoji="1" lang="en-US" altLang="zh-CN" baseline="30000" dirty="0" smtClean="0"/>
              <a:t>3</a:t>
            </a:r>
            <a:endParaRPr kumimoji="1" lang="zh-CN" altLang="en-US" baseline="300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95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cooperation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pictures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under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microscope,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we’ll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err="1" smtClean="0"/>
              <a:t>particals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UCLA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round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mellow.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seems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size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particles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uniform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won’t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very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high.</a:t>
            </a:r>
            <a:r>
              <a:rPr kumimoji="1" lang="zh-CN" altLang="en-US" baseline="0" dirty="0" smtClean="0"/>
              <a:t>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00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third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part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epoxy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glued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powder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519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kind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optical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grade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epoxy.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syringe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convenient.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result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good,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sample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take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easily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without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tools.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25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make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two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PTFE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both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side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pipe.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powder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tap,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epoxy.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305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Because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expensive.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use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100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mesh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instead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first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verify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process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18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Finally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42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tunes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both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sample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get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bulk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showing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picture.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about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9.2.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particle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size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about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100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um,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tuning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surface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rough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but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side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surface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touch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pipe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very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smooth.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My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talk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includes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4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parts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16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Next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purity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good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samples,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mix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different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size</a:t>
            </a:r>
            <a:r>
              <a:rPr kumimoji="1" lang="zh-CN" altLang="en-US" baseline="0" dirty="0" smtClean="0"/>
              <a:t>  </a:t>
            </a:r>
            <a:r>
              <a:rPr kumimoji="1" lang="en-US" altLang="zh-CN" baseline="0" dirty="0" smtClean="0"/>
              <a:t>powder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get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higher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density.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Finally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detector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like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cuboid,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we’ll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design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cuboid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mold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some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glue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process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test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some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special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affect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example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some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gap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smtClean="0"/>
              <a:t>corner.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also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plan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design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meshes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fiber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verify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assembling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process.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First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part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PIXE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test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results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some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samples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846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picture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part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sample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bought.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request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same,100</a:t>
            </a:r>
            <a:r>
              <a:rPr lang="zh-CN" altLang="en-US" baseline="0" dirty="0" smtClean="0"/>
              <a:t>  </a:t>
            </a:r>
            <a:r>
              <a:rPr lang="en-US" altLang="zh-CN" baseline="0" dirty="0" smtClean="0"/>
              <a:t>mesh,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seems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quite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different.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finer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powder,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darker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color.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particle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rough,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it’ll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bright.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samples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much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finer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need.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So,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company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claim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purity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around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99.9%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99.99%.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test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prove.</a:t>
            </a:r>
            <a:r>
              <a:rPr lang="zh-CN" altLang="en-US" baseline="0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261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tablet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three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samples.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Two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powder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bought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third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UCLA.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2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That’s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figure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get.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general,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powder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bought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almost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same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powder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UCLA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5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But</a:t>
            </a:r>
            <a:r>
              <a:rPr lang="zh-CN" altLang="en-US" dirty="0" smtClean="0"/>
              <a:t> </a:t>
            </a:r>
            <a:r>
              <a:rPr lang="en-US" altLang="zh-CN" dirty="0" smtClean="0"/>
              <a:t>if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fit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baseline="0" dirty="0" smtClean="0"/>
              <a:t> </a:t>
            </a:r>
            <a:r>
              <a:rPr lang="en-US" altLang="zh-CN" dirty="0" smtClean="0"/>
              <a:t>carefully,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we’ll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sample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bought,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cobalt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OK,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iron,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nickel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little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purer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claim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impurity.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means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should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carefully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test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powder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before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assembling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detector,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matter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company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claimed.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42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Next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density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96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put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cylinder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vibration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machine.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Turn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machine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powder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slowly.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also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try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different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cylinder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size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affect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result.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DC4E6-20AF-4D7F-A954-9C9AC9A90D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14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RedEast\Desktop\边角s1.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 bwMode="auto">
          <a:xfrm>
            <a:off x="-1" y="514566"/>
            <a:ext cx="9149119" cy="6356011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48072" y="1094879"/>
            <a:ext cx="7772400" cy="1470025"/>
          </a:xfrm>
        </p:spPr>
        <p:txBody>
          <a:bodyPr/>
          <a:lstStyle>
            <a:lvl1pPr algn="ctr">
              <a:defRPr b="1">
                <a:latin typeface="Baoli SC" charset="-122"/>
                <a:ea typeface="Baoli SC" charset="-122"/>
                <a:cs typeface="Baoli SC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-1"/>
            <a:ext cx="755576" cy="6857999"/>
          </a:xfrm>
          <a:prstGeom prst="rect">
            <a:avLst/>
          </a:prstGeom>
          <a:gradFill flip="none" rotWithShape="1">
            <a:gsLst>
              <a:gs pos="0">
                <a:srgbClr val="1E447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5" descr="C:\Users\RedEast\Desktop\4e4a20a4462309f79330a1a9720e0cf3d7cad629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3661"/>
          <a:stretch/>
        </p:blipFill>
        <p:spPr bwMode="auto">
          <a:xfrm>
            <a:off x="1232291" y="114300"/>
            <a:ext cx="1467501" cy="7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RedEast\Desktop\EBIT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3628"/>
            <a:ext cx="755576" cy="6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59832" y="87015"/>
            <a:ext cx="4653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26579E"/>
                </a:solidFill>
                <a:latin typeface="华文行楷" pitchFamily="2" charset="-122"/>
                <a:ea typeface="华文行楷" pitchFamily="2" charset="-122"/>
              </a:rPr>
              <a:t>现代物理研究所</a:t>
            </a:r>
            <a:r>
              <a:rPr lang="en-US" altLang="zh-CN" sz="2400" b="1" dirty="0">
                <a:solidFill>
                  <a:srgbClr val="26579E"/>
                </a:solidFill>
                <a:latin typeface="华文行楷" pitchFamily="2" charset="-122"/>
                <a:ea typeface="华文行楷" pitchFamily="2" charset="-122"/>
              </a:rPr>
              <a:t>|</a:t>
            </a:r>
            <a:r>
              <a:rPr lang="zh-CN" altLang="en-US" sz="2400" b="1" dirty="0" smtClean="0">
                <a:solidFill>
                  <a:srgbClr val="26579E"/>
                </a:solidFill>
                <a:latin typeface="华文行楷" pitchFamily="2" charset="-122"/>
                <a:ea typeface="华文行楷" pitchFamily="2" charset="-122"/>
              </a:rPr>
              <a:t>核科学与技术系 </a:t>
            </a:r>
            <a:endParaRPr lang="en-US" altLang="zh-CN" sz="2400" b="1" dirty="0" smtClean="0">
              <a:solidFill>
                <a:srgbClr val="26579E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b="1" dirty="0" smtClean="0">
                <a:solidFill>
                  <a:srgbClr val="26579E"/>
                </a:solidFill>
                <a:latin typeface="Dutch801 Rm BT" pitchFamily="18" charset="0"/>
                <a:ea typeface="华文行楷" pitchFamily="2" charset="-122"/>
              </a:rPr>
              <a:t>http://imp.fudan.edu.cn</a:t>
            </a:r>
          </a:p>
        </p:txBody>
      </p:sp>
      <p:sp>
        <p:nvSpPr>
          <p:cNvPr id="13" name="矩形 12"/>
          <p:cNvSpPr/>
          <p:nvPr/>
        </p:nvSpPr>
        <p:spPr>
          <a:xfrm>
            <a:off x="755576" y="6457889"/>
            <a:ext cx="2042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26579E"/>
                </a:solidFill>
                <a:latin typeface="隶书" pitchFamily="49" charset="-122"/>
                <a:ea typeface="隶书" pitchFamily="49" charset="-122"/>
              </a:rPr>
              <a:t>上海</a:t>
            </a:r>
            <a:r>
              <a:rPr lang="en-US" altLang="zh-CN" sz="2000" dirty="0" smtClean="0">
                <a:solidFill>
                  <a:srgbClr val="26579E"/>
                </a:solidFill>
                <a:latin typeface="Stencil" pitchFamily="82" charset="0"/>
                <a:ea typeface="隶书" pitchFamily="49" charset="-122"/>
              </a:rPr>
              <a:t>EBIT</a:t>
            </a:r>
            <a:r>
              <a:rPr lang="zh-CN" altLang="en-US" sz="2000" dirty="0" smtClean="0">
                <a:solidFill>
                  <a:srgbClr val="26579E"/>
                </a:solidFill>
                <a:latin typeface="隶书" pitchFamily="49" charset="-122"/>
                <a:ea typeface="隶书" pitchFamily="49" charset="-122"/>
              </a:rPr>
              <a:t>实验室</a:t>
            </a:r>
            <a:endParaRPr lang="zh-CN" altLang="en-US" sz="2000" dirty="0">
              <a:solidFill>
                <a:srgbClr val="26579E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148064" y="844706"/>
            <a:ext cx="3851466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872081" y="844706"/>
            <a:ext cx="4275984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C:\Users\RedEast\Desktop\200px-Fuda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占位符 2"/>
          <p:cNvSpPr>
            <a:spLocks noGrp="1"/>
          </p:cNvSpPr>
          <p:nvPr>
            <p:ph type="body" idx="1"/>
          </p:nvPr>
        </p:nvSpPr>
        <p:spPr>
          <a:xfrm>
            <a:off x="1043608" y="3429000"/>
            <a:ext cx="7772400" cy="504056"/>
          </a:xfrm>
        </p:spPr>
        <p:txBody>
          <a:bodyPr anchor="b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0"/>
          </p:nvPr>
        </p:nvSpPr>
        <p:spPr>
          <a:xfrm>
            <a:off x="1043608" y="4293096"/>
            <a:ext cx="7772400" cy="1584176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221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14864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148064" y="844706"/>
            <a:ext cx="3851466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872081" y="844706"/>
            <a:ext cx="4275984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4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018040" y="274638"/>
            <a:ext cx="1090464" cy="5851525"/>
          </a:xfrm>
        </p:spPr>
        <p:txBody>
          <a:bodyPr vert="eaVert"/>
          <a:lstStyle/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576" y="274638"/>
            <a:ext cx="7128792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14864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接连接符 14"/>
          <p:cNvCxnSpPr/>
          <p:nvPr/>
        </p:nvCxnSpPr>
        <p:spPr>
          <a:xfrm>
            <a:off x="7956376" y="3645024"/>
            <a:ext cx="0" cy="2522241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7956376" y="260648"/>
            <a:ext cx="0" cy="3386337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49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oli SC" charset="-122"/>
                <a:ea typeface="Baoli SC" charset="-122"/>
                <a:cs typeface="Baoli SC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60232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148064" y="844706"/>
            <a:ext cx="3851466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872081" y="844706"/>
            <a:ext cx="4275984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02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RedEast\Desktop\边角s1.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 bwMode="auto">
          <a:xfrm>
            <a:off x="-1" y="514566"/>
            <a:ext cx="9149119" cy="6356011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4888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Baoli SC" charset="-122"/>
                <a:ea typeface="Baoli SC" charset="-122"/>
                <a:cs typeface="Baoli SC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60040" y="8367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2" name="文本占位符 2"/>
          <p:cNvSpPr>
            <a:spLocks noGrp="1"/>
          </p:cNvSpPr>
          <p:nvPr>
            <p:ph type="body" idx="10"/>
          </p:nvPr>
        </p:nvSpPr>
        <p:spPr>
          <a:xfrm>
            <a:off x="755576" y="3729013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pic>
        <p:nvPicPr>
          <p:cNvPr id="13" name="Picture 5" descr="C:\Users\RedEast\Desktop\4e4a20a4462309f79330a1a9720e0cf3d7cad629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3661"/>
          <a:stretch/>
        </p:blipFill>
        <p:spPr bwMode="auto">
          <a:xfrm>
            <a:off x="1232291" y="114300"/>
            <a:ext cx="1467501" cy="7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59832" y="87015"/>
            <a:ext cx="4653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26579E"/>
                </a:solidFill>
                <a:latin typeface="华文行楷" pitchFamily="2" charset="-122"/>
                <a:ea typeface="华文行楷" pitchFamily="2" charset="-122"/>
              </a:rPr>
              <a:t>现代物理研究所</a:t>
            </a:r>
            <a:r>
              <a:rPr lang="en-US" altLang="zh-CN" sz="2400" b="1" dirty="0">
                <a:solidFill>
                  <a:srgbClr val="26579E"/>
                </a:solidFill>
                <a:latin typeface="华文行楷" pitchFamily="2" charset="-122"/>
                <a:ea typeface="华文行楷" pitchFamily="2" charset="-122"/>
              </a:rPr>
              <a:t>|</a:t>
            </a:r>
            <a:r>
              <a:rPr lang="zh-CN" altLang="en-US" sz="2400" b="1" dirty="0" smtClean="0">
                <a:solidFill>
                  <a:srgbClr val="26579E"/>
                </a:solidFill>
                <a:latin typeface="华文行楷" pitchFamily="2" charset="-122"/>
                <a:ea typeface="华文行楷" pitchFamily="2" charset="-122"/>
              </a:rPr>
              <a:t>核科学与技术系 </a:t>
            </a:r>
            <a:endParaRPr lang="en-US" altLang="zh-CN" sz="2400" b="1" dirty="0" smtClean="0">
              <a:solidFill>
                <a:srgbClr val="26579E"/>
              </a:solidFill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b="1" dirty="0" smtClean="0">
                <a:solidFill>
                  <a:srgbClr val="26579E"/>
                </a:solidFill>
                <a:latin typeface="Dutch801 Rm BT" pitchFamily="18" charset="0"/>
                <a:ea typeface="华文行楷" pitchFamily="2" charset="-122"/>
              </a:rPr>
              <a:t>http://imp.fudan.edu.cn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5148064" y="844706"/>
            <a:ext cx="3851466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872081" y="844706"/>
            <a:ext cx="4275984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C:\Users\RedEast\Desktop\200px-Fud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9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49424" y="836712"/>
            <a:ext cx="4110608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76056" y="836712"/>
            <a:ext cx="4067944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5148064" y="844706"/>
            <a:ext cx="3851466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872081" y="844706"/>
            <a:ext cx="4275984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60232" y="6356350"/>
            <a:ext cx="2133600" cy="365125"/>
          </a:xfrm>
        </p:spPr>
        <p:txBody>
          <a:bodyPr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19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7836" y="8367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47836" y="1484784"/>
            <a:ext cx="4040188" cy="48245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66729" y="8367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66729" y="1484784"/>
            <a:ext cx="4041775" cy="48245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5148064" y="844706"/>
            <a:ext cx="3851466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872081" y="844706"/>
            <a:ext cx="4275984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660232" y="6356350"/>
            <a:ext cx="2133600" cy="365125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19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oli SC" charset="-122"/>
                <a:ea typeface="Baoli SC" charset="-122"/>
                <a:cs typeface="Baoli SC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602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5148064" y="844706"/>
            <a:ext cx="3851466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872081" y="844706"/>
            <a:ext cx="4275984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26579E"/>
                </a:gs>
                <a:gs pos="92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73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6602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5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23928" y="168175"/>
            <a:ext cx="5111750" cy="59251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5576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614864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39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RedEast\Desktop\边角s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35000" scaling="0"/>
                    </a14:imgEffect>
                    <a14:imgEffect>
                      <a14:colorTemperature colorTemp="5875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956"/>
            <a:ext cx="5009166" cy="2936622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614864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4" descr="C:\Users\RedEast\Desktop\200px-Fud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" y="52036"/>
            <a:ext cx="747591" cy="7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1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844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5576" y="908720"/>
            <a:ext cx="8388424" cy="554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-1"/>
            <a:ext cx="755576" cy="6857999"/>
          </a:xfrm>
          <a:prstGeom prst="rect">
            <a:avLst/>
          </a:prstGeom>
          <a:gradFill flip="none" rotWithShape="1">
            <a:gsLst>
              <a:gs pos="0">
                <a:srgbClr val="1E447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7" descr="C:\Users\RedEast\Desktop\EBIT.png"/>
          <p:cNvPicPr>
            <a:picLocks noChangeAspect="1" noChangeArrowheads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3628"/>
            <a:ext cx="755576" cy="6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755576" y="6457889"/>
            <a:ext cx="2042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26579E"/>
                </a:solidFill>
                <a:latin typeface="隶书" pitchFamily="49" charset="-122"/>
                <a:ea typeface="隶书" pitchFamily="49" charset="-122"/>
              </a:rPr>
              <a:t>上海</a:t>
            </a:r>
            <a:r>
              <a:rPr lang="en-US" altLang="zh-CN" sz="2000" dirty="0" smtClean="0">
                <a:solidFill>
                  <a:srgbClr val="26579E"/>
                </a:solidFill>
                <a:latin typeface="Stencil" pitchFamily="82" charset="0"/>
                <a:ea typeface="隶书" pitchFamily="49" charset="-122"/>
              </a:rPr>
              <a:t>EBIT</a:t>
            </a:r>
            <a:r>
              <a:rPr lang="zh-CN" altLang="en-US" sz="2000" dirty="0" smtClean="0">
                <a:solidFill>
                  <a:srgbClr val="26579E"/>
                </a:solidFill>
                <a:latin typeface="隶书" pitchFamily="49" charset="-122"/>
                <a:ea typeface="隶书" pitchFamily="49" charset="-122"/>
              </a:rPr>
              <a:t>实验室</a:t>
            </a:r>
            <a:endParaRPr lang="zh-CN" altLang="en-US" sz="2000" dirty="0">
              <a:solidFill>
                <a:srgbClr val="26579E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660232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tx2"/>
                </a:solidFill>
              </a:defRPr>
            </a:lvl1pPr>
          </a:lstStyle>
          <a:p>
            <a:fld id="{13DDAFB5-79EE-47F1-8418-229A7FA6A2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58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35838;&#31243;&#20171;&#32461;&#30701;&#29255;V1709.mp4" TargetMode="External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1670538"/>
            <a:ext cx="8388424" cy="1326414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+mj-lt"/>
              </a:rPr>
              <a:t>Tungsten Powder Studies at Fudan</a:t>
            </a:r>
            <a:endParaRPr lang="zh-CN" altLang="en-US" sz="4000" b="1" dirty="0">
              <a:latin typeface="+mj-lt"/>
              <a:hlinkClick r:id="rId3" action="ppaction://hlinkfile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762259" y="3253839"/>
            <a:ext cx="8375057" cy="32063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2400" b="1" dirty="0" err="1" smtClean="0">
                <a:solidFill>
                  <a:schemeClr val="tx1"/>
                </a:solidFill>
              </a:rPr>
              <a:t>Huanzhong</a:t>
            </a:r>
            <a:r>
              <a:rPr lang="zh-CN" altLang="en-US" sz="2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Huang</a:t>
            </a:r>
            <a:endParaRPr lang="zh-CN" altLang="en-US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altLang="zh-CN" sz="2400" b="1" dirty="0" err="1" smtClean="0">
                <a:solidFill>
                  <a:schemeClr val="tx1"/>
                </a:solidFill>
              </a:rPr>
              <a:t>Subikash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Choudhury</a:t>
            </a:r>
          </a:p>
          <a:p>
            <a:pPr marL="0" indent="0" algn="ctr">
              <a:buNone/>
            </a:pPr>
            <a:r>
              <a:rPr lang="en-US" altLang="zh-CN" sz="2400" b="1" dirty="0" err="1" smtClean="0">
                <a:solidFill>
                  <a:schemeClr val="tx1"/>
                </a:solidFill>
              </a:rPr>
              <a:t>Weihu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Ma</a:t>
            </a:r>
          </a:p>
          <a:p>
            <a:pPr marL="0" indent="0" algn="ctr">
              <a:buNone/>
            </a:pPr>
            <a:r>
              <a:rPr lang="en-US" altLang="zh-CN" sz="2400" b="1" dirty="0" smtClean="0">
                <a:solidFill>
                  <a:schemeClr val="tx1"/>
                </a:solidFill>
              </a:rPr>
              <a:t>Yu Hu</a:t>
            </a:r>
          </a:p>
          <a:p>
            <a:pPr marL="0" indent="0" algn="ctr">
              <a:buNone/>
            </a:pPr>
            <a:r>
              <a:rPr lang="en-US" altLang="zh-CN" sz="2400" b="1" dirty="0" smtClean="0">
                <a:solidFill>
                  <a:schemeClr val="tx1"/>
                </a:solidFill>
              </a:rPr>
              <a:t>Yang Shen</a:t>
            </a:r>
          </a:p>
          <a:p>
            <a:pPr marL="0" indent="0" algn="ctr">
              <a:buNone/>
            </a:pPr>
            <a:endParaRPr lang="zh-CN" altLang="en-US" sz="2000" b="1" dirty="0"/>
          </a:p>
          <a:p>
            <a:pPr marL="0" indent="0" algn="ctr">
              <a:buNone/>
            </a:pPr>
            <a:endParaRPr lang="en-US" altLang="zh-CN" sz="1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altLang="zh-CN" sz="2000" b="1" dirty="0" smtClean="0"/>
              <a:t>2018-04-22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@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PKU</a:t>
            </a:r>
            <a:endParaRPr lang="zh-CN" altLang="en-US" sz="2000" b="1" dirty="0" smtClean="0"/>
          </a:p>
          <a:p>
            <a:pPr marL="0" indent="0" algn="ctr">
              <a:buNone/>
            </a:pPr>
            <a:r>
              <a:rPr lang="en-US" altLang="zh-CN" sz="2000" b="1" dirty="0" smtClean="0">
                <a:solidFill>
                  <a:schemeClr val="tx1"/>
                </a:solidFill>
              </a:rPr>
              <a:t>The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1</a:t>
            </a:r>
            <a:r>
              <a:rPr lang="en-US" altLang="zh-CN" sz="2000" b="1" baseline="30000" dirty="0" smtClean="0">
                <a:solidFill>
                  <a:schemeClr val="tx1"/>
                </a:solidFill>
              </a:rPr>
              <a:t>st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tx1"/>
                </a:solidFill>
              </a:rPr>
              <a:t>sPHENIX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Workshop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in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China</a:t>
            </a:r>
          </a:p>
        </p:txBody>
      </p:sp>
      <p:pic>
        <p:nvPicPr>
          <p:cNvPr id="5" name="Picture 7" descr="C:\Users\RedEast\Desktop\EBIT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7870"/>
            <a:ext cx="755576" cy="6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+mj-ea"/>
                <a:cs typeface="Baoli SC" charset="-122"/>
              </a:rPr>
              <a:t>Tap</a:t>
            </a:r>
            <a:r>
              <a:rPr kumimoji="1" lang="zh-CN" altLang="en-US" dirty="0" smtClean="0">
                <a:latin typeface="+mj-ea"/>
                <a:cs typeface="Baoli SC" charset="-122"/>
              </a:rPr>
              <a:t> </a:t>
            </a:r>
            <a:r>
              <a:rPr kumimoji="1" lang="en-US" altLang="zh-CN" dirty="0" smtClean="0">
                <a:latin typeface="+mj-ea"/>
                <a:cs typeface="Baoli SC" charset="-122"/>
              </a:rPr>
              <a:t>density</a:t>
            </a:r>
            <a:r>
              <a:rPr kumimoji="1" lang="zh-CN" altLang="en-US" dirty="0" smtClean="0">
                <a:latin typeface="+mj-ea"/>
                <a:cs typeface="Baoli SC" charset="-122"/>
              </a:rPr>
              <a:t> </a:t>
            </a:r>
            <a:r>
              <a:rPr kumimoji="1" lang="en-US" altLang="zh-CN" dirty="0" smtClean="0">
                <a:latin typeface="+mj-ea"/>
                <a:cs typeface="Baoli SC" charset="-122"/>
              </a:rPr>
              <a:t>test</a:t>
            </a:r>
            <a:endParaRPr kumimoji="1" lang="zh-CN" altLang="en-US" dirty="0">
              <a:latin typeface="+mj-ea"/>
              <a:cs typeface="Baoli SC" charset="-122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739766"/>
              </p:ext>
            </p:extLst>
          </p:nvPr>
        </p:nvGraphicFramePr>
        <p:xfrm>
          <a:off x="822197" y="1125570"/>
          <a:ext cx="8151623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0"/>
                <a:gridCol w="10036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17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2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7780">
                  <a:extLst>
                    <a:ext uri="{9D8B030D-6E8A-4147-A177-3AD203B41FA5}">
                      <a16:colId xmlns="" xmlns:a16="http://schemas.microsoft.com/office/drawing/2014/main" val="4168279359"/>
                    </a:ext>
                  </a:extLst>
                </a:gridCol>
                <a:gridCol w="7099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34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6855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75453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Sample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Container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Gross weight</a:t>
                      </a:r>
                      <a:endParaRPr lang="zh-CN" altLang="en-US" dirty="0" smtClean="0"/>
                    </a:p>
                    <a:p>
                      <a:pPr algn="ctr"/>
                      <a:r>
                        <a:rPr lang="en-US" altLang="zh-CN" dirty="0" smtClean="0"/>
                        <a:t>/g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Net weight</a:t>
                      </a:r>
                    </a:p>
                    <a:p>
                      <a:pPr algn="ctr"/>
                      <a:r>
                        <a:rPr lang="en-US" altLang="zh-CN" dirty="0" smtClean="0"/>
                        <a:t>/g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Bulk</a:t>
                      </a:r>
                      <a:endParaRPr lang="zh-CN" altLang="en-US" dirty="0" smtClean="0"/>
                    </a:p>
                    <a:p>
                      <a:pPr algn="ctr"/>
                      <a:r>
                        <a:rPr lang="en-US" altLang="zh-CN" dirty="0" smtClean="0"/>
                        <a:t>/ml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Time</a:t>
                      </a:r>
                      <a:endParaRPr lang="zh-CN" altLang="en-US" dirty="0" smtClean="0"/>
                    </a:p>
                    <a:p>
                      <a:pPr algn="ctr"/>
                      <a:r>
                        <a:rPr lang="en-US" altLang="zh-CN" dirty="0" smtClean="0"/>
                        <a:t>/</a:t>
                      </a:r>
                      <a:r>
                        <a:rPr lang="en-US" altLang="zh-CN" dirty="0" err="1" smtClean="0"/>
                        <a:t>mins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Tap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density</a:t>
                      </a:r>
                      <a:endParaRPr lang="zh-CN" altLang="en-US" dirty="0" smtClean="0"/>
                    </a:p>
                    <a:p>
                      <a:pPr algn="ctr"/>
                      <a:r>
                        <a:rPr lang="en-US" altLang="zh-CN" dirty="0" smtClean="0"/>
                        <a:t>/g/cm</a:t>
                      </a:r>
                      <a:r>
                        <a:rPr lang="en-US" altLang="zh-CN" baseline="30000" dirty="0" smtClean="0"/>
                        <a:t>3</a:t>
                      </a:r>
                      <a:endParaRPr lang="zh-CN" altLang="en-US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XD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Big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492.1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354.1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8.43</a:t>
                      </a:r>
                      <a:endParaRPr lang="zh-CN" altLang="en-US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XD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Big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492.1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354.1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8.85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XD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Medium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409.7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336.7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38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8.86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GZ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Small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210.9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158.7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9.33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YT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Small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129.1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76.9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8.5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9.04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JJ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Small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160.1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107.9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11.2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9.63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GY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Small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106.0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53.8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15.5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3.47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595652" y="940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816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Sample from GY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2" t="231" r="13156" b="1255"/>
          <a:stretch/>
        </p:blipFill>
        <p:spPr>
          <a:xfrm>
            <a:off x="1171256" y="1089060"/>
            <a:ext cx="4183518" cy="4089115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9" r="17978" b="5468"/>
          <a:stretch/>
        </p:blipFill>
        <p:spPr>
          <a:xfrm>
            <a:off x="5718108" y="1089059"/>
            <a:ext cx="3194824" cy="408911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1534121" y="5680325"/>
            <a:ext cx="356513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908563" y="5231360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2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mm</a:t>
            </a:r>
            <a:endParaRPr lang="zh-CN" altLang="en-US" sz="2400" dirty="0"/>
          </a:p>
        </p:txBody>
      </p:sp>
      <p:cxnSp>
        <p:nvCxnSpPr>
          <p:cNvPr id="9" name="直接连接符 10"/>
          <p:cNvCxnSpPr/>
          <p:nvPr/>
        </p:nvCxnSpPr>
        <p:spPr>
          <a:xfrm flipV="1">
            <a:off x="1534121" y="3068406"/>
            <a:ext cx="0" cy="2786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11"/>
          <p:cNvCxnSpPr/>
          <p:nvPr/>
        </p:nvCxnSpPr>
        <p:spPr>
          <a:xfrm flipV="1">
            <a:off x="5099254" y="2994775"/>
            <a:ext cx="0" cy="2859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59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Sample from UCLA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5" r="13592"/>
          <a:stretch/>
        </p:blipFill>
        <p:spPr>
          <a:xfrm>
            <a:off x="1332360" y="1160591"/>
            <a:ext cx="3968657" cy="3962646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12</a:t>
            </a:fld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1534121" y="5680325"/>
            <a:ext cx="356513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908563" y="5231360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2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mm</a:t>
            </a:r>
            <a:endParaRPr lang="zh-CN" altLang="en-US" sz="2400" dirty="0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534121" y="3068406"/>
            <a:ext cx="0" cy="2786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099254" y="2994775"/>
            <a:ext cx="0" cy="2859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112106" y="4104988"/>
            <a:ext cx="182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Tap density:</a:t>
            </a:r>
          </a:p>
          <a:p>
            <a:r>
              <a:rPr lang="en-US" altLang="zh-CN" sz="2400" dirty="0" smtClean="0"/>
              <a:t>~11.25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g/cm</a:t>
            </a:r>
            <a:r>
              <a:rPr lang="en-US" altLang="zh-CN" sz="2400" baseline="30000" dirty="0" smtClean="0"/>
              <a:t>3</a:t>
            </a:r>
            <a:endParaRPr lang="zh-CN" altLang="en-US" sz="2400" baseline="30000" dirty="0"/>
          </a:p>
        </p:txBody>
      </p:sp>
      <p:sp>
        <p:nvSpPr>
          <p:cNvPr id="3" name="矩形 2"/>
          <p:cNvSpPr/>
          <p:nvPr/>
        </p:nvSpPr>
        <p:spPr>
          <a:xfrm>
            <a:off x="5929984" y="1483354"/>
            <a:ext cx="2863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" charset="0"/>
              </a:rPr>
              <a:t>particle size distribution 90% between 40 and 150 microns </a:t>
            </a:r>
            <a:endParaRPr lang="en-US" altLang="zh-CN" sz="2400"/>
          </a:p>
        </p:txBody>
      </p:sp>
      <p:sp>
        <p:nvSpPr>
          <p:cNvPr id="6" name="矩形 5"/>
          <p:cNvSpPr/>
          <p:nvPr/>
        </p:nvSpPr>
        <p:spPr>
          <a:xfrm>
            <a:off x="2481932" y="6042456"/>
            <a:ext cx="631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" charset="0"/>
              </a:rPr>
              <a:t>Ref.:</a:t>
            </a:r>
            <a:r>
              <a:rPr lang="zh-CN" altLang="en-US" dirty="0" smtClean="0">
                <a:latin typeface="Times" charset="0"/>
              </a:rPr>
              <a:t> </a:t>
            </a:r>
            <a:r>
              <a:rPr lang="en-US" altLang="zh-CN" dirty="0" smtClean="0">
                <a:latin typeface="Times" charset="0"/>
              </a:rPr>
              <a:t>Journal </a:t>
            </a:r>
            <a:r>
              <a:rPr lang="en-US" altLang="zh-CN" dirty="0">
                <a:latin typeface="Times" charset="0"/>
              </a:rPr>
              <a:t>of Physics: Conference Series </a:t>
            </a:r>
            <a:r>
              <a:rPr lang="en-US" altLang="zh-CN" b="1" dirty="0">
                <a:latin typeface="Times" charset="0"/>
              </a:rPr>
              <a:t>404 </a:t>
            </a:r>
            <a:r>
              <a:rPr lang="en-US" altLang="zh-CN" dirty="0">
                <a:latin typeface="Times" charset="0"/>
              </a:rPr>
              <a:t>(2012) 012023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969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-150" r="11798"/>
          <a:stretch/>
        </p:blipFill>
        <p:spPr>
          <a:xfrm>
            <a:off x="3612101" y="680320"/>
            <a:ext cx="2644862" cy="26627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 r="13370"/>
          <a:stretch/>
        </p:blipFill>
        <p:spPr>
          <a:xfrm>
            <a:off x="924673" y="3339102"/>
            <a:ext cx="2691830" cy="26579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r="9351"/>
          <a:stretch/>
        </p:blipFill>
        <p:spPr>
          <a:xfrm>
            <a:off x="3601827" y="3339102"/>
            <a:ext cx="2655136" cy="26579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r="10449"/>
          <a:stretch/>
        </p:blipFill>
        <p:spPr>
          <a:xfrm>
            <a:off x="6256963" y="3348938"/>
            <a:ext cx="2697739" cy="26481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9" r="8279"/>
          <a:stretch/>
        </p:blipFill>
        <p:spPr>
          <a:xfrm>
            <a:off x="6256963" y="680321"/>
            <a:ext cx="2691828" cy="266861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15839" y="82865"/>
            <a:ext cx="178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UCLA:11.25</a:t>
            </a:r>
            <a:endParaRPr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537298" y="8129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XD1</a:t>
            </a:r>
            <a:endParaRPr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023152" y="82864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XD2:8.86</a:t>
            </a:r>
            <a:endParaRPr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786036" y="6053002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JJ:9.63</a:t>
            </a:r>
            <a:endParaRPr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320092" y="6053002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GZ:9.33</a:t>
            </a:r>
            <a:endParaRPr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7125264" y="6008197"/>
            <a:ext cx="1203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YT:9.04</a:t>
            </a:r>
            <a:endParaRPr lang="zh-CN" altLang="en-US" sz="2400" dirty="0"/>
          </a:p>
        </p:txBody>
      </p:sp>
      <p:pic>
        <p:nvPicPr>
          <p:cNvPr id="17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5" r="13592"/>
          <a:stretch/>
        </p:blipFill>
        <p:spPr>
          <a:xfrm>
            <a:off x="924674" y="687188"/>
            <a:ext cx="2771410" cy="2767212"/>
          </a:xfrm>
        </p:spPr>
      </p:pic>
      <p:sp>
        <p:nvSpPr>
          <p:cNvPr id="19" name="文本框 18"/>
          <p:cNvSpPr txBox="1"/>
          <p:nvPr/>
        </p:nvSpPr>
        <p:spPr>
          <a:xfrm>
            <a:off x="3302263" y="5332960"/>
            <a:ext cx="81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2mm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865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kumimoji="1" lang="zh-CN" altLang="en-US" b="0" dirty="0">
              <a:latin typeface="Baoli SC" charset="-122"/>
              <a:ea typeface="Baoli SC" charset="-122"/>
              <a:cs typeface="Baoli SC" charset="-122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755576" y="908720"/>
            <a:ext cx="8388424" cy="5549169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PIXE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test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results for some samples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The tap density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testing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of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different samples</a:t>
            </a:r>
          </a:p>
          <a:p>
            <a:r>
              <a:rPr lang="en-US" altLang="zh-CN" dirty="0" smtClean="0"/>
              <a:t>Epoxy </a:t>
            </a:r>
            <a:r>
              <a:rPr lang="en-US" altLang="zh-CN" dirty="0"/>
              <a:t>glued powder </a:t>
            </a:r>
            <a:r>
              <a:rPr lang="en-US" altLang="zh-CN" dirty="0" smtClean="0"/>
              <a:t>test</a:t>
            </a:r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ext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4462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Epoxy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and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mold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test</a:t>
            </a:r>
            <a:endParaRPr lang="zh-CN" altLang="en-US" dirty="0">
              <a:latin typeface="+mj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701123"/>
            <a:ext cx="6753441" cy="3798810"/>
          </a:xfrm>
        </p:spPr>
      </p:pic>
      <p:sp>
        <p:nvSpPr>
          <p:cNvPr id="3" name="文本框 2"/>
          <p:cNvSpPr txBox="1"/>
          <p:nvPr/>
        </p:nvSpPr>
        <p:spPr>
          <a:xfrm>
            <a:off x="1083212" y="1042082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Optical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grade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epoxy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277815" y="5774469"/>
            <a:ext cx="6829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Use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syringe(PP)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mold,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sample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can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take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out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easily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970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Epoxy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glued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W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powder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test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323777"/>
            <a:ext cx="8388350" cy="4718446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55576" y="4131396"/>
            <a:ext cx="26480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smtClean="0"/>
              <a:t>PP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pipe</a:t>
            </a:r>
            <a:endParaRPr kumimoji="1" lang="zh-CN" altLang="en-US" sz="1100" b="1" dirty="0"/>
          </a:p>
        </p:txBody>
      </p:sp>
      <p:cxnSp>
        <p:nvCxnSpPr>
          <p:cNvPr id="9" name="直线箭头连接符 8"/>
          <p:cNvCxnSpPr/>
          <p:nvPr/>
        </p:nvCxnSpPr>
        <p:spPr>
          <a:xfrm flipV="1">
            <a:off x="3403601" y="3051896"/>
            <a:ext cx="851078" cy="13296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716221" y="6193629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/>
              <a:t>Pump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if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need</a:t>
            </a:r>
            <a:endParaRPr kumimoji="1" lang="zh-CN" altLang="en-US" sz="2400" b="1" dirty="0"/>
          </a:p>
        </p:txBody>
      </p:sp>
      <p:cxnSp>
        <p:nvCxnSpPr>
          <p:cNvPr id="17" name="直线箭头连接符 16"/>
          <p:cNvCxnSpPr>
            <a:stCxn id="13" idx="3"/>
          </p:cNvCxnSpPr>
          <p:nvPr/>
        </p:nvCxnSpPr>
        <p:spPr>
          <a:xfrm flipV="1">
            <a:off x="5644954" y="3286902"/>
            <a:ext cx="2952946" cy="31375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55577" y="2831272"/>
            <a:ext cx="2648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 smtClean="0"/>
              <a:t>   </a:t>
            </a:r>
            <a:r>
              <a:rPr kumimoji="1" lang="en-US" altLang="zh-CN" sz="2400" b="1" dirty="0" smtClean="0"/>
              <a:t>PTFE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end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 smtClean="0"/>
              <a:t>cap</a:t>
            </a:r>
            <a:endParaRPr kumimoji="1" lang="zh-CN" altLang="en-US" sz="2400" b="1" dirty="0"/>
          </a:p>
        </p:txBody>
      </p:sp>
      <p:cxnSp>
        <p:nvCxnSpPr>
          <p:cNvPr id="24" name="直线箭头连接符 23"/>
          <p:cNvCxnSpPr>
            <a:stCxn id="20" idx="3"/>
          </p:cNvCxnSpPr>
          <p:nvPr/>
        </p:nvCxnSpPr>
        <p:spPr>
          <a:xfrm flipV="1">
            <a:off x="3403601" y="2120900"/>
            <a:ext cx="851078" cy="9412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1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Epoxy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glued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sand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test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44"/>
          <a:stretch/>
        </p:blipFill>
        <p:spPr>
          <a:xfrm>
            <a:off x="1072865" y="1440216"/>
            <a:ext cx="5099335" cy="4082733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660232" y="3138862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100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mesh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sand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059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Epoxy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glued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W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powder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test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323777"/>
            <a:ext cx="8388350" cy="4718446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6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Use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lathe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tunes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both</a:t>
            </a:r>
            <a:r>
              <a:rPr lang="zh-CN" altLang="en-US" dirty="0" smtClean="0">
                <a:latin typeface="+mj-lt"/>
              </a:rPr>
              <a:t> </a:t>
            </a:r>
            <a:r>
              <a:rPr lang="en-US" altLang="zh-CN" dirty="0" smtClean="0">
                <a:latin typeface="+mj-lt"/>
              </a:rPr>
              <a:t>ends</a:t>
            </a:r>
            <a:endParaRPr lang="zh-CN" altLang="en-US" dirty="0">
              <a:latin typeface="+mj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8" r="10202"/>
          <a:stretch/>
        </p:blipFill>
        <p:spPr>
          <a:xfrm>
            <a:off x="1181100" y="1245675"/>
            <a:ext cx="3949700" cy="4506778"/>
          </a:xfrm>
        </p:spPr>
      </p:pic>
      <p:sp>
        <p:nvSpPr>
          <p:cNvPr id="3" name="文本框 2"/>
          <p:cNvSpPr txBox="1"/>
          <p:nvPr/>
        </p:nvSpPr>
        <p:spPr>
          <a:xfrm>
            <a:off x="5802083" y="3750635"/>
            <a:ext cx="22862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Glued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/>
              <a:t>d</a:t>
            </a:r>
            <a:r>
              <a:rPr kumimoji="1" lang="en-US" altLang="zh-CN" sz="2800" dirty="0" smtClean="0"/>
              <a:t>ensity:</a:t>
            </a:r>
            <a:endParaRPr kumimoji="1" lang="zh-CN" altLang="en-US" sz="2800" dirty="0" smtClean="0"/>
          </a:p>
          <a:p>
            <a:r>
              <a:rPr kumimoji="1" lang="en-US" altLang="zh-CN" sz="2800" dirty="0" smtClean="0"/>
              <a:t>~9.2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g/cm</a:t>
            </a:r>
            <a:r>
              <a:rPr kumimoji="1" lang="en-US" altLang="zh-CN" sz="2800" baseline="30000" dirty="0" smtClean="0"/>
              <a:t>3</a:t>
            </a:r>
            <a:endParaRPr kumimoji="1" lang="zh-CN" altLang="en-US" sz="2800" baseline="30000" dirty="0"/>
          </a:p>
        </p:txBody>
      </p:sp>
      <p:sp>
        <p:nvSpPr>
          <p:cNvPr id="5" name="文本框 4"/>
          <p:cNvSpPr txBox="1"/>
          <p:nvPr/>
        </p:nvSpPr>
        <p:spPr>
          <a:xfrm>
            <a:off x="4526225" y="6073100"/>
            <a:ext cx="3584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Side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surface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very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smooth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5689649" y="1316688"/>
            <a:ext cx="310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Tuning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surface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rough</a:t>
            </a:r>
            <a:endParaRPr kumimoji="1" lang="zh-CN" altLang="en-US" sz="2400" dirty="0"/>
          </a:p>
        </p:txBody>
      </p:sp>
      <p:cxnSp>
        <p:nvCxnSpPr>
          <p:cNvPr id="9" name="直线箭头连接符 8"/>
          <p:cNvCxnSpPr>
            <a:stCxn id="8" idx="1"/>
          </p:cNvCxnSpPr>
          <p:nvPr/>
        </p:nvCxnSpPr>
        <p:spPr>
          <a:xfrm flipH="1">
            <a:off x="3835400" y="1547521"/>
            <a:ext cx="1854249" cy="1013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9"/>
          <p:cNvCxnSpPr>
            <a:stCxn id="5" idx="1"/>
          </p:cNvCxnSpPr>
          <p:nvPr/>
        </p:nvCxnSpPr>
        <p:spPr>
          <a:xfrm flipH="1" flipV="1">
            <a:off x="3155950" y="4330061"/>
            <a:ext cx="1370275" cy="19738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802083" y="2443637"/>
            <a:ext cx="3034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Powder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/>
              <a:t>t</a:t>
            </a:r>
            <a:r>
              <a:rPr kumimoji="1" lang="en-US" altLang="zh-CN" sz="2800" dirty="0" smtClean="0"/>
              <a:t>ap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/>
              <a:t>d</a:t>
            </a:r>
            <a:r>
              <a:rPr kumimoji="1" lang="en-US" altLang="zh-CN" sz="2800" dirty="0" smtClean="0"/>
              <a:t>ensity:</a:t>
            </a:r>
            <a:endParaRPr kumimoji="1" lang="zh-CN" altLang="en-US" sz="2800" dirty="0" smtClean="0"/>
          </a:p>
          <a:p>
            <a:r>
              <a:rPr kumimoji="1" lang="en-US" altLang="zh-CN" sz="2800" dirty="0" smtClean="0"/>
              <a:t>8.86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g/cm</a:t>
            </a:r>
            <a:r>
              <a:rPr kumimoji="1" lang="en-US" altLang="zh-CN" sz="2800" baseline="30000" dirty="0" smtClean="0"/>
              <a:t>3</a:t>
            </a:r>
            <a:endParaRPr kumimoji="1" lang="zh-CN" altLang="en-US" sz="2800" baseline="30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503924" y="5106690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Close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but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not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enough</a:t>
            </a:r>
            <a:endParaRPr kumimoji="1" lang="zh-CN" alt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2498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kumimoji="1" lang="zh-CN" altLang="en-US" b="0" dirty="0">
              <a:latin typeface="Baoli SC" charset="-122"/>
              <a:ea typeface="Baoli SC" charset="-122"/>
              <a:cs typeface="Baoli SC" charset="-122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755576" y="908720"/>
            <a:ext cx="8388424" cy="5549169"/>
          </a:xfrm>
        </p:spPr>
        <p:txBody>
          <a:bodyPr/>
          <a:lstStyle/>
          <a:p>
            <a:r>
              <a:rPr lang="en-US" altLang="zh-CN" dirty="0" smtClean="0"/>
              <a:t>PIXE </a:t>
            </a:r>
            <a:r>
              <a:rPr lang="en-US" altLang="zh-CN" dirty="0"/>
              <a:t>test </a:t>
            </a:r>
            <a:r>
              <a:rPr lang="en-US" altLang="zh-CN" dirty="0" smtClean="0"/>
              <a:t>results for some samples</a:t>
            </a:r>
            <a:endParaRPr lang="zh-CN" altLang="en-US" dirty="0"/>
          </a:p>
          <a:p>
            <a:r>
              <a:rPr lang="en-US" altLang="zh-CN" dirty="0"/>
              <a:t>The tap density </a:t>
            </a:r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of </a:t>
            </a:r>
            <a:r>
              <a:rPr lang="en-US" altLang="zh-CN" dirty="0"/>
              <a:t>different samples</a:t>
            </a:r>
          </a:p>
          <a:p>
            <a:r>
              <a:rPr lang="en-US" altLang="zh-CN" dirty="0" smtClean="0"/>
              <a:t>Epoxy </a:t>
            </a:r>
            <a:r>
              <a:rPr lang="en-US" altLang="zh-CN" dirty="0"/>
              <a:t>glued powder </a:t>
            </a:r>
            <a:r>
              <a:rPr lang="en-US" altLang="zh-CN" dirty="0" smtClean="0"/>
              <a:t>test</a:t>
            </a:r>
            <a:endParaRPr lang="en-US" altLang="zh-CN" dirty="0"/>
          </a:p>
          <a:p>
            <a:r>
              <a:rPr lang="en-US" altLang="zh-CN" dirty="0"/>
              <a:t>N</a:t>
            </a:r>
            <a:r>
              <a:rPr lang="en-US" altLang="zh-CN" dirty="0" smtClean="0"/>
              <a:t>ext</a:t>
            </a:r>
            <a:r>
              <a:rPr lang="zh-CN" altLang="en-US" dirty="0" smtClean="0"/>
              <a:t> </a:t>
            </a:r>
            <a:r>
              <a:rPr lang="en-US" altLang="zh-CN" dirty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45229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+mj-lt"/>
              </a:rPr>
              <a:t>Next</a:t>
            </a:r>
            <a:r>
              <a:rPr kumimoji="1" lang="zh-CN" altLang="en-US" dirty="0" smtClean="0">
                <a:latin typeface="+mj-lt"/>
              </a:rPr>
              <a:t> </a:t>
            </a:r>
            <a:r>
              <a:rPr kumimoji="1" lang="en-US" altLang="zh-CN" dirty="0" smtClean="0">
                <a:latin typeface="+mj-lt"/>
              </a:rPr>
              <a:t>plan</a:t>
            </a:r>
            <a:endParaRPr kumimoji="1"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908720"/>
            <a:ext cx="8388424" cy="3713007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PIXE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good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density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samples;</a:t>
            </a:r>
            <a:endParaRPr kumimoji="1" lang="zh-CN" altLang="en-US" dirty="0" smtClean="0"/>
          </a:p>
          <a:p>
            <a:r>
              <a:rPr kumimoji="1" lang="en-US" altLang="zh-CN" dirty="0" smtClean="0"/>
              <a:t>Try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size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pow</a:t>
            </a:r>
            <a:r>
              <a:rPr kumimoji="1" lang="en-US" altLang="zh-CN" dirty="0" smtClean="0"/>
              <a:t>d</a:t>
            </a:r>
            <a:r>
              <a:rPr kumimoji="1" lang="en-US" altLang="zh-CN" dirty="0" smtClean="0"/>
              <a:t>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higher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density;</a:t>
            </a:r>
            <a:endParaRPr kumimoji="1" lang="zh-CN" altLang="en-US" dirty="0" smtClean="0"/>
          </a:p>
          <a:p>
            <a:r>
              <a:rPr kumimoji="1" lang="en-US" altLang="zh-CN" dirty="0" smtClean="0"/>
              <a:t>Machine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cuboid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mold,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materials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glue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r>
              <a:rPr kumimoji="1" lang="en-US" altLang="zh-CN" dirty="0"/>
              <a:t>;</a:t>
            </a:r>
            <a:endParaRPr kumimoji="1" lang="zh-CN" altLang="en-US" dirty="0" smtClean="0"/>
          </a:p>
          <a:p>
            <a:r>
              <a:rPr kumimoji="1" lang="en-US" altLang="zh-CN" dirty="0" smtClean="0"/>
              <a:t>Machine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screens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fiber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assembling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05000" y="482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71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13DDAFB5-79EE-47F1-8418-229A7FA6A23E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890398" y="2140545"/>
            <a:ext cx="3661580" cy="4103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b="1" dirty="0" smtClean="0"/>
              <a:t>Thank</a:t>
            </a:r>
            <a:r>
              <a:rPr kumimoji="1" lang="zh-CN" altLang="en-US" sz="5400" b="1" dirty="0" smtClean="0"/>
              <a:t> </a:t>
            </a:r>
            <a:r>
              <a:rPr kumimoji="1" lang="en-US" altLang="zh-CN" sz="5400" b="1" dirty="0" smtClean="0"/>
              <a:t>you!</a:t>
            </a:r>
            <a:endParaRPr kumimoji="1" lang="zh-CN" altLang="en-US" sz="5400" b="1" dirty="0" smtClean="0"/>
          </a:p>
          <a:p>
            <a:endParaRPr kumimoji="1" lang="zh-CN" altLang="en-US" sz="5400" b="1" baseline="30000" dirty="0" smtClean="0"/>
          </a:p>
          <a:p>
            <a:endParaRPr kumimoji="1" lang="zh-CN" altLang="en-US" sz="5400" b="1" baseline="30000" dirty="0"/>
          </a:p>
          <a:p>
            <a:endParaRPr kumimoji="1" lang="zh-CN" altLang="en-US" sz="5400" b="1" baseline="30000" dirty="0" smtClean="0"/>
          </a:p>
          <a:p>
            <a:endParaRPr kumimoji="1" lang="zh-CN" altLang="en-US" sz="5400" b="1" baseline="30000" dirty="0"/>
          </a:p>
          <a:p>
            <a:endParaRPr kumimoji="1" lang="zh-CN" altLang="en-US" sz="5400" b="1" baseline="30000" dirty="0"/>
          </a:p>
          <a:p>
            <a:pPr algn="ctr"/>
            <a:r>
              <a:rPr kumimoji="1" lang="en-US" altLang="zh-CN" sz="4000" baseline="30000" dirty="0" smtClean="0"/>
              <a:t>2018-04-22</a:t>
            </a:r>
            <a:r>
              <a:rPr kumimoji="1" lang="zh-CN" altLang="en-US" sz="4000" baseline="30000" dirty="0" smtClean="0"/>
              <a:t> </a:t>
            </a:r>
            <a:r>
              <a:rPr kumimoji="1" lang="en-US" altLang="zh-CN" sz="4000" baseline="30000" dirty="0" smtClean="0"/>
              <a:t>@</a:t>
            </a:r>
            <a:r>
              <a:rPr kumimoji="1" lang="zh-CN" altLang="en-US" sz="4000" baseline="30000" dirty="0" smtClean="0"/>
              <a:t> </a:t>
            </a:r>
            <a:r>
              <a:rPr kumimoji="1" lang="en-US" altLang="zh-CN" sz="4000" baseline="30000" dirty="0" smtClean="0"/>
              <a:t>PKU</a:t>
            </a:r>
            <a:endParaRPr kumimoji="1" lang="zh-CN" altLang="en-US" sz="4000" baseline="30000" dirty="0"/>
          </a:p>
        </p:txBody>
      </p:sp>
    </p:spTree>
    <p:extLst>
      <p:ext uri="{BB962C8B-B14F-4D97-AF65-F5344CB8AC3E}">
        <p14:creationId xmlns:p14="http://schemas.microsoft.com/office/powerpoint/2010/main" val="18197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kumimoji="1" lang="zh-CN" altLang="en-US" b="0" dirty="0">
              <a:latin typeface="Baoli SC" charset="-122"/>
              <a:ea typeface="Baoli SC" charset="-122"/>
              <a:cs typeface="Baoli SC" charset="-122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755576" y="908720"/>
            <a:ext cx="8388424" cy="5549169"/>
          </a:xfrm>
        </p:spPr>
        <p:txBody>
          <a:bodyPr/>
          <a:lstStyle/>
          <a:p>
            <a:r>
              <a:rPr lang="en-US" altLang="zh-CN" dirty="0" smtClean="0"/>
              <a:t>PIXE </a:t>
            </a:r>
            <a:r>
              <a:rPr lang="en-US" altLang="zh-CN" dirty="0"/>
              <a:t>test </a:t>
            </a:r>
            <a:r>
              <a:rPr lang="en-US" altLang="zh-CN" dirty="0" smtClean="0"/>
              <a:t>results for some samples</a:t>
            </a:r>
            <a:endParaRPr lang="zh-CN" altLang="en-US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The tap density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testing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of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different samples</a:t>
            </a:r>
          </a:p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Epoxy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glued powder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test</a:t>
            </a:r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ext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2855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ea"/>
                <a:cs typeface="Baoli SC" charset="-122"/>
              </a:rPr>
              <a:t>Samples</a:t>
            </a:r>
            <a:r>
              <a:rPr lang="zh-CN" altLang="en-US" dirty="0" smtClean="0">
                <a:latin typeface="+mj-ea"/>
                <a:cs typeface="Baoli SC" charset="-122"/>
              </a:rPr>
              <a:t> </a:t>
            </a:r>
            <a:r>
              <a:rPr lang="en-US" altLang="zh-CN" dirty="0" smtClean="0">
                <a:latin typeface="+mj-ea"/>
                <a:cs typeface="Baoli SC" charset="-122"/>
              </a:rPr>
              <a:t>from</a:t>
            </a:r>
            <a:r>
              <a:rPr lang="zh-CN" altLang="en-US" dirty="0" smtClean="0">
                <a:latin typeface="+mj-ea"/>
                <a:cs typeface="Baoli SC" charset="-122"/>
              </a:rPr>
              <a:t> </a:t>
            </a:r>
            <a:r>
              <a:rPr lang="en-US" altLang="zh-CN" dirty="0" smtClean="0">
                <a:latin typeface="+mj-ea"/>
                <a:cs typeface="Baoli SC" charset="-122"/>
              </a:rPr>
              <a:t>different</a:t>
            </a:r>
            <a:r>
              <a:rPr lang="zh-CN" altLang="en-US" dirty="0" smtClean="0">
                <a:latin typeface="+mj-ea"/>
                <a:cs typeface="Baoli SC" charset="-122"/>
              </a:rPr>
              <a:t> </a:t>
            </a:r>
            <a:r>
              <a:rPr lang="en-US" altLang="zh-CN" dirty="0" smtClean="0">
                <a:latin typeface="+mj-ea"/>
                <a:cs typeface="Baoli SC" charset="-122"/>
              </a:rPr>
              <a:t>Co.</a:t>
            </a:r>
            <a:endParaRPr kumimoji="1" lang="zh-CN" altLang="en-US" dirty="0">
              <a:latin typeface="+mj-ea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4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" b="11730"/>
          <a:stretch/>
        </p:blipFill>
        <p:spPr>
          <a:xfrm>
            <a:off x="1053298" y="1274975"/>
            <a:ext cx="7534066" cy="47207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97843" y="6248091"/>
            <a:ext cx="228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Light——Rough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5897411" y="6248091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Dark——Fine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991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PIXE test for </a:t>
            </a:r>
            <a:r>
              <a:rPr lang="en-US" altLang="zh-CN" dirty="0" smtClean="0">
                <a:latin typeface="+mj-lt"/>
              </a:rPr>
              <a:t>powder samples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r="43737"/>
          <a:stretch/>
        </p:blipFill>
        <p:spPr>
          <a:xfrm rot="16200000">
            <a:off x="3768200" y="859858"/>
            <a:ext cx="2109177" cy="6809494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755576" y="908720"/>
            <a:ext cx="8388424" cy="554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Using a tablet press to make </a:t>
            </a:r>
            <a:r>
              <a:rPr lang="en-US" altLang="zh-CN" dirty="0" smtClean="0"/>
              <a:t>samples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854200" y="2132270"/>
            <a:ext cx="1439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Sample1</a:t>
            </a:r>
            <a:endParaRPr kumimoji="1" lang="zh-CN" altLang="en-US" sz="2800" dirty="0" smtClean="0"/>
          </a:p>
          <a:p>
            <a:r>
              <a:rPr kumimoji="1" lang="en-US" altLang="zh-CN" sz="2800" dirty="0" smtClean="0"/>
              <a:t>99.99%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4229878" y="2132269"/>
            <a:ext cx="1439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Sample2</a:t>
            </a:r>
            <a:endParaRPr kumimoji="1" lang="zh-CN" altLang="en-US" sz="2800" dirty="0" smtClean="0"/>
          </a:p>
          <a:p>
            <a:r>
              <a:rPr kumimoji="1" lang="en-US" altLang="zh-CN" sz="2800" dirty="0" smtClean="0"/>
              <a:t>99.9%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6768320" y="2132269"/>
            <a:ext cx="11624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UCLA</a:t>
            </a:r>
            <a:endParaRPr kumimoji="1" lang="zh-CN" altLang="en-US" sz="2800" dirty="0" smtClean="0"/>
          </a:p>
          <a:p>
            <a:r>
              <a:rPr kumimoji="1" lang="en-US" altLang="zh-CN" sz="2800" dirty="0" smtClean="0"/>
              <a:t>99.3%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863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PIXE test for two samples</a:t>
            </a:r>
            <a:endParaRPr lang="zh-CN" altLang="en-US" dirty="0">
              <a:latin typeface="+mj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6672" y="1205769"/>
            <a:ext cx="6447302" cy="50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PIXE test for two </a:t>
            </a:r>
            <a:r>
              <a:rPr lang="en-US" altLang="zh-CN" dirty="0" smtClean="0">
                <a:latin typeface="+mj-lt"/>
              </a:rPr>
              <a:t>samples</a:t>
            </a:r>
            <a:endParaRPr lang="zh-CN" altLang="en-US" dirty="0">
              <a:latin typeface="+mj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7</a:t>
            </a:fld>
            <a:endParaRPr lang="zh-CN" altLang="en-US"/>
          </a:p>
        </p:txBody>
      </p:sp>
      <p:graphicFrame>
        <p:nvGraphicFramePr>
          <p:cNvPr id="5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34003"/>
              </p:ext>
            </p:extLst>
          </p:nvPr>
        </p:nvGraphicFramePr>
        <p:xfrm>
          <a:off x="923193" y="958358"/>
          <a:ext cx="7631722" cy="5485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246">
                  <a:extLst>
                    <a:ext uri="{9D8B030D-6E8A-4147-A177-3AD203B41FA5}">
                      <a16:colId xmlns="" xmlns:a16="http://schemas.microsoft.com/office/drawing/2014/main" val="944391844"/>
                    </a:ext>
                  </a:extLst>
                </a:gridCol>
                <a:gridCol w="1090246">
                  <a:extLst>
                    <a:ext uri="{9D8B030D-6E8A-4147-A177-3AD203B41FA5}">
                      <a16:colId xmlns="" xmlns:a16="http://schemas.microsoft.com/office/drawing/2014/main" val="847067422"/>
                    </a:ext>
                  </a:extLst>
                </a:gridCol>
                <a:gridCol w="1090246">
                  <a:extLst>
                    <a:ext uri="{9D8B030D-6E8A-4147-A177-3AD203B41FA5}">
                      <a16:colId xmlns="" xmlns:a16="http://schemas.microsoft.com/office/drawing/2014/main" val="3987317887"/>
                    </a:ext>
                  </a:extLst>
                </a:gridCol>
                <a:gridCol w="1090246">
                  <a:extLst>
                    <a:ext uri="{9D8B030D-6E8A-4147-A177-3AD203B41FA5}">
                      <a16:colId xmlns="" xmlns:a16="http://schemas.microsoft.com/office/drawing/2014/main" val="2278322661"/>
                    </a:ext>
                  </a:extLst>
                </a:gridCol>
                <a:gridCol w="1090246">
                  <a:extLst>
                    <a:ext uri="{9D8B030D-6E8A-4147-A177-3AD203B41FA5}">
                      <a16:colId xmlns="" xmlns:a16="http://schemas.microsoft.com/office/drawing/2014/main" val="907696619"/>
                    </a:ext>
                  </a:extLst>
                </a:gridCol>
                <a:gridCol w="1090246">
                  <a:extLst>
                    <a:ext uri="{9D8B030D-6E8A-4147-A177-3AD203B41FA5}">
                      <a16:colId xmlns="" xmlns:a16="http://schemas.microsoft.com/office/drawing/2014/main" val="431735545"/>
                    </a:ext>
                  </a:extLst>
                </a:gridCol>
                <a:gridCol w="1090246">
                  <a:extLst>
                    <a:ext uri="{9D8B030D-6E8A-4147-A177-3AD203B41FA5}">
                      <a16:colId xmlns="" xmlns:a16="http://schemas.microsoft.com/office/drawing/2014/main" val="256307321"/>
                    </a:ext>
                  </a:extLst>
                </a:gridCol>
              </a:tblGrid>
              <a:tr h="251380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Atomic Percentage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Mass Fraction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967861757"/>
                  </a:ext>
                </a:extLst>
              </a:tr>
              <a:tr h="251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Element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UCLA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Sample1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Sample2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UCLA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Sample1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Sample2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5091404"/>
                  </a:ext>
                </a:extLst>
              </a:tr>
              <a:tr h="2279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V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0.032%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0.024%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3897673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0.034%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0.045%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0.145%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0.041%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03065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0.068%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0.078%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0.063%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82032921"/>
                  </a:ext>
                </a:extLst>
              </a:tr>
              <a:tr h="251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Fe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0.324%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0.500%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0.526%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0.098%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0.152%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0.160%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4508533"/>
                  </a:ext>
                </a:extLst>
              </a:tr>
              <a:tr h="251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Co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0.027%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0.028%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0.021%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0.009%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0.009%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0.007%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5835419"/>
                  </a:ext>
                </a:extLst>
              </a:tr>
              <a:tr h="251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Ni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0.037%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1.019%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0.087%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0.012%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0.325%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0.028%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30123241"/>
                  </a:ext>
                </a:extLst>
              </a:tr>
              <a:tr h="180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0.103%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0.030%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0.036%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584146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Zn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0.041%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0.048%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0288333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4493201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0.038%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0333748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0.031%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0.022%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833037875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266949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0.036%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553888982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Kr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9738421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4680628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9587877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83593236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Zr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71218953"/>
                  </a:ext>
                </a:extLst>
              </a:tr>
              <a:tr h="251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W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100.000%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100.000%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100.000%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100.000%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100.000%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100.000%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5724525"/>
                  </a:ext>
                </a:extLst>
              </a:tr>
              <a:tr h="251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0.014%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80431445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254613" y="6488668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99.99%</a:t>
            </a:r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348562" y="6488668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mtClean="0"/>
              <a:t>99.9</a:t>
            </a:r>
            <a:r>
              <a:rPr kumimoji="1" lang="en-US" altLang="zh-CN"/>
              <a:t>%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146800" y="6488668"/>
            <a:ext cx="192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smtClean="0"/>
              <a:t>Normalized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by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W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372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kumimoji="1" lang="zh-CN" altLang="en-US" b="0" dirty="0">
              <a:latin typeface="Baoli SC" charset="-122"/>
              <a:ea typeface="Baoli SC" charset="-122"/>
              <a:cs typeface="Baoli SC" charset="-122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755576" y="908720"/>
            <a:ext cx="8388424" cy="5549169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PIXE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test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results for some samples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/>
              <a:t>The tap density </a:t>
            </a:r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of </a:t>
            </a:r>
            <a:r>
              <a:rPr lang="en-US" altLang="zh-CN" dirty="0"/>
              <a:t>different samples</a:t>
            </a:r>
          </a:p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Epoxy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glued powder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test</a:t>
            </a:r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ext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6891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</a:rPr>
              <a:t>Tap density </a:t>
            </a:r>
            <a:r>
              <a:rPr lang="en-US" altLang="zh-CN" dirty="0" smtClean="0">
                <a:latin typeface="+mj-lt"/>
              </a:rPr>
              <a:t>measuring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74" y="1062877"/>
            <a:ext cx="4976248" cy="3732186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B5-79EE-47F1-8418-229A7FA6A23E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5"/>
          <a:stretch/>
        </p:blipFill>
        <p:spPr>
          <a:xfrm>
            <a:off x="6299200" y="1058674"/>
            <a:ext cx="2391982" cy="3736389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456526"/>
              </p:ext>
            </p:extLst>
          </p:nvPr>
        </p:nvGraphicFramePr>
        <p:xfrm>
          <a:off x="3042507" y="5001562"/>
          <a:ext cx="44526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730">
                  <a:extLst>
                    <a:ext uri="{9D8B030D-6E8A-4147-A177-3AD203B41FA5}">
                      <a16:colId xmlns="" xmlns:a16="http://schemas.microsoft.com/office/drawing/2014/main" val="216990205"/>
                    </a:ext>
                  </a:extLst>
                </a:gridCol>
                <a:gridCol w="1268730">
                  <a:extLst>
                    <a:ext uri="{9D8B030D-6E8A-4147-A177-3AD203B41FA5}">
                      <a16:colId xmlns="" xmlns:a16="http://schemas.microsoft.com/office/drawing/2014/main" val="49760441"/>
                    </a:ext>
                  </a:extLst>
                </a:gridCol>
                <a:gridCol w="1230630">
                  <a:extLst>
                    <a:ext uri="{9D8B030D-6E8A-4147-A177-3AD203B41FA5}">
                      <a16:colId xmlns="" xmlns:a16="http://schemas.microsoft.com/office/drawing/2014/main" val="1057803241"/>
                    </a:ext>
                  </a:extLst>
                </a:gridCol>
                <a:gridCol w="938594">
                  <a:extLst>
                    <a:ext uri="{9D8B030D-6E8A-4147-A177-3AD203B41FA5}">
                      <a16:colId xmlns="" xmlns:a16="http://schemas.microsoft.com/office/drawing/2014/main" val="4055742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Size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Max. scale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Min. scale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Weight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2965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Big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100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138.0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429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Medium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50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1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73.0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45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Small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25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0.5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smtClean="0"/>
                        <a:t>52.2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9355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udanI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复旦">
      <a:majorFont>
        <a:latin typeface="Times New Roman"/>
        <a:ea typeface="隶书"/>
        <a:cs typeface=""/>
      </a:majorFont>
      <a:minorFont>
        <a:latin typeface="Times New Roman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1基本元件及电路理论(上)</Template>
  <TotalTime>1825</TotalTime>
  <Words>1430</Words>
  <Application>Microsoft Macintosh PowerPoint</Application>
  <PresentationFormat>全屏显示(4:3)</PresentationFormat>
  <Paragraphs>387</Paragraphs>
  <Slides>21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Baoli SC</vt:lpstr>
      <vt:lpstr>Calibri</vt:lpstr>
      <vt:lpstr>Dutch801 Rm BT</vt:lpstr>
      <vt:lpstr>Stencil</vt:lpstr>
      <vt:lpstr>Times</vt:lpstr>
      <vt:lpstr>Times New Roman</vt:lpstr>
      <vt:lpstr>等线</vt:lpstr>
      <vt:lpstr>华文行楷</vt:lpstr>
      <vt:lpstr>华文新魏</vt:lpstr>
      <vt:lpstr>隶书</vt:lpstr>
      <vt:lpstr>宋体</vt:lpstr>
      <vt:lpstr>Arial</vt:lpstr>
      <vt:lpstr>FudanIMP</vt:lpstr>
      <vt:lpstr>Tungsten Powder Studies at Fudan</vt:lpstr>
      <vt:lpstr>Outline</vt:lpstr>
      <vt:lpstr>Outline</vt:lpstr>
      <vt:lpstr>Samples from different Co.</vt:lpstr>
      <vt:lpstr>PIXE test for powder samples</vt:lpstr>
      <vt:lpstr>PIXE test for two samples</vt:lpstr>
      <vt:lpstr>PIXE test for two samples</vt:lpstr>
      <vt:lpstr>Outline</vt:lpstr>
      <vt:lpstr>Tap density measuring</vt:lpstr>
      <vt:lpstr>Tap density test</vt:lpstr>
      <vt:lpstr>Sample from GY</vt:lpstr>
      <vt:lpstr>Sample from UCLA</vt:lpstr>
      <vt:lpstr>PowerPoint 演示文稿</vt:lpstr>
      <vt:lpstr>Outline</vt:lpstr>
      <vt:lpstr>Epoxy and mold test</vt:lpstr>
      <vt:lpstr>Epoxy glued W powder test</vt:lpstr>
      <vt:lpstr>Epoxy glued sand test</vt:lpstr>
      <vt:lpstr>Epoxy glued W powder test</vt:lpstr>
      <vt:lpstr>Use lathe tunes both ends</vt:lpstr>
      <vt:lpstr>Next plan</vt:lpstr>
      <vt:lpstr>PowerPoint 演示文稿</vt:lpstr>
    </vt:vector>
  </TitlesOfParts>
  <Company>IMP in Fudan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关于制冷机的一些考虑</dc:title>
  <dc:creator>Yang Shen</dc:creator>
  <cp:lastModifiedBy>Yang Shen</cp:lastModifiedBy>
  <cp:revision>166</cp:revision>
  <cp:lastPrinted>2018-04-22T08:57:32Z</cp:lastPrinted>
  <dcterms:created xsi:type="dcterms:W3CDTF">2017-11-16T09:01:37Z</dcterms:created>
  <dcterms:modified xsi:type="dcterms:W3CDTF">2018-04-22T08:59:23Z</dcterms:modified>
</cp:coreProperties>
</file>