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1"/>
  </p:notesMasterIdLst>
  <p:sldIdLst>
    <p:sldId id="371" r:id="rId2"/>
    <p:sldId id="533" r:id="rId3"/>
    <p:sldId id="559" r:id="rId4"/>
    <p:sldId id="548" r:id="rId5"/>
    <p:sldId id="563" r:id="rId6"/>
    <p:sldId id="562" r:id="rId7"/>
    <p:sldId id="543" r:id="rId8"/>
    <p:sldId id="503" r:id="rId9"/>
    <p:sldId id="504" r:id="rId10"/>
    <p:sldId id="505" r:id="rId11"/>
    <p:sldId id="506" r:id="rId12"/>
    <p:sldId id="507" r:id="rId13"/>
    <p:sldId id="508" r:id="rId14"/>
    <p:sldId id="558" r:id="rId15"/>
    <p:sldId id="509" r:id="rId16"/>
    <p:sldId id="510" r:id="rId17"/>
    <p:sldId id="511" r:id="rId18"/>
    <p:sldId id="512" r:id="rId19"/>
    <p:sldId id="513" r:id="rId20"/>
    <p:sldId id="552" r:id="rId21"/>
    <p:sldId id="553" r:id="rId22"/>
    <p:sldId id="557" r:id="rId23"/>
    <p:sldId id="542" r:id="rId24"/>
    <p:sldId id="448" r:id="rId25"/>
    <p:sldId id="549" r:id="rId26"/>
    <p:sldId id="550" r:id="rId27"/>
    <p:sldId id="560" r:id="rId28"/>
    <p:sldId id="540" r:id="rId29"/>
    <p:sldId id="515" r:id="rId30"/>
    <p:sldId id="516" r:id="rId31"/>
    <p:sldId id="530" r:id="rId32"/>
    <p:sldId id="440" r:id="rId33"/>
    <p:sldId id="554" r:id="rId34"/>
    <p:sldId id="539" r:id="rId35"/>
    <p:sldId id="531" r:id="rId36"/>
    <p:sldId id="496" r:id="rId37"/>
    <p:sldId id="491" r:id="rId38"/>
    <p:sldId id="492" r:id="rId39"/>
    <p:sldId id="489" r:id="rId40"/>
  </p:sldIdLst>
  <p:sldSz cx="9144000" cy="6858000" type="screen4x3"/>
  <p:notesSz cx="6934200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8729859-611E-4F7D-958B-1BC37BFB6388}">
          <p14:sldIdLst>
            <p14:sldId id="371"/>
            <p14:sldId id="533"/>
          </p14:sldIdLst>
        </p14:section>
        <p14:section name="Subsystems" id="{A7DC4F98-79F1-497C-BD1F-D3108E441142}">
          <p14:sldIdLst>
            <p14:sldId id="559"/>
            <p14:sldId id="548"/>
            <p14:sldId id="563"/>
            <p14:sldId id="562"/>
            <p14:sldId id="543"/>
            <p14:sldId id="503"/>
            <p14:sldId id="504"/>
            <p14:sldId id="505"/>
            <p14:sldId id="506"/>
            <p14:sldId id="507"/>
            <p14:sldId id="508"/>
            <p14:sldId id="558"/>
            <p14:sldId id="509"/>
            <p14:sldId id="510"/>
            <p14:sldId id="511"/>
            <p14:sldId id="512"/>
            <p14:sldId id="513"/>
            <p14:sldId id="552"/>
            <p14:sldId id="553"/>
          </p14:sldIdLst>
        </p14:section>
        <p14:section name="Beyond sPHENIX" id="{9ED0B7CB-35EC-412B-A30C-59315A2A4BC5}">
          <p14:sldIdLst>
            <p14:sldId id="557"/>
            <p14:sldId id="542"/>
            <p14:sldId id="448"/>
            <p14:sldId id="549"/>
            <p14:sldId id="550"/>
          </p14:sldIdLst>
        </p14:section>
        <p14:section name="How to get involved" id="{07A41678-16C9-450D-89D1-1681263BC5A2}">
          <p14:sldIdLst>
            <p14:sldId id="560"/>
            <p14:sldId id="540"/>
            <p14:sldId id="515"/>
            <p14:sldId id="516"/>
            <p14:sldId id="530"/>
            <p14:sldId id="440"/>
            <p14:sldId id="554"/>
            <p14:sldId id="539"/>
            <p14:sldId id="531"/>
            <p14:sldId id="496"/>
            <p14:sldId id="491"/>
            <p14:sldId id="492"/>
            <p14:sldId id="4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929"/>
    <a:srgbClr val="FF0066"/>
    <a:srgbClr val="000000"/>
    <a:srgbClr val="A49400"/>
    <a:srgbClr val="0101FF"/>
    <a:srgbClr val="172E10"/>
    <a:srgbClr val="CC3399"/>
    <a:srgbClr val="683600"/>
    <a:srgbClr val="4D4D4D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9" autoAdjust="0"/>
    <p:restoredTop sz="97047" autoAdjust="0"/>
  </p:normalViewPr>
  <p:slideViewPr>
    <p:cSldViewPr>
      <p:cViewPr varScale="1">
        <p:scale>
          <a:sx n="133" d="100"/>
          <a:sy n="133" d="100"/>
        </p:scale>
        <p:origin x="1484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5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3" d="100"/>
          <a:sy n="103" d="100"/>
        </p:scale>
        <p:origin x="-3480" y="-78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CF58B9-B593-4B31-90C7-F1523BD2BB1A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639AAF-E51C-4142-94D9-3795B66C3158}">
      <dgm:prSet phldrT="[Text]"/>
      <dgm:spPr/>
      <dgm:t>
        <a:bodyPr/>
        <a:lstStyle/>
        <a:p>
          <a:r>
            <a:rPr lang="en-US" dirty="0" smtClean="0"/>
            <a:t>Tracker simulation</a:t>
          </a:r>
          <a:endParaRPr lang="en-US" dirty="0"/>
        </a:p>
      </dgm:t>
    </dgm:pt>
    <dgm:pt modelId="{10D8845B-2DEA-499E-BE1D-6E17D02B1CB3}" type="parTrans" cxnId="{801392F1-8181-47C1-918C-04BA19E8F847}">
      <dgm:prSet/>
      <dgm:spPr/>
      <dgm:t>
        <a:bodyPr/>
        <a:lstStyle/>
        <a:p>
          <a:endParaRPr lang="en-US"/>
        </a:p>
      </dgm:t>
    </dgm:pt>
    <dgm:pt modelId="{EA26580F-86A2-4F48-BEE9-FD354211B994}" type="sibTrans" cxnId="{801392F1-8181-47C1-918C-04BA19E8F847}">
      <dgm:prSet/>
      <dgm:spPr/>
      <dgm:t>
        <a:bodyPr/>
        <a:lstStyle/>
        <a:p>
          <a:endParaRPr lang="en-US"/>
        </a:p>
      </dgm:t>
    </dgm:pt>
    <dgm:pt modelId="{706574CE-FE18-4AC5-B16B-05E8FC6B7DC8}">
      <dgm:prSet phldrT="[Text]"/>
      <dgm:spPr/>
      <dgm:t>
        <a:bodyPr/>
        <a:lstStyle/>
        <a:p>
          <a:r>
            <a:rPr lang="en-US" dirty="0" smtClean="0"/>
            <a:t>Track fit</a:t>
          </a:r>
          <a:endParaRPr lang="en-US" dirty="0"/>
        </a:p>
      </dgm:t>
    </dgm:pt>
    <dgm:pt modelId="{31F574E7-1E47-41E4-A200-EC00771979B9}" type="parTrans" cxnId="{36006E23-C2FC-4F7C-AC27-B7A9F541F388}">
      <dgm:prSet/>
      <dgm:spPr/>
      <dgm:t>
        <a:bodyPr/>
        <a:lstStyle/>
        <a:p>
          <a:endParaRPr lang="en-US"/>
        </a:p>
      </dgm:t>
    </dgm:pt>
    <dgm:pt modelId="{480496CD-0B72-4129-AD47-333FA67DB7C8}" type="sibTrans" cxnId="{36006E23-C2FC-4F7C-AC27-B7A9F541F388}">
      <dgm:prSet/>
      <dgm:spPr/>
      <dgm:t>
        <a:bodyPr/>
        <a:lstStyle/>
        <a:p>
          <a:endParaRPr lang="en-US"/>
        </a:p>
      </dgm:t>
    </dgm:pt>
    <dgm:pt modelId="{11AAFA28-12C1-4D8F-BD9E-DFC185A126E9}">
      <dgm:prSet phldrT="[Text]"/>
      <dgm:spPr/>
      <dgm:t>
        <a:bodyPr/>
        <a:lstStyle/>
        <a:p>
          <a:r>
            <a:rPr lang="en-US" dirty="0" smtClean="0"/>
            <a:t>Detailed ladder models</a:t>
          </a:r>
          <a:endParaRPr lang="en-US" dirty="0"/>
        </a:p>
      </dgm:t>
    </dgm:pt>
    <dgm:pt modelId="{001161D4-1BCA-4ACF-8C82-F430586A83C2}" type="parTrans" cxnId="{11C59D7F-B3DA-4F22-96F0-3AC3091A5E75}">
      <dgm:prSet/>
      <dgm:spPr/>
      <dgm:t>
        <a:bodyPr/>
        <a:lstStyle/>
        <a:p>
          <a:endParaRPr lang="en-US"/>
        </a:p>
      </dgm:t>
    </dgm:pt>
    <dgm:pt modelId="{C827136B-517A-496C-913A-EF3A18A76835}" type="sibTrans" cxnId="{11C59D7F-B3DA-4F22-96F0-3AC3091A5E75}">
      <dgm:prSet/>
      <dgm:spPr/>
      <dgm:t>
        <a:bodyPr/>
        <a:lstStyle/>
        <a:p>
          <a:endParaRPr lang="en-US"/>
        </a:p>
      </dgm:t>
    </dgm:pt>
    <dgm:pt modelId="{C4F60D9C-AA4F-4658-8F1E-39B4984A829E}">
      <dgm:prSet phldrT="[Text]"/>
      <dgm:spPr/>
      <dgm:t>
        <a:bodyPr/>
        <a:lstStyle/>
        <a:p>
          <a:r>
            <a:rPr lang="en-US" dirty="0" smtClean="0"/>
            <a:t>Pattern recognition, ghost rejection</a:t>
          </a:r>
          <a:endParaRPr lang="en-US" dirty="0"/>
        </a:p>
      </dgm:t>
    </dgm:pt>
    <dgm:pt modelId="{0E1DE465-3420-47FF-86E7-96363887FE51}" type="parTrans" cxnId="{9FE526E1-31CF-4F8B-AA7A-83022966D2BB}">
      <dgm:prSet/>
      <dgm:spPr/>
      <dgm:t>
        <a:bodyPr/>
        <a:lstStyle/>
        <a:p>
          <a:endParaRPr lang="en-US"/>
        </a:p>
      </dgm:t>
    </dgm:pt>
    <dgm:pt modelId="{0C39AA99-2969-4066-ADEA-49DDB011C573}" type="sibTrans" cxnId="{9FE526E1-31CF-4F8B-AA7A-83022966D2BB}">
      <dgm:prSet/>
      <dgm:spPr/>
      <dgm:t>
        <a:bodyPr/>
        <a:lstStyle/>
        <a:p>
          <a:endParaRPr lang="en-US"/>
        </a:p>
      </dgm:t>
    </dgm:pt>
    <dgm:pt modelId="{69324E08-0CA1-4304-8D87-3B06B061515F}">
      <dgm:prSet phldrT="[Text]"/>
      <dgm:spPr/>
      <dgm:t>
        <a:bodyPr/>
        <a:lstStyle/>
        <a:p>
          <a:r>
            <a:rPr lang="en-US" dirty="0" smtClean="0"/>
            <a:t>GenFit2-based </a:t>
          </a:r>
          <a:r>
            <a:rPr lang="en-US" dirty="0" err="1" smtClean="0"/>
            <a:t>Kalman</a:t>
          </a:r>
          <a:r>
            <a:rPr lang="en-US" dirty="0" smtClean="0"/>
            <a:t> filter</a:t>
          </a:r>
          <a:endParaRPr lang="en-US" dirty="0"/>
        </a:p>
      </dgm:t>
    </dgm:pt>
    <dgm:pt modelId="{53FAD32C-5661-41A3-885A-0302865302E1}" type="parTrans" cxnId="{D2511F3C-8B55-41CC-B6AB-DA9C28A4077A}">
      <dgm:prSet/>
      <dgm:spPr/>
      <dgm:t>
        <a:bodyPr/>
        <a:lstStyle/>
        <a:p>
          <a:endParaRPr lang="en-US"/>
        </a:p>
      </dgm:t>
    </dgm:pt>
    <dgm:pt modelId="{F755C921-019F-4B09-8E28-2A58408CA4A5}" type="sibTrans" cxnId="{D2511F3C-8B55-41CC-B6AB-DA9C28A4077A}">
      <dgm:prSet/>
      <dgm:spPr/>
      <dgm:t>
        <a:bodyPr/>
        <a:lstStyle/>
        <a:p>
          <a:endParaRPr lang="en-US"/>
        </a:p>
      </dgm:t>
    </dgm:pt>
    <dgm:pt modelId="{90170B7D-F4CA-4F66-B769-41C05DF15110}">
      <dgm:prSet phldrT="[Text]"/>
      <dgm:spPr/>
      <dgm:t>
        <a:bodyPr/>
        <a:lstStyle/>
        <a:p>
          <a:r>
            <a:rPr lang="en-US" u="none" dirty="0" smtClean="0"/>
            <a:t>RAVE-based </a:t>
          </a:r>
          <a:r>
            <a:rPr lang="en-US" u="none" dirty="0" err="1" smtClean="0"/>
            <a:t>multivertex</a:t>
          </a:r>
          <a:r>
            <a:rPr lang="en-US" u="none" dirty="0" smtClean="0"/>
            <a:t> finding and fitting</a:t>
          </a:r>
          <a:endParaRPr lang="en-US" u="none" dirty="0"/>
        </a:p>
      </dgm:t>
    </dgm:pt>
    <dgm:pt modelId="{D5E051A9-EECE-4AB6-B389-94097823CEF3}" type="parTrans" cxnId="{B6C83B9E-8DF3-4724-856E-BDEE0A893CC0}">
      <dgm:prSet/>
      <dgm:spPr/>
      <dgm:t>
        <a:bodyPr/>
        <a:lstStyle/>
        <a:p>
          <a:endParaRPr lang="en-US"/>
        </a:p>
      </dgm:t>
    </dgm:pt>
    <dgm:pt modelId="{614259B0-A02C-4AA0-91F9-B2716FAFDD5A}" type="sibTrans" cxnId="{B6C83B9E-8DF3-4724-856E-BDEE0A893CC0}">
      <dgm:prSet/>
      <dgm:spPr/>
      <dgm:t>
        <a:bodyPr/>
        <a:lstStyle/>
        <a:p>
          <a:endParaRPr lang="en-US"/>
        </a:p>
      </dgm:t>
    </dgm:pt>
    <dgm:pt modelId="{BED74FE6-5329-476F-8AD2-C5E4FA867550}">
      <dgm:prSet phldrT="[Text]"/>
      <dgm:spPr/>
      <dgm:t>
        <a:bodyPr/>
        <a:lstStyle/>
        <a:p>
          <a:r>
            <a:rPr lang="en-US" dirty="0" smtClean="0"/>
            <a:t>Final Vertex finding</a:t>
          </a:r>
          <a:endParaRPr lang="en-US" dirty="0"/>
        </a:p>
      </dgm:t>
    </dgm:pt>
    <dgm:pt modelId="{421BE189-5A73-4BDA-94C7-785FB92E9145}" type="sibTrans" cxnId="{70086B05-61E1-49D4-AF26-466C8F5D0C01}">
      <dgm:prSet/>
      <dgm:spPr/>
      <dgm:t>
        <a:bodyPr/>
        <a:lstStyle/>
        <a:p>
          <a:endParaRPr lang="en-US"/>
        </a:p>
      </dgm:t>
    </dgm:pt>
    <dgm:pt modelId="{4309830B-A3A1-414E-A488-CDCC73FFD0FE}" type="parTrans" cxnId="{70086B05-61E1-49D4-AF26-466C8F5D0C01}">
      <dgm:prSet/>
      <dgm:spPr/>
      <dgm:t>
        <a:bodyPr/>
        <a:lstStyle/>
        <a:p>
          <a:endParaRPr lang="en-US"/>
        </a:p>
      </dgm:t>
    </dgm:pt>
    <dgm:pt modelId="{AE3C9202-EDA9-48C6-B477-68D54652A7B0}">
      <dgm:prSet phldrT="[Text]"/>
      <dgm:spPr/>
      <dgm:t>
        <a:bodyPr/>
        <a:lstStyle/>
        <a:p>
          <a:r>
            <a:rPr lang="en-US" dirty="0" smtClean="0"/>
            <a:t>Hough transform seeding</a:t>
          </a:r>
          <a:endParaRPr lang="en-US" dirty="0"/>
        </a:p>
      </dgm:t>
    </dgm:pt>
    <dgm:pt modelId="{BE4C6E83-979E-4B0B-9F69-AEABCEA6C91A}" type="parTrans" cxnId="{BFC236D3-2B20-4A5A-BE54-65BC00B72277}">
      <dgm:prSet/>
      <dgm:spPr/>
      <dgm:t>
        <a:bodyPr/>
        <a:lstStyle/>
        <a:p>
          <a:endParaRPr lang="en-US"/>
        </a:p>
      </dgm:t>
    </dgm:pt>
    <dgm:pt modelId="{18DDE537-F599-441C-BB5F-D435F709F53B}" type="sibTrans" cxnId="{BFC236D3-2B20-4A5A-BE54-65BC00B72277}">
      <dgm:prSet/>
      <dgm:spPr/>
      <dgm:t>
        <a:bodyPr/>
        <a:lstStyle/>
        <a:p>
          <a:endParaRPr lang="en-US"/>
        </a:p>
      </dgm:t>
    </dgm:pt>
    <dgm:pt modelId="{5FDB7E63-0F50-4A03-8AEF-5286C52620E7}">
      <dgm:prSet phldrT="[Text]"/>
      <dgm:spPr/>
      <dgm:t>
        <a:bodyPr/>
        <a:lstStyle/>
        <a:p>
          <a:r>
            <a:rPr lang="en-US" dirty="0" smtClean="0"/>
            <a:t>Event generation</a:t>
          </a:r>
          <a:endParaRPr lang="en-US" dirty="0"/>
        </a:p>
      </dgm:t>
    </dgm:pt>
    <dgm:pt modelId="{883B8229-5FB1-4118-907E-076B620C9771}" type="parTrans" cxnId="{E3DB8596-67E0-4F35-BDCE-C2A0555F2033}">
      <dgm:prSet/>
      <dgm:spPr/>
      <dgm:t>
        <a:bodyPr/>
        <a:lstStyle/>
        <a:p>
          <a:endParaRPr lang="en-US"/>
        </a:p>
      </dgm:t>
    </dgm:pt>
    <dgm:pt modelId="{84D9627E-BA4B-4500-ABF7-257CF1D4509E}" type="sibTrans" cxnId="{E3DB8596-67E0-4F35-BDCE-C2A0555F2033}">
      <dgm:prSet/>
      <dgm:spPr/>
      <dgm:t>
        <a:bodyPr/>
        <a:lstStyle/>
        <a:p>
          <a:endParaRPr lang="en-US"/>
        </a:p>
      </dgm:t>
    </dgm:pt>
    <dgm:pt modelId="{CAB9FF14-E4D3-49BF-A846-45C902C3A686}">
      <dgm:prSet phldrT="[Text]"/>
      <dgm:spPr/>
      <dgm:t>
        <a:bodyPr/>
        <a:lstStyle/>
        <a:p>
          <a:r>
            <a:rPr lang="en-US" dirty="0" smtClean="0"/>
            <a:t>Improving TPC ionization </a:t>
          </a:r>
          <a:r>
            <a:rPr lang="en-US" dirty="0" err="1" smtClean="0"/>
            <a:t>simualtion</a:t>
          </a:r>
          <a:endParaRPr lang="en-US" dirty="0"/>
        </a:p>
      </dgm:t>
    </dgm:pt>
    <dgm:pt modelId="{ED872541-9196-4F93-A429-60CA3963068B}" type="parTrans" cxnId="{27A61C97-6486-495F-A7AF-27E3E34968A9}">
      <dgm:prSet/>
      <dgm:spPr/>
      <dgm:t>
        <a:bodyPr/>
        <a:lstStyle/>
        <a:p>
          <a:endParaRPr lang="en-US"/>
        </a:p>
      </dgm:t>
    </dgm:pt>
    <dgm:pt modelId="{E0ACD851-21B0-4FCE-8E78-D67F9A4AC0DB}" type="sibTrans" cxnId="{27A61C97-6486-495F-A7AF-27E3E34968A9}">
      <dgm:prSet/>
      <dgm:spPr/>
      <dgm:t>
        <a:bodyPr/>
        <a:lstStyle/>
        <a:p>
          <a:endParaRPr lang="en-US"/>
        </a:p>
      </dgm:t>
    </dgm:pt>
    <dgm:pt modelId="{55E13A48-E993-4A00-8B73-2AC66DDF9E63}">
      <dgm:prSet phldrT="[Text]"/>
      <dgm:spPr/>
      <dgm:t>
        <a:bodyPr/>
        <a:lstStyle/>
        <a:p>
          <a:r>
            <a:rPr lang="en-US" dirty="0" err="1" smtClean="0"/>
            <a:t>Kalman</a:t>
          </a:r>
          <a:r>
            <a:rPr lang="en-US" dirty="0" smtClean="0"/>
            <a:t> filter propagation </a:t>
          </a:r>
          <a:endParaRPr lang="en-US" dirty="0"/>
        </a:p>
      </dgm:t>
    </dgm:pt>
    <dgm:pt modelId="{78623445-D136-41E0-B4B9-97AB10EAF3E6}" type="parTrans" cxnId="{D199EAD4-36C7-4E94-A3FF-EB90DDE7B54F}">
      <dgm:prSet/>
      <dgm:spPr/>
      <dgm:t>
        <a:bodyPr/>
        <a:lstStyle/>
        <a:p>
          <a:endParaRPr lang="en-US"/>
        </a:p>
      </dgm:t>
    </dgm:pt>
    <dgm:pt modelId="{92C0D36E-51CF-43B0-B3CC-10E776039E30}" type="sibTrans" cxnId="{D199EAD4-36C7-4E94-A3FF-EB90DDE7B54F}">
      <dgm:prSet/>
      <dgm:spPr/>
      <dgm:t>
        <a:bodyPr/>
        <a:lstStyle/>
        <a:p>
          <a:endParaRPr lang="en-US"/>
        </a:p>
      </dgm:t>
    </dgm:pt>
    <dgm:pt modelId="{89012988-526A-4877-8884-E84AC8704BA7}">
      <dgm:prSet phldrT="[Text]"/>
      <dgm:spPr/>
      <dgm:t>
        <a:bodyPr/>
        <a:lstStyle/>
        <a:p>
          <a:r>
            <a:rPr lang="en-US" dirty="0" smtClean="0"/>
            <a:t>2 iterations</a:t>
          </a:r>
          <a:endParaRPr lang="en-US" dirty="0"/>
        </a:p>
      </dgm:t>
    </dgm:pt>
    <dgm:pt modelId="{EAC9494F-90A5-407D-9EC7-4A9855007ABD}" type="parTrans" cxnId="{BEBC1F0F-DD54-474F-93AC-7CB6ECA3C09C}">
      <dgm:prSet/>
      <dgm:spPr/>
      <dgm:t>
        <a:bodyPr/>
        <a:lstStyle/>
        <a:p>
          <a:endParaRPr lang="en-US"/>
        </a:p>
      </dgm:t>
    </dgm:pt>
    <dgm:pt modelId="{803E61F1-B8BF-45CC-A6BA-AD0B4E1A6EE2}" type="sibTrans" cxnId="{BEBC1F0F-DD54-474F-93AC-7CB6ECA3C09C}">
      <dgm:prSet/>
      <dgm:spPr/>
      <dgm:t>
        <a:bodyPr/>
        <a:lstStyle/>
        <a:p>
          <a:endParaRPr lang="en-US"/>
        </a:p>
      </dgm:t>
    </dgm:pt>
    <dgm:pt modelId="{521A57C4-B015-4A15-8DBC-C5AFA15CF4A8}">
      <dgm:prSet phldrT="[Text]"/>
      <dgm:spPr/>
      <dgm:t>
        <a:bodyPr/>
        <a:lstStyle/>
        <a:p>
          <a:r>
            <a:rPr lang="en-US" dirty="0" smtClean="0"/>
            <a:t>Pile up</a:t>
          </a:r>
          <a:endParaRPr lang="en-US" dirty="0"/>
        </a:p>
      </dgm:t>
    </dgm:pt>
    <dgm:pt modelId="{B641419C-50E3-4693-A041-7FB3AB1B7E1D}" type="parTrans" cxnId="{FCF2FAD3-6A3D-4637-AF2B-1DA9AE2464BA}">
      <dgm:prSet/>
      <dgm:spPr/>
      <dgm:t>
        <a:bodyPr/>
        <a:lstStyle/>
        <a:p>
          <a:endParaRPr lang="en-US"/>
        </a:p>
      </dgm:t>
    </dgm:pt>
    <dgm:pt modelId="{1CD249CA-BE65-455D-B132-BE80A16E66F9}" type="sibTrans" cxnId="{FCF2FAD3-6A3D-4637-AF2B-1DA9AE2464BA}">
      <dgm:prSet/>
      <dgm:spPr/>
      <dgm:t>
        <a:bodyPr/>
        <a:lstStyle/>
        <a:p>
          <a:endParaRPr lang="en-US"/>
        </a:p>
      </dgm:t>
    </dgm:pt>
    <dgm:pt modelId="{761236D1-19F2-46B2-AB3F-768EA383D665}">
      <dgm:prSet phldrT="[Text]"/>
      <dgm:spPr/>
      <dgm:t>
        <a:bodyPr/>
        <a:lstStyle/>
        <a:p>
          <a:r>
            <a:rPr lang="en-US" dirty="0" smtClean="0"/>
            <a:t>Multi event generators</a:t>
          </a:r>
          <a:endParaRPr lang="en-US" dirty="0"/>
        </a:p>
      </dgm:t>
    </dgm:pt>
    <dgm:pt modelId="{5C2A4735-7FF2-45FD-B9B6-24B4038C006B}" type="sibTrans" cxnId="{C81F993B-FB7E-472A-B146-CEA3CA2EA9D4}">
      <dgm:prSet/>
      <dgm:spPr/>
      <dgm:t>
        <a:bodyPr/>
        <a:lstStyle/>
        <a:p>
          <a:endParaRPr lang="en-US"/>
        </a:p>
      </dgm:t>
    </dgm:pt>
    <dgm:pt modelId="{958007CF-A6B1-401F-92E9-71F34F0F7AF2}" type="parTrans" cxnId="{C81F993B-FB7E-472A-B146-CEA3CA2EA9D4}">
      <dgm:prSet/>
      <dgm:spPr/>
      <dgm:t>
        <a:bodyPr/>
        <a:lstStyle/>
        <a:p>
          <a:endParaRPr lang="en-US"/>
        </a:p>
      </dgm:t>
    </dgm:pt>
    <dgm:pt modelId="{584F79D6-411D-4432-9722-0A389B341C9A}" type="pres">
      <dgm:prSet presAssocID="{CDCF58B9-B593-4B31-90C7-F1523BD2BB1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51C0F58-434A-46F3-BA93-F3B767135E05}" type="pres">
      <dgm:prSet presAssocID="{5FDB7E63-0F50-4A03-8AEF-5286C52620E7}" presName="composite" presStyleCnt="0"/>
      <dgm:spPr/>
    </dgm:pt>
    <dgm:pt modelId="{5B846D19-760C-44D3-A5D1-6D7B33C2902A}" type="pres">
      <dgm:prSet presAssocID="{5FDB7E63-0F50-4A03-8AEF-5286C52620E7}" presName="par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483CA7-9C04-4650-8CC1-B049F05EDABF}" type="pres">
      <dgm:prSet presAssocID="{5FDB7E63-0F50-4A03-8AEF-5286C52620E7}" presName="parSh" presStyleLbl="node1" presStyleIdx="0" presStyleCnt="5"/>
      <dgm:spPr/>
      <dgm:t>
        <a:bodyPr/>
        <a:lstStyle/>
        <a:p>
          <a:endParaRPr lang="en-US"/>
        </a:p>
      </dgm:t>
    </dgm:pt>
    <dgm:pt modelId="{AA471792-F81F-4C00-A8C1-86D13502DF59}" type="pres">
      <dgm:prSet presAssocID="{5FDB7E63-0F50-4A03-8AEF-5286C52620E7}" presName="desTx" presStyleLbl="fg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320BD9-DD2F-443A-B891-51A9FA2648A1}" type="pres">
      <dgm:prSet presAssocID="{84D9627E-BA4B-4500-ABF7-257CF1D4509E}" presName="sibTrans" presStyleLbl="sibTrans2D1" presStyleIdx="0" presStyleCnt="4"/>
      <dgm:spPr/>
      <dgm:t>
        <a:bodyPr/>
        <a:lstStyle/>
        <a:p>
          <a:endParaRPr lang="en-US"/>
        </a:p>
      </dgm:t>
    </dgm:pt>
    <dgm:pt modelId="{A1A41335-2E0B-4870-A70D-EC4230C11302}" type="pres">
      <dgm:prSet presAssocID="{84D9627E-BA4B-4500-ABF7-257CF1D4509E}" presName="connTx" presStyleLbl="sibTrans2D1" presStyleIdx="0" presStyleCnt="4"/>
      <dgm:spPr/>
      <dgm:t>
        <a:bodyPr/>
        <a:lstStyle/>
        <a:p>
          <a:endParaRPr lang="en-US"/>
        </a:p>
      </dgm:t>
    </dgm:pt>
    <dgm:pt modelId="{1FD776FD-FEC1-42DD-A69D-816E733C3261}" type="pres">
      <dgm:prSet presAssocID="{BE639AAF-E51C-4142-94D9-3795B66C3158}" presName="composite" presStyleCnt="0"/>
      <dgm:spPr/>
    </dgm:pt>
    <dgm:pt modelId="{299A90BF-D440-421B-89C4-0667F265DA64}" type="pres">
      <dgm:prSet presAssocID="{BE639AAF-E51C-4142-94D9-3795B66C3158}" presName="par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C6B46F-9C69-4E83-AA5C-89EA736BD92C}" type="pres">
      <dgm:prSet presAssocID="{BE639AAF-E51C-4142-94D9-3795B66C3158}" presName="parSh" presStyleLbl="node1" presStyleIdx="1" presStyleCnt="5"/>
      <dgm:spPr/>
      <dgm:t>
        <a:bodyPr/>
        <a:lstStyle/>
        <a:p>
          <a:endParaRPr lang="en-US"/>
        </a:p>
      </dgm:t>
    </dgm:pt>
    <dgm:pt modelId="{949714D2-A2FE-4B22-978E-EB7BA79F839F}" type="pres">
      <dgm:prSet presAssocID="{BE639AAF-E51C-4142-94D9-3795B66C3158}" presName="desTx" presStyleLbl="fg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061DD8-2F7F-4BF9-A6CE-922266F96856}" type="pres">
      <dgm:prSet presAssocID="{EA26580F-86A2-4F48-BEE9-FD354211B994}" presName="sibTrans" presStyleLbl="sibTrans2D1" presStyleIdx="1" presStyleCnt="4"/>
      <dgm:spPr/>
      <dgm:t>
        <a:bodyPr/>
        <a:lstStyle/>
        <a:p>
          <a:endParaRPr lang="en-US"/>
        </a:p>
      </dgm:t>
    </dgm:pt>
    <dgm:pt modelId="{EC2AAB1E-6CB5-4752-95F0-C1D835E2781A}" type="pres">
      <dgm:prSet presAssocID="{EA26580F-86A2-4F48-BEE9-FD354211B994}" presName="connTx" presStyleLbl="sibTrans2D1" presStyleIdx="1" presStyleCnt="4"/>
      <dgm:spPr/>
      <dgm:t>
        <a:bodyPr/>
        <a:lstStyle/>
        <a:p>
          <a:endParaRPr lang="en-US"/>
        </a:p>
      </dgm:t>
    </dgm:pt>
    <dgm:pt modelId="{E5FAD6B1-3313-4228-9C0A-3559FDEEA375}" type="pres">
      <dgm:prSet presAssocID="{C4F60D9C-AA4F-4658-8F1E-39B4984A829E}" presName="composite" presStyleCnt="0"/>
      <dgm:spPr/>
    </dgm:pt>
    <dgm:pt modelId="{7FCC0087-DF48-444D-A948-BC264B876EF8}" type="pres">
      <dgm:prSet presAssocID="{C4F60D9C-AA4F-4658-8F1E-39B4984A829E}" presName="par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0E29B1-0951-40B0-8FC3-B33D29E6E6E7}" type="pres">
      <dgm:prSet presAssocID="{C4F60D9C-AA4F-4658-8F1E-39B4984A829E}" presName="parSh" presStyleLbl="node1" presStyleIdx="2" presStyleCnt="5"/>
      <dgm:spPr/>
      <dgm:t>
        <a:bodyPr/>
        <a:lstStyle/>
        <a:p>
          <a:endParaRPr lang="en-US"/>
        </a:p>
      </dgm:t>
    </dgm:pt>
    <dgm:pt modelId="{B05DD491-15E1-49BF-80D9-F4891563442C}" type="pres">
      <dgm:prSet presAssocID="{C4F60D9C-AA4F-4658-8F1E-39B4984A829E}" presName="desTx" presStyleLbl="fg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30D753-5314-40ED-BA50-54A9D8A4A16E}" type="pres">
      <dgm:prSet presAssocID="{0C39AA99-2969-4066-ADEA-49DDB011C573}" presName="sibTrans" presStyleLbl="sibTrans2D1" presStyleIdx="2" presStyleCnt="4"/>
      <dgm:spPr/>
      <dgm:t>
        <a:bodyPr/>
        <a:lstStyle/>
        <a:p>
          <a:endParaRPr lang="en-US"/>
        </a:p>
      </dgm:t>
    </dgm:pt>
    <dgm:pt modelId="{2D59D680-6AB0-436C-9504-4FBF984DD486}" type="pres">
      <dgm:prSet presAssocID="{0C39AA99-2969-4066-ADEA-49DDB011C573}" presName="connTx" presStyleLbl="sibTrans2D1" presStyleIdx="2" presStyleCnt="4"/>
      <dgm:spPr/>
      <dgm:t>
        <a:bodyPr/>
        <a:lstStyle/>
        <a:p>
          <a:endParaRPr lang="en-US"/>
        </a:p>
      </dgm:t>
    </dgm:pt>
    <dgm:pt modelId="{1A37E6AF-0D8C-4BDD-B5F5-4908935A8B88}" type="pres">
      <dgm:prSet presAssocID="{706574CE-FE18-4AC5-B16B-05E8FC6B7DC8}" presName="composite" presStyleCnt="0"/>
      <dgm:spPr/>
    </dgm:pt>
    <dgm:pt modelId="{D46C66FD-8617-4570-9216-857CBD9FBD29}" type="pres">
      <dgm:prSet presAssocID="{706574CE-FE18-4AC5-B16B-05E8FC6B7DC8}" presName="par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A6EFFF-43F8-4AEB-AA73-91052C8E0C34}" type="pres">
      <dgm:prSet presAssocID="{706574CE-FE18-4AC5-B16B-05E8FC6B7DC8}" presName="parSh" presStyleLbl="node1" presStyleIdx="3" presStyleCnt="5"/>
      <dgm:spPr/>
      <dgm:t>
        <a:bodyPr/>
        <a:lstStyle/>
        <a:p>
          <a:endParaRPr lang="en-US"/>
        </a:p>
      </dgm:t>
    </dgm:pt>
    <dgm:pt modelId="{6E62DBF8-0A6E-45F5-A0E6-749FACE4A1FD}" type="pres">
      <dgm:prSet presAssocID="{706574CE-FE18-4AC5-B16B-05E8FC6B7DC8}" presName="desTx" presStyleLbl="fg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07C4F4-F9AD-4835-8EA5-76216CF313CF}" type="pres">
      <dgm:prSet presAssocID="{480496CD-0B72-4129-AD47-333FA67DB7C8}" presName="sibTrans" presStyleLbl="sibTrans2D1" presStyleIdx="3" presStyleCnt="4"/>
      <dgm:spPr/>
      <dgm:t>
        <a:bodyPr/>
        <a:lstStyle/>
        <a:p>
          <a:endParaRPr lang="en-US"/>
        </a:p>
      </dgm:t>
    </dgm:pt>
    <dgm:pt modelId="{1BE8062E-277A-4139-8F3E-8DF414F4E053}" type="pres">
      <dgm:prSet presAssocID="{480496CD-0B72-4129-AD47-333FA67DB7C8}" presName="connTx" presStyleLbl="sibTrans2D1" presStyleIdx="3" presStyleCnt="4"/>
      <dgm:spPr/>
      <dgm:t>
        <a:bodyPr/>
        <a:lstStyle/>
        <a:p>
          <a:endParaRPr lang="en-US"/>
        </a:p>
      </dgm:t>
    </dgm:pt>
    <dgm:pt modelId="{8751EB21-93F4-4CFE-86CC-A431C65FB5DA}" type="pres">
      <dgm:prSet presAssocID="{BED74FE6-5329-476F-8AD2-C5E4FA867550}" presName="composite" presStyleCnt="0"/>
      <dgm:spPr/>
    </dgm:pt>
    <dgm:pt modelId="{1594F87A-4F4E-4379-B079-1E0477F3416E}" type="pres">
      <dgm:prSet presAssocID="{BED74FE6-5329-476F-8AD2-C5E4FA867550}" presName="par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D74BB5-D0B7-4453-B7B1-F03E3F94165B}" type="pres">
      <dgm:prSet presAssocID="{BED74FE6-5329-476F-8AD2-C5E4FA867550}" presName="parSh" presStyleLbl="node1" presStyleIdx="4" presStyleCnt="5"/>
      <dgm:spPr/>
      <dgm:t>
        <a:bodyPr/>
        <a:lstStyle/>
        <a:p>
          <a:endParaRPr lang="en-US"/>
        </a:p>
      </dgm:t>
    </dgm:pt>
    <dgm:pt modelId="{115F76BA-D122-4FAC-9527-21B59FE1BD30}" type="pres">
      <dgm:prSet presAssocID="{BED74FE6-5329-476F-8AD2-C5E4FA867550}" presName="desTx" presStyleLbl="fg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B54A7C3-DD4C-46A9-9F1F-35130C378339}" type="presOf" srcId="{55E13A48-E993-4A00-8B73-2AC66DDF9E63}" destId="{B05DD491-15E1-49BF-80D9-F4891563442C}" srcOrd="0" destOrd="1" presId="urn:microsoft.com/office/officeart/2005/8/layout/process3"/>
    <dgm:cxn modelId="{CC776A4D-D29A-45CF-98A9-5EE8C1B2FB51}" type="presOf" srcId="{761236D1-19F2-46B2-AB3F-768EA383D665}" destId="{AA471792-F81F-4C00-A8C1-86D13502DF59}" srcOrd="0" destOrd="0" presId="urn:microsoft.com/office/officeart/2005/8/layout/process3"/>
    <dgm:cxn modelId="{BFBE13BA-EA3B-4DD3-AAC1-7CB0AEFFB009}" type="presOf" srcId="{84D9627E-BA4B-4500-ABF7-257CF1D4509E}" destId="{01320BD9-DD2F-443A-B891-51A9FA2648A1}" srcOrd="0" destOrd="0" presId="urn:microsoft.com/office/officeart/2005/8/layout/process3"/>
    <dgm:cxn modelId="{27A61C97-6486-495F-A7AF-27E3E34968A9}" srcId="{BE639AAF-E51C-4142-94D9-3795B66C3158}" destId="{CAB9FF14-E4D3-49BF-A846-45C902C3A686}" srcOrd="1" destOrd="0" parTransId="{ED872541-9196-4F93-A429-60CA3963068B}" sibTransId="{E0ACD851-21B0-4FCE-8E78-D67F9A4AC0DB}"/>
    <dgm:cxn modelId="{D199EAD4-36C7-4E94-A3FF-EB90DDE7B54F}" srcId="{C4F60D9C-AA4F-4658-8F1E-39B4984A829E}" destId="{55E13A48-E993-4A00-8B73-2AC66DDF9E63}" srcOrd="1" destOrd="0" parTransId="{78623445-D136-41E0-B4B9-97AB10EAF3E6}" sibTransId="{92C0D36E-51CF-43B0-B3CC-10E776039E30}"/>
    <dgm:cxn modelId="{4C7C9806-2C8E-46D8-BE74-7B247C001EFE}" type="presOf" srcId="{480496CD-0B72-4129-AD47-333FA67DB7C8}" destId="{6207C4F4-F9AD-4835-8EA5-76216CF313CF}" srcOrd="0" destOrd="0" presId="urn:microsoft.com/office/officeart/2005/8/layout/process3"/>
    <dgm:cxn modelId="{9B6C1699-5C19-403A-B5F5-04A2E6C4EB19}" type="presOf" srcId="{89012988-526A-4877-8884-E84AC8704BA7}" destId="{B05DD491-15E1-49BF-80D9-F4891563442C}" srcOrd="0" destOrd="2" presId="urn:microsoft.com/office/officeart/2005/8/layout/process3"/>
    <dgm:cxn modelId="{BFEB8525-51D3-4954-BCB5-9EF5A7EF8A95}" type="presOf" srcId="{706574CE-FE18-4AC5-B16B-05E8FC6B7DC8}" destId="{89A6EFFF-43F8-4AEB-AA73-91052C8E0C34}" srcOrd="1" destOrd="0" presId="urn:microsoft.com/office/officeart/2005/8/layout/process3"/>
    <dgm:cxn modelId="{F5D64B77-F812-4F48-9EC2-3D401E2C8071}" type="presOf" srcId="{706574CE-FE18-4AC5-B16B-05E8FC6B7DC8}" destId="{D46C66FD-8617-4570-9216-857CBD9FBD29}" srcOrd="0" destOrd="0" presId="urn:microsoft.com/office/officeart/2005/8/layout/process3"/>
    <dgm:cxn modelId="{819E1BCB-9A59-4509-8C2C-F907C3C36080}" type="presOf" srcId="{11AAFA28-12C1-4D8F-BD9E-DFC185A126E9}" destId="{949714D2-A2FE-4B22-978E-EB7BA79F839F}" srcOrd="0" destOrd="0" presId="urn:microsoft.com/office/officeart/2005/8/layout/process3"/>
    <dgm:cxn modelId="{1EB8634C-26D7-44E5-8523-66400463E39D}" type="presOf" srcId="{90170B7D-F4CA-4F66-B769-41C05DF15110}" destId="{115F76BA-D122-4FAC-9527-21B59FE1BD30}" srcOrd="0" destOrd="0" presId="urn:microsoft.com/office/officeart/2005/8/layout/process3"/>
    <dgm:cxn modelId="{FCF2FAD3-6A3D-4637-AF2B-1DA9AE2464BA}" srcId="{5FDB7E63-0F50-4A03-8AEF-5286C52620E7}" destId="{521A57C4-B015-4A15-8DBC-C5AFA15CF4A8}" srcOrd="1" destOrd="0" parTransId="{B641419C-50E3-4693-A041-7FB3AB1B7E1D}" sibTransId="{1CD249CA-BE65-455D-B132-BE80A16E66F9}"/>
    <dgm:cxn modelId="{BECD4677-4990-486C-8AC9-2BC35F1B2679}" type="presOf" srcId="{BE639AAF-E51C-4142-94D9-3795B66C3158}" destId="{5FC6B46F-9C69-4E83-AA5C-89EA736BD92C}" srcOrd="1" destOrd="0" presId="urn:microsoft.com/office/officeart/2005/8/layout/process3"/>
    <dgm:cxn modelId="{E3DB8596-67E0-4F35-BDCE-C2A0555F2033}" srcId="{CDCF58B9-B593-4B31-90C7-F1523BD2BB1A}" destId="{5FDB7E63-0F50-4A03-8AEF-5286C52620E7}" srcOrd="0" destOrd="0" parTransId="{883B8229-5FB1-4118-907E-076B620C9771}" sibTransId="{84D9627E-BA4B-4500-ABF7-257CF1D4509E}"/>
    <dgm:cxn modelId="{E32848FB-944C-4DAB-9789-D56D3607616E}" type="presOf" srcId="{BED74FE6-5329-476F-8AD2-C5E4FA867550}" destId="{1594F87A-4F4E-4379-B079-1E0477F3416E}" srcOrd="0" destOrd="0" presId="urn:microsoft.com/office/officeart/2005/8/layout/process3"/>
    <dgm:cxn modelId="{801392F1-8181-47C1-918C-04BA19E8F847}" srcId="{CDCF58B9-B593-4B31-90C7-F1523BD2BB1A}" destId="{BE639AAF-E51C-4142-94D9-3795B66C3158}" srcOrd="1" destOrd="0" parTransId="{10D8845B-2DEA-499E-BE1D-6E17D02B1CB3}" sibTransId="{EA26580F-86A2-4F48-BEE9-FD354211B994}"/>
    <dgm:cxn modelId="{8A09324A-C18E-4EF4-B998-70511DF161C1}" type="presOf" srcId="{5FDB7E63-0F50-4A03-8AEF-5286C52620E7}" destId="{5B846D19-760C-44D3-A5D1-6D7B33C2902A}" srcOrd="0" destOrd="0" presId="urn:microsoft.com/office/officeart/2005/8/layout/process3"/>
    <dgm:cxn modelId="{D2511F3C-8B55-41CC-B6AB-DA9C28A4077A}" srcId="{706574CE-FE18-4AC5-B16B-05E8FC6B7DC8}" destId="{69324E08-0CA1-4304-8D87-3B06B061515F}" srcOrd="0" destOrd="0" parTransId="{53FAD32C-5661-41A3-885A-0302865302E1}" sibTransId="{F755C921-019F-4B09-8E28-2A58408CA4A5}"/>
    <dgm:cxn modelId="{859414D5-91C6-4202-94C6-D82DABB3BDD8}" type="presOf" srcId="{CDCF58B9-B593-4B31-90C7-F1523BD2BB1A}" destId="{584F79D6-411D-4432-9722-0A389B341C9A}" srcOrd="0" destOrd="0" presId="urn:microsoft.com/office/officeart/2005/8/layout/process3"/>
    <dgm:cxn modelId="{5D03C7B3-58C7-4EFE-A30B-1622136386B6}" type="presOf" srcId="{5FDB7E63-0F50-4A03-8AEF-5286C52620E7}" destId="{CD483CA7-9C04-4650-8CC1-B049F05EDABF}" srcOrd="1" destOrd="0" presId="urn:microsoft.com/office/officeart/2005/8/layout/process3"/>
    <dgm:cxn modelId="{75415888-AA28-457D-A786-DF5C43BDE6A9}" type="presOf" srcId="{C4F60D9C-AA4F-4658-8F1E-39B4984A829E}" destId="{7FCC0087-DF48-444D-A948-BC264B876EF8}" srcOrd="0" destOrd="0" presId="urn:microsoft.com/office/officeart/2005/8/layout/process3"/>
    <dgm:cxn modelId="{11C59D7F-B3DA-4F22-96F0-3AC3091A5E75}" srcId="{BE639AAF-E51C-4142-94D9-3795B66C3158}" destId="{11AAFA28-12C1-4D8F-BD9E-DFC185A126E9}" srcOrd="0" destOrd="0" parTransId="{001161D4-1BCA-4ACF-8C82-F430586A83C2}" sibTransId="{C827136B-517A-496C-913A-EF3A18A76835}"/>
    <dgm:cxn modelId="{52E8FB3E-D1AB-4E78-AB7C-FA634C10F2B8}" type="presOf" srcId="{BE639AAF-E51C-4142-94D9-3795B66C3158}" destId="{299A90BF-D440-421B-89C4-0667F265DA64}" srcOrd="0" destOrd="0" presId="urn:microsoft.com/office/officeart/2005/8/layout/process3"/>
    <dgm:cxn modelId="{556C4EA3-FFF5-4193-9CE8-DBEB492268B3}" type="presOf" srcId="{0C39AA99-2969-4066-ADEA-49DDB011C573}" destId="{2D59D680-6AB0-436C-9504-4FBF984DD486}" srcOrd="1" destOrd="0" presId="urn:microsoft.com/office/officeart/2005/8/layout/process3"/>
    <dgm:cxn modelId="{82DE3889-8B42-41DB-A176-5C8FF0AFCFCC}" type="presOf" srcId="{521A57C4-B015-4A15-8DBC-C5AFA15CF4A8}" destId="{AA471792-F81F-4C00-A8C1-86D13502DF59}" srcOrd="0" destOrd="1" presId="urn:microsoft.com/office/officeart/2005/8/layout/process3"/>
    <dgm:cxn modelId="{69F762D4-D9A5-4066-9269-02BAAF759EE4}" type="presOf" srcId="{BED74FE6-5329-476F-8AD2-C5E4FA867550}" destId="{5ED74BB5-D0B7-4453-B7B1-F03E3F94165B}" srcOrd="1" destOrd="0" presId="urn:microsoft.com/office/officeart/2005/8/layout/process3"/>
    <dgm:cxn modelId="{B6C83B9E-8DF3-4724-856E-BDEE0A893CC0}" srcId="{BED74FE6-5329-476F-8AD2-C5E4FA867550}" destId="{90170B7D-F4CA-4F66-B769-41C05DF15110}" srcOrd="0" destOrd="0" parTransId="{D5E051A9-EECE-4AB6-B389-94097823CEF3}" sibTransId="{614259B0-A02C-4AA0-91F9-B2716FAFDD5A}"/>
    <dgm:cxn modelId="{9FE526E1-31CF-4F8B-AA7A-83022966D2BB}" srcId="{CDCF58B9-B593-4B31-90C7-F1523BD2BB1A}" destId="{C4F60D9C-AA4F-4658-8F1E-39B4984A829E}" srcOrd="2" destOrd="0" parTransId="{0E1DE465-3420-47FF-86E7-96363887FE51}" sibTransId="{0C39AA99-2969-4066-ADEA-49DDB011C573}"/>
    <dgm:cxn modelId="{36006E23-C2FC-4F7C-AC27-B7A9F541F388}" srcId="{CDCF58B9-B593-4B31-90C7-F1523BD2BB1A}" destId="{706574CE-FE18-4AC5-B16B-05E8FC6B7DC8}" srcOrd="3" destOrd="0" parTransId="{31F574E7-1E47-41E4-A200-EC00771979B9}" sibTransId="{480496CD-0B72-4129-AD47-333FA67DB7C8}"/>
    <dgm:cxn modelId="{20A0A359-DDC1-4843-8E07-66610FD08DD3}" type="presOf" srcId="{AE3C9202-EDA9-48C6-B477-68D54652A7B0}" destId="{B05DD491-15E1-49BF-80D9-F4891563442C}" srcOrd="0" destOrd="0" presId="urn:microsoft.com/office/officeart/2005/8/layout/process3"/>
    <dgm:cxn modelId="{8D4B5712-DB18-4CE9-9491-85629BF446A8}" type="presOf" srcId="{EA26580F-86A2-4F48-BEE9-FD354211B994}" destId="{EC2AAB1E-6CB5-4752-95F0-C1D835E2781A}" srcOrd="1" destOrd="0" presId="urn:microsoft.com/office/officeart/2005/8/layout/process3"/>
    <dgm:cxn modelId="{8D705F06-3F63-4975-BB0D-08E540578ABC}" type="presOf" srcId="{480496CD-0B72-4129-AD47-333FA67DB7C8}" destId="{1BE8062E-277A-4139-8F3E-8DF414F4E053}" srcOrd="1" destOrd="0" presId="urn:microsoft.com/office/officeart/2005/8/layout/process3"/>
    <dgm:cxn modelId="{BEBC1F0F-DD54-474F-93AC-7CB6ECA3C09C}" srcId="{C4F60D9C-AA4F-4658-8F1E-39B4984A829E}" destId="{89012988-526A-4877-8884-E84AC8704BA7}" srcOrd="2" destOrd="0" parTransId="{EAC9494F-90A5-407D-9EC7-4A9855007ABD}" sibTransId="{803E61F1-B8BF-45CC-A6BA-AD0B4E1A6EE2}"/>
    <dgm:cxn modelId="{9671400C-BC16-4440-928E-572D7B7752D6}" type="presOf" srcId="{69324E08-0CA1-4304-8D87-3B06B061515F}" destId="{6E62DBF8-0A6E-45F5-A0E6-749FACE4A1FD}" srcOrd="0" destOrd="0" presId="urn:microsoft.com/office/officeart/2005/8/layout/process3"/>
    <dgm:cxn modelId="{F33490E5-2366-4F27-A58D-225A891A21AA}" type="presOf" srcId="{0C39AA99-2969-4066-ADEA-49DDB011C573}" destId="{4F30D753-5314-40ED-BA50-54A9D8A4A16E}" srcOrd="0" destOrd="0" presId="urn:microsoft.com/office/officeart/2005/8/layout/process3"/>
    <dgm:cxn modelId="{BCB73DB5-B035-4757-A06A-7B73C2D1F966}" type="presOf" srcId="{C4F60D9C-AA4F-4658-8F1E-39B4984A829E}" destId="{4B0E29B1-0951-40B0-8FC3-B33D29E6E6E7}" srcOrd="1" destOrd="0" presId="urn:microsoft.com/office/officeart/2005/8/layout/process3"/>
    <dgm:cxn modelId="{C81F993B-FB7E-472A-B146-CEA3CA2EA9D4}" srcId="{5FDB7E63-0F50-4A03-8AEF-5286C52620E7}" destId="{761236D1-19F2-46B2-AB3F-768EA383D665}" srcOrd="0" destOrd="0" parTransId="{958007CF-A6B1-401F-92E9-71F34F0F7AF2}" sibTransId="{5C2A4735-7FF2-45FD-B9B6-24B4038C006B}"/>
    <dgm:cxn modelId="{81B42DBE-9DE6-457D-B8CA-12E0C4B4B0F1}" type="presOf" srcId="{EA26580F-86A2-4F48-BEE9-FD354211B994}" destId="{FC061DD8-2F7F-4BF9-A6CE-922266F96856}" srcOrd="0" destOrd="0" presId="urn:microsoft.com/office/officeart/2005/8/layout/process3"/>
    <dgm:cxn modelId="{D69A5F5C-4EA4-468C-98B1-3170AC9B28A4}" type="presOf" srcId="{84D9627E-BA4B-4500-ABF7-257CF1D4509E}" destId="{A1A41335-2E0B-4870-A70D-EC4230C11302}" srcOrd="1" destOrd="0" presId="urn:microsoft.com/office/officeart/2005/8/layout/process3"/>
    <dgm:cxn modelId="{BFC236D3-2B20-4A5A-BE54-65BC00B72277}" srcId="{C4F60D9C-AA4F-4658-8F1E-39B4984A829E}" destId="{AE3C9202-EDA9-48C6-B477-68D54652A7B0}" srcOrd="0" destOrd="0" parTransId="{BE4C6E83-979E-4B0B-9F69-AEABCEA6C91A}" sibTransId="{18DDE537-F599-441C-BB5F-D435F709F53B}"/>
    <dgm:cxn modelId="{70086B05-61E1-49D4-AF26-466C8F5D0C01}" srcId="{CDCF58B9-B593-4B31-90C7-F1523BD2BB1A}" destId="{BED74FE6-5329-476F-8AD2-C5E4FA867550}" srcOrd="4" destOrd="0" parTransId="{4309830B-A3A1-414E-A488-CDCC73FFD0FE}" sibTransId="{421BE189-5A73-4BDA-94C7-785FB92E9145}"/>
    <dgm:cxn modelId="{B702552B-AC84-4FAF-8F50-47FE2D6BF331}" type="presOf" srcId="{CAB9FF14-E4D3-49BF-A846-45C902C3A686}" destId="{949714D2-A2FE-4B22-978E-EB7BA79F839F}" srcOrd="0" destOrd="1" presId="urn:microsoft.com/office/officeart/2005/8/layout/process3"/>
    <dgm:cxn modelId="{FA75C23B-5767-43A0-AFD1-5F6B4CAE3907}" type="presParOf" srcId="{584F79D6-411D-4432-9722-0A389B341C9A}" destId="{451C0F58-434A-46F3-BA93-F3B767135E05}" srcOrd="0" destOrd="0" presId="urn:microsoft.com/office/officeart/2005/8/layout/process3"/>
    <dgm:cxn modelId="{9B3AC7F8-FFCE-48E3-8175-BBC5ADDF6466}" type="presParOf" srcId="{451C0F58-434A-46F3-BA93-F3B767135E05}" destId="{5B846D19-760C-44D3-A5D1-6D7B33C2902A}" srcOrd="0" destOrd="0" presId="urn:microsoft.com/office/officeart/2005/8/layout/process3"/>
    <dgm:cxn modelId="{19A8BA6D-39EB-4E0C-80CF-176830A077E4}" type="presParOf" srcId="{451C0F58-434A-46F3-BA93-F3B767135E05}" destId="{CD483CA7-9C04-4650-8CC1-B049F05EDABF}" srcOrd="1" destOrd="0" presId="urn:microsoft.com/office/officeart/2005/8/layout/process3"/>
    <dgm:cxn modelId="{7A6A9BBE-B30C-4A68-93C8-D2CCFDD5E8BD}" type="presParOf" srcId="{451C0F58-434A-46F3-BA93-F3B767135E05}" destId="{AA471792-F81F-4C00-A8C1-86D13502DF59}" srcOrd="2" destOrd="0" presId="urn:microsoft.com/office/officeart/2005/8/layout/process3"/>
    <dgm:cxn modelId="{279DEFDB-44CA-4788-9DC9-76C50ABBBE91}" type="presParOf" srcId="{584F79D6-411D-4432-9722-0A389B341C9A}" destId="{01320BD9-DD2F-443A-B891-51A9FA2648A1}" srcOrd="1" destOrd="0" presId="urn:microsoft.com/office/officeart/2005/8/layout/process3"/>
    <dgm:cxn modelId="{E5895015-196E-44BA-A2A0-1FBA01EE198F}" type="presParOf" srcId="{01320BD9-DD2F-443A-B891-51A9FA2648A1}" destId="{A1A41335-2E0B-4870-A70D-EC4230C11302}" srcOrd="0" destOrd="0" presId="urn:microsoft.com/office/officeart/2005/8/layout/process3"/>
    <dgm:cxn modelId="{E290E03D-9D0C-49E4-A74C-104A24785E71}" type="presParOf" srcId="{584F79D6-411D-4432-9722-0A389B341C9A}" destId="{1FD776FD-FEC1-42DD-A69D-816E733C3261}" srcOrd="2" destOrd="0" presId="urn:microsoft.com/office/officeart/2005/8/layout/process3"/>
    <dgm:cxn modelId="{FEF00BA6-9CBB-4C0B-9E24-41E4584FE180}" type="presParOf" srcId="{1FD776FD-FEC1-42DD-A69D-816E733C3261}" destId="{299A90BF-D440-421B-89C4-0667F265DA64}" srcOrd="0" destOrd="0" presId="urn:microsoft.com/office/officeart/2005/8/layout/process3"/>
    <dgm:cxn modelId="{99662188-1FCF-4604-87DE-BF4C5045076C}" type="presParOf" srcId="{1FD776FD-FEC1-42DD-A69D-816E733C3261}" destId="{5FC6B46F-9C69-4E83-AA5C-89EA736BD92C}" srcOrd="1" destOrd="0" presId="urn:microsoft.com/office/officeart/2005/8/layout/process3"/>
    <dgm:cxn modelId="{5B8FEEA8-5E7C-4EE0-B42A-922F4042D493}" type="presParOf" srcId="{1FD776FD-FEC1-42DD-A69D-816E733C3261}" destId="{949714D2-A2FE-4B22-978E-EB7BA79F839F}" srcOrd="2" destOrd="0" presId="urn:microsoft.com/office/officeart/2005/8/layout/process3"/>
    <dgm:cxn modelId="{6D1193C1-AA0C-4A8D-A609-90C6413CF427}" type="presParOf" srcId="{584F79D6-411D-4432-9722-0A389B341C9A}" destId="{FC061DD8-2F7F-4BF9-A6CE-922266F96856}" srcOrd="3" destOrd="0" presId="urn:microsoft.com/office/officeart/2005/8/layout/process3"/>
    <dgm:cxn modelId="{1A14DA2D-9543-4809-AED2-23EC583BC3D0}" type="presParOf" srcId="{FC061DD8-2F7F-4BF9-A6CE-922266F96856}" destId="{EC2AAB1E-6CB5-4752-95F0-C1D835E2781A}" srcOrd="0" destOrd="0" presId="urn:microsoft.com/office/officeart/2005/8/layout/process3"/>
    <dgm:cxn modelId="{A7CD24BD-91FE-4979-8DD3-7AA5C1E7FDE9}" type="presParOf" srcId="{584F79D6-411D-4432-9722-0A389B341C9A}" destId="{E5FAD6B1-3313-4228-9C0A-3559FDEEA375}" srcOrd="4" destOrd="0" presId="urn:microsoft.com/office/officeart/2005/8/layout/process3"/>
    <dgm:cxn modelId="{FCD74D78-4F66-4FEA-9647-D8A1EB34F4CC}" type="presParOf" srcId="{E5FAD6B1-3313-4228-9C0A-3559FDEEA375}" destId="{7FCC0087-DF48-444D-A948-BC264B876EF8}" srcOrd="0" destOrd="0" presId="urn:microsoft.com/office/officeart/2005/8/layout/process3"/>
    <dgm:cxn modelId="{A663B4DE-46A2-47E7-8BCB-F5AC16E8EEC6}" type="presParOf" srcId="{E5FAD6B1-3313-4228-9C0A-3559FDEEA375}" destId="{4B0E29B1-0951-40B0-8FC3-B33D29E6E6E7}" srcOrd="1" destOrd="0" presId="urn:microsoft.com/office/officeart/2005/8/layout/process3"/>
    <dgm:cxn modelId="{4D34C77A-EAFF-47DD-B17B-F483A47EDA09}" type="presParOf" srcId="{E5FAD6B1-3313-4228-9C0A-3559FDEEA375}" destId="{B05DD491-15E1-49BF-80D9-F4891563442C}" srcOrd="2" destOrd="0" presId="urn:microsoft.com/office/officeart/2005/8/layout/process3"/>
    <dgm:cxn modelId="{97371B34-8BBD-4D6A-AACE-5085B690BFFC}" type="presParOf" srcId="{584F79D6-411D-4432-9722-0A389B341C9A}" destId="{4F30D753-5314-40ED-BA50-54A9D8A4A16E}" srcOrd="5" destOrd="0" presId="urn:microsoft.com/office/officeart/2005/8/layout/process3"/>
    <dgm:cxn modelId="{22437D75-E448-4EEC-87EB-83A25E401839}" type="presParOf" srcId="{4F30D753-5314-40ED-BA50-54A9D8A4A16E}" destId="{2D59D680-6AB0-436C-9504-4FBF984DD486}" srcOrd="0" destOrd="0" presId="urn:microsoft.com/office/officeart/2005/8/layout/process3"/>
    <dgm:cxn modelId="{CE61A7BD-CBB8-49B4-B871-7186985E4F7F}" type="presParOf" srcId="{584F79D6-411D-4432-9722-0A389B341C9A}" destId="{1A37E6AF-0D8C-4BDD-B5F5-4908935A8B88}" srcOrd="6" destOrd="0" presId="urn:microsoft.com/office/officeart/2005/8/layout/process3"/>
    <dgm:cxn modelId="{697279B6-DA55-489B-9873-51778C258361}" type="presParOf" srcId="{1A37E6AF-0D8C-4BDD-B5F5-4908935A8B88}" destId="{D46C66FD-8617-4570-9216-857CBD9FBD29}" srcOrd="0" destOrd="0" presId="urn:microsoft.com/office/officeart/2005/8/layout/process3"/>
    <dgm:cxn modelId="{E7288CC4-2A79-4F5F-A406-689F67B3C4F9}" type="presParOf" srcId="{1A37E6AF-0D8C-4BDD-B5F5-4908935A8B88}" destId="{89A6EFFF-43F8-4AEB-AA73-91052C8E0C34}" srcOrd="1" destOrd="0" presId="urn:microsoft.com/office/officeart/2005/8/layout/process3"/>
    <dgm:cxn modelId="{6826D18E-780A-4FED-8690-E0B7F6CA6FF0}" type="presParOf" srcId="{1A37E6AF-0D8C-4BDD-B5F5-4908935A8B88}" destId="{6E62DBF8-0A6E-45F5-A0E6-749FACE4A1FD}" srcOrd="2" destOrd="0" presId="urn:microsoft.com/office/officeart/2005/8/layout/process3"/>
    <dgm:cxn modelId="{1B2C93A1-EA53-4F92-8857-ADD25E5C32E9}" type="presParOf" srcId="{584F79D6-411D-4432-9722-0A389B341C9A}" destId="{6207C4F4-F9AD-4835-8EA5-76216CF313CF}" srcOrd="7" destOrd="0" presId="urn:microsoft.com/office/officeart/2005/8/layout/process3"/>
    <dgm:cxn modelId="{2C608490-4396-4478-A50B-FDC6275D4AB0}" type="presParOf" srcId="{6207C4F4-F9AD-4835-8EA5-76216CF313CF}" destId="{1BE8062E-277A-4139-8F3E-8DF414F4E053}" srcOrd="0" destOrd="0" presId="urn:microsoft.com/office/officeart/2005/8/layout/process3"/>
    <dgm:cxn modelId="{ABE77486-EE82-4B3E-998A-D318A5A4D1A8}" type="presParOf" srcId="{584F79D6-411D-4432-9722-0A389B341C9A}" destId="{8751EB21-93F4-4CFE-86CC-A431C65FB5DA}" srcOrd="8" destOrd="0" presId="urn:microsoft.com/office/officeart/2005/8/layout/process3"/>
    <dgm:cxn modelId="{EB712741-FF67-4BFE-8352-1279ACF0DEE5}" type="presParOf" srcId="{8751EB21-93F4-4CFE-86CC-A431C65FB5DA}" destId="{1594F87A-4F4E-4379-B079-1E0477F3416E}" srcOrd="0" destOrd="0" presId="urn:microsoft.com/office/officeart/2005/8/layout/process3"/>
    <dgm:cxn modelId="{F2ADEAFB-30A3-4F4D-92E4-71F8D6988BBC}" type="presParOf" srcId="{8751EB21-93F4-4CFE-86CC-A431C65FB5DA}" destId="{5ED74BB5-D0B7-4453-B7B1-F03E3F94165B}" srcOrd="1" destOrd="0" presId="urn:microsoft.com/office/officeart/2005/8/layout/process3"/>
    <dgm:cxn modelId="{0D428C29-6246-4A0D-B8F7-4013934027EA}" type="presParOf" srcId="{8751EB21-93F4-4CFE-86CC-A431C65FB5DA}" destId="{115F76BA-D122-4FAC-9527-21B59FE1BD30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483CA7-9C04-4650-8CC1-B049F05EDABF}">
      <dsp:nvSpPr>
        <dsp:cNvPr id="0" name=""/>
        <dsp:cNvSpPr/>
      </dsp:nvSpPr>
      <dsp:spPr>
        <a:xfrm>
          <a:off x="5172" y="528327"/>
          <a:ext cx="1167055" cy="5250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Event generation</a:t>
          </a:r>
          <a:endParaRPr lang="en-US" sz="900" kern="1200" dirty="0"/>
        </a:p>
      </dsp:txBody>
      <dsp:txXfrm>
        <a:off x="5172" y="528327"/>
        <a:ext cx="1167055" cy="350034"/>
      </dsp:txXfrm>
    </dsp:sp>
    <dsp:sp modelId="{AA471792-F81F-4C00-A8C1-86D13502DF59}">
      <dsp:nvSpPr>
        <dsp:cNvPr id="0" name=""/>
        <dsp:cNvSpPr/>
      </dsp:nvSpPr>
      <dsp:spPr>
        <a:xfrm>
          <a:off x="244207" y="878362"/>
          <a:ext cx="1167055" cy="8588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Multi event generators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Pile up</a:t>
          </a:r>
          <a:endParaRPr lang="en-US" sz="900" kern="1200" dirty="0"/>
        </a:p>
      </dsp:txBody>
      <dsp:txXfrm>
        <a:off x="269361" y="903516"/>
        <a:ext cx="1116747" cy="808497"/>
      </dsp:txXfrm>
    </dsp:sp>
    <dsp:sp modelId="{01320BD9-DD2F-443A-B891-51A9FA2648A1}">
      <dsp:nvSpPr>
        <dsp:cNvPr id="0" name=""/>
        <dsp:cNvSpPr/>
      </dsp:nvSpPr>
      <dsp:spPr>
        <a:xfrm>
          <a:off x="1349149" y="558063"/>
          <a:ext cx="375073" cy="2905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1349149" y="616176"/>
        <a:ext cx="287904" cy="174337"/>
      </dsp:txXfrm>
    </dsp:sp>
    <dsp:sp modelId="{5FC6B46F-9C69-4E83-AA5C-89EA736BD92C}">
      <dsp:nvSpPr>
        <dsp:cNvPr id="0" name=""/>
        <dsp:cNvSpPr/>
      </dsp:nvSpPr>
      <dsp:spPr>
        <a:xfrm>
          <a:off x="1879913" y="528327"/>
          <a:ext cx="1167055" cy="5250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Tracker simulation</a:t>
          </a:r>
          <a:endParaRPr lang="en-US" sz="900" kern="1200" dirty="0"/>
        </a:p>
      </dsp:txBody>
      <dsp:txXfrm>
        <a:off x="1879913" y="528327"/>
        <a:ext cx="1167055" cy="350034"/>
      </dsp:txXfrm>
    </dsp:sp>
    <dsp:sp modelId="{949714D2-A2FE-4B22-978E-EB7BA79F839F}">
      <dsp:nvSpPr>
        <dsp:cNvPr id="0" name=""/>
        <dsp:cNvSpPr/>
      </dsp:nvSpPr>
      <dsp:spPr>
        <a:xfrm>
          <a:off x="2118948" y="878362"/>
          <a:ext cx="1167055" cy="8588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Detailed ladder models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Improving TPC ionization </a:t>
          </a:r>
          <a:r>
            <a:rPr lang="en-US" sz="900" kern="1200" dirty="0" err="1" smtClean="0"/>
            <a:t>simualtion</a:t>
          </a:r>
          <a:endParaRPr lang="en-US" sz="900" kern="1200" dirty="0"/>
        </a:p>
      </dsp:txBody>
      <dsp:txXfrm>
        <a:off x="2144102" y="903516"/>
        <a:ext cx="1116747" cy="808497"/>
      </dsp:txXfrm>
    </dsp:sp>
    <dsp:sp modelId="{FC061DD8-2F7F-4BF9-A6CE-922266F96856}">
      <dsp:nvSpPr>
        <dsp:cNvPr id="0" name=""/>
        <dsp:cNvSpPr/>
      </dsp:nvSpPr>
      <dsp:spPr>
        <a:xfrm>
          <a:off x="3223890" y="558063"/>
          <a:ext cx="375073" cy="2905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3223890" y="616176"/>
        <a:ext cx="287904" cy="174337"/>
      </dsp:txXfrm>
    </dsp:sp>
    <dsp:sp modelId="{4B0E29B1-0951-40B0-8FC3-B33D29E6E6E7}">
      <dsp:nvSpPr>
        <dsp:cNvPr id="0" name=""/>
        <dsp:cNvSpPr/>
      </dsp:nvSpPr>
      <dsp:spPr>
        <a:xfrm>
          <a:off x="3754654" y="528327"/>
          <a:ext cx="1167055" cy="5250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Pattern recognition, ghost rejection</a:t>
          </a:r>
          <a:endParaRPr lang="en-US" sz="900" kern="1200" dirty="0"/>
        </a:p>
      </dsp:txBody>
      <dsp:txXfrm>
        <a:off x="3754654" y="528327"/>
        <a:ext cx="1167055" cy="350034"/>
      </dsp:txXfrm>
    </dsp:sp>
    <dsp:sp modelId="{B05DD491-15E1-49BF-80D9-F4891563442C}">
      <dsp:nvSpPr>
        <dsp:cNvPr id="0" name=""/>
        <dsp:cNvSpPr/>
      </dsp:nvSpPr>
      <dsp:spPr>
        <a:xfrm>
          <a:off x="3993689" y="878362"/>
          <a:ext cx="1167055" cy="8588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Hough transform seeding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err="1" smtClean="0"/>
            <a:t>Kalman</a:t>
          </a:r>
          <a:r>
            <a:rPr lang="en-US" sz="900" kern="1200" dirty="0" smtClean="0"/>
            <a:t> filter propagation 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2 iterations</a:t>
          </a:r>
          <a:endParaRPr lang="en-US" sz="900" kern="1200" dirty="0"/>
        </a:p>
      </dsp:txBody>
      <dsp:txXfrm>
        <a:off x="4018843" y="903516"/>
        <a:ext cx="1116747" cy="808497"/>
      </dsp:txXfrm>
    </dsp:sp>
    <dsp:sp modelId="{4F30D753-5314-40ED-BA50-54A9D8A4A16E}">
      <dsp:nvSpPr>
        <dsp:cNvPr id="0" name=""/>
        <dsp:cNvSpPr/>
      </dsp:nvSpPr>
      <dsp:spPr>
        <a:xfrm>
          <a:off x="5098631" y="558063"/>
          <a:ext cx="375073" cy="2905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5098631" y="616176"/>
        <a:ext cx="287904" cy="174337"/>
      </dsp:txXfrm>
    </dsp:sp>
    <dsp:sp modelId="{89A6EFFF-43F8-4AEB-AA73-91052C8E0C34}">
      <dsp:nvSpPr>
        <dsp:cNvPr id="0" name=""/>
        <dsp:cNvSpPr/>
      </dsp:nvSpPr>
      <dsp:spPr>
        <a:xfrm>
          <a:off x="5629395" y="528327"/>
          <a:ext cx="1167055" cy="5250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Track fit</a:t>
          </a:r>
          <a:endParaRPr lang="en-US" sz="900" kern="1200" dirty="0"/>
        </a:p>
      </dsp:txBody>
      <dsp:txXfrm>
        <a:off x="5629395" y="528327"/>
        <a:ext cx="1167055" cy="350034"/>
      </dsp:txXfrm>
    </dsp:sp>
    <dsp:sp modelId="{6E62DBF8-0A6E-45F5-A0E6-749FACE4A1FD}">
      <dsp:nvSpPr>
        <dsp:cNvPr id="0" name=""/>
        <dsp:cNvSpPr/>
      </dsp:nvSpPr>
      <dsp:spPr>
        <a:xfrm>
          <a:off x="5868431" y="878362"/>
          <a:ext cx="1167055" cy="8588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GenFit2-based </a:t>
          </a:r>
          <a:r>
            <a:rPr lang="en-US" sz="900" kern="1200" dirty="0" err="1" smtClean="0"/>
            <a:t>Kalman</a:t>
          </a:r>
          <a:r>
            <a:rPr lang="en-US" sz="900" kern="1200" dirty="0" smtClean="0"/>
            <a:t> filter</a:t>
          </a:r>
          <a:endParaRPr lang="en-US" sz="900" kern="1200" dirty="0"/>
        </a:p>
      </dsp:txBody>
      <dsp:txXfrm>
        <a:off x="5893585" y="903516"/>
        <a:ext cx="1116747" cy="808497"/>
      </dsp:txXfrm>
    </dsp:sp>
    <dsp:sp modelId="{6207C4F4-F9AD-4835-8EA5-76216CF313CF}">
      <dsp:nvSpPr>
        <dsp:cNvPr id="0" name=""/>
        <dsp:cNvSpPr/>
      </dsp:nvSpPr>
      <dsp:spPr>
        <a:xfrm>
          <a:off x="6973372" y="558063"/>
          <a:ext cx="375073" cy="2905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6973372" y="616176"/>
        <a:ext cx="287904" cy="174337"/>
      </dsp:txXfrm>
    </dsp:sp>
    <dsp:sp modelId="{5ED74BB5-D0B7-4453-B7B1-F03E3F94165B}">
      <dsp:nvSpPr>
        <dsp:cNvPr id="0" name=""/>
        <dsp:cNvSpPr/>
      </dsp:nvSpPr>
      <dsp:spPr>
        <a:xfrm>
          <a:off x="7504136" y="528327"/>
          <a:ext cx="1167055" cy="5250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Final Vertex finding</a:t>
          </a:r>
          <a:endParaRPr lang="en-US" sz="900" kern="1200" dirty="0"/>
        </a:p>
      </dsp:txBody>
      <dsp:txXfrm>
        <a:off x="7504136" y="528327"/>
        <a:ext cx="1167055" cy="350034"/>
      </dsp:txXfrm>
    </dsp:sp>
    <dsp:sp modelId="{115F76BA-D122-4FAC-9527-21B59FE1BD30}">
      <dsp:nvSpPr>
        <dsp:cNvPr id="0" name=""/>
        <dsp:cNvSpPr/>
      </dsp:nvSpPr>
      <dsp:spPr>
        <a:xfrm>
          <a:off x="7743172" y="878362"/>
          <a:ext cx="1167055" cy="8588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u="none" kern="1200" dirty="0" smtClean="0"/>
            <a:t>RAVE-based </a:t>
          </a:r>
          <a:r>
            <a:rPr lang="en-US" sz="900" u="none" kern="1200" dirty="0" err="1" smtClean="0"/>
            <a:t>multivertex</a:t>
          </a:r>
          <a:r>
            <a:rPr lang="en-US" sz="900" u="none" kern="1200" dirty="0" smtClean="0"/>
            <a:t> finding and fitting</a:t>
          </a:r>
          <a:endParaRPr lang="en-US" sz="900" u="none" kern="1200" dirty="0"/>
        </a:p>
      </dsp:txBody>
      <dsp:txXfrm>
        <a:off x="7768326" y="903516"/>
        <a:ext cx="1116747" cy="8084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0" tIns="46150" rIns="92300" bIns="46150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010"/>
          </a:xfrm>
          <a:prstGeom prst="rect">
            <a:avLst/>
          </a:prstGeom>
        </p:spPr>
        <p:txBody>
          <a:bodyPr vert="horz" lIns="92300" tIns="46150" rIns="92300" bIns="46150" rtlCol="0"/>
          <a:lstStyle>
            <a:lvl1pPr algn="r">
              <a:defRPr sz="1300"/>
            </a:lvl1pPr>
          </a:lstStyle>
          <a:p>
            <a:fld id="{76DED6FA-3620-42DE-A214-F363622CAC83}" type="datetimeFigureOut">
              <a:rPr lang="en-US" smtClean="0"/>
              <a:pPr/>
              <a:t>4/22/2018</a:t>
            </a:fld>
            <a:endParaRPr 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0" tIns="46150" rIns="92300" bIns="46150" rtlCol="0" anchor="ctr"/>
          <a:lstStyle/>
          <a:p>
            <a:endParaRPr 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93420" y="4379596"/>
            <a:ext cx="5547360" cy="4149090"/>
          </a:xfrm>
          <a:prstGeom prst="rect">
            <a:avLst/>
          </a:prstGeom>
        </p:spPr>
        <p:txBody>
          <a:bodyPr vert="horz" lIns="92300" tIns="46150" rIns="92300" bIns="4615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757591"/>
            <a:ext cx="3004820" cy="461010"/>
          </a:xfrm>
          <a:prstGeom prst="rect">
            <a:avLst/>
          </a:prstGeom>
        </p:spPr>
        <p:txBody>
          <a:bodyPr vert="horz" lIns="92300" tIns="46150" rIns="92300" bIns="46150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927775" y="8757591"/>
            <a:ext cx="3004820" cy="461010"/>
          </a:xfrm>
          <a:prstGeom prst="rect">
            <a:avLst/>
          </a:prstGeom>
        </p:spPr>
        <p:txBody>
          <a:bodyPr vert="horz" lIns="92300" tIns="46150" rIns="92300" bIns="46150" rtlCol="0" anchor="b"/>
          <a:lstStyle>
            <a:lvl1pPr algn="r">
              <a:defRPr sz="1300"/>
            </a:lvl1pPr>
          </a:lstStyle>
          <a:p>
            <a:fld id="{81D27BB4-7507-496B-A596-4501E7841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990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466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361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52A371-58C5-4207-B846-1C86B1C3893A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642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971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932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52A371-58C5-4207-B846-1C86B1C3893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425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3666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3769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970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000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999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1">
          <a:blip r:embed="rId2">
            <a:alphaModFix amt="16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角三角形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标题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7" name="副标题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grpSp>
        <p:nvGrpSpPr>
          <p:cNvPr id="2" name="组合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任意多边形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8" name="任意多边形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11" name="任意多边形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4" descr="https://www.sphenix.bnl.gov/web/system/files/u7/sphenix-logo-black-bg.png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4" y="6120762"/>
            <a:ext cx="1251643" cy="738539"/>
          </a:xfrm>
          <a:prstGeom prst="rect">
            <a:avLst/>
          </a:prstGeom>
          <a:noFill/>
          <a:effectLst>
            <a:glow rad="12700">
              <a:srgbClr val="002060">
                <a:alpha val="69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altLang="zh-CN" smtClean="0"/>
              <a:t>1st sPHENIX China Workshop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altLang="zh-CN" smtClean="0"/>
              <a:t>1st sPHENIX China Workshop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553200" y="6407944"/>
            <a:ext cx="2094072" cy="365760"/>
          </a:xfrm>
        </p:spPr>
        <p:txBody>
          <a:bodyPr/>
          <a:lstStyle>
            <a:lvl1pPr>
              <a:defRPr sz="900"/>
            </a:lvl1pPr>
            <a:extLst/>
          </a:lstStyle>
          <a:p>
            <a:r>
              <a:rPr lang="en-US" altLang="zh-CN" smtClean="0"/>
              <a:t>1st sPHENIX China Workshop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495801" y="6407944"/>
            <a:ext cx="2057400" cy="365125"/>
          </a:xfrm>
        </p:spPr>
        <p:txBody>
          <a:bodyPr/>
          <a:lstStyle>
            <a:lvl1pPr>
              <a:defRPr sz="900"/>
            </a:lvl1pPr>
            <a:extLst/>
          </a:lstStyle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en-US" altLang="zh-CN" smtClean="0"/>
              <a:t>1st sPHENIX China Workshop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燕尾形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8" name="燕尾形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en-US" altLang="zh-CN" smtClean="0"/>
              <a:t>1st sPHENIX China Workshop</a:t>
            </a:r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altLang="zh-CN" smtClean="0"/>
              <a:t>1st sPHENIX China Workshop</a:t>
            </a:r>
            <a:endParaRPr 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 descr="https://www.sphenix.bnl.gov/web/system/files/u7/sphenix-logo-white-bg.png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973483" cy="509970"/>
          </a:xfrm>
          <a:prstGeom prst="rect">
            <a:avLst/>
          </a:prstGeom>
          <a:noFill/>
          <a:effectLst>
            <a:glow rad="63500">
              <a:schemeClr val="bg1">
                <a:alpha val="47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en-US" altLang="zh-CN" smtClean="0"/>
              <a:t>1st sPHENIX China Workshop</a:t>
            </a:r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altLang="zh-CN" smtClean="0"/>
              <a:t>1st sPHENIX China Workshop</a:t>
            </a:r>
            <a:endParaRPr 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r>
              <a:rPr lang="en-US" altLang="zh-CN" smtClean="0"/>
              <a:t>1st sPHENIX China Workshop</a:t>
            </a:r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 descr="https://www.sphenix.bnl.gov/web/system/files/u7/sphenix-logo-white-bg.png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4600"/>
            <a:ext cx="973483" cy="509970"/>
          </a:xfrm>
          <a:prstGeom prst="rect">
            <a:avLst/>
          </a:prstGeom>
          <a:noFill/>
          <a:effectLst>
            <a:glow rad="63500">
              <a:schemeClr val="bg1">
                <a:alpha val="47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en-US" altLang="zh-CN" smtClean="0"/>
              <a:t>1st sPHENIX China Workshop</a:t>
            </a:r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8" name="任意多边形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9" name="任意多边形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0" name="直角三角形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直接连接符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燕尾形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13" name="燕尾形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pic>
        <p:nvPicPr>
          <p:cNvPr id="15" name="Picture 4" descr="https://www.sphenix.bnl.gov/web/system/files/u7/sphenix-logo-black-bg.png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4" y="6120762"/>
            <a:ext cx="1251643" cy="738539"/>
          </a:xfrm>
          <a:prstGeom prst="rect">
            <a:avLst/>
          </a:prstGeom>
          <a:noFill/>
          <a:effectLst>
            <a:glow rad="12700">
              <a:srgbClr val="002060">
                <a:alpha val="69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任意多边形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4" name="直角三角形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直接连接符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标题占位符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0" name="文本占位符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0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extLst/>
          </a:lstStyle>
          <a:p>
            <a:r>
              <a:rPr lang="en-US" altLang="zh-CN" smtClean="0"/>
              <a:t>1st sPHENIX China Workshop</a:t>
            </a:r>
            <a:endParaRPr lang="en-US" dirty="0"/>
          </a:p>
        </p:txBody>
      </p:sp>
      <p:sp>
        <p:nvSpPr>
          <p:cNvPr id="22" name="页脚占位符 21"/>
          <p:cNvSpPr>
            <a:spLocks noGrp="1"/>
          </p:cNvSpPr>
          <p:nvPr>
            <p:ph type="ftr" sz="quarter" idx="3"/>
          </p:nvPr>
        </p:nvSpPr>
        <p:spPr>
          <a:xfrm>
            <a:off x="4495800" y="6407944"/>
            <a:ext cx="2234953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0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extLst/>
          </a:lstStyle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4" descr="https://www.sphenix.bnl.gov/web/system/files/u7/sphenix-logo-black-bg.png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4" y="6120762"/>
            <a:ext cx="1251643" cy="738539"/>
          </a:xfrm>
          <a:prstGeom prst="rect">
            <a:avLst/>
          </a:prstGeom>
          <a:noFill/>
          <a:effectLst>
            <a:glow rad="12700">
              <a:srgbClr val="002060">
                <a:alpha val="69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strips dir="ru"/>
  </p:transition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dx.doi.org/10.1103/PhysRevC.86.02490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github.com/sPHENIX-Collaboration/" TargetMode="Externa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5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0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59.png"/><Relationship Id="rId10" Type="http://schemas.openxmlformats.org/officeDocument/2006/relationships/image" Target="../media/image55.wmf"/><Relationship Id="rId4" Type="http://schemas.openxmlformats.org/officeDocument/2006/relationships/image" Target="../media/image58.png"/><Relationship Id="rId9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5.png"/><Relationship Id="rId4" Type="http://schemas.openxmlformats.org/officeDocument/2006/relationships/image" Target="../media/image6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bnl.gov/event/4464/contributions/20809/attachments/17998/22285/2018.04.02_EIC_Stream_Readout2.pdf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goo.gl/forms/5SzP94oiHfq1dB802" TargetMode="External"/><Relationship Id="rId3" Type="http://schemas.openxmlformats.org/officeDocument/2006/relationships/hyperlink" Target="https://indico.bnl.gov/categoryDisplay.py?categId=88" TargetMode="External"/><Relationship Id="rId7" Type="http://schemas.openxmlformats.org/officeDocument/2006/relationships/hyperlink" Target="https://www.phenix.bnl.gov/WWW/sPHENIX/doxygen/html/" TargetMode="External"/><Relationship Id="rId2" Type="http://schemas.openxmlformats.org/officeDocument/2006/relationships/hyperlink" Target="https://wiki.bnl.gov/sPHENIX/index.php/SPHENIX_software_day-1_checklis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iki.bnl.gov/sPHENIX/index.php/Software" TargetMode="External"/><Relationship Id="rId5" Type="http://schemas.openxmlformats.org/officeDocument/2006/relationships/hyperlink" Target="https://lists.bnl.gov/mailman/listinfo/sphenix-github-l" TargetMode="External"/><Relationship Id="rId4" Type="http://schemas.openxmlformats.org/officeDocument/2006/relationships/hyperlink" Target="https://lists.bnl.gov/mailman/listinfo/sphenix-software-l" TargetMode="External"/><Relationship Id="rId9" Type="http://schemas.openxmlformats.org/officeDocument/2006/relationships/hyperlink" Target="https://github.com/sPHENIX-Collaboration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wiki.bnl.gov/sPHENIX/index.php/Example_of_using_DST_node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iki.bnl.gov/sPHENIX/index.php/Software" TargetMode="External"/><Relationship Id="rId3" Type="http://schemas.openxmlformats.org/officeDocument/2006/relationships/hyperlink" Target="https://github.com/sPHENIX-Collaboration/analysis" TargetMode="External"/><Relationship Id="rId7" Type="http://schemas.openxmlformats.org/officeDocument/2006/relationships/hyperlink" Target="https://github.com/sPHENIX-Collaboration/macros" TargetMode="External"/><Relationship Id="rId2" Type="http://schemas.openxmlformats.org/officeDocument/2006/relationships/hyperlink" Target="https://github.com/sPHENIX-Collaboratio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iki.bnl.gov/sPHENIX/index.php/GitHub_Coresoftware_Update_Procedures" TargetMode="External"/><Relationship Id="rId5" Type="http://schemas.openxmlformats.org/officeDocument/2006/relationships/hyperlink" Target="https://github.com/sPHENIX-Collaboration/coresoftware/" TargetMode="External"/><Relationship Id="rId4" Type="http://schemas.openxmlformats.org/officeDocument/2006/relationships/hyperlink" Target="https://github.com/orgs/sPHENIX-Collaboration/teams/collaborators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iki.bnl.gov/sPHENIX/index.php/SPHENIX_software_day-1_checklist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enix.bnl.gov/WWW/sPHENIX/doxygen/html/db/d6c/classHepMCNodeReader.html" TargetMode="External"/><Relationship Id="rId2" Type="http://schemas.openxmlformats.org/officeDocument/2006/relationships/hyperlink" Target="https://www.phenix.bnl.gov/WWW/sPHENIX/doxygen/html/d6/d6f/classFun4AllHepMCInputManager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sPHENIX-Collaboration/coresoftware/tree/master/generators" TargetMode="External"/><Relationship Id="rId5" Type="http://schemas.openxmlformats.org/officeDocument/2006/relationships/hyperlink" Target="https://www.phenix.bnl.gov/WWW/sPHENIX/doxygen/html/dd/da8/classPHPythia6.html#a2788742571f08962621e031ed3723c44" TargetMode="External"/><Relationship Id="rId4" Type="http://schemas.openxmlformats.org/officeDocument/2006/relationships/hyperlink" Target="https://www.phenix.bnl.gov/WWW/sPHENIX/doxygen/html/d9/d3a/classPHPythia8.html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13.png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hyperlink" Target="https://github.com/sPHENIX-Collaboration/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2286000"/>
            <a:ext cx="3276600" cy="609600"/>
          </a:xfrm>
        </p:spPr>
        <p:txBody>
          <a:bodyPr>
            <a:noAutofit/>
            <a:scene3d>
              <a:camera prst="orthographicFront"/>
              <a:lightRig rig="soft" dir="t"/>
            </a:scene3d>
            <a:sp3d prstMaterial="softEdge"/>
          </a:bodyPr>
          <a:lstStyle/>
          <a:p>
            <a:pPr algn="ctr"/>
            <a:r>
              <a:rPr lang="en-US" b="0" spc="50" dirty="0" smtClean="0">
                <a:ln w="9525" cmpd="sng">
                  <a:noFill/>
                  <a:prstDash val="solid"/>
                </a:ln>
                <a:solidFill>
                  <a:srgbClr val="292929"/>
                </a:solidFill>
                <a:effectLst>
                  <a:glow rad="38100">
                    <a:schemeClr val="bg1">
                      <a:alpha val="40000"/>
                    </a:schemeClr>
                  </a:glow>
                </a:effectLst>
                <a:latin typeface="AvenirLT-Roman" panose="020B0503020203020204" pitchFamily="34" charset="0"/>
              </a:rPr>
              <a:t>simulation</a:t>
            </a:r>
            <a:endParaRPr lang="en-US" sz="3200" b="0" spc="50" dirty="0">
              <a:ln w="9525" cmpd="sng">
                <a:noFill/>
                <a:prstDash val="solid"/>
              </a:ln>
              <a:solidFill>
                <a:srgbClr val="292929"/>
              </a:solidFill>
              <a:effectLst>
                <a:glow rad="38100">
                  <a:schemeClr val="bg1">
                    <a:alpha val="40000"/>
                  </a:schemeClr>
                </a:glow>
              </a:effectLst>
              <a:latin typeface="AvenirLT-Roman" panose="020B0503020203020204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905000" y="3962399"/>
            <a:ext cx="5334000" cy="1219201"/>
          </a:xfrm>
          <a:prstGeom prst="rect">
            <a:avLst/>
          </a:prstGeom>
        </p:spPr>
        <p:txBody>
          <a:bodyPr vert="horz" lIns="45720" rIns="45720">
            <a:normAutofit/>
          </a:bodyPr>
          <a:lstStyle>
            <a:lvl1pPr marL="0" marR="64008" indent="0" algn="r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defRPr kumimoji="0"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en-US" sz="3000" dirty="0" smtClean="0"/>
              <a:t>Jin Huang (</a:t>
            </a:r>
            <a:r>
              <a:rPr lang="zh-CN" altLang="en-US" sz="3000" dirty="0">
                <a:latin typeface="楷体" panose="02010609060101010101" pitchFamily="49" charset="-122"/>
                <a:ea typeface="楷体" panose="02010609060101010101" pitchFamily="49" charset="-122"/>
              </a:rPr>
              <a:t>黄进</a:t>
            </a:r>
            <a:r>
              <a:rPr lang="en-US" sz="3000" dirty="0" smtClean="0"/>
              <a:t>)</a:t>
            </a:r>
          </a:p>
          <a:p>
            <a:pPr algn="ctr"/>
            <a:r>
              <a:rPr lang="en-US" sz="1800" dirty="0" smtClean="0"/>
              <a:t>Brookhaven National Lab, NY, USA</a:t>
            </a:r>
            <a:endParaRPr lang="en-US" sz="30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cap="small" dirty="0" smtClean="0">
                <a:solidFill>
                  <a:schemeClr val="bg1"/>
                </a:solidFill>
                <a:latin typeface="Arial Black" pitchFamily="34" charset="0"/>
              </a:rPr>
              <a:t>1</a:t>
            </a:r>
            <a:r>
              <a:rPr lang="en-US" sz="1400" b="1" cap="small" baseline="30000" dirty="0" smtClean="0">
                <a:solidFill>
                  <a:schemeClr val="bg1"/>
                </a:solidFill>
                <a:latin typeface="Arial Black" pitchFamily="34" charset="0"/>
              </a:rPr>
              <a:t>st</a:t>
            </a:r>
            <a:r>
              <a:rPr lang="en-US" sz="1400" b="1" cap="small" dirty="0" smtClean="0">
                <a:solidFill>
                  <a:schemeClr val="bg1"/>
                </a:solidFill>
                <a:latin typeface="Arial Black" pitchFamily="34" charset="0"/>
              </a:rPr>
              <a:t> sPHENIX workshop in China</a:t>
            </a:r>
            <a:r>
              <a:rPr lang="en-US" sz="1400" b="1" cap="small" dirty="0">
                <a:solidFill>
                  <a:schemeClr val="bg1"/>
                </a:solidFill>
                <a:latin typeface="Arial Black" pitchFamily="34" charset="0"/>
              </a:rPr>
              <a:t>, School of Physics, Peking University, B</a:t>
            </a:r>
            <a:r>
              <a:rPr lang="en-US" sz="1400" b="1" cap="small" dirty="0" smtClean="0">
                <a:solidFill>
                  <a:schemeClr val="bg1"/>
                </a:solidFill>
                <a:latin typeface="Arial Black" pitchFamily="34" charset="0"/>
              </a:rPr>
              <a:t>eijing, China</a:t>
            </a:r>
            <a:endParaRPr lang="en-US" sz="1400" b="1" cap="small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28600" y="3505200"/>
            <a:ext cx="8686800" cy="914400"/>
          </a:xfrm>
          <a:prstGeom prst="rect">
            <a:avLst/>
          </a:prstGeom>
        </p:spPr>
        <p:txBody>
          <a:bodyPr vert="horz" lIns="45720" rIns="45720">
            <a:normAutofit/>
          </a:bodyPr>
          <a:lstStyle>
            <a:lvl1pPr marL="0" marR="64008" indent="0" algn="r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defRPr kumimoji="0"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en-US" sz="1800" dirty="0" smtClean="0"/>
              <a:t>(from three view points: simulation team, HF topical group, and DAQ)</a:t>
            </a:r>
            <a:endParaRPr lang="en-US" sz="3000" dirty="0" smtClean="0"/>
          </a:p>
        </p:txBody>
      </p:sp>
      <p:pic>
        <p:nvPicPr>
          <p:cNvPr id="9" name="Picture 2" descr="https://www.sphenix.bnl.gov/web/system/files/u7/sphenix-logo-white-bg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08342"/>
            <a:ext cx="3505200" cy="1836238"/>
          </a:xfrm>
          <a:prstGeom prst="rect">
            <a:avLst/>
          </a:prstGeom>
          <a:noFill/>
          <a:effectLst>
            <a:glow rad="63500">
              <a:schemeClr val="bg1">
                <a:alpha val="47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Beam Verification </a:t>
            </a:r>
            <a:r>
              <a:rPr lang="en-US" sz="2400" dirty="0"/>
              <a:t>[arXiv:1704.01461]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1st sPHENIX China Workshop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en-US" smtClean="0"/>
              <a:t>jihuang@bnl.gov&gt;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6420" y="2115962"/>
            <a:ext cx="4998437" cy="27153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89" y="2438401"/>
            <a:ext cx="3421019" cy="2103601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3064893" y="4035380"/>
            <a:ext cx="1828800" cy="55226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Geant4 World</a:t>
            </a:r>
          </a:p>
        </p:txBody>
      </p:sp>
    </p:spTree>
    <p:extLst>
      <p:ext uri="{BB962C8B-B14F-4D97-AF65-F5344CB8AC3E}">
        <p14:creationId xmlns:p14="http://schemas.microsoft.com/office/powerpoint/2010/main" val="1618131086"/>
      </p:ext>
    </p:extLst>
  </p:cSld>
  <p:clrMapOvr>
    <a:masterClrMapping/>
  </p:clrMapOvr>
  <p:transition>
    <p:strips dir="r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Beam Verification </a:t>
            </a:r>
            <a:r>
              <a:rPr lang="en-US" sz="2400" dirty="0"/>
              <a:t>[arXiv:1704.01461]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1st sPHENIX China Workshop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en-US" smtClean="0"/>
              <a:t>jihuang@bnl.gov&gt;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181" y="2356053"/>
            <a:ext cx="2352473" cy="29187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25440"/>
          <a:stretch/>
        </p:blipFill>
        <p:spPr>
          <a:xfrm>
            <a:off x="5389146" y="2203652"/>
            <a:ext cx="3699646" cy="313581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851" y="1880487"/>
            <a:ext cx="30492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EMCal</a:t>
            </a:r>
            <a:r>
              <a:rPr lang="en-US" dirty="0"/>
              <a:t> energy resolution </a:t>
            </a:r>
            <a:br>
              <a:rPr lang="en-US" dirty="0"/>
            </a:br>
            <a:r>
              <a:rPr lang="en-US" dirty="0"/>
              <a:t>for EM shower in tower center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252085" y="1880487"/>
            <a:ext cx="16676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EMCal</a:t>
            </a:r>
            <a:r>
              <a:rPr lang="en-US" dirty="0"/>
              <a:t> rejection</a:t>
            </a:r>
            <a:br>
              <a:rPr lang="en-US" dirty="0"/>
            </a:br>
            <a:r>
              <a:rPr lang="en-US" dirty="0"/>
              <a:t>for pion-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675265" y="1992635"/>
            <a:ext cx="3099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HCal</a:t>
            </a:r>
            <a:r>
              <a:rPr lang="en-US" dirty="0"/>
              <a:t> energy response for pion-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73" y="2438400"/>
            <a:ext cx="2989187" cy="22669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1000" y="5181600"/>
            <a:ext cx="1602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New 2017 data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252085" y="5186475"/>
            <a:ext cx="3653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2016 data and submitted to IEEE TNS</a:t>
            </a:r>
          </a:p>
        </p:txBody>
      </p:sp>
    </p:spTree>
    <p:extLst>
      <p:ext uri="{BB962C8B-B14F-4D97-AF65-F5344CB8AC3E}">
        <p14:creationId xmlns:p14="http://schemas.microsoft.com/office/powerpoint/2010/main" val="780954466"/>
      </p:ext>
    </p:extLst>
  </p:cSld>
  <p:clrMapOvr>
    <a:masterClrMapping/>
  </p:clrMapOvr>
  <p:transition>
    <p:strips dir="r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Au+Au background → Compact shower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1st sPHENIX China Workshop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en-US" smtClean="0"/>
              <a:t>jihuang@bnl.gov&gt;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5" y="1608023"/>
            <a:ext cx="4608070" cy="2237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572" y="1773638"/>
            <a:ext cx="4172432" cy="414342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90135" y="3845349"/>
            <a:ext cx="4419601" cy="2145820"/>
            <a:chOff x="389394" y="4484548"/>
            <a:chExt cx="4419601" cy="214582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394" y="4484548"/>
              <a:ext cx="4419601" cy="214582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308484" y="5036948"/>
              <a:ext cx="7906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EMCal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5057421" y="2098862"/>
            <a:ext cx="1180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Inner HCal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054657" y="4313801"/>
            <a:ext cx="12286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Outer HCal</a:t>
            </a:r>
          </a:p>
        </p:txBody>
      </p:sp>
    </p:spTree>
    <p:extLst>
      <p:ext uri="{BB962C8B-B14F-4D97-AF65-F5344CB8AC3E}">
        <p14:creationId xmlns:p14="http://schemas.microsoft.com/office/powerpoint/2010/main" val="1631616712"/>
      </p:ext>
    </p:extLst>
  </p:cSld>
  <p:clrMapOvr>
    <a:masterClrMapping/>
  </p:clrMapOvr>
  <p:transition>
    <p:strips dir="r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1st sPHENIX China Workshop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13</a:t>
            </a:fld>
            <a:endParaRPr lang="en-US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457201" y="1105456"/>
            <a:ext cx="8177687" cy="4895294"/>
            <a:chOff x="685800" y="743506"/>
            <a:chExt cx="8177687" cy="4895294"/>
          </a:xfrm>
        </p:grpSpPr>
        <p:pic>
          <p:nvPicPr>
            <p:cNvPr id="8" name="Picture 7" descr="P:\tmp\sPHENIX_Spacal_zerofield\G4Hits_sPHENIX_e-_eta0_4GeV.root_DSTReader.root_DrawJet_ShowerSizeeta0_epcut.png"/>
            <p:cNvPicPr>
              <a:picLocks noChangeAspect="1" noChangeArrowheads="1"/>
            </p:cNvPicPr>
            <p:nvPr/>
          </p:nvPicPr>
          <p:blipFill>
            <a:blip r:embed="rId2" cstate="print"/>
            <a:srcRect t="3582" r="67203"/>
            <a:stretch>
              <a:fillRect/>
            </a:stretch>
          </p:blipFill>
          <p:spPr bwMode="auto">
            <a:xfrm>
              <a:off x="866302" y="1134204"/>
              <a:ext cx="2286000" cy="4363864"/>
            </a:xfrm>
            <a:prstGeom prst="rect">
              <a:avLst/>
            </a:prstGeom>
            <a:noFill/>
          </p:spPr>
        </p:pic>
        <p:pic>
          <p:nvPicPr>
            <p:cNvPr id="9" name="Picture 4" descr="P:\tmp\sPHENIX_Spacal_zerofield\G4Hits_sPHENIX_pi-_eta0_4GeV.root_DSTReader.root_DrawJet_ShowerSizeeta0_epcut.png"/>
            <p:cNvPicPr>
              <a:picLocks noChangeAspect="1" noChangeArrowheads="1"/>
            </p:cNvPicPr>
            <p:nvPr/>
          </p:nvPicPr>
          <p:blipFill>
            <a:blip r:embed="rId3" cstate="print"/>
            <a:srcRect t="3765" r="33313"/>
            <a:stretch>
              <a:fillRect/>
            </a:stretch>
          </p:blipFill>
          <p:spPr bwMode="auto">
            <a:xfrm>
              <a:off x="3914302" y="1142517"/>
              <a:ext cx="4648200" cy="4355550"/>
            </a:xfrm>
            <a:prstGeom prst="rect">
              <a:avLst/>
            </a:prstGeom>
            <a:noFill/>
          </p:spPr>
        </p:pic>
        <p:sp>
          <p:nvSpPr>
            <p:cNvPr id="10" name="Rectangle 9"/>
            <p:cNvSpPr/>
            <p:nvPr/>
          </p:nvSpPr>
          <p:spPr>
            <a:xfrm>
              <a:off x="866303" y="3206615"/>
              <a:ext cx="7696200" cy="190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150997" y="5205968"/>
              <a:ext cx="18823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EMCal radius (cm)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606323" y="2919968"/>
              <a:ext cx="14302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EMCal X (cm)</a:t>
              </a:r>
            </a:p>
          </p:txBody>
        </p:sp>
        <p:sp>
          <p:nvSpPr>
            <p:cNvPr id="13" name="Rectangle 12"/>
            <p:cNvSpPr/>
            <p:nvPr/>
          </p:nvSpPr>
          <p:spPr>
            <a:xfrm rot="16200000">
              <a:off x="161489" y="1621602"/>
              <a:ext cx="14302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EMCal Y (cm)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1498861" y="3435783"/>
              <a:ext cx="0" cy="914400"/>
            </a:xfrm>
            <a:prstGeom prst="line">
              <a:avLst/>
            </a:prstGeom>
            <a:ln w="28575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1453922" y="3754775"/>
              <a:ext cx="259160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← Moliere radius</a:t>
              </a:r>
              <a:r>
                <a:rPr lang="en-US" dirty="0">
                  <a:solidFill>
                    <a:srgbClr val="C00000"/>
                  </a:solidFill>
                  <a:latin typeface="Calibri"/>
                </a:rPr>
                <a:t>, 2cm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flipV="1">
              <a:off x="1682523" y="4139168"/>
              <a:ext cx="0" cy="99060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1606323" y="4477306"/>
              <a:ext cx="209448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← 3x3 tower </a:t>
              </a:r>
            </a:p>
            <a:p>
              <a:r>
                <a:rPr lang="en-US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     95% containment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180765" y="5269468"/>
              <a:ext cx="18823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EMCal radius (cm)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360906" y="5269468"/>
              <a:ext cx="22670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Inner HCal radius (cm)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636091" y="2983468"/>
              <a:ext cx="14302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EMCal X (cm)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584417" y="2983468"/>
              <a:ext cx="18149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Inner HCal X (cm)</a:t>
              </a:r>
            </a:p>
          </p:txBody>
        </p:sp>
        <p:sp>
          <p:nvSpPr>
            <p:cNvPr id="22" name="Rectangle 21"/>
            <p:cNvSpPr/>
            <p:nvPr/>
          </p:nvSpPr>
          <p:spPr>
            <a:xfrm rot="16200000">
              <a:off x="5378891" y="1859668"/>
              <a:ext cx="17793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Inner </a:t>
              </a:r>
              <a:r>
                <a:rPr lang="en-US" dirty="0" err="1"/>
                <a:t>Hcal</a:t>
              </a:r>
              <a:r>
                <a:rPr lang="en-US" dirty="0"/>
                <a:t> Y (cm)</a:t>
              </a:r>
            </a:p>
          </p:txBody>
        </p:sp>
        <p:sp>
          <p:nvSpPr>
            <p:cNvPr id="23" name="Rectangle 22"/>
            <p:cNvSpPr/>
            <p:nvPr/>
          </p:nvSpPr>
          <p:spPr>
            <a:xfrm rot="16200000">
              <a:off x="3191257" y="1685102"/>
              <a:ext cx="14302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EMCal Y (cm)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4712291" y="3364468"/>
              <a:ext cx="0" cy="175260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4636091" y="4553506"/>
              <a:ext cx="1923860" cy="584775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← 3x3 tower</a:t>
              </a:r>
            </a:p>
            <a:p>
              <a:r>
                <a:rPr lang="en-US" sz="1600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     50% containment 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V="1">
              <a:off x="6693491" y="3364468"/>
              <a:ext cx="0" cy="175260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6617291" y="4553506"/>
              <a:ext cx="1970348" cy="584775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← ~3x3 tower</a:t>
              </a:r>
            </a:p>
            <a:p>
              <a:r>
                <a:rPr lang="en-US" sz="1600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       60% containment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515820" y="3270115"/>
              <a:ext cx="27432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172E10"/>
                  </a:solidFill>
                  <a:effectLst>
                    <a:glow rad="215900">
                      <a:schemeClr val="bg1"/>
                    </a:glow>
                  </a:effectLst>
                </a:rPr>
                <a:t>― Energy deposition (A.U.)</a:t>
              </a:r>
            </a:p>
            <a:p>
              <a:r>
                <a:rPr lang="en-US" sz="1400" dirty="0">
                  <a:solidFill>
                    <a:srgbClr val="0101FF"/>
                  </a:solidFill>
                  <a:effectLst>
                    <a:glow rad="215900">
                      <a:schemeClr val="bg1"/>
                    </a:glow>
                  </a:effectLst>
                </a:rPr>
                <a:t>― Percentage outside radius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62000" y="743506"/>
              <a:ext cx="25751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4 GeV Electrons in EMCal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581400" y="743506"/>
              <a:ext cx="52820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4 GeV </a:t>
              </a:r>
              <a:r>
                <a:rPr lang="en-US" b="1" dirty="0" err="1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Pions</a:t>
              </a:r>
              <a:r>
                <a:rPr lang="en-US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 in EMCal</a:t>
              </a:r>
              <a:r>
                <a:rPr lang="en-US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, that </a:t>
              </a:r>
              <a:r>
                <a:rPr lang="en-US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passed E/p electron-ID cut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3685702" y="895906"/>
              <a:ext cx="0" cy="457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1175419" y="1172737"/>
              <a:ext cx="7809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/>
                <a:t>EMCal</a:t>
              </a:r>
              <a:endParaRPr lang="en-US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245599" y="1172737"/>
              <a:ext cx="7809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/>
                <a:t>EMCal</a:t>
              </a:r>
              <a:endParaRPr lang="en-US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617291" y="1172737"/>
              <a:ext cx="11657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Inner HCal</a:t>
              </a:r>
            </a:p>
          </p:txBody>
        </p:sp>
        <p:sp>
          <p:nvSpPr>
            <p:cNvPr id="35" name="Rectangle 34"/>
            <p:cNvSpPr/>
            <p:nvPr/>
          </p:nvSpPr>
          <p:spPr>
            <a:xfrm rot="16200000">
              <a:off x="5323585" y="3873004"/>
              <a:ext cx="19608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172E10"/>
                  </a:solidFill>
                </a:rPr>
                <a:t>A.U.</a:t>
              </a:r>
              <a:r>
                <a:rPr lang="en-US" dirty="0"/>
                <a:t>/</a:t>
              </a:r>
              <a:r>
                <a:rPr lang="en-US" dirty="0">
                  <a:solidFill>
                    <a:srgbClr val="0101FF"/>
                  </a:solidFill>
                </a:rPr>
                <a:t>Leakage Ratio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2948977" y="3873004"/>
              <a:ext cx="19608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172E10"/>
                  </a:solidFill>
                </a:rPr>
                <a:t>A.U.</a:t>
              </a:r>
              <a:r>
                <a:rPr lang="en-US" dirty="0"/>
                <a:t>/</a:t>
              </a:r>
              <a:r>
                <a:rPr lang="en-US" dirty="0">
                  <a:solidFill>
                    <a:srgbClr val="0101FF"/>
                  </a:solidFill>
                </a:rPr>
                <a:t>Leakage Ratio</a:t>
              </a:r>
            </a:p>
          </p:txBody>
        </p:sp>
        <p:sp>
          <p:nvSpPr>
            <p:cNvPr id="37" name="Rectangle 36"/>
            <p:cNvSpPr/>
            <p:nvPr/>
          </p:nvSpPr>
          <p:spPr>
            <a:xfrm rot="16200000">
              <a:off x="-109963" y="3873003"/>
              <a:ext cx="19608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172E10"/>
                  </a:solidFill>
                </a:rPr>
                <a:t>A.U.</a:t>
              </a:r>
              <a:r>
                <a:rPr lang="en-US" dirty="0"/>
                <a:t>/</a:t>
              </a:r>
              <a:r>
                <a:rPr lang="en-US" dirty="0">
                  <a:solidFill>
                    <a:srgbClr val="0101FF"/>
                  </a:solidFill>
                </a:rPr>
                <a:t>Leakage Ratio</a:t>
              </a:r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195172"/>
      </p:ext>
    </p:extLst>
  </p:cSld>
  <p:clrMapOvr>
    <a:masterClrMapping/>
  </p:clrMapOvr>
  <p:transition>
    <p:strips dir="r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simulations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1st sPHENIX China Workshop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47720"/>
      </p:ext>
    </p:extLst>
  </p:cSld>
  <p:clrMapOvr>
    <a:masterClrMapping/>
  </p:clrMapOvr>
  <p:transition>
    <p:strips dir="r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: Single EM Showers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1st sPHENIX China Workshop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en-US" smtClean="0"/>
              <a:t>jihuang@bnl.gov&gt;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15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00" y="2755039"/>
            <a:ext cx="3077940" cy="29909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0225" b="49098"/>
          <a:stretch/>
        </p:blipFill>
        <p:spPr>
          <a:xfrm>
            <a:off x="2971801" y="2588243"/>
            <a:ext cx="4408655" cy="33861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8601" y="2306623"/>
            <a:ext cx="72028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 [</a:t>
            </a:r>
            <a:r>
              <a:rPr lang="en-US" dirty="0"/>
              <a:t>arXiv:1704.01461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       Full sPHENIX detector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33400" y="1468301"/>
            <a:ext cx="8786634" cy="120337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1800" dirty="0"/>
              <a:t>Applied cluster-position-based </a:t>
            </a:r>
            <a:r>
              <a:rPr lang="en-US" sz="1800" dirty="0"/>
              <a:t>non-uniformity </a:t>
            </a:r>
            <a:r>
              <a:rPr lang="en-US" altLang="en-US" sz="1800" dirty="0"/>
              <a:t>correction as used in test beam analysis</a:t>
            </a:r>
          </a:p>
          <a:p>
            <a:pPr eaLnBrk="1" hangingPunct="1"/>
            <a:r>
              <a:rPr lang="en-US" altLang="en-US" sz="1800" b="1" dirty="0" err="1"/>
              <a:t>dE</a:t>
            </a:r>
            <a:r>
              <a:rPr lang="en-US" altLang="en-US" sz="1800" b="1" dirty="0"/>
              <a:t>/E ~ 15%/ √(E) + 4% (meets sPHENIX goal)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55945" t="61037" b="8521"/>
          <a:stretch/>
        </p:blipFill>
        <p:spPr>
          <a:xfrm>
            <a:off x="6705600" y="2819400"/>
            <a:ext cx="2496120" cy="1295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8129715"/>
      </p:ext>
    </p:extLst>
  </p:cSld>
  <p:clrMapOvr>
    <a:masterClrMapping/>
  </p:clrMapOvr>
  <p:transition>
    <p:strips dir="r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: Photon in Full Event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19199"/>
          </a:xfrm>
        </p:spPr>
        <p:txBody>
          <a:bodyPr/>
          <a:lstStyle/>
          <a:p>
            <a:pPr eaLnBrk="1" hangingPunct="1"/>
            <a:r>
              <a:rPr lang="en-US" altLang="en-US" dirty="0"/>
              <a:t>Good linearity up to photon kinematic limit of sPHENIX</a:t>
            </a:r>
          </a:p>
          <a:p>
            <a:pPr eaLnBrk="1" hangingPunct="1"/>
            <a:r>
              <a:rPr lang="en-US" altLang="en-US" dirty="0"/>
              <a:t>Good photon response shown in full </a:t>
            </a:r>
            <a:r>
              <a:rPr lang="en-US" altLang="en-US" dirty="0" smtClean="0"/>
              <a:t>event </a:t>
            </a:r>
            <a:r>
              <a:rPr lang="en-US" altLang="en-US" dirty="0"/>
              <a:t>simulations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1st sPHENIX China Workshop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en-US" smtClean="0"/>
              <a:t>jihuang@bnl.gov&gt;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02" y="2830220"/>
            <a:ext cx="4242798" cy="30594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575413"/>
            <a:ext cx="3352800" cy="302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06534"/>
      </p:ext>
    </p:extLst>
  </p:cSld>
  <p:clrMapOvr>
    <a:masterClrMapping/>
  </p:clrMapOvr>
  <p:transition>
    <p:strips dir="r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Performance : Electron-ID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1st sPHENIX China Workshop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en-US" smtClean="0"/>
              <a:t>jihuang@bnl.gov&gt;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17</a:t>
            </a:fld>
            <a:endParaRPr lang="en-US" alt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1542" y="1591422"/>
            <a:ext cx="8437658" cy="1358402"/>
          </a:xfrm>
        </p:spPr>
        <p:txBody>
          <a:bodyPr>
            <a:noAutofit/>
          </a:bodyPr>
          <a:lstStyle/>
          <a:p>
            <a:pPr marL="624078" indent="-514350"/>
            <a:r>
              <a:rPr lang="en-US" sz="1600" dirty="0"/>
              <a:t>Critical driving factor for EMCal design: Upsilon electron ID</a:t>
            </a:r>
          </a:p>
          <a:p>
            <a:pPr marL="624078" indent="-514350"/>
            <a:r>
              <a:rPr lang="en-US" sz="1600" dirty="0"/>
              <a:t>Satisfied detector requirement </a:t>
            </a:r>
            <a:br>
              <a:rPr lang="en-US" sz="1600" dirty="0"/>
            </a:br>
            <a:r>
              <a:rPr lang="en-US" sz="1600" dirty="0"/>
              <a:t>(&gt;90:1-pion rejection @ </a:t>
            </a:r>
            <a:r>
              <a:rPr lang="en-US" sz="1600" i="1" dirty="0" err="1"/>
              <a:t>p</a:t>
            </a:r>
            <a:r>
              <a:rPr lang="en-US" sz="1600" baseline="-25000" dirty="0" err="1"/>
              <a:t>T</a:t>
            </a:r>
            <a:r>
              <a:rPr lang="en-US" sz="1600" dirty="0"/>
              <a:t>=4 GeV/c in central Au+Au collisions at 70% efficiency)</a:t>
            </a:r>
          </a:p>
          <a:p>
            <a:pPr marL="624078" indent="-514350"/>
            <a:r>
              <a:rPr lang="en-US" sz="1600" dirty="0"/>
              <a:t>Updating Upsilon background and R</a:t>
            </a:r>
            <a:r>
              <a:rPr lang="en-US" sz="1600" baseline="-25000" dirty="0"/>
              <a:t>AA</a:t>
            </a:r>
            <a:r>
              <a:rPr lang="en-US" sz="1600" dirty="0"/>
              <a:t> projections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057400" y="2773758"/>
            <a:ext cx="3124200" cy="2998393"/>
            <a:chOff x="373924" y="2578223"/>
            <a:chExt cx="4055550" cy="389223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924" y="2578223"/>
              <a:ext cx="4055550" cy="3892239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1027681" y="4724400"/>
              <a:ext cx="1143000" cy="1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870771" y="4792857"/>
              <a:ext cx="0" cy="1003232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12" name="Right Arrow 11"/>
            <p:cNvSpPr/>
            <p:nvPr/>
          </p:nvSpPr>
          <p:spPr>
            <a:xfrm rot="5400000">
              <a:off x="1684091" y="4809269"/>
              <a:ext cx="386796" cy="238247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152401" y="2994399"/>
            <a:ext cx="32628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Pion rejection </a:t>
            </a:r>
            <a:br>
              <a:rPr lang="en-US" dirty="0"/>
            </a:br>
            <a:r>
              <a:rPr lang="en-US" dirty="0"/>
              <a:t>@ 90% efficiency</a:t>
            </a:r>
            <a:br>
              <a:rPr lang="en-US" dirty="0"/>
            </a:br>
            <a:r>
              <a:rPr lang="en-US" dirty="0"/>
              <a:t>(higher than spec.)</a:t>
            </a:r>
          </a:p>
        </p:txBody>
      </p:sp>
      <p:pic>
        <p:nvPicPr>
          <p:cNvPr id="14" name="Content Placeholder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12857" y="2805525"/>
            <a:ext cx="3085383" cy="280061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54749" y="2565350"/>
            <a:ext cx="34167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Upsilon R</a:t>
            </a:r>
            <a:r>
              <a:rPr lang="en-US" sz="1400" baseline="-25000" dirty="0"/>
              <a:t>AA</a:t>
            </a:r>
            <a:r>
              <a:rPr lang="en-US" sz="1400" dirty="0"/>
              <a:t> projections in </a:t>
            </a:r>
            <a:r>
              <a:rPr lang="en-US" sz="1400" b="1" dirty="0"/>
              <a:t>sPHENIX proposal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4269877" y="3727836"/>
            <a:ext cx="1582066" cy="808647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Updating ...</a:t>
            </a:r>
          </a:p>
        </p:txBody>
      </p:sp>
    </p:spTree>
    <p:extLst>
      <p:ext uri="{BB962C8B-B14F-4D97-AF65-F5344CB8AC3E}">
        <p14:creationId xmlns:p14="http://schemas.microsoft.com/office/powerpoint/2010/main" val="1530734871"/>
      </p:ext>
    </p:extLst>
  </p:cSld>
  <p:clrMapOvr>
    <a:masterClrMapping/>
  </p:clrMapOvr>
  <p:transition>
    <p:strips dir="r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: Jet Finding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43052"/>
            <a:ext cx="8382000" cy="1885948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1800" dirty="0"/>
              <a:t>Jets in p+p and central Au+Au collisions are also studied in full detector simulations</a:t>
            </a:r>
          </a:p>
          <a:p>
            <a:pPr eaLnBrk="1" hangingPunct="1"/>
            <a:r>
              <a:rPr lang="en-US" altLang="en-US" sz="1800" dirty="0"/>
              <a:t>Jet finding followed by ATLAS style iterative background subtraction [</a:t>
            </a:r>
            <a:r>
              <a:rPr lang="en-US" sz="1800" dirty="0">
                <a:hlinkClick r:id="rId2"/>
              </a:rPr>
              <a:t>10.1103/PhysRevC.86.024908</a:t>
            </a:r>
            <a:r>
              <a:rPr lang="en-US" sz="1800" dirty="0"/>
              <a:t>]</a:t>
            </a:r>
          </a:p>
          <a:p>
            <a:pPr eaLnBrk="1" hangingPunct="1"/>
            <a:r>
              <a:rPr lang="en-US" sz="1800" dirty="0"/>
              <a:t>Performance meeting sPHENIX spec.</a:t>
            </a:r>
          </a:p>
          <a:p>
            <a:pPr eaLnBrk="1" hangingPunct="1"/>
            <a:r>
              <a:rPr lang="en-US" altLang="en-US" sz="1800" dirty="0"/>
              <a:t>Further improving underlying event subtraction and fake-jet rejection algorithm based on RHIC and LHC experiences</a:t>
            </a:r>
          </a:p>
          <a:p>
            <a:pPr eaLnBrk="1" hangingPunct="1"/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1st sPHENIX China Workshop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en-US" smtClean="0"/>
              <a:t>jihuang@bnl.gov&gt;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18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532670"/>
            <a:ext cx="2919553" cy="2015507"/>
          </a:xfrm>
          <a:prstGeom prst="rect">
            <a:avLst/>
          </a:prstGeom>
        </p:spPr>
      </p:pic>
      <p:pic>
        <p:nvPicPr>
          <p:cNvPr id="8" name="Content Placeholder 6"/>
          <p:cNvPicPr>
            <a:picLocks noChangeAspect="1"/>
          </p:cNvPicPr>
          <p:nvPr/>
        </p:nvPicPr>
        <p:blipFill rotWithShape="1">
          <a:blip r:embed="rId4"/>
          <a:srcRect l="50926" b="6743"/>
          <a:stretch/>
        </p:blipFill>
        <p:spPr bwMode="auto">
          <a:xfrm>
            <a:off x="6096000" y="3528859"/>
            <a:ext cx="2962516" cy="187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965" y="3528860"/>
            <a:ext cx="2981636" cy="203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29149"/>
      </p:ext>
    </p:extLst>
  </p:cSld>
  <p:clrMapOvr>
    <a:masterClrMapping/>
  </p:clrMapOvr>
  <p:transition>
    <p:strips dir="r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Physics Performance : Jet Observables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83535"/>
            <a:ext cx="9220200" cy="1295399"/>
          </a:xfrm>
        </p:spPr>
        <p:txBody>
          <a:bodyPr/>
          <a:lstStyle/>
          <a:p>
            <a:pPr eaLnBrk="1" hangingPunct="1"/>
            <a:r>
              <a:rPr lang="en-US" altLang="en-US" sz="1800" dirty="0"/>
              <a:t>Jet-balance/imbalance observables simulated in full detector events: </a:t>
            </a:r>
            <a:br>
              <a:rPr lang="en-US" altLang="en-US" sz="1800" dirty="0"/>
            </a:br>
            <a:r>
              <a:rPr lang="en-US" altLang="en-US" sz="1800" dirty="0"/>
              <a:t>day-1 measurement, resolution under control</a:t>
            </a:r>
          </a:p>
          <a:p>
            <a:pPr eaLnBrk="1" hangingPunct="1"/>
            <a:r>
              <a:rPr lang="en-US" altLang="en-US" sz="1800" dirty="0"/>
              <a:t>On-going effort in understanding the details of the jet simulations and unfolding studies.</a:t>
            </a:r>
          </a:p>
          <a:p>
            <a:pPr eaLnBrk="1" hangingPunct="1"/>
            <a:r>
              <a:rPr lang="en-US" altLang="en-US" sz="1800" dirty="0"/>
              <a:t>Expanding jet observables studied with the updated design and simulations</a:t>
            </a:r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1st sPHENIX China Workshop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en-US" smtClean="0"/>
              <a:t>jihuang@bnl.gov&gt;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1190"/>
          <a:stretch/>
        </p:blipFill>
        <p:spPr>
          <a:xfrm>
            <a:off x="4724400" y="2851988"/>
            <a:ext cx="3722406" cy="28861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17" y="2859580"/>
            <a:ext cx="4009316" cy="28549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1978" y="5393636"/>
            <a:ext cx="39794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en-US" dirty="0"/>
              <a:t>Di-jet transverse momentum asymmetry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038124" y="5402818"/>
            <a:ext cx="357168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en-US" dirty="0"/>
              <a:t>γ-jet transverse momentum balance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438401" y="4114800"/>
            <a:ext cx="3134191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400" dirty="0"/>
              <a:t>Shape of observable well controlled</a:t>
            </a:r>
          </a:p>
          <a:p>
            <a:r>
              <a:rPr lang="en-US" sz="1400" dirty="0"/>
              <a:t>from truth → measured quantities</a:t>
            </a:r>
          </a:p>
          <a:p>
            <a:r>
              <a:rPr lang="en-US" sz="1400" dirty="0"/>
              <a:t>Promising for unfolding and sys. control</a:t>
            </a:r>
          </a:p>
        </p:txBody>
      </p:sp>
    </p:spTree>
    <p:extLst>
      <p:ext uri="{BB962C8B-B14F-4D97-AF65-F5344CB8AC3E}">
        <p14:creationId xmlns:p14="http://schemas.microsoft.com/office/powerpoint/2010/main" val="36710084"/>
      </p:ext>
    </p:extLst>
  </p:cSld>
  <p:clrMapOvr>
    <a:masterClrMapping/>
  </p:clrMapOvr>
  <p:transition>
    <p:strips dir="r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5596981"/>
            <a:ext cx="3402726" cy="1305747"/>
            <a:chOff x="79406" y="5954028"/>
            <a:chExt cx="2767246" cy="1061888"/>
          </a:xfrm>
          <a:solidFill>
            <a:schemeClr val="bg1"/>
          </a:solidFill>
        </p:grpSpPr>
        <p:sp>
          <p:nvSpPr>
            <p:cNvPr id="23" name="Rectangle 22"/>
            <p:cNvSpPr/>
            <p:nvPr/>
          </p:nvSpPr>
          <p:spPr>
            <a:xfrm>
              <a:off x="79406" y="6114847"/>
              <a:ext cx="2767246" cy="901069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sz="2400" dirty="0" smtClean="0"/>
                <a:t>Open source @ </a:t>
              </a:r>
            </a:p>
            <a:p>
              <a:r>
                <a:rPr lang="en-US" sz="1400" dirty="0" smtClean="0">
                  <a:hlinkClick r:id="rId3"/>
                </a:rPr>
                <a:t>https</a:t>
              </a:r>
              <a:r>
                <a:rPr lang="en-US" sz="1400" dirty="0">
                  <a:hlinkClick r:id="rId3"/>
                </a:rPr>
                <a:t>://github.com/sPHENIX-Collaboration</a:t>
              </a:r>
              <a:r>
                <a:rPr lang="en-US" sz="1400" dirty="0" smtClean="0">
                  <a:hlinkClick r:id="rId3"/>
                </a:rPr>
                <a:t>/</a:t>
              </a:r>
              <a:r>
                <a:rPr lang="en-US" sz="1400" dirty="0" smtClean="0"/>
                <a:t> </a:t>
              </a:r>
            </a:p>
            <a:p>
              <a:r>
                <a:rPr lang="en-US" sz="1400" dirty="0" smtClean="0"/>
                <a:t>Core software: 200k line of code</a:t>
              </a:r>
            </a:p>
            <a:p>
              <a:r>
                <a:rPr lang="en-US" sz="1400" dirty="0" smtClean="0"/>
                <a:t>Analysis:            59k line of code</a:t>
              </a:r>
              <a:endParaRPr lang="en-US" sz="1400" dirty="0"/>
            </a:p>
          </p:txBody>
        </p:sp>
        <p:pic>
          <p:nvPicPr>
            <p:cNvPr id="24" name="Picture 2" descr="https://kanbanize.com/blog/wp-content/uploads/2014/11/GitHub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639"/>
            <a:stretch/>
          </p:blipFill>
          <p:spPr bwMode="auto">
            <a:xfrm>
              <a:off x="1722519" y="5954028"/>
              <a:ext cx="1060356" cy="479878"/>
            </a:xfrm>
            <a:prstGeom prst="rect">
              <a:avLst/>
            </a:prstGeom>
            <a:grpFill/>
            <a:extLst/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391204"/>
            <a:ext cx="2537354" cy="2667000"/>
          </a:xfrm>
          <a:prstGeom prst="rect">
            <a:avLst/>
          </a:prstGeom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2" b="2538"/>
          <a:stretch>
            <a:fillRect/>
          </a:stretch>
        </p:blipFill>
        <p:spPr bwMode="auto">
          <a:xfrm>
            <a:off x="2133908" y="1608239"/>
            <a:ext cx="4441459" cy="3390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1955" y="5117728"/>
            <a:ext cx="2195294" cy="155941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1st sPHENIX China Workshop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sPHENIX Software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7516" y="3581400"/>
            <a:ext cx="1608547" cy="1552289"/>
          </a:xfrm>
          <a:prstGeom prst="rect">
            <a:avLst/>
          </a:prstGeom>
        </p:spPr>
      </p:pic>
      <p:sp>
        <p:nvSpPr>
          <p:cNvPr id="13" name="Left-Up Arrow 12"/>
          <p:cNvSpPr/>
          <p:nvPr/>
        </p:nvSpPr>
        <p:spPr>
          <a:xfrm rot="10800000" flipV="1">
            <a:off x="1437972" y="3821093"/>
            <a:ext cx="762000" cy="835034"/>
          </a:xfrm>
          <a:prstGeom prst="leftUp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17769" y="4895671"/>
            <a:ext cx="42783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→ G4 Simulation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	→ Digitization</a:t>
            </a:r>
          </a:p>
          <a:p>
            <a:r>
              <a:rPr lang="en-US" dirty="0" smtClean="0"/>
              <a:t>		             </a:t>
            </a:r>
            <a:r>
              <a:rPr lang="en-US" dirty="0"/>
              <a:t>Reconstruction </a:t>
            </a:r>
            <a:r>
              <a:rPr lang="en-US" dirty="0" smtClean="0"/>
              <a:t>       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Real Data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9745" y="293953"/>
            <a:ext cx="2419993" cy="1827741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20446205">
            <a:off x="4970340" y="1928399"/>
            <a:ext cx="1933881" cy="597735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Detector performance</a:t>
            </a:r>
            <a:endParaRPr lang="en-US" sz="1200" dirty="0"/>
          </a:p>
        </p:txBody>
      </p:sp>
      <p:sp>
        <p:nvSpPr>
          <p:cNvPr id="20" name="Right Arrow 19"/>
          <p:cNvSpPr/>
          <p:nvPr/>
        </p:nvSpPr>
        <p:spPr>
          <a:xfrm rot="513062">
            <a:off x="5100468" y="4486827"/>
            <a:ext cx="1813881" cy="597735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Physics obs. Projection</a:t>
            </a:r>
            <a:endParaRPr lang="en-US" sz="1200" dirty="0"/>
          </a:p>
        </p:txBody>
      </p:sp>
      <p:sp>
        <p:nvSpPr>
          <p:cNvPr id="2" name="Rectangle 1"/>
          <p:cNvSpPr/>
          <p:nvPr/>
        </p:nvSpPr>
        <p:spPr>
          <a:xfrm>
            <a:off x="841241" y="4895671"/>
            <a:ext cx="1743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Detector Design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7516" y="2100389"/>
            <a:ext cx="2261825" cy="1489973"/>
          </a:xfrm>
          <a:prstGeom prst="rect">
            <a:avLst/>
          </a:prstGeom>
        </p:spPr>
      </p:pic>
      <p:sp>
        <p:nvSpPr>
          <p:cNvPr id="19" name="Right Brace 18"/>
          <p:cNvSpPr/>
          <p:nvPr/>
        </p:nvSpPr>
        <p:spPr>
          <a:xfrm>
            <a:off x="4978570" y="5313870"/>
            <a:ext cx="178943" cy="62629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75130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2" descr="dibjet_imbalance_ncoll (1)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529" y="3896876"/>
            <a:ext cx="4043346" cy="290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/>
              <a:t>Jin Huang, </a:t>
            </a:r>
            <a:r>
              <a:rPr lang="zh-CN" altLang="en-US" dirty="0" smtClean="0"/>
              <a:t>黄进 </a:t>
            </a:r>
            <a:r>
              <a:rPr lang="en-US" altLang="zh-CN" dirty="0" smtClean="0"/>
              <a:t>&lt;</a:t>
            </a:r>
            <a:r>
              <a:rPr lang="da-DK" dirty="0" smtClean="0"/>
              <a:t>jihuang@bnl.gov&gt;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87014" y="85056"/>
            <a:ext cx="8229600" cy="1143000"/>
          </a:xfrm>
        </p:spPr>
        <p:txBody>
          <a:bodyPr/>
          <a:lstStyle/>
          <a:p>
            <a:r>
              <a:rPr lang="en-US" i="1" dirty="0"/>
              <a:t>b</a:t>
            </a:r>
            <a:r>
              <a:rPr lang="en-US" dirty="0" smtClean="0"/>
              <a:t>-quark jet</a:t>
            </a:r>
            <a:endParaRPr lang="en-US" dirty="0"/>
          </a:p>
        </p:txBody>
      </p:sp>
      <p:pic>
        <p:nvPicPr>
          <p:cNvPr id="15" name="Picture 7" descr="b-proj4-triggerred (1)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21776"/>
            <a:ext cx="3560128" cy="292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Content Placeholder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6" b="33981"/>
          <a:stretch>
            <a:fillRect/>
          </a:stretch>
        </p:blipFill>
        <p:spPr bwMode="auto">
          <a:xfrm>
            <a:off x="495866" y="1293925"/>
            <a:ext cx="2323533" cy="2186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68" y="229505"/>
            <a:ext cx="3016115" cy="308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5791200" y="986708"/>
            <a:ext cx="3594100" cy="2569042"/>
            <a:chOff x="5803186" y="908669"/>
            <a:chExt cx="3594100" cy="2569042"/>
          </a:xfrm>
        </p:grpSpPr>
        <p:grpSp>
          <p:nvGrpSpPr>
            <p:cNvPr id="8" name="Group 4"/>
            <p:cNvGrpSpPr>
              <a:grpSpLocks/>
            </p:cNvGrpSpPr>
            <p:nvPr/>
          </p:nvGrpSpPr>
          <p:grpSpPr bwMode="auto">
            <a:xfrm>
              <a:off x="5803186" y="1079314"/>
              <a:ext cx="3594100" cy="2398397"/>
              <a:chOff x="3180676" y="3951285"/>
              <a:chExt cx="3594191" cy="2398242"/>
            </a:xfrm>
          </p:grpSpPr>
          <p:grpSp>
            <p:nvGrpSpPr>
              <p:cNvPr id="9" name="Group 5"/>
              <p:cNvGrpSpPr>
                <a:grpSpLocks/>
              </p:cNvGrpSpPr>
              <p:nvPr/>
            </p:nvGrpSpPr>
            <p:grpSpPr bwMode="auto">
              <a:xfrm>
                <a:off x="3180676" y="3951285"/>
                <a:ext cx="3594191" cy="2398242"/>
                <a:chOff x="3180694" y="4114800"/>
                <a:chExt cx="3593536" cy="2398786"/>
              </a:xfrm>
            </p:grpSpPr>
            <p:pic>
              <p:nvPicPr>
                <p:cNvPr id="11" name="Picture 13"/>
                <p:cNvPicPr>
                  <a:picLocks noChangeAspect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76600" y="4114800"/>
                  <a:ext cx="3138240" cy="21540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" name="Rectangle 11"/>
                <p:cNvSpPr/>
                <p:nvPr/>
              </p:nvSpPr>
              <p:spPr>
                <a:xfrm>
                  <a:off x="4395612" y="5257985"/>
                  <a:ext cx="266658" cy="182592"/>
                </a:xfrm>
                <a:prstGeom prst="rect">
                  <a:avLst/>
                </a:prstGeom>
                <a:noFill/>
                <a:ln w="25400" cmpd="sng">
                  <a:solidFill>
                    <a:srgbClr val="33CC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3180694" y="6329406"/>
                  <a:ext cx="177772" cy="115907"/>
                </a:xfrm>
                <a:prstGeom prst="rect">
                  <a:avLst/>
                </a:prstGeom>
                <a:noFill/>
                <a:ln w="25400" cmpd="sng">
                  <a:solidFill>
                    <a:srgbClr val="33CC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" name="Rectangle 2"/>
                <p:cNvSpPr>
                  <a:spLocks noChangeArrowheads="1"/>
                </p:cNvSpPr>
                <p:nvPr/>
              </p:nvSpPr>
              <p:spPr bwMode="auto">
                <a:xfrm>
                  <a:off x="3353705" y="6259545"/>
                  <a:ext cx="3420525" cy="2540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r>
                    <a:rPr lang="en-US" altLang="en-US" sz="1000" dirty="0">
                      <a:solidFill>
                        <a:srgbClr val="009F00"/>
                      </a:solidFill>
                    </a:rPr>
                    <a:t>CMS work-point, Phys. Rev. Lett. 113, 132301 (2014) </a:t>
                  </a:r>
                </a:p>
              </p:txBody>
            </p:sp>
          </p:grpSp>
          <p:pic>
            <p:nvPicPr>
              <p:cNvPr id="10" name="Picture 1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242" t="29839" r="21944" b="64063"/>
              <a:stretch>
                <a:fillRect/>
              </a:stretch>
            </p:blipFill>
            <p:spPr bwMode="auto">
              <a:xfrm>
                <a:off x="4915104" y="4521065"/>
                <a:ext cx="1001602" cy="1389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7600236" y="908669"/>
              <a:ext cx="149592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i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sPHENIX</a:t>
              </a:r>
              <a:r>
                <a:rPr lang="en-US" sz="11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simulation </a:t>
              </a:r>
              <a:endParaRPr 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088068" y="3520864"/>
            <a:ext cx="7260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b</a:t>
            </a:r>
            <a:r>
              <a:rPr lang="en-US" dirty="0" smtClean="0"/>
              <a:t>-jet + light jet: </a:t>
            </a:r>
            <a:r>
              <a:rPr lang="en-US" dirty="0" smtClean="0">
                <a:solidFill>
                  <a:schemeClr val="accent1"/>
                </a:solidFill>
              </a:rPr>
              <a:t>differential sensitivity to radiative VS collisional energy loss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1st sPHENIX China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87572"/>
      </p:ext>
    </p:extLst>
  </p:cSld>
  <p:clrMapOvr>
    <a:masterClrMapping/>
  </p:clrMapOvr>
  <p:transition>
    <p:strips dir="r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1st sPHENIX China Workshop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18942" y="109170"/>
            <a:ext cx="8229600" cy="1143000"/>
          </a:xfrm>
        </p:spPr>
        <p:txBody>
          <a:bodyPr/>
          <a:lstStyle/>
          <a:p>
            <a:r>
              <a:rPr lang="en-US" dirty="0" smtClean="0"/>
              <a:t>Precision open bottom meson</a:t>
            </a:r>
            <a:endParaRPr lang="en-US" dirty="0"/>
          </a:p>
        </p:txBody>
      </p:sp>
      <p:pic>
        <p:nvPicPr>
          <p:cNvPr id="7" name="Picture 9" descr="Picture 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9" y="1348839"/>
            <a:ext cx="236342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3763579" y="1408162"/>
            <a:ext cx="2671763" cy="1447800"/>
            <a:chOff x="5867400" y="2895600"/>
            <a:chExt cx="2671553" cy="1447800"/>
          </a:xfrm>
        </p:grpSpPr>
        <p:pic>
          <p:nvPicPr>
            <p:cNvPr id="9" name="Picture 34" descr="Screen Shot 2015-06-26 at 9.00.43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0" y="2895600"/>
              <a:ext cx="1898650" cy="587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31"/>
            <p:cNvSpPr txBox="1">
              <a:spLocks noChangeArrowheads="1"/>
            </p:cNvSpPr>
            <p:nvPr/>
          </p:nvSpPr>
          <p:spPr bwMode="auto">
            <a:xfrm>
              <a:off x="6415065" y="3505200"/>
              <a:ext cx="595335" cy="33855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en-US" dirty="0"/>
                <a:t>drag</a:t>
              </a:r>
            </a:p>
          </p:txBody>
        </p:sp>
        <p:sp>
          <p:nvSpPr>
            <p:cNvPr id="11" name="TextBox 32"/>
            <p:cNvSpPr txBox="1">
              <a:spLocks noChangeArrowheads="1"/>
            </p:cNvSpPr>
            <p:nvPr/>
          </p:nvSpPr>
          <p:spPr bwMode="auto">
            <a:xfrm>
              <a:off x="7239000" y="3505200"/>
              <a:ext cx="1222610" cy="33855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en-US"/>
                <a:t>fluctuations</a:t>
              </a:r>
            </a:p>
          </p:txBody>
        </p:sp>
        <p:sp>
          <p:nvSpPr>
            <p:cNvPr id="12" name="TextBox 33"/>
            <p:cNvSpPr txBox="1">
              <a:spLocks noChangeArrowheads="1"/>
            </p:cNvSpPr>
            <p:nvPr/>
          </p:nvSpPr>
          <p:spPr bwMode="auto">
            <a:xfrm>
              <a:off x="6172200" y="4004846"/>
              <a:ext cx="2366753" cy="33855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en-US" dirty="0"/>
                <a:t>Diffusion coefficient </a:t>
              </a:r>
              <a:r>
                <a:rPr lang="en-US" altLang="en-US" i="1" dirty="0"/>
                <a:t>D</a:t>
              </a:r>
              <a:r>
                <a:rPr lang="en-US" altLang="en-US" baseline="-25000" dirty="0"/>
                <a:t>HQ</a:t>
              </a:r>
            </a:p>
          </p:txBody>
        </p:sp>
        <p:cxnSp>
          <p:nvCxnSpPr>
            <p:cNvPr id="13" name="Straight Arrow Connector 36"/>
            <p:cNvCxnSpPr>
              <a:cxnSpLocks noChangeShapeType="1"/>
            </p:cNvCxnSpPr>
            <p:nvPr/>
          </p:nvCxnSpPr>
          <p:spPr bwMode="auto">
            <a:xfrm rot="5400000" flipH="1" flipV="1">
              <a:off x="6690757" y="3444637"/>
              <a:ext cx="182880" cy="79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Straight Arrow Connector 41"/>
            <p:cNvCxnSpPr>
              <a:cxnSpLocks noChangeShapeType="1"/>
            </p:cNvCxnSpPr>
            <p:nvPr/>
          </p:nvCxnSpPr>
          <p:spPr bwMode="auto">
            <a:xfrm rot="5400000" flipH="1" flipV="1">
              <a:off x="7375763" y="3413363"/>
              <a:ext cx="182880" cy="79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Straight Arrow Connector 42"/>
            <p:cNvCxnSpPr>
              <a:cxnSpLocks noChangeShapeType="1"/>
            </p:cNvCxnSpPr>
            <p:nvPr/>
          </p:nvCxnSpPr>
          <p:spPr bwMode="auto">
            <a:xfrm>
              <a:off x="6858000" y="3886200"/>
              <a:ext cx="152400" cy="12192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Straight Arrow Connector 44"/>
            <p:cNvCxnSpPr>
              <a:cxnSpLocks noChangeShapeType="1"/>
              <a:endCxn id="12" idx="0"/>
            </p:cNvCxnSpPr>
            <p:nvPr/>
          </p:nvCxnSpPr>
          <p:spPr bwMode="auto">
            <a:xfrm rot="5400000">
              <a:off x="7329406" y="3866652"/>
              <a:ext cx="164366" cy="11202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7" name="TextBox 39"/>
          <p:cNvSpPr txBox="1">
            <a:spLocks noChangeArrowheads="1"/>
          </p:cNvSpPr>
          <p:nvPr/>
        </p:nvSpPr>
        <p:spPr bwMode="auto">
          <a:xfrm>
            <a:off x="1934779" y="1408162"/>
            <a:ext cx="185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en-US" dirty="0"/>
              <a:t>“Brownian” motion</a:t>
            </a:r>
          </a:p>
          <a:p>
            <a:r>
              <a:rPr lang="en-US" altLang="en-US" dirty="0">
                <a:sym typeface="Wingdings" panose="05000000000000000000" pitchFamily="2" charset="2"/>
              </a:rPr>
              <a:t> </a:t>
            </a:r>
            <a:r>
              <a:rPr lang="en-US" altLang="en-US" dirty="0" err="1">
                <a:sym typeface="Wingdings" panose="05000000000000000000" pitchFamily="2" charset="2"/>
              </a:rPr>
              <a:t>Langevin</a:t>
            </a:r>
            <a:r>
              <a:rPr lang="en-US" altLang="en-US" dirty="0">
                <a:sym typeface="Wingdings" panose="05000000000000000000" pitchFamily="2" charset="2"/>
              </a:rPr>
              <a:t> </a:t>
            </a:r>
            <a:r>
              <a:rPr lang="en-US" altLang="en-US" dirty="0" err="1">
                <a:sym typeface="Wingdings" panose="05000000000000000000" pitchFamily="2" charset="2"/>
              </a:rPr>
              <a:t>simu</a:t>
            </a:r>
            <a:r>
              <a:rPr lang="en-US" altLang="en-US" dirty="0">
                <a:sym typeface="Wingdings" panose="05000000000000000000" pitchFamily="2" charset="2"/>
              </a:rPr>
              <a:t>.</a:t>
            </a:r>
            <a:endParaRPr lang="en-US" altLang="en-US" dirty="0"/>
          </a:p>
        </p:txBody>
      </p:sp>
      <p:pic>
        <p:nvPicPr>
          <p:cNvPr id="18" name="Picture 7" descr="Rcp_proj_240B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2" y="3577157"/>
            <a:ext cx="3965575" cy="285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 descr="v2_proj_240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958" y="3657600"/>
            <a:ext cx="3962400" cy="285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205900" y="3336913"/>
            <a:ext cx="9033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/>
              <a:t>B</a:t>
            </a:r>
            <a:r>
              <a:rPr lang="en-US" sz="1600" dirty="0" smtClean="0"/>
              <a:t>-meson program: 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T</a:t>
            </a:r>
            <a:r>
              <a:rPr lang="en-US" sz="1600" dirty="0" smtClean="0"/>
              <a:t> 2-10 GeV/</a:t>
            </a:r>
            <a:r>
              <a:rPr lang="en-US" sz="1600" i="1" dirty="0" smtClean="0"/>
              <a:t>c</a:t>
            </a:r>
            <a:r>
              <a:rPr lang="en-US" sz="1600" dirty="0" smtClean="0"/>
              <a:t>, </a:t>
            </a:r>
            <a:r>
              <a:rPr lang="en-US" altLang="en-US" sz="1600" dirty="0" smtClean="0"/>
              <a:t>precisely </a:t>
            </a:r>
            <a:r>
              <a:rPr lang="en-US" altLang="en-US" sz="1600" dirty="0"/>
              <a:t>determine the </a:t>
            </a:r>
            <a:r>
              <a:rPr lang="en-US" altLang="en-US" sz="1600" dirty="0">
                <a:solidFill>
                  <a:schemeClr val="accent1"/>
                </a:solidFill>
              </a:rPr>
              <a:t>bottom quark </a:t>
            </a:r>
            <a:r>
              <a:rPr lang="en-US" altLang="en-US" sz="1600" dirty="0" smtClean="0">
                <a:solidFill>
                  <a:schemeClr val="accent1"/>
                </a:solidFill>
              </a:rPr>
              <a:t>collectivity → clean access to </a:t>
            </a:r>
            <a:r>
              <a:rPr lang="en-US" altLang="en-US" sz="1600" i="1" dirty="0" smtClean="0">
                <a:solidFill>
                  <a:schemeClr val="accent1"/>
                </a:solidFill>
              </a:rPr>
              <a:t>D</a:t>
            </a:r>
            <a:r>
              <a:rPr lang="en-US" altLang="en-US" sz="1600" baseline="-25000" dirty="0" smtClean="0">
                <a:solidFill>
                  <a:schemeClr val="accent1"/>
                </a:solidFill>
              </a:rPr>
              <a:t>HQ</a:t>
            </a:r>
            <a:endParaRPr lang="en-US" altLang="en-US" sz="1600" baseline="-25000" dirty="0">
              <a:solidFill>
                <a:schemeClr val="accent1"/>
              </a:solidFill>
            </a:endParaRPr>
          </a:p>
        </p:txBody>
      </p:sp>
      <p:pic>
        <p:nvPicPr>
          <p:cNvPr id="25" name="Picture 7" descr="Screen Shot 2017-06-01 at 10.56.22 AM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694" y="1542834"/>
            <a:ext cx="1160705" cy="1776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PastedGraphic-2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801" y="1509525"/>
            <a:ext cx="971660" cy="1778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7" name="Object 2"/>
          <p:cNvGraphicFramePr>
            <a:graphicFrameLocks noChangeAspect="1"/>
          </p:cNvGraphicFramePr>
          <p:nvPr>
            <p:extLst/>
          </p:nvPr>
        </p:nvGraphicFramePr>
        <p:xfrm>
          <a:off x="7866581" y="1131676"/>
          <a:ext cx="963571" cy="300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4" name="Equation" r:id="rId9" imgW="774364" imgH="241195" progId="Equation.3">
                  <p:embed/>
                </p:oleObj>
              </mc:Choice>
              <mc:Fallback>
                <p:oleObj name="Equation" r:id="rId9" imgW="774364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66581" y="1131676"/>
                        <a:ext cx="963571" cy="3003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3"/>
          <p:cNvGraphicFramePr>
            <a:graphicFrameLocks noChangeAspect="1"/>
          </p:cNvGraphicFramePr>
          <p:nvPr>
            <p:extLst/>
          </p:nvPr>
        </p:nvGraphicFramePr>
        <p:xfrm>
          <a:off x="6553275" y="1144011"/>
          <a:ext cx="912611" cy="270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5" name="Equation" r:id="rId11" imgW="812447" imgH="241195" progId="Equation.3">
                  <p:embed/>
                </p:oleObj>
              </mc:Choice>
              <mc:Fallback>
                <p:oleObj name="Equation" r:id="rId11" imgW="812447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75" y="1144011"/>
                        <a:ext cx="912611" cy="2709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28"/>
          <p:cNvSpPr/>
          <p:nvPr/>
        </p:nvSpPr>
        <p:spPr>
          <a:xfrm>
            <a:off x="838200" y="2075799"/>
            <a:ext cx="309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i="1" dirty="0" smtClean="0">
                <a:solidFill>
                  <a:srgbClr val="000000"/>
                </a:solidFill>
              </a:rPr>
              <a:t>b</a:t>
            </a:r>
            <a:endParaRPr lang="en-US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44049"/>
      </p:ext>
    </p:extLst>
  </p:cSld>
  <p:clrMapOvr>
    <a:masterClrMapping/>
  </p:clrMapOvr>
  <p:transition>
    <p:strips dir="r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sPHENIX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1st sPHENIX China Workshop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737977"/>
      </p:ext>
    </p:extLst>
  </p:cSld>
  <p:clrMapOvr>
    <a:masterClrMapping/>
  </p:clrMapOvr>
  <p:transition>
    <p:strips dir="r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485" y="3366089"/>
            <a:ext cx="4450795" cy="250357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928" y="3357372"/>
            <a:ext cx="4462272" cy="2510028"/>
          </a:xfrm>
          <a:prstGeom prst="rect">
            <a:avLst/>
          </a:prstGeom>
        </p:spPr>
      </p:pic>
      <p:pic>
        <p:nvPicPr>
          <p:cNvPr id="16385" name="Picture 1" descr="E:\Dropbox\PHENIX\sPHENIX\ePHENIX DOC\phenix_quartercu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81484" y="3581400"/>
            <a:ext cx="2614116" cy="1905000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1st sPHENIX China Workshop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7632" y="81278"/>
            <a:ext cx="8915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Evolution of the PHENIX Interaction region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28600" y="5433700"/>
            <a:ext cx="8686800" cy="439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29"/>
          <p:cNvGrpSpPr/>
          <p:nvPr/>
        </p:nvGrpSpPr>
        <p:grpSpPr>
          <a:xfrm>
            <a:off x="304800" y="1752600"/>
            <a:ext cx="5562600" cy="3909700"/>
            <a:chOff x="304800" y="5205100"/>
            <a:chExt cx="5562600" cy="457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304800" y="5205100"/>
              <a:ext cx="0" cy="4572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895600" y="5205100"/>
              <a:ext cx="0" cy="457200"/>
            </a:xfrm>
            <a:prstGeom prst="line">
              <a:avLst/>
            </a:prstGeom>
            <a:ln w="53975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867400" y="5205100"/>
              <a:ext cx="0" cy="4572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222441" y="5586100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~2000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252190" y="5586100"/>
            <a:ext cx="2674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2017→2022, </a:t>
            </a:r>
            <a:r>
              <a:rPr lang="en-US" dirty="0" smtClean="0">
                <a:solidFill>
                  <a:schemeClr val="accent1"/>
                </a:solidFill>
              </a:rPr>
              <a:t>CD-0 @ 2016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62600" y="5586100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≥</a:t>
            </a:r>
            <a:r>
              <a:rPr lang="en-US" dirty="0" smtClean="0"/>
              <a:t>2025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8189663" y="5586100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304800" y="1447800"/>
            <a:ext cx="2590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PHENIX experiment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895600" y="1447800"/>
            <a:ext cx="2971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32" name="Rectangle 31"/>
          <p:cNvSpPr/>
          <p:nvPr/>
        </p:nvSpPr>
        <p:spPr>
          <a:xfrm>
            <a:off x="5867400" y="1447800"/>
            <a:ext cx="2971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An EIC detector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1000" y="1981200"/>
            <a:ext cx="2438400" cy="129540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endParaRPr lang="en-US" dirty="0"/>
          </a:p>
        </p:txBody>
      </p:sp>
      <p:sp>
        <p:nvSpPr>
          <p:cNvPr id="25" name="Content Placeholder 8"/>
          <p:cNvSpPr>
            <a:spLocks noGrp="1"/>
          </p:cNvSpPr>
          <p:nvPr>
            <p:ph idx="1"/>
          </p:nvPr>
        </p:nvSpPr>
        <p:spPr>
          <a:xfrm>
            <a:off x="152400" y="1905000"/>
            <a:ext cx="2819400" cy="187416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16y+ operation</a:t>
            </a:r>
          </a:p>
          <a:p>
            <a:r>
              <a:rPr lang="en-US" dirty="0" smtClean="0"/>
              <a:t>Broad spectrum of physics (QGP, Hadron Physics, DM)</a:t>
            </a:r>
          </a:p>
          <a:p>
            <a:r>
              <a:rPr lang="en-US" dirty="0" smtClean="0"/>
              <a:t>170+ physics papers with 24k citations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Last </a:t>
            </a:r>
            <a:r>
              <a:rPr lang="en-US" dirty="0">
                <a:solidFill>
                  <a:schemeClr val="accent1"/>
                </a:solidFill>
              </a:rPr>
              <a:t>run in this form </a:t>
            </a:r>
            <a:r>
              <a:rPr lang="en-US" dirty="0" smtClean="0">
                <a:solidFill>
                  <a:schemeClr val="accent1"/>
                </a:solidFill>
              </a:rPr>
              <a:t>2016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7" name="Content Placeholder 8"/>
          <p:cNvSpPr txBox="1">
            <a:spLocks/>
          </p:cNvSpPr>
          <p:nvPr/>
        </p:nvSpPr>
        <p:spPr>
          <a:xfrm>
            <a:off x="2819400" y="1981200"/>
            <a:ext cx="3003754" cy="1524000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Comprehensive central upgrade base</a:t>
            </a:r>
            <a:r>
              <a:rPr kumimoji="0" lang="en-US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BaBar magnet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</a:t>
            </a:r>
            <a:r>
              <a:rPr lang="en-US" sz="2700" dirty="0" err="1" smtClean="0"/>
              <a:t>ich</a:t>
            </a:r>
            <a:r>
              <a:rPr lang="en-US" sz="2700" dirty="0" smtClean="0"/>
              <a:t> </a:t>
            </a:r>
            <a:r>
              <a:rPr lang="en-US" sz="2700" dirty="0"/>
              <a:t>jet and </a:t>
            </a:r>
            <a:r>
              <a:rPr lang="en-US" sz="2700" dirty="0" smtClean="0"/>
              <a:t>HF </a:t>
            </a:r>
            <a:r>
              <a:rPr lang="en-US" sz="2700" dirty="0"/>
              <a:t>physics </a:t>
            </a:r>
            <a:r>
              <a:rPr lang="en-US" sz="2700" dirty="0" smtClean="0"/>
              <a:t>program </a:t>
            </a:r>
            <a:br>
              <a:rPr lang="en-US" sz="2700" dirty="0" smtClean="0"/>
            </a:br>
            <a:r>
              <a:rPr lang="en-US" sz="2700" dirty="0" smtClean="0"/>
              <a:t>→ </a:t>
            </a:r>
            <a:r>
              <a:rPr lang="en-US" sz="2700" dirty="0" smtClean="0">
                <a:solidFill>
                  <a:schemeClr val="accent1"/>
                </a:solidFill>
              </a:rPr>
              <a:t>nature of QGP</a:t>
            </a:r>
            <a:endParaRPr kumimoji="0" lang="en-U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  <a:p>
            <a:pPr marL="365760" lvl="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Possible forward tracking</a:t>
            </a:r>
            <a:r>
              <a:rPr kumimoji="0" lang="en-US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and calorimeter </a:t>
            </a:r>
            <a:r>
              <a:rPr lang="en-US" sz="2700" dirty="0" smtClean="0"/>
              <a:t>→ </a:t>
            </a:r>
            <a:r>
              <a:rPr lang="en-US" sz="2700" dirty="0" smtClean="0">
                <a:solidFill>
                  <a:schemeClr val="accent1"/>
                </a:solidFill>
              </a:rPr>
              <a:t>Spin, CNM</a:t>
            </a:r>
            <a:endParaRPr kumimoji="0" lang="en-US" sz="2700" b="0" i="0" u="none" strike="noStrike" kern="1200" cap="none" spc="0" normalizeH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28" name="Content Placeholder 8"/>
          <p:cNvSpPr txBox="1">
            <a:spLocks/>
          </p:cNvSpPr>
          <p:nvPr/>
        </p:nvSpPr>
        <p:spPr>
          <a:xfrm>
            <a:off x="5867400" y="1905000"/>
            <a:ext cx="2971800" cy="15666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en-U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Content Placeholder 8"/>
          <p:cNvSpPr txBox="1">
            <a:spLocks/>
          </p:cNvSpPr>
          <p:nvPr/>
        </p:nvSpPr>
        <p:spPr>
          <a:xfrm>
            <a:off x="5867400" y="1905000"/>
            <a:ext cx="2971800" cy="1566672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Path of PHENIX</a:t>
            </a:r>
            <a:r>
              <a:rPr kumimoji="0" lang="en-US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upgrade leads to a capable EIC detector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lang="en-US" sz="2700" noProof="0" dirty="0" smtClean="0"/>
              <a:t>Large coverage of tracking, calorimetry and PID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lang="en-US" sz="2700" dirty="0" smtClean="0">
                <a:solidFill>
                  <a:schemeClr val="accent1"/>
                </a:solidFill>
              </a:rPr>
              <a:t>Open for new collaboration/new ideas</a:t>
            </a:r>
          </a:p>
        </p:txBody>
      </p:sp>
      <p:sp>
        <p:nvSpPr>
          <p:cNvPr id="33" name="Right Arrow 32"/>
          <p:cNvSpPr/>
          <p:nvPr/>
        </p:nvSpPr>
        <p:spPr>
          <a:xfrm>
            <a:off x="228600" y="5867400"/>
            <a:ext cx="5562600" cy="457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RHIC</a:t>
            </a:r>
            <a:r>
              <a:rPr lang="en-US" dirty="0" smtClean="0">
                <a:solidFill>
                  <a:schemeClr val="tx1"/>
                </a:solidFill>
              </a:rPr>
              <a:t>: A+A, spin-polarized </a:t>
            </a:r>
            <a:r>
              <a:rPr lang="en-US" dirty="0" err="1" smtClean="0">
                <a:solidFill>
                  <a:schemeClr val="tx1"/>
                </a:solidFill>
              </a:rPr>
              <a:t>p+p</a:t>
            </a:r>
            <a:r>
              <a:rPr lang="en-US" dirty="0" smtClean="0">
                <a:solidFill>
                  <a:schemeClr val="tx1"/>
                </a:solidFill>
              </a:rPr>
              <a:t>, spin-polarized </a:t>
            </a:r>
            <a:r>
              <a:rPr lang="en-US" dirty="0" err="1" smtClean="0">
                <a:solidFill>
                  <a:schemeClr val="tx1"/>
                </a:solidFill>
              </a:rPr>
              <a:t>p+A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5943600" y="5867400"/>
            <a:ext cx="2971800" cy="457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EIC</a:t>
            </a:r>
            <a:r>
              <a:rPr lang="en-US" dirty="0" smtClean="0">
                <a:solidFill>
                  <a:schemeClr val="tx1"/>
                </a:solidFill>
              </a:rPr>
              <a:t>: </a:t>
            </a:r>
            <a:r>
              <a:rPr lang="en-US" dirty="0" err="1" smtClean="0">
                <a:solidFill>
                  <a:schemeClr val="tx1"/>
                </a:solidFill>
              </a:rPr>
              <a:t>e+p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e+A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5867400" y="5905500"/>
            <a:ext cx="0" cy="381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948484" y="5097204"/>
            <a:ext cx="2993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arXiv:1501.06197 [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nucl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-ex] </a:t>
            </a:r>
            <a:endParaRPr lang="en-US" dirty="0">
              <a:solidFill>
                <a:schemeClr val="bg1"/>
              </a:solidFill>
              <a:effectLst>
                <a:glow rad="101600">
                  <a:schemeClr val="bg1">
                    <a:lumMod val="50000"/>
                    <a:alpha val="60000"/>
                  </a:schemeClr>
                </a:glo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994494" y="5117068"/>
            <a:ext cx="2800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arXiv:1402.1209 [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nucl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-ex]</a:t>
            </a:r>
            <a:endParaRPr lang="en-US" dirty="0">
              <a:solidFill>
                <a:schemeClr val="bg1"/>
              </a:solidFill>
              <a:effectLst>
                <a:glow rad="101600">
                  <a:schemeClr val="bg1">
                    <a:lumMod val="50000"/>
                    <a:alpha val="60000"/>
                  </a:schemeClr>
                </a:glo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pic>
        <p:nvPicPr>
          <p:cNvPr id="39" name="Picture 2" descr="https://www.sphenix.bnl.gov/web/system/files/u7/sphenix-logo-white-bg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964" y="1255579"/>
            <a:ext cx="1438881" cy="753774"/>
          </a:xfrm>
          <a:prstGeom prst="rect">
            <a:avLst/>
          </a:prstGeom>
          <a:noFill/>
          <a:effectLst>
            <a:glow rad="63500">
              <a:schemeClr val="bg1">
                <a:alpha val="47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049283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869715"/>
            <a:ext cx="4786853" cy="373506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1st sPHENIX China Workshop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Evolving upgrade concepts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99329" y="971513"/>
            <a:ext cx="4693584" cy="36998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65519" y="4268611"/>
            <a:ext cx="3346427" cy="22309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b="7438"/>
          <a:stretch/>
        </p:blipFill>
        <p:spPr>
          <a:xfrm>
            <a:off x="4267200" y="1569481"/>
            <a:ext cx="2098420" cy="24764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8362" y="4316792"/>
            <a:ext cx="1829824" cy="23585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1564337"/>
            <a:ext cx="1929246" cy="24867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Right Arrow 15"/>
          <p:cNvSpPr/>
          <p:nvPr/>
        </p:nvSpPr>
        <p:spPr>
          <a:xfrm>
            <a:off x="3742215" y="2807688"/>
            <a:ext cx="685800" cy="4572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7498437">
            <a:off x="6314853" y="4023292"/>
            <a:ext cx="685800" cy="4572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03952" y="3715027"/>
            <a:ext cx="19605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arXiv:1501.06197</a:t>
            </a:r>
          </a:p>
          <a:p>
            <a:r>
              <a:rPr lang="en-US" dirty="0" smtClean="0"/>
              <a:t>CDR in preparation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65278" y="6345049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arXiv:1402.1209 </a:t>
            </a:r>
          </a:p>
        </p:txBody>
      </p:sp>
      <p:sp>
        <p:nvSpPr>
          <p:cNvPr id="9" name="Rectangle 8"/>
          <p:cNvSpPr/>
          <p:nvPr/>
        </p:nvSpPr>
        <p:spPr>
          <a:xfrm>
            <a:off x="4428015" y="3726887"/>
            <a:ext cx="1888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To RHIC PAC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383550"/>
      </p:ext>
    </p:extLst>
  </p:cSld>
  <p:clrMapOvr>
    <a:masterClrMapping/>
  </p:clrMapOvr>
  <p:transition>
    <p:strips dir="r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1st sPHENIX China Workshop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>
            <a:normAutofit/>
          </a:bodyPr>
          <a:lstStyle/>
          <a:p>
            <a:r>
              <a:rPr lang="en-US" dirty="0" smtClean="0"/>
              <a:t>EIC detector studies</a:t>
            </a:r>
            <a:br>
              <a:rPr lang="en-US" dirty="0" smtClean="0"/>
            </a:br>
            <a:endParaRPr lang="en-US" sz="27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364" y="4033662"/>
            <a:ext cx="3144636" cy="23890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72200" y="3431040"/>
            <a:ext cx="27693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Forward tracking resolution</a:t>
            </a:r>
          </a:p>
          <a:p>
            <a:r>
              <a:rPr lang="en-US" dirty="0" smtClean="0"/>
              <a:t>(Haiwang Yu)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7579" y="118085"/>
            <a:ext cx="3348224" cy="247271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14600" y="5467347"/>
            <a:ext cx="32253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EIC LOI being updated this year. 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Many opportunity to contribute 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and design future of sPHENIX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3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9473" r="3872" b="6345"/>
          <a:stretch/>
        </p:blipFill>
        <p:spPr>
          <a:xfrm>
            <a:off x="-257303" y="1111909"/>
            <a:ext cx="6400800" cy="4638262"/>
          </a:xfrm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457200" y="1219200"/>
            <a:ext cx="3338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DIS collision @ Q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≈</a:t>
            </a:r>
            <a:r>
              <a:rPr lang="en-US" dirty="0" smtClean="0"/>
              <a:t> 100 (GeV/c)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5" name="Right Arrow 14"/>
          <p:cNvSpPr/>
          <p:nvPr/>
        </p:nvSpPr>
        <p:spPr>
          <a:xfrm rot="8538530">
            <a:off x="5041067" y="2075819"/>
            <a:ext cx="1249408" cy="465257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2425367">
            <a:off x="5187213" y="4328302"/>
            <a:ext cx="1171462" cy="465257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216310"/>
      </p:ext>
    </p:extLst>
  </p:cSld>
  <p:clrMapOvr>
    <a:masterClrMapping/>
  </p:clrMapOvr>
  <p:transition>
    <p:strips dir="r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1st sPHENIX China Workshop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304800"/>
            <a:ext cx="8991600" cy="1143000"/>
          </a:xfrm>
        </p:spPr>
        <p:txBody>
          <a:bodyPr>
            <a:noAutofit/>
          </a:bodyPr>
          <a:lstStyle/>
          <a:p>
            <a:r>
              <a:rPr lang="en-US" sz="2800" dirty="0"/>
              <a:t>Full detector </a:t>
            </a:r>
            <a:r>
              <a:rPr lang="en-US" sz="2800" dirty="0" smtClean="0"/>
              <a:t>EIC </a:t>
            </a:r>
            <a:r>
              <a:rPr lang="en-US" sz="2800" dirty="0"/>
              <a:t>simulation in sPHENIX framework: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Promise to </a:t>
            </a:r>
            <a:r>
              <a:rPr lang="en-US" sz="2800" dirty="0" smtClean="0">
                <a:solidFill>
                  <a:schemeClr val="accent1"/>
                </a:solidFill>
              </a:rPr>
              <a:t>stream readout EIC detector with sPHENIX DAQ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4154252"/>
            <a:ext cx="7333900" cy="23161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64" y="1668317"/>
            <a:ext cx="6096000" cy="2485935"/>
          </a:xfrm>
          <a:prstGeom prst="rect">
            <a:avLst/>
          </a:prstGeom>
        </p:spPr>
      </p:pic>
      <p:sp>
        <p:nvSpPr>
          <p:cNvPr id="10" name="Bent Arrow 9"/>
          <p:cNvSpPr/>
          <p:nvPr/>
        </p:nvSpPr>
        <p:spPr>
          <a:xfrm rot="5400000">
            <a:off x="6414531" y="3214795"/>
            <a:ext cx="609600" cy="676517"/>
          </a:xfrm>
          <a:prstGeom prst="ben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24600" y="3988689"/>
            <a:ext cx="27431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50 </a:t>
            </a:r>
            <a:r>
              <a:rPr lang="en-US" dirty="0" err="1" smtClean="0">
                <a:solidFill>
                  <a:schemeClr val="accent1"/>
                </a:solidFill>
              </a:rPr>
              <a:t>ub</a:t>
            </a:r>
            <a:r>
              <a:rPr lang="en-US" dirty="0" smtClean="0">
                <a:solidFill>
                  <a:schemeClr val="accent1"/>
                </a:solidFill>
              </a:rPr>
              <a:t> cross section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@ L = 10</a:t>
            </a:r>
            <a:r>
              <a:rPr lang="en-US" baseline="30000" dirty="0" smtClean="0">
                <a:solidFill>
                  <a:schemeClr val="accent1"/>
                </a:solidFill>
              </a:rPr>
              <a:t>34</a:t>
            </a:r>
            <a:r>
              <a:rPr lang="en-US" dirty="0" smtClean="0">
                <a:solidFill>
                  <a:schemeClr val="accent1"/>
                </a:solidFill>
              </a:rPr>
              <a:t> cm</a:t>
            </a:r>
            <a:r>
              <a:rPr lang="en-US" baseline="30000" dirty="0" smtClean="0">
                <a:solidFill>
                  <a:schemeClr val="accent1"/>
                </a:solidFill>
              </a:rPr>
              <a:t>-2</a:t>
            </a:r>
            <a:r>
              <a:rPr lang="en-US" dirty="0" smtClean="0">
                <a:solidFill>
                  <a:schemeClr val="accent1"/>
                </a:solidFill>
              </a:rPr>
              <a:t> s</a:t>
            </a:r>
            <a:r>
              <a:rPr lang="en-US" baseline="30000" dirty="0" smtClean="0">
                <a:solidFill>
                  <a:schemeClr val="accent1"/>
                </a:solidFill>
              </a:rPr>
              <a:t>-1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→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~100 Gbps (30 Gbps+ PID </a:t>
            </a:r>
            <a:r>
              <a:rPr lang="en-US" dirty="0">
                <a:solidFill>
                  <a:schemeClr val="accent1"/>
                </a:solidFill>
              </a:rPr>
              <a:t>+ headers)</a:t>
            </a:r>
            <a:r>
              <a:rPr lang="en-US" dirty="0" smtClean="0">
                <a:solidFill>
                  <a:schemeClr val="accent1"/>
                </a:solidFill>
              </a:rPr>
              <a:t> stream readout </a:t>
            </a:r>
            <a:r>
              <a:rPr lang="en-US" dirty="0" smtClean="0">
                <a:solidFill>
                  <a:schemeClr val="accent1"/>
                </a:solidFill>
              </a:rPr>
              <a:t>EIC without </a:t>
            </a:r>
            <a:r>
              <a:rPr lang="en-US" dirty="0" smtClean="0">
                <a:solidFill>
                  <a:schemeClr val="accent1"/>
                </a:solidFill>
              </a:rPr>
              <a:t>triggering</a:t>
            </a:r>
          </a:p>
          <a:p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≈</a:t>
            </a:r>
            <a:r>
              <a:rPr lang="en-US" dirty="0" smtClean="0">
                <a:solidFill>
                  <a:schemeClr val="accent1"/>
                </a:solidFill>
              </a:rPr>
              <a:t> sPHENIX DAQ disk rate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1314385"/>
            <a:ext cx="75438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/>
              <a:t>See my slide @ EIC stream readout meeting and sPHENIX cold-QCD TG meeting </a:t>
            </a:r>
            <a:r>
              <a:rPr lang="en-US" sz="1050" dirty="0" smtClean="0">
                <a:hlinkClick r:id="rId4"/>
              </a:rPr>
              <a:t>https</a:t>
            </a:r>
            <a:r>
              <a:rPr lang="en-US" sz="1050" dirty="0">
                <a:hlinkClick r:id="rId4"/>
              </a:rPr>
              <a:t>://</a:t>
            </a:r>
            <a:r>
              <a:rPr lang="en-US" sz="1050" dirty="0" smtClean="0">
                <a:hlinkClick r:id="rId4"/>
              </a:rPr>
              <a:t>indico.bnl.gov/event/4464/contributions/20809/attachments/17998/22285/2018.04.02_EIC_Stream_Readout2.pdf</a:t>
            </a:r>
            <a:r>
              <a:rPr lang="en-US" sz="1050" dirty="0" smtClean="0"/>
              <a:t> 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238003861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get involved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1st sPHENIX China Workshop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29456"/>
      </p:ext>
    </p:extLst>
  </p:cSld>
  <p:clrMapOvr>
    <a:masterClrMapping/>
  </p:clrMapOvr>
  <p:transition>
    <p:strips dir="r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Always good to start with </a:t>
            </a:r>
            <a:r>
              <a:rPr lang="en-US" dirty="0">
                <a:hlinkClick r:id="rId2"/>
              </a:rPr>
              <a:t>day-1 checklist</a:t>
            </a:r>
            <a:endParaRPr lang="en-US" dirty="0"/>
          </a:p>
          <a:p>
            <a:r>
              <a:rPr lang="en-US" dirty="0" smtClean="0"/>
              <a:t>Discussion </a:t>
            </a:r>
            <a:r>
              <a:rPr lang="en-US" dirty="0" smtClean="0"/>
              <a:t>group:</a:t>
            </a:r>
          </a:p>
          <a:p>
            <a:pPr lvl="1"/>
            <a:r>
              <a:rPr lang="en-US" dirty="0" smtClean="0"/>
              <a:t>sPHENIX simulation meeting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indico.bnl.gov/categoryDisplay.py?categId=88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Software and </a:t>
            </a:r>
            <a:r>
              <a:rPr lang="en-US" dirty="0"/>
              <a:t>repository email </a:t>
            </a:r>
            <a:r>
              <a:rPr lang="en-US" dirty="0" smtClean="0"/>
              <a:t>list:</a:t>
            </a:r>
          </a:p>
          <a:p>
            <a:pPr lvl="2"/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lists.bnl.gov/mailman/listinfo/sphenix-software-l</a:t>
            </a:r>
            <a:r>
              <a:rPr lang="en-US" dirty="0" smtClean="0"/>
              <a:t> </a:t>
            </a:r>
          </a:p>
          <a:p>
            <a:pPr lvl="2"/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lists.bnl.gov/mailman/listinfo/sphenix-github-l</a:t>
            </a:r>
            <a:r>
              <a:rPr lang="en-US" dirty="0" smtClean="0"/>
              <a:t> </a:t>
            </a:r>
          </a:p>
          <a:p>
            <a:r>
              <a:rPr lang="en-US" dirty="0" smtClean="0"/>
              <a:t>Documentation</a:t>
            </a:r>
          </a:p>
          <a:p>
            <a:pPr lvl="1"/>
            <a:r>
              <a:rPr lang="en-US" dirty="0" smtClean="0"/>
              <a:t>Software wiki</a:t>
            </a:r>
            <a:r>
              <a:rPr lang="en-US" dirty="0"/>
              <a:t>: </a:t>
            </a:r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wiki.bnl.gov/sPHENIX/index.php/Software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Doxygen</a:t>
            </a:r>
            <a:r>
              <a:rPr lang="en-US" dirty="0" smtClean="0"/>
              <a:t> </a:t>
            </a:r>
            <a:r>
              <a:rPr lang="en-US" dirty="0" smtClean="0"/>
              <a:t>software reference</a:t>
            </a:r>
            <a:r>
              <a:rPr lang="en-US" dirty="0"/>
              <a:t>: </a:t>
            </a:r>
            <a:r>
              <a:rPr lang="en-US" dirty="0">
                <a:hlinkClick r:id="rId7"/>
              </a:rPr>
              <a:t>https://www.phenix.bnl.gov/WWW/sPHENIX/doxygen/html</a:t>
            </a:r>
            <a:r>
              <a:rPr lang="en-US" dirty="0" smtClean="0">
                <a:hlinkClick r:id="rId7"/>
              </a:rPr>
              <a:t>/</a:t>
            </a:r>
            <a:r>
              <a:rPr lang="en-US" dirty="0" smtClean="0"/>
              <a:t> </a:t>
            </a:r>
          </a:p>
          <a:p>
            <a:r>
              <a:rPr lang="en-US" dirty="0" smtClean="0"/>
              <a:t>Resource</a:t>
            </a:r>
          </a:p>
          <a:p>
            <a:pPr lvl="1"/>
            <a:r>
              <a:rPr lang="en-US" dirty="0" smtClean="0"/>
              <a:t>RCAF </a:t>
            </a:r>
          </a:p>
          <a:p>
            <a:pPr lvl="2"/>
            <a:r>
              <a:rPr lang="en-US" dirty="0" smtClean="0"/>
              <a:t>Works </a:t>
            </a:r>
            <a:r>
              <a:rPr lang="en-US" dirty="0"/>
              <a:t>with both </a:t>
            </a:r>
            <a:r>
              <a:rPr lang="en-US" dirty="0" smtClean="0"/>
              <a:t>PHENIX and STAR(in </a:t>
            </a:r>
            <a:r>
              <a:rPr lang="en-US" dirty="0"/>
              <a:t>testing)</a:t>
            </a:r>
            <a:r>
              <a:rPr lang="en-US" dirty="0" smtClean="0"/>
              <a:t> </a:t>
            </a:r>
            <a:r>
              <a:rPr lang="en-US" dirty="0"/>
              <a:t>existing RCF </a:t>
            </a:r>
            <a:r>
              <a:rPr lang="en-US" dirty="0" smtClean="0"/>
              <a:t>account</a:t>
            </a:r>
            <a:endParaRPr lang="en-US" dirty="0"/>
          </a:p>
          <a:p>
            <a:pPr lvl="2"/>
            <a:r>
              <a:rPr lang="en-US" dirty="0" smtClean="0"/>
              <a:t>10 </a:t>
            </a:r>
            <a:r>
              <a:rPr lang="en-US" dirty="0"/>
              <a:t>TB </a:t>
            </a:r>
            <a:r>
              <a:rPr lang="en-US" dirty="0" smtClean="0"/>
              <a:t>per user </a:t>
            </a:r>
            <a:r>
              <a:rPr lang="en-US" dirty="0"/>
              <a:t>base </a:t>
            </a:r>
            <a:r>
              <a:rPr lang="en-US" dirty="0" smtClean="0"/>
              <a:t>disk associated with sPHENIX group tag: Register with </a:t>
            </a:r>
            <a:r>
              <a:rPr lang="en-US" dirty="0" smtClean="0">
                <a:hlinkClick r:id="rId8"/>
              </a:rPr>
              <a:t>this </a:t>
            </a:r>
            <a:r>
              <a:rPr lang="en-US" dirty="0">
                <a:hlinkClick r:id="rId8"/>
              </a:rPr>
              <a:t>form</a:t>
            </a:r>
            <a:r>
              <a:rPr lang="en-US" dirty="0"/>
              <a:t> 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sPHENIX </a:t>
            </a:r>
            <a:r>
              <a:rPr lang="en-US" dirty="0"/>
              <a:t>code repository: </a:t>
            </a:r>
            <a:r>
              <a:rPr lang="en-US" dirty="0">
                <a:hlinkClick r:id="rId9"/>
              </a:rPr>
              <a:t>https://github.com/sPHENIX-Collaboration</a:t>
            </a:r>
            <a:r>
              <a:rPr lang="en-US" dirty="0"/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1st sPHENIX China Workshop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get involved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626348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1st sPHENIX China Workshop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Framework: </a:t>
            </a:r>
            <a:r>
              <a:rPr lang="en-US" dirty="0"/>
              <a:t>Fun4All </a:t>
            </a: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76200" y="4771579"/>
            <a:ext cx="8571072" cy="1512351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dirty="0" smtClean="0"/>
              <a:t>Based on PHENIX software framework, a.k.a. Fun4All</a:t>
            </a:r>
          </a:p>
          <a:p>
            <a:pPr lvl="1"/>
            <a:r>
              <a:rPr lang="en-US" dirty="0" smtClean="0"/>
              <a:t>Modular design, C++ based, 1 PB data / week PHENIX data analysis</a:t>
            </a:r>
          </a:p>
          <a:p>
            <a:r>
              <a:rPr lang="en-US" dirty="0" smtClean="0"/>
              <a:t>Built-in </a:t>
            </a:r>
            <a:r>
              <a:rPr lang="en-US" dirty="0" smtClean="0"/>
              <a:t>Geant4 support Common macro run the simulation and standard analysis chain</a:t>
            </a:r>
          </a:p>
          <a:p>
            <a:r>
              <a:rPr lang="en-US" dirty="0" smtClean="0"/>
              <a:t>Easy access for user modules in analysis :                </a:t>
            </a:r>
            <a:r>
              <a:rPr lang="en-US" dirty="0" smtClean="0">
                <a:hlinkClick r:id="rId2"/>
              </a:rPr>
              <a:t>https://wiki.bnl.gov/sPHENIX/index.php/Example_of_using_DST_nodes</a:t>
            </a:r>
            <a:r>
              <a:rPr lang="en-US" dirty="0" smtClean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142525"/>
            <a:ext cx="5791200" cy="350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79135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Subsystem simulation and reconstruction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24022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1st sPHENIX China Workshop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087364"/>
      </p:ext>
    </p:extLst>
  </p:cSld>
  <p:clrMapOvr>
    <a:masterClrMapping/>
  </p:clrMapOvr>
  <p:transition>
    <p:strips dir="r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Repositories: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github.com/sPHENIX-Collaboration</a:t>
            </a:r>
            <a:r>
              <a:rPr lang="en-US" dirty="0" smtClean="0"/>
              <a:t>  </a:t>
            </a:r>
          </a:p>
          <a:p>
            <a:pPr lvl="1"/>
            <a:r>
              <a:rPr lang="en-US" b="1" i="1" dirty="0">
                <a:hlinkClick r:id="rId3"/>
              </a:rPr>
              <a:t>analysis</a:t>
            </a:r>
            <a:r>
              <a:rPr lang="en-US" dirty="0"/>
              <a:t>: which contains the analysis modules. Everyone who is a collaborator (</a:t>
            </a:r>
            <a:r>
              <a:rPr lang="en-US" dirty="0">
                <a:hlinkClick r:id="rId4"/>
              </a:rPr>
              <a:t>request to join here</a:t>
            </a:r>
            <a:r>
              <a:rPr lang="en-US" dirty="0"/>
              <a:t>) can update this repository directly.</a:t>
            </a:r>
          </a:p>
          <a:p>
            <a:pPr lvl="1"/>
            <a:r>
              <a:rPr lang="en-US" b="1" i="1" dirty="0" err="1">
                <a:hlinkClick r:id="rId5"/>
              </a:rPr>
              <a:t>coresoftware</a:t>
            </a:r>
            <a:r>
              <a:rPr lang="en-US" dirty="0"/>
              <a:t>: which contains the framework, the G4 simulation and the Event library to read raw data.  </a:t>
            </a:r>
            <a:endParaRPr lang="en-US" dirty="0" smtClean="0"/>
          </a:p>
          <a:p>
            <a:pPr lvl="2"/>
            <a:r>
              <a:rPr lang="en-US" dirty="0" smtClean="0">
                <a:hlinkClick r:id="rId6" tooltip="GitHub Coresoftware Update Procedures"/>
              </a:rPr>
              <a:t>Pull request</a:t>
            </a:r>
            <a:r>
              <a:rPr lang="en-US" dirty="0"/>
              <a:t> </a:t>
            </a:r>
            <a:r>
              <a:rPr lang="en-US" dirty="0" smtClean="0"/>
              <a:t>&amp; review required for updates</a:t>
            </a:r>
            <a:endParaRPr lang="en-US" dirty="0"/>
          </a:p>
          <a:p>
            <a:pPr lvl="1"/>
            <a:r>
              <a:rPr lang="en-US" b="1" i="1" dirty="0">
                <a:hlinkClick r:id="rId7"/>
              </a:rPr>
              <a:t>macros</a:t>
            </a:r>
            <a:r>
              <a:rPr lang="en-US" dirty="0"/>
              <a:t>: which contains macros to run the show.  </a:t>
            </a:r>
            <a:endParaRPr lang="en-US" dirty="0" smtClean="0"/>
          </a:p>
          <a:p>
            <a:pPr lvl="2"/>
            <a:r>
              <a:rPr lang="en-US" dirty="0" smtClean="0">
                <a:hlinkClick r:id="rId6" tooltip="GitHub Coresoftware Update Procedures"/>
              </a:rPr>
              <a:t>Pull </a:t>
            </a:r>
            <a:r>
              <a:rPr lang="en-US" dirty="0">
                <a:hlinkClick r:id="rId6" tooltip="GitHub Coresoftware Update Procedures"/>
              </a:rPr>
              <a:t>request</a:t>
            </a:r>
            <a:r>
              <a:rPr lang="en-US" dirty="0"/>
              <a:t> &amp; review required for updates</a:t>
            </a:r>
            <a:endParaRPr lang="en-US" dirty="0" smtClean="0"/>
          </a:p>
          <a:p>
            <a:r>
              <a:rPr lang="en-US" dirty="0" smtClean="0"/>
              <a:t>Nightly build:</a:t>
            </a:r>
          </a:p>
          <a:p>
            <a:pPr lvl="1"/>
            <a:r>
              <a:rPr lang="en-US" dirty="0" smtClean="0"/>
              <a:t>Most recent software build for use on RCF daily (new builds)</a:t>
            </a:r>
          </a:p>
          <a:p>
            <a:pPr lvl="1"/>
            <a:r>
              <a:rPr lang="en-US" dirty="0" smtClean="0"/>
              <a:t>Weekly snapshot of software environment (</a:t>
            </a:r>
            <a:r>
              <a:rPr lang="en-US" dirty="0" err="1" smtClean="0"/>
              <a:t>ana</a:t>
            </a:r>
            <a:r>
              <a:rPr lang="en-US" dirty="0" smtClean="0"/>
              <a:t> builds)</a:t>
            </a:r>
          </a:p>
          <a:p>
            <a:r>
              <a:rPr lang="en-US" dirty="0" smtClean="0"/>
              <a:t>Further </a:t>
            </a:r>
            <a:r>
              <a:rPr lang="en-US" dirty="0" smtClean="0"/>
              <a:t>information :</a:t>
            </a:r>
          </a:p>
          <a:p>
            <a:pPr lvl="1"/>
            <a:r>
              <a:rPr lang="en-US" dirty="0">
                <a:hlinkClick r:id="rId8"/>
              </a:rPr>
              <a:t>https://</a:t>
            </a:r>
            <a:r>
              <a:rPr lang="en-US" dirty="0" smtClean="0">
                <a:hlinkClick r:id="rId8"/>
              </a:rPr>
              <a:t>wiki.bnl.gov/sPHENIX/index.php/Software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1st sPHENIX China Workshop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Framework: Logistic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480834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sPHENIX has a robust simulation </a:t>
            </a:r>
            <a:r>
              <a:rPr lang="en-US" dirty="0" smtClean="0"/>
              <a:t>+ reconstruction software</a:t>
            </a:r>
            <a:endParaRPr lang="en-US" dirty="0" smtClean="0"/>
          </a:p>
          <a:p>
            <a:pPr lvl="1"/>
            <a:r>
              <a:rPr lang="en-US" dirty="0" smtClean="0"/>
              <a:t>Checked with </a:t>
            </a:r>
            <a:r>
              <a:rPr lang="en-US" dirty="0" smtClean="0"/>
              <a:t>test beam with detailed detector description</a:t>
            </a:r>
          </a:p>
          <a:p>
            <a:pPr lvl="1"/>
            <a:r>
              <a:rPr lang="en-US" dirty="0" smtClean="0"/>
              <a:t>Used in large studies in multiple campaigns</a:t>
            </a:r>
          </a:p>
          <a:p>
            <a:pPr lvl="1"/>
            <a:r>
              <a:rPr lang="en-US" dirty="0" smtClean="0"/>
              <a:t>Improving fidelity of simulation, optimizing speed of reconstruction</a:t>
            </a:r>
          </a:p>
          <a:p>
            <a:r>
              <a:rPr lang="en-US" dirty="0" smtClean="0"/>
              <a:t>Current simulation show designed detector fit sPHENIX scientific goals</a:t>
            </a:r>
          </a:p>
          <a:p>
            <a:r>
              <a:rPr lang="en-US" dirty="0" smtClean="0"/>
              <a:t>Many opportunity for Chinese collaborator to contribute</a:t>
            </a:r>
          </a:p>
          <a:p>
            <a:pPr lvl="1"/>
            <a:r>
              <a:rPr lang="en-US" dirty="0" smtClean="0"/>
              <a:t>Detector refinement </a:t>
            </a:r>
          </a:p>
          <a:p>
            <a:pPr lvl="1"/>
            <a:r>
              <a:rPr lang="en-US" dirty="0" smtClean="0"/>
              <a:t>Studies of physics opportunities : four topical groups</a:t>
            </a:r>
          </a:p>
          <a:p>
            <a:r>
              <a:rPr lang="en-US" dirty="0" smtClean="0"/>
              <a:t>Join me this afternoon for a tutorial</a:t>
            </a:r>
          </a:p>
          <a:p>
            <a:r>
              <a:rPr lang="en-US" dirty="0" smtClean="0"/>
              <a:t>Always </a:t>
            </a:r>
            <a:r>
              <a:rPr lang="en-US" dirty="0"/>
              <a:t>start from here: </a:t>
            </a:r>
            <a:r>
              <a:rPr lang="en-US" dirty="0" smtClean="0">
                <a:hlinkClick r:id="rId2"/>
              </a:rPr>
              <a:t>day-1 </a:t>
            </a:r>
            <a:r>
              <a:rPr lang="en-US" dirty="0">
                <a:hlinkClick r:id="rId2"/>
              </a:rPr>
              <a:t>checklist</a:t>
            </a:r>
            <a:endParaRPr lang="en-US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1st sPHENIX China Workshop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182680"/>
      </p:ext>
    </p:extLst>
  </p:cSld>
  <p:clrMapOvr>
    <a:masterClrMapping/>
  </p:clrMapOvr>
  <p:transition>
    <p:strips dir="r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Information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1st sPHENIX China Workshop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885950"/>
      </p:ext>
    </p:extLst>
  </p:cSld>
  <p:clrMapOvr>
    <a:masterClrMapping/>
  </p:clrMapOvr>
  <p:transition>
    <p:strips dir="r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355" y="3387160"/>
            <a:ext cx="2141586" cy="95935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1st sPHENIX China Workshop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2956" y="20262"/>
            <a:ext cx="8229600" cy="1143000"/>
          </a:xfrm>
        </p:spPr>
        <p:txBody>
          <a:bodyPr/>
          <a:lstStyle/>
          <a:p>
            <a:r>
              <a:rPr lang="en-US" dirty="0" smtClean="0"/>
              <a:t>Cold QCD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3488" y="3435289"/>
            <a:ext cx="3590556" cy="3177335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5467767" y="3583994"/>
            <a:ext cx="3368574" cy="2879923"/>
            <a:chOff x="5467767" y="3583994"/>
            <a:chExt cx="3368574" cy="2879923"/>
          </a:xfrm>
        </p:grpSpPr>
        <p:grpSp>
          <p:nvGrpSpPr>
            <p:cNvPr id="27" name="Group 26"/>
            <p:cNvGrpSpPr/>
            <p:nvPr/>
          </p:nvGrpSpPr>
          <p:grpSpPr>
            <a:xfrm>
              <a:off x="5467767" y="3583994"/>
              <a:ext cx="3368574" cy="2879923"/>
              <a:chOff x="5467767" y="3583994"/>
              <a:chExt cx="3368574" cy="2879923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67767" y="3583994"/>
                <a:ext cx="3368574" cy="2879923"/>
              </a:xfrm>
              <a:prstGeom prst="rect">
                <a:avLst/>
              </a:prstGeom>
            </p:spPr>
          </p:pic>
          <p:sp>
            <p:nvSpPr>
              <p:cNvPr id="26" name="Rectangle 25"/>
              <p:cNvSpPr/>
              <p:nvPr/>
            </p:nvSpPr>
            <p:spPr>
              <a:xfrm>
                <a:off x="5867400" y="3631652"/>
                <a:ext cx="1465466" cy="6001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b="1" i="1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sPHENIX</a:t>
                </a:r>
                <a:r>
                  <a:rPr lang="en-US" sz="11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simulation</a:t>
                </a:r>
                <a:br>
                  <a:rPr lang="en-US" sz="11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1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US" sz="1100" baseline="30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↑</a:t>
                </a:r>
                <a:r>
                  <a:rPr lang="en-US" sz="11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+ p → jet (h</a:t>
                </a:r>
                <a:r>
                  <a:rPr lang="en-US" sz="1100" baseline="30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±</a:t>
                </a:r>
                <a:r>
                  <a:rPr lang="en-US" sz="11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+ </a:t>
                </a:r>
                <a:r>
                  <a:rPr lang="en-US" sz="11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  <a:p>
                <a:r>
                  <a:rPr lang="en-US" sz="11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1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√s = 510 </a:t>
                </a:r>
                <a:r>
                  <a:rPr lang="en-US" sz="11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GeV </a:t>
                </a:r>
                <a:endParaRPr lang="en-US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41432" y="3632287"/>
              <a:ext cx="1043046" cy="875283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2141586" y="5486400"/>
            <a:ext cx="2742033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</a:rPr>
              <a:t>Charge-track tagged jet asymmetry</a:t>
            </a:r>
            <a:br>
              <a:rPr lang="en-US" sz="1400" dirty="0" smtClean="0">
                <a:solidFill>
                  <a:schemeClr val="accent1"/>
                </a:solidFill>
              </a:rPr>
            </a:br>
            <a:r>
              <a:rPr lang="en-US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1400" dirty="0" smtClean="0">
                <a:solidFill>
                  <a:schemeClr val="accent1"/>
                </a:solidFill>
              </a:rPr>
              <a:t>Access Sivers effect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62786" y="5487349"/>
            <a:ext cx="2525563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</a:rPr>
              <a:t>Charge-track asymmetry in jet</a:t>
            </a:r>
            <a:br>
              <a:rPr lang="en-US" sz="1400" dirty="0" smtClean="0">
                <a:solidFill>
                  <a:schemeClr val="accent1"/>
                </a:solidFill>
              </a:rPr>
            </a:br>
            <a:r>
              <a:rPr lang="en-US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1400" dirty="0" smtClean="0">
                <a:solidFill>
                  <a:schemeClr val="accent1"/>
                </a:solidFill>
              </a:rPr>
              <a:t>Access </a:t>
            </a:r>
            <a:r>
              <a:rPr lang="en-US" sz="1400" dirty="0" err="1" smtClean="0">
                <a:solidFill>
                  <a:schemeClr val="accent1"/>
                </a:solidFill>
              </a:rPr>
              <a:t>Transveristy</a:t>
            </a:r>
            <a:r>
              <a:rPr lang="en-US" sz="1400" dirty="0" smtClean="0">
                <a:solidFill>
                  <a:schemeClr val="accent1"/>
                </a:solidFill>
              </a:rPr>
              <a:t> @ large x</a:t>
            </a:r>
            <a:endParaRPr lang="en-US" sz="1400" dirty="0">
              <a:solidFill>
                <a:schemeClr val="accent1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0" y="3282615"/>
            <a:ext cx="70866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209800" y="5088076"/>
            <a:ext cx="236795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simulation</a:t>
            </a:r>
          </a:p>
          <a:p>
            <a:r>
              <a:rPr lang="en-US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1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</a:t>
            </a:r>
            <a:r>
              <a:rPr lang="en-US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p → jet (h</a:t>
            </a:r>
            <a:r>
              <a:rPr lang="en-US" sz="11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±</a:t>
            </a:r>
            <a:r>
              <a:rPr lang="en-US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+ X, √s = 510 GeV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52355" y="123311"/>
            <a:ext cx="7824755" cy="3112816"/>
            <a:chOff x="352606" y="123311"/>
            <a:chExt cx="7824755" cy="311281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2606" y="875829"/>
              <a:ext cx="5486400" cy="2360298"/>
            </a:xfrm>
            <a:prstGeom prst="rect">
              <a:avLst/>
            </a:prstGeom>
          </p:spPr>
        </p:pic>
        <p:sp>
          <p:nvSpPr>
            <p:cNvPr id="19" name="Trapezoid 18"/>
            <p:cNvSpPr/>
            <p:nvPr/>
          </p:nvSpPr>
          <p:spPr>
            <a:xfrm rot="16200000">
              <a:off x="3784246" y="1310326"/>
              <a:ext cx="1443547" cy="1923500"/>
            </a:xfrm>
            <a:custGeom>
              <a:avLst/>
              <a:gdLst>
                <a:gd name="connsiteX0" fmla="*/ 0 w 1543186"/>
                <a:gd name="connsiteY0" fmla="*/ 1886367 h 1886367"/>
                <a:gd name="connsiteX1" fmla="*/ 0 w 1543186"/>
                <a:gd name="connsiteY1" fmla="*/ 0 h 1886367"/>
                <a:gd name="connsiteX2" fmla="*/ 1543186 w 1543186"/>
                <a:gd name="connsiteY2" fmla="*/ 0 h 1886367"/>
                <a:gd name="connsiteX3" fmla="*/ 1543186 w 1543186"/>
                <a:gd name="connsiteY3" fmla="*/ 1886367 h 1886367"/>
                <a:gd name="connsiteX4" fmla="*/ 0 w 1543186"/>
                <a:gd name="connsiteY4" fmla="*/ 1886367 h 1886367"/>
                <a:gd name="connsiteX0" fmla="*/ 0 w 1544679"/>
                <a:gd name="connsiteY0" fmla="*/ 1886367 h 1886367"/>
                <a:gd name="connsiteX1" fmla="*/ 0 w 1544679"/>
                <a:gd name="connsiteY1" fmla="*/ 0 h 1886367"/>
                <a:gd name="connsiteX2" fmla="*/ 1543186 w 1544679"/>
                <a:gd name="connsiteY2" fmla="*/ 0 h 1886367"/>
                <a:gd name="connsiteX3" fmla="*/ 1544679 w 1544679"/>
                <a:gd name="connsiteY3" fmla="*/ 1101997 h 1886367"/>
                <a:gd name="connsiteX4" fmla="*/ 1543186 w 1544679"/>
                <a:gd name="connsiteY4" fmla="*/ 1886367 h 1886367"/>
                <a:gd name="connsiteX5" fmla="*/ 0 w 1544679"/>
                <a:gd name="connsiteY5" fmla="*/ 1886367 h 1886367"/>
                <a:gd name="connsiteX0" fmla="*/ 0 w 1657995"/>
                <a:gd name="connsiteY0" fmla="*/ 2076253 h 2076253"/>
                <a:gd name="connsiteX1" fmla="*/ 0 w 1657995"/>
                <a:gd name="connsiteY1" fmla="*/ 189886 h 2076253"/>
                <a:gd name="connsiteX2" fmla="*/ 1543186 w 1657995"/>
                <a:gd name="connsiteY2" fmla="*/ 189886 h 2076253"/>
                <a:gd name="connsiteX3" fmla="*/ 1544679 w 1657995"/>
                <a:gd name="connsiteY3" fmla="*/ 1291883 h 2076253"/>
                <a:gd name="connsiteX4" fmla="*/ 1543186 w 1657995"/>
                <a:gd name="connsiteY4" fmla="*/ 2076253 h 2076253"/>
                <a:gd name="connsiteX5" fmla="*/ 0 w 1657995"/>
                <a:gd name="connsiteY5" fmla="*/ 2076253 h 2076253"/>
                <a:gd name="connsiteX0" fmla="*/ 0 w 1544679"/>
                <a:gd name="connsiteY0" fmla="*/ 1988161 h 1988161"/>
                <a:gd name="connsiteX1" fmla="*/ 0 w 1544679"/>
                <a:gd name="connsiteY1" fmla="*/ 101794 h 1988161"/>
                <a:gd name="connsiteX2" fmla="*/ 1051174 w 1544679"/>
                <a:gd name="connsiteY2" fmla="*/ 468482 h 1988161"/>
                <a:gd name="connsiteX3" fmla="*/ 1544679 w 1544679"/>
                <a:gd name="connsiteY3" fmla="*/ 1203791 h 1988161"/>
                <a:gd name="connsiteX4" fmla="*/ 1543186 w 1544679"/>
                <a:gd name="connsiteY4" fmla="*/ 1988161 h 1988161"/>
                <a:gd name="connsiteX5" fmla="*/ 0 w 1544679"/>
                <a:gd name="connsiteY5" fmla="*/ 1988161 h 1988161"/>
                <a:gd name="connsiteX0" fmla="*/ 0 w 1544679"/>
                <a:gd name="connsiteY0" fmla="*/ 2088107 h 2088107"/>
                <a:gd name="connsiteX1" fmla="*/ 0 w 1544679"/>
                <a:gd name="connsiteY1" fmla="*/ 201740 h 2088107"/>
                <a:gd name="connsiteX2" fmla="*/ 480254 w 1544679"/>
                <a:gd name="connsiteY2" fmla="*/ 173890 h 2088107"/>
                <a:gd name="connsiteX3" fmla="*/ 1544679 w 1544679"/>
                <a:gd name="connsiteY3" fmla="*/ 1303737 h 2088107"/>
                <a:gd name="connsiteX4" fmla="*/ 1543186 w 1544679"/>
                <a:gd name="connsiteY4" fmla="*/ 2088107 h 2088107"/>
                <a:gd name="connsiteX5" fmla="*/ 0 w 1544679"/>
                <a:gd name="connsiteY5" fmla="*/ 2088107 h 2088107"/>
                <a:gd name="connsiteX0" fmla="*/ 0 w 1544679"/>
                <a:gd name="connsiteY0" fmla="*/ 2030374 h 2030374"/>
                <a:gd name="connsiteX1" fmla="*/ 0 w 1544679"/>
                <a:gd name="connsiteY1" fmla="*/ 144007 h 2030374"/>
                <a:gd name="connsiteX2" fmla="*/ 480254 w 1544679"/>
                <a:gd name="connsiteY2" fmla="*/ 116157 h 2030374"/>
                <a:gd name="connsiteX3" fmla="*/ 1544679 w 1544679"/>
                <a:gd name="connsiteY3" fmla="*/ 1246004 h 2030374"/>
                <a:gd name="connsiteX4" fmla="*/ 1543186 w 1544679"/>
                <a:gd name="connsiteY4" fmla="*/ 2030374 h 2030374"/>
                <a:gd name="connsiteX5" fmla="*/ 0 w 1544679"/>
                <a:gd name="connsiteY5" fmla="*/ 2030374 h 2030374"/>
                <a:gd name="connsiteX0" fmla="*/ 0 w 1544679"/>
                <a:gd name="connsiteY0" fmla="*/ 1914217 h 1914217"/>
                <a:gd name="connsiteX1" fmla="*/ 0 w 1544679"/>
                <a:gd name="connsiteY1" fmla="*/ 27850 h 1914217"/>
                <a:gd name="connsiteX2" fmla="*/ 480254 w 1544679"/>
                <a:gd name="connsiteY2" fmla="*/ 0 h 1914217"/>
                <a:gd name="connsiteX3" fmla="*/ 1544679 w 1544679"/>
                <a:gd name="connsiteY3" fmla="*/ 1129847 h 1914217"/>
                <a:gd name="connsiteX4" fmla="*/ 1543186 w 1544679"/>
                <a:gd name="connsiteY4" fmla="*/ 1914217 h 1914217"/>
                <a:gd name="connsiteX5" fmla="*/ 0 w 1544679"/>
                <a:gd name="connsiteY5" fmla="*/ 1914217 h 1914217"/>
                <a:gd name="connsiteX0" fmla="*/ 0 w 1544679"/>
                <a:gd name="connsiteY0" fmla="*/ 1914217 h 1914217"/>
                <a:gd name="connsiteX1" fmla="*/ 0 w 1544679"/>
                <a:gd name="connsiteY1" fmla="*/ 27850 h 1914217"/>
                <a:gd name="connsiteX2" fmla="*/ 480254 w 1544679"/>
                <a:gd name="connsiteY2" fmla="*/ 0 h 1914217"/>
                <a:gd name="connsiteX3" fmla="*/ 1544679 w 1544679"/>
                <a:gd name="connsiteY3" fmla="*/ 1129847 h 1914217"/>
                <a:gd name="connsiteX4" fmla="*/ 1543186 w 1544679"/>
                <a:gd name="connsiteY4" fmla="*/ 1914217 h 1914217"/>
                <a:gd name="connsiteX5" fmla="*/ 0 w 1544679"/>
                <a:gd name="connsiteY5" fmla="*/ 1914217 h 1914217"/>
                <a:gd name="connsiteX0" fmla="*/ 0 w 1544679"/>
                <a:gd name="connsiteY0" fmla="*/ 1923500 h 1923500"/>
                <a:gd name="connsiteX1" fmla="*/ 0 w 1544679"/>
                <a:gd name="connsiteY1" fmla="*/ 0 h 1923500"/>
                <a:gd name="connsiteX2" fmla="*/ 480254 w 1544679"/>
                <a:gd name="connsiteY2" fmla="*/ 9283 h 1923500"/>
                <a:gd name="connsiteX3" fmla="*/ 1544679 w 1544679"/>
                <a:gd name="connsiteY3" fmla="*/ 1139130 h 1923500"/>
                <a:gd name="connsiteX4" fmla="*/ 1543186 w 1544679"/>
                <a:gd name="connsiteY4" fmla="*/ 1923500 h 1923500"/>
                <a:gd name="connsiteX5" fmla="*/ 0 w 1544679"/>
                <a:gd name="connsiteY5" fmla="*/ 1923500 h 1923500"/>
                <a:gd name="connsiteX0" fmla="*/ 0 w 1544679"/>
                <a:gd name="connsiteY0" fmla="*/ 1923500 h 1923500"/>
                <a:gd name="connsiteX1" fmla="*/ 0 w 1544679"/>
                <a:gd name="connsiteY1" fmla="*/ 0 h 1923500"/>
                <a:gd name="connsiteX2" fmla="*/ 480254 w 1544679"/>
                <a:gd name="connsiteY2" fmla="*/ 9283 h 1923500"/>
                <a:gd name="connsiteX3" fmla="*/ 1544679 w 1544679"/>
                <a:gd name="connsiteY3" fmla="*/ 1139130 h 1923500"/>
                <a:gd name="connsiteX4" fmla="*/ 1543186 w 1544679"/>
                <a:gd name="connsiteY4" fmla="*/ 1923500 h 1923500"/>
                <a:gd name="connsiteX5" fmla="*/ 0 w 1544679"/>
                <a:gd name="connsiteY5" fmla="*/ 1923500 h 1923500"/>
                <a:gd name="connsiteX0" fmla="*/ 0 w 1544679"/>
                <a:gd name="connsiteY0" fmla="*/ 1923500 h 1923500"/>
                <a:gd name="connsiteX1" fmla="*/ 0 w 1544679"/>
                <a:gd name="connsiteY1" fmla="*/ 0 h 1923500"/>
                <a:gd name="connsiteX2" fmla="*/ 480254 w 1544679"/>
                <a:gd name="connsiteY2" fmla="*/ 9283 h 1923500"/>
                <a:gd name="connsiteX3" fmla="*/ 1544679 w 1544679"/>
                <a:gd name="connsiteY3" fmla="*/ 1139130 h 1923500"/>
                <a:gd name="connsiteX4" fmla="*/ 1543186 w 1544679"/>
                <a:gd name="connsiteY4" fmla="*/ 1923500 h 1923500"/>
                <a:gd name="connsiteX5" fmla="*/ 0 w 1544679"/>
                <a:gd name="connsiteY5" fmla="*/ 1923500 h 192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4679" h="1923500">
                  <a:moveTo>
                    <a:pt x="0" y="1923500"/>
                  </a:moveTo>
                  <a:lnTo>
                    <a:pt x="0" y="0"/>
                  </a:lnTo>
                  <a:lnTo>
                    <a:pt x="480254" y="9283"/>
                  </a:lnTo>
                  <a:lnTo>
                    <a:pt x="1544679" y="1139130"/>
                  </a:lnTo>
                  <a:cubicBezTo>
                    <a:pt x="1543932" y="1531315"/>
                    <a:pt x="1543684" y="1662043"/>
                    <a:pt x="1543186" y="1923500"/>
                  </a:cubicBezTo>
                  <a:lnTo>
                    <a:pt x="0" y="1923500"/>
                  </a:lnTo>
                  <a:close/>
                </a:path>
              </a:pathLst>
            </a:custGeom>
            <a:noFill/>
            <a:ln w="28575">
              <a:solidFill>
                <a:srgbClr val="FF0066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5467767" y="1681988"/>
              <a:ext cx="1324703" cy="832612"/>
            </a:xfrm>
            <a:prstGeom prst="straightConnector1">
              <a:avLst/>
            </a:prstGeom>
            <a:ln w="38100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/>
            <p:cNvGrpSpPr/>
            <p:nvPr/>
          </p:nvGrpSpPr>
          <p:grpSpPr>
            <a:xfrm>
              <a:off x="5407579" y="123311"/>
              <a:ext cx="2769782" cy="2069492"/>
              <a:chOff x="5407579" y="123311"/>
              <a:chExt cx="2769782" cy="2069492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407579" y="123311"/>
                <a:ext cx="2769782" cy="1937317"/>
              </a:xfrm>
              <a:prstGeom prst="rect">
                <a:avLst/>
              </a:prstGeom>
            </p:spPr>
          </p:pic>
          <p:sp>
            <p:nvSpPr>
              <p:cNvPr id="31" name="Rectangle 30"/>
              <p:cNvSpPr/>
              <p:nvPr/>
            </p:nvSpPr>
            <p:spPr>
              <a:xfrm>
                <a:off x="6786518" y="1823471"/>
                <a:ext cx="38504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baseline="-250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US" baseline="-25000" dirty="0"/>
              </a:p>
            </p:txBody>
          </p:sp>
        </p:grp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5858" y="1389792"/>
            <a:ext cx="1457174" cy="1878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Rectangle 32"/>
          <p:cNvSpPr/>
          <p:nvPr/>
        </p:nvSpPr>
        <p:spPr>
          <a:xfrm>
            <a:off x="7555858" y="2961451"/>
            <a:ext cx="14654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arXiv:1602.03922</a:t>
            </a:r>
          </a:p>
        </p:txBody>
      </p:sp>
    </p:spTree>
    <p:extLst>
      <p:ext uri="{BB962C8B-B14F-4D97-AF65-F5344CB8AC3E}">
        <p14:creationId xmlns:p14="http://schemas.microsoft.com/office/powerpoint/2010/main" val="850458861"/>
      </p:ext>
    </p:extLst>
  </p:cSld>
  <p:clrMapOvr>
    <a:masterClrMapping/>
  </p:clrMapOvr>
  <p:transition>
    <p:strips dir="r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Standard inputs: HEPMC format</a:t>
            </a:r>
          </a:p>
          <a:p>
            <a:pPr lvl="1"/>
            <a:r>
              <a:rPr lang="en-US" dirty="0" smtClean="0">
                <a:hlinkClick r:id="rId2"/>
              </a:rPr>
              <a:t>Fun4AllHepMCInputManager</a:t>
            </a:r>
            <a:r>
              <a:rPr lang="en-US" dirty="0" smtClean="0"/>
              <a:t> -&gt; </a:t>
            </a:r>
            <a:r>
              <a:rPr lang="en-US" dirty="0" err="1">
                <a:hlinkClick r:id="rId3"/>
              </a:rPr>
              <a:t>HepMCNodeReader</a:t>
            </a:r>
            <a:endParaRPr lang="en-US" dirty="0" smtClean="0"/>
          </a:p>
          <a:p>
            <a:r>
              <a:rPr lang="en-US" dirty="0" smtClean="0"/>
              <a:t>Generators in </a:t>
            </a:r>
          </a:p>
          <a:p>
            <a:pPr lvl="1"/>
            <a:r>
              <a:rPr lang="en-US" dirty="0" smtClean="0"/>
              <a:t>Pythia8 for p+p: </a:t>
            </a:r>
            <a:r>
              <a:rPr lang="en-US" dirty="0" smtClean="0">
                <a:hlinkClick r:id="rId4"/>
              </a:rPr>
              <a:t>PHPythia8</a:t>
            </a:r>
            <a:endParaRPr lang="en-US" dirty="0" smtClean="0"/>
          </a:p>
          <a:p>
            <a:pPr lvl="1"/>
            <a:r>
              <a:rPr lang="en-US" dirty="0"/>
              <a:t>Pythia6 for </a:t>
            </a:r>
            <a:r>
              <a:rPr lang="en-US" dirty="0" smtClean="0"/>
              <a:t>p+p/</a:t>
            </a:r>
            <a:r>
              <a:rPr lang="en-US" dirty="0" err="1" smtClean="0"/>
              <a:t>e+p</a:t>
            </a:r>
            <a:r>
              <a:rPr lang="en-US" dirty="0" smtClean="0"/>
              <a:t>: </a:t>
            </a:r>
            <a:r>
              <a:rPr lang="en-US" u="sng" dirty="0">
                <a:hlinkClick r:id="rId5"/>
              </a:rPr>
              <a:t>PHPythia6</a:t>
            </a:r>
            <a:endParaRPr lang="en-US" dirty="0" smtClean="0"/>
          </a:p>
          <a:p>
            <a:pPr lvl="1"/>
            <a:r>
              <a:rPr lang="en-US" dirty="0" smtClean="0"/>
              <a:t>Hijing for p+A, A+A </a:t>
            </a:r>
          </a:p>
          <a:p>
            <a:r>
              <a:rPr lang="en-US" dirty="0" smtClean="0"/>
              <a:t>Additional event generator</a:t>
            </a:r>
          </a:p>
          <a:p>
            <a:pPr lvl="1"/>
            <a:r>
              <a:rPr lang="en-US" dirty="0" smtClean="0"/>
              <a:t>JEWEL/</a:t>
            </a:r>
            <a:r>
              <a:rPr lang="en-US" dirty="0" err="1" smtClean="0"/>
              <a:t>PHSartre</a:t>
            </a:r>
            <a:r>
              <a:rPr lang="en-US" dirty="0" smtClean="0"/>
              <a:t>/</a:t>
            </a:r>
            <a:r>
              <a:rPr lang="en-US" dirty="0" err="1" smtClean="0"/>
              <a:t>sHepGEN</a:t>
            </a:r>
            <a:endParaRPr lang="en-US" dirty="0" smtClean="0"/>
          </a:p>
          <a:p>
            <a:pPr lvl="1"/>
            <a:r>
              <a:rPr lang="en-US" dirty="0" smtClean="0"/>
              <a:t>Suits of EIC event generators via EIC-Smear package</a:t>
            </a:r>
          </a:p>
          <a:p>
            <a:pPr lvl="1"/>
            <a:r>
              <a:rPr lang="en-US" dirty="0" smtClean="0"/>
              <a:t>Of-course single particle generator for testing</a:t>
            </a:r>
          </a:p>
          <a:p>
            <a:r>
              <a:rPr lang="en-US" dirty="0" smtClean="0"/>
              <a:t>For your study, welcome to contribute your favorite generator or </a:t>
            </a:r>
            <a:r>
              <a:rPr lang="en-US" dirty="0" err="1" smtClean="0"/>
              <a:t>HepMC</a:t>
            </a:r>
            <a:r>
              <a:rPr lang="en-US" dirty="0" smtClean="0"/>
              <a:t> data sets:</a:t>
            </a:r>
          </a:p>
          <a:p>
            <a:pPr lvl="1"/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github.com/sPHENIX-Collaboration/coresoftware/tree/master/generators</a:t>
            </a:r>
            <a:r>
              <a:rPr lang="en-US" dirty="0" smtClean="0"/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1st sPHENIX China Workshop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generator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102549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304800"/>
            <a:ext cx="8211296" cy="56261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1st sPHENIX China Workshop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386208"/>
      </p:ext>
    </p:extLst>
  </p:cSld>
  <p:clrMapOvr>
    <a:masterClrMapping/>
  </p:clrMapOvr>
  <p:transition>
    <p:strips dir="r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2F4B0352-6499-4876-9B1D-9691CF6BAEEB}" type="slidenum">
              <a:rPr lang="en-US" altLang="zh-CN" sz="1400">
                <a:latin typeface="Times New Roman" panose="02020603050405020304" pitchFamily="18" charset="0"/>
              </a:rPr>
              <a:pPr/>
              <a:t>36</a:t>
            </a:fld>
            <a:endParaRPr lang="en-US" altLang="zh-CN" sz="1400">
              <a:latin typeface="Times New Roman" panose="02020603050405020304" pitchFamily="18" charset="0"/>
            </a:endParaRPr>
          </a:p>
        </p:txBody>
      </p:sp>
      <p:sp>
        <p:nvSpPr>
          <p:cNvPr id="58370" name="Title 1"/>
          <p:cNvSpPr>
            <a:spLocks noGrp="1"/>
          </p:cNvSpPr>
          <p:nvPr>
            <p:ph type="title" idx="4294967295"/>
          </p:nvPr>
        </p:nvSpPr>
        <p:spPr>
          <a:xfrm>
            <a:off x="0" y="-190500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 Inclusive </a:t>
            </a:r>
            <a:r>
              <a:rPr lang="en-US" altLang="en-US" i="1" dirty="0" smtClean="0"/>
              <a:t>b</a:t>
            </a:r>
            <a:r>
              <a:rPr lang="en-US" altLang="en-US" dirty="0" smtClean="0"/>
              <a:t>-jet </a:t>
            </a:r>
            <a:r>
              <a:rPr lang="en-US" altLang="en-US" i="1" dirty="0" smtClean="0"/>
              <a:t>R</a:t>
            </a:r>
            <a:r>
              <a:rPr lang="en-US" altLang="en-US" baseline="-25000" dirty="0" smtClean="0"/>
              <a:t>AA</a:t>
            </a:r>
            <a:r>
              <a:rPr lang="en-US" altLang="en-US" dirty="0" smtClean="0"/>
              <a:t> Performance</a:t>
            </a:r>
          </a:p>
        </p:txBody>
      </p:sp>
      <p:pic>
        <p:nvPicPr>
          <p:cNvPr id="58372" name="Content Placeholder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25" y="990600"/>
            <a:ext cx="34448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6" descr="figs_ATLAS_bb_frac1_fig_01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429000"/>
            <a:ext cx="3581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TextBox 5"/>
          <p:cNvSpPr txBox="1">
            <a:spLocks noChangeArrowheads="1"/>
          </p:cNvSpPr>
          <p:nvPr/>
        </p:nvSpPr>
        <p:spPr bwMode="auto">
          <a:xfrm>
            <a:off x="304800" y="4648200"/>
            <a:ext cx="5257800" cy="18161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800"/>
              <a:t>MVTX aiming first b-jet nuclear modification factor</a:t>
            </a:r>
            <a:br>
              <a:rPr lang="en-US" altLang="en-US" sz="1800"/>
            </a:br>
            <a:r>
              <a:rPr lang="en-US" altLang="en-US" sz="1800"/>
              <a:t>@ RHIC, covering ~15-40 GeV/c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/>
              <a:t> Mass dependence of parton energy loss</a:t>
            </a:r>
          </a:p>
          <a:p>
            <a:pPr lvl="1"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/>
              <a:t> Cleaner access to partonic kinematics  </a:t>
            </a:r>
          </a:p>
          <a:p>
            <a:pPr eaLnBrk="1" hangingPunct="1"/>
            <a:r>
              <a:rPr lang="en-US" altLang="en-US" sz="1800"/>
              <a:t>Uniqueness at RHIC (vs. LHC)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/>
              <a:t> Gluon splitting contribution is much less (~10%)</a:t>
            </a:r>
          </a:p>
        </p:txBody>
      </p:sp>
      <p:pic>
        <p:nvPicPr>
          <p:cNvPr id="58375" name="Picture 7" descr="b-proj4-triggerred (1)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762000"/>
            <a:ext cx="4546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1st sPHENIX China Workshop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135029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19874" y="3581400"/>
            <a:ext cx="3305536" cy="2543675"/>
          </a:xfrm>
        </p:spPr>
        <p:txBody>
          <a:bodyPr>
            <a:normAutofit lnSpcReduction="10000"/>
          </a:bodyPr>
          <a:lstStyle/>
          <a:p>
            <a:pPr marL="109728" indent="0">
              <a:buNone/>
            </a:pPr>
            <a:r>
              <a:rPr lang="en-US" dirty="0" smtClean="0"/>
              <a:t>Request:</a:t>
            </a:r>
          </a:p>
          <a:p>
            <a:r>
              <a:rPr lang="en-US" dirty="0" smtClean="0"/>
              <a:t>Update with EMCal tower-by-tower calibration</a:t>
            </a:r>
          </a:p>
          <a:p>
            <a:r>
              <a:rPr lang="en-US" dirty="0" smtClean="0"/>
              <a:t>Apply sPHENIX style</a:t>
            </a:r>
          </a:p>
          <a:p>
            <a:pPr marL="393192" lvl="1" indent="0">
              <a:buNone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1st sPHENIX China Workshop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EMCal: EM-shower energy resolution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103736" y="1675887"/>
            <a:ext cx="21807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Joe </a:t>
            </a:r>
            <a:r>
              <a:rPr lang="en-US" dirty="0" smtClean="0"/>
              <a:t>Osborn (</a:t>
            </a:r>
            <a:r>
              <a:rPr lang="en-US" dirty="0" err="1" smtClean="0"/>
              <a:t>UMich</a:t>
            </a:r>
            <a:r>
              <a:rPr lang="en-US" dirty="0" smtClean="0"/>
              <a:t>), </a:t>
            </a:r>
            <a:br>
              <a:rPr lang="en-US" dirty="0" smtClean="0"/>
            </a:br>
            <a:r>
              <a:rPr lang="en-US" dirty="0" smtClean="0"/>
              <a:t>June 13 Sim meeting 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36" y="1675887"/>
            <a:ext cx="5297328" cy="395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5767"/>
      </p:ext>
    </p:extLst>
  </p:cSld>
  <p:clrMapOvr>
    <a:masterClrMapping/>
  </p:clrMapOvr>
  <p:transition>
    <p:strips dir="r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lh4.googleusercontent.com/x7--iDgvCLAwZGiiZfPCu9r6kAcu6iRkZUSNmJ5taSCZGdtegkWKFlfc87AnWdCod5fwfKhPOxDkiRufofNzJCwgnaUBIiyAhUoAmSw6d0mONBd5wtZzhaFUf2jHTKzqkDDh9_UlQy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812" y="3396481"/>
            <a:ext cx="2188905" cy="219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4610463"/>
            <a:ext cx="7239001" cy="1637937"/>
          </a:xfrm>
        </p:spPr>
        <p:txBody>
          <a:bodyPr>
            <a:normAutofit fontScale="62500" lnSpcReduction="20000"/>
          </a:bodyPr>
          <a:lstStyle/>
          <a:p>
            <a:pPr marL="109728" indent="0">
              <a:buNone/>
            </a:pPr>
            <a:r>
              <a:rPr lang="en-US" dirty="0" smtClean="0"/>
              <a:t>Requests in priorities: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 smtClean="0"/>
              <a:t>Update to sPHENIX plotting style 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 smtClean="0"/>
              <a:t>Produce Upsilon spectrum update with updated background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 smtClean="0"/>
              <a:t>Use </a:t>
            </a:r>
            <a:r>
              <a:rPr lang="en-US" dirty="0"/>
              <a:t>2017 EMCal design and tracking simulations. Help on running</a:t>
            </a:r>
            <a:r>
              <a:rPr lang="en-US" dirty="0" smtClean="0"/>
              <a:t>?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/>
              <a:t>Finalizing Upsilon R_AA projection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1st sPHENIX China Workshop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EMCal: </a:t>
            </a:r>
            <a:r>
              <a:rPr lang="en-US" dirty="0" smtClean="0"/>
              <a:t>Hadron rejection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43726" y="1293279"/>
            <a:ext cx="84864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Hadron rejection @ 90% electron eff. for embedded particle in 0-4.4 </a:t>
            </a:r>
            <a:r>
              <a:rPr lang="en-US" dirty="0" err="1" smtClean="0"/>
              <a:t>fm</a:t>
            </a:r>
            <a:r>
              <a:rPr lang="en-US" dirty="0" smtClean="0"/>
              <a:t> Au+Au collision</a:t>
            </a:r>
          </a:p>
          <a:p>
            <a:r>
              <a:rPr lang="en-US" dirty="0" smtClean="0"/>
              <a:t>Work by Sasha Lebedev (ISU), quoted </a:t>
            </a:r>
            <a:r>
              <a:rPr lang="en-US" dirty="0"/>
              <a:t>from </a:t>
            </a:r>
            <a:r>
              <a:rPr lang="en-US" dirty="0" smtClean="0"/>
              <a:t>Quarkonium-TG wiki, June-2017 Col. meeting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304800" y="2043886"/>
            <a:ext cx="2534101" cy="2642482"/>
            <a:chOff x="1143000" y="2002570"/>
            <a:chExt cx="2534101" cy="264248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3000" y="2002570"/>
              <a:ext cx="2526365" cy="235952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500240" y="4275720"/>
              <a:ext cx="11768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 smtClean="0"/>
                <a:t>p</a:t>
              </a:r>
              <a:r>
                <a:rPr lang="en-US" baseline="-25000" dirty="0" err="1" smtClean="0"/>
                <a:t>T</a:t>
              </a:r>
              <a:r>
                <a:rPr lang="en-US" dirty="0" smtClean="0"/>
                <a:t> [GeV/c]</a:t>
              </a: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05000" y="3057528"/>
              <a:ext cx="14864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Pion rejection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267825" y="2076464"/>
            <a:ext cx="2456496" cy="2609904"/>
            <a:chOff x="4798166" y="1977041"/>
            <a:chExt cx="2456496" cy="260990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98166" y="1977041"/>
              <a:ext cx="2456496" cy="235952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038641" y="4217613"/>
              <a:ext cx="11399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/>
                <a:t>p</a:t>
              </a:r>
              <a:r>
                <a:rPr lang="en-US" baseline="-25000" dirty="0" err="1"/>
                <a:t>T</a:t>
              </a:r>
              <a:r>
                <a:rPr lang="en-US" dirty="0"/>
                <a:t> [GeV/c]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888627" y="2809927"/>
              <a:ext cx="1329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Anti-proton </a:t>
              </a:r>
              <a:br>
                <a:rPr lang="en-US" dirty="0" smtClean="0"/>
              </a:br>
              <a:r>
                <a:rPr lang="en-US" dirty="0" smtClean="0"/>
                <a:t>Rejection</a:t>
              </a:r>
              <a:endParaRPr lang="en-US" dirty="0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2004589"/>
            <a:ext cx="1990731" cy="19578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>
            <a:off x="5791200" y="2926155"/>
            <a:ext cx="304800" cy="375219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2403473">
            <a:off x="6543726" y="3885736"/>
            <a:ext cx="478574" cy="375219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400800" y="6069419"/>
            <a:ext cx="2667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More in Sasha’s talk today.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989647"/>
      </p:ext>
    </p:extLst>
  </p:cSld>
  <p:clrMapOvr>
    <a:masterClrMapping/>
  </p:clrMapOvr>
  <p:transition>
    <p:strips dir="r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0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361" y="1676400"/>
            <a:ext cx="3259778" cy="31724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0"/>
            <a:ext cx="8501062" cy="914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Performance : </a:t>
            </a:r>
            <a:r>
              <a:rPr lang="en-US" dirty="0" smtClean="0">
                <a:latin typeface="+mn-lt"/>
              </a:rPr>
              <a:t>electron-ID in </a:t>
            </a:r>
            <a:r>
              <a:rPr lang="en-US" dirty="0" err="1" smtClean="0">
                <a:latin typeface="+mn-lt"/>
              </a:rPr>
              <a:t>Au+Au</a:t>
            </a:r>
            <a:endParaRPr lang="en-US" sz="4800" dirty="0" smtClean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6070026" y="6492874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1st sPHENIX China Workshop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en-US" smtClean="0"/>
              <a:t>jihuang@bnl.gov&gt;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03F04E59-6B08-4FBB-B547-B885779F90B9}" type="slidenum">
              <a:rPr lang="en-US" altLang="en-US" sz="1200" smtClean="0">
                <a:solidFill>
                  <a:srgbClr val="898989"/>
                </a:solidFill>
              </a:rPr>
              <a:pPr eaLnBrk="1" hangingPunct="1">
                <a:defRPr/>
              </a:pPr>
              <a:t>39</a:t>
            </a:fld>
            <a:endParaRPr lang="en-US" altLang="en-US" sz="1200" smtClean="0">
              <a:solidFill>
                <a:srgbClr val="898989"/>
              </a:solidFill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771525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Rectangle 2"/>
          <p:cNvSpPr/>
          <p:nvPr/>
        </p:nvSpPr>
        <p:spPr>
          <a:xfrm>
            <a:off x="457200" y="888591"/>
            <a:ext cx="8534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Updated and more detailed simulation show good safety margin on electron-ID performance on top of the baseline design (as required to reach Upsilon program physics goal)</a:t>
            </a:r>
            <a:endParaRPr lang="en-US" dirty="0"/>
          </a:p>
        </p:txBody>
      </p:sp>
      <p:sp>
        <p:nvSpPr>
          <p:cNvPr id="15" name="Text Placeholder 2"/>
          <p:cNvSpPr txBox="1">
            <a:spLocks/>
          </p:cNvSpPr>
          <p:nvPr/>
        </p:nvSpPr>
        <p:spPr bwMode="auto">
          <a:xfrm>
            <a:off x="304800" y="4848864"/>
            <a:ext cx="2590800" cy="1247136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4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Baseline performance, </a:t>
            </a:r>
            <a:br>
              <a:rPr lang="en-US" dirty="0" smtClean="0"/>
            </a:br>
            <a:r>
              <a:rPr lang="en-US" dirty="0" smtClean="0"/>
              <a:t>design goals</a:t>
            </a:r>
          </a:p>
          <a:p>
            <a:r>
              <a:rPr lang="en-US" dirty="0" smtClean="0"/>
              <a:t>Sum all scintillator energy</a:t>
            </a:r>
          </a:p>
          <a:p>
            <a:r>
              <a:rPr lang="en-US" dirty="0" smtClean="0"/>
              <a:t>1D SPACAL material with hits grouped into 2D SPACAL towers </a:t>
            </a:r>
            <a:endParaRPr lang="en-US" dirty="0"/>
          </a:p>
        </p:txBody>
      </p:sp>
      <p:sp>
        <p:nvSpPr>
          <p:cNvPr id="16" name="Text Placeholder 3"/>
          <p:cNvSpPr txBox="1">
            <a:spLocks/>
          </p:cNvSpPr>
          <p:nvPr/>
        </p:nvSpPr>
        <p:spPr>
          <a:xfrm>
            <a:off x="3276600" y="4848864"/>
            <a:ext cx="2667000" cy="185673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4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2D projective SPACAL</a:t>
            </a:r>
          </a:p>
          <a:p>
            <a:r>
              <a:rPr lang="en-US" dirty="0" smtClean="0"/>
              <a:t>Updated studies (Preliminary)</a:t>
            </a:r>
          </a:p>
          <a:p>
            <a:r>
              <a:rPr lang="en-US" dirty="0" smtClean="0"/>
              <a:t>Sum all hadron taking account of hadron ratio</a:t>
            </a:r>
          </a:p>
          <a:p>
            <a:r>
              <a:rPr lang="en-US" dirty="0" smtClean="0"/>
              <a:t>Full digitization (w/ </a:t>
            </a:r>
            <a:r>
              <a:rPr lang="en-US" dirty="0" err="1" smtClean="0"/>
              <a:t>Birk</a:t>
            </a:r>
            <a:r>
              <a:rPr lang="en-US" dirty="0" smtClean="0"/>
              <a:t> corrections)</a:t>
            </a:r>
          </a:p>
          <a:p>
            <a:r>
              <a:rPr lang="en-US" dirty="0" smtClean="0"/>
              <a:t>Full tracking with silicon opt.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Fully implemented 2D SPACAL (tower/support structure)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7" name="Content Placeholder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918" y="1885640"/>
            <a:ext cx="2598912" cy="2782992"/>
          </a:xfrm>
          <a:prstGeom prst="rect">
            <a:avLst/>
          </a:prstGeom>
        </p:spPr>
      </p:pic>
      <p:sp>
        <p:nvSpPr>
          <p:cNvPr id="13" name="Text Placeholder 3"/>
          <p:cNvSpPr txBox="1">
            <a:spLocks/>
          </p:cNvSpPr>
          <p:nvPr/>
        </p:nvSpPr>
        <p:spPr>
          <a:xfrm>
            <a:off x="6172200" y="4848864"/>
            <a:ext cx="2967038" cy="185673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300" dirty="0" smtClean="0"/>
              <a:t>1D </a:t>
            </a:r>
            <a:r>
              <a:rPr lang="en-US" sz="1300" dirty="0"/>
              <a:t>projective </a:t>
            </a:r>
            <a:r>
              <a:rPr lang="en-US" sz="1300" dirty="0" smtClean="0"/>
              <a:t>SPACAL</a:t>
            </a:r>
            <a:endParaRPr lang="en-US" sz="1300" dirty="0"/>
          </a:p>
          <a:p>
            <a:r>
              <a:rPr lang="en-US" sz="1300" dirty="0" smtClean="0"/>
              <a:t>Updated studies (Preliminary)</a:t>
            </a:r>
          </a:p>
          <a:p>
            <a:r>
              <a:rPr lang="en-US" sz="1300" dirty="0" smtClean="0"/>
              <a:t>Sum all hadron taking account of hadron ratio</a:t>
            </a:r>
          </a:p>
          <a:p>
            <a:r>
              <a:rPr lang="en-US" sz="1300" dirty="0" smtClean="0"/>
              <a:t>Full digitization (w/ </a:t>
            </a:r>
            <a:r>
              <a:rPr lang="en-US" sz="1300" dirty="0" err="1" smtClean="0"/>
              <a:t>Birk</a:t>
            </a:r>
            <a:r>
              <a:rPr lang="en-US" sz="1300" dirty="0" smtClean="0"/>
              <a:t> corrections)</a:t>
            </a:r>
          </a:p>
          <a:p>
            <a:r>
              <a:rPr lang="en-US" sz="1300" dirty="0"/>
              <a:t>Full tracking with silicon opt.</a:t>
            </a:r>
            <a:endParaRPr lang="en-US" sz="1300" dirty="0" smtClean="0"/>
          </a:p>
          <a:p>
            <a:r>
              <a:rPr lang="en-US" sz="1300" dirty="0" smtClean="0">
                <a:solidFill>
                  <a:schemeClr val="tx2"/>
                </a:solidFill>
              </a:rPr>
              <a:t>Ideally towering (no-tower boarder, no enclosure structure)</a:t>
            </a:r>
            <a:endParaRPr lang="en-US" sz="1300" dirty="0">
              <a:solidFill>
                <a:schemeClr val="tx2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048000" y="1705407"/>
            <a:ext cx="3229975" cy="3143458"/>
            <a:chOff x="3048000" y="1705407"/>
            <a:chExt cx="3229975" cy="3143458"/>
          </a:xfrm>
        </p:grpSpPr>
        <p:pic>
          <p:nvPicPr>
            <p:cNvPr id="14" name="Content Placeholder 5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1705407"/>
              <a:ext cx="3229975" cy="314345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441265" y="3380601"/>
              <a:ext cx="158793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Reconstructed </a:t>
              </a:r>
              <a:r>
                <a:rPr lang="el-GR" sz="1200" dirty="0" smtClean="0"/>
                <a:t>η</a:t>
              </a:r>
              <a:r>
                <a:rPr lang="en-US" sz="1200" dirty="0" smtClean="0"/>
                <a:t> and p</a:t>
              </a:r>
              <a:endParaRPr lang="en-US" sz="1200" dirty="0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6324600" y="3380600"/>
            <a:ext cx="15879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Reconstructed </a:t>
            </a:r>
            <a:r>
              <a:rPr lang="el-GR" sz="1200" dirty="0" smtClean="0"/>
              <a:t>η</a:t>
            </a:r>
            <a:r>
              <a:rPr lang="en-US" sz="1200" dirty="0" smtClean="0"/>
              <a:t> and 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54656740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647113" y="6408738"/>
            <a:ext cx="366712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F1042E9-45F9-4670-A36D-71B92377A83E}" type="slidenum">
              <a:rPr lang="en-US" altLang="en-US" sz="12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200" smtClean="0">
              <a:latin typeface="Times New Roman" panose="02020603050405020304" pitchFamily="18" charset="0"/>
            </a:endParaRPr>
          </a:p>
        </p:txBody>
      </p:sp>
      <p:pic>
        <p:nvPicPr>
          <p:cNvPr id="23556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" t="3407" r="5452" b="2521"/>
          <a:stretch>
            <a:fillRect/>
          </a:stretch>
        </p:blipFill>
        <p:spPr bwMode="auto">
          <a:xfrm>
            <a:off x="342258" y="492411"/>
            <a:ext cx="2370138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2" b="2538"/>
          <a:stretch>
            <a:fillRect/>
          </a:stretch>
        </p:blipFill>
        <p:spPr bwMode="auto">
          <a:xfrm>
            <a:off x="3505200" y="1144587"/>
            <a:ext cx="548957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/>
          <p:cNvSpPr/>
          <p:nvPr/>
        </p:nvSpPr>
        <p:spPr>
          <a:xfrm rot="1238013">
            <a:off x="2590800" y="1846262"/>
            <a:ext cx="2133600" cy="819150"/>
          </a:xfrm>
          <a:prstGeom prst="rightArrow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400" dirty="0">
                <a:ea typeface="MS PGothic" panose="020B0600070205080204" pitchFamily="34" charset="-128"/>
                <a:cs typeface="Times New Roman" panose="02020603050405020304" pitchFamily="18" charset="0"/>
              </a:rPr>
              <a:t>Design to Simulation</a:t>
            </a:r>
            <a:endParaRPr lang="en-US" sz="1400" dirty="0"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23559" name="Rectangle 11"/>
          <p:cNvSpPr>
            <a:spLocks noChangeArrowheads="1"/>
          </p:cNvSpPr>
          <p:nvPr/>
        </p:nvSpPr>
        <p:spPr bwMode="auto">
          <a:xfrm>
            <a:off x="4000027" y="1033108"/>
            <a:ext cx="49149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/>
              <a:t>sPHENIX Geant4 display of </a:t>
            </a:r>
            <a:r>
              <a:rPr lang="en-US" altLang="en-US" sz="1600" i="1" dirty="0" err="1"/>
              <a:t>p</a:t>
            </a:r>
            <a:r>
              <a:rPr lang="en-US" altLang="en-US" sz="1600" i="1" baseline="-25000" dirty="0" err="1"/>
              <a:t>T</a:t>
            </a:r>
            <a:r>
              <a:rPr lang="en-US" altLang="en-US" sz="1600" dirty="0"/>
              <a:t>=30 GeV/c </a:t>
            </a:r>
            <a:r>
              <a:rPr lang="en-US" altLang="en-US" sz="1600" i="1" dirty="0"/>
              <a:t>B</a:t>
            </a:r>
            <a:r>
              <a:rPr lang="en-US" altLang="en-US" sz="1600" baseline="30000" dirty="0"/>
              <a:t>+</a:t>
            </a:r>
            <a:r>
              <a:rPr lang="en-US" altLang="en-US" sz="1600" dirty="0"/>
              <a:t>-hadron</a:t>
            </a:r>
          </a:p>
        </p:txBody>
      </p:sp>
      <p:pic>
        <p:nvPicPr>
          <p:cNvPr id="23560" name="Picture 2" descr="https://writelatex.s3.amazonaws.com/cvzwrwtdqjrg/uploads/96/12999568/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9" t="21704" r="24597" b="20767"/>
          <a:stretch>
            <a:fillRect/>
          </a:stretch>
        </p:blipFill>
        <p:spPr bwMode="auto">
          <a:xfrm>
            <a:off x="228600" y="3430587"/>
            <a:ext cx="2895600" cy="2886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eft Arrow 12"/>
          <p:cNvSpPr/>
          <p:nvPr/>
        </p:nvSpPr>
        <p:spPr>
          <a:xfrm rot="20690197">
            <a:off x="2319338" y="3436937"/>
            <a:ext cx="3525837" cy="817563"/>
          </a:xfrm>
          <a:custGeom>
            <a:avLst/>
            <a:gdLst>
              <a:gd name="connsiteX0" fmla="*/ 0 w 3271191"/>
              <a:gd name="connsiteY0" fmla="*/ 409306 h 818612"/>
              <a:gd name="connsiteX1" fmla="*/ 409306 w 3271191"/>
              <a:gd name="connsiteY1" fmla="*/ 0 h 818612"/>
              <a:gd name="connsiteX2" fmla="*/ 409306 w 3271191"/>
              <a:gd name="connsiteY2" fmla="*/ 204653 h 818612"/>
              <a:gd name="connsiteX3" fmla="*/ 3271191 w 3271191"/>
              <a:gd name="connsiteY3" fmla="*/ 204653 h 818612"/>
              <a:gd name="connsiteX4" fmla="*/ 3271191 w 3271191"/>
              <a:gd name="connsiteY4" fmla="*/ 613959 h 818612"/>
              <a:gd name="connsiteX5" fmla="*/ 409306 w 3271191"/>
              <a:gd name="connsiteY5" fmla="*/ 613959 h 818612"/>
              <a:gd name="connsiteX6" fmla="*/ 409306 w 3271191"/>
              <a:gd name="connsiteY6" fmla="*/ 818612 h 818612"/>
              <a:gd name="connsiteX7" fmla="*/ 0 w 3271191"/>
              <a:gd name="connsiteY7" fmla="*/ 409306 h 818612"/>
              <a:gd name="connsiteX0" fmla="*/ 0 w 3271191"/>
              <a:gd name="connsiteY0" fmla="*/ 409306 h 818612"/>
              <a:gd name="connsiteX1" fmla="*/ 409306 w 3271191"/>
              <a:gd name="connsiteY1" fmla="*/ 0 h 818612"/>
              <a:gd name="connsiteX2" fmla="*/ 409306 w 3271191"/>
              <a:gd name="connsiteY2" fmla="*/ 204653 h 818612"/>
              <a:gd name="connsiteX3" fmla="*/ 3271191 w 3271191"/>
              <a:gd name="connsiteY3" fmla="*/ 204653 h 818612"/>
              <a:gd name="connsiteX4" fmla="*/ 3269404 w 3271191"/>
              <a:gd name="connsiteY4" fmla="*/ 457417 h 818612"/>
              <a:gd name="connsiteX5" fmla="*/ 409306 w 3271191"/>
              <a:gd name="connsiteY5" fmla="*/ 613959 h 818612"/>
              <a:gd name="connsiteX6" fmla="*/ 409306 w 3271191"/>
              <a:gd name="connsiteY6" fmla="*/ 818612 h 818612"/>
              <a:gd name="connsiteX7" fmla="*/ 0 w 3271191"/>
              <a:gd name="connsiteY7" fmla="*/ 409306 h 818612"/>
              <a:gd name="connsiteX0" fmla="*/ 0 w 3281151"/>
              <a:gd name="connsiteY0" fmla="*/ 409306 h 818612"/>
              <a:gd name="connsiteX1" fmla="*/ 409306 w 3281151"/>
              <a:gd name="connsiteY1" fmla="*/ 0 h 818612"/>
              <a:gd name="connsiteX2" fmla="*/ 409306 w 3281151"/>
              <a:gd name="connsiteY2" fmla="*/ 204653 h 818612"/>
              <a:gd name="connsiteX3" fmla="*/ 3281151 w 3281151"/>
              <a:gd name="connsiteY3" fmla="*/ 327957 h 818612"/>
              <a:gd name="connsiteX4" fmla="*/ 3269404 w 3281151"/>
              <a:gd name="connsiteY4" fmla="*/ 457417 h 818612"/>
              <a:gd name="connsiteX5" fmla="*/ 409306 w 3281151"/>
              <a:gd name="connsiteY5" fmla="*/ 613959 h 818612"/>
              <a:gd name="connsiteX6" fmla="*/ 409306 w 3281151"/>
              <a:gd name="connsiteY6" fmla="*/ 818612 h 818612"/>
              <a:gd name="connsiteX7" fmla="*/ 0 w 3281151"/>
              <a:gd name="connsiteY7" fmla="*/ 409306 h 818612"/>
              <a:gd name="connsiteX0" fmla="*/ 0 w 3290755"/>
              <a:gd name="connsiteY0" fmla="*/ 409306 h 818612"/>
              <a:gd name="connsiteX1" fmla="*/ 409306 w 3290755"/>
              <a:gd name="connsiteY1" fmla="*/ 0 h 818612"/>
              <a:gd name="connsiteX2" fmla="*/ 409306 w 3290755"/>
              <a:gd name="connsiteY2" fmla="*/ 204653 h 818612"/>
              <a:gd name="connsiteX3" fmla="*/ 3281151 w 3290755"/>
              <a:gd name="connsiteY3" fmla="*/ 327957 h 818612"/>
              <a:gd name="connsiteX4" fmla="*/ 3290732 w 3290755"/>
              <a:gd name="connsiteY4" fmla="*/ 452591 h 818612"/>
              <a:gd name="connsiteX5" fmla="*/ 409306 w 3290755"/>
              <a:gd name="connsiteY5" fmla="*/ 613959 h 818612"/>
              <a:gd name="connsiteX6" fmla="*/ 409306 w 3290755"/>
              <a:gd name="connsiteY6" fmla="*/ 818612 h 818612"/>
              <a:gd name="connsiteX7" fmla="*/ 0 w 3290755"/>
              <a:gd name="connsiteY7" fmla="*/ 409306 h 818612"/>
              <a:gd name="connsiteX0" fmla="*/ 0 w 3289436"/>
              <a:gd name="connsiteY0" fmla="*/ 409306 h 818612"/>
              <a:gd name="connsiteX1" fmla="*/ 409306 w 3289436"/>
              <a:gd name="connsiteY1" fmla="*/ 0 h 818612"/>
              <a:gd name="connsiteX2" fmla="*/ 409306 w 3289436"/>
              <a:gd name="connsiteY2" fmla="*/ 204653 h 818612"/>
              <a:gd name="connsiteX3" fmla="*/ 3281151 w 3289436"/>
              <a:gd name="connsiteY3" fmla="*/ 327957 h 818612"/>
              <a:gd name="connsiteX4" fmla="*/ 3289409 w 3289436"/>
              <a:gd name="connsiteY4" fmla="*/ 417017 h 818612"/>
              <a:gd name="connsiteX5" fmla="*/ 409306 w 3289436"/>
              <a:gd name="connsiteY5" fmla="*/ 613959 h 818612"/>
              <a:gd name="connsiteX6" fmla="*/ 409306 w 3289436"/>
              <a:gd name="connsiteY6" fmla="*/ 818612 h 818612"/>
              <a:gd name="connsiteX7" fmla="*/ 0 w 3289436"/>
              <a:gd name="connsiteY7" fmla="*/ 409306 h 81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89436" h="818612">
                <a:moveTo>
                  <a:pt x="0" y="409306"/>
                </a:moveTo>
                <a:lnTo>
                  <a:pt x="409306" y="0"/>
                </a:lnTo>
                <a:lnTo>
                  <a:pt x="409306" y="204653"/>
                </a:lnTo>
                <a:lnTo>
                  <a:pt x="3281151" y="327957"/>
                </a:lnTo>
                <a:cubicBezTo>
                  <a:pt x="3280555" y="412212"/>
                  <a:pt x="3290005" y="332762"/>
                  <a:pt x="3289409" y="417017"/>
                </a:cubicBezTo>
                <a:lnTo>
                  <a:pt x="409306" y="613959"/>
                </a:lnTo>
                <a:lnTo>
                  <a:pt x="409306" y="818612"/>
                </a:lnTo>
                <a:lnTo>
                  <a:pt x="0" y="409306"/>
                </a:lnTo>
                <a:close/>
              </a:path>
            </a:pathLst>
          </a:cu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400" dirty="0" smtClean="0">
                <a:ea typeface="MS PGothic" panose="020B0600070205080204" pitchFamily="34" charset="-128"/>
                <a:cs typeface="Times New Roman" panose="02020603050405020304" pitchFamily="18" charset="0"/>
              </a:rPr>
              <a:t>Inner tracker (MVTX </a:t>
            </a:r>
            <a:r>
              <a:rPr lang="en-US" sz="1400" dirty="0">
                <a:ea typeface="MS PGothic" panose="020B0600070205080204" pitchFamily="34" charset="-128"/>
                <a:cs typeface="Times New Roman" panose="02020603050405020304" pitchFamily="18" charset="0"/>
              </a:rPr>
              <a:t>and </a:t>
            </a:r>
            <a:r>
              <a:rPr lang="en-US" sz="1400" dirty="0" smtClean="0">
                <a:ea typeface="MS PGothic" panose="020B0600070205080204" pitchFamily="34" charset="-128"/>
                <a:cs typeface="Times New Roman" panose="02020603050405020304" pitchFamily="18" charset="0"/>
              </a:rPr>
              <a:t>INTT)     </a:t>
            </a:r>
            <a:r>
              <a:rPr lang="en-US" sz="1400" dirty="0">
                <a:ea typeface="MS PGothic" panose="020B0600070205080204" pitchFamily="34" charset="-128"/>
                <a:cs typeface="Times New Roman" panose="02020603050405020304" pitchFamily="18" charset="0"/>
              </a:rPr>
              <a:t>_</a:t>
            </a:r>
            <a:endParaRPr lang="en-US" sz="1400" dirty="0"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5" name="Title 5"/>
          <p:cNvSpPr>
            <a:spLocks noGrp="1"/>
          </p:cNvSpPr>
          <p:nvPr>
            <p:ph type="title"/>
          </p:nvPr>
        </p:nvSpPr>
        <p:spPr>
          <a:xfrm>
            <a:off x="676431" y="-117802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altLang="en-US" sz="2800" dirty="0"/>
              <a:t>Full detector simulation + </a:t>
            </a:r>
            <a:r>
              <a:rPr lang="en-US" altLang="en-US" sz="2800" dirty="0" smtClean="0"/>
              <a:t>reconstruction</a:t>
            </a:r>
            <a:endParaRPr lang="en-US" sz="28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2927841" y="542519"/>
            <a:ext cx="6076344" cy="587443"/>
            <a:chOff x="-216174" y="6026672"/>
            <a:chExt cx="4941549" cy="477734"/>
          </a:xfrm>
        </p:grpSpPr>
        <p:sp>
          <p:nvSpPr>
            <p:cNvPr id="17" name="Rectangle 16"/>
            <p:cNvSpPr/>
            <p:nvPr/>
          </p:nvSpPr>
          <p:spPr>
            <a:xfrm>
              <a:off x="-216174" y="6140888"/>
              <a:ext cx="4941549" cy="3003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Open source @                     : </a:t>
              </a:r>
              <a:r>
                <a:rPr lang="en-US" sz="1400" dirty="0" smtClean="0">
                  <a:hlinkClick r:id="rId6"/>
                </a:rPr>
                <a:t>https</a:t>
              </a:r>
              <a:r>
                <a:rPr lang="en-US" sz="1400" dirty="0">
                  <a:hlinkClick r:id="rId6"/>
                </a:rPr>
                <a:t>://github.com/sPHENIX-Collaboration</a:t>
              </a:r>
              <a:r>
                <a:rPr lang="en-US" sz="1400" dirty="0" smtClean="0">
                  <a:hlinkClick r:id="rId6"/>
                </a:rPr>
                <a:t>/</a:t>
              </a:r>
              <a:r>
                <a:rPr lang="en-US" sz="1400" dirty="0" smtClean="0"/>
                <a:t> </a:t>
              </a:r>
              <a:endParaRPr lang="en-US" sz="1400" dirty="0"/>
            </a:p>
          </p:txBody>
        </p:sp>
        <p:pic>
          <p:nvPicPr>
            <p:cNvPr id="18" name="Picture 2" descr="https://kanbanize.com/blog/wp-content/uploads/2014/11/GitHub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928" y="6026672"/>
              <a:ext cx="816641" cy="477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9" name="Object 1"/>
          <p:cNvGraphicFramePr>
            <a:graphicFrameLocks noChangeAspect="1"/>
          </p:cNvGraphicFramePr>
          <p:nvPr>
            <p:extLst/>
          </p:nvPr>
        </p:nvGraphicFramePr>
        <p:xfrm>
          <a:off x="5638800" y="5015571"/>
          <a:ext cx="2854325" cy="183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9" name="Image" r:id="rId8" imgW="14653968" imgH="9409524" progId="Photoshop.Image.18">
                  <p:embed/>
                </p:oleObj>
              </mc:Choice>
              <mc:Fallback>
                <p:oleObj name="Image" r:id="rId8" imgW="14653968" imgH="9409524" progId="Photoshop.Image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5015571"/>
                        <a:ext cx="2854325" cy="183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ight Arrow 13"/>
          <p:cNvSpPr/>
          <p:nvPr/>
        </p:nvSpPr>
        <p:spPr>
          <a:xfrm rot="540307">
            <a:off x="1889125" y="4821237"/>
            <a:ext cx="4030663" cy="908050"/>
          </a:xfrm>
          <a:custGeom>
            <a:avLst/>
            <a:gdLst>
              <a:gd name="connsiteX0" fmla="*/ 0 w 3523382"/>
              <a:gd name="connsiteY0" fmla="*/ 227049 h 908194"/>
              <a:gd name="connsiteX1" fmla="*/ 3069285 w 3523382"/>
              <a:gd name="connsiteY1" fmla="*/ 227049 h 908194"/>
              <a:gd name="connsiteX2" fmla="*/ 3069285 w 3523382"/>
              <a:gd name="connsiteY2" fmla="*/ 0 h 908194"/>
              <a:gd name="connsiteX3" fmla="*/ 3523382 w 3523382"/>
              <a:gd name="connsiteY3" fmla="*/ 454097 h 908194"/>
              <a:gd name="connsiteX4" fmla="*/ 3069285 w 3523382"/>
              <a:gd name="connsiteY4" fmla="*/ 908194 h 908194"/>
              <a:gd name="connsiteX5" fmla="*/ 3069285 w 3523382"/>
              <a:gd name="connsiteY5" fmla="*/ 681146 h 908194"/>
              <a:gd name="connsiteX6" fmla="*/ 0 w 3523382"/>
              <a:gd name="connsiteY6" fmla="*/ 681146 h 908194"/>
              <a:gd name="connsiteX7" fmla="*/ 0 w 3523382"/>
              <a:gd name="connsiteY7" fmla="*/ 227049 h 908194"/>
              <a:gd name="connsiteX0" fmla="*/ 0 w 3982099"/>
              <a:gd name="connsiteY0" fmla="*/ 206508 h 908194"/>
              <a:gd name="connsiteX1" fmla="*/ 3528002 w 3982099"/>
              <a:gd name="connsiteY1" fmla="*/ 227049 h 908194"/>
              <a:gd name="connsiteX2" fmla="*/ 3528002 w 3982099"/>
              <a:gd name="connsiteY2" fmla="*/ 0 h 908194"/>
              <a:gd name="connsiteX3" fmla="*/ 3982099 w 3982099"/>
              <a:gd name="connsiteY3" fmla="*/ 454097 h 908194"/>
              <a:gd name="connsiteX4" fmla="*/ 3528002 w 3982099"/>
              <a:gd name="connsiteY4" fmla="*/ 908194 h 908194"/>
              <a:gd name="connsiteX5" fmla="*/ 3528002 w 3982099"/>
              <a:gd name="connsiteY5" fmla="*/ 681146 h 908194"/>
              <a:gd name="connsiteX6" fmla="*/ 458717 w 3982099"/>
              <a:gd name="connsiteY6" fmla="*/ 681146 h 908194"/>
              <a:gd name="connsiteX7" fmla="*/ 0 w 3982099"/>
              <a:gd name="connsiteY7" fmla="*/ 206508 h 908194"/>
              <a:gd name="connsiteX0" fmla="*/ 13891 w 3995990"/>
              <a:gd name="connsiteY0" fmla="*/ 206508 h 908194"/>
              <a:gd name="connsiteX1" fmla="*/ 3541893 w 3995990"/>
              <a:gd name="connsiteY1" fmla="*/ 227049 h 908194"/>
              <a:gd name="connsiteX2" fmla="*/ 3541893 w 3995990"/>
              <a:gd name="connsiteY2" fmla="*/ 0 h 908194"/>
              <a:gd name="connsiteX3" fmla="*/ 3995990 w 3995990"/>
              <a:gd name="connsiteY3" fmla="*/ 454097 h 908194"/>
              <a:gd name="connsiteX4" fmla="*/ 3541893 w 3995990"/>
              <a:gd name="connsiteY4" fmla="*/ 908194 h 908194"/>
              <a:gd name="connsiteX5" fmla="*/ 3541893 w 3995990"/>
              <a:gd name="connsiteY5" fmla="*/ 681146 h 908194"/>
              <a:gd name="connsiteX6" fmla="*/ 0 w 3995990"/>
              <a:gd name="connsiteY6" fmla="*/ 357397 h 908194"/>
              <a:gd name="connsiteX7" fmla="*/ 13891 w 3995990"/>
              <a:gd name="connsiteY7" fmla="*/ 206508 h 908194"/>
              <a:gd name="connsiteX0" fmla="*/ 20766 w 4002865"/>
              <a:gd name="connsiteY0" fmla="*/ 206508 h 908194"/>
              <a:gd name="connsiteX1" fmla="*/ 3548768 w 4002865"/>
              <a:gd name="connsiteY1" fmla="*/ 227049 h 908194"/>
              <a:gd name="connsiteX2" fmla="*/ 3548768 w 4002865"/>
              <a:gd name="connsiteY2" fmla="*/ 0 h 908194"/>
              <a:gd name="connsiteX3" fmla="*/ 4002865 w 4002865"/>
              <a:gd name="connsiteY3" fmla="*/ 454097 h 908194"/>
              <a:gd name="connsiteX4" fmla="*/ 3548768 w 4002865"/>
              <a:gd name="connsiteY4" fmla="*/ 908194 h 908194"/>
              <a:gd name="connsiteX5" fmla="*/ 3548768 w 4002865"/>
              <a:gd name="connsiteY5" fmla="*/ 681146 h 908194"/>
              <a:gd name="connsiteX6" fmla="*/ 0 w 4002865"/>
              <a:gd name="connsiteY6" fmla="*/ 544686 h 908194"/>
              <a:gd name="connsiteX7" fmla="*/ 20766 w 4002865"/>
              <a:gd name="connsiteY7" fmla="*/ 206508 h 908194"/>
              <a:gd name="connsiteX0" fmla="*/ 0 w 4022133"/>
              <a:gd name="connsiteY0" fmla="*/ 406751 h 908194"/>
              <a:gd name="connsiteX1" fmla="*/ 3568036 w 4022133"/>
              <a:gd name="connsiteY1" fmla="*/ 227049 h 908194"/>
              <a:gd name="connsiteX2" fmla="*/ 3568036 w 4022133"/>
              <a:gd name="connsiteY2" fmla="*/ 0 h 908194"/>
              <a:gd name="connsiteX3" fmla="*/ 4022133 w 4022133"/>
              <a:gd name="connsiteY3" fmla="*/ 454097 h 908194"/>
              <a:gd name="connsiteX4" fmla="*/ 3568036 w 4022133"/>
              <a:gd name="connsiteY4" fmla="*/ 908194 h 908194"/>
              <a:gd name="connsiteX5" fmla="*/ 3568036 w 4022133"/>
              <a:gd name="connsiteY5" fmla="*/ 681146 h 908194"/>
              <a:gd name="connsiteX6" fmla="*/ 19268 w 4022133"/>
              <a:gd name="connsiteY6" fmla="*/ 544686 h 908194"/>
              <a:gd name="connsiteX7" fmla="*/ 0 w 4022133"/>
              <a:gd name="connsiteY7" fmla="*/ 406751 h 908194"/>
              <a:gd name="connsiteX0" fmla="*/ 9209 w 4031342"/>
              <a:gd name="connsiteY0" fmla="*/ 406751 h 908194"/>
              <a:gd name="connsiteX1" fmla="*/ 3577245 w 4031342"/>
              <a:gd name="connsiteY1" fmla="*/ 227049 h 908194"/>
              <a:gd name="connsiteX2" fmla="*/ 3577245 w 4031342"/>
              <a:gd name="connsiteY2" fmla="*/ 0 h 908194"/>
              <a:gd name="connsiteX3" fmla="*/ 4031342 w 4031342"/>
              <a:gd name="connsiteY3" fmla="*/ 454097 h 908194"/>
              <a:gd name="connsiteX4" fmla="*/ 3577245 w 4031342"/>
              <a:gd name="connsiteY4" fmla="*/ 908194 h 908194"/>
              <a:gd name="connsiteX5" fmla="*/ 3577245 w 4031342"/>
              <a:gd name="connsiteY5" fmla="*/ 681146 h 908194"/>
              <a:gd name="connsiteX6" fmla="*/ 0 w 4031342"/>
              <a:gd name="connsiteY6" fmla="*/ 503170 h 908194"/>
              <a:gd name="connsiteX7" fmla="*/ 9209 w 4031342"/>
              <a:gd name="connsiteY7" fmla="*/ 406751 h 908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31342" h="908194">
                <a:moveTo>
                  <a:pt x="9209" y="406751"/>
                </a:moveTo>
                <a:lnTo>
                  <a:pt x="3577245" y="227049"/>
                </a:lnTo>
                <a:lnTo>
                  <a:pt x="3577245" y="0"/>
                </a:lnTo>
                <a:lnTo>
                  <a:pt x="4031342" y="454097"/>
                </a:lnTo>
                <a:lnTo>
                  <a:pt x="3577245" y="908194"/>
                </a:lnTo>
                <a:lnTo>
                  <a:pt x="3577245" y="681146"/>
                </a:lnTo>
                <a:lnTo>
                  <a:pt x="0" y="503170"/>
                </a:lnTo>
                <a:lnTo>
                  <a:pt x="9209" y="406751"/>
                </a:lnTo>
                <a:close/>
              </a:path>
            </a:pathLst>
          </a:cu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400" dirty="0">
                <a:ea typeface="MS PGothic" panose="020B0600070205080204" pitchFamily="34" charset="-128"/>
                <a:cs typeface="Times New Roman" panose="02020603050405020304" pitchFamily="18" charset="0"/>
              </a:rPr>
              <a:t>_                MVTX Ladders modeled in details</a:t>
            </a:r>
            <a:endParaRPr lang="en-US" sz="1400" dirty="0"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1st sPHENIX China Workshop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771186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48" y="3870916"/>
            <a:ext cx="6858000" cy="2542556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4656748" y="3566116"/>
            <a:ext cx="0" cy="1295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943755" y="3560701"/>
            <a:ext cx="0" cy="1295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656748" y="3718516"/>
            <a:ext cx="304800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885348" y="3522224"/>
            <a:ext cx="1571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MVTX: +/- 2 </a:t>
            </a:r>
            <a:r>
              <a:rPr lang="en-US" dirty="0">
                <a:solidFill>
                  <a:srgbClr val="FF0000"/>
                </a:solidFill>
              </a:rPr>
              <a:t>µ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56612" y="3522224"/>
            <a:ext cx="2153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333CC"/>
                </a:solidFill>
              </a:rPr>
              <a:t>INTT: [-20 ns, +80 ns]</a:t>
            </a:r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31749" y="3522224"/>
            <a:ext cx="1481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TPC: +/- 35 µs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58251" y="3519966"/>
            <a:ext cx="2064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Collisions: +/- 35 µs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7" name="Elbow Connector 26"/>
          <p:cNvCxnSpPr/>
          <p:nvPr/>
        </p:nvCxnSpPr>
        <p:spPr>
          <a:xfrm rot="10800000" flipV="1">
            <a:off x="4814177" y="3937530"/>
            <a:ext cx="2882534" cy="203565"/>
          </a:xfrm>
          <a:prstGeom prst="bentConnector3">
            <a:avLst>
              <a:gd name="adj1" fmla="val 10007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47982"/>
            <a:ext cx="9144000" cy="157660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1st sPHENIX China Workshop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Event generator: </a:t>
            </a:r>
            <a:r>
              <a:rPr lang="en-US" dirty="0" smtClean="0"/>
              <a:t>event pile up</a:t>
            </a:r>
            <a:endParaRPr lang="en-US" dirty="0"/>
          </a:p>
        </p:txBody>
      </p:sp>
      <p:sp>
        <p:nvSpPr>
          <p:cNvPr id="26" name="Content Placeholder 1"/>
          <p:cNvSpPr>
            <a:spLocks noGrp="1"/>
          </p:cNvSpPr>
          <p:nvPr>
            <p:ph idx="1"/>
          </p:nvPr>
        </p:nvSpPr>
        <p:spPr>
          <a:xfrm>
            <a:off x="457200" y="1051789"/>
            <a:ext cx="8229600" cy="957072"/>
          </a:xfrm>
        </p:spPr>
        <p:txBody>
          <a:bodyPr>
            <a:normAutofit/>
          </a:bodyPr>
          <a:lstStyle/>
          <a:p>
            <a:r>
              <a:rPr lang="en-US" dirty="0" smtClean="0"/>
              <a:t>High rate → </a:t>
            </a:r>
            <a:r>
              <a:rPr lang="en-US" dirty="0"/>
              <a:t>Pile up </a:t>
            </a:r>
            <a:r>
              <a:rPr lang="en-US" dirty="0" smtClean="0"/>
              <a:t>→ studied in our software suit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984522" y="1600200"/>
            <a:ext cx="2702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Simulated TPC data stream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2133600" y="3060672"/>
            <a:ext cx="3200400" cy="533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17" idx="0"/>
          </p:cNvCxnSpPr>
          <p:nvPr/>
        </p:nvCxnSpPr>
        <p:spPr>
          <a:xfrm>
            <a:off x="5638800" y="3060672"/>
            <a:ext cx="1894806" cy="4615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6078781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124200"/>
            <a:ext cx="8229600" cy="114299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Tracking software improved significantly over the past year from a team of hardworking developers</a:t>
            </a:r>
            <a:endParaRPr lang="en-US" dirty="0"/>
          </a:p>
          <a:p>
            <a:r>
              <a:rPr lang="en-US" dirty="0" smtClean="0"/>
              <a:t>Full simulation + </a:t>
            </a:r>
            <a:r>
              <a:rPr lang="en-US" dirty="0" err="1" smtClean="0"/>
              <a:t>reco</a:t>
            </a:r>
            <a:r>
              <a:rPr lang="en-US" dirty="0" smtClean="0"/>
              <a:t> chain</a:t>
            </a:r>
          </a:p>
          <a:p>
            <a:r>
              <a:rPr lang="en-US" dirty="0" smtClean="0"/>
              <a:t>Improving details of detector description and improving tracking speed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1st sPHENIX China Workshop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400" dirty="0" smtClean="0"/>
              <a:t>Tracking simulation </a:t>
            </a:r>
            <a:r>
              <a:rPr lang="en-US" altLang="en-US" sz="4400" dirty="0"/>
              <a:t>+ reconstruction</a:t>
            </a:r>
            <a:endParaRPr lang="en-US" dirty="0"/>
          </a:p>
        </p:txBody>
      </p:sp>
      <p:graphicFrame>
        <p:nvGraphicFramePr>
          <p:cNvPr id="8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4458465"/>
              </p:ext>
            </p:extLst>
          </p:nvPr>
        </p:nvGraphicFramePr>
        <p:xfrm>
          <a:off x="152400" y="983101"/>
          <a:ext cx="8915400" cy="2265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838" y="4343400"/>
            <a:ext cx="3038472" cy="22097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5200" y="4465673"/>
            <a:ext cx="2819399" cy="20885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6221" y="4476117"/>
            <a:ext cx="2750035" cy="202963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235195" y="4258152"/>
            <a:ext cx="4832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Full tracking simulation in 0-4 </a:t>
            </a:r>
            <a:r>
              <a:rPr lang="en-US" dirty="0" err="1" smtClean="0">
                <a:solidFill>
                  <a:srgbClr val="000000"/>
                </a:solidFill>
              </a:rPr>
              <a:t>fm</a:t>
            </a:r>
            <a:r>
              <a:rPr lang="en-US" dirty="0" smtClean="0">
                <a:solidFill>
                  <a:srgbClr val="000000"/>
                </a:solidFill>
              </a:rPr>
              <a:t> Au+Au collisions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50299" y="4576944"/>
            <a:ext cx="14959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simulation 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452557" y="4576944"/>
            <a:ext cx="1495922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simulation 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065018"/>
      </p:ext>
    </p:extLst>
  </p:cSld>
  <p:clrMapOvr>
    <a:masterClrMapping/>
  </p:clrMapOvr>
  <p:transition>
    <p:strips dir="r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3" y="2714014"/>
            <a:ext cx="2736305" cy="28761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0"/>
            <a:ext cx="8501062" cy="914400"/>
          </a:xfrm>
        </p:spPr>
        <p:txBody>
          <a:bodyPr rtlCol="0">
            <a:normAutofit/>
          </a:bodyPr>
          <a:lstStyle/>
          <a:p>
            <a:r>
              <a:rPr lang="en-US" dirty="0" smtClean="0"/>
              <a:t>Calorimeters: </a:t>
            </a:r>
            <a:r>
              <a:rPr lang="en-US" dirty="0"/>
              <a:t>in </a:t>
            </a:r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en-US" smtClean="0"/>
              <a:t>jihuang@bnl.gov&gt;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03F04E59-6B08-4FBB-B547-B885779F90B9}" type="slidenum">
              <a:rPr lang="en-US" altLang="en-US" sz="1200" smtClean="0">
                <a:solidFill>
                  <a:srgbClr val="898989"/>
                </a:solidFill>
              </a:rPr>
              <a:pPr eaLnBrk="1" hangingPunct="1">
                <a:defRPr/>
              </a:pPr>
              <a:t>7</a:t>
            </a:fld>
            <a:endParaRPr lang="en-US" altLang="en-US" sz="1200" smtClean="0">
              <a:solidFill>
                <a:srgbClr val="898989"/>
              </a:solidFill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771525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971739"/>
            <a:ext cx="8686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EM calorimeter 		(EMCal) : 	18 X</a:t>
            </a:r>
            <a:r>
              <a:rPr lang="en-US" baseline="-25000" dirty="0" smtClean="0"/>
              <a:t>0</a:t>
            </a:r>
            <a:r>
              <a:rPr lang="en-US" dirty="0" smtClean="0"/>
              <a:t> 	W-SPACAL </a:t>
            </a:r>
          </a:p>
          <a:p>
            <a:r>
              <a:rPr lang="en-US" dirty="0" smtClean="0"/>
              <a:t>Inner hadron calorimeter 	(Inner HCal) : 	.25 </a:t>
            </a:r>
            <a:r>
              <a:rPr lang="el-GR" dirty="0" smtClean="0"/>
              <a:t>λ</a:t>
            </a:r>
            <a:r>
              <a:rPr lang="en-US" baseline="-25000" dirty="0" smtClean="0"/>
              <a:t>0</a:t>
            </a:r>
            <a:r>
              <a:rPr lang="en-US" dirty="0" smtClean="0"/>
              <a:t> 	Al (</a:t>
            </a:r>
            <a:r>
              <a:rPr lang="en-US" dirty="0" err="1" smtClean="0"/>
              <a:t>Scint</a:t>
            </a:r>
            <a:r>
              <a:rPr lang="en-US" dirty="0" smtClean="0"/>
              <a:t>. Sampling)</a:t>
            </a:r>
          </a:p>
          <a:p>
            <a:r>
              <a:rPr lang="en-US" dirty="0" smtClean="0"/>
              <a:t>sPHENIX coil and cryostat.  	(Magnet):	1.4 X</a:t>
            </a:r>
            <a:r>
              <a:rPr lang="en-US" baseline="-25000" dirty="0" smtClean="0"/>
              <a:t>0</a:t>
            </a:r>
            <a:r>
              <a:rPr lang="en-US" dirty="0" smtClean="0"/>
              <a:t>  	Coil &amp; Cryostat</a:t>
            </a:r>
          </a:p>
          <a:p>
            <a:r>
              <a:rPr lang="en-US" dirty="0" smtClean="0"/>
              <a:t>Outer hadron calorimeter 	(Outer HCal) : 	4</a:t>
            </a:r>
            <a:r>
              <a:rPr lang="el-GR" dirty="0" smtClean="0"/>
              <a:t> λ</a:t>
            </a:r>
            <a:r>
              <a:rPr lang="en-US" baseline="-25000" dirty="0" smtClean="0"/>
              <a:t>0</a:t>
            </a:r>
            <a:r>
              <a:rPr lang="en-US" dirty="0" smtClean="0"/>
              <a:t> 	SS-Scint. sampling 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2419539"/>
            <a:ext cx="914400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1st sPHENIX China Workshop</a:t>
            </a:r>
            <a:endParaRPr lang="en-US" altLang="en-US"/>
          </a:p>
        </p:txBody>
      </p:sp>
      <p:sp>
        <p:nvSpPr>
          <p:cNvPr id="25" name="Right Arrow 24"/>
          <p:cNvSpPr/>
          <p:nvPr/>
        </p:nvSpPr>
        <p:spPr>
          <a:xfrm rot="1300339">
            <a:off x="1778119" y="4629267"/>
            <a:ext cx="1514235" cy="552261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Geant4 Land</a:t>
            </a:r>
            <a:endParaRPr lang="en-US" dirty="0"/>
          </a:p>
        </p:txBody>
      </p:sp>
      <p:pic>
        <p:nvPicPr>
          <p:cNvPr id="27" name="Picture 2" descr="https://cloud.githubusercontent.com/assets/7947083/26324773/312e466c-3f02-11e7-99b9-5878180f204e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" t="4500" r="1235"/>
          <a:stretch/>
        </p:blipFill>
        <p:spPr bwMode="auto">
          <a:xfrm flipH="1">
            <a:off x="3352800" y="3128839"/>
            <a:ext cx="5157966" cy="290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6253855" y="6037309"/>
            <a:ext cx="2079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24-GeV </a:t>
            </a:r>
            <a:r>
              <a:rPr lang="en-US" dirty="0"/>
              <a:t>pion shower</a:t>
            </a:r>
          </a:p>
        </p:txBody>
      </p:sp>
      <p:sp>
        <p:nvSpPr>
          <p:cNvPr id="30" name="Right Arrow 29"/>
          <p:cNvSpPr/>
          <p:nvPr/>
        </p:nvSpPr>
        <p:spPr>
          <a:xfrm rot="5142312" flipH="1">
            <a:off x="5660534" y="6030855"/>
            <a:ext cx="424656" cy="255074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253855" y="5564213"/>
            <a:ext cx="790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EMCal</a:t>
            </a:r>
            <a:endParaRPr lang="en-US" b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253855" y="5100479"/>
            <a:ext cx="1180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Inner HCal</a:t>
            </a:r>
            <a:endParaRPr lang="en-US" b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253855" y="4651942"/>
            <a:ext cx="926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C006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Magnet</a:t>
            </a:r>
            <a:endParaRPr lang="en-US" b="1" dirty="0">
              <a:solidFill>
                <a:srgbClr val="CC0066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253855" y="4153212"/>
            <a:ext cx="12286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Outer HCal</a:t>
            </a:r>
            <a:endParaRPr lang="en-US" b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340131" y="2841832"/>
            <a:ext cx="3092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Beam view of </a:t>
            </a:r>
            <a:r>
              <a:rPr lang="en-US" b="1" dirty="0" smtClean="0"/>
              <a:t>full calorimeters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765690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Setup: </a:t>
            </a:r>
            <a:r>
              <a:rPr lang="en-US" dirty="0" smtClean="0"/>
              <a:t>EMCal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1st sPHENIX China Workshop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en-US" smtClean="0"/>
              <a:t>jihuang@bnl.gov&gt;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8</a:t>
            </a:fld>
            <a:endParaRPr lang="en-US" altLang="en-US"/>
          </a:p>
        </p:txBody>
      </p:sp>
      <p:grpSp>
        <p:nvGrpSpPr>
          <p:cNvPr id="7" name="Group 10"/>
          <p:cNvGrpSpPr/>
          <p:nvPr/>
        </p:nvGrpSpPr>
        <p:grpSpPr>
          <a:xfrm>
            <a:off x="457201" y="1631144"/>
            <a:ext cx="4593023" cy="1048014"/>
            <a:chOff x="-74344" y="3581390"/>
            <a:chExt cx="7237144" cy="1651335"/>
          </a:xfrm>
        </p:grpSpPr>
        <p:pic>
          <p:nvPicPr>
            <p:cNvPr id="8" name="Picture 7" descr="E:\Dropbox\meeting\sPHENIX_Discussion\Spacal_10GeV_XY.png"/>
            <p:cNvPicPr>
              <a:picLocks noChangeAspect="1" noChangeArrowheads="1"/>
            </p:cNvPicPr>
            <p:nvPr/>
          </p:nvPicPr>
          <p:blipFill>
            <a:blip r:embed="rId2" cstate="print"/>
            <a:srcRect r="23589"/>
            <a:stretch>
              <a:fillRect/>
            </a:stretch>
          </p:blipFill>
          <p:spPr bwMode="auto">
            <a:xfrm>
              <a:off x="1600200" y="3733800"/>
              <a:ext cx="5562600" cy="1498925"/>
            </a:xfrm>
            <a:prstGeom prst="rect">
              <a:avLst/>
            </a:prstGeom>
            <a:noFill/>
          </p:spPr>
        </p:pic>
        <p:sp>
          <p:nvSpPr>
            <p:cNvPr id="9" name="Right Arrow 8"/>
            <p:cNvSpPr/>
            <p:nvPr/>
          </p:nvSpPr>
          <p:spPr>
            <a:xfrm>
              <a:off x="-74344" y="4094079"/>
              <a:ext cx="1637208" cy="687342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30046" tIns="65023" rIns="130046" bIns="65023" rtlCol="0" anchor="ctr"/>
            <a:lstStyle/>
            <a:p>
              <a:pPr algn="ctr"/>
              <a:r>
                <a:rPr lang="en-US" sz="1200" dirty="0"/>
                <a:t>10GeV, e+</a:t>
              </a:r>
            </a:p>
          </p:txBody>
        </p:sp>
        <p:grpSp>
          <p:nvGrpSpPr>
            <p:cNvPr id="10" name="Group 19"/>
            <p:cNvGrpSpPr/>
            <p:nvPr/>
          </p:nvGrpSpPr>
          <p:grpSpPr>
            <a:xfrm>
              <a:off x="2868177" y="3581390"/>
              <a:ext cx="823924" cy="436462"/>
              <a:chOff x="2392173" y="4659868"/>
              <a:chExt cx="931421" cy="493408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>
                <a:off x="2460446" y="5029200"/>
                <a:ext cx="762000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ectangle 11"/>
              <p:cNvSpPr/>
              <p:nvPr/>
            </p:nvSpPr>
            <p:spPr>
              <a:xfrm>
                <a:off x="2392173" y="4659868"/>
                <a:ext cx="931421" cy="4934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2 cm </a:t>
                </a:r>
              </a:p>
            </p:txBody>
          </p:sp>
        </p:grpSp>
      </p:grpSp>
      <p:sp>
        <p:nvSpPr>
          <p:cNvPr id="13" name="Rectangle 12"/>
          <p:cNvSpPr/>
          <p:nvPr/>
        </p:nvSpPr>
        <p:spPr>
          <a:xfrm>
            <a:off x="5488147" y="1824650"/>
            <a:ext cx="19561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SPACAL Tower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w/ fibers displayed</a:t>
            </a:r>
          </a:p>
        </p:txBody>
      </p:sp>
      <p:pic>
        <p:nvPicPr>
          <p:cNvPr id="14" name="Picture 4" descr="https://cloud.githubusercontent.com/assets/7947083/26324916/ce1eed64-3f02-11e7-95ff-887d4803ecab.pn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0" t="38636" r="-1" b="38214"/>
          <a:stretch/>
        </p:blipFill>
        <p:spPr bwMode="auto">
          <a:xfrm>
            <a:off x="457201" y="2426939"/>
            <a:ext cx="5091007" cy="132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488147" y="2773744"/>
            <a:ext cx="3667671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EMCal Half Sector</a:t>
            </a:r>
          </a:p>
          <a:p>
            <a:r>
              <a:rPr lang="en-US" sz="1600" dirty="0"/>
              <a:t>(fibers simulated but hidden from display)</a:t>
            </a:r>
          </a:p>
        </p:txBody>
      </p:sp>
      <p:pic>
        <p:nvPicPr>
          <p:cNvPr id="16" name="Picture 2" descr="https://cloud.githubusercontent.com/assets/7947083/26324692/d5d921d8-3f01-11e7-81d1-0972d5dc6274.pn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52" t="635" r="20652" b="-635"/>
          <a:stretch/>
        </p:blipFill>
        <p:spPr bwMode="auto">
          <a:xfrm>
            <a:off x="-1498913" y="3456024"/>
            <a:ext cx="4523959" cy="254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s://cloud.githubusercontent.com/assets/7947083/26324815/5c256ec2-3f02-11e7-98eb-54f118ba8f0e.pn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6" r="25775"/>
          <a:stretch/>
        </p:blipFill>
        <p:spPr bwMode="auto">
          <a:xfrm>
            <a:off x="3133145" y="3378227"/>
            <a:ext cx="2238559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2942" y="3536100"/>
            <a:ext cx="2961903" cy="237030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675983" y="4927174"/>
            <a:ext cx="1152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full EMCal</a:t>
            </a:r>
          </a:p>
        </p:txBody>
      </p:sp>
    </p:spTree>
    <p:extLst>
      <p:ext uri="{BB962C8B-B14F-4D97-AF65-F5344CB8AC3E}">
        <p14:creationId xmlns:p14="http://schemas.microsoft.com/office/powerpoint/2010/main" val="458978202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Setup: HCal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1st sPHENIX China Workshop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8" name="Picture 2" descr="https://cloud.githubusercontent.com/assets/7947083/26324773/312e466c-3f02-11e7-99b9-5878180f204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" t="4500" r="1235"/>
          <a:stretch/>
        </p:blipFill>
        <p:spPr bwMode="auto">
          <a:xfrm flipH="1">
            <a:off x="3810000" y="1675198"/>
            <a:ext cx="5157966" cy="290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52668" y="1894715"/>
            <a:ext cx="3119527" cy="2993909"/>
            <a:chOff x="1254065" y="3681528"/>
            <a:chExt cx="3119527" cy="299390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4065" y="3681528"/>
              <a:ext cx="3119527" cy="2993909"/>
            </a:xfrm>
            <a:prstGeom prst="rect">
              <a:avLst/>
            </a:prstGeom>
          </p:spPr>
        </p:pic>
        <p:sp>
          <p:nvSpPr>
            <p:cNvPr id="11" name="Left Arrow 10"/>
            <p:cNvSpPr/>
            <p:nvPr/>
          </p:nvSpPr>
          <p:spPr>
            <a:xfrm>
              <a:off x="2672984" y="5422748"/>
              <a:ext cx="1663472" cy="391141"/>
            </a:xfrm>
            <a:prstGeom prst="leftArrow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Baseline design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2049651" y="5691752"/>
              <a:ext cx="615584" cy="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6711055" y="4583668"/>
            <a:ext cx="2079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24-GeV pion shower</a:t>
            </a:r>
          </a:p>
        </p:txBody>
      </p:sp>
      <p:sp>
        <p:nvSpPr>
          <p:cNvPr id="14" name="Right Arrow 13"/>
          <p:cNvSpPr/>
          <p:nvPr/>
        </p:nvSpPr>
        <p:spPr>
          <a:xfrm rot="5142312" flipH="1">
            <a:off x="6117734" y="4577214"/>
            <a:ext cx="424656" cy="255074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711056" y="4110572"/>
            <a:ext cx="790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EMCal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711056" y="3646838"/>
            <a:ext cx="1180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Inner HCal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711056" y="3198301"/>
            <a:ext cx="926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C0066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Magnet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711055" y="2699571"/>
            <a:ext cx="12286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Outer HCal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797332" y="1388191"/>
            <a:ext cx="3092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Beam view of </a:t>
            </a:r>
            <a:r>
              <a:rPr lang="en-US" b="1" dirty="0"/>
              <a:t>full calorimeters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60248" y="4899698"/>
            <a:ext cx="8349456" cy="10177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b="1" dirty="0" smtClean="0"/>
              <a:t>Calorimeter simulation &amp; analysis chain</a:t>
            </a:r>
            <a:r>
              <a:rPr lang="en-US" altLang="en-US" sz="1800" dirty="0"/>
              <a:t>: </a:t>
            </a:r>
            <a:br>
              <a:rPr lang="en-US" altLang="en-US" sz="1800" dirty="0"/>
            </a:br>
            <a:r>
              <a:rPr lang="en-US" altLang="en-US" sz="1800" dirty="0"/>
              <a:t>GEANT4 hit → Scintillation light model → Light collection model → Tower readout → Digitization → Calibrated tower energy → Clustering/Track matching/Jet finding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Jin Huang, </a:t>
            </a:r>
            <a:r>
              <a:rPr lang="zh-CN" altLang="en-US" smtClean="0"/>
              <a:t>黄进 </a:t>
            </a:r>
            <a:r>
              <a:rPr lang="en-US" altLang="zh-CN" smtClean="0"/>
              <a:t>&lt;</a:t>
            </a:r>
            <a:r>
              <a:rPr lang="da-DK" smtClean="0"/>
              <a:t>jihuang@bnl.gov&gt;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039975"/>
      </p:ext>
    </p:extLst>
  </p:cSld>
  <p:clrMapOvr>
    <a:masterClrMapping/>
  </p:clrMapOvr>
  <p:transition>
    <p:strips dir="r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聚合">
  <a:themeElements>
    <a:clrScheme name="Custom 1">
      <a:dk1>
        <a:srgbClr val="001C54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FF6600"/>
      </a:accent6>
      <a:hlink>
        <a:srgbClr val="006600"/>
      </a:hlink>
      <a:folHlink>
        <a:srgbClr val="0066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聚合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62442</TotalTime>
  <Words>2010</Words>
  <Application>Microsoft Office PowerPoint</Application>
  <PresentationFormat>On-screen Show (4:3)</PresentationFormat>
  <Paragraphs>432</Paragraphs>
  <Slides>39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5" baseType="lpstr">
      <vt:lpstr>MS PGothic</vt:lpstr>
      <vt:lpstr>宋体</vt:lpstr>
      <vt:lpstr>楷体</vt:lpstr>
      <vt:lpstr>Arial</vt:lpstr>
      <vt:lpstr>Arial</vt:lpstr>
      <vt:lpstr>Arial Black</vt:lpstr>
      <vt:lpstr>AvenirLT-Roman</vt:lpstr>
      <vt:lpstr>Calibri</vt:lpstr>
      <vt:lpstr>Times New Roman</vt:lpstr>
      <vt:lpstr>Verdana</vt:lpstr>
      <vt:lpstr>Wingdings</vt:lpstr>
      <vt:lpstr>Wingdings 2</vt:lpstr>
      <vt:lpstr>Wingdings 3</vt:lpstr>
      <vt:lpstr>聚合</vt:lpstr>
      <vt:lpstr>Image</vt:lpstr>
      <vt:lpstr>Equation</vt:lpstr>
      <vt:lpstr>simulation</vt:lpstr>
      <vt:lpstr>sPHENIX Software</vt:lpstr>
      <vt:lpstr>Subsystem simulation and reconstruction</vt:lpstr>
      <vt:lpstr>Full detector simulation + reconstruction</vt:lpstr>
      <vt:lpstr>Event generator: event pile up</vt:lpstr>
      <vt:lpstr>Tracking simulation + reconstruction</vt:lpstr>
      <vt:lpstr>Calorimeters: in Simulation</vt:lpstr>
      <vt:lpstr>Simulation Setup: EMCal</vt:lpstr>
      <vt:lpstr>Simulation Setup: HCal</vt:lpstr>
      <vt:lpstr>Test Beam Verification [arXiv:1704.01461]</vt:lpstr>
      <vt:lpstr>Test Beam Verification [arXiv:1704.01461]</vt:lpstr>
      <vt:lpstr>Au+Au background → Compact shower</vt:lpstr>
      <vt:lpstr>PowerPoint Presentation</vt:lpstr>
      <vt:lpstr>Performance simulations</vt:lpstr>
      <vt:lpstr>Performance : Single EM Showers</vt:lpstr>
      <vt:lpstr>Performance : Photon in Full Event</vt:lpstr>
      <vt:lpstr>Physics Performance : Electron-ID</vt:lpstr>
      <vt:lpstr>Performance : Jet Finding</vt:lpstr>
      <vt:lpstr>Physics Performance : Jet Observables</vt:lpstr>
      <vt:lpstr>b-quark jet</vt:lpstr>
      <vt:lpstr>Precision open bottom meson</vt:lpstr>
      <vt:lpstr>Beyond sPHENIX</vt:lpstr>
      <vt:lpstr>Evolution of the PHENIX Interaction region</vt:lpstr>
      <vt:lpstr>Evolving upgrade concepts</vt:lpstr>
      <vt:lpstr>EIC detector studies </vt:lpstr>
      <vt:lpstr>Full detector EIC simulation in sPHENIX framework:  Promise to stream readout EIC detector with sPHENIX DAQ</vt:lpstr>
      <vt:lpstr>How to get involved</vt:lpstr>
      <vt:lpstr>How to get involved</vt:lpstr>
      <vt:lpstr>Framework: Fun4All </vt:lpstr>
      <vt:lpstr>Framework: Logistic</vt:lpstr>
      <vt:lpstr>Summary</vt:lpstr>
      <vt:lpstr>Extra Information</vt:lpstr>
      <vt:lpstr>Cold QCD</vt:lpstr>
      <vt:lpstr>Event generator</vt:lpstr>
      <vt:lpstr>PowerPoint Presentation</vt:lpstr>
      <vt:lpstr> Inclusive b-jet RAA Performance</vt:lpstr>
      <vt:lpstr>EMCal: EM-shower energy resolution</vt:lpstr>
      <vt:lpstr>EMCal: Hadron rejection</vt:lpstr>
      <vt:lpstr>Performance : electron-ID in Au+Au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Jin</dc:creator>
  <cp:lastModifiedBy>Jin Huang</cp:lastModifiedBy>
  <cp:revision>4845</cp:revision>
  <dcterms:created xsi:type="dcterms:W3CDTF">2009-04-16T15:29:42Z</dcterms:created>
  <dcterms:modified xsi:type="dcterms:W3CDTF">2018-04-23T01:17:45Z</dcterms:modified>
</cp:coreProperties>
</file>