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07" r:id="rId2"/>
    <p:sldId id="433" r:id="rId3"/>
    <p:sldId id="434" r:id="rId4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0DF1"/>
    <a:srgbClr val="2E1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853"/>
    <p:restoredTop sz="92779"/>
  </p:normalViewPr>
  <p:slideViewPr>
    <p:cSldViewPr>
      <p:cViewPr varScale="1">
        <p:scale>
          <a:sx n="102" d="100"/>
          <a:sy n="102" d="100"/>
        </p:scale>
        <p:origin x="5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989CB-1A8D-FF4B-A61E-5501F189FDD4}" type="datetimeFigureOut">
              <a:rPr kumimoji="1" lang="zh-CN" altLang="en-US" smtClean="0"/>
              <a:t>2018/2/5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C3DDD-F2A8-C142-AADB-548E4C65D2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67618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6508-2458-4940-A066-53EAA9172520}" type="datetimeFigureOut">
              <a:rPr lang="zh-CN" altLang="en-US" smtClean="0"/>
              <a:pPr/>
              <a:t>2018/2/5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78A85-7224-425D-981A-C06FE5B7B5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28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5D824-EB0D-5C47-A772-B15D815FADB8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918D8-AB4A-6943-BDAE-7764C99701A5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3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D51A0-330B-DF43-9FCE-6AFB7A252B74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F2886-CE03-8B46-B385-A6EB44A18EE4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9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7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27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DA25F-EC2B-C04F-ACC6-E209489A2E52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23335-D25C-C84A-8D00-C9E39681D47E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3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2D414-F383-504B-8A0C-42E76448D049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61E19-A0A3-2B41-B7C8-C15FB20DBD7C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1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39E06-A51D-E94D-8073-AE9FB6F8BD5B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CE1D8-1560-7C48-AE5B-C885CC9DCABF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05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082EC-A536-324F-8321-FE5BB435ED4E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F6380-C30C-5548-A782-2453EE50F101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9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ECEE3-DFA4-1247-BB0A-F17C8E1D1E56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01C01-4DD1-3446-B924-9DFBD4A8E08D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9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ED7FBC-81B9-AA49-95BC-25190516407B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67571-1D3A-1A40-9CCA-F2B18EC18667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6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3930E-AA82-4E49-914A-E7FCF5873576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BDEEA-6CD3-8F4C-AF18-70ADDC6CC4CC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FE7CF-9697-4F4F-A0BB-3ACFDCA59443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8C661-00E1-6C4B-96FB-8901F09D6D1B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4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1485FB-D42B-E742-9786-F1D0A8AF1003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63411-5073-FA42-93D8-55141F3655B4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4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55650" y="5876925"/>
            <a:ext cx="7704138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  <a:cs typeface="宋体" charset="0"/>
            </a:endParaRPr>
          </a:p>
        </p:txBody>
      </p:sp>
      <p:pic>
        <p:nvPicPr>
          <p:cNvPr id="7171" name="Picture 10" descr="symbol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994400"/>
            <a:ext cx="24415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809625"/>
            <a:ext cx="100806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charset="0"/>
                <a:ea typeface="仿宋_GB2312" charset="0"/>
                <a:cs typeface="仿宋_GB2312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CA3F7F-72AE-DF42-B8F7-440387353B37}" type="datetime1">
              <a:rPr lang="en-US" altLang="zh-CN" smtClean="0">
                <a:solidFill>
                  <a:srgbClr val="000000"/>
                </a:solidFill>
              </a:rPr>
              <a:t>2/5/18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  <a:ea typeface="仿宋_GB2312" charset="0"/>
                <a:cs typeface="仿宋_GB2312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622E53-BCDD-8544-B567-C7CEEE17C6AC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7238" y="1196975"/>
            <a:ext cx="7127875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000000"/>
              </a:solidFill>
              <a:latin typeface="Calibri"/>
              <a:ea typeface="仿宋_GB2312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8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+mj-lt"/>
          <a:ea typeface="+mj-ea"/>
          <a:cs typeface="楷体_GB2312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  <a:cs typeface="楷体_GB23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Comic Sans MS" pitchFamily="66" charset="0"/>
          <a:ea typeface="楷体_GB2312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rgbClr val="3333CC"/>
          </a:solidFill>
          <a:latin typeface="+mn-lt"/>
          <a:ea typeface="+mn-ea"/>
          <a:cs typeface="仿宋_GB231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660033"/>
          </a:solidFill>
          <a:latin typeface="+mn-lt"/>
          <a:ea typeface="宋体" pitchFamily="2" charset="-122"/>
          <a:cs typeface="宋体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rgbClr val="000066"/>
          </a:solidFill>
          <a:latin typeface="+mn-lt"/>
          <a:ea typeface="宋体" pitchFamily="2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rgbClr val="006600"/>
          </a:solidFill>
          <a:latin typeface="+mn-lt"/>
          <a:ea typeface="宋体" pitchFamily="2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epc.ihep.ac.cn/preCDR/volume.html" TargetMode="Externa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285288" cy="1927225"/>
          </a:xfrm>
        </p:spPr>
        <p:txBody>
          <a:bodyPr/>
          <a:lstStyle/>
          <a:p>
            <a:pPr>
              <a:defRPr/>
            </a:pPr>
            <a:r>
              <a:rPr lang="en-US" dirty="0"/>
              <a:t>Electroweak Physics in CEPC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smtClean="0"/>
              <a:t>Zhijun Liang</a:t>
            </a:r>
          </a:p>
          <a:p>
            <a:pPr eaLnBrk="1" hangingPunct="1">
              <a:defRPr/>
            </a:pPr>
            <a:endParaRPr lang="en-US" u="sng" dirty="0"/>
          </a:p>
          <a:p>
            <a:pPr lvl="0">
              <a:defRPr/>
            </a:pPr>
            <a:r>
              <a:rPr lang="en-US" altLang="zh-CN" kern="1200" dirty="0" smtClean="0">
                <a:solidFill>
                  <a:prstClr val="black"/>
                </a:solidFill>
                <a:ea typeface="宋体"/>
              </a:rPr>
              <a:t>IHEP,CAS </a:t>
            </a:r>
            <a:endParaRPr lang="en-US" altLang="zh-CN" kern="1200" dirty="0">
              <a:solidFill>
                <a:prstClr val="black"/>
              </a:solidFill>
              <a:ea typeface="宋体"/>
            </a:endParaRPr>
          </a:p>
          <a:p>
            <a:pPr eaLnBrk="1" hangingPunct="1">
              <a:defRPr/>
            </a:pPr>
            <a:endParaRPr lang="en-US" u="sng" dirty="0"/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6D7041-1717-2C46-870E-95A69A64408E}" type="slidenum">
              <a:rPr lang="en-US" altLang="x-none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x-none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6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CEPC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1216"/>
            <a:ext cx="8928100" cy="48768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/>
              <a:t>Electron-positron </a:t>
            </a:r>
            <a:r>
              <a:rPr lang="en-US" dirty="0" smtClean="0"/>
              <a:t>circular collider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Higgs </a:t>
            </a:r>
            <a:r>
              <a:rPr lang="en-US" dirty="0" err="1">
                <a:solidFill>
                  <a:srgbClr val="0000FF"/>
                </a:solidFill>
              </a:rPr>
              <a:t>Factory（E</a:t>
            </a:r>
            <a:r>
              <a:rPr lang="en-US" baseline="-25000" dirty="0" err="1">
                <a:solidFill>
                  <a:srgbClr val="0000FF"/>
                </a:solidFill>
              </a:rPr>
              <a:t>cms</a:t>
            </a:r>
            <a:r>
              <a:rPr lang="en-US" dirty="0">
                <a:solidFill>
                  <a:srgbClr val="0000FF"/>
                </a:solidFill>
              </a:rPr>
              <a:t>=250GeV , 10</a:t>
            </a:r>
            <a:r>
              <a:rPr lang="en-US" baseline="30000" dirty="0">
                <a:solidFill>
                  <a:srgbClr val="0000FF"/>
                </a:solidFill>
              </a:rPr>
              <a:t>6</a:t>
            </a:r>
            <a:r>
              <a:rPr lang="en-US" dirty="0">
                <a:solidFill>
                  <a:srgbClr val="0000FF"/>
                </a:solidFill>
              </a:rPr>
              <a:t> Higgs)</a:t>
            </a:r>
          </a:p>
          <a:p>
            <a:pPr lvl="2"/>
            <a:r>
              <a:rPr lang="en-US" b="1" dirty="0"/>
              <a:t>Precision study of Higgs coupling </a:t>
            </a:r>
            <a:r>
              <a:rPr lang="en-US" b="1" dirty="0" smtClean="0"/>
              <a:t>in ZH runs  </a:t>
            </a:r>
          </a:p>
          <a:p>
            <a:pPr lvl="2"/>
            <a:r>
              <a:rPr lang="en-US" b="1" dirty="0" smtClean="0"/>
              <a:t>complementary </a:t>
            </a:r>
            <a:r>
              <a:rPr lang="en-US" b="1" dirty="0"/>
              <a:t>to </a:t>
            </a:r>
            <a:r>
              <a:rPr lang="en-US" b="1" dirty="0" smtClean="0"/>
              <a:t>ILC</a:t>
            </a:r>
          </a:p>
          <a:p>
            <a:pPr lvl="2"/>
            <a:r>
              <a:rPr lang="en-US" b="1" dirty="0"/>
              <a:t>See </a:t>
            </a:r>
            <a:r>
              <a:rPr lang="en-US" b="1" dirty="0" err="1"/>
              <a:t>Manqi</a:t>
            </a:r>
            <a:r>
              <a:rPr lang="en-US" b="1" dirty="0"/>
              <a:t> and Gang’s talk this morning in Higgs </a:t>
            </a:r>
            <a:r>
              <a:rPr lang="en-US" b="1" dirty="0" smtClean="0"/>
              <a:t>section for more details </a:t>
            </a:r>
            <a:endParaRPr lang="en-US" b="1" dirty="0"/>
          </a:p>
          <a:p>
            <a:pPr lvl="1"/>
            <a:r>
              <a:rPr lang="pl-PL" dirty="0">
                <a:solidFill>
                  <a:srgbClr val="0000FF"/>
                </a:solidFill>
              </a:rPr>
              <a:t>Z  </a:t>
            </a:r>
            <a:r>
              <a:rPr lang="pl-PL" dirty="0" err="1">
                <a:solidFill>
                  <a:srgbClr val="0000FF"/>
                </a:solidFill>
              </a:rPr>
              <a:t>factory</a:t>
            </a:r>
            <a:r>
              <a:rPr lang="pl-PL" dirty="0">
                <a:solidFill>
                  <a:srgbClr val="0000FF"/>
                </a:solidFill>
              </a:rPr>
              <a:t>（</a:t>
            </a:r>
            <a:r>
              <a:rPr lang="en-US" dirty="0" err="1">
                <a:solidFill>
                  <a:srgbClr val="0000FF"/>
                </a:solidFill>
              </a:rPr>
              <a:t>E</a:t>
            </a:r>
            <a:r>
              <a:rPr lang="en-US" baseline="-25000" dirty="0" err="1">
                <a:solidFill>
                  <a:srgbClr val="0000FF"/>
                </a:solidFill>
              </a:rPr>
              <a:t>cms</a:t>
            </a:r>
            <a:r>
              <a:rPr lang="en-US" dirty="0">
                <a:solidFill>
                  <a:srgbClr val="0000FF"/>
                </a:solidFill>
              </a:rPr>
              <a:t>=91 </a:t>
            </a:r>
            <a:r>
              <a:rPr lang="en-US" dirty="0" err="1">
                <a:solidFill>
                  <a:srgbClr val="0000FF"/>
                </a:solidFill>
              </a:rPr>
              <a:t>GeV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pl-PL" dirty="0">
                <a:solidFill>
                  <a:srgbClr val="0000FF"/>
                </a:solidFill>
              </a:rPr>
              <a:t>10</a:t>
            </a:r>
            <a:r>
              <a:rPr lang="pl-PL" baseline="30000" dirty="0">
                <a:solidFill>
                  <a:srgbClr val="0000FF"/>
                </a:solidFill>
              </a:rPr>
              <a:t>10</a:t>
            </a:r>
            <a:r>
              <a:rPr lang="pl-PL" dirty="0">
                <a:solidFill>
                  <a:srgbClr val="0000FF"/>
                </a:solidFill>
              </a:rPr>
              <a:t> </a:t>
            </a:r>
            <a:r>
              <a:rPr lang="mr-IN" dirty="0" smtClean="0">
                <a:solidFill>
                  <a:srgbClr val="0000FF"/>
                </a:solidFill>
              </a:rPr>
              <a:t>–</a:t>
            </a:r>
            <a:r>
              <a:rPr lang="pl-PL" dirty="0" smtClean="0">
                <a:solidFill>
                  <a:srgbClr val="0000FF"/>
                </a:solidFill>
              </a:rPr>
              <a:t> 10</a:t>
            </a:r>
            <a:r>
              <a:rPr lang="pl-PL" baseline="30000" dirty="0" smtClean="0">
                <a:solidFill>
                  <a:srgbClr val="0000FF"/>
                </a:solidFill>
              </a:rPr>
              <a:t>11</a:t>
            </a:r>
            <a:r>
              <a:rPr lang="pl-PL" dirty="0" smtClean="0">
                <a:solidFill>
                  <a:srgbClr val="0000FF"/>
                </a:solidFill>
              </a:rPr>
              <a:t> </a:t>
            </a:r>
            <a:r>
              <a:rPr lang="pl-PL" dirty="0" smtClean="0">
                <a:solidFill>
                  <a:srgbClr val="0000FF"/>
                </a:solidFill>
              </a:rPr>
              <a:t>Z </a:t>
            </a:r>
            <a:r>
              <a:rPr lang="pl-PL" dirty="0" err="1">
                <a:solidFill>
                  <a:srgbClr val="0000FF"/>
                </a:solidFill>
              </a:rPr>
              <a:t>Boson</a:t>
            </a:r>
            <a:r>
              <a:rPr lang="pl-PL" dirty="0">
                <a:solidFill>
                  <a:srgbClr val="0000FF"/>
                </a:solidFill>
              </a:rPr>
              <a:t>）</a:t>
            </a:r>
            <a:r>
              <a:rPr lang="pl-PL" dirty="0" smtClean="0">
                <a:solidFill>
                  <a:srgbClr val="0000FF"/>
                </a:solidFill>
              </a:rPr>
              <a:t>:</a:t>
            </a:r>
          </a:p>
          <a:p>
            <a:pPr lvl="2"/>
            <a:r>
              <a:rPr lang="en-US" b="1" dirty="0"/>
              <a:t>Precision </a:t>
            </a:r>
            <a:r>
              <a:rPr lang="en-US" b="1" dirty="0" smtClean="0"/>
              <a:t>Electroweak measurement in Z pole running </a:t>
            </a:r>
          </a:p>
          <a:p>
            <a:r>
              <a:rPr lang="en-US" dirty="0" smtClean="0"/>
              <a:t>Preliminary </a:t>
            </a:r>
            <a:r>
              <a:rPr lang="en-US" dirty="0"/>
              <a:t>Conceptual Design </a:t>
            </a:r>
            <a:r>
              <a:rPr lang="en-US" dirty="0" smtClean="0"/>
              <a:t>Report( Pre-CDR) available : </a:t>
            </a:r>
          </a:p>
          <a:p>
            <a:pPr lvl="1"/>
            <a:r>
              <a:rPr lang="pl-PL" dirty="0">
                <a:hlinkClick r:id="rId2"/>
              </a:rPr>
              <a:t>http://cepc.ihep.ac.cn/preCDR/</a:t>
            </a:r>
            <a:r>
              <a:rPr lang="pl-PL" dirty="0" smtClean="0">
                <a:hlinkClick r:id="rId2"/>
              </a:rPr>
              <a:t>volume.html</a:t>
            </a:r>
            <a:endParaRPr lang="en-US" dirty="0" smtClean="0"/>
          </a:p>
          <a:p>
            <a:r>
              <a:rPr lang="en-US" dirty="0" smtClean="0"/>
              <a:t>Aiming </a:t>
            </a:r>
            <a:r>
              <a:rPr lang="en-US" dirty="0" smtClean="0"/>
              <a:t>for Conceptual </a:t>
            </a:r>
            <a:r>
              <a:rPr lang="en-US" dirty="0"/>
              <a:t>Design </a:t>
            </a:r>
            <a:r>
              <a:rPr lang="en-US" dirty="0" smtClean="0"/>
              <a:t>Report (CDR) </a:t>
            </a:r>
            <a:r>
              <a:rPr lang="en-US" dirty="0" smtClean="0"/>
              <a:t>in next month</a:t>
            </a:r>
          </a:p>
          <a:p>
            <a:r>
              <a:rPr lang="en-US" dirty="0" smtClean="0"/>
              <a:t>TDR study in the longer term future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AB6C-F47B-5844-B824-9938C446684C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5" y="149117"/>
            <a:ext cx="3701275" cy="163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Current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team</a:t>
            </a:r>
            <a:endParaRPr lang="en-US" dirty="0" smtClean="0"/>
          </a:p>
          <a:p>
            <a:pPr lvl="1"/>
            <a:r>
              <a:rPr lang="en-US" dirty="0" smtClean="0"/>
              <a:t>W mass : Bo Liu (IHEP) , </a:t>
            </a:r>
            <a:r>
              <a:rPr lang="en-US" dirty="0" err="1" smtClean="0"/>
              <a:t>PeiZhu</a:t>
            </a:r>
            <a:r>
              <a:rPr lang="en-US" dirty="0" smtClean="0"/>
              <a:t> Lai(NCU)</a:t>
            </a:r>
          </a:p>
          <a:p>
            <a:pPr lvl="1"/>
            <a:r>
              <a:rPr lang="en-US" dirty="0" smtClean="0"/>
              <a:t>R_B: Bo Li (Yantai )</a:t>
            </a:r>
          </a:p>
          <a:p>
            <a:pPr lvl="1"/>
            <a:r>
              <a:rPr lang="en-US" dirty="0" err="1" smtClean="0"/>
              <a:t>Afb</a:t>
            </a:r>
            <a:r>
              <a:rPr lang="en-US" dirty="0" smtClean="0"/>
              <a:t>: </a:t>
            </a:r>
            <a:r>
              <a:rPr lang="en-US" dirty="0" err="1" smtClean="0"/>
              <a:t>Mengran</a:t>
            </a:r>
            <a:r>
              <a:rPr lang="en-US" dirty="0" smtClean="0"/>
              <a:t> Li</a:t>
            </a:r>
          </a:p>
          <a:p>
            <a:pPr lvl="1"/>
            <a:r>
              <a:rPr lang="en-US" altLang="zh-CN" dirty="0" smtClean="0"/>
              <a:t>WW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threshold</a:t>
            </a:r>
            <a:r>
              <a:rPr lang="zh-CN" altLang="en-US" dirty="0" smtClean="0"/>
              <a:t> </a:t>
            </a:r>
            <a:r>
              <a:rPr lang="en-US" altLang="zh-CN" dirty="0" smtClean="0"/>
              <a:t>scan</a:t>
            </a:r>
            <a:r>
              <a:rPr lang="zh-CN" altLang="en-US" dirty="0" smtClean="0"/>
              <a:t>：</a:t>
            </a:r>
            <a:r>
              <a:rPr lang="en-US" altLang="zh-CN" dirty="0" err="1" smtClean="0"/>
              <a:t>Peixun</a:t>
            </a:r>
            <a:r>
              <a:rPr lang="en-US" altLang="zh-CN" dirty="0" smtClean="0"/>
              <a:t> Shen</a:t>
            </a:r>
          </a:p>
          <a:p>
            <a:pPr lvl="1"/>
            <a:r>
              <a:rPr lang="en-US" altLang="zh-CN" dirty="0" smtClean="0"/>
              <a:t>CEPC physics and simulation group convener :            </a:t>
            </a:r>
            <a:r>
              <a:rPr lang="en-US" altLang="zh-CN" dirty="0" err="1" smtClean="0"/>
              <a:t>Manqi</a:t>
            </a:r>
            <a:r>
              <a:rPr lang="en-US" altLang="zh-CN" dirty="0" smtClean="0"/>
              <a:t> and Gang</a:t>
            </a:r>
            <a:endParaRPr lang="en-US" dirty="0"/>
          </a:p>
          <a:p>
            <a:r>
              <a:rPr lang="en-US" altLang="zh-CN" dirty="0" smtClean="0"/>
              <a:t>Welcome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new members </a:t>
            </a:r>
          </a:p>
          <a:p>
            <a:pPr lvl="1"/>
            <a:r>
              <a:rPr lang="en-US" altLang="zh-CN" dirty="0" smtClean="0"/>
              <a:t>Maarten </a:t>
            </a:r>
            <a:r>
              <a:rPr lang="en-US" altLang="zh-CN" dirty="0" err="1" smtClean="0"/>
              <a:t>Boonekamp</a:t>
            </a:r>
            <a:r>
              <a:rPr lang="en-US" altLang="zh-CN" dirty="0" smtClean="0"/>
              <a:t> : W mass , </a:t>
            </a:r>
            <a:r>
              <a:rPr lang="en-US" altLang="zh-CN" dirty="0" err="1" smtClean="0"/>
              <a:t>R_b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err="1" smtClean="0"/>
              <a:t>Fulvio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Piccinini</a:t>
            </a:r>
            <a:r>
              <a:rPr lang="en-US" altLang="zh-CN" dirty="0" smtClean="0"/>
              <a:t>  : electroweak physics in Z pole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1E19-A0A3-2B41-B7C8-C15FB20DBD7C}" type="slidenum">
              <a:rPr lang="zh-CN" altLang="en-US" smtClean="0">
                <a:solidFill>
                  <a:srgbClr val="000000"/>
                </a:solidFill>
              </a:rPr>
              <a:pPr/>
              <a:t>3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39152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主题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 1">
      <a:majorFont>
        <a:latin typeface="Comic Sans MS"/>
        <a:ea typeface="楷体_GB2312"/>
        <a:cs typeface=""/>
      </a:majorFont>
      <a:minorFont>
        <a:latin typeface="Calibri"/>
        <a:ea typeface="仿宋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39955</TotalTime>
  <Words>153</Words>
  <Application>Microsoft Macintosh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Comic Sans MS</vt:lpstr>
      <vt:lpstr>ＭＳ Ｐゴシック</vt:lpstr>
      <vt:lpstr>仿宋_GB2312</vt:lpstr>
      <vt:lpstr>宋体</vt:lpstr>
      <vt:lpstr>楷体_GB2312</vt:lpstr>
      <vt:lpstr>Arial</vt:lpstr>
      <vt:lpstr>Calibri</vt:lpstr>
      <vt:lpstr>默认主题</vt:lpstr>
      <vt:lpstr>Electroweak Physics in CEPC</vt:lpstr>
      <vt:lpstr>CEPC</vt:lpstr>
      <vt:lpstr>Current 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pretzel scheme</dc:title>
  <dc:creator>aloha</dc:creator>
  <cp:lastModifiedBy>zhijun liang</cp:lastModifiedBy>
  <cp:revision>661</cp:revision>
  <cp:lastPrinted>2018-01-23T05:53:45Z</cp:lastPrinted>
  <dcterms:modified xsi:type="dcterms:W3CDTF">2018-02-05T12:31:57Z</dcterms:modified>
</cp:coreProperties>
</file>