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355" r:id="rId3"/>
    <p:sldId id="360" r:id="rId4"/>
    <p:sldId id="356" r:id="rId5"/>
    <p:sldId id="361" r:id="rId6"/>
    <p:sldId id="296" r:id="rId7"/>
    <p:sldId id="359" r:id="rId8"/>
    <p:sldId id="35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05ED"/>
    <a:srgbClr val="D919C2"/>
    <a:srgbClr val="990000"/>
    <a:srgbClr val="33CC33"/>
    <a:srgbClr val="25C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>
      <p:cViewPr>
        <p:scale>
          <a:sx n="80" d="100"/>
          <a:sy n="80" d="100"/>
        </p:scale>
        <p:origin x="696" y="24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050A-8A1F-423B-902B-1C85C8F70DD3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48EB-EEB1-42AB-82B1-B150BE329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0" y="1700808"/>
            <a:ext cx="12192000" cy="4680520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54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54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detector </a:t>
            </a:r>
            <a:r>
              <a:rPr lang="en-US" altLang="zh-CN" sz="54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solenoid Vs Luminosity</a:t>
            </a:r>
            <a:endParaRPr lang="en-US" altLang="zh-CN" sz="54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zh-C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Chenghui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Yu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CEPC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Feb. 7,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7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5"/>
    </mc:Choice>
    <mc:Fallback xmlns="">
      <p:transition spd="slow" advTm="70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810606" y="5183061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Design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emitY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emitX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expected contribution        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real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3.6pm/1.21nm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(0.3%)             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0.36pm        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0.14pm (0.01%)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W: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1.6pm/0.54nm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(0.3%)            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0.16pm                              0.47pm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0.09%)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Z: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1.0pm/0.17nm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(0.5%)           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0.09pm                              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2.9pm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1.7%)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53340" y="375350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Start from detector solenoid 3.0T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1067466"/>
            <a:ext cx="6192688" cy="375825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7408" y="4576773"/>
            <a:ext cx="11233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Emittance growth caused by the fringe field of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solenoids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23"/>
    </mc:Choice>
    <mc:Fallback xmlns="">
      <p:transition spd="slow" advTm="5972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495600" y="573325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Z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53340" y="375350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Start from detector solenoid 3.0T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7368" y="6165304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 of the luminosity improvement by reducing the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083236"/>
            <a:ext cx="7805943" cy="478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46"/>
    </mc:Choice>
    <mc:Fallback xmlns="">
      <p:transition spd="slow" advTm="3314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47892" y="6046058"/>
            <a:ext cx="10369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 </a:t>
            </a:r>
            <a:r>
              <a:rPr lang="en-US" altLang="zh-CN" sz="24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2Cell cavity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operation, if the coupling lose control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 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/2 ~ L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/4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95600" y="5628199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Vs. Luminosity @ Z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108" y="1142407"/>
            <a:ext cx="7560840" cy="459115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591944" y="186877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Coupling=1.7%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+ 0.3~0.5%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49836" y="320177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beam size 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 bunch lengthening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6312024" y="2748303"/>
            <a:ext cx="1475624" cy="958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753340" y="375350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Start from detector solenoid 3.0T</a:t>
            </a:r>
          </a:p>
        </p:txBody>
      </p:sp>
    </p:spTree>
    <p:extLst>
      <p:ext uri="{BB962C8B-B14F-4D97-AF65-F5344CB8AC3E}">
        <p14:creationId xmlns:p14="http://schemas.microsoft.com/office/powerpoint/2010/main" val="184877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51"/>
    </mc:Choice>
    <mc:Fallback xmlns="">
      <p:transition spd="slow" advTm="2625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67408" y="116632"/>
            <a:ext cx="10707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</a:t>
            </a: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parameters </a:t>
            </a: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of </a:t>
            </a: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CEPC</a:t>
            </a:r>
            <a:endParaRPr lang="en-US" altLang="zh-CN" sz="4000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20357"/>
              </p:ext>
            </p:extLst>
          </p:nvPr>
        </p:nvGraphicFramePr>
        <p:xfrm>
          <a:off x="2207568" y="824518"/>
          <a:ext cx="6538696" cy="5982382"/>
        </p:xfrm>
        <a:graphic>
          <a:graphicData uri="http://schemas.openxmlformats.org/drawingml/2006/table">
            <a:tbl>
              <a:tblPr firstRow="1" bandRow="1"/>
              <a:tblGrid>
                <a:gridCol w="2520280"/>
                <a:gridCol w="1296144"/>
                <a:gridCol w="1512168"/>
                <a:gridCol w="1210104"/>
              </a:tblGrid>
              <a:tr h="28803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 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zh-CN" sz="12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7.74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242 (0.68us)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1220 </a:t>
                      </a: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(0.27us)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12000 (25ns+10%gap)</a:t>
                      </a:r>
                      <a:endParaRPr lang="zh-CN" altLang="zh-CN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17.4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87.9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461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x/y (m)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0.2/0.0015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 x/y (nm)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1.21/0.0031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0.54/0.0016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0.17/0.004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(um)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20.9/0.068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13.9/0.049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5.9/0.078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0.031/0.109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0.013/0.12</a:t>
                      </a:r>
                      <a:endParaRPr lang="zh-CN" altLang="zh-CN" sz="1200" b="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0.0041/0.056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(216816)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Nature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6.53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/cavity (kw)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 (2cell)</a:t>
                      </a:r>
                      <a:endParaRPr lang="zh-CN" altLang="en-US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0.87(2cell)</a:t>
                      </a:r>
                      <a:endParaRPr lang="zh-CN" altLang="en-US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(2cell)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spread (%)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11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acceptance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requirement (%)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0.29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Lifetime _simulation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(min)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951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0.67 (40 min)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59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2.93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11.5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16.6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直接箭头连接符 4"/>
          <p:cNvCxnSpPr/>
          <p:nvPr/>
        </p:nvCxnSpPr>
        <p:spPr>
          <a:xfrm flipV="1">
            <a:off x="8760296" y="3356992"/>
            <a:ext cx="648072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436521" y="306489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0.2/0.001</a:t>
            </a:r>
            <a:endParaRPr lang="zh-CN" altLang="en-US" sz="20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8760296" y="3789040"/>
            <a:ext cx="67622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9439174" y="3588985"/>
            <a:ext cx="2345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0.17/0.0015</a:t>
            </a:r>
            <a:endParaRPr lang="zh-CN" altLang="en-US" sz="20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8760296" y="6521569"/>
            <a:ext cx="648072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436521" y="622947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zh-CN" altLang="en-US" sz="20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314432" y="2234249"/>
            <a:ext cx="1396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3T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4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754"/>
    </mc:Choice>
    <mc:Fallback>
      <p:transition spd="slow" advTm="9075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1368027"/>
            <a:ext cx="4467904" cy="43469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796" y="764704"/>
            <a:ext cx="4519586" cy="311099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36610" y="2769711"/>
            <a:ext cx="3370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tungsten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shield.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7406" y="375350"/>
            <a:ext cx="10707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design of interaction region</a:t>
            </a:r>
            <a:endParaRPr lang="en-US" altLang="zh-CN" sz="4000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52" y="3645024"/>
            <a:ext cx="9334448" cy="291287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515232" y="1717953"/>
            <a:ext cx="519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GB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 diameter of the beryllium pipe </a:t>
            </a:r>
            <a:r>
              <a:rPr lang="en-GB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28mm with the length </a:t>
            </a:r>
            <a:r>
              <a:rPr lang="en-GB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GB" altLang="zh-CN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7cm.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54"/>
    </mc:Choice>
    <mc:Fallback xmlns="">
      <p:transition spd="slow" advTm="907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17322" y="5313402"/>
            <a:ext cx="6372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0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</a:t>
            </a:r>
            <a:r>
              <a:rPr lang="en-GB" altLang="zh-CN" sz="2000" b="1" dirty="0" err="1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zh-CN" sz="2000" b="1" baseline="-25000" dirty="0" err="1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altLang="zh-CN" sz="2000" b="1" dirty="0" err="1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GB" altLang="zh-CN" sz="20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 0~2.12m. </a:t>
            </a:r>
            <a:r>
              <a:rPr lang="en-US" altLang="zh-CN" sz="2000" b="1" dirty="0" err="1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en-US" altLang="zh-CN" sz="20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CN" sz="20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300Gauss </a:t>
            </a:r>
            <a:r>
              <a:rPr lang="en-US" altLang="zh-CN" sz="2000" b="1" dirty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from </a:t>
            </a:r>
            <a:r>
              <a:rPr lang="en-US" altLang="zh-CN" sz="2000" b="1" dirty="0" smtClean="0">
                <a:solidFill>
                  <a:srgbClr val="2105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2.12m with local cancellation structure</a:t>
            </a:r>
            <a:endParaRPr lang="zh-CN" altLang="en-US" sz="2000" b="1" dirty="0">
              <a:solidFill>
                <a:srgbClr val="2105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41" y="1363614"/>
            <a:ext cx="5537722" cy="272043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60943" y="6021288"/>
            <a:ext cx="6831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skew </a:t>
            </a:r>
            <a:r>
              <a:rPr lang="en-GB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quadrupole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coils </a:t>
            </a:r>
            <a:r>
              <a:rPr lang="en-GB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to make fine tuning of </a:t>
            </a:r>
            <a:r>
              <a:rPr lang="en-GB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the QF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&amp;QD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region instead of the mechanical rotation.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7406" y="375350"/>
            <a:ext cx="10707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design of interaction region</a:t>
            </a:r>
            <a:endParaRPr lang="en-US" altLang="zh-CN" sz="4000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1384" y="3899387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of Anti-Solenoid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9" y="1363614"/>
            <a:ext cx="6224488" cy="350959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847053" y="1606456"/>
            <a:ext cx="163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3T &amp; 7.6m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19171"/>
              </p:ext>
            </p:extLst>
          </p:nvPr>
        </p:nvGraphicFramePr>
        <p:xfrm>
          <a:off x="33464" y="4268719"/>
          <a:ext cx="5270448" cy="25888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3777"/>
                <a:gridCol w="793515"/>
                <a:gridCol w="237820"/>
                <a:gridCol w="896255"/>
                <a:gridCol w="208746"/>
                <a:gridCol w="810335"/>
              </a:tblGrid>
              <a:tr h="240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Anti-solenoid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 QD0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Within QD0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QD0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field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length</a:t>
                      </a:r>
                      <a:r>
                        <a:rPr lang="zh-CN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zh-CN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Conductor (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NbTi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-Cu, mm)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2.5×1.5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layers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Excitation current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Inductance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zh-CN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1.2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Peak field in coil (T)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sections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8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Solenoid coil inner diameter (mm)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9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Solenoid coil outer diameter (mm)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zh-CN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Lorentz force F</a:t>
                      </a:r>
                      <a:r>
                        <a:rPr lang="en-US" sz="12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(kN)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1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Cryostat diameter (mm)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951984" y="4908638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anti-Solenoid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different inner coil diameters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8866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43"/>
    </mc:Choice>
    <mc:Fallback xmlns="">
      <p:transition spd="slow" advTm="463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95400" y="1844824"/>
            <a:ext cx="110172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detector solenoid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2T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D919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luminosity &amp; Lower difficulty of SC magnet &amp; More free space nearby </a:t>
            </a:r>
            <a:r>
              <a:rPr lang="en-US" altLang="zh-CN" sz="2400" b="1" dirty="0" smtClean="0">
                <a:solidFill>
                  <a:srgbClr val="D919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</a:p>
          <a:p>
            <a:pPr>
              <a:spcAft>
                <a:spcPts val="1200"/>
              </a:spcAft>
            </a:pPr>
            <a:endParaRPr lang="en-US" altLang="zh-CN" sz="2400" b="1" dirty="0">
              <a:solidFill>
                <a:srgbClr val="D919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set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detector solenoid at 2T or &lt; 2T during Z operation</a:t>
            </a:r>
          </a:p>
          <a:p>
            <a:r>
              <a:rPr lang="en-US" altLang="zh-CN" sz="2800" b="1" dirty="0" smtClean="0">
                <a:solidFill>
                  <a:srgbClr val="D919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higher luminosity @ Z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03512" y="764704"/>
            <a:ext cx="9721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Summary</a:t>
            </a:r>
            <a:endParaRPr lang="en-US" altLang="zh-CN" sz="4000" b="1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1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87"/>
    </mc:Choice>
    <mc:Fallback xmlns="">
      <p:transition spd="slow" advTm="3748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14146</TotalTime>
  <Words>601</Words>
  <Application>Microsoft Office PowerPoint</Application>
  <PresentationFormat>宽屏</PresentationFormat>
  <Paragraphs>185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MS Mincho</vt:lpstr>
      <vt:lpstr>宋体</vt:lpstr>
      <vt:lpstr>Arial</vt:lpstr>
      <vt:lpstr>Calibri</vt:lpstr>
      <vt:lpstr>Comic Sans MS</vt:lpstr>
      <vt:lpstr>Symbol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YU</cp:lastModifiedBy>
  <cp:revision>842</cp:revision>
  <dcterms:created xsi:type="dcterms:W3CDTF">2017-02-09T07:10:05Z</dcterms:created>
  <dcterms:modified xsi:type="dcterms:W3CDTF">2018-02-06T22:43:59Z</dcterms:modified>
</cp:coreProperties>
</file>