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259" r:id="rId5"/>
    <p:sldId id="290" r:id="rId6"/>
    <p:sldId id="266" r:id="rId7"/>
    <p:sldId id="268" r:id="rId8"/>
    <p:sldId id="260" r:id="rId9"/>
    <p:sldId id="295" r:id="rId10"/>
    <p:sldId id="294" r:id="rId11"/>
    <p:sldId id="296" r:id="rId12"/>
    <p:sldId id="293" r:id="rId13"/>
    <p:sldId id="291" r:id="rId14"/>
    <p:sldId id="297" r:id="rId15"/>
    <p:sldId id="298" r:id="rId16"/>
    <p:sldId id="292" r:id="rId17"/>
    <p:sldId id="299" r:id="rId18"/>
    <p:sldId id="309" r:id="rId19"/>
    <p:sldId id="311" r:id="rId20"/>
    <p:sldId id="312" r:id="rId21"/>
    <p:sldId id="313" r:id="rId22"/>
    <p:sldId id="314" r:id="rId23"/>
    <p:sldId id="315" r:id="rId24"/>
    <p:sldId id="305" r:id="rId25"/>
    <p:sldId id="306" r:id="rId26"/>
    <p:sldId id="307" r:id="rId27"/>
    <p:sldId id="261" r:id="rId28"/>
    <p:sldId id="285" r:id="rId29"/>
    <p:sldId id="286" r:id="rId30"/>
    <p:sldId id="272" r:id="rId31"/>
    <p:sldId id="262" r:id="rId32"/>
    <p:sldId id="264" r:id="rId33"/>
    <p:sldId id="288" r:id="rId34"/>
    <p:sldId id="300" r:id="rId35"/>
    <p:sldId id="301" r:id="rId36"/>
    <p:sldId id="278" r:id="rId37"/>
    <p:sldId id="276" r:id="rId38"/>
    <p:sldId id="263" r:id="rId39"/>
    <p:sldId id="302" r:id="rId40"/>
    <p:sldId id="283" r:id="rId41"/>
    <p:sldId id="281" r:id="rId42"/>
    <p:sldId id="284" r:id="rId43"/>
    <p:sldId id="303" r:id="rId44"/>
    <p:sldId id="287" r:id="rId45"/>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673" autoAdjust="0"/>
  </p:normalViewPr>
  <p:slideViewPr>
    <p:cSldViewPr snapToGrid="0" snapToObjects="1">
      <p:cViewPr varScale="1">
        <p:scale>
          <a:sx n="88" d="100"/>
          <a:sy n="88" d="100"/>
        </p:scale>
        <p:origin x="-104" y="-3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FB25B7-3C11-F043-85A2-FB3BA1BDC67A}" type="datetimeFigureOut">
              <a:rPr kumimoji="1" lang="zh-CN" altLang="en-US" smtClean="0"/>
              <a:t>18/2/10</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3432B4-99CB-9149-B0D5-DBCBEE28C9C5}" type="slidenum">
              <a:rPr kumimoji="1" lang="zh-CN" altLang="en-US" smtClean="0"/>
              <a:t>‹#›</a:t>
            </a:fld>
            <a:endParaRPr kumimoji="1" lang="zh-CN" altLang="en-US"/>
          </a:p>
        </p:txBody>
      </p:sp>
    </p:spTree>
    <p:extLst>
      <p:ext uri="{BB962C8B-B14F-4D97-AF65-F5344CB8AC3E}">
        <p14:creationId xmlns:p14="http://schemas.microsoft.com/office/powerpoint/2010/main" val="17049041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1FEBC6C-E131-477E-A07A-109537F984E6}" type="slidenum">
              <a:rPr lang="en-US" smtClean="0"/>
              <a:t>28</a:t>
            </a:fld>
            <a:endParaRPr lang="en-US"/>
          </a:p>
        </p:txBody>
      </p:sp>
    </p:spTree>
    <p:extLst>
      <p:ext uri="{BB962C8B-B14F-4D97-AF65-F5344CB8AC3E}">
        <p14:creationId xmlns:p14="http://schemas.microsoft.com/office/powerpoint/2010/main" val="213386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D08A525-50F5-40BE-9958-807D252FDEF6}" type="slidenum">
              <a:rPr lang="zh-CN" altLang="en-US" smtClean="0"/>
              <a:pPr/>
              <a:t>29</a:t>
            </a:fld>
            <a:endParaRPr lang="zh-CN" altLang="en-US"/>
          </a:p>
        </p:txBody>
      </p:sp>
    </p:spTree>
    <p:extLst>
      <p:ext uri="{BB962C8B-B14F-4D97-AF65-F5344CB8AC3E}">
        <p14:creationId xmlns:p14="http://schemas.microsoft.com/office/powerpoint/2010/main" val="578055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176172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1831264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323213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9"/>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3"/>
            <a:ext cx="2057400" cy="365125"/>
          </a:xfrm>
        </p:spPr>
        <p:txBody>
          <a:bodyPr/>
          <a:lstStyle>
            <a:lvl1pPr>
              <a:defRPr/>
            </a:lvl1pPr>
          </a:lstStyle>
          <a:p>
            <a:pPr marL="0" marR="0" lvl="0" indent="0" algn="l" defTabSz="685783" rtl="0" eaLnBrk="1" fontAlgn="base" latinLnBrk="0" hangingPunct="1">
              <a:lnSpc>
                <a:spcPct val="100000"/>
              </a:lnSpc>
              <a:spcBef>
                <a:spcPct val="0"/>
              </a:spcBef>
              <a:spcAft>
                <a:spcPct val="0"/>
              </a:spcAft>
              <a:buClrTx/>
              <a:buSzTx/>
              <a:buFontTx/>
              <a:buNone/>
              <a:tabLst/>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18/2/10</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3028950" y="6356353"/>
            <a:ext cx="3086100" cy="365125"/>
          </a:xfrm>
        </p:spPr>
        <p:txBody>
          <a:bodyPr/>
          <a:lstStyle>
            <a:lvl1pPr>
              <a:defRPr/>
            </a:lvl1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6457950" y="6356353"/>
            <a:ext cx="2057400" cy="365125"/>
          </a:xfrm>
        </p:spPr>
        <p:txBody>
          <a:bodyPr/>
          <a:lstStyle>
            <a:lvl1pPr>
              <a:defRPr/>
            </a:lvl1p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304779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252307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190192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3319603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158739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2639322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215311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30693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83EAF0DF-8DDA-EF48-8502-19F20A672829}" type="datetimeFigureOut">
              <a:rPr kumimoji="1" lang="zh-CN" altLang="en-US" smtClean="0"/>
              <a:t>18/2/10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25225090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AF0DF-8DDA-EF48-8502-19F20A672829}" type="datetimeFigureOut">
              <a:rPr kumimoji="1" lang="zh-CN" altLang="en-US" smtClean="0"/>
              <a:t>18/2/10</a:t>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E3EE7-C2BB-0E4D-8E81-B64396AD4806}" type="slidenum">
              <a:rPr kumimoji="1" lang="zh-CN" altLang="en-US" smtClean="0"/>
              <a:t>‹#›</a:t>
            </a:fld>
            <a:endParaRPr kumimoji="1" lang="zh-CN" altLang="en-US"/>
          </a:p>
        </p:txBody>
      </p:sp>
    </p:spTree>
    <p:extLst>
      <p:ext uri="{BB962C8B-B14F-4D97-AF65-F5344CB8AC3E}">
        <p14:creationId xmlns:p14="http://schemas.microsoft.com/office/powerpoint/2010/main" val="1235515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oleObject" Target="../embeddings/oleObject1.bin"/><Relationship Id="rId8" Type="http://schemas.openxmlformats.org/officeDocument/2006/relationships/image" Target="../media/image30.wmf"/><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gif"/><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 Id="rId3"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emf"/><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jpeg"/><Relationship Id="rId6"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emf"/><Relationship Id="rId3" Type="http://schemas.openxmlformats.org/officeDocument/2006/relationships/image" Target="../media/image91.emf"/></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6.xml"/><Relationship Id="rId2" Type="http://schemas.openxmlformats.org/officeDocument/2006/relationships/image" Target="../media/image9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CEPC Accelerator R</a:t>
            </a:r>
            <a:r>
              <a:rPr lang="en-US" altLang="zh-CN" dirty="0"/>
              <a:t>&amp;D plan</a:t>
            </a:r>
            <a:r>
              <a:rPr lang="zh-CN" altLang="zh-CN" dirty="0" smtClean="0">
                <a:effectLst/>
              </a:rPr>
              <a:t> </a:t>
            </a:r>
            <a:endParaRPr kumimoji="1" lang="zh-CN" altLang="en-US" dirty="0"/>
          </a:p>
        </p:txBody>
      </p:sp>
      <p:sp>
        <p:nvSpPr>
          <p:cNvPr id="3" name="副标题 2"/>
          <p:cNvSpPr>
            <a:spLocks noGrp="1"/>
          </p:cNvSpPr>
          <p:nvPr>
            <p:ph type="subTitle" idx="1"/>
          </p:nvPr>
        </p:nvSpPr>
        <p:spPr/>
        <p:txBody>
          <a:bodyPr/>
          <a:lstStyle/>
          <a:p>
            <a:r>
              <a:rPr kumimoji="1" lang="en-US" altLang="zh-CN" dirty="0" smtClean="0"/>
              <a:t>Feb.10, 2018</a:t>
            </a:r>
            <a:endParaRPr kumimoji="1" lang="zh-CN" altLang="en-US" dirty="0"/>
          </a:p>
        </p:txBody>
      </p:sp>
    </p:spTree>
    <p:extLst>
      <p:ext uri="{BB962C8B-B14F-4D97-AF65-F5344CB8AC3E}">
        <p14:creationId xmlns:p14="http://schemas.microsoft.com/office/powerpoint/2010/main" val="1342708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latin typeface="Times New Roman"/>
                <a:ea typeface="微软雅黑" panose="020B0503020204020204" pitchFamily="34" charset="-122"/>
                <a:cs typeface="Times New Roman"/>
              </a:rPr>
              <a:t>SRF </a:t>
            </a:r>
            <a:r>
              <a:rPr lang="en-US" altLang="zh-CN" dirty="0">
                <a:latin typeface="Times New Roman"/>
                <a:ea typeface="微软雅黑" panose="020B0503020204020204" pitchFamily="34" charset="-122"/>
                <a:cs typeface="Times New Roman"/>
              </a:rPr>
              <a:t>R&amp;D Plan (2017-2022)</a:t>
            </a:r>
            <a:endParaRPr lang="zh-CN" altLang="en-US" dirty="0">
              <a:latin typeface="Times New Roman"/>
              <a:ea typeface="微软雅黑" panose="020B0503020204020204" pitchFamily="34" charset="-122"/>
              <a:cs typeface="Times New Roman"/>
            </a:endParaRPr>
          </a:p>
        </p:txBody>
      </p:sp>
      <p:sp>
        <p:nvSpPr>
          <p:cNvPr id="4" name="灯片编号占位符 3"/>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10</a:t>
            </a:fld>
            <a:endParaRPr lang="zh-CN" altLang="en-US">
              <a:solidFill>
                <a:prstClr val="black">
                  <a:tint val="75000"/>
                </a:prstClr>
              </a:solidFill>
            </a:endParaRPr>
          </a:p>
        </p:txBody>
      </p:sp>
      <p:sp>
        <p:nvSpPr>
          <p:cNvPr id="3" name="内容占位符 2"/>
          <p:cNvSpPr>
            <a:spLocks noGrp="1"/>
          </p:cNvSpPr>
          <p:nvPr>
            <p:ph idx="4294967295"/>
          </p:nvPr>
        </p:nvSpPr>
        <p:spPr>
          <a:xfrm>
            <a:off x="185738" y="1774825"/>
            <a:ext cx="8958262" cy="4616450"/>
          </a:xfrm>
        </p:spPr>
        <p:txBody>
          <a:bodyPr>
            <a:noAutofit/>
          </a:bodyPr>
          <a:lstStyle/>
          <a:p>
            <a:pPr>
              <a:lnSpc>
                <a:spcPct val="100000"/>
              </a:lnSpc>
              <a:spcBef>
                <a:spcPts val="600"/>
              </a:spcBef>
            </a:pPr>
            <a:r>
              <a:rPr lang="en-US" altLang="zh-CN" sz="1800" b="1" dirty="0">
                <a:latin typeface="Arial" panose="020B0604020202020204" pitchFamily="34" charset="0"/>
                <a:ea typeface="微软雅黑" panose="020B0503020204020204" pitchFamily="34" charset="-122"/>
                <a:cs typeface="Arial" panose="020B0604020202020204" pitchFamily="34" charset="0"/>
              </a:rPr>
              <a:t>Two small Test Cryomodules </a:t>
            </a:r>
            <a:r>
              <a:rPr lang="en-US" altLang="zh-CN" sz="1800" dirty="0">
                <a:latin typeface="Arial" panose="020B0604020202020204" pitchFamily="34" charset="0"/>
                <a:ea typeface="微软雅黑" panose="020B0503020204020204" pitchFamily="34" charset="-122"/>
                <a:cs typeface="Arial" panose="020B0604020202020204" pitchFamily="34" charset="0"/>
              </a:rPr>
              <a:t>(650 MHz 2 x 2-cell, 1.3 GHz 2 x 9-cell)</a:t>
            </a:r>
          </a:p>
          <a:p>
            <a:pPr>
              <a:lnSpc>
                <a:spcPct val="100000"/>
              </a:lnSpc>
              <a:spcBef>
                <a:spcPts val="600"/>
              </a:spcBef>
            </a:pPr>
            <a:r>
              <a:rPr lang="en-US" altLang="zh-CN" sz="1800" b="1" dirty="0">
                <a:latin typeface="Arial" panose="020B0604020202020204" pitchFamily="34" charset="0"/>
                <a:ea typeface="微软雅黑" panose="020B0503020204020204" pitchFamily="34" charset="-122"/>
                <a:cs typeface="Arial" panose="020B0604020202020204" pitchFamily="34" charset="0"/>
              </a:rPr>
              <a:t>Two full scale Prototype Cryomodules</a:t>
            </a:r>
            <a:r>
              <a:rPr lang="zh-CN" altLang="en-US" sz="1800" dirty="0">
                <a:latin typeface="Arial" panose="020B0604020202020204" pitchFamily="34" charset="0"/>
                <a:ea typeface="微软雅黑" panose="020B0503020204020204" pitchFamily="34" charset="-122"/>
                <a:cs typeface="Arial" panose="020B0604020202020204" pitchFamily="34" charset="0"/>
              </a:rPr>
              <a:t> </a:t>
            </a:r>
            <a:r>
              <a:rPr lang="en-US" altLang="zh-CN" sz="1800" dirty="0">
                <a:latin typeface="Arial" panose="020B0604020202020204" pitchFamily="34" charset="0"/>
                <a:ea typeface="微软雅黑" panose="020B0503020204020204" pitchFamily="34" charset="-122"/>
                <a:cs typeface="Arial" panose="020B0604020202020204" pitchFamily="34" charset="0"/>
              </a:rPr>
              <a:t>(650 MHz 6 x 2-cell, 1.3 GHz 8 x 9-cell)</a:t>
            </a:r>
          </a:p>
          <a:p>
            <a:pPr>
              <a:lnSpc>
                <a:spcPct val="100000"/>
              </a:lnSpc>
              <a:spcBef>
                <a:spcPts val="600"/>
              </a:spcBef>
            </a:pPr>
            <a:r>
              <a:rPr lang="en-US" altLang="zh-CN" sz="1800" b="1" dirty="0">
                <a:latin typeface="Arial" panose="020B0604020202020204" pitchFamily="34" charset="0"/>
                <a:ea typeface="微软雅黑" panose="020B0503020204020204" pitchFamily="34" charset="-122"/>
                <a:cs typeface="Arial" panose="020B0604020202020204" pitchFamily="34" charset="0"/>
              </a:rPr>
              <a:t>Schedule</a:t>
            </a:r>
          </a:p>
          <a:p>
            <a:pPr lvl="1">
              <a:lnSpc>
                <a:spcPct val="110000"/>
              </a:lnSpc>
              <a:spcBef>
                <a:spcPts val="600"/>
              </a:spcBef>
            </a:pPr>
            <a:r>
              <a:rPr lang="en-US" altLang="zh-CN" sz="1800" dirty="0">
                <a:solidFill>
                  <a:srgbClr val="0070C0"/>
                </a:solidFill>
                <a:latin typeface="Arial" panose="020B0604020202020204" pitchFamily="34" charset="0"/>
                <a:ea typeface="微软雅黑" panose="020B0503020204020204" pitchFamily="34" charset="-122"/>
                <a:cs typeface="Arial" panose="020B0604020202020204" pitchFamily="34" charset="0"/>
              </a:rPr>
              <a:t>2017-2018</a:t>
            </a:r>
            <a:r>
              <a:rPr lang="zh-CN" altLang="en-US" sz="1800" dirty="0">
                <a:solidFill>
                  <a:srgbClr val="0070C0"/>
                </a:solidFill>
                <a:latin typeface="Arial" panose="020B0604020202020204" pitchFamily="34" charset="0"/>
                <a:ea typeface="微软雅黑" panose="020B0503020204020204" pitchFamily="34" charset="-122"/>
                <a:cs typeface="Arial" panose="020B0604020202020204" pitchFamily="34" charset="0"/>
              </a:rPr>
              <a:t> </a:t>
            </a:r>
            <a:r>
              <a:rPr lang="en-US" altLang="zh-CN" sz="1800" dirty="0">
                <a:solidFill>
                  <a:srgbClr val="0070C0"/>
                </a:solidFill>
                <a:latin typeface="Arial" panose="020B0604020202020204" pitchFamily="34" charset="0"/>
                <a:ea typeface="微软雅黑" panose="020B0503020204020204" pitchFamily="34" charset="-122"/>
                <a:cs typeface="Arial" panose="020B0604020202020204" pitchFamily="34" charset="0"/>
              </a:rPr>
              <a:t>(key components, IHEP Campus)</a:t>
            </a:r>
          </a:p>
          <a:p>
            <a:pPr marL="914377" lvl="2" indent="-285744">
              <a:lnSpc>
                <a:spcPct val="110000"/>
              </a:lnSpc>
              <a:spcBef>
                <a:spcPts val="600"/>
              </a:spcBef>
              <a:buFont typeface="Arial" panose="020B0604020202020204" pitchFamily="34" charset="0"/>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high Q 650 MHz</a:t>
            </a:r>
            <a:r>
              <a:rPr lang="zh-CN" altLang="en-US" sz="1800" dirty="0">
                <a:latin typeface="Arial" panose="020B0604020202020204" pitchFamily="34" charset="0"/>
                <a:ea typeface="微软雅黑" panose="020B0503020204020204" pitchFamily="34" charset="-122"/>
                <a:cs typeface="Arial" panose="020B0604020202020204" pitchFamily="34" charset="0"/>
              </a:rPr>
              <a:t> </a:t>
            </a:r>
            <a:r>
              <a:rPr lang="en-US" altLang="zh-CN" sz="1800" dirty="0">
                <a:latin typeface="Arial" panose="020B0604020202020204" pitchFamily="34" charset="0"/>
                <a:ea typeface="微软雅黑" panose="020B0503020204020204" pitchFamily="34" charset="-122"/>
                <a:cs typeface="Arial" panose="020B0604020202020204" pitchFamily="34" charset="0"/>
              </a:rPr>
              <a:t>and 1.3 GHz cavities, N-doping + EP</a:t>
            </a:r>
          </a:p>
          <a:p>
            <a:pPr marL="914377" lvl="2" indent="-285744">
              <a:lnSpc>
                <a:spcPct val="110000"/>
              </a:lnSpc>
              <a:spcBef>
                <a:spcPts val="600"/>
              </a:spcBef>
              <a:buFont typeface="Arial" panose="020B0604020202020204" pitchFamily="34" charset="0"/>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650 MHz variable couplers</a:t>
            </a:r>
            <a:r>
              <a:rPr lang="zh-CN" altLang="en-US" sz="1800" dirty="0">
                <a:latin typeface="Arial" panose="020B0604020202020204" pitchFamily="34" charset="0"/>
                <a:ea typeface="微软雅黑" panose="020B0503020204020204" pitchFamily="34" charset="-122"/>
                <a:cs typeface="Arial" panose="020B0604020202020204" pitchFamily="34" charset="0"/>
              </a:rPr>
              <a:t> </a:t>
            </a:r>
            <a:r>
              <a:rPr lang="en-US" altLang="zh-CN" sz="1800" dirty="0">
                <a:latin typeface="Arial" panose="020B0604020202020204" pitchFamily="34" charset="0"/>
                <a:ea typeface="微软雅黑" panose="020B0503020204020204" pitchFamily="34" charset="-122"/>
                <a:cs typeface="Arial" panose="020B0604020202020204" pitchFamily="34" charset="0"/>
              </a:rPr>
              <a:t>(300 kW)</a:t>
            </a:r>
            <a:r>
              <a:rPr lang="zh-CN" altLang="en-US" sz="1800" dirty="0">
                <a:latin typeface="Arial" panose="020B0604020202020204" pitchFamily="34" charset="0"/>
                <a:ea typeface="微软雅黑" panose="020B0503020204020204" pitchFamily="34" charset="-122"/>
                <a:cs typeface="Arial" panose="020B0604020202020204" pitchFamily="34" charset="0"/>
              </a:rPr>
              <a:t>，</a:t>
            </a:r>
            <a:r>
              <a:rPr lang="en-US" altLang="zh-CN" sz="1800" dirty="0">
                <a:latin typeface="Arial" panose="020B0604020202020204" pitchFamily="34" charset="0"/>
                <a:ea typeface="微软雅黑" panose="020B0503020204020204" pitchFamily="34" charset="-122"/>
                <a:cs typeface="Arial" panose="020B0604020202020204" pitchFamily="34" charset="0"/>
              </a:rPr>
              <a:t>1.3 GHz variable couplers</a:t>
            </a:r>
            <a:r>
              <a:rPr lang="zh-CN" altLang="en-US" sz="1800" dirty="0">
                <a:latin typeface="Arial" panose="020B0604020202020204" pitchFamily="34" charset="0"/>
                <a:ea typeface="微软雅黑" panose="020B0503020204020204" pitchFamily="34" charset="-122"/>
                <a:cs typeface="Arial" panose="020B0604020202020204" pitchFamily="34" charset="0"/>
              </a:rPr>
              <a:t> </a:t>
            </a:r>
            <a:r>
              <a:rPr lang="en-US" altLang="zh-CN" sz="1800" dirty="0">
                <a:latin typeface="Arial" panose="020B0604020202020204" pitchFamily="34" charset="0"/>
                <a:ea typeface="微软雅黑" panose="020B0503020204020204" pitchFamily="34" charset="-122"/>
                <a:cs typeface="Arial" panose="020B0604020202020204" pitchFamily="34" charset="0"/>
              </a:rPr>
              <a:t>(10 kW)</a:t>
            </a:r>
          </a:p>
          <a:p>
            <a:pPr marL="914377" lvl="2" indent="-285744">
              <a:lnSpc>
                <a:spcPct val="110000"/>
              </a:lnSpc>
              <a:spcBef>
                <a:spcPts val="600"/>
              </a:spcBef>
              <a:buFont typeface="Arial" panose="020B0604020202020204" pitchFamily="34" charset="0"/>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high power HOM coupler and damper, fast-cool-down and low magnetic module, reliable tuner</a:t>
            </a:r>
          </a:p>
          <a:p>
            <a:pPr lvl="1">
              <a:lnSpc>
                <a:spcPct val="110000"/>
              </a:lnSpc>
              <a:spcBef>
                <a:spcPts val="600"/>
              </a:spcBef>
            </a:pPr>
            <a:r>
              <a:rPr lang="en-US" altLang="zh-CN" sz="1800" dirty="0">
                <a:solidFill>
                  <a:srgbClr val="0070C0"/>
                </a:solidFill>
                <a:latin typeface="Arial" panose="020B0604020202020204" pitchFamily="34" charset="0"/>
                <a:ea typeface="微软雅黑" panose="020B0503020204020204" pitchFamily="34" charset="-122"/>
                <a:cs typeface="Arial" panose="020B0604020202020204" pitchFamily="34" charset="0"/>
              </a:rPr>
              <a:t>2019-2020 (test modules integration, </a:t>
            </a:r>
            <a:r>
              <a:rPr lang="en-US" altLang="zh-CN" sz="1800" dirty="0" err="1">
                <a:solidFill>
                  <a:srgbClr val="0070C0"/>
                </a:solidFill>
                <a:latin typeface="Arial" panose="020B0604020202020204" pitchFamily="34" charset="0"/>
                <a:ea typeface="微软雅黑" panose="020B0503020204020204" pitchFamily="34" charset="-122"/>
                <a:cs typeface="Arial" panose="020B0604020202020204" pitchFamily="34" charset="0"/>
              </a:rPr>
              <a:t>Huairou</a:t>
            </a:r>
            <a:r>
              <a:rPr lang="en-US" altLang="zh-CN" sz="1800" dirty="0">
                <a:solidFill>
                  <a:srgbClr val="0070C0"/>
                </a:solidFill>
                <a:latin typeface="Arial" panose="020B0604020202020204" pitchFamily="34" charset="0"/>
                <a:ea typeface="微软雅黑" panose="020B0503020204020204" pitchFamily="34" charset="-122"/>
                <a:cs typeface="Arial" panose="020B0604020202020204" pitchFamily="34" charset="0"/>
              </a:rPr>
              <a:t> PAPS)</a:t>
            </a:r>
          </a:p>
          <a:p>
            <a:pPr marL="914377" lvl="2" indent="-285744">
              <a:lnSpc>
                <a:spcPct val="110000"/>
              </a:lnSpc>
              <a:spcBef>
                <a:spcPts val="600"/>
              </a:spcBef>
              <a:buFont typeface="Arial" panose="020B0604020202020204" pitchFamily="34" charset="0"/>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Horizontal test 16 MV/m, Q</a:t>
            </a:r>
            <a:r>
              <a:rPr lang="en-US" altLang="zh-CN" sz="180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800" dirty="0">
                <a:latin typeface="Arial" panose="020B0604020202020204" pitchFamily="34" charset="0"/>
                <a:ea typeface="微软雅黑" panose="020B0503020204020204" pitchFamily="34" charset="-122"/>
                <a:cs typeface="Arial" panose="020B0604020202020204" pitchFamily="34" charset="0"/>
              </a:rPr>
              <a:t> &gt; 2E10</a:t>
            </a:r>
          </a:p>
          <a:p>
            <a:pPr marL="914377" lvl="2" indent="-285744">
              <a:lnSpc>
                <a:spcPct val="110000"/>
              </a:lnSpc>
              <a:spcBef>
                <a:spcPts val="600"/>
              </a:spcBef>
              <a:buFont typeface="Arial" panose="020B0604020202020204" pitchFamily="34" charset="0"/>
              <a:buChar char="•"/>
            </a:pPr>
            <a:r>
              <a:rPr lang="en-US" altLang="zh-CN" sz="1800" dirty="0">
                <a:latin typeface="Arial" panose="020B0604020202020204" pitchFamily="34" charset="0"/>
                <a:ea typeface="微软雅黑" panose="020B0503020204020204" pitchFamily="34" charset="-122"/>
                <a:cs typeface="Arial" panose="020B0604020202020204" pitchFamily="34" charset="0"/>
              </a:rPr>
              <a:t>beam test</a:t>
            </a:r>
            <a:r>
              <a:rPr lang="zh-CN" altLang="en-US" sz="1800" dirty="0">
                <a:latin typeface="Arial" panose="020B0604020202020204" pitchFamily="34" charset="0"/>
                <a:ea typeface="微软雅黑" panose="020B0503020204020204" pitchFamily="34" charset="-122"/>
                <a:cs typeface="Arial" panose="020B0604020202020204" pitchFamily="34" charset="0"/>
              </a:rPr>
              <a:t> </a:t>
            </a:r>
            <a:r>
              <a:rPr lang="en-US" altLang="zh-CN" sz="1800" dirty="0">
                <a:latin typeface="Arial" panose="020B0604020202020204" pitchFamily="34" charset="0"/>
                <a:ea typeface="微软雅黑" panose="020B0503020204020204" pitchFamily="34" charset="-122"/>
                <a:cs typeface="Arial" panose="020B0604020202020204" pitchFamily="34" charset="0"/>
              </a:rPr>
              <a:t>1~10 mA</a:t>
            </a:r>
          </a:p>
          <a:p>
            <a:pPr lvl="1">
              <a:lnSpc>
                <a:spcPct val="110000"/>
              </a:lnSpc>
              <a:spcBef>
                <a:spcPts val="600"/>
              </a:spcBef>
            </a:pPr>
            <a:r>
              <a:rPr lang="en-US" altLang="zh-CN" sz="1800" dirty="0">
                <a:solidFill>
                  <a:srgbClr val="0070C0"/>
                </a:solidFill>
                <a:latin typeface="Arial" panose="020B0604020202020204" pitchFamily="34" charset="0"/>
                <a:ea typeface="微软雅黑" panose="020B0503020204020204" pitchFamily="34" charset="-122"/>
                <a:cs typeface="Arial" panose="020B0604020202020204" pitchFamily="34" charset="0"/>
              </a:rPr>
              <a:t>2021-2022</a:t>
            </a:r>
            <a:r>
              <a:rPr lang="zh-CN" altLang="en-US" sz="1800" dirty="0">
                <a:solidFill>
                  <a:srgbClr val="0070C0"/>
                </a:solidFill>
                <a:latin typeface="Arial" panose="020B0604020202020204" pitchFamily="34" charset="0"/>
                <a:ea typeface="微软雅黑" panose="020B0503020204020204" pitchFamily="34" charset="-122"/>
                <a:cs typeface="Arial" panose="020B0604020202020204" pitchFamily="34" charset="0"/>
              </a:rPr>
              <a:t> </a:t>
            </a:r>
            <a:r>
              <a:rPr lang="en-US" altLang="zh-CN" sz="1800" dirty="0">
                <a:solidFill>
                  <a:srgbClr val="0070C0"/>
                </a:solidFill>
                <a:latin typeface="Arial" panose="020B0604020202020204" pitchFamily="34" charset="0"/>
                <a:ea typeface="微软雅黑" panose="020B0503020204020204" pitchFamily="34" charset="-122"/>
                <a:cs typeface="Arial" panose="020B0604020202020204" pitchFamily="34" charset="0"/>
              </a:rPr>
              <a:t>(prototype modules assembly and test, </a:t>
            </a:r>
            <a:r>
              <a:rPr lang="en-US" altLang="zh-CN" sz="1800" dirty="0" err="1">
                <a:solidFill>
                  <a:srgbClr val="0070C0"/>
                </a:solidFill>
                <a:latin typeface="Arial" panose="020B0604020202020204" pitchFamily="34" charset="0"/>
                <a:ea typeface="微软雅黑" panose="020B0503020204020204" pitchFamily="34" charset="-122"/>
                <a:cs typeface="Arial" panose="020B0604020202020204" pitchFamily="34" charset="0"/>
              </a:rPr>
              <a:t>Huairou</a:t>
            </a:r>
            <a:r>
              <a:rPr lang="en-US" altLang="zh-CN" sz="1800" dirty="0">
                <a:solidFill>
                  <a:srgbClr val="0070C0"/>
                </a:solidFill>
                <a:latin typeface="Arial" panose="020B0604020202020204" pitchFamily="34" charset="0"/>
                <a:ea typeface="微软雅黑" panose="020B0503020204020204" pitchFamily="34" charset="-122"/>
                <a:cs typeface="Arial" panose="020B0604020202020204" pitchFamily="34" charset="0"/>
              </a:rPr>
              <a:t> PAPS)</a:t>
            </a:r>
          </a:p>
        </p:txBody>
      </p:sp>
    </p:spTree>
    <p:extLst>
      <p:ext uri="{BB962C8B-B14F-4D97-AF65-F5344CB8AC3E}">
        <p14:creationId xmlns:p14="http://schemas.microsoft.com/office/powerpoint/2010/main" val="2237165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dirty="0">
                <a:latin typeface="Times New Roman"/>
                <a:cs typeface="Times New Roman"/>
              </a:rPr>
              <a:t>RF Design of 650 MHz 2-cell Cavity </a:t>
            </a:r>
            <a:endParaRPr lang="zh-CN" altLang="en-US" dirty="0">
              <a:latin typeface="Times New Roman"/>
              <a:cs typeface="Times New Roman"/>
            </a:endParaRPr>
          </a:p>
        </p:txBody>
      </p:sp>
      <p:sp>
        <p:nvSpPr>
          <p:cNvPr id="6" name="灯片编号占位符 5"/>
          <p:cNvSpPr>
            <a:spLocks noGrp="1"/>
          </p:cNvSpPr>
          <p:nvPr>
            <p:ph type="sldNum" sz="quarter" idx="12"/>
          </p:nvPr>
        </p:nvSpPr>
        <p:spPr/>
        <p:txBody>
          <a:bodyPr/>
          <a:lstStyle/>
          <a:p>
            <a:fld id="{52C88572-2C13-4D34-AB10-A1A9A2A58D78}" type="slidenum">
              <a:rPr lang="en-US" altLang="zh-CN" smtClean="0"/>
              <a:pPr/>
              <a:t>11</a:t>
            </a:fld>
            <a:endParaRPr lang="en-US" altLang="zh-CN" dirty="0"/>
          </a:p>
        </p:txBody>
      </p:sp>
      <p:graphicFrame>
        <p:nvGraphicFramePr>
          <p:cNvPr id="15" name="表格 14"/>
          <p:cNvGraphicFramePr>
            <a:graphicFrameLocks noGrp="1"/>
          </p:cNvGraphicFramePr>
          <p:nvPr>
            <p:extLst>
              <p:ext uri="{D42A27DB-BD31-4B8C-83A1-F6EECF244321}">
                <p14:modId xmlns:p14="http://schemas.microsoft.com/office/powerpoint/2010/main" val="1049722769"/>
              </p:ext>
            </p:extLst>
          </p:nvPr>
        </p:nvGraphicFramePr>
        <p:xfrm>
          <a:off x="359987" y="3210184"/>
          <a:ext cx="3005693" cy="3149856"/>
        </p:xfrm>
        <a:graphic>
          <a:graphicData uri="http://schemas.openxmlformats.org/drawingml/2006/table">
            <a:tbl>
              <a:tblPr/>
              <a:tblGrid>
                <a:gridCol w="1448210">
                  <a:extLst>
                    <a:ext uri="{9D8B030D-6E8A-4147-A177-3AD203B41FA5}">
                      <a16:colId xmlns:a16="http://schemas.microsoft.com/office/drawing/2014/main" xmlns="" val="20000"/>
                    </a:ext>
                  </a:extLst>
                </a:gridCol>
                <a:gridCol w="855483">
                  <a:extLst>
                    <a:ext uri="{9D8B030D-6E8A-4147-A177-3AD203B41FA5}">
                      <a16:colId xmlns:a16="http://schemas.microsoft.com/office/drawing/2014/main" xmlns="" val="20001"/>
                    </a:ext>
                  </a:extLst>
                </a:gridCol>
                <a:gridCol w="702000">
                  <a:extLst>
                    <a:ext uri="{9D8B030D-6E8A-4147-A177-3AD203B41FA5}">
                      <a16:colId xmlns:a16="http://schemas.microsoft.com/office/drawing/2014/main" xmlns="" val="20002"/>
                    </a:ext>
                  </a:extLst>
                </a:gridCol>
              </a:tblGrid>
              <a:tr h="256572">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Parameter</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Unit</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Value</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56572">
                <a:tc>
                  <a:txBody>
                    <a:bodyPr/>
                    <a:lstStyle/>
                    <a:p>
                      <a:pPr algn="l">
                        <a:spcAft>
                          <a:spcPts val="0"/>
                        </a:spcAft>
                      </a:pPr>
                      <a:r>
                        <a:rPr lang="en-US" sz="1200">
                          <a:solidFill>
                            <a:srgbClr val="000000"/>
                          </a:solidFill>
                          <a:latin typeface="Arial" panose="020B0604020202020204" pitchFamily="34" charset="0"/>
                          <a:ea typeface="宋体"/>
                          <a:cs typeface="Arial" panose="020B0604020202020204" pitchFamily="34" charset="0"/>
                        </a:rPr>
                        <a:t>Cavity frequency</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MHz</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solidFill>
                            <a:srgbClr val="000000"/>
                          </a:solidFill>
                          <a:latin typeface="Arial" panose="020B0604020202020204" pitchFamily="34" charset="0"/>
                          <a:ea typeface="宋体"/>
                          <a:cs typeface="Arial" panose="020B0604020202020204" pitchFamily="34" charset="0"/>
                        </a:rPr>
                        <a:t>650</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56572">
                <a:tc>
                  <a:txBody>
                    <a:bodyPr/>
                    <a:lstStyle/>
                    <a:p>
                      <a:pPr algn="l">
                        <a:spcAft>
                          <a:spcPts val="0"/>
                        </a:spcAft>
                      </a:pPr>
                      <a:r>
                        <a:rPr lang="en-US" sz="1200" dirty="0">
                          <a:latin typeface="Arial" panose="020B0604020202020204" pitchFamily="34" charset="0"/>
                          <a:ea typeface="宋体"/>
                          <a:cs typeface="Arial" panose="020B0604020202020204" pitchFamily="34" charset="0"/>
                        </a:rPr>
                        <a:t>Number of cells</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2</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Cavity effective length</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m</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0.46</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Cavity iris diameter</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mm</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156</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Beam tube diameter</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mm</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156</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Cell-to-cell coupling</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latin typeface="Arial" panose="020B0604020202020204" pitchFamily="34" charset="0"/>
                          <a:ea typeface="宋体"/>
                          <a:cs typeface="Arial" panose="020B0604020202020204" pitchFamily="34" charset="0"/>
                        </a:rPr>
                        <a:t>-</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3%</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R/Q</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Ω</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213</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56572">
                <a:tc>
                  <a:txBody>
                    <a:bodyPr/>
                    <a:lstStyle/>
                    <a:p>
                      <a:pPr algn="l">
                        <a:spcAft>
                          <a:spcPts val="0"/>
                        </a:spcAft>
                      </a:pPr>
                      <a:r>
                        <a:rPr lang="en-US" sz="1200">
                          <a:latin typeface="Arial" panose="020B0604020202020204" pitchFamily="34" charset="0"/>
                          <a:ea typeface="宋体"/>
                          <a:cs typeface="Arial" panose="020B0604020202020204" pitchFamily="34" charset="0"/>
                        </a:rPr>
                        <a:t>Geometry factor</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latin typeface="Arial" panose="020B0604020202020204" pitchFamily="34" charset="0"/>
                          <a:ea typeface="宋体"/>
                          <a:cs typeface="Arial" panose="020B0604020202020204" pitchFamily="34" charset="0"/>
                        </a:rPr>
                        <a:t>Ω</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284</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56572">
                <a:tc>
                  <a:txBody>
                    <a:bodyPr/>
                    <a:lstStyle/>
                    <a:p>
                      <a:pPr algn="l">
                        <a:spcAft>
                          <a:spcPts val="0"/>
                        </a:spcAft>
                      </a:pPr>
                      <a:r>
                        <a:rPr lang="en-US" sz="1200" i="1">
                          <a:latin typeface="Arial" panose="020B0604020202020204" pitchFamily="34" charset="0"/>
                          <a:ea typeface="宋体"/>
                          <a:cs typeface="Arial" panose="020B0604020202020204" pitchFamily="34" charset="0"/>
                        </a:rPr>
                        <a:t>E</a:t>
                      </a:r>
                      <a:r>
                        <a:rPr lang="en-US" sz="1200" baseline="-25000">
                          <a:latin typeface="Arial" panose="020B0604020202020204" pitchFamily="34" charset="0"/>
                          <a:ea typeface="宋体"/>
                          <a:cs typeface="Arial" panose="020B0604020202020204" pitchFamily="34" charset="0"/>
                        </a:rPr>
                        <a:t>peak</a:t>
                      </a:r>
                      <a:r>
                        <a:rPr lang="en-US" sz="1200">
                          <a:latin typeface="Arial" panose="020B0604020202020204" pitchFamily="34" charset="0"/>
                          <a:ea typeface="宋体"/>
                          <a:cs typeface="Arial" panose="020B0604020202020204" pitchFamily="34" charset="0"/>
                        </a:rPr>
                        <a:t>/</a:t>
                      </a:r>
                      <a:r>
                        <a:rPr lang="en-US" sz="1200" i="1">
                          <a:latin typeface="Arial" panose="020B0604020202020204" pitchFamily="34" charset="0"/>
                          <a:ea typeface="宋体"/>
                          <a:cs typeface="Arial" panose="020B0604020202020204" pitchFamily="34" charset="0"/>
                        </a:rPr>
                        <a:t>E</a:t>
                      </a:r>
                      <a:r>
                        <a:rPr lang="en-US" sz="1200" baseline="-25000">
                          <a:latin typeface="Arial" panose="020B0604020202020204" pitchFamily="34" charset="0"/>
                          <a:ea typeface="宋体"/>
                          <a:cs typeface="Arial" panose="020B0604020202020204" pitchFamily="34" charset="0"/>
                        </a:rPr>
                        <a:t>acc</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a:latin typeface="Arial" panose="020B0604020202020204" pitchFamily="34" charset="0"/>
                          <a:ea typeface="宋体"/>
                          <a:cs typeface="Arial" panose="020B0604020202020204" pitchFamily="34" charset="0"/>
                        </a:rPr>
                        <a:t>-</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2.4</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42095">
                <a:tc>
                  <a:txBody>
                    <a:bodyPr/>
                    <a:lstStyle/>
                    <a:p>
                      <a:pPr algn="l">
                        <a:spcAft>
                          <a:spcPts val="0"/>
                        </a:spcAft>
                      </a:pPr>
                      <a:r>
                        <a:rPr lang="en-US" sz="1200" i="1">
                          <a:latin typeface="Arial" panose="020B0604020202020204" pitchFamily="34" charset="0"/>
                          <a:ea typeface="宋体"/>
                          <a:cs typeface="Arial" panose="020B0604020202020204" pitchFamily="34" charset="0"/>
                        </a:rPr>
                        <a:t>B</a:t>
                      </a:r>
                      <a:r>
                        <a:rPr lang="en-US" sz="1200" baseline="-25000">
                          <a:latin typeface="Arial" panose="020B0604020202020204" pitchFamily="34" charset="0"/>
                          <a:ea typeface="宋体"/>
                          <a:cs typeface="Arial" panose="020B0604020202020204" pitchFamily="34" charset="0"/>
                        </a:rPr>
                        <a:t>peak</a:t>
                      </a:r>
                      <a:r>
                        <a:rPr lang="en-US" sz="1200">
                          <a:latin typeface="Arial" panose="020B0604020202020204" pitchFamily="34" charset="0"/>
                          <a:ea typeface="宋体"/>
                          <a:cs typeface="Arial" panose="020B0604020202020204" pitchFamily="34" charset="0"/>
                        </a:rPr>
                        <a:t>/</a:t>
                      </a:r>
                      <a:r>
                        <a:rPr lang="en-US" sz="1200" i="1">
                          <a:latin typeface="Arial" panose="020B0604020202020204" pitchFamily="34" charset="0"/>
                          <a:ea typeface="宋体"/>
                          <a:cs typeface="Arial" panose="020B0604020202020204" pitchFamily="34" charset="0"/>
                        </a:rPr>
                        <a:t>E</a:t>
                      </a:r>
                      <a:r>
                        <a:rPr lang="en-US" sz="1200" baseline="-25000">
                          <a:latin typeface="Arial" panose="020B0604020202020204" pitchFamily="34" charset="0"/>
                          <a:ea typeface="宋体"/>
                          <a:cs typeface="Arial" panose="020B0604020202020204" pitchFamily="34" charset="0"/>
                        </a:rPr>
                        <a:t>acc</a:t>
                      </a:r>
                      <a:endParaRPr lang="zh-CN" sz="120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err="1">
                          <a:latin typeface="Arial" panose="020B0604020202020204" pitchFamily="34" charset="0"/>
                          <a:ea typeface="宋体"/>
                          <a:cs typeface="Arial" panose="020B0604020202020204" pitchFamily="34" charset="0"/>
                        </a:rPr>
                        <a:t>mT</a:t>
                      </a:r>
                      <a:r>
                        <a:rPr lang="en-US" sz="1200" dirty="0">
                          <a:latin typeface="Arial" panose="020B0604020202020204" pitchFamily="34" charset="0"/>
                          <a:ea typeface="宋体"/>
                          <a:cs typeface="Arial" panose="020B0604020202020204" pitchFamily="34" charset="0"/>
                        </a:rPr>
                        <a:t>/(MV/m)</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dirty="0">
                          <a:latin typeface="Arial" panose="020B0604020202020204" pitchFamily="34" charset="0"/>
                          <a:ea typeface="宋体"/>
                          <a:cs typeface="Arial" panose="020B0604020202020204" pitchFamily="34" charset="0"/>
                        </a:rPr>
                        <a:t>4.2</a:t>
                      </a:r>
                      <a:endParaRPr lang="zh-CN" sz="1200" dirty="0">
                        <a:latin typeface="Arial" panose="020B0604020202020204" pitchFamily="34" charset="0"/>
                        <a:ea typeface="MS Mincho"/>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pic>
        <p:nvPicPr>
          <p:cNvPr id="17" name="图片 16">
            <a:extLst>
              <a:ext uri="{FF2B5EF4-FFF2-40B4-BE49-F238E27FC236}">
                <a16:creationId xmlns:a16="http://schemas.microsoft.com/office/drawing/2014/main" xmlns="" id="{7A48CC3B-59FB-4A2F-935D-BCE43D862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54" y="1905454"/>
            <a:ext cx="3308576" cy="1089965"/>
          </a:xfrm>
          <a:prstGeom prst="rect">
            <a:avLst/>
          </a:prstGeom>
        </p:spPr>
      </p:pic>
      <p:pic>
        <p:nvPicPr>
          <p:cNvPr id="10" name="图片 9">
            <a:extLst>
              <a:ext uri="{FF2B5EF4-FFF2-40B4-BE49-F238E27FC236}">
                <a16:creationId xmlns:a16="http://schemas.microsoft.com/office/drawing/2014/main" xmlns="" id="{37FC1DB8-A0F9-4D55-9513-55E3D2191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629" y="1905454"/>
            <a:ext cx="3140369" cy="1747569"/>
          </a:xfrm>
          <a:prstGeom prst="rect">
            <a:avLst/>
          </a:prstGeom>
        </p:spPr>
      </p:pic>
      <p:graphicFrame>
        <p:nvGraphicFramePr>
          <p:cNvPr id="11" name="表格 10">
            <a:extLst>
              <a:ext uri="{FF2B5EF4-FFF2-40B4-BE49-F238E27FC236}">
                <a16:creationId xmlns:a16="http://schemas.microsoft.com/office/drawing/2014/main" xmlns="" id="{8F99CF07-A958-42E4-87A9-F79FFC2835C2}"/>
              </a:ext>
            </a:extLst>
          </p:cNvPr>
          <p:cNvGraphicFramePr>
            <a:graphicFrameLocks noGrp="1"/>
          </p:cNvGraphicFramePr>
          <p:nvPr>
            <p:extLst>
              <p:ext uri="{D42A27DB-BD31-4B8C-83A1-F6EECF244321}">
                <p14:modId xmlns:p14="http://schemas.microsoft.com/office/powerpoint/2010/main" val="773465094"/>
              </p:ext>
            </p:extLst>
          </p:nvPr>
        </p:nvGraphicFramePr>
        <p:xfrm>
          <a:off x="3938047" y="4172592"/>
          <a:ext cx="2519905" cy="2044995"/>
        </p:xfrm>
        <a:graphic>
          <a:graphicData uri="http://schemas.openxmlformats.org/drawingml/2006/table">
            <a:tbl>
              <a:tblPr firstRow="1" bandRow="1">
                <a:tableStyleId>{5C22544A-7EE6-4342-B048-85BDC9FD1C3A}</a:tableStyleId>
              </a:tblPr>
              <a:tblGrid>
                <a:gridCol w="666040">
                  <a:extLst>
                    <a:ext uri="{9D8B030D-6E8A-4147-A177-3AD203B41FA5}">
                      <a16:colId xmlns:a16="http://schemas.microsoft.com/office/drawing/2014/main" xmlns="" val="20000"/>
                    </a:ext>
                  </a:extLst>
                </a:gridCol>
                <a:gridCol w="1032583">
                  <a:extLst>
                    <a:ext uri="{9D8B030D-6E8A-4147-A177-3AD203B41FA5}">
                      <a16:colId xmlns:a16="http://schemas.microsoft.com/office/drawing/2014/main" xmlns="" val="20001"/>
                    </a:ext>
                  </a:extLst>
                </a:gridCol>
                <a:gridCol w="821282">
                  <a:extLst>
                    <a:ext uri="{9D8B030D-6E8A-4147-A177-3AD203B41FA5}">
                      <a16:colId xmlns:a16="http://schemas.microsoft.com/office/drawing/2014/main" xmlns="" val="20002"/>
                    </a:ext>
                  </a:extLst>
                </a:gridCol>
              </a:tblGrid>
              <a:tr h="357609">
                <a:tc>
                  <a:txBody>
                    <a:bodyPr/>
                    <a:lstStyle/>
                    <a:p>
                      <a:pPr algn="ct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200" i="0" dirty="0">
                          <a:solidFill>
                            <a:schemeClr val="tx1"/>
                          </a:solidFill>
                          <a:latin typeface="Arial" panose="020B0604020202020204" pitchFamily="34" charset="0"/>
                          <a:cs typeface="Arial" panose="020B0604020202020204" pitchFamily="34" charset="0"/>
                        </a:rPr>
                        <a:t>P (W) (U = 1J)</a:t>
                      </a:r>
                      <a:endParaRPr lang="zh-CN" altLang="en-US" sz="1200" i="0" dirty="0">
                        <a:solidFill>
                          <a:schemeClr val="tx1"/>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200" i="0" dirty="0" err="1">
                          <a:solidFill>
                            <a:schemeClr val="tx1"/>
                          </a:solidFill>
                          <a:latin typeface="Arial" panose="020B0604020202020204" pitchFamily="34" charset="0"/>
                          <a:cs typeface="Arial" panose="020B0604020202020204" pitchFamily="34" charset="0"/>
                        </a:rPr>
                        <a:t>Qe</a:t>
                      </a:r>
                      <a:endParaRPr lang="zh-CN" altLang="en-US" sz="1200" i="0" dirty="0">
                        <a:solidFill>
                          <a:schemeClr val="tx1"/>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0000"/>
                  </a:ext>
                </a:extLst>
              </a:tr>
              <a:tr h="317559">
                <a:tc>
                  <a:txBody>
                    <a:bodyPr/>
                    <a:lstStyle/>
                    <a:p>
                      <a:pPr algn="ctr"/>
                      <a:r>
                        <a:rPr lang="en-US" altLang="zh-CN" sz="1200" dirty="0">
                          <a:latin typeface="Arial" panose="020B0604020202020204" pitchFamily="34" charset="0"/>
                          <a:cs typeface="Arial" panose="020B0604020202020204" pitchFamily="34" charset="0"/>
                        </a:rPr>
                        <a:t>Port 1</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200" dirty="0">
                          <a:latin typeface="Arial" panose="020B0604020202020204" pitchFamily="34" charset="0"/>
                          <a:cs typeface="Arial" panose="020B0604020202020204" pitchFamily="34" charset="0"/>
                        </a:rPr>
                        <a:t>0.001867</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200" dirty="0">
                          <a:latin typeface="Arial" panose="020B0604020202020204" pitchFamily="34" charset="0"/>
                          <a:cs typeface="Arial" panose="020B0604020202020204" pitchFamily="34" charset="0"/>
                        </a:rPr>
                        <a:t>2.19E12</a:t>
                      </a:r>
                      <a:endParaRPr lang="zh-CN" altLang="en-US" sz="1200" dirty="0">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0001"/>
                  </a:ext>
                </a:extLst>
              </a:tr>
              <a:tr h="317559">
                <a:tc>
                  <a:txBody>
                    <a:bodyPr/>
                    <a:lstStyle/>
                    <a:p>
                      <a:pPr algn="ctr"/>
                      <a:r>
                        <a:rPr lang="en-US" altLang="zh-CN" sz="1200" dirty="0">
                          <a:latin typeface="Arial" panose="020B0604020202020204" pitchFamily="34" charset="0"/>
                          <a:cs typeface="Arial" panose="020B0604020202020204" pitchFamily="34" charset="0"/>
                        </a:rPr>
                        <a:t>Port 2</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200" dirty="0">
                          <a:latin typeface="Arial" panose="020B0604020202020204" pitchFamily="34" charset="0"/>
                          <a:cs typeface="Arial" panose="020B0604020202020204" pitchFamily="34" charset="0"/>
                        </a:rPr>
                        <a:t>0.001352</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3.02E12</a:t>
                      </a:r>
                      <a:endParaRPr lang="zh-CN" altLang="en-US" sz="1200" dirty="0">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0002"/>
                  </a:ext>
                </a:extLst>
              </a:tr>
              <a:tr h="317559">
                <a:tc>
                  <a:txBody>
                    <a:bodyPr/>
                    <a:lstStyle/>
                    <a:p>
                      <a:pPr algn="ctr"/>
                      <a:r>
                        <a:rPr lang="en-US" altLang="zh-CN" sz="1200" dirty="0">
                          <a:latin typeface="Arial" panose="020B0604020202020204" pitchFamily="34" charset="0"/>
                          <a:cs typeface="Arial" panose="020B0604020202020204" pitchFamily="34" charset="0"/>
                        </a:rPr>
                        <a:t>Port 3</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200" dirty="0">
                          <a:latin typeface="Arial" panose="020B0604020202020204" pitchFamily="34" charset="0"/>
                          <a:cs typeface="Arial" panose="020B0604020202020204" pitchFamily="34" charset="0"/>
                        </a:rPr>
                        <a:t>0.005441</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7.51E11</a:t>
                      </a:r>
                      <a:endParaRPr lang="zh-CN" altLang="en-US" sz="1200" dirty="0">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0003"/>
                  </a:ext>
                </a:extLst>
              </a:tr>
              <a:tr h="317559">
                <a:tc>
                  <a:txBody>
                    <a:bodyPr/>
                    <a:lstStyle/>
                    <a:p>
                      <a:pPr algn="ctr"/>
                      <a:r>
                        <a:rPr lang="en-US" altLang="zh-CN" sz="1200" dirty="0">
                          <a:latin typeface="Arial" panose="020B0604020202020204" pitchFamily="34" charset="0"/>
                          <a:cs typeface="Arial" panose="020B0604020202020204" pitchFamily="34" charset="0"/>
                        </a:rPr>
                        <a:t>Port 4</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200" dirty="0">
                          <a:latin typeface="Arial" panose="020B0604020202020204" pitchFamily="34" charset="0"/>
                          <a:cs typeface="Arial" panose="020B0604020202020204" pitchFamily="34" charset="0"/>
                        </a:rPr>
                        <a:t>0.003435</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1.19E12</a:t>
                      </a:r>
                      <a:endParaRPr lang="zh-CN" altLang="en-US" sz="1200" dirty="0">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0004"/>
                  </a:ext>
                </a:extLst>
              </a:tr>
              <a:tr h="317559">
                <a:tc>
                  <a:txBody>
                    <a:bodyPr/>
                    <a:lstStyle/>
                    <a:p>
                      <a:pPr algn="ctr"/>
                      <a:r>
                        <a:rPr lang="en-US" altLang="zh-CN" sz="1200" dirty="0">
                          <a:latin typeface="Arial" panose="020B0604020202020204" pitchFamily="34" charset="0"/>
                          <a:cs typeface="Arial" panose="020B0604020202020204" pitchFamily="34" charset="0"/>
                        </a:rPr>
                        <a:t>Port 5 </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200" dirty="0">
                          <a:latin typeface="Arial" panose="020B0604020202020204" pitchFamily="34" charset="0"/>
                          <a:cs typeface="Arial" panose="020B0604020202020204" pitchFamily="34" charset="0"/>
                        </a:rPr>
                        <a:t>0.003320</a:t>
                      </a:r>
                      <a:endParaRPr lang="zh-CN" altLang="en-US" sz="1200" dirty="0">
                        <a:latin typeface="Arial" panose="020B0604020202020204" pitchFamily="34" charset="0"/>
                        <a:cs typeface="Arial" panose="020B0604020202020204" pitchFamily="34" charset="0"/>
                      </a:endParaRPr>
                    </a:p>
                  </a:txBody>
                  <a:tcPr marL="68580" marR="6858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1.23E12</a:t>
                      </a:r>
                      <a:endParaRPr lang="zh-CN" altLang="en-US" sz="1200" dirty="0">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0005"/>
                  </a:ext>
                </a:extLst>
              </a:tr>
            </a:tbl>
          </a:graphicData>
        </a:graphic>
      </p:graphicFrame>
      <p:sp>
        <p:nvSpPr>
          <p:cNvPr id="3" name="矩形 2"/>
          <p:cNvSpPr/>
          <p:nvPr/>
        </p:nvSpPr>
        <p:spPr>
          <a:xfrm>
            <a:off x="6607998" y="1929042"/>
            <a:ext cx="2536002" cy="4016483"/>
          </a:xfrm>
          <a:prstGeom prst="rect">
            <a:avLst/>
          </a:prstGeom>
        </p:spPr>
        <p:txBody>
          <a:bodyPr wrap="square">
            <a:spAutoFit/>
          </a:bodyPr>
          <a:lstStyle/>
          <a:p>
            <a:pPr marL="285750" indent="-285750">
              <a:spcBef>
                <a:spcPts val="600"/>
              </a:spcBef>
              <a:buFont typeface="Arial" panose="020B0604020202020204" pitchFamily="34" charset="0"/>
              <a:buChar char="•"/>
            </a:pPr>
            <a:r>
              <a:rPr lang="en-GB" altLang="zh-CN" sz="1200" dirty="0">
                <a:latin typeface="Arial" panose="020B0604020202020204" pitchFamily="34" charset="0"/>
                <a:ea typeface="宋体" panose="02010600030101010101" pitchFamily="2" charset="-122"/>
                <a:cs typeface="Arial" panose="020B0604020202020204" pitchFamily="34" charset="0"/>
              </a:rPr>
              <a:t>The length of the cavity beam pipes </a:t>
            </a:r>
            <a:r>
              <a:rPr lang="en-US" altLang="zh-CN" sz="1200" dirty="0">
                <a:latin typeface="Arial" panose="020B0604020202020204" pitchFamily="34" charset="0"/>
                <a:ea typeface="宋体" panose="02010600030101010101" pitchFamily="2" charset="-122"/>
                <a:cs typeface="Arial" panose="020B0604020202020204" pitchFamily="34" charset="0"/>
              </a:rPr>
              <a:t>and </a:t>
            </a:r>
            <a:r>
              <a:rPr lang="en-GB" altLang="zh-CN" sz="1200" dirty="0">
                <a:latin typeface="Arial" panose="020B0604020202020204" pitchFamily="34" charset="0"/>
                <a:ea typeface="宋体" panose="02010600030101010101" pitchFamily="2" charset="-122"/>
                <a:cs typeface="Arial" panose="020B0604020202020204" pitchFamily="34" charset="0"/>
              </a:rPr>
              <a:t>ports should be long enough to ensure negligible power dissipation on the gaskets and flanges surface, but cannot be too long to go beyond the critical temperature of Nb.</a:t>
            </a:r>
          </a:p>
          <a:p>
            <a:pPr marL="285750" indent="-285750">
              <a:spcBef>
                <a:spcPts val="600"/>
              </a:spcBef>
              <a:buFont typeface="Arial" panose="020B0604020202020204" pitchFamily="34" charset="0"/>
              <a:buChar char="•"/>
            </a:pPr>
            <a:r>
              <a:rPr lang="en-GB" altLang="zh-CN" sz="1200" dirty="0">
                <a:latin typeface="Arial" panose="020B0604020202020204" pitchFamily="34" charset="0"/>
                <a:ea typeface="宋体" panose="02010600030101010101" pitchFamily="2" charset="-122"/>
                <a:cs typeface="Arial" panose="020B0604020202020204" pitchFamily="34" charset="0"/>
              </a:rPr>
              <a:t>Special gapless gaskets will be considered to avoid the additional dissipation at different joints. </a:t>
            </a:r>
          </a:p>
          <a:p>
            <a:pPr marL="285750" indent="-285750">
              <a:spcBef>
                <a:spcPts val="600"/>
              </a:spcBef>
              <a:buFont typeface="Arial" panose="020B0604020202020204" pitchFamily="34" charset="0"/>
              <a:buChar char="•"/>
            </a:pPr>
            <a:r>
              <a:rPr lang="en-GB" altLang="zh-CN" sz="1200" dirty="0">
                <a:latin typeface="Arial" panose="020B0604020202020204" pitchFamily="34" charset="0"/>
                <a:ea typeface="宋体" panose="02010600030101010101" pitchFamily="2" charset="-122"/>
                <a:cs typeface="Arial" panose="020B0604020202020204" pitchFamily="34" charset="0"/>
              </a:rPr>
              <a:t>Cooling of cavity ports by extended helium vessel could be considered especially for the power coupler. </a:t>
            </a:r>
          </a:p>
          <a:p>
            <a:pPr marL="285750" indent="-285750">
              <a:spcBef>
                <a:spcPts val="600"/>
              </a:spcBef>
              <a:buFont typeface="Arial" panose="020B0604020202020204" pitchFamily="34" charset="0"/>
              <a:buChar char="•"/>
            </a:pPr>
            <a:r>
              <a:rPr lang="en-GB" altLang="zh-CN" sz="1200" dirty="0">
                <a:latin typeface="Arial" panose="020B0604020202020204" pitchFamily="34" charset="0"/>
                <a:ea typeface="宋体" panose="02010600030101010101" pitchFamily="2" charset="-122"/>
                <a:cs typeface="Arial" panose="020B0604020202020204" pitchFamily="34" charset="0"/>
              </a:rPr>
              <a:t>Copper plating is necessary for the bellows between cavities. RF shielded bellow might be needed.</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34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latin typeface="Times New Roman"/>
                <a:cs typeface="Times New Roman"/>
              </a:rPr>
              <a:t>Cavity Fabrication</a:t>
            </a:r>
            <a:endParaRPr lang="zh-CN" altLang="en-US" sz="4000" dirty="0">
              <a:latin typeface="Times New Roman"/>
              <a:cs typeface="Times New Roman"/>
            </a:endParaRPr>
          </a:p>
        </p:txBody>
      </p:sp>
      <p:pic>
        <p:nvPicPr>
          <p:cNvPr id="13" name="内容占位符 15">
            <a:extLst>
              <a:ext uri="{FF2B5EF4-FFF2-40B4-BE49-F238E27FC236}">
                <a16:creationId xmlns:a16="http://schemas.microsoft.com/office/drawing/2014/main" xmlns="" id="{FFABD70B-A2AA-44E6-944B-59139E1D363C}"/>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2693" y="4463320"/>
            <a:ext cx="1746250" cy="1746250"/>
          </a:xfrm>
        </p:spPr>
      </p:pic>
      <p:pic>
        <p:nvPicPr>
          <p:cNvPr id="15" name="图片 14"/>
          <p:cNvPicPr>
            <a:picLocks noChangeAspect="1"/>
          </p:cNvPicPr>
          <p:nvPr/>
        </p:nvPicPr>
        <p:blipFill>
          <a:blip r:embed="rId3"/>
          <a:stretch>
            <a:fillRect/>
          </a:stretch>
        </p:blipFill>
        <p:spPr>
          <a:xfrm>
            <a:off x="3286231" y="2713727"/>
            <a:ext cx="2220515" cy="1515871"/>
          </a:xfrm>
          <a:prstGeom prst="rect">
            <a:avLst/>
          </a:prstGeom>
        </p:spPr>
      </p:pic>
      <p:sp>
        <p:nvSpPr>
          <p:cNvPr id="7" name="文本框 6"/>
          <p:cNvSpPr txBox="1"/>
          <p:nvPr/>
        </p:nvSpPr>
        <p:spPr>
          <a:xfrm>
            <a:off x="5667906" y="2173652"/>
            <a:ext cx="3377119" cy="40657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zh-CN"/>
            </a:defPPr>
            <a:lvl1pPr>
              <a:defRPr>
                <a:latin typeface="Arial" panose="020B0604020202020204" pitchFamily="34" charset="0"/>
                <a:cs typeface="Arial" panose="020B0604020202020204" pitchFamily="34" charset="0"/>
              </a:defRPr>
            </a:lvl1pPr>
          </a:lstStyle>
          <a:p>
            <a:pPr>
              <a:lnSpc>
                <a:spcPct val="120000"/>
              </a:lnSpc>
              <a:spcBef>
                <a:spcPts val="600"/>
              </a:spcBef>
            </a:pPr>
            <a:r>
              <a:rPr lang="en-US" altLang="zh-CN" sz="1600" dirty="0"/>
              <a:t>Cavity with more cells (4 or 5-cell)</a:t>
            </a:r>
          </a:p>
          <a:p>
            <a:pPr marL="342900" indent="-342900" algn="just">
              <a:spcBef>
                <a:spcPts val="600"/>
              </a:spcBef>
              <a:buFont typeface="Arial" panose="020B0604020202020204" pitchFamily="34" charset="0"/>
              <a:buChar char="•"/>
            </a:pPr>
            <a:r>
              <a:rPr lang="en-US" altLang="zh-CN" sz="1400" dirty="0">
                <a:solidFill>
                  <a:srgbClr val="C00000"/>
                </a:solidFill>
              </a:rPr>
              <a:t>A must for higher energy operation</a:t>
            </a:r>
            <a:r>
              <a:rPr lang="en-US" altLang="zh-CN" sz="1400" dirty="0"/>
              <a:t>, and low HOM power (due to low current)</a:t>
            </a:r>
          </a:p>
          <a:p>
            <a:pPr marL="342900" indent="-342900" algn="just">
              <a:spcBef>
                <a:spcPts val="600"/>
              </a:spcBef>
              <a:buFont typeface="Arial" panose="020B0604020202020204" pitchFamily="34" charset="0"/>
              <a:buChar char="•"/>
            </a:pPr>
            <a:r>
              <a:rPr lang="en-US" altLang="zh-CN" sz="1400" dirty="0">
                <a:solidFill>
                  <a:srgbClr val="C00000"/>
                </a:solidFill>
              </a:rPr>
              <a:t>Possible for H with shared cavity </a:t>
            </a:r>
            <a:r>
              <a:rPr lang="en-US" altLang="zh-CN" sz="1400" dirty="0"/>
              <a:t>if the input coupler power capacity could be increased to 500 ~ 800 kW or use two couplers per cavity for same gradient. If same coupler power, the gradient will be too low and cost more, beam loading effect ... But 1.5 times more HOM power, HOM damping and trapping, cavity pretuning, handling and infrastructure...</a:t>
            </a:r>
          </a:p>
          <a:p>
            <a:pPr marL="342900" indent="-342900" algn="just">
              <a:spcBef>
                <a:spcPts val="600"/>
              </a:spcBef>
              <a:buFont typeface="Arial" panose="020B0604020202020204" pitchFamily="34" charset="0"/>
              <a:buChar char="•"/>
            </a:pPr>
            <a:r>
              <a:rPr lang="en-US" altLang="zh-CN" sz="1400" dirty="0">
                <a:solidFill>
                  <a:srgbClr val="C00000"/>
                </a:solidFill>
              </a:rPr>
              <a:t>Not suitable for high current W and Z </a:t>
            </a:r>
          </a:p>
        </p:txBody>
      </p:sp>
      <p:pic>
        <p:nvPicPr>
          <p:cNvPr id="10" name="图片 9" descr="C:\Users\zhai\Desktop\20171026-650CAVIT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693" y="2713726"/>
            <a:ext cx="2868324" cy="1498051"/>
          </a:xfrm>
          <a:prstGeom prst="rect">
            <a:avLst/>
          </a:prstGeom>
          <a:noFill/>
          <a:ln>
            <a:noFill/>
          </a:ln>
        </p:spPr>
      </p:pic>
      <p:sp>
        <p:nvSpPr>
          <p:cNvPr id="3" name="矩形 2"/>
          <p:cNvSpPr/>
          <p:nvPr/>
        </p:nvSpPr>
        <p:spPr>
          <a:xfrm>
            <a:off x="364914" y="1417638"/>
            <a:ext cx="8680112" cy="707886"/>
          </a:xfrm>
          <a:prstGeom prst="rect">
            <a:avLst/>
          </a:prstGeom>
        </p:spPr>
        <p:txBody>
          <a:bodyPr wrap="square">
            <a:spAutoFit/>
          </a:bodyPr>
          <a:lstStyle/>
          <a:p>
            <a:pPr algn="just"/>
            <a:r>
              <a:rPr lang="en-US" altLang="zh-CN" sz="2000" dirty="0">
                <a:latin typeface="Arial" panose="020B0604020202020204" pitchFamily="34" charset="0"/>
                <a:cs typeface="Arial" panose="020B0604020202020204" pitchFamily="34" charset="0"/>
              </a:rPr>
              <a:t>Three 2-cell cavities with coaxial HOM coupler, one 5-cell cavity with waveguide HOM coupler.</a:t>
            </a:r>
            <a:endParaRPr lang="zh-CN" altLang="en-US" sz="2000" dirty="0">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xmlns="" id="{37E0E60E-6D2A-4E8C-87B0-313A5823CA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40" t="29177" r="18417" b="11372"/>
          <a:stretch/>
        </p:blipFill>
        <p:spPr>
          <a:xfrm>
            <a:off x="497607" y="4463773"/>
            <a:ext cx="2503410" cy="1729442"/>
          </a:xfrm>
          <a:prstGeom prst="rect">
            <a:avLst/>
          </a:prstGeom>
        </p:spPr>
      </p:pic>
      <p:pic>
        <p:nvPicPr>
          <p:cNvPr id="9" name="内容占位符 15">
            <a:extLst>
              <a:ext uri="{FF2B5EF4-FFF2-40B4-BE49-F238E27FC236}">
                <a16:creationId xmlns:a16="http://schemas.microsoft.com/office/drawing/2014/main" xmlns="" id="{FFABD70B-A2AA-44E6-944B-59139E1D3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231" y="4504746"/>
            <a:ext cx="2220515" cy="1665387"/>
          </a:xfrm>
          <a:prstGeom prst="rect">
            <a:avLst/>
          </a:prstGeom>
        </p:spPr>
      </p:pic>
    </p:spTree>
    <p:extLst>
      <p:ext uri="{BB962C8B-B14F-4D97-AF65-F5344CB8AC3E}">
        <p14:creationId xmlns:p14="http://schemas.microsoft.com/office/powerpoint/2010/main" val="1870563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48258"/>
            <a:ext cx="9144000"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a:r>
              <a:rPr lang="en-US" altLang="zh-CN" sz="4000" dirty="0" smtClean="0">
                <a:latin typeface="Times New Roman"/>
                <a:cs typeface="Times New Roman"/>
              </a:rPr>
              <a:t>Variable </a:t>
            </a:r>
            <a:r>
              <a:rPr lang="en-US" altLang="zh-CN" sz="4000" dirty="0">
                <a:latin typeface="Times New Roman"/>
                <a:cs typeface="Times New Roman"/>
              </a:rPr>
              <a:t>650 MHz Input Coupler Design</a:t>
            </a:r>
            <a:endParaRPr lang="zh-CN" altLang="en-US" sz="4000" dirty="0">
              <a:latin typeface="Times New Roman"/>
              <a:cs typeface="Times New Roman"/>
            </a:endParaRPr>
          </a:p>
        </p:txBody>
      </p:sp>
      <p:sp>
        <p:nvSpPr>
          <p:cNvPr id="10" name="文本框 9"/>
          <p:cNvSpPr txBox="1"/>
          <p:nvPr/>
        </p:nvSpPr>
        <p:spPr>
          <a:xfrm>
            <a:off x="430759" y="1473820"/>
            <a:ext cx="8646737" cy="1559401"/>
          </a:xfrm>
          <a:prstGeom prst="rect">
            <a:avLst/>
          </a:prstGeom>
          <a:noFill/>
        </p:spPr>
        <p:txBody>
          <a:bodyPr wrap="square" rtlCol="0">
            <a:spAutoFit/>
          </a:bodyPr>
          <a:lstStyle/>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RF design complete, thermal and mechanical design ongoing.</a:t>
            </a:r>
          </a:p>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Thermal anchor or helium gas cooling of outer conductor. Water or gas cool of inner conductor. </a:t>
            </a:r>
          </a:p>
          <a:p>
            <a:pPr marL="285744" marR="0" lvl="0" indent="-285744" algn="l" defTabSz="914377"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Start fabrication in end 2017.</a:t>
            </a:r>
          </a:p>
        </p:txBody>
      </p:sp>
      <p:sp>
        <p:nvSpPr>
          <p:cNvPr id="3" name="灯片编号占位符 2"/>
          <p:cNvSpPr>
            <a:spLocks noGrp="1"/>
          </p:cNvSpPr>
          <p:nvPr>
            <p:ph type="sldNum" sz="quarter" idx="12"/>
          </p:nvPr>
        </p:nvSpPr>
        <p:spPr/>
        <p:txBody>
          <a:body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13</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1" y="3401890"/>
            <a:ext cx="1918236" cy="3252365"/>
          </a:xfrm>
          <a:prstGeom prst="rect">
            <a:avLst/>
          </a:prstGeom>
        </p:spPr>
      </p:pic>
      <p:pic>
        <p:nvPicPr>
          <p:cNvPr id="15" name="内容占位符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457" y="3366824"/>
            <a:ext cx="1655543" cy="3242640"/>
          </a:xfrm>
          <a:prstGeom prst="rect">
            <a:avLst/>
          </a:prstGeom>
        </p:spPr>
      </p:pic>
      <p:pic>
        <p:nvPicPr>
          <p:cNvPr id="11" name="内容占位符 6"/>
          <p:cNvPicPr>
            <a:picLocks noChangeAspect="1"/>
          </p:cNvPicPr>
          <p:nvPr/>
        </p:nvPicPr>
        <p:blipFill>
          <a:blip r:embed="rId4"/>
          <a:stretch>
            <a:fillRect/>
          </a:stretch>
        </p:blipFill>
        <p:spPr>
          <a:xfrm>
            <a:off x="4453693" y="3265764"/>
            <a:ext cx="1321010" cy="3105152"/>
          </a:xfrm>
          <a:prstGeom prst="rect">
            <a:avLst/>
          </a:prstGeom>
          <a:ln>
            <a:noFill/>
          </a:ln>
        </p:spPr>
      </p:pic>
      <p:pic>
        <p:nvPicPr>
          <p:cNvPr id="12" name="图片 11"/>
          <p:cNvPicPr>
            <a:picLocks noChangeAspect="1"/>
          </p:cNvPicPr>
          <p:nvPr/>
        </p:nvPicPr>
        <p:blipFill>
          <a:blip r:embed="rId5"/>
          <a:stretch>
            <a:fillRect/>
          </a:stretch>
        </p:blipFill>
        <p:spPr>
          <a:xfrm>
            <a:off x="5885119" y="3329022"/>
            <a:ext cx="2902735" cy="3371061"/>
          </a:xfrm>
          <a:prstGeom prst="rect">
            <a:avLst/>
          </a:prstGeom>
        </p:spPr>
      </p:pic>
    </p:spTree>
    <p:extLst>
      <p:ext uri="{BB962C8B-B14F-4D97-AF65-F5344CB8AC3E}">
        <p14:creationId xmlns:p14="http://schemas.microsoft.com/office/powerpoint/2010/main" val="4289838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6953" y="298373"/>
            <a:ext cx="7886700" cy="1291472"/>
          </a:xfrm>
        </p:spPr>
        <p:txBody>
          <a:bodyPr>
            <a:normAutofit/>
          </a:bodyPr>
          <a:lstStyle/>
          <a:p>
            <a:pPr algn="ctr"/>
            <a:r>
              <a:rPr lang="en-US" altLang="zh-CN" sz="4000" dirty="0">
                <a:latin typeface="Times New Roman"/>
                <a:cs typeface="Times New Roman"/>
              </a:rPr>
              <a:t>CEPC Input Coupler Challenges</a:t>
            </a:r>
            <a:endParaRPr lang="zh-CN" altLang="en-US" sz="4000" dirty="0">
              <a:latin typeface="Times New Roman"/>
              <a:cs typeface="Times New Roman"/>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118639874"/>
              </p:ext>
            </p:extLst>
          </p:nvPr>
        </p:nvGraphicFramePr>
        <p:xfrm>
          <a:off x="656953" y="3967628"/>
          <a:ext cx="5363582" cy="2332368"/>
        </p:xfrm>
        <a:graphic>
          <a:graphicData uri="http://schemas.openxmlformats.org/drawingml/2006/table">
            <a:tbl>
              <a:tblPr firstRow="1" bandRow="1">
                <a:tableStyleId>{5940675A-B579-460E-94D1-54222C63F5DA}</a:tableStyleId>
              </a:tblPr>
              <a:tblGrid>
                <a:gridCol w="1982016">
                  <a:extLst>
                    <a:ext uri="{9D8B030D-6E8A-4147-A177-3AD203B41FA5}">
                      <a16:colId xmlns:a16="http://schemas.microsoft.com/office/drawing/2014/main" xmlns="" val="20000"/>
                    </a:ext>
                  </a:extLst>
                </a:gridCol>
                <a:gridCol w="3381566">
                  <a:extLst>
                    <a:ext uri="{9D8B030D-6E8A-4147-A177-3AD203B41FA5}">
                      <a16:colId xmlns:a16="http://schemas.microsoft.com/office/drawing/2014/main" xmlns="" val="20001"/>
                    </a:ext>
                  </a:extLst>
                </a:gridCol>
              </a:tblGrid>
              <a:tr h="421856">
                <a:tc>
                  <a:txBody>
                    <a:bodyPr/>
                    <a:lstStyle/>
                    <a:p>
                      <a:r>
                        <a:rPr lang="en-US" altLang="zh-CN" sz="1600" dirty="0">
                          <a:latin typeface="Arial" panose="020B0604020202020204" pitchFamily="34" charset="0"/>
                          <a:cs typeface="Arial" panose="020B0604020202020204" pitchFamily="34" charset="0"/>
                        </a:rPr>
                        <a:t>Frequency (GHz)</a:t>
                      </a:r>
                      <a:endParaRPr lang="zh-CN" altLang="en-US" sz="1600" dirty="0">
                        <a:latin typeface="Arial" panose="020B0604020202020204" pitchFamily="34" charset="0"/>
                        <a:cs typeface="Arial" panose="020B0604020202020204" pitchFamily="34" charset="0"/>
                      </a:endParaRPr>
                    </a:p>
                  </a:txBody>
                  <a:tcPr marL="68580" marR="68580"/>
                </a:tc>
                <a:tc>
                  <a:txBody>
                    <a:bodyPr/>
                    <a:lstStyle/>
                    <a:p>
                      <a:pPr algn="l"/>
                      <a:r>
                        <a:rPr lang="en-US" altLang="zh-CN" sz="1600" dirty="0">
                          <a:latin typeface="Arial" panose="020B0604020202020204" pitchFamily="34" charset="0"/>
                          <a:cs typeface="Arial" panose="020B0604020202020204" pitchFamily="34" charset="0"/>
                        </a:rPr>
                        <a:t>0.65</a:t>
                      </a:r>
                      <a:endParaRPr lang="zh-CN" altLang="en-US" sz="160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xmlns="" val="10001"/>
                  </a:ext>
                </a:extLst>
              </a:tr>
              <a:tr h="421856">
                <a:tc>
                  <a:txBody>
                    <a:bodyPr/>
                    <a:lstStyle/>
                    <a:p>
                      <a:r>
                        <a:rPr lang="en-US" altLang="zh-CN" sz="1600" dirty="0">
                          <a:latin typeface="Arial" panose="020B0604020202020204" pitchFamily="34" charset="0"/>
                          <a:cs typeface="Arial" panose="020B0604020202020204" pitchFamily="34" charset="0"/>
                        </a:rPr>
                        <a:t>Power (kW)</a:t>
                      </a:r>
                      <a:endParaRPr lang="zh-CN" altLang="en-US" sz="1600" dirty="0">
                        <a:latin typeface="Arial" panose="020B0604020202020204" pitchFamily="34" charset="0"/>
                        <a:cs typeface="Arial" panose="020B0604020202020204" pitchFamily="34" charset="0"/>
                      </a:endParaRPr>
                    </a:p>
                  </a:txBody>
                  <a:tcPr marL="68580" marR="68580"/>
                </a:tc>
                <a:tc>
                  <a:txBody>
                    <a:bodyPr/>
                    <a:lstStyle/>
                    <a:p>
                      <a:pPr algn="l" rtl="0" fontAlgn="ctr"/>
                      <a:r>
                        <a:rPr lang="en-US" altLang="zh-CN" sz="1600" kern="1200" dirty="0">
                          <a:latin typeface="Arial" panose="020B0604020202020204" pitchFamily="34" charset="0"/>
                          <a:cs typeface="Arial" panose="020B0604020202020204" pitchFamily="34" charset="0"/>
                        </a:rPr>
                        <a:t> 300</a:t>
                      </a:r>
                      <a:endParaRPr lang="en-US" altLang="zh-CN" sz="1600" kern="1200" dirty="0">
                        <a:solidFill>
                          <a:schemeClr val="dk1"/>
                        </a:solidFill>
                        <a:latin typeface="Arial" panose="020B0604020202020204" pitchFamily="34" charset="0"/>
                        <a:ea typeface="+mn-ea"/>
                        <a:cs typeface="Arial" panose="020B0604020202020204" pitchFamily="34" charset="0"/>
                      </a:endParaRPr>
                    </a:p>
                  </a:txBody>
                  <a:tcPr marL="7144" marR="7144" marT="9525" marB="0" anchor="ctr"/>
                </a:tc>
                <a:extLst>
                  <a:ext uri="{0D108BD9-81ED-4DB2-BD59-A6C34878D82A}">
                    <a16:rowId xmlns:a16="http://schemas.microsoft.com/office/drawing/2014/main" xmlns="" val="10002"/>
                  </a:ext>
                </a:extLst>
              </a:tr>
              <a:tr h="421856">
                <a:tc>
                  <a:txBody>
                    <a:bodyPr/>
                    <a:lstStyle/>
                    <a:p>
                      <a:r>
                        <a:rPr lang="en-US" altLang="zh-CN" sz="1600" dirty="0">
                          <a:solidFill>
                            <a:srgbClr val="FF0000"/>
                          </a:solidFill>
                          <a:latin typeface="Arial" panose="020B0604020202020204" pitchFamily="34" charset="0"/>
                          <a:cs typeface="Arial" panose="020B0604020202020204" pitchFamily="34" charset="0"/>
                        </a:rPr>
                        <a:t>Coupling (</a:t>
                      </a:r>
                      <a:r>
                        <a:rPr lang="en-US" altLang="zh-CN" sz="1600" dirty="0" err="1">
                          <a:solidFill>
                            <a:srgbClr val="FF0000"/>
                          </a:solidFill>
                          <a:latin typeface="Arial" panose="020B0604020202020204" pitchFamily="34" charset="0"/>
                          <a:cs typeface="Arial" panose="020B0604020202020204" pitchFamily="34" charset="0"/>
                        </a:rPr>
                        <a:t>Qext</a:t>
                      </a:r>
                      <a:r>
                        <a:rPr lang="en-US" altLang="zh-CN" sz="1600" dirty="0">
                          <a:solidFill>
                            <a:srgbClr val="FF0000"/>
                          </a:solidFill>
                          <a:latin typeface="Arial" panose="020B0604020202020204" pitchFamily="34" charset="0"/>
                          <a:cs typeface="Arial" panose="020B0604020202020204" pitchFamily="34" charset="0"/>
                        </a:rPr>
                        <a:t>)</a:t>
                      </a:r>
                      <a:endParaRPr lang="zh-CN" altLang="en-US" sz="1600" dirty="0">
                        <a:solidFill>
                          <a:srgbClr val="FF0000"/>
                        </a:solidFill>
                        <a:latin typeface="Arial" panose="020B0604020202020204" pitchFamily="34" charset="0"/>
                        <a:cs typeface="Arial" panose="020B0604020202020204" pitchFamily="34" charset="0"/>
                      </a:endParaRPr>
                    </a:p>
                  </a:txBody>
                  <a:tcPr marL="68580" marR="68580"/>
                </a:tc>
                <a:tc>
                  <a:txBody>
                    <a:bodyPr/>
                    <a:lstStyle/>
                    <a:p>
                      <a:pPr algn="l"/>
                      <a:r>
                        <a:rPr lang="en-US" altLang="zh-CN" sz="1600" dirty="0">
                          <a:solidFill>
                            <a:srgbClr val="FF0000"/>
                          </a:solidFill>
                          <a:latin typeface="Arial" panose="020B0604020202020204" pitchFamily="34" charset="0"/>
                          <a:cs typeface="Arial" panose="020B0604020202020204" pitchFamily="34" charset="0"/>
                        </a:rPr>
                        <a:t>Variable:</a:t>
                      </a:r>
                      <a:r>
                        <a:rPr lang="en-US" altLang="zh-CN" sz="1600" baseline="0" dirty="0">
                          <a:solidFill>
                            <a:srgbClr val="FF0000"/>
                          </a:solidFill>
                          <a:latin typeface="Arial" panose="020B0604020202020204" pitchFamily="34" charset="0"/>
                          <a:cs typeface="Arial" panose="020B0604020202020204" pitchFamily="34" charset="0"/>
                        </a:rPr>
                        <a:t> </a:t>
                      </a:r>
                      <a:r>
                        <a:rPr lang="en-US" altLang="zh-CN" sz="1600" dirty="0">
                          <a:solidFill>
                            <a:srgbClr val="FF0000"/>
                          </a:solidFill>
                          <a:latin typeface="Arial" panose="020B0604020202020204" pitchFamily="34" charset="0"/>
                          <a:cs typeface="Arial" panose="020B0604020202020204" pitchFamily="34" charset="0"/>
                        </a:rPr>
                        <a:t>1E5~2E6</a:t>
                      </a:r>
                      <a:endParaRPr lang="zh-CN" altLang="en-US" sz="1600" dirty="0">
                        <a:solidFill>
                          <a:srgbClr val="FF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0003"/>
                  </a:ext>
                </a:extLst>
              </a:tr>
              <a:tr h="79054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a:ln>
                            <a:noFill/>
                          </a:ln>
                          <a:effectLst/>
                          <a:latin typeface="Arial" panose="020B0604020202020204" pitchFamily="34" charset="0"/>
                          <a:cs typeface="Arial" panose="020B0604020202020204" pitchFamily="34" charset="0"/>
                        </a:rPr>
                        <a:t>Heat load spec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u="none" strike="noStrike" cap="none" normalizeH="0" baseline="0" dirty="0">
                          <a:ln>
                            <a:noFill/>
                          </a:ln>
                          <a:effectLst/>
                          <a:latin typeface="Arial" panose="020B0604020202020204" pitchFamily="34" charset="0"/>
                          <a:cs typeface="Arial" panose="020B0604020202020204" pitchFamily="34" charset="0"/>
                        </a:rPr>
                        <a:t>(dynamic 300 kW, TW, CW)</a:t>
                      </a:r>
                      <a:endPar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anchor="ctr" horzOverflow="overflow"/>
                </a:tc>
                <a:tc>
                  <a:txBody>
                    <a:bodyPr/>
                    <a:lstStyle/>
                    <a:p>
                      <a:pPr algn="l"/>
                      <a:r>
                        <a:rPr lang="en-GB" altLang="zh-CN" sz="1600" kern="1200" dirty="0">
                          <a:effectLst/>
                          <a:latin typeface="Arial" panose="020B0604020202020204" pitchFamily="34" charset="0"/>
                          <a:cs typeface="Arial" panose="020B0604020202020204" pitchFamily="34" charset="0"/>
                        </a:rPr>
                        <a:t>Dynamic</a:t>
                      </a:r>
                      <a:r>
                        <a:rPr lang="en-US" altLang="zh-CN" sz="1600" kern="1200" dirty="0">
                          <a:effectLst/>
                          <a:latin typeface="Arial" panose="020B0604020202020204" pitchFamily="34" charset="0"/>
                          <a:cs typeface="Arial" panose="020B0604020202020204" pitchFamily="34" charset="0"/>
                        </a:rPr>
                        <a:t>:</a:t>
                      </a:r>
                      <a:r>
                        <a:rPr lang="en-US" altLang="zh-CN" sz="1600" kern="1200" baseline="0" dirty="0">
                          <a:effectLst/>
                          <a:latin typeface="Arial" panose="020B0604020202020204" pitchFamily="34" charset="0"/>
                          <a:cs typeface="Arial" panose="020B0604020202020204" pitchFamily="34" charset="0"/>
                        </a:rPr>
                        <a:t> </a:t>
                      </a:r>
                      <a:r>
                        <a:rPr lang="en-GB" altLang="zh-CN" sz="1600" kern="1200" dirty="0">
                          <a:effectLst/>
                          <a:latin typeface="Arial" panose="020B0604020202020204" pitchFamily="34" charset="0"/>
                          <a:cs typeface="Arial" panose="020B0604020202020204" pitchFamily="34" charset="0"/>
                        </a:rPr>
                        <a:t>1 W / 6 W / 10 W @ 2 K / 5 K / 80 K</a:t>
                      </a:r>
                    </a:p>
                    <a:p>
                      <a:pPr algn="l"/>
                      <a:r>
                        <a:rPr lang="en-GB" altLang="zh-CN" sz="1600" kern="1200" dirty="0">
                          <a:effectLst/>
                          <a:latin typeface="Arial" panose="020B0604020202020204" pitchFamily="34" charset="0"/>
                          <a:cs typeface="Arial" panose="020B0604020202020204" pitchFamily="34" charset="0"/>
                        </a:rPr>
                        <a:t>Static: 0.3 W / 3 W / 6 W @ 2 K / 5 K / 80 K</a:t>
                      </a:r>
                      <a:endParaRPr lang="zh-CN" altLang="en-US" sz="1600" dirty="0">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0004"/>
                  </a:ext>
                </a:extLst>
              </a:tr>
            </a:tbl>
          </a:graphicData>
        </a:graphic>
      </p:graphicFrame>
      <p:sp>
        <p:nvSpPr>
          <p:cNvPr id="6" name="文本框 5"/>
          <p:cNvSpPr txBox="1"/>
          <p:nvPr/>
        </p:nvSpPr>
        <p:spPr>
          <a:xfrm>
            <a:off x="1" y="1736248"/>
            <a:ext cx="8662034" cy="2231380"/>
          </a:xfrm>
          <a:prstGeom prst="rect">
            <a:avLst/>
          </a:prstGeom>
          <a:noFill/>
          <a:ln>
            <a:noFill/>
          </a:ln>
        </p:spPr>
        <p:txBody>
          <a:bodyPr wrap="square" rtlCol="0">
            <a:spAutoFit/>
          </a:bodyPr>
          <a:lstStyle/>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High power handling </a:t>
            </a:r>
            <a:r>
              <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capability: CW, 300 kW ( &gt; 400 kW, update).</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Wide-range variable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coupler with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low heat load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to save power.</a:t>
            </a:r>
            <a:endPar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Clean assembled with cavity in class 10 clean room</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Balance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coupler </a:t>
            </a:r>
            <a:r>
              <a:rPr kumimoji="0" lang="en-US" altLang="zh-CN" sz="2000" b="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vacuum part </a:t>
            </a:r>
            <a:r>
              <a:rPr kumimoji="0" lang="en-US" altLang="zh-CN" sz="2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length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(cryomodule diameter size) and heat load. </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903" r="4297"/>
          <a:stretch/>
        </p:blipFill>
        <p:spPr>
          <a:xfrm>
            <a:off x="6558915" y="3802411"/>
            <a:ext cx="2103120" cy="2497585"/>
          </a:xfrm>
          <a:prstGeom prst="rect">
            <a:avLst/>
          </a:prstGeom>
        </p:spPr>
      </p:pic>
    </p:spTree>
    <p:extLst>
      <p:ext uri="{BB962C8B-B14F-4D97-AF65-F5344CB8AC3E}">
        <p14:creationId xmlns:p14="http://schemas.microsoft.com/office/powerpoint/2010/main" val="426476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dirty="0">
                <a:latin typeface="Times New Roman"/>
                <a:cs typeface="Times New Roman"/>
              </a:rPr>
              <a:t>Coupling Adjusting Mechanism</a:t>
            </a:r>
            <a:endParaRPr lang="zh-CN" altLang="en-US" sz="4000" dirty="0">
              <a:latin typeface="Times New Roman"/>
              <a:cs typeface="Times New Roman"/>
            </a:endParaRPr>
          </a:p>
        </p:txBody>
      </p:sp>
      <p:sp>
        <p:nvSpPr>
          <p:cNvPr id="5" name="矩形 4"/>
          <p:cNvSpPr/>
          <p:nvPr/>
        </p:nvSpPr>
        <p:spPr>
          <a:xfrm>
            <a:off x="212357" y="2010267"/>
            <a:ext cx="3004237" cy="3216266"/>
          </a:xfrm>
          <a:prstGeom prst="rect">
            <a:avLst/>
          </a:prstGeom>
        </p:spPr>
        <p:txBody>
          <a:bodyPr wrap="square">
            <a:spAutoFit/>
          </a:bodyPr>
          <a:lstStyle/>
          <a:p>
            <a:pPr marL="285750" marR="0" lvl="0" indent="-285750" algn="l" defTabSz="914377" rtl="0" eaLnBrk="1" fontAlgn="auto" latinLnBrk="0" hangingPunct="1">
              <a:spcBef>
                <a:spcPts val="60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Two bellows on outer or inner conductor.</a:t>
            </a:r>
          </a:p>
          <a:p>
            <a:pPr marL="285750" marR="0" lvl="0" indent="-285750" algn="l" defTabSz="914377" rtl="0" eaLnBrk="1" fontAlgn="auto" latinLnBrk="0" hangingPunct="1">
              <a:spcBef>
                <a:spcPts val="60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Method other than changing the penetration depth of the antenna tip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RF short plunger on the doorknob waveguide (standing wave, frequency change, adjusting range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l="44815" t="19624" r="37189" b="14598"/>
          <a:stretch>
            <a:fillRect/>
          </a:stretch>
        </p:blipFill>
        <p:spPr bwMode="auto">
          <a:xfrm>
            <a:off x="5071110" y="1980493"/>
            <a:ext cx="1573530" cy="4320351"/>
          </a:xfrm>
          <a:prstGeom prst="rect">
            <a:avLst/>
          </a:prstGeom>
          <a:noFill/>
          <a:ln>
            <a:no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l="44933" t="17122" r="36836" b="10844"/>
          <a:stretch>
            <a:fillRect/>
          </a:stretch>
        </p:blipFill>
        <p:spPr bwMode="auto">
          <a:xfrm flipH="1">
            <a:off x="6818947" y="1980493"/>
            <a:ext cx="1570673" cy="4335583"/>
          </a:xfrm>
          <a:prstGeom prst="rect">
            <a:avLst/>
          </a:prstGeom>
          <a:noFill/>
          <a:ln>
            <a:noFill/>
          </a:ln>
        </p:spPr>
      </p:pic>
      <p:pic>
        <p:nvPicPr>
          <p:cNvPr id="8" name="图片 7"/>
          <p:cNvPicPr>
            <a:picLocks noChangeAspect="1"/>
          </p:cNvPicPr>
          <p:nvPr/>
        </p:nvPicPr>
        <p:blipFill rotWithShape="1">
          <a:blip r:embed="rId4">
            <a:lum contrast="12000"/>
            <a:extLst>
              <a:ext uri="{28A0092B-C50C-407E-A947-70E740481C1C}">
                <a14:useLocalDpi xmlns:a14="http://schemas.microsoft.com/office/drawing/2010/main" val="0"/>
              </a:ext>
            </a:extLst>
          </a:blip>
          <a:srcRect l="44722" t="19833" r="39632" b="11887"/>
          <a:stretch/>
        </p:blipFill>
        <p:spPr bwMode="auto">
          <a:xfrm>
            <a:off x="3573781" y="1980493"/>
            <a:ext cx="1323023" cy="43362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224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77437"/>
            <a:ext cx="9144000" cy="863601"/>
          </a:xfrm>
          <a:noFill/>
        </p:spPr>
        <p:txBody>
          <a:bodyPr>
            <a:normAutofit/>
          </a:bodyPr>
          <a:lstStyle/>
          <a:p>
            <a:r>
              <a:rPr lang="en-US" altLang="zh-CN" sz="4000" dirty="0">
                <a:solidFill>
                  <a:srgbClr val="000000"/>
                </a:solidFill>
                <a:latin typeface="Times New Roman"/>
                <a:ea typeface="华文楷体" pitchFamily="2" charset="-122"/>
                <a:cs typeface="Times New Roman"/>
              </a:rPr>
              <a:t>650 MHz Cavity HOM Coupler Design</a:t>
            </a:r>
            <a:endParaRPr lang="zh-CN" altLang="en-US" sz="4000" dirty="0">
              <a:solidFill>
                <a:srgbClr val="000000"/>
              </a:solidFill>
              <a:latin typeface="Times New Roman"/>
              <a:ea typeface="华文楷体" pitchFamily="2" charset="-122"/>
              <a:cs typeface="Times New Roman"/>
            </a:endParaRPr>
          </a:p>
        </p:txBody>
      </p:sp>
      <p:sp>
        <p:nvSpPr>
          <p:cNvPr id="2" name="Slide Number Placeholder 1"/>
          <p:cNvSpPr>
            <a:spLocks noGrp="1"/>
          </p:cNvSpPr>
          <p:nvPr>
            <p:ph type="sldNum" sz="quarter" idx="12"/>
          </p:nvPr>
        </p:nvSpPr>
        <p:spPr/>
        <p:txBody>
          <a:bodyPr/>
          <a:lstStyle/>
          <a:p>
            <a:pPr defTabSz="914400"/>
            <a:fld id="{C973300C-797F-D148-A78D-320196FBAF04}" type="slidenum">
              <a:rPr lang="en-US" sz="1800" kern="0">
                <a:solidFill>
                  <a:sysClr val="windowText" lastClr="000000"/>
                </a:solidFill>
              </a:rPr>
              <a:pPr defTabSz="914400"/>
              <a:t>16</a:t>
            </a:fld>
            <a:endParaRPr lang="en-US" sz="1800" kern="0">
              <a:solidFill>
                <a:sysClr val="windowText" lastClr="000000"/>
              </a:solidFill>
            </a:endParaRPr>
          </a:p>
        </p:txBody>
      </p:sp>
      <p:sp>
        <p:nvSpPr>
          <p:cNvPr id="27" name="圆角矩形 24"/>
          <p:cNvSpPr/>
          <p:nvPr/>
        </p:nvSpPr>
        <p:spPr>
          <a:xfrm>
            <a:off x="162951" y="1986542"/>
            <a:ext cx="1664921" cy="1681151"/>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8" name="圆角矩形 27"/>
          <p:cNvSpPr/>
          <p:nvPr/>
        </p:nvSpPr>
        <p:spPr>
          <a:xfrm>
            <a:off x="170095" y="4538035"/>
            <a:ext cx="1664921" cy="1704893"/>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9" name="圆角矩形 28"/>
          <p:cNvSpPr/>
          <p:nvPr/>
        </p:nvSpPr>
        <p:spPr>
          <a:xfrm>
            <a:off x="4389889" y="1932876"/>
            <a:ext cx="1664921" cy="1681151"/>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0" name="圆角矩形 29"/>
          <p:cNvSpPr/>
          <p:nvPr/>
        </p:nvSpPr>
        <p:spPr>
          <a:xfrm>
            <a:off x="4432300" y="4538035"/>
            <a:ext cx="1664921" cy="1704893"/>
          </a:xfrm>
          <a:prstGeom prst="roundRect">
            <a:avLst/>
          </a:prstGeom>
          <a:solidFill>
            <a:schemeClr val="accent4">
              <a:lumMod val="75000"/>
              <a:alpha val="20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2349" y="2454182"/>
            <a:ext cx="801580" cy="1101756"/>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300" y="2444362"/>
            <a:ext cx="758309" cy="1111576"/>
          </a:xfrm>
          <a:prstGeom prst="rect">
            <a:avLst/>
          </a:prstGeom>
        </p:spPr>
      </p:pic>
      <p:sp>
        <p:nvSpPr>
          <p:cNvPr id="40" name="文本框 39"/>
          <p:cNvSpPr txBox="1"/>
          <p:nvPr/>
        </p:nvSpPr>
        <p:spPr>
          <a:xfrm>
            <a:off x="4760311" y="1482604"/>
            <a:ext cx="1263618" cy="646331"/>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Thermal Design</a:t>
            </a:r>
            <a:endParaRPr lang="zh-CN" altLang="en-US" dirty="0">
              <a:latin typeface="Arial" panose="020B0604020202020204" pitchFamily="34" charset="0"/>
              <a:cs typeface="Arial" panose="020B0604020202020204" pitchFamily="34" charset="0"/>
            </a:endParaRPr>
          </a:p>
        </p:txBody>
      </p:sp>
      <p:sp>
        <p:nvSpPr>
          <p:cNvPr id="41" name="文本框 40"/>
          <p:cNvSpPr txBox="1"/>
          <p:nvPr/>
        </p:nvSpPr>
        <p:spPr>
          <a:xfrm>
            <a:off x="472172" y="4031673"/>
            <a:ext cx="1362843" cy="646331"/>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Mechanical designs </a:t>
            </a:r>
            <a:endParaRPr lang="zh-CN" altLang="en-US" dirty="0">
              <a:latin typeface="Arial" panose="020B0604020202020204" pitchFamily="34" charset="0"/>
              <a:cs typeface="Arial" panose="020B0604020202020204" pitchFamily="34" charset="0"/>
            </a:endParaRPr>
          </a:p>
        </p:txBody>
      </p:sp>
      <p:sp>
        <p:nvSpPr>
          <p:cNvPr id="42" name="文本框 41"/>
          <p:cNvSpPr txBox="1"/>
          <p:nvPr/>
        </p:nvSpPr>
        <p:spPr>
          <a:xfrm>
            <a:off x="464104" y="1590404"/>
            <a:ext cx="1370912" cy="369332"/>
          </a:xfrm>
          <a:prstGeom prst="rect">
            <a:avLst/>
          </a:prstGeom>
          <a:solidFill>
            <a:schemeClr val="bg1">
              <a:lumMod val="95000"/>
            </a:schemeClr>
          </a:solidFill>
        </p:spPr>
        <p:txBody>
          <a:bodyPr wrap="square" rtlCol="0">
            <a:spAutoFit/>
          </a:bodyPr>
          <a:lstStyle/>
          <a:p>
            <a:pPr algn="ctr"/>
            <a:r>
              <a:rPr lang="en-US" altLang="zh-CN" dirty="0">
                <a:latin typeface="Arial" panose="020B0604020202020204" pitchFamily="34" charset="0"/>
                <a:cs typeface="Arial" panose="020B0604020202020204" pitchFamily="34" charset="0"/>
              </a:rPr>
              <a:t>RF design</a:t>
            </a:r>
            <a:endParaRPr lang="zh-CN" altLang="en-US" dirty="0">
              <a:latin typeface="Arial" panose="020B0604020202020204" pitchFamily="34" charset="0"/>
              <a:cs typeface="Arial" panose="020B0604020202020204" pitchFamily="34" charset="0"/>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673210" y="4903374"/>
            <a:ext cx="550873" cy="1288208"/>
          </a:xfrm>
          <a:prstGeom prst="rect">
            <a:avLst/>
          </a:prstGeom>
        </p:spPr>
      </p:pic>
      <p:pic>
        <p:nvPicPr>
          <p:cNvPr id="44"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5303767" y="4924767"/>
            <a:ext cx="600979" cy="1247327"/>
          </a:xfrm>
          <a:prstGeom prst="rect">
            <a:avLst/>
          </a:prstGeom>
        </p:spPr>
      </p:pic>
      <p:sp>
        <p:nvSpPr>
          <p:cNvPr id="45" name="文本框 44"/>
          <p:cNvSpPr txBox="1"/>
          <p:nvPr/>
        </p:nvSpPr>
        <p:spPr>
          <a:xfrm>
            <a:off x="4682763" y="3990953"/>
            <a:ext cx="1414457" cy="646331"/>
          </a:xfrm>
          <a:prstGeom prst="rect">
            <a:avLst/>
          </a:prstGeom>
          <a:solidFill>
            <a:schemeClr val="bg1">
              <a:lumMod val="95000"/>
            </a:schemeClr>
          </a:solidFill>
        </p:spPr>
        <p:txBody>
          <a:bodyPr wrap="square" rtlCol="0">
            <a:spAutoFit/>
          </a:bodyPr>
          <a:lstStyle/>
          <a:p>
            <a:pPr algn="ctr"/>
            <a:r>
              <a:rPr lang="en-US" altLang="zh-CN" dirty="0" err="1">
                <a:latin typeface="Arial" panose="020B0604020202020204" pitchFamily="34" charset="0"/>
                <a:cs typeface="Arial" panose="020B0604020202020204" pitchFamily="34" charset="0"/>
              </a:rPr>
              <a:t>Multipacting</a:t>
            </a:r>
            <a:r>
              <a:rPr lang="en-US" altLang="zh-CN" dirty="0">
                <a:latin typeface="Arial" panose="020B0604020202020204" pitchFamily="34" charset="0"/>
                <a:cs typeface="Arial" panose="020B0604020202020204" pitchFamily="34" charset="0"/>
              </a:rPr>
              <a:t> analysis </a:t>
            </a:r>
            <a:endParaRPr lang="zh-CN" altLang="en-US" dirty="0">
              <a:latin typeface="Arial" panose="020B0604020202020204" pitchFamily="34" charset="0"/>
              <a:cs typeface="Arial" panose="020B0604020202020204" pitchFamily="34" charset="0"/>
            </a:endParaRPr>
          </a:p>
        </p:txBody>
      </p:sp>
      <p:graphicFrame>
        <p:nvGraphicFramePr>
          <p:cNvPr id="46" name="对象 45"/>
          <p:cNvGraphicFramePr>
            <a:graphicFrameLocks noChangeAspect="1"/>
          </p:cNvGraphicFramePr>
          <p:nvPr>
            <p:extLst>
              <p:ext uri="{D42A27DB-BD31-4B8C-83A1-F6EECF244321}">
                <p14:modId xmlns:p14="http://schemas.microsoft.com/office/powerpoint/2010/main" val="1000440140"/>
              </p:ext>
            </p:extLst>
          </p:nvPr>
        </p:nvGraphicFramePr>
        <p:xfrm>
          <a:off x="249966" y="2302978"/>
          <a:ext cx="1577906" cy="1252961"/>
        </p:xfrm>
        <a:graphic>
          <a:graphicData uri="http://schemas.openxmlformats.org/presentationml/2006/ole">
            <mc:AlternateContent xmlns:mc="http://schemas.openxmlformats.org/markup-compatibility/2006">
              <mc:Choice xmlns:v="urn:schemas-microsoft-com:vml" Requires="v">
                <p:oleObj spid="_x0000_s1129" name="Graph" r:id="rId7" imgW="3920760" imgH="3000960" progId="Origin50.Graph">
                  <p:embed/>
                </p:oleObj>
              </mc:Choice>
              <mc:Fallback>
                <p:oleObj name="Graph" r:id="rId7" imgW="3920760" imgH="3000960" progId="Origin50.Graph">
                  <p:embed/>
                  <p:pic>
                    <p:nvPicPr>
                      <p:cNvPr id="0" name=""/>
                      <p:cNvPicPr/>
                      <p:nvPr/>
                    </p:nvPicPr>
                    <p:blipFill>
                      <a:blip r:embed="rId8"/>
                      <a:stretch>
                        <a:fillRect/>
                      </a:stretch>
                    </p:blipFill>
                    <p:spPr>
                      <a:xfrm>
                        <a:off x="249966" y="2302978"/>
                        <a:ext cx="1577906" cy="1252961"/>
                      </a:xfrm>
                      <a:prstGeom prst="rect">
                        <a:avLst/>
                      </a:prstGeom>
                    </p:spPr>
                  </p:pic>
                </p:oleObj>
              </mc:Fallback>
            </mc:AlternateContent>
          </a:graphicData>
        </a:graphic>
      </p:graphicFrame>
      <p:pic>
        <p:nvPicPr>
          <p:cNvPr id="47" name="图片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784" y="4996122"/>
            <a:ext cx="698089" cy="1277472"/>
          </a:xfrm>
          <a:prstGeom prst="rect">
            <a:avLst/>
          </a:prstGeom>
        </p:spPr>
      </p:pic>
      <p:sp>
        <p:nvSpPr>
          <p:cNvPr id="4" name="文本框 3"/>
          <p:cNvSpPr txBox="1"/>
          <p:nvPr/>
        </p:nvSpPr>
        <p:spPr>
          <a:xfrm>
            <a:off x="1996784" y="5554651"/>
            <a:ext cx="2189349"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&gt; 1 kW power</a:t>
            </a:r>
            <a:endParaRPr lang="zh-CN" altLang="en-US" sz="2400"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10"/>
          <a:stretch>
            <a:fillRect/>
          </a:stretch>
        </p:blipFill>
        <p:spPr>
          <a:xfrm>
            <a:off x="2031627" y="2302406"/>
            <a:ext cx="2215403" cy="2790084"/>
          </a:xfrm>
          <a:prstGeom prst="rect">
            <a:avLst/>
          </a:prstGeom>
        </p:spPr>
      </p:pic>
      <p:pic>
        <p:nvPicPr>
          <p:cNvPr id="8" name="图片 7"/>
          <p:cNvPicPr>
            <a:picLocks noChangeAspect="1"/>
          </p:cNvPicPr>
          <p:nvPr/>
        </p:nvPicPr>
        <p:blipFill>
          <a:blip r:embed="rId11"/>
          <a:stretch>
            <a:fillRect/>
          </a:stretch>
        </p:blipFill>
        <p:spPr>
          <a:xfrm>
            <a:off x="6553201" y="1520703"/>
            <a:ext cx="2161550" cy="3430070"/>
          </a:xfrm>
          <a:prstGeom prst="rect">
            <a:avLst/>
          </a:prstGeom>
          <a:ln w="6350">
            <a:solidFill>
              <a:schemeClr val="tx1"/>
            </a:solidFill>
          </a:ln>
        </p:spPr>
      </p:pic>
      <p:sp>
        <p:nvSpPr>
          <p:cNvPr id="9" name="矩形 8"/>
          <p:cNvSpPr/>
          <p:nvPr/>
        </p:nvSpPr>
        <p:spPr>
          <a:xfrm>
            <a:off x="6338131" y="5092489"/>
            <a:ext cx="2752530" cy="1569660"/>
          </a:xfrm>
          <a:prstGeom prst="rect">
            <a:avLst/>
          </a:prstGeom>
        </p:spPr>
        <p:txBody>
          <a:bodyPr wrap="square">
            <a:spAutoFit/>
          </a:bodyPr>
          <a:lstStyle/>
          <a:p>
            <a:r>
              <a:rPr lang="en-US" altLang="zh-CN" sz="1600" dirty="0">
                <a:latin typeface="Arial" panose="020B0604020202020204" pitchFamily="34" charset="0"/>
                <a:cs typeface="Arial" panose="020B0604020202020204" pitchFamily="34" charset="0"/>
              </a:rPr>
              <a:t>Five-pages report from the International</a:t>
            </a:r>
            <a:r>
              <a:rPr lang="en-US" altLang="zh-CN" sz="1600" dirty="0">
                <a:latin typeface="Arial" panose="020B0604020202020204" pitchFamily="34" charset="0"/>
                <a:ea typeface="MS Mincho" panose="02020609040205080304" pitchFamily="49" charset="-128"/>
                <a:cs typeface="Arial" panose="020B0604020202020204" pitchFamily="34" charset="0"/>
              </a:rPr>
              <a:t> Review Committee of the CEPC HOM Coupler Design chaired by Bob </a:t>
            </a:r>
            <a:r>
              <a:rPr lang="en-US" altLang="zh-CN" sz="1600" dirty="0" err="1">
                <a:latin typeface="Arial" panose="020B0604020202020204" pitchFamily="34" charset="0"/>
                <a:ea typeface="MS Mincho" panose="02020609040205080304" pitchFamily="49" charset="-128"/>
                <a:cs typeface="Arial" panose="020B0604020202020204" pitchFamily="34" charset="0"/>
              </a:rPr>
              <a:t>Rimmer</a:t>
            </a:r>
            <a:r>
              <a:rPr lang="en-US" altLang="zh-CN" sz="1600" dirty="0">
                <a:latin typeface="Arial" panose="020B0604020202020204" pitchFamily="34" charset="0"/>
                <a:ea typeface="MS Mincho" panose="02020609040205080304" pitchFamily="49" charset="-128"/>
                <a:cs typeface="Arial" panose="020B0604020202020204" pitchFamily="34" charset="0"/>
              </a:rPr>
              <a:t> (JLAB), July 18, 2017.</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968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6911" y="71270"/>
            <a:ext cx="7886700" cy="1325563"/>
          </a:xfrm>
        </p:spPr>
        <p:txBody>
          <a:bodyPr>
            <a:normAutofit/>
          </a:bodyPr>
          <a:lstStyle/>
          <a:p>
            <a:pPr algn="ctr"/>
            <a:r>
              <a:rPr lang="en-US" altLang="zh-CN" sz="4000" dirty="0">
                <a:latin typeface="Times New Roman"/>
                <a:ea typeface="+mn-ea"/>
                <a:cs typeface="Times New Roman"/>
              </a:rPr>
              <a:t>HOM Absorber (Ferrite and </a:t>
            </a:r>
            <a:r>
              <a:rPr lang="en-US" altLang="zh-CN" sz="4000" dirty="0" err="1">
                <a:latin typeface="Times New Roman"/>
                <a:ea typeface="+mn-ea"/>
                <a:cs typeface="Times New Roman"/>
              </a:rPr>
              <a:t>SiC</a:t>
            </a:r>
            <a:r>
              <a:rPr lang="en-US" altLang="zh-CN" sz="4000" dirty="0">
                <a:latin typeface="Times New Roman"/>
                <a:ea typeface="+mn-ea"/>
                <a:cs typeface="Times New Roman"/>
              </a:rPr>
              <a:t>)</a:t>
            </a:r>
            <a:endParaRPr lang="zh-CN" altLang="en-US" sz="4000" dirty="0">
              <a:latin typeface="Times New Roman"/>
              <a:ea typeface="+mn-ea"/>
              <a:cs typeface="Times New Roman"/>
            </a:endParaRPr>
          </a:p>
        </p:txBody>
      </p:sp>
      <p:sp>
        <p:nvSpPr>
          <p:cNvPr id="4" name="灯片编号占位符 3"/>
          <p:cNvSpPr>
            <a:spLocks noGrp="1"/>
          </p:cNvSpPr>
          <p:nvPr>
            <p:ph type="sldNum" sz="quarter" idx="12"/>
          </p:nvPr>
        </p:nvSpPr>
        <p:spPr>
          <a:xfrm>
            <a:off x="6457950" y="6356351"/>
            <a:ext cx="2057400" cy="365125"/>
          </a:xfrm>
        </p:spPr>
        <p:txBody>
          <a:bodyPr/>
          <a:lstStyle/>
          <a:p>
            <a:fld id="{C973300C-797F-D148-A78D-320196FBAF04}" type="slidenum">
              <a:rPr lang="en-US" smtClean="0">
                <a:solidFill>
                  <a:prstClr val="black">
                    <a:tint val="75000"/>
                  </a:prstClr>
                </a:solidFill>
                <a:latin typeface="Arial" panose="020B0604020202020204" pitchFamily="34" charset="0"/>
                <a:cs typeface="Arial" panose="020B0604020202020204" pitchFamily="34" charset="0"/>
              </a:rPr>
              <a:pPr/>
              <a:t>17</a:t>
            </a:fld>
            <a:endParaRPr lang="en-US">
              <a:solidFill>
                <a:prstClr val="black">
                  <a:tint val="75000"/>
                </a:prstClr>
              </a:solidFill>
              <a:latin typeface="Arial" panose="020B0604020202020204" pitchFamily="34" charset="0"/>
              <a:cs typeface="Arial" panose="020B0604020202020204" pitchFamily="34" charset="0"/>
            </a:endParaRPr>
          </a:p>
        </p:txBody>
      </p:sp>
      <p:grpSp>
        <p:nvGrpSpPr>
          <p:cNvPr id="24" name="组合 23">
            <a:extLst>
              <a:ext uri="{FF2B5EF4-FFF2-40B4-BE49-F238E27FC236}">
                <a16:creationId xmlns:a16="http://schemas.microsoft.com/office/drawing/2014/main" xmlns="" id="{D1F7DD5E-C38D-4264-BDCC-86D5580468A2}"/>
              </a:ext>
            </a:extLst>
          </p:cNvPr>
          <p:cNvGrpSpPr/>
          <p:nvPr/>
        </p:nvGrpSpPr>
        <p:grpSpPr>
          <a:xfrm>
            <a:off x="327502" y="2140380"/>
            <a:ext cx="2750595" cy="2334535"/>
            <a:chOff x="323700" y="2000116"/>
            <a:chExt cx="3667460" cy="2778200"/>
          </a:xfrm>
        </p:grpSpPr>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323700" y="2000116"/>
              <a:ext cx="3529117" cy="2103839"/>
            </a:xfrm>
            <a:prstGeom prst="rect">
              <a:avLst/>
            </a:prstGeom>
            <a:noFill/>
          </p:spPr>
        </p:pic>
        <p:sp>
          <p:nvSpPr>
            <p:cNvPr id="16" name="TextBox 15"/>
            <p:cNvSpPr txBox="1"/>
            <p:nvPr/>
          </p:nvSpPr>
          <p:spPr>
            <a:xfrm>
              <a:off x="323700" y="4255096"/>
              <a:ext cx="3667460"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Brick structure to reduce the fabrication cost</a:t>
              </a:r>
              <a:endParaRPr lang="zh-CN" altLang="en-US" sz="1400" dirty="0">
                <a:latin typeface="Arial" panose="020B0604020202020204" pitchFamily="34" charset="0"/>
                <a:cs typeface="Arial" panose="020B0604020202020204" pitchFamily="34" charset="0"/>
              </a:endParaRPr>
            </a:p>
          </p:txBody>
        </p:sp>
      </p:grpSp>
      <p:grpSp>
        <p:nvGrpSpPr>
          <p:cNvPr id="23" name="组合 22">
            <a:extLst>
              <a:ext uri="{FF2B5EF4-FFF2-40B4-BE49-F238E27FC236}">
                <a16:creationId xmlns:a16="http://schemas.microsoft.com/office/drawing/2014/main" xmlns="" id="{CE38F9FE-1EBC-4852-B1C2-76706B0B20FF}"/>
              </a:ext>
            </a:extLst>
          </p:cNvPr>
          <p:cNvGrpSpPr/>
          <p:nvPr/>
        </p:nvGrpSpPr>
        <p:grpSpPr>
          <a:xfrm>
            <a:off x="3298142" y="2502435"/>
            <a:ext cx="3588288" cy="3285947"/>
            <a:chOff x="4396227" y="1485617"/>
            <a:chExt cx="4784384" cy="3910423"/>
          </a:xfrm>
        </p:grpSpPr>
        <p:pic>
          <p:nvPicPr>
            <p:cNvPr id="3" name="图片 2"/>
            <p:cNvPicPr>
              <a:picLocks noChangeAspect="1"/>
            </p:cNvPicPr>
            <p:nvPr/>
          </p:nvPicPr>
          <p:blipFill>
            <a:blip r:embed="rId3"/>
            <a:stretch>
              <a:fillRect/>
            </a:stretch>
          </p:blipFill>
          <p:spPr>
            <a:xfrm>
              <a:off x="4396227" y="1485617"/>
              <a:ext cx="3628455" cy="3448630"/>
            </a:xfrm>
            <a:prstGeom prst="rect">
              <a:avLst/>
            </a:prstGeom>
          </p:spPr>
        </p:pic>
        <p:sp>
          <p:nvSpPr>
            <p:cNvPr id="9" name="矩形 8"/>
            <p:cNvSpPr/>
            <p:nvPr/>
          </p:nvSpPr>
          <p:spPr>
            <a:xfrm>
              <a:off x="4477658" y="5088263"/>
              <a:ext cx="4702953" cy="307777"/>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rPr>
                <a:t>Microwave absorbing material test system </a:t>
              </a:r>
              <a:endParaRPr lang="zh-CN" altLang="en-US" sz="1400" dirty="0">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xmlns="" id="{C1A206A8-93EA-4246-85D3-0E02669222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42" t="9293" r="24423" b="13131"/>
            <a:stretch/>
          </p:blipFill>
          <p:spPr>
            <a:xfrm>
              <a:off x="7224309" y="3240005"/>
              <a:ext cx="800373" cy="675243"/>
            </a:xfrm>
            <a:prstGeom prst="rect">
              <a:avLst/>
            </a:prstGeom>
          </p:spPr>
        </p:pic>
      </p:grpSp>
      <p:pic>
        <p:nvPicPr>
          <p:cNvPr id="25" name="图片 24">
            <a:extLst>
              <a:ext uri="{FF2B5EF4-FFF2-40B4-BE49-F238E27FC236}">
                <a16:creationId xmlns:a16="http://schemas.microsoft.com/office/drawing/2014/main" xmlns="" id="{6EBADA25-2411-4416-9E39-EAFBE6724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632" y="4751126"/>
            <a:ext cx="2521740" cy="1007130"/>
          </a:xfrm>
          <a:prstGeom prst="rect">
            <a:avLst/>
          </a:prstGeom>
        </p:spPr>
        <p:style>
          <a:lnRef idx="2">
            <a:schemeClr val="dk1"/>
          </a:lnRef>
          <a:fillRef idx="1">
            <a:schemeClr val="lt1"/>
          </a:fillRef>
          <a:effectRef idx="0">
            <a:schemeClr val="dk1"/>
          </a:effectRef>
          <a:fontRef idx="minor">
            <a:schemeClr val="dk1"/>
          </a:fontRef>
        </p:style>
      </p:pic>
      <p:pic>
        <p:nvPicPr>
          <p:cNvPr id="27" name="图片 26">
            <a:extLst>
              <a:ext uri="{FF2B5EF4-FFF2-40B4-BE49-F238E27FC236}">
                <a16:creationId xmlns:a16="http://schemas.microsoft.com/office/drawing/2014/main" xmlns="" id="{C0DD4108-CBBE-4AEC-ADBE-2F0C9995BC06}"/>
              </a:ext>
            </a:extLst>
          </p:cNvPr>
          <p:cNvPicPr>
            <a:picLocks noChangeAspect="1"/>
          </p:cNvPicPr>
          <p:nvPr/>
        </p:nvPicPr>
        <p:blipFill>
          <a:blip r:embed="rId6"/>
          <a:stretch>
            <a:fillRect/>
          </a:stretch>
        </p:blipFill>
        <p:spPr>
          <a:xfrm>
            <a:off x="6341471" y="1413604"/>
            <a:ext cx="2670273" cy="1917702"/>
          </a:xfrm>
          <a:prstGeom prst="rect">
            <a:avLst/>
          </a:prstGeom>
        </p:spPr>
      </p:pic>
      <p:pic>
        <p:nvPicPr>
          <p:cNvPr id="28" name="图片 27">
            <a:extLst>
              <a:ext uri="{FF2B5EF4-FFF2-40B4-BE49-F238E27FC236}">
                <a16:creationId xmlns:a16="http://schemas.microsoft.com/office/drawing/2014/main" xmlns="" id="{8B9A7429-DAAA-4289-B9E5-9FFBFAAB39CE}"/>
              </a:ext>
            </a:extLst>
          </p:cNvPr>
          <p:cNvPicPr>
            <a:picLocks noChangeAspect="1"/>
          </p:cNvPicPr>
          <p:nvPr/>
        </p:nvPicPr>
        <p:blipFill rotWithShape="1">
          <a:blip r:embed="rId7"/>
          <a:srcRect r="3999"/>
          <a:stretch/>
        </p:blipFill>
        <p:spPr>
          <a:xfrm>
            <a:off x="6294760" y="3881376"/>
            <a:ext cx="2521739" cy="2376556"/>
          </a:xfrm>
          <a:prstGeom prst="rect">
            <a:avLst/>
          </a:prstGeom>
        </p:spPr>
      </p:pic>
    </p:spTree>
    <p:extLst>
      <p:ext uri="{BB962C8B-B14F-4D97-AF65-F5344CB8AC3E}">
        <p14:creationId xmlns:p14="http://schemas.microsoft.com/office/powerpoint/2010/main" val="2816857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1836" y="14156"/>
            <a:ext cx="8229600" cy="1143000"/>
          </a:xfrm>
        </p:spPr>
        <p:txBody>
          <a:bodyPr>
            <a:normAutofit fontScale="90000"/>
          </a:bodyPr>
          <a:lstStyle/>
          <a:p>
            <a:r>
              <a:rPr lang="en-US" altLang="zh-CN" sz="4000" dirty="0" smtClean="0">
                <a:latin typeface="Times New Roman"/>
                <a:ea typeface="微软雅黑" panose="020B0503020204020204" pitchFamily="34" charset="-122"/>
                <a:cs typeface="Times New Roman"/>
              </a:rPr>
              <a:t>MOST2016:  </a:t>
            </a:r>
            <a:r>
              <a:rPr lang="en-US" altLang="zh-CN" sz="4000" dirty="0" smtClean="0">
                <a:latin typeface="Times New Roman"/>
                <a:ea typeface="微软雅黑" panose="020B0503020204020204" pitchFamily="34" charset="-122"/>
                <a:cs typeface="Times New Roman"/>
              </a:rPr>
              <a:t>CEPC </a:t>
            </a:r>
            <a:r>
              <a:rPr lang="en-US" altLang="zh-CN" sz="4000" dirty="0">
                <a:latin typeface="Times New Roman"/>
                <a:ea typeface="微软雅黑" panose="020B0503020204020204" pitchFamily="34" charset="-122"/>
                <a:cs typeface="Times New Roman"/>
              </a:rPr>
              <a:t>injector </a:t>
            </a:r>
            <a:r>
              <a:rPr lang="en-US" altLang="zh-CN" sz="4000" dirty="0" err="1">
                <a:latin typeface="Times New Roman"/>
                <a:ea typeface="微软雅黑" panose="020B0503020204020204" pitchFamily="34" charset="-122"/>
                <a:cs typeface="Times New Roman"/>
              </a:rPr>
              <a:t>Linac</a:t>
            </a:r>
            <a:r>
              <a:rPr lang="en-US" altLang="zh-CN" sz="4000" dirty="0">
                <a:latin typeface="Times New Roman"/>
                <a:ea typeface="微软雅黑" panose="020B0503020204020204" pitchFamily="34" charset="-122"/>
                <a:cs typeface="Times New Roman"/>
              </a:rPr>
              <a:t> R&amp;</a:t>
            </a:r>
            <a:r>
              <a:rPr lang="en-US" altLang="zh-CN" sz="4000" dirty="0" smtClean="0">
                <a:latin typeface="Times New Roman"/>
                <a:ea typeface="微软雅黑" panose="020B0503020204020204" pitchFamily="34" charset="-122"/>
                <a:cs typeface="Times New Roman"/>
              </a:rPr>
              <a:t>D</a:t>
            </a:r>
            <a:endParaRPr kumimoji="1" lang="zh-CN" altLang="en-US" sz="4000" dirty="0">
              <a:latin typeface="Times New Roman"/>
              <a:cs typeface="Times New Roman"/>
            </a:endParaRPr>
          </a:p>
        </p:txBody>
      </p:sp>
      <p:grpSp>
        <p:nvGrpSpPr>
          <p:cNvPr id="4" name="组合 3"/>
          <p:cNvGrpSpPr/>
          <p:nvPr/>
        </p:nvGrpSpPr>
        <p:grpSpPr>
          <a:xfrm>
            <a:off x="186419" y="4366842"/>
            <a:ext cx="3499386" cy="2322169"/>
            <a:chOff x="1539793" y="2224320"/>
            <a:chExt cx="5745809" cy="4087579"/>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793" y="2704744"/>
              <a:ext cx="5745809" cy="3607155"/>
            </a:xfrm>
            <a:prstGeom prst="rect">
              <a:avLst/>
            </a:prstGeom>
          </p:spPr>
        </p:pic>
        <p:cxnSp>
          <p:nvCxnSpPr>
            <p:cNvPr id="6" name="直接箭头连接符 5"/>
            <p:cNvCxnSpPr/>
            <p:nvPr/>
          </p:nvCxnSpPr>
          <p:spPr>
            <a:xfrm flipV="1">
              <a:off x="2032168" y="2624429"/>
              <a:ext cx="0" cy="7439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91720" y="2224320"/>
              <a:ext cx="622411" cy="565375"/>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39</a:t>
              </a:r>
              <a:endParaRPr lang="zh-CN" altLang="en-US" sz="2000" dirty="0">
                <a:latin typeface="微软雅黑" panose="020B0503020204020204" pitchFamily="34" charset="-122"/>
                <a:ea typeface="微软雅黑" panose="020B0503020204020204" pitchFamily="34" charset="-122"/>
              </a:endParaRPr>
            </a:p>
          </p:txBody>
        </p:sp>
        <p:cxnSp>
          <p:nvCxnSpPr>
            <p:cNvPr id="8" name="直接箭头连接符 7"/>
            <p:cNvCxnSpPr/>
            <p:nvPr/>
          </p:nvCxnSpPr>
          <p:spPr>
            <a:xfrm flipV="1">
              <a:off x="6318908" y="3800459"/>
              <a:ext cx="0" cy="7439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096732" y="3283587"/>
              <a:ext cx="622411" cy="565375"/>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52</a:t>
              </a:r>
              <a:endParaRPr lang="zh-CN" altLang="en-US" sz="2000" dirty="0">
                <a:latin typeface="微软雅黑" panose="020B0503020204020204" pitchFamily="34" charset="-122"/>
                <a:ea typeface="微软雅黑" panose="020B0503020204020204" pitchFamily="34" charset="-122"/>
              </a:endParaRPr>
            </a:p>
          </p:txBody>
        </p:sp>
      </p:grpSp>
      <p:grpSp>
        <p:nvGrpSpPr>
          <p:cNvPr id="10" name="组合 23"/>
          <p:cNvGrpSpPr/>
          <p:nvPr/>
        </p:nvGrpSpPr>
        <p:grpSpPr>
          <a:xfrm>
            <a:off x="646222" y="2152725"/>
            <a:ext cx="4498677" cy="2034421"/>
            <a:chOff x="3669400" y="4551002"/>
            <a:chExt cx="4290076" cy="2160953"/>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9400" y="4551002"/>
              <a:ext cx="2129381" cy="216095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2797" y="4551002"/>
              <a:ext cx="2026679" cy="2098451"/>
            </a:xfrm>
            <a:prstGeom prst="rect">
              <a:avLst/>
            </a:prstGeom>
          </p:spPr>
        </p:pic>
        <p:cxnSp>
          <p:nvCxnSpPr>
            <p:cNvPr id="13" name="直接箭头连接符 12"/>
            <p:cNvCxnSpPr/>
            <p:nvPr/>
          </p:nvCxnSpPr>
          <p:spPr>
            <a:xfrm flipH="1">
              <a:off x="5069307" y="5327011"/>
              <a:ext cx="665746" cy="4722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5865789" y="5327011"/>
              <a:ext cx="660566" cy="4489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185505" y="4607259"/>
              <a:ext cx="1423275" cy="400110"/>
            </a:xfrm>
            <a:prstGeom prst="rect">
              <a:avLst/>
            </a:prstGeom>
            <a:noFill/>
          </p:spPr>
          <p:txBody>
            <a:bodyPr wrap="none" rtlCol="0">
              <a:spAutoFit/>
            </a:bodyPr>
            <a:lstStyle/>
            <a:p>
              <a:r>
                <a:rPr lang="en-US" altLang="zh-CN" sz="2000" dirty="0" smtClean="0">
                  <a:latin typeface="微软雅黑" panose="020B0503020204020204" pitchFamily="34" charset="-122"/>
                  <a:ea typeface="微软雅黑" panose="020B0503020204020204" pitchFamily="34" charset="-122"/>
                </a:rPr>
                <a:t>connector</a:t>
              </a:r>
              <a:endParaRPr lang="zh-CN" altLang="en-US" sz="2000" dirty="0">
                <a:latin typeface="微软雅黑" panose="020B0503020204020204" pitchFamily="34" charset="-122"/>
                <a:ea typeface="微软雅黑" panose="020B0503020204020204" pitchFamily="34" charset="-122"/>
              </a:endParaRPr>
            </a:p>
          </p:txBody>
        </p:sp>
      </p:grpSp>
      <p:pic>
        <p:nvPicPr>
          <p:cNvPr id="17" name="图片 16"/>
          <p:cNvPicPr>
            <a:picLocks noChangeAspect="1"/>
          </p:cNvPicPr>
          <p:nvPr/>
        </p:nvPicPr>
        <p:blipFill>
          <a:blip r:embed="rId5"/>
          <a:stretch>
            <a:fillRect/>
          </a:stretch>
        </p:blipFill>
        <p:spPr>
          <a:xfrm>
            <a:off x="6241254" y="1828920"/>
            <a:ext cx="2445545" cy="2213996"/>
          </a:xfrm>
          <a:prstGeom prst="rect">
            <a:avLst/>
          </a:prstGeom>
        </p:spPr>
      </p:pic>
      <p:grpSp>
        <p:nvGrpSpPr>
          <p:cNvPr id="18" name="组合 3"/>
          <p:cNvGrpSpPr/>
          <p:nvPr/>
        </p:nvGrpSpPr>
        <p:grpSpPr>
          <a:xfrm>
            <a:off x="6241254" y="4187146"/>
            <a:ext cx="3054463" cy="2641449"/>
            <a:chOff x="4332642" y="2695694"/>
            <a:chExt cx="4324753" cy="3476218"/>
          </a:xfrm>
        </p:grpSpPr>
        <p:sp>
          <p:nvSpPr>
            <p:cNvPr id="19" name="TextBox 4"/>
            <p:cNvSpPr txBox="1"/>
            <p:nvPr/>
          </p:nvSpPr>
          <p:spPr>
            <a:xfrm>
              <a:off x="4332642" y="4117057"/>
              <a:ext cx="4324753" cy="327082"/>
            </a:xfrm>
            <a:prstGeom prst="rect">
              <a:avLst/>
            </a:prstGeom>
            <a:noFill/>
          </p:spPr>
          <p:txBody>
            <a:bodyPr wrap="square" rtlCol="0">
              <a:spAutoFit/>
            </a:bodyPr>
            <a:lstStyle/>
            <a:p>
              <a:r>
                <a:rPr lang="en-US" altLang="zh-CN" sz="1200" dirty="0" smtClean="0"/>
                <a:t>The distribution of the electric field on axis </a:t>
              </a:r>
              <a:endParaRPr lang="zh-CN" altLang="en-US" sz="1200" dirty="0"/>
            </a:p>
          </p:txBody>
        </p:sp>
        <p:sp>
          <p:nvSpPr>
            <p:cNvPr id="20" name="TextBox 5"/>
            <p:cNvSpPr txBox="1"/>
            <p:nvPr/>
          </p:nvSpPr>
          <p:spPr>
            <a:xfrm>
              <a:off x="5066039" y="5844830"/>
              <a:ext cx="1920282" cy="327082"/>
            </a:xfrm>
            <a:prstGeom prst="rect">
              <a:avLst/>
            </a:prstGeom>
            <a:noFill/>
          </p:spPr>
          <p:txBody>
            <a:bodyPr wrap="none" rtlCol="0">
              <a:spAutoFit/>
            </a:bodyPr>
            <a:lstStyle/>
            <a:p>
              <a:r>
                <a:rPr lang="en-US" altLang="zh-CN" sz="1200" dirty="0" smtClean="0"/>
                <a:t>Phase advance per cell</a:t>
              </a:r>
              <a:endParaRPr lang="zh-CN" altLang="en-US" sz="1200" dirty="0"/>
            </a:p>
          </p:txBody>
        </p:sp>
        <p:pic>
          <p:nvPicPr>
            <p:cNvPr id="21" name="Picture 3"/>
            <p:cNvPicPr>
              <a:picLocks noChangeAspect="1" noChangeArrowheads="1"/>
            </p:cNvPicPr>
            <p:nvPr/>
          </p:nvPicPr>
          <p:blipFill>
            <a:blip r:embed="rId6"/>
            <a:srcRect/>
            <a:stretch>
              <a:fillRect/>
            </a:stretch>
          </p:blipFill>
          <p:spPr bwMode="auto">
            <a:xfrm>
              <a:off x="4332643" y="2695694"/>
              <a:ext cx="3440844" cy="1334909"/>
            </a:xfrm>
            <a:prstGeom prst="rect">
              <a:avLst/>
            </a:prstGeom>
            <a:noFill/>
            <a:ln w="9525">
              <a:noFill/>
              <a:miter lim="800000"/>
              <a:headEnd/>
              <a:tailEnd/>
            </a:ln>
            <a:effectLst/>
          </p:spPr>
        </p:pic>
        <p:pic>
          <p:nvPicPr>
            <p:cNvPr id="22" name="Picture 4"/>
            <p:cNvPicPr>
              <a:picLocks noChangeAspect="1" noChangeArrowheads="1"/>
            </p:cNvPicPr>
            <p:nvPr/>
          </p:nvPicPr>
          <p:blipFill>
            <a:blip r:embed="rId7"/>
            <a:srcRect/>
            <a:stretch>
              <a:fillRect/>
            </a:stretch>
          </p:blipFill>
          <p:spPr bwMode="auto">
            <a:xfrm>
              <a:off x="4332643" y="4444140"/>
              <a:ext cx="3547112" cy="1446620"/>
            </a:xfrm>
            <a:prstGeom prst="rect">
              <a:avLst/>
            </a:prstGeom>
            <a:noFill/>
            <a:ln w="9525">
              <a:noFill/>
              <a:miter lim="800000"/>
              <a:headEnd/>
              <a:tailEnd/>
            </a:ln>
            <a:effectLst/>
          </p:spPr>
        </p:pic>
      </p:grpSp>
      <p:pic>
        <p:nvPicPr>
          <p:cNvPr id="23" name="图片 22"/>
          <p:cNvPicPr>
            <a:picLocks noChangeAspect="1"/>
          </p:cNvPicPr>
          <p:nvPr/>
        </p:nvPicPr>
        <p:blipFill>
          <a:blip r:embed="rId8"/>
          <a:stretch>
            <a:fillRect/>
          </a:stretch>
        </p:blipFill>
        <p:spPr>
          <a:xfrm>
            <a:off x="3788979" y="4639773"/>
            <a:ext cx="2361034" cy="1684630"/>
          </a:xfrm>
          <a:prstGeom prst="rect">
            <a:avLst/>
          </a:prstGeom>
        </p:spPr>
      </p:pic>
      <p:sp>
        <p:nvSpPr>
          <p:cNvPr id="24" name="文本框 23"/>
          <p:cNvSpPr txBox="1"/>
          <p:nvPr/>
        </p:nvSpPr>
        <p:spPr>
          <a:xfrm>
            <a:off x="4955009" y="6478156"/>
            <a:ext cx="1286245" cy="276999"/>
          </a:xfrm>
          <a:prstGeom prst="rect">
            <a:avLst/>
          </a:prstGeom>
          <a:noFill/>
        </p:spPr>
        <p:txBody>
          <a:bodyPr wrap="square" rtlCol="0">
            <a:spAutoFit/>
          </a:bodyPr>
          <a:lstStyle/>
          <a:p>
            <a:r>
              <a:rPr lang="en-US" altLang="zh-CN" sz="1200" dirty="0" smtClean="0"/>
              <a:t>Design model</a:t>
            </a:r>
            <a:endParaRPr lang="zh-CN" altLang="en-US" sz="1200" dirty="0"/>
          </a:p>
        </p:txBody>
      </p:sp>
      <p:sp>
        <p:nvSpPr>
          <p:cNvPr id="16" name="矩形 15"/>
          <p:cNvSpPr/>
          <p:nvPr/>
        </p:nvSpPr>
        <p:spPr>
          <a:xfrm>
            <a:off x="186419" y="1113756"/>
            <a:ext cx="8800873" cy="421483"/>
          </a:xfrm>
          <a:prstGeom prst="rect">
            <a:avLst/>
          </a:prstGeom>
        </p:spPr>
        <p:txBody>
          <a:bodyPr wrap="square">
            <a:spAutoFit/>
          </a:bodyPr>
          <a:lstStyle/>
          <a:p>
            <a:pPr>
              <a:lnSpc>
                <a:spcPts val="2600"/>
              </a:lnSpc>
            </a:pPr>
            <a:r>
              <a:rPr lang="en-US" altLang="zh-CN" dirty="0" smtClean="0"/>
              <a:t>For </a:t>
            </a:r>
            <a:r>
              <a:rPr lang="en-US" altLang="zh-CN" dirty="0"/>
              <a:t>the 3 meters long Acc. Structure, accelerating gradient </a:t>
            </a:r>
            <a:r>
              <a:rPr lang="en-US" altLang="zh-CN" sz="2000" dirty="0"/>
              <a:t>more</a:t>
            </a:r>
            <a:r>
              <a:rPr lang="en-US" altLang="zh-CN" dirty="0"/>
              <a:t> than </a:t>
            </a:r>
            <a:r>
              <a:rPr lang="en-US" altLang="zh-CN" dirty="0">
                <a:solidFill>
                  <a:srgbClr val="FF0000"/>
                </a:solidFill>
              </a:rPr>
              <a:t>30MV/m@1uS.</a:t>
            </a:r>
            <a:endParaRPr lang="en-US" altLang="zh-CN" dirty="0">
              <a:solidFill>
                <a:srgbClr val="FF0000"/>
              </a:solidFill>
            </a:endParaRPr>
          </a:p>
        </p:txBody>
      </p:sp>
    </p:spTree>
    <p:extLst>
      <p:ext uri="{BB962C8B-B14F-4D97-AF65-F5344CB8AC3E}">
        <p14:creationId xmlns:p14="http://schemas.microsoft.com/office/powerpoint/2010/main" val="3400873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00" y="77639"/>
            <a:ext cx="9110800" cy="867036"/>
          </a:xfrm>
        </p:spPr>
        <p:txBody>
          <a:bodyPr>
            <a:normAutofit/>
          </a:bodyPr>
          <a:lstStyle/>
          <a:p>
            <a:r>
              <a:rPr lang="zh-CN" altLang="en-US" sz="4000" b="1" dirty="0" smtClean="0">
                <a:latin typeface="华文楷体" pitchFamily="2" charset="-122"/>
                <a:ea typeface="华文楷体" pitchFamily="2" charset="-122"/>
              </a:rPr>
              <a:t>高</a:t>
            </a:r>
            <a:r>
              <a:rPr lang="zh-CN" altLang="en-US" sz="4000" b="1" dirty="0">
                <a:latin typeface="华文楷体" pitchFamily="2" charset="-122"/>
                <a:ea typeface="华文楷体" pitchFamily="2" charset="-122"/>
              </a:rPr>
              <a:t>梯度</a:t>
            </a:r>
            <a:r>
              <a:rPr lang="en-US" altLang="zh-CN" sz="4000" b="1" dirty="0">
                <a:latin typeface="华文楷体" pitchFamily="2" charset="-122"/>
                <a:ea typeface="华文楷体" pitchFamily="2" charset="-122"/>
              </a:rPr>
              <a:t>S </a:t>
            </a:r>
            <a:r>
              <a:rPr lang="zh-CN" altLang="en-US" sz="4000" b="1" dirty="0">
                <a:latin typeface="华文楷体" pitchFamily="2" charset="-122"/>
                <a:ea typeface="华文楷体" pitchFamily="2" charset="-122"/>
              </a:rPr>
              <a:t>波段加速结构的研制</a:t>
            </a:r>
          </a:p>
        </p:txBody>
      </p:sp>
      <p:sp>
        <p:nvSpPr>
          <p:cNvPr id="4" name="灯片编号占位符 3"/>
          <p:cNvSpPr>
            <a:spLocks noGrp="1"/>
          </p:cNvSpPr>
          <p:nvPr>
            <p:ph type="sldNum" sz="quarter" idx="12"/>
          </p:nvPr>
        </p:nvSpPr>
        <p:spPr/>
        <p:txBody>
          <a:bodyPr/>
          <a:lstStyle/>
          <a:p>
            <a:fld id="{C973300C-797F-D148-A78D-320196FBAF04}" type="slidenum">
              <a:rPr lang="en-US" smtClean="0"/>
              <a:pPr/>
              <a:t>19</a:t>
            </a:fld>
            <a:endParaRPr lang="en-US"/>
          </a:p>
        </p:txBody>
      </p:sp>
      <p:sp>
        <p:nvSpPr>
          <p:cNvPr id="8" name="内容占位符 4"/>
          <p:cNvSpPr>
            <a:spLocks noGrp="1"/>
          </p:cNvSpPr>
          <p:nvPr>
            <p:ph idx="1"/>
          </p:nvPr>
        </p:nvSpPr>
        <p:spPr>
          <a:xfrm>
            <a:off x="301217" y="1463430"/>
            <a:ext cx="8595095" cy="843165"/>
          </a:xfrm>
        </p:spPr>
        <p:txBody>
          <a:bodyPr>
            <a:normAutofit/>
          </a:bodyPr>
          <a:lstStyle/>
          <a:p>
            <a:r>
              <a:rPr lang="zh-CN" altLang="en-US" sz="2000" dirty="0">
                <a:latin typeface="楷体" panose="02010609060101010101" pitchFamily="49" charset="-122"/>
                <a:ea typeface="楷体" panose="02010609060101010101" pitchFamily="49" charset="-122"/>
                <a:cs typeface="华文楷体"/>
              </a:rPr>
              <a:t>重新</a:t>
            </a:r>
            <a:r>
              <a:rPr lang="zh-CN" altLang="en-US" sz="2000" dirty="0" smtClean="0">
                <a:latin typeface="楷体" panose="02010609060101010101" pitchFamily="49" charset="-122"/>
                <a:ea typeface="楷体" panose="02010609060101010101" pitchFamily="49" charset="-122"/>
                <a:cs typeface="华文楷体"/>
              </a:rPr>
              <a:t>优化耦合</a:t>
            </a:r>
            <a:r>
              <a:rPr lang="zh-CN" altLang="en-US" sz="2000" dirty="0">
                <a:latin typeface="楷体" panose="02010609060101010101" pitchFamily="49" charset="-122"/>
                <a:ea typeface="楷体" panose="02010609060101010101" pitchFamily="49" charset="-122"/>
                <a:cs typeface="华文楷体"/>
              </a:rPr>
              <a:t>器功分器部分</a:t>
            </a:r>
            <a:r>
              <a:rPr lang="zh-CN" altLang="en-US" sz="2000" dirty="0" smtClean="0">
                <a:latin typeface="楷体" panose="02010609060101010101" pitchFamily="49" charset="-122"/>
                <a:ea typeface="楷体" panose="02010609060101010101" pitchFamily="49" charset="-122"/>
                <a:cs typeface="华文楷体"/>
              </a:rPr>
              <a:t>进行</a:t>
            </a:r>
            <a:endParaRPr lang="en-US" altLang="zh-CN" sz="2000" dirty="0">
              <a:latin typeface="楷体" panose="02010609060101010101" pitchFamily="49" charset="-122"/>
              <a:ea typeface="楷体" panose="02010609060101010101" pitchFamily="49" charset="-122"/>
              <a:cs typeface="华文楷体"/>
            </a:endParaRPr>
          </a:p>
          <a:p>
            <a:r>
              <a:rPr lang="zh-CN" altLang="en-US" sz="2000" dirty="0">
                <a:latin typeface="楷体" panose="02010609060101010101" pitchFamily="49" charset="-122"/>
                <a:ea typeface="楷体" panose="02010609060101010101" pitchFamily="49" charset="-122"/>
                <a:cs typeface="华文楷体"/>
              </a:rPr>
              <a:t>由于</a:t>
            </a:r>
            <a:r>
              <a:rPr lang="zh-CN" altLang="en-US" sz="2000" dirty="0" smtClean="0">
                <a:latin typeface="楷体" panose="02010609060101010101" pitchFamily="49" charset="-122"/>
                <a:ea typeface="楷体" panose="02010609060101010101" pitchFamily="49" charset="-122"/>
                <a:cs typeface="华文楷体"/>
              </a:rPr>
              <a:t>耦合器</a:t>
            </a:r>
            <a:r>
              <a:rPr lang="zh-CN" altLang="en-US" sz="2000" dirty="0">
                <a:latin typeface="楷体" panose="02010609060101010101" pitchFamily="49" charset="-122"/>
                <a:ea typeface="楷体" panose="02010609060101010101" pitchFamily="49" charset="-122"/>
                <a:cs typeface="华文楷体"/>
              </a:rPr>
              <a:t>相邻腔</a:t>
            </a:r>
            <a:r>
              <a:rPr lang="zh-CN" altLang="en-US" sz="2000" dirty="0" smtClean="0">
                <a:latin typeface="楷体" panose="02010609060101010101" pitchFamily="49" charset="-122"/>
                <a:ea typeface="楷体" panose="02010609060101010101" pitchFamily="49" charset="-122"/>
                <a:cs typeface="华文楷体"/>
              </a:rPr>
              <a:t>体腔型变化，重新计算了耦合器的尺寸</a:t>
            </a:r>
            <a:endParaRPr lang="en-US" altLang="zh-CN" sz="2000" dirty="0" smtClean="0">
              <a:latin typeface="楷体" panose="02010609060101010101" pitchFamily="49" charset="-122"/>
              <a:ea typeface="楷体" panose="02010609060101010101" pitchFamily="49" charset="-122"/>
              <a:cs typeface="华文楷体"/>
            </a:endParaRPr>
          </a:p>
        </p:txBody>
      </p:sp>
      <p:sp>
        <p:nvSpPr>
          <p:cNvPr id="9" name="文本框 8"/>
          <p:cNvSpPr txBox="1"/>
          <p:nvPr/>
        </p:nvSpPr>
        <p:spPr>
          <a:xfrm>
            <a:off x="258492" y="986235"/>
            <a:ext cx="4255843" cy="461665"/>
          </a:xfrm>
          <a:prstGeom prst="rect">
            <a:avLst/>
          </a:prstGeom>
          <a:noFill/>
        </p:spPr>
        <p:txBody>
          <a:bodyPr wrap="square" rtlCol="0">
            <a:spAutoFit/>
          </a:bodyPr>
          <a:lstStyle/>
          <a:p>
            <a:r>
              <a:rPr lang="zh-CN" altLang="en-US" sz="2400" dirty="0" smtClean="0"/>
              <a:t>加速结构的优化设计</a:t>
            </a:r>
            <a:endParaRPr lang="zh-CN" altLang="en-US" sz="2400" dirty="0"/>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40" y="2488206"/>
            <a:ext cx="2646536" cy="2166172"/>
          </a:xfrm>
          <a:prstGeom prst="rect">
            <a:avLst/>
          </a:prstGeom>
        </p:spPr>
      </p:pic>
      <p:sp>
        <p:nvSpPr>
          <p:cNvPr id="11" name="TextBox 20"/>
          <p:cNvSpPr txBox="1"/>
          <p:nvPr/>
        </p:nvSpPr>
        <p:spPr>
          <a:xfrm>
            <a:off x="461935" y="4948531"/>
            <a:ext cx="2495450" cy="1169551"/>
          </a:xfrm>
          <a:prstGeom prst="rect">
            <a:avLst/>
          </a:prstGeom>
          <a:ln w="1905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400" b="1" dirty="0" smtClean="0">
                <a:solidFill>
                  <a:schemeClr val="tx1"/>
                </a:solidFill>
              </a:rPr>
              <a:t>初步设计的耦合器：功分器部分尺寸过大，导致机械尺寸长</a:t>
            </a:r>
            <a:r>
              <a:rPr lang="en-US" altLang="zh-CN" sz="1400" b="1" dirty="0" smtClean="0">
                <a:solidFill>
                  <a:schemeClr val="tx1"/>
                </a:solidFill>
              </a:rPr>
              <a:t>×</a:t>
            </a:r>
            <a:r>
              <a:rPr lang="zh-CN" altLang="en-US" sz="1400" b="1" dirty="0" smtClean="0">
                <a:solidFill>
                  <a:schemeClr val="tx1"/>
                </a:solidFill>
              </a:rPr>
              <a:t>宽约为</a:t>
            </a:r>
            <a:r>
              <a:rPr lang="en-US" altLang="zh-CN" sz="1400" b="1" dirty="0" smtClean="0">
                <a:solidFill>
                  <a:schemeClr val="tx1"/>
                </a:solidFill>
              </a:rPr>
              <a:t>430×340</a:t>
            </a:r>
            <a:r>
              <a:rPr lang="zh-CN" altLang="en-US" sz="1400" b="1" dirty="0" smtClean="0">
                <a:solidFill>
                  <a:schemeClr val="tx1"/>
                </a:solidFill>
              </a:rPr>
              <a:t>，所占据圆周空间直径约</a:t>
            </a:r>
            <a:r>
              <a:rPr lang="en-US" altLang="zh-CN" sz="1400" b="1" dirty="0" smtClean="0">
                <a:solidFill>
                  <a:schemeClr val="tx1"/>
                </a:solidFill>
              </a:rPr>
              <a:t>500mm</a:t>
            </a:r>
            <a:r>
              <a:rPr lang="zh-CN" altLang="en-US" sz="1400" b="1" dirty="0" smtClean="0">
                <a:solidFill>
                  <a:schemeClr val="tx1"/>
                </a:solidFill>
              </a:rPr>
              <a:t>，已经超出工厂最大氢炉焊接空间。</a:t>
            </a:r>
            <a:endParaRPr lang="zh-CN" altLang="en-US" sz="1400" b="1" dirty="0">
              <a:solidFill>
                <a:schemeClr val="tx1"/>
              </a:solidFill>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014" y="2468013"/>
            <a:ext cx="2468674" cy="2206557"/>
          </a:xfrm>
          <a:prstGeom prst="rect">
            <a:avLst/>
          </a:prstGeom>
        </p:spPr>
      </p:pic>
      <p:sp>
        <p:nvSpPr>
          <p:cNvPr id="13" name="TextBox 20"/>
          <p:cNvSpPr txBox="1"/>
          <p:nvPr/>
        </p:nvSpPr>
        <p:spPr>
          <a:xfrm>
            <a:off x="3611015" y="4943979"/>
            <a:ext cx="2386132" cy="1169551"/>
          </a:xfrm>
          <a:prstGeom prst="rect">
            <a:avLst/>
          </a:prstGeom>
          <a:ln w="1905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400" b="1" dirty="0" smtClean="0">
                <a:solidFill>
                  <a:schemeClr val="tx1"/>
                </a:solidFill>
              </a:rPr>
              <a:t>优化后耦合器：减小了功分器跑道部分尺寸，机械设计后尺寸长</a:t>
            </a:r>
            <a:r>
              <a:rPr lang="en-US" altLang="zh-CN" sz="1400" b="1" dirty="0" smtClean="0">
                <a:solidFill>
                  <a:schemeClr val="tx1"/>
                </a:solidFill>
              </a:rPr>
              <a:t>×</a:t>
            </a:r>
            <a:r>
              <a:rPr lang="zh-CN" altLang="en-US" sz="1400" b="1" dirty="0" smtClean="0">
                <a:solidFill>
                  <a:schemeClr val="tx1"/>
                </a:solidFill>
              </a:rPr>
              <a:t>宽约</a:t>
            </a:r>
            <a:r>
              <a:rPr lang="en-US" altLang="zh-CN" sz="1400" b="1" dirty="0" smtClean="0">
                <a:solidFill>
                  <a:schemeClr val="tx1"/>
                </a:solidFill>
              </a:rPr>
              <a:t>360×325</a:t>
            </a:r>
            <a:r>
              <a:rPr lang="zh-CN" altLang="en-US" sz="1400" b="1" dirty="0" smtClean="0">
                <a:solidFill>
                  <a:schemeClr val="tx1"/>
                </a:solidFill>
              </a:rPr>
              <a:t>，占据圆周空间直径约</a:t>
            </a:r>
            <a:r>
              <a:rPr lang="en-US" altLang="zh-CN" sz="1400" b="1" dirty="0" smtClean="0">
                <a:solidFill>
                  <a:schemeClr val="tx1"/>
                </a:solidFill>
              </a:rPr>
              <a:t>440mm</a:t>
            </a:r>
            <a:r>
              <a:rPr lang="zh-CN" altLang="en-US" sz="1400" b="1" dirty="0" smtClean="0">
                <a:solidFill>
                  <a:schemeClr val="tx1"/>
                </a:solidFill>
              </a:rPr>
              <a:t>，工厂最大氢炉可提供焊接。</a:t>
            </a:r>
            <a:endParaRPr lang="zh-CN" altLang="en-US" sz="1400" b="1" dirty="0">
              <a:solidFill>
                <a:schemeClr val="tx1"/>
              </a:solidFill>
            </a:endParaRPr>
          </a:p>
        </p:txBody>
      </p:sp>
      <p:sp>
        <p:nvSpPr>
          <p:cNvPr id="14" name="右箭头 13"/>
          <p:cNvSpPr/>
          <p:nvPr/>
        </p:nvSpPr>
        <p:spPr>
          <a:xfrm>
            <a:off x="3050255" y="3259413"/>
            <a:ext cx="560759" cy="342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097" y="2468013"/>
            <a:ext cx="1592999" cy="2206557"/>
          </a:xfrm>
          <a:prstGeom prst="rect">
            <a:avLst/>
          </a:prstGeom>
        </p:spPr>
      </p:pic>
      <p:sp>
        <p:nvSpPr>
          <p:cNvPr id="16" name="TextBox 20"/>
          <p:cNvSpPr txBox="1"/>
          <p:nvPr/>
        </p:nvSpPr>
        <p:spPr>
          <a:xfrm>
            <a:off x="6474578" y="4951664"/>
            <a:ext cx="2421734" cy="1169551"/>
          </a:xfrm>
          <a:prstGeom prst="rect">
            <a:avLst/>
          </a:prstGeom>
          <a:ln w="1905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400" b="1" dirty="0" smtClean="0">
                <a:solidFill>
                  <a:schemeClr val="tx1"/>
                </a:solidFill>
              </a:rPr>
              <a:t>将耦合器相邻腔体，由半圆弧形腔</a:t>
            </a:r>
            <a:r>
              <a:rPr lang="zh-CN" altLang="en-US" sz="1400" b="1" dirty="0">
                <a:solidFill>
                  <a:schemeClr val="tx1"/>
                </a:solidFill>
              </a:rPr>
              <a:t>优化</a:t>
            </a:r>
            <a:r>
              <a:rPr lang="zh-CN" altLang="en-US" sz="1400" b="1" dirty="0" smtClean="0">
                <a:solidFill>
                  <a:schemeClr val="tx1"/>
                </a:solidFill>
              </a:rPr>
              <a:t>为一段直段加一段圆弧的结构，利于机械加工工艺以及焊接工艺的可靠（周期参数等不变）。</a:t>
            </a:r>
            <a:endParaRPr lang="zh-CN" altLang="en-US" sz="1400" b="1" dirty="0">
              <a:solidFill>
                <a:schemeClr val="tx1"/>
              </a:solidFill>
            </a:endParaRPr>
          </a:p>
        </p:txBody>
      </p:sp>
      <p:cxnSp>
        <p:nvCxnSpPr>
          <p:cNvPr id="17" name="直接箭头连接符 16"/>
          <p:cNvCxnSpPr/>
          <p:nvPr/>
        </p:nvCxnSpPr>
        <p:spPr>
          <a:xfrm flipV="1">
            <a:off x="7829702" y="4399005"/>
            <a:ext cx="202190" cy="55265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6476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58750" y="147638"/>
            <a:ext cx="8674842" cy="820737"/>
          </a:xfrm>
        </p:spPr>
        <p:txBody>
          <a:bodyPr>
            <a:normAutofit/>
          </a:bodyPr>
          <a:lstStyle/>
          <a:p>
            <a:r>
              <a:rPr kumimoji="1" lang="en-US" altLang="zh-CN" dirty="0" smtClean="0">
                <a:latin typeface="Times New Roman"/>
                <a:cs typeface="Times New Roman"/>
              </a:rPr>
              <a:t>R</a:t>
            </a:r>
            <a:r>
              <a:rPr kumimoji="1" lang="en-US" altLang="zh-CN" dirty="0">
                <a:latin typeface="Times New Roman"/>
                <a:cs typeface="Times New Roman"/>
              </a:rPr>
              <a:t>&amp;D </a:t>
            </a:r>
            <a:r>
              <a:rPr kumimoji="1" lang="en-US" altLang="zh-CN" dirty="0" smtClean="0">
                <a:latin typeface="Times New Roman"/>
                <a:cs typeface="Times New Roman"/>
              </a:rPr>
              <a:t>Funding  (</a:t>
            </a:r>
            <a:r>
              <a:rPr kumimoji="1" lang="en-US" altLang="zh-CN" dirty="0" smtClean="0">
                <a:solidFill>
                  <a:srgbClr val="000000"/>
                </a:solidFill>
                <a:latin typeface="Times New Roman"/>
                <a:cs typeface="Times New Roman"/>
              </a:rPr>
              <a:t>~285 </a:t>
            </a:r>
            <a:r>
              <a:rPr kumimoji="1" lang="en-US" altLang="zh-CN" dirty="0">
                <a:solidFill>
                  <a:srgbClr val="000000"/>
                </a:solidFill>
                <a:latin typeface="Times New Roman"/>
                <a:cs typeface="Times New Roman"/>
              </a:rPr>
              <a:t>M RMB</a:t>
            </a:r>
            <a:r>
              <a:rPr kumimoji="1" lang="en-US" altLang="zh-CN" dirty="0">
                <a:latin typeface="Times New Roman"/>
                <a:cs typeface="Times New Roman"/>
              </a:rPr>
              <a:t>)</a:t>
            </a:r>
            <a:endParaRPr kumimoji="1" lang="zh-CN" altLang="en-US" dirty="0">
              <a:latin typeface="Times New Roman"/>
              <a:cs typeface="Times New Roman"/>
            </a:endParaRPr>
          </a:p>
        </p:txBody>
      </p:sp>
      <p:sp>
        <p:nvSpPr>
          <p:cNvPr id="5" name="内容占位符 4"/>
          <p:cNvSpPr>
            <a:spLocks noGrp="1"/>
          </p:cNvSpPr>
          <p:nvPr>
            <p:ph sz="half" idx="1"/>
          </p:nvPr>
        </p:nvSpPr>
        <p:spPr>
          <a:xfrm>
            <a:off x="158750" y="1330325"/>
            <a:ext cx="4337050" cy="5527675"/>
          </a:xfrm>
        </p:spPr>
        <p:txBody>
          <a:bodyPr>
            <a:noAutofit/>
          </a:bodyPr>
          <a:lstStyle/>
          <a:p>
            <a:r>
              <a:rPr lang="en-US" altLang="zh-CN" sz="2000" dirty="0">
                <a:latin typeface="Times New Roman"/>
                <a:ea typeface="Heiti SC Light"/>
                <a:cs typeface="Times New Roman"/>
              </a:rPr>
              <a:t>IHEP </a:t>
            </a:r>
            <a:r>
              <a:rPr lang="en-US" altLang="zh-CN" sz="2000" dirty="0" smtClean="0">
                <a:latin typeface="Times New Roman"/>
                <a:ea typeface="Heiti SC Light"/>
                <a:cs typeface="Times New Roman"/>
              </a:rPr>
              <a:t>fund: 6.83 M RMB</a:t>
            </a:r>
            <a:endParaRPr lang="en-US" altLang="zh-CN" sz="2000" dirty="0">
              <a:latin typeface="Times New Roman"/>
              <a:ea typeface="Heiti SC Light"/>
              <a:cs typeface="Times New Roman"/>
            </a:endParaRPr>
          </a:p>
          <a:p>
            <a:pPr lvl="1"/>
            <a:r>
              <a:rPr kumimoji="1" lang="en-US" altLang="zh-CN" sz="1600" dirty="0">
                <a:latin typeface="Times New Roman"/>
                <a:cs typeface="Times New Roman"/>
              </a:rPr>
              <a:t>Accelerator </a:t>
            </a:r>
            <a:r>
              <a:rPr kumimoji="1" lang="en-US" altLang="zh-CN" sz="1600" dirty="0" smtClean="0">
                <a:latin typeface="Times New Roman"/>
                <a:cs typeface="Times New Roman"/>
              </a:rPr>
              <a:t>physics</a:t>
            </a:r>
            <a:endParaRPr kumimoji="1" lang="en-US" altLang="zh-CN" sz="1600" dirty="0">
              <a:latin typeface="Times New Roman"/>
              <a:cs typeface="Times New Roman"/>
            </a:endParaRPr>
          </a:p>
          <a:p>
            <a:pPr lvl="1"/>
            <a:r>
              <a:rPr lang="en-US" altLang="zh-CN" sz="1600" dirty="0">
                <a:latin typeface="Times New Roman"/>
                <a:ea typeface="Heiti SC Light"/>
                <a:cs typeface="Times New Roman"/>
              </a:rPr>
              <a:t>Research of High Q </a:t>
            </a:r>
            <a:r>
              <a:rPr lang="en-US" altLang="zh-CN" sz="1600" dirty="0" smtClean="0">
                <a:latin typeface="Times New Roman"/>
                <a:ea typeface="Heiti SC Light"/>
                <a:cs typeface="Times New Roman"/>
              </a:rPr>
              <a:t>cavity</a:t>
            </a:r>
            <a:endParaRPr kumimoji="1" lang="en-US" altLang="zh-CN" sz="1600" dirty="0">
              <a:latin typeface="Times New Roman"/>
              <a:cs typeface="Times New Roman"/>
            </a:endParaRPr>
          </a:p>
          <a:p>
            <a:pPr lvl="1"/>
            <a:r>
              <a:rPr lang="en-US" altLang="zh-CN" sz="1600" dirty="0">
                <a:latin typeface="Times New Roman"/>
                <a:ea typeface="Heiti SC Light"/>
                <a:cs typeface="Times New Roman"/>
              </a:rPr>
              <a:t>650MH/ 300kW</a:t>
            </a:r>
            <a:r>
              <a:rPr lang="zh-CN" altLang="en-US" sz="1600" dirty="0">
                <a:latin typeface="Times New Roman"/>
                <a:ea typeface="Heiti SC Light"/>
                <a:cs typeface="Times New Roman"/>
              </a:rPr>
              <a:t> </a:t>
            </a:r>
            <a:r>
              <a:rPr lang="en-US" altLang="zh-CN" sz="1600" dirty="0">
                <a:latin typeface="Times New Roman"/>
                <a:ea typeface="Heiti SC Light"/>
                <a:cs typeface="Times New Roman"/>
              </a:rPr>
              <a:t>klystron </a:t>
            </a:r>
            <a:r>
              <a:rPr lang="en-US" altLang="zh-CN" sz="1600" dirty="0" smtClean="0">
                <a:latin typeface="Times New Roman"/>
                <a:ea typeface="Heiti SC Light"/>
                <a:cs typeface="Times New Roman"/>
              </a:rPr>
              <a:t>development</a:t>
            </a:r>
            <a:endParaRPr lang="en-US" altLang="zh-CN" sz="1600" dirty="0">
              <a:latin typeface="Times New Roman"/>
              <a:ea typeface="Heiti SC Light"/>
              <a:cs typeface="Times New Roman"/>
            </a:endParaRPr>
          </a:p>
          <a:p>
            <a:pPr lvl="1"/>
            <a:r>
              <a:rPr lang="en-US" altLang="zh-CN" sz="1600" dirty="0">
                <a:latin typeface="Times New Roman"/>
                <a:ea typeface="Heiti SC Light"/>
                <a:cs typeface="Times New Roman"/>
              </a:rPr>
              <a:t>Digital </a:t>
            </a:r>
            <a:r>
              <a:rPr lang="en-US" altLang="zh-CN" sz="1600" dirty="0" smtClean="0">
                <a:latin typeface="Times New Roman"/>
                <a:ea typeface="Heiti SC Light"/>
                <a:cs typeface="Times New Roman"/>
              </a:rPr>
              <a:t>BPM</a:t>
            </a:r>
            <a:endParaRPr lang="en-US" altLang="zh-CN" sz="1600" dirty="0">
              <a:latin typeface="Times New Roman"/>
              <a:ea typeface="Heiti SC Light"/>
              <a:cs typeface="Times New Roman"/>
            </a:endParaRPr>
          </a:p>
          <a:p>
            <a:r>
              <a:rPr kumimoji="1" lang="en-US" altLang="zh-CN" sz="2000" dirty="0" smtClean="0">
                <a:latin typeface="Times New Roman"/>
                <a:cs typeface="Times New Roman"/>
              </a:rPr>
              <a:t>Most fund 2016 (phase I):  15.48 M RMB</a:t>
            </a:r>
            <a:endParaRPr kumimoji="1" lang="en-US" altLang="zh-CN" sz="2000" dirty="0">
              <a:latin typeface="Times New Roman"/>
              <a:cs typeface="Times New Roman"/>
            </a:endParaRPr>
          </a:p>
          <a:p>
            <a:pPr lvl="1"/>
            <a:r>
              <a:rPr kumimoji="1" lang="en-US" altLang="zh-CN" sz="1600" dirty="0">
                <a:latin typeface="Times New Roman"/>
                <a:cs typeface="Times New Roman"/>
              </a:rPr>
              <a:t>Accelerator </a:t>
            </a:r>
            <a:r>
              <a:rPr kumimoji="1" lang="en-US" altLang="zh-CN" sz="1600" dirty="0" smtClean="0">
                <a:latin typeface="Times New Roman"/>
                <a:cs typeface="Times New Roman"/>
              </a:rPr>
              <a:t>physics</a:t>
            </a:r>
            <a:endParaRPr kumimoji="1" lang="en-US" altLang="zh-CN" sz="1600" dirty="0">
              <a:latin typeface="Times New Roman"/>
              <a:cs typeface="Times New Roman"/>
            </a:endParaRPr>
          </a:p>
          <a:p>
            <a:pPr lvl="1"/>
            <a:r>
              <a:rPr lang="en-US" altLang="zh-CN" sz="1600" dirty="0">
                <a:latin typeface="Times New Roman"/>
                <a:ea typeface="Heiti SC Light"/>
                <a:cs typeface="Times New Roman"/>
              </a:rPr>
              <a:t>SRF Technology R&amp;</a:t>
            </a:r>
            <a:r>
              <a:rPr lang="en-US" altLang="zh-CN" sz="1600" dirty="0" smtClean="0">
                <a:latin typeface="Times New Roman"/>
                <a:ea typeface="Heiti SC Light"/>
                <a:cs typeface="Times New Roman"/>
              </a:rPr>
              <a:t>D</a:t>
            </a:r>
            <a:endParaRPr lang="en-US" altLang="zh-CN" sz="1600" dirty="0">
              <a:latin typeface="Times New Roman"/>
              <a:ea typeface="Heiti SC Light"/>
              <a:cs typeface="Times New Roman"/>
            </a:endParaRPr>
          </a:p>
          <a:p>
            <a:pPr lvl="1"/>
            <a:r>
              <a:rPr lang="en-US" altLang="zh-CN" sz="1600" dirty="0">
                <a:latin typeface="Times New Roman"/>
                <a:ea typeface="Heiti SC Light"/>
                <a:cs typeface="Times New Roman"/>
              </a:rPr>
              <a:t>Injector key technology R&amp;</a:t>
            </a:r>
            <a:r>
              <a:rPr lang="en-US" altLang="zh-CN" sz="1600" dirty="0" smtClean="0">
                <a:latin typeface="Times New Roman"/>
                <a:ea typeface="Heiti SC Light"/>
                <a:cs typeface="Times New Roman"/>
              </a:rPr>
              <a:t>D</a:t>
            </a:r>
            <a:endParaRPr lang="en-US" altLang="zh-CN" sz="1600" dirty="0">
              <a:latin typeface="Times New Roman"/>
              <a:ea typeface="Heiti SC Light"/>
              <a:cs typeface="Times New Roman"/>
            </a:endParaRPr>
          </a:p>
          <a:p>
            <a:r>
              <a:rPr lang="en-US" altLang="zh-CN" sz="2000" dirty="0">
                <a:latin typeface="Times New Roman"/>
                <a:ea typeface="Heiti SC Light"/>
                <a:cs typeface="Times New Roman"/>
              </a:rPr>
              <a:t>PAPS </a:t>
            </a:r>
            <a:r>
              <a:rPr lang="en-US" altLang="zh-CN" sz="2000" dirty="0" smtClean="0">
                <a:latin typeface="Times New Roman"/>
                <a:ea typeface="Heiti SC Light"/>
                <a:cs typeface="Times New Roman"/>
              </a:rPr>
              <a:t>fund: 210 M RMB</a:t>
            </a:r>
            <a:endParaRPr lang="en-US" altLang="zh-CN" sz="2000" dirty="0">
              <a:latin typeface="Times New Roman"/>
              <a:ea typeface="Heiti SC Light"/>
              <a:cs typeface="Times New Roman"/>
            </a:endParaRPr>
          </a:p>
          <a:p>
            <a:pPr lvl="1"/>
            <a:r>
              <a:rPr lang="en-US" altLang="zh-CN" sz="1600" dirty="0">
                <a:latin typeface="Times New Roman"/>
                <a:ea typeface="Heiti SC Light"/>
                <a:cs typeface="Times New Roman"/>
              </a:rPr>
              <a:t>SRF infrastructure </a:t>
            </a:r>
            <a:r>
              <a:rPr lang="en-US" altLang="zh-CN" sz="1600" dirty="0" smtClean="0">
                <a:latin typeface="Times New Roman"/>
                <a:ea typeface="Heiti SC Light"/>
                <a:cs typeface="Times New Roman"/>
              </a:rPr>
              <a:t>construction</a:t>
            </a:r>
          </a:p>
          <a:p>
            <a:pPr lvl="1"/>
            <a:r>
              <a:rPr lang="en-US" altLang="zh-CN" sz="1600" dirty="0" smtClean="0">
                <a:latin typeface="Times New Roman"/>
                <a:ea typeface="Heiti SC Light"/>
                <a:cs typeface="Times New Roman"/>
              </a:rPr>
              <a:t>SC Cavity R&amp;D</a:t>
            </a:r>
          </a:p>
          <a:p>
            <a:pPr lvl="1"/>
            <a:r>
              <a:rPr lang="en-US" altLang="zh-CN" sz="1600" dirty="0" smtClean="0">
                <a:latin typeface="Times New Roman"/>
                <a:ea typeface="Heiti SC Light"/>
                <a:cs typeface="Times New Roman"/>
              </a:rPr>
              <a:t>Cavity &amp; klystron high </a:t>
            </a:r>
            <a:r>
              <a:rPr lang="en-US" altLang="zh-CN" sz="1600" dirty="0">
                <a:latin typeface="Times New Roman"/>
                <a:ea typeface="Heiti SC Light"/>
                <a:cs typeface="Times New Roman"/>
              </a:rPr>
              <a:t>power </a:t>
            </a:r>
            <a:r>
              <a:rPr lang="en-US" altLang="zh-CN" sz="1600" dirty="0" smtClean="0">
                <a:latin typeface="Times New Roman"/>
                <a:ea typeface="Heiti SC Light"/>
                <a:cs typeface="Times New Roman"/>
              </a:rPr>
              <a:t>test</a:t>
            </a:r>
          </a:p>
          <a:p>
            <a:r>
              <a:rPr kumimoji="1" lang="en-US" altLang="zh-CN" sz="2000" dirty="0" smtClean="0">
                <a:latin typeface="Times New Roman"/>
                <a:ea typeface="Heiti SC Light"/>
                <a:cs typeface="Times New Roman"/>
              </a:rPr>
              <a:t>Beijing fund: 5 M RMB</a:t>
            </a:r>
          </a:p>
          <a:p>
            <a:pPr lvl="1"/>
            <a:r>
              <a:rPr kumimoji="1" lang="en-US" altLang="zh-CN" sz="1600" dirty="0" smtClean="0">
                <a:latin typeface="Times New Roman"/>
                <a:ea typeface="Heiti SC Light"/>
                <a:cs typeface="Times New Roman"/>
              </a:rPr>
              <a:t>EP etc.</a:t>
            </a:r>
          </a:p>
          <a:p>
            <a:pPr marL="457200" lvl="1" indent="0">
              <a:buNone/>
            </a:pPr>
            <a:endParaRPr kumimoji="1" lang="zh-CN" altLang="en-US" sz="1600" dirty="0">
              <a:latin typeface="Times New Roman"/>
              <a:cs typeface="Times New Roman"/>
            </a:endParaRPr>
          </a:p>
        </p:txBody>
      </p:sp>
      <p:sp>
        <p:nvSpPr>
          <p:cNvPr id="6" name="内容占位符 5"/>
          <p:cNvSpPr>
            <a:spLocks noGrp="1"/>
          </p:cNvSpPr>
          <p:nvPr>
            <p:ph sz="half" idx="2"/>
          </p:nvPr>
        </p:nvSpPr>
        <p:spPr>
          <a:xfrm>
            <a:off x="4648200" y="1330325"/>
            <a:ext cx="4384675" cy="5527675"/>
          </a:xfrm>
        </p:spPr>
        <p:txBody>
          <a:bodyPr>
            <a:noAutofit/>
          </a:bodyPr>
          <a:lstStyle/>
          <a:p>
            <a:r>
              <a:rPr kumimoji="1" lang="en-US" altLang="zh-CN" sz="2000" dirty="0" err="1">
                <a:latin typeface="Times New Roman"/>
                <a:cs typeface="Times New Roman"/>
              </a:rPr>
              <a:t>Yifang</a:t>
            </a:r>
            <a:r>
              <a:rPr kumimoji="1" lang="en-US" altLang="zh-CN" sz="2000" dirty="0">
                <a:latin typeface="Times New Roman"/>
                <a:cs typeface="Times New Roman"/>
              </a:rPr>
              <a:t> </a:t>
            </a:r>
            <a:r>
              <a:rPr kumimoji="1" lang="en-US" altLang="zh-CN" sz="2000" dirty="0" smtClean="0">
                <a:latin typeface="Times New Roman"/>
                <a:cs typeface="Times New Roman"/>
              </a:rPr>
              <a:t>Wang’s </a:t>
            </a:r>
            <a:r>
              <a:rPr kumimoji="1" lang="en-US" altLang="zh-CN" sz="2000" dirty="0">
                <a:latin typeface="Times New Roman"/>
                <a:cs typeface="Times New Roman"/>
              </a:rPr>
              <a:t>Scientist studio </a:t>
            </a:r>
            <a:r>
              <a:rPr kumimoji="1" lang="en-US" altLang="zh-CN" sz="2000" dirty="0" smtClean="0">
                <a:latin typeface="Times New Roman"/>
                <a:cs typeface="Times New Roman"/>
              </a:rPr>
              <a:t>fund: </a:t>
            </a:r>
          </a:p>
          <a:p>
            <a:pPr marL="0" indent="0">
              <a:buNone/>
            </a:pPr>
            <a:r>
              <a:rPr kumimoji="1" lang="en-US" altLang="zh-CN" sz="2000" dirty="0">
                <a:latin typeface="Times New Roman"/>
                <a:cs typeface="Times New Roman"/>
              </a:rPr>
              <a:t> </a:t>
            </a:r>
            <a:r>
              <a:rPr kumimoji="1" lang="en-US" altLang="zh-CN" sz="2000" dirty="0" smtClean="0">
                <a:latin typeface="Times New Roman"/>
                <a:cs typeface="Times New Roman"/>
              </a:rPr>
              <a:t>     35 </a:t>
            </a:r>
            <a:r>
              <a:rPr kumimoji="1" lang="en-US" altLang="zh-CN" sz="2000" dirty="0">
                <a:latin typeface="Times New Roman"/>
                <a:cs typeface="Times New Roman"/>
              </a:rPr>
              <a:t>M RMB</a:t>
            </a:r>
          </a:p>
          <a:p>
            <a:pPr lvl="1"/>
            <a:r>
              <a:rPr kumimoji="1" lang="en-US" altLang="zh-CN" sz="1600" dirty="0">
                <a:latin typeface="Times New Roman"/>
                <a:cs typeface="Times New Roman"/>
              </a:rPr>
              <a:t>650MHz/800kW CW high efficiency klystron</a:t>
            </a:r>
          </a:p>
          <a:p>
            <a:pPr lvl="1"/>
            <a:r>
              <a:rPr kumimoji="1" lang="en-US" altLang="zh-CN" sz="1600" dirty="0">
                <a:latin typeface="Times New Roman"/>
                <a:cs typeface="Times New Roman"/>
              </a:rPr>
              <a:t>QD0 power supply </a:t>
            </a:r>
            <a:endParaRPr kumimoji="1" lang="en-US" altLang="zh-CN" sz="1600" dirty="0" smtClean="0">
              <a:latin typeface="Times New Roman"/>
              <a:cs typeface="Times New Roman"/>
            </a:endParaRPr>
          </a:p>
          <a:p>
            <a:pPr lvl="1"/>
            <a:r>
              <a:rPr kumimoji="1" lang="x-none" altLang="zh-CN" sz="1600" dirty="0" smtClean="0">
                <a:latin typeface="Times New Roman"/>
                <a:cs typeface="Times New Roman"/>
              </a:rPr>
              <a:t>Survey </a:t>
            </a:r>
            <a:r>
              <a:rPr kumimoji="1" lang="x-none" altLang="zh-CN" sz="1600" dirty="0">
                <a:latin typeface="Times New Roman"/>
                <a:cs typeface="Times New Roman"/>
              </a:rPr>
              <a:t>&amp; alignment</a:t>
            </a:r>
            <a:endParaRPr kumimoji="1" lang="zh-CN" altLang="zh-CN" sz="1600" dirty="0">
              <a:latin typeface="Times New Roman"/>
              <a:cs typeface="Times New Roman"/>
            </a:endParaRPr>
          </a:p>
          <a:p>
            <a:pPr lvl="1"/>
            <a:r>
              <a:rPr kumimoji="1" lang="x-none" altLang="zh-CN" sz="1600" dirty="0">
                <a:latin typeface="Times New Roman"/>
                <a:cs typeface="Times New Roman"/>
              </a:rPr>
              <a:t>Control system</a:t>
            </a:r>
            <a:endParaRPr kumimoji="1" lang="zh-CN" altLang="zh-CN" sz="1600" dirty="0">
              <a:latin typeface="Times New Roman"/>
              <a:cs typeface="Times New Roman"/>
            </a:endParaRPr>
          </a:p>
          <a:p>
            <a:pPr lvl="1"/>
            <a:r>
              <a:rPr kumimoji="1" lang="x-none" altLang="zh-CN" sz="1600" dirty="0">
                <a:latin typeface="Times New Roman"/>
                <a:cs typeface="Times New Roman"/>
              </a:rPr>
              <a:t>Radiation shielding</a:t>
            </a:r>
            <a:endParaRPr kumimoji="1" lang="zh-CN" altLang="zh-CN" sz="1600" dirty="0">
              <a:latin typeface="Times New Roman"/>
              <a:cs typeface="Times New Roman"/>
            </a:endParaRPr>
          </a:p>
          <a:p>
            <a:pPr lvl="1"/>
            <a:r>
              <a:rPr kumimoji="1" lang="x-none" altLang="zh-CN" sz="1600" dirty="0">
                <a:latin typeface="Times New Roman"/>
                <a:cs typeface="Times New Roman"/>
              </a:rPr>
              <a:t>Key tech. of cryogenics</a:t>
            </a:r>
            <a:endParaRPr kumimoji="1" lang="zh-CN" altLang="zh-CN" sz="1600" dirty="0">
              <a:latin typeface="Times New Roman"/>
              <a:cs typeface="Times New Roman"/>
            </a:endParaRPr>
          </a:p>
          <a:p>
            <a:pPr lvl="1"/>
            <a:r>
              <a:rPr kumimoji="1" lang="x-none" altLang="zh-CN" sz="1600" dirty="0" smtClean="0">
                <a:latin typeface="Times New Roman"/>
                <a:cs typeface="Times New Roman"/>
              </a:rPr>
              <a:t>Permanent </a:t>
            </a:r>
            <a:r>
              <a:rPr kumimoji="1" lang="x-none" altLang="zh-CN" sz="1600" dirty="0">
                <a:latin typeface="Times New Roman"/>
                <a:cs typeface="Times New Roman"/>
              </a:rPr>
              <a:t>diple magnet</a:t>
            </a:r>
            <a:endParaRPr kumimoji="1" lang="zh-CN" altLang="zh-CN" sz="1600" dirty="0">
              <a:latin typeface="Times New Roman"/>
              <a:cs typeface="Times New Roman"/>
            </a:endParaRPr>
          </a:p>
          <a:p>
            <a:pPr lvl="1"/>
            <a:r>
              <a:rPr kumimoji="1" lang="x-none" altLang="zh-CN" sz="1600" dirty="0">
                <a:latin typeface="Times New Roman"/>
                <a:cs typeface="Times New Roman"/>
              </a:rPr>
              <a:t>IR </a:t>
            </a:r>
            <a:r>
              <a:rPr kumimoji="1" lang="x-none" altLang="zh-CN" sz="1600" dirty="0" smtClean="0">
                <a:latin typeface="Times New Roman"/>
                <a:cs typeface="Times New Roman"/>
              </a:rPr>
              <a:t>quodrupole</a:t>
            </a:r>
            <a:endParaRPr kumimoji="1" lang="zh-CN" altLang="zh-CN" sz="1600" dirty="0">
              <a:latin typeface="Times New Roman"/>
              <a:cs typeface="Times New Roman"/>
            </a:endParaRPr>
          </a:p>
          <a:p>
            <a:pPr lvl="1"/>
            <a:r>
              <a:rPr kumimoji="1" lang="x-none" altLang="zh-CN" sz="1600" dirty="0" smtClean="0">
                <a:latin typeface="Times New Roman"/>
                <a:cs typeface="Times New Roman"/>
              </a:rPr>
              <a:t>Vacuum</a:t>
            </a:r>
          </a:p>
          <a:p>
            <a:r>
              <a:rPr kumimoji="1" lang="en-US" altLang="zh-CN" sz="2000" dirty="0" smtClean="0">
                <a:solidFill>
                  <a:schemeClr val="tx2">
                    <a:lumMod val="60000"/>
                    <a:lumOff val="40000"/>
                  </a:schemeClr>
                </a:solidFill>
                <a:latin typeface="Times New Roman"/>
                <a:cs typeface="Times New Roman"/>
              </a:rPr>
              <a:t>Most </a:t>
            </a:r>
            <a:r>
              <a:rPr kumimoji="1" lang="en-US" altLang="zh-CN" sz="2000" dirty="0">
                <a:solidFill>
                  <a:schemeClr val="tx2">
                    <a:lumMod val="60000"/>
                    <a:lumOff val="40000"/>
                  </a:schemeClr>
                </a:solidFill>
                <a:latin typeface="Times New Roman"/>
                <a:cs typeface="Times New Roman"/>
              </a:rPr>
              <a:t>fund </a:t>
            </a:r>
            <a:r>
              <a:rPr kumimoji="1" lang="en-US" altLang="zh-CN" sz="2000" dirty="0" smtClean="0">
                <a:solidFill>
                  <a:schemeClr val="tx2">
                    <a:lumMod val="60000"/>
                    <a:lumOff val="40000"/>
                  </a:schemeClr>
                </a:solidFill>
                <a:latin typeface="Times New Roman"/>
                <a:cs typeface="Times New Roman"/>
              </a:rPr>
              <a:t>2018 (</a:t>
            </a:r>
            <a:r>
              <a:rPr kumimoji="1" lang="en-US" altLang="zh-CN" sz="2000" dirty="0">
                <a:solidFill>
                  <a:schemeClr val="tx2">
                    <a:lumMod val="60000"/>
                    <a:lumOff val="40000"/>
                  </a:schemeClr>
                </a:solidFill>
                <a:latin typeface="Times New Roman"/>
                <a:cs typeface="Times New Roman"/>
              </a:rPr>
              <a:t>phase </a:t>
            </a:r>
            <a:r>
              <a:rPr kumimoji="1" lang="en-US" altLang="zh-CN" sz="2000" dirty="0" smtClean="0">
                <a:solidFill>
                  <a:schemeClr val="tx2">
                    <a:lumMod val="60000"/>
                    <a:lumOff val="40000"/>
                  </a:schemeClr>
                </a:solidFill>
                <a:latin typeface="Times New Roman"/>
                <a:cs typeface="Times New Roman"/>
              </a:rPr>
              <a:t>II): ~10 M RMB</a:t>
            </a:r>
          </a:p>
          <a:p>
            <a:pPr lvl="1"/>
            <a:r>
              <a:rPr kumimoji="1" lang="x-none" altLang="zh-CN" sz="1600" dirty="0" smtClean="0">
                <a:solidFill>
                  <a:srgbClr val="558ED5"/>
                </a:solidFill>
                <a:latin typeface="Times New Roman"/>
                <a:cs typeface="Times New Roman"/>
              </a:rPr>
              <a:t>Low </a:t>
            </a:r>
            <a:r>
              <a:rPr kumimoji="1" lang="x-none" altLang="zh-CN" sz="1600" dirty="0">
                <a:solidFill>
                  <a:srgbClr val="558ED5"/>
                </a:solidFill>
                <a:latin typeface="Times New Roman"/>
                <a:cs typeface="Times New Roman"/>
              </a:rPr>
              <a:t>field </a:t>
            </a:r>
            <a:r>
              <a:rPr kumimoji="1" lang="x-none" altLang="zh-CN" sz="1600" dirty="0" smtClean="0">
                <a:solidFill>
                  <a:srgbClr val="558ED5"/>
                </a:solidFill>
                <a:latin typeface="Times New Roman"/>
                <a:cs typeface="Times New Roman"/>
              </a:rPr>
              <a:t>dipole magnet</a:t>
            </a:r>
            <a:endParaRPr kumimoji="1" lang="zh-CN" altLang="zh-CN" sz="1600" dirty="0">
              <a:solidFill>
                <a:srgbClr val="558ED5"/>
              </a:solidFill>
              <a:latin typeface="Times New Roman"/>
              <a:cs typeface="Times New Roman"/>
            </a:endParaRPr>
          </a:p>
          <a:p>
            <a:pPr lvl="1"/>
            <a:r>
              <a:rPr kumimoji="1" lang="x-none" altLang="zh-CN" sz="1600" dirty="0" smtClean="0">
                <a:solidFill>
                  <a:srgbClr val="558ED5"/>
                </a:solidFill>
                <a:latin typeface="Times New Roman"/>
                <a:cs typeface="Times New Roman"/>
              </a:rPr>
              <a:t>Copper chamber &amp; chamber</a:t>
            </a:r>
          </a:p>
          <a:p>
            <a:pPr lvl="1"/>
            <a:r>
              <a:rPr kumimoji="1" lang="en-US" altLang="zh-CN" sz="1600" dirty="0">
                <a:solidFill>
                  <a:srgbClr val="558ED5"/>
                </a:solidFill>
                <a:latin typeface="Times New Roman"/>
                <a:cs typeface="Times New Roman"/>
              </a:rPr>
              <a:t>E</a:t>
            </a:r>
            <a:r>
              <a:rPr kumimoji="1" lang="en-US" altLang="zh-CN" sz="1600" dirty="0" smtClean="0">
                <a:solidFill>
                  <a:srgbClr val="558ED5"/>
                </a:solidFill>
                <a:latin typeface="Times New Roman"/>
                <a:cs typeface="Times New Roman"/>
              </a:rPr>
              <a:t>lectro </a:t>
            </a:r>
            <a:r>
              <a:rPr kumimoji="1" lang="en-US" altLang="zh-CN" sz="1600" dirty="0">
                <a:solidFill>
                  <a:srgbClr val="558ED5"/>
                </a:solidFill>
                <a:latin typeface="Times New Roman"/>
                <a:cs typeface="Times New Roman"/>
              </a:rPr>
              <a:t>static separator </a:t>
            </a:r>
            <a:endParaRPr kumimoji="1" lang="x-none" altLang="zh-CN" sz="1600" dirty="0">
              <a:solidFill>
                <a:srgbClr val="558ED5"/>
              </a:solidFill>
              <a:latin typeface="Times New Roman"/>
              <a:cs typeface="Times New Roman"/>
            </a:endParaRPr>
          </a:p>
          <a:p>
            <a:endParaRPr kumimoji="1" lang="en-US" altLang="zh-CN" sz="2000" dirty="0" smtClean="0">
              <a:latin typeface="Times New Roman"/>
              <a:cs typeface="Times New Roman"/>
            </a:endParaRPr>
          </a:p>
          <a:p>
            <a:endParaRPr kumimoji="1" lang="en-US" altLang="zh-CN" sz="2000" dirty="0">
              <a:latin typeface="Times New Roman"/>
              <a:cs typeface="Times New Roman"/>
            </a:endParaRPr>
          </a:p>
          <a:p>
            <a:endParaRPr kumimoji="1" lang="zh-CN" altLang="en-US" sz="2000" dirty="0">
              <a:latin typeface="Times New Roman"/>
              <a:cs typeface="Times New Roman"/>
            </a:endParaRPr>
          </a:p>
          <a:p>
            <a:endParaRPr kumimoji="1" lang="zh-CN" altLang="en-US" sz="2000" dirty="0">
              <a:latin typeface="Times New Roman"/>
              <a:cs typeface="Times New Roman"/>
            </a:endParaRPr>
          </a:p>
        </p:txBody>
      </p:sp>
    </p:spTree>
    <p:extLst>
      <p:ext uri="{BB962C8B-B14F-4D97-AF65-F5344CB8AC3E}">
        <p14:creationId xmlns:p14="http://schemas.microsoft.com/office/powerpoint/2010/main" val="19173092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00" y="77639"/>
            <a:ext cx="9110800" cy="867036"/>
          </a:xfrm>
        </p:spPr>
        <p:txBody>
          <a:bodyPr>
            <a:normAutofit/>
          </a:bodyPr>
          <a:lstStyle/>
          <a:p>
            <a:r>
              <a:rPr lang="zh-CN" altLang="en-US" sz="4000" b="1" dirty="0" smtClean="0">
                <a:latin typeface="华文楷体" pitchFamily="2" charset="-122"/>
                <a:ea typeface="华文楷体" pitchFamily="2" charset="-122"/>
              </a:rPr>
              <a:t>高</a:t>
            </a:r>
            <a:r>
              <a:rPr lang="zh-CN" altLang="en-US" sz="4000" b="1" dirty="0">
                <a:latin typeface="华文楷体" pitchFamily="2" charset="-122"/>
                <a:ea typeface="华文楷体" pitchFamily="2" charset="-122"/>
              </a:rPr>
              <a:t>梯度</a:t>
            </a:r>
            <a:r>
              <a:rPr lang="en-US" altLang="zh-CN" sz="4000" b="1" dirty="0">
                <a:latin typeface="华文楷体" pitchFamily="2" charset="-122"/>
                <a:ea typeface="华文楷体" pitchFamily="2" charset="-122"/>
              </a:rPr>
              <a:t>S </a:t>
            </a:r>
            <a:r>
              <a:rPr lang="zh-CN" altLang="en-US" sz="4000" b="1" dirty="0">
                <a:latin typeface="华文楷体" pitchFamily="2" charset="-122"/>
                <a:ea typeface="华文楷体" pitchFamily="2" charset="-122"/>
              </a:rPr>
              <a:t>波段加速结构的研制</a:t>
            </a:r>
          </a:p>
        </p:txBody>
      </p:sp>
      <p:sp>
        <p:nvSpPr>
          <p:cNvPr id="4" name="灯片编号占位符 3"/>
          <p:cNvSpPr>
            <a:spLocks noGrp="1"/>
          </p:cNvSpPr>
          <p:nvPr>
            <p:ph type="sldNum" sz="quarter" idx="12"/>
          </p:nvPr>
        </p:nvSpPr>
        <p:spPr/>
        <p:txBody>
          <a:bodyPr/>
          <a:lstStyle/>
          <a:p>
            <a:fld id="{C973300C-797F-D148-A78D-320196FBAF04}" type="slidenum">
              <a:rPr lang="en-US" smtClean="0"/>
              <a:pPr/>
              <a:t>20</a:t>
            </a:fld>
            <a:endParaRPr lang="en-US"/>
          </a:p>
        </p:txBody>
      </p:sp>
      <p:sp>
        <p:nvSpPr>
          <p:cNvPr id="8" name="内容占位符 4"/>
          <p:cNvSpPr>
            <a:spLocks noGrp="1"/>
          </p:cNvSpPr>
          <p:nvPr>
            <p:ph idx="1"/>
          </p:nvPr>
        </p:nvSpPr>
        <p:spPr>
          <a:xfrm>
            <a:off x="301217" y="1463430"/>
            <a:ext cx="8595095" cy="843165"/>
          </a:xfrm>
        </p:spPr>
        <p:txBody>
          <a:bodyPr>
            <a:normAutofit/>
          </a:bodyPr>
          <a:lstStyle/>
          <a:p>
            <a:r>
              <a:rPr lang="zh-CN" altLang="en-US" sz="2000" dirty="0" smtClean="0">
                <a:latin typeface="楷体" panose="02010609060101010101" pitchFamily="49" charset="-122"/>
                <a:ea typeface="楷体" panose="02010609060101010101" pitchFamily="49" charset="-122"/>
                <a:cs typeface="华文楷体"/>
              </a:rPr>
              <a:t>确定了加速结构冷却水路</a:t>
            </a:r>
            <a:r>
              <a:rPr lang="zh-CN" altLang="en-US" sz="2000" dirty="0">
                <a:latin typeface="楷体" panose="02010609060101010101" pitchFamily="49" charset="-122"/>
                <a:ea typeface="楷体" panose="02010609060101010101" pitchFamily="49" charset="-122"/>
                <a:cs typeface="华文楷体"/>
              </a:rPr>
              <a:t>的连接方式</a:t>
            </a:r>
            <a:endParaRPr lang="en-US" altLang="zh-CN" sz="2000" dirty="0">
              <a:latin typeface="楷体" panose="02010609060101010101" pitchFamily="49" charset="-122"/>
              <a:ea typeface="楷体" panose="02010609060101010101" pitchFamily="49" charset="-122"/>
              <a:cs typeface="华文楷体"/>
            </a:endParaRPr>
          </a:p>
          <a:p>
            <a:r>
              <a:rPr lang="zh-CN" altLang="en-US" sz="2000" dirty="0" smtClean="0">
                <a:latin typeface="楷体" panose="02010609060101010101" pitchFamily="49" charset="-122"/>
                <a:ea typeface="楷体" panose="02010609060101010101" pitchFamily="49" charset="-122"/>
                <a:cs typeface="华文楷体"/>
              </a:rPr>
              <a:t>完成了加速结构整管的机械设计</a:t>
            </a:r>
            <a:endParaRPr lang="en-US" altLang="zh-CN" sz="2000" dirty="0" smtClean="0">
              <a:latin typeface="楷体" panose="02010609060101010101" pitchFamily="49" charset="-122"/>
              <a:ea typeface="楷体" panose="02010609060101010101" pitchFamily="49" charset="-122"/>
              <a:cs typeface="华文楷体"/>
            </a:endParaRPr>
          </a:p>
        </p:txBody>
      </p:sp>
      <p:sp>
        <p:nvSpPr>
          <p:cNvPr id="9" name="文本框 8"/>
          <p:cNvSpPr txBox="1"/>
          <p:nvPr/>
        </p:nvSpPr>
        <p:spPr>
          <a:xfrm>
            <a:off x="258492" y="986235"/>
            <a:ext cx="4255843" cy="461665"/>
          </a:xfrm>
          <a:prstGeom prst="rect">
            <a:avLst/>
          </a:prstGeom>
          <a:noFill/>
        </p:spPr>
        <p:txBody>
          <a:bodyPr wrap="square" rtlCol="0">
            <a:spAutoFit/>
          </a:bodyPr>
          <a:lstStyle/>
          <a:p>
            <a:r>
              <a:rPr lang="zh-CN" altLang="en-US" sz="2400" dirty="0" smtClean="0"/>
              <a:t>加速结构的优化设计</a:t>
            </a:r>
            <a:endParaRPr lang="zh-CN" altLang="en-US" sz="2400" dirty="0"/>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78" y="2265947"/>
            <a:ext cx="8154533" cy="2108341"/>
          </a:xfrm>
          <a:prstGeom prst="rect">
            <a:avLst/>
          </a:prstGeom>
        </p:spPr>
      </p:pic>
      <p:sp>
        <p:nvSpPr>
          <p:cNvPr id="19" name="TextBox 20"/>
          <p:cNvSpPr txBox="1"/>
          <p:nvPr/>
        </p:nvSpPr>
        <p:spPr>
          <a:xfrm>
            <a:off x="6021056" y="3361246"/>
            <a:ext cx="2665744" cy="923330"/>
          </a:xfrm>
          <a:prstGeom prst="rect">
            <a:avLst/>
          </a:prstGeom>
          <a:solidFill>
            <a:schemeClr val="accent5">
              <a:lumMod val="20000"/>
              <a:lumOff val="80000"/>
            </a:schemeClr>
          </a:solidFill>
          <a:ln w="19050">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indent="-342900">
              <a:buFont typeface="+mj-lt"/>
              <a:buAutoNum type="arabicPeriod"/>
            </a:pPr>
            <a:r>
              <a:rPr lang="zh-CN" altLang="en-US" b="1" dirty="0" smtClean="0">
                <a:solidFill>
                  <a:schemeClr val="tx1"/>
                </a:solidFill>
              </a:rPr>
              <a:t>单腔结构共计</a:t>
            </a:r>
            <a:r>
              <a:rPr lang="en-US" altLang="zh-CN" b="1" dirty="0" smtClean="0">
                <a:solidFill>
                  <a:schemeClr val="tx1"/>
                </a:solidFill>
              </a:rPr>
              <a:t>8</a:t>
            </a:r>
            <a:r>
              <a:rPr lang="zh-CN" altLang="en-US" b="1" dirty="0" smtClean="0">
                <a:solidFill>
                  <a:schemeClr val="tx1"/>
                </a:solidFill>
              </a:rPr>
              <a:t>路水；</a:t>
            </a:r>
            <a:endParaRPr lang="en-US" altLang="zh-CN" b="1" dirty="0" smtClean="0">
              <a:solidFill>
                <a:schemeClr val="tx1"/>
              </a:solidFill>
            </a:endParaRPr>
          </a:p>
          <a:p>
            <a:pPr marL="342900" indent="-342900">
              <a:buFont typeface="+mj-lt"/>
              <a:buAutoNum type="arabicPeriod"/>
            </a:pPr>
            <a:r>
              <a:rPr lang="en-US" altLang="zh-CN" b="1" dirty="0" smtClean="0">
                <a:solidFill>
                  <a:schemeClr val="tx1"/>
                </a:solidFill>
              </a:rPr>
              <a:t>8</a:t>
            </a:r>
            <a:r>
              <a:rPr lang="zh-CN" altLang="en-US" b="1" dirty="0" smtClean="0">
                <a:solidFill>
                  <a:schemeClr val="tx1"/>
                </a:solidFill>
              </a:rPr>
              <a:t>路水采取串联方式，总水为</a:t>
            </a:r>
            <a:r>
              <a:rPr lang="en-US" altLang="zh-CN" b="1" dirty="0" smtClean="0">
                <a:solidFill>
                  <a:schemeClr val="tx1"/>
                </a:solidFill>
              </a:rPr>
              <a:t>1</a:t>
            </a:r>
            <a:r>
              <a:rPr lang="zh-CN" altLang="en-US" b="1" dirty="0" smtClean="0">
                <a:solidFill>
                  <a:schemeClr val="tx1"/>
                </a:solidFill>
              </a:rPr>
              <a:t>进</a:t>
            </a:r>
            <a:r>
              <a:rPr lang="en-US" altLang="zh-CN" b="1" dirty="0" smtClean="0">
                <a:solidFill>
                  <a:schemeClr val="tx1"/>
                </a:solidFill>
              </a:rPr>
              <a:t>1</a:t>
            </a:r>
            <a:r>
              <a:rPr lang="zh-CN" altLang="en-US" b="1" dirty="0" smtClean="0">
                <a:solidFill>
                  <a:schemeClr val="tx1"/>
                </a:solidFill>
              </a:rPr>
              <a:t>出水路；</a:t>
            </a:r>
            <a:endParaRPr lang="en-US" altLang="zh-CN" b="1" dirty="0">
              <a:solidFill>
                <a:schemeClr val="tx1"/>
              </a:solidFill>
            </a:endParaRPr>
          </a:p>
        </p:txBody>
      </p:sp>
      <p:grpSp>
        <p:nvGrpSpPr>
          <p:cNvPr id="20" name="组合 19"/>
          <p:cNvGrpSpPr>
            <a:grpSpLocks noChangeAspect="1"/>
          </p:cNvGrpSpPr>
          <p:nvPr/>
        </p:nvGrpSpPr>
        <p:grpSpPr>
          <a:xfrm>
            <a:off x="589053" y="4625828"/>
            <a:ext cx="8019422" cy="2062551"/>
            <a:chOff x="-3961652" y="2262180"/>
            <a:chExt cx="16237055" cy="4401894"/>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51" y="2262180"/>
              <a:ext cx="8748741" cy="3600000"/>
            </a:xfrm>
            <a:prstGeom prst="rect">
              <a:avLst/>
            </a:prstGeom>
          </p:spPr>
        </p:pic>
        <p:grpSp>
          <p:nvGrpSpPr>
            <p:cNvPr id="22" name="组合 21"/>
            <p:cNvGrpSpPr/>
            <p:nvPr/>
          </p:nvGrpSpPr>
          <p:grpSpPr>
            <a:xfrm>
              <a:off x="-3961652" y="4466371"/>
              <a:ext cx="5415983" cy="2197703"/>
              <a:chOff x="-2758727" y="2035496"/>
              <a:chExt cx="5415983" cy="2197703"/>
            </a:xfrm>
          </p:grpSpPr>
          <p:grpSp>
            <p:nvGrpSpPr>
              <p:cNvPr id="31" name="组合 30"/>
              <p:cNvGrpSpPr/>
              <p:nvPr/>
            </p:nvGrpSpPr>
            <p:grpSpPr>
              <a:xfrm>
                <a:off x="92539" y="2035496"/>
                <a:ext cx="2564717" cy="1845527"/>
                <a:chOff x="92539" y="2035496"/>
                <a:chExt cx="2564717" cy="1845527"/>
              </a:xfrm>
            </p:grpSpPr>
            <p:sp>
              <p:nvSpPr>
                <p:cNvPr id="33" name="椭圆 32"/>
                <p:cNvSpPr/>
                <p:nvPr/>
              </p:nvSpPr>
              <p:spPr>
                <a:xfrm>
                  <a:off x="1513076" y="2035496"/>
                  <a:ext cx="1144180" cy="1395809"/>
                </a:xfrm>
                <a:prstGeom prst="ellipse">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箭头连接符 33"/>
                <p:cNvCxnSpPr>
                  <a:stCxn id="33" idx="4"/>
                  <a:endCxn id="32" idx="1"/>
                </p:cNvCxnSpPr>
                <p:nvPr/>
              </p:nvCxnSpPr>
              <p:spPr>
                <a:xfrm flipH="1">
                  <a:off x="92539" y="3431305"/>
                  <a:ext cx="1992628" cy="449718"/>
                </a:xfrm>
                <a:prstGeom prst="straightConnector1">
                  <a:avLst/>
                </a:prstGeom>
                <a:ln w="190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20"/>
              <p:cNvSpPr txBox="1"/>
              <p:nvPr/>
            </p:nvSpPr>
            <p:spPr>
              <a:xfrm flipH="1">
                <a:off x="-2758727" y="3528845"/>
                <a:ext cx="2851265" cy="704354"/>
              </a:xfrm>
              <a:prstGeom prst="rect">
                <a:avLst/>
              </a:prstGeom>
              <a:ln w="19050">
                <a:solidFill>
                  <a:schemeClr val="tx2">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zh-CN" altLang="en-US" sz="1400" b="1" dirty="0">
                    <a:solidFill>
                      <a:schemeClr val="tx1"/>
                    </a:solidFill>
                  </a:rPr>
                  <a:t>输入耦合器</a:t>
                </a:r>
              </a:p>
            </p:txBody>
          </p:sp>
        </p:grpSp>
        <p:grpSp>
          <p:nvGrpSpPr>
            <p:cNvPr id="23" name="组合 22"/>
            <p:cNvGrpSpPr/>
            <p:nvPr/>
          </p:nvGrpSpPr>
          <p:grpSpPr>
            <a:xfrm>
              <a:off x="3965146" y="4262666"/>
              <a:ext cx="2661338" cy="1780547"/>
              <a:chOff x="1476930" y="3547952"/>
              <a:chExt cx="2661338" cy="1780547"/>
            </a:xfrm>
          </p:grpSpPr>
          <p:cxnSp>
            <p:nvCxnSpPr>
              <p:cNvPr id="29" name="直接箭头连接符 28"/>
              <p:cNvCxnSpPr/>
              <p:nvPr/>
            </p:nvCxnSpPr>
            <p:spPr>
              <a:xfrm flipH="1">
                <a:off x="2233622" y="3547952"/>
                <a:ext cx="156336" cy="107619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5"/>
              <p:cNvSpPr txBox="1"/>
              <p:nvPr/>
            </p:nvSpPr>
            <p:spPr>
              <a:xfrm>
                <a:off x="1476930" y="4624145"/>
                <a:ext cx="2661338" cy="704354"/>
              </a:xfrm>
              <a:prstGeom prst="rect">
                <a:avLst/>
              </a:prstGeom>
              <a:ln w="19050">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zh-CN" altLang="en-US" sz="1400" b="1" dirty="0" smtClean="0">
                    <a:solidFill>
                      <a:schemeClr val="tx1"/>
                    </a:solidFill>
                  </a:rPr>
                  <a:t>加速管组段</a:t>
                </a:r>
                <a:endParaRPr lang="zh-CN" altLang="en-US" sz="1400" b="1" dirty="0">
                  <a:solidFill>
                    <a:schemeClr val="tx1"/>
                  </a:solidFill>
                </a:endParaRPr>
              </a:p>
            </p:txBody>
          </p:sp>
        </p:grpSp>
        <p:grpSp>
          <p:nvGrpSpPr>
            <p:cNvPr id="24" name="组合 23"/>
            <p:cNvGrpSpPr/>
            <p:nvPr/>
          </p:nvGrpSpPr>
          <p:grpSpPr>
            <a:xfrm>
              <a:off x="7665481" y="2279598"/>
              <a:ext cx="4609922" cy="1573822"/>
              <a:chOff x="172576" y="2285585"/>
              <a:chExt cx="2650657" cy="1026311"/>
            </a:xfrm>
          </p:grpSpPr>
          <p:grpSp>
            <p:nvGrpSpPr>
              <p:cNvPr id="25" name="组合 24"/>
              <p:cNvGrpSpPr/>
              <p:nvPr/>
            </p:nvGrpSpPr>
            <p:grpSpPr>
              <a:xfrm>
                <a:off x="172576" y="2285585"/>
                <a:ext cx="1106300" cy="934195"/>
                <a:chOff x="172576" y="2285585"/>
                <a:chExt cx="1106300" cy="934195"/>
              </a:xfrm>
            </p:grpSpPr>
            <p:sp>
              <p:nvSpPr>
                <p:cNvPr id="27" name="椭圆 26"/>
                <p:cNvSpPr/>
                <p:nvPr/>
              </p:nvSpPr>
              <p:spPr>
                <a:xfrm rot="1366928">
                  <a:off x="172576" y="2285585"/>
                  <a:ext cx="801198" cy="934195"/>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p:cNvCxnSpPr>
                  <a:endCxn id="26" idx="1"/>
                </p:cNvCxnSpPr>
                <p:nvPr/>
              </p:nvCxnSpPr>
              <p:spPr>
                <a:xfrm>
                  <a:off x="973772" y="2794651"/>
                  <a:ext cx="305104" cy="287585"/>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6" name="TextBox 35"/>
              <p:cNvSpPr txBox="1"/>
              <p:nvPr/>
            </p:nvSpPr>
            <p:spPr>
              <a:xfrm>
                <a:off x="1278875" y="2852577"/>
                <a:ext cx="1544358" cy="459319"/>
              </a:xfrm>
              <a:prstGeom prst="rect">
                <a:avLst/>
              </a:prstGeom>
              <a:ln w="19050">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zh-CN" altLang="en-US" sz="1400" b="1" dirty="0" smtClean="0">
                    <a:solidFill>
                      <a:schemeClr val="tx1"/>
                    </a:solidFill>
                  </a:rPr>
                  <a:t>输出耦合器</a:t>
                </a:r>
                <a:endParaRPr lang="en-US" altLang="zh-CN" sz="1400" b="1" dirty="0" smtClean="0">
                  <a:solidFill>
                    <a:schemeClr val="tx1"/>
                  </a:solidFill>
                </a:endParaRPr>
              </a:p>
            </p:txBody>
          </p:sp>
        </p:grpSp>
      </p:grpSp>
    </p:spTree>
    <p:extLst>
      <p:ext uri="{BB962C8B-B14F-4D97-AF65-F5344CB8AC3E}">
        <p14:creationId xmlns:p14="http://schemas.microsoft.com/office/powerpoint/2010/main" val="9808696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00" y="77639"/>
            <a:ext cx="9110800" cy="867036"/>
          </a:xfrm>
        </p:spPr>
        <p:txBody>
          <a:bodyPr>
            <a:normAutofit/>
          </a:bodyPr>
          <a:lstStyle/>
          <a:p>
            <a:r>
              <a:rPr lang="zh-CN" altLang="en-US" sz="4000" b="1" dirty="0" smtClean="0">
                <a:latin typeface="华文楷体" pitchFamily="2" charset="-122"/>
                <a:ea typeface="华文楷体" pitchFamily="2" charset="-122"/>
              </a:rPr>
              <a:t>正电</a:t>
            </a:r>
            <a:r>
              <a:rPr lang="zh-CN" altLang="en-US" sz="4000" b="1" dirty="0">
                <a:latin typeface="华文楷体" pitchFamily="2" charset="-122"/>
                <a:ea typeface="华文楷体" pitchFamily="2" charset="-122"/>
              </a:rPr>
              <a:t>子源关键部件</a:t>
            </a:r>
            <a:r>
              <a:rPr lang="zh-CN" altLang="en-US" sz="4000" b="1" dirty="0" smtClean="0">
                <a:latin typeface="华文楷体" pitchFamily="2" charset="-122"/>
                <a:ea typeface="华文楷体" pitchFamily="2" charset="-122"/>
              </a:rPr>
              <a:t>研制</a:t>
            </a:r>
            <a:endParaRPr lang="zh-CN" altLang="en-US" sz="4000" b="1" dirty="0">
              <a:latin typeface="华文楷体" pitchFamily="2" charset="-122"/>
              <a:ea typeface="华文楷体" pitchFamily="2" charset="-122"/>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21</a:t>
            </a:fld>
            <a:endParaRPr lang="en-US"/>
          </a:p>
        </p:txBody>
      </p:sp>
      <p:sp>
        <p:nvSpPr>
          <p:cNvPr id="5" name="内容占位符 4"/>
          <p:cNvSpPr>
            <a:spLocks noGrp="1"/>
          </p:cNvSpPr>
          <p:nvPr>
            <p:ph idx="1"/>
          </p:nvPr>
        </p:nvSpPr>
        <p:spPr>
          <a:xfrm>
            <a:off x="227075" y="1463431"/>
            <a:ext cx="8595095" cy="1149876"/>
          </a:xfrm>
        </p:spPr>
        <p:txBody>
          <a:bodyPr>
            <a:normAutofit/>
          </a:bodyPr>
          <a:lstStyle/>
          <a:p>
            <a:r>
              <a:rPr lang="zh-CN" altLang="en-US" sz="2000" dirty="0">
                <a:latin typeface="楷体" panose="02010609060101010101" pitchFamily="49" charset="-122"/>
                <a:ea typeface="楷体" panose="02010609060101010101" pitchFamily="49" charset="-122"/>
                <a:cs typeface="华文楷体"/>
              </a:rPr>
              <a:t>磁号系统将小横向尺寸、大发散角的正电子转换到大横向尺寸、小发散</a:t>
            </a:r>
            <a:r>
              <a:rPr lang="zh-CN" altLang="en-US" sz="2000" dirty="0" smtClean="0">
                <a:latin typeface="楷体" panose="02010609060101010101" pitchFamily="49" charset="-122"/>
                <a:ea typeface="楷体" panose="02010609060101010101" pitchFamily="49" charset="-122"/>
                <a:cs typeface="华文楷体"/>
              </a:rPr>
              <a:t>角，实际</a:t>
            </a:r>
            <a:r>
              <a:rPr lang="zh-CN" altLang="en-US" sz="2000" dirty="0">
                <a:latin typeface="楷体" panose="02010609060101010101" pitchFamily="49" charset="-122"/>
                <a:ea typeface="楷体" panose="02010609060101010101" pitchFamily="49" charset="-122"/>
                <a:cs typeface="华文楷体"/>
              </a:rPr>
              <a:t>可采用脉冲电源形成脉冲</a:t>
            </a:r>
            <a:r>
              <a:rPr lang="zh-CN" altLang="en-US" sz="2000" dirty="0" smtClean="0">
                <a:latin typeface="楷体" panose="02010609060101010101" pitchFamily="49" charset="-122"/>
                <a:ea typeface="楷体" panose="02010609060101010101" pitchFamily="49" charset="-122"/>
                <a:cs typeface="华文楷体"/>
              </a:rPr>
              <a:t>磁场，磁场</a:t>
            </a:r>
            <a:r>
              <a:rPr lang="zh-CN" altLang="en-US" sz="2000" dirty="0">
                <a:latin typeface="楷体" panose="02010609060101010101" pitchFamily="49" charset="-122"/>
                <a:ea typeface="楷体" panose="02010609060101010101" pitchFamily="49" charset="-122"/>
                <a:cs typeface="华文楷体"/>
              </a:rPr>
              <a:t>从</a:t>
            </a:r>
            <a:r>
              <a:rPr lang="en-US" altLang="zh-CN" sz="2000" dirty="0" smtClean="0">
                <a:latin typeface="楷体" panose="02010609060101010101" pitchFamily="49" charset="-122"/>
                <a:ea typeface="楷体" panose="02010609060101010101" pitchFamily="49" charset="-122"/>
                <a:cs typeface="华文楷体"/>
              </a:rPr>
              <a:t>6T-&gt;0.5T</a:t>
            </a:r>
            <a:r>
              <a:rPr lang="zh-CN" altLang="en-US" sz="2000" dirty="0" smtClean="0">
                <a:latin typeface="楷体" panose="02010609060101010101" pitchFamily="49" charset="-122"/>
                <a:ea typeface="楷体" panose="02010609060101010101" pitchFamily="49" charset="-122"/>
                <a:cs typeface="华文楷体"/>
              </a:rPr>
              <a:t>。</a:t>
            </a:r>
            <a:endParaRPr lang="en-US" altLang="zh-CN" sz="2000" dirty="0">
              <a:latin typeface="楷体" panose="02010609060101010101" pitchFamily="49" charset="-122"/>
              <a:ea typeface="楷体" panose="02010609060101010101" pitchFamily="49" charset="-122"/>
              <a:cs typeface="华文楷体"/>
            </a:endParaRPr>
          </a:p>
          <a:p>
            <a:r>
              <a:rPr lang="zh-CN" altLang="en-US" sz="2000" dirty="0">
                <a:latin typeface="楷体" panose="02010609060101010101" pitchFamily="49" charset="-122"/>
                <a:ea typeface="楷体" panose="02010609060101010101" pitchFamily="49" charset="-122"/>
                <a:cs typeface="华文楷体"/>
              </a:rPr>
              <a:t>已</a:t>
            </a:r>
            <a:r>
              <a:rPr lang="zh-CN" altLang="en-US" sz="2000" dirty="0" smtClean="0">
                <a:latin typeface="楷体" panose="02010609060101010101" pitchFamily="49" charset="-122"/>
                <a:ea typeface="楷体" panose="02010609060101010101" pitchFamily="49" charset="-122"/>
                <a:cs typeface="华文楷体"/>
              </a:rPr>
              <a:t>完成磁号装置的物理设计和机械设计，下一步</a:t>
            </a:r>
            <a:r>
              <a:rPr lang="zh-CN" altLang="en-US" sz="2000" dirty="0">
                <a:latin typeface="楷体" panose="02010609060101010101" pitchFamily="49" charset="-122"/>
                <a:ea typeface="楷体" panose="02010609060101010101" pitchFamily="49" charset="-122"/>
                <a:cs typeface="华文楷体"/>
              </a:rPr>
              <a:t>将</a:t>
            </a:r>
            <a:r>
              <a:rPr lang="zh-CN" altLang="en-US" sz="2000" dirty="0" smtClean="0">
                <a:latin typeface="楷体" panose="02010609060101010101" pitchFamily="49" charset="-122"/>
                <a:ea typeface="楷体" panose="02010609060101010101" pitchFamily="49" charset="-122"/>
                <a:cs typeface="华文楷体"/>
              </a:rPr>
              <a:t>进行加工。</a:t>
            </a:r>
            <a:endParaRPr lang="zh-CN" altLang="en-US" sz="2000" dirty="0">
              <a:latin typeface="楷体" panose="02010609060101010101" pitchFamily="49" charset="-122"/>
              <a:ea typeface="楷体" panose="02010609060101010101" pitchFamily="49" charset="-122"/>
              <a:cs typeface="华文楷体"/>
            </a:endParaRPr>
          </a:p>
          <a:p>
            <a:endParaRPr lang="zh-CN" altLang="en-US" sz="2000" dirty="0">
              <a:latin typeface="楷体" panose="02010609060101010101" pitchFamily="49" charset="-122"/>
              <a:ea typeface="楷体" panose="02010609060101010101" pitchFamily="49" charset="-122"/>
            </a:endParaRPr>
          </a:p>
        </p:txBody>
      </p:sp>
      <p:pic>
        <p:nvPicPr>
          <p:cNvPr id="6" name="Picture 2"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095" y="4721217"/>
            <a:ext cx="2764632" cy="172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1210" y="4721217"/>
            <a:ext cx="2763278" cy="172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5621" y="4721217"/>
            <a:ext cx="2766549" cy="172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7"/>
          <p:cNvSpPr txBox="1"/>
          <p:nvPr/>
        </p:nvSpPr>
        <p:spPr>
          <a:xfrm>
            <a:off x="3732469" y="6449112"/>
            <a:ext cx="2155077"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600" b="1" dirty="0">
                <a:solidFill>
                  <a:srgbClr val="0000FF"/>
                </a:solidFill>
              </a:rPr>
              <a:t>磁号装置的</a:t>
            </a:r>
            <a:r>
              <a:rPr lang="en-US" altLang="zh-CN" sz="1600" b="1" dirty="0">
                <a:solidFill>
                  <a:srgbClr val="0000FF"/>
                </a:solidFill>
              </a:rPr>
              <a:t>Opera</a:t>
            </a:r>
            <a:r>
              <a:rPr lang="zh-CN" altLang="en-US" sz="1600" b="1" dirty="0">
                <a:solidFill>
                  <a:srgbClr val="0000FF"/>
                </a:solidFill>
              </a:rPr>
              <a:t>仿真</a:t>
            </a:r>
          </a:p>
        </p:txBody>
      </p:sp>
      <p:sp>
        <p:nvSpPr>
          <p:cNvPr id="10" name="文本框 17"/>
          <p:cNvSpPr txBox="1"/>
          <p:nvPr/>
        </p:nvSpPr>
        <p:spPr>
          <a:xfrm>
            <a:off x="3874334" y="4339537"/>
            <a:ext cx="189215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600" b="1" dirty="0">
                <a:solidFill>
                  <a:srgbClr val="0000FF"/>
                </a:solidFill>
              </a:rPr>
              <a:t>磁号</a:t>
            </a:r>
            <a:r>
              <a:rPr lang="zh-CN" altLang="en-US" sz="1600" b="1" dirty="0" smtClean="0">
                <a:solidFill>
                  <a:srgbClr val="0000FF"/>
                </a:solidFill>
              </a:rPr>
              <a:t>装置示意图</a:t>
            </a:r>
            <a:endParaRPr lang="zh-CN" altLang="en-US" sz="1600" b="1" dirty="0">
              <a:solidFill>
                <a:srgbClr val="0000FF"/>
              </a:solidFill>
            </a:endParaRPr>
          </a:p>
        </p:txBody>
      </p:sp>
      <p:pic>
        <p:nvPicPr>
          <p:cNvPr id="14" name="图片 13"/>
          <p:cNvPicPr>
            <a:picLocks noChangeAspect="1"/>
          </p:cNvPicPr>
          <p:nvPr/>
        </p:nvPicPr>
        <p:blipFill>
          <a:blip r:embed="rId5"/>
          <a:stretch>
            <a:fillRect/>
          </a:stretch>
        </p:blipFill>
        <p:spPr>
          <a:xfrm>
            <a:off x="3286728" y="2498328"/>
            <a:ext cx="2463414" cy="1867127"/>
          </a:xfrm>
          <a:prstGeom prst="rect">
            <a:avLst/>
          </a:prstGeom>
        </p:spPr>
      </p:pic>
      <p:pic>
        <p:nvPicPr>
          <p:cNvPr id="15" name="图片 14"/>
          <p:cNvPicPr>
            <a:picLocks noChangeAspect="1"/>
          </p:cNvPicPr>
          <p:nvPr/>
        </p:nvPicPr>
        <p:blipFill>
          <a:blip r:embed="rId6"/>
          <a:stretch>
            <a:fillRect/>
          </a:stretch>
        </p:blipFill>
        <p:spPr>
          <a:xfrm>
            <a:off x="6124403" y="2607306"/>
            <a:ext cx="2112316" cy="1422118"/>
          </a:xfrm>
          <a:prstGeom prst="rect">
            <a:avLst/>
          </a:prstGeom>
        </p:spPr>
      </p:pic>
      <p:sp>
        <p:nvSpPr>
          <p:cNvPr id="16" name="文本框 15"/>
          <p:cNvSpPr txBox="1"/>
          <p:nvPr/>
        </p:nvSpPr>
        <p:spPr>
          <a:xfrm>
            <a:off x="258492" y="986235"/>
            <a:ext cx="3102545" cy="461665"/>
          </a:xfrm>
          <a:prstGeom prst="rect">
            <a:avLst/>
          </a:prstGeom>
          <a:noFill/>
        </p:spPr>
        <p:txBody>
          <a:bodyPr wrap="square" rtlCol="0">
            <a:spAutoFit/>
          </a:bodyPr>
          <a:lstStyle/>
          <a:p>
            <a:r>
              <a:rPr lang="zh-CN" altLang="en-US" sz="2400" dirty="0"/>
              <a:t>磁</a:t>
            </a:r>
            <a:r>
              <a:rPr lang="zh-CN" altLang="en-US" sz="2400" dirty="0" smtClean="0"/>
              <a:t>号装置的研制</a:t>
            </a:r>
            <a:endParaRPr lang="zh-CN" altLang="en-US" sz="2400" dirty="0"/>
          </a:p>
        </p:txBody>
      </p:sp>
      <p:pic>
        <p:nvPicPr>
          <p:cNvPr id="17" name="内容占位符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503" y="2628838"/>
            <a:ext cx="2508798" cy="1491209"/>
          </a:xfrm>
          <a:prstGeom prst="rect">
            <a:avLst/>
          </a:prstGeom>
        </p:spPr>
      </p:pic>
    </p:spTree>
    <p:extLst>
      <p:ext uri="{BB962C8B-B14F-4D97-AF65-F5344CB8AC3E}">
        <p14:creationId xmlns:p14="http://schemas.microsoft.com/office/powerpoint/2010/main" val="7352565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00" y="77639"/>
            <a:ext cx="9110800" cy="867036"/>
          </a:xfrm>
        </p:spPr>
        <p:txBody>
          <a:bodyPr>
            <a:normAutofit/>
          </a:bodyPr>
          <a:lstStyle/>
          <a:p>
            <a:r>
              <a:rPr lang="zh-CN" altLang="en-US" sz="4000" b="1" dirty="0" smtClean="0">
                <a:latin typeface="华文楷体" pitchFamily="2" charset="-122"/>
                <a:ea typeface="华文楷体" pitchFamily="2" charset="-122"/>
              </a:rPr>
              <a:t>正电</a:t>
            </a:r>
            <a:r>
              <a:rPr lang="zh-CN" altLang="en-US" sz="4000" b="1" dirty="0">
                <a:latin typeface="华文楷体" pitchFamily="2" charset="-122"/>
                <a:ea typeface="华文楷体" pitchFamily="2" charset="-122"/>
              </a:rPr>
              <a:t>子源关键部件</a:t>
            </a:r>
            <a:r>
              <a:rPr lang="zh-CN" altLang="en-US" sz="4000" b="1" dirty="0" smtClean="0">
                <a:latin typeface="华文楷体" pitchFamily="2" charset="-122"/>
                <a:ea typeface="华文楷体" pitchFamily="2" charset="-122"/>
              </a:rPr>
              <a:t>研制</a:t>
            </a:r>
            <a:endParaRPr lang="zh-CN" altLang="en-US" sz="4000" b="1" dirty="0">
              <a:latin typeface="华文楷体" pitchFamily="2" charset="-122"/>
              <a:ea typeface="华文楷体" pitchFamily="2" charset="-122"/>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22</a:t>
            </a:fld>
            <a:endParaRPr lang="en-US"/>
          </a:p>
        </p:txBody>
      </p:sp>
      <p:sp>
        <p:nvSpPr>
          <p:cNvPr id="5" name="内容占位符 4"/>
          <p:cNvSpPr>
            <a:spLocks noGrp="1"/>
          </p:cNvSpPr>
          <p:nvPr>
            <p:ph idx="1"/>
          </p:nvPr>
        </p:nvSpPr>
        <p:spPr>
          <a:xfrm>
            <a:off x="301217" y="1463431"/>
            <a:ext cx="8595095" cy="1149876"/>
          </a:xfrm>
        </p:spPr>
        <p:txBody>
          <a:bodyPr>
            <a:normAutofit/>
          </a:bodyPr>
          <a:lstStyle/>
          <a:p>
            <a:r>
              <a:rPr lang="zh-CN" altLang="en-US" sz="2000" dirty="0">
                <a:latin typeface="楷体" panose="02010609060101010101" pitchFamily="49" charset="-122"/>
                <a:ea typeface="楷体" panose="02010609060101010101" pitchFamily="49" charset="-122"/>
                <a:cs typeface="华文楷体"/>
              </a:rPr>
              <a:t>磁</a:t>
            </a:r>
            <a:r>
              <a:rPr lang="zh-CN" altLang="en-US" sz="2000" dirty="0" smtClean="0">
                <a:latin typeface="楷体" panose="02010609060101010101" pitchFamily="49" charset="-122"/>
                <a:ea typeface="楷体" panose="02010609060101010101" pitchFamily="49" charset="-122"/>
                <a:cs typeface="华文楷体"/>
              </a:rPr>
              <a:t>号的研制将与日本</a:t>
            </a:r>
            <a:r>
              <a:rPr lang="en-US" altLang="zh-CN" sz="2000" dirty="0" smtClean="0">
                <a:latin typeface="楷体" panose="02010609060101010101" pitchFamily="49" charset="-122"/>
                <a:ea typeface="楷体" panose="02010609060101010101" pitchFamily="49" charset="-122"/>
                <a:cs typeface="华文楷体"/>
              </a:rPr>
              <a:t>KEK</a:t>
            </a:r>
            <a:r>
              <a:rPr lang="zh-CN" altLang="en-US" sz="2000" dirty="0" smtClean="0">
                <a:latin typeface="楷体" panose="02010609060101010101" pitchFamily="49" charset="-122"/>
                <a:ea typeface="楷体" panose="02010609060101010101" pitchFamily="49" charset="-122"/>
                <a:cs typeface="华文楷体"/>
              </a:rPr>
              <a:t>开展合作</a:t>
            </a:r>
            <a:endParaRPr lang="en-US" altLang="zh-CN" sz="2000" dirty="0" smtClean="0">
              <a:latin typeface="楷体" panose="02010609060101010101" pitchFamily="49" charset="-122"/>
              <a:ea typeface="楷体" panose="02010609060101010101" pitchFamily="49" charset="-122"/>
              <a:cs typeface="华文楷体"/>
            </a:endParaRPr>
          </a:p>
          <a:p>
            <a:r>
              <a:rPr lang="zh-CN" altLang="en-US" sz="2000" dirty="0" smtClean="0">
                <a:latin typeface="楷体" panose="02010609060101010101" pitchFamily="49" charset="-122"/>
                <a:ea typeface="楷体" panose="02010609060101010101" pitchFamily="49" charset="-122"/>
                <a:cs typeface="华文楷体"/>
              </a:rPr>
              <a:t>访问</a:t>
            </a:r>
            <a:r>
              <a:rPr lang="en-US" altLang="zh-CN" sz="2000" dirty="0" smtClean="0">
                <a:latin typeface="楷体" panose="02010609060101010101" pitchFamily="49" charset="-122"/>
                <a:ea typeface="楷体" panose="02010609060101010101" pitchFamily="49" charset="-122"/>
                <a:cs typeface="华文楷体"/>
              </a:rPr>
              <a:t>KEK</a:t>
            </a:r>
            <a:r>
              <a:rPr lang="zh-CN" altLang="en-US" sz="2000" dirty="0" smtClean="0">
                <a:latin typeface="楷体" panose="02010609060101010101" pitchFamily="49" charset="-122"/>
                <a:ea typeface="楷体" panose="02010609060101010101" pitchFamily="49" charset="-122"/>
                <a:cs typeface="华文楷体"/>
              </a:rPr>
              <a:t>并确定磁号装置难度最大的一道加工</a:t>
            </a:r>
            <a:r>
              <a:rPr lang="zh-CN" altLang="en-US" sz="2000" dirty="0">
                <a:latin typeface="楷体" panose="02010609060101010101" pitchFamily="49" charset="-122"/>
                <a:ea typeface="楷体" panose="02010609060101010101" pitchFamily="49" charset="-122"/>
                <a:cs typeface="华文楷体"/>
              </a:rPr>
              <a:t>工艺“螺旋线切割” 将</a:t>
            </a:r>
            <a:r>
              <a:rPr lang="zh-CN" altLang="en-US" sz="2000" dirty="0" smtClean="0">
                <a:latin typeface="楷体" panose="02010609060101010101" pitchFamily="49" charset="-122"/>
                <a:ea typeface="楷体" panose="02010609060101010101" pitchFamily="49" charset="-122"/>
                <a:cs typeface="华文楷体"/>
              </a:rPr>
              <a:t>由日本</a:t>
            </a:r>
            <a:r>
              <a:rPr lang="en-US" altLang="zh-CN" sz="2000" dirty="0" smtClean="0">
                <a:latin typeface="楷体" panose="02010609060101010101" pitchFamily="49" charset="-122"/>
                <a:ea typeface="楷体" panose="02010609060101010101" pitchFamily="49" charset="-122"/>
                <a:cs typeface="华文楷体"/>
              </a:rPr>
              <a:t>KEK</a:t>
            </a:r>
            <a:r>
              <a:rPr lang="zh-CN" altLang="en-US" sz="2000" dirty="0" smtClean="0">
                <a:latin typeface="楷体" panose="02010609060101010101" pitchFamily="49" charset="-122"/>
                <a:ea typeface="楷体" panose="02010609060101010101" pitchFamily="49" charset="-122"/>
                <a:cs typeface="华文楷体"/>
              </a:rPr>
              <a:t>的实验工厂承担</a:t>
            </a:r>
            <a:endParaRPr lang="zh-CN" altLang="en-US" sz="2000" dirty="0">
              <a:latin typeface="楷体" panose="02010609060101010101" pitchFamily="49" charset="-122"/>
              <a:ea typeface="楷体" panose="02010609060101010101" pitchFamily="49" charset="-122"/>
              <a:cs typeface="华文楷体"/>
            </a:endParaRPr>
          </a:p>
          <a:p>
            <a:endParaRPr lang="zh-CN" altLang="en-US" sz="2000" dirty="0">
              <a:latin typeface="楷体" panose="02010609060101010101" pitchFamily="49" charset="-122"/>
              <a:ea typeface="楷体" panose="02010609060101010101" pitchFamily="49" charset="-122"/>
            </a:endParaRPr>
          </a:p>
        </p:txBody>
      </p:sp>
      <p:sp>
        <p:nvSpPr>
          <p:cNvPr id="9" name="文本框 17"/>
          <p:cNvSpPr txBox="1"/>
          <p:nvPr/>
        </p:nvSpPr>
        <p:spPr>
          <a:xfrm>
            <a:off x="5684835" y="6216648"/>
            <a:ext cx="2783134"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600" b="1" dirty="0" smtClean="0">
                <a:solidFill>
                  <a:srgbClr val="0000FF"/>
                </a:solidFill>
              </a:rPr>
              <a:t>日本</a:t>
            </a:r>
            <a:r>
              <a:rPr lang="en-US" altLang="zh-CN" sz="1600" b="1" dirty="0" smtClean="0">
                <a:solidFill>
                  <a:srgbClr val="0000FF"/>
                </a:solidFill>
              </a:rPr>
              <a:t>KEK</a:t>
            </a:r>
            <a:r>
              <a:rPr lang="zh-CN" altLang="en-US" sz="1600" b="1" dirty="0" smtClean="0">
                <a:solidFill>
                  <a:srgbClr val="0000FF"/>
                </a:solidFill>
              </a:rPr>
              <a:t>在运行中的磁号装置</a:t>
            </a:r>
            <a:endParaRPr lang="zh-CN" altLang="en-US" sz="1600" b="1" dirty="0">
              <a:solidFill>
                <a:srgbClr val="0000FF"/>
              </a:solidFill>
            </a:endParaRPr>
          </a:p>
        </p:txBody>
      </p:sp>
      <p:sp>
        <p:nvSpPr>
          <p:cNvPr id="10" name="文本框 17"/>
          <p:cNvSpPr txBox="1"/>
          <p:nvPr/>
        </p:nvSpPr>
        <p:spPr>
          <a:xfrm>
            <a:off x="1534787" y="6216648"/>
            <a:ext cx="21557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600" b="1" dirty="0">
                <a:solidFill>
                  <a:srgbClr val="0000FF"/>
                </a:solidFill>
              </a:rPr>
              <a:t>磁号</a:t>
            </a:r>
            <a:r>
              <a:rPr lang="zh-CN" altLang="en-US" sz="1600" b="1" dirty="0" smtClean="0">
                <a:solidFill>
                  <a:srgbClr val="0000FF"/>
                </a:solidFill>
              </a:rPr>
              <a:t>装置机械设计图</a:t>
            </a:r>
            <a:endParaRPr lang="zh-CN" altLang="en-US" sz="1600" b="1" dirty="0">
              <a:solidFill>
                <a:srgbClr val="0000FF"/>
              </a:solidFill>
            </a:endParaRPr>
          </a:p>
        </p:txBody>
      </p:sp>
      <p:sp>
        <p:nvSpPr>
          <p:cNvPr id="16" name="文本框 15"/>
          <p:cNvSpPr txBox="1"/>
          <p:nvPr/>
        </p:nvSpPr>
        <p:spPr>
          <a:xfrm>
            <a:off x="258492" y="986235"/>
            <a:ext cx="3102545" cy="461665"/>
          </a:xfrm>
          <a:prstGeom prst="rect">
            <a:avLst/>
          </a:prstGeom>
          <a:noFill/>
        </p:spPr>
        <p:txBody>
          <a:bodyPr wrap="square" rtlCol="0">
            <a:spAutoFit/>
          </a:bodyPr>
          <a:lstStyle/>
          <a:p>
            <a:r>
              <a:rPr lang="zh-CN" altLang="en-US" sz="2400" dirty="0"/>
              <a:t>磁</a:t>
            </a:r>
            <a:r>
              <a:rPr lang="zh-CN" altLang="en-US" sz="2400" dirty="0" smtClean="0"/>
              <a:t>号装置的研制</a:t>
            </a:r>
            <a:endParaRPr lang="zh-CN" altLang="en-US" sz="2400" dirty="0"/>
          </a:p>
        </p:txBody>
      </p:sp>
      <p:pic>
        <p:nvPicPr>
          <p:cNvPr id="3" name="图片 2"/>
          <p:cNvPicPr>
            <a:picLocks noChangeAspect="1"/>
          </p:cNvPicPr>
          <p:nvPr/>
        </p:nvPicPr>
        <p:blipFill>
          <a:blip r:embed="rId2"/>
          <a:stretch>
            <a:fillRect/>
          </a:stretch>
        </p:blipFill>
        <p:spPr>
          <a:xfrm>
            <a:off x="362166" y="2722701"/>
            <a:ext cx="4757974" cy="3414488"/>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783" y="4319986"/>
            <a:ext cx="3229232" cy="1817203"/>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784" y="2382596"/>
            <a:ext cx="3229232" cy="1817203"/>
          </a:xfrm>
          <a:prstGeom prst="rect">
            <a:avLst/>
          </a:prstGeom>
        </p:spPr>
      </p:pic>
    </p:spTree>
    <p:extLst>
      <p:ext uri="{BB962C8B-B14F-4D97-AF65-F5344CB8AC3E}">
        <p14:creationId xmlns:p14="http://schemas.microsoft.com/office/powerpoint/2010/main" val="14286133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00" y="77639"/>
            <a:ext cx="9110800" cy="867036"/>
          </a:xfrm>
        </p:spPr>
        <p:txBody>
          <a:bodyPr>
            <a:normAutofit/>
          </a:bodyPr>
          <a:lstStyle/>
          <a:p>
            <a:r>
              <a:rPr lang="zh-CN" altLang="en-US" sz="4000" b="1" dirty="0" smtClean="0">
                <a:latin typeface="华文楷体" pitchFamily="2" charset="-122"/>
                <a:ea typeface="华文楷体" pitchFamily="2" charset="-122"/>
              </a:rPr>
              <a:t>正电</a:t>
            </a:r>
            <a:r>
              <a:rPr lang="zh-CN" altLang="en-US" sz="4000" b="1" dirty="0">
                <a:latin typeface="华文楷体" pitchFamily="2" charset="-122"/>
                <a:ea typeface="华文楷体" pitchFamily="2" charset="-122"/>
              </a:rPr>
              <a:t>子源关键部件</a:t>
            </a:r>
            <a:r>
              <a:rPr lang="zh-CN" altLang="en-US" sz="4000" b="1" dirty="0" smtClean="0">
                <a:latin typeface="华文楷体" pitchFamily="2" charset="-122"/>
                <a:ea typeface="华文楷体" pitchFamily="2" charset="-122"/>
              </a:rPr>
              <a:t>研制</a:t>
            </a:r>
            <a:endParaRPr lang="zh-CN" altLang="en-US" sz="4000" b="1" dirty="0">
              <a:latin typeface="华文楷体" pitchFamily="2" charset="-122"/>
              <a:ea typeface="华文楷体" pitchFamily="2" charset="-122"/>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23</a:t>
            </a:fld>
            <a:endParaRPr lang="en-US"/>
          </a:p>
        </p:txBody>
      </p:sp>
      <p:sp>
        <p:nvSpPr>
          <p:cNvPr id="5" name="内容占位符 4"/>
          <p:cNvSpPr>
            <a:spLocks noGrp="1"/>
          </p:cNvSpPr>
          <p:nvPr>
            <p:ph idx="1"/>
          </p:nvPr>
        </p:nvSpPr>
        <p:spPr>
          <a:xfrm>
            <a:off x="301217" y="1463430"/>
            <a:ext cx="8595095" cy="1806991"/>
          </a:xfrm>
        </p:spPr>
        <p:txBody>
          <a:bodyPr>
            <a:normAutofit/>
          </a:bodyPr>
          <a:lstStyle/>
          <a:p>
            <a:r>
              <a:rPr lang="zh-CN" altLang="en-US" sz="2000" dirty="0" smtClean="0">
                <a:latin typeface="楷体" panose="02010609060101010101" pitchFamily="49" charset="-122"/>
                <a:ea typeface="楷体" panose="02010609060101010101" pitchFamily="49" charset="-122"/>
                <a:cs typeface="华文楷体"/>
              </a:rPr>
              <a:t>脉冲</a:t>
            </a:r>
            <a:r>
              <a:rPr lang="zh-CN" altLang="en-US" sz="2000" dirty="0">
                <a:latin typeface="楷体" panose="02010609060101010101" pitchFamily="49" charset="-122"/>
                <a:ea typeface="楷体" panose="02010609060101010101" pitchFamily="49" charset="-122"/>
                <a:cs typeface="华文楷体"/>
              </a:rPr>
              <a:t>电源是正电子源磁号装置的重要组成部分，其脉冲高压输出将在磁号装置内部产生峰值场强达到</a:t>
            </a:r>
            <a:r>
              <a:rPr lang="en-US" altLang="zh-CN" sz="2000" dirty="0">
                <a:latin typeface="楷体" panose="02010609060101010101" pitchFamily="49" charset="-122"/>
                <a:ea typeface="楷体" panose="02010609060101010101" pitchFamily="49" charset="-122"/>
                <a:cs typeface="华文楷体"/>
              </a:rPr>
              <a:t>6Tesla</a:t>
            </a:r>
            <a:r>
              <a:rPr lang="zh-CN" altLang="en-US" sz="2000" dirty="0">
                <a:latin typeface="楷体" panose="02010609060101010101" pitchFamily="49" charset="-122"/>
                <a:ea typeface="楷体" panose="02010609060101010101" pitchFamily="49" charset="-122"/>
                <a:cs typeface="华文楷体"/>
              </a:rPr>
              <a:t>的脉冲</a:t>
            </a:r>
            <a:r>
              <a:rPr lang="zh-CN" altLang="en-US" sz="2000" dirty="0" smtClean="0">
                <a:latin typeface="楷体" panose="02010609060101010101" pitchFamily="49" charset="-122"/>
                <a:ea typeface="楷体" panose="02010609060101010101" pitchFamily="49" charset="-122"/>
                <a:cs typeface="华文楷体"/>
              </a:rPr>
              <a:t>磁场，要求脉冲电源输出为</a:t>
            </a:r>
            <a:r>
              <a:rPr lang="en-US" altLang="zh-CN" sz="2000" dirty="0" smtClean="0">
                <a:latin typeface="楷体" panose="02010609060101010101" pitchFamily="49" charset="-122"/>
                <a:ea typeface="楷体" panose="02010609060101010101" pitchFamily="49" charset="-122"/>
                <a:cs typeface="华文楷体"/>
              </a:rPr>
              <a:t>15kA/15kV</a:t>
            </a:r>
          </a:p>
          <a:p>
            <a:r>
              <a:rPr lang="zh-CN" altLang="en-US" sz="2000" dirty="0" smtClean="0">
                <a:latin typeface="楷体" panose="02010609060101010101" pitchFamily="49" charset="-122"/>
                <a:ea typeface="楷体" panose="02010609060101010101" pitchFamily="49" charset="-122"/>
                <a:cs typeface="华文楷体"/>
              </a:rPr>
              <a:t>该固态脉冲电源已于</a:t>
            </a:r>
            <a:r>
              <a:rPr lang="en-US" altLang="zh-CN" sz="2000" dirty="0" smtClean="0">
                <a:latin typeface="楷体" panose="02010609060101010101" pitchFamily="49" charset="-122"/>
                <a:ea typeface="楷体" panose="02010609060101010101" pitchFamily="49" charset="-122"/>
                <a:cs typeface="华文楷体"/>
              </a:rPr>
              <a:t>2017</a:t>
            </a:r>
            <a:r>
              <a:rPr lang="zh-CN" altLang="en-US" sz="2000" dirty="0" smtClean="0">
                <a:latin typeface="楷体" panose="02010609060101010101" pitchFamily="49" charset="-122"/>
                <a:ea typeface="楷体" panose="02010609060101010101" pitchFamily="49" charset="-122"/>
                <a:cs typeface="华文楷体"/>
              </a:rPr>
              <a:t>年</a:t>
            </a:r>
            <a:r>
              <a:rPr lang="en-US" altLang="zh-CN" sz="2000" dirty="0" smtClean="0">
                <a:latin typeface="楷体" panose="02010609060101010101" pitchFamily="49" charset="-122"/>
                <a:ea typeface="楷体" panose="02010609060101010101" pitchFamily="49" charset="-122"/>
                <a:cs typeface="华文楷体"/>
              </a:rPr>
              <a:t>5</a:t>
            </a:r>
            <a:r>
              <a:rPr lang="zh-CN" altLang="en-US" sz="2000" dirty="0" smtClean="0">
                <a:latin typeface="楷体" panose="02010609060101010101" pitchFamily="49" charset="-122"/>
                <a:ea typeface="楷体" panose="02010609060101010101" pitchFamily="49" charset="-122"/>
                <a:cs typeface="华文楷体"/>
              </a:rPr>
              <a:t>月底完成招投标工作</a:t>
            </a:r>
            <a:endParaRPr lang="en-US" altLang="zh-CN" sz="2000" dirty="0" smtClean="0">
              <a:latin typeface="楷体" panose="02010609060101010101" pitchFamily="49" charset="-122"/>
              <a:ea typeface="楷体" panose="02010609060101010101" pitchFamily="49" charset="-122"/>
              <a:cs typeface="华文楷体"/>
            </a:endParaRPr>
          </a:p>
          <a:p>
            <a:r>
              <a:rPr lang="en-US" altLang="zh-CN" sz="2000" dirty="0" smtClean="0">
                <a:latin typeface="楷体" panose="02010609060101010101" pitchFamily="49" charset="-122"/>
                <a:ea typeface="楷体" panose="02010609060101010101" pitchFamily="49" charset="-122"/>
                <a:cs typeface="华文楷体"/>
              </a:rPr>
              <a:t>2017</a:t>
            </a:r>
            <a:r>
              <a:rPr lang="zh-CN" altLang="en-US" sz="2000" dirty="0" smtClean="0">
                <a:latin typeface="楷体" panose="02010609060101010101" pitchFamily="49" charset="-122"/>
                <a:ea typeface="楷体" panose="02010609060101010101" pitchFamily="49" charset="-122"/>
                <a:cs typeface="华文楷体"/>
              </a:rPr>
              <a:t>年</a:t>
            </a:r>
            <a:r>
              <a:rPr lang="en-US" altLang="zh-CN" sz="2000" dirty="0">
                <a:latin typeface="楷体" panose="02010609060101010101" pitchFamily="49" charset="-122"/>
                <a:ea typeface="楷体" panose="02010609060101010101" pitchFamily="49" charset="-122"/>
                <a:cs typeface="华文楷体"/>
              </a:rPr>
              <a:t>7</a:t>
            </a:r>
            <a:r>
              <a:rPr lang="zh-CN" altLang="en-US" sz="2000" dirty="0" smtClean="0">
                <a:latin typeface="楷体" panose="02010609060101010101" pitchFamily="49" charset="-122"/>
                <a:ea typeface="楷体" panose="02010609060101010101" pitchFamily="49" charset="-122"/>
                <a:cs typeface="华文楷体"/>
              </a:rPr>
              <a:t>月完成脉冲电源的</a:t>
            </a:r>
            <a:r>
              <a:rPr lang="zh-CN" altLang="en-US" sz="2000" dirty="0">
                <a:latin typeface="楷体" panose="02010609060101010101" pitchFamily="49" charset="-122"/>
                <a:ea typeface="楷体" panose="02010609060101010101" pitchFamily="49" charset="-122"/>
                <a:cs typeface="华文楷体"/>
              </a:rPr>
              <a:t>方案</a:t>
            </a:r>
            <a:r>
              <a:rPr lang="zh-CN" altLang="en-US" sz="2000" dirty="0" smtClean="0">
                <a:latin typeface="楷体" panose="02010609060101010101" pitchFamily="49" charset="-122"/>
                <a:ea typeface="楷体" panose="02010609060101010101" pitchFamily="49" charset="-122"/>
                <a:cs typeface="华文楷体"/>
              </a:rPr>
              <a:t>评审，目前</a:t>
            </a:r>
            <a:r>
              <a:rPr lang="zh-CN" altLang="en-US" sz="2000" dirty="0">
                <a:latin typeface="楷体" panose="02010609060101010101" pitchFamily="49" charset="-122"/>
                <a:ea typeface="楷体" panose="02010609060101010101" pitchFamily="49" charset="-122"/>
                <a:cs typeface="华文楷体"/>
              </a:rPr>
              <a:t>正在厂家进行研制</a:t>
            </a:r>
            <a:r>
              <a:rPr lang="zh-CN" altLang="en-US" sz="2000" dirty="0" smtClean="0">
                <a:latin typeface="楷体" panose="02010609060101010101" pitchFamily="49" charset="-122"/>
                <a:ea typeface="楷体" panose="02010609060101010101" pitchFamily="49" charset="-122"/>
                <a:cs typeface="华文楷体"/>
              </a:rPr>
              <a:t>集成</a:t>
            </a:r>
            <a:endParaRPr lang="zh-CN" altLang="en-US" sz="2000" dirty="0">
              <a:latin typeface="楷体" panose="02010609060101010101" pitchFamily="49" charset="-122"/>
              <a:ea typeface="楷体" panose="02010609060101010101" pitchFamily="49" charset="-122"/>
              <a:cs typeface="华文楷体"/>
            </a:endParaRPr>
          </a:p>
          <a:p>
            <a:endParaRPr lang="zh-CN" altLang="en-US" sz="2000" dirty="0">
              <a:latin typeface="楷体" panose="02010609060101010101" pitchFamily="49" charset="-122"/>
              <a:ea typeface="楷体" panose="02010609060101010101" pitchFamily="49" charset="-122"/>
            </a:endParaRPr>
          </a:p>
        </p:txBody>
      </p:sp>
      <p:sp>
        <p:nvSpPr>
          <p:cNvPr id="9" name="文本框 17"/>
          <p:cNvSpPr txBox="1"/>
          <p:nvPr/>
        </p:nvSpPr>
        <p:spPr>
          <a:xfrm>
            <a:off x="5297656" y="6216648"/>
            <a:ext cx="2252540"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600" b="1" dirty="0" smtClean="0">
                <a:solidFill>
                  <a:srgbClr val="0000FF"/>
                </a:solidFill>
              </a:rPr>
              <a:t>固态脉冲电源方案设计</a:t>
            </a:r>
            <a:endParaRPr lang="zh-CN" altLang="en-US" sz="1600" b="1" dirty="0">
              <a:solidFill>
                <a:srgbClr val="0000FF"/>
              </a:solidFill>
            </a:endParaRPr>
          </a:p>
        </p:txBody>
      </p:sp>
      <p:sp>
        <p:nvSpPr>
          <p:cNvPr id="10" name="文本框 17"/>
          <p:cNvSpPr txBox="1"/>
          <p:nvPr/>
        </p:nvSpPr>
        <p:spPr>
          <a:xfrm>
            <a:off x="824956" y="6216648"/>
            <a:ext cx="249351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600" b="1" dirty="0" smtClean="0">
                <a:solidFill>
                  <a:srgbClr val="0000FF"/>
                </a:solidFill>
              </a:rPr>
              <a:t>固态脉冲电源方案评审会</a:t>
            </a:r>
            <a:endParaRPr lang="zh-CN" altLang="en-US" sz="1600" b="1" dirty="0">
              <a:solidFill>
                <a:srgbClr val="0000FF"/>
              </a:solidFill>
            </a:endParaRPr>
          </a:p>
        </p:txBody>
      </p:sp>
      <p:sp>
        <p:nvSpPr>
          <p:cNvPr id="16" name="文本框 15"/>
          <p:cNvSpPr txBox="1"/>
          <p:nvPr/>
        </p:nvSpPr>
        <p:spPr>
          <a:xfrm>
            <a:off x="258492" y="986235"/>
            <a:ext cx="4255843" cy="461665"/>
          </a:xfrm>
          <a:prstGeom prst="rect">
            <a:avLst/>
          </a:prstGeom>
          <a:noFill/>
        </p:spPr>
        <p:txBody>
          <a:bodyPr wrap="square" rtlCol="0">
            <a:spAutoFit/>
          </a:bodyPr>
          <a:lstStyle/>
          <a:p>
            <a:r>
              <a:rPr lang="en-US" altLang="zh-CN" sz="2400" dirty="0" smtClean="0"/>
              <a:t>15kA/15kV</a:t>
            </a:r>
            <a:r>
              <a:rPr lang="zh-CN" altLang="en-US" sz="2400" dirty="0"/>
              <a:t>固态脉冲电源研制</a:t>
            </a:r>
          </a:p>
        </p:txBody>
      </p:sp>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83" y="3586284"/>
            <a:ext cx="5172018" cy="2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789176"/>
            <a:ext cx="3838629" cy="2325746"/>
          </a:xfrm>
          <a:prstGeom prst="rect">
            <a:avLst/>
          </a:prstGeom>
        </p:spPr>
      </p:pic>
    </p:spTree>
    <p:extLst>
      <p:ext uri="{BB962C8B-B14F-4D97-AF65-F5344CB8AC3E}">
        <p14:creationId xmlns:p14="http://schemas.microsoft.com/office/powerpoint/2010/main" val="19365673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dirty="0">
                <a:latin typeface="Times New Roman"/>
                <a:cs typeface="Times New Roman"/>
              </a:rPr>
              <a:t>1.3 GHz SRF Technology for CEPC Booster</a:t>
            </a:r>
            <a:endParaRPr lang="zh-CN" altLang="en-US" dirty="0">
              <a:latin typeface="Times New Roman"/>
              <a:cs typeface="Times New Roman"/>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24</a:t>
            </a:fld>
            <a:endParaRPr lang="zh-CN" altLang="en-US"/>
          </a:p>
        </p:txBody>
      </p:sp>
      <p:pic>
        <p:nvPicPr>
          <p:cNvPr id="5" name="图片 4" descr="C:\Users\zhai\Desktop\FullSizeRender.jpg"/>
          <p:cNvPicPr/>
          <p:nvPr/>
        </p:nvPicPr>
        <p:blipFill>
          <a:blip r:embed="rId2" cstate="print">
            <a:extLst>
              <a:ext uri="{28A0092B-C50C-407E-A947-70E740481C1C}">
                <a14:useLocalDpi xmlns:a14="http://schemas.microsoft.com/office/drawing/2010/main" val="0"/>
              </a:ext>
            </a:extLst>
          </a:blip>
          <a:srcRect b="5443"/>
          <a:stretch>
            <a:fillRect/>
          </a:stretch>
        </p:blipFill>
        <p:spPr bwMode="auto">
          <a:xfrm>
            <a:off x="528204" y="3673130"/>
            <a:ext cx="2871051" cy="1049550"/>
          </a:xfrm>
          <a:prstGeom prst="rect">
            <a:avLst/>
          </a:prstGeom>
          <a:noFill/>
          <a:ln>
            <a:noFill/>
          </a:ln>
        </p:spPr>
      </p:pic>
      <p:sp>
        <p:nvSpPr>
          <p:cNvPr id="6" name="矩形 5"/>
          <p:cNvSpPr/>
          <p:nvPr/>
        </p:nvSpPr>
        <p:spPr>
          <a:xfrm>
            <a:off x="485194" y="4843100"/>
            <a:ext cx="2957072" cy="1815882"/>
          </a:xfrm>
          <a:prstGeom prst="rect">
            <a:avLst/>
          </a:prstGeom>
        </p:spPr>
        <p:txBody>
          <a:bodyPr wrap="square">
            <a:spAutoFit/>
          </a:bodyPr>
          <a:lstStyle/>
          <a:p>
            <a:r>
              <a:rPr lang="en-US" altLang="zh-CN" sz="1600" b="1" dirty="0">
                <a:latin typeface="Arial" panose="020B0604020202020204" pitchFamily="34" charset="0"/>
                <a:ea typeface="宋体" panose="02010600030101010101" pitchFamily="2" charset="-122"/>
                <a:cs typeface="Arial" panose="020B0604020202020204" pitchFamily="34" charset="0"/>
              </a:rPr>
              <a:t>TESLA cavity</a:t>
            </a:r>
            <a:r>
              <a:rPr lang="en-US" altLang="zh-CN" sz="1600" dirty="0">
                <a:latin typeface="Arial" panose="020B0604020202020204" pitchFamily="34" charset="0"/>
                <a:ea typeface="宋体" panose="02010600030101010101" pitchFamily="2" charset="-122"/>
                <a:cs typeface="Arial" panose="020B0604020202020204" pitchFamily="34" charset="0"/>
              </a:rPr>
              <a:t>. Nitrogen-doped bulk niobium and operates at 2 K. </a:t>
            </a:r>
            <a:r>
              <a:rPr lang="en-US"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Q</a:t>
            </a:r>
            <a:r>
              <a:rPr lang="en-US" altLang="zh-CN" sz="1600" baseline="-25000" dirty="0">
                <a:solidFill>
                  <a:srgbClr val="FF0000"/>
                </a:solidFill>
                <a:latin typeface="Arial" panose="020B0604020202020204" pitchFamily="34" charset="0"/>
                <a:ea typeface="宋体" panose="02010600030101010101" pitchFamily="2" charset="-122"/>
                <a:cs typeface="Arial" panose="020B0604020202020204" pitchFamily="34" charset="0"/>
              </a:rPr>
              <a:t>0</a:t>
            </a:r>
            <a:r>
              <a:rPr lang="en-US"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 &gt; 3 </a:t>
            </a:r>
            <a:r>
              <a:rPr lang="en-GB" altLang="zh-CN" sz="1200" dirty="0">
                <a:solidFill>
                  <a:srgbClr val="FF0000"/>
                </a:solidFill>
                <a:latin typeface="Arial" panose="020B0604020202020204" pitchFamily="34" charset="0"/>
                <a:ea typeface="MS Mincho" panose="02020609040205080304" pitchFamily="49" charset="-128"/>
                <a:cs typeface="Arial" panose="020B0604020202020204" pitchFamily="34" charset="0"/>
              </a:rPr>
              <a:t>× </a:t>
            </a:r>
            <a:r>
              <a:rPr lang="en-GB" altLang="zh-CN" sz="1600" dirty="0">
                <a:solidFill>
                  <a:srgbClr val="FF0000"/>
                </a:solidFill>
                <a:latin typeface="Arial" panose="020B0604020202020204" pitchFamily="34" charset="0"/>
                <a:ea typeface="MS Mincho" panose="02020609040205080304" pitchFamily="49" charset="-128"/>
                <a:cs typeface="Arial" panose="020B0604020202020204" pitchFamily="34" charset="0"/>
              </a:rPr>
              <a:t>10</a:t>
            </a:r>
            <a:r>
              <a:rPr lang="en-GB" altLang="zh-CN" sz="1600" baseline="30000" dirty="0">
                <a:solidFill>
                  <a:srgbClr val="FF0000"/>
                </a:solidFill>
                <a:latin typeface="Arial" panose="020B0604020202020204" pitchFamily="34" charset="0"/>
                <a:ea typeface="MS Mincho" panose="02020609040205080304" pitchFamily="49" charset="-128"/>
                <a:cs typeface="Arial" panose="020B0604020202020204" pitchFamily="34" charset="0"/>
              </a:rPr>
              <a:t>10</a:t>
            </a:r>
            <a:r>
              <a:rPr lang="en-GB"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anose="02010600030101010101" pitchFamily="2" charset="-122"/>
                <a:cs typeface="Arial" panose="020B0604020202020204" pitchFamily="34" charset="0"/>
              </a:rPr>
              <a:t>at 24 MV/m </a:t>
            </a:r>
            <a:r>
              <a:rPr lang="en-US" altLang="zh-CN" sz="1600" dirty="0">
                <a:latin typeface="Arial" panose="020B0604020202020204" pitchFamily="34" charset="0"/>
                <a:ea typeface="宋体" panose="02010600030101010101" pitchFamily="2" charset="-122"/>
                <a:cs typeface="Arial" panose="020B0604020202020204" pitchFamily="34" charset="0"/>
              </a:rPr>
              <a:t>for the vertical acceptance test. Q</a:t>
            </a:r>
            <a:r>
              <a:rPr lang="en-US" altLang="zh-CN" sz="1600" baseline="-25000" dirty="0">
                <a:latin typeface="Arial" panose="020B0604020202020204" pitchFamily="34" charset="0"/>
                <a:ea typeface="宋体" panose="02010600030101010101" pitchFamily="2" charset="-122"/>
                <a:cs typeface="Arial" panose="020B0604020202020204" pitchFamily="34" charset="0"/>
              </a:rPr>
              <a:t>0</a:t>
            </a:r>
            <a:r>
              <a:rPr lang="en-US" altLang="zh-CN" sz="1600" dirty="0">
                <a:latin typeface="Arial" panose="020B0604020202020204" pitchFamily="34" charset="0"/>
                <a:ea typeface="宋体" panose="02010600030101010101" pitchFamily="2" charset="-122"/>
                <a:cs typeface="Arial" panose="020B0604020202020204" pitchFamily="34" charset="0"/>
              </a:rPr>
              <a:t> &gt; 1</a:t>
            </a:r>
            <a:r>
              <a:rPr lang="en-GB" altLang="zh-CN" sz="1200" dirty="0">
                <a:latin typeface="Arial" panose="020B0604020202020204" pitchFamily="34" charset="0"/>
                <a:ea typeface="MS Mincho" panose="02020609040205080304" pitchFamily="49" charset="-128"/>
                <a:cs typeface="Arial" panose="020B0604020202020204" pitchFamily="34" charset="0"/>
              </a:rPr>
              <a:t>×</a:t>
            </a:r>
            <a:r>
              <a:rPr lang="en-GB" altLang="zh-CN" sz="1600" dirty="0">
                <a:latin typeface="Arial" panose="020B0604020202020204" pitchFamily="34" charset="0"/>
                <a:ea typeface="MS Mincho" panose="02020609040205080304" pitchFamily="49" charset="-128"/>
                <a:cs typeface="Arial" panose="020B0604020202020204" pitchFamily="34" charset="0"/>
              </a:rPr>
              <a:t>10</a:t>
            </a:r>
            <a:r>
              <a:rPr lang="en-GB" altLang="zh-CN" sz="1600" baseline="30000" dirty="0">
                <a:latin typeface="Arial" panose="020B0604020202020204" pitchFamily="34" charset="0"/>
                <a:ea typeface="MS Mincho" panose="02020609040205080304" pitchFamily="49" charset="-128"/>
                <a:cs typeface="Arial" panose="020B0604020202020204" pitchFamily="34" charset="0"/>
              </a:rPr>
              <a:t>10</a:t>
            </a:r>
            <a:r>
              <a:rPr lang="en-GB" altLang="zh-CN" sz="1600" dirty="0">
                <a:latin typeface="Arial" panose="020B0604020202020204" pitchFamily="34" charset="0"/>
                <a:ea typeface="宋体" panose="02010600030101010101" pitchFamily="2" charset="-122"/>
                <a:cs typeface="Arial" panose="020B0604020202020204" pitchFamily="34" charset="0"/>
              </a:rPr>
              <a:t> </a:t>
            </a:r>
            <a:r>
              <a:rPr lang="en-US" altLang="zh-CN" sz="1600" dirty="0">
                <a:latin typeface="Arial" panose="020B0604020202020204" pitchFamily="34" charset="0"/>
                <a:ea typeface="宋体" panose="02010600030101010101" pitchFamily="2" charset="-122"/>
                <a:cs typeface="Arial" panose="020B0604020202020204" pitchFamily="34" charset="0"/>
              </a:rPr>
              <a:t>up to 20 MV/m for long term operation.</a:t>
            </a:r>
            <a:endParaRPr lang="zh-CN" altLang="en-US" sz="2400" dirty="0">
              <a:latin typeface="Arial" panose="020B0604020202020204" pitchFamily="34" charset="0"/>
              <a:cs typeface="Arial" panose="020B0604020202020204" pitchFamily="34" charset="0"/>
            </a:endParaRPr>
          </a:p>
        </p:txBody>
      </p:sp>
      <p:sp>
        <p:nvSpPr>
          <p:cNvPr id="10" name="矩形 9"/>
          <p:cNvSpPr/>
          <p:nvPr/>
        </p:nvSpPr>
        <p:spPr>
          <a:xfrm>
            <a:off x="3606443" y="5089320"/>
            <a:ext cx="2310074" cy="1569660"/>
          </a:xfrm>
          <a:prstGeom prst="rect">
            <a:avLst/>
          </a:prstGeom>
        </p:spPr>
        <p:txBody>
          <a:bodyPr wrap="square">
            <a:spAutoFit/>
          </a:bodyPr>
          <a:lstStyle/>
          <a:p>
            <a:pPr>
              <a:spcAft>
                <a:spcPts val="0"/>
              </a:spcAft>
            </a:pPr>
            <a:r>
              <a:rPr lang="en-US" altLang="zh-CN" sz="1600" dirty="0">
                <a:latin typeface="Arial" panose="020B0604020202020204" pitchFamily="34" charset="0"/>
                <a:cs typeface="Arial" panose="020B0604020202020204" pitchFamily="34" charset="0"/>
              </a:rPr>
              <a:t>XFEL/ILC/LCLS-II or other type </a:t>
            </a:r>
            <a:r>
              <a:rPr lang="en-US" altLang="zh-CN" sz="1600" b="1" dirty="0">
                <a:latin typeface="Arial" panose="020B0604020202020204" pitchFamily="34" charset="0"/>
                <a:cs typeface="Arial" panose="020B0604020202020204" pitchFamily="34" charset="0"/>
              </a:rPr>
              <a:t>variable</a:t>
            </a:r>
            <a:r>
              <a:rPr lang="en-US" altLang="zh-CN"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power coupler</a:t>
            </a:r>
            <a:r>
              <a:rPr lang="en-US" altLang="zh-CN" sz="1600" dirty="0">
                <a:latin typeface="Arial" panose="020B0604020202020204" pitchFamily="34" charset="0"/>
                <a:cs typeface="Arial" panose="020B0604020202020204" pitchFamily="34" charset="0"/>
              </a:rPr>
              <a:t>. </a:t>
            </a:r>
            <a:r>
              <a:rPr lang="en-US" altLang="zh-CN" sz="1600" dirty="0">
                <a:solidFill>
                  <a:srgbClr val="FF0000"/>
                </a:solidFill>
                <a:latin typeface="Arial" panose="020B0604020202020204" pitchFamily="34" charset="0"/>
                <a:cs typeface="Arial" panose="020B0604020202020204" pitchFamily="34" charset="0"/>
              </a:rPr>
              <a:t>Peak power 30 kW, average 4 kW</a:t>
            </a:r>
            <a:r>
              <a:rPr lang="en-US" altLang="zh-CN" sz="1600" dirty="0">
                <a:latin typeface="Arial" panose="020B0604020202020204" pitchFamily="34" charset="0"/>
                <a:cs typeface="Arial" panose="020B0604020202020204" pitchFamily="34" charset="0"/>
              </a:rPr>
              <a:t>, </a:t>
            </a:r>
            <a:r>
              <a:rPr lang="en-US" altLang="zh-CN" sz="1600" dirty="0" err="1">
                <a:latin typeface="Arial" panose="020B0604020202020204" pitchFamily="34" charset="0"/>
                <a:cs typeface="Arial" panose="020B0604020202020204" pitchFamily="34" charset="0"/>
              </a:rPr>
              <a:t>Q</a:t>
            </a:r>
            <a:r>
              <a:rPr lang="en-US" altLang="zh-CN" sz="1600" baseline="-25000" dirty="0" err="1">
                <a:latin typeface="Arial" panose="020B0604020202020204" pitchFamily="34" charset="0"/>
                <a:cs typeface="Arial" panose="020B0604020202020204" pitchFamily="34" charset="0"/>
              </a:rPr>
              <a:t>ext</a:t>
            </a:r>
            <a:r>
              <a:rPr lang="en-US" altLang="zh-CN" sz="1600" dirty="0">
                <a:latin typeface="Arial" panose="020B0604020202020204" pitchFamily="34" charset="0"/>
                <a:cs typeface="Arial" panose="020B0604020202020204" pitchFamily="34" charset="0"/>
              </a:rPr>
              <a:t> 1E7-5E7, two windows. </a:t>
            </a:r>
            <a:endParaRPr lang="zh-CN" altLang="zh-CN" sz="2000" dirty="0">
              <a:latin typeface="Arial" panose="020B0604020202020204" pitchFamily="34" charset="0"/>
              <a:ea typeface="MS Mincho" panose="02020609040205080304" pitchFamily="49" charset="-128"/>
              <a:cs typeface="Arial" panose="020B0604020202020204" pitchFamily="34" charset="0"/>
            </a:endParaRPr>
          </a:p>
        </p:txBody>
      </p:sp>
      <p:pic>
        <p:nvPicPr>
          <p:cNvPr id="12" name="内容占位符 4"/>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923826" y="3440711"/>
            <a:ext cx="1376110" cy="1859235"/>
          </a:xfrm>
          <a:prstGeom prst="rect">
            <a:avLst/>
          </a:prstGeom>
          <a:noFill/>
          <a:ln w="9525" cap="flat"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图片 12"/>
          <p:cNvPicPr>
            <a:picLocks noChangeAspect="1"/>
          </p:cNvPicPr>
          <p:nvPr/>
        </p:nvPicPr>
        <p:blipFill>
          <a:blip r:embed="rId4"/>
          <a:stretch>
            <a:fillRect/>
          </a:stretch>
        </p:blipFill>
        <p:spPr>
          <a:xfrm>
            <a:off x="6597490" y="3661251"/>
            <a:ext cx="1435334" cy="1351559"/>
          </a:xfrm>
          <a:prstGeom prst="rect">
            <a:avLst/>
          </a:prstGeom>
        </p:spPr>
      </p:pic>
      <p:sp>
        <p:nvSpPr>
          <p:cNvPr id="14" name="矩形 13"/>
          <p:cNvSpPr/>
          <p:nvPr/>
        </p:nvSpPr>
        <p:spPr>
          <a:xfrm>
            <a:off x="6089347" y="5089320"/>
            <a:ext cx="2763371" cy="1569660"/>
          </a:xfrm>
          <a:prstGeom prst="rect">
            <a:avLst/>
          </a:prstGeom>
        </p:spPr>
        <p:txBody>
          <a:bodyPr wrap="square">
            <a:spAutoFit/>
          </a:bodyPr>
          <a:lstStyle/>
          <a:p>
            <a:r>
              <a:rPr lang="en-US" altLang="zh-CN" sz="1600" dirty="0">
                <a:latin typeface="Arial" panose="020B0604020202020204" pitchFamily="34" charset="0"/>
                <a:ea typeface="MS Mincho" panose="02020609040205080304" pitchFamily="49" charset="-128"/>
                <a:cs typeface="Arial" panose="020B0604020202020204" pitchFamily="34" charset="0"/>
              </a:rPr>
              <a:t>XFEL/LCLS-II type </a:t>
            </a:r>
            <a:r>
              <a:rPr lang="en-US" altLang="zh-CN" sz="1600" b="1" dirty="0">
                <a:latin typeface="Arial" panose="020B0604020202020204" pitchFamily="34" charset="0"/>
                <a:ea typeface="MS Mincho" panose="02020609040205080304" pitchFamily="49" charset="-128"/>
                <a:cs typeface="Arial" panose="020B0604020202020204" pitchFamily="34" charset="0"/>
              </a:rPr>
              <a:t>end lever tuner</a:t>
            </a:r>
            <a:r>
              <a:rPr lang="en-US" altLang="zh-CN" sz="1600" dirty="0">
                <a:latin typeface="Arial" panose="020B0604020202020204" pitchFamily="34" charset="0"/>
                <a:ea typeface="MS Mincho" panose="02020609040205080304" pitchFamily="49" charset="-128"/>
                <a:cs typeface="Arial" panose="020B0604020202020204" pitchFamily="34" charset="0"/>
              </a:rPr>
              <a:t>. Reliability. Large stiffness. </a:t>
            </a:r>
            <a:r>
              <a:rPr lang="en-US" altLang="zh-CN" sz="1600" dirty="0" err="1">
                <a:latin typeface="Arial" panose="020B0604020202020204" pitchFamily="34" charset="0"/>
                <a:ea typeface="MS Mincho" panose="02020609040205080304" pitchFamily="49" charset="-128"/>
                <a:cs typeface="Arial" panose="020B0604020202020204" pitchFamily="34" charset="0"/>
              </a:rPr>
              <a:t>Piezos</a:t>
            </a:r>
            <a:r>
              <a:rPr lang="en-US" altLang="zh-CN" sz="1600" dirty="0">
                <a:latin typeface="Arial" panose="020B0604020202020204" pitchFamily="34" charset="0"/>
                <a:ea typeface="MS Mincho" panose="02020609040205080304" pitchFamily="49" charset="-128"/>
                <a:cs typeface="Arial" panose="020B0604020202020204" pitchFamily="34" charset="0"/>
              </a:rPr>
              <a:t> abundance, radiation, overheating. </a:t>
            </a:r>
            <a:r>
              <a:rPr lang="en-GB" altLang="zh-CN" sz="1600" dirty="0">
                <a:latin typeface="Arial" panose="020B0604020202020204" pitchFamily="34" charset="0"/>
                <a:ea typeface="MS Mincho" panose="02020609040205080304" pitchFamily="49" charset="-128"/>
                <a:cs typeface="Arial" panose="020B0604020202020204" pitchFamily="34" charset="0"/>
              </a:rPr>
              <a:t>Access ports for easy maintenance.</a:t>
            </a:r>
            <a:endParaRPr lang="zh-CN" altLang="en-US" sz="1600" dirty="0">
              <a:latin typeface="Arial" panose="020B0604020202020204" pitchFamily="34" charset="0"/>
              <a:cs typeface="Arial" panose="020B0604020202020204" pitchFamily="34" charset="0"/>
            </a:endParaRPr>
          </a:p>
        </p:txBody>
      </p:sp>
      <p:pic>
        <p:nvPicPr>
          <p:cNvPr id="15" name="Picture 6" descr="Screen Clippi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99255" y="2077543"/>
            <a:ext cx="5301301" cy="1116275"/>
          </a:xfrm>
          <a:prstGeom prst="rect">
            <a:avLst/>
          </a:prstGeom>
        </p:spPr>
      </p:pic>
      <p:sp>
        <p:nvSpPr>
          <p:cNvPr id="16" name="文本框 15"/>
          <p:cNvSpPr txBox="1"/>
          <p:nvPr/>
        </p:nvSpPr>
        <p:spPr>
          <a:xfrm>
            <a:off x="528204" y="2078766"/>
            <a:ext cx="2812856" cy="1323439"/>
          </a:xfrm>
          <a:prstGeom prst="rect">
            <a:avLst/>
          </a:prstGeom>
          <a:noFill/>
        </p:spPr>
        <p:txBody>
          <a:bodyPr wrap="square" rtlCol="0">
            <a:spAutoFit/>
          </a:bodyPr>
          <a:lstStyle/>
          <a:p>
            <a:r>
              <a:rPr lang="en-US" altLang="zh-CN" sz="1600" b="1" dirty="0">
                <a:latin typeface="Arial" panose="020B0604020202020204" pitchFamily="34" charset="0"/>
                <a:cs typeface="Arial" panose="020B0604020202020204" pitchFamily="34" charset="0"/>
              </a:rPr>
              <a:t>XFEL and LCLS-II type cryomodule</a:t>
            </a:r>
            <a:r>
              <a:rPr lang="en-US" altLang="zh-CN" sz="1600" dirty="0">
                <a:latin typeface="Arial" panose="020B0604020202020204" pitchFamily="34" charset="0"/>
                <a:cs typeface="Arial" panose="020B0604020202020204" pitchFamily="34" charset="0"/>
              </a:rPr>
              <a:t>, without SCQ. Technology R&amp;D in synergy with Shanghai XFEL (SCLF). No big challenge.</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3646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10247"/>
            <a:ext cx="7886700" cy="1325563"/>
          </a:xfrm>
        </p:spPr>
        <p:txBody>
          <a:bodyPr>
            <a:normAutofit/>
          </a:bodyPr>
          <a:lstStyle/>
          <a:p>
            <a:pPr algn="ctr"/>
            <a:r>
              <a:rPr lang="en-US" altLang="zh-CN" sz="4000" dirty="0">
                <a:latin typeface="Times New Roman"/>
                <a:cs typeface="Times New Roman"/>
              </a:rPr>
              <a:t>SRF Industrialization</a:t>
            </a:r>
            <a:endParaRPr lang="zh-CN" altLang="en-US" sz="4000" dirty="0">
              <a:latin typeface="Times New Roman"/>
              <a:cs typeface="Times New Roman"/>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25</a:t>
            </a:fld>
            <a:endParaRPr lang="zh-CN" altLang="en-US"/>
          </a:p>
        </p:txBody>
      </p:sp>
      <p:pic>
        <p:nvPicPr>
          <p:cNvPr id="18" name="图片 17"/>
          <p:cNvPicPr>
            <a:picLocks noChangeAspect="1"/>
          </p:cNvPicPr>
          <p:nvPr/>
        </p:nvPicPr>
        <p:blipFill>
          <a:blip r:embed="rId2"/>
          <a:stretch>
            <a:fillRect/>
          </a:stretch>
        </p:blipFill>
        <p:spPr>
          <a:xfrm>
            <a:off x="464152" y="4297950"/>
            <a:ext cx="3175887" cy="2560049"/>
          </a:xfrm>
          <a:prstGeom prst="rect">
            <a:avLst/>
          </a:prstGeom>
        </p:spPr>
      </p:pic>
      <p:sp>
        <p:nvSpPr>
          <p:cNvPr id="21" name="文本框 20"/>
          <p:cNvSpPr txBox="1"/>
          <p:nvPr/>
        </p:nvSpPr>
        <p:spPr>
          <a:xfrm>
            <a:off x="544643" y="2921421"/>
            <a:ext cx="3436174" cy="1169551"/>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TESLA FG 9-cell cavity by HERT (new vendor). Processed and tested at KEK. Two more TESLA cavities in fabrication by HERT (material delivered).  High gradient and N-doping / infusion study.</a:t>
            </a:r>
            <a:endParaRPr lang="zh-CN" altLang="en-US" sz="1400" dirty="0">
              <a:latin typeface="Arial" panose="020B0604020202020204" pitchFamily="34" charset="0"/>
              <a:cs typeface="Arial" panose="020B0604020202020204" pitchFamily="34" charset="0"/>
            </a:endParaRPr>
          </a:p>
        </p:txBody>
      </p:sp>
      <p:sp>
        <p:nvSpPr>
          <p:cNvPr id="3" name="文本框 2"/>
          <p:cNvSpPr txBox="1"/>
          <p:nvPr/>
        </p:nvSpPr>
        <p:spPr>
          <a:xfrm>
            <a:off x="3908932" y="1538538"/>
            <a:ext cx="4983608" cy="369332"/>
          </a:xfrm>
          <a:prstGeom prst="rect">
            <a:avLst/>
          </a:prstGeom>
          <a:noFill/>
        </p:spPr>
        <p:txBody>
          <a:bodyPr wrap="square" rtlCol="0">
            <a:spAutoFit/>
          </a:bodyPr>
          <a:lstStyle/>
          <a:p>
            <a:pPr algn="ctr"/>
            <a:r>
              <a:rPr lang="en-US" altLang="zh-CN" b="1" dirty="0">
                <a:latin typeface="Arial" panose="020B0604020202020204" pitchFamily="34" charset="0"/>
                <a:cs typeface="Arial" panose="020B0604020202020204" pitchFamily="34" charset="0"/>
              </a:rPr>
              <a:t>CEPC Industry Consortium</a:t>
            </a:r>
            <a:endParaRPr lang="zh-CN" altLang="en-US" b="1" dirty="0">
              <a:latin typeface="Arial" panose="020B0604020202020204" pitchFamily="34" charset="0"/>
              <a:cs typeface="Arial" panose="020B0604020202020204" pitchFamily="34" charset="0"/>
            </a:endParaRPr>
          </a:p>
        </p:txBody>
      </p:sp>
      <p:pic>
        <p:nvPicPr>
          <p:cNvPr id="23" name="图片 22"/>
          <p:cNvPicPr>
            <a:picLocks noChangeAspect="1"/>
          </p:cNvPicPr>
          <p:nvPr/>
        </p:nvPicPr>
        <p:blipFill>
          <a:blip r:embed="rId3"/>
          <a:stretch>
            <a:fillRect/>
          </a:stretch>
        </p:blipFill>
        <p:spPr>
          <a:xfrm>
            <a:off x="4297046" y="4081718"/>
            <a:ext cx="3902074" cy="2371492"/>
          </a:xfrm>
          <a:prstGeom prst="rect">
            <a:avLst/>
          </a:prstGeom>
        </p:spPr>
      </p:pic>
      <p:pic>
        <p:nvPicPr>
          <p:cNvPr id="24" name="图片 23"/>
          <p:cNvPicPr>
            <a:picLocks noChangeAspect="1"/>
          </p:cNvPicPr>
          <p:nvPr/>
        </p:nvPicPr>
        <p:blipFill>
          <a:blip r:embed="rId4"/>
          <a:stretch>
            <a:fillRect/>
          </a:stretch>
        </p:blipFill>
        <p:spPr>
          <a:xfrm>
            <a:off x="544643" y="1538538"/>
            <a:ext cx="3232557" cy="1298770"/>
          </a:xfrm>
          <a:prstGeom prst="rect">
            <a:avLst/>
          </a:prstGeom>
        </p:spPr>
      </p:pic>
      <p:pic>
        <p:nvPicPr>
          <p:cNvPr id="28" name="图片 27"/>
          <p:cNvPicPr>
            <a:picLocks noChangeAspect="1"/>
          </p:cNvPicPr>
          <p:nvPr/>
        </p:nvPicPr>
        <p:blipFill>
          <a:blip r:embed="rId5"/>
          <a:stretch>
            <a:fillRect/>
          </a:stretch>
        </p:blipFill>
        <p:spPr>
          <a:xfrm>
            <a:off x="4297046" y="2168982"/>
            <a:ext cx="1974584" cy="1809274"/>
          </a:xfrm>
          <a:prstGeom prst="rect">
            <a:avLst/>
          </a:prstGeom>
        </p:spPr>
      </p:pic>
      <p:pic>
        <p:nvPicPr>
          <p:cNvPr id="38" name="图片 37"/>
          <p:cNvPicPr>
            <a:picLocks noChangeAspect="1"/>
          </p:cNvPicPr>
          <p:nvPr/>
        </p:nvPicPr>
        <p:blipFill>
          <a:blip r:embed="rId6"/>
          <a:stretch>
            <a:fillRect/>
          </a:stretch>
        </p:blipFill>
        <p:spPr>
          <a:xfrm>
            <a:off x="6385966" y="2167864"/>
            <a:ext cx="1813154" cy="1810393"/>
          </a:xfrm>
          <a:prstGeom prst="rect">
            <a:avLst/>
          </a:prstGeom>
        </p:spPr>
      </p:pic>
    </p:spTree>
    <p:extLst>
      <p:ext uri="{BB962C8B-B14F-4D97-AF65-F5344CB8AC3E}">
        <p14:creationId xmlns:p14="http://schemas.microsoft.com/office/powerpoint/2010/main" val="369741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3"/>
          <p:cNvSpPr/>
          <p:nvPr/>
        </p:nvSpPr>
        <p:spPr>
          <a:xfrm>
            <a:off x="1733550" y="2333684"/>
            <a:ext cx="530225" cy="646112"/>
          </a:xfrm>
          <a:prstGeom prst="rect">
            <a:avLst/>
          </a:prstGeom>
          <a:noFill/>
          <a:ln w="9525">
            <a:noFill/>
          </a:ln>
        </p:spPr>
        <p:txBody>
          <a:bodyPr wrap="none" anchor="t">
            <a:spAutoFit/>
          </a:bodyPr>
          <a:lstStyle/>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Calibri" panose="020F0502020204030204" pitchFamily="34" charset="0"/>
            </a:endParaRPr>
          </a:p>
          <a:p>
            <a:pPr marL="342900" lvl="0" indent="-342900">
              <a:buAutoNum type="arabicPeriod"/>
            </a:pPr>
            <a:endParaRPr lang="zh-CN" altLang="zh-CN"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3" name="文本框 2"/>
          <p:cNvSpPr txBox="1"/>
          <p:nvPr/>
        </p:nvSpPr>
        <p:spPr>
          <a:xfrm>
            <a:off x="1022968" y="5963026"/>
            <a:ext cx="3162935" cy="368300"/>
          </a:xfrm>
          <a:prstGeom prst="rect">
            <a:avLst/>
          </a:prstGeom>
          <a:noFill/>
        </p:spPr>
        <p:txBody>
          <a:bodyPr wrap="none" rtlCol="0">
            <a:spAutoFit/>
          </a:bodyPr>
          <a:lstStyle/>
          <a:p>
            <a:pPr algn="l"/>
            <a:r>
              <a:rPr lang="en-US" altLang="zh-CN" b="1" dirty="0">
                <a:solidFill>
                  <a:srgbClr val="C00000"/>
                </a:solidFill>
              </a:rPr>
              <a:t>Established in Nov. 7 , 2017</a:t>
            </a:r>
          </a:p>
        </p:txBody>
      </p:sp>
      <p:sp>
        <p:nvSpPr>
          <p:cNvPr id="4" name="文本框 3"/>
          <p:cNvSpPr txBox="1"/>
          <p:nvPr/>
        </p:nvSpPr>
        <p:spPr>
          <a:xfrm>
            <a:off x="18415" y="100330"/>
            <a:ext cx="8940800" cy="645160"/>
          </a:xfrm>
          <a:prstGeom prst="rect">
            <a:avLst/>
          </a:prstGeom>
          <a:solidFill>
            <a:schemeClr val="bg1"/>
          </a:solidFill>
        </p:spPr>
        <p:txBody>
          <a:bodyPr wrap="square" rtlCol="0">
            <a:spAutoFit/>
          </a:bodyPr>
          <a:lstStyle/>
          <a:p>
            <a:pPr algn="ctr"/>
            <a:endParaRPr lang="en-US" altLang="zh-CN" sz="3600" b="1" dirty="0">
              <a:solidFill>
                <a:srgbClr val="C00000"/>
              </a:solidFill>
              <a:latin typeface="Calibri" panose="020F0502020204030204" pitchFamily="34" charset="0"/>
            </a:endParaRPr>
          </a:p>
        </p:txBody>
      </p:sp>
      <p:pic>
        <p:nvPicPr>
          <p:cNvPr id="5" name="图片 4" descr="DSC_3021-0  产业促进会合影"/>
          <p:cNvPicPr>
            <a:picLocks noChangeAspect="1"/>
          </p:cNvPicPr>
          <p:nvPr/>
        </p:nvPicPr>
        <p:blipFill>
          <a:blip r:embed="rId2"/>
          <a:stretch>
            <a:fillRect/>
          </a:stretch>
        </p:blipFill>
        <p:spPr>
          <a:xfrm>
            <a:off x="225066" y="2577206"/>
            <a:ext cx="4809305" cy="3201670"/>
          </a:xfrm>
          <a:prstGeom prst="rect">
            <a:avLst/>
          </a:prstGeom>
        </p:spPr>
      </p:pic>
      <p:sp>
        <p:nvSpPr>
          <p:cNvPr id="2" name="文本框 1"/>
          <p:cNvSpPr txBox="1"/>
          <p:nvPr/>
        </p:nvSpPr>
        <p:spPr>
          <a:xfrm>
            <a:off x="5117092" y="2333684"/>
            <a:ext cx="3887581" cy="4524316"/>
          </a:xfrm>
          <a:prstGeom prst="rect">
            <a:avLst/>
          </a:prstGeom>
          <a:noFill/>
        </p:spPr>
        <p:txBody>
          <a:bodyPr wrap="square" rtlCol="0" anchor="t">
            <a:spAutoFit/>
          </a:bodyPr>
          <a:lstStyle/>
          <a:p>
            <a:pPr algn="l"/>
            <a:r>
              <a:rPr lang="en-US" altLang="zh-CN" dirty="0">
                <a:solidFill>
                  <a:srgbClr val="000000"/>
                </a:solidFill>
                <a:latin typeface="Times New Roman"/>
                <a:cs typeface="Times New Roman"/>
                <a:sym typeface="+mn-ea"/>
              </a:rPr>
              <a:t>1) </a:t>
            </a:r>
            <a:r>
              <a:rPr lang="en-US" altLang="zh-CN" dirty="0" smtClean="0">
                <a:solidFill>
                  <a:srgbClr val="000000"/>
                </a:solidFill>
                <a:latin typeface="Times New Roman"/>
                <a:cs typeface="Times New Roman"/>
                <a:sym typeface="+mn-ea"/>
              </a:rPr>
              <a:t>Superconducting </a:t>
            </a:r>
            <a:r>
              <a:rPr lang="en-US" altLang="zh-CN" dirty="0">
                <a:solidFill>
                  <a:srgbClr val="000000"/>
                </a:solidFill>
                <a:latin typeface="Times New Roman"/>
                <a:cs typeface="Times New Roman"/>
                <a:sym typeface="+mn-ea"/>
              </a:rPr>
              <a:t>materials (for cavity and for magnets)</a:t>
            </a:r>
            <a:endParaRPr lang="en-US" altLang="zh-CN" dirty="0">
              <a:latin typeface="Times New Roman"/>
              <a:cs typeface="Times New Roman"/>
            </a:endParaRPr>
          </a:p>
          <a:p>
            <a:pPr algn="l"/>
            <a:r>
              <a:rPr lang="en-US" altLang="zh-CN" dirty="0">
                <a:solidFill>
                  <a:srgbClr val="000000"/>
                </a:solidFill>
                <a:latin typeface="Times New Roman"/>
                <a:cs typeface="Times New Roman"/>
                <a:sym typeface="+mn-ea"/>
              </a:rPr>
              <a:t>2) </a:t>
            </a:r>
            <a:r>
              <a:rPr lang="en-US" altLang="zh-CN" dirty="0" smtClean="0">
                <a:solidFill>
                  <a:srgbClr val="000000"/>
                </a:solidFill>
                <a:latin typeface="Times New Roman"/>
                <a:cs typeface="Times New Roman"/>
                <a:sym typeface="+mn-ea"/>
              </a:rPr>
              <a:t>Superconducting </a:t>
            </a:r>
            <a:r>
              <a:rPr lang="en-US" altLang="zh-CN" dirty="0">
                <a:solidFill>
                  <a:srgbClr val="000000"/>
                </a:solidFill>
                <a:latin typeface="Times New Roman"/>
                <a:cs typeface="Times New Roman"/>
                <a:sym typeface="+mn-ea"/>
              </a:rPr>
              <a:t>cavities</a:t>
            </a:r>
            <a:endParaRPr lang="en-US" altLang="zh-CN" dirty="0">
              <a:latin typeface="Times New Roman"/>
              <a:cs typeface="Times New Roman"/>
            </a:endParaRPr>
          </a:p>
          <a:p>
            <a:pPr algn="l"/>
            <a:r>
              <a:rPr lang="en-US" altLang="zh-CN" dirty="0">
                <a:solidFill>
                  <a:srgbClr val="000000"/>
                </a:solidFill>
                <a:latin typeface="Times New Roman"/>
                <a:cs typeface="Times New Roman"/>
                <a:sym typeface="+mn-ea"/>
              </a:rPr>
              <a:t>3) </a:t>
            </a:r>
            <a:r>
              <a:rPr lang="en-US" altLang="zh-CN" dirty="0" err="1">
                <a:solidFill>
                  <a:srgbClr val="000000"/>
                </a:solidFill>
                <a:latin typeface="Times New Roman"/>
                <a:cs typeface="Times New Roman"/>
                <a:sym typeface="+mn-ea"/>
              </a:rPr>
              <a:t>Cryomodules</a:t>
            </a:r>
            <a:endParaRPr lang="en-US" altLang="zh-CN" dirty="0">
              <a:latin typeface="Times New Roman"/>
              <a:cs typeface="Times New Roman"/>
            </a:endParaRPr>
          </a:p>
          <a:p>
            <a:pPr algn="l"/>
            <a:r>
              <a:rPr lang="en-US" altLang="zh-CN" dirty="0">
                <a:solidFill>
                  <a:srgbClr val="000000"/>
                </a:solidFill>
                <a:latin typeface="Times New Roman"/>
                <a:cs typeface="Times New Roman"/>
                <a:sym typeface="+mn-ea"/>
              </a:rPr>
              <a:t>4) Cryogenics</a:t>
            </a:r>
            <a:endParaRPr lang="en-US" altLang="zh-CN" dirty="0">
              <a:latin typeface="Times New Roman"/>
              <a:cs typeface="Times New Roman"/>
            </a:endParaRPr>
          </a:p>
          <a:p>
            <a:pPr algn="l"/>
            <a:r>
              <a:rPr lang="en-US" altLang="zh-CN" dirty="0">
                <a:solidFill>
                  <a:srgbClr val="000000"/>
                </a:solidFill>
                <a:latin typeface="Times New Roman"/>
                <a:cs typeface="Times New Roman"/>
                <a:sym typeface="+mn-ea"/>
              </a:rPr>
              <a:t>5) Klystrons</a:t>
            </a:r>
            <a:endParaRPr lang="en-US" altLang="zh-CN" dirty="0">
              <a:latin typeface="Times New Roman"/>
              <a:cs typeface="Times New Roman"/>
            </a:endParaRPr>
          </a:p>
          <a:p>
            <a:pPr algn="l"/>
            <a:r>
              <a:rPr lang="en-US" altLang="zh-CN" dirty="0">
                <a:solidFill>
                  <a:srgbClr val="000000"/>
                </a:solidFill>
                <a:latin typeface="Times New Roman"/>
                <a:cs typeface="Times New Roman"/>
                <a:sym typeface="+mn-ea"/>
              </a:rPr>
              <a:t>6) Vacuum technologies</a:t>
            </a:r>
            <a:endParaRPr lang="en-US" altLang="zh-CN" dirty="0">
              <a:latin typeface="Times New Roman"/>
              <a:cs typeface="Times New Roman"/>
            </a:endParaRPr>
          </a:p>
          <a:p>
            <a:pPr algn="l"/>
            <a:r>
              <a:rPr lang="en-US" altLang="zh-CN" dirty="0">
                <a:solidFill>
                  <a:srgbClr val="000000"/>
                </a:solidFill>
                <a:latin typeface="Times New Roman"/>
                <a:cs typeface="Times New Roman"/>
                <a:sym typeface="+mn-ea"/>
              </a:rPr>
              <a:t>7) Electronics</a:t>
            </a:r>
            <a:endParaRPr lang="en-US" altLang="zh-CN" dirty="0">
              <a:latin typeface="Times New Roman"/>
              <a:cs typeface="Times New Roman"/>
            </a:endParaRPr>
          </a:p>
          <a:p>
            <a:r>
              <a:rPr lang="en-US" altLang="zh-CN" dirty="0">
                <a:solidFill>
                  <a:srgbClr val="000000"/>
                </a:solidFill>
                <a:latin typeface="Times New Roman"/>
                <a:cs typeface="Times New Roman"/>
                <a:sym typeface="+mn-ea"/>
              </a:rPr>
              <a:t>8) </a:t>
            </a:r>
            <a:r>
              <a:rPr lang="en-US" altLang="zh-CN" dirty="0" smtClean="0">
                <a:solidFill>
                  <a:srgbClr val="000000"/>
                </a:solidFill>
                <a:latin typeface="Times New Roman"/>
                <a:cs typeface="Times New Roman"/>
                <a:sym typeface="+mn-ea"/>
              </a:rPr>
              <a:t>Superconducting cavities</a:t>
            </a:r>
          </a:p>
          <a:p>
            <a:r>
              <a:rPr lang="en-US" altLang="zh-CN" dirty="0" smtClean="0">
                <a:solidFill>
                  <a:srgbClr val="000000"/>
                </a:solidFill>
                <a:latin typeface="Times New Roman"/>
                <a:cs typeface="Times New Roman"/>
                <a:sym typeface="+mn-ea"/>
              </a:rPr>
              <a:t>9</a:t>
            </a:r>
            <a:r>
              <a:rPr lang="en-US" altLang="zh-CN" dirty="0">
                <a:solidFill>
                  <a:srgbClr val="000000"/>
                </a:solidFill>
                <a:latin typeface="Times New Roman"/>
                <a:cs typeface="Times New Roman"/>
                <a:sym typeface="+mn-ea"/>
              </a:rPr>
              <a:t>) Power </a:t>
            </a:r>
            <a:r>
              <a:rPr lang="en-US" altLang="zh-CN" dirty="0" smtClean="0">
                <a:solidFill>
                  <a:srgbClr val="000000"/>
                </a:solidFill>
                <a:latin typeface="Times New Roman"/>
                <a:cs typeface="Times New Roman"/>
                <a:sym typeface="+mn-ea"/>
              </a:rPr>
              <a:t>supplies</a:t>
            </a:r>
            <a:endParaRPr lang="en-US" altLang="zh-CN" dirty="0">
              <a:latin typeface="Times New Roman"/>
              <a:cs typeface="Times New Roman"/>
            </a:endParaRPr>
          </a:p>
          <a:p>
            <a:pPr algn="l"/>
            <a:r>
              <a:rPr lang="en-US" altLang="zh-CN" dirty="0">
                <a:solidFill>
                  <a:srgbClr val="000000"/>
                </a:solidFill>
                <a:latin typeface="Times New Roman"/>
                <a:cs typeface="Times New Roman"/>
                <a:sym typeface="+mn-ea"/>
              </a:rPr>
              <a:t>10) </a:t>
            </a:r>
            <a:r>
              <a:rPr lang="en-US" altLang="zh-CN" dirty="0">
                <a:solidFill>
                  <a:srgbClr val="000000"/>
                </a:solidFill>
                <a:latin typeface="Times New Roman"/>
                <a:cs typeface="Times New Roman"/>
                <a:sym typeface="宋体" panose="02010600030101010101" pitchFamily="2" charset="-122"/>
              </a:rPr>
              <a:t>Civil engineering</a:t>
            </a:r>
            <a:endParaRPr lang="en-US" altLang="zh-CN" dirty="0">
              <a:latin typeface="Times New Roman"/>
              <a:cs typeface="Times New Roman"/>
            </a:endParaRPr>
          </a:p>
          <a:p>
            <a:pPr algn="l"/>
            <a:r>
              <a:rPr lang="en-US" altLang="zh-CN" dirty="0">
                <a:solidFill>
                  <a:srgbClr val="000000"/>
                </a:solidFill>
                <a:latin typeface="Times New Roman"/>
                <a:cs typeface="Times New Roman"/>
                <a:sym typeface="宋体" panose="02010600030101010101" pitchFamily="2" charset="-122"/>
              </a:rPr>
              <a:t>11) Precise </a:t>
            </a:r>
            <a:r>
              <a:rPr lang="en-US" altLang="zh-CN" dirty="0" smtClean="0">
                <a:solidFill>
                  <a:srgbClr val="000000"/>
                </a:solidFill>
                <a:latin typeface="Times New Roman"/>
                <a:cs typeface="Times New Roman"/>
                <a:sym typeface="宋体" panose="02010600030101010101" pitchFamily="2" charset="-122"/>
              </a:rPr>
              <a:t>machinery</a:t>
            </a:r>
            <a:r>
              <a:rPr lang="en-US" altLang="zh-CN" dirty="0" smtClean="0">
                <a:solidFill>
                  <a:srgbClr val="000000"/>
                </a:solidFill>
                <a:latin typeface="Times New Roman"/>
                <a:cs typeface="Times New Roman"/>
                <a:sym typeface="+mn-ea"/>
              </a:rPr>
              <a:t>.</a:t>
            </a:r>
            <a:r>
              <a:rPr lang="en-US" altLang="zh-CN" dirty="0">
                <a:solidFill>
                  <a:srgbClr val="000000"/>
                </a:solidFill>
                <a:latin typeface="Times New Roman"/>
                <a:cs typeface="Times New Roman"/>
                <a:sym typeface="+mn-ea"/>
              </a:rPr>
              <a:t>....</a:t>
            </a:r>
            <a:endParaRPr lang="en-US" altLang="zh-CN" dirty="0">
              <a:latin typeface="Times New Roman"/>
              <a:cs typeface="Times New Roman"/>
            </a:endParaRPr>
          </a:p>
          <a:p>
            <a:pPr algn="l"/>
            <a:endParaRPr lang="en-US" altLang="zh-CN" dirty="0">
              <a:latin typeface="Times New Roman"/>
              <a:cs typeface="Times New Roman"/>
            </a:endParaRPr>
          </a:p>
          <a:p>
            <a:pPr algn="l"/>
            <a:r>
              <a:rPr lang="en-US" altLang="zh-CN" dirty="0">
                <a:solidFill>
                  <a:srgbClr val="000000"/>
                </a:solidFill>
                <a:latin typeface="Times New Roman"/>
                <a:cs typeface="Times New Roman"/>
                <a:sym typeface="+mn-ea"/>
              </a:rPr>
              <a:t>More than 40 companies joined in first phase of CIPC</a:t>
            </a:r>
            <a:r>
              <a:rPr lang="zh-CN" altLang="en-US" dirty="0">
                <a:solidFill>
                  <a:srgbClr val="000000"/>
                </a:solidFill>
                <a:latin typeface="Times New Roman"/>
                <a:cs typeface="Times New Roman"/>
                <a:sym typeface="+mn-ea"/>
              </a:rPr>
              <a:t>，</a:t>
            </a:r>
            <a:endParaRPr lang="zh-CN" altLang="en-US" dirty="0">
              <a:latin typeface="Times New Roman"/>
              <a:cs typeface="Times New Roman"/>
            </a:endParaRPr>
          </a:p>
          <a:p>
            <a:pPr algn="l"/>
            <a:r>
              <a:rPr lang="en-US" altLang="zh-CN" dirty="0">
                <a:solidFill>
                  <a:srgbClr val="000000"/>
                </a:solidFill>
                <a:latin typeface="Times New Roman"/>
                <a:cs typeface="Times New Roman"/>
                <a:sym typeface="+mn-ea"/>
              </a:rPr>
              <a:t>and more will join later....</a:t>
            </a:r>
            <a:endParaRPr lang="zh-CN" altLang="en-US" dirty="0">
              <a:latin typeface="Times New Roman"/>
              <a:cs typeface="Times New Roman"/>
            </a:endParaRPr>
          </a:p>
        </p:txBody>
      </p:sp>
      <p:sp>
        <p:nvSpPr>
          <p:cNvPr id="6" name="标题 5"/>
          <p:cNvSpPr>
            <a:spLocks noGrp="1"/>
          </p:cNvSpPr>
          <p:nvPr>
            <p:ph type="title"/>
          </p:nvPr>
        </p:nvSpPr>
        <p:spPr>
          <a:xfrm>
            <a:off x="18415" y="308504"/>
            <a:ext cx="9125585" cy="1143000"/>
          </a:xfrm>
        </p:spPr>
        <p:txBody>
          <a:bodyPr>
            <a:noAutofit/>
          </a:bodyPr>
          <a:lstStyle/>
          <a:p>
            <a:r>
              <a:rPr lang="en-US" altLang="zh-CN" sz="4000" dirty="0">
                <a:latin typeface="Times New Roman"/>
                <a:cs typeface="Times New Roman"/>
              </a:rPr>
              <a:t>CEPC Industrial Promotion </a:t>
            </a:r>
            <a:r>
              <a:rPr lang="en-US" altLang="zh-CN" sz="4000" dirty="0" smtClean="0">
                <a:latin typeface="Times New Roman"/>
                <a:cs typeface="Times New Roman"/>
              </a:rPr>
              <a:t>Consortium  </a:t>
            </a:r>
            <a:r>
              <a:rPr lang="en-US" altLang="zh-CN" sz="4000" dirty="0">
                <a:latin typeface="Times New Roman"/>
                <a:cs typeface="Times New Roman"/>
              </a:rPr>
              <a:t>(CIPC</a:t>
            </a:r>
            <a:r>
              <a:rPr lang="en-US" altLang="zh-CN" sz="4000" dirty="0" smtClean="0">
                <a:latin typeface="Times New Roman"/>
                <a:cs typeface="Times New Roman"/>
              </a:rPr>
              <a:t>)</a:t>
            </a:r>
            <a:endParaRPr kumimoji="1" lang="zh-CN" altLang="en-US" sz="4000" dirty="0">
              <a:latin typeface="Times New Roman"/>
              <a:cs typeface="Times New Roman"/>
            </a:endParaRPr>
          </a:p>
        </p:txBody>
      </p:sp>
      <p:sp>
        <p:nvSpPr>
          <p:cNvPr id="7" name="矩形 6"/>
          <p:cNvSpPr/>
          <p:nvPr/>
        </p:nvSpPr>
        <p:spPr>
          <a:xfrm>
            <a:off x="545091" y="1687353"/>
            <a:ext cx="8132856" cy="646331"/>
          </a:xfrm>
          <a:prstGeom prst="rect">
            <a:avLst/>
          </a:prstGeom>
        </p:spPr>
        <p:txBody>
          <a:bodyPr wrap="square">
            <a:spAutoFit/>
          </a:bodyPr>
          <a:lstStyle/>
          <a:p>
            <a:r>
              <a:rPr lang="zh-CN" altLang="zh-CN" dirty="0"/>
              <a:t>为了更好地推进</a:t>
            </a:r>
            <a:r>
              <a:rPr lang="en-US" altLang="zh-CN" dirty="0"/>
              <a:t>CEPC-</a:t>
            </a:r>
            <a:r>
              <a:rPr lang="en-US" altLang="zh-CN" dirty="0" err="1"/>
              <a:t>SppC</a:t>
            </a:r>
            <a:r>
              <a:rPr lang="zh-CN" altLang="zh-CN" dirty="0"/>
              <a:t>，协调与</a:t>
            </a:r>
            <a:r>
              <a:rPr lang="en-US" altLang="zh-CN" dirty="0"/>
              <a:t>CEPC-</a:t>
            </a:r>
            <a:r>
              <a:rPr lang="en-US" altLang="zh-CN" dirty="0" err="1"/>
              <a:t>SppC</a:t>
            </a:r>
            <a:r>
              <a:rPr lang="zh-CN" altLang="zh-CN" dirty="0"/>
              <a:t>相关技术的前期预研，组织联合攻关突破关键技术，培育相关企业</a:t>
            </a:r>
            <a:r>
              <a:rPr lang="zh-CN" altLang="zh-CN" dirty="0" smtClean="0"/>
              <a:t>的技术发展与产业化准备</a:t>
            </a:r>
            <a:r>
              <a:rPr lang="zh-CN" altLang="zh-CN" dirty="0"/>
              <a:t>。</a:t>
            </a:r>
            <a:endParaRPr lang="zh-CN" altLang="en-US" dirty="0"/>
          </a:p>
        </p:txBody>
      </p:sp>
    </p:spTree>
    <p:extLst>
      <p:ext uri="{BB962C8B-B14F-4D97-AF65-F5344CB8AC3E}">
        <p14:creationId xmlns:p14="http://schemas.microsoft.com/office/powerpoint/2010/main" val="16874186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smtClean="0">
                <a:latin typeface="Times New Roman"/>
                <a:ea typeface="Heiti SC Light"/>
                <a:cs typeface="Times New Roman"/>
              </a:rPr>
              <a:t>Beijing </a:t>
            </a:r>
            <a:r>
              <a:rPr lang="en-US" altLang="zh-CN" sz="4000" dirty="0" smtClean="0">
                <a:latin typeface="Times New Roman"/>
                <a:ea typeface="Heiti SC Light"/>
                <a:cs typeface="Times New Roman"/>
              </a:rPr>
              <a:t>Fund</a:t>
            </a:r>
            <a:r>
              <a:rPr lang="zh-CN" altLang="en-US" sz="4000" dirty="0" smtClean="0">
                <a:latin typeface="Times New Roman"/>
                <a:ea typeface="Heiti SC Light"/>
                <a:cs typeface="Times New Roman"/>
              </a:rPr>
              <a:t>：</a:t>
            </a:r>
            <a:r>
              <a:rPr lang="en-US" altLang="zh-CN" sz="4000" dirty="0" smtClean="0">
                <a:latin typeface="Times New Roman"/>
                <a:ea typeface="Heiti SC Light"/>
                <a:cs typeface="Times New Roman"/>
              </a:rPr>
              <a:t>PAPS </a:t>
            </a:r>
            <a:r>
              <a:rPr lang="zh-CN" altLang="en-US" sz="4000" dirty="0" smtClean="0">
                <a:latin typeface="Times New Roman"/>
                <a:ea typeface="Heiti SC Light"/>
                <a:cs typeface="Times New Roman"/>
              </a:rPr>
              <a:t>（</a:t>
            </a:r>
            <a:r>
              <a:rPr lang="en-US" altLang="zh-CN" sz="4000" dirty="0" smtClean="0">
                <a:latin typeface="Times New Roman"/>
                <a:ea typeface="Heiti SC Light"/>
                <a:cs typeface="Times New Roman"/>
              </a:rPr>
              <a:t>210 </a:t>
            </a:r>
            <a:r>
              <a:rPr lang="en-US" altLang="zh-CN" sz="4000" dirty="0" smtClean="0">
                <a:latin typeface="Times New Roman"/>
                <a:ea typeface="Heiti SC Light"/>
                <a:cs typeface="Times New Roman"/>
              </a:rPr>
              <a:t>M </a:t>
            </a:r>
            <a:r>
              <a:rPr lang="en-US" altLang="zh-CN" sz="4000" dirty="0" smtClean="0">
                <a:latin typeface="Times New Roman"/>
                <a:ea typeface="Heiti SC Light"/>
                <a:cs typeface="Times New Roman"/>
              </a:rPr>
              <a:t>RMB</a:t>
            </a:r>
            <a:r>
              <a:rPr lang="zh-CN" altLang="en-US" sz="4000" dirty="0" smtClean="0">
                <a:latin typeface="Times New Roman"/>
                <a:ea typeface="Heiti SC Light"/>
                <a:cs typeface="Times New Roman"/>
              </a:rPr>
              <a:t>）</a:t>
            </a:r>
            <a:endParaRPr kumimoji="1" lang="zh-CN" altLang="en-US" sz="4000" dirty="0"/>
          </a:p>
        </p:txBody>
      </p:sp>
      <p:sp>
        <p:nvSpPr>
          <p:cNvPr id="5" name="内容占位符 2"/>
          <p:cNvSpPr>
            <a:spLocks noGrp="1"/>
          </p:cNvSpPr>
          <p:nvPr>
            <p:ph sz="quarter" idx="1"/>
          </p:nvPr>
        </p:nvSpPr>
        <p:spPr>
          <a:xfrm>
            <a:off x="323528" y="1562120"/>
            <a:ext cx="8128878" cy="5107240"/>
          </a:xfrm>
        </p:spPr>
        <p:txBody>
          <a:bodyPr>
            <a:normAutofit/>
          </a:bodyPr>
          <a:lstStyle/>
          <a:p>
            <a:r>
              <a:rPr lang="en-US" altLang="zh-CN" sz="2400" dirty="0"/>
              <a:t>“Platform of Advanced Photon Source </a:t>
            </a:r>
            <a:r>
              <a:rPr lang="en-US" altLang="zh-CN" sz="2400" dirty="0" smtClean="0"/>
              <a:t>Technology R&amp;D”, to provide infrastructure for construction of future project.</a:t>
            </a:r>
          </a:p>
          <a:p>
            <a:r>
              <a:rPr lang="en-US" altLang="zh-CN" sz="2400" dirty="0" smtClean="0"/>
              <a:t>Construction: 2017.5-2020.6</a:t>
            </a:r>
          </a:p>
          <a:p>
            <a:r>
              <a:rPr lang="en-US" altLang="zh-CN" sz="2400" dirty="0" smtClean="0"/>
              <a:t>Consist of 7 systems:</a:t>
            </a:r>
          </a:p>
          <a:p>
            <a:pPr marL="877888" lvl="2" indent="-342900">
              <a:buFont typeface="Wingdings" panose="05000000000000000000" pitchFamily="2" charset="2"/>
              <a:buChar char="Ø"/>
            </a:pPr>
            <a:r>
              <a:rPr lang="en-US" altLang="zh-CN" sz="1800" dirty="0" smtClean="0"/>
              <a:t>RF system(80L*50W*18H, 30Ton Crane full covered)</a:t>
            </a:r>
            <a:endParaRPr lang="en-US" altLang="zh-CN" sz="1800" dirty="0"/>
          </a:p>
          <a:p>
            <a:pPr marL="877888" lvl="2" indent="-342900">
              <a:buFont typeface="Wingdings" panose="05000000000000000000" pitchFamily="2" charset="2"/>
              <a:buChar char="Ø"/>
            </a:pPr>
            <a:r>
              <a:rPr lang="en-US" altLang="zh-CN" sz="1800" dirty="0" smtClean="0"/>
              <a:t>Cryogenic system</a:t>
            </a:r>
          </a:p>
          <a:p>
            <a:pPr marL="877888" lvl="2" indent="-342900">
              <a:buFont typeface="Wingdings" panose="05000000000000000000" pitchFamily="2" charset="2"/>
              <a:buChar char="Ø"/>
            </a:pPr>
            <a:r>
              <a:rPr lang="en-US" altLang="zh-CN" sz="1800" dirty="0"/>
              <a:t>Beam test</a:t>
            </a:r>
          </a:p>
          <a:p>
            <a:pPr marL="877888" lvl="2" indent="-342900">
              <a:buFont typeface="Wingdings" panose="05000000000000000000" pitchFamily="2" charset="2"/>
              <a:buChar char="Ø"/>
            </a:pPr>
            <a:r>
              <a:rPr lang="en-US" altLang="zh-CN" sz="1800" dirty="0" smtClean="0"/>
              <a:t>Magnet technology</a:t>
            </a:r>
          </a:p>
          <a:p>
            <a:pPr marL="877888" lvl="2" indent="-342900">
              <a:buFont typeface="Wingdings" panose="05000000000000000000" pitchFamily="2" charset="2"/>
              <a:buChar char="Ø"/>
            </a:pPr>
            <a:r>
              <a:rPr lang="en-US" altLang="zh-CN" sz="1800" dirty="0" smtClean="0"/>
              <a:t>X-ray optics</a:t>
            </a:r>
          </a:p>
          <a:p>
            <a:pPr marL="877888" lvl="2" indent="-342900">
              <a:buFont typeface="Wingdings" panose="05000000000000000000" pitchFamily="2" charset="2"/>
              <a:buChar char="Ø"/>
            </a:pPr>
            <a:r>
              <a:rPr lang="en-US" altLang="zh-CN" sz="1800" dirty="0" smtClean="0"/>
              <a:t>X-ray detection</a:t>
            </a:r>
            <a:endParaRPr lang="en-US" altLang="zh-CN" sz="1800" dirty="0"/>
          </a:p>
          <a:p>
            <a:pPr marL="877888" lvl="2" indent="-342900">
              <a:buFont typeface="Wingdings" panose="05000000000000000000" pitchFamily="2" charset="2"/>
              <a:buChar char="Ø"/>
            </a:pPr>
            <a:r>
              <a:rPr lang="en-US" altLang="zh-CN" sz="1800" dirty="0" smtClean="0"/>
              <a:t>X-ray application</a:t>
            </a:r>
            <a:endParaRPr lang="zh-CN" altLang="en-US" sz="2000" dirty="0"/>
          </a:p>
        </p:txBody>
      </p:sp>
      <p:pic>
        <p:nvPicPr>
          <p:cNvPr id="6" name="内容占位符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4335690" y="3723030"/>
            <a:ext cx="4532816" cy="29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234978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smtClean="0">
                <a:latin typeface="Times New Roman"/>
                <a:cs typeface="Times New Roman"/>
              </a:rPr>
              <a:t>PAPS project---RF Hall bird view</a:t>
            </a:r>
            <a:endParaRPr lang="zh-CN" altLang="en-US" sz="4000" dirty="0">
              <a:latin typeface="Times New Roman"/>
              <a:cs typeface="Times New Roman"/>
            </a:endParaRPr>
          </a:p>
        </p:txBody>
      </p:sp>
      <p:pic>
        <p:nvPicPr>
          <p:cNvPr id="7" name="图片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372496" y="1557813"/>
            <a:ext cx="2664000" cy="4859478"/>
          </a:xfrm>
          <a:prstGeom prst="rect">
            <a:avLst/>
          </a:prstGeom>
        </p:spPr>
      </p:pic>
      <p:pic>
        <p:nvPicPr>
          <p:cNvPr id="5" name="图片 4"/>
          <p:cNvPicPr>
            <a:picLocks noChangeAspect="1"/>
          </p:cNvPicPr>
          <p:nvPr/>
        </p:nvPicPr>
        <p:blipFill>
          <a:blip r:embed="rId4"/>
          <a:stretch>
            <a:fillRect/>
          </a:stretch>
        </p:blipFill>
        <p:spPr>
          <a:xfrm>
            <a:off x="163505" y="1554365"/>
            <a:ext cx="6122020" cy="3890859"/>
          </a:xfrm>
          <a:prstGeom prst="rect">
            <a:avLst/>
          </a:prstGeom>
        </p:spPr>
      </p:pic>
      <p:sp>
        <p:nvSpPr>
          <p:cNvPr id="8" name="右箭头 7"/>
          <p:cNvSpPr/>
          <p:nvPr/>
        </p:nvSpPr>
        <p:spPr>
          <a:xfrm flipH="1">
            <a:off x="6156176" y="2852936"/>
            <a:ext cx="18221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stretch>
            <a:fillRect/>
          </a:stretch>
        </p:blipFill>
        <p:spPr>
          <a:xfrm>
            <a:off x="1868580" y="5445224"/>
            <a:ext cx="3182427" cy="1412776"/>
          </a:xfrm>
          <a:prstGeom prst="rect">
            <a:avLst/>
          </a:prstGeom>
        </p:spPr>
      </p:pic>
    </p:spTree>
    <p:extLst>
      <p:ext uri="{BB962C8B-B14F-4D97-AF65-F5344CB8AC3E}">
        <p14:creationId xmlns:p14="http://schemas.microsoft.com/office/powerpoint/2010/main" val="367206503"/>
      </p:ext>
    </p:extLst>
  </p:cSld>
  <p:clrMapOvr>
    <a:masterClrMapping/>
  </p:clrMapOvr>
  <mc:AlternateContent xmlns:mc="http://schemas.openxmlformats.org/markup-compatibility/2006" xmlns:p14="http://schemas.microsoft.com/office/powerpoint/2010/main">
    <mc:Choice Requires="p14">
      <p:transition spd="slow" p14:dur="2000" advTm="29030"/>
    </mc:Choice>
    <mc:Fallback xmlns="">
      <p:transition spd="slow" advTm="2903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03512"/>
          </a:xfrm>
        </p:spPr>
        <p:txBody>
          <a:bodyPr>
            <a:normAutofit/>
          </a:bodyPr>
          <a:lstStyle/>
          <a:p>
            <a:r>
              <a:rPr lang="en-US" altLang="zh-CN" sz="4000" dirty="0" smtClean="0">
                <a:solidFill>
                  <a:prstClr val="black">
                    <a:lumMod val="75000"/>
                    <a:lumOff val="25000"/>
                  </a:prstClr>
                </a:solidFill>
                <a:latin typeface="Times New Roman"/>
                <a:cs typeface="Times New Roman"/>
              </a:rPr>
              <a:t>PAPS cryogenic system</a:t>
            </a:r>
            <a:endParaRPr lang="zh-CN" altLang="en-US" sz="4000" dirty="0">
              <a:latin typeface="Times New Roman"/>
              <a:ea typeface="+mn-ea"/>
              <a:cs typeface="Times New Roman"/>
            </a:endParaRPr>
          </a:p>
        </p:txBody>
      </p:sp>
      <p:sp>
        <p:nvSpPr>
          <p:cNvPr id="6" name="TextBox 5"/>
          <p:cNvSpPr txBox="1"/>
          <p:nvPr/>
        </p:nvSpPr>
        <p:spPr>
          <a:xfrm>
            <a:off x="282684" y="978458"/>
            <a:ext cx="8213518" cy="1446550"/>
          </a:xfrm>
          <a:prstGeom prst="rect">
            <a:avLst/>
          </a:prstGeom>
          <a:noFill/>
          <a:ln>
            <a:noFill/>
          </a:ln>
        </p:spPr>
        <p:txBody>
          <a:bodyPr wrap="square" rtlCol="0">
            <a:spAutoFit/>
          </a:bodyPr>
          <a:lstStyle/>
          <a:p>
            <a:pPr marL="457200" indent="-457200">
              <a:buFont typeface="Arial" panose="020B0604020202020204" pitchFamily="34" charset="0"/>
              <a:buChar char="•"/>
            </a:pPr>
            <a:r>
              <a:rPr lang="en-US" altLang="zh-CN" sz="2000" dirty="0" smtClean="0">
                <a:latin typeface="Times New Roman"/>
                <a:cs typeface="Times New Roman"/>
              </a:rPr>
              <a:t>The cryogenic system </a:t>
            </a:r>
            <a:endParaRPr lang="zh-CN" altLang="en-US" sz="2000" dirty="0">
              <a:latin typeface="Times New Roman"/>
              <a:cs typeface="Times New Roman"/>
            </a:endParaRPr>
          </a:p>
          <a:p>
            <a:pPr marL="742950" lvl="1" indent="-285750" fontAlgn="base">
              <a:spcBef>
                <a:spcPct val="20000"/>
              </a:spcBef>
              <a:spcAft>
                <a:spcPct val="0"/>
              </a:spcAft>
              <a:buFont typeface="Arial" panose="020B0604020202020204" pitchFamily="34" charset="0"/>
              <a:buChar char="–"/>
            </a:pPr>
            <a:r>
              <a:rPr lang="en-US" altLang="zh-CN" sz="2000" dirty="0" smtClean="0">
                <a:latin typeface="Times New Roman"/>
                <a:ea typeface="宋体" pitchFamily="2" charset="-122"/>
                <a:cs typeface="Times New Roman"/>
              </a:rPr>
              <a:t>2.5kW@4.5K</a:t>
            </a:r>
            <a:r>
              <a:rPr lang="zh-CN" altLang="en-US" sz="2000" dirty="0" smtClean="0">
                <a:latin typeface="Times New Roman"/>
                <a:ea typeface="宋体" pitchFamily="2" charset="-122"/>
                <a:cs typeface="Times New Roman"/>
              </a:rPr>
              <a:t> </a:t>
            </a:r>
            <a:r>
              <a:rPr lang="en-US" altLang="zh-CN" sz="2000" dirty="0" smtClean="0">
                <a:latin typeface="Times New Roman"/>
                <a:ea typeface="宋体" pitchFamily="2" charset="-122"/>
                <a:cs typeface="Times New Roman"/>
              </a:rPr>
              <a:t>and 300W@2K LHe system</a:t>
            </a:r>
          </a:p>
          <a:p>
            <a:pPr marL="742950" lvl="1" indent="-285750" fontAlgn="base">
              <a:spcBef>
                <a:spcPct val="20000"/>
              </a:spcBef>
              <a:spcAft>
                <a:spcPct val="0"/>
              </a:spcAft>
              <a:buFont typeface="Arial" panose="020B0604020202020204" pitchFamily="34" charset="0"/>
              <a:buChar char="–"/>
            </a:pPr>
            <a:r>
              <a:rPr lang="en-US" altLang="zh-CN" sz="2000" dirty="0" smtClean="0">
                <a:latin typeface="Times New Roman"/>
                <a:ea typeface="宋体" pitchFamily="2" charset="-122"/>
                <a:cs typeface="Times New Roman"/>
              </a:rPr>
              <a:t>210m</a:t>
            </a:r>
            <a:r>
              <a:rPr lang="en-US" altLang="zh-CN" sz="2000" baseline="30000" dirty="0" smtClean="0">
                <a:latin typeface="Times New Roman"/>
                <a:ea typeface="宋体" pitchFamily="2" charset="-122"/>
                <a:cs typeface="Times New Roman"/>
              </a:rPr>
              <a:t>3</a:t>
            </a:r>
            <a:r>
              <a:rPr lang="en-US" altLang="zh-CN" sz="2000" dirty="0" smtClean="0">
                <a:latin typeface="Times New Roman"/>
                <a:ea typeface="宋体" pitchFamily="2" charset="-122"/>
                <a:cs typeface="Times New Roman"/>
              </a:rPr>
              <a:t>/h</a:t>
            </a:r>
            <a:r>
              <a:rPr lang="zh-CN" altLang="en-US" sz="2000" dirty="0" smtClean="0">
                <a:latin typeface="Times New Roman"/>
                <a:ea typeface="宋体" pitchFamily="2" charset="-122"/>
                <a:cs typeface="Times New Roman"/>
              </a:rPr>
              <a:t> </a:t>
            </a:r>
            <a:r>
              <a:rPr lang="en-US" altLang="zh-CN" sz="2000" dirty="0" smtClean="0">
                <a:latin typeface="Times New Roman"/>
                <a:ea typeface="宋体" pitchFamily="2" charset="-122"/>
                <a:cs typeface="Times New Roman"/>
              </a:rPr>
              <a:t>gas recycle and 100m</a:t>
            </a:r>
            <a:r>
              <a:rPr lang="en-US" altLang="zh-CN" sz="2000" baseline="30000" dirty="0" smtClean="0">
                <a:latin typeface="Times New Roman"/>
                <a:ea typeface="宋体" pitchFamily="2" charset="-122"/>
                <a:cs typeface="Times New Roman"/>
              </a:rPr>
              <a:t>3</a:t>
            </a:r>
            <a:r>
              <a:rPr lang="en-US" altLang="zh-CN" sz="2000" dirty="0" smtClean="0">
                <a:latin typeface="Times New Roman"/>
                <a:ea typeface="宋体" pitchFamily="2" charset="-122"/>
                <a:cs typeface="Times New Roman"/>
              </a:rPr>
              <a:t>/h gas purify capability</a:t>
            </a:r>
            <a:endParaRPr lang="zh-CN" altLang="en-US" sz="2000" dirty="0">
              <a:latin typeface="Times New Roman"/>
              <a:ea typeface="宋体" pitchFamily="2" charset="-122"/>
              <a:cs typeface="Times New Roman"/>
            </a:endParaRPr>
          </a:p>
          <a:p>
            <a:pPr marL="457200" indent="-457200">
              <a:buFont typeface="Arial" panose="020B0604020202020204" pitchFamily="34" charset="0"/>
              <a:buChar char="•"/>
            </a:pPr>
            <a:r>
              <a:rPr lang="en-US" altLang="zh-CN" sz="2000" dirty="0" smtClean="0">
                <a:latin typeface="Times New Roman"/>
                <a:cs typeface="Times New Roman"/>
              </a:rPr>
              <a:t>It would be the largest cryogenic system for SRF cavity tests in China</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3458"/>
          <a:stretch/>
        </p:blipFill>
        <p:spPr>
          <a:xfrm>
            <a:off x="2525503" y="3007446"/>
            <a:ext cx="6428719" cy="3727943"/>
          </a:xfrm>
          <a:prstGeom prst="rect">
            <a:avLst/>
          </a:prstGeom>
        </p:spPr>
      </p:pic>
    </p:spTree>
    <p:extLst>
      <p:ext uri="{BB962C8B-B14F-4D97-AF65-F5344CB8AC3E}">
        <p14:creationId xmlns:p14="http://schemas.microsoft.com/office/powerpoint/2010/main" val="26809265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000" dirty="0" smtClean="0">
                <a:latin typeface="Times New Roman"/>
                <a:cs typeface="Times New Roman"/>
              </a:rPr>
              <a:t>Accelerator design and R&amp;D</a:t>
            </a:r>
            <a:endParaRPr kumimoji="1" lang="zh-CN" altLang="en-US" sz="4000" dirty="0">
              <a:latin typeface="Times New Roman"/>
              <a:cs typeface="Times New Roman"/>
            </a:endParaRPr>
          </a:p>
        </p:txBody>
      </p:sp>
      <p:sp>
        <p:nvSpPr>
          <p:cNvPr id="3" name="内容占位符 2"/>
          <p:cNvSpPr>
            <a:spLocks noGrp="1"/>
          </p:cNvSpPr>
          <p:nvPr>
            <p:ph idx="1"/>
          </p:nvPr>
        </p:nvSpPr>
        <p:spPr>
          <a:xfrm>
            <a:off x="0" y="1631790"/>
            <a:ext cx="5285171" cy="4525963"/>
          </a:xfrm>
        </p:spPr>
        <p:txBody>
          <a:bodyPr>
            <a:noAutofit/>
          </a:bodyPr>
          <a:lstStyle/>
          <a:p>
            <a:pPr lvl="1"/>
            <a:r>
              <a:rPr lang="en-US" altLang="zh-CN" sz="1400" dirty="0" smtClean="0">
                <a:latin typeface="Times New Roman"/>
                <a:ea typeface="Heiti SC Light"/>
                <a:cs typeface="Times New Roman"/>
              </a:rPr>
              <a:t>Accelerator physics</a:t>
            </a:r>
          </a:p>
          <a:p>
            <a:pPr lvl="1"/>
            <a:r>
              <a:rPr lang="en-US" altLang="zh-CN" sz="1400" dirty="0" err="1" smtClean="0">
                <a:latin typeface="Times New Roman"/>
                <a:ea typeface="Heiti SC Light"/>
                <a:cs typeface="Times New Roman"/>
              </a:rPr>
              <a:t>Linac</a:t>
            </a:r>
            <a:endParaRPr lang="zh-CN" altLang="en-US" sz="1400" dirty="0">
              <a:latin typeface="Times New Roman"/>
              <a:ea typeface="Heiti SC Light"/>
              <a:cs typeface="Times New Roman"/>
            </a:endParaRPr>
          </a:p>
          <a:p>
            <a:pPr lvl="1"/>
            <a:r>
              <a:rPr lang="en-US" altLang="zh-CN" sz="1400" dirty="0" smtClean="0">
                <a:latin typeface="Times New Roman"/>
                <a:ea typeface="Heiti SC Light"/>
                <a:cs typeface="Times New Roman"/>
              </a:rPr>
              <a:t>SRF</a:t>
            </a:r>
            <a:endParaRPr lang="en-US" altLang="zh-CN" sz="1400" dirty="0">
              <a:latin typeface="Times New Roman"/>
              <a:ea typeface="Heiti SC Light"/>
              <a:cs typeface="Times New Roman"/>
            </a:endParaRPr>
          </a:p>
          <a:p>
            <a:pPr lvl="1"/>
            <a:r>
              <a:rPr lang="en-US" altLang="zh-CN" sz="1400" dirty="0">
                <a:latin typeface="Times New Roman"/>
                <a:ea typeface="Heiti SC Light"/>
                <a:cs typeface="Times New Roman"/>
              </a:rPr>
              <a:t>RF power source</a:t>
            </a:r>
          </a:p>
          <a:p>
            <a:pPr lvl="1"/>
            <a:r>
              <a:rPr lang="en-US" altLang="zh-CN" sz="1400" dirty="0">
                <a:latin typeface="Times New Roman"/>
                <a:ea typeface="Heiti SC Light"/>
                <a:cs typeface="Times New Roman"/>
              </a:rPr>
              <a:t>Cryogenics</a:t>
            </a:r>
            <a:endParaRPr lang="zh-CN" altLang="en-US" sz="1400" dirty="0">
              <a:latin typeface="Times New Roman"/>
              <a:ea typeface="Heiti SC Light"/>
              <a:cs typeface="Times New Roman"/>
            </a:endParaRPr>
          </a:p>
          <a:p>
            <a:pPr lvl="1"/>
            <a:r>
              <a:rPr lang="en-US" altLang="zh-CN" sz="1400" dirty="0">
                <a:latin typeface="Times New Roman"/>
                <a:ea typeface="Heiti SC Light"/>
                <a:cs typeface="Times New Roman"/>
              </a:rPr>
              <a:t>Magnet</a:t>
            </a:r>
            <a:endParaRPr lang="zh-CN" altLang="en-US" sz="1400" dirty="0">
              <a:latin typeface="Times New Roman"/>
              <a:ea typeface="Heiti SC Light"/>
              <a:cs typeface="Times New Roman"/>
            </a:endParaRPr>
          </a:p>
          <a:p>
            <a:pPr lvl="1"/>
            <a:r>
              <a:rPr lang="en-US" altLang="zh-CN" sz="1400" dirty="0">
                <a:latin typeface="Times New Roman"/>
                <a:ea typeface="Heiti SC Light"/>
                <a:cs typeface="Times New Roman"/>
              </a:rPr>
              <a:t>SC magnet</a:t>
            </a:r>
          </a:p>
          <a:p>
            <a:pPr lvl="1"/>
            <a:r>
              <a:rPr lang="en-US" altLang="zh-CN" sz="1400" dirty="0">
                <a:latin typeface="Times New Roman"/>
                <a:ea typeface="Heiti SC Light"/>
                <a:cs typeface="Times New Roman"/>
              </a:rPr>
              <a:t>Power supply &amp; E- </a:t>
            </a:r>
            <a:r>
              <a:rPr lang="en-US" altLang="zh-CN" sz="1400" dirty="0" err="1">
                <a:latin typeface="Times New Roman"/>
                <a:ea typeface="Heiti SC Light"/>
                <a:cs typeface="Times New Roman"/>
              </a:rPr>
              <a:t>seperator</a:t>
            </a:r>
            <a:endParaRPr lang="zh-CN" altLang="en-US" sz="1400" dirty="0">
              <a:latin typeface="Times New Roman"/>
              <a:ea typeface="Heiti SC Light"/>
              <a:cs typeface="Times New Roman"/>
            </a:endParaRPr>
          </a:p>
          <a:p>
            <a:pPr lvl="1"/>
            <a:r>
              <a:rPr lang="en-US" altLang="zh-CN" sz="1400" dirty="0">
                <a:latin typeface="Times New Roman"/>
                <a:ea typeface="Heiti SC Light"/>
                <a:cs typeface="Times New Roman"/>
              </a:rPr>
              <a:t>Vacuum</a:t>
            </a:r>
            <a:endParaRPr lang="zh-CN" altLang="en-US" sz="1400" dirty="0">
              <a:latin typeface="Times New Roman"/>
              <a:ea typeface="Heiti SC Light"/>
              <a:cs typeface="Times New Roman"/>
            </a:endParaRPr>
          </a:p>
          <a:p>
            <a:pPr lvl="1"/>
            <a:r>
              <a:rPr lang="en-US" altLang="zh-CN" sz="1400" dirty="0">
                <a:latin typeface="Times New Roman"/>
                <a:ea typeface="Heiti SC Light"/>
                <a:cs typeface="Times New Roman"/>
              </a:rPr>
              <a:t>Instrumentation</a:t>
            </a:r>
            <a:endParaRPr lang="zh-CN" altLang="en-US" sz="1400" dirty="0">
              <a:latin typeface="Times New Roman"/>
              <a:ea typeface="Heiti SC Light"/>
              <a:cs typeface="Times New Roman"/>
            </a:endParaRPr>
          </a:p>
          <a:p>
            <a:pPr lvl="1"/>
            <a:r>
              <a:rPr lang="en-US" altLang="zh-CN" sz="1400" dirty="0">
                <a:latin typeface="Times New Roman"/>
                <a:ea typeface="Heiti SC Light"/>
                <a:cs typeface="Times New Roman"/>
              </a:rPr>
              <a:t>Control</a:t>
            </a:r>
            <a:endParaRPr lang="zh-CN" altLang="en-US" sz="1400" dirty="0">
              <a:latin typeface="Times New Roman"/>
              <a:ea typeface="Heiti SC Light"/>
              <a:cs typeface="Times New Roman"/>
            </a:endParaRPr>
          </a:p>
          <a:p>
            <a:pPr lvl="1"/>
            <a:r>
              <a:rPr lang="en-US" altLang="zh-CN" sz="1400" dirty="0">
                <a:latin typeface="Times New Roman"/>
                <a:ea typeface="Heiti SC Light"/>
                <a:cs typeface="Times New Roman"/>
              </a:rPr>
              <a:t>Radiation Shielding</a:t>
            </a:r>
          </a:p>
          <a:p>
            <a:pPr lvl="1"/>
            <a:r>
              <a:rPr lang="en-US" altLang="zh-CN" sz="1400" dirty="0">
                <a:latin typeface="Times New Roman"/>
                <a:ea typeface="Heiti SC Light"/>
                <a:cs typeface="Times New Roman"/>
              </a:rPr>
              <a:t>Survey &amp; Alignment</a:t>
            </a:r>
          </a:p>
          <a:p>
            <a:pPr lvl="1"/>
            <a:r>
              <a:rPr lang="en-US" altLang="zh-CN" sz="1400" dirty="0">
                <a:latin typeface="Times New Roman"/>
                <a:ea typeface="Heiti SC Light"/>
                <a:cs typeface="Times New Roman"/>
              </a:rPr>
              <a:t>Mechanics</a:t>
            </a:r>
          </a:p>
          <a:p>
            <a:pPr lvl="1"/>
            <a:r>
              <a:rPr lang="en-US" altLang="zh-CN" sz="1400" dirty="0">
                <a:latin typeface="Times New Roman"/>
                <a:ea typeface="Heiti SC Light"/>
                <a:cs typeface="Times New Roman"/>
              </a:rPr>
              <a:t>Conventional facilities</a:t>
            </a:r>
            <a:endParaRPr lang="zh-CN" altLang="en-US" sz="1400" dirty="0">
              <a:latin typeface="Times New Roman"/>
              <a:ea typeface="Heiti SC Light"/>
              <a:cs typeface="Times New Roman"/>
            </a:endParaRPr>
          </a:p>
          <a:p>
            <a:pPr lvl="1"/>
            <a:r>
              <a:rPr lang="en-US" altLang="zh-CN" sz="1400" dirty="0">
                <a:latin typeface="Times New Roman"/>
                <a:ea typeface="Heiti SC Light"/>
                <a:cs typeface="Times New Roman"/>
              </a:rPr>
              <a:t>Etc.</a:t>
            </a:r>
            <a:endParaRPr lang="zh-CN" altLang="en-US" sz="1400" dirty="0">
              <a:latin typeface="Times New Roman"/>
              <a:ea typeface="Heiti SC Light"/>
              <a:cs typeface="Times New Roman"/>
            </a:endParaRPr>
          </a:p>
          <a:p>
            <a:pPr marL="57150" indent="0">
              <a:buNone/>
            </a:pPr>
            <a:endParaRPr lang="en-US" altLang="zh-CN" sz="1400" dirty="0" smtClean="0">
              <a:latin typeface="Times New Roman"/>
              <a:ea typeface="Heiti SC Light"/>
              <a:cs typeface="Times New Roman"/>
            </a:endParaRPr>
          </a:p>
        </p:txBody>
      </p:sp>
      <p:pic>
        <p:nvPicPr>
          <p:cNvPr id="9" name="图片 8" descr="C:\Users\zhai\Desktop\20171026-650CAVIT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8507" y="3174177"/>
            <a:ext cx="2267302" cy="1017572"/>
          </a:xfrm>
          <a:prstGeom prst="rect">
            <a:avLst/>
          </a:prstGeom>
          <a:noFill/>
          <a:ln>
            <a:noFill/>
          </a:ln>
        </p:spPr>
      </p:pic>
      <p:pic>
        <p:nvPicPr>
          <p:cNvPr id="10" name="图片 9"/>
          <p:cNvPicPr>
            <a:picLocks noChangeAspect="1"/>
          </p:cNvPicPr>
          <p:nvPr/>
        </p:nvPicPr>
        <p:blipFill>
          <a:blip r:embed="rId3"/>
          <a:stretch>
            <a:fillRect/>
          </a:stretch>
        </p:blipFill>
        <p:spPr>
          <a:xfrm>
            <a:off x="4956706" y="5742735"/>
            <a:ext cx="3690919" cy="834746"/>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809" y="1286921"/>
            <a:ext cx="3220069" cy="3349459"/>
          </a:xfrm>
          <a:prstGeom prst="rect">
            <a:avLst/>
          </a:prstGeom>
        </p:spPr>
      </p:pic>
      <p:pic>
        <p:nvPicPr>
          <p:cNvPr id="14" name="Picture 2"/>
          <p:cNvPicPr/>
          <p:nvPr/>
        </p:nvPicPr>
        <p:blipFill>
          <a:blip r:embed="rId5">
            <a:extLst>
              <a:ext uri="{28A0092B-C50C-407E-A947-70E740481C1C}">
                <a14:useLocalDpi xmlns:a14="http://schemas.microsoft.com/office/drawing/2010/main" val="0"/>
              </a:ext>
            </a:extLst>
          </a:blip>
          <a:srcRect/>
          <a:stretch>
            <a:fillRect/>
          </a:stretch>
        </p:blipFill>
        <p:spPr bwMode="auto">
          <a:xfrm>
            <a:off x="3288507" y="4715895"/>
            <a:ext cx="2853304" cy="640922"/>
          </a:xfrm>
          <a:prstGeom prst="rect">
            <a:avLst/>
          </a:prstGeom>
          <a:noFill/>
          <a:ln>
            <a:noFill/>
          </a:ln>
          <a:effectLst/>
          <a:extLst/>
        </p:spPr>
      </p:pic>
      <p:pic>
        <p:nvPicPr>
          <p:cNvPr id="15" name="图片 14" descr="L:\cepc cdr\CDR新目录20171023\弧区截面布局-20171024.jpg"/>
          <p:cNvPicPr>
            <a:picLocks noChangeAspect="1"/>
          </p:cNvPicPr>
          <p:nvPr/>
        </p:nvPicPr>
        <p:blipFill rotWithShape="1">
          <a:blip r:embed="rId6" cstate="print">
            <a:extLst>
              <a:ext uri="{28A0092B-C50C-407E-A947-70E740481C1C}">
                <a14:useLocalDpi xmlns:a14="http://schemas.microsoft.com/office/drawing/2010/main" val="0"/>
              </a:ext>
            </a:extLst>
          </a:blip>
          <a:srcRect l="10874" r="10249"/>
          <a:stretch/>
        </p:blipFill>
        <p:spPr bwMode="auto">
          <a:xfrm>
            <a:off x="6485004" y="2203524"/>
            <a:ext cx="1657521" cy="1485713"/>
          </a:xfrm>
          <a:prstGeom prst="rect">
            <a:avLst/>
          </a:prstGeom>
          <a:noFill/>
          <a:ln>
            <a:noFill/>
          </a:ln>
        </p:spPr>
      </p:pic>
    </p:spTree>
    <p:extLst>
      <p:ext uri="{BB962C8B-B14F-4D97-AF65-F5344CB8AC3E}">
        <p14:creationId xmlns:p14="http://schemas.microsoft.com/office/powerpoint/2010/main" val="24444296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938684" y="1401594"/>
            <a:ext cx="3748115" cy="3084492"/>
          </a:xfrm>
          <a:prstGeom prst="rect">
            <a:avLst/>
          </a:prstGeom>
        </p:spPr>
      </p:pic>
      <p:sp>
        <p:nvSpPr>
          <p:cNvPr id="2" name="标题 1"/>
          <p:cNvSpPr>
            <a:spLocks noGrp="1"/>
          </p:cNvSpPr>
          <p:nvPr>
            <p:ph type="title"/>
          </p:nvPr>
        </p:nvSpPr>
        <p:spPr/>
        <p:txBody>
          <a:bodyPr>
            <a:normAutofit/>
          </a:bodyPr>
          <a:lstStyle/>
          <a:p>
            <a:r>
              <a:rPr lang="en-US" altLang="zh-CN" sz="4000" dirty="0" smtClean="0">
                <a:latin typeface="Times New Roman"/>
                <a:ea typeface="微软雅黑" panose="020B0503020204020204" pitchFamily="34" charset="-122"/>
                <a:cs typeface="Times New Roman"/>
              </a:rPr>
              <a:t>PAPS Test Stand with Beam</a:t>
            </a:r>
            <a:endParaRPr lang="zh-CN" altLang="en-US" sz="4000" dirty="0">
              <a:latin typeface="Times New Roman"/>
              <a:ea typeface="微软雅黑" panose="020B0503020204020204" pitchFamily="34" charset="-122"/>
              <a:cs typeface="Times New Roman"/>
            </a:endParaRPr>
          </a:p>
        </p:txBody>
      </p:sp>
      <p:sp>
        <p:nvSpPr>
          <p:cNvPr id="8" name="灯片编号占位符 7"/>
          <p:cNvSpPr>
            <a:spLocks noGrp="1"/>
          </p:cNvSpPr>
          <p:nvPr>
            <p:ph type="sldNum" sz="quarter" idx="12"/>
          </p:nvPr>
        </p:nvSpPr>
        <p:spPr/>
        <p:txBody>
          <a:bodyPr/>
          <a:lstStyle/>
          <a:p>
            <a:pPr>
              <a:defRPr/>
            </a:pPr>
            <a:fld id="{9D4335EE-BD33-4D2B-92EE-A4EAAE51E3BD}" type="slidenum">
              <a:rPr lang="zh-CN" altLang="en-US" smtClean="0">
                <a:solidFill>
                  <a:prstClr val="black">
                    <a:tint val="75000"/>
                  </a:prstClr>
                </a:solidFill>
              </a:rPr>
              <a:pPr>
                <a:defRPr/>
              </a:pPr>
              <a:t>30</a:t>
            </a:fld>
            <a:endParaRPr lang="zh-CN" altLang="en-US">
              <a:solidFill>
                <a:prstClr val="black">
                  <a:tint val="75000"/>
                </a:prstClr>
              </a:solidFill>
            </a:endParaRPr>
          </a:p>
        </p:txBody>
      </p:sp>
      <p:sp>
        <p:nvSpPr>
          <p:cNvPr id="3" name="内容占位符 2"/>
          <p:cNvSpPr>
            <a:spLocks noGrp="1"/>
          </p:cNvSpPr>
          <p:nvPr>
            <p:ph idx="4294967295"/>
          </p:nvPr>
        </p:nvSpPr>
        <p:spPr>
          <a:xfrm>
            <a:off x="0" y="1455738"/>
            <a:ext cx="8229600" cy="1187450"/>
          </a:xfrm>
        </p:spPr>
        <p:txBody>
          <a:bodyPr>
            <a:normAutofit fontScale="92500" lnSpcReduction="10000"/>
          </a:bodyPr>
          <a:lstStyle/>
          <a:p>
            <a:r>
              <a:rPr lang="en-US" altLang="zh-CN" sz="2400" dirty="0" smtClean="0">
                <a:solidFill>
                  <a:srgbClr val="000000"/>
                </a:solidFill>
                <a:latin typeface="Times New Roman"/>
                <a:ea typeface="微软雅黑" panose="020B0503020204020204" pitchFamily="34" charset="-122"/>
                <a:cs typeface="Times New Roman"/>
              </a:rPr>
              <a:t>Test 650MHz &amp; 1.3Ghz cavities with beam</a:t>
            </a:r>
          </a:p>
          <a:p>
            <a:r>
              <a:rPr lang="en-US" altLang="zh-CN" sz="2400" dirty="0" smtClean="0">
                <a:solidFill>
                  <a:srgbClr val="000000"/>
                </a:solidFill>
                <a:latin typeface="Times New Roman"/>
                <a:ea typeface="微软雅黑" panose="020B0503020204020204" pitchFamily="34" charset="-122"/>
                <a:cs typeface="Times New Roman"/>
              </a:rPr>
              <a:t>Test </a:t>
            </a:r>
            <a:r>
              <a:rPr lang="en-US" altLang="zh-CN" sz="2400" dirty="0">
                <a:solidFill>
                  <a:srgbClr val="000000"/>
                </a:solidFill>
                <a:latin typeface="Times New Roman"/>
                <a:cs typeface="Times New Roman"/>
              </a:rPr>
              <a:t>High Efficiency </a:t>
            </a:r>
            <a:r>
              <a:rPr lang="en-US" altLang="zh-CN" sz="2400" dirty="0" smtClean="0">
                <a:solidFill>
                  <a:srgbClr val="000000"/>
                </a:solidFill>
                <a:latin typeface="Times New Roman"/>
                <a:cs typeface="Times New Roman"/>
              </a:rPr>
              <a:t>klystron</a:t>
            </a:r>
          </a:p>
          <a:p>
            <a:r>
              <a:rPr lang="en-US" altLang="zh-CN" sz="2400" dirty="0" smtClean="0">
                <a:solidFill>
                  <a:srgbClr val="000000"/>
                </a:solidFill>
                <a:latin typeface="Times New Roman"/>
                <a:ea typeface="微软雅黑" panose="020B0503020204020204" pitchFamily="34" charset="-122"/>
                <a:cs typeface="Times New Roman"/>
              </a:rPr>
              <a:t>Test </a:t>
            </a:r>
            <a:r>
              <a:rPr lang="en-US" altLang="zh-CN" sz="2400" dirty="0">
                <a:solidFill>
                  <a:srgbClr val="000000"/>
                </a:solidFill>
                <a:latin typeface="Times New Roman"/>
                <a:ea typeface="微软雅黑" panose="020B0503020204020204" pitchFamily="34" charset="-122"/>
                <a:cs typeface="Times New Roman"/>
              </a:rPr>
              <a:t>CW beam10 </a:t>
            </a:r>
            <a:r>
              <a:rPr lang="en-US" altLang="zh-CN" sz="2400" dirty="0" smtClean="0">
                <a:solidFill>
                  <a:srgbClr val="000000"/>
                </a:solidFill>
                <a:latin typeface="Times New Roman"/>
                <a:ea typeface="微软雅黑" panose="020B0503020204020204" pitchFamily="34" charset="-122"/>
                <a:cs typeface="Times New Roman"/>
              </a:rPr>
              <a:t>mA, 50 </a:t>
            </a:r>
            <a:r>
              <a:rPr lang="en-US" altLang="zh-CN" sz="2400" dirty="0">
                <a:solidFill>
                  <a:srgbClr val="000000"/>
                </a:solidFill>
                <a:latin typeface="Times New Roman"/>
                <a:ea typeface="微软雅黑" panose="020B0503020204020204" pitchFamily="34" charset="-122"/>
                <a:cs typeface="Times New Roman"/>
              </a:rPr>
              <a:t>MeV</a:t>
            </a:r>
          </a:p>
          <a:p>
            <a:endParaRPr lang="zh-CN" altLang="en-US" sz="2400" dirty="0">
              <a:solidFill>
                <a:srgbClr val="000000"/>
              </a:solidFill>
              <a:latin typeface="Times New Roman"/>
              <a:cs typeface="Times New Roman"/>
            </a:endParaRPr>
          </a:p>
          <a:p>
            <a:endParaRPr lang="en-US" altLang="zh-CN" sz="2400" dirty="0">
              <a:solidFill>
                <a:srgbClr val="000000"/>
              </a:solidFill>
              <a:latin typeface="Times New Roman"/>
              <a:ea typeface="微软雅黑" panose="020B0503020204020204" pitchFamily="34" charset="-122"/>
              <a:cs typeface="Times New Roman"/>
            </a:endParaRPr>
          </a:p>
        </p:txBody>
      </p:sp>
      <p:sp>
        <p:nvSpPr>
          <p:cNvPr id="6" name="文本框 5"/>
          <p:cNvSpPr txBox="1"/>
          <p:nvPr/>
        </p:nvSpPr>
        <p:spPr>
          <a:xfrm>
            <a:off x="1036464" y="4281893"/>
            <a:ext cx="2424174" cy="400110"/>
          </a:xfrm>
          <a:prstGeom prst="rect">
            <a:avLst/>
          </a:prstGeom>
          <a:noFill/>
        </p:spPr>
        <p:txBody>
          <a:bodyPr wrap="square" rtlCol="0">
            <a:spAutoFit/>
          </a:bodyPr>
          <a:lstStyle/>
          <a:p>
            <a:pPr>
              <a:defRPr/>
            </a:pPr>
            <a:r>
              <a:rPr lang="en-US" altLang="zh-CN" sz="2000" dirty="0">
                <a:solidFill>
                  <a:srgbClr val="000000"/>
                </a:solidFill>
                <a:latin typeface="Times New Roman"/>
                <a:ea typeface="微软雅黑" panose="020B0503020204020204" pitchFamily="34" charset="-122"/>
                <a:cs typeface="Times New Roman"/>
              </a:rPr>
              <a:t>650 MHz test module</a:t>
            </a:r>
            <a:endParaRPr lang="zh-CN" altLang="en-US" sz="2000" dirty="0">
              <a:solidFill>
                <a:srgbClr val="000000"/>
              </a:solidFill>
              <a:latin typeface="Times New Roman"/>
              <a:ea typeface="微软雅黑" panose="020B0503020204020204" pitchFamily="34" charset="-122"/>
              <a:cs typeface="Times New Roman"/>
            </a:endParaRPr>
          </a:p>
        </p:txBody>
      </p:sp>
      <p:sp>
        <p:nvSpPr>
          <p:cNvPr id="7" name="文本框 6"/>
          <p:cNvSpPr txBox="1"/>
          <p:nvPr/>
        </p:nvSpPr>
        <p:spPr>
          <a:xfrm>
            <a:off x="7434033" y="2780475"/>
            <a:ext cx="1570267" cy="707886"/>
          </a:xfrm>
          <a:prstGeom prst="rect">
            <a:avLst/>
          </a:prstGeom>
          <a:noFill/>
        </p:spPr>
        <p:txBody>
          <a:bodyPr wrap="square" rtlCol="0">
            <a:spAutoFit/>
          </a:bodyPr>
          <a:lstStyle/>
          <a:p>
            <a:pPr>
              <a:defRPr/>
            </a:pPr>
            <a:r>
              <a:rPr lang="en-US" altLang="zh-CN" sz="2000" dirty="0">
                <a:solidFill>
                  <a:srgbClr val="000000"/>
                </a:solidFill>
                <a:latin typeface="Times New Roman"/>
                <a:ea typeface="微软雅黑" panose="020B0503020204020204" pitchFamily="34" charset="-122"/>
                <a:cs typeface="Times New Roman"/>
              </a:rPr>
              <a:t>DC photo cathode gun</a:t>
            </a:r>
            <a:endParaRPr lang="zh-CN" altLang="en-US" sz="2000" dirty="0">
              <a:solidFill>
                <a:srgbClr val="000000"/>
              </a:solidFill>
              <a:latin typeface="Times New Roman"/>
              <a:ea typeface="微软雅黑" panose="020B0503020204020204" pitchFamily="34" charset="-122"/>
              <a:cs typeface="Times New Roman"/>
            </a:endParaRPr>
          </a:p>
        </p:txBody>
      </p:sp>
      <p:sp>
        <p:nvSpPr>
          <p:cNvPr id="15" name="文本框 14"/>
          <p:cNvSpPr txBox="1"/>
          <p:nvPr/>
        </p:nvSpPr>
        <p:spPr>
          <a:xfrm>
            <a:off x="5748620" y="4281893"/>
            <a:ext cx="2335389" cy="400110"/>
          </a:xfrm>
          <a:prstGeom prst="rect">
            <a:avLst/>
          </a:prstGeom>
          <a:noFill/>
        </p:spPr>
        <p:txBody>
          <a:bodyPr wrap="square" rtlCol="0">
            <a:spAutoFit/>
          </a:bodyPr>
          <a:lstStyle/>
          <a:p>
            <a:pPr>
              <a:defRPr/>
            </a:pPr>
            <a:r>
              <a:rPr lang="en-US" altLang="zh-CN" sz="2000" dirty="0">
                <a:solidFill>
                  <a:srgbClr val="000000"/>
                </a:solidFill>
                <a:latin typeface="Times New Roman"/>
                <a:ea typeface="微软雅黑" panose="020B0503020204020204" pitchFamily="34" charset="-122"/>
                <a:cs typeface="Times New Roman"/>
              </a:rPr>
              <a:t>1.3 GHz test module</a:t>
            </a:r>
            <a:endParaRPr lang="zh-CN" altLang="en-US" sz="2000" dirty="0">
              <a:solidFill>
                <a:srgbClr val="000000"/>
              </a:solidFill>
              <a:latin typeface="Times New Roman"/>
              <a:ea typeface="微软雅黑" panose="020B0503020204020204" pitchFamily="34" charset="-122"/>
              <a:cs typeface="Times New Roman"/>
            </a:endParaRPr>
          </a:p>
        </p:txBody>
      </p:sp>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4" t="-66" r="-4" b="26292"/>
          <a:stretch/>
        </p:blipFill>
        <p:spPr>
          <a:xfrm>
            <a:off x="195771" y="4708525"/>
            <a:ext cx="4012333" cy="2035423"/>
          </a:xfrm>
          <a:prstGeom prst="rect">
            <a:avLst/>
          </a:prstGeom>
        </p:spPr>
      </p:pic>
      <p:sp>
        <p:nvSpPr>
          <p:cNvPr id="9" name="文本框 8"/>
          <p:cNvSpPr txBox="1"/>
          <p:nvPr/>
        </p:nvSpPr>
        <p:spPr>
          <a:xfrm>
            <a:off x="9858375" y="4708525"/>
            <a:ext cx="184666" cy="369332"/>
          </a:xfrm>
          <a:prstGeom prst="rect">
            <a:avLst/>
          </a:prstGeom>
          <a:noFill/>
        </p:spPr>
        <p:txBody>
          <a:bodyPr wrap="none" rtlCol="0">
            <a:spAutoFit/>
          </a:bodyPr>
          <a:lstStyle/>
          <a:p>
            <a:endParaRPr kumimoji="1" lang="zh-CN" altLang="en-US" dirty="0">
              <a:solidFill>
                <a:srgbClr val="000000"/>
              </a:solidFill>
              <a:latin typeface="Times New Roman"/>
              <a:cs typeface="Times New Roman"/>
            </a:endParaRPr>
          </a:p>
        </p:txBody>
      </p:sp>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10" y="2931204"/>
            <a:ext cx="4953506" cy="111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22689" b="13675"/>
          <a:stretch/>
        </p:blipFill>
        <p:spPr>
          <a:xfrm>
            <a:off x="4561228" y="4708525"/>
            <a:ext cx="4475350" cy="2035423"/>
          </a:xfrm>
          <a:prstGeom prst="rect">
            <a:avLst/>
          </a:prstGeom>
        </p:spPr>
      </p:pic>
      <p:pic>
        <p:nvPicPr>
          <p:cNvPr id="14" name="Picture 2"/>
          <p:cNvPicPr/>
          <p:nvPr/>
        </p:nvPicPr>
        <p:blipFill>
          <a:blip r:embed="rId6">
            <a:extLst>
              <a:ext uri="{28A0092B-C50C-407E-A947-70E740481C1C}">
                <a14:useLocalDpi xmlns:a14="http://schemas.microsoft.com/office/drawing/2010/main" val="0"/>
              </a:ext>
            </a:extLst>
          </a:blip>
          <a:srcRect/>
          <a:stretch>
            <a:fillRect/>
          </a:stretch>
        </p:blipFill>
        <p:spPr bwMode="auto">
          <a:xfrm>
            <a:off x="4561228" y="6356350"/>
            <a:ext cx="2576521" cy="501650"/>
          </a:xfrm>
          <a:prstGeom prst="rect">
            <a:avLst/>
          </a:prstGeom>
          <a:noFill/>
          <a:ln>
            <a:noFill/>
          </a:ln>
          <a:effectLst/>
          <a:extLst/>
        </p:spPr>
      </p:pic>
    </p:spTree>
    <p:extLst>
      <p:ext uri="{BB962C8B-B14F-4D97-AF65-F5344CB8AC3E}">
        <p14:creationId xmlns:p14="http://schemas.microsoft.com/office/powerpoint/2010/main" val="26044450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4000" dirty="0" smtClean="0">
                <a:latin typeface="Times New Roman"/>
                <a:ea typeface="Heiti SC Light"/>
                <a:cs typeface="Times New Roman"/>
              </a:rPr>
              <a:t>Beijing fund: 5 M RMB</a:t>
            </a:r>
            <a:endParaRPr kumimoji="1" lang="zh-CN" altLang="en-US" sz="4000" dirty="0"/>
          </a:p>
        </p:txBody>
      </p:sp>
      <p:sp>
        <p:nvSpPr>
          <p:cNvPr id="3" name="内容占位符 2"/>
          <p:cNvSpPr>
            <a:spLocks noGrp="1"/>
          </p:cNvSpPr>
          <p:nvPr>
            <p:ph idx="4294967295"/>
          </p:nvPr>
        </p:nvSpPr>
        <p:spPr>
          <a:xfrm>
            <a:off x="0" y="1479797"/>
            <a:ext cx="8229600" cy="1068388"/>
          </a:xfrm>
        </p:spPr>
        <p:txBody>
          <a:bodyPr>
            <a:normAutofit fontScale="70000" lnSpcReduction="20000"/>
          </a:bodyPr>
          <a:lstStyle/>
          <a:p>
            <a:r>
              <a:rPr lang="en-US" altLang="zh-CN" dirty="0"/>
              <a:t>Horizontal EP System for SRF </a:t>
            </a:r>
            <a:r>
              <a:rPr lang="en-US" altLang="zh-CN" dirty="0" smtClean="0"/>
              <a:t>cavities</a:t>
            </a:r>
          </a:p>
          <a:p>
            <a:r>
              <a:rPr lang="en-US" altLang="zh-CN" dirty="0" smtClean="0">
                <a:solidFill>
                  <a:prstClr val="black"/>
                </a:solidFill>
              </a:rPr>
              <a:t>Tooling </a:t>
            </a:r>
            <a:r>
              <a:rPr lang="en-US" altLang="zh-CN" dirty="0">
                <a:solidFill>
                  <a:prstClr val="black"/>
                </a:solidFill>
              </a:rPr>
              <a:t>variable up to about 2 m length and 1m for diameter, compatible from 1.3GHz to 650MHz and 500MHz cavities. </a:t>
            </a:r>
            <a:endParaRPr lang="zh-CN" altLang="en-US" dirty="0"/>
          </a:p>
          <a:p>
            <a:endParaRPr kumimoji="1" lang="zh-CN" altLang="en-US" dirty="0"/>
          </a:p>
        </p:txBody>
      </p:sp>
      <p:pic>
        <p:nvPicPr>
          <p:cNvPr id="5" name="图片 4"/>
          <p:cNvPicPr>
            <a:picLocks noChangeAspect="1"/>
          </p:cNvPicPr>
          <p:nvPr/>
        </p:nvPicPr>
        <p:blipFill rotWithShape="1">
          <a:blip r:embed="rId2"/>
          <a:srcRect t="34256"/>
          <a:stretch/>
        </p:blipFill>
        <p:spPr>
          <a:xfrm>
            <a:off x="189562" y="2762238"/>
            <a:ext cx="4109209" cy="3394228"/>
          </a:xfrm>
          <a:prstGeom prst="rect">
            <a:avLst/>
          </a:prstGeom>
        </p:spPr>
      </p:pic>
      <p:sp>
        <p:nvSpPr>
          <p:cNvPr id="11" name="TextBox 9"/>
          <p:cNvSpPr txBox="1"/>
          <p:nvPr/>
        </p:nvSpPr>
        <p:spPr>
          <a:xfrm>
            <a:off x="639909" y="6416494"/>
            <a:ext cx="2835012" cy="307777"/>
          </a:xfrm>
          <a:prstGeom prst="rect">
            <a:avLst/>
          </a:prstGeom>
          <a:noFill/>
        </p:spPr>
        <p:txBody>
          <a:bodyPr wrap="square" rtlCol="0">
            <a:spAutoFit/>
          </a:bodyPr>
          <a:lstStyle/>
          <a:p>
            <a:pPr algn="ctr"/>
            <a:r>
              <a:rPr lang="en-US" altLang="zh-CN" sz="1400" dirty="0" smtClean="0"/>
              <a:t>3D design of mechanical setup</a:t>
            </a:r>
            <a:endParaRPr lang="zh-CN" altLang="en-US" sz="1400" dirty="0"/>
          </a:p>
        </p:txBody>
      </p:sp>
      <p:pic>
        <p:nvPicPr>
          <p:cNvPr id="13" name="图片 12"/>
          <p:cNvPicPr/>
          <p:nvPr/>
        </p:nvPicPr>
        <p:blipFill>
          <a:blip r:embed="rId3"/>
          <a:stretch>
            <a:fillRect/>
          </a:stretch>
        </p:blipFill>
        <p:spPr>
          <a:xfrm>
            <a:off x="4510084" y="4803990"/>
            <a:ext cx="4312106" cy="1617411"/>
          </a:xfrm>
          <a:prstGeom prst="rect">
            <a:avLst/>
          </a:prstGeom>
        </p:spPr>
      </p:pic>
      <p:pic>
        <p:nvPicPr>
          <p:cNvPr id="14" name="图片 13"/>
          <p:cNvPicPr>
            <a:picLocks noChangeAspect="1"/>
          </p:cNvPicPr>
          <p:nvPr/>
        </p:nvPicPr>
        <p:blipFill>
          <a:blip r:embed="rId4"/>
          <a:stretch>
            <a:fillRect/>
          </a:stretch>
        </p:blipFill>
        <p:spPr>
          <a:xfrm>
            <a:off x="4510085" y="2466746"/>
            <a:ext cx="4419996" cy="1956979"/>
          </a:xfrm>
          <a:prstGeom prst="rect">
            <a:avLst/>
          </a:prstGeom>
        </p:spPr>
      </p:pic>
      <p:sp>
        <p:nvSpPr>
          <p:cNvPr id="15" name="矩形 14"/>
          <p:cNvSpPr/>
          <p:nvPr/>
        </p:nvSpPr>
        <p:spPr>
          <a:xfrm>
            <a:off x="4644271" y="4311567"/>
            <a:ext cx="4113264" cy="441146"/>
          </a:xfrm>
          <a:prstGeom prst="rect">
            <a:avLst/>
          </a:prstGeom>
        </p:spPr>
        <p:txBody>
          <a:bodyPr wrap="square">
            <a:spAutoFit/>
          </a:bodyPr>
          <a:lstStyle/>
          <a:p>
            <a:pPr>
              <a:lnSpc>
                <a:spcPct val="150000"/>
              </a:lnSpc>
            </a:pPr>
            <a:r>
              <a:rPr lang="en-US" altLang="zh-CN" sz="1600" dirty="0">
                <a:latin typeface="Arial" panose="020B0604020202020204" pitchFamily="34" charset="0"/>
                <a:cs typeface="Arial" panose="020B0604020202020204" pitchFamily="34" charset="0"/>
              </a:rPr>
              <a:t>Flow chart of </a:t>
            </a:r>
            <a:r>
              <a:rPr lang="en-GB" altLang="zh-CN" sz="1600" dirty="0">
                <a:latin typeface="Arial" panose="020B0604020202020204" pitchFamily="34" charset="0"/>
                <a:cs typeface="Arial" panose="020B0604020202020204" pitchFamily="34" charset="0"/>
              </a:rPr>
              <a:t>acid mixing and storage unit</a:t>
            </a:r>
          </a:p>
        </p:txBody>
      </p:sp>
      <p:sp>
        <p:nvSpPr>
          <p:cNvPr id="16" name="矩形 15"/>
          <p:cNvSpPr/>
          <p:nvPr/>
        </p:nvSpPr>
        <p:spPr>
          <a:xfrm>
            <a:off x="5230096" y="6416494"/>
            <a:ext cx="2791787" cy="441146"/>
          </a:xfrm>
          <a:prstGeom prst="rect">
            <a:avLst/>
          </a:prstGeom>
        </p:spPr>
        <p:txBody>
          <a:bodyPr wrap="square">
            <a:spAutoFit/>
          </a:bodyPr>
          <a:lstStyle/>
          <a:p>
            <a:pPr>
              <a:lnSpc>
                <a:spcPct val="150000"/>
              </a:lnSpc>
            </a:pPr>
            <a:r>
              <a:rPr lang="en-US" altLang="zh-CN" sz="1600" dirty="0">
                <a:latin typeface="Arial" panose="020B0604020202020204" pitchFamily="34" charset="0"/>
                <a:cs typeface="Arial" panose="020B0604020202020204" pitchFamily="34" charset="0"/>
              </a:rPr>
              <a:t>Flow chart of </a:t>
            </a:r>
            <a:r>
              <a:rPr lang="en-GB" altLang="zh-CN" sz="1600" dirty="0">
                <a:latin typeface="Arial" panose="020B0604020202020204" pitchFamily="34" charset="0"/>
                <a:cs typeface="Arial" panose="020B0604020202020204" pitchFamily="34" charset="0"/>
              </a:rPr>
              <a:t>circulation unit</a:t>
            </a:r>
          </a:p>
        </p:txBody>
      </p:sp>
    </p:spTree>
    <p:extLst>
      <p:ext uri="{BB962C8B-B14F-4D97-AF65-F5344CB8AC3E}">
        <p14:creationId xmlns:p14="http://schemas.microsoft.com/office/powerpoint/2010/main" val="3958600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zh-CN" altLang="en-US" dirty="0" smtClean="0">
                <a:latin typeface="Times New Roman"/>
                <a:cs typeface="Times New Roman"/>
              </a:rPr>
              <a:t>申请</a:t>
            </a:r>
            <a:r>
              <a:rPr kumimoji="1" lang="en-US" altLang="zh-CN" dirty="0" smtClean="0">
                <a:latin typeface="Times New Roman"/>
                <a:cs typeface="Times New Roman"/>
              </a:rPr>
              <a:t>Most fund 2018 (</a:t>
            </a:r>
            <a:r>
              <a:rPr kumimoji="1" lang="zh-CN" altLang="zh-CN" dirty="0" smtClean="0">
                <a:latin typeface="Times New Roman"/>
                <a:cs typeface="Times New Roman"/>
              </a:rPr>
              <a:t>2</a:t>
            </a:r>
            <a:r>
              <a:rPr kumimoji="1" lang="en-US" altLang="zh-CN" dirty="0" smtClean="0">
                <a:latin typeface="Times New Roman"/>
                <a:cs typeface="Times New Roman"/>
              </a:rPr>
              <a:t>018-2022): ~10 M RMB</a:t>
            </a:r>
            <a:endParaRPr kumimoji="1" lang="zh-CN" altLang="en-US" dirty="0"/>
          </a:p>
        </p:txBody>
      </p:sp>
      <p:sp>
        <p:nvSpPr>
          <p:cNvPr id="3" name="内容占位符 2"/>
          <p:cNvSpPr>
            <a:spLocks noGrp="1"/>
          </p:cNvSpPr>
          <p:nvPr>
            <p:ph idx="1"/>
          </p:nvPr>
        </p:nvSpPr>
        <p:spPr/>
        <p:txBody>
          <a:bodyPr>
            <a:noAutofit/>
          </a:bodyPr>
          <a:lstStyle/>
          <a:p>
            <a:pPr marL="0" indent="0">
              <a:buNone/>
            </a:pPr>
            <a:r>
              <a:rPr lang="zh-CN" altLang="zh-CN" sz="1800" dirty="0"/>
              <a:t>加速器关键技术的研发和验证 </a:t>
            </a:r>
            <a:r>
              <a:rPr lang="zh-CN" altLang="en-US" sz="1800" dirty="0"/>
              <a:t>：</a:t>
            </a:r>
            <a:endParaRPr lang="en-US" altLang="zh-CN" sz="1800" dirty="0" smtClean="0"/>
          </a:p>
          <a:p>
            <a:pPr marL="0" indent="0">
              <a:buNone/>
            </a:pPr>
            <a:endParaRPr lang="zh-CN" altLang="en-US" sz="1800" dirty="0" smtClean="0"/>
          </a:p>
          <a:p>
            <a:pPr marL="0" indent="0">
              <a:buNone/>
            </a:pPr>
            <a:r>
              <a:rPr lang="zh-CN" altLang="zh-CN" sz="1800" dirty="0" smtClean="0"/>
              <a:t>（</a:t>
            </a:r>
            <a:r>
              <a:rPr lang="en-US" altLang="zh-CN" sz="1800" dirty="0"/>
              <a:t>1</a:t>
            </a:r>
            <a:r>
              <a:rPr lang="zh-CN" altLang="zh-CN" sz="1800" dirty="0" smtClean="0"/>
              <a:t>）</a:t>
            </a:r>
            <a:r>
              <a:rPr lang="zh-CN" altLang="en-US" sz="1800" dirty="0"/>
              <a:t>研制增强器交变二极低场磁铁的原型</a:t>
            </a:r>
            <a:r>
              <a:rPr lang="zh-CN" altLang="en-US" sz="1800" dirty="0" smtClean="0"/>
              <a:t>机</a:t>
            </a:r>
            <a:r>
              <a:rPr lang="zh-CN" altLang="zh-CN" sz="1800" dirty="0" smtClean="0"/>
              <a:t>：</a:t>
            </a:r>
            <a:r>
              <a:rPr lang="zh-CN" altLang="zh-CN" sz="1800" dirty="0"/>
              <a:t>最低工作磁场</a:t>
            </a:r>
            <a:r>
              <a:rPr lang="en-US" altLang="zh-CN" sz="1800" dirty="0"/>
              <a:t> 31Gs</a:t>
            </a:r>
            <a:r>
              <a:rPr lang="zh-CN" altLang="zh-CN" sz="1800" dirty="0" smtClean="0"/>
              <a:t>，</a:t>
            </a:r>
            <a:r>
              <a:rPr lang="zh-TW" altLang="en-US" sz="1800" dirty="0"/>
              <a:t>最高磁场 </a:t>
            </a:r>
            <a:r>
              <a:rPr lang="en-US" altLang="zh-TW" sz="1800" dirty="0" smtClean="0"/>
              <a:t>620Gs</a:t>
            </a:r>
            <a:r>
              <a:rPr lang="zh-CN" altLang="en-US" sz="1800" dirty="0" smtClean="0"/>
              <a:t>，</a:t>
            </a:r>
            <a:r>
              <a:rPr lang="zh-CN" altLang="zh-CN" sz="1800" dirty="0" smtClean="0"/>
              <a:t>均匀</a:t>
            </a:r>
            <a:r>
              <a:rPr lang="zh-CN" altLang="zh-CN" sz="1800" dirty="0"/>
              <a:t>性要求</a:t>
            </a:r>
            <a:r>
              <a:rPr lang="en-US" altLang="zh-CN" sz="1800" dirty="0"/>
              <a:t>5×10</a:t>
            </a:r>
            <a:r>
              <a:rPr lang="en-US" altLang="zh-CN" sz="1800" baseline="30000" dirty="0"/>
              <a:t>-4</a:t>
            </a:r>
            <a:r>
              <a:rPr lang="en-US" altLang="zh-CN" sz="1800" dirty="0"/>
              <a:t> </a:t>
            </a:r>
            <a:r>
              <a:rPr lang="zh-CN" altLang="zh-CN" sz="1800" dirty="0"/>
              <a:t>，重复性</a:t>
            </a:r>
            <a:r>
              <a:rPr lang="en-US" altLang="zh-CN" sz="1800" dirty="0"/>
              <a:t> 2×10</a:t>
            </a:r>
            <a:r>
              <a:rPr lang="en-US" altLang="zh-CN" sz="1800" baseline="30000" dirty="0"/>
              <a:t>-4</a:t>
            </a:r>
            <a:r>
              <a:rPr lang="en-US" altLang="zh-CN" sz="1800" dirty="0"/>
              <a:t> </a:t>
            </a:r>
            <a:r>
              <a:rPr lang="zh-CN" altLang="zh-CN" sz="1800" dirty="0"/>
              <a:t>；</a:t>
            </a:r>
            <a:endParaRPr lang="zh-CN" altLang="en-US" sz="1800" dirty="0"/>
          </a:p>
          <a:p>
            <a:pPr marL="0" indent="0">
              <a:buNone/>
            </a:pPr>
            <a:endParaRPr lang="zh-CN" altLang="zh-CN" sz="1800" dirty="0"/>
          </a:p>
          <a:p>
            <a:pPr marL="0" indent="0">
              <a:buNone/>
            </a:pPr>
            <a:r>
              <a:rPr lang="zh-CN" altLang="zh-CN" sz="1800" dirty="0"/>
              <a:t>（</a:t>
            </a:r>
            <a:r>
              <a:rPr lang="en-US" altLang="zh-CN" sz="1800" dirty="0"/>
              <a:t>2</a:t>
            </a:r>
            <a:r>
              <a:rPr lang="zh-CN" altLang="zh-CN" sz="1800" dirty="0" smtClean="0"/>
              <a:t>）</a:t>
            </a:r>
            <a:r>
              <a:rPr lang="zh-CN" altLang="en-US" sz="1800" dirty="0"/>
              <a:t>研制弯转真空盒和 </a:t>
            </a:r>
            <a:r>
              <a:rPr lang="en-US" altLang="zh-CN" sz="1800" dirty="0"/>
              <a:t>RF </a:t>
            </a:r>
            <a:r>
              <a:rPr lang="zh-CN" altLang="en-US" sz="1800" dirty="0"/>
              <a:t>屏蔽波纹管的原型</a:t>
            </a:r>
            <a:r>
              <a:rPr lang="zh-CN" altLang="en-US" sz="1800" dirty="0" smtClean="0"/>
              <a:t>机</a:t>
            </a:r>
            <a:r>
              <a:rPr lang="zh-CN" altLang="zh-CN" sz="1800" dirty="0" smtClean="0"/>
              <a:t>：</a:t>
            </a:r>
            <a:r>
              <a:rPr lang="zh-CN" altLang="zh-CN" sz="1800" dirty="0"/>
              <a:t>真空度好于</a:t>
            </a:r>
            <a:r>
              <a:rPr lang="en-US" altLang="zh-CN" sz="1800" dirty="0"/>
              <a:t>2×10</a:t>
            </a:r>
            <a:r>
              <a:rPr lang="en-US" altLang="zh-CN" sz="1800" baseline="30000" dirty="0"/>
              <a:t>-10</a:t>
            </a:r>
            <a:r>
              <a:rPr lang="en-US" altLang="zh-CN" sz="1800" dirty="0"/>
              <a:t>Torr</a:t>
            </a:r>
            <a:r>
              <a:rPr lang="zh-CN" altLang="zh-CN" sz="1800" dirty="0" smtClean="0"/>
              <a:t>，</a:t>
            </a:r>
            <a:r>
              <a:rPr lang="zh-CN" altLang="en-US" sz="1800" dirty="0" smtClean="0"/>
              <a:t>总漏率小于</a:t>
            </a:r>
            <a:r>
              <a:rPr lang="en-US" altLang="zh-CN" sz="1800" dirty="0"/>
              <a:t>2×10</a:t>
            </a:r>
            <a:r>
              <a:rPr lang="en-US" altLang="zh-CN" sz="1800" baseline="30000" dirty="0"/>
              <a:t>-</a:t>
            </a:r>
            <a:r>
              <a:rPr lang="en-US" altLang="zh-CN" sz="1800" baseline="30000" dirty="0" smtClean="0"/>
              <a:t>10</a:t>
            </a:r>
            <a:r>
              <a:rPr lang="en-US" altLang="zh-CN" sz="1800" dirty="0" smtClean="0"/>
              <a:t>Torr.L/S</a:t>
            </a:r>
            <a:r>
              <a:rPr lang="zh-CN" altLang="zh-CN" sz="1800" dirty="0" smtClean="0"/>
              <a:t>；</a:t>
            </a:r>
            <a:r>
              <a:rPr lang="en-US" altLang="zh-CN" sz="1800" dirty="0"/>
              <a:t>RF</a:t>
            </a:r>
            <a:r>
              <a:rPr lang="zh-CN" altLang="zh-CN" sz="1800" dirty="0"/>
              <a:t>屏蔽波纹管：指接触力为</a:t>
            </a:r>
            <a:r>
              <a:rPr lang="en-US" altLang="zh-CN" sz="1800" dirty="0"/>
              <a:t> 125±25 g/Finger</a:t>
            </a:r>
            <a:r>
              <a:rPr lang="zh-CN" altLang="zh-CN" sz="1800" dirty="0"/>
              <a:t>；</a:t>
            </a:r>
            <a:endParaRPr lang="zh-CN" altLang="en-US" sz="1800" dirty="0"/>
          </a:p>
          <a:p>
            <a:pPr marL="0" indent="0">
              <a:buNone/>
            </a:pPr>
            <a:endParaRPr lang="zh-CN" altLang="zh-CN" sz="1800" dirty="0"/>
          </a:p>
          <a:p>
            <a:pPr marL="0" indent="0">
              <a:buNone/>
            </a:pPr>
            <a:r>
              <a:rPr lang="zh-CN" altLang="zh-CN" sz="1800" dirty="0"/>
              <a:t>（</a:t>
            </a:r>
            <a:r>
              <a:rPr lang="en-US" altLang="zh-CN" sz="1800" dirty="0"/>
              <a:t>3</a:t>
            </a:r>
            <a:r>
              <a:rPr lang="zh-CN" altLang="zh-CN" sz="1800" dirty="0" smtClean="0"/>
              <a:t>）</a:t>
            </a:r>
            <a:r>
              <a:rPr lang="zh-CN" altLang="en-US" sz="1800" dirty="0"/>
              <a:t>研制正负电子束静电分离器的原型</a:t>
            </a:r>
            <a:r>
              <a:rPr lang="zh-CN" altLang="en-US" sz="1800" dirty="0" smtClean="0"/>
              <a:t>机</a:t>
            </a:r>
            <a:r>
              <a:rPr lang="zh-CN" altLang="en-US" sz="1800" dirty="0"/>
              <a:t>，正负电子分离最高能量为 </a:t>
            </a:r>
            <a:r>
              <a:rPr lang="en-US" altLang="zh-CN" sz="1800" dirty="0" smtClean="0"/>
              <a:t>120GeV</a:t>
            </a:r>
            <a:r>
              <a:rPr lang="zh-CN" altLang="en-US" sz="1800" dirty="0" smtClean="0"/>
              <a:t>，</a:t>
            </a:r>
            <a:r>
              <a:rPr lang="zh-CN" altLang="zh-CN" sz="1800" dirty="0" smtClean="0"/>
              <a:t>最大工作场强</a:t>
            </a:r>
            <a:r>
              <a:rPr lang="en-US" altLang="zh-CN" sz="1800" dirty="0"/>
              <a:t>2MV/</a:t>
            </a:r>
            <a:r>
              <a:rPr lang="en-US" altLang="zh-CN" sz="1800" dirty="0" smtClean="0"/>
              <a:t>m</a:t>
            </a:r>
            <a:r>
              <a:rPr lang="zh-CN" altLang="zh-CN" sz="1800" dirty="0" smtClean="0"/>
              <a:t>；</a:t>
            </a:r>
            <a:endParaRPr lang="zh-CN" altLang="en-US" sz="1800" dirty="0"/>
          </a:p>
          <a:p>
            <a:pPr marL="0" indent="0">
              <a:buNone/>
            </a:pPr>
            <a:endParaRPr lang="zh-CN" altLang="zh-CN" sz="1800" dirty="0"/>
          </a:p>
          <a:p>
            <a:pPr marL="0" indent="0">
              <a:buNone/>
            </a:pPr>
            <a:r>
              <a:rPr lang="zh-CN" altLang="zh-CN" sz="1800" dirty="0"/>
              <a:t>（</a:t>
            </a:r>
            <a:r>
              <a:rPr lang="en-US" altLang="zh-CN" sz="1800" dirty="0"/>
              <a:t>4</a:t>
            </a:r>
            <a:r>
              <a:rPr lang="zh-CN" altLang="zh-CN" sz="1800" dirty="0" smtClean="0"/>
              <a:t>）</a:t>
            </a:r>
            <a:r>
              <a:rPr lang="zh-CN" altLang="en-US" sz="1800" dirty="0" smtClean="0"/>
              <a:t>研究设计在 </a:t>
            </a:r>
            <a:r>
              <a:rPr lang="en-US" altLang="zh-CN" sz="1800" dirty="0"/>
              <a:t>Z </a:t>
            </a:r>
            <a:r>
              <a:rPr lang="zh-CN" altLang="en-US" sz="1800" dirty="0"/>
              <a:t>能区极化束对撞，束流极化度大于 </a:t>
            </a:r>
            <a:r>
              <a:rPr lang="en-US" altLang="zh-CN" sz="1800" dirty="0" smtClean="0"/>
              <a:t>50</a:t>
            </a:r>
            <a:r>
              <a:rPr lang="en-US" altLang="zh-CN" sz="1800" dirty="0"/>
              <a:t>%</a:t>
            </a:r>
            <a:r>
              <a:rPr lang="zh-CN" altLang="en-US" sz="1800" dirty="0"/>
              <a:t>，寿命大于 </a:t>
            </a:r>
            <a:r>
              <a:rPr lang="en-US" altLang="zh-CN" sz="1800" dirty="0"/>
              <a:t>60 </a:t>
            </a:r>
            <a:r>
              <a:rPr lang="zh-CN" altLang="en-US" sz="1800" dirty="0"/>
              <a:t>分钟。</a:t>
            </a:r>
            <a:br>
              <a:rPr lang="zh-CN" altLang="en-US" sz="1800" dirty="0"/>
            </a:br>
            <a:endParaRPr lang="zh-CN" altLang="en-US" sz="1800" dirty="0"/>
          </a:p>
          <a:p>
            <a:endParaRPr kumimoji="1" lang="zh-CN" altLang="en-US" sz="1800" dirty="0">
              <a:solidFill>
                <a:srgbClr val="000000"/>
              </a:solidFill>
            </a:endParaRPr>
          </a:p>
        </p:txBody>
      </p:sp>
    </p:spTree>
    <p:extLst>
      <p:ext uri="{BB962C8B-B14F-4D97-AF65-F5344CB8AC3E}">
        <p14:creationId xmlns:p14="http://schemas.microsoft.com/office/powerpoint/2010/main" val="1685072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02" y="176742"/>
            <a:ext cx="8708633" cy="1193006"/>
          </a:xfrm>
        </p:spPr>
        <p:txBody>
          <a:bodyPr>
            <a:normAutofit/>
          </a:bodyPr>
          <a:lstStyle/>
          <a:p>
            <a:pPr lvl="0" defTabSz="914400">
              <a:lnSpc>
                <a:spcPct val="100000"/>
              </a:lnSpc>
              <a:defRPr/>
            </a:pPr>
            <a:r>
              <a:rPr lang="en-US" altLang="zh-CN" sz="4000" dirty="0">
                <a:latin typeface="Times New Roman"/>
                <a:cs typeface="Times New Roman"/>
              </a:rPr>
              <a:t>High precision low field dipole magnet</a:t>
            </a:r>
          </a:p>
        </p:txBody>
      </p:sp>
      <p:sp>
        <p:nvSpPr>
          <p:cNvPr id="5" name="TextBox 4"/>
          <p:cNvSpPr txBox="1"/>
          <p:nvPr/>
        </p:nvSpPr>
        <p:spPr>
          <a:xfrm>
            <a:off x="365724" y="1511319"/>
            <a:ext cx="4411239" cy="3477875"/>
          </a:xfrm>
          <a:prstGeom prst="rect">
            <a:avLst/>
          </a:prstGeom>
          <a:noFill/>
        </p:spPr>
        <p:txBody>
          <a:bodyPr wrap="square" rtlCol="0">
            <a:spAutoFit/>
          </a:bodyPr>
          <a:lstStyle/>
          <a:p>
            <a:r>
              <a:rPr lang="en-US" sz="2000" b="1" dirty="0" smtClean="0">
                <a:latin typeface="Times New Roman"/>
                <a:cs typeface="Times New Roman"/>
              </a:rPr>
              <a:t>Motivation:</a:t>
            </a:r>
          </a:p>
          <a:p>
            <a:pPr marL="285750" indent="-285750">
              <a:buFont typeface="Arial" charset="0"/>
              <a:buChar char="•"/>
            </a:pPr>
            <a:r>
              <a:rPr lang="en-US" sz="2000" dirty="0" smtClean="0">
                <a:latin typeface="Times New Roman"/>
                <a:cs typeface="Times New Roman"/>
              </a:rPr>
              <a:t>To get </a:t>
            </a:r>
            <a:r>
              <a:rPr lang="en-US" altLang="zh-CN" sz="2000" dirty="0">
                <a:latin typeface="Times New Roman"/>
                <a:cs typeface="Times New Roman"/>
              </a:rPr>
              <a:t>low </a:t>
            </a:r>
            <a:r>
              <a:rPr lang="en-US" altLang="zh-CN" sz="2000" dirty="0" smtClean="0">
                <a:latin typeface="Times New Roman"/>
                <a:cs typeface="Times New Roman"/>
              </a:rPr>
              <a:t>field of 29 </a:t>
            </a:r>
            <a:r>
              <a:rPr lang="en-US" altLang="zh-CN" sz="2000" dirty="0" err="1" smtClean="0">
                <a:latin typeface="Times New Roman"/>
                <a:cs typeface="Times New Roman"/>
              </a:rPr>
              <a:t>Gs</a:t>
            </a:r>
            <a:r>
              <a:rPr lang="en-US" altLang="zh-CN" sz="2000" dirty="0" smtClean="0">
                <a:latin typeface="Times New Roman"/>
                <a:cs typeface="Times New Roman"/>
              </a:rPr>
              <a:t> with </a:t>
            </a:r>
            <a:r>
              <a:rPr lang="en-US" sz="2000" dirty="0" smtClean="0">
                <a:latin typeface="Times New Roman"/>
                <a:cs typeface="Times New Roman"/>
              </a:rPr>
              <a:t>high precision, </a:t>
            </a:r>
            <a:r>
              <a:rPr lang="en-US" sz="2000" dirty="0">
                <a:latin typeface="Times New Roman"/>
                <a:cs typeface="Times New Roman"/>
              </a:rPr>
              <a:t>s</a:t>
            </a:r>
            <a:r>
              <a:rPr lang="en-US" sz="2000" dirty="0" smtClean="0">
                <a:latin typeface="Times New Roman"/>
                <a:cs typeface="Times New Roman"/>
              </a:rPr>
              <a:t>everal subscale prototype dipole magnets will designed, fabricated and tested.</a:t>
            </a:r>
            <a:endParaRPr lang="en-US" sz="2000" dirty="0">
              <a:solidFill>
                <a:srgbClr val="FF0000"/>
              </a:solidFill>
              <a:latin typeface="Times New Roman"/>
              <a:cs typeface="Times New Roman"/>
            </a:endParaRPr>
          </a:p>
          <a:p>
            <a:pPr marL="257175" indent="-257175">
              <a:buFont typeface="Arial" charset="0"/>
              <a:buChar char="•"/>
            </a:pPr>
            <a:r>
              <a:rPr lang="en-US" sz="2000" dirty="0" smtClean="0">
                <a:latin typeface="Times New Roman"/>
                <a:cs typeface="Times New Roman"/>
              </a:rPr>
              <a:t>A final high precision low field prototype dipole magnet with expected specifications will be developed.</a:t>
            </a:r>
          </a:p>
          <a:p>
            <a:pPr marL="257175" indent="-257175">
              <a:buFont typeface="Arial" charset="0"/>
              <a:buChar char="•"/>
            </a:pPr>
            <a:r>
              <a:rPr lang="en-US" sz="2000" dirty="0" smtClean="0">
                <a:latin typeface="Times New Roman"/>
                <a:cs typeface="Times New Roman"/>
              </a:rPr>
              <a:t>A high efficiency field measurement system</a:t>
            </a:r>
            <a:r>
              <a:rPr lang="en-US" sz="2000" dirty="0">
                <a:latin typeface="Times New Roman"/>
                <a:cs typeface="Times New Roman"/>
              </a:rPr>
              <a:t> </a:t>
            </a:r>
            <a:r>
              <a:rPr lang="en-US" sz="2000" dirty="0" smtClean="0">
                <a:latin typeface="Times New Roman"/>
                <a:cs typeface="Times New Roman"/>
              </a:rPr>
              <a:t>with </a:t>
            </a:r>
            <a:r>
              <a:rPr lang="en-US" altLang="zh-CN" sz="2000" dirty="0" smtClean="0">
                <a:latin typeface="Times New Roman"/>
                <a:cs typeface="Times New Roman"/>
              </a:rPr>
              <a:t>high </a:t>
            </a:r>
            <a:r>
              <a:rPr lang="en-US" altLang="zh-CN" sz="2000" dirty="0">
                <a:latin typeface="Times New Roman"/>
                <a:cs typeface="Times New Roman"/>
              </a:rPr>
              <a:t>precision </a:t>
            </a:r>
            <a:r>
              <a:rPr lang="en-US" sz="2000" dirty="0" smtClean="0">
                <a:latin typeface="Times New Roman"/>
                <a:cs typeface="Times New Roman"/>
              </a:rPr>
              <a:t> will be designed and set up.</a:t>
            </a:r>
            <a:endParaRPr lang="en-US" sz="2000" dirty="0">
              <a:latin typeface="Times New Roman"/>
              <a:cs typeface="Times New Roman"/>
            </a:endParaRPr>
          </a:p>
        </p:txBody>
      </p:sp>
      <p:sp>
        <p:nvSpPr>
          <p:cNvPr id="8" name="TextBox 7"/>
          <p:cNvSpPr txBox="1"/>
          <p:nvPr/>
        </p:nvSpPr>
        <p:spPr>
          <a:xfrm>
            <a:off x="365724" y="5123243"/>
            <a:ext cx="8322578" cy="1508105"/>
          </a:xfrm>
          <a:prstGeom prst="rect">
            <a:avLst/>
          </a:prstGeom>
          <a:noFill/>
        </p:spPr>
        <p:txBody>
          <a:bodyPr wrap="square" rtlCol="0">
            <a:spAutoFit/>
          </a:bodyPr>
          <a:lstStyle/>
          <a:p>
            <a:r>
              <a:rPr lang="en-US" sz="2000" b="1" dirty="0">
                <a:latin typeface="Times New Roman"/>
                <a:cs typeface="Times New Roman"/>
              </a:rPr>
              <a:t>Challenges</a:t>
            </a:r>
            <a:r>
              <a:rPr lang="en-US" sz="2000" b="1" dirty="0" smtClean="0">
                <a:latin typeface="Times New Roman"/>
                <a:cs typeface="Times New Roman"/>
              </a:rPr>
              <a:t>:</a:t>
            </a:r>
            <a:endParaRPr lang="en-US" altLang="zh-CN" sz="1800" b="1" dirty="0">
              <a:solidFill>
                <a:srgbClr val="FF0000"/>
              </a:solidFill>
              <a:latin typeface="Times New Roman"/>
              <a:cs typeface="Times New Roman"/>
            </a:endParaRPr>
          </a:p>
          <a:p>
            <a:pPr marL="457200" indent="-457200" algn="just">
              <a:buClr>
                <a:srgbClr val="FF0000"/>
              </a:buClr>
              <a:buFont typeface="Wingdings" pitchFamily="2" charset="2"/>
              <a:buChar char="Ø"/>
            </a:pPr>
            <a:r>
              <a:rPr lang="en-US" altLang="zh-CN" sz="1800" dirty="0">
                <a:latin typeface="Times New Roman"/>
                <a:cs typeface="Times New Roman"/>
              </a:rPr>
              <a:t> Total length of the dipoles ~</a:t>
            </a:r>
            <a:r>
              <a:rPr lang="en-US" altLang="zh-CN" sz="1800" dirty="0">
                <a:solidFill>
                  <a:srgbClr val="FF0000"/>
                </a:solidFill>
                <a:latin typeface="Times New Roman"/>
                <a:cs typeface="Times New Roman"/>
              </a:rPr>
              <a:t>75km</a:t>
            </a:r>
            <a:r>
              <a:rPr lang="en-US" altLang="zh-CN" sz="1800" dirty="0">
                <a:latin typeface="Times New Roman"/>
                <a:cs typeface="Times New Roman"/>
              </a:rPr>
              <a:t>      </a:t>
            </a:r>
            <a:r>
              <a:rPr lang="en-US" altLang="zh-CN" sz="1800" dirty="0" smtClean="0">
                <a:latin typeface="Times New Roman"/>
                <a:cs typeface="Times New Roman"/>
              </a:rPr>
              <a:t>   how </a:t>
            </a:r>
            <a:r>
              <a:rPr lang="en-US" altLang="zh-CN" sz="1800" dirty="0">
                <a:latin typeface="Times New Roman"/>
                <a:cs typeface="Times New Roman"/>
              </a:rPr>
              <a:t>to reduce cost</a:t>
            </a:r>
          </a:p>
          <a:p>
            <a:pPr marL="457200" indent="-457200" algn="just">
              <a:buClr>
                <a:srgbClr val="FF0000"/>
              </a:buClr>
              <a:buFont typeface="Wingdings" pitchFamily="2" charset="2"/>
              <a:buChar char="Ø"/>
            </a:pPr>
            <a:r>
              <a:rPr lang="en-US" altLang="zh-CN" sz="1800" dirty="0" smtClean="0">
                <a:latin typeface="Times New Roman"/>
                <a:cs typeface="Times New Roman"/>
              </a:rPr>
              <a:t> Field </a:t>
            </a:r>
            <a:r>
              <a:rPr lang="en-US" altLang="zh-CN" sz="1800" dirty="0">
                <a:latin typeface="Times New Roman"/>
                <a:cs typeface="Times New Roman"/>
              </a:rPr>
              <a:t>error &lt;29Gs*0.1%=</a:t>
            </a:r>
            <a:r>
              <a:rPr lang="en-US" altLang="zh-CN" sz="1800" dirty="0">
                <a:solidFill>
                  <a:srgbClr val="FF0000"/>
                </a:solidFill>
                <a:latin typeface="Times New Roman"/>
                <a:cs typeface="Times New Roman"/>
              </a:rPr>
              <a:t>0.029Gs</a:t>
            </a:r>
            <a:r>
              <a:rPr lang="en-US" altLang="zh-CN" sz="1800" dirty="0">
                <a:latin typeface="Times New Roman"/>
                <a:cs typeface="Times New Roman"/>
              </a:rPr>
              <a:t>      </a:t>
            </a:r>
            <a:r>
              <a:rPr lang="en-US" altLang="zh-CN" sz="1800" dirty="0" smtClean="0">
                <a:latin typeface="Times New Roman"/>
                <a:cs typeface="Times New Roman"/>
              </a:rPr>
              <a:t>   how </a:t>
            </a:r>
            <a:r>
              <a:rPr lang="en-US" altLang="zh-CN" sz="1800" dirty="0">
                <a:latin typeface="Times New Roman"/>
                <a:cs typeface="Times New Roman"/>
              </a:rPr>
              <a:t>to design</a:t>
            </a:r>
          </a:p>
          <a:p>
            <a:pPr marL="457200" indent="-457200" algn="just">
              <a:buClr>
                <a:srgbClr val="FF0000"/>
              </a:buClr>
              <a:buFont typeface="Wingdings" pitchFamily="2" charset="2"/>
              <a:buChar char="Ø"/>
            </a:pPr>
            <a:r>
              <a:rPr lang="en-US" altLang="zh-CN" sz="1800" dirty="0">
                <a:latin typeface="Times New Roman"/>
                <a:cs typeface="Times New Roman"/>
              </a:rPr>
              <a:t> Field reproducibility&lt;29Gs*0.05%=</a:t>
            </a:r>
            <a:r>
              <a:rPr lang="en-US" altLang="zh-CN" sz="1800" dirty="0">
                <a:solidFill>
                  <a:srgbClr val="FF0000"/>
                </a:solidFill>
                <a:latin typeface="Times New Roman"/>
                <a:cs typeface="Times New Roman"/>
              </a:rPr>
              <a:t>0.015Gs</a:t>
            </a:r>
            <a:r>
              <a:rPr lang="en-US" altLang="zh-CN" sz="1800" dirty="0">
                <a:latin typeface="Times New Roman"/>
                <a:cs typeface="Times New Roman"/>
              </a:rPr>
              <a:t>     </a:t>
            </a:r>
            <a:r>
              <a:rPr lang="en-US" altLang="zh-CN" sz="1800" dirty="0" smtClean="0">
                <a:latin typeface="Times New Roman"/>
                <a:cs typeface="Times New Roman"/>
              </a:rPr>
              <a:t>   how </a:t>
            </a:r>
            <a:r>
              <a:rPr lang="en-US" altLang="zh-CN" sz="1800" dirty="0">
                <a:latin typeface="Times New Roman"/>
                <a:cs typeface="Times New Roman"/>
              </a:rPr>
              <a:t>to measure</a:t>
            </a:r>
          </a:p>
          <a:p>
            <a:pPr marL="457200" indent="-457200" algn="just">
              <a:buClr>
                <a:srgbClr val="FF0000"/>
              </a:buClr>
              <a:buFont typeface="Wingdings" pitchFamily="2" charset="2"/>
              <a:buChar char="Ø"/>
            </a:pPr>
            <a:r>
              <a:rPr lang="en-US" altLang="zh-CN" sz="1800" dirty="0">
                <a:latin typeface="Times New Roman"/>
                <a:cs typeface="Times New Roman"/>
              </a:rPr>
              <a:t> Magnet length ~</a:t>
            </a:r>
            <a:r>
              <a:rPr lang="en-US" altLang="zh-CN" sz="1800" dirty="0">
                <a:solidFill>
                  <a:srgbClr val="FF0000"/>
                </a:solidFill>
                <a:latin typeface="Times New Roman"/>
                <a:cs typeface="Times New Roman"/>
              </a:rPr>
              <a:t>5000mm</a:t>
            </a:r>
            <a:r>
              <a:rPr lang="en-US" altLang="zh-CN" sz="1800" dirty="0">
                <a:latin typeface="Times New Roman"/>
                <a:cs typeface="Times New Roman"/>
              </a:rPr>
              <a:t>      </a:t>
            </a:r>
            <a:r>
              <a:rPr lang="en-US" altLang="zh-CN" sz="1800" dirty="0" smtClean="0">
                <a:latin typeface="Times New Roman"/>
                <a:cs typeface="Times New Roman"/>
              </a:rPr>
              <a:t>  how </a:t>
            </a:r>
            <a:r>
              <a:rPr lang="en-US" altLang="zh-CN" sz="1800" dirty="0">
                <a:latin typeface="Times New Roman"/>
                <a:cs typeface="Times New Roman"/>
              </a:rPr>
              <a:t>to fabricate</a:t>
            </a:r>
          </a:p>
        </p:txBody>
      </p:sp>
      <p:graphicFrame>
        <p:nvGraphicFramePr>
          <p:cNvPr id="15" name="表格 14"/>
          <p:cNvGraphicFramePr>
            <a:graphicFrameLocks noGrp="1"/>
          </p:cNvGraphicFramePr>
          <p:nvPr>
            <p:extLst>
              <p:ext uri="{D42A27DB-BD31-4B8C-83A1-F6EECF244321}">
                <p14:modId xmlns:p14="http://schemas.microsoft.com/office/powerpoint/2010/main" val="1570559585"/>
              </p:ext>
            </p:extLst>
          </p:nvPr>
        </p:nvGraphicFramePr>
        <p:xfrm>
          <a:off x="4976019" y="1830175"/>
          <a:ext cx="3876529" cy="2808606"/>
        </p:xfrm>
        <a:graphic>
          <a:graphicData uri="http://schemas.openxmlformats.org/drawingml/2006/table">
            <a:tbl>
              <a:tblPr firstRow="1" firstCol="1" bandRow="1">
                <a:tableStyleId>{5C22544A-7EE6-4342-B048-85BDC9FD1C3A}</a:tableStyleId>
              </a:tblPr>
              <a:tblGrid>
                <a:gridCol w="2656403"/>
                <a:gridCol w="1220126"/>
              </a:tblGrid>
              <a:tr h="302514">
                <a:tc>
                  <a:txBody>
                    <a:bodyPr/>
                    <a:lstStyle/>
                    <a:p>
                      <a:pPr>
                        <a:spcAft>
                          <a:spcPts val="0"/>
                        </a:spcAft>
                      </a:pPr>
                      <a:r>
                        <a:rPr lang="en-GB" sz="1900" baseline="0" dirty="0">
                          <a:effectLst/>
                        </a:rPr>
                        <a:t> </a:t>
                      </a:r>
                      <a:endParaRPr lang="zh-CN" sz="1900" baseline="0" dirty="0">
                        <a:effectLst/>
                        <a:latin typeface="Times New Roman"/>
                        <a:ea typeface="MS Mincho"/>
                        <a:cs typeface="Times New Roman"/>
                      </a:endParaRPr>
                    </a:p>
                  </a:txBody>
                  <a:tcPr marL="8255" marR="8255" marT="9906" marB="0" anchor="ctr"/>
                </a:tc>
                <a:tc>
                  <a:txBody>
                    <a:bodyPr/>
                    <a:lstStyle/>
                    <a:p>
                      <a:pPr algn="ctr">
                        <a:spcAft>
                          <a:spcPts val="0"/>
                        </a:spcAft>
                      </a:pPr>
                      <a:r>
                        <a:rPr lang="en-GB" sz="1900" baseline="0" dirty="0" smtClean="0">
                          <a:effectLst/>
                        </a:rPr>
                        <a:t>BST-63B</a:t>
                      </a:r>
                      <a:endParaRPr lang="zh-CN" sz="1900" baseline="0" dirty="0">
                        <a:effectLst/>
                        <a:latin typeface="Times New Roman"/>
                        <a:ea typeface="MS Mincho"/>
                        <a:cs typeface="Times New Roman"/>
                      </a:endParaRPr>
                    </a:p>
                  </a:txBody>
                  <a:tcPr marL="8255" marR="8255" marT="9906" marB="0" anchor="ctr"/>
                </a:tc>
              </a:tr>
              <a:tr h="302514">
                <a:tc>
                  <a:txBody>
                    <a:bodyPr/>
                    <a:lstStyle/>
                    <a:p>
                      <a:pPr>
                        <a:spcAft>
                          <a:spcPts val="0"/>
                        </a:spcAft>
                      </a:pPr>
                      <a:r>
                        <a:rPr lang="en-GB" sz="1900" baseline="0" dirty="0">
                          <a:effectLst/>
                        </a:rPr>
                        <a:t>Quantity</a:t>
                      </a:r>
                      <a:endParaRPr lang="zh-CN" sz="1900" baseline="0" dirty="0">
                        <a:effectLst/>
                        <a:latin typeface="Times New Roman"/>
                        <a:ea typeface="MS Mincho"/>
                        <a:cs typeface="Times New Roman"/>
                      </a:endParaRPr>
                    </a:p>
                  </a:txBody>
                  <a:tcPr marL="8255" marR="8255" marT="9906" marB="0" anchor="ctr"/>
                </a:tc>
                <a:tc>
                  <a:txBody>
                    <a:bodyPr/>
                    <a:lstStyle/>
                    <a:p>
                      <a:pPr algn="ctr">
                        <a:spcAft>
                          <a:spcPts val="0"/>
                        </a:spcAft>
                      </a:pPr>
                      <a:r>
                        <a:rPr lang="en-GB" sz="1900" baseline="0" dirty="0" smtClean="0">
                          <a:effectLst/>
                        </a:rPr>
                        <a:t>15360</a:t>
                      </a:r>
                      <a:endParaRPr lang="zh-CN" sz="1900" baseline="0" dirty="0">
                        <a:effectLst/>
                        <a:latin typeface="Times New Roman"/>
                        <a:ea typeface="MS Mincho"/>
                        <a:cs typeface="Times New Roman"/>
                      </a:endParaRPr>
                    </a:p>
                  </a:txBody>
                  <a:tcPr marL="8255" marR="8255" marT="9906" marB="0" anchor="ctr"/>
                </a:tc>
              </a:tr>
              <a:tr h="345504">
                <a:tc>
                  <a:txBody>
                    <a:bodyPr/>
                    <a:lstStyle/>
                    <a:p>
                      <a:pPr>
                        <a:spcAft>
                          <a:spcPts val="0"/>
                        </a:spcAft>
                      </a:pPr>
                      <a:r>
                        <a:rPr lang="en-GB" sz="1900" baseline="0" dirty="0">
                          <a:effectLst/>
                        </a:rPr>
                        <a:t>Minimum field (</a:t>
                      </a:r>
                      <a:r>
                        <a:rPr lang="en-GB" sz="1900" baseline="0" dirty="0" err="1">
                          <a:effectLst/>
                        </a:rPr>
                        <a:t>Gs</a:t>
                      </a:r>
                      <a:r>
                        <a:rPr lang="en-GB" sz="1900" baseline="0" dirty="0">
                          <a:effectLst/>
                        </a:rPr>
                        <a:t>)</a:t>
                      </a:r>
                      <a:endParaRPr lang="zh-CN" sz="1900" baseline="0" dirty="0">
                        <a:effectLst/>
                        <a:latin typeface="Times New Roman"/>
                        <a:ea typeface="MS Mincho"/>
                        <a:cs typeface="Times New Roman"/>
                      </a:endParaRPr>
                    </a:p>
                  </a:txBody>
                  <a:tcPr marL="8255" marR="8255" marT="9906" marB="0" anchor="ctr"/>
                </a:tc>
                <a:tc>
                  <a:txBody>
                    <a:bodyPr/>
                    <a:lstStyle/>
                    <a:p>
                      <a:pPr algn="ctr">
                        <a:spcAft>
                          <a:spcPts val="0"/>
                        </a:spcAft>
                      </a:pPr>
                      <a:r>
                        <a:rPr lang="en-GB" sz="1900" baseline="0" dirty="0" smtClean="0">
                          <a:effectLst/>
                        </a:rPr>
                        <a:t>29 </a:t>
                      </a:r>
                      <a:endParaRPr lang="zh-CN" sz="1900" baseline="0" dirty="0">
                        <a:effectLst/>
                        <a:latin typeface="Times New Roman"/>
                        <a:ea typeface="MS Mincho"/>
                        <a:cs typeface="Times New Roman"/>
                      </a:endParaRPr>
                    </a:p>
                  </a:txBody>
                  <a:tcPr marL="8255" marR="8255" marT="9906" marB="0" anchor="ctr"/>
                </a:tc>
              </a:tr>
              <a:tr h="345504">
                <a:tc>
                  <a:txBody>
                    <a:bodyPr/>
                    <a:lstStyle/>
                    <a:p>
                      <a:pPr>
                        <a:spcAft>
                          <a:spcPts val="0"/>
                        </a:spcAft>
                      </a:pPr>
                      <a:r>
                        <a:rPr lang="en-GB" sz="1900" baseline="0" dirty="0">
                          <a:effectLst/>
                        </a:rPr>
                        <a:t>Maximum field (</a:t>
                      </a:r>
                      <a:r>
                        <a:rPr lang="en-GB" sz="1900" baseline="0" dirty="0" err="1">
                          <a:effectLst/>
                        </a:rPr>
                        <a:t>Gs</a:t>
                      </a:r>
                      <a:r>
                        <a:rPr lang="en-GB" sz="1900" baseline="0" dirty="0">
                          <a:effectLst/>
                        </a:rPr>
                        <a:t>)</a:t>
                      </a:r>
                      <a:endParaRPr lang="zh-CN" sz="1900" baseline="0" dirty="0">
                        <a:effectLst/>
                        <a:latin typeface="Times New Roman"/>
                        <a:ea typeface="MS Mincho"/>
                        <a:cs typeface="Times New Roman"/>
                      </a:endParaRPr>
                    </a:p>
                  </a:txBody>
                  <a:tcPr marL="8255" marR="8255" marT="9906" marB="0" anchor="ctr"/>
                </a:tc>
                <a:tc>
                  <a:txBody>
                    <a:bodyPr/>
                    <a:lstStyle/>
                    <a:p>
                      <a:pPr algn="ctr">
                        <a:spcAft>
                          <a:spcPts val="0"/>
                        </a:spcAft>
                      </a:pPr>
                      <a:r>
                        <a:rPr lang="en-GB" altLang="zh-CN" sz="1900" baseline="0" dirty="0" smtClean="0">
                          <a:effectLst/>
                          <a:latin typeface="+mn-lt"/>
                          <a:ea typeface="+mn-ea"/>
                          <a:cs typeface="+mn-cs"/>
                        </a:rPr>
                        <a:t>492</a:t>
                      </a:r>
                      <a:endParaRPr lang="zh-CN" sz="1900" baseline="0" dirty="0">
                        <a:effectLst/>
                        <a:latin typeface="Times New Roman"/>
                        <a:ea typeface="MS Mincho"/>
                        <a:cs typeface="Times New Roman"/>
                      </a:endParaRPr>
                    </a:p>
                  </a:txBody>
                  <a:tcPr marL="8255" marR="8255" marT="9906" marB="0" anchor="ctr"/>
                </a:tc>
              </a:tr>
              <a:tr h="302514">
                <a:tc>
                  <a:txBody>
                    <a:bodyPr/>
                    <a:lstStyle/>
                    <a:p>
                      <a:pPr>
                        <a:spcAft>
                          <a:spcPts val="0"/>
                        </a:spcAft>
                      </a:pPr>
                      <a:r>
                        <a:rPr lang="en-GB" sz="1900" baseline="0" dirty="0">
                          <a:effectLst/>
                        </a:rPr>
                        <a:t>Gap (mm)</a:t>
                      </a:r>
                      <a:endParaRPr lang="zh-CN" sz="1900" baseline="0" dirty="0">
                        <a:effectLst/>
                        <a:latin typeface="Times New Roman"/>
                        <a:ea typeface="MS Mincho"/>
                        <a:cs typeface="Times New Roman"/>
                      </a:endParaRPr>
                    </a:p>
                  </a:txBody>
                  <a:tcPr marL="8255" marR="8255" marT="9906" marB="0" anchor="ctr"/>
                </a:tc>
                <a:tc>
                  <a:txBody>
                    <a:bodyPr/>
                    <a:lstStyle/>
                    <a:p>
                      <a:pPr algn="ctr">
                        <a:spcAft>
                          <a:spcPts val="0"/>
                        </a:spcAft>
                      </a:pPr>
                      <a:r>
                        <a:rPr lang="en-GB" altLang="zh-CN" sz="1900" baseline="0" dirty="0" smtClean="0">
                          <a:effectLst/>
                          <a:latin typeface="+mn-lt"/>
                          <a:ea typeface="+mn-ea"/>
                          <a:cs typeface="+mn-cs"/>
                        </a:rPr>
                        <a:t>63</a:t>
                      </a:r>
                      <a:endParaRPr lang="zh-CN" sz="1900" baseline="0" dirty="0">
                        <a:effectLst/>
                        <a:latin typeface="Times New Roman"/>
                        <a:ea typeface="MS Mincho"/>
                        <a:cs typeface="Times New Roman"/>
                      </a:endParaRPr>
                    </a:p>
                  </a:txBody>
                  <a:tcPr marL="8255" marR="8255" marT="9906" marB="0" anchor="ctr"/>
                </a:tc>
              </a:tr>
              <a:tr h="302514">
                <a:tc>
                  <a:txBody>
                    <a:bodyPr/>
                    <a:lstStyle/>
                    <a:p>
                      <a:pPr>
                        <a:spcAft>
                          <a:spcPts val="0"/>
                        </a:spcAft>
                      </a:pPr>
                      <a:r>
                        <a:rPr lang="en-GB" sz="1900" baseline="0">
                          <a:effectLst/>
                        </a:rPr>
                        <a:t>Magnetic Length (mm)</a:t>
                      </a:r>
                      <a:endParaRPr lang="zh-CN" sz="1900" baseline="0">
                        <a:effectLst/>
                        <a:latin typeface="Times New Roman"/>
                        <a:ea typeface="MS Mincho"/>
                        <a:cs typeface="Times New Roman"/>
                      </a:endParaRPr>
                    </a:p>
                  </a:txBody>
                  <a:tcPr marL="8255" marR="8255" marT="9906" marB="0" anchor="ctr"/>
                </a:tc>
                <a:tc>
                  <a:txBody>
                    <a:bodyPr/>
                    <a:lstStyle/>
                    <a:p>
                      <a:pPr algn="ctr">
                        <a:spcAft>
                          <a:spcPts val="0"/>
                        </a:spcAft>
                      </a:pPr>
                      <a:r>
                        <a:rPr lang="en-GB" sz="1900" baseline="0" dirty="0" smtClean="0">
                          <a:effectLst/>
                        </a:rPr>
                        <a:t>5000</a:t>
                      </a:r>
                      <a:endParaRPr lang="zh-CN" sz="1900" baseline="0" dirty="0">
                        <a:effectLst/>
                        <a:latin typeface="Times New Roman"/>
                        <a:ea typeface="MS Mincho"/>
                        <a:cs typeface="Times New Roman"/>
                      </a:endParaRPr>
                    </a:p>
                  </a:txBody>
                  <a:tcPr marL="8255" marR="8255" marT="9906" marB="0" anchor="ctr"/>
                </a:tc>
              </a:tr>
              <a:tr h="302514">
                <a:tc>
                  <a:txBody>
                    <a:bodyPr/>
                    <a:lstStyle/>
                    <a:p>
                      <a:pPr>
                        <a:spcAft>
                          <a:spcPts val="0"/>
                        </a:spcAft>
                      </a:pPr>
                      <a:r>
                        <a:rPr lang="en-GB" sz="1900" baseline="0">
                          <a:effectLst/>
                        </a:rPr>
                        <a:t>Good field region (mm)</a:t>
                      </a:r>
                      <a:endParaRPr lang="zh-CN" sz="1900" baseline="0">
                        <a:effectLst/>
                        <a:latin typeface="Times New Roman"/>
                        <a:ea typeface="MS Mincho"/>
                        <a:cs typeface="Times New Roman"/>
                      </a:endParaRPr>
                    </a:p>
                  </a:txBody>
                  <a:tcPr marL="8255" marR="8255" marT="9906" marB="0" anchor="ctr"/>
                </a:tc>
                <a:tc>
                  <a:txBody>
                    <a:bodyPr/>
                    <a:lstStyle/>
                    <a:p>
                      <a:pPr algn="ctr">
                        <a:spcAft>
                          <a:spcPts val="0"/>
                        </a:spcAft>
                      </a:pPr>
                      <a:r>
                        <a:rPr lang="en-GB" altLang="zh-CN" sz="1900" baseline="0" dirty="0" smtClean="0">
                          <a:effectLst/>
                          <a:latin typeface="+mn-lt"/>
                          <a:ea typeface="+mn-ea"/>
                          <a:cs typeface="+mn-cs"/>
                        </a:rPr>
                        <a:t>55</a:t>
                      </a:r>
                      <a:endParaRPr lang="zh-CN" sz="1900" baseline="0" dirty="0">
                        <a:effectLst/>
                        <a:latin typeface="Times New Roman"/>
                        <a:ea typeface="MS Mincho"/>
                        <a:cs typeface="Times New Roman"/>
                      </a:endParaRPr>
                    </a:p>
                  </a:txBody>
                  <a:tcPr marL="8255" marR="8255" marT="9906" marB="0" anchor="ctr"/>
                </a:tc>
              </a:tr>
              <a:tr h="302514">
                <a:tc>
                  <a:txBody>
                    <a:bodyPr/>
                    <a:lstStyle/>
                    <a:p>
                      <a:pPr>
                        <a:spcAft>
                          <a:spcPts val="0"/>
                        </a:spcAft>
                      </a:pPr>
                      <a:r>
                        <a:rPr lang="en-GB" sz="1900" baseline="0">
                          <a:effectLst/>
                        </a:rPr>
                        <a:t>Field uniformity</a:t>
                      </a:r>
                      <a:endParaRPr lang="zh-CN" sz="1900" baseline="0">
                        <a:effectLst/>
                        <a:latin typeface="Times New Roman"/>
                        <a:ea typeface="MS Mincho"/>
                        <a:cs typeface="Times New Roman"/>
                      </a:endParaRPr>
                    </a:p>
                  </a:txBody>
                  <a:tcPr marL="8255" marR="8255" marT="9906" marB="0" anchor="ctr"/>
                </a:tc>
                <a:tc>
                  <a:txBody>
                    <a:bodyPr/>
                    <a:lstStyle/>
                    <a:p>
                      <a:pPr algn="ctr">
                        <a:spcAft>
                          <a:spcPts val="0"/>
                        </a:spcAft>
                      </a:pPr>
                      <a:r>
                        <a:rPr lang="en-GB" sz="1900" baseline="0" dirty="0">
                          <a:effectLst/>
                        </a:rPr>
                        <a:t>0.1%</a:t>
                      </a:r>
                      <a:endParaRPr lang="zh-CN" sz="1900" baseline="0" dirty="0">
                        <a:effectLst/>
                        <a:latin typeface="Times New Roman"/>
                        <a:ea typeface="MS Mincho"/>
                        <a:cs typeface="Times New Roman"/>
                      </a:endParaRPr>
                    </a:p>
                  </a:txBody>
                  <a:tcPr marL="8255" marR="8255" marT="9906" marB="0" anchor="ctr"/>
                </a:tc>
              </a:tr>
              <a:tr h="302514">
                <a:tc>
                  <a:txBody>
                    <a:bodyPr/>
                    <a:lstStyle/>
                    <a:p>
                      <a:pPr>
                        <a:spcAft>
                          <a:spcPts val="0"/>
                        </a:spcAft>
                      </a:pPr>
                      <a:r>
                        <a:rPr lang="en-US" altLang="zh-CN" sz="1900" baseline="0" dirty="0" smtClean="0">
                          <a:effectLst/>
                          <a:latin typeface="Times New Roman"/>
                          <a:ea typeface="MS Mincho"/>
                          <a:cs typeface="Times New Roman"/>
                        </a:rPr>
                        <a:t>Field reproducibility</a:t>
                      </a:r>
                      <a:endParaRPr lang="zh-CN" sz="1900" baseline="0" dirty="0">
                        <a:effectLst/>
                        <a:latin typeface="Times New Roman"/>
                        <a:ea typeface="MS Mincho"/>
                        <a:cs typeface="Times New Roman"/>
                      </a:endParaRPr>
                    </a:p>
                  </a:txBody>
                  <a:tcPr marL="8255" marR="8255" marT="9906" marB="0" anchor="ctr"/>
                </a:tc>
                <a:tc>
                  <a:txBody>
                    <a:bodyPr/>
                    <a:lstStyle/>
                    <a:p>
                      <a:pPr algn="ctr">
                        <a:spcAft>
                          <a:spcPts val="0"/>
                        </a:spcAft>
                      </a:pPr>
                      <a:r>
                        <a:rPr lang="en-US" altLang="zh-CN" sz="1900" baseline="0" dirty="0" smtClean="0">
                          <a:effectLst/>
                          <a:latin typeface="Times New Roman"/>
                          <a:ea typeface="MS Mincho"/>
                          <a:cs typeface="Times New Roman"/>
                        </a:rPr>
                        <a:t>0.05%</a:t>
                      </a:r>
                      <a:endParaRPr lang="zh-CN" sz="1900" baseline="0" dirty="0">
                        <a:effectLst/>
                        <a:latin typeface="Times New Roman"/>
                        <a:ea typeface="MS Mincho"/>
                        <a:cs typeface="Times New Roman"/>
                      </a:endParaRPr>
                    </a:p>
                  </a:txBody>
                  <a:tcPr marL="8255" marR="8255" marT="9906" marB="0" anchor="ctr"/>
                </a:tc>
              </a:tr>
            </a:tbl>
          </a:graphicData>
        </a:graphic>
      </p:graphicFrame>
      <p:sp>
        <p:nvSpPr>
          <p:cNvPr id="16" name="右箭头 15"/>
          <p:cNvSpPr/>
          <p:nvPr/>
        </p:nvSpPr>
        <p:spPr>
          <a:xfrm>
            <a:off x="4107094" y="5491329"/>
            <a:ext cx="332251" cy="54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a:off x="4024544" y="5822433"/>
            <a:ext cx="332251" cy="54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4976019" y="6150093"/>
            <a:ext cx="332251" cy="54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3331369" y="6477753"/>
            <a:ext cx="332251" cy="54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88665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a:xfrm>
            <a:off x="0" y="116632"/>
            <a:ext cx="9144000" cy="433388"/>
          </a:xfrm>
          <a:prstGeom prst="rect">
            <a:avLst/>
          </a:prstGeom>
        </p:spPr>
        <p:txBody>
          <a:bodyPr vert="horz" lIns="91440" tIns="45720" rIns="91440" bIns="45720" rtlCol="0">
            <a:noAutofit/>
          </a:bodyPr>
          <a:lstStyle/>
          <a:p>
            <a:pPr lvl="0" algn="ctr" defTabSz="914400">
              <a:spcBef>
                <a:spcPct val="0"/>
              </a:spcBef>
              <a:defRPr/>
            </a:pPr>
            <a:endParaRPr lang="en-US" altLang="zh-CN" sz="3200" dirty="0">
              <a:latin typeface="Times New Roman" pitchFamily="18" charset="0"/>
            </a:endParaRPr>
          </a:p>
        </p:txBody>
      </p:sp>
      <p:sp>
        <p:nvSpPr>
          <p:cNvPr id="13" name="Rectangle 8"/>
          <p:cNvSpPr>
            <a:spLocks noChangeArrowheads="1"/>
          </p:cNvSpPr>
          <p:nvPr/>
        </p:nvSpPr>
        <p:spPr bwMode="auto">
          <a:xfrm>
            <a:off x="323528" y="1254924"/>
            <a:ext cx="8208912" cy="769441"/>
          </a:xfrm>
          <a:prstGeom prst="rect">
            <a:avLst/>
          </a:prstGeom>
          <a:noFill/>
          <a:ln w="9525">
            <a:noFill/>
            <a:miter lim="800000"/>
            <a:headEnd/>
            <a:tailEnd/>
          </a:ln>
        </p:spPr>
        <p:txBody>
          <a:bodyPr wrap="square" anchor="ctr">
            <a:spAutoFit/>
          </a:bodyPr>
          <a:lstStyle/>
          <a:p>
            <a:pPr marL="342900" indent="-342900">
              <a:spcBef>
                <a:spcPts val="1200"/>
              </a:spcBef>
            </a:pPr>
            <a:r>
              <a:rPr lang="en-US" altLang="zh-CN" sz="2000" dirty="0" smtClean="0">
                <a:solidFill>
                  <a:srgbClr val="000000"/>
                </a:solidFill>
                <a:latin typeface="Times New Roman" pitchFamily="18" charset="0"/>
                <a:ea typeface="华文楷体"/>
                <a:cs typeface="Times New Roman" pitchFamily="18" charset="0"/>
              </a:rPr>
              <a:t>      </a:t>
            </a:r>
            <a:r>
              <a:rPr lang="en-US" altLang="zh-CN" sz="2200" dirty="0" smtClean="0">
                <a:solidFill>
                  <a:srgbClr val="000000"/>
                </a:solidFill>
                <a:latin typeface="Times New Roman" pitchFamily="18" charset="0"/>
                <a:ea typeface="华文楷体"/>
                <a:cs typeface="Times New Roman" pitchFamily="18" charset="0"/>
              </a:rPr>
              <a:t>In order to verify the design of the CEPC low field dipole magnet, a subscale prototype dipole magnet was produced. </a:t>
            </a:r>
            <a:endParaRPr lang="en-US" altLang="zh-CN" sz="2200" dirty="0">
              <a:solidFill>
                <a:srgbClr val="000000"/>
              </a:solidFill>
              <a:latin typeface="Times New Roman" pitchFamily="18" charset="0"/>
              <a:ea typeface="华文楷体"/>
              <a:cs typeface="Times New Roman" pitchFamily="18" charset="0"/>
            </a:endParaRPr>
          </a:p>
        </p:txBody>
      </p:sp>
      <p:pic>
        <p:nvPicPr>
          <p:cNvPr id="8" name="图片 7" descr="IMG_20161024_113915.jpg"/>
          <p:cNvPicPr>
            <a:picLocks noChangeAspect="1"/>
          </p:cNvPicPr>
          <p:nvPr/>
        </p:nvPicPr>
        <p:blipFill>
          <a:blip r:embed="rId2" cstate="print"/>
          <a:stretch>
            <a:fillRect/>
          </a:stretch>
        </p:blipFill>
        <p:spPr>
          <a:xfrm>
            <a:off x="1475656" y="2193061"/>
            <a:ext cx="5979223" cy="2378185"/>
          </a:xfrm>
          <a:prstGeom prst="rect">
            <a:avLst/>
          </a:prstGeom>
        </p:spPr>
      </p:pic>
      <p:sp>
        <p:nvSpPr>
          <p:cNvPr id="9" name="Rectangle 8"/>
          <p:cNvSpPr>
            <a:spLocks noChangeArrowheads="1"/>
          </p:cNvSpPr>
          <p:nvPr/>
        </p:nvSpPr>
        <p:spPr bwMode="auto">
          <a:xfrm>
            <a:off x="539552" y="4571246"/>
            <a:ext cx="8280920" cy="1785104"/>
          </a:xfrm>
          <a:prstGeom prst="rect">
            <a:avLst/>
          </a:prstGeom>
          <a:noFill/>
          <a:ln w="9525">
            <a:noFill/>
            <a:miter lim="800000"/>
            <a:headEnd/>
            <a:tailEnd/>
          </a:ln>
        </p:spPr>
        <p:txBody>
          <a:bodyPr wrap="square" anchor="ctr">
            <a:spAutoFit/>
          </a:bodyPr>
          <a:lstStyle/>
          <a:p>
            <a:pPr marL="342900" indent="-342900" algn="just">
              <a:spcBef>
                <a:spcPts val="1200"/>
              </a:spcBef>
              <a:buClr>
                <a:srgbClr val="FF0000"/>
              </a:buClr>
              <a:buFont typeface="Wingdings" pitchFamily="2" charset="2"/>
              <a:buChar char="Ø"/>
            </a:pPr>
            <a:r>
              <a:rPr lang="en-US" altLang="zh-CN" sz="2000" dirty="0">
                <a:latin typeface="Times New Roman" pitchFamily="18" charset="0"/>
                <a:ea typeface="华文楷体"/>
                <a:cs typeface="Times New Roman" pitchFamily="18" charset="0"/>
              </a:rPr>
              <a:t>T</a:t>
            </a:r>
            <a:r>
              <a:rPr lang="en-US" altLang="zh-CN" sz="2000" dirty="0" smtClean="0">
                <a:latin typeface="Times New Roman" pitchFamily="18" charset="0"/>
                <a:ea typeface="华文楷体"/>
                <a:cs typeface="Times New Roman" pitchFamily="18" charset="0"/>
              </a:rPr>
              <a:t>he core of the magnet is about 1m long. One half is stacked by the </a:t>
            </a:r>
            <a:r>
              <a:rPr lang="en-US" altLang="zh-CN" sz="2000" dirty="0" smtClean="0">
                <a:solidFill>
                  <a:srgbClr val="FF0000"/>
                </a:solidFill>
                <a:latin typeface="Times New Roman" pitchFamily="18" charset="0"/>
                <a:ea typeface="华文楷体"/>
                <a:cs typeface="Times New Roman" pitchFamily="18" charset="0"/>
              </a:rPr>
              <a:t>steel laminations</a:t>
            </a:r>
            <a:r>
              <a:rPr lang="en-US" altLang="zh-CN" sz="2000" dirty="0" smtClean="0">
                <a:latin typeface="Times New Roman" pitchFamily="18" charset="0"/>
                <a:ea typeface="华文楷体"/>
                <a:cs typeface="Times New Roman" pitchFamily="18" charset="0"/>
              </a:rPr>
              <a:t>, </a:t>
            </a:r>
            <a:r>
              <a:rPr lang="en-US" altLang="zh-CN" sz="2000" dirty="0">
                <a:latin typeface="Times New Roman" pitchFamily="18" charset="0"/>
                <a:ea typeface="华文楷体"/>
                <a:cs typeface="Times New Roman" pitchFamily="18" charset="0"/>
              </a:rPr>
              <a:t>a</a:t>
            </a:r>
            <a:r>
              <a:rPr lang="en-US" altLang="zh-CN" sz="2000" dirty="0" smtClean="0">
                <a:latin typeface="Times New Roman" pitchFamily="18" charset="0"/>
                <a:ea typeface="华文楷体"/>
                <a:cs typeface="Times New Roman" pitchFamily="18" charset="0"/>
              </a:rPr>
              <a:t>nother half is stacked by the </a:t>
            </a:r>
            <a:r>
              <a:rPr lang="en-US" altLang="zh-CN" sz="2000" dirty="0" smtClean="0">
                <a:solidFill>
                  <a:srgbClr val="FF0000"/>
                </a:solidFill>
                <a:latin typeface="Times New Roman" pitchFamily="18" charset="0"/>
                <a:ea typeface="华文楷体"/>
                <a:cs typeface="Times New Roman" pitchFamily="18" charset="0"/>
              </a:rPr>
              <a:t>steel laminations interleaved with the aluminum laminations</a:t>
            </a:r>
            <a:r>
              <a:rPr lang="en-US" altLang="zh-CN" sz="2000" dirty="0" smtClean="0">
                <a:latin typeface="Times New Roman" pitchFamily="18" charset="0"/>
                <a:ea typeface="华文楷体"/>
                <a:cs typeface="Times New Roman" pitchFamily="18" charset="0"/>
              </a:rPr>
              <a:t>.</a:t>
            </a:r>
          </a:p>
          <a:p>
            <a:pPr marL="342900" indent="-342900" algn="just">
              <a:spcBef>
                <a:spcPts val="1200"/>
              </a:spcBef>
              <a:buClr>
                <a:srgbClr val="FF0000"/>
              </a:buClr>
              <a:buFont typeface="Wingdings" pitchFamily="2" charset="2"/>
              <a:buChar char="Ø"/>
            </a:pPr>
            <a:r>
              <a:rPr lang="en-US" altLang="zh-CN" sz="2000" dirty="0" smtClean="0">
                <a:latin typeface="Times New Roman" pitchFamily="18" charset="0"/>
                <a:ea typeface="华文楷体"/>
                <a:cs typeface="Times New Roman" pitchFamily="18" charset="0"/>
              </a:rPr>
              <a:t>The coils of the magnet have only one turn per pole, which is made by solid aluminum bars without water cooling.</a:t>
            </a:r>
          </a:p>
        </p:txBody>
      </p:sp>
      <p:sp>
        <p:nvSpPr>
          <p:cNvPr id="3" name="标题 2"/>
          <p:cNvSpPr>
            <a:spLocks noGrp="1"/>
          </p:cNvSpPr>
          <p:nvPr>
            <p:ph type="title"/>
          </p:nvPr>
        </p:nvSpPr>
        <p:spPr>
          <a:xfrm>
            <a:off x="457200" y="274638"/>
            <a:ext cx="8229600" cy="601317"/>
          </a:xfrm>
        </p:spPr>
        <p:txBody>
          <a:bodyPr>
            <a:normAutofit fontScale="90000"/>
          </a:bodyPr>
          <a:lstStyle/>
          <a:p>
            <a:pPr lvl="0"/>
            <a:r>
              <a:rPr lang="en-US" altLang="zh-CN" dirty="0">
                <a:latin typeface="Times New Roman"/>
                <a:cs typeface="Times New Roman"/>
              </a:rPr>
              <a:t>Booster low field dipole magnet R&amp;</a:t>
            </a:r>
            <a:r>
              <a:rPr lang="en-US" altLang="zh-CN" dirty="0" smtClean="0">
                <a:latin typeface="Times New Roman"/>
                <a:cs typeface="Times New Roman"/>
              </a:rPr>
              <a:t>D</a:t>
            </a:r>
            <a:endParaRPr kumimoji="1" lang="zh-CN" altLang="en-US" dirty="0">
              <a:latin typeface="Times New Roman"/>
              <a:cs typeface="Times New Roman"/>
            </a:endParaRPr>
          </a:p>
        </p:txBody>
      </p:sp>
      <p:sp>
        <p:nvSpPr>
          <p:cNvPr id="2" name="灯片编号占位符 1"/>
          <p:cNvSpPr>
            <a:spLocks noGrp="1"/>
          </p:cNvSpPr>
          <p:nvPr>
            <p:ph type="sldNum" sz="quarter" idx="12"/>
          </p:nvPr>
        </p:nvSpPr>
        <p:spPr/>
        <p:txBody>
          <a:bodyPr/>
          <a:lstStyle/>
          <a:p>
            <a:fld id="{22C4B0D4-3210-4229-BCA1-CE10D9AC055F}" type="slidenum">
              <a:rPr lang="zh-CN" altLang="en-US" smtClean="0"/>
              <a:pPr/>
              <a:t>34</a:t>
            </a:fld>
            <a:r>
              <a:rPr lang="en-US" altLang="zh-CN" smtClean="0"/>
              <a:t>/24</a:t>
            </a:r>
            <a:endParaRPr lang="zh-CN" altLang="en-US" dirty="0"/>
          </a:p>
        </p:txBody>
      </p:sp>
    </p:spTree>
    <p:extLst>
      <p:ext uri="{BB962C8B-B14F-4D97-AF65-F5344CB8AC3E}">
        <p14:creationId xmlns:p14="http://schemas.microsoft.com/office/powerpoint/2010/main" val="39874246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539552" y="1437457"/>
            <a:ext cx="8280920" cy="1477328"/>
          </a:xfrm>
          <a:prstGeom prst="rect">
            <a:avLst/>
          </a:prstGeom>
          <a:noFill/>
          <a:ln w="9525">
            <a:noFill/>
            <a:miter lim="800000"/>
            <a:headEnd/>
            <a:tailEnd/>
          </a:ln>
        </p:spPr>
        <p:txBody>
          <a:bodyPr wrap="square" anchor="ctr">
            <a:spAutoFit/>
          </a:bodyPr>
          <a:lstStyle/>
          <a:p>
            <a:pPr marL="342900" indent="-342900" algn="just">
              <a:spcBef>
                <a:spcPts val="1200"/>
              </a:spcBef>
              <a:buFont typeface="Wingdings" pitchFamily="2" charset="2"/>
              <a:buChar char="Ø"/>
            </a:pPr>
            <a:r>
              <a:rPr lang="en-US" altLang="zh-CN" sz="2000" dirty="0" smtClean="0">
                <a:solidFill>
                  <a:srgbClr val="FF0000"/>
                </a:solidFill>
                <a:latin typeface="Times New Roman" pitchFamily="18" charset="0"/>
                <a:ea typeface="华文楷体"/>
                <a:cs typeface="Times New Roman" pitchFamily="18" charset="0"/>
              </a:rPr>
              <a:t>Due to remnant field</a:t>
            </a:r>
            <a:r>
              <a:rPr lang="en-US" altLang="zh-CN" sz="2000" dirty="0" smtClean="0">
                <a:latin typeface="Times New Roman" pitchFamily="18" charset="0"/>
                <a:ea typeface="华文楷体"/>
                <a:cs typeface="Times New Roman" pitchFamily="18" charset="0"/>
              </a:rPr>
              <a:t>, the </a:t>
            </a:r>
            <a:r>
              <a:rPr lang="en-US" altLang="zh-CN" sz="2000" dirty="0" smtClean="0">
                <a:solidFill>
                  <a:srgbClr val="FF0000"/>
                </a:solidFill>
                <a:latin typeface="Times New Roman" pitchFamily="18" charset="0"/>
                <a:ea typeface="华文楷体"/>
                <a:cs typeface="Times New Roman" pitchFamily="18" charset="0"/>
              </a:rPr>
              <a:t>field errors </a:t>
            </a:r>
            <a:r>
              <a:rPr lang="en-US" altLang="zh-CN" sz="2000" dirty="0" smtClean="0">
                <a:latin typeface="Times New Roman" pitchFamily="18" charset="0"/>
                <a:ea typeface="华文楷体"/>
                <a:cs typeface="Times New Roman" pitchFamily="18" charset="0"/>
              </a:rPr>
              <a:t>at low field becomes </a:t>
            </a:r>
            <a:r>
              <a:rPr lang="en-US" altLang="zh-CN" sz="2000" dirty="0" smtClean="0">
                <a:solidFill>
                  <a:srgbClr val="FF0000"/>
                </a:solidFill>
                <a:latin typeface="Times New Roman" pitchFamily="18" charset="0"/>
                <a:ea typeface="华文楷体"/>
                <a:cs typeface="Times New Roman" pitchFamily="18" charset="0"/>
              </a:rPr>
              <a:t>10 time larger</a:t>
            </a:r>
            <a:r>
              <a:rPr lang="en-US" altLang="zh-CN" sz="2000" dirty="0" smtClean="0">
                <a:latin typeface="Times New Roman" pitchFamily="18" charset="0"/>
                <a:ea typeface="华文楷体"/>
                <a:cs typeface="Times New Roman" pitchFamily="18" charset="0"/>
              </a:rPr>
              <a:t> than that at high field.</a:t>
            </a:r>
          </a:p>
          <a:p>
            <a:pPr marL="342900" indent="-342900" algn="just">
              <a:spcBef>
                <a:spcPts val="1200"/>
              </a:spcBef>
              <a:buFont typeface="Wingdings" pitchFamily="2" charset="2"/>
              <a:buChar char="Ø"/>
            </a:pPr>
            <a:r>
              <a:rPr lang="en-US" altLang="zh-CN" sz="2000" dirty="0" smtClean="0">
                <a:latin typeface="Times New Roman" pitchFamily="18" charset="0"/>
                <a:ea typeface="华文楷体"/>
                <a:cs typeface="Times New Roman" pitchFamily="18" charset="0"/>
              </a:rPr>
              <a:t>The measured remnant field in the magnet gap is about 4-6Gs, which is 13%-20% of the low field of 30Gs. </a:t>
            </a:r>
          </a:p>
        </p:txBody>
      </p:sp>
      <p:pic>
        <p:nvPicPr>
          <p:cNvPr id="4098" name="Picture 2"/>
          <p:cNvPicPr>
            <a:picLocks noChangeAspect="1" noChangeArrowheads="1"/>
          </p:cNvPicPr>
          <p:nvPr/>
        </p:nvPicPr>
        <p:blipFill>
          <a:blip r:embed="rId2" cstate="print"/>
          <a:srcRect/>
          <a:stretch>
            <a:fillRect/>
          </a:stretch>
        </p:blipFill>
        <p:spPr bwMode="auto">
          <a:xfrm>
            <a:off x="683568" y="3501008"/>
            <a:ext cx="3960439" cy="2402234"/>
          </a:xfrm>
          <a:prstGeom prst="rect">
            <a:avLst/>
          </a:prstGeom>
          <a:noFill/>
          <a:ln w="9525">
            <a:noFill/>
            <a:miter lim="800000"/>
            <a:headEnd/>
            <a:tailEnd/>
          </a:ln>
        </p:spPr>
      </p:pic>
      <p:pic>
        <p:nvPicPr>
          <p:cNvPr id="4099" name="Picture 3"/>
          <p:cNvPicPr>
            <a:picLocks noChangeArrowheads="1"/>
          </p:cNvPicPr>
          <p:nvPr/>
        </p:nvPicPr>
        <p:blipFill>
          <a:blip r:embed="rId3" cstate="print"/>
          <a:srcRect/>
          <a:stretch>
            <a:fillRect/>
          </a:stretch>
        </p:blipFill>
        <p:spPr bwMode="auto">
          <a:xfrm>
            <a:off x="4644008" y="3501008"/>
            <a:ext cx="4104456" cy="2376264"/>
          </a:xfrm>
          <a:prstGeom prst="rect">
            <a:avLst/>
          </a:prstGeom>
          <a:noFill/>
          <a:ln w="9525">
            <a:noFill/>
            <a:miter lim="800000"/>
            <a:headEnd/>
            <a:tailEnd/>
          </a:ln>
        </p:spPr>
      </p:pic>
      <p:sp>
        <p:nvSpPr>
          <p:cNvPr id="2" name="灯片编号占位符 1"/>
          <p:cNvSpPr>
            <a:spLocks noGrp="1"/>
          </p:cNvSpPr>
          <p:nvPr>
            <p:ph type="sldNum" sz="quarter" idx="12"/>
          </p:nvPr>
        </p:nvSpPr>
        <p:spPr/>
        <p:txBody>
          <a:bodyPr/>
          <a:lstStyle/>
          <a:p>
            <a:fld id="{22C4B0D4-3210-4229-BCA1-CE10D9AC055F}" type="slidenum">
              <a:rPr lang="zh-CN" altLang="en-US" smtClean="0"/>
              <a:pPr/>
              <a:t>35</a:t>
            </a:fld>
            <a:r>
              <a:rPr lang="en-US" altLang="zh-CN" smtClean="0"/>
              <a:t>/24</a:t>
            </a:r>
            <a:endParaRPr lang="zh-CN" altLang="en-US" dirty="0"/>
          </a:p>
        </p:txBody>
      </p:sp>
      <p:sp>
        <p:nvSpPr>
          <p:cNvPr id="8" name="标题 2"/>
          <p:cNvSpPr>
            <a:spLocks noGrp="1"/>
          </p:cNvSpPr>
          <p:nvPr>
            <p:ph type="title"/>
          </p:nvPr>
        </p:nvSpPr>
        <p:spPr>
          <a:xfrm>
            <a:off x="457200" y="274638"/>
            <a:ext cx="8229600" cy="601317"/>
          </a:xfrm>
        </p:spPr>
        <p:txBody>
          <a:bodyPr>
            <a:normAutofit fontScale="90000"/>
          </a:bodyPr>
          <a:lstStyle/>
          <a:p>
            <a:pPr lvl="0"/>
            <a:r>
              <a:rPr lang="en-US" altLang="zh-CN" dirty="0">
                <a:latin typeface="Times New Roman"/>
                <a:cs typeface="Times New Roman"/>
              </a:rPr>
              <a:t>Booster low field dipole magnet R&amp;</a:t>
            </a:r>
            <a:r>
              <a:rPr lang="en-US" altLang="zh-CN" dirty="0" smtClean="0">
                <a:latin typeface="Times New Roman"/>
                <a:cs typeface="Times New Roman"/>
              </a:rPr>
              <a:t>D</a:t>
            </a:r>
            <a:endParaRPr kumimoji="1" lang="zh-CN" altLang="en-US" dirty="0">
              <a:latin typeface="Times New Roman"/>
              <a:cs typeface="Times New Roman"/>
            </a:endParaRPr>
          </a:p>
        </p:txBody>
      </p:sp>
    </p:spTree>
    <p:extLst>
      <p:ext uri="{BB962C8B-B14F-4D97-AF65-F5344CB8AC3E}">
        <p14:creationId xmlns:p14="http://schemas.microsoft.com/office/powerpoint/2010/main" val="4419710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1651" y="274638"/>
            <a:ext cx="8860916" cy="1143000"/>
          </a:xfrm>
        </p:spPr>
        <p:txBody>
          <a:bodyPr>
            <a:noAutofit/>
          </a:bodyPr>
          <a:lstStyle/>
          <a:p>
            <a:pPr lvl="1" algn="ctr"/>
            <a:r>
              <a:rPr kumimoji="1" lang="x-none" altLang="zh-CN" sz="4000" dirty="0" smtClean="0">
                <a:solidFill>
                  <a:srgbClr val="000000"/>
                </a:solidFill>
                <a:latin typeface="Times New Roman"/>
                <a:cs typeface="Times New Roman"/>
              </a:rPr>
              <a:t>Copper chamber &amp; </a:t>
            </a:r>
            <a:r>
              <a:rPr kumimoji="1" lang="en-US" altLang="zh-CN" sz="4000" dirty="0" smtClean="0">
                <a:solidFill>
                  <a:srgbClr val="000000"/>
                </a:solidFill>
                <a:latin typeface="Times New Roman"/>
                <a:cs typeface="Times New Roman"/>
              </a:rPr>
              <a:t> RF shielding bellow </a:t>
            </a:r>
            <a:endParaRPr kumimoji="1" lang="x-none" altLang="zh-CN" sz="4000" dirty="0">
              <a:solidFill>
                <a:srgbClr val="000000"/>
              </a:solidFill>
              <a:latin typeface="Times New Roman"/>
              <a:cs typeface="Times New Roman"/>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36" y="1636563"/>
            <a:ext cx="1846298"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592" y="1651471"/>
            <a:ext cx="1531461" cy="1353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8551" y="3204973"/>
            <a:ext cx="1660327" cy="148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3516" y="3412061"/>
            <a:ext cx="1679052" cy="115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0007" y="4843351"/>
            <a:ext cx="3458475" cy="151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内容占位符 2"/>
          <p:cNvSpPr txBox="1">
            <a:spLocks/>
          </p:cNvSpPr>
          <p:nvPr/>
        </p:nvSpPr>
        <p:spPr>
          <a:xfrm>
            <a:off x="151650" y="1651471"/>
            <a:ext cx="4871745" cy="4703089"/>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altLang="zh-CN" dirty="0" smtClean="0">
                <a:latin typeface="Times New Roman"/>
                <a:cs typeface="Times New Roman"/>
              </a:rPr>
              <a:t>The prototypes of </a:t>
            </a:r>
            <a:r>
              <a:rPr lang="en-US" altLang="zh-CN" dirty="0" smtClean="0">
                <a:solidFill>
                  <a:srgbClr val="FF0000"/>
                </a:solidFill>
                <a:latin typeface="Times New Roman"/>
                <a:cs typeface="Times New Roman"/>
              </a:rPr>
              <a:t>both copper and aluminum vacuum chambers </a:t>
            </a:r>
            <a:r>
              <a:rPr lang="en-US" altLang="zh-CN" dirty="0" smtClean="0">
                <a:latin typeface="Times New Roman"/>
                <a:cs typeface="Times New Roman"/>
              </a:rPr>
              <a:t>will be fabricated and tested. </a:t>
            </a:r>
            <a:r>
              <a:rPr lang="en-US" altLang="zh-CN" dirty="0" smtClean="0">
                <a:solidFill>
                  <a:schemeClr val="dk1"/>
                </a:solidFill>
                <a:latin typeface="Times New Roman"/>
                <a:cs typeface="Times New Roman"/>
              </a:rPr>
              <a:t>The ultimate pressure of the vacuum chambers is less than 2</a:t>
            </a:r>
            <a:r>
              <a:rPr lang="en-US" altLang="zh-CN" dirty="0" smtClean="0">
                <a:solidFill>
                  <a:schemeClr val="dk1"/>
                </a:solidFill>
                <a:latin typeface="Times New Roman"/>
                <a:cs typeface="Times New Roman"/>
                <a:sym typeface="Symbol"/>
              </a:rPr>
              <a:t></a:t>
            </a:r>
            <a:r>
              <a:rPr lang="en-US" altLang="zh-CN" dirty="0" smtClean="0">
                <a:solidFill>
                  <a:schemeClr val="dk1"/>
                </a:solidFill>
                <a:latin typeface="Times New Roman"/>
                <a:cs typeface="Times New Roman"/>
              </a:rPr>
              <a:t>10</a:t>
            </a:r>
            <a:r>
              <a:rPr lang="en-US" altLang="zh-CN" baseline="30000" dirty="0" smtClean="0">
                <a:solidFill>
                  <a:schemeClr val="dk1"/>
                </a:solidFill>
                <a:latin typeface="Times New Roman"/>
                <a:cs typeface="Times New Roman"/>
              </a:rPr>
              <a:t>-10</a:t>
            </a:r>
            <a:r>
              <a:rPr lang="en-US" altLang="zh-CN" dirty="0" smtClean="0">
                <a:solidFill>
                  <a:schemeClr val="dk1"/>
                </a:solidFill>
                <a:latin typeface="Times New Roman"/>
                <a:cs typeface="Times New Roman"/>
              </a:rPr>
              <a:t>Torr</a:t>
            </a:r>
            <a:r>
              <a:rPr lang="zh-CN" altLang="zh-CN" dirty="0" smtClean="0">
                <a:solidFill>
                  <a:schemeClr val="dk1"/>
                </a:solidFill>
                <a:latin typeface="Times New Roman"/>
                <a:cs typeface="Times New Roman"/>
              </a:rPr>
              <a:t>；</a:t>
            </a:r>
            <a:r>
              <a:rPr lang="en-US" altLang="zh-CN" dirty="0" smtClean="0">
                <a:solidFill>
                  <a:schemeClr val="dk1"/>
                </a:solidFill>
                <a:latin typeface="Times New Roman"/>
                <a:cs typeface="Times New Roman"/>
              </a:rPr>
              <a:t>The thermal outgassing rate is less than 5×10</a:t>
            </a:r>
            <a:r>
              <a:rPr lang="en-US" altLang="zh-CN" baseline="30000" dirty="0" smtClean="0">
                <a:solidFill>
                  <a:schemeClr val="dk1"/>
                </a:solidFill>
                <a:latin typeface="Times New Roman"/>
                <a:cs typeface="Times New Roman"/>
              </a:rPr>
              <a:t>-12</a:t>
            </a:r>
            <a:r>
              <a:rPr lang="en-US" altLang="zh-CN" dirty="0" smtClean="0">
                <a:solidFill>
                  <a:schemeClr val="dk1"/>
                </a:solidFill>
                <a:latin typeface="Times New Roman"/>
                <a:cs typeface="Times New Roman"/>
              </a:rPr>
              <a:t>Torr•L/s/cm</a:t>
            </a:r>
            <a:r>
              <a:rPr lang="en-US" altLang="zh-CN" baseline="30000" dirty="0" smtClean="0">
                <a:solidFill>
                  <a:schemeClr val="dk1"/>
                </a:solidFill>
                <a:latin typeface="Times New Roman"/>
                <a:cs typeface="Times New Roman"/>
              </a:rPr>
              <a:t>2</a:t>
            </a:r>
            <a:r>
              <a:rPr lang="en-US" altLang="zh-CN" dirty="0" smtClean="0">
                <a:solidFill>
                  <a:schemeClr val="dk1"/>
                </a:solidFill>
                <a:latin typeface="Times New Roman"/>
                <a:cs typeface="Times New Roman"/>
              </a:rPr>
              <a:t>.</a:t>
            </a:r>
          </a:p>
          <a:p>
            <a:pPr algn="just"/>
            <a:r>
              <a:rPr lang="en-US" altLang="zh-CN" dirty="0" smtClean="0">
                <a:solidFill>
                  <a:schemeClr val="dk1"/>
                </a:solidFill>
                <a:latin typeface="Times New Roman"/>
                <a:cs typeface="Times New Roman"/>
              </a:rPr>
              <a:t>The RF shielding bellows will be designed and produced, The design specification of the contact pressure for RF contact fingers is 125</a:t>
            </a:r>
            <a:r>
              <a:rPr lang="en-US" altLang="zh-CN" dirty="0" smtClean="0">
                <a:solidFill>
                  <a:schemeClr val="dk1"/>
                </a:solidFill>
                <a:latin typeface="Times New Roman"/>
                <a:cs typeface="Times New Roman"/>
                <a:sym typeface="Symbol"/>
              </a:rPr>
              <a:t></a:t>
            </a:r>
            <a:r>
              <a:rPr lang="en-US" altLang="zh-CN" dirty="0" smtClean="0">
                <a:solidFill>
                  <a:schemeClr val="dk1"/>
                </a:solidFill>
                <a:latin typeface="Times New Roman"/>
                <a:cs typeface="Times New Roman"/>
              </a:rPr>
              <a:t>25g/finger.</a:t>
            </a:r>
            <a:endParaRPr lang="zh-CN" altLang="zh-CN" dirty="0" smtClean="0">
              <a:solidFill>
                <a:schemeClr val="dk1"/>
              </a:solidFill>
              <a:latin typeface="Times New Roman"/>
              <a:cs typeface="Times New Roman"/>
            </a:endParaRPr>
          </a:p>
          <a:p>
            <a:pPr algn="just"/>
            <a:r>
              <a:rPr lang="en-US" altLang="zh-CN" dirty="0" smtClean="0">
                <a:solidFill>
                  <a:srgbClr val="FF0000"/>
                </a:solidFill>
                <a:latin typeface="Times New Roman"/>
                <a:cs typeface="Times New Roman"/>
              </a:rPr>
              <a:t>A set of NEG coating equipment will be built and tested. The copper vacuum chamber will be coated with Ti-</a:t>
            </a:r>
            <a:r>
              <a:rPr lang="en-US" altLang="zh-CN" dirty="0" err="1" smtClean="0">
                <a:solidFill>
                  <a:srgbClr val="FF0000"/>
                </a:solidFill>
                <a:latin typeface="Times New Roman"/>
                <a:cs typeface="Times New Roman"/>
              </a:rPr>
              <a:t>Zr</a:t>
            </a:r>
            <a:r>
              <a:rPr lang="en-US" altLang="zh-CN" dirty="0" smtClean="0">
                <a:solidFill>
                  <a:srgbClr val="FF0000"/>
                </a:solidFill>
                <a:latin typeface="Times New Roman"/>
                <a:cs typeface="Times New Roman"/>
              </a:rPr>
              <a:t>-V film. </a:t>
            </a:r>
            <a:r>
              <a:rPr lang="en-US" altLang="zh-CN" dirty="0" smtClean="0">
                <a:solidFill>
                  <a:schemeClr val="dk1"/>
                </a:solidFill>
                <a:latin typeface="Times New Roman"/>
                <a:cs typeface="Times New Roman"/>
              </a:rPr>
              <a:t>The design specification with pumping speed of 200 L/</a:t>
            </a:r>
            <a:r>
              <a:rPr lang="en-US" altLang="zh-CN" dirty="0" err="1" smtClean="0">
                <a:solidFill>
                  <a:schemeClr val="dk1"/>
                </a:solidFill>
                <a:latin typeface="Times New Roman"/>
                <a:cs typeface="Times New Roman"/>
              </a:rPr>
              <a:t>s</a:t>
            </a:r>
            <a:r>
              <a:rPr lang="en-US" altLang="zh-CN" dirty="0" err="1" smtClean="0">
                <a:solidFill>
                  <a:schemeClr val="dk1"/>
                </a:solidFill>
                <a:latin typeface="Times New Roman"/>
                <a:cs typeface="Times New Roman"/>
                <a:sym typeface="Symbol"/>
              </a:rPr>
              <a:t></a:t>
            </a:r>
            <a:r>
              <a:rPr lang="en-US" altLang="zh-CN" dirty="0" err="1" smtClean="0">
                <a:solidFill>
                  <a:schemeClr val="dk1"/>
                </a:solidFill>
                <a:latin typeface="Times New Roman"/>
                <a:cs typeface="Times New Roman"/>
              </a:rPr>
              <a:t>m</a:t>
            </a:r>
            <a:r>
              <a:rPr lang="en-US" altLang="zh-CN" dirty="0" smtClean="0">
                <a:solidFill>
                  <a:schemeClr val="dk1"/>
                </a:solidFill>
                <a:latin typeface="Times New Roman"/>
                <a:cs typeface="Times New Roman"/>
              </a:rPr>
              <a:t> for the coating vacuum chamber will be achieved. </a:t>
            </a:r>
          </a:p>
          <a:p>
            <a:pPr marL="0" indent="0" algn="just">
              <a:buFont typeface="Arial"/>
              <a:buNone/>
            </a:pPr>
            <a:endParaRPr lang="en-US" altLang="zh-CN" dirty="0" smtClean="0">
              <a:solidFill>
                <a:schemeClr val="dk1"/>
              </a:solidFill>
              <a:latin typeface="Times New Roman"/>
              <a:cs typeface="Times New Roman"/>
            </a:endParaRPr>
          </a:p>
          <a:p>
            <a:pPr algn="just"/>
            <a:endParaRPr lang="zh-CN" altLang="zh-CN" dirty="0" smtClean="0">
              <a:solidFill>
                <a:schemeClr val="dk1"/>
              </a:solidFill>
              <a:latin typeface="Times New Roman"/>
              <a:cs typeface="Times New Roman"/>
            </a:endParaRPr>
          </a:p>
          <a:p>
            <a:pPr algn="just"/>
            <a:endParaRPr lang="zh-CN" altLang="en-US" dirty="0">
              <a:latin typeface="Times New Roman"/>
              <a:cs typeface="Times New Roman"/>
            </a:endParaRPr>
          </a:p>
        </p:txBody>
      </p:sp>
    </p:spTree>
    <p:extLst>
      <p:ext uri="{BB962C8B-B14F-4D97-AF65-F5344CB8AC3E}">
        <p14:creationId xmlns:p14="http://schemas.microsoft.com/office/powerpoint/2010/main" val="28794163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a:spLocks noGrp="1"/>
          </p:cNvSpPr>
          <p:nvPr>
            <p:ph type="title"/>
          </p:nvPr>
        </p:nvSpPr>
        <p:spPr>
          <a:xfrm>
            <a:off x="456863" y="54505"/>
            <a:ext cx="8229600" cy="1143000"/>
          </a:xfrm>
        </p:spPr>
        <p:txBody>
          <a:bodyPr>
            <a:normAutofit/>
          </a:bodyPr>
          <a:lstStyle/>
          <a:p>
            <a:r>
              <a:rPr lang="en-US" altLang="zh-CN" sz="4000" dirty="0" smtClean="0">
                <a:latin typeface="Times New Roman" pitchFamily="18" charset="0"/>
                <a:cs typeface="Times New Roman" pitchFamily="18" charset="0"/>
              </a:rPr>
              <a:t>Electrostatic </a:t>
            </a:r>
            <a:r>
              <a:rPr lang="en-US" altLang="zh-CN" sz="4000" dirty="0">
                <a:latin typeface="Times New Roman" pitchFamily="18" charset="0"/>
                <a:cs typeface="Times New Roman" pitchFamily="18" charset="0"/>
              </a:rPr>
              <a:t>Separator </a:t>
            </a:r>
            <a:endParaRPr lang="en-US" altLang="zh-CN" sz="4000" dirty="0">
              <a:latin typeface="华文楷体" pitchFamily="2" charset="-122"/>
              <a:ea typeface="华文楷体" pitchFamily="2" charset="-122"/>
              <a:cs typeface="Times New Roman" pitchFamily="18" charset="0"/>
            </a:endParaRPr>
          </a:p>
        </p:txBody>
      </p:sp>
      <p:graphicFrame>
        <p:nvGraphicFramePr>
          <p:cNvPr id="13" name="表格 12"/>
          <p:cNvGraphicFramePr>
            <a:graphicFrameLocks noGrp="1"/>
          </p:cNvGraphicFramePr>
          <p:nvPr>
            <p:extLst>
              <p:ext uri="{D42A27DB-BD31-4B8C-83A1-F6EECF244321}">
                <p14:modId xmlns:p14="http://schemas.microsoft.com/office/powerpoint/2010/main" val="2045661502"/>
              </p:ext>
            </p:extLst>
          </p:nvPr>
        </p:nvGraphicFramePr>
        <p:xfrm>
          <a:off x="4683507" y="1402978"/>
          <a:ext cx="3851976" cy="1105111"/>
        </p:xfrm>
        <a:graphic>
          <a:graphicData uri="http://schemas.openxmlformats.org/drawingml/2006/table">
            <a:tbl>
              <a:tblPr>
                <a:tableStyleId>{5C22544A-7EE6-4342-B048-85BDC9FD1C3A}</a:tableStyleId>
              </a:tblPr>
              <a:tblGrid>
                <a:gridCol w="2694921"/>
                <a:gridCol w="1157055"/>
              </a:tblGrid>
              <a:tr h="288032">
                <a:tc>
                  <a:txBody>
                    <a:bodyPr/>
                    <a:lstStyle/>
                    <a:p>
                      <a:pPr algn="l" fontAlgn="ctr"/>
                      <a:r>
                        <a:rPr lang="en-US" altLang="zh-CN" sz="1200" u="none" strike="noStrike" dirty="0" smtClean="0">
                          <a:effectLst/>
                          <a:latin typeface="Times New Roman" panose="02020603050405020304" pitchFamily="18" charset="0"/>
                          <a:cs typeface="Times New Roman" panose="02020603050405020304" pitchFamily="18" charset="0"/>
                        </a:rPr>
                        <a:t>Maximum operating field strength</a:t>
                      </a:r>
                      <a:endParaRPr lang="zh-CN" alt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b="1" u="none" strike="noStrike" dirty="0" smtClean="0">
                          <a:effectLst/>
                          <a:latin typeface="Times New Roman" panose="02020603050405020304" pitchFamily="18" charset="0"/>
                          <a:ea typeface="Heiti SC Light"/>
                          <a:cs typeface="Times New Roman" panose="02020603050405020304" pitchFamily="18" charset="0"/>
                        </a:rPr>
                        <a:t>  </a:t>
                      </a:r>
                      <a:r>
                        <a:rPr lang="en-US" sz="1200" b="1" u="none" strike="noStrike" dirty="0" smtClean="0">
                          <a:effectLst/>
                          <a:latin typeface="Times New Roman" panose="02020603050405020304" pitchFamily="18" charset="0"/>
                          <a:ea typeface="Heiti SC Light"/>
                          <a:cs typeface="Times New Roman" panose="02020603050405020304" pitchFamily="18" charset="0"/>
                        </a:rPr>
                        <a:t>2MV/m</a:t>
                      </a:r>
                      <a:endParaRPr lang="en-US" sz="1200" b="1" i="0" u="none" strike="noStrike" dirty="0">
                        <a:solidFill>
                          <a:srgbClr val="000000"/>
                        </a:solidFill>
                        <a:effectLst/>
                        <a:latin typeface="Times New Roman" panose="02020603050405020304" pitchFamily="18" charset="0"/>
                        <a:ea typeface="Heiti SC Light"/>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algn="l" defTabSz="914400" rtl="0" eaLnBrk="1" fontAlgn="ctr" latinLnBrk="0" hangingPunct="1"/>
                      <a:r>
                        <a:rPr lang="en-US" altLang="zh-CN" sz="1200"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Maximum operating voltage</a:t>
                      </a:r>
                      <a:endParaRPr lang="zh-CN" altLang="en-US" sz="12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b="1" u="none" strike="noStrike" dirty="0" smtClean="0">
                          <a:effectLst/>
                          <a:latin typeface="Times New Roman" panose="02020603050405020304" pitchFamily="18" charset="0"/>
                          <a:ea typeface="Heiti SC Light"/>
                          <a:cs typeface="Times New Roman" panose="02020603050405020304" pitchFamily="18" charset="0"/>
                        </a:rPr>
                        <a:t>  </a:t>
                      </a:r>
                      <a:r>
                        <a:rPr lang="en-US" sz="1200" b="1" u="none" strike="noStrike" dirty="0" smtClean="0">
                          <a:effectLst/>
                          <a:latin typeface="Times New Roman" panose="02020603050405020304" pitchFamily="18" charset="0"/>
                          <a:ea typeface="Heiti SC Light"/>
                          <a:cs typeface="Times New Roman" panose="02020603050405020304" pitchFamily="18" charset="0"/>
                        </a:rPr>
                        <a:t>±</a:t>
                      </a:r>
                      <a:r>
                        <a:rPr lang="en-US" sz="1200" b="1" u="none" strike="noStrike" dirty="0">
                          <a:effectLst/>
                          <a:latin typeface="Times New Roman" panose="02020603050405020304" pitchFamily="18" charset="0"/>
                          <a:ea typeface="Heiti SC Light"/>
                          <a:cs typeface="Times New Roman" panose="02020603050405020304" pitchFamily="18" charset="0"/>
                        </a:rPr>
                        <a:t>110kV</a:t>
                      </a:r>
                      <a:endParaRPr lang="en-US" sz="1200" b="1" i="0" u="none" strike="noStrike" dirty="0">
                        <a:solidFill>
                          <a:srgbClr val="000000"/>
                        </a:solidFill>
                        <a:effectLst/>
                        <a:latin typeface="Times New Roman" panose="02020603050405020304" pitchFamily="18" charset="0"/>
                        <a:ea typeface="Heiti SC Light"/>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lstStyle/>
                    <a:p>
                      <a:pPr marL="0" algn="l" defTabSz="914400" rtl="0" eaLnBrk="1" fontAlgn="ctr" latinLnBrk="0" hangingPunct="1"/>
                      <a:r>
                        <a:rPr lang="en-US" altLang="zh-CN" sz="1200" u="none" strike="noStrike" dirty="0" smtClean="0">
                          <a:effectLst/>
                          <a:latin typeface="Times New Roman" panose="02020603050405020304" pitchFamily="18" charset="0"/>
                          <a:cs typeface="Times New Roman" panose="02020603050405020304" pitchFamily="18" charset="0"/>
                        </a:rPr>
                        <a:t>Maximum </a:t>
                      </a:r>
                      <a:r>
                        <a:rPr lang="en-US" altLang="zh-CN" sz="1200"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deflection </a:t>
                      </a:r>
                      <a:endParaRPr lang="zh-CN" altLang="en-US" sz="12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b="1" u="none" strike="noStrike" dirty="0" smtClean="0">
                          <a:effectLst/>
                          <a:latin typeface="Times New Roman" panose="02020603050405020304" pitchFamily="18" charset="0"/>
                          <a:ea typeface="Heiti SC Light"/>
                          <a:cs typeface="Times New Roman" panose="02020603050405020304" pitchFamily="18" charset="0"/>
                        </a:rPr>
                        <a:t>  </a:t>
                      </a:r>
                      <a:r>
                        <a:rPr lang="en-US" sz="1200" b="1" u="none" strike="noStrike" dirty="0" smtClean="0">
                          <a:effectLst/>
                          <a:latin typeface="Times New Roman" panose="02020603050405020304" pitchFamily="18" charset="0"/>
                          <a:ea typeface="Heiti SC Light"/>
                          <a:cs typeface="Times New Roman" panose="02020603050405020304" pitchFamily="18" charset="0"/>
                        </a:rPr>
                        <a:t>62.5urad</a:t>
                      </a:r>
                      <a:endParaRPr lang="en-US" sz="1200" b="1" i="0" u="none" strike="noStrike" dirty="0">
                        <a:solidFill>
                          <a:srgbClr val="000000"/>
                        </a:solidFill>
                        <a:effectLst/>
                        <a:latin typeface="Times New Roman" panose="02020603050405020304" pitchFamily="18" charset="0"/>
                        <a:ea typeface="Heiti SC Light"/>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15">
                <a:tc>
                  <a:txBody>
                    <a:bodyPr/>
                    <a:lstStyle/>
                    <a:p>
                      <a:pPr marL="0" algn="l" defTabSz="914400" rtl="0" eaLnBrk="1" fontAlgn="ctr" latinLnBrk="0" hangingPunct="1"/>
                      <a:r>
                        <a:rPr lang="en-US" altLang="zh-CN" sz="1200"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Nominal vacuum pressure</a:t>
                      </a:r>
                      <a:endParaRPr lang="zh-CN" altLang="en-US" sz="12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b="1" u="none" strike="noStrike" dirty="0" smtClean="0">
                          <a:solidFill>
                            <a:schemeClr val="tx1"/>
                          </a:solidFill>
                          <a:effectLst/>
                          <a:latin typeface="Times New Roman" panose="02020603050405020304" pitchFamily="18" charset="0"/>
                          <a:ea typeface="Heiti SC Light"/>
                          <a:cs typeface="Times New Roman" panose="02020603050405020304" pitchFamily="18" charset="0"/>
                        </a:rPr>
                        <a:t>  </a:t>
                      </a:r>
                      <a:r>
                        <a:rPr lang="en-US" altLang="zh-CN" sz="1200" b="1" u="none" strike="noStrike" kern="1200" dirty="0" smtClean="0">
                          <a:solidFill>
                            <a:schemeClr val="tx1"/>
                          </a:solidFill>
                          <a:effectLst/>
                          <a:latin typeface="Times New Roman" panose="02020603050405020304" pitchFamily="18" charset="0"/>
                          <a:ea typeface="Heiti SC Light"/>
                          <a:cs typeface="Times New Roman" panose="02020603050405020304" pitchFamily="18" charset="0"/>
                        </a:rPr>
                        <a:t>2</a:t>
                      </a:r>
                      <a:r>
                        <a:rPr lang="zh-CN" altLang="zh-CN" sz="1200" b="1" u="none" strike="noStrike" kern="1200" dirty="0" smtClean="0">
                          <a:solidFill>
                            <a:schemeClr val="tx1"/>
                          </a:solidFill>
                          <a:effectLst/>
                          <a:latin typeface="Times New Roman" panose="02020603050405020304" pitchFamily="18" charset="0"/>
                          <a:ea typeface="Heiti SC Light"/>
                          <a:cs typeface="Times New Roman" panose="02020603050405020304" pitchFamily="18" charset="0"/>
                        </a:rPr>
                        <a:t>×</a:t>
                      </a:r>
                      <a:r>
                        <a:rPr lang="en-US" altLang="zh-CN" sz="1200" b="1" u="none" strike="noStrike" kern="1200" dirty="0" smtClean="0">
                          <a:solidFill>
                            <a:schemeClr val="tx1"/>
                          </a:solidFill>
                          <a:effectLst/>
                          <a:latin typeface="Times New Roman" panose="02020603050405020304" pitchFamily="18" charset="0"/>
                          <a:ea typeface="Heiti SC Light"/>
                          <a:cs typeface="Times New Roman" panose="02020603050405020304" pitchFamily="18" charset="0"/>
                        </a:rPr>
                        <a:t>10</a:t>
                      </a:r>
                      <a:r>
                        <a:rPr lang="en-US" altLang="zh-CN" sz="1200" b="1" baseline="30000" dirty="0" smtClean="0">
                          <a:solidFill>
                            <a:schemeClr val="tx1"/>
                          </a:solidFill>
                          <a:latin typeface="Times New Roman" panose="02020603050405020304" pitchFamily="18" charset="0"/>
                          <a:cs typeface="Times New Roman" panose="02020603050405020304" pitchFamily="18" charset="0"/>
                        </a:rPr>
                        <a:t>-10</a:t>
                      </a:r>
                      <a:r>
                        <a:rPr lang="en-US" altLang="zh-CN" sz="1200" b="1" dirty="0" smtClean="0">
                          <a:solidFill>
                            <a:schemeClr val="tx1"/>
                          </a:solidFill>
                          <a:latin typeface="Times New Roman" panose="02020603050405020304" pitchFamily="18" charset="0"/>
                          <a:cs typeface="Times New Roman" panose="02020603050405020304" pitchFamily="18" charset="0"/>
                        </a:rPr>
                        <a:t>Torr</a:t>
                      </a:r>
                      <a:endParaRPr lang="en-US" sz="1200" b="1" i="0" u="none" strike="noStrike" dirty="0">
                        <a:solidFill>
                          <a:schemeClr val="tx1"/>
                        </a:solidFill>
                        <a:effectLst/>
                        <a:latin typeface="Times New Roman" panose="02020603050405020304" pitchFamily="18" charset="0"/>
                        <a:ea typeface="Heiti SC Light"/>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矩形 13"/>
          <p:cNvSpPr/>
          <p:nvPr/>
        </p:nvSpPr>
        <p:spPr>
          <a:xfrm>
            <a:off x="5655483" y="1068089"/>
            <a:ext cx="1584088"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Main Design </a:t>
            </a:r>
            <a:r>
              <a:rPr lang="en-US" altLang="zh-CN" sz="1400" dirty="0" smtClean="0">
                <a:latin typeface="Times New Roman" panose="02020603050405020304" pitchFamily="18" charset="0"/>
                <a:cs typeface="Times New Roman" panose="02020603050405020304" pitchFamily="18" charset="0"/>
              </a:rPr>
              <a:t>Goals</a:t>
            </a:r>
            <a:endParaRPr lang="zh-CN" altLang="en-US" sz="1400" dirty="0">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83" y="1428089"/>
            <a:ext cx="4064517"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483" y="4488089"/>
            <a:ext cx="1696063" cy="1800000"/>
          </a:xfrm>
          <a:prstGeom prst="rect">
            <a:avLst/>
          </a:prstGeom>
        </p:spPr>
      </p:pic>
      <p:sp>
        <p:nvSpPr>
          <p:cNvPr id="3" name="矩形 2"/>
          <p:cNvSpPr/>
          <p:nvPr/>
        </p:nvSpPr>
        <p:spPr>
          <a:xfrm>
            <a:off x="615483" y="6468089"/>
            <a:ext cx="1440000" cy="288000"/>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Field distribution </a:t>
            </a:r>
            <a:endParaRPr lang="zh-CN" altLang="en-US" sz="1400" dirty="0">
              <a:latin typeface="Times New Roman" panose="02020603050405020304" pitchFamily="18" charset="0"/>
              <a:cs typeface="Times New Roman" panose="02020603050405020304" pitchFamily="18" charset="0"/>
            </a:endParaRPr>
          </a:p>
        </p:txBody>
      </p:sp>
      <p:sp>
        <p:nvSpPr>
          <p:cNvPr id="4" name="矩形 3"/>
          <p:cNvSpPr/>
          <p:nvPr/>
        </p:nvSpPr>
        <p:spPr>
          <a:xfrm>
            <a:off x="2415483" y="6468089"/>
            <a:ext cx="1440000" cy="288000"/>
          </a:xfrm>
          <a:prstGeom prst="rect">
            <a:avLst/>
          </a:prstGeom>
        </p:spPr>
        <p:txBody>
          <a:bodyPr wrap="none">
            <a:spAutoFit/>
          </a:bodyPr>
          <a:lstStyle/>
          <a:p>
            <a:pPr>
              <a:spcBef>
                <a:spcPts val="600"/>
              </a:spcBef>
            </a:pPr>
            <a:r>
              <a:rPr lang="en-US" altLang="zh-CN" sz="1400" dirty="0">
                <a:latin typeface="Times New Roman" panose="02020603050405020304" pitchFamily="18" charset="0"/>
                <a:cs typeface="Times New Roman" panose="02020603050405020304" pitchFamily="18" charset="0"/>
              </a:rPr>
              <a:t>Field homogeneity</a:t>
            </a:r>
          </a:p>
        </p:txBody>
      </p:sp>
      <p:sp>
        <p:nvSpPr>
          <p:cNvPr id="20" name="矩形 19"/>
          <p:cNvSpPr/>
          <p:nvPr/>
        </p:nvSpPr>
        <p:spPr>
          <a:xfrm>
            <a:off x="615483" y="3948089"/>
            <a:ext cx="3600000" cy="288000"/>
          </a:xfrm>
          <a:prstGeom prst="rect">
            <a:avLst/>
          </a:prstGeom>
        </p:spPr>
        <p:txBody>
          <a:bodyPr wrap="square">
            <a:spAutoFit/>
          </a:bodyPr>
          <a:lstStyle/>
          <a:p>
            <a:r>
              <a:rPr lang="en-US" altLang="zh-CN" sz="1400" dirty="0">
                <a:latin typeface="Times New Roman" pitchFamily="18" charset="0"/>
                <a:cs typeface="Times New Roman" pitchFamily="18" charset="0"/>
              </a:rPr>
              <a:t>schematic diagram of </a:t>
            </a:r>
            <a:r>
              <a:rPr lang="en-US" altLang="zh-CN" sz="1400" dirty="0" err="1">
                <a:latin typeface="Times New Roman" pitchFamily="18" charset="0"/>
                <a:cs typeface="Times New Roman" pitchFamily="18" charset="0"/>
              </a:rPr>
              <a:t>Electrotatic</a:t>
            </a:r>
            <a:r>
              <a:rPr lang="en-US" altLang="zh-CN" sz="1400" dirty="0">
                <a:latin typeface="Times New Roman" pitchFamily="18" charset="0"/>
                <a:cs typeface="Times New Roman" pitchFamily="18" charset="0"/>
              </a:rPr>
              <a:t> Separator</a:t>
            </a:r>
          </a:p>
          <a:p>
            <a:r>
              <a:rPr lang="en-US" altLang="zh-CN" sz="1400" dirty="0" smtClean="0"/>
              <a:t> </a:t>
            </a:r>
            <a:endParaRPr lang="zh-CN" altLang="en-US" sz="1400" dirty="0"/>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83" y="4308089"/>
            <a:ext cx="2265792" cy="2160000"/>
          </a:xfrm>
          <a:prstGeom prst="rect">
            <a:avLst/>
          </a:prstGeom>
        </p:spPr>
      </p:pic>
      <p:sp>
        <p:nvSpPr>
          <p:cNvPr id="5" name="矩形 4"/>
          <p:cNvSpPr/>
          <p:nvPr/>
        </p:nvSpPr>
        <p:spPr>
          <a:xfrm>
            <a:off x="4575483" y="2580089"/>
            <a:ext cx="4320000" cy="4278094"/>
          </a:xfrm>
          <a:prstGeom prst="rect">
            <a:avLst/>
          </a:prstGeom>
        </p:spPr>
        <p:txBody>
          <a:bodyPr>
            <a:spAutoFit/>
          </a:bodyPr>
          <a:lstStyle/>
          <a:p>
            <a:pPr marL="0" lvl="1"/>
            <a:r>
              <a:rPr lang="en-US" altLang="zh-CN" sz="1600" dirty="0" smtClean="0">
                <a:latin typeface="Times New Roman" panose="02020603050405020304" pitchFamily="18" charset="0"/>
                <a:ea typeface="宋体" pitchFamily="2" charset="-122"/>
                <a:cs typeface="Times New Roman" pitchFamily="18" charset="0"/>
              </a:rPr>
              <a:t>A electrostatic separator </a:t>
            </a:r>
            <a:r>
              <a:rPr lang="en-US" altLang="zh-CN" sz="1600" dirty="0" smtClean="0">
                <a:latin typeface="Times New Roman" panose="02020603050405020304" pitchFamily="18" charset="0"/>
                <a:cs typeface="Times New Roman" panose="02020603050405020304" pitchFamily="18" charset="0"/>
              </a:rPr>
              <a:t>unit</a:t>
            </a:r>
            <a:r>
              <a:rPr lang="en-US" altLang="zh-CN" sz="1600" dirty="0" smtClean="0">
                <a:latin typeface="Times New Roman" panose="02020603050405020304" pitchFamily="18" charset="0"/>
                <a:ea typeface="宋体" pitchFamily="2" charset="-122"/>
                <a:cs typeface="Times New Roman" pitchFamily="18" charset="0"/>
              </a:rPr>
              <a:t> comprise a </a:t>
            </a:r>
            <a:r>
              <a:rPr lang="en-US" altLang="zh-CN" sz="1600" dirty="0">
                <a:latin typeface="Times New Roman" panose="02020603050405020304" pitchFamily="18" charset="0"/>
                <a:ea typeface="宋体" pitchFamily="2" charset="-122"/>
                <a:cs typeface="Times New Roman" pitchFamily="18" charset="0"/>
              </a:rPr>
              <a:t>pair of electrodes, UHV tank, metal-ceramic supports, high voltage feedthrough, High voltage circuit and vacuum system, etc.</a:t>
            </a:r>
          </a:p>
          <a:p>
            <a:pPr marL="0" lvl="1"/>
            <a:r>
              <a:rPr lang="en-US" altLang="zh-CN" sz="1600" dirty="0">
                <a:solidFill>
                  <a:srgbClr val="FF0000"/>
                </a:solidFill>
                <a:latin typeface="Times New Roman" panose="02020603050405020304" pitchFamily="18" charset="0"/>
                <a:ea typeface="宋体" pitchFamily="2" charset="-122"/>
                <a:cs typeface="Times New Roman" pitchFamily="18" charset="0"/>
              </a:rPr>
              <a:t>Using Opera software to design the electrostatic field, optimizing the electrodes (shape, material and surface finish) to reduce the impedance and loss factor; </a:t>
            </a:r>
          </a:p>
          <a:p>
            <a:pPr marL="0" lvl="1" algn="just"/>
            <a:r>
              <a:rPr lang="en-US" altLang="zh-CN" sz="1600" dirty="0">
                <a:latin typeface="Times New Roman" panose="02020603050405020304" pitchFamily="18" charset="0"/>
                <a:ea typeface="宋体" pitchFamily="2" charset="-122"/>
                <a:cs typeface="Times New Roman" pitchFamily="18" charset="0"/>
              </a:rPr>
              <a:t>The HV feedthrough will use modular design for convenient installing and maintenance, the high voltage is designed up to 160 kV; </a:t>
            </a:r>
          </a:p>
          <a:p>
            <a:pPr marL="0" lvl="1"/>
            <a:r>
              <a:rPr lang="en-US" altLang="zh-CN" sz="1600" dirty="0">
                <a:latin typeface="Times New Roman" panose="02020603050405020304" pitchFamily="18" charset="0"/>
                <a:ea typeface="宋体" pitchFamily="2" charset="-122"/>
                <a:cs typeface="Times New Roman" pitchFamily="18" charset="0"/>
              </a:rPr>
              <a:t>Design the absorber and cooling system to extract heats due to the HOM losses on the separator;</a:t>
            </a:r>
          </a:p>
          <a:p>
            <a:pPr marL="0" lvl="1"/>
            <a:r>
              <a:rPr lang="en-US" altLang="zh-CN" sz="1600" dirty="0">
                <a:latin typeface="Times New Roman" panose="02020603050405020304" pitchFamily="18" charset="0"/>
                <a:ea typeface="宋体" pitchFamily="2" charset="-122"/>
                <a:cs typeface="Times New Roman" pitchFamily="18" charset="0"/>
              </a:rPr>
              <a:t>According to the content of residual gas in the electrostatic separator, design the vacuum system to reach the requirements of vacuum pressure of the UHV tank, </a:t>
            </a:r>
            <a:r>
              <a:rPr lang="en-US" altLang="zh-CN" sz="1600" b="1" dirty="0">
                <a:latin typeface="Times New Roman" panose="02020603050405020304" pitchFamily="18" charset="0"/>
                <a:cs typeface="Times New Roman" panose="02020603050405020304" pitchFamily="18" charset="0"/>
              </a:rPr>
              <a:t>2</a:t>
            </a:r>
            <a:r>
              <a:rPr lang="zh-CN" altLang="zh-CN" sz="1600" b="1" dirty="0">
                <a:latin typeface="Times New Roman" panose="02020603050405020304" pitchFamily="18" charset="0"/>
                <a:cs typeface="Times New Roman" panose="02020603050405020304" pitchFamily="18" charset="0"/>
              </a:rPr>
              <a:t>×</a:t>
            </a:r>
            <a:r>
              <a:rPr lang="en-US" altLang="zh-CN" sz="1600" b="1" dirty="0" smtClean="0">
                <a:latin typeface="Times New Roman" panose="02020603050405020304" pitchFamily="18" charset="0"/>
                <a:cs typeface="Times New Roman" panose="02020603050405020304" pitchFamily="18" charset="0"/>
              </a:rPr>
              <a:t>10</a:t>
            </a:r>
            <a:r>
              <a:rPr lang="en-US" altLang="zh-CN" sz="1600" b="1" baseline="30000" dirty="0" smtClean="0">
                <a:latin typeface="Times New Roman" panose="02020603050405020304" pitchFamily="18" charset="0"/>
                <a:cs typeface="Times New Roman" panose="02020603050405020304" pitchFamily="18" charset="0"/>
              </a:rPr>
              <a:t>-10</a:t>
            </a:r>
            <a:r>
              <a:rPr lang="en-US" altLang="zh-CN" sz="1600" b="1" dirty="0" smtClean="0">
                <a:latin typeface="Times New Roman" panose="02020603050405020304" pitchFamily="18" charset="0"/>
                <a:ea typeface="宋体" pitchFamily="2" charset="-122"/>
                <a:cs typeface="Times New Roman" pitchFamily="18" charset="0"/>
              </a:rPr>
              <a:t>Torr</a:t>
            </a:r>
            <a:r>
              <a:rPr lang="en-US" altLang="zh-CN" sz="1600" b="1" dirty="0">
                <a:latin typeface="Times New Roman" panose="02020603050405020304" pitchFamily="18" charset="0"/>
                <a:ea typeface="宋体" pitchFamily="2" charset="-122"/>
                <a:cs typeface="Times New Roman" pitchFamily="18" charset="0"/>
              </a:rPr>
              <a:t>.</a:t>
            </a:r>
            <a:endParaRPr lang="zh-CN" altLang="en-US" sz="1600" b="1" dirty="0">
              <a:latin typeface="Times New Roman" panose="02020603050405020304" pitchFamily="18" charset="0"/>
              <a:ea typeface="宋体" pitchFamily="2" charset="-122"/>
              <a:cs typeface="Times New Roman" pitchFamily="18" charset="0"/>
            </a:endParaRPr>
          </a:p>
        </p:txBody>
      </p:sp>
    </p:spTree>
    <p:extLst>
      <p:ext uri="{BB962C8B-B14F-4D97-AF65-F5344CB8AC3E}">
        <p14:creationId xmlns:p14="http://schemas.microsoft.com/office/powerpoint/2010/main" val="23963591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sz="4000" dirty="0" smtClean="0">
                <a:latin typeface="Times New Roman"/>
                <a:cs typeface="Times New Roman"/>
              </a:rPr>
              <a:t>科学家工作室</a:t>
            </a:r>
            <a:r>
              <a:rPr kumimoji="1" lang="en-US" altLang="zh-CN" sz="4000" dirty="0" smtClean="0">
                <a:latin typeface="Times New Roman"/>
                <a:cs typeface="Times New Roman"/>
              </a:rPr>
              <a:t> Fund: 35 M RMB</a:t>
            </a:r>
            <a:endParaRPr kumimoji="1" lang="zh-CN" altLang="en-US" sz="4000" dirty="0"/>
          </a:p>
        </p:txBody>
      </p:sp>
      <p:graphicFrame>
        <p:nvGraphicFramePr>
          <p:cNvPr id="6" name="表格 5"/>
          <p:cNvGraphicFramePr>
            <a:graphicFrameLocks noGrp="1"/>
          </p:cNvGraphicFramePr>
          <p:nvPr>
            <p:extLst>
              <p:ext uri="{D42A27DB-BD31-4B8C-83A1-F6EECF244321}">
                <p14:modId xmlns:p14="http://schemas.microsoft.com/office/powerpoint/2010/main" val="1211545865"/>
              </p:ext>
            </p:extLst>
          </p:nvPr>
        </p:nvGraphicFramePr>
        <p:xfrm>
          <a:off x="457200" y="1541396"/>
          <a:ext cx="8255000" cy="4902265"/>
        </p:xfrm>
        <a:graphic>
          <a:graphicData uri="http://schemas.openxmlformats.org/drawingml/2006/table">
            <a:tbl>
              <a:tblPr/>
              <a:tblGrid>
                <a:gridCol w="2397196"/>
                <a:gridCol w="1219200"/>
                <a:gridCol w="3216204"/>
                <a:gridCol w="1422400"/>
              </a:tblGrid>
              <a:tr h="545011">
                <a:tc gridSpan="4">
                  <a:txBody>
                    <a:bodyPr/>
                    <a:lstStyle/>
                    <a:p>
                      <a:pPr algn="l" fontAlgn="ctr"/>
                      <a:r>
                        <a:rPr lang="zh-CN" altLang="en-US" sz="1600" b="0" i="0" u="none" strike="noStrike" dirty="0">
                          <a:solidFill>
                            <a:srgbClr val="000000"/>
                          </a:solidFill>
                          <a:effectLst/>
                          <a:latin typeface="宋体"/>
                        </a:rPr>
                        <a:t>财务处：请将课题王贻芳科学家工作室（课题号：</a:t>
                      </a:r>
                      <a:r>
                        <a:rPr lang="en-US" altLang="zh-CN" sz="1600" b="0" i="0" u="none" strike="noStrike" dirty="0">
                          <a:solidFill>
                            <a:srgbClr val="000000"/>
                          </a:solidFill>
                          <a:effectLst/>
                          <a:latin typeface="宋体"/>
                        </a:rPr>
                        <a:t>Y4291331K2</a:t>
                      </a:r>
                      <a:r>
                        <a:rPr lang="zh-CN" altLang="en-US" sz="1600" b="0" i="0" u="none" strike="noStrike" dirty="0">
                          <a:solidFill>
                            <a:srgbClr val="000000"/>
                          </a:solidFill>
                          <a:effectLst/>
                          <a:latin typeface="宋体"/>
                        </a:rPr>
                        <a:t>）经费按下表拨至子课题。</a:t>
                      </a:r>
                    </a:p>
                  </a:txBody>
                  <a:tcPr marL="0" marR="0" marT="0"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63340">
                <a:tc>
                  <a:txBody>
                    <a:bodyPr/>
                    <a:lstStyle/>
                    <a:p>
                      <a:pPr algn="ctr" fontAlgn="ctr"/>
                      <a:r>
                        <a:rPr lang="zh-CN" altLang="en-US" sz="1600" b="0" i="0" u="none" strike="noStrike">
                          <a:solidFill>
                            <a:srgbClr val="000000"/>
                          </a:solidFill>
                          <a:effectLst/>
                          <a:latin typeface="宋体"/>
                        </a:rPr>
                        <a:t>课题号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子课题负责人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宋体"/>
                        </a:rPr>
                        <a:t>子课题名称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宋体"/>
                        </a:rPr>
                        <a:t>下拨经费</a:t>
                      </a:r>
                      <a:r>
                        <a:rPr lang="zh-CN" altLang="en-US" sz="1600" b="0" i="0" u="none" strike="noStrike" dirty="0" smtClean="0">
                          <a:solidFill>
                            <a:srgbClr val="000000"/>
                          </a:solidFill>
                          <a:effectLst/>
                          <a:latin typeface="宋体"/>
                        </a:rPr>
                        <a:t>（万元</a:t>
                      </a:r>
                      <a:r>
                        <a:rPr lang="zh-CN" altLang="en-US" sz="1600" b="0" i="0" u="none" strike="noStrike" dirty="0">
                          <a:solidFill>
                            <a:srgbClr val="000000"/>
                          </a:solidFill>
                          <a:effectLst/>
                          <a:latin typeface="宋体"/>
                        </a:rPr>
                        <a: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726">
                <a:tc>
                  <a:txBody>
                    <a:bodyPr/>
                    <a:lstStyle/>
                    <a:p>
                      <a:pPr algn="just" fontAlgn="ctr"/>
                      <a:endParaRPr lang="de-DE"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smtClean="0">
                          <a:solidFill>
                            <a:srgbClr val="000000"/>
                          </a:solidFill>
                          <a:effectLst/>
                          <a:latin typeface="宋体"/>
                        </a:rPr>
                        <a:t>裴士伦</a:t>
                      </a:r>
                      <a:endParaRPr lang="zh-CN" altLang="en-US" sz="1600" b="0" i="0" u="none" strike="noStrike" dirty="0">
                        <a:solidFill>
                          <a:srgbClr val="000000"/>
                        </a:solidFill>
                        <a:effectLst/>
                        <a:latin typeface="宋体"/>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dirty="0" smtClean="0">
                          <a:solidFill>
                            <a:srgbClr val="000000"/>
                          </a:solidFill>
                          <a:effectLst/>
                          <a:latin typeface="宋体"/>
                        </a:rPr>
                        <a:t>CEPC</a:t>
                      </a:r>
                      <a:r>
                        <a:rPr lang="zh-CN" altLang="en-US" sz="1600" b="0" i="0" u="none" strike="noStrike" dirty="0" smtClean="0">
                          <a:solidFill>
                            <a:srgbClr val="000000"/>
                          </a:solidFill>
                          <a:effectLst/>
                          <a:latin typeface="宋体"/>
                        </a:rPr>
                        <a:t>速调管</a:t>
                      </a:r>
                      <a:endParaRPr lang="zh-CN" altLang="en-US" sz="1600" b="0" i="0" u="none" strike="noStrike" dirty="0">
                        <a:solidFill>
                          <a:srgbClr val="000000"/>
                        </a:solidFill>
                        <a:effectLst/>
                        <a:latin typeface="宋体"/>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smtClean="0">
                          <a:solidFill>
                            <a:srgbClr val="000000"/>
                          </a:solidFill>
                          <a:effectLst/>
                          <a:latin typeface="Calibri"/>
                        </a:rPr>
                        <a:t>？？？？</a:t>
                      </a:r>
                      <a:endParaRPr lang="is-I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4404">
                <a:tc>
                  <a:txBody>
                    <a:bodyPr/>
                    <a:lstStyle/>
                    <a:p>
                      <a:pPr algn="l" fontAlgn="ctr"/>
                      <a:r>
                        <a:rPr lang="is-IS" sz="1600" b="0" i="0" u="none" strike="noStrike" dirty="0">
                          <a:solidFill>
                            <a:srgbClr val="000000"/>
                          </a:solidFill>
                          <a:effectLst/>
                          <a:latin typeface="Calibri"/>
                        </a:rPr>
                        <a:t>Y4291332K2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陈斌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a:solidFill>
                            <a:srgbClr val="000000"/>
                          </a:solidFill>
                          <a:effectLst/>
                          <a:latin typeface="宋体"/>
                        </a:rPr>
                        <a:t>CEPC</a:t>
                      </a:r>
                      <a:r>
                        <a:rPr lang="zh-CN" altLang="en-US" sz="1600" b="0" i="0" u="none" strike="noStrike">
                          <a:solidFill>
                            <a:srgbClr val="000000"/>
                          </a:solidFill>
                          <a:effectLst/>
                          <a:latin typeface="宋体"/>
                        </a:rPr>
                        <a:t>高精度直流稳流超导磁铁电源及正负电子束静电分离器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Calibri"/>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4404">
                <a:tc>
                  <a:txBody>
                    <a:bodyPr/>
                    <a:lstStyle/>
                    <a:p>
                      <a:pPr algn="just" fontAlgn="ctr"/>
                      <a:r>
                        <a:rPr lang="is-IS" sz="1600" b="0" i="0" u="none" strike="noStrike">
                          <a:solidFill>
                            <a:srgbClr val="000000"/>
                          </a:solidFill>
                          <a:effectLst/>
                          <a:latin typeface="Calibri"/>
                        </a:rPr>
                        <a:t>Y4291333K2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王小龙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a:solidFill>
                            <a:srgbClr val="000000"/>
                          </a:solidFill>
                          <a:effectLst/>
                          <a:latin typeface="宋体"/>
                        </a:rPr>
                        <a:t>CEPC</a:t>
                      </a:r>
                      <a:r>
                        <a:rPr lang="zh-CN" altLang="en-US" sz="1600" b="0" i="0" u="none" strike="noStrike">
                          <a:solidFill>
                            <a:srgbClr val="000000"/>
                          </a:solidFill>
                          <a:effectLst/>
                          <a:latin typeface="宋体"/>
                        </a:rPr>
                        <a:t>加速器准直用视觉测量仪及机械结构研究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Calibri"/>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40">
                <a:tc>
                  <a:txBody>
                    <a:bodyPr/>
                    <a:lstStyle/>
                    <a:p>
                      <a:pPr algn="just" fontAlgn="ctr"/>
                      <a:r>
                        <a:rPr lang="is-IS" sz="1600" b="0" i="0" u="none" strike="noStrike">
                          <a:solidFill>
                            <a:srgbClr val="000000"/>
                          </a:solidFill>
                          <a:effectLst/>
                          <a:latin typeface="Calibri"/>
                        </a:rPr>
                        <a:t>Y4291334K2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李刚</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a:solidFill>
                            <a:srgbClr val="000000"/>
                          </a:solidFill>
                          <a:effectLst/>
                          <a:latin typeface="宋体"/>
                        </a:rPr>
                        <a:t>CEPC</a:t>
                      </a:r>
                      <a:r>
                        <a:rPr lang="zh-CN" altLang="en-US" sz="1600" b="0" i="0" u="none" strike="noStrike">
                          <a:solidFill>
                            <a:srgbClr val="000000"/>
                          </a:solidFill>
                          <a:effectLst/>
                          <a:latin typeface="宋体"/>
                        </a:rPr>
                        <a:t>控制系统关键技术研究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0" i="0" u="none" strike="noStrike" dirty="0">
                          <a:solidFill>
                            <a:srgbClr val="000000"/>
                          </a:solidFill>
                          <a:effectLst/>
                          <a:latin typeface="Calibri"/>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40">
                <a:tc>
                  <a:txBody>
                    <a:bodyPr/>
                    <a:lstStyle/>
                    <a:p>
                      <a:pPr algn="just" fontAlgn="ctr"/>
                      <a:r>
                        <a:rPr lang="is-IS" sz="1600" b="0" i="0" u="none" strike="noStrike">
                          <a:solidFill>
                            <a:srgbClr val="000000"/>
                          </a:solidFill>
                          <a:effectLst/>
                          <a:latin typeface="Calibri"/>
                        </a:rPr>
                        <a:t>Y4291335K2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马忠剑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a:solidFill>
                            <a:srgbClr val="000000"/>
                          </a:solidFill>
                          <a:effectLst/>
                          <a:latin typeface="宋体"/>
                        </a:rPr>
                        <a:t>CEPC</a:t>
                      </a:r>
                      <a:r>
                        <a:rPr lang="zh-CN" altLang="en-US" sz="1600" b="0" i="0" u="none" strike="noStrike">
                          <a:solidFill>
                            <a:srgbClr val="000000"/>
                          </a:solidFill>
                          <a:effectLst/>
                          <a:latin typeface="宋体"/>
                        </a:rPr>
                        <a:t>强辐射场问题研究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0" i="0" u="none" strike="noStrike" dirty="0">
                          <a:solidFill>
                            <a:srgbClr val="000000"/>
                          </a:solidFill>
                          <a:effectLst/>
                          <a:latin typeface="Calibri"/>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40">
                <a:tc>
                  <a:txBody>
                    <a:bodyPr/>
                    <a:lstStyle/>
                    <a:p>
                      <a:pPr algn="just" fontAlgn="ctr"/>
                      <a:r>
                        <a:rPr lang="is-IS" sz="1600" b="0" i="0" u="none" strike="noStrike">
                          <a:solidFill>
                            <a:srgbClr val="000000"/>
                          </a:solidFill>
                          <a:effectLst/>
                          <a:latin typeface="Calibri"/>
                        </a:rPr>
                        <a:t>Y4291336K2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李少鹏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a:solidFill>
                            <a:srgbClr val="000000"/>
                          </a:solidFill>
                          <a:effectLst/>
                          <a:latin typeface="宋体"/>
                        </a:rPr>
                        <a:t>CEPC</a:t>
                      </a:r>
                      <a:r>
                        <a:rPr lang="zh-CN" altLang="en-US" sz="1600" b="0" i="0" u="none" strike="noStrike">
                          <a:solidFill>
                            <a:srgbClr val="000000"/>
                          </a:solidFill>
                          <a:effectLst/>
                          <a:latin typeface="宋体"/>
                        </a:rPr>
                        <a:t>低温系统关键技术设计研究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40">
                <a:tc>
                  <a:txBody>
                    <a:bodyPr/>
                    <a:lstStyle/>
                    <a:p>
                      <a:pPr algn="just" fontAlgn="ctr"/>
                      <a:r>
                        <a:rPr lang="is-IS" sz="1600" b="0" i="0" u="none" strike="noStrike">
                          <a:solidFill>
                            <a:srgbClr val="000000"/>
                          </a:solidFill>
                          <a:effectLst/>
                          <a:latin typeface="Calibri"/>
                        </a:rPr>
                        <a:t>Y4291337K2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康文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a:solidFill>
                            <a:srgbClr val="000000"/>
                          </a:solidFill>
                          <a:effectLst/>
                          <a:latin typeface="宋体"/>
                        </a:rPr>
                        <a:t>CEPC</a:t>
                      </a:r>
                      <a:r>
                        <a:rPr lang="zh-CN" altLang="en-US" sz="1600" b="0" i="0" u="none" strike="noStrike">
                          <a:solidFill>
                            <a:srgbClr val="000000"/>
                          </a:solidFill>
                          <a:effectLst/>
                          <a:latin typeface="宋体"/>
                        </a:rPr>
                        <a:t>低场高精度二极磁铁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Calibri"/>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40">
                <a:tc>
                  <a:txBody>
                    <a:bodyPr/>
                    <a:lstStyle/>
                    <a:p>
                      <a:pPr algn="just" fontAlgn="ctr"/>
                      <a:r>
                        <a:rPr lang="is-IS" sz="1600" b="0" i="0" u="none" strike="noStrike">
                          <a:solidFill>
                            <a:srgbClr val="000000"/>
                          </a:solidFill>
                          <a:effectLst/>
                          <a:latin typeface="Calibri"/>
                        </a:rPr>
                        <a:t>Y4291338K2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陈福三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a:solidFill>
                            <a:srgbClr val="000000"/>
                          </a:solidFill>
                          <a:effectLst/>
                          <a:latin typeface="宋体"/>
                        </a:rPr>
                        <a:t>CEPC</a:t>
                      </a:r>
                      <a:r>
                        <a:rPr lang="zh-CN" altLang="en-US" sz="1600" b="0" i="0" u="none" strike="noStrike">
                          <a:solidFill>
                            <a:srgbClr val="000000"/>
                          </a:solidFill>
                          <a:effectLst/>
                          <a:latin typeface="宋体"/>
                        </a:rPr>
                        <a:t>永磁二极磁铁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Calibri"/>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40">
                <a:tc>
                  <a:txBody>
                    <a:bodyPr/>
                    <a:lstStyle/>
                    <a:p>
                      <a:pPr algn="just" fontAlgn="ctr"/>
                      <a:r>
                        <a:rPr lang="is-IS" sz="1600" b="0" i="0" u="none" strike="noStrike">
                          <a:solidFill>
                            <a:srgbClr val="000000"/>
                          </a:solidFill>
                          <a:effectLst/>
                          <a:latin typeface="Calibri"/>
                        </a:rPr>
                        <a:t>Y4291339K2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solidFill>
                            <a:srgbClr val="000000"/>
                          </a:solidFill>
                          <a:effectLst/>
                          <a:latin typeface="宋体"/>
                        </a:rPr>
                        <a:t>朱应顺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600" b="0" i="0" u="none" strike="noStrike">
                          <a:solidFill>
                            <a:srgbClr val="000000"/>
                          </a:solidFill>
                          <a:effectLst/>
                          <a:latin typeface="宋体"/>
                        </a:rPr>
                        <a:t>CEPC</a:t>
                      </a:r>
                      <a:r>
                        <a:rPr lang="zh-CN" altLang="en-US" sz="1600" b="0" i="0" u="none" strike="noStrike">
                          <a:solidFill>
                            <a:srgbClr val="000000"/>
                          </a:solidFill>
                          <a:effectLst/>
                          <a:latin typeface="宋体"/>
                        </a:rPr>
                        <a:t>对撞区超导四极磁体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Calibri"/>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40">
                <a:tc>
                  <a:txBody>
                    <a:bodyPr/>
                    <a:lstStyle/>
                    <a:p>
                      <a:pPr algn="just" fontAlgn="ctr"/>
                      <a:r>
                        <a:rPr lang="tr-TR" sz="1600" b="0" i="0" u="none" strike="noStrike" dirty="0">
                          <a:solidFill>
                            <a:srgbClr val="000000"/>
                          </a:solidFill>
                          <a:effectLst/>
                          <a:latin typeface="Calibri"/>
                        </a:rPr>
                        <a:t>Y429133AK2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rgbClr val="000000"/>
                          </a:solidFill>
                          <a:effectLst/>
                          <a:latin typeface="宋体"/>
                        </a:rPr>
                        <a:t>董海义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600" b="0" i="0" u="none" strike="noStrike">
                          <a:solidFill>
                            <a:srgbClr val="000000"/>
                          </a:solidFill>
                          <a:effectLst/>
                          <a:latin typeface="宋体"/>
                        </a:rPr>
                        <a:t>CEPC</a:t>
                      </a:r>
                      <a:r>
                        <a:rPr lang="zh-TW" altLang="en-US" sz="1600" b="0" i="0" u="none" strike="noStrike">
                          <a:solidFill>
                            <a:srgbClr val="000000"/>
                          </a:solidFill>
                          <a:effectLst/>
                          <a:latin typeface="宋体"/>
                        </a:rPr>
                        <a:t>真空系统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0" i="0" u="none" strike="noStrike" dirty="0">
                          <a:solidFill>
                            <a:srgbClr val="000000"/>
                          </a:solidFill>
                          <a:effectLst/>
                          <a:latin typeface="Calibri"/>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30713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584CB41E-AC71-4F4D-B361-9B5D86315EF7}"/>
              </a:ext>
            </a:extLst>
          </p:cNvPr>
          <p:cNvSpPr>
            <a:spLocks noGrp="1"/>
          </p:cNvSpPr>
          <p:nvPr>
            <p:ph type="title"/>
          </p:nvPr>
        </p:nvSpPr>
        <p:spPr>
          <a:xfrm>
            <a:off x="457200" y="116632"/>
            <a:ext cx="8229600" cy="1143000"/>
          </a:xfrm>
        </p:spPr>
        <p:txBody>
          <a:bodyPr>
            <a:normAutofit/>
          </a:bodyPr>
          <a:lstStyle/>
          <a:p>
            <a:r>
              <a:rPr lang="en-US" altLang="zh-CN" sz="4000" b="0" dirty="0">
                <a:solidFill>
                  <a:srgbClr val="000000"/>
                </a:solidFill>
                <a:latin typeface="Times New Roman"/>
                <a:cs typeface="Times New Roman"/>
              </a:rPr>
              <a:t>RF system for </a:t>
            </a:r>
            <a:r>
              <a:rPr lang="en-US" altLang="zh-CN" sz="4000" b="0" dirty="0" smtClean="0">
                <a:solidFill>
                  <a:srgbClr val="000000"/>
                </a:solidFill>
                <a:latin typeface="Times New Roman"/>
                <a:cs typeface="Times New Roman"/>
              </a:rPr>
              <a:t>the CEPC </a:t>
            </a:r>
            <a:r>
              <a:rPr lang="en-US" altLang="zh-CN" sz="4000" b="0" dirty="0">
                <a:solidFill>
                  <a:srgbClr val="000000"/>
                </a:solidFill>
                <a:latin typeface="Times New Roman"/>
                <a:cs typeface="Times New Roman"/>
              </a:rPr>
              <a:t>collider</a:t>
            </a:r>
            <a:endParaRPr lang="zh-CN" altLang="en-US" sz="4000" b="0" dirty="0">
              <a:solidFill>
                <a:srgbClr val="000000"/>
              </a:solidFill>
              <a:latin typeface="Times New Roman"/>
              <a:cs typeface="Times New Roman"/>
            </a:endParaRPr>
          </a:p>
        </p:txBody>
      </p:sp>
      <p:sp>
        <p:nvSpPr>
          <p:cNvPr id="23" name="矩形 22">
            <a:extLst>
              <a:ext uri="{FF2B5EF4-FFF2-40B4-BE49-F238E27FC236}">
                <a16:creationId xmlns:a16="http://schemas.microsoft.com/office/drawing/2014/main" xmlns="" id="{615323F3-FC8C-491C-8CB6-AF35E9CF4450}"/>
              </a:ext>
            </a:extLst>
          </p:cNvPr>
          <p:cNvSpPr/>
          <p:nvPr/>
        </p:nvSpPr>
        <p:spPr>
          <a:xfrm>
            <a:off x="4239383" y="4115397"/>
            <a:ext cx="4653097" cy="2456057"/>
          </a:xfrm>
          <a:prstGeom prst="rect">
            <a:avLst/>
          </a:prstGeom>
          <a:solidFill>
            <a:schemeClr val="lt1"/>
          </a:solidFill>
          <a:ln w="15875">
            <a:no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spcBef>
                <a:spcPct val="30000"/>
              </a:spcBef>
              <a:buSzPct val="100000"/>
              <a:buFont typeface="Wingdings" panose="05000000000000000000" pitchFamily="2" charset="2"/>
              <a:buChar char="l"/>
            </a:pPr>
            <a:r>
              <a:rPr lang="en-US" altLang="zh-CN" sz="1600" dirty="0">
                <a:solidFill>
                  <a:srgbClr val="0000CC"/>
                </a:solidFill>
                <a:latin typeface="Times New Roman"/>
                <a:ea typeface="微软雅黑" panose="020B0503020204020204" pitchFamily="34" charset="-122"/>
                <a:cs typeface="Times New Roman"/>
              </a:rPr>
              <a:t>800kW saturated klystron output power by taking into account the transmission loss, the power reflection caused by the cavity mismatch and the operation margin for the LLRF system </a:t>
            </a:r>
          </a:p>
          <a:p>
            <a:pPr marL="342900" indent="-342900" algn="just">
              <a:spcBef>
                <a:spcPct val="30000"/>
              </a:spcBef>
              <a:buSzPct val="100000"/>
              <a:buFont typeface="Wingdings" panose="05000000000000000000" pitchFamily="2" charset="2"/>
              <a:buChar char="l"/>
            </a:pPr>
            <a:r>
              <a:rPr lang="en-US" altLang="zh-CN" sz="1600" dirty="0">
                <a:solidFill>
                  <a:schemeClr val="tx1"/>
                </a:solidFill>
                <a:latin typeface="Times New Roman"/>
                <a:ea typeface="微软雅黑" panose="020B0503020204020204" pitchFamily="34" charset="-122"/>
                <a:cs typeface="Times New Roman"/>
              </a:rPr>
              <a:t>The higher the klystron efficiency, the lower the collider operation cost</a:t>
            </a:r>
          </a:p>
          <a:p>
            <a:pPr marL="342900" indent="-342900" algn="just">
              <a:spcBef>
                <a:spcPct val="30000"/>
              </a:spcBef>
              <a:buSzPct val="100000"/>
              <a:buFont typeface="Wingdings" panose="05000000000000000000" pitchFamily="2" charset="2"/>
              <a:buChar char="l"/>
            </a:pPr>
            <a:r>
              <a:rPr lang="en-US" altLang="zh-CN" sz="1600" dirty="0">
                <a:solidFill>
                  <a:srgbClr val="FF0000"/>
                </a:solidFill>
                <a:latin typeface="Times New Roman"/>
                <a:ea typeface="微软雅黑" panose="020B0503020204020204" pitchFamily="34" charset="-122"/>
                <a:cs typeface="Times New Roman"/>
              </a:rPr>
              <a:t>&gt;80% ultimate goal for the 650MHz/800kW </a:t>
            </a:r>
            <a:r>
              <a:rPr lang="en-US" altLang="zh-CN" sz="1600" dirty="0" smtClean="0">
                <a:solidFill>
                  <a:srgbClr val="FF0000"/>
                </a:solidFill>
                <a:latin typeface="Times New Roman"/>
                <a:ea typeface="微软雅黑" panose="020B0503020204020204" pitchFamily="34" charset="-122"/>
                <a:cs typeface="Times New Roman"/>
              </a:rPr>
              <a:t>klystron (needs more studies and work, long way to go)</a:t>
            </a:r>
            <a:endParaRPr lang="en-US" altLang="zh-CN" sz="1600" dirty="0">
              <a:solidFill>
                <a:srgbClr val="FF0000"/>
              </a:solidFill>
              <a:latin typeface="Times New Roman"/>
              <a:ea typeface="微软雅黑" panose="020B0503020204020204" pitchFamily="34" charset="-122"/>
              <a:cs typeface="Times New Roman"/>
            </a:endParaRPr>
          </a:p>
        </p:txBody>
      </p:sp>
      <p:grpSp>
        <p:nvGrpSpPr>
          <p:cNvPr id="4" name="组合 3"/>
          <p:cNvGrpSpPr/>
          <p:nvPr/>
        </p:nvGrpSpPr>
        <p:grpSpPr>
          <a:xfrm>
            <a:off x="669096" y="1676707"/>
            <a:ext cx="3240000" cy="3438925"/>
            <a:chOff x="341582" y="963631"/>
            <a:chExt cx="3744416" cy="4130485"/>
          </a:xfrm>
        </p:grpSpPr>
        <p:grpSp>
          <p:nvGrpSpPr>
            <p:cNvPr id="2" name="组合 1"/>
            <p:cNvGrpSpPr/>
            <p:nvPr/>
          </p:nvGrpSpPr>
          <p:grpSpPr>
            <a:xfrm>
              <a:off x="360000" y="1229341"/>
              <a:ext cx="3707580" cy="3864775"/>
              <a:chOff x="236028" y="1713451"/>
              <a:chExt cx="3707580" cy="3864775"/>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608" y="1833569"/>
                <a:ext cx="3600000" cy="3744657"/>
              </a:xfrm>
              <a:prstGeom prst="rect">
                <a:avLst/>
              </a:prstGeom>
            </p:spPr>
          </p:pic>
          <p:sp>
            <p:nvSpPr>
              <p:cNvPr id="15" name="文本框 1"/>
              <p:cNvSpPr txBox="1"/>
              <p:nvPr/>
            </p:nvSpPr>
            <p:spPr>
              <a:xfrm>
                <a:off x="1061637" y="2655389"/>
                <a:ext cx="944431" cy="554505"/>
              </a:xfrm>
              <a:prstGeom prst="rect">
                <a:avLst/>
              </a:prstGeom>
              <a:noFill/>
            </p:spPr>
            <p:txBody>
              <a:bodyPr wrap="square" rtlCol="0">
                <a:spAutoFit/>
              </a:bodyPr>
              <a:lstStyle/>
              <a:p>
                <a:r>
                  <a:rPr kumimoji="1" lang="en-US" altLang="zh-CN" sz="1200" dirty="0">
                    <a:latin typeface="Times New Roman"/>
                    <a:cs typeface="Times New Roman"/>
                  </a:rPr>
                  <a:t>45/120GeV</a:t>
                </a:r>
                <a:endParaRPr kumimoji="1" lang="zh-CN" altLang="en-US" sz="1200" dirty="0">
                  <a:latin typeface="Times New Roman"/>
                  <a:cs typeface="Times New Roman"/>
                </a:endParaRPr>
              </a:p>
            </p:txBody>
          </p:sp>
          <p:sp>
            <p:nvSpPr>
              <p:cNvPr id="16" name="文本框 8"/>
              <p:cNvSpPr txBox="1"/>
              <p:nvPr/>
            </p:nvSpPr>
            <p:spPr>
              <a:xfrm>
                <a:off x="236028" y="1713451"/>
                <a:ext cx="1734748" cy="332703"/>
              </a:xfrm>
              <a:prstGeom prst="rect">
                <a:avLst/>
              </a:prstGeom>
              <a:noFill/>
            </p:spPr>
            <p:txBody>
              <a:bodyPr wrap="none" rtlCol="0">
                <a:spAutoFit/>
              </a:bodyPr>
              <a:lstStyle/>
              <a:p>
                <a:r>
                  <a:rPr kumimoji="1" lang="en-US" altLang="zh-CN" sz="1200" dirty="0">
                    <a:latin typeface="Times New Roman"/>
                    <a:cs typeface="Times New Roman"/>
                  </a:rPr>
                  <a:t>10GeV→45/120GeV</a:t>
                </a:r>
                <a:endParaRPr kumimoji="1" lang="zh-CN" altLang="en-US" sz="1200" dirty="0">
                  <a:latin typeface="Times New Roman"/>
                  <a:cs typeface="Times New Roman"/>
                </a:endParaRPr>
              </a:p>
            </p:txBody>
          </p:sp>
          <p:sp>
            <p:nvSpPr>
              <p:cNvPr id="17" name="文本框 9"/>
              <p:cNvSpPr txBox="1"/>
              <p:nvPr/>
            </p:nvSpPr>
            <p:spPr>
              <a:xfrm>
                <a:off x="1149993" y="3877222"/>
                <a:ext cx="727069" cy="332703"/>
              </a:xfrm>
              <a:prstGeom prst="rect">
                <a:avLst/>
              </a:prstGeom>
              <a:noFill/>
            </p:spPr>
            <p:txBody>
              <a:bodyPr wrap="none" rtlCol="0">
                <a:spAutoFit/>
              </a:bodyPr>
              <a:lstStyle/>
              <a:p>
                <a:r>
                  <a:rPr kumimoji="1" lang="en-US" altLang="zh-CN" sz="1200" dirty="0">
                    <a:latin typeface="Times New Roman"/>
                    <a:cs typeface="Times New Roman"/>
                  </a:rPr>
                  <a:t>10GeV</a:t>
                </a:r>
                <a:endParaRPr kumimoji="1" lang="zh-CN" altLang="en-US" sz="1200" dirty="0">
                  <a:latin typeface="Times New Roman"/>
                  <a:cs typeface="Times New Roman"/>
                </a:endParaRPr>
              </a:p>
            </p:txBody>
          </p:sp>
          <p:sp>
            <p:nvSpPr>
              <p:cNvPr id="19" name="文本框 1"/>
              <p:cNvSpPr txBox="1"/>
              <p:nvPr/>
            </p:nvSpPr>
            <p:spPr>
              <a:xfrm>
                <a:off x="2311353" y="2655389"/>
                <a:ext cx="944431" cy="554505"/>
              </a:xfrm>
              <a:prstGeom prst="rect">
                <a:avLst/>
              </a:prstGeom>
              <a:noFill/>
            </p:spPr>
            <p:txBody>
              <a:bodyPr wrap="square" rtlCol="0">
                <a:spAutoFit/>
              </a:bodyPr>
              <a:lstStyle/>
              <a:p>
                <a:r>
                  <a:rPr kumimoji="1" lang="en-US" altLang="zh-CN" sz="1200" dirty="0">
                    <a:latin typeface="Times New Roman"/>
                    <a:cs typeface="Times New Roman"/>
                  </a:rPr>
                  <a:t>45/120GeV</a:t>
                </a:r>
                <a:endParaRPr kumimoji="1" lang="zh-CN" altLang="en-US" sz="1200" dirty="0">
                  <a:latin typeface="Times New Roman"/>
                  <a:cs typeface="Times New Roman"/>
                </a:endParaRPr>
              </a:p>
            </p:txBody>
          </p:sp>
        </p:grpSp>
        <p:sp>
          <p:nvSpPr>
            <p:cNvPr id="25" name="副标题 4">
              <a:extLst>
                <a:ext uri="{FF2B5EF4-FFF2-40B4-BE49-F238E27FC236}">
                  <a16:creationId xmlns:a16="http://schemas.microsoft.com/office/drawing/2014/main" xmlns="" id="{71F015FA-46D4-4F3B-A8CB-4E1D7F40A21C}"/>
                </a:ext>
              </a:extLst>
            </p:cNvPr>
            <p:cNvSpPr txBox="1">
              <a:spLocks/>
            </p:cNvSpPr>
            <p:nvPr/>
          </p:nvSpPr>
          <p:spPr bwMode="auto">
            <a:xfrm>
              <a:off x="341582" y="963631"/>
              <a:ext cx="3744416" cy="39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lgn="ctr">
                <a:spcBef>
                  <a:spcPct val="20000"/>
                </a:spcBef>
              </a:pPr>
              <a:r>
                <a:rPr kumimoji="1" lang="en-US" altLang="zh-CN" i="0" u="none" strike="noStrike" kern="0" cap="none" spc="0" normalizeH="0" noProof="0" dirty="0">
                  <a:ln>
                    <a:noFill/>
                  </a:ln>
                  <a:effectLst/>
                  <a:uLnTx/>
                  <a:uFillTx/>
                  <a:latin typeface="Times New Roman"/>
                  <a:ea typeface="微软雅黑" panose="020B0503020204020204" pitchFamily="34" charset="-122"/>
                  <a:cs typeface="Times New Roman"/>
                </a:rPr>
                <a:t>CEPC</a:t>
              </a:r>
              <a:r>
                <a:rPr kumimoji="1" lang="zh-CN" altLang="en-US" i="0" u="none" strike="noStrike" kern="0" cap="none" spc="0" normalizeH="0" noProof="0" dirty="0">
                  <a:ln>
                    <a:noFill/>
                  </a:ln>
                  <a:effectLst/>
                  <a:uLnTx/>
                  <a:uFillTx/>
                  <a:latin typeface="Times New Roman"/>
                  <a:ea typeface="微软雅黑" panose="020B0503020204020204" pitchFamily="34" charset="-122"/>
                  <a:cs typeface="Times New Roman"/>
                </a:rPr>
                <a:t> </a:t>
              </a:r>
              <a:r>
                <a:rPr kumimoji="1" lang="en-US" altLang="zh-CN" i="0" u="none" strike="noStrike" kern="0" cap="none" spc="0" normalizeH="0" noProof="0" dirty="0">
                  <a:ln>
                    <a:noFill/>
                  </a:ln>
                  <a:effectLst/>
                  <a:uLnTx/>
                  <a:uFillTx/>
                  <a:latin typeface="Times New Roman"/>
                  <a:ea typeface="微软雅黑" panose="020B0503020204020204" pitchFamily="34" charset="-122"/>
                  <a:cs typeface="Times New Roman"/>
                </a:rPr>
                <a:t>schematic layout</a:t>
              </a:r>
            </a:p>
          </p:txBody>
        </p:sp>
      </p:grpSp>
      <p:graphicFrame>
        <p:nvGraphicFramePr>
          <p:cNvPr id="26" name="表格 25">
            <a:extLst>
              <a:ext uri="{FF2B5EF4-FFF2-40B4-BE49-F238E27FC236}">
                <a16:creationId xmlns:a16="http://schemas.microsoft.com/office/drawing/2014/main" xmlns="" id="{DFF9C281-CC3F-4583-AD6D-2AFE64D724F0}"/>
              </a:ext>
            </a:extLst>
          </p:cNvPr>
          <p:cNvGraphicFramePr>
            <a:graphicFrameLocks noGrp="1"/>
          </p:cNvGraphicFramePr>
          <p:nvPr>
            <p:extLst>
              <p:ext uri="{D42A27DB-BD31-4B8C-83A1-F6EECF244321}">
                <p14:modId xmlns:p14="http://schemas.microsoft.com/office/powerpoint/2010/main" val="916060153"/>
              </p:ext>
            </p:extLst>
          </p:nvPr>
        </p:nvGraphicFramePr>
        <p:xfrm>
          <a:off x="4599974" y="1705340"/>
          <a:ext cx="3931915" cy="2304000"/>
        </p:xfrm>
        <a:graphic>
          <a:graphicData uri="http://schemas.openxmlformats.org/drawingml/2006/table">
            <a:tbl>
              <a:tblPr firstRow="1" firstCol="1" bandRow="1">
                <a:tableStyleId>{2D5ABB26-0587-4C30-8999-92F81FD0307C}</a:tableStyleId>
              </a:tblPr>
              <a:tblGrid>
                <a:gridCol w="2648585">
                  <a:extLst>
                    <a:ext uri="{9D8B030D-6E8A-4147-A177-3AD203B41FA5}">
                      <a16:colId xmlns:a16="http://schemas.microsoft.com/office/drawing/2014/main" xmlns="" val="20000"/>
                    </a:ext>
                  </a:extLst>
                </a:gridCol>
                <a:gridCol w="1283330">
                  <a:extLst>
                    <a:ext uri="{9D8B030D-6E8A-4147-A177-3AD203B41FA5}">
                      <a16:colId xmlns:a16="http://schemas.microsoft.com/office/drawing/2014/main" xmlns="" val="20001"/>
                    </a:ext>
                  </a:extLst>
                </a:gridCol>
              </a:tblGrid>
              <a:tr h="288000">
                <a:tc>
                  <a:txBody>
                    <a:bodyPr/>
                    <a:lstStyle/>
                    <a:p>
                      <a:pPr algn="l">
                        <a:lnSpc>
                          <a:spcPts val="1200"/>
                        </a:lnSpc>
                        <a:spcBef>
                          <a:spcPts val="100"/>
                        </a:spcBef>
                        <a:spcAft>
                          <a:spcPts val="100"/>
                        </a:spcAft>
                      </a:pPr>
                      <a:r>
                        <a:rPr lang="en-US" altLang="zh-CN" sz="1600" b="0" kern="800" dirty="0" smtClean="0">
                          <a:solidFill>
                            <a:schemeClr val="tx1"/>
                          </a:solidFill>
                          <a:effectLst/>
                          <a:latin typeface="Times New Roman"/>
                          <a:ea typeface="微软雅黑" panose="020B0503020204020204" pitchFamily="34" charset="-122"/>
                          <a:cs typeface="Times New Roman"/>
                        </a:rPr>
                        <a:t>Parameter</a:t>
                      </a:r>
                      <a:endParaRPr lang="zh-CN" sz="1600" b="0" kern="800" dirty="0">
                        <a:solidFill>
                          <a:schemeClr val="tx1"/>
                        </a:solidFill>
                        <a:effectLst/>
                        <a:latin typeface="Times New Roman"/>
                        <a:ea typeface="微软雅黑" panose="020B0503020204020204" pitchFamily="34" charset="-122"/>
                        <a:cs typeface="Times New Roman"/>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ts val="1200"/>
                        </a:lnSpc>
                        <a:spcBef>
                          <a:spcPts val="100"/>
                        </a:spcBef>
                        <a:spcAft>
                          <a:spcPts val="100"/>
                        </a:spcAft>
                      </a:pPr>
                      <a:r>
                        <a:rPr lang="en-US" sz="1600" b="0" kern="800" dirty="0" smtClean="0">
                          <a:solidFill>
                            <a:schemeClr val="tx1"/>
                          </a:solidFill>
                          <a:effectLst/>
                          <a:latin typeface="Times New Roman"/>
                          <a:ea typeface="微软雅黑" panose="020B0503020204020204" pitchFamily="34" charset="-122"/>
                          <a:cs typeface="Times New Roman"/>
                        </a:rPr>
                        <a:t>Value</a:t>
                      </a:r>
                      <a:endParaRPr lang="zh-CN" sz="1600" b="0" kern="800" dirty="0">
                        <a:solidFill>
                          <a:schemeClr val="tx1"/>
                        </a:solidFill>
                        <a:effectLst/>
                        <a:latin typeface="Times New Roman"/>
                        <a:ea typeface="微软雅黑" panose="020B0503020204020204" pitchFamily="34" charset="-122"/>
                        <a:cs typeface="Times New Roman"/>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88000">
                <a:tc>
                  <a:txBody>
                    <a:bodyPr/>
                    <a:lstStyle/>
                    <a:p>
                      <a:pPr algn="l">
                        <a:spcAft>
                          <a:spcPts val="0"/>
                        </a:spcAft>
                      </a:pPr>
                      <a:r>
                        <a:rPr lang="en-US" altLang="zh-CN" sz="1600" b="0" dirty="0">
                          <a:solidFill>
                            <a:srgbClr val="FF0000"/>
                          </a:solidFill>
                          <a:effectLst/>
                          <a:latin typeface="Times New Roman"/>
                          <a:ea typeface="微软雅黑" panose="020B0503020204020204" pitchFamily="34" charset="-122"/>
                          <a:cs typeface="Times New Roman"/>
                        </a:rPr>
                        <a:t>Frequency (MHz)</a:t>
                      </a:r>
                      <a:endParaRPr lang="zh-CN" sz="1600" b="0" dirty="0">
                        <a:solidFill>
                          <a:srgbClr val="FF0000"/>
                        </a:solidFill>
                        <a:effectLst/>
                        <a:latin typeface="Times New Roman"/>
                        <a:ea typeface="微软雅黑" panose="020B0503020204020204" pitchFamily="34" charset="-122"/>
                        <a:cs typeface="Times New Roman"/>
                      </a:endParaRPr>
                    </a:p>
                  </a:txBody>
                  <a:tcPr marL="68580" marR="68580" marT="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Aft>
                          <a:spcPts val="0"/>
                        </a:spcAft>
                      </a:pPr>
                      <a:r>
                        <a:rPr lang="en-US" sz="1600" b="0" dirty="0">
                          <a:solidFill>
                            <a:srgbClr val="FF0000"/>
                          </a:solidFill>
                          <a:effectLst/>
                          <a:latin typeface="Times New Roman"/>
                          <a:ea typeface="微软雅黑" panose="020B0503020204020204" pitchFamily="34" charset="-122"/>
                          <a:cs typeface="Times New Roman"/>
                        </a:rPr>
                        <a:t>650</a:t>
                      </a:r>
                      <a:endParaRPr lang="zh-CN" sz="1600" b="0" dirty="0">
                        <a:solidFill>
                          <a:srgbClr val="FF0000"/>
                        </a:solidFill>
                        <a:effectLst/>
                        <a:latin typeface="Times New Roman"/>
                        <a:ea typeface="微软雅黑" panose="020B0503020204020204" pitchFamily="34" charset="-122"/>
                        <a:cs typeface="Times New Roman"/>
                      </a:endParaRPr>
                    </a:p>
                  </a:txBody>
                  <a:tcPr marL="68580" marR="68580" marT="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r h="288000">
                <a:tc>
                  <a:txBody>
                    <a:bodyPr/>
                    <a:lstStyle/>
                    <a:p>
                      <a:pPr algn="l">
                        <a:spcAft>
                          <a:spcPts val="0"/>
                        </a:spcAft>
                      </a:pPr>
                      <a:r>
                        <a:rPr lang="en-US" altLang="zh-CN" sz="1600" b="0" dirty="0">
                          <a:solidFill>
                            <a:schemeClr val="tx1"/>
                          </a:solidFill>
                          <a:effectLst/>
                          <a:latin typeface="Times New Roman"/>
                          <a:ea typeface="微软雅黑" panose="020B0503020204020204" pitchFamily="34" charset="-122"/>
                          <a:cs typeface="Times New Roman"/>
                        </a:rPr>
                        <a:t>Cell number per cavity</a:t>
                      </a:r>
                      <a:endParaRPr lang="zh-CN" sz="1600" b="0" dirty="0">
                        <a:solidFill>
                          <a:schemeClr val="tx1"/>
                        </a:solidFill>
                        <a:effectLst/>
                        <a:latin typeface="Times New Roman"/>
                        <a:ea typeface="微软雅黑" panose="020B0503020204020204" pitchFamily="34" charset="-122"/>
                        <a:cs typeface="Times New Roman"/>
                      </a:endParaRPr>
                    </a:p>
                  </a:txBody>
                  <a:tcPr marL="68580" marR="68580" marT="0"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600" b="0" dirty="0">
                          <a:solidFill>
                            <a:schemeClr val="tx1"/>
                          </a:solidFill>
                          <a:effectLst/>
                          <a:latin typeface="Times New Roman"/>
                          <a:ea typeface="微软雅黑" panose="020B0503020204020204" pitchFamily="34" charset="-122"/>
                          <a:cs typeface="Times New Roman"/>
                        </a:rPr>
                        <a:t>2</a:t>
                      </a:r>
                      <a:endParaRPr lang="zh-CN" sz="1600" b="0" dirty="0">
                        <a:solidFill>
                          <a:schemeClr val="tx1"/>
                        </a:solidFill>
                        <a:effectLst/>
                        <a:latin typeface="Times New Roman"/>
                        <a:ea typeface="微软雅黑" panose="020B0503020204020204" pitchFamily="34" charset="-122"/>
                        <a:cs typeface="Times New Roman"/>
                      </a:endParaRPr>
                    </a:p>
                  </a:txBody>
                  <a:tcPr marL="68580" marR="68580" marT="0"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88000">
                <a:tc>
                  <a:txBody>
                    <a:bodyPr/>
                    <a:lstStyle/>
                    <a:p>
                      <a:pPr algn="l">
                        <a:spcAft>
                          <a:spcPts val="0"/>
                        </a:spcAft>
                      </a:pPr>
                      <a:r>
                        <a:rPr lang="en-US" altLang="zh-CN" sz="1600" b="0" kern="1200" dirty="0">
                          <a:solidFill>
                            <a:schemeClr val="tx1"/>
                          </a:solidFill>
                          <a:effectLst/>
                          <a:latin typeface="Times New Roman"/>
                          <a:ea typeface="微软雅黑" panose="020B0503020204020204" pitchFamily="34" charset="-122"/>
                          <a:cs typeface="Times New Roman"/>
                        </a:rPr>
                        <a:t>Input</a:t>
                      </a:r>
                      <a:r>
                        <a:rPr lang="en-US" altLang="zh-CN" sz="1600" b="0" kern="1200" baseline="0" dirty="0">
                          <a:solidFill>
                            <a:schemeClr val="tx1"/>
                          </a:solidFill>
                          <a:effectLst/>
                          <a:latin typeface="Times New Roman"/>
                          <a:ea typeface="微软雅黑" panose="020B0503020204020204" pitchFamily="34" charset="-122"/>
                          <a:cs typeface="Times New Roman"/>
                        </a:rPr>
                        <a:t> power per cavity </a:t>
                      </a:r>
                      <a:r>
                        <a:rPr lang="en-US" altLang="zh-CN" sz="1600" b="0" kern="1200" dirty="0">
                          <a:solidFill>
                            <a:schemeClr val="tx1"/>
                          </a:solidFill>
                          <a:effectLst/>
                          <a:latin typeface="Times New Roman"/>
                          <a:ea typeface="微软雅黑" panose="020B0503020204020204" pitchFamily="34" charset="-122"/>
                          <a:cs typeface="Times New Roman"/>
                        </a:rPr>
                        <a:t>(kW) </a:t>
                      </a:r>
                      <a:endParaRPr lang="zh-CN" sz="1600" b="0" dirty="0">
                        <a:solidFill>
                          <a:schemeClr val="tx1"/>
                        </a:solidFill>
                        <a:effectLst/>
                        <a:latin typeface="Times New Roman"/>
                        <a:ea typeface="微软雅黑" panose="020B0503020204020204" pitchFamily="34" charset="-122"/>
                        <a:cs typeface="Times New Roman"/>
                      </a:endParaRPr>
                    </a:p>
                  </a:txBody>
                  <a:tcPr marL="68580" marR="685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b="0" dirty="0">
                          <a:solidFill>
                            <a:schemeClr val="tx1"/>
                          </a:solidFill>
                          <a:effectLst/>
                          <a:latin typeface="Times New Roman"/>
                          <a:ea typeface="微软雅黑" panose="020B0503020204020204" pitchFamily="34" charset="-122"/>
                          <a:cs typeface="Times New Roman"/>
                        </a:rPr>
                        <a:t>278</a:t>
                      </a:r>
                      <a:endParaRPr lang="zh-CN" sz="1600" b="0" dirty="0">
                        <a:solidFill>
                          <a:schemeClr val="tx1"/>
                        </a:solidFill>
                        <a:effectLst/>
                        <a:latin typeface="Times New Roman"/>
                        <a:ea typeface="微软雅黑" panose="020B0503020204020204" pitchFamily="34" charset="-122"/>
                        <a:cs typeface="Times New Roman"/>
                      </a:endParaRPr>
                    </a:p>
                  </a:txBody>
                  <a:tcPr marL="68580" marR="685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88000">
                <a:tc>
                  <a:txBody>
                    <a:bodyPr/>
                    <a:lstStyle/>
                    <a:p>
                      <a:pPr algn="l">
                        <a:spcAft>
                          <a:spcPts val="0"/>
                        </a:spcAft>
                      </a:pPr>
                      <a:r>
                        <a:rPr lang="en-US" altLang="zh-CN" sz="1600" b="0" dirty="0">
                          <a:solidFill>
                            <a:schemeClr val="tx1"/>
                          </a:solidFill>
                          <a:effectLst/>
                          <a:latin typeface="Times New Roman"/>
                          <a:ea typeface="微软雅黑" panose="020B0503020204020204" pitchFamily="34" charset="-122"/>
                          <a:cs typeface="Times New Roman"/>
                        </a:rPr>
                        <a:t>Total cavity</a:t>
                      </a:r>
                      <a:r>
                        <a:rPr lang="en-US" altLang="zh-CN" sz="1600" b="0" baseline="0" dirty="0">
                          <a:solidFill>
                            <a:schemeClr val="tx1"/>
                          </a:solidFill>
                          <a:effectLst/>
                          <a:latin typeface="Times New Roman"/>
                          <a:ea typeface="微软雅黑" panose="020B0503020204020204" pitchFamily="34" charset="-122"/>
                          <a:cs typeface="Times New Roman"/>
                        </a:rPr>
                        <a:t> number</a:t>
                      </a:r>
                      <a:endParaRPr lang="zh-CN" sz="1600" b="0" dirty="0">
                        <a:solidFill>
                          <a:schemeClr val="tx1"/>
                        </a:solidFill>
                        <a:effectLst/>
                        <a:latin typeface="Times New Roman"/>
                        <a:ea typeface="微软雅黑" panose="020B0503020204020204" pitchFamily="34" charset="-122"/>
                        <a:cs typeface="Times New Roman"/>
                      </a:endParaRPr>
                    </a:p>
                  </a:txBody>
                  <a:tcPr marL="68580" marR="685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b="0" dirty="0">
                          <a:solidFill>
                            <a:schemeClr val="tx1"/>
                          </a:solidFill>
                          <a:effectLst/>
                          <a:latin typeface="Times New Roman"/>
                          <a:ea typeface="微软雅黑" panose="020B0503020204020204" pitchFamily="34" charset="-122"/>
                          <a:cs typeface="Times New Roman"/>
                        </a:rPr>
                        <a:t>3</a:t>
                      </a:r>
                      <a:r>
                        <a:rPr lang="en-US" altLang="zh-CN" sz="1600" b="0" dirty="0">
                          <a:solidFill>
                            <a:schemeClr val="tx1"/>
                          </a:solidFill>
                          <a:effectLst/>
                          <a:latin typeface="Times New Roman"/>
                          <a:ea typeface="微软雅黑" panose="020B0503020204020204" pitchFamily="34" charset="-122"/>
                          <a:cs typeface="Times New Roman"/>
                        </a:rPr>
                        <a:t>36</a:t>
                      </a:r>
                      <a:endParaRPr lang="zh-CN" sz="1600" b="0" dirty="0">
                        <a:solidFill>
                          <a:schemeClr val="tx1"/>
                        </a:solidFill>
                        <a:effectLst/>
                        <a:latin typeface="Times New Roman"/>
                        <a:ea typeface="微软雅黑" panose="020B0503020204020204" pitchFamily="34" charset="-122"/>
                        <a:cs typeface="Times New Roman"/>
                      </a:endParaRPr>
                    </a:p>
                  </a:txBody>
                  <a:tcPr marL="68580" marR="685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88000">
                <a:tc>
                  <a:txBody>
                    <a:bodyPr/>
                    <a:lstStyle/>
                    <a:p>
                      <a:pPr algn="l">
                        <a:spcAft>
                          <a:spcPts val="0"/>
                        </a:spcAft>
                      </a:pPr>
                      <a:r>
                        <a:rPr lang="en-US" altLang="zh-CN" sz="1600" b="0" dirty="0">
                          <a:solidFill>
                            <a:srgbClr val="FF0000"/>
                          </a:solidFill>
                          <a:effectLst/>
                          <a:latin typeface="Times New Roman"/>
                          <a:ea typeface="微软雅黑" panose="020B0503020204020204" pitchFamily="34" charset="-122"/>
                          <a:cs typeface="Times New Roman"/>
                        </a:rPr>
                        <a:t>Total input power (MW)</a:t>
                      </a:r>
                      <a:endParaRPr lang="zh-CN" sz="1600" b="0" dirty="0">
                        <a:solidFill>
                          <a:srgbClr val="FF0000"/>
                        </a:solidFill>
                        <a:effectLst/>
                        <a:latin typeface="Times New Roman"/>
                        <a:ea typeface="微软雅黑" panose="020B0503020204020204" pitchFamily="34" charset="-122"/>
                        <a:cs typeface="Times New Roman"/>
                      </a:endParaRPr>
                    </a:p>
                  </a:txBody>
                  <a:tcPr marL="68580" marR="685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600" b="0" dirty="0">
                          <a:solidFill>
                            <a:srgbClr val="FF0000"/>
                          </a:solidFill>
                          <a:effectLst/>
                          <a:latin typeface="Times New Roman"/>
                          <a:ea typeface="微软雅黑" panose="020B0503020204020204" pitchFamily="34" charset="-122"/>
                          <a:cs typeface="Times New Roman"/>
                        </a:rPr>
                        <a:t>93.4</a:t>
                      </a:r>
                      <a:endParaRPr lang="zh-CN" sz="1600" b="0" dirty="0">
                        <a:solidFill>
                          <a:srgbClr val="FF0000"/>
                        </a:solidFill>
                        <a:effectLst/>
                        <a:latin typeface="Times New Roman"/>
                        <a:ea typeface="微软雅黑" panose="020B0503020204020204" pitchFamily="34" charset="-122"/>
                        <a:cs typeface="Times New Roman"/>
                      </a:endParaRPr>
                    </a:p>
                  </a:txBody>
                  <a:tcPr marL="68580" marR="685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88000">
                <a:tc>
                  <a:txBody>
                    <a:bodyPr/>
                    <a:lstStyle/>
                    <a:p>
                      <a:pPr algn="l">
                        <a:spcAft>
                          <a:spcPts val="0"/>
                        </a:spcAft>
                      </a:pPr>
                      <a:r>
                        <a:rPr lang="en-US" altLang="zh-CN" sz="1600" b="0" kern="1200" dirty="0">
                          <a:solidFill>
                            <a:schemeClr val="tx1"/>
                          </a:solidFill>
                          <a:effectLst/>
                          <a:latin typeface="Times New Roman"/>
                          <a:ea typeface="微软雅黑" panose="020B0503020204020204" pitchFamily="34" charset="-122"/>
                          <a:cs typeface="Times New Roman"/>
                        </a:rPr>
                        <a:t>Cavity</a:t>
                      </a:r>
                      <a:r>
                        <a:rPr lang="en-US" altLang="zh-CN" sz="1600" b="0" kern="1200" baseline="0" dirty="0">
                          <a:solidFill>
                            <a:schemeClr val="tx1"/>
                          </a:solidFill>
                          <a:effectLst/>
                          <a:latin typeface="Times New Roman"/>
                          <a:ea typeface="微软雅黑" panose="020B0503020204020204" pitchFamily="34" charset="-122"/>
                          <a:cs typeface="Times New Roman"/>
                        </a:rPr>
                        <a:t> number</a:t>
                      </a:r>
                      <a:r>
                        <a:rPr lang="en-US" altLang="zh-CN" sz="1600" b="0" kern="1200" dirty="0">
                          <a:solidFill>
                            <a:schemeClr val="tx1"/>
                          </a:solidFill>
                          <a:effectLst/>
                          <a:latin typeface="Times New Roman"/>
                          <a:ea typeface="微软雅黑" panose="020B0503020204020204" pitchFamily="34" charset="-122"/>
                          <a:cs typeface="Times New Roman"/>
                        </a:rPr>
                        <a:t> per klystron</a:t>
                      </a:r>
                      <a:endParaRPr lang="zh-CN" sz="1600" b="0" dirty="0">
                        <a:solidFill>
                          <a:schemeClr val="tx1"/>
                        </a:solidFill>
                        <a:effectLst/>
                        <a:latin typeface="Times New Roman"/>
                        <a:ea typeface="微软雅黑" panose="020B0503020204020204" pitchFamily="34" charset="-122"/>
                        <a:cs typeface="Times New Roman"/>
                      </a:endParaRPr>
                    </a:p>
                  </a:txBody>
                  <a:tcPr marL="68580" marR="685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600" b="0" dirty="0">
                          <a:solidFill>
                            <a:schemeClr val="tx1"/>
                          </a:solidFill>
                          <a:effectLst/>
                          <a:latin typeface="Times New Roman"/>
                          <a:ea typeface="微软雅黑" panose="020B0503020204020204" pitchFamily="34" charset="-122"/>
                          <a:cs typeface="Times New Roman"/>
                        </a:rPr>
                        <a:t>2</a:t>
                      </a:r>
                      <a:endParaRPr lang="zh-CN" sz="1600" b="0" dirty="0">
                        <a:solidFill>
                          <a:schemeClr val="tx1"/>
                        </a:solidFill>
                        <a:effectLst/>
                        <a:latin typeface="Times New Roman"/>
                        <a:ea typeface="微软雅黑" panose="020B0503020204020204" pitchFamily="34" charset="-122"/>
                        <a:cs typeface="Times New Roman"/>
                      </a:endParaRPr>
                    </a:p>
                  </a:txBody>
                  <a:tcPr marL="68580" marR="685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88000">
                <a:tc>
                  <a:txBody>
                    <a:bodyPr/>
                    <a:lstStyle/>
                    <a:p>
                      <a:pPr algn="l">
                        <a:spcAft>
                          <a:spcPts val="0"/>
                        </a:spcAft>
                      </a:pPr>
                      <a:r>
                        <a:rPr lang="en-US" altLang="zh-CN" sz="1600" b="0" dirty="0">
                          <a:solidFill>
                            <a:srgbClr val="FF0000"/>
                          </a:solidFill>
                          <a:effectLst/>
                          <a:latin typeface="Times New Roman"/>
                          <a:ea typeface="微软雅黑" panose="020B0503020204020204" pitchFamily="34" charset="-122"/>
                          <a:cs typeface="Times New Roman"/>
                        </a:rPr>
                        <a:t>Klystron number</a:t>
                      </a:r>
                      <a:endParaRPr lang="zh-CN" sz="1600" b="0" dirty="0">
                        <a:solidFill>
                          <a:srgbClr val="FF0000"/>
                        </a:solidFill>
                        <a:effectLst/>
                        <a:latin typeface="Times New Roman"/>
                        <a:ea typeface="微软雅黑" panose="020B0503020204020204" pitchFamily="34" charset="-122"/>
                        <a:cs typeface="Times New Roman"/>
                      </a:endParaRPr>
                    </a:p>
                  </a:txBody>
                  <a:tcPr marL="68580" marR="68580" marT="0" marB="0" anchor="ct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Aft>
                          <a:spcPts val="0"/>
                        </a:spcAft>
                      </a:pPr>
                      <a:r>
                        <a:rPr lang="en-US" sz="1600" b="0" dirty="0">
                          <a:solidFill>
                            <a:srgbClr val="FF0000"/>
                          </a:solidFill>
                          <a:effectLst/>
                          <a:latin typeface="Times New Roman"/>
                          <a:ea typeface="微软雅黑" panose="020B0503020204020204" pitchFamily="34" charset="-122"/>
                          <a:cs typeface="Times New Roman"/>
                        </a:rPr>
                        <a:t>1</a:t>
                      </a:r>
                      <a:r>
                        <a:rPr lang="en-US" altLang="zh-CN" sz="1600" b="0" dirty="0">
                          <a:solidFill>
                            <a:srgbClr val="FF0000"/>
                          </a:solidFill>
                          <a:effectLst/>
                          <a:latin typeface="Times New Roman"/>
                          <a:ea typeface="微软雅黑" panose="020B0503020204020204" pitchFamily="34" charset="-122"/>
                          <a:cs typeface="Times New Roman"/>
                        </a:rPr>
                        <a:t>68</a:t>
                      </a:r>
                      <a:endParaRPr lang="zh-CN" sz="1600" b="0" dirty="0">
                        <a:solidFill>
                          <a:srgbClr val="FF0000"/>
                        </a:solidFill>
                        <a:effectLst/>
                        <a:latin typeface="Times New Roman"/>
                        <a:ea typeface="微软雅黑" panose="020B0503020204020204" pitchFamily="34" charset="-122"/>
                        <a:cs typeface="Times New Roman"/>
                      </a:endParaRPr>
                    </a:p>
                  </a:txBody>
                  <a:tcPr marL="68580" marR="68580" marT="0" marB="0" anchor="ct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27" name="副标题 4">
            <a:extLst>
              <a:ext uri="{FF2B5EF4-FFF2-40B4-BE49-F238E27FC236}">
                <a16:creationId xmlns:a16="http://schemas.microsoft.com/office/drawing/2014/main" xmlns="" id="{073E5FF3-5D07-42D2-9FCD-EEDDFB58CF70}"/>
              </a:ext>
            </a:extLst>
          </p:cNvPr>
          <p:cNvSpPr txBox="1">
            <a:spLocks/>
          </p:cNvSpPr>
          <p:nvPr/>
        </p:nvSpPr>
        <p:spPr bwMode="auto">
          <a:xfrm>
            <a:off x="4258659" y="1340768"/>
            <a:ext cx="4614545" cy="33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lgn="ctr">
              <a:spcBef>
                <a:spcPct val="20000"/>
              </a:spcBef>
            </a:pPr>
            <a:r>
              <a:rPr kumimoji="1" lang="en-US" altLang="zh-CN" i="0" u="none" strike="noStrike" kern="0" cap="none" spc="0" normalizeH="0" noProof="0" dirty="0">
                <a:ln>
                  <a:noFill/>
                </a:ln>
                <a:effectLst/>
                <a:uLnTx/>
                <a:uFillTx/>
                <a:latin typeface="Times New Roman"/>
                <a:ea typeface="微软雅黑" panose="020B0503020204020204" pitchFamily="34" charset="-122"/>
                <a:cs typeface="Times New Roman"/>
              </a:rPr>
              <a:t>Parameters </a:t>
            </a:r>
            <a:r>
              <a:rPr kumimoji="1" lang="en-US" altLang="zh-CN" i="0" u="none" strike="noStrike" kern="0" cap="none" spc="0" normalizeH="0" noProof="0" dirty="0" smtClean="0">
                <a:ln>
                  <a:noFill/>
                </a:ln>
                <a:effectLst/>
                <a:uLnTx/>
                <a:uFillTx/>
                <a:latin typeface="Times New Roman"/>
                <a:ea typeface="微软雅黑" panose="020B0503020204020204" pitchFamily="34" charset="-122"/>
                <a:cs typeface="Times New Roman"/>
              </a:rPr>
              <a:t>for the </a:t>
            </a:r>
            <a:r>
              <a:rPr kumimoji="1" lang="en-US" altLang="zh-CN" i="0" u="none" strike="noStrike" kern="0" cap="none" spc="0" normalizeH="0" noProof="0" dirty="0">
                <a:ln>
                  <a:noFill/>
                </a:ln>
                <a:effectLst/>
                <a:uLnTx/>
                <a:uFillTx/>
                <a:latin typeface="Times New Roman"/>
                <a:ea typeface="微软雅黑" panose="020B0503020204020204" pitchFamily="34" charset="-122"/>
                <a:cs typeface="Times New Roman"/>
              </a:rPr>
              <a:t>CEPC collider RF system</a:t>
            </a:r>
          </a:p>
        </p:txBody>
      </p:sp>
      <p:sp>
        <p:nvSpPr>
          <p:cNvPr id="28" name="副标题 4">
            <a:extLst>
              <a:ext uri="{FF2B5EF4-FFF2-40B4-BE49-F238E27FC236}">
                <a16:creationId xmlns:a16="http://schemas.microsoft.com/office/drawing/2014/main" xmlns="" id="{71F015FA-46D4-4F3B-A8CB-4E1D7F40A21C}"/>
              </a:ext>
            </a:extLst>
          </p:cNvPr>
          <p:cNvSpPr txBox="1">
            <a:spLocks/>
          </p:cNvSpPr>
          <p:nvPr/>
        </p:nvSpPr>
        <p:spPr bwMode="auto">
          <a:xfrm>
            <a:off x="416888" y="4966919"/>
            <a:ext cx="3744416" cy="39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lgn="ctr">
              <a:spcBef>
                <a:spcPct val="20000"/>
              </a:spcBef>
            </a:pPr>
            <a:r>
              <a:rPr kumimoji="1" lang="en-US" altLang="zh-CN" i="0" u="none" strike="noStrike" kern="0" cap="none" spc="0" normalizeH="0" noProof="0" dirty="0">
                <a:ln>
                  <a:noFill/>
                </a:ln>
                <a:effectLst/>
                <a:uLnTx/>
                <a:uFillTx/>
                <a:latin typeface="Times New Roman"/>
                <a:ea typeface="微软雅黑" panose="020B0503020204020204" pitchFamily="34" charset="-122"/>
                <a:cs typeface="Times New Roman"/>
              </a:rPr>
              <a:t>RF unit for CEPC collider</a:t>
            </a:r>
          </a:p>
        </p:txBody>
      </p:sp>
      <p:pic>
        <p:nvPicPr>
          <p:cNvPr id="1026" name="Picture 2" descr="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096" y="5305192"/>
            <a:ext cx="3600000" cy="143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6455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latin typeface="Times New Roman"/>
                <a:ea typeface="Heiti SC Light"/>
                <a:cs typeface="Times New Roman"/>
              </a:rPr>
              <a:t>IHEP fund: 6.83 M </a:t>
            </a:r>
            <a:r>
              <a:rPr lang="en-US" altLang="zh-CN" sz="4000" dirty="0" smtClean="0">
                <a:latin typeface="Times New Roman"/>
                <a:ea typeface="Heiti SC Light"/>
                <a:cs typeface="Times New Roman"/>
              </a:rPr>
              <a:t>RMB</a:t>
            </a:r>
            <a:endParaRPr kumimoji="1" lang="zh-CN" altLang="en-US" sz="4000" dirty="0"/>
          </a:p>
        </p:txBody>
      </p:sp>
      <p:sp>
        <p:nvSpPr>
          <p:cNvPr id="3" name="内容占位符 2"/>
          <p:cNvSpPr>
            <a:spLocks noGrp="1"/>
          </p:cNvSpPr>
          <p:nvPr>
            <p:ph idx="1"/>
          </p:nvPr>
        </p:nvSpPr>
        <p:spPr/>
        <p:txBody>
          <a:bodyPr>
            <a:normAutofit lnSpcReduction="10000"/>
          </a:bodyPr>
          <a:lstStyle/>
          <a:p>
            <a:pPr lvl="1"/>
            <a:r>
              <a:rPr kumimoji="1" lang="en-US" altLang="zh-CN" sz="2400" dirty="0" smtClean="0">
                <a:latin typeface="Times New Roman"/>
                <a:cs typeface="Times New Roman"/>
              </a:rPr>
              <a:t>Accelerator </a:t>
            </a:r>
            <a:r>
              <a:rPr kumimoji="1" lang="en-US" altLang="zh-CN" sz="2400" dirty="0">
                <a:latin typeface="Times New Roman"/>
                <a:cs typeface="Times New Roman"/>
              </a:rPr>
              <a:t>physics</a:t>
            </a:r>
          </a:p>
          <a:p>
            <a:pPr lvl="1"/>
            <a:r>
              <a:rPr lang="en-US" altLang="zh-CN" sz="2400" dirty="0">
                <a:latin typeface="Times New Roman"/>
                <a:ea typeface="Heiti SC Light"/>
                <a:cs typeface="Times New Roman"/>
              </a:rPr>
              <a:t>Research of High Q </a:t>
            </a:r>
            <a:r>
              <a:rPr lang="en-US" altLang="zh-CN" sz="2400" dirty="0" smtClean="0">
                <a:latin typeface="Times New Roman"/>
                <a:ea typeface="Heiti SC Light"/>
                <a:cs typeface="Times New Roman"/>
              </a:rPr>
              <a:t>cavity </a:t>
            </a:r>
            <a:r>
              <a:rPr lang="en-US" altLang="zh-CN" sz="2000" dirty="0" smtClean="0">
                <a:latin typeface="Heiti SC Light"/>
                <a:ea typeface="Heiti SC Light"/>
                <a:cs typeface="Heiti SC Light"/>
              </a:rPr>
              <a:t>(</a:t>
            </a:r>
            <a:r>
              <a:rPr lang="en-US" altLang="zh-CN" sz="2000" dirty="0">
                <a:latin typeface="Heiti SC Light"/>
                <a:ea typeface="Heiti SC Light"/>
                <a:cs typeface="Heiti SC Light"/>
              </a:rPr>
              <a:t>1.82 MCNY)</a:t>
            </a:r>
          </a:p>
          <a:p>
            <a:pPr marL="1200150" lvl="2" indent="-342900">
              <a:buFont typeface="Wingdings" charset="2"/>
              <a:buChar char="Ø"/>
            </a:pPr>
            <a:r>
              <a:rPr lang="en-US" altLang="zh-CN" sz="1800" i="1" dirty="0">
                <a:solidFill>
                  <a:srgbClr val="0000FF"/>
                </a:solidFill>
                <a:latin typeface="Heiti SC Light"/>
                <a:ea typeface="Heiti SC Light"/>
                <a:cs typeface="Heiti SC Light"/>
              </a:rPr>
              <a:t>Study the key technologies to increase Q and gradient of SRF cavity (N-doping, Nb3Sn, et al.)</a:t>
            </a:r>
            <a:endParaRPr lang="zh-CN" altLang="en-US" sz="1800" i="1" dirty="0">
              <a:solidFill>
                <a:srgbClr val="0000FF"/>
              </a:solidFill>
              <a:latin typeface="Heiti SC Light"/>
              <a:ea typeface="Heiti SC Light"/>
              <a:cs typeface="Heiti SC Light"/>
            </a:endParaRPr>
          </a:p>
          <a:p>
            <a:pPr marL="1200150" lvl="2" indent="-342900">
              <a:buFont typeface="Wingdings" charset="2"/>
              <a:buChar char="Ø"/>
            </a:pPr>
            <a:r>
              <a:rPr lang="en-US" altLang="zh-CN" sz="1800" i="1" dirty="0">
                <a:solidFill>
                  <a:srgbClr val="0000FF"/>
                </a:solidFill>
                <a:latin typeface="Heiti SC Light"/>
                <a:ea typeface="Heiti SC Light"/>
                <a:cs typeface="Heiti SC Light"/>
              </a:rPr>
              <a:t>650 MHz single-cell cavity: Q0 = 2e10 @ </a:t>
            </a:r>
            <a:r>
              <a:rPr lang="en-US" altLang="zh-CN" sz="1800" i="1" dirty="0" err="1">
                <a:solidFill>
                  <a:srgbClr val="0000FF"/>
                </a:solidFill>
                <a:latin typeface="Heiti SC Light"/>
                <a:ea typeface="Heiti SC Light"/>
                <a:cs typeface="Heiti SC Light"/>
              </a:rPr>
              <a:t>Eacc</a:t>
            </a:r>
            <a:r>
              <a:rPr lang="en-US" altLang="zh-CN" sz="1800" i="1" dirty="0">
                <a:solidFill>
                  <a:srgbClr val="0000FF"/>
                </a:solidFill>
                <a:latin typeface="Heiti SC Light"/>
                <a:ea typeface="Heiti SC Light"/>
                <a:cs typeface="Heiti SC Light"/>
              </a:rPr>
              <a:t> = 15.5 MV/m for vertical test</a:t>
            </a:r>
            <a:r>
              <a:rPr lang="en-US" altLang="zh-CN" sz="1800" i="1" dirty="0" smtClean="0">
                <a:solidFill>
                  <a:srgbClr val="0000FF"/>
                </a:solidFill>
                <a:latin typeface="Heiti SC Light"/>
                <a:ea typeface="Heiti SC Light"/>
                <a:cs typeface="Heiti SC Light"/>
              </a:rPr>
              <a:t>.</a:t>
            </a:r>
            <a:endParaRPr kumimoji="1" lang="en-US" altLang="zh-CN" sz="2400" dirty="0">
              <a:latin typeface="Times New Roman"/>
              <a:cs typeface="Times New Roman"/>
            </a:endParaRPr>
          </a:p>
          <a:p>
            <a:pPr lvl="1"/>
            <a:r>
              <a:rPr lang="en-US" altLang="zh-CN" sz="2400" dirty="0">
                <a:latin typeface="Times New Roman"/>
                <a:ea typeface="Heiti SC Light"/>
                <a:cs typeface="Times New Roman"/>
              </a:rPr>
              <a:t>650MH/ 300kW</a:t>
            </a:r>
            <a:r>
              <a:rPr lang="zh-CN" altLang="en-US" sz="2400" dirty="0">
                <a:latin typeface="Times New Roman"/>
                <a:ea typeface="Heiti SC Light"/>
                <a:cs typeface="Times New Roman"/>
              </a:rPr>
              <a:t> </a:t>
            </a:r>
            <a:r>
              <a:rPr lang="en-US" altLang="zh-CN" sz="2400" dirty="0">
                <a:latin typeface="Times New Roman"/>
                <a:ea typeface="Heiti SC Light"/>
                <a:cs typeface="Times New Roman"/>
              </a:rPr>
              <a:t>klystron </a:t>
            </a:r>
            <a:r>
              <a:rPr lang="en-US" altLang="zh-CN" sz="2400" dirty="0" smtClean="0">
                <a:latin typeface="Times New Roman"/>
                <a:ea typeface="Heiti SC Light"/>
                <a:cs typeface="Times New Roman"/>
              </a:rPr>
              <a:t>development </a:t>
            </a:r>
            <a:r>
              <a:rPr lang="zh-CN" altLang="en-US" sz="2400" dirty="0" smtClean="0">
                <a:latin typeface="Heiti SC Light"/>
                <a:ea typeface="Heiti SC Light"/>
                <a:cs typeface="Heiti SC Light"/>
              </a:rPr>
              <a:t>（</a:t>
            </a:r>
            <a:r>
              <a:rPr lang="en-US" altLang="zh-CN" sz="2400" dirty="0">
                <a:latin typeface="Heiti SC Light"/>
                <a:ea typeface="Heiti SC Light"/>
                <a:cs typeface="Heiti SC Light"/>
              </a:rPr>
              <a:t>3.71 MCNY</a:t>
            </a:r>
            <a:r>
              <a:rPr lang="zh-CN" altLang="en-US" sz="2400" dirty="0">
                <a:latin typeface="Heiti SC Light"/>
                <a:ea typeface="Heiti SC Light"/>
                <a:cs typeface="Heiti SC Light"/>
              </a:rPr>
              <a:t>）</a:t>
            </a:r>
            <a:endParaRPr lang="en-US" altLang="zh-CN" sz="2400" dirty="0">
              <a:latin typeface="Heiti SC Light"/>
              <a:ea typeface="Heiti SC Light"/>
              <a:cs typeface="Heiti SC Light"/>
            </a:endParaRPr>
          </a:p>
          <a:p>
            <a:pPr lvl="1"/>
            <a:endParaRPr lang="en-US" altLang="zh-CN" sz="2400" dirty="0" smtClean="0">
              <a:latin typeface="Times New Roman"/>
              <a:ea typeface="Heiti SC Light"/>
              <a:cs typeface="Times New Roman"/>
            </a:endParaRPr>
          </a:p>
          <a:p>
            <a:pPr marL="1200150" lvl="2" indent="-342900">
              <a:buFont typeface="Wingdings" charset="2"/>
              <a:buChar char="Ø"/>
            </a:pPr>
            <a:r>
              <a:rPr lang="en-US" altLang="zh-CN" sz="1600" i="1" dirty="0">
                <a:solidFill>
                  <a:srgbClr val="0000FF"/>
                </a:solidFill>
                <a:latin typeface="Heiti SC Light"/>
                <a:ea typeface="Heiti SC Light"/>
                <a:cs typeface="Heiti SC Light"/>
              </a:rPr>
              <a:t>Design of high efficiency klystron </a:t>
            </a:r>
            <a:r>
              <a:rPr lang="zh-CN" altLang="zh-CN" sz="1600" i="1" dirty="0">
                <a:solidFill>
                  <a:srgbClr val="0000FF"/>
                </a:solidFill>
                <a:latin typeface="Heiti SC Light"/>
                <a:ea typeface="Heiti SC Light"/>
                <a:cs typeface="Heiti SC Light"/>
              </a:rPr>
              <a:t>(</a:t>
            </a:r>
            <a:r>
              <a:rPr lang="en-US" altLang="zh-CN" sz="1600" i="1" dirty="0">
                <a:solidFill>
                  <a:srgbClr val="0000FF"/>
                </a:solidFill>
                <a:latin typeface="Heiti SC Light"/>
                <a:ea typeface="Heiti SC Light"/>
                <a:cs typeface="Heiti SC Light"/>
              </a:rPr>
              <a:t>efficiency </a:t>
            </a:r>
            <a:r>
              <a:rPr lang="zh-CN" altLang="en-US" sz="1600" i="1" dirty="0">
                <a:solidFill>
                  <a:srgbClr val="0000FF"/>
                </a:solidFill>
                <a:latin typeface="Heiti SC Light"/>
                <a:ea typeface="Heiti SC Light"/>
                <a:cs typeface="Heiti SC Light"/>
              </a:rPr>
              <a:t>～</a:t>
            </a:r>
            <a:r>
              <a:rPr lang="en-US" altLang="zh-CN" sz="1600" i="1" dirty="0">
                <a:solidFill>
                  <a:srgbClr val="0000FF"/>
                </a:solidFill>
                <a:latin typeface="Heiti SC Light"/>
                <a:ea typeface="Heiti SC Light"/>
                <a:cs typeface="Heiti SC Light"/>
              </a:rPr>
              <a:t> 80%)</a:t>
            </a:r>
            <a:r>
              <a:rPr lang="zh-CN" altLang="en-US" sz="1600" i="1" dirty="0">
                <a:solidFill>
                  <a:srgbClr val="0000FF"/>
                </a:solidFill>
                <a:latin typeface="Heiti SC Light"/>
                <a:ea typeface="Heiti SC Light"/>
                <a:cs typeface="Heiti SC Light"/>
              </a:rPr>
              <a:t>；</a:t>
            </a:r>
          </a:p>
          <a:p>
            <a:pPr marL="1200150" lvl="2" indent="-342900">
              <a:buFont typeface="Wingdings" charset="2"/>
              <a:buChar char="Ø"/>
            </a:pPr>
            <a:r>
              <a:rPr lang="zh-CN" altLang="en-US" sz="1600" i="1" dirty="0">
                <a:solidFill>
                  <a:srgbClr val="0000FF"/>
                </a:solidFill>
                <a:latin typeface="Heiti SC Light"/>
                <a:ea typeface="Heiti SC Light"/>
                <a:cs typeface="Heiti SC Light"/>
              </a:rPr>
              <a:t> </a:t>
            </a:r>
            <a:r>
              <a:rPr lang="en-US" altLang="zh-CN" sz="1600" i="1" dirty="0">
                <a:solidFill>
                  <a:srgbClr val="0000FF"/>
                </a:solidFill>
                <a:latin typeface="Heiti SC Light"/>
                <a:ea typeface="Heiti SC Light"/>
                <a:cs typeface="Heiti SC Light"/>
              </a:rPr>
              <a:t>Beam tester for klystron development</a:t>
            </a:r>
            <a:r>
              <a:rPr lang="zh-CN" altLang="en-US" sz="1600" i="1" dirty="0">
                <a:solidFill>
                  <a:srgbClr val="0000FF"/>
                </a:solidFill>
                <a:latin typeface="Heiti SC Light"/>
                <a:ea typeface="Heiti SC Light"/>
                <a:cs typeface="Heiti SC Light"/>
              </a:rPr>
              <a:t>；</a:t>
            </a:r>
            <a:endParaRPr lang="en-US" altLang="zh-CN" sz="1600" i="1" dirty="0">
              <a:solidFill>
                <a:srgbClr val="0000FF"/>
              </a:solidFill>
              <a:latin typeface="Heiti SC Light"/>
              <a:ea typeface="Heiti SC Light"/>
              <a:cs typeface="Heiti SC Light"/>
            </a:endParaRPr>
          </a:p>
          <a:p>
            <a:pPr marL="1200150" lvl="2" indent="-342900">
              <a:buFont typeface="Wingdings" charset="2"/>
              <a:buChar char="Ø"/>
            </a:pPr>
            <a:r>
              <a:rPr lang="en-US" altLang="zh-CN" sz="1600" i="1" dirty="0">
                <a:solidFill>
                  <a:srgbClr val="0000FF"/>
                </a:solidFill>
                <a:latin typeface="Heiti SC Light"/>
                <a:ea typeface="Heiti SC Light"/>
                <a:cs typeface="Heiti SC Light"/>
              </a:rPr>
              <a:t> High power test for beam tester.</a:t>
            </a:r>
            <a:endParaRPr lang="zh-CN" altLang="en-US" sz="1600" i="1" dirty="0">
              <a:solidFill>
                <a:srgbClr val="0000FF"/>
              </a:solidFill>
              <a:latin typeface="Heiti SC Light"/>
              <a:ea typeface="Heiti SC Light"/>
              <a:cs typeface="Heiti SC Light"/>
            </a:endParaRPr>
          </a:p>
          <a:p>
            <a:pPr lvl="1"/>
            <a:endParaRPr lang="en-US" altLang="zh-CN" sz="2400" dirty="0">
              <a:latin typeface="Times New Roman"/>
              <a:ea typeface="Heiti SC Light"/>
              <a:cs typeface="Times New Roman"/>
            </a:endParaRPr>
          </a:p>
          <a:p>
            <a:pPr lvl="1"/>
            <a:r>
              <a:rPr lang="en-US" altLang="zh-CN" sz="2400" dirty="0">
                <a:latin typeface="Times New Roman"/>
                <a:ea typeface="Heiti SC Light"/>
                <a:cs typeface="Times New Roman"/>
              </a:rPr>
              <a:t>Digital BPM</a:t>
            </a:r>
          </a:p>
          <a:p>
            <a:pPr marL="0" indent="0">
              <a:buNone/>
            </a:pPr>
            <a:endParaRPr kumimoji="1" lang="zh-CN" altLang="en-US" dirty="0"/>
          </a:p>
        </p:txBody>
      </p:sp>
    </p:spTree>
    <p:extLst>
      <p:ext uri="{BB962C8B-B14F-4D97-AF65-F5344CB8AC3E}">
        <p14:creationId xmlns:p14="http://schemas.microsoft.com/office/powerpoint/2010/main" val="182536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a:solidFill>
                  <a:srgbClr val="000000"/>
                </a:solidFill>
                <a:latin typeface="Times New Roman"/>
                <a:cs typeface="Times New Roman"/>
              </a:rPr>
              <a:t>650MHz/800kW </a:t>
            </a:r>
            <a:r>
              <a:rPr lang="en-US" altLang="zh-CN" sz="3600" dirty="0" smtClean="0">
                <a:solidFill>
                  <a:srgbClr val="000000"/>
                </a:solidFill>
                <a:latin typeface="Times New Roman"/>
                <a:cs typeface="Times New Roman"/>
              </a:rPr>
              <a:t>Klystron R&amp;D </a:t>
            </a:r>
            <a:endParaRPr lang="zh-CN" altLang="en-US" sz="3600" dirty="0">
              <a:solidFill>
                <a:srgbClr val="C00000"/>
              </a:solidFill>
              <a:latin typeface="Berlin Sans FB" pitchFamily="34" charset="0"/>
            </a:endParaRPr>
          </a:p>
        </p:txBody>
      </p:sp>
      <p:graphicFrame>
        <p:nvGraphicFramePr>
          <p:cNvPr id="14" name="表格 13">
            <a:extLst>
              <a:ext uri="{FF2B5EF4-FFF2-40B4-BE49-F238E27FC236}">
                <a16:creationId xmlns="" xmlns:a16="http://schemas.microsoft.com/office/drawing/2014/main" id="{5187ADE9-93C6-4E33-ADF9-29955C6FAF39}"/>
              </a:ext>
            </a:extLst>
          </p:cNvPr>
          <p:cNvGraphicFramePr>
            <a:graphicFrameLocks noGrp="1"/>
          </p:cNvGraphicFramePr>
          <p:nvPr>
            <p:extLst>
              <p:ext uri="{D42A27DB-BD31-4B8C-83A1-F6EECF244321}">
                <p14:modId xmlns:p14="http://schemas.microsoft.com/office/powerpoint/2010/main" val="1014932263"/>
              </p:ext>
            </p:extLst>
          </p:nvPr>
        </p:nvGraphicFramePr>
        <p:xfrm>
          <a:off x="846455" y="1445328"/>
          <a:ext cx="7504656" cy="4803153"/>
        </p:xfrm>
        <a:graphic>
          <a:graphicData uri="http://schemas.openxmlformats.org/drawingml/2006/table">
            <a:tbl>
              <a:tblPr firstRow="1" firstCol="1" bandRow="1">
                <a:tableStyleId>{2D5ABB26-0587-4C30-8999-92F81FD0307C}</a:tableStyleId>
              </a:tblPr>
              <a:tblGrid>
                <a:gridCol w="2594610">
                  <a:extLst>
                    <a:ext uri="{9D8B030D-6E8A-4147-A177-3AD203B41FA5}">
                      <a16:colId xmlns="" xmlns:a16="http://schemas.microsoft.com/office/drawing/2014/main" val="20000"/>
                    </a:ext>
                  </a:extLst>
                </a:gridCol>
                <a:gridCol w="1563373">
                  <a:extLst>
                    <a:ext uri="{9D8B030D-6E8A-4147-A177-3AD203B41FA5}">
                      <a16:colId xmlns="" xmlns:a16="http://schemas.microsoft.com/office/drawing/2014/main" val="20001"/>
                    </a:ext>
                  </a:extLst>
                </a:gridCol>
                <a:gridCol w="1668147"/>
                <a:gridCol w="1678526">
                  <a:extLst>
                    <a:ext uri="{9D8B030D-6E8A-4147-A177-3AD203B41FA5}">
                      <a16:colId xmlns="" xmlns:a16="http://schemas.microsoft.com/office/drawing/2014/main" val="20002"/>
                    </a:ext>
                  </a:extLst>
                </a:gridCol>
              </a:tblGrid>
              <a:tr h="336273">
                <a:tc>
                  <a:txBody>
                    <a:bodyPr/>
                    <a:lstStyle/>
                    <a:p>
                      <a:pPr algn="l">
                        <a:lnSpc>
                          <a:spcPts val="1200"/>
                        </a:lnSpc>
                        <a:spcBef>
                          <a:spcPts val="100"/>
                        </a:spcBef>
                        <a:spcAft>
                          <a:spcPts val="100"/>
                        </a:spcAft>
                      </a:pPr>
                      <a:r>
                        <a:rPr lang="en-US"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Main parameters</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smtClean="0">
                          <a:solidFill>
                            <a:srgbClr val="000000"/>
                          </a:solidFill>
                          <a:effectLst/>
                          <a:latin typeface="Berlin Sans FB" pitchFamily="34" charset="0"/>
                          <a:ea typeface="微软雅黑" panose="020B0503020204020204" pitchFamily="34" charset="-122"/>
                          <a:cs typeface="Times New Roman" panose="02020603050405020304" pitchFamily="18" charset="0"/>
                        </a:rPr>
                        <a:t>UHFKP8001</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smtClean="0">
                          <a:solidFill>
                            <a:srgbClr val="000000"/>
                          </a:solidFill>
                          <a:effectLst/>
                          <a:latin typeface="Berlin Sans FB" pitchFamily="34" charset="0"/>
                          <a:ea typeface="微软雅黑" panose="020B0503020204020204" pitchFamily="34" charset="-122"/>
                          <a:cs typeface="Times New Roman" panose="02020603050405020304" pitchFamily="18" charset="0"/>
                        </a:rPr>
                        <a:t>UHFKP8002 </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smtClean="0">
                          <a:solidFill>
                            <a:srgbClr val="000000"/>
                          </a:solidFill>
                          <a:effectLst/>
                          <a:latin typeface="Berlin Sans FB" pitchFamily="34" charset="0"/>
                          <a:ea typeface="微软雅黑" panose="020B0503020204020204" pitchFamily="34" charset="-122"/>
                          <a:cs typeface="Times New Roman" panose="02020603050405020304" pitchFamily="18" charset="0"/>
                        </a:rPr>
                        <a:t>UHFKP8003 </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317739">
                <a:tc>
                  <a:txBody>
                    <a:bodyPr/>
                    <a:lstStyle/>
                    <a:p>
                      <a:pPr algn="l">
                        <a:lnSpc>
                          <a:spcPts val="1200"/>
                        </a:lnSpc>
                        <a:spcBef>
                          <a:spcPts val="100"/>
                        </a:spcBef>
                        <a:spcAft>
                          <a:spcPts val="100"/>
                        </a:spcAft>
                      </a:pP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Frequency (MHz)</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650</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650</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650</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59905479"/>
                  </a:ext>
                </a:extLst>
              </a:tr>
              <a:tr h="317739">
                <a:tc>
                  <a:txBody>
                    <a:bodyPr/>
                    <a:lstStyle/>
                    <a:p>
                      <a:pPr algn="l">
                        <a:lnSpc>
                          <a:spcPts val="1200"/>
                        </a:lnSpc>
                        <a:spcBef>
                          <a:spcPts val="100"/>
                        </a:spcBef>
                        <a:spcAft>
                          <a:spcPts val="100"/>
                        </a:spcAft>
                      </a:pPr>
                      <a:r>
                        <a:rPr lang="en-US" sz="1400" b="0" kern="800" dirty="0" err="1">
                          <a:solidFill>
                            <a:srgbClr val="000000"/>
                          </a:solidFill>
                          <a:effectLst/>
                          <a:latin typeface="Berlin Sans FB" pitchFamily="34" charset="0"/>
                          <a:ea typeface="微软雅黑" panose="020B0503020204020204" pitchFamily="34" charset="-122"/>
                          <a:cs typeface="Times New Roman" panose="02020603050405020304" pitchFamily="18" charset="0"/>
                        </a:rPr>
                        <a:t>Vk</a:t>
                      </a: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 (kV)</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81.5</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smtClean="0">
                          <a:solidFill>
                            <a:srgbClr val="000000"/>
                          </a:solidFill>
                          <a:effectLst/>
                          <a:latin typeface="Berlin Sans FB" pitchFamily="34" charset="0"/>
                          <a:ea typeface="微软雅黑" panose="020B0503020204020204" pitchFamily="34" charset="-122"/>
                          <a:cs typeface="Times New Roman" panose="02020603050405020304" pitchFamily="18" charset="0"/>
                        </a:rPr>
                        <a:t>81.5</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110</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322652304"/>
                  </a:ext>
                </a:extLst>
              </a:tr>
              <a:tr h="317739">
                <a:tc>
                  <a:txBody>
                    <a:bodyPr/>
                    <a:lstStyle/>
                    <a:p>
                      <a:pPr algn="l">
                        <a:lnSpc>
                          <a:spcPts val="1200"/>
                        </a:lnSpc>
                        <a:spcBef>
                          <a:spcPts val="100"/>
                        </a:spcBef>
                        <a:spcAft>
                          <a:spcPts val="100"/>
                        </a:spcAft>
                      </a:pPr>
                      <a:r>
                        <a:rPr lang="en-US" sz="1400" b="0" kern="800" dirty="0" err="1">
                          <a:solidFill>
                            <a:srgbClr val="000000"/>
                          </a:solidFill>
                          <a:effectLst/>
                          <a:latin typeface="Berlin Sans FB" pitchFamily="34" charset="0"/>
                          <a:ea typeface="微软雅黑" panose="020B0503020204020204" pitchFamily="34" charset="-122"/>
                          <a:cs typeface="Times New Roman" panose="02020603050405020304" pitchFamily="18" charset="0"/>
                        </a:rPr>
                        <a:t>Ik</a:t>
                      </a: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 (A)</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15.1</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smtClean="0">
                          <a:solidFill>
                            <a:srgbClr val="000000"/>
                          </a:solidFill>
                          <a:effectLst/>
                          <a:latin typeface="Berlin Sans FB" pitchFamily="34" charset="0"/>
                          <a:ea typeface="微软雅黑" panose="020B0503020204020204" pitchFamily="34" charset="-122"/>
                          <a:cs typeface="Times New Roman" panose="02020603050405020304" pitchFamily="18" charset="0"/>
                        </a:rPr>
                        <a:t>15.1</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9.1</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51325173"/>
                  </a:ext>
                </a:extLst>
              </a:tr>
              <a:tr h="317739">
                <a:tc>
                  <a:txBody>
                    <a:bodyPr/>
                    <a:lstStyle/>
                    <a:p>
                      <a:pPr algn="l">
                        <a:lnSpc>
                          <a:spcPts val="1200"/>
                        </a:lnSpc>
                        <a:spcBef>
                          <a:spcPts val="100"/>
                        </a:spcBef>
                        <a:spcAft>
                          <a:spcPts val="100"/>
                        </a:spcAft>
                      </a:pPr>
                      <a:r>
                        <a:rPr lang="en-US" sz="1400" b="0" kern="800" dirty="0" err="1">
                          <a:solidFill>
                            <a:srgbClr val="000000"/>
                          </a:solidFill>
                          <a:effectLst/>
                          <a:latin typeface="Berlin Sans FB" pitchFamily="34" charset="0"/>
                          <a:ea typeface="微软雅黑" panose="020B0503020204020204" pitchFamily="34" charset="-122"/>
                          <a:cs typeface="Times New Roman" panose="02020603050405020304" pitchFamily="18" charset="0"/>
                        </a:rPr>
                        <a:t>Perveance</a:t>
                      </a: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 (</a:t>
                      </a:r>
                      <a:r>
                        <a:rPr lang="en-US" sz="1400" b="0" kern="800" dirty="0">
                          <a:solidFill>
                            <a:srgbClr val="000000"/>
                          </a:solidFill>
                          <a:effectLst/>
                          <a:latin typeface="Berlin Sans FB" pitchFamily="34" charset="0"/>
                          <a:ea typeface="微软雅黑" panose="020B0503020204020204" pitchFamily="34" charset="-122"/>
                          <a:cs typeface="Times New Roman"/>
                        </a:rPr>
                        <a:t>µP</a:t>
                      </a: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0.65</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smtClean="0">
                          <a:solidFill>
                            <a:srgbClr val="000000"/>
                          </a:solidFill>
                          <a:effectLst/>
                          <a:latin typeface="Berlin Sans FB" pitchFamily="34" charset="0"/>
                          <a:ea typeface="微软雅黑" panose="020B0503020204020204" pitchFamily="34" charset="-122"/>
                          <a:cs typeface="Times New Roman" panose="02020603050405020304" pitchFamily="18" charset="0"/>
                        </a:rPr>
                        <a:t>0.65</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0.25</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317739">
                <a:tc>
                  <a:txBody>
                    <a:bodyPr/>
                    <a:lstStyle/>
                    <a:p>
                      <a:pPr algn="l">
                        <a:lnSpc>
                          <a:spcPts val="1200"/>
                        </a:lnSpc>
                        <a:spcBef>
                          <a:spcPts val="100"/>
                        </a:spcBef>
                        <a:spcAft>
                          <a:spcPts val="100"/>
                        </a:spcAft>
                      </a:pP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Efficiency (</a:t>
                      </a: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&gt;60</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&gt;70</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smtClean="0">
                          <a:solidFill>
                            <a:srgbClr val="FF0000"/>
                          </a:solidFill>
                          <a:effectLst/>
                          <a:latin typeface="Berlin Sans FB" pitchFamily="34" charset="0"/>
                          <a:ea typeface="微软雅黑" panose="020B0503020204020204" pitchFamily="34" charset="-122"/>
                          <a:cs typeface="Times New Roman" panose="02020603050405020304" pitchFamily="18" charset="0"/>
                        </a:rPr>
                        <a:t>&gt;80</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17739">
                <a:tc>
                  <a:txBody>
                    <a:bodyPr/>
                    <a:lstStyle/>
                    <a:p>
                      <a:pPr algn="l">
                        <a:lnSpc>
                          <a:spcPts val="1200"/>
                        </a:lnSpc>
                        <a:spcBef>
                          <a:spcPts val="100"/>
                        </a:spcBef>
                        <a:spcAft>
                          <a:spcPts val="100"/>
                        </a:spcAft>
                      </a:pP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Saturated gain (</a:t>
                      </a: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dB)</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&gt;</a:t>
                      </a:r>
                      <a:r>
                        <a:rPr lang="en-GB" sz="1400" b="0" kern="800" dirty="0" smtClean="0">
                          <a:solidFill>
                            <a:srgbClr val="000000"/>
                          </a:solidFill>
                          <a:effectLst/>
                          <a:latin typeface="Berlin Sans FB" pitchFamily="34" charset="0"/>
                          <a:ea typeface="微软雅黑" panose="020B0503020204020204" pitchFamily="34" charset="-122"/>
                          <a:cs typeface="Times New Roman" panose="02020603050405020304" pitchFamily="18" charset="0"/>
                        </a:rPr>
                        <a:t>40</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ts val="1200"/>
                        </a:lnSpc>
                        <a:spcBef>
                          <a:spcPts val="100"/>
                        </a:spcBef>
                        <a:spcAft>
                          <a:spcPts val="100"/>
                        </a:spcAft>
                        <a:buClrTx/>
                        <a:buSzTx/>
                        <a:buFontTx/>
                        <a:buNone/>
                        <a:tabLst/>
                        <a:defRPr/>
                      </a:pPr>
                      <a:r>
                        <a:rPr lang="en-GB"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&gt;</a:t>
                      </a:r>
                      <a:r>
                        <a:rPr lang="en-GB" altLang="zh-CN" sz="1400" b="0" kern="800" dirty="0" smtClean="0">
                          <a:solidFill>
                            <a:srgbClr val="000000"/>
                          </a:solidFill>
                          <a:effectLst/>
                          <a:latin typeface="Berlin Sans FB" pitchFamily="34" charset="0"/>
                          <a:ea typeface="微软雅黑" panose="020B0503020204020204" pitchFamily="34" charset="-122"/>
                          <a:cs typeface="Times New Roman" panose="02020603050405020304" pitchFamily="18" charset="0"/>
                        </a:rPr>
                        <a:t>40</a:t>
                      </a:r>
                      <a:endParaRPr lang="zh-CN"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ts val="1200"/>
                        </a:lnSpc>
                        <a:spcBef>
                          <a:spcPts val="100"/>
                        </a:spcBef>
                        <a:spcAft>
                          <a:spcPts val="100"/>
                        </a:spcAft>
                        <a:buClrTx/>
                        <a:buSzTx/>
                        <a:buFontTx/>
                        <a:buNone/>
                        <a:tabLst/>
                        <a:defRPr/>
                      </a:pPr>
                      <a:r>
                        <a:rPr lang="en-GB"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&gt;</a:t>
                      </a:r>
                      <a:r>
                        <a:rPr lang="en-GB" altLang="zh-CN" sz="1400" b="0" kern="800" dirty="0" smtClean="0">
                          <a:solidFill>
                            <a:srgbClr val="FF0000"/>
                          </a:solidFill>
                          <a:effectLst/>
                          <a:latin typeface="Berlin Sans FB" pitchFamily="34" charset="0"/>
                          <a:ea typeface="微软雅黑" panose="020B0503020204020204" pitchFamily="34" charset="-122"/>
                          <a:cs typeface="Times New Roman" panose="02020603050405020304" pitchFamily="18" charset="0"/>
                        </a:rPr>
                        <a:t>40</a:t>
                      </a:r>
                      <a:endParaRPr lang="zh-CN"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317739">
                <a:tc>
                  <a:txBody>
                    <a:bodyPr/>
                    <a:lstStyle/>
                    <a:p>
                      <a:pPr algn="l">
                        <a:lnSpc>
                          <a:spcPts val="1200"/>
                        </a:lnSpc>
                        <a:spcBef>
                          <a:spcPts val="100"/>
                        </a:spcBef>
                        <a:spcAft>
                          <a:spcPts val="100"/>
                        </a:spcAft>
                      </a:pP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Output</a:t>
                      </a:r>
                      <a:r>
                        <a:rPr lang="en-US" sz="1400" b="0" kern="800" baseline="0" dirty="0">
                          <a:solidFill>
                            <a:srgbClr val="000000"/>
                          </a:solidFill>
                          <a:effectLst/>
                          <a:latin typeface="Berlin Sans FB" pitchFamily="34" charset="0"/>
                          <a:ea typeface="微软雅黑" panose="020B0503020204020204" pitchFamily="34" charset="-122"/>
                          <a:cs typeface="Times New Roman" panose="02020603050405020304" pitchFamily="18" charset="0"/>
                        </a:rPr>
                        <a:t> power </a:t>
                      </a: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a:t>
                      </a: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kW)</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800</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800</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800</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317739">
                <a:tc>
                  <a:txBody>
                    <a:bodyPr/>
                    <a:lstStyle/>
                    <a:p>
                      <a:pPr algn="l">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1dB</a:t>
                      </a:r>
                      <a:r>
                        <a:rPr lang="en-US" sz="1400" b="0" kern="800" baseline="0" dirty="0">
                          <a:solidFill>
                            <a:srgbClr val="000000"/>
                          </a:solidFill>
                          <a:effectLst/>
                          <a:latin typeface="Berlin Sans FB" pitchFamily="34" charset="0"/>
                          <a:ea typeface="微软雅黑" panose="020B0503020204020204" pitchFamily="34" charset="-122"/>
                          <a:cs typeface="Times New Roman" panose="02020603050405020304" pitchFamily="18" charset="0"/>
                        </a:rPr>
                        <a:t> bandwidth </a:t>
                      </a: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a:t>
                      </a: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MHz)</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±0.5</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ts val="1200"/>
                        </a:lnSpc>
                        <a:spcBef>
                          <a:spcPts val="100"/>
                        </a:spcBef>
                        <a:spcAft>
                          <a:spcPts val="100"/>
                        </a:spcAft>
                        <a:buClrTx/>
                        <a:buSzTx/>
                        <a:buFontTx/>
                        <a:buNone/>
                        <a:tabLst/>
                        <a:defRPr/>
                      </a:pPr>
                      <a:r>
                        <a:rPr lang="en-GB"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±0.5</a:t>
                      </a:r>
                      <a:endParaRPr lang="zh-CN"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ts val="1200"/>
                        </a:lnSpc>
                        <a:spcBef>
                          <a:spcPts val="100"/>
                        </a:spcBef>
                        <a:spcAft>
                          <a:spcPts val="100"/>
                        </a:spcAft>
                        <a:buClrTx/>
                        <a:buSzTx/>
                        <a:buFontTx/>
                        <a:buNone/>
                        <a:tabLst/>
                        <a:defRPr/>
                      </a:pPr>
                      <a:r>
                        <a:rPr lang="en-GB"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±0.5</a:t>
                      </a:r>
                      <a:endParaRPr lang="zh-CN"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r h="317739">
                <a:tc>
                  <a:txBody>
                    <a:bodyPr/>
                    <a:lstStyle/>
                    <a:p>
                      <a:pPr algn="l">
                        <a:lnSpc>
                          <a:spcPts val="1200"/>
                        </a:lnSpc>
                        <a:spcBef>
                          <a:spcPts val="100"/>
                        </a:spcBef>
                        <a:spcAft>
                          <a:spcPts val="100"/>
                        </a:spcAft>
                      </a:pPr>
                      <a:r>
                        <a:rPr lang="en-US" altLang="zh-CN" sz="1400" b="0" kern="800" dirty="0" err="1">
                          <a:solidFill>
                            <a:srgbClr val="000000"/>
                          </a:solidFill>
                          <a:effectLst/>
                          <a:latin typeface="Berlin Sans FB" pitchFamily="34" charset="0"/>
                          <a:ea typeface="微软雅黑" panose="020B0503020204020204" pitchFamily="34" charset="-122"/>
                          <a:cs typeface="Times New Roman" panose="02020603050405020304" pitchFamily="18" charset="0"/>
                        </a:rPr>
                        <a:t>Brillouin</a:t>
                      </a:r>
                      <a:r>
                        <a:rPr lang="en-US"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 magnetic</a:t>
                      </a:r>
                      <a:r>
                        <a:rPr lang="en-US" altLang="zh-CN" sz="1400" b="0" kern="800" baseline="0" dirty="0">
                          <a:solidFill>
                            <a:srgbClr val="000000"/>
                          </a:solidFill>
                          <a:effectLst/>
                          <a:latin typeface="Berlin Sans FB" pitchFamily="34" charset="0"/>
                          <a:ea typeface="微软雅黑" panose="020B0503020204020204" pitchFamily="34" charset="-122"/>
                          <a:cs typeface="Times New Roman" panose="02020603050405020304" pitchFamily="18" charset="0"/>
                        </a:rPr>
                        <a:t> field </a:t>
                      </a:r>
                      <a:r>
                        <a:rPr lang="en-US"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a:t>
                      </a:r>
                      <a:r>
                        <a:rPr lang="en-GB" sz="1400" b="0" kern="800" dirty="0" err="1">
                          <a:solidFill>
                            <a:srgbClr val="000000"/>
                          </a:solidFill>
                          <a:effectLst/>
                          <a:latin typeface="Berlin Sans FB" pitchFamily="34" charset="0"/>
                          <a:ea typeface="微软雅黑" panose="020B0503020204020204" pitchFamily="34" charset="-122"/>
                          <a:cs typeface="Times New Roman" panose="02020603050405020304" pitchFamily="18" charset="0"/>
                        </a:rPr>
                        <a:t>Gs</a:t>
                      </a: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106.7</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106.7</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115.8</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336273">
                <a:tc>
                  <a:txBody>
                    <a:bodyPr/>
                    <a:lstStyle/>
                    <a:p>
                      <a:pPr algn="l">
                        <a:lnSpc>
                          <a:spcPts val="1200"/>
                        </a:lnSpc>
                        <a:spcBef>
                          <a:spcPts val="100"/>
                        </a:spcBef>
                        <a:spcAft>
                          <a:spcPts val="100"/>
                        </a:spcAft>
                      </a:pPr>
                      <a:r>
                        <a:rPr lang="en-US"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Reduced plasma wavelength(</a:t>
                      </a: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m)</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3.47</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3.47</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6.46</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317739">
                <a:tc>
                  <a:txBody>
                    <a:bodyPr/>
                    <a:lstStyle/>
                    <a:p>
                      <a:pPr algn="l">
                        <a:lnSpc>
                          <a:spcPts val="1200"/>
                        </a:lnSpc>
                        <a:spcBef>
                          <a:spcPts val="100"/>
                        </a:spcBef>
                        <a:spcAft>
                          <a:spcPts val="100"/>
                        </a:spcAft>
                      </a:pP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N cavities</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6</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7</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7</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8"/>
                  </a:ext>
                </a:extLst>
              </a:tr>
              <a:tr h="317739">
                <a:tc>
                  <a:txBody>
                    <a:bodyPr/>
                    <a:lstStyle/>
                    <a:p>
                      <a:pPr algn="l">
                        <a:lnSpc>
                          <a:spcPts val="1200"/>
                        </a:lnSpc>
                        <a:spcBef>
                          <a:spcPts val="100"/>
                        </a:spcBef>
                        <a:spcAft>
                          <a:spcPts val="100"/>
                        </a:spcAft>
                      </a:pP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Normalized drift tube radius</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0.63</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0.63</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0.38</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9"/>
                  </a:ext>
                </a:extLst>
              </a:tr>
              <a:tr h="317739">
                <a:tc>
                  <a:txBody>
                    <a:bodyPr/>
                    <a:lstStyle/>
                    <a:p>
                      <a:pPr algn="l">
                        <a:lnSpc>
                          <a:spcPts val="1200"/>
                        </a:lnSpc>
                        <a:spcBef>
                          <a:spcPts val="100"/>
                        </a:spcBef>
                        <a:spcAft>
                          <a:spcPts val="100"/>
                        </a:spcAft>
                      </a:pP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Normalized beam radius</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0.41</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0.41</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0.23</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10"/>
                  </a:ext>
                </a:extLst>
              </a:tr>
              <a:tr h="317739">
                <a:tc>
                  <a:txBody>
                    <a:bodyPr/>
                    <a:lstStyle/>
                    <a:p>
                      <a:pPr algn="l">
                        <a:lnSpc>
                          <a:spcPts val="1200"/>
                        </a:lnSpc>
                        <a:spcBef>
                          <a:spcPts val="100"/>
                        </a:spcBef>
                        <a:spcAft>
                          <a:spcPts val="100"/>
                        </a:spcAft>
                      </a:pPr>
                      <a:r>
                        <a:rPr lang="en-US"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Filling factor</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0.65</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GB"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rPr>
                        <a:t>0.65</a:t>
                      </a:r>
                      <a:endParaRPr lang="zh-CN" sz="1400" b="0" kern="800" dirty="0">
                        <a:solidFill>
                          <a:srgbClr val="00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1200"/>
                        </a:lnSpc>
                        <a:spcBef>
                          <a:spcPts val="100"/>
                        </a:spcBef>
                        <a:spcAft>
                          <a:spcPts val="100"/>
                        </a:spcAft>
                      </a:pPr>
                      <a:r>
                        <a:rPr lang="en-US" alt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rPr>
                        <a:t>0.6</a:t>
                      </a:r>
                      <a:endParaRPr lang="zh-CN" sz="1400" b="0" kern="800" dirty="0">
                        <a:solidFill>
                          <a:srgbClr val="FF0000"/>
                        </a:solidFill>
                        <a:effectLst/>
                        <a:latin typeface="Berlin Sans FB" pitchFamily="34" charset="0"/>
                        <a:ea typeface="微软雅黑" panose="020B0503020204020204" pitchFamily="34" charset="-122"/>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6232786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solidFill>
                  <a:srgbClr val="000000"/>
                </a:solidFill>
                <a:latin typeface="Times New Roman"/>
                <a:cs typeface="Times New Roman"/>
              </a:rPr>
              <a:t>650MHz/800kW </a:t>
            </a:r>
            <a:r>
              <a:rPr lang="en-US" altLang="zh-CN" sz="4000" dirty="0" smtClean="0">
                <a:solidFill>
                  <a:srgbClr val="000000"/>
                </a:solidFill>
                <a:latin typeface="Times New Roman"/>
                <a:cs typeface="Times New Roman"/>
              </a:rPr>
              <a:t>Klystron </a:t>
            </a:r>
            <a:r>
              <a:rPr lang="en-US" altLang="zh-CN" sz="4000" dirty="0">
                <a:solidFill>
                  <a:srgbClr val="000000"/>
                </a:solidFill>
                <a:latin typeface="Times New Roman"/>
                <a:cs typeface="Times New Roman"/>
              </a:rPr>
              <a:t>R&amp;D plan </a:t>
            </a:r>
            <a:endParaRPr kumimoji="1" lang="zh-CN" altLang="en-US" sz="4000" dirty="0">
              <a:solidFill>
                <a:srgbClr val="000000"/>
              </a:solidFill>
              <a:latin typeface="Times New Roman"/>
              <a:cs typeface="Times New Roman"/>
            </a:endParaRPr>
          </a:p>
        </p:txBody>
      </p:sp>
      <p:sp>
        <p:nvSpPr>
          <p:cNvPr id="3" name="内容占位符 2"/>
          <p:cNvSpPr>
            <a:spLocks noGrp="1"/>
          </p:cNvSpPr>
          <p:nvPr>
            <p:ph idx="1"/>
          </p:nvPr>
        </p:nvSpPr>
        <p:spPr/>
        <p:txBody>
          <a:bodyPr>
            <a:noAutofit/>
          </a:bodyPr>
          <a:lstStyle/>
          <a:p>
            <a:pPr algn="just"/>
            <a:r>
              <a:rPr lang="en-US" altLang="zh-CN" sz="1200" dirty="0">
                <a:latin typeface="Berlin Sans FB" pitchFamily="34" charset="0"/>
              </a:rPr>
              <a:t>FY 2016: done</a:t>
            </a:r>
          </a:p>
          <a:p>
            <a:pPr lvl="1" algn="just"/>
            <a:r>
              <a:rPr lang="en-US" altLang="zh-CN" sz="1200" dirty="0">
                <a:latin typeface="Berlin Sans FB" pitchFamily="34" charset="0"/>
              </a:rPr>
              <a:t>Finalize the gun and the collector design of the </a:t>
            </a:r>
            <a:r>
              <a:rPr lang="en-US" altLang="zh-CN" sz="1200" dirty="0">
                <a:solidFill>
                  <a:srgbClr val="FF0000"/>
                </a:solidFill>
                <a:latin typeface="Berlin Sans FB" pitchFamily="34" charset="0"/>
              </a:rPr>
              <a:t>1</a:t>
            </a:r>
            <a:r>
              <a:rPr lang="en-US" altLang="zh-CN" sz="1200" baseline="30000" dirty="0">
                <a:solidFill>
                  <a:srgbClr val="FF0000"/>
                </a:solidFill>
                <a:latin typeface="Berlin Sans FB" pitchFamily="34" charset="0"/>
              </a:rPr>
              <a:t>st</a:t>
            </a:r>
            <a:r>
              <a:rPr lang="en-US" altLang="zh-CN" sz="1200" dirty="0">
                <a:solidFill>
                  <a:srgbClr val="FF0000"/>
                </a:solidFill>
                <a:latin typeface="Berlin Sans FB" pitchFamily="34" charset="0"/>
              </a:rPr>
              <a:t> conventional </a:t>
            </a:r>
            <a:r>
              <a:rPr lang="en-US" altLang="zh-CN" sz="1200" dirty="0">
                <a:latin typeface="Berlin Sans FB" pitchFamily="34" charset="0"/>
              </a:rPr>
              <a:t>klystron prototype (</a:t>
            </a:r>
            <a:r>
              <a:rPr lang="en-US" altLang="zh-CN" sz="1200" dirty="0">
                <a:solidFill>
                  <a:srgbClr val="FF0000"/>
                </a:solidFill>
                <a:latin typeface="Berlin Sans FB" pitchFamily="34" charset="0"/>
              </a:rPr>
              <a:t>UHFKP8001, U</a:t>
            </a:r>
            <a:r>
              <a:rPr lang="en-US" altLang="zh-CN" sz="1200" dirty="0">
                <a:latin typeface="Berlin Sans FB" pitchFamily="34" charset="0"/>
              </a:rPr>
              <a:t>ltra </a:t>
            </a:r>
            <a:r>
              <a:rPr lang="en-US" altLang="zh-CN" sz="1200" dirty="0">
                <a:solidFill>
                  <a:srgbClr val="FF0000"/>
                </a:solidFill>
                <a:latin typeface="Berlin Sans FB" pitchFamily="34" charset="0"/>
              </a:rPr>
              <a:t>H</a:t>
            </a:r>
            <a:r>
              <a:rPr lang="en-US" altLang="zh-CN" sz="1200" dirty="0">
                <a:latin typeface="Berlin Sans FB" pitchFamily="34" charset="0"/>
              </a:rPr>
              <a:t>igh </a:t>
            </a:r>
            <a:r>
              <a:rPr lang="en-US" altLang="zh-CN" sz="1200" dirty="0">
                <a:solidFill>
                  <a:srgbClr val="FF0000"/>
                </a:solidFill>
                <a:latin typeface="Berlin Sans FB" pitchFamily="34" charset="0"/>
              </a:rPr>
              <a:t>F</a:t>
            </a:r>
            <a:r>
              <a:rPr lang="en-US" altLang="zh-CN" sz="1200" dirty="0">
                <a:latin typeface="Berlin Sans FB" pitchFamily="34" charset="0"/>
              </a:rPr>
              <a:t>requency band </a:t>
            </a:r>
            <a:r>
              <a:rPr lang="en-US" altLang="zh-CN" sz="1200" dirty="0">
                <a:solidFill>
                  <a:srgbClr val="FF0000"/>
                </a:solidFill>
                <a:latin typeface="Berlin Sans FB" pitchFamily="34" charset="0"/>
              </a:rPr>
              <a:t>K</a:t>
            </a:r>
            <a:r>
              <a:rPr lang="en-US" altLang="zh-CN" sz="1200" dirty="0">
                <a:latin typeface="Berlin Sans FB" pitchFamily="34" charset="0"/>
              </a:rPr>
              <a:t>lystron </a:t>
            </a:r>
            <a:r>
              <a:rPr lang="en-US" altLang="zh-CN" sz="1200" dirty="0">
                <a:solidFill>
                  <a:srgbClr val="FF0000"/>
                </a:solidFill>
                <a:latin typeface="Berlin Sans FB" pitchFamily="34" charset="0"/>
              </a:rPr>
              <a:t>P</a:t>
            </a:r>
            <a:r>
              <a:rPr lang="en-US" altLang="zh-CN" sz="1200" dirty="0">
                <a:latin typeface="Berlin Sans FB" pitchFamily="34" charset="0"/>
              </a:rPr>
              <a:t>rototype with </a:t>
            </a:r>
            <a:r>
              <a:rPr lang="en-US" altLang="zh-CN" sz="1200" dirty="0">
                <a:solidFill>
                  <a:srgbClr val="FF0000"/>
                </a:solidFill>
                <a:latin typeface="Berlin Sans FB" pitchFamily="34" charset="0"/>
              </a:rPr>
              <a:t>800</a:t>
            </a:r>
            <a:r>
              <a:rPr lang="en-US" altLang="zh-CN" sz="1200" dirty="0">
                <a:latin typeface="Berlin Sans FB" pitchFamily="34" charset="0"/>
              </a:rPr>
              <a:t>kW output power)</a:t>
            </a:r>
          </a:p>
          <a:p>
            <a:pPr lvl="1" algn="just"/>
            <a:r>
              <a:rPr lang="en-US" altLang="zh-CN" sz="1200" dirty="0">
                <a:latin typeface="Berlin Sans FB" pitchFamily="34" charset="0"/>
              </a:rPr>
              <a:t>Initialize the interaction section design of the UHFKP8001</a:t>
            </a:r>
          </a:p>
          <a:p>
            <a:pPr algn="just"/>
            <a:r>
              <a:rPr lang="en-US" altLang="zh-CN" sz="1200" dirty="0">
                <a:latin typeface="Berlin Sans FB" pitchFamily="34" charset="0"/>
              </a:rPr>
              <a:t>FY 2017: done</a:t>
            </a:r>
          </a:p>
          <a:p>
            <a:pPr lvl="1" algn="just"/>
            <a:r>
              <a:rPr lang="en-US" altLang="zh-CN" sz="1200" dirty="0">
                <a:latin typeface="Berlin Sans FB" pitchFamily="34" charset="0"/>
              </a:rPr>
              <a:t>Finalize the interaction section and the coil design of the UHFKP8001</a:t>
            </a:r>
          </a:p>
          <a:p>
            <a:pPr lvl="1" algn="just"/>
            <a:r>
              <a:rPr lang="en-US" altLang="zh-CN" sz="1200" dirty="0">
                <a:latin typeface="Berlin Sans FB" pitchFamily="34" charset="0"/>
              </a:rPr>
              <a:t>Preliminary mechanical design of the UHFKP8001</a:t>
            </a:r>
          </a:p>
          <a:p>
            <a:pPr algn="just"/>
            <a:r>
              <a:rPr lang="en-US" altLang="zh-CN" sz="1200" dirty="0">
                <a:latin typeface="Berlin Sans FB" pitchFamily="34" charset="0"/>
              </a:rPr>
              <a:t>FY 2018: being carried out</a:t>
            </a:r>
          </a:p>
          <a:p>
            <a:pPr lvl="1" algn="just"/>
            <a:r>
              <a:rPr lang="en-US" altLang="zh-CN" sz="1200" dirty="0">
                <a:solidFill>
                  <a:srgbClr val="0000CC"/>
                </a:solidFill>
                <a:latin typeface="Berlin Sans FB" pitchFamily="34" charset="0"/>
              </a:rPr>
              <a:t>Finalize the mechanical design and the fabrication of the UHFKP8001</a:t>
            </a:r>
          </a:p>
          <a:p>
            <a:pPr lvl="1" algn="just"/>
            <a:r>
              <a:rPr lang="en-US" altLang="zh-CN" sz="1200" dirty="0">
                <a:solidFill>
                  <a:srgbClr val="0000CC"/>
                </a:solidFill>
                <a:latin typeface="Berlin Sans FB" pitchFamily="34" charset="0"/>
              </a:rPr>
              <a:t>Infrastructure construction for the klystron brazing, baking and testing</a:t>
            </a:r>
          </a:p>
          <a:p>
            <a:pPr lvl="1" algn="just"/>
            <a:r>
              <a:rPr lang="en-US" altLang="zh-CN" sz="1200" dirty="0">
                <a:latin typeface="Berlin Sans FB" pitchFamily="34" charset="0"/>
              </a:rPr>
              <a:t>Finalize the interaction section design of the </a:t>
            </a:r>
            <a:r>
              <a:rPr lang="en-US" altLang="zh-CN" sz="1200" dirty="0">
                <a:solidFill>
                  <a:srgbClr val="FF0000"/>
                </a:solidFill>
                <a:latin typeface="Berlin Sans FB" pitchFamily="34" charset="0"/>
              </a:rPr>
              <a:t>2</a:t>
            </a:r>
            <a:r>
              <a:rPr lang="en-US" altLang="zh-CN" sz="1200" baseline="30000" dirty="0">
                <a:solidFill>
                  <a:srgbClr val="FF0000"/>
                </a:solidFill>
                <a:latin typeface="Berlin Sans FB" pitchFamily="34" charset="0"/>
              </a:rPr>
              <a:t>nd</a:t>
            </a:r>
            <a:r>
              <a:rPr lang="en-US" altLang="zh-CN" sz="1200" dirty="0">
                <a:solidFill>
                  <a:srgbClr val="FF0000"/>
                </a:solidFill>
                <a:latin typeface="Berlin Sans FB" pitchFamily="34" charset="0"/>
              </a:rPr>
              <a:t> high efficiency</a:t>
            </a:r>
            <a:r>
              <a:rPr lang="en-US" altLang="zh-CN" sz="1200" dirty="0">
                <a:latin typeface="Berlin Sans FB" pitchFamily="34" charset="0"/>
              </a:rPr>
              <a:t> klystron prototype (</a:t>
            </a:r>
            <a:r>
              <a:rPr lang="en-US" altLang="zh-CN" sz="1200" dirty="0">
                <a:solidFill>
                  <a:srgbClr val="FF0000"/>
                </a:solidFill>
                <a:latin typeface="Berlin Sans FB" pitchFamily="34" charset="0"/>
              </a:rPr>
              <a:t>UHFKP8002</a:t>
            </a:r>
            <a:r>
              <a:rPr lang="en-US" altLang="zh-CN" sz="1200" dirty="0">
                <a:latin typeface="Berlin Sans FB" pitchFamily="34" charset="0"/>
              </a:rPr>
              <a:t>)</a:t>
            </a:r>
          </a:p>
          <a:p>
            <a:pPr lvl="1" algn="just"/>
            <a:r>
              <a:rPr lang="en-US" altLang="zh-CN" sz="1200" dirty="0">
                <a:latin typeface="Berlin Sans FB" pitchFamily="34" charset="0"/>
              </a:rPr>
              <a:t>Initialize the design of the new gun with a lower </a:t>
            </a:r>
            <a:r>
              <a:rPr lang="en-US" altLang="zh-CN" sz="1200" dirty="0" err="1">
                <a:latin typeface="Berlin Sans FB" pitchFamily="34" charset="0"/>
              </a:rPr>
              <a:t>perveance</a:t>
            </a:r>
            <a:endParaRPr lang="en-US" altLang="zh-CN" sz="1200" dirty="0">
              <a:latin typeface="Berlin Sans FB" pitchFamily="34" charset="0"/>
            </a:endParaRPr>
          </a:p>
          <a:p>
            <a:pPr lvl="1" algn="just"/>
            <a:r>
              <a:rPr lang="en-US" altLang="zh-CN" sz="1200" dirty="0">
                <a:latin typeface="Berlin Sans FB" pitchFamily="34" charset="0"/>
              </a:rPr>
              <a:t>Initialize the multi-beam high efficiency klystron </a:t>
            </a:r>
            <a:r>
              <a:rPr lang="en-US" altLang="zh-CN" sz="1200" dirty="0" smtClean="0">
                <a:latin typeface="Berlin Sans FB" pitchFamily="34" charset="0"/>
              </a:rPr>
              <a:t>study</a:t>
            </a:r>
          </a:p>
          <a:p>
            <a:pPr algn="just"/>
            <a:r>
              <a:rPr lang="en-US" altLang="zh-CN" sz="1200" dirty="0">
                <a:latin typeface="Berlin Sans FB" pitchFamily="34" charset="0"/>
              </a:rPr>
              <a:t>FY 2019</a:t>
            </a:r>
          </a:p>
          <a:p>
            <a:pPr lvl="1" algn="just"/>
            <a:r>
              <a:rPr lang="en-US" altLang="zh-CN" sz="1200" dirty="0">
                <a:solidFill>
                  <a:srgbClr val="0000CC"/>
                </a:solidFill>
                <a:latin typeface="Berlin Sans FB" pitchFamily="34" charset="0"/>
              </a:rPr>
              <a:t>High power test of the UHFKP8001 </a:t>
            </a:r>
            <a:r>
              <a:rPr lang="en-US" altLang="zh-CN" sz="1200" dirty="0">
                <a:latin typeface="Berlin Sans FB" pitchFamily="34" charset="0"/>
              </a:rPr>
              <a:t>(</a:t>
            </a:r>
            <a:r>
              <a:rPr lang="en-US" altLang="zh-CN" sz="1200" dirty="0">
                <a:solidFill>
                  <a:srgbClr val="FF0000"/>
                </a:solidFill>
                <a:latin typeface="Berlin Sans FB" pitchFamily="34" charset="0"/>
              </a:rPr>
              <a:t>&gt;60% efficiency to be expected</a:t>
            </a:r>
            <a:r>
              <a:rPr lang="en-US" altLang="zh-CN" sz="1200" dirty="0">
                <a:latin typeface="Berlin Sans FB" pitchFamily="34" charset="0"/>
              </a:rPr>
              <a:t>) </a:t>
            </a:r>
          </a:p>
          <a:p>
            <a:pPr lvl="1" algn="just"/>
            <a:r>
              <a:rPr lang="en-US" altLang="zh-CN" sz="1200" dirty="0">
                <a:latin typeface="Berlin Sans FB" pitchFamily="34" charset="0"/>
              </a:rPr>
              <a:t>Finalize the mechanical design and fabrication of the UHFKP8002</a:t>
            </a:r>
          </a:p>
          <a:p>
            <a:pPr lvl="1" algn="just"/>
            <a:r>
              <a:rPr lang="en-US" altLang="zh-CN" sz="1200" dirty="0">
                <a:latin typeface="Berlin Sans FB" pitchFamily="34" charset="0"/>
              </a:rPr>
              <a:t>Finalize the mechanical design of the new gun with a lower </a:t>
            </a:r>
            <a:r>
              <a:rPr lang="en-US" altLang="zh-CN" sz="1200" dirty="0" err="1">
                <a:latin typeface="Berlin Sans FB" pitchFamily="34" charset="0"/>
              </a:rPr>
              <a:t>perveance</a:t>
            </a:r>
            <a:endParaRPr lang="en-US" altLang="zh-CN" sz="1200" dirty="0">
              <a:latin typeface="Berlin Sans FB" pitchFamily="34" charset="0"/>
            </a:endParaRPr>
          </a:p>
          <a:p>
            <a:pPr lvl="1" algn="just"/>
            <a:r>
              <a:rPr lang="en-US" altLang="zh-CN" sz="1200" dirty="0">
                <a:latin typeface="Berlin Sans FB" pitchFamily="34" charset="0"/>
              </a:rPr>
              <a:t>Finalize the interaction section design of the </a:t>
            </a:r>
            <a:r>
              <a:rPr lang="en-US" altLang="zh-CN" sz="1200" dirty="0">
                <a:solidFill>
                  <a:srgbClr val="FF0000"/>
                </a:solidFill>
                <a:latin typeface="Berlin Sans FB" pitchFamily="34" charset="0"/>
              </a:rPr>
              <a:t>3</a:t>
            </a:r>
            <a:r>
              <a:rPr lang="en-US" altLang="zh-CN" sz="1200" baseline="30000" dirty="0">
                <a:solidFill>
                  <a:srgbClr val="FF0000"/>
                </a:solidFill>
                <a:latin typeface="Berlin Sans FB" pitchFamily="34" charset="0"/>
              </a:rPr>
              <a:t>rd</a:t>
            </a:r>
            <a:r>
              <a:rPr lang="en-US" altLang="zh-CN" sz="1200" dirty="0">
                <a:solidFill>
                  <a:srgbClr val="FF0000"/>
                </a:solidFill>
                <a:latin typeface="Berlin Sans FB" pitchFamily="34" charset="0"/>
              </a:rPr>
              <a:t> high efficiency </a:t>
            </a:r>
            <a:r>
              <a:rPr lang="en-US" altLang="zh-CN" sz="1200" dirty="0">
                <a:latin typeface="Berlin Sans FB" pitchFamily="34" charset="0"/>
              </a:rPr>
              <a:t>klystron prototype (</a:t>
            </a:r>
            <a:r>
              <a:rPr lang="en-US" altLang="zh-CN" sz="1200" dirty="0">
                <a:solidFill>
                  <a:srgbClr val="FF0000"/>
                </a:solidFill>
                <a:latin typeface="Berlin Sans FB" pitchFamily="34" charset="0"/>
              </a:rPr>
              <a:t>UHFKP8003</a:t>
            </a:r>
            <a:r>
              <a:rPr lang="en-US" altLang="zh-CN" sz="1200" dirty="0">
                <a:latin typeface="Berlin Sans FB" pitchFamily="34" charset="0"/>
              </a:rPr>
              <a:t>)</a:t>
            </a:r>
          </a:p>
          <a:p>
            <a:pPr algn="just"/>
            <a:r>
              <a:rPr lang="en-US" altLang="zh-CN" sz="1200" dirty="0">
                <a:latin typeface="Berlin Sans FB" pitchFamily="34" charset="0"/>
              </a:rPr>
              <a:t>FY 2020</a:t>
            </a:r>
          </a:p>
          <a:p>
            <a:pPr lvl="1" algn="just"/>
            <a:r>
              <a:rPr lang="en-US" altLang="zh-CN" sz="1200" dirty="0">
                <a:solidFill>
                  <a:srgbClr val="0000CC"/>
                </a:solidFill>
                <a:latin typeface="Berlin Sans FB" pitchFamily="34" charset="0"/>
              </a:rPr>
              <a:t>High power test of the UHFKP8002 </a:t>
            </a:r>
            <a:r>
              <a:rPr lang="en-US" altLang="zh-CN" sz="1200" dirty="0">
                <a:latin typeface="Berlin Sans FB" pitchFamily="34" charset="0"/>
              </a:rPr>
              <a:t>(</a:t>
            </a:r>
            <a:r>
              <a:rPr lang="en-US" altLang="zh-CN" sz="1200" dirty="0">
                <a:solidFill>
                  <a:srgbClr val="FF0000"/>
                </a:solidFill>
                <a:latin typeface="Berlin Sans FB" pitchFamily="34" charset="0"/>
              </a:rPr>
              <a:t>&gt;70% efficiency to be expected</a:t>
            </a:r>
            <a:r>
              <a:rPr lang="en-US" altLang="zh-CN" sz="1200" dirty="0">
                <a:latin typeface="Berlin Sans FB" pitchFamily="34" charset="0"/>
              </a:rPr>
              <a:t>) </a:t>
            </a:r>
          </a:p>
          <a:p>
            <a:pPr lvl="1" algn="just"/>
            <a:r>
              <a:rPr lang="en-US" altLang="zh-CN" sz="1200" dirty="0">
                <a:latin typeface="Berlin Sans FB" pitchFamily="34" charset="0"/>
              </a:rPr>
              <a:t>Finalize the mechanical design and fabrication of the UHFKP8003</a:t>
            </a:r>
          </a:p>
          <a:p>
            <a:pPr algn="just"/>
            <a:r>
              <a:rPr lang="en-US" altLang="zh-CN" sz="1200" dirty="0">
                <a:latin typeface="Berlin Sans FB" pitchFamily="34" charset="0"/>
              </a:rPr>
              <a:t>FY 2021</a:t>
            </a:r>
          </a:p>
          <a:p>
            <a:pPr lvl="1" algn="just"/>
            <a:r>
              <a:rPr lang="en-US" altLang="zh-CN" sz="1200" dirty="0">
                <a:solidFill>
                  <a:srgbClr val="0000CC"/>
                </a:solidFill>
                <a:latin typeface="Berlin Sans FB" pitchFamily="34" charset="0"/>
              </a:rPr>
              <a:t>High power test of the UHFKP8003 </a:t>
            </a:r>
            <a:r>
              <a:rPr lang="en-US" altLang="zh-CN" sz="1200" dirty="0">
                <a:latin typeface="Berlin Sans FB" pitchFamily="34" charset="0"/>
              </a:rPr>
              <a:t>(</a:t>
            </a:r>
            <a:r>
              <a:rPr lang="en-US" altLang="zh-CN" sz="1200" dirty="0">
                <a:solidFill>
                  <a:srgbClr val="FF0000"/>
                </a:solidFill>
                <a:latin typeface="Berlin Sans FB" pitchFamily="34" charset="0"/>
              </a:rPr>
              <a:t>&gt;80% efficiency to be expected</a:t>
            </a:r>
            <a:r>
              <a:rPr lang="en-US" altLang="zh-CN" sz="1200" dirty="0">
                <a:latin typeface="Berlin Sans FB" pitchFamily="34" charset="0"/>
              </a:rPr>
              <a:t>) </a:t>
            </a:r>
          </a:p>
          <a:p>
            <a:pPr lvl="1" algn="just"/>
            <a:r>
              <a:rPr lang="en-US" altLang="zh-CN" sz="1200" dirty="0">
                <a:latin typeface="Berlin Sans FB" pitchFamily="34" charset="0"/>
              </a:rPr>
              <a:t>More klystron prototypes or klystron industrialization</a:t>
            </a:r>
          </a:p>
        </p:txBody>
      </p:sp>
    </p:spTree>
    <p:extLst>
      <p:ext uri="{BB962C8B-B14F-4D97-AF65-F5344CB8AC3E}">
        <p14:creationId xmlns:p14="http://schemas.microsoft.com/office/powerpoint/2010/main" val="4006219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3103" y="274638"/>
            <a:ext cx="8229600" cy="1143000"/>
          </a:xfrm>
        </p:spPr>
        <p:txBody>
          <a:bodyPr>
            <a:normAutofit/>
          </a:bodyPr>
          <a:lstStyle/>
          <a:p>
            <a:r>
              <a:rPr lang="en-US" altLang="zh-CN" dirty="0" smtClean="0">
                <a:solidFill>
                  <a:srgbClr val="000000"/>
                </a:solidFill>
                <a:latin typeface="Times New Roman"/>
                <a:cs typeface="Times New Roman"/>
              </a:rPr>
              <a:t>650MHz</a:t>
            </a:r>
            <a:r>
              <a:rPr lang="en-US" altLang="zh-CN" dirty="0">
                <a:solidFill>
                  <a:srgbClr val="000000"/>
                </a:solidFill>
                <a:latin typeface="Times New Roman"/>
                <a:cs typeface="Times New Roman"/>
              </a:rPr>
              <a:t>/</a:t>
            </a:r>
            <a:r>
              <a:rPr lang="en-US" altLang="zh-CN" dirty="0" smtClean="0">
                <a:solidFill>
                  <a:srgbClr val="000000"/>
                </a:solidFill>
                <a:latin typeface="Times New Roman"/>
                <a:cs typeface="Times New Roman"/>
              </a:rPr>
              <a:t>800kW </a:t>
            </a:r>
            <a:r>
              <a:rPr lang="en-US" altLang="zh-CN" dirty="0">
                <a:solidFill>
                  <a:srgbClr val="000000"/>
                </a:solidFill>
                <a:latin typeface="Times New Roman"/>
                <a:cs typeface="Times New Roman"/>
              </a:rPr>
              <a:t>Klystron R&amp;</a:t>
            </a:r>
            <a:r>
              <a:rPr lang="en-US" altLang="zh-CN" dirty="0" smtClean="0">
                <a:solidFill>
                  <a:srgbClr val="000000"/>
                </a:solidFill>
                <a:latin typeface="Times New Roman"/>
                <a:cs typeface="Times New Roman"/>
              </a:rPr>
              <a:t>D</a:t>
            </a:r>
            <a:endParaRPr lang="zh-CN" altLang="en-US" dirty="0">
              <a:solidFill>
                <a:srgbClr val="C00000"/>
              </a:solidFill>
              <a:latin typeface="Berlin Sans FB" pitchFamily="34" charset="0"/>
            </a:endParaRPr>
          </a:p>
        </p:txBody>
      </p:sp>
      <p:sp>
        <p:nvSpPr>
          <p:cNvPr id="3" name="内容占位符 2"/>
          <p:cNvSpPr>
            <a:spLocks noGrp="1"/>
          </p:cNvSpPr>
          <p:nvPr>
            <p:ph idx="1"/>
          </p:nvPr>
        </p:nvSpPr>
        <p:spPr>
          <a:xfrm>
            <a:off x="320432" y="1479292"/>
            <a:ext cx="8496944" cy="1512168"/>
          </a:xfrm>
        </p:spPr>
        <p:txBody>
          <a:bodyPr>
            <a:normAutofit/>
          </a:bodyPr>
          <a:lstStyle/>
          <a:p>
            <a:pPr algn="just"/>
            <a:r>
              <a:rPr lang="en-US" altLang="zh-CN" sz="2000" dirty="0">
                <a:latin typeface="Times New Roman"/>
                <a:cs typeface="Times New Roman"/>
              </a:rPr>
              <a:t>China consortium HERSC (High Efficiency RF Source R&amp;D Collaboration) established in 2017 for 650MHz/800kW klystron design and fabrication</a:t>
            </a:r>
          </a:p>
          <a:p>
            <a:pPr algn="just"/>
            <a:r>
              <a:rPr lang="en-US" altLang="zh-CN" sz="2000" dirty="0">
                <a:latin typeface="Times New Roman"/>
                <a:cs typeface="Times New Roman"/>
              </a:rPr>
              <a:t>Preliminary mechanical design achieved (L×W×H: 5.12m×0.87m×1.56m)</a:t>
            </a:r>
          </a:p>
          <a:p>
            <a:pPr algn="just"/>
            <a:r>
              <a:rPr lang="en-US" altLang="zh-CN" sz="2000" dirty="0">
                <a:latin typeface="Times New Roman"/>
                <a:cs typeface="Times New Roman"/>
              </a:rPr>
              <a:t>Discussion on the manufacturing details being conducted</a:t>
            </a:r>
            <a:endParaRPr lang="zh-CN" altLang="en-US" sz="2000" dirty="0">
              <a:latin typeface="Times New Roman"/>
              <a:cs typeface="Times New Roman"/>
            </a:endParaRPr>
          </a:p>
        </p:txBody>
      </p:sp>
      <p:sp>
        <p:nvSpPr>
          <p:cNvPr id="15" name="矩形 14">
            <a:extLst>
              <a:ext uri="{FF2B5EF4-FFF2-40B4-BE49-F238E27FC236}">
                <a16:creationId xmlns="" xmlns:a16="http://schemas.microsoft.com/office/drawing/2014/main" id="{C65723B6-321D-4E45-BC0D-F3C3B4698F23}"/>
              </a:ext>
            </a:extLst>
          </p:cNvPr>
          <p:cNvSpPr/>
          <p:nvPr/>
        </p:nvSpPr>
        <p:spPr>
          <a:xfrm>
            <a:off x="1737954" y="6150520"/>
            <a:ext cx="5661901" cy="369332"/>
          </a:xfrm>
          <a:prstGeom prst="rect">
            <a:avLst/>
          </a:prstGeom>
        </p:spPr>
        <p:txBody>
          <a:bodyPr wrap="square">
            <a:spAutoFit/>
          </a:bodyPr>
          <a:lstStyle/>
          <a:p>
            <a:pPr algn="ctr"/>
            <a:r>
              <a:rPr lang="en-US" altLang="zh-CN" dirty="0">
                <a:latin typeface="Times New Roman"/>
                <a:ea typeface="微软雅黑" panose="020B0503020204020204" pitchFamily="34" charset="-122"/>
                <a:cs typeface="Times New Roman"/>
              </a:rPr>
              <a:t>Preliminary mechanical design for UHFKP8001</a:t>
            </a:r>
            <a:endParaRPr lang="zh-CN" altLang="en-US" dirty="0">
              <a:latin typeface="Times New Roman"/>
              <a:ea typeface="微软雅黑" panose="020B0503020204020204" pitchFamily="34" charset="-122"/>
              <a:cs typeface="Times New Roman"/>
            </a:endParaRPr>
          </a:p>
        </p:txBody>
      </p:sp>
      <p:grpSp>
        <p:nvGrpSpPr>
          <p:cNvPr id="8" name="组合 7"/>
          <p:cNvGrpSpPr/>
          <p:nvPr/>
        </p:nvGrpSpPr>
        <p:grpSpPr>
          <a:xfrm>
            <a:off x="464448" y="3010336"/>
            <a:ext cx="8208912" cy="3132000"/>
            <a:chOff x="539552" y="2799804"/>
            <a:chExt cx="8208912" cy="313200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009" y="2799804"/>
              <a:ext cx="4093455" cy="31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组合 6"/>
            <p:cNvGrpSpPr/>
            <p:nvPr/>
          </p:nvGrpSpPr>
          <p:grpSpPr>
            <a:xfrm>
              <a:off x="539552" y="2800159"/>
              <a:ext cx="4035600" cy="3131290"/>
              <a:chOff x="645677" y="2745982"/>
              <a:chExt cx="4035600" cy="3131290"/>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200" y="4419272"/>
                <a:ext cx="4034554" cy="14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77" y="2745982"/>
                <a:ext cx="4035600" cy="1619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7857530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其他</a:t>
            </a:r>
            <a:r>
              <a:rPr kumimoji="1" lang="en-US" altLang="zh-CN" dirty="0" smtClean="0"/>
              <a:t>R&amp;D</a:t>
            </a:r>
            <a:endParaRPr kumimoji="1" lang="zh-CN" altLang="en-US" dirty="0"/>
          </a:p>
        </p:txBody>
      </p:sp>
      <p:sp>
        <p:nvSpPr>
          <p:cNvPr id="3" name="内容占位符 2"/>
          <p:cNvSpPr>
            <a:spLocks noGrp="1"/>
          </p:cNvSpPr>
          <p:nvPr>
            <p:ph idx="1"/>
          </p:nvPr>
        </p:nvSpPr>
        <p:spPr>
          <a:xfrm>
            <a:off x="457200" y="1164170"/>
            <a:ext cx="8229600" cy="4921298"/>
          </a:xfrm>
        </p:spPr>
        <p:txBody>
          <a:bodyPr>
            <a:noAutofit/>
          </a:bodyPr>
          <a:lstStyle/>
          <a:p>
            <a:pPr marL="457200" lvl="1" indent="0">
              <a:buNone/>
            </a:pPr>
            <a:endParaRPr lang="en-US" altLang="zh-CN" sz="2400" dirty="0">
              <a:latin typeface="Times New Roman"/>
              <a:ea typeface="Heiti SC Light"/>
              <a:cs typeface="Times New Roman"/>
            </a:endParaRPr>
          </a:p>
          <a:p>
            <a:pPr lvl="1"/>
            <a:r>
              <a:rPr lang="en-US" altLang="zh-CN" sz="2400" dirty="0" smtClean="0">
                <a:latin typeface="Times New Roman"/>
                <a:ea typeface="Heiti SC Light"/>
                <a:cs typeface="Times New Roman"/>
              </a:rPr>
              <a:t>Cryogenics </a:t>
            </a:r>
            <a:endParaRPr lang="zh-CN" altLang="en-US" sz="2400" dirty="0">
              <a:latin typeface="Times New Roman"/>
              <a:ea typeface="Heiti SC Light"/>
              <a:cs typeface="Times New Roman"/>
            </a:endParaRPr>
          </a:p>
          <a:p>
            <a:pPr lvl="1"/>
            <a:r>
              <a:rPr lang="en-US" altLang="zh-CN" sz="2400" dirty="0" smtClean="0">
                <a:latin typeface="Times New Roman"/>
                <a:ea typeface="Heiti SC Light"/>
                <a:cs typeface="Times New Roman"/>
              </a:rPr>
              <a:t>Collider Magnet</a:t>
            </a:r>
            <a:endParaRPr lang="zh-CN" altLang="en-US" sz="2400" dirty="0">
              <a:latin typeface="Times New Roman"/>
              <a:ea typeface="Heiti SC Light"/>
              <a:cs typeface="Times New Roman"/>
            </a:endParaRPr>
          </a:p>
          <a:p>
            <a:pPr lvl="1"/>
            <a:r>
              <a:rPr lang="en-US" altLang="zh-CN" sz="2400" dirty="0">
                <a:latin typeface="Times New Roman"/>
                <a:ea typeface="Heiti SC Light"/>
                <a:cs typeface="Times New Roman"/>
              </a:rPr>
              <a:t>SC magnet</a:t>
            </a:r>
          </a:p>
          <a:p>
            <a:pPr lvl="1"/>
            <a:r>
              <a:rPr lang="en-US" altLang="zh-CN" sz="2400" dirty="0">
                <a:latin typeface="Times New Roman"/>
                <a:ea typeface="Heiti SC Light"/>
                <a:cs typeface="Times New Roman"/>
              </a:rPr>
              <a:t>Power </a:t>
            </a:r>
            <a:r>
              <a:rPr lang="en-US" altLang="zh-CN" sz="2400" dirty="0" smtClean="0">
                <a:latin typeface="Times New Roman"/>
                <a:ea typeface="Heiti SC Light"/>
                <a:cs typeface="Times New Roman"/>
              </a:rPr>
              <a:t>supply</a:t>
            </a:r>
            <a:endParaRPr lang="zh-CN" altLang="en-US" sz="2400" dirty="0">
              <a:latin typeface="Times New Roman"/>
              <a:ea typeface="Heiti SC Light"/>
              <a:cs typeface="Times New Roman"/>
            </a:endParaRPr>
          </a:p>
          <a:p>
            <a:pPr lvl="1"/>
            <a:r>
              <a:rPr lang="en-US" altLang="zh-CN" sz="2400" dirty="0" smtClean="0">
                <a:latin typeface="Times New Roman"/>
                <a:ea typeface="Heiti SC Light"/>
                <a:cs typeface="Times New Roman"/>
              </a:rPr>
              <a:t>Control</a:t>
            </a:r>
            <a:endParaRPr lang="zh-CN" altLang="en-US" sz="2400" dirty="0">
              <a:latin typeface="Times New Roman"/>
              <a:ea typeface="Heiti SC Light"/>
              <a:cs typeface="Times New Roman"/>
            </a:endParaRPr>
          </a:p>
          <a:p>
            <a:pPr lvl="1"/>
            <a:r>
              <a:rPr lang="en-US" altLang="zh-CN" sz="2400" dirty="0">
                <a:latin typeface="Times New Roman"/>
                <a:ea typeface="Heiti SC Light"/>
                <a:cs typeface="Times New Roman"/>
              </a:rPr>
              <a:t>Radiation Shielding</a:t>
            </a:r>
          </a:p>
          <a:p>
            <a:pPr lvl="1"/>
            <a:r>
              <a:rPr lang="en-US" altLang="zh-CN" sz="2400" dirty="0">
                <a:latin typeface="Times New Roman"/>
                <a:ea typeface="Heiti SC Light"/>
                <a:cs typeface="Times New Roman"/>
              </a:rPr>
              <a:t>Survey &amp; Alignment</a:t>
            </a:r>
          </a:p>
          <a:p>
            <a:pPr lvl="1"/>
            <a:r>
              <a:rPr lang="en-US" altLang="zh-CN" sz="2400" dirty="0">
                <a:latin typeface="Times New Roman"/>
                <a:ea typeface="Heiti SC Light"/>
                <a:cs typeface="Times New Roman"/>
              </a:rPr>
              <a:t>Mechanics</a:t>
            </a:r>
          </a:p>
          <a:p>
            <a:pPr lvl="1"/>
            <a:r>
              <a:rPr lang="en-US" altLang="zh-CN" sz="2400" dirty="0">
                <a:latin typeface="Times New Roman"/>
                <a:ea typeface="Heiti SC Light"/>
                <a:cs typeface="Times New Roman"/>
              </a:rPr>
              <a:t>Conventional facilities</a:t>
            </a:r>
            <a:endParaRPr lang="zh-CN" altLang="en-US" sz="2400" dirty="0">
              <a:latin typeface="Times New Roman"/>
              <a:ea typeface="Heiti SC Light"/>
              <a:cs typeface="Times New Roman"/>
            </a:endParaRPr>
          </a:p>
          <a:p>
            <a:pPr lvl="1"/>
            <a:r>
              <a:rPr lang="en-US" altLang="zh-CN" sz="2400" dirty="0">
                <a:latin typeface="Times New Roman"/>
                <a:ea typeface="Heiti SC Light"/>
                <a:cs typeface="Times New Roman"/>
              </a:rPr>
              <a:t>Etc.</a:t>
            </a:r>
            <a:endParaRPr lang="zh-CN" altLang="en-US" sz="2400" dirty="0">
              <a:latin typeface="Times New Roman"/>
              <a:ea typeface="Heiti SC Light"/>
              <a:cs typeface="Times New Roman"/>
            </a:endParaRPr>
          </a:p>
          <a:p>
            <a:endParaRPr kumimoji="1" lang="zh-CN" altLang="en-US" sz="2400" dirty="0"/>
          </a:p>
        </p:txBody>
      </p:sp>
    </p:spTree>
    <p:extLst>
      <p:ext uri="{BB962C8B-B14F-4D97-AF65-F5344CB8AC3E}">
        <p14:creationId xmlns:p14="http://schemas.microsoft.com/office/powerpoint/2010/main" val="3501102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小结</a:t>
            </a:r>
            <a:endParaRPr kumimoji="1" lang="zh-CN" altLang="en-US" dirty="0"/>
          </a:p>
        </p:txBody>
      </p:sp>
      <p:sp>
        <p:nvSpPr>
          <p:cNvPr id="3" name="内容占位符 2"/>
          <p:cNvSpPr>
            <a:spLocks noGrp="1"/>
          </p:cNvSpPr>
          <p:nvPr>
            <p:ph idx="1"/>
          </p:nvPr>
        </p:nvSpPr>
        <p:spPr/>
        <p:txBody>
          <a:bodyPr>
            <a:normAutofit lnSpcReduction="10000"/>
          </a:bodyPr>
          <a:lstStyle/>
          <a:p>
            <a:r>
              <a:rPr kumimoji="1" lang="en-US" altLang="zh-CN" sz="2800" dirty="0" smtClean="0">
                <a:latin typeface="Times New Roman"/>
                <a:cs typeface="Times New Roman"/>
              </a:rPr>
              <a:t>R&amp;D </a:t>
            </a:r>
            <a:r>
              <a:rPr kumimoji="1" lang="zh-CN" altLang="en-US" sz="2800" dirty="0" smtClean="0">
                <a:latin typeface="Times New Roman"/>
                <a:cs typeface="Times New Roman"/>
              </a:rPr>
              <a:t>经费来源：</a:t>
            </a:r>
            <a:r>
              <a:rPr kumimoji="1" lang="en-US" altLang="zh-CN" sz="2800" dirty="0" smtClean="0">
                <a:latin typeface="Times New Roman"/>
                <a:cs typeface="Times New Roman"/>
              </a:rPr>
              <a:t>IHEP</a:t>
            </a:r>
            <a:r>
              <a:rPr kumimoji="1" lang="zh-CN" altLang="en-US" sz="2800" dirty="0" smtClean="0">
                <a:latin typeface="Times New Roman"/>
                <a:cs typeface="Times New Roman"/>
              </a:rPr>
              <a:t>、</a:t>
            </a:r>
            <a:r>
              <a:rPr kumimoji="1" lang="en-US" altLang="zh-CN" sz="2800" dirty="0" smtClean="0">
                <a:latin typeface="Times New Roman"/>
                <a:cs typeface="Times New Roman"/>
              </a:rPr>
              <a:t>MOST</a:t>
            </a:r>
            <a:r>
              <a:rPr kumimoji="1" lang="zh-CN" altLang="en-US" sz="2800" dirty="0" smtClean="0">
                <a:latin typeface="Times New Roman"/>
                <a:cs typeface="Times New Roman"/>
              </a:rPr>
              <a:t>、北京市、科学家工作室</a:t>
            </a:r>
            <a:r>
              <a:rPr kumimoji="1" lang="mr-IN" altLang="zh-CN" sz="2800" dirty="0" smtClean="0">
                <a:latin typeface="Times New Roman"/>
                <a:cs typeface="Times New Roman"/>
              </a:rPr>
              <a:t>….</a:t>
            </a:r>
            <a:r>
              <a:rPr kumimoji="1" lang="zh-CN" altLang="en-US" sz="2800" dirty="0" smtClean="0">
                <a:latin typeface="Times New Roman"/>
                <a:cs typeface="Times New Roman"/>
              </a:rPr>
              <a:t>；</a:t>
            </a:r>
            <a:endParaRPr kumimoji="1" lang="mr-IN" altLang="zh-CN" sz="2800" dirty="0" smtClean="0">
              <a:latin typeface="Times New Roman"/>
              <a:cs typeface="Times New Roman"/>
            </a:endParaRPr>
          </a:p>
          <a:p>
            <a:r>
              <a:rPr kumimoji="1" lang="mr-IN" altLang="zh-CN" sz="2800" dirty="0" smtClean="0">
                <a:latin typeface="Times New Roman"/>
                <a:cs typeface="Times New Roman"/>
              </a:rPr>
              <a:t>Cavity</a:t>
            </a:r>
            <a:r>
              <a:rPr kumimoji="1" lang="zh-CN" altLang="en-US" sz="2800" dirty="0" smtClean="0">
                <a:latin typeface="Times New Roman"/>
                <a:cs typeface="Times New Roman"/>
              </a:rPr>
              <a:t>、</a:t>
            </a:r>
            <a:r>
              <a:rPr kumimoji="1" lang="en-US" altLang="zh-CN" sz="2800" dirty="0" smtClean="0">
                <a:latin typeface="Times New Roman"/>
                <a:cs typeface="Times New Roman"/>
              </a:rPr>
              <a:t>Klystron </a:t>
            </a:r>
            <a:r>
              <a:rPr kumimoji="1" lang="zh-CN" altLang="en-US" sz="2800" dirty="0" smtClean="0">
                <a:latin typeface="Times New Roman"/>
                <a:cs typeface="Times New Roman"/>
              </a:rPr>
              <a:t>等已经有一定规模的经费支持，</a:t>
            </a:r>
            <a:r>
              <a:rPr kumimoji="1" lang="en-US" altLang="zh-CN" sz="2800" dirty="0" smtClean="0">
                <a:latin typeface="Times New Roman"/>
                <a:cs typeface="Times New Roman"/>
              </a:rPr>
              <a:t>R&amp;D</a:t>
            </a:r>
            <a:r>
              <a:rPr kumimoji="1" lang="zh-CN" altLang="en-US" sz="2800" dirty="0" smtClean="0">
                <a:latin typeface="Times New Roman"/>
                <a:cs typeface="Times New Roman"/>
              </a:rPr>
              <a:t>工作正在稳步进行；</a:t>
            </a:r>
            <a:endParaRPr kumimoji="1" lang="en-US" altLang="zh-CN" sz="2800" dirty="0" smtClean="0">
              <a:latin typeface="Times New Roman"/>
              <a:cs typeface="Times New Roman"/>
            </a:endParaRPr>
          </a:p>
          <a:p>
            <a:r>
              <a:rPr kumimoji="1" lang="zh-CN" altLang="en-US" sz="2800" dirty="0" smtClean="0">
                <a:latin typeface="Times New Roman"/>
                <a:cs typeface="Times New Roman"/>
              </a:rPr>
              <a:t>在科学家</a:t>
            </a:r>
            <a:r>
              <a:rPr kumimoji="1" lang="zh-CN" altLang="en-US" sz="2800" dirty="0">
                <a:latin typeface="Times New Roman"/>
                <a:cs typeface="Times New Roman"/>
              </a:rPr>
              <a:t>工作室的小额经费的支持下</a:t>
            </a:r>
            <a:r>
              <a:rPr kumimoji="1" lang="zh-CN" altLang="en-US" sz="2800" dirty="0" smtClean="0">
                <a:latin typeface="Times New Roman"/>
                <a:cs typeface="Times New Roman"/>
              </a:rPr>
              <a:t>其他设备的设计研究</a:t>
            </a:r>
            <a:r>
              <a:rPr kumimoji="1" lang="zh-CN" altLang="en-US" sz="2800" dirty="0">
                <a:latin typeface="Times New Roman"/>
                <a:cs typeface="Times New Roman"/>
              </a:rPr>
              <a:t>在进</a:t>
            </a:r>
            <a:r>
              <a:rPr kumimoji="1" lang="zh-CN" altLang="en-US" sz="2800" dirty="0" smtClean="0">
                <a:latin typeface="Times New Roman"/>
                <a:cs typeface="Times New Roman"/>
              </a:rPr>
              <a:t>行；</a:t>
            </a:r>
            <a:endParaRPr kumimoji="1" lang="en-US" altLang="zh-CN" sz="2800" dirty="0" smtClean="0">
              <a:latin typeface="Times New Roman"/>
              <a:cs typeface="Times New Roman"/>
            </a:endParaRPr>
          </a:p>
          <a:p>
            <a:r>
              <a:rPr kumimoji="1" lang="zh-CN" altLang="en-US" sz="2800" dirty="0" smtClean="0">
                <a:latin typeface="Times New Roman"/>
                <a:cs typeface="Times New Roman"/>
              </a:rPr>
              <a:t>低场二极铁、真空盒及</a:t>
            </a:r>
            <a:r>
              <a:rPr kumimoji="1" lang="en-US" altLang="zh-CN" sz="2800" dirty="0" smtClean="0">
                <a:latin typeface="Times New Roman"/>
                <a:cs typeface="Times New Roman"/>
              </a:rPr>
              <a:t>RF</a:t>
            </a:r>
            <a:r>
              <a:rPr kumimoji="1" lang="zh-CN" altLang="en-US" sz="2800" dirty="0" smtClean="0">
                <a:latin typeface="Times New Roman"/>
                <a:cs typeface="Times New Roman"/>
              </a:rPr>
              <a:t>屏蔽波纹管、静电分离器、极化等</a:t>
            </a:r>
            <a:r>
              <a:rPr kumimoji="1" lang="en-US" altLang="zh-CN" sz="2800" dirty="0" smtClean="0">
                <a:latin typeface="Times New Roman"/>
                <a:cs typeface="Times New Roman"/>
              </a:rPr>
              <a:t>R&amp;D</a:t>
            </a:r>
            <a:r>
              <a:rPr kumimoji="1" lang="zh-CN" altLang="en-US" sz="2800" dirty="0" smtClean="0">
                <a:latin typeface="Times New Roman"/>
                <a:cs typeface="Times New Roman"/>
              </a:rPr>
              <a:t>正申请</a:t>
            </a:r>
            <a:r>
              <a:rPr kumimoji="1" lang="en-US" altLang="zh-CN" sz="2800" dirty="0" smtClean="0">
                <a:latin typeface="Times New Roman"/>
                <a:cs typeface="Times New Roman"/>
              </a:rPr>
              <a:t>2018</a:t>
            </a:r>
            <a:r>
              <a:rPr kumimoji="1" lang="zh-CN" altLang="en-US" sz="2800" dirty="0" smtClean="0">
                <a:latin typeface="Times New Roman"/>
                <a:cs typeface="Times New Roman"/>
              </a:rPr>
              <a:t>年</a:t>
            </a:r>
            <a:r>
              <a:rPr kumimoji="1" lang="en-US" altLang="zh-CN" sz="2800" dirty="0" smtClean="0">
                <a:latin typeface="Times New Roman"/>
                <a:cs typeface="Times New Roman"/>
              </a:rPr>
              <a:t>MOST</a:t>
            </a:r>
            <a:r>
              <a:rPr kumimoji="1" lang="zh-CN" altLang="en-US" sz="2800" dirty="0" smtClean="0">
                <a:latin typeface="Times New Roman"/>
                <a:cs typeface="Times New Roman"/>
              </a:rPr>
              <a:t>经费；</a:t>
            </a:r>
            <a:endParaRPr kumimoji="1" lang="en-US" altLang="zh-CN" sz="2800" dirty="0" smtClean="0">
              <a:latin typeface="Times New Roman"/>
              <a:cs typeface="Times New Roman"/>
            </a:endParaRPr>
          </a:p>
          <a:p>
            <a:r>
              <a:rPr kumimoji="1" lang="zh-CN" altLang="en-US" sz="2800" dirty="0" smtClean="0">
                <a:latin typeface="Times New Roman"/>
                <a:cs typeface="Times New Roman"/>
              </a:rPr>
              <a:t>理想是在能有一个相当规模像</a:t>
            </a:r>
            <a:r>
              <a:rPr kumimoji="1" lang="en-US" altLang="zh-CN" sz="2800" dirty="0" smtClean="0">
                <a:latin typeface="Times New Roman"/>
                <a:cs typeface="Times New Roman"/>
              </a:rPr>
              <a:t>KEK ATF+STF</a:t>
            </a:r>
            <a:r>
              <a:rPr kumimoji="1" lang="zh-CN" altLang="en-US" sz="2800" dirty="0" smtClean="0">
                <a:latin typeface="Times New Roman"/>
                <a:cs typeface="Times New Roman"/>
              </a:rPr>
              <a:t>那样的</a:t>
            </a:r>
            <a:r>
              <a:rPr kumimoji="1" lang="en-US" altLang="zh-CN" sz="2800" dirty="0" smtClean="0">
                <a:latin typeface="Times New Roman"/>
                <a:cs typeface="Times New Roman"/>
              </a:rPr>
              <a:t>CEPC</a:t>
            </a:r>
            <a:r>
              <a:rPr kumimoji="1" lang="zh-CN" altLang="en-US" sz="2800" dirty="0" smtClean="0">
                <a:latin typeface="Times New Roman"/>
                <a:cs typeface="Times New Roman"/>
              </a:rPr>
              <a:t>的</a:t>
            </a:r>
            <a:r>
              <a:rPr kumimoji="1" lang="en-US" altLang="zh-CN" sz="2800" dirty="0" smtClean="0">
                <a:latin typeface="Times New Roman"/>
                <a:cs typeface="Times New Roman"/>
              </a:rPr>
              <a:t>ATF</a:t>
            </a:r>
            <a:r>
              <a:rPr kumimoji="1" lang="zh-CN" altLang="en-US" sz="2800" dirty="0" smtClean="0">
                <a:latin typeface="Times New Roman"/>
                <a:cs typeface="Times New Roman"/>
              </a:rPr>
              <a:t>。</a:t>
            </a:r>
            <a:endParaRPr kumimoji="1" lang="zh-CN" altLang="en-US" sz="2800" dirty="0">
              <a:latin typeface="Times New Roman"/>
              <a:cs typeface="Times New Roman"/>
            </a:endParaRPr>
          </a:p>
        </p:txBody>
      </p:sp>
    </p:spTree>
    <p:extLst>
      <p:ext uri="{BB962C8B-B14F-4D97-AF65-F5344CB8AC3E}">
        <p14:creationId xmlns:p14="http://schemas.microsoft.com/office/powerpoint/2010/main" val="193246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0768" y="26046"/>
            <a:ext cx="8034583" cy="1325563"/>
          </a:xfrm>
        </p:spPr>
        <p:txBody>
          <a:bodyPr>
            <a:normAutofit fontScale="90000"/>
          </a:bodyPr>
          <a:lstStyle/>
          <a:p>
            <a:pPr algn="ctr"/>
            <a:r>
              <a:rPr lang="en-US" altLang="zh-CN" dirty="0">
                <a:latin typeface="Times New Roman"/>
                <a:cs typeface="Times New Roman"/>
              </a:rPr>
              <a:t>N-doped 650 MHz Single-cell Cavity</a:t>
            </a:r>
            <a:endParaRPr lang="zh-CN" altLang="en-US" dirty="0">
              <a:latin typeface="Times New Roman"/>
              <a:cs typeface="Times New Roman"/>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5</a:t>
            </a:fld>
            <a:endParaRPr lang="zh-CN" altLang="en-US"/>
          </a:p>
        </p:txBody>
      </p:sp>
      <p:sp>
        <p:nvSpPr>
          <p:cNvPr id="9" name="矩形 8"/>
          <p:cNvSpPr/>
          <p:nvPr/>
        </p:nvSpPr>
        <p:spPr>
          <a:xfrm>
            <a:off x="298559" y="1331392"/>
            <a:ext cx="8544756" cy="2105192"/>
          </a:xfrm>
          <a:prstGeom prst="rect">
            <a:avLst/>
          </a:prstGeom>
        </p:spPr>
        <p:txBody>
          <a:bodyPr wrap="square">
            <a:spAutoFit/>
          </a:bodyPr>
          <a:lstStyle/>
          <a:p>
            <a:pPr>
              <a:lnSpc>
                <a:spcPct val="110000"/>
              </a:lnSpc>
              <a:spcBef>
                <a:spcPts val="600"/>
              </a:spcBef>
            </a:pPr>
            <a:r>
              <a:rPr lang="en-US" altLang="zh-CN" dirty="0">
                <a:latin typeface="Arial" panose="020B0604020202020204" pitchFamily="34" charset="0"/>
                <a:cs typeface="Arial" panose="020B0604020202020204" pitchFamily="34" charset="0"/>
              </a:rPr>
              <a:t>After N-doping of two 650 MHz single cell cavities (BCP treated), </a:t>
            </a:r>
            <a:r>
              <a:rPr lang="en-US" altLang="zh-CN" dirty="0">
                <a:solidFill>
                  <a:srgbClr val="FF0000"/>
                </a:solidFill>
                <a:latin typeface="Arial" panose="020B0604020202020204" pitchFamily="34" charset="0"/>
                <a:cs typeface="Arial" panose="020B0604020202020204" pitchFamily="34" charset="0"/>
              </a:rPr>
              <a:t>Q</a:t>
            </a:r>
            <a:r>
              <a:rPr lang="en-US" altLang="zh-CN" baseline="-25000" dirty="0">
                <a:solidFill>
                  <a:srgbClr val="FF0000"/>
                </a:solidFill>
                <a:latin typeface="Arial" panose="020B0604020202020204" pitchFamily="34" charset="0"/>
                <a:cs typeface="Arial" panose="020B0604020202020204" pitchFamily="34" charset="0"/>
              </a:rPr>
              <a:t>0</a:t>
            </a:r>
            <a:r>
              <a:rPr lang="en-US" altLang="zh-CN" dirty="0">
                <a:solidFill>
                  <a:srgbClr val="FF0000"/>
                </a:solidFill>
                <a:latin typeface="Arial" panose="020B0604020202020204" pitchFamily="34" charset="0"/>
                <a:cs typeface="Arial" panose="020B0604020202020204" pitchFamily="34" charset="0"/>
              </a:rPr>
              <a:t> increased obviously at low field </a:t>
            </a:r>
            <a:r>
              <a:rPr lang="en-US" altLang="zh-CN" dirty="0">
                <a:latin typeface="Arial" panose="020B0604020202020204" pitchFamily="34" charset="0"/>
                <a:cs typeface="Arial" panose="020B0604020202020204" pitchFamily="34" charset="0"/>
              </a:rPr>
              <a:t>for both cavities.</a:t>
            </a:r>
          </a:p>
          <a:p>
            <a:pPr marL="285750" indent="-285750">
              <a:lnSpc>
                <a:spcPct val="110000"/>
              </a:lnSpc>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650S1: Q</a:t>
            </a:r>
            <a:r>
              <a:rPr lang="en-US" altLang="zh-CN" sz="1600" baseline="-25000" dirty="0">
                <a:latin typeface="Arial" panose="020B0604020202020204" pitchFamily="34" charset="0"/>
                <a:cs typeface="Arial" panose="020B0604020202020204" pitchFamily="34" charset="0"/>
              </a:rPr>
              <a:t>0</a:t>
            </a:r>
            <a:r>
              <a:rPr lang="en-US" altLang="zh-CN" sz="1600" dirty="0">
                <a:latin typeface="Arial" panose="020B0604020202020204" pitchFamily="34" charset="0"/>
                <a:cs typeface="Arial" panose="020B0604020202020204" pitchFamily="34" charset="0"/>
              </a:rPr>
              <a:t>=7e10 @ </a:t>
            </a:r>
            <a:r>
              <a:rPr lang="en-US" altLang="zh-CN" sz="1600" dirty="0" err="1">
                <a:latin typeface="Arial" panose="020B0604020202020204" pitchFamily="34" charset="0"/>
                <a:cs typeface="Arial" panose="020B0604020202020204" pitchFamily="34" charset="0"/>
              </a:rPr>
              <a:t>Eacc</a:t>
            </a:r>
            <a:r>
              <a:rPr lang="en-US" altLang="zh-CN" sz="1600" dirty="0">
                <a:latin typeface="Arial" panose="020B0604020202020204" pitchFamily="34" charset="0"/>
                <a:cs typeface="Arial" panose="020B0604020202020204" pitchFamily="34" charset="0"/>
              </a:rPr>
              <a:t>=10 MV/m. But Q</a:t>
            </a:r>
            <a:r>
              <a:rPr lang="en-US" altLang="zh-CN" sz="1600" baseline="-25000" dirty="0">
                <a:latin typeface="Arial" panose="020B0604020202020204" pitchFamily="34" charset="0"/>
                <a:cs typeface="Arial" panose="020B0604020202020204" pitchFamily="34" charset="0"/>
              </a:rPr>
              <a:t>0</a:t>
            </a:r>
            <a:r>
              <a:rPr lang="en-US" altLang="zh-CN" sz="1600" dirty="0">
                <a:latin typeface="Arial" panose="020B0604020202020204" pitchFamily="34" charset="0"/>
                <a:cs typeface="Arial" panose="020B0604020202020204" pitchFamily="34" charset="0"/>
              </a:rPr>
              <a:t> decreased quickly at high field (&gt;10 MV/m).</a:t>
            </a:r>
          </a:p>
          <a:p>
            <a:pPr marL="285750" indent="-285750">
              <a:lnSpc>
                <a:spcPct val="110000"/>
              </a:lnSpc>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650S2: Quench at Q</a:t>
            </a:r>
            <a:r>
              <a:rPr lang="en-US" altLang="zh-CN" sz="1600" baseline="-25000" dirty="0">
                <a:latin typeface="Arial" panose="020B0604020202020204" pitchFamily="34" charset="0"/>
                <a:cs typeface="Arial" panose="020B0604020202020204" pitchFamily="34" charset="0"/>
              </a:rPr>
              <a:t>0</a:t>
            </a:r>
            <a:r>
              <a:rPr lang="en-US" altLang="zh-CN" sz="1600" dirty="0">
                <a:latin typeface="Arial" panose="020B0604020202020204" pitchFamily="34" charset="0"/>
                <a:cs typeface="Arial" panose="020B0604020202020204" pitchFamily="34" charset="0"/>
              </a:rPr>
              <a:t>=6.9e10 @ </a:t>
            </a:r>
            <a:r>
              <a:rPr lang="en-US" altLang="zh-CN" sz="1600" dirty="0" err="1">
                <a:latin typeface="Arial" panose="020B0604020202020204" pitchFamily="34" charset="0"/>
                <a:cs typeface="Arial" panose="020B0604020202020204" pitchFamily="34" charset="0"/>
              </a:rPr>
              <a:t>Eacc</a:t>
            </a:r>
            <a:r>
              <a:rPr lang="en-US" altLang="zh-CN" sz="1600" dirty="0">
                <a:latin typeface="Arial" panose="020B0604020202020204" pitchFamily="34" charset="0"/>
                <a:cs typeface="Arial" panose="020B0604020202020204" pitchFamily="34" charset="0"/>
              </a:rPr>
              <a:t>=8.8 MV/m.</a:t>
            </a:r>
          </a:p>
          <a:p>
            <a:pPr>
              <a:spcBef>
                <a:spcPts val="600"/>
              </a:spcBef>
            </a:pPr>
            <a:r>
              <a:rPr lang="en-US" altLang="zh-CN" u="sng" dirty="0">
                <a:latin typeface="Arial" panose="020B0604020202020204" pitchFamily="34" charset="0"/>
                <a:cs typeface="Arial" panose="020B0604020202020204" pitchFamily="34" charset="0"/>
              </a:rPr>
              <a:t>Flux gate</a:t>
            </a:r>
            <a:r>
              <a:rPr lang="zh-CN" altLang="en-US" u="sng" dirty="0">
                <a:latin typeface="Arial" panose="020B0604020202020204" pitchFamily="34" charset="0"/>
                <a:cs typeface="Arial" panose="020B0604020202020204" pitchFamily="34" charset="0"/>
              </a:rPr>
              <a:t> </a:t>
            </a:r>
            <a:r>
              <a:rPr lang="en-US" altLang="zh-CN" u="sng" dirty="0">
                <a:latin typeface="Arial" panose="020B0604020202020204" pitchFamily="34" charset="0"/>
                <a:cs typeface="Arial" panose="020B0604020202020204" pitchFamily="34" charset="0"/>
              </a:rPr>
              <a:t>and Helmholtz coil</a:t>
            </a:r>
            <a:r>
              <a:rPr lang="en-US" altLang="zh-CN" dirty="0">
                <a:latin typeface="Arial" panose="020B0604020202020204" pitchFamily="34" charset="0"/>
                <a:cs typeface="Arial" panose="020B0604020202020204" pitchFamily="34" charset="0"/>
              </a:rPr>
              <a:t> will be added soon for demagnetization.</a:t>
            </a:r>
          </a:p>
          <a:p>
            <a:pPr>
              <a:spcBef>
                <a:spcPts val="600"/>
              </a:spcBef>
            </a:pPr>
            <a:r>
              <a:rPr lang="en-US" altLang="zh-CN" u="sng" dirty="0">
                <a:latin typeface="Arial" panose="020B0604020202020204" pitchFamily="34" charset="0"/>
                <a:cs typeface="Arial" panose="020B0604020202020204" pitchFamily="34" charset="0"/>
              </a:rPr>
              <a:t>EP facility </a:t>
            </a:r>
            <a:r>
              <a:rPr lang="en-US" altLang="zh-CN" dirty="0">
                <a:latin typeface="Arial" panose="020B0604020202020204" pitchFamily="34" charset="0"/>
                <a:cs typeface="Arial" panose="020B0604020202020204" pitchFamily="34" charset="0"/>
              </a:rPr>
              <a:t>will be ready to use in mid 2018.</a:t>
            </a:r>
          </a:p>
        </p:txBody>
      </p:sp>
      <p:pic>
        <p:nvPicPr>
          <p:cNvPr id="11" name="内容占位符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558" y="3710815"/>
            <a:ext cx="3220478" cy="2812802"/>
          </a:xfrm>
          <a:prstGeom prst="rect">
            <a:avLst/>
          </a:prstGeom>
        </p:spPr>
      </p:pic>
      <p:pic>
        <p:nvPicPr>
          <p:cNvPr id="5" name="图片 4">
            <a:extLst>
              <a:ext uri="{FF2B5EF4-FFF2-40B4-BE49-F238E27FC236}">
                <a16:creationId xmlns:a16="http://schemas.microsoft.com/office/drawing/2014/main" xmlns="" id="{8B1FC1BE-936E-4728-AA8C-6F236410EC46}"/>
              </a:ext>
            </a:extLst>
          </p:cNvPr>
          <p:cNvPicPr>
            <a:picLocks noChangeAspect="1"/>
          </p:cNvPicPr>
          <p:nvPr/>
        </p:nvPicPr>
        <p:blipFill>
          <a:blip r:embed="rId3"/>
          <a:stretch>
            <a:fillRect/>
          </a:stretch>
        </p:blipFill>
        <p:spPr>
          <a:xfrm>
            <a:off x="3604761" y="3621241"/>
            <a:ext cx="3689008" cy="3018599"/>
          </a:xfrm>
          <a:prstGeom prst="rect">
            <a:avLst/>
          </a:prstGeom>
        </p:spPr>
      </p:pic>
      <p:pic>
        <p:nvPicPr>
          <p:cNvPr id="8" name="图片 7">
            <a:extLst>
              <a:ext uri="{FF2B5EF4-FFF2-40B4-BE49-F238E27FC236}">
                <a16:creationId xmlns:a16="http://schemas.microsoft.com/office/drawing/2014/main" xmlns="" id="{F4C2A21E-C1E4-4E82-A54D-DC0F986B55D0}"/>
              </a:ext>
            </a:extLst>
          </p:cNvPr>
          <p:cNvPicPr>
            <a:picLocks noChangeAspect="1"/>
          </p:cNvPicPr>
          <p:nvPr/>
        </p:nvPicPr>
        <p:blipFill>
          <a:blip r:embed="rId4"/>
          <a:stretch>
            <a:fillRect/>
          </a:stretch>
        </p:blipFill>
        <p:spPr>
          <a:xfrm>
            <a:off x="7486650" y="3710816"/>
            <a:ext cx="1356665" cy="2504013"/>
          </a:xfrm>
          <a:prstGeom prst="rect">
            <a:avLst/>
          </a:prstGeom>
        </p:spPr>
      </p:pic>
    </p:spTree>
    <p:extLst>
      <p:ext uri="{BB962C8B-B14F-4D97-AF65-F5344CB8AC3E}">
        <p14:creationId xmlns:p14="http://schemas.microsoft.com/office/powerpoint/2010/main" val="849488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3286" y="4228989"/>
            <a:ext cx="5027234" cy="250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a:bodyPr>
          <a:lstStyle/>
          <a:p>
            <a:pPr lvl="1" algn="ctr" defTabSz="457200" rtl="0">
              <a:spcBef>
                <a:spcPct val="0"/>
              </a:spcBef>
            </a:pPr>
            <a:r>
              <a:rPr lang="en-US" altLang="zh-CN" sz="4000" dirty="0" smtClean="0">
                <a:latin typeface="Times New Roman"/>
                <a:ea typeface="Heiti SC Light"/>
                <a:cs typeface="Times New Roman"/>
              </a:rPr>
              <a:t>650MH/ 300kW</a:t>
            </a:r>
            <a:r>
              <a:rPr lang="zh-CN" altLang="en-US" sz="4000" dirty="0" smtClean="0">
                <a:latin typeface="Times New Roman"/>
                <a:ea typeface="Heiti SC Light"/>
                <a:cs typeface="Times New Roman"/>
              </a:rPr>
              <a:t> </a:t>
            </a:r>
            <a:r>
              <a:rPr lang="en-US" altLang="zh-CN" sz="4000" dirty="0" smtClean="0">
                <a:latin typeface="Times New Roman"/>
                <a:ea typeface="Heiti SC Light"/>
                <a:cs typeface="Times New Roman"/>
              </a:rPr>
              <a:t>klystron Beam tester</a:t>
            </a:r>
            <a:endParaRPr kumimoji="1" lang="zh-CN" altLang="en-US" sz="40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193" y="1719923"/>
            <a:ext cx="3730182" cy="106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3192" y="4171041"/>
            <a:ext cx="1646939" cy="256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D:\V15 SPB_Data\151021_files\user_files\151031\temperature1 on inner face of copp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6257" y="1719923"/>
            <a:ext cx="3304264" cy="207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93" y="3077432"/>
            <a:ext cx="3730182" cy="77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2210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390767"/>
            <a:ext cx="8229600" cy="2299903"/>
          </a:xfrm>
        </p:spPr>
        <p:txBody>
          <a:bodyPr>
            <a:noAutofit/>
          </a:bodyPr>
          <a:lstStyle/>
          <a:p>
            <a:pPr marL="285750" indent="-285750">
              <a:buFont typeface="Wingdings" panose="05000000000000000000" pitchFamily="2" charset="2"/>
              <a:buChar char="Ø"/>
            </a:pPr>
            <a:r>
              <a:rPr lang="en-US" altLang="zh-CN" sz="2000" dirty="0">
                <a:latin typeface="Times New Roman"/>
                <a:cs typeface="Times New Roman"/>
              </a:rPr>
              <a:t>Adopt MicroTCA.4 standard</a:t>
            </a:r>
          </a:p>
          <a:p>
            <a:pPr marL="285750" indent="-285750">
              <a:buFont typeface="Wingdings" panose="05000000000000000000" pitchFamily="2" charset="2"/>
              <a:buChar char="Ø"/>
            </a:pPr>
            <a:r>
              <a:rPr lang="en-US" altLang="zh-CN" sz="2000" dirty="0">
                <a:latin typeface="Times New Roman"/>
                <a:cs typeface="Times New Roman"/>
              </a:rPr>
              <a:t>Electronics including three parts: RF Frontend board, Digit board, Timing module</a:t>
            </a:r>
          </a:p>
          <a:p>
            <a:pPr marL="285750" indent="-285750">
              <a:buFont typeface="Wingdings" panose="05000000000000000000" pitchFamily="2" charset="2"/>
              <a:buChar char="Ø"/>
            </a:pPr>
            <a:r>
              <a:rPr lang="en-US" altLang="zh-CN" sz="2000" dirty="0">
                <a:latin typeface="Times New Roman"/>
                <a:cs typeface="Times New Roman"/>
              </a:rPr>
              <a:t>The timing trigger can be adjusted to make ADCs peak sampling   </a:t>
            </a:r>
            <a:endParaRPr lang="en-US" altLang="zh-CN" sz="2000" dirty="0" smtClean="0">
              <a:latin typeface="Times New Roman"/>
              <a:cs typeface="Times New Roman"/>
            </a:endParaRPr>
          </a:p>
          <a:p>
            <a:pPr marL="285750" indent="-285750">
              <a:buFont typeface="Wingdings" panose="05000000000000000000" pitchFamily="2" charset="2"/>
              <a:buChar char="Ø"/>
            </a:pPr>
            <a:r>
              <a:rPr lang="zh-CN" altLang="en-US" sz="2000" dirty="0" smtClean="0">
                <a:latin typeface="华文中宋" panose="02010600040101010101" pitchFamily="2" charset="-122"/>
                <a:ea typeface="华文中宋" panose="02010600040101010101" pitchFamily="2" charset="-122"/>
              </a:rPr>
              <a:t>在</a:t>
            </a:r>
            <a:r>
              <a:rPr lang="en-US" altLang="zh-CN" sz="2000" dirty="0" smtClean="0">
                <a:latin typeface="华文中宋" panose="02010600040101010101" pitchFamily="2" charset="-122"/>
                <a:ea typeface="华文中宋" panose="02010600040101010101" pitchFamily="2" charset="-122"/>
              </a:rPr>
              <a:t>BEPCII</a:t>
            </a:r>
            <a:r>
              <a:rPr lang="zh-CN" altLang="en-US" sz="2000" dirty="0">
                <a:latin typeface="华文中宋" panose="02010600040101010101" pitchFamily="2" charset="-122"/>
                <a:ea typeface="华文中宋" panose="02010600040101010101" pitchFamily="2" charset="-122"/>
              </a:rPr>
              <a:t>上进行了束流测试；逐圈数据分辨率为</a:t>
            </a:r>
            <a:r>
              <a:rPr lang="en-US" altLang="zh-CN" sz="2000" dirty="0">
                <a:latin typeface="华文中宋" panose="02010600040101010101" pitchFamily="2" charset="-122"/>
                <a:ea typeface="华文中宋" panose="02010600040101010101" pitchFamily="2" charset="-122"/>
              </a:rPr>
              <a:t>1.2µm</a:t>
            </a:r>
            <a:r>
              <a:rPr lang="zh-CN" altLang="en-US" sz="2000" dirty="0">
                <a:latin typeface="华文中宋" panose="02010600040101010101" pitchFamily="2" charset="-122"/>
                <a:ea typeface="华文中宋" panose="02010600040101010101" pitchFamily="2" charset="-122"/>
              </a:rPr>
              <a:t>；快轨道数据（</a:t>
            </a:r>
            <a:r>
              <a:rPr lang="en-US" altLang="zh-CN" sz="2000" dirty="0">
                <a:latin typeface="华文中宋" panose="02010600040101010101" pitchFamily="2" charset="-122"/>
                <a:ea typeface="华文中宋" panose="02010600040101010101" pitchFamily="2" charset="-122"/>
              </a:rPr>
              <a:t>3.3s</a:t>
            </a:r>
            <a:r>
              <a:rPr lang="zh-CN" altLang="en-US" sz="2000" dirty="0">
                <a:latin typeface="华文中宋" panose="02010600040101010101" pitchFamily="2" charset="-122"/>
                <a:ea typeface="华文中宋" panose="02010600040101010101" pitchFamily="2" charset="-122"/>
              </a:rPr>
              <a:t>）分辨率为</a:t>
            </a:r>
            <a:r>
              <a:rPr lang="en-US" altLang="zh-CN" sz="2000" dirty="0">
                <a:latin typeface="华文中宋" panose="02010600040101010101" pitchFamily="2" charset="-122"/>
                <a:ea typeface="华文中宋" panose="02010600040101010101" pitchFamily="2" charset="-122"/>
              </a:rPr>
              <a:t>0.4 </a:t>
            </a:r>
            <a:r>
              <a:rPr lang="en-US" altLang="zh-CN" sz="2000" dirty="0" err="1">
                <a:latin typeface="华文中宋" panose="02010600040101010101" pitchFamily="2" charset="-122"/>
                <a:ea typeface="华文中宋" panose="02010600040101010101" pitchFamily="2" charset="-122"/>
              </a:rPr>
              <a:t>μm</a:t>
            </a:r>
            <a:r>
              <a:rPr lang="zh-CN" altLang="en-US" sz="2000" dirty="0">
                <a:latin typeface="华文中宋" panose="02010600040101010101" pitchFamily="2" charset="-122"/>
                <a:ea typeface="华文中宋" panose="02010600040101010101" pitchFamily="2" charset="-122"/>
              </a:rPr>
              <a:t>；闭轨数据（</a:t>
            </a:r>
            <a:r>
              <a:rPr lang="en-US" altLang="zh-CN" sz="2000" dirty="0">
                <a:latin typeface="华文中宋" panose="02010600040101010101" pitchFamily="2" charset="-122"/>
                <a:ea typeface="华文中宋" panose="02010600040101010101" pitchFamily="2" charset="-122"/>
              </a:rPr>
              <a:t>1s</a:t>
            </a:r>
            <a:r>
              <a:rPr lang="zh-CN" altLang="en-US" sz="2000" dirty="0">
                <a:latin typeface="华文中宋" panose="02010600040101010101" pitchFamily="2" charset="-122"/>
                <a:ea typeface="华文中宋" panose="02010600040101010101" pitchFamily="2" charset="-122"/>
              </a:rPr>
              <a:t>）分辨率为</a:t>
            </a:r>
            <a:r>
              <a:rPr lang="en-US" altLang="zh-CN" sz="2000" dirty="0">
                <a:latin typeface="华文中宋" panose="02010600040101010101" pitchFamily="2" charset="-122"/>
                <a:ea typeface="华文中宋" panose="02010600040101010101" pitchFamily="2" charset="-122"/>
              </a:rPr>
              <a:t>0.12μm</a:t>
            </a:r>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7</a:t>
            </a:fld>
            <a:endParaRPr lang="zh-CN" altLang="en-US"/>
          </a:p>
        </p:txBody>
      </p:sp>
      <p:sp>
        <p:nvSpPr>
          <p:cNvPr id="4" name="标题 3"/>
          <p:cNvSpPr>
            <a:spLocks noGrp="1"/>
          </p:cNvSpPr>
          <p:nvPr>
            <p:ph type="title"/>
          </p:nvPr>
        </p:nvSpPr>
        <p:spPr/>
        <p:txBody>
          <a:bodyPr>
            <a:normAutofit/>
          </a:bodyPr>
          <a:lstStyle/>
          <a:p>
            <a:r>
              <a:rPr lang="en-US" altLang="zh-CN" sz="4000" dirty="0">
                <a:latin typeface="Times New Roman"/>
                <a:cs typeface="Times New Roman"/>
              </a:rPr>
              <a:t>BPM electronics</a:t>
            </a:r>
            <a:endParaRPr kumimoji="1" lang="zh-CN" altLang="en-US" sz="4000"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57" y="4058013"/>
            <a:ext cx="4885718" cy="250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8" descr="第二次测试单束团fft"/>
          <p:cNvPicPr>
            <a:picLocks noChangeAspect="1"/>
          </p:cNvPicPr>
          <p:nvPr/>
        </p:nvPicPr>
        <p:blipFill rotWithShape="1">
          <a:blip r:embed="rId3" cstate="print"/>
          <a:srcRect t="6895" r="8522"/>
          <a:stretch/>
        </p:blipFill>
        <p:spPr>
          <a:xfrm>
            <a:off x="5110799" y="4058012"/>
            <a:ext cx="3894976" cy="2509793"/>
          </a:xfrm>
          <a:prstGeom prst="rect">
            <a:avLst/>
          </a:prstGeom>
        </p:spPr>
      </p:pic>
    </p:spTree>
    <p:extLst>
      <p:ext uri="{BB962C8B-B14F-4D97-AF65-F5344CB8AC3E}">
        <p14:creationId xmlns:p14="http://schemas.microsoft.com/office/powerpoint/2010/main" val="31908013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latin typeface="Times New Roman"/>
                <a:cs typeface="Times New Roman"/>
              </a:rPr>
              <a:t>Most fund 2016 (2016-2020):  15.48 M RMB</a:t>
            </a:r>
            <a:endParaRPr kumimoji="1" lang="zh-CN" altLang="en-US" dirty="0"/>
          </a:p>
        </p:txBody>
      </p:sp>
      <p:sp>
        <p:nvSpPr>
          <p:cNvPr id="3" name="内容占位符 2"/>
          <p:cNvSpPr>
            <a:spLocks noGrp="1"/>
          </p:cNvSpPr>
          <p:nvPr>
            <p:ph idx="1"/>
          </p:nvPr>
        </p:nvSpPr>
        <p:spPr/>
        <p:txBody>
          <a:bodyPr/>
          <a:lstStyle/>
          <a:p>
            <a:pPr lvl="1"/>
            <a:r>
              <a:rPr kumimoji="1" lang="en-US" altLang="zh-CN" sz="2400" dirty="0" smtClean="0">
                <a:latin typeface="Times New Roman"/>
                <a:cs typeface="Times New Roman"/>
              </a:rPr>
              <a:t>Accelerator physics</a:t>
            </a:r>
          </a:p>
          <a:p>
            <a:pPr lvl="1"/>
            <a:r>
              <a:rPr lang="en-US" altLang="zh-CN" sz="2400" dirty="0" smtClean="0">
                <a:latin typeface="Times New Roman"/>
                <a:ea typeface="Heiti SC Light"/>
                <a:cs typeface="Times New Roman"/>
              </a:rPr>
              <a:t>SRF Technology R&amp;D</a:t>
            </a:r>
            <a:r>
              <a:rPr lang="zh-CN" altLang="en-US" sz="2400" dirty="0">
                <a:latin typeface="Arial" panose="020B0604020202020204" pitchFamily="34" charset="0"/>
                <a:ea typeface="Heiti SC Light"/>
                <a:cs typeface="Arial" panose="020B0604020202020204" pitchFamily="34" charset="0"/>
              </a:rPr>
              <a:t>（</a:t>
            </a:r>
            <a:r>
              <a:rPr lang="en-US" altLang="zh-CN" sz="2400" dirty="0">
                <a:latin typeface="Arial" panose="020B0604020202020204" pitchFamily="34" charset="0"/>
                <a:ea typeface="Heiti SC Light"/>
                <a:cs typeface="Arial" panose="020B0604020202020204" pitchFamily="34" charset="0"/>
              </a:rPr>
              <a:t>7.35</a:t>
            </a:r>
            <a:r>
              <a:rPr lang="zh-CN" altLang="en-US" sz="2400" dirty="0">
                <a:latin typeface="Arial" panose="020B0604020202020204" pitchFamily="34" charset="0"/>
                <a:ea typeface="Heiti SC Light"/>
                <a:cs typeface="Arial" panose="020B0604020202020204" pitchFamily="34" charset="0"/>
              </a:rPr>
              <a:t> </a:t>
            </a:r>
            <a:r>
              <a:rPr lang="en-US" altLang="zh-CN" sz="2400" dirty="0">
                <a:latin typeface="Arial" panose="020B0604020202020204" pitchFamily="34" charset="0"/>
                <a:ea typeface="Heiti SC Light"/>
                <a:cs typeface="Arial" panose="020B0604020202020204" pitchFamily="34" charset="0"/>
              </a:rPr>
              <a:t>MCNY</a:t>
            </a:r>
            <a:r>
              <a:rPr lang="zh-CN" altLang="en-US" sz="2400" dirty="0" smtClean="0">
                <a:latin typeface="Arial" panose="020B0604020202020204" pitchFamily="34" charset="0"/>
                <a:ea typeface="Heiti SC Light"/>
                <a:cs typeface="Arial" panose="020B0604020202020204" pitchFamily="34" charset="0"/>
              </a:rPr>
              <a:t>）</a:t>
            </a:r>
            <a:endParaRPr lang="en-US" altLang="zh-CN" sz="2400" dirty="0" smtClean="0">
              <a:latin typeface="Times New Roman"/>
              <a:ea typeface="Heiti SC Light"/>
              <a:cs typeface="Times New Roman"/>
            </a:endParaRPr>
          </a:p>
          <a:p>
            <a:pPr lvl="2">
              <a:buFont typeface="Wingdings" charset="2"/>
              <a:buChar char="Ø"/>
            </a:pPr>
            <a:r>
              <a:rPr lang="en-US" altLang="zh-CN" sz="2000" i="1" dirty="0">
                <a:solidFill>
                  <a:srgbClr val="0000FF"/>
                </a:solidFill>
                <a:latin typeface="Heiti SC Light"/>
                <a:ea typeface="Heiti SC Light"/>
                <a:cs typeface="Heiti SC Light"/>
              </a:rPr>
              <a:t>650 MHz 2-cell cavity: Q</a:t>
            </a:r>
            <a:r>
              <a:rPr lang="en-US" altLang="zh-CN" sz="2000" i="1" baseline="-25000" dirty="0">
                <a:solidFill>
                  <a:srgbClr val="0000FF"/>
                </a:solidFill>
                <a:latin typeface="Heiti SC Light"/>
                <a:ea typeface="Heiti SC Light"/>
                <a:cs typeface="Heiti SC Light"/>
              </a:rPr>
              <a:t>0 </a:t>
            </a:r>
            <a:r>
              <a:rPr lang="en-US" altLang="zh-CN" sz="2000" i="1" dirty="0">
                <a:solidFill>
                  <a:srgbClr val="0000FF"/>
                </a:solidFill>
                <a:latin typeface="Heiti SC Light"/>
                <a:ea typeface="Heiti SC Light"/>
                <a:cs typeface="Heiti SC Light"/>
              </a:rPr>
              <a:t>&gt; 4E10 @ 20 MV/m</a:t>
            </a:r>
            <a:endParaRPr lang="zh-CN" altLang="en-US" sz="2000" i="1" dirty="0">
              <a:solidFill>
                <a:srgbClr val="0000FF"/>
              </a:solidFill>
              <a:latin typeface="Heiti SC Light"/>
              <a:ea typeface="Heiti SC Light"/>
              <a:cs typeface="Heiti SC Light"/>
            </a:endParaRPr>
          </a:p>
          <a:p>
            <a:pPr lvl="2">
              <a:buFont typeface="Wingdings" charset="2"/>
              <a:buChar char="Ø"/>
            </a:pPr>
            <a:r>
              <a:rPr lang="en-US" altLang="zh-CN" sz="2000" i="1" dirty="0">
                <a:solidFill>
                  <a:srgbClr val="0000FF"/>
                </a:solidFill>
                <a:latin typeface="Heiti SC Light"/>
                <a:ea typeface="Heiti SC Light"/>
                <a:cs typeface="Heiti SC Light"/>
              </a:rPr>
              <a:t>Input coupler: 300 kW CW power</a:t>
            </a:r>
          </a:p>
          <a:p>
            <a:pPr lvl="2">
              <a:buFont typeface="Wingdings" charset="2"/>
              <a:buChar char="Ø"/>
            </a:pPr>
            <a:r>
              <a:rPr lang="en-US" altLang="zh-CN" sz="2000" i="1" dirty="0">
                <a:solidFill>
                  <a:srgbClr val="0000FF"/>
                </a:solidFill>
                <a:latin typeface="Heiti SC Light"/>
                <a:ea typeface="Heiti SC Light"/>
                <a:cs typeface="Heiti SC Light"/>
              </a:rPr>
              <a:t>HOM</a:t>
            </a:r>
            <a:r>
              <a:rPr lang="zh-CN" altLang="en-US" sz="2000" i="1" dirty="0">
                <a:solidFill>
                  <a:srgbClr val="0000FF"/>
                </a:solidFill>
                <a:latin typeface="Heiti SC Light"/>
                <a:ea typeface="Heiti SC Light"/>
                <a:cs typeface="Heiti SC Light"/>
              </a:rPr>
              <a:t> </a:t>
            </a:r>
            <a:r>
              <a:rPr lang="en-US" altLang="zh-CN" sz="2000" i="1" dirty="0">
                <a:solidFill>
                  <a:srgbClr val="0000FF"/>
                </a:solidFill>
                <a:latin typeface="Heiti SC Light"/>
                <a:ea typeface="Heiti SC Light"/>
                <a:cs typeface="Heiti SC Light"/>
              </a:rPr>
              <a:t>coupler and absorber: 1 kW and 5 kW</a:t>
            </a:r>
          </a:p>
          <a:p>
            <a:pPr marL="457200" lvl="1" indent="0">
              <a:buNone/>
            </a:pPr>
            <a:endParaRPr lang="en-US" altLang="zh-CN" sz="2400" dirty="0" smtClean="0">
              <a:latin typeface="Times New Roman"/>
              <a:ea typeface="Heiti SC Light"/>
              <a:cs typeface="Times New Roman"/>
            </a:endParaRPr>
          </a:p>
          <a:p>
            <a:pPr lvl="1"/>
            <a:r>
              <a:rPr lang="en-US" altLang="zh-CN" sz="2400" dirty="0" smtClean="0">
                <a:latin typeface="Times New Roman"/>
                <a:ea typeface="Heiti SC Light"/>
                <a:cs typeface="Times New Roman"/>
              </a:rPr>
              <a:t>Injector key technology R&amp;D</a:t>
            </a:r>
            <a:r>
              <a:rPr lang="zh-CN" altLang="en-US" sz="2400" dirty="0">
                <a:latin typeface="Heiti SC Light"/>
                <a:ea typeface="Heiti SC Light"/>
                <a:cs typeface="Heiti SC Light"/>
              </a:rPr>
              <a:t>（</a:t>
            </a:r>
            <a:r>
              <a:rPr lang="en-US" altLang="zh-CN" sz="2400" dirty="0">
                <a:latin typeface="Heiti SC Light"/>
                <a:ea typeface="Heiti SC Light"/>
                <a:cs typeface="Heiti SC Light"/>
              </a:rPr>
              <a:t>4.25MCNY</a:t>
            </a:r>
            <a:r>
              <a:rPr lang="zh-CN" altLang="en-US" sz="2400" dirty="0" smtClean="0">
                <a:latin typeface="Heiti SC Light"/>
                <a:ea typeface="Heiti SC Light"/>
                <a:cs typeface="Heiti SC Light"/>
              </a:rPr>
              <a:t>）</a:t>
            </a:r>
            <a:endParaRPr lang="en-US" altLang="zh-CN" sz="2400" dirty="0" smtClean="0">
              <a:latin typeface="Times New Roman"/>
              <a:ea typeface="Heiti SC Light"/>
              <a:cs typeface="Times New Roman"/>
            </a:endParaRPr>
          </a:p>
          <a:p>
            <a:pPr lvl="2">
              <a:buFont typeface="Wingdings" charset="2"/>
              <a:buChar char="Ø"/>
            </a:pPr>
            <a:r>
              <a:rPr lang="en-US" altLang="zh-CN" sz="2000" i="1" dirty="0">
                <a:solidFill>
                  <a:srgbClr val="0000FF"/>
                </a:solidFill>
                <a:latin typeface="Heiti SC Light"/>
                <a:ea typeface="Heiti SC Light"/>
                <a:cs typeface="Heiti SC Light"/>
              </a:rPr>
              <a:t> ~ 3nC for single positron bunch</a:t>
            </a:r>
            <a:endParaRPr lang="zh-CN" altLang="en-US" sz="2000" i="1" dirty="0">
              <a:solidFill>
                <a:srgbClr val="0000FF"/>
              </a:solidFill>
              <a:latin typeface="Heiti SC Light"/>
              <a:ea typeface="Heiti SC Light"/>
              <a:cs typeface="Heiti SC Light"/>
            </a:endParaRPr>
          </a:p>
          <a:p>
            <a:pPr lvl="2">
              <a:buFont typeface="Wingdings" charset="2"/>
              <a:buChar char="Ø"/>
            </a:pPr>
            <a:r>
              <a:rPr lang="zh-CN" altLang="en-US" sz="2000" i="1" dirty="0">
                <a:solidFill>
                  <a:srgbClr val="0000FF"/>
                </a:solidFill>
                <a:latin typeface="Heiti SC Light"/>
                <a:ea typeface="Heiti SC Light"/>
                <a:cs typeface="Heiti SC Light"/>
              </a:rPr>
              <a:t> </a:t>
            </a:r>
            <a:r>
              <a:rPr lang="en-US" altLang="zh-CN" sz="2000" i="1" dirty="0" err="1">
                <a:solidFill>
                  <a:srgbClr val="0000FF"/>
                </a:solidFill>
                <a:latin typeface="Heiti SC Light"/>
                <a:ea typeface="Heiti SC Light"/>
                <a:cs typeface="Heiti SC Light"/>
              </a:rPr>
              <a:t>Emittance</a:t>
            </a:r>
            <a:r>
              <a:rPr lang="en-US" altLang="zh-CN" sz="2000" i="1" dirty="0">
                <a:solidFill>
                  <a:srgbClr val="0000FF"/>
                </a:solidFill>
                <a:latin typeface="Heiti SC Light"/>
                <a:ea typeface="Heiti SC Light"/>
                <a:cs typeface="Heiti SC Light"/>
              </a:rPr>
              <a:t> of positron less than 0.3mm.mrad </a:t>
            </a:r>
            <a:r>
              <a:rPr lang="zh-CN" altLang="en-US" sz="2000" i="1" dirty="0">
                <a:solidFill>
                  <a:srgbClr val="0000FF"/>
                </a:solidFill>
                <a:latin typeface="Heiti SC Light"/>
                <a:ea typeface="Heiti SC Light"/>
                <a:cs typeface="Heiti SC Light"/>
              </a:rPr>
              <a:t>；</a:t>
            </a:r>
          </a:p>
          <a:p>
            <a:pPr lvl="2">
              <a:buFont typeface="Wingdings" charset="2"/>
              <a:buChar char="Ø"/>
            </a:pPr>
            <a:r>
              <a:rPr lang="zh-CN" altLang="en-US" sz="2000" i="1" dirty="0">
                <a:solidFill>
                  <a:srgbClr val="0000FF"/>
                </a:solidFill>
                <a:latin typeface="Heiti SC Light"/>
                <a:ea typeface="Heiti SC Light"/>
                <a:cs typeface="Heiti SC Light"/>
              </a:rPr>
              <a:t> </a:t>
            </a:r>
            <a:r>
              <a:rPr lang="en-US" altLang="zh-CN" sz="2000" i="1" dirty="0">
                <a:solidFill>
                  <a:srgbClr val="0000FF"/>
                </a:solidFill>
                <a:latin typeface="Heiti SC Light"/>
                <a:ea typeface="Heiti SC Light"/>
                <a:cs typeface="Heiti SC Light"/>
              </a:rPr>
              <a:t>Accelerating gradient more than 30MV/m</a:t>
            </a:r>
            <a:endParaRPr kumimoji="1" lang="zh-CN" altLang="en-US" sz="2000" i="1" dirty="0">
              <a:solidFill>
                <a:srgbClr val="0000FF"/>
              </a:solidFill>
            </a:endParaRPr>
          </a:p>
          <a:p>
            <a:pPr lvl="1"/>
            <a:endParaRPr lang="en-US" altLang="zh-CN" sz="2400" dirty="0" smtClean="0">
              <a:latin typeface="Times New Roman"/>
              <a:ea typeface="Heiti SC Light"/>
              <a:cs typeface="Times New Roman"/>
            </a:endParaRPr>
          </a:p>
          <a:p>
            <a:endParaRPr kumimoji="1" lang="zh-CN" altLang="en-US" dirty="0"/>
          </a:p>
        </p:txBody>
      </p:sp>
    </p:spTree>
    <p:extLst>
      <p:ext uri="{BB962C8B-B14F-4D97-AF65-F5344CB8AC3E}">
        <p14:creationId xmlns:p14="http://schemas.microsoft.com/office/powerpoint/2010/main" val="1100181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36526"/>
            <a:ext cx="9144000" cy="1325563"/>
          </a:xfrm>
        </p:spPr>
        <p:txBody>
          <a:bodyPr>
            <a:normAutofit/>
          </a:bodyPr>
          <a:lstStyle/>
          <a:p>
            <a:pPr algn="ctr"/>
            <a:r>
              <a:rPr lang="en-US" altLang="zh-CN" sz="4000" dirty="0">
                <a:latin typeface="Times New Roman"/>
                <a:cs typeface="Times New Roman"/>
              </a:rPr>
              <a:t>CEPC SRF Design Challenges</a:t>
            </a:r>
            <a:endParaRPr lang="zh-CN" altLang="en-US" sz="4000" dirty="0">
              <a:latin typeface="Times New Roman"/>
              <a:cs typeface="Times New Roman"/>
            </a:endParaRPr>
          </a:p>
        </p:txBody>
      </p:sp>
      <p:sp>
        <p:nvSpPr>
          <p:cNvPr id="3" name="内容占位符 2"/>
          <p:cNvSpPr>
            <a:spLocks noGrp="1"/>
          </p:cNvSpPr>
          <p:nvPr>
            <p:ph idx="1"/>
          </p:nvPr>
        </p:nvSpPr>
        <p:spPr>
          <a:xfrm>
            <a:off x="4625314" y="1608873"/>
            <a:ext cx="4518686" cy="4838701"/>
          </a:xfrm>
        </p:spPr>
        <p:txBody>
          <a:bodyPr>
            <a:normAutofit fontScale="77500" lnSpcReduction="20000"/>
          </a:bodyPr>
          <a:lstStyle/>
          <a:p>
            <a:pPr>
              <a:lnSpc>
                <a:spcPct val="120000"/>
              </a:lnSpc>
            </a:pPr>
            <a:r>
              <a:rPr lang="en-US" altLang="zh-CN" sz="2400" dirty="0">
                <a:solidFill>
                  <a:srgbClr val="C00000"/>
                </a:solidFill>
                <a:latin typeface="Arial" panose="020B0604020202020204" pitchFamily="34" charset="0"/>
                <a:cs typeface="Arial" panose="020B0604020202020204" pitchFamily="34" charset="0"/>
              </a:rPr>
              <a:t>Higgs: high energy (voltage), low current </a:t>
            </a:r>
          </a:p>
          <a:p>
            <a:pPr marL="468000" lvl="1">
              <a:lnSpc>
                <a:spcPct val="120000"/>
              </a:lnSpc>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High gradient for less cavity (also limited by coupler power)</a:t>
            </a:r>
          </a:p>
          <a:p>
            <a:pPr marL="468000" lvl="1">
              <a:lnSpc>
                <a:spcPct val="120000"/>
              </a:lnSpc>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High Q for less cryogenics (but should be realistic)</a:t>
            </a:r>
          </a:p>
          <a:p>
            <a:pPr marL="468000" lvl="1">
              <a:lnSpc>
                <a:spcPct val="120000"/>
              </a:lnSpc>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Narrow bandwidth operation (</a:t>
            </a:r>
            <a:r>
              <a:rPr lang="en-US" altLang="zh-CN" sz="1800" dirty="0" err="1">
                <a:latin typeface="Arial" panose="020B0604020202020204" pitchFamily="34" charset="0"/>
                <a:cs typeface="Arial" panose="020B0604020202020204" pitchFamily="34" charset="0"/>
              </a:rPr>
              <a:t>microphonics</a:t>
            </a:r>
            <a:r>
              <a:rPr lang="en-US" altLang="zh-CN" sz="1800" dirty="0">
                <a:latin typeface="Arial" panose="020B0604020202020204" pitchFamily="34" charset="0"/>
                <a:cs typeface="Arial" panose="020B0604020202020204" pitchFamily="34" charset="0"/>
              </a:rPr>
              <a:t>, multi-cavity feedback, extra power, especially for higher energy)  </a:t>
            </a:r>
          </a:p>
          <a:p>
            <a:pPr>
              <a:lnSpc>
                <a:spcPct val="120000"/>
              </a:lnSpc>
              <a:spcBef>
                <a:spcPts val="1800"/>
              </a:spcBef>
            </a:pPr>
            <a:r>
              <a:rPr lang="en-US" altLang="zh-CN" sz="2400" dirty="0">
                <a:solidFill>
                  <a:srgbClr val="C00000"/>
                </a:solidFill>
                <a:latin typeface="Arial" panose="020B0604020202020204" pitchFamily="34" charset="0"/>
                <a:cs typeface="Arial" panose="020B0604020202020204" pitchFamily="34" charset="0"/>
              </a:rPr>
              <a:t>W &amp; Z: low energy (voltage), high current </a:t>
            </a:r>
          </a:p>
          <a:p>
            <a:pPr marL="468000" lvl="1">
              <a:lnSpc>
                <a:spcPct val="120000"/>
              </a:lnSpc>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HOM coupled-bunch-instabilities (CBI)</a:t>
            </a:r>
          </a:p>
          <a:p>
            <a:pPr marL="468000" lvl="1">
              <a:lnSpc>
                <a:spcPct val="120000"/>
              </a:lnSpc>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Fundamental mode CBI</a:t>
            </a:r>
          </a:p>
          <a:p>
            <a:pPr marL="468000" lvl="1">
              <a:lnSpc>
                <a:spcPct val="120000"/>
              </a:lnSpc>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HOM power per cavity (not a limit for baseline)</a:t>
            </a:r>
          </a:p>
          <a:p>
            <a:pPr marL="468000" lvl="1">
              <a:lnSpc>
                <a:spcPct val="120000"/>
              </a:lnSpc>
              <a:spcBef>
                <a:spcPts val="600"/>
              </a:spcBef>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Parasitic loss (significant luminosity loss for high current)</a:t>
            </a:r>
          </a:p>
          <a:p>
            <a:endParaRPr lang="zh-CN" altLang="en-US" sz="2400" dirty="0"/>
          </a:p>
        </p:txBody>
      </p:sp>
      <p:sp>
        <p:nvSpPr>
          <p:cNvPr id="4" name="灯片编号占位符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1944536394"/>
              </p:ext>
            </p:extLst>
          </p:nvPr>
        </p:nvGraphicFramePr>
        <p:xfrm>
          <a:off x="293495" y="1656925"/>
          <a:ext cx="4323677" cy="4432799"/>
        </p:xfrm>
        <a:graphic>
          <a:graphicData uri="http://schemas.openxmlformats.org/drawingml/2006/table">
            <a:tbl>
              <a:tblPr firstRow="1" bandRow="1">
                <a:tableStyleId>{5940675A-B579-460E-94D1-54222C63F5DA}</a:tableStyleId>
              </a:tblPr>
              <a:tblGrid>
                <a:gridCol w="2211985">
                  <a:extLst>
                    <a:ext uri="{9D8B030D-6E8A-4147-A177-3AD203B41FA5}">
                      <a16:colId xmlns:a16="http://schemas.microsoft.com/office/drawing/2014/main" xmlns="" val="1327047053"/>
                    </a:ext>
                  </a:extLst>
                </a:gridCol>
                <a:gridCol w="769792">
                  <a:extLst>
                    <a:ext uri="{9D8B030D-6E8A-4147-A177-3AD203B41FA5}">
                      <a16:colId xmlns:a16="http://schemas.microsoft.com/office/drawing/2014/main" xmlns="" val="881978171"/>
                    </a:ext>
                  </a:extLst>
                </a:gridCol>
                <a:gridCol w="720392">
                  <a:extLst>
                    <a:ext uri="{9D8B030D-6E8A-4147-A177-3AD203B41FA5}">
                      <a16:colId xmlns:a16="http://schemas.microsoft.com/office/drawing/2014/main" xmlns="" val="626430571"/>
                    </a:ext>
                  </a:extLst>
                </a:gridCol>
                <a:gridCol w="621508">
                  <a:extLst>
                    <a:ext uri="{9D8B030D-6E8A-4147-A177-3AD203B41FA5}">
                      <a16:colId xmlns:a16="http://schemas.microsoft.com/office/drawing/2014/main" xmlns="" val="1185895502"/>
                    </a:ext>
                  </a:extLst>
                </a:gridCol>
              </a:tblGrid>
              <a:tr h="360000">
                <a:tc>
                  <a:txBody>
                    <a:bodyPr/>
                    <a:lstStyle/>
                    <a:p>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b="1" dirty="0">
                          <a:solidFill>
                            <a:srgbClr val="000000"/>
                          </a:solidFill>
                          <a:latin typeface="Arial" panose="020B0604020202020204" pitchFamily="34" charset="0"/>
                          <a:cs typeface="Arial" panose="020B0604020202020204" pitchFamily="34" charset="0"/>
                        </a:rPr>
                        <a:t>H</a:t>
                      </a:r>
                      <a:endParaRPr lang="zh-CN" altLang="en-US" sz="1400" b="1"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b="1" dirty="0">
                          <a:solidFill>
                            <a:srgbClr val="000000"/>
                          </a:solidFill>
                          <a:latin typeface="Arial" panose="020B0604020202020204" pitchFamily="34" charset="0"/>
                          <a:cs typeface="Arial" panose="020B0604020202020204" pitchFamily="34" charset="0"/>
                        </a:rPr>
                        <a:t>W</a:t>
                      </a:r>
                      <a:endParaRPr lang="zh-CN" altLang="en-US" sz="1400" b="1"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b="1" dirty="0">
                          <a:solidFill>
                            <a:srgbClr val="000000"/>
                          </a:solidFill>
                          <a:latin typeface="Arial" panose="020B0604020202020204" pitchFamily="34" charset="0"/>
                          <a:cs typeface="Arial" panose="020B0604020202020204" pitchFamily="34" charset="0"/>
                        </a:rPr>
                        <a:t>Z</a:t>
                      </a:r>
                      <a:endParaRPr lang="zh-CN" altLang="en-US" sz="1400" b="1" dirty="0">
                        <a:solidFill>
                          <a:srgbClr val="00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4023430131"/>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000000"/>
                          </a:solidFill>
                          <a:latin typeface="Arial" panose="020B0604020202020204" pitchFamily="34" charset="0"/>
                          <a:cs typeface="Arial" panose="020B0604020202020204" pitchFamily="34" charset="0"/>
                        </a:rPr>
                        <a:t>Collider Ring</a:t>
                      </a:r>
                      <a:endParaRPr lang="zh-CN" altLang="en-US" sz="1400" b="1" dirty="0">
                        <a:solidFill>
                          <a:srgbClr val="000000"/>
                        </a:solidFill>
                        <a:latin typeface="Arial" panose="020B0604020202020204" pitchFamily="34" charset="0"/>
                        <a:cs typeface="Arial" panose="020B0604020202020204" pitchFamily="34" charset="0"/>
                      </a:endParaRPr>
                    </a:p>
                  </a:txBody>
                  <a:tcPr marL="68580" marR="68580" anchor="ctr">
                    <a:solidFill>
                      <a:schemeClr val="accent1">
                        <a:lumMod val="20000"/>
                        <a:lumOff val="80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000000"/>
                          </a:solidFill>
                          <a:latin typeface="Arial" panose="020B0604020202020204" pitchFamily="34" charset="0"/>
                          <a:cs typeface="Arial" panose="020B0604020202020204" pitchFamily="34" charset="0"/>
                        </a:rPr>
                        <a:t>650 MHz</a:t>
                      </a:r>
                      <a:r>
                        <a:rPr lang="zh-CN" altLang="en-US" sz="1400" b="1" baseline="0" dirty="0">
                          <a:solidFill>
                            <a:srgbClr val="000000"/>
                          </a:solidFill>
                          <a:latin typeface="Arial" panose="020B0604020202020204" pitchFamily="34" charset="0"/>
                          <a:cs typeface="Arial" panose="020B0604020202020204" pitchFamily="34" charset="0"/>
                        </a:rPr>
                        <a:t> </a:t>
                      </a:r>
                      <a:r>
                        <a:rPr lang="en-US" altLang="zh-CN" sz="1400" b="1" baseline="0" dirty="0">
                          <a:solidFill>
                            <a:srgbClr val="000000"/>
                          </a:solidFill>
                          <a:latin typeface="Arial" panose="020B0604020202020204" pitchFamily="34" charset="0"/>
                          <a:cs typeface="Arial" panose="020B0604020202020204" pitchFamily="34" charset="0"/>
                        </a:rPr>
                        <a:t>2-cell cavity</a:t>
                      </a:r>
                      <a:endParaRPr lang="zh-CN" altLang="en-US" sz="1400" b="1" dirty="0">
                        <a:solidFill>
                          <a:srgbClr val="000000"/>
                        </a:solidFill>
                        <a:latin typeface="Arial" panose="020B0604020202020204" pitchFamily="34" charset="0"/>
                        <a:cs typeface="Arial" panose="020B0604020202020204" pitchFamily="34" charset="0"/>
                      </a:endParaRPr>
                    </a:p>
                  </a:txBody>
                  <a:tcPr marL="68580" marR="68580" anchor="ctr">
                    <a:solidFill>
                      <a:schemeClr val="accent1">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242541478"/>
                  </a:ext>
                </a:extLst>
              </a:tr>
              <a:tr h="191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err="1">
                          <a:solidFill>
                            <a:srgbClr val="000000"/>
                          </a:solidFill>
                          <a:latin typeface="Arial" panose="020B0604020202020204" pitchFamily="34" charset="0"/>
                          <a:cs typeface="Arial" panose="020B0604020202020204" pitchFamily="34" charset="0"/>
                        </a:rPr>
                        <a:t>Lumi</a:t>
                      </a:r>
                      <a:r>
                        <a:rPr lang="en-US" altLang="zh-CN" sz="1400" dirty="0">
                          <a:solidFill>
                            <a:srgbClr val="000000"/>
                          </a:solidFill>
                          <a:latin typeface="Arial" panose="020B0604020202020204" pitchFamily="34" charset="0"/>
                          <a:cs typeface="Arial" panose="020B0604020202020204" pitchFamily="34" charset="0"/>
                        </a:rPr>
                        <a:t>. / IP (10</a:t>
                      </a:r>
                      <a:r>
                        <a:rPr lang="en-US" altLang="zh-CN" sz="1400" baseline="30000" dirty="0">
                          <a:solidFill>
                            <a:srgbClr val="000000"/>
                          </a:solidFill>
                          <a:latin typeface="Arial" panose="020B0604020202020204" pitchFamily="34" charset="0"/>
                          <a:cs typeface="Arial" panose="020B0604020202020204" pitchFamily="34" charset="0"/>
                        </a:rPr>
                        <a:t>34</a:t>
                      </a:r>
                      <a:r>
                        <a:rPr lang="en-US" altLang="zh-CN" sz="1400" dirty="0">
                          <a:solidFill>
                            <a:srgbClr val="000000"/>
                          </a:solidFill>
                          <a:latin typeface="Arial" panose="020B0604020202020204" pitchFamily="34" charset="0"/>
                          <a:cs typeface="Arial" panose="020B0604020202020204" pitchFamily="34" charset="0"/>
                        </a:rPr>
                        <a:t> cm</a:t>
                      </a:r>
                      <a:r>
                        <a:rPr lang="en-US" altLang="zh-CN" sz="1400" baseline="30000" dirty="0">
                          <a:solidFill>
                            <a:srgbClr val="000000"/>
                          </a:solidFill>
                          <a:latin typeface="Arial" panose="020B0604020202020204" pitchFamily="34" charset="0"/>
                          <a:cs typeface="Arial" panose="020B0604020202020204" pitchFamily="34" charset="0"/>
                        </a:rPr>
                        <a:t>-2</a:t>
                      </a:r>
                      <a:r>
                        <a:rPr lang="en-US" altLang="zh-CN" sz="1400" dirty="0">
                          <a:solidFill>
                            <a:srgbClr val="000000"/>
                          </a:solidFill>
                          <a:latin typeface="Arial" panose="020B0604020202020204" pitchFamily="34" charset="0"/>
                          <a:cs typeface="Arial" panose="020B0604020202020204" pitchFamily="34" charset="0"/>
                        </a:rPr>
                        <a:t>s</a:t>
                      </a:r>
                      <a:r>
                        <a:rPr lang="en-US" altLang="zh-CN" sz="1400" baseline="30000" dirty="0">
                          <a:solidFill>
                            <a:srgbClr val="000000"/>
                          </a:solidFill>
                          <a:latin typeface="Arial" panose="020B0604020202020204" pitchFamily="34" charset="0"/>
                          <a:cs typeface="Arial" panose="020B0604020202020204" pitchFamily="34" charset="0"/>
                        </a:rPr>
                        <a:t>-1</a:t>
                      </a:r>
                      <a:r>
                        <a:rPr lang="en-US" altLang="zh-CN" sz="1400" dirty="0">
                          <a:solidFill>
                            <a:srgbClr val="000000"/>
                          </a:solidFill>
                          <a:latin typeface="Arial" panose="020B0604020202020204" pitchFamily="34" charset="0"/>
                          <a:cs typeface="Arial" panose="020B0604020202020204" pitchFamily="34" charset="0"/>
                        </a:rPr>
                        <a:t>)</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2.9</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7.3</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4.1</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702208437"/>
                  </a:ext>
                </a:extLst>
              </a:tr>
              <a:tr h="191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RF voltage (GV)</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2.17</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0.47</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0.054</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3389934849"/>
                  </a:ext>
                </a:extLst>
              </a:tr>
              <a:tr h="191861">
                <a:tc>
                  <a:txBody>
                    <a:bodyPr/>
                    <a:lstStyle/>
                    <a:p>
                      <a:r>
                        <a:rPr lang="en-US" altLang="zh-CN" sz="1400" dirty="0">
                          <a:solidFill>
                            <a:srgbClr val="FF0000"/>
                          </a:solidFill>
                          <a:latin typeface="Arial" panose="020B0604020202020204" pitchFamily="34" charset="0"/>
                          <a:cs typeface="Arial" panose="020B0604020202020204" pitchFamily="34" charset="0"/>
                        </a:rPr>
                        <a:t>Beam current (mA)</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17.4 x 2</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87.8</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160</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3421085336"/>
                  </a:ext>
                </a:extLst>
              </a:tr>
              <a:tr h="191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Cavity number</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336</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108 x 2</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24 x 2</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440308899"/>
                  </a:ext>
                </a:extLst>
              </a:tr>
              <a:tr h="191861">
                <a:tc>
                  <a:txBody>
                    <a:bodyPr/>
                    <a:lstStyle/>
                    <a:p>
                      <a:r>
                        <a:rPr lang="en-US" altLang="zh-CN" sz="1400" dirty="0">
                          <a:solidFill>
                            <a:srgbClr val="000000"/>
                          </a:solidFill>
                          <a:latin typeface="Arial" panose="020B0604020202020204" pitchFamily="34" charset="0"/>
                          <a:cs typeface="Arial" panose="020B0604020202020204" pitchFamily="34" charset="0"/>
                        </a:rPr>
                        <a:t>SR power (MW) </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30</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30</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5.7</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2125976761"/>
                  </a:ext>
                </a:extLst>
              </a:tr>
              <a:tr h="191861">
                <a:tc>
                  <a:txBody>
                    <a:bodyPr/>
                    <a:lstStyle/>
                    <a:p>
                      <a:r>
                        <a:rPr lang="en-US" altLang="zh-CN" sz="1400" dirty="0">
                          <a:solidFill>
                            <a:srgbClr val="000000"/>
                          </a:solidFill>
                          <a:latin typeface="Arial" panose="020B0604020202020204" pitchFamily="34" charset="0"/>
                          <a:cs typeface="Arial" panose="020B0604020202020204" pitchFamily="34" charset="0"/>
                        </a:rPr>
                        <a:t>2 K</a:t>
                      </a:r>
                      <a:r>
                        <a:rPr lang="en-US" altLang="zh-CN" sz="1400" baseline="0" dirty="0">
                          <a:solidFill>
                            <a:srgbClr val="000000"/>
                          </a:solidFill>
                          <a:latin typeface="Arial" panose="020B0604020202020204" pitchFamily="34" charset="0"/>
                          <a:cs typeface="Arial" panose="020B0604020202020204" pitchFamily="34" charset="0"/>
                        </a:rPr>
                        <a:t> cavity wall loss (kW)</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6.6</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1.9</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0.1</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653927373"/>
                  </a:ext>
                </a:extLst>
              </a:tr>
              <a:tr h="360000">
                <a:tc>
                  <a:txBody>
                    <a:bodyPr/>
                    <a:lstStyle/>
                    <a:p>
                      <a:r>
                        <a:rPr lang="en-US" altLang="zh-CN" sz="1400" b="1" dirty="0">
                          <a:solidFill>
                            <a:srgbClr val="000000"/>
                          </a:solidFill>
                          <a:latin typeface="Arial" panose="020B0604020202020204" pitchFamily="34" charset="0"/>
                          <a:cs typeface="Arial" panose="020B0604020202020204" pitchFamily="34" charset="0"/>
                        </a:rPr>
                        <a:t>Booster Ring </a:t>
                      </a:r>
                      <a:r>
                        <a:rPr lang="en-US" altLang="zh-CN" sz="1100" b="1" dirty="0">
                          <a:solidFill>
                            <a:srgbClr val="000000"/>
                          </a:solidFill>
                          <a:latin typeface="Arial" panose="020B0604020202020204" pitchFamily="34" charset="0"/>
                          <a:cs typeface="Arial" panose="020B0604020202020204" pitchFamily="34" charset="0"/>
                        </a:rPr>
                        <a:t>(extraction)</a:t>
                      </a:r>
                      <a:endParaRPr lang="zh-CN" altLang="en-US" sz="1400" b="1" dirty="0">
                        <a:solidFill>
                          <a:srgbClr val="000000"/>
                        </a:solidFill>
                        <a:latin typeface="Arial" panose="020B0604020202020204" pitchFamily="34" charset="0"/>
                        <a:cs typeface="Arial" panose="020B0604020202020204" pitchFamily="34" charset="0"/>
                      </a:endParaRPr>
                    </a:p>
                  </a:txBody>
                  <a:tcPr marL="68580" marR="68580" anchor="ctr">
                    <a:solidFill>
                      <a:schemeClr val="accent4">
                        <a:lumMod val="20000"/>
                        <a:lumOff val="80000"/>
                      </a:schemeClr>
                    </a:solidFill>
                  </a:tcPr>
                </a:tc>
                <a:tc gridSpan="3">
                  <a:txBody>
                    <a:bodyPr/>
                    <a:lstStyle/>
                    <a:p>
                      <a:pPr algn="ctr"/>
                      <a:r>
                        <a:rPr lang="en-US" altLang="zh-CN" sz="1400" b="1" dirty="0">
                          <a:solidFill>
                            <a:srgbClr val="000000"/>
                          </a:solidFill>
                          <a:latin typeface="Arial" panose="020B0604020202020204" pitchFamily="34" charset="0"/>
                          <a:cs typeface="Arial" panose="020B0604020202020204" pitchFamily="34" charset="0"/>
                        </a:rPr>
                        <a:t>1.3</a:t>
                      </a:r>
                      <a:r>
                        <a:rPr lang="en-US" altLang="zh-CN" sz="1400" b="1" baseline="0" dirty="0">
                          <a:solidFill>
                            <a:srgbClr val="000000"/>
                          </a:solidFill>
                          <a:latin typeface="Arial" panose="020B0604020202020204" pitchFamily="34" charset="0"/>
                          <a:cs typeface="Arial" panose="020B0604020202020204" pitchFamily="34" charset="0"/>
                        </a:rPr>
                        <a:t> GHz 9-cell cavity</a:t>
                      </a:r>
                      <a:endParaRPr lang="zh-CN" altLang="en-US" sz="1400" b="1" dirty="0">
                        <a:solidFill>
                          <a:srgbClr val="000000"/>
                        </a:solidFill>
                        <a:latin typeface="Arial" panose="020B0604020202020204" pitchFamily="34" charset="0"/>
                        <a:cs typeface="Arial" panose="020B0604020202020204" pitchFamily="34" charset="0"/>
                      </a:endParaRPr>
                    </a:p>
                  </a:txBody>
                  <a:tcPr marL="68580" marR="68580" anchor="ctr">
                    <a:solidFill>
                      <a:schemeClr val="accent4">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068279953"/>
                  </a:ext>
                </a:extLst>
              </a:tr>
              <a:tr h="191861">
                <a:tc>
                  <a:txBody>
                    <a:bodyPr/>
                    <a:lstStyle/>
                    <a:p>
                      <a:r>
                        <a:rPr lang="en-US" altLang="zh-CN" sz="1400" dirty="0">
                          <a:solidFill>
                            <a:srgbClr val="FF0000"/>
                          </a:solidFill>
                          <a:latin typeface="Arial" panose="020B0604020202020204" pitchFamily="34" charset="0"/>
                          <a:cs typeface="Arial" panose="020B0604020202020204" pitchFamily="34" charset="0"/>
                        </a:rPr>
                        <a:t>RF voltage (GV)</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1.84</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0.75</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0.39</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4227715916"/>
                  </a:ext>
                </a:extLst>
              </a:tr>
              <a:tr h="191861">
                <a:tc>
                  <a:txBody>
                    <a:bodyPr/>
                    <a:lstStyle/>
                    <a:p>
                      <a:r>
                        <a:rPr lang="en-US" altLang="zh-CN" sz="1400" dirty="0">
                          <a:solidFill>
                            <a:srgbClr val="FF0000"/>
                          </a:solidFill>
                          <a:latin typeface="Arial" panose="020B0604020202020204" pitchFamily="34" charset="0"/>
                          <a:cs typeface="Arial" panose="020B0604020202020204" pitchFamily="34" charset="0"/>
                        </a:rPr>
                        <a:t>Beam current</a:t>
                      </a:r>
                      <a:r>
                        <a:rPr lang="en-US" altLang="zh-CN" sz="1400" baseline="0" dirty="0">
                          <a:solidFill>
                            <a:srgbClr val="FF0000"/>
                          </a:solidFill>
                          <a:latin typeface="Arial" panose="020B0604020202020204" pitchFamily="34" charset="0"/>
                          <a:cs typeface="Arial" panose="020B0604020202020204" pitchFamily="34" charset="0"/>
                        </a:rPr>
                        <a:t> (mA)</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0.52</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0.66</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0.53</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1545619021"/>
                  </a:ext>
                </a:extLst>
              </a:tr>
              <a:tr h="191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Cavity number</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96</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64</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32</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3638215599"/>
                  </a:ext>
                </a:extLst>
              </a:tr>
              <a:tr h="191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RF input power (MW)</a:t>
                      </a:r>
                      <a:r>
                        <a:rPr lang="en-US" altLang="zh-CN" sz="1400" baseline="0" dirty="0">
                          <a:solidFill>
                            <a:srgbClr val="FF0000"/>
                          </a:solidFill>
                          <a:latin typeface="Arial" panose="020B0604020202020204" pitchFamily="34" charset="0"/>
                          <a:cs typeface="Arial" panose="020B0604020202020204" pitchFamily="34" charset="0"/>
                        </a:rPr>
                        <a:t> avg.</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0.14</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0.04</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0.06</a:t>
                      </a:r>
                      <a:endParaRPr lang="zh-CN" altLang="en-US" sz="1400" dirty="0">
                        <a:solidFill>
                          <a:srgbClr val="FF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748751857"/>
                  </a:ext>
                </a:extLst>
              </a:tr>
              <a:tr h="191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000000"/>
                          </a:solidFill>
                          <a:latin typeface="Arial" panose="020B0604020202020204" pitchFamily="34" charset="0"/>
                          <a:cs typeface="Arial" panose="020B0604020202020204" pitchFamily="34" charset="0"/>
                        </a:rPr>
                        <a:t>2 K</a:t>
                      </a:r>
                      <a:r>
                        <a:rPr lang="en-US" altLang="zh-CN" sz="1400" baseline="0" dirty="0">
                          <a:solidFill>
                            <a:srgbClr val="000000"/>
                          </a:solidFill>
                          <a:latin typeface="Arial" panose="020B0604020202020204" pitchFamily="34" charset="0"/>
                          <a:cs typeface="Arial" panose="020B0604020202020204" pitchFamily="34" charset="0"/>
                        </a:rPr>
                        <a:t> wall loss (kW)</a:t>
                      </a:r>
                      <a:r>
                        <a:rPr lang="zh-CN" altLang="en-US" sz="1400" baseline="0" dirty="0">
                          <a:solidFill>
                            <a:srgbClr val="000000"/>
                          </a:solidFill>
                          <a:latin typeface="Arial" panose="020B0604020202020204" pitchFamily="34" charset="0"/>
                          <a:cs typeface="Arial" panose="020B0604020202020204" pitchFamily="34" charset="0"/>
                        </a:rPr>
                        <a:t> </a:t>
                      </a:r>
                      <a:r>
                        <a:rPr lang="en-US" altLang="zh-CN" sz="1400" baseline="0" dirty="0">
                          <a:solidFill>
                            <a:srgbClr val="000000"/>
                          </a:solidFill>
                          <a:latin typeface="Arial" panose="020B0604020202020204" pitchFamily="34" charset="0"/>
                          <a:cs typeface="Arial" panose="020B0604020202020204" pitchFamily="34" charset="0"/>
                        </a:rPr>
                        <a:t>avg.</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0.37</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0.1</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tc>
                  <a:txBody>
                    <a:bodyPr/>
                    <a:lstStyle/>
                    <a:p>
                      <a:pPr algn="ctr"/>
                      <a:r>
                        <a:rPr lang="en-US" altLang="zh-CN" sz="1400" dirty="0">
                          <a:solidFill>
                            <a:srgbClr val="000000"/>
                          </a:solidFill>
                          <a:latin typeface="Arial" panose="020B0604020202020204" pitchFamily="34" charset="0"/>
                          <a:cs typeface="Arial" panose="020B0604020202020204" pitchFamily="34" charset="0"/>
                        </a:rPr>
                        <a:t>0.1</a:t>
                      </a:r>
                      <a:endParaRPr lang="zh-CN" altLang="en-US" sz="1400" dirty="0">
                        <a:solidFill>
                          <a:srgbClr val="000000"/>
                        </a:solidFill>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xmlns="" val="3125467078"/>
                  </a:ext>
                </a:extLst>
              </a:tr>
            </a:tbl>
          </a:graphicData>
        </a:graphic>
      </p:graphicFrame>
    </p:spTree>
    <p:extLst>
      <p:ext uri="{BB962C8B-B14F-4D97-AF65-F5344CB8AC3E}">
        <p14:creationId xmlns:p14="http://schemas.microsoft.com/office/powerpoint/2010/main" val="4013151371"/>
      </p:ext>
    </p:extLst>
  </p:cSld>
  <p:clrMapOvr>
    <a:masterClrMapping/>
  </p:clrMapOvr>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4197</TotalTime>
  <Words>3745</Words>
  <Application>Microsoft Macintosh PowerPoint</Application>
  <PresentationFormat>全屏显示(4:3)</PresentationFormat>
  <Paragraphs>620</Paragraphs>
  <Slides>44</Slides>
  <Notes>2</Notes>
  <HiddenSlides>0</HiddenSlides>
  <MMClips>0</MMClips>
  <ScaleCrop>false</ScaleCrop>
  <HeadingPairs>
    <vt:vector size="6" baseType="variant">
      <vt:variant>
        <vt:lpstr>主题</vt:lpstr>
      </vt:variant>
      <vt:variant>
        <vt:i4>1</vt:i4>
      </vt:variant>
      <vt:variant>
        <vt:lpstr>嵌入的 OLE 服务器</vt:lpstr>
      </vt:variant>
      <vt:variant>
        <vt:i4>1</vt:i4>
      </vt:variant>
      <vt:variant>
        <vt:lpstr>幻灯片标题</vt:lpstr>
      </vt:variant>
      <vt:variant>
        <vt:i4>44</vt:i4>
      </vt:variant>
    </vt:vector>
  </HeadingPairs>
  <TitlesOfParts>
    <vt:vector size="46" baseType="lpstr">
      <vt:lpstr>Office 主题</vt:lpstr>
      <vt:lpstr>Graph</vt:lpstr>
      <vt:lpstr>CEPC Accelerator R&amp;D plan </vt:lpstr>
      <vt:lpstr>R&amp;D Funding  (~285 M RMB)</vt:lpstr>
      <vt:lpstr>Accelerator design and R&amp;D</vt:lpstr>
      <vt:lpstr>IHEP fund: 6.83 M RMB</vt:lpstr>
      <vt:lpstr>N-doped 650 MHz Single-cell Cavity</vt:lpstr>
      <vt:lpstr>650MH/ 300kW klystron Beam tester</vt:lpstr>
      <vt:lpstr>BPM electronics</vt:lpstr>
      <vt:lpstr>Most fund 2016 (2016-2020):  15.48 M RMB</vt:lpstr>
      <vt:lpstr>CEPC SRF Design Challenges</vt:lpstr>
      <vt:lpstr>SRF R&amp;D Plan (2017-2022)</vt:lpstr>
      <vt:lpstr>RF Design of 650 MHz 2-cell Cavity </vt:lpstr>
      <vt:lpstr>Cavity Fabrication</vt:lpstr>
      <vt:lpstr>Variable 650 MHz Input Coupler Design</vt:lpstr>
      <vt:lpstr>CEPC Input Coupler Challenges</vt:lpstr>
      <vt:lpstr>Coupling Adjusting Mechanism</vt:lpstr>
      <vt:lpstr>650 MHz Cavity HOM Coupler Design</vt:lpstr>
      <vt:lpstr>HOM Absorber (Ferrite and SiC)</vt:lpstr>
      <vt:lpstr>MOST2016:  CEPC injector Linac R&amp;D</vt:lpstr>
      <vt:lpstr>高梯度S 波段加速结构的研制</vt:lpstr>
      <vt:lpstr>高梯度S 波段加速结构的研制</vt:lpstr>
      <vt:lpstr>正电子源关键部件研制</vt:lpstr>
      <vt:lpstr>正电子源关键部件研制</vt:lpstr>
      <vt:lpstr>正电子源关键部件研制</vt:lpstr>
      <vt:lpstr>1.3 GHz SRF Technology for CEPC Booster</vt:lpstr>
      <vt:lpstr>SRF Industrialization</vt:lpstr>
      <vt:lpstr>CEPC Industrial Promotion Consortium  (CIPC)</vt:lpstr>
      <vt:lpstr>Beijing Fund：PAPS （210 M RMB）</vt:lpstr>
      <vt:lpstr>PAPS project---RF Hall bird view</vt:lpstr>
      <vt:lpstr>PAPS cryogenic system</vt:lpstr>
      <vt:lpstr>PAPS Test Stand with Beam</vt:lpstr>
      <vt:lpstr>Beijing fund: 5 M RMB</vt:lpstr>
      <vt:lpstr>申请Most fund 2018 (2018-2022): ~10 M RMB</vt:lpstr>
      <vt:lpstr>High precision low field dipole magnet</vt:lpstr>
      <vt:lpstr>Booster low field dipole magnet R&amp;D</vt:lpstr>
      <vt:lpstr>Booster low field dipole magnet R&amp;D</vt:lpstr>
      <vt:lpstr>Copper chamber &amp;  RF shielding bellow </vt:lpstr>
      <vt:lpstr>Electrostatic Separator </vt:lpstr>
      <vt:lpstr>科学家工作室 Fund: 35 M RMB</vt:lpstr>
      <vt:lpstr>RF system for the CEPC collider</vt:lpstr>
      <vt:lpstr>650MHz/800kW Klystron R&amp;D </vt:lpstr>
      <vt:lpstr>650MHz/800kW Klystron R&amp;D plan </vt:lpstr>
      <vt:lpstr>650MHz/800kW Klystron R&amp;D</vt:lpstr>
      <vt:lpstr>其他R&amp;D</vt:lpstr>
      <vt:lpstr>小结</vt:lpstr>
    </vt:vector>
  </TitlesOfParts>
  <Company>ihep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 yunlong</dc:creator>
  <cp:lastModifiedBy>chi yunlong</cp:lastModifiedBy>
  <cp:revision>145</cp:revision>
  <dcterms:created xsi:type="dcterms:W3CDTF">2018-02-07T07:29:16Z</dcterms:created>
  <dcterms:modified xsi:type="dcterms:W3CDTF">2018-02-10T05:34:23Z</dcterms:modified>
</cp:coreProperties>
</file>