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47" r:id="rId2"/>
    <p:sldId id="568" r:id="rId3"/>
    <p:sldId id="571" r:id="rId4"/>
    <p:sldId id="569" r:id="rId5"/>
    <p:sldId id="572" r:id="rId6"/>
    <p:sldId id="573" r:id="rId7"/>
    <p:sldId id="598" r:id="rId8"/>
    <p:sldId id="575" r:id="rId9"/>
    <p:sldId id="590" r:id="rId10"/>
    <p:sldId id="607" r:id="rId11"/>
    <p:sldId id="615" r:id="rId12"/>
    <p:sldId id="578" r:id="rId13"/>
    <p:sldId id="622" r:id="rId14"/>
    <p:sldId id="579" r:id="rId15"/>
    <p:sldId id="624" r:id="rId16"/>
    <p:sldId id="601" r:id="rId17"/>
    <p:sldId id="603" r:id="rId18"/>
    <p:sldId id="604" r:id="rId19"/>
    <p:sldId id="609" r:id="rId20"/>
    <p:sldId id="611" r:id="rId21"/>
    <p:sldId id="612" r:id="rId22"/>
    <p:sldId id="618" r:id="rId23"/>
    <p:sldId id="619" r:id="rId24"/>
    <p:sldId id="588" r:id="rId25"/>
    <p:sldId id="605" r:id="rId2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52" autoAdjust="0"/>
    <p:restoredTop sz="93671" autoAdjust="0"/>
  </p:normalViewPr>
  <p:slideViewPr>
    <p:cSldViewPr>
      <p:cViewPr varScale="1">
        <p:scale>
          <a:sx n="63" d="100"/>
          <a:sy n="63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509B5B-CBCA-4405-B93A-64EB43A985B0}" type="datetimeFigureOut">
              <a:rPr lang="zh-CN" altLang="en-US" smtClean="0"/>
              <a:t>2018-2-10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DFD22-ED67-4BB1-A57D-C30BEF0ED5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7987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2 fold symmetry</a:t>
            </a:r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DFD22-ED67-4BB1-A57D-C30BEF0ED592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0287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DFD22-ED67-4BB1-A57D-C30BEF0ED592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0666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DFD22-ED67-4BB1-A57D-C30BEF0ED592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89187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DFD22-ED67-4BB1-A57D-C30BEF0ED592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63400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DFD22-ED67-4BB1-A57D-C30BEF0ED592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30955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DFD22-ED67-4BB1-A57D-C30BEF0ED592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8507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DFD22-ED67-4BB1-A57D-C30BEF0ED592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8507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DFD22-ED67-4BB1-A57D-C30BEF0ED592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8123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DFD22-ED67-4BB1-A57D-C30BEF0ED592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59016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DFD22-ED67-4BB1-A57D-C30BEF0ED592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4183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CEPC CDR mini-review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CEPC CDR mini-review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CEPC CDR mini-review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CEPC CDR mini-review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CEPC CDR mini-review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CEPC CDR mini-review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CEPC CDR mini-review</a:t>
            </a:r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CEPC CDR mini-review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CEPC CDR mini-review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CEPC CDR mini-review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CEPC CDR mini-review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dirty="0" smtClean="0"/>
              <a:t>Yiwei Wang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dirty="0" smtClean="0"/>
              <a:t>CEPC CDR mini-review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jpe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image" Target="../media/image15.pn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5496" y="2130425"/>
            <a:ext cx="9073008" cy="1470025"/>
          </a:xfrm>
        </p:spPr>
        <p:txBody>
          <a:bodyPr>
            <a:noAutofit/>
          </a:bodyPr>
          <a:lstStyle/>
          <a:p>
            <a:r>
              <a:rPr lang="en-US" altLang="zh-CN" sz="3600" b="1" dirty="0" smtClean="0">
                <a:solidFill>
                  <a:srgbClr val="0070C0"/>
                </a:solidFill>
              </a:rPr>
              <a:t>Lattice design for the CEPC </a:t>
            </a:r>
            <a:r>
              <a:rPr lang="en-US" altLang="zh-CN" sz="3600" b="1" dirty="0">
                <a:solidFill>
                  <a:srgbClr val="0070C0"/>
                </a:solidFill>
              </a:rPr>
              <a:t>collider </a:t>
            </a:r>
            <a:r>
              <a:rPr lang="en-US" altLang="zh-CN" sz="3600" b="1" dirty="0" smtClean="0">
                <a:solidFill>
                  <a:srgbClr val="0070C0"/>
                </a:solidFill>
              </a:rPr>
              <a:t>ring</a:t>
            </a:r>
            <a:endParaRPr lang="zh-CN" altLang="en-US" sz="3600" b="1" dirty="0">
              <a:solidFill>
                <a:srgbClr val="0070C0"/>
              </a:solidFill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95536" y="3886200"/>
            <a:ext cx="8568952" cy="2279104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sz="2600" dirty="0">
                <a:solidFill>
                  <a:schemeClr val="tx1"/>
                </a:solidFill>
              </a:rPr>
              <a:t>Yiwei </a:t>
            </a:r>
            <a:r>
              <a:rPr lang="en-US" altLang="zh-CN" sz="2600" dirty="0" smtClean="0">
                <a:solidFill>
                  <a:schemeClr val="tx1"/>
                </a:solidFill>
              </a:rPr>
              <a:t>Wang, </a:t>
            </a:r>
            <a:r>
              <a:rPr lang="en-US" altLang="zh-CN" sz="2600" dirty="0">
                <a:solidFill>
                  <a:schemeClr val="tx1"/>
                </a:solidFill>
              </a:rPr>
              <a:t>Yuanyuan Wei, Yuan Zhang, </a:t>
            </a:r>
            <a:r>
              <a:rPr lang="en-US" altLang="zh-CN" sz="2600" dirty="0" smtClean="0">
                <a:solidFill>
                  <a:schemeClr val="tx1"/>
                </a:solidFill>
              </a:rPr>
              <a:t>Dou </a:t>
            </a:r>
            <a:r>
              <a:rPr lang="en-US" altLang="zh-CN" sz="2600" dirty="0">
                <a:solidFill>
                  <a:schemeClr val="tx1"/>
                </a:solidFill>
              </a:rPr>
              <a:t>Wang, </a:t>
            </a:r>
            <a:endParaRPr lang="en-US" altLang="zh-CN" sz="2600" dirty="0" smtClean="0">
              <a:solidFill>
                <a:schemeClr val="tx1"/>
              </a:solidFill>
            </a:endParaRPr>
          </a:p>
          <a:p>
            <a:r>
              <a:rPr lang="en-US" altLang="zh-CN" sz="2600" dirty="0" smtClean="0">
                <a:solidFill>
                  <a:schemeClr val="tx1"/>
                </a:solidFill>
              </a:rPr>
              <a:t>Sha </a:t>
            </a:r>
            <a:r>
              <a:rPr lang="en-US" altLang="zh-CN" sz="2600" dirty="0">
                <a:solidFill>
                  <a:schemeClr val="tx1"/>
                </a:solidFill>
              </a:rPr>
              <a:t>Bai, </a:t>
            </a:r>
            <a:r>
              <a:rPr lang="en-US" altLang="zh-CN" sz="2600" dirty="0" smtClean="0">
                <a:solidFill>
                  <a:schemeClr val="tx1"/>
                </a:solidFill>
              </a:rPr>
              <a:t>Xiaohao Cui, Tianjian Bian, Chenghui </a:t>
            </a:r>
            <a:r>
              <a:rPr lang="en-US" altLang="zh-CN" sz="2600" dirty="0">
                <a:solidFill>
                  <a:schemeClr val="tx1"/>
                </a:solidFill>
              </a:rPr>
              <a:t>Yu, Jie </a:t>
            </a:r>
            <a:r>
              <a:rPr lang="en-US" altLang="zh-CN" sz="2600" dirty="0" smtClean="0">
                <a:solidFill>
                  <a:schemeClr val="tx1"/>
                </a:solidFill>
              </a:rPr>
              <a:t>Gao</a:t>
            </a:r>
          </a:p>
          <a:p>
            <a:endParaRPr lang="en-US" altLang="zh-CN" sz="2600" dirty="0" smtClean="0">
              <a:solidFill>
                <a:schemeClr val="tx1"/>
              </a:solidFill>
            </a:endParaRPr>
          </a:p>
          <a:p>
            <a:r>
              <a:rPr lang="en-US" altLang="zh-CN" sz="2200" dirty="0" smtClean="0">
                <a:solidFill>
                  <a:schemeClr val="tx1"/>
                </a:solidFill>
              </a:rPr>
              <a:t>The Institute of High Energy Physics, Beijing</a:t>
            </a:r>
          </a:p>
          <a:p>
            <a:endParaRPr lang="en-US" altLang="zh-CN" sz="2200" dirty="0" smtClean="0">
              <a:solidFill>
                <a:schemeClr val="tx1"/>
              </a:solidFill>
            </a:endParaRPr>
          </a:p>
          <a:p>
            <a:r>
              <a:rPr lang="en-US" altLang="zh-CN" sz="2200" b="1" dirty="0" smtClean="0">
                <a:solidFill>
                  <a:schemeClr val="tx1"/>
                </a:solidFill>
              </a:rPr>
              <a:t>CEPC CDR internal review, 10 Feb. 2018</a:t>
            </a:r>
          </a:p>
        </p:txBody>
      </p:sp>
      <p:pic>
        <p:nvPicPr>
          <p:cNvPr id="4" name="Picture 8" descr="logo_main2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9" y="47947"/>
            <a:ext cx="1224383" cy="114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616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94122"/>
          </a:xfrm>
        </p:spPr>
        <p:txBody>
          <a:bodyPr>
            <a:normAutofit/>
          </a:bodyPr>
          <a:lstStyle/>
          <a:p>
            <a:r>
              <a:rPr lang="en-US" altLang="zh-CN" sz="2800" b="1" dirty="0">
                <a:solidFill>
                  <a:srgbClr val="0070C0"/>
                </a:solidFill>
              </a:rPr>
              <a:t>FODO cell for cryo-module</a:t>
            </a:r>
            <a:endParaRPr lang="zh-CN" altLang="en-US" sz="2800" b="1" dirty="0">
              <a:solidFill>
                <a:srgbClr val="0070C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864" y="1052736"/>
            <a:ext cx="8229600" cy="2592288"/>
          </a:xfrm>
        </p:spPr>
        <p:txBody>
          <a:bodyPr>
            <a:normAutofit/>
          </a:bodyPr>
          <a:lstStyle/>
          <a:p>
            <a:r>
              <a:rPr lang="en-US" altLang="zh-CN" sz="2000" dirty="0" smtClean="0"/>
              <a:t>Get </a:t>
            </a:r>
            <a:r>
              <a:rPr lang="en-US" altLang="zh-CN" sz="2000" dirty="0"/>
              <a:t>a smallest average beta function to reduce the multi-bunch instability caused by RF cavities (compatible for Z mode)</a:t>
            </a:r>
          </a:p>
          <a:p>
            <a:pPr lvl="1"/>
            <a:r>
              <a:rPr lang="en-US" altLang="zh-CN" sz="2000" dirty="0"/>
              <a:t>90/90 degree phase advance</a:t>
            </a:r>
          </a:p>
          <a:p>
            <a:pPr lvl="1"/>
            <a:r>
              <a:rPr lang="en-US" altLang="zh-CN" sz="2000" dirty="0"/>
              <a:t>as short as possible distance between quadrupoles, but should be larger than a module length (12m)</a:t>
            </a:r>
          </a:p>
          <a:p>
            <a:pPr lvl="1"/>
            <a:r>
              <a:rPr lang="en-US" altLang="zh-CN" sz="2000" dirty="0"/>
              <a:t>Filling factor of module is 75 %. </a:t>
            </a:r>
            <a:endParaRPr lang="en-US" altLang="zh-CN" sz="2000" dirty="0" smtClean="0"/>
          </a:p>
          <a:p>
            <a:r>
              <a:rPr lang="en-US" altLang="zh-CN" sz="2000" dirty="0" smtClean="0"/>
              <a:t>336 / 6 / 2RF stations / 2 sections / 2= 7 cells in each section</a:t>
            </a:r>
          </a:p>
        </p:txBody>
      </p:sp>
      <p:sp>
        <p:nvSpPr>
          <p:cNvPr id="4" name="矩形 3"/>
          <p:cNvSpPr/>
          <p:nvPr/>
        </p:nvSpPr>
        <p:spPr>
          <a:xfrm>
            <a:off x="6356386" y="4005064"/>
            <a:ext cx="1806905" cy="95410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altLang="zh-CN" sz="1400" b="1" dirty="0" smtClean="0"/>
              <a:t>90/90 deg</a:t>
            </a:r>
          </a:p>
          <a:p>
            <a:r>
              <a:rPr lang="en-US" altLang="zh-CN" sz="1400" b="1" dirty="0" smtClean="0"/>
              <a:t>Half cell: 13.7m+2.3m</a:t>
            </a:r>
          </a:p>
          <a:p>
            <a:r>
              <a:rPr lang="en-US" altLang="zh-CN" sz="1400" b="1" dirty="0">
                <a:sym typeface="Symbol"/>
              </a:rPr>
              <a:t></a:t>
            </a:r>
            <a:r>
              <a:rPr lang="en-US" altLang="zh-CN" sz="1400" b="1" dirty="0" smtClean="0"/>
              <a:t>max: 53.8 m</a:t>
            </a:r>
          </a:p>
          <a:p>
            <a:r>
              <a:rPr lang="en-US" altLang="zh-CN" sz="1400" b="1" dirty="0" smtClean="0">
                <a:sym typeface="Symbol"/>
              </a:rPr>
              <a:t></a:t>
            </a:r>
            <a:r>
              <a:rPr lang="en-US" altLang="zh-CN" sz="1400" b="1" dirty="0" smtClean="0"/>
              <a:t>min: 9.5 m</a:t>
            </a:r>
          </a:p>
        </p:txBody>
      </p:sp>
      <p:pic>
        <p:nvPicPr>
          <p:cNvPr id="9" name="Picture 8" descr="logo_main2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9" y="47947"/>
            <a:ext cx="917403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组合 9"/>
          <p:cNvGrpSpPr/>
          <p:nvPr/>
        </p:nvGrpSpPr>
        <p:grpSpPr>
          <a:xfrm>
            <a:off x="2195736" y="3717032"/>
            <a:ext cx="3888432" cy="2520280"/>
            <a:chOff x="2051720" y="3745319"/>
            <a:chExt cx="3888432" cy="2520280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20" y="3745319"/>
              <a:ext cx="3888432" cy="2203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矩形 4"/>
            <p:cNvSpPr/>
            <p:nvPr/>
          </p:nvSpPr>
          <p:spPr>
            <a:xfrm>
              <a:off x="2627784" y="5733256"/>
              <a:ext cx="1314527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2699792" y="5927045"/>
              <a:ext cx="126541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b="1" dirty="0">
                  <a:solidFill>
                    <a:srgbClr val="0070C0"/>
                  </a:solidFill>
                </a:rPr>
                <a:t>c</a:t>
              </a:r>
              <a:r>
                <a:rPr lang="en-US" altLang="zh-CN" sz="1600" b="1" dirty="0" smtClean="0">
                  <a:solidFill>
                    <a:srgbClr val="0070C0"/>
                  </a:solidFill>
                </a:rPr>
                <a:t>ryo-module</a:t>
              </a:r>
              <a:endParaRPr lang="zh-CN" altLang="en-US" sz="16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995936" y="5957822"/>
              <a:ext cx="12241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>
                  <a:solidFill>
                    <a:srgbClr val="00B050"/>
                  </a:solidFill>
                </a:rPr>
                <a:t>q</a:t>
              </a:r>
              <a:r>
                <a:rPr lang="en-US" altLang="zh-CN" sz="1400" b="1" dirty="0" smtClean="0">
                  <a:solidFill>
                    <a:srgbClr val="00B050"/>
                  </a:solidFill>
                </a:rPr>
                <a:t>uadrupole</a:t>
              </a:r>
              <a:endParaRPr lang="zh-CN" altLang="en-US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4409601" y="5733256"/>
              <a:ext cx="1314527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5381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564904"/>
            <a:ext cx="7762875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标题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8072"/>
          </a:xfrm>
        </p:spPr>
        <p:txBody>
          <a:bodyPr>
            <a:normAutofit/>
          </a:bodyPr>
          <a:lstStyle/>
          <a:p>
            <a:r>
              <a:rPr lang="en-US" altLang="zh-CN" sz="2800" b="1" dirty="0" smtClean="0">
                <a:solidFill>
                  <a:srgbClr val="0070C0"/>
                </a:solidFill>
              </a:rPr>
              <a:t>Optics design of RF region</a:t>
            </a:r>
            <a:endParaRPr lang="zh-CN" altLang="en-US" sz="2800" b="1" dirty="0">
              <a:solidFill>
                <a:srgbClr val="0070C0"/>
              </a:solidFill>
            </a:endParaRPr>
          </a:p>
        </p:txBody>
      </p:sp>
      <p:pic>
        <p:nvPicPr>
          <p:cNvPr id="14" name="Picture 8" descr="logo_main20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9" y="47947"/>
            <a:ext cx="917403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内容占位符 2"/>
          <p:cNvSpPr txBox="1">
            <a:spLocks/>
          </p:cNvSpPr>
          <p:nvPr/>
        </p:nvSpPr>
        <p:spPr>
          <a:xfrm>
            <a:off x="755576" y="836712"/>
            <a:ext cx="8136904" cy="201622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b="1" dirty="0" smtClean="0"/>
              <a:t>Common RF cavities </a:t>
            </a:r>
            <a:r>
              <a:rPr lang="en-US" altLang="zh-CN" sz="2000" dirty="0" smtClean="0"/>
              <a:t>for e- and e+ ring (Higgs)</a:t>
            </a:r>
          </a:p>
          <a:p>
            <a:r>
              <a:rPr lang="en-US" altLang="zh-CN" sz="2000" dirty="0" smtClean="0"/>
              <a:t>An electrostatic separator combined with a dipole magnet to avoid bending of incoming beam (ref: K. Oide, ICHEP16)</a:t>
            </a:r>
          </a:p>
          <a:p>
            <a:r>
              <a:rPr lang="en-US" altLang="zh-CN" sz="2000" b="1" dirty="0" smtClean="0"/>
              <a:t>RF region divided into two sections for bypassing half numbers of cavities in Z mode</a:t>
            </a:r>
          </a:p>
        </p:txBody>
      </p:sp>
      <p:sp>
        <p:nvSpPr>
          <p:cNvPr id="17" name="右箭头 16"/>
          <p:cNvSpPr/>
          <p:nvPr/>
        </p:nvSpPr>
        <p:spPr>
          <a:xfrm>
            <a:off x="1725536" y="2901818"/>
            <a:ext cx="392021" cy="22114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下箭头 7"/>
          <p:cNvSpPr/>
          <p:nvPr/>
        </p:nvSpPr>
        <p:spPr>
          <a:xfrm>
            <a:off x="6133874" y="4257092"/>
            <a:ext cx="94310" cy="1873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3865276" y="4018855"/>
            <a:ext cx="2016224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/>
              <a:t>common RF  cavities</a:t>
            </a:r>
            <a:endParaRPr lang="zh-CN" alt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652120" y="3985318"/>
            <a:ext cx="1670657" cy="3077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/>
              <a:t>combined magnet</a:t>
            </a:r>
            <a:endParaRPr lang="zh-CN" altLang="en-US" sz="1400" b="1" dirty="0"/>
          </a:p>
        </p:txBody>
      </p:sp>
      <p:sp>
        <p:nvSpPr>
          <p:cNvPr id="3" name="矩形 2"/>
          <p:cNvSpPr/>
          <p:nvPr/>
        </p:nvSpPr>
        <p:spPr>
          <a:xfrm>
            <a:off x="1043608" y="5067181"/>
            <a:ext cx="1872208" cy="116955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1400" b="1" dirty="0" smtClean="0"/>
              <a:t>Esep=1.8 MV/m </a:t>
            </a:r>
          </a:p>
          <a:p>
            <a:r>
              <a:rPr lang="en-US" altLang="zh-CN" sz="1400" b="1" dirty="0" smtClean="0"/>
              <a:t>Lsep=50m</a:t>
            </a:r>
          </a:p>
          <a:p>
            <a:r>
              <a:rPr lang="en-US" altLang="zh-CN" sz="1400" b="1" dirty="0" smtClean="0"/>
              <a:t>Ldrift=75m</a:t>
            </a:r>
          </a:p>
          <a:p>
            <a:r>
              <a:rPr lang="en-US" altLang="zh-CN" sz="1400" b="1" dirty="0" smtClean="0">
                <a:sym typeface="Symbol"/>
              </a:rPr>
              <a:t>x=</a:t>
            </a:r>
            <a:r>
              <a:rPr lang="en-US" altLang="zh-CN" sz="1400" b="1" dirty="0" smtClean="0"/>
              <a:t>10 cm at entrance of quad</a:t>
            </a:r>
            <a:endParaRPr lang="zh-CN" altLang="en-US" sz="1400" b="1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610" y="4938711"/>
            <a:ext cx="5368822" cy="115458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11</a:t>
            </a:fld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1115616" y="370774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0070C0"/>
                </a:solidFill>
              </a:rPr>
              <a:t>Phase tuning</a:t>
            </a:r>
            <a:endParaRPr lang="zh-CN" altLang="en-US" b="1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32240" y="370774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0070C0"/>
                </a:solidFill>
              </a:rPr>
              <a:t>Phase tuning</a:t>
            </a:r>
            <a:endParaRPr lang="zh-CN" altLang="en-US" b="1" dirty="0">
              <a:solidFill>
                <a:srgbClr val="0070C0"/>
              </a:solidFill>
            </a:endParaRP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7606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8072"/>
          </a:xfrm>
        </p:spPr>
        <p:txBody>
          <a:bodyPr>
            <a:normAutofit/>
          </a:bodyPr>
          <a:lstStyle/>
          <a:p>
            <a:r>
              <a:rPr lang="en-US" altLang="zh-CN" sz="2800" b="1" dirty="0" smtClean="0">
                <a:solidFill>
                  <a:srgbClr val="0070C0"/>
                </a:solidFill>
              </a:rPr>
              <a:t>Optics design of Straight section region</a:t>
            </a:r>
            <a:endParaRPr lang="zh-CN" altLang="en-US" sz="2800" b="1" dirty="0">
              <a:solidFill>
                <a:srgbClr val="0070C0"/>
              </a:solidFill>
            </a:endParaRPr>
          </a:p>
        </p:txBody>
      </p:sp>
      <p:pic>
        <p:nvPicPr>
          <p:cNvPr id="14" name="Picture 8" descr="logo_main2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9" y="47947"/>
            <a:ext cx="917403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内容占位符 2"/>
          <p:cNvSpPr txBox="1">
            <a:spLocks/>
          </p:cNvSpPr>
          <p:nvPr/>
        </p:nvSpPr>
        <p:spPr>
          <a:xfrm>
            <a:off x="539552" y="1052736"/>
            <a:ext cx="8388424" cy="201622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/>
              <a:t>The function of the straight section is phase advance tuning and </a:t>
            </a:r>
            <a:r>
              <a:rPr lang="en-US" altLang="zh-CN" sz="2000" dirty="0" smtClean="0"/>
              <a:t>injection.</a:t>
            </a:r>
          </a:p>
          <a:p>
            <a:pPr lvl="1"/>
            <a:r>
              <a:rPr lang="en-US" altLang="zh-CN" sz="2000" dirty="0" smtClean="0"/>
              <a:t>Independent </a:t>
            </a:r>
            <a:r>
              <a:rPr lang="en-US" altLang="zh-CN" sz="2000" dirty="0"/>
              <a:t>magnets for two </a:t>
            </a:r>
            <a:r>
              <a:rPr lang="en-US" altLang="zh-CN" sz="2000" dirty="0" smtClean="0"/>
              <a:t>rings</a:t>
            </a:r>
          </a:p>
          <a:p>
            <a:pPr lvl="1"/>
            <a:r>
              <a:rPr lang="en-US" altLang="zh-CN" sz="2000" dirty="0" smtClean="0"/>
              <a:t>0.3m of longitudinal distance between </a:t>
            </a:r>
            <a:r>
              <a:rPr lang="en-US" altLang="zh-CN" sz="2000" dirty="0"/>
              <a:t>two quadrupoles </a:t>
            </a:r>
            <a:r>
              <a:rPr lang="en-US" altLang="zh-CN" sz="2000" dirty="0" smtClean="0"/>
              <a:t>of </a:t>
            </a:r>
            <a:r>
              <a:rPr lang="en-US" altLang="zh-CN" sz="2000" dirty="0"/>
              <a:t>two rings allows a larger size of </a:t>
            </a:r>
            <a:r>
              <a:rPr lang="en-US" altLang="zh-CN" sz="2000" dirty="0" smtClean="0"/>
              <a:t>quadrupoles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12</a:t>
            </a:fld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 dirty="0"/>
          </a:p>
        </p:txBody>
      </p:sp>
      <p:grpSp>
        <p:nvGrpSpPr>
          <p:cNvPr id="3" name="组合 2"/>
          <p:cNvGrpSpPr/>
          <p:nvPr/>
        </p:nvGrpSpPr>
        <p:grpSpPr>
          <a:xfrm>
            <a:off x="467544" y="2780928"/>
            <a:ext cx="8640960" cy="2825020"/>
            <a:chOff x="467544" y="2764220"/>
            <a:chExt cx="8640960" cy="2825020"/>
          </a:xfrm>
        </p:grpSpPr>
        <p:sp>
          <p:nvSpPr>
            <p:cNvPr id="21" name="TextBox 20"/>
            <p:cNvSpPr txBox="1"/>
            <p:nvPr/>
          </p:nvSpPr>
          <p:spPr>
            <a:xfrm>
              <a:off x="1115616" y="5219908"/>
              <a:ext cx="23042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>
                  <a:solidFill>
                    <a:srgbClr val="0070C0"/>
                  </a:solidFill>
                </a:rPr>
                <a:t>Phase tuning</a:t>
              </a:r>
              <a:endParaRPr lang="zh-CN" alt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804248" y="5212492"/>
              <a:ext cx="23042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>
                  <a:solidFill>
                    <a:srgbClr val="0070C0"/>
                  </a:solidFill>
                </a:rPr>
                <a:t>Phase tuning</a:t>
              </a:r>
              <a:endParaRPr lang="zh-CN" alt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139952" y="5212492"/>
              <a:ext cx="23042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>
                  <a:solidFill>
                    <a:srgbClr val="0070C0"/>
                  </a:solidFill>
                </a:rPr>
                <a:t>Injection</a:t>
              </a:r>
              <a:endParaRPr lang="zh-CN" altLang="en-US" b="1" dirty="0">
                <a:solidFill>
                  <a:srgbClr val="0070C0"/>
                </a:solidFill>
              </a:endParaRPr>
            </a:p>
          </p:txBody>
        </p:sp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2764220"/>
              <a:ext cx="7962900" cy="2389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3419872" y="4046089"/>
              <a:ext cx="38884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/>
                <a:t>Bx=600 m at injection point</a:t>
              </a:r>
            </a:p>
            <a:p>
              <a:r>
                <a:rPr lang="en-US" altLang="zh-CN" b="1" dirty="0" smtClean="0"/>
                <a:t>Injection section 66.7 m</a:t>
              </a:r>
              <a:endParaRPr lang="zh-CN" alt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39354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43645" y="1513482"/>
            <a:ext cx="5732345" cy="5227886"/>
            <a:chOff x="143645" y="1322103"/>
            <a:chExt cx="5732345" cy="5227886"/>
          </a:xfrm>
        </p:grpSpPr>
        <p:sp>
          <p:nvSpPr>
            <p:cNvPr id="5" name="Rectangle 3"/>
            <p:cNvSpPr/>
            <p:nvPr/>
          </p:nvSpPr>
          <p:spPr>
            <a:xfrm>
              <a:off x="3499130" y="2060848"/>
              <a:ext cx="324037" cy="3816424"/>
            </a:xfrm>
            <a:prstGeom prst="rect">
              <a:avLst/>
            </a:prstGeom>
            <a:pattFill prst="ltUpDiag">
              <a:fgClr>
                <a:prstClr val="black"/>
              </a:fgClr>
              <a:bgClr>
                <a:prstClr val="white"/>
              </a:bgClr>
            </a:patt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dirty="0">
                <a:solidFill>
                  <a:sysClr val="window" lastClr="FFFFFF"/>
                </a:solidFill>
              </a:endParaRPr>
            </a:p>
          </p:txBody>
        </p:sp>
        <p:sp>
          <p:nvSpPr>
            <p:cNvPr id="6" name="Rectangle 4"/>
            <p:cNvSpPr/>
            <p:nvPr/>
          </p:nvSpPr>
          <p:spPr>
            <a:xfrm>
              <a:off x="3229100" y="1916832"/>
              <a:ext cx="702078" cy="288032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dirty="0">
                <a:solidFill>
                  <a:sysClr val="window" lastClr="FFFFFF"/>
                </a:solidFill>
              </a:endParaRPr>
            </a:p>
          </p:txBody>
        </p:sp>
        <p:sp>
          <p:nvSpPr>
            <p:cNvPr id="7" name="Rectangle 5"/>
            <p:cNvSpPr/>
            <p:nvPr/>
          </p:nvSpPr>
          <p:spPr>
            <a:xfrm>
              <a:off x="3175094" y="5733256"/>
              <a:ext cx="702078" cy="288032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dirty="0">
                <a:solidFill>
                  <a:sysClr val="window" lastClr="FFFFFF"/>
                </a:solidFill>
              </a:endParaRPr>
            </a:p>
          </p:txBody>
        </p:sp>
        <p:cxnSp>
          <p:nvCxnSpPr>
            <p:cNvPr id="8" name="Straight Connector 9"/>
            <p:cNvCxnSpPr/>
            <p:nvPr/>
          </p:nvCxnSpPr>
          <p:spPr>
            <a:xfrm>
              <a:off x="1284884" y="2204864"/>
              <a:ext cx="0" cy="3528392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ysDot"/>
            </a:ln>
            <a:effectLst/>
          </p:spPr>
        </p:cxnSp>
        <p:cxnSp>
          <p:nvCxnSpPr>
            <p:cNvPr id="9" name="Straight Connector 13"/>
            <p:cNvCxnSpPr/>
            <p:nvPr/>
          </p:nvCxnSpPr>
          <p:spPr>
            <a:xfrm>
              <a:off x="4854503" y="2317777"/>
              <a:ext cx="0" cy="3924436"/>
            </a:xfrm>
            <a:prstGeom prst="line">
              <a:avLst/>
            </a:prstGeom>
            <a:noFill/>
            <a:ln w="9525" cap="flat" cmpd="sng" algn="ctr">
              <a:solidFill>
                <a:srgbClr val="FF0000"/>
              </a:solidFill>
              <a:prstDash val="sysDot"/>
            </a:ln>
            <a:effectLst/>
          </p:spPr>
        </p:cxnSp>
        <p:sp>
          <p:nvSpPr>
            <p:cNvPr id="10" name="Oval 14"/>
            <p:cNvSpPr/>
            <p:nvPr/>
          </p:nvSpPr>
          <p:spPr>
            <a:xfrm>
              <a:off x="2323705" y="3567420"/>
              <a:ext cx="1095551" cy="803278"/>
            </a:xfrm>
            <a:prstGeom prst="ellips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dirty="0">
                <a:solidFill>
                  <a:sysClr val="window" lastClr="FFFFFF"/>
                </a:solidFill>
              </a:endParaRPr>
            </a:p>
          </p:txBody>
        </p:sp>
        <p:sp>
          <p:nvSpPr>
            <p:cNvPr id="11" name="Oval 17"/>
            <p:cNvSpPr/>
            <p:nvPr/>
          </p:nvSpPr>
          <p:spPr>
            <a:xfrm>
              <a:off x="3985184" y="3329548"/>
              <a:ext cx="746337" cy="1279023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dirty="0">
                <a:solidFill>
                  <a:sysClr val="window" lastClr="FFFFFF"/>
                </a:solidFill>
              </a:endParaRPr>
            </a:p>
          </p:txBody>
        </p:sp>
        <p:sp>
          <p:nvSpPr>
            <p:cNvPr id="12" name="Rectangle 21"/>
            <p:cNvSpPr/>
            <p:nvPr/>
          </p:nvSpPr>
          <p:spPr>
            <a:xfrm>
              <a:off x="1824944" y="1916832"/>
              <a:ext cx="702078" cy="288032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dirty="0">
                <a:solidFill>
                  <a:sysClr val="window" lastClr="FFFFFF"/>
                </a:solidFill>
              </a:endParaRPr>
            </a:p>
          </p:txBody>
        </p:sp>
        <p:sp>
          <p:nvSpPr>
            <p:cNvPr id="13" name="Rectangle 22"/>
            <p:cNvSpPr/>
            <p:nvPr/>
          </p:nvSpPr>
          <p:spPr>
            <a:xfrm>
              <a:off x="1824037" y="5733256"/>
              <a:ext cx="702078" cy="288032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dirty="0">
                <a:solidFill>
                  <a:sysClr val="window" lastClr="FFFFFF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195736" y="1322103"/>
              <a:ext cx="125707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en-US" sz="1600" kern="0" dirty="0">
                  <a:solidFill>
                    <a:sysClr val="windowText" lastClr="000000"/>
                  </a:solidFill>
                </a:rPr>
                <a:t>Bumped</a:t>
              </a:r>
            </a:p>
            <a:p>
              <a:pPr algn="ctr">
                <a:defRPr/>
              </a:pPr>
              <a:r>
                <a:rPr lang="en-US" sz="1600" kern="0" dirty="0">
                  <a:solidFill>
                    <a:sysClr val="windowText" lastClr="000000"/>
                  </a:solidFill>
                </a:rPr>
                <a:t>Stored beam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985184" y="1428268"/>
              <a:ext cx="13789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altLang="zh-CN" sz="1600" kern="0" dirty="0">
                  <a:solidFill>
                    <a:srgbClr val="FF0000"/>
                  </a:solidFill>
                </a:rPr>
                <a:t>Injected beam</a:t>
              </a:r>
              <a:endParaRPr lang="en-US" sz="1600" kern="0" dirty="0">
                <a:solidFill>
                  <a:srgbClr val="FF000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310879" y="1428268"/>
              <a:ext cx="82907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sz="1600" kern="0" dirty="0">
                  <a:solidFill>
                    <a:sysClr val="windowText" lastClr="000000"/>
                  </a:solidFill>
                </a:rPr>
                <a:t>Septum</a:t>
              </a:r>
            </a:p>
            <a:p>
              <a:pPr>
                <a:defRPr/>
              </a:pPr>
              <a:endParaRPr lang="en-US" sz="1600" kern="0" dirty="0">
                <a:solidFill>
                  <a:sysClr val="windowText" lastClr="000000"/>
                </a:solidFill>
              </a:endParaRPr>
            </a:p>
            <a:p>
              <a:pPr>
                <a:defRPr/>
              </a:pPr>
              <a:r>
                <a:rPr lang="en-US" sz="1600" kern="0" dirty="0">
                  <a:solidFill>
                    <a:sysClr val="windowText" lastClr="000000"/>
                  </a:solidFill>
                </a:rPr>
                <a:t>  2mm</a:t>
              </a:r>
            </a:p>
          </p:txBody>
        </p:sp>
        <p:cxnSp>
          <p:nvCxnSpPr>
            <p:cNvPr id="18" name="Straight Arrow Connector 6"/>
            <p:cNvCxnSpPr/>
            <p:nvPr/>
          </p:nvCxnSpPr>
          <p:spPr>
            <a:xfrm>
              <a:off x="2738173" y="6021288"/>
              <a:ext cx="2111108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  <a:headEnd type="arrow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grpSp>
          <p:nvGrpSpPr>
            <p:cNvPr id="21" name="Group 34"/>
            <p:cNvGrpSpPr/>
            <p:nvPr/>
          </p:nvGrpSpPr>
          <p:grpSpPr>
            <a:xfrm>
              <a:off x="143645" y="1322103"/>
              <a:ext cx="976933" cy="1202650"/>
              <a:chOff x="6749919" y="4941168"/>
              <a:chExt cx="1302577" cy="1202650"/>
            </a:xfrm>
          </p:grpSpPr>
          <p:cxnSp>
            <p:nvCxnSpPr>
              <p:cNvPr id="22" name="Straight Arrow Connector 35"/>
              <p:cNvCxnSpPr/>
              <p:nvPr/>
            </p:nvCxnSpPr>
            <p:spPr>
              <a:xfrm flipV="1">
                <a:off x="6948264" y="5301208"/>
                <a:ext cx="0" cy="720080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4F81BD"/>
                </a:solidFill>
                <a:prstDash val="solid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3" name="Straight Arrow Connector 36"/>
              <p:cNvCxnSpPr/>
              <p:nvPr/>
            </p:nvCxnSpPr>
            <p:spPr>
              <a:xfrm>
                <a:off x="6948264" y="6021288"/>
                <a:ext cx="711696" cy="0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4F81BD"/>
                </a:solidFill>
                <a:prstDash val="solid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24" name="TextBox 23"/>
              <p:cNvSpPr txBox="1"/>
              <p:nvPr/>
            </p:nvSpPr>
            <p:spPr>
              <a:xfrm>
                <a:off x="6749919" y="4941168"/>
                <a:ext cx="4556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en-US" sz="1600" kern="0" dirty="0">
                    <a:solidFill>
                      <a:sysClr val="windowText" lastClr="000000"/>
                    </a:solidFill>
                  </a:rPr>
                  <a:t>X’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7665211" y="5805264"/>
                <a:ext cx="38728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en-US" sz="1600" kern="0" dirty="0">
                    <a:solidFill>
                      <a:sysClr val="windowText" lastClr="000000"/>
                    </a:solidFill>
                  </a:rPr>
                  <a:t>X</a:t>
                </a:r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2804315" y="6141239"/>
              <a:ext cx="307167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sz="2000" kern="0" dirty="0">
                  <a:solidFill>
                    <a:sysClr val="windowText" lastClr="000000"/>
                  </a:solidFill>
                </a:rPr>
                <a:t>Acceptance &gt;4</a:t>
              </a:r>
              <a:r>
                <a:rPr lang="en-US" sz="2000" kern="0" dirty="0">
                  <a:solidFill>
                    <a:sysClr val="windowText" lastClr="000000"/>
                  </a:solidFill>
                  <a:latin typeface="Symbol" charset="2"/>
                  <a:cs typeface="Symbol" charset="2"/>
                </a:rPr>
                <a:t>s</a:t>
              </a:r>
              <a:r>
                <a:rPr lang="en-US" sz="2000" kern="0" baseline="-25000" dirty="0">
                  <a:solidFill>
                    <a:sysClr val="windowText" lastClr="000000"/>
                  </a:solidFill>
                </a:rPr>
                <a:t>xc</a:t>
              </a:r>
              <a:r>
                <a:rPr lang="en-US" sz="2000" kern="0" dirty="0">
                  <a:solidFill>
                    <a:sysClr val="windowText" lastClr="000000"/>
                  </a:solidFill>
                </a:rPr>
                <a:t> + </a:t>
              </a:r>
              <a:r>
                <a:rPr lang="en-US" sz="2000" kern="0" dirty="0" smtClean="0">
                  <a:solidFill>
                    <a:sysClr val="windowText" lastClr="000000"/>
                  </a:solidFill>
                </a:rPr>
                <a:t>6</a:t>
              </a:r>
              <a:r>
                <a:rPr lang="en-US" sz="2000" kern="0" dirty="0" smtClean="0">
                  <a:solidFill>
                    <a:sysClr val="windowText" lastClr="000000"/>
                  </a:solidFill>
                  <a:latin typeface="Symbol" charset="2"/>
                  <a:cs typeface="Symbol" charset="2"/>
                </a:rPr>
                <a:t>s</a:t>
              </a:r>
              <a:r>
                <a:rPr lang="en-US" sz="2000" kern="0" baseline="-25000" dirty="0" smtClean="0">
                  <a:solidFill>
                    <a:sysClr val="windowText" lastClr="000000"/>
                  </a:solidFill>
                </a:rPr>
                <a:t>xi</a:t>
              </a:r>
              <a:r>
                <a:rPr lang="en-US" sz="2000" kern="0" dirty="0" smtClean="0">
                  <a:solidFill>
                    <a:sysClr val="windowText" lastClr="000000"/>
                  </a:solidFill>
                </a:rPr>
                <a:t> </a:t>
              </a:r>
              <a:r>
                <a:rPr lang="en-US" sz="2000" kern="0" dirty="0">
                  <a:solidFill>
                    <a:sysClr val="windowText" lastClr="000000"/>
                  </a:solidFill>
                </a:rPr>
                <a:t>+ S </a:t>
              </a:r>
            </a:p>
          </p:txBody>
        </p:sp>
        <p:cxnSp>
          <p:nvCxnSpPr>
            <p:cNvPr id="27" name="Straight Arrow Connector 40"/>
            <p:cNvCxnSpPr/>
            <p:nvPr/>
          </p:nvCxnSpPr>
          <p:spPr>
            <a:xfrm>
              <a:off x="1284884" y="5733256"/>
              <a:ext cx="1512168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  <a:headEnd type="arrow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28" name="TextBox 27"/>
            <p:cNvSpPr txBox="1"/>
            <p:nvPr/>
          </p:nvSpPr>
          <p:spPr>
            <a:xfrm>
              <a:off x="1360569" y="5842103"/>
              <a:ext cx="143083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2000" kern="0" dirty="0">
                  <a:solidFill>
                    <a:sysClr val="windowText" lastClr="000000"/>
                  </a:solidFill>
                </a:rPr>
                <a:t>Bump Height</a:t>
              </a:r>
            </a:p>
          </p:txBody>
        </p:sp>
        <p:sp>
          <p:nvSpPr>
            <p:cNvPr id="29" name="椭圆 28"/>
            <p:cNvSpPr/>
            <p:nvPr/>
          </p:nvSpPr>
          <p:spPr>
            <a:xfrm>
              <a:off x="258770" y="2492896"/>
              <a:ext cx="4590511" cy="295232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1" name="Oval 14"/>
            <p:cNvSpPr/>
            <p:nvPr/>
          </p:nvSpPr>
          <p:spPr>
            <a:xfrm>
              <a:off x="743462" y="3567420"/>
              <a:ext cx="1095551" cy="803278"/>
            </a:xfrm>
            <a:prstGeom prst="ellips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dash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dirty="0">
                <a:solidFill>
                  <a:sysClr val="window" lastClr="FFFFFF"/>
                </a:solidFill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5004048" y="2780928"/>
            <a:ext cx="41764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prstClr val="black"/>
                </a:solidFill>
              </a:rPr>
              <a:t>For Higgs:</a:t>
            </a:r>
          </a:p>
          <a:p>
            <a:r>
              <a:rPr lang="en-US" altLang="zh-CN" dirty="0">
                <a:solidFill>
                  <a:prstClr val="black"/>
                </a:solidFill>
                <a:latin typeface="Symbol" panose="05050102010706020507" pitchFamily="18" charset="2"/>
                <a:ea typeface="Ebrima" panose="02000000000000000000" pitchFamily="2" charset="0"/>
                <a:cs typeface="Ebrima" panose="02000000000000000000" pitchFamily="2" charset="0"/>
              </a:rPr>
              <a:t>e</a:t>
            </a:r>
            <a:r>
              <a:rPr lang="en-US" altLang="zh-CN" dirty="0">
                <a:solidFill>
                  <a:prstClr val="black"/>
                </a:solidFill>
                <a:latin typeface="Symbol" panose="05050102010706020507" pitchFamily="18" charset="2"/>
              </a:rPr>
              <a:t>_</a:t>
            </a:r>
            <a:r>
              <a:rPr lang="en-US" altLang="zh-CN" dirty="0">
                <a:solidFill>
                  <a:prstClr val="black"/>
                </a:solidFill>
              </a:rPr>
              <a:t>x = 1.21 nm.rad; </a:t>
            </a:r>
            <a:r>
              <a:rPr lang="en-US" altLang="zh-CN" dirty="0">
                <a:solidFill>
                  <a:prstClr val="black"/>
                </a:solidFill>
                <a:latin typeface="Symbol" panose="05050102010706020507" pitchFamily="18" charset="2"/>
                <a:ea typeface="Ebrima" panose="02000000000000000000" pitchFamily="2" charset="0"/>
                <a:cs typeface="Ebrima" panose="02000000000000000000" pitchFamily="2" charset="0"/>
              </a:rPr>
              <a:t>e</a:t>
            </a:r>
            <a:r>
              <a:rPr lang="en-US" altLang="zh-CN" dirty="0">
                <a:solidFill>
                  <a:prstClr val="black"/>
                </a:solidFill>
                <a:latin typeface="Symbol" panose="05050102010706020507" pitchFamily="18" charset="2"/>
              </a:rPr>
              <a:t>_</a:t>
            </a:r>
            <a:r>
              <a:rPr lang="en-US" altLang="zh-CN" dirty="0">
                <a:solidFill>
                  <a:prstClr val="black"/>
                </a:solidFill>
              </a:rPr>
              <a:t>inject = </a:t>
            </a:r>
            <a:r>
              <a:rPr lang="en-US" altLang="zh-CN" dirty="0" smtClean="0">
                <a:solidFill>
                  <a:prstClr val="black"/>
                </a:solidFill>
              </a:rPr>
              <a:t>3.58 </a:t>
            </a:r>
            <a:r>
              <a:rPr lang="en-US" altLang="zh-CN" dirty="0">
                <a:solidFill>
                  <a:prstClr val="black"/>
                </a:solidFill>
              </a:rPr>
              <a:t>nm.rad</a:t>
            </a:r>
          </a:p>
          <a:p>
            <a:r>
              <a:rPr lang="en-US" altLang="zh-CN" dirty="0">
                <a:solidFill>
                  <a:prstClr val="black"/>
                </a:solidFill>
                <a:latin typeface="Symbol" panose="05050102010706020507" pitchFamily="18" charset="2"/>
              </a:rPr>
              <a:t>s</a:t>
            </a:r>
            <a:r>
              <a:rPr lang="en-US" altLang="zh-CN" dirty="0">
                <a:solidFill>
                  <a:prstClr val="black"/>
                </a:solidFill>
              </a:rPr>
              <a:t>x = </a:t>
            </a:r>
            <a:r>
              <a:rPr lang="en-US" altLang="zh-CN" dirty="0" smtClean="0">
                <a:solidFill>
                  <a:prstClr val="black"/>
                </a:solidFill>
              </a:rPr>
              <a:t>0.85 </a:t>
            </a:r>
            <a:r>
              <a:rPr lang="en-US" altLang="zh-CN" dirty="0">
                <a:solidFill>
                  <a:prstClr val="black"/>
                </a:solidFill>
              </a:rPr>
              <a:t>mm, </a:t>
            </a:r>
            <a:r>
              <a:rPr lang="en-US" altLang="zh-CN" dirty="0">
                <a:solidFill>
                  <a:prstClr val="black"/>
                </a:solidFill>
                <a:latin typeface="Symbol" panose="05050102010706020507" pitchFamily="18" charset="2"/>
              </a:rPr>
              <a:t>s</a:t>
            </a:r>
            <a:r>
              <a:rPr lang="en-US" altLang="zh-CN" dirty="0">
                <a:solidFill>
                  <a:prstClr val="black"/>
                </a:solidFill>
              </a:rPr>
              <a:t>_inject = </a:t>
            </a:r>
            <a:r>
              <a:rPr lang="en-US" altLang="zh-CN" dirty="0" smtClean="0">
                <a:solidFill>
                  <a:prstClr val="black"/>
                </a:solidFill>
              </a:rPr>
              <a:t>0.94 </a:t>
            </a:r>
            <a:r>
              <a:rPr lang="en-US" altLang="zh-CN" dirty="0">
                <a:solidFill>
                  <a:prstClr val="black"/>
                </a:solidFill>
              </a:rPr>
              <a:t>mm</a:t>
            </a:r>
          </a:p>
          <a:p>
            <a:r>
              <a:rPr lang="en-US" altLang="zh-CN" dirty="0">
                <a:solidFill>
                  <a:prstClr val="black"/>
                </a:solidFill>
              </a:rPr>
              <a:t>Septum = 2 </a:t>
            </a:r>
            <a:r>
              <a:rPr lang="en-US" altLang="zh-CN" dirty="0" smtClean="0">
                <a:solidFill>
                  <a:prstClr val="black"/>
                </a:solidFill>
              </a:rPr>
              <a:t>mm</a:t>
            </a:r>
            <a:endParaRPr lang="en-US" altLang="zh-CN" dirty="0">
              <a:solidFill>
                <a:prstClr val="black"/>
              </a:solidFill>
            </a:endParaRPr>
          </a:p>
          <a:p>
            <a:r>
              <a:rPr lang="en-US" altLang="zh-CN" dirty="0">
                <a:solidFill>
                  <a:srgbClr val="FF0000"/>
                </a:solidFill>
              </a:rPr>
              <a:t>Acceptance &gt; </a:t>
            </a:r>
            <a:r>
              <a:rPr lang="en-US" altLang="zh-CN" dirty="0" smtClean="0">
                <a:solidFill>
                  <a:srgbClr val="FF0000"/>
                </a:solidFill>
              </a:rPr>
              <a:t>13 </a:t>
            </a:r>
            <a:r>
              <a:rPr lang="en-US" altLang="zh-CN" dirty="0">
                <a:solidFill>
                  <a:srgbClr val="FF0000"/>
                </a:solidFill>
                <a:latin typeface="Symbol" panose="05050102010706020507" pitchFamily="18" charset="2"/>
              </a:rPr>
              <a:t>s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30" name="Picture 8" descr="logo_main2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9" y="47947"/>
            <a:ext cx="917403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标题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8072"/>
          </a:xfrm>
        </p:spPr>
        <p:txBody>
          <a:bodyPr>
            <a:normAutofit/>
          </a:bodyPr>
          <a:lstStyle/>
          <a:p>
            <a:r>
              <a:rPr lang="en-US" altLang="zh-CN" sz="2800" b="1" dirty="0" smtClean="0">
                <a:solidFill>
                  <a:srgbClr val="0070C0"/>
                </a:solidFill>
              </a:rPr>
              <a:t>Injection</a:t>
            </a:r>
            <a:endParaRPr lang="zh-CN" altLang="en-US" sz="2800" b="1" dirty="0">
              <a:solidFill>
                <a:srgbClr val="0070C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964688" y="867151"/>
            <a:ext cx="37198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/>
              <a:t>conventional off axis </a:t>
            </a:r>
            <a:r>
              <a:rPr lang="en-US" altLang="zh-CN" b="1" dirty="0" smtClean="0"/>
              <a:t>injection</a:t>
            </a:r>
          </a:p>
          <a:p>
            <a:r>
              <a:rPr lang="en-US" altLang="zh-CN" b="1" dirty="0" smtClean="0"/>
              <a:t>4 kicker for local </a:t>
            </a:r>
            <a:r>
              <a:rPr lang="en-US" altLang="zh-CN" b="1" dirty="0"/>
              <a:t>bump </a:t>
            </a:r>
            <a:r>
              <a:rPr lang="en-US" altLang="zh-CN" b="1" dirty="0" smtClean="0"/>
              <a:t>in the </a:t>
            </a:r>
            <a:r>
              <a:rPr lang="en-US" altLang="zh-CN" b="1" dirty="0"/>
              <a:t>collider</a:t>
            </a:r>
            <a:endParaRPr lang="zh-CN" alt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660232" y="603348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by Xiaohao Cui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6830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842" y="3796403"/>
            <a:ext cx="2993310" cy="2872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logo_main20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9" y="47947"/>
            <a:ext cx="917403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标题 1"/>
          <p:cNvSpPr txBox="1">
            <a:spLocks/>
          </p:cNvSpPr>
          <p:nvPr/>
        </p:nvSpPr>
        <p:spPr>
          <a:xfrm>
            <a:off x="518864" y="-273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b="1" dirty="0" smtClean="0">
                <a:solidFill>
                  <a:srgbClr val="0070C0"/>
                </a:solidFill>
              </a:rPr>
              <a:t>Linear optics of the collider </a:t>
            </a:r>
            <a:r>
              <a:rPr lang="en-US" altLang="zh-CN" sz="2800" b="1" dirty="0">
                <a:solidFill>
                  <a:srgbClr val="0070C0"/>
                </a:solidFill>
              </a:rPr>
              <a:t>ring</a:t>
            </a:r>
          </a:p>
        </p:txBody>
      </p:sp>
      <p:sp>
        <p:nvSpPr>
          <p:cNvPr id="20" name="内容占位符 2"/>
          <p:cNvSpPr txBox="1">
            <a:spLocks/>
          </p:cNvSpPr>
          <p:nvPr/>
        </p:nvSpPr>
        <p:spPr>
          <a:xfrm>
            <a:off x="673224" y="836712"/>
            <a:ext cx="7499176" cy="79208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buFont typeface="Arial" pitchFamily="34" charset="0"/>
              <a:buChar char="•"/>
            </a:pPr>
            <a:r>
              <a:rPr lang="en-US" altLang="zh-CN" sz="2000" dirty="0" smtClean="0">
                <a:sym typeface="Symbol"/>
              </a:rPr>
              <a:t>An optics fulfilling </a:t>
            </a:r>
            <a:r>
              <a:rPr lang="en-US" altLang="zh-CN" sz="2000" dirty="0">
                <a:sym typeface="Symbol"/>
              </a:rPr>
              <a:t>requirements of the parameters list, geometry, </a:t>
            </a:r>
            <a:r>
              <a:rPr lang="en-US" altLang="zh-CN" sz="2000" dirty="0" smtClean="0">
                <a:sym typeface="Symbol"/>
              </a:rPr>
              <a:t>photon background and key hardware.</a:t>
            </a:r>
          </a:p>
        </p:txBody>
      </p:sp>
      <p:cxnSp>
        <p:nvCxnSpPr>
          <p:cNvPr id="3" name="直接箭头连接符 2"/>
          <p:cNvCxnSpPr/>
          <p:nvPr/>
        </p:nvCxnSpPr>
        <p:spPr>
          <a:xfrm>
            <a:off x="3059832" y="4580922"/>
            <a:ext cx="1512167" cy="15197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箭头连接符 5"/>
          <p:cNvCxnSpPr/>
          <p:nvPr/>
        </p:nvCxnSpPr>
        <p:spPr>
          <a:xfrm flipH="1">
            <a:off x="5724128" y="5092547"/>
            <a:ext cx="51401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14</a:t>
            </a:fld>
            <a:endParaRPr lang="zh-CN" altLang="en-US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717032"/>
            <a:ext cx="2952328" cy="1136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950575"/>
            <a:ext cx="1800200" cy="2448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1560190"/>
            <a:ext cx="8086725" cy="2156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187624" y="1687188"/>
            <a:ext cx="554461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/>
              <a:t>tune= 363.10 / 365.22 (near integer with two IPs)</a:t>
            </a:r>
          </a:p>
          <a:p>
            <a:r>
              <a:rPr lang="en-US" altLang="zh-CN" sz="1600" b="1" dirty="0" smtClean="0"/>
              <a:t>natural </a:t>
            </a:r>
            <a:r>
              <a:rPr lang="en-US" altLang="zh-CN" sz="1600" b="1" dirty="0"/>
              <a:t>chromaticity</a:t>
            </a:r>
            <a:r>
              <a:rPr lang="en-US" altLang="zh-CN" sz="1600" b="1" dirty="0" smtClean="0"/>
              <a:t>=  -493 / -1544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1700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634082"/>
          </a:xfrm>
        </p:spPr>
        <p:txBody>
          <a:bodyPr>
            <a:normAutofit/>
          </a:bodyPr>
          <a:lstStyle/>
          <a:p>
            <a:r>
              <a:rPr lang="en-US" altLang="zh-CN" sz="2800" b="1" dirty="0">
                <a:solidFill>
                  <a:srgbClr val="0070C0"/>
                </a:solidFill>
              </a:rPr>
              <a:t>Parameter of collider ring lattice</a:t>
            </a:r>
            <a:endParaRPr lang="zh-CN" altLang="en-US" sz="2800" b="1" dirty="0">
              <a:solidFill>
                <a:srgbClr val="0070C0"/>
              </a:solidFill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Yiwei Wang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15</a:t>
            </a:fld>
            <a:endParaRPr lang="zh-CN" altLang="en-US"/>
          </a:p>
        </p:txBody>
      </p:sp>
      <p:pic>
        <p:nvPicPr>
          <p:cNvPr id="6" name="Picture 8" descr="logo_main2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9" y="-27384"/>
            <a:ext cx="917403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4559022"/>
              </p:ext>
            </p:extLst>
          </p:nvPr>
        </p:nvGraphicFramePr>
        <p:xfrm>
          <a:off x="362843" y="755352"/>
          <a:ext cx="8529637" cy="5842000"/>
        </p:xfrm>
        <a:graphic>
          <a:graphicData uri="http://schemas.openxmlformats.org/drawingml/2006/table">
            <a:tbl>
              <a:tblPr/>
              <a:tblGrid>
                <a:gridCol w="2665412"/>
                <a:gridCol w="1344613"/>
                <a:gridCol w="1506537"/>
                <a:gridCol w="1506538"/>
                <a:gridCol w="1506537"/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Parameter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marL="91446" marR="91446" marT="45722" marB="45722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Symbol, unit</a:t>
                      </a:r>
                      <a:endParaRPr kumimoji="0" lang="en-US" altLang="zh-CN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marL="91446" marR="91446" marT="45722" marB="45722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Higgs</a:t>
                      </a:r>
                    </a:p>
                  </a:txBody>
                  <a:tcPr marL="91446" marR="91446" marT="45722" marB="45722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W</a:t>
                      </a:r>
                      <a:endParaRPr kumimoji="0" lang="en-US" altLang="zh-CN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marL="91446" marR="91446" marT="45722" marB="45722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Z</a:t>
                      </a:r>
                    </a:p>
                  </a:txBody>
                  <a:tcPr marL="91446" marR="91446" marT="45722" marB="45722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FF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Beam energy</a:t>
                      </a:r>
                      <a:endParaRPr kumimoji="0" lang="en-US" altLang="zh-CN" sz="16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marL="91446" marR="91446" marT="45722" marB="45722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E, GeV</a:t>
                      </a:r>
                      <a:endParaRPr kumimoji="0" lang="en-US" altLang="zh-CN" sz="16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marL="91446" marR="91446" marT="45722" marB="45722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Calibri" charset="0"/>
                        </a:rPr>
                        <a:t>120</a:t>
                      </a:r>
                    </a:p>
                  </a:txBody>
                  <a:tcPr marL="91446" marR="91446" marT="45722" marB="45722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Calibri" charset="0"/>
                        </a:rPr>
                        <a:t>80</a:t>
                      </a:r>
                    </a:p>
                  </a:txBody>
                  <a:tcPr marL="91446" marR="91446" marT="45722" marB="45722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Calibri" charset="0"/>
                        </a:rPr>
                        <a:t>45.5</a:t>
                      </a:r>
                    </a:p>
                  </a:txBody>
                  <a:tcPr marL="91446" marR="91446" marT="45722" marB="45722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Circumference</a:t>
                      </a:r>
                      <a:endParaRPr kumimoji="0" lang="en-US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marL="91446" marR="91446" marT="45722" marB="45722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C, km</a:t>
                      </a:r>
                      <a:endParaRPr kumimoji="0" lang="en-US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marL="91446" marR="91446" marT="45722" marB="45722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Calibri" charset="0"/>
                        </a:rPr>
                        <a:t>100</a:t>
                      </a:r>
                    </a:p>
                  </a:txBody>
                  <a:tcPr marL="91446" marR="91446" marT="45722" marB="45722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Beam current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marL="91446" marR="91446" marT="45722" marB="45722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I</a:t>
                      </a:r>
                      <a:r>
                        <a:rPr kumimoji="0" lang="en-US" altLang="zh-CN" sz="1600" b="0" i="0" u="none" strike="noStrike" cap="none" normalizeH="0" baseline="-30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0</a:t>
                      </a: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, mA</a:t>
                      </a:r>
                      <a:endParaRPr kumimoji="0" lang="en-US" altLang="zh-CN" sz="16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marL="91446" marR="91446" marT="45722" marB="45722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Calibri" charset="0"/>
                        </a:rPr>
                        <a:t>17.4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Calibri" charset="0"/>
                      </a:endParaRPr>
                    </a:p>
                  </a:txBody>
                  <a:tcPr marL="91446" marR="91446" marT="45722" marB="45722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Calibri" charset="0"/>
                        </a:rPr>
                        <a:t>87.9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Calibri" charset="0"/>
                      </a:endParaRPr>
                    </a:p>
                  </a:txBody>
                  <a:tcPr marL="91446" marR="91446" marT="45722" marB="45722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Calibri" charset="0"/>
                        </a:rPr>
                        <a:t>461.0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Calibri" charset="0"/>
                      </a:endParaRPr>
                    </a:p>
                  </a:txBody>
                  <a:tcPr marL="91446" marR="91446" marT="45722" marB="45722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Bunch number</a:t>
                      </a:r>
                      <a:endParaRPr kumimoji="0" lang="en-US" altLang="zh-CN" sz="16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marL="91446" marR="91446" marT="45722" marB="45722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n</a:t>
                      </a:r>
                      <a:r>
                        <a:rPr kumimoji="0" lang="en-US" altLang="zh-CN" sz="1600" b="0" i="0" u="none" strike="noStrike" cap="none" normalizeH="0" baseline="-30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b</a:t>
                      </a:r>
                      <a:endParaRPr kumimoji="0" lang="en-US" altLang="zh-CN" sz="16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marL="91446" marR="91446" marT="45722" marB="45722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Calibri" charset="0"/>
                        </a:rPr>
                        <a:t>242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Calibri" charset="0"/>
                      </a:endParaRPr>
                    </a:p>
                  </a:txBody>
                  <a:tcPr marL="91446" marR="91446" marT="45722" marB="45722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Calibri" charset="0"/>
                        </a:rPr>
                        <a:t>1220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Calibri" charset="0"/>
                      </a:endParaRPr>
                    </a:p>
                  </a:txBody>
                  <a:tcPr marL="91446" marR="91446" marT="45722" marB="45722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Calibri" charset="0"/>
                        </a:rPr>
                        <a:t>12000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Calibri" charset="0"/>
                      </a:endParaRPr>
                    </a:p>
                  </a:txBody>
                  <a:tcPr marL="91446" marR="91446" marT="45722" marB="45722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Bunch Population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marL="91446" marR="91446" marT="45722" marB="45722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  <a:sym typeface="Symbol" charset="0"/>
                        </a:rPr>
                        <a:t>N</a:t>
                      </a:r>
                      <a:r>
                        <a:rPr kumimoji="0" lang="en-US" altLang="zh-CN" sz="1600" b="0" i="0" u="none" strike="noStrike" cap="none" normalizeH="0" baseline="-25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  <a:sym typeface="Symbol" charset="0"/>
                        </a:rPr>
                        <a:t>e</a:t>
                      </a:r>
                      <a:endParaRPr kumimoji="0" lang="en-US" altLang="zh-CN" sz="1600" b="0" i="1" u="none" strike="noStrike" cap="none" normalizeH="0" baseline="-2500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  <a:sym typeface="Symbol" charset="0"/>
                      </a:endParaRPr>
                    </a:p>
                  </a:txBody>
                  <a:tcPr marL="91446" marR="91446" marT="45722" marB="45722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Calibri" charset="0"/>
                          <a:sym typeface="Symbol" charset="0"/>
                        </a:rPr>
                        <a:t>15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Calibri" charset="0"/>
                          <a:sym typeface="Symbol" charset="0"/>
                        </a:rPr>
                        <a:t>10</a:t>
                      </a:r>
                      <a:r>
                        <a:rPr kumimoji="0" lang="en-US" altLang="zh-CN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Calibri" charset="0"/>
                          <a:sym typeface="Symbol" charset="0"/>
                        </a:rPr>
                        <a:t>10</a:t>
                      </a:r>
                      <a:endParaRPr kumimoji="0" lang="en-US" altLang="zh-CN" sz="1600" b="0" i="0" u="none" strike="noStrike" cap="none" normalizeH="0" baseline="3000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Calibri" charset="0"/>
                      </a:endParaRPr>
                    </a:p>
                  </a:txBody>
                  <a:tcPr marL="91446" marR="91446" marT="45722" marB="45722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Calibri" charset="0"/>
                          <a:sym typeface="Symbol" charset="0"/>
                        </a:rPr>
                        <a:t>15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Calibri" charset="0"/>
                          <a:sym typeface="Symbol" charset="0"/>
                        </a:rPr>
                        <a:t>10</a:t>
                      </a:r>
                      <a:r>
                        <a:rPr kumimoji="0" lang="en-US" altLang="zh-CN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Calibri" charset="0"/>
                          <a:sym typeface="Symbol" charset="0"/>
                        </a:rPr>
                        <a:t>10</a:t>
                      </a:r>
                      <a:endParaRPr kumimoji="0" lang="en-US" altLang="zh-CN" sz="1600" b="0" i="0" u="none" strike="noStrike" cap="none" normalizeH="0" baseline="3000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Calibri" charset="0"/>
                      </a:endParaRPr>
                    </a:p>
                  </a:txBody>
                  <a:tcPr marL="91446" marR="91446" marT="45722" marB="45722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Calibri" charset="0"/>
                          <a:sym typeface="Symbol" charset="0"/>
                        </a:rPr>
                        <a:t>8.0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Calibri" charset="0"/>
                          <a:sym typeface="Symbol" charset="0"/>
                        </a:rPr>
                        <a:t>10</a:t>
                      </a:r>
                      <a:r>
                        <a:rPr kumimoji="0" lang="en-US" altLang="zh-CN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Calibri" charset="0"/>
                          <a:sym typeface="Symbol" charset="0"/>
                        </a:rPr>
                        <a:t>10</a:t>
                      </a:r>
                      <a:endParaRPr kumimoji="0" lang="en-US" altLang="zh-CN" sz="1600" b="0" i="0" u="none" strike="noStrike" cap="none" normalizeH="0" baseline="3000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Calibri" charset="0"/>
                      </a:endParaRPr>
                    </a:p>
                  </a:txBody>
                  <a:tcPr marL="91446" marR="91446" marT="45722" marB="45722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Natural bunch length</a:t>
                      </a:r>
                      <a:endParaRPr kumimoji="0" lang="en-US" altLang="zh-CN" sz="16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marL="91446" marR="91446" marT="45722" marB="45722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  <a:sym typeface="Symbol" charset="0"/>
                        </a:rPr>
                        <a:t></a:t>
                      </a:r>
                      <a:r>
                        <a:rPr kumimoji="0" lang="en-US" altLang="zh-CN" sz="1600" b="0" i="0" u="none" strike="noStrike" cap="none" normalizeH="0" baseline="-30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l</a:t>
                      </a:r>
                      <a:r>
                        <a:rPr kumimoji="0" lang="en-US" altLang="zh-CN" sz="1600" b="0" i="0" u="none" strike="noStrike" cap="none" normalizeH="0" baseline="-30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  <a:sym typeface="Symbol" charset="0"/>
                        </a:rPr>
                        <a:t>0</a:t>
                      </a: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  <a:sym typeface="Symbol" charset="0"/>
                        </a:rPr>
                        <a:t>, mm</a:t>
                      </a:r>
                      <a:endParaRPr kumimoji="0" lang="en-US" altLang="zh-CN" sz="16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  <a:sym typeface="Symbol" charset="0"/>
                      </a:endParaRPr>
                    </a:p>
                  </a:txBody>
                  <a:tcPr marL="91446" marR="91446" marT="45722" marB="45722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Calibri" charset="0"/>
                        </a:rPr>
                        <a:t>2.7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Calibri" charset="0"/>
                      </a:endParaRPr>
                    </a:p>
                  </a:txBody>
                  <a:tcPr marL="91446" marR="91446" marT="45722" marB="45722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Calibri" charset="0"/>
                        </a:rPr>
                        <a:t>3.0</a:t>
                      </a:r>
                    </a:p>
                  </a:txBody>
                  <a:tcPr marL="91446" marR="91446" marT="45722" marB="45722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Calibri" charset="0"/>
                        </a:rPr>
                        <a:t>2.4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Calibri" charset="0"/>
                      </a:endParaRPr>
                    </a:p>
                  </a:txBody>
                  <a:tcPr marL="91446" marR="91446" marT="45722" marB="45722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Emittance (horz./vert.)</a:t>
                      </a:r>
                      <a:endParaRPr kumimoji="0" lang="de-DE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marL="91446" marR="91446" marT="45722" marB="45722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  <a:sym typeface="Symbol" charset="0"/>
                        </a:rPr>
                        <a:t></a:t>
                      </a:r>
                      <a:r>
                        <a:rPr kumimoji="0" lang="en-US" altLang="zh-CN" sz="1600" b="0" i="0" u="none" strike="noStrike" cap="none" normalizeH="0" baseline="-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x</a:t>
                      </a: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  <a:sym typeface="Symbol" charset="0"/>
                        </a:rPr>
                        <a:t>/</a:t>
                      </a:r>
                      <a:r>
                        <a:rPr kumimoji="0" lang="en-US" altLang="zh-CN" sz="1600" b="0" i="0" u="none" strike="noStrike" cap="none" normalizeH="0" baseline="-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y</a:t>
                      </a: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  <a:sym typeface="Symbol" charset="0"/>
                        </a:rPr>
                        <a:t>, </a:t>
                      </a:r>
                      <a:r>
                        <a:rPr kumimoji="0" lang="de-DE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  <a:sym typeface="Symbol" charset="0"/>
                        </a:rPr>
                        <a:t>n</a:t>
                      </a: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m</a:t>
                      </a:r>
                      <a:endParaRPr kumimoji="0" lang="en-US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marL="91446" marR="91446" marT="45722" marB="45722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Calibri" charset="0"/>
                        </a:rPr>
                        <a:t>1.21/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Calibri" charset="0"/>
                        </a:rPr>
                        <a:t>0.0031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Calibri" charset="0"/>
                      </a:endParaRPr>
                    </a:p>
                  </a:txBody>
                  <a:tcPr marL="91446" marR="91446" marT="45722" marB="45722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Calibri" charset="0"/>
                        </a:rPr>
                        <a:t>0.54/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Calibri" charset="0"/>
                        </a:rPr>
                        <a:t>0.0016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Calibri" charset="0"/>
                      </a:endParaRPr>
                    </a:p>
                  </a:txBody>
                  <a:tcPr marL="91446" marR="91446" marT="45722" marB="45722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Calibri" charset="0"/>
                        </a:rPr>
                        <a:t>0.17/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Calibri" charset="0"/>
                        </a:rPr>
                        <a:t>0.004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Calibri" charset="0"/>
                      </a:endParaRPr>
                    </a:p>
                  </a:txBody>
                  <a:tcPr marL="91446" marR="91446" marT="45722" marB="45722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RF frequency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marL="91446" marR="91446" marT="45722" marB="45722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f</a:t>
                      </a:r>
                      <a:r>
                        <a:rPr kumimoji="0" lang="en-US" altLang="zh-CN" sz="1600" b="0" i="0" u="none" strike="noStrike" cap="none" normalizeH="0" baseline="-300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rf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, MHz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marL="91446" marR="91446" marT="45722" marB="45722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Calibri" charset="0"/>
                        </a:rPr>
                        <a:t>650 (216816)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Calibri" charset="0"/>
                      </a:endParaRPr>
                    </a:p>
                  </a:txBody>
                  <a:tcPr marL="91446" marR="91446" marT="45722" marB="45722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宋体" charset="0"/>
                          <a:cs typeface="Calibri"/>
                        </a:rPr>
                        <a:t>RF voltage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宋体" charset="0"/>
                        <a:cs typeface="Calibri"/>
                      </a:endParaRPr>
                    </a:p>
                  </a:txBody>
                  <a:tcPr marL="91446" marR="91446" marT="45722" marB="45722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宋体" charset="0"/>
                          <a:cs typeface="Calibri"/>
                          <a:sym typeface="Symbol" charset="0"/>
                        </a:rPr>
                        <a:t>V</a:t>
                      </a:r>
                      <a:r>
                        <a:rPr kumimoji="0" lang="en-US" altLang="zh-CN" sz="1600" b="0" i="1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宋体" charset="0"/>
                          <a:cs typeface="Calibri"/>
                          <a:sym typeface="Symbol" charset="0"/>
                        </a:rPr>
                        <a:t>rf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宋体" charset="0"/>
                          <a:cs typeface="Calibri"/>
                          <a:sym typeface="Symbol" charset="0"/>
                        </a:rPr>
                        <a:t>, GV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宋体" charset="0"/>
                        <a:cs typeface="Calibri"/>
                        <a:sym typeface="Symbol" charset="0"/>
                      </a:endParaRPr>
                    </a:p>
                  </a:txBody>
                  <a:tcPr marL="91446" marR="91446" marT="45722" marB="45722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宋体" charset="0"/>
                          <a:cs typeface="Calibri"/>
                          <a:sym typeface="Symbol" charset="0"/>
                        </a:rPr>
                        <a:t>2.17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宋体" charset="0"/>
                        <a:cs typeface="Calibri"/>
                        <a:sym typeface="Symbol" charset="0"/>
                      </a:endParaRPr>
                    </a:p>
                  </a:txBody>
                  <a:tcPr marL="91446" marR="91446" marT="45722" marB="45722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宋体" charset="0"/>
                          <a:cs typeface="Calibri"/>
                          <a:sym typeface="Symbol" charset="0"/>
                        </a:rPr>
                        <a:t>0.47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宋体" charset="0"/>
                        <a:cs typeface="Calibri"/>
                        <a:sym typeface="Symbol" charset="0"/>
                      </a:endParaRPr>
                    </a:p>
                  </a:txBody>
                  <a:tcPr marL="91446" marR="91446" marT="45722" marB="45722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宋体" charset="0"/>
                          <a:cs typeface="Calibri"/>
                          <a:sym typeface="Symbol" charset="0"/>
                        </a:rPr>
                        <a:t>0.1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宋体" charset="0"/>
                        <a:cs typeface="Calibri"/>
                        <a:sym typeface="Symbol" charset="0"/>
                      </a:endParaRPr>
                    </a:p>
                  </a:txBody>
                  <a:tcPr marL="91446" marR="91446" marT="45722" marB="45722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Natural energy spread</a:t>
                      </a:r>
                      <a:endParaRPr kumimoji="0" lang="en-US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marL="91446" marR="91446" marT="45722" marB="45722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  <a:sym typeface="Symbol" charset="0"/>
                        </a:rPr>
                        <a:t></a:t>
                      </a:r>
                      <a:r>
                        <a:rPr kumimoji="0" lang="en-US" altLang="zh-CN" sz="1600" b="0" i="0" u="none" strike="noStrike" cap="none" normalizeH="0" baseline="-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e</a:t>
                      </a:r>
                      <a:r>
                        <a:rPr kumimoji="0" lang="en-US" altLang="zh-CN" sz="1600" b="0" i="0" u="none" strike="noStrike" cap="none" normalizeH="0" baseline="-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  <a:sym typeface="Symbol" charset="0"/>
                        </a:rPr>
                        <a:t>0</a:t>
                      </a:r>
                      <a:endParaRPr kumimoji="0" lang="en-US" altLang="zh-CN" sz="16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  <a:sym typeface="Symbol" charset="0"/>
                      </a:endParaRPr>
                    </a:p>
                  </a:txBody>
                  <a:tcPr marL="91446" marR="91446" marT="45722" marB="45722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Calibri" charset="0"/>
                          <a:sym typeface="Symbol" charset="0"/>
                        </a:rPr>
                        <a:t>1E-3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Calibri" charset="0"/>
                        <a:sym typeface="Symbol" charset="0"/>
                      </a:endParaRPr>
                    </a:p>
                  </a:txBody>
                  <a:tcPr marL="91446" marR="91446" marT="45722" marB="45722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Calibri" charset="0"/>
                          <a:sym typeface="Symbol" charset="0"/>
                        </a:rPr>
                        <a:t>6.6E4</a:t>
                      </a:r>
                    </a:p>
                  </a:txBody>
                  <a:tcPr marL="91446" marR="91446" marT="45722" marB="45722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Calibri" charset="0"/>
                          <a:sym typeface="Symbol" charset="0"/>
                        </a:rPr>
                        <a:t>3.8E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Calibri" charset="0"/>
                          <a:sym typeface="Symbol" charset="0"/>
                        </a:rPr>
                        <a:t>4</a:t>
                      </a:r>
                    </a:p>
                  </a:txBody>
                  <a:tcPr marL="91446" marR="91446" marT="45722" marB="45722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Momentum compaction</a:t>
                      </a:r>
                      <a:endParaRPr kumimoji="0" lang="en-US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marL="91446" marR="91446" marT="45722" marB="45722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  <a:sym typeface="Symbol" charset="0"/>
                        </a:rPr>
                        <a:t></a:t>
                      </a:r>
                      <a:r>
                        <a:rPr kumimoji="0" lang="en-US" altLang="zh-CN" sz="1600" b="0" i="0" u="none" strike="noStrike" cap="none" normalizeH="0" baseline="-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p</a:t>
                      </a:r>
                      <a:endParaRPr kumimoji="0" lang="en-US" altLang="zh-CN" sz="16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  <a:sym typeface="Symbol" charset="0"/>
                      </a:endParaRPr>
                    </a:p>
                  </a:txBody>
                  <a:tcPr marL="91446" marR="91446" marT="45722" marB="45722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Calibri" charset="0"/>
                          <a:sym typeface="Symbol" charset="0"/>
                        </a:rPr>
                        <a:t>1.11E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Calibri" charset="0"/>
                          <a:sym typeface="Symbol" charset="0"/>
                        </a:rPr>
                        <a:t>5</a:t>
                      </a:r>
                    </a:p>
                  </a:txBody>
                  <a:tcPr marL="91446" marR="91446" marT="45722" marB="45722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Betatron tune</a:t>
                      </a:r>
                      <a:endParaRPr kumimoji="0" lang="en-US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marL="91446" marR="91446" marT="45722" marB="45722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  <a:sym typeface="Symbol" charset="0"/>
                        </a:rPr>
                        <a:t></a:t>
                      </a:r>
                      <a:r>
                        <a:rPr kumimoji="0" lang="en-US" altLang="zh-CN" sz="1600" b="0" i="0" u="none" strike="noStrike" cap="none" normalizeH="0" baseline="-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x</a:t>
                      </a: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  <a:sym typeface="Symbol" charset="0"/>
                        </a:rPr>
                        <a:t>/</a:t>
                      </a:r>
                      <a:r>
                        <a:rPr kumimoji="0" lang="en-US" altLang="zh-CN" sz="1600" b="0" i="0" u="none" strike="noStrike" cap="none" normalizeH="0" baseline="-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y</a:t>
                      </a:r>
                      <a:endParaRPr kumimoji="0" lang="en-US" altLang="zh-CN" sz="16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  <a:sym typeface="Symbol" charset="0"/>
                      </a:endParaRPr>
                    </a:p>
                  </a:txBody>
                  <a:tcPr marL="91446" marR="91446" marT="45722" marB="45722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Calibri" charset="0"/>
                        </a:rPr>
                        <a:t>363.10/365.22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Calibri" charset="0"/>
                      </a:endParaRPr>
                    </a:p>
                  </a:txBody>
                  <a:tcPr marL="72005" marR="72005" marT="45722" marB="45722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Synchrotron tune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marL="91446" marR="91446" marT="45722" marB="45722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  <a:sym typeface="Symbol" charset="0"/>
                        </a:rPr>
                        <a:t></a:t>
                      </a:r>
                      <a:r>
                        <a:rPr kumimoji="0" lang="en-US" altLang="zh-CN" sz="1600" b="0" i="0" u="none" strike="noStrike" cap="none" normalizeH="0" baseline="-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s</a:t>
                      </a:r>
                      <a:endParaRPr kumimoji="0" lang="en-US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  <a:sym typeface="Symbol" charset="0"/>
                      </a:endParaRPr>
                    </a:p>
                  </a:txBody>
                  <a:tcPr marL="91446" marR="91446" marT="45722" marB="45722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Calibri" charset="0"/>
                        </a:rPr>
                        <a:t>0.065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Calibri" charset="0"/>
                      </a:endParaRPr>
                    </a:p>
                  </a:txBody>
                  <a:tcPr marL="91446" marR="91446" marT="45722" marB="45722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Calibri" charset="0"/>
                        </a:rPr>
                        <a:t>0.039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Calibri" charset="0"/>
                      </a:endParaRPr>
                    </a:p>
                  </a:txBody>
                  <a:tcPr marL="91446" marR="91446" marT="45722" marB="45722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Calibri" charset="0"/>
                        </a:rPr>
                        <a:t>0.028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Calibri" charset="0"/>
                      </a:endParaRPr>
                    </a:p>
                  </a:txBody>
                  <a:tcPr marL="91446" marR="91446" marT="45722" marB="45722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Synchrotron damping time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marL="91446" marR="91446" marT="45722" marB="45722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  <a:sym typeface="Symbol" charset="0"/>
                        </a:rPr>
                        <a:t>x/y/z, </a:t>
                      </a:r>
                      <a:r>
                        <a:rPr kumimoji="0" lang="en-US" altLang="zh-CN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  <a:sym typeface="Symbol" charset="0"/>
                        </a:rPr>
                        <a:t>ms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  <a:sym typeface="Symbol" charset="0"/>
                      </a:endParaRPr>
                    </a:p>
                  </a:txBody>
                  <a:tcPr marL="91446" marR="91446" marT="45722" marB="45722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Calibri" charset="0"/>
                        </a:rPr>
                        <a:t>46/46/23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Calibri" charset="0"/>
                      </a:endParaRPr>
                    </a:p>
                  </a:txBody>
                  <a:tcPr marL="91446" marR="91446" marT="45722" marB="45722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Calibri" charset="0"/>
                        </a:rPr>
                        <a:t>157/157/78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Calibri" charset="0"/>
                      </a:endParaRPr>
                    </a:p>
                  </a:txBody>
                  <a:tcPr marL="91446" marR="91446" marT="45722" marB="45722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Calibri" charset="0"/>
                        </a:rPr>
                        <a:t>843/843/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Calibri" charset="0"/>
                        </a:rPr>
                        <a:t>436</a:t>
                      </a:r>
                    </a:p>
                  </a:txBody>
                  <a:tcPr marL="91446" marR="91446" marT="45722" marB="45722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Natural Chromaticity (</a:t>
                      </a:r>
                      <a:r>
                        <a:rPr kumimoji="0" lang="en-US" altLang="zh-CN" sz="16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dQ</a:t>
                      </a:r>
                      <a:r>
                        <a:rPr kumimoji="0" lang="en-US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/d</a:t>
                      </a:r>
                      <a:r>
                        <a:rPr kumimoji="0" lang="en-US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  <a:sym typeface="Symbol"/>
                        </a:rPr>
                        <a:t>)</a:t>
                      </a:r>
                      <a:endParaRPr kumimoji="0" lang="en-US" altLang="zh-CN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46" marR="91446" marT="45722" marB="45722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  <a:sym typeface="Symbol" charset="0"/>
                        </a:rPr>
                        <a:t>x/y</a:t>
                      </a:r>
                      <a:endParaRPr kumimoji="0" lang="en-US" altLang="zh-CN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  <a:sym typeface="Symbol" charset="0"/>
                      </a:endParaRPr>
                    </a:p>
                  </a:txBody>
                  <a:tcPr marL="91446" marR="91446" marT="45722" marB="45722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-493 / -1544</a:t>
                      </a:r>
                    </a:p>
                  </a:txBody>
                  <a:tcPr marL="91446" marR="91446" marT="45722" marB="45722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-493 / -1544</a:t>
                      </a:r>
                    </a:p>
                  </a:txBody>
                  <a:tcPr marL="91446" marR="91446" marT="45722" marB="45722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-520</a:t>
                      </a:r>
                      <a:r>
                        <a:rPr kumimoji="0" lang="en-US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/-3067</a:t>
                      </a:r>
                      <a:endParaRPr kumimoji="0" lang="en-US" altLang="zh-CN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46" marR="91446" marT="45722" marB="45722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372200" y="6580316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*Na Wang, this meeting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850741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logo_main20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9" y="47947"/>
            <a:ext cx="917403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标题 1"/>
          <p:cNvSpPr txBox="1">
            <a:spLocks/>
          </p:cNvSpPr>
          <p:nvPr/>
        </p:nvSpPr>
        <p:spPr>
          <a:xfrm>
            <a:off x="518864" y="-273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b="1" dirty="0" smtClean="0">
                <a:solidFill>
                  <a:srgbClr val="0070C0"/>
                </a:solidFill>
              </a:rPr>
              <a:t>Energy </a:t>
            </a:r>
            <a:r>
              <a:rPr lang="en-US" altLang="zh-CN" sz="3200" b="1" dirty="0" err="1" smtClean="0">
                <a:solidFill>
                  <a:srgbClr val="0070C0"/>
                </a:solidFill>
              </a:rPr>
              <a:t>sawtooth</a:t>
            </a:r>
            <a:r>
              <a:rPr lang="en-US" altLang="zh-CN" sz="3200" b="1" dirty="0" smtClean="0">
                <a:solidFill>
                  <a:srgbClr val="0070C0"/>
                </a:solidFill>
              </a:rPr>
              <a:t> effects and correction</a:t>
            </a:r>
            <a:endParaRPr lang="en-US" altLang="zh-CN" sz="3200" b="1" dirty="0">
              <a:solidFill>
                <a:srgbClr val="0070C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16</a:t>
            </a:fld>
            <a:endParaRPr lang="zh-CN" altLang="en-US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251520" y="980728"/>
            <a:ext cx="869773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/>
              <a:t>With only two RF </a:t>
            </a:r>
            <a:r>
              <a:rPr lang="en-US" altLang="zh-CN" sz="2400" dirty="0" smtClean="0"/>
              <a:t>stations, </a:t>
            </a:r>
            <a:r>
              <a:rPr lang="en-US" altLang="zh-CN" sz="2400" dirty="0"/>
              <a:t>the </a:t>
            </a:r>
            <a:r>
              <a:rPr lang="en-US" altLang="zh-CN" sz="2400" dirty="0" smtClean="0"/>
              <a:t>energy </a:t>
            </a:r>
            <a:r>
              <a:rPr lang="en-US" altLang="zh-CN" sz="2400" dirty="0" err="1" smtClean="0"/>
              <a:t>sawtooth</a:t>
            </a:r>
            <a:r>
              <a:rPr lang="en-US" altLang="zh-CN" sz="2400" dirty="0" smtClean="0"/>
              <a:t> is around </a:t>
            </a:r>
            <a:r>
              <a:rPr lang="en-US" altLang="zh-CN" sz="2400" dirty="0" smtClean="0">
                <a:sym typeface="Symbol"/>
              </a:rPr>
              <a:t></a:t>
            </a:r>
            <a:r>
              <a:rPr lang="en-US" altLang="zh-CN" sz="2400" dirty="0" smtClean="0"/>
              <a:t>0.35%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The closed orbit distortion in </a:t>
            </a:r>
            <a:r>
              <a:rPr lang="en-US" altLang="zh-CN" sz="2400" dirty="0"/>
              <a:t>CEPC </a:t>
            </a:r>
            <a:r>
              <a:rPr lang="en-US" altLang="zh-CN" sz="2400" dirty="0" smtClean="0"/>
              <a:t>collider ring is around 1mm and </a:t>
            </a:r>
            <a:r>
              <a:rPr lang="en-US" altLang="zh-CN" sz="2400" dirty="0"/>
              <a:t>becomes </a:t>
            </a:r>
            <a:r>
              <a:rPr lang="en-US" altLang="zh-CN" sz="2400" dirty="0" smtClean="0"/>
              <a:t>1um </a:t>
            </a:r>
            <a:r>
              <a:rPr lang="en-US" altLang="zh-CN" sz="2400" dirty="0"/>
              <a:t>after </a:t>
            </a:r>
            <a:r>
              <a:rPr lang="en-US" altLang="zh-CN" sz="2400" dirty="0" smtClean="0"/>
              <a:t>tapering the magnet strength with beam energy.</a:t>
            </a:r>
            <a:endParaRPr lang="zh-CN" alt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791838"/>
            <a:ext cx="4480334" cy="3589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664" y="2791838"/>
            <a:ext cx="4459609" cy="3589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168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8072"/>
          </a:xfrm>
        </p:spPr>
        <p:txBody>
          <a:bodyPr>
            <a:normAutofit/>
          </a:bodyPr>
          <a:lstStyle/>
          <a:p>
            <a:r>
              <a:rPr lang="en-US" altLang="zh-CN" sz="2800" b="1" dirty="0" smtClean="0">
                <a:solidFill>
                  <a:srgbClr val="0070C0"/>
                </a:solidFill>
              </a:rPr>
              <a:t>Requirement of the dynamic </a:t>
            </a:r>
            <a:r>
              <a:rPr lang="en-US" altLang="zh-CN" sz="2800" b="1" dirty="0">
                <a:solidFill>
                  <a:srgbClr val="0070C0"/>
                </a:solidFill>
              </a:rPr>
              <a:t>aperture</a:t>
            </a:r>
            <a:endParaRPr lang="zh-CN" altLang="en-US" sz="2800" b="1" dirty="0">
              <a:solidFill>
                <a:srgbClr val="0070C0"/>
              </a:solidFill>
            </a:endParaRPr>
          </a:p>
        </p:txBody>
      </p:sp>
      <p:pic>
        <p:nvPicPr>
          <p:cNvPr id="14" name="Picture 8" descr="logo_main20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9" y="47947"/>
            <a:ext cx="917403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内容占位符 2"/>
          <p:cNvSpPr txBox="1">
            <a:spLocks/>
          </p:cNvSpPr>
          <p:nvPr/>
        </p:nvSpPr>
        <p:spPr>
          <a:xfrm>
            <a:off x="539552" y="1052736"/>
            <a:ext cx="8388424" cy="201622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 sz="2000" dirty="0" smtClean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17</a:t>
            </a:fld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 dirty="0"/>
          </a:p>
        </p:txBody>
      </p:sp>
      <p:sp>
        <p:nvSpPr>
          <p:cNvPr id="11" name="内容占位符 2"/>
          <p:cNvSpPr txBox="1">
            <a:spLocks/>
          </p:cNvSpPr>
          <p:nvPr/>
        </p:nvSpPr>
        <p:spPr>
          <a:xfrm>
            <a:off x="323528" y="908720"/>
            <a:ext cx="8784976" cy="136815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 smtClean="0"/>
              <a:t>Goal: 13 </a:t>
            </a:r>
            <a:r>
              <a:rPr lang="en-US" altLang="zh-CN" sz="2000" dirty="0">
                <a:solidFill>
                  <a:prstClr val="black"/>
                </a:solidFill>
                <a:latin typeface="Symbol" panose="05050102010706020507" pitchFamily="18" charset="2"/>
              </a:rPr>
              <a:t>s</a:t>
            </a:r>
            <a:r>
              <a:rPr lang="en-US" altLang="zh-CN" sz="2000" dirty="0">
                <a:solidFill>
                  <a:prstClr val="black"/>
                </a:solidFill>
              </a:rPr>
              <a:t>x </a:t>
            </a:r>
            <a:r>
              <a:rPr lang="en-US" altLang="zh-CN" sz="2000" dirty="0">
                <a:sym typeface="Symbol"/>
              </a:rPr>
              <a:t></a:t>
            </a:r>
            <a:r>
              <a:rPr lang="en-US" altLang="zh-CN" sz="2000" dirty="0" smtClean="0"/>
              <a:t>12</a:t>
            </a:r>
            <a:r>
              <a:rPr lang="en-US" altLang="zh-CN" sz="2000" dirty="0" smtClean="0">
                <a:solidFill>
                  <a:prstClr val="black"/>
                </a:solidFill>
                <a:latin typeface="Symbol" panose="05050102010706020507" pitchFamily="18" charset="2"/>
              </a:rPr>
              <a:t> s</a:t>
            </a:r>
            <a:r>
              <a:rPr lang="en-US" altLang="zh-CN" sz="2000" dirty="0" smtClean="0">
                <a:solidFill>
                  <a:prstClr val="black"/>
                </a:solidFill>
              </a:rPr>
              <a:t>y</a:t>
            </a:r>
            <a:r>
              <a:rPr lang="en-US" altLang="zh-CN" sz="2000" dirty="0">
                <a:sym typeface="Symbol"/>
              </a:rPr>
              <a:t>  </a:t>
            </a:r>
            <a:r>
              <a:rPr lang="en-US" altLang="zh-CN" sz="2000" dirty="0" smtClean="0"/>
              <a:t>1.35%</a:t>
            </a:r>
          </a:p>
          <a:p>
            <a:pPr lvl="1"/>
            <a:r>
              <a:rPr lang="en-US" altLang="zh-CN" sz="2000" dirty="0" smtClean="0"/>
              <a:t>Requirement from injection*: </a:t>
            </a:r>
            <a:r>
              <a:rPr lang="en-US" altLang="zh-CN" sz="2000" b="1" dirty="0" smtClean="0"/>
              <a:t>13 </a:t>
            </a:r>
            <a:r>
              <a:rPr lang="en-US" altLang="zh-CN" sz="2000" b="1" dirty="0">
                <a:solidFill>
                  <a:prstClr val="black"/>
                </a:solidFill>
                <a:latin typeface="Symbol" panose="05050102010706020507" pitchFamily="18" charset="2"/>
              </a:rPr>
              <a:t>s</a:t>
            </a:r>
            <a:r>
              <a:rPr lang="en-US" altLang="zh-CN" sz="2000" b="1" dirty="0">
                <a:solidFill>
                  <a:prstClr val="black"/>
                </a:solidFill>
              </a:rPr>
              <a:t>x </a:t>
            </a:r>
            <a:endParaRPr lang="en-US" altLang="zh-CN" sz="2000" b="1" dirty="0" smtClean="0"/>
          </a:p>
          <a:p>
            <a:pPr lvl="1"/>
            <a:r>
              <a:rPr lang="en-US" altLang="zh-CN" sz="2000" dirty="0"/>
              <a:t>Requirement </a:t>
            </a:r>
            <a:r>
              <a:rPr lang="en-US" altLang="zh-CN" sz="2000" dirty="0" smtClean="0"/>
              <a:t>from beam beam</a:t>
            </a:r>
            <a:r>
              <a:rPr lang="en-US" altLang="zh-CN" sz="2000" dirty="0"/>
              <a:t> (life </a:t>
            </a:r>
            <a:r>
              <a:rPr lang="en-US" altLang="zh-CN" sz="2000" dirty="0" smtClean="0"/>
              <a:t>time 100 min)</a:t>
            </a:r>
            <a:r>
              <a:rPr lang="en-US" altLang="zh-CN" sz="1400" dirty="0" smtClean="0"/>
              <a:t>#</a:t>
            </a:r>
            <a:r>
              <a:rPr lang="en-US" altLang="zh-CN" sz="2000" dirty="0" smtClean="0"/>
              <a:t>: 7.5 </a:t>
            </a:r>
            <a:r>
              <a:rPr lang="en-US" altLang="zh-CN" sz="2000" dirty="0" smtClean="0">
                <a:solidFill>
                  <a:prstClr val="black"/>
                </a:solidFill>
                <a:latin typeface="Symbol" panose="05050102010706020507" pitchFamily="18" charset="2"/>
              </a:rPr>
              <a:t>s</a:t>
            </a:r>
            <a:r>
              <a:rPr lang="en-US" altLang="zh-CN" sz="2000" dirty="0" smtClean="0">
                <a:solidFill>
                  <a:prstClr val="black"/>
                </a:solidFill>
              </a:rPr>
              <a:t>x, </a:t>
            </a:r>
            <a:r>
              <a:rPr lang="en-US" altLang="zh-CN" sz="2000" b="1" dirty="0" smtClean="0"/>
              <a:t>12</a:t>
            </a:r>
            <a:r>
              <a:rPr lang="en-US" altLang="zh-CN" sz="2000" b="1" dirty="0" smtClean="0">
                <a:solidFill>
                  <a:prstClr val="black"/>
                </a:solidFill>
                <a:latin typeface="Symbol" panose="05050102010706020507" pitchFamily="18" charset="2"/>
              </a:rPr>
              <a:t>s</a:t>
            </a:r>
            <a:r>
              <a:rPr lang="en-US" altLang="zh-CN" sz="2000" b="1" dirty="0" smtClean="0">
                <a:solidFill>
                  <a:prstClr val="black"/>
                </a:solidFill>
              </a:rPr>
              <a:t>y, </a:t>
            </a:r>
            <a:r>
              <a:rPr lang="en-US" altLang="zh-CN" sz="2000" b="1" dirty="0" smtClean="0"/>
              <a:t>1.35 %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56805" y="6004197"/>
            <a:ext cx="3671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*X. Cui, </a:t>
            </a:r>
            <a:r>
              <a:rPr lang="en-US" altLang="zh-CN" sz="1400" dirty="0" smtClean="0"/>
              <a:t>#</a:t>
            </a:r>
            <a:r>
              <a:rPr lang="en-US" altLang="zh-CN" dirty="0" smtClean="0"/>
              <a:t> Yuan Zhang</a:t>
            </a:r>
            <a:endParaRPr lang="zh-CN" altLang="en-US" dirty="0"/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132856"/>
            <a:ext cx="3816424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53" y="2060848"/>
            <a:ext cx="3736032" cy="2174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221088"/>
            <a:ext cx="3744417" cy="2098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矩形 17"/>
          <p:cNvSpPr/>
          <p:nvPr/>
        </p:nvSpPr>
        <p:spPr>
          <a:xfrm>
            <a:off x="4896544" y="4532927"/>
            <a:ext cx="40314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Simulation of </a:t>
            </a:r>
            <a:r>
              <a:rPr lang="en-US" altLang="zh-CN" dirty="0"/>
              <a:t>Lattice + </a:t>
            </a:r>
            <a:r>
              <a:rPr lang="en-US" altLang="zh-CN" dirty="0" smtClean="0"/>
              <a:t>Beamstrahlung + </a:t>
            </a:r>
            <a:r>
              <a:rPr lang="en-US" altLang="zh-CN" dirty="0"/>
              <a:t>SR Fluctuation </a:t>
            </a:r>
            <a:endParaRPr lang="en-US" altLang="zh-CN" dirty="0" smtClean="0"/>
          </a:p>
          <a:p>
            <a:r>
              <a:rPr lang="en-US" altLang="zh-CN" dirty="0" smtClean="0"/>
              <a:t>x-100min</a:t>
            </a:r>
            <a:r>
              <a:rPr lang="en-US" altLang="zh-CN" dirty="0"/>
              <a:t>: </a:t>
            </a:r>
            <a:r>
              <a:rPr lang="en-US" altLang="zh-CN" dirty="0" smtClean="0"/>
              <a:t>7.5 </a:t>
            </a:r>
            <a:r>
              <a:rPr lang="en-US" altLang="zh-CN" dirty="0">
                <a:solidFill>
                  <a:prstClr val="black"/>
                </a:solidFill>
                <a:latin typeface="Symbol" panose="05050102010706020507" pitchFamily="18" charset="2"/>
              </a:rPr>
              <a:t>s</a:t>
            </a:r>
            <a:r>
              <a:rPr lang="en-US" altLang="zh-CN" dirty="0">
                <a:solidFill>
                  <a:prstClr val="black"/>
                </a:solidFill>
              </a:rPr>
              <a:t>x</a:t>
            </a:r>
            <a:endParaRPr lang="en-US" altLang="zh-CN" dirty="0"/>
          </a:p>
          <a:p>
            <a:r>
              <a:rPr lang="en-US" altLang="zh-CN" dirty="0" smtClean="0"/>
              <a:t>y-100min</a:t>
            </a:r>
            <a:r>
              <a:rPr lang="en-US" altLang="zh-CN" dirty="0"/>
              <a:t>: </a:t>
            </a:r>
            <a:r>
              <a:rPr lang="en-US" altLang="zh-CN" b="1" dirty="0" smtClean="0"/>
              <a:t>12</a:t>
            </a:r>
            <a:r>
              <a:rPr lang="en-US" altLang="zh-CN" b="1" dirty="0" smtClean="0">
                <a:solidFill>
                  <a:prstClr val="black"/>
                </a:solidFill>
                <a:latin typeface="Symbol" panose="05050102010706020507" pitchFamily="18" charset="2"/>
              </a:rPr>
              <a:t> s</a:t>
            </a:r>
            <a:r>
              <a:rPr lang="en-US" altLang="zh-CN" b="1" dirty="0" smtClean="0">
                <a:solidFill>
                  <a:prstClr val="black"/>
                </a:solidFill>
              </a:rPr>
              <a:t>y</a:t>
            </a:r>
            <a:endParaRPr lang="en-US" altLang="zh-CN" b="1" dirty="0" smtClean="0"/>
          </a:p>
          <a:p>
            <a:r>
              <a:rPr lang="en-US" altLang="zh-CN" dirty="0" smtClean="0"/>
              <a:t>z-100min</a:t>
            </a:r>
            <a:r>
              <a:rPr lang="en-US" altLang="zh-CN" dirty="0"/>
              <a:t>: </a:t>
            </a:r>
            <a:r>
              <a:rPr lang="en-US" altLang="zh-CN" b="1" dirty="0" smtClean="0"/>
              <a:t>1.35%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93121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976" y="3524543"/>
            <a:ext cx="3780420" cy="242473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852" y="3573016"/>
            <a:ext cx="3701292" cy="2322673"/>
          </a:xfrm>
          <a:prstGeom prst="rect">
            <a:avLst/>
          </a:prstGeom>
        </p:spPr>
      </p:pic>
      <p:sp>
        <p:nvSpPr>
          <p:cNvPr id="13" name="标题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8072"/>
          </a:xfrm>
        </p:spPr>
        <p:txBody>
          <a:bodyPr>
            <a:normAutofit/>
          </a:bodyPr>
          <a:lstStyle/>
          <a:p>
            <a:r>
              <a:rPr lang="en-US" altLang="zh-CN" sz="2800" b="1" dirty="0" smtClean="0">
                <a:solidFill>
                  <a:srgbClr val="0070C0"/>
                </a:solidFill>
              </a:rPr>
              <a:t>Dynamic aperture optimization</a:t>
            </a:r>
            <a:endParaRPr lang="zh-CN" altLang="en-US" sz="2800" b="1" dirty="0">
              <a:solidFill>
                <a:srgbClr val="0070C0"/>
              </a:solidFill>
            </a:endParaRPr>
          </a:p>
        </p:txBody>
      </p:sp>
      <p:pic>
        <p:nvPicPr>
          <p:cNvPr id="14" name="Picture 8" descr="logo_main20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9" y="47947"/>
            <a:ext cx="917403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内容占位符 2"/>
          <p:cNvSpPr txBox="1">
            <a:spLocks/>
          </p:cNvSpPr>
          <p:nvPr/>
        </p:nvSpPr>
        <p:spPr>
          <a:xfrm>
            <a:off x="539552" y="1052736"/>
            <a:ext cx="8388424" cy="201622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 sz="2000" dirty="0" smtClean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18</a:t>
            </a:fld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 dirty="0"/>
          </a:p>
        </p:txBody>
      </p:sp>
      <p:sp>
        <p:nvSpPr>
          <p:cNvPr id="11" name="内容占位符 2"/>
          <p:cNvSpPr txBox="1">
            <a:spLocks/>
          </p:cNvSpPr>
          <p:nvPr/>
        </p:nvSpPr>
        <p:spPr>
          <a:xfrm>
            <a:off x="691952" y="845096"/>
            <a:ext cx="8056512" cy="279992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 smtClean="0"/>
              <a:t>Start point of the optimization</a:t>
            </a:r>
          </a:p>
          <a:p>
            <a:pPr lvl="1"/>
            <a:r>
              <a:rPr lang="en-US" altLang="zh-CN" sz="2000" dirty="0" smtClean="0"/>
              <a:t>Nonlinearity optimized term by term with 10 families of sextupoles in the IR and  4 </a:t>
            </a:r>
            <a:r>
              <a:rPr lang="en-US" altLang="zh-CN" sz="2000" dirty="0"/>
              <a:t>families of sextupoles in </a:t>
            </a:r>
            <a:r>
              <a:rPr lang="en-US" altLang="zh-CN" sz="2000" dirty="0" smtClean="0"/>
              <a:t>the ARC.</a:t>
            </a:r>
          </a:p>
          <a:p>
            <a:r>
              <a:rPr lang="en-US" altLang="zh-CN" sz="2000" dirty="0"/>
              <a:t>Optimize </a:t>
            </a:r>
            <a:r>
              <a:rPr lang="en-US" altLang="zh-CN" sz="2000" dirty="0" smtClean="0"/>
              <a:t>dynamic </a:t>
            </a:r>
            <a:r>
              <a:rPr lang="en-US" altLang="zh-CN" sz="2000" dirty="0"/>
              <a:t>aperture  </a:t>
            </a:r>
            <a:r>
              <a:rPr lang="en-US" altLang="zh-CN" sz="2000" dirty="0" smtClean="0"/>
              <a:t>directly with MODE (Y. Zhang, IHEP)</a:t>
            </a:r>
          </a:p>
          <a:p>
            <a:pPr lvl="1"/>
            <a:r>
              <a:rPr lang="en-US" altLang="zh-CN" sz="2000" dirty="0" smtClean="0"/>
              <a:t>With </a:t>
            </a:r>
            <a:r>
              <a:rPr lang="en-US" altLang="zh-CN" sz="2000" b="1" dirty="0" smtClean="0"/>
              <a:t>10 families </a:t>
            </a:r>
            <a:r>
              <a:rPr lang="en-US" altLang="zh-CN" sz="2000" b="1" dirty="0"/>
              <a:t>of sextupoles </a:t>
            </a:r>
            <a:r>
              <a:rPr lang="en-US" altLang="zh-CN" sz="2000" b="1" dirty="0" smtClean="0"/>
              <a:t>in the IR, 32 families </a:t>
            </a:r>
            <a:r>
              <a:rPr lang="en-US" altLang="zh-CN" sz="2000" b="1" dirty="0"/>
              <a:t>of sextupoles </a:t>
            </a:r>
            <a:r>
              <a:rPr lang="en-US" altLang="zh-CN" sz="2000" b="1" dirty="0" smtClean="0"/>
              <a:t>in ARC and 8 phase advances</a:t>
            </a:r>
          </a:p>
          <a:p>
            <a:r>
              <a:rPr lang="en-US" altLang="zh-CN" sz="2000" dirty="0"/>
              <a:t>Tracking in SAD w/ damping, </a:t>
            </a:r>
            <a:r>
              <a:rPr lang="en-US" altLang="zh-CN" sz="2000" dirty="0" smtClean="0"/>
              <a:t>fluctuation(100 samples),  energy sawtooth </a:t>
            </a:r>
            <a:r>
              <a:rPr lang="en-US" altLang="zh-CN" sz="2000" dirty="0"/>
              <a:t>and tapering 200 </a:t>
            </a:r>
            <a:r>
              <a:rPr lang="en-US" altLang="zh-CN" sz="2000" dirty="0" smtClean="0"/>
              <a:t>turns, 4 initial phases</a:t>
            </a:r>
            <a:endParaRPr lang="zh-CN" alt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6588224" y="6402814"/>
            <a:ext cx="3096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b</a:t>
            </a:r>
            <a:r>
              <a:rPr lang="en-US" altLang="zh-CN" sz="1600" dirty="0" smtClean="0"/>
              <a:t>y Y. Zhang et. al.</a:t>
            </a:r>
            <a:endParaRPr lang="zh-CN" alt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-3492896" y="1340768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16" name="文本框 2"/>
          <p:cNvSpPr txBox="1"/>
          <p:nvPr/>
        </p:nvSpPr>
        <p:spPr>
          <a:xfrm>
            <a:off x="765854" y="5991671"/>
            <a:ext cx="7766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Achieved (without errors)@ Higgs :  16 </a:t>
            </a:r>
            <a:r>
              <a:rPr lang="en-US" altLang="zh-CN" sz="2400" b="1" dirty="0">
                <a:solidFill>
                  <a:srgbClr val="FF0000"/>
                </a:solidFill>
                <a:latin typeface="Symbol" panose="05050102010706020507" pitchFamily="18" charset="2"/>
              </a:rPr>
              <a:t>s</a:t>
            </a:r>
            <a:r>
              <a:rPr lang="en-US" altLang="zh-CN" sz="2400" b="1" dirty="0">
                <a:solidFill>
                  <a:srgbClr val="FF0000"/>
                </a:solidFill>
              </a:rPr>
              <a:t>x </a:t>
            </a:r>
            <a:r>
              <a:rPr lang="en-US" altLang="zh-CN" sz="2400" b="1" dirty="0" smtClean="0">
                <a:solidFill>
                  <a:srgbClr val="FF0000"/>
                </a:solidFill>
                <a:sym typeface="Symbol"/>
              </a:rPr>
              <a:t>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15</a:t>
            </a:r>
            <a:r>
              <a:rPr lang="en-US" altLang="zh-CN" sz="2400" b="1" dirty="0" smtClean="0">
                <a:solidFill>
                  <a:srgbClr val="FF0000"/>
                </a:solidFill>
                <a:latin typeface="Symbol" panose="05050102010706020507" pitchFamily="18" charset="2"/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  <a:latin typeface="Symbol" panose="05050102010706020507" pitchFamily="18" charset="2"/>
              </a:rPr>
              <a:t>s</a:t>
            </a:r>
            <a:r>
              <a:rPr lang="en-US" altLang="zh-CN" sz="2400" b="1" dirty="0">
                <a:solidFill>
                  <a:srgbClr val="FF0000"/>
                </a:solidFill>
              </a:rPr>
              <a:t>y</a:t>
            </a:r>
            <a:r>
              <a:rPr lang="en-US" altLang="zh-CN" sz="2400" b="1" dirty="0" smtClean="0">
                <a:solidFill>
                  <a:srgbClr val="FF0000"/>
                </a:solidFill>
                <a:sym typeface="Symbol"/>
              </a:rPr>
              <a:t>  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1.6% 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48064" y="4931876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4 initial phases </a:t>
            </a:r>
            <a:endParaRPr lang="zh-CN" alt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331640" y="4931876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initial phase=0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0588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47315"/>
            <a:ext cx="8229600" cy="633413"/>
          </a:xfrm>
        </p:spPr>
        <p:txBody>
          <a:bodyPr>
            <a:normAutofit/>
          </a:bodyPr>
          <a:lstStyle/>
          <a:p>
            <a:r>
              <a:rPr lang="en-US" altLang="ru-RU" sz="3200" b="1" dirty="0" smtClean="0">
                <a:solidFill>
                  <a:srgbClr val="0070C0"/>
                </a:solidFill>
              </a:rPr>
              <a:t>Performance with errors</a:t>
            </a:r>
            <a:endParaRPr lang="en-US" altLang="ru-RU" sz="3200" b="1" dirty="0">
              <a:solidFill>
                <a:srgbClr val="0070C0"/>
              </a:solidFill>
            </a:endParaRPr>
          </a:p>
        </p:txBody>
      </p:sp>
      <p:sp>
        <p:nvSpPr>
          <p:cNvPr id="3075" name="Прямоугольник 7"/>
          <p:cNvSpPr>
            <a:spLocks noChangeArrowheads="1"/>
          </p:cNvSpPr>
          <p:nvPr/>
        </p:nvSpPr>
        <p:spPr bwMode="auto">
          <a:xfrm>
            <a:off x="395858" y="998146"/>
            <a:ext cx="8208590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1200"/>
              </a:spcBef>
            </a:pPr>
            <a:r>
              <a:rPr lang="en-US" altLang="zh-CN" sz="1800" dirty="0">
                <a:ea typeface="宋体" charset="-122"/>
                <a:sym typeface="Symbol" pitchFamily="18" charset="2"/>
              </a:rPr>
              <a:t>LOCO based on AT is used to </a:t>
            </a:r>
            <a:r>
              <a:rPr lang="en-US" altLang="ru-RU" sz="1800" dirty="0">
                <a:sym typeface="Symbol" pitchFamily="18" charset="2"/>
              </a:rPr>
              <a:t>correct </a:t>
            </a:r>
            <a:r>
              <a:rPr lang="en-US" altLang="ru-RU" sz="1800" dirty="0" smtClean="0">
                <a:sym typeface="Symbol" pitchFamily="18" charset="2"/>
              </a:rPr>
              <a:t>distortion of closed orbit, </a:t>
            </a:r>
            <a:r>
              <a:rPr lang="en-US" altLang="ru-RU" sz="1800" dirty="0">
                <a:sym typeface="Symbol" pitchFamily="18" charset="2"/>
              </a:rPr>
              <a:t>beta, dispersion and coupling</a:t>
            </a:r>
          </a:p>
          <a:p>
            <a:pPr>
              <a:spcBef>
                <a:spcPts val="1200"/>
              </a:spcBef>
            </a:pPr>
            <a:r>
              <a:rPr lang="en-US" altLang="ru-RU" sz="1800" dirty="0" smtClean="0">
                <a:sym typeface="Symbol" pitchFamily="18" charset="2"/>
              </a:rPr>
              <a:t>About </a:t>
            </a:r>
            <a:r>
              <a:rPr lang="en-US" altLang="ru-RU" sz="1800" b="1" dirty="0" smtClean="0">
                <a:sym typeface="Symbol" pitchFamily="18" charset="2"/>
              </a:rPr>
              <a:t>1500 BPMs, horizontal and vertical </a:t>
            </a:r>
            <a:r>
              <a:rPr lang="en-US" altLang="ru-RU" sz="1800" b="1" dirty="0">
                <a:sym typeface="Symbol" pitchFamily="18" charset="2"/>
              </a:rPr>
              <a:t>correctors </a:t>
            </a:r>
            <a:r>
              <a:rPr lang="en-US" altLang="ru-RU" sz="1800" dirty="0">
                <a:sym typeface="Symbol" pitchFamily="18" charset="2"/>
              </a:rPr>
              <a:t>are </a:t>
            </a:r>
            <a:r>
              <a:rPr lang="en-US" altLang="ru-RU" sz="1800" dirty="0" smtClean="0">
                <a:sym typeface="Symbol" pitchFamily="18" charset="2"/>
              </a:rPr>
              <a:t>respectively placed </a:t>
            </a:r>
            <a:r>
              <a:rPr lang="en-US" altLang="ru-RU" sz="1800" dirty="0">
                <a:sym typeface="Symbol" pitchFamily="18" charset="2"/>
              </a:rPr>
              <a:t>in the </a:t>
            </a:r>
            <a:r>
              <a:rPr lang="en-US" altLang="ru-RU" sz="1800" dirty="0" smtClean="0">
                <a:sym typeface="Symbol" pitchFamily="18" charset="2"/>
              </a:rPr>
              <a:t>collider ring</a:t>
            </a:r>
            <a:r>
              <a:rPr lang="en-US" altLang="ru-RU" sz="1800" dirty="0" smtClean="0">
                <a:sym typeface="Wingdings" pitchFamily="2" charset="2"/>
              </a:rPr>
              <a:t> </a:t>
            </a:r>
            <a:r>
              <a:rPr lang="en-US" altLang="ru-RU" sz="1800" dirty="0">
                <a:sym typeface="Wingdings" pitchFamily="2" charset="2"/>
              </a:rPr>
              <a:t>(4 per </a:t>
            </a:r>
            <a:r>
              <a:rPr lang="en-US" altLang="ru-RU" sz="1800" dirty="0" smtClean="0">
                <a:sym typeface="Wingdings" pitchFamily="2" charset="2"/>
              </a:rPr>
              <a:t>one betatron wave; </a:t>
            </a:r>
            <a:r>
              <a:rPr lang="en-US" altLang="ru-RU" sz="1800" b="1" dirty="0" smtClean="0">
                <a:sym typeface="Wingdings" pitchFamily="2" charset="2"/>
              </a:rPr>
              <a:t>IR is perfect </a:t>
            </a:r>
            <a:r>
              <a:rPr lang="en-US" altLang="ru-RU" sz="1800" dirty="0">
                <a:sym typeface="Wingdings" pitchFamily="2" charset="2"/>
              </a:rPr>
              <a:t>). </a:t>
            </a:r>
            <a:r>
              <a:rPr lang="en-US" altLang="ru-RU" sz="1800" dirty="0" smtClean="0">
                <a:sym typeface="Wingdings" pitchFamily="2" charset="2"/>
              </a:rPr>
              <a:t>About 200 </a:t>
            </a:r>
            <a:r>
              <a:rPr lang="en-US" altLang="ru-RU" sz="1800" dirty="0">
                <a:sym typeface="Wingdings" pitchFamily="2" charset="2"/>
              </a:rPr>
              <a:t>Skew-quads (1/5 </a:t>
            </a:r>
            <a:r>
              <a:rPr lang="en-US" altLang="ru-RU" sz="1800" dirty="0" err="1">
                <a:sym typeface="Wingdings" pitchFamily="2" charset="2"/>
              </a:rPr>
              <a:t>sextupoles</a:t>
            </a:r>
            <a:r>
              <a:rPr lang="en-US" altLang="ru-RU" sz="1800" dirty="0">
                <a:sym typeface="Wingdings" pitchFamily="2" charset="2"/>
              </a:rPr>
              <a:t>) are used in the coupling </a:t>
            </a:r>
            <a:r>
              <a:rPr lang="en-US" altLang="ru-RU" sz="1800" dirty="0" smtClean="0">
                <a:sym typeface="Wingdings" pitchFamily="2" charset="2"/>
              </a:rPr>
              <a:t>correction.</a:t>
            </a:r>
          </a:p>
          <a:p>
            <a:pPr marL="457200" lvl="1" indent="0">
              <a:spcBef>
                <a:spcPts val="1200"/>
              </a:spcBef>
              <a:buNone/>
              <a:defRPr/>
            </a:pPr>
            <a:r>
              <a:rPr lang="en-US" altLang="ru-RU" sz="1800" b="1" dirty="0" smtClean="0">
                <a:sym typeface="Symbol" pitchFamily="18" charset="2"/>
              </a:rPr>
              <a:t>1. </a:t>
            </a:r>
            <a:r>
              <a:rPr lang="en-US" altLang="ru-RU" sz="1800" dirty="0">
                <a:sym typeface="Symbol" pitchFamily="18" charset="2"/>
              </a:rPr>
              <a:t>correct COD w/o </a:t>
            </a:r>
            <a:r>
              <a:rPr lang="en-US" altLang="ru-RU" sz="1800" dirty="0" smtClean="0">
                <a:sym typeface="Symbol" pitchFamily="18" charset="2"/>
              </a:rPr>
              <a:t>sextupoles</a:t>
            </a:r>
            <a:endParaRPr lang="en-US" altLang="ru-RU" sz="1800" dirty="0">
              <a:sym typeface="Symbol" pitchFamily="18" charset="2"/>
            </a:endParaRPr>
          </a:p>
          <a:p>
            <a:pPr marL="457200" lvl="1" indent="0">
              <a:spcBef>
                <a:spcPts val="1200"/>
              </a:spcBef>
              <a:buNone/>
              <a:defRPr/>
            </a:pPr>
            <a:r>
              <a:rPr lang="en-US" altLang="ru-RU" sz="1800" dirty="0">
                <a:sym typeface="Symbol" pitchFamily="18" charset="2"/>
              </a:rPr>
              <a:t>2</a:t>
            </a:r>
            <a:r>
              <a:rPr lang="en-US" altLang="ru-RU" sz="1800" dirty="0" smtClean="0">
                <a:sym typeface="Symbol" pitchFamily="18" charset="2"/>
              </a:rPr>
              <a:t>. correct optics w/ sextupoles</a:t>
            </a:r>
            <a:endParaRPr lang="en-US" altLang="ru-RU" sz="1800" dirty="0">
              <a:sym typeface="Symbol" pitchFamily="18" charset="2"/>
            </a:endParaRPr>
          </a:p>
          <a:p>
            <a:pPr marL="457200" lvl="1" indent="0">
              <a:spcBef>
                <a:spcPts val="1200"/>
              </a:spcBef>
              <a:buNone/>
              <a:defRPr/>
            </a:pPr>
            <a:r>
              <a:rPr lang="en-US" altLang="ru-RU" sz="1800" dirty="0">
                <a:sym typeface="Symbol" pitchFamily="18" charset="2"/>
              </a:rPr>
              <a:t>3</a:t>
            </a:r>
            <a:r>
              <a:rPr lang="en-US" altLang="ru-RU" sz="1800" dirty="0" smtClean="0">
                <a:sym typeface="Symbol" pitchFamily="18" charset="2"/>
              </a:rPr>
              <a:t>. </a:t>
            </a:r>
            <a:r>
              <a:rPr lang="en-US" altLang="ru-RU" sz="1800" dirty="0">
                <a:sym typeface="Symbol" pitchFamily="18" charset="2"/>
              </a:rPr>
              <a:t>correct </a:t>
            </a:r>
            <a:r>
              <a:rPr lang="en-US" altLang="ru-RU" sz="1800" dirty="0" smtClean="0">
                <a:sym typeface="Symbol" pitchFamily="18" charset="2"/>
              </a:rPr>
              <a:t>coupling</a:t>
            </a:r>
            <a:endParaRPr lang="en-US" altLang="ru-RU" sz="1800" dirty="0">
              <a:sym typeface="Symbol" pitchFamily="18" charset="2"/>
            </a:endParaRPr>
          </a:p>
        </p:txBody>
      </p:sp>
      <p:pic>
        <p:nvPicPr>
          <p:cNvPr id="4" name="Picture 8" descr="logo_main2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9" y="47947"/>
            <a:ext cx="917403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76256" y="539388"/>
            <a:ext cx="2082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by Yuanyuan Wei</a:t>
            </a:r>
            <a:endParaRPr lang="zh-CN" altLang="en-US" dirty="0"/>
          </a:p>
        </p:txBody>
      </p:sp>
      <p:graphicFrame>
        <p:nvGraphicFramePr>
          <p:cNvPr id="7" name="内容占位符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9457360"/>
              </p:ext>
            </p:extLst>
          </p:nvPr>
        </p:nvGraphicFramePr>
        <p:xfrm>
          <a:off x="107504" y="4185122"/>
          <a:ext cx="5900740" cy="190817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75185"/>
                <a:gridCol w="1475185"/>
                <a:gridCol w="1475185"/>
                <a:gridCol w="1475185"/>
              </a:tblGrid>
              <a:tr h="465050"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6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Component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6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</a:t>
                      </a:r>
                      <a:r>
                        <a:rPr lang="en-US" sz="1600" b="1" i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x </a:t>
                      </a:r>
                      <a:r>
                        <a:rPr lang="en-US" sz="16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(mm)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6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</a:t>
                      </a:r>
                      <a:r>
                        <a:rPr lang="en-US" sz="1600" b="1" i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y </a:t>
                      </a:r>
                      <a:r>
                        <a:rPr lang="en-US" sz="16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(mm)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6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</a:t>
                      </a:r>
                      <a:r>
                        <a:rPr lang="en-US" sz="1600" b="1" i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</a:t>
                      </a:r>
                      <a:r>
                        <a:rPr lang="en-US" sz="1600" b="1" i="1" kern="100" baseline="-250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en-US" sz="16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(mrad)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</a:tr>
              <a:tr h="465050"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6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Dipole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6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0.05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6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0.05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6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0.1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</a:tr>
              <a:tr h="513024"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6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Quadrupole</a:t>
                      </a: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6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0.03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6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0.03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6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0.1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</a:tr>
              <a:tr h="465050"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6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Sextupole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6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0.03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6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0.03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6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0.1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</a:tr>
            </a:tbl>
          </a:graphicData>
        </a:graphic>
      </p:graphicFrame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134397"/>
              </p:ext>
            </p:extLst>
          </p:nvPr>
        </p:nvGraphicFramePr>
        <p:xfrm>
          <a:off x="6191672" y="4257130"/>
          <a:ext cx="2952328" cy="1403522"/>
        </p:xfrm>
        <a:graphic>
          <a:graphicData uri="http://schemas.openxmlformats.org/drawingml/2006/table">
            <a:tbl>
              <a:tblPr/>
              <a:tblGrid>
                <a:gridCol w="1512168"/>
                <a:gridCol w="1440160"/>
              </a:tblGrid>
              <a:tr h="39233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Component</a:t>
                      </a:r>
                      <a:endParaRPr kumimoji="0" lang="zh-CN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Field error</a:t>
                      </a:r>
                      <a:endParaRPr kumimoji="0" lang="zh-CN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43204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Dipole</a:t>
                      </a:r>
                      <a:endParaRPr kumimoji="0" lang="zh-CN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0.01%</a:t>
                      </a:r>
                      <a:endParaRPr kumimoji="0" lang="zh-CN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  <a:tr h="43204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Quadrupole</a:t>
                      </a:r>
                      <a:endParaRPr kumimoji="0" lang="zh-CN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0.02%</a:t>
                      </a:r>
                      <a:endParaRPr kumimoji="0" lang="zh-CN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918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>
            <a:spLocks/>
          </p:cNvSpPr>
          <p:nvPr/>
        </p:nvSpPr>
        <p:spPr>
          <a:xfrm>
            <a:off x="457200" y="-273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b="1" dirty="0" smtClean="0">
                <a:solidFill>
                  <a:srgbClr val="0070C0"/>
                </a:solidFill>
              </a:rPr>
              <a:t>Outline</a:t>
            </a:r>
            <a:endParaRPr lang="en-US" altLang="zh-CN" sz="3600" b="1" dirty="0">
              <a:solidFill>
                <a:srgbClr val="0070C0"/>
              </a:solidFill>
            </a:endParaRPr>
          </a:p>
        </p:txBody>
      </p:sp>
      <p:pic>
        <p:nvPicPr>
          <p:cNvPr id="6" name="Picture 8" descr="logo_main2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9" y="47947"/>
            <a:ext cx="917403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7" name="内容占位符 2"/>
          <p:cNvSpPr>
            <a:spLocks noGrp="1"/>
          </p:cNvSpPr>
          <p:nvPr>
            <p:ph idx="1"/>
          </p:nvPr>
        </p:nvSpPr>
        <p:spPr>
          <a:xfrm>
            <a:off x="421704" y="991269"/>
            <a:ext cx="8182744" cy="5318051"/>
          </a:xfrm>
        </p:spPr>
        <p:txBody>
          <a:bodyPr>
            <a:normAutofit/>
          </a:bodyPr>
          <a:lstStyle/>
          <a:p>
            <a:r>
              <a:rPr lang="en-US" altLang="zh-CN" sz="2400" dirty="0" smtClean="0"/>
              <a:t>Introduction </a:t>
            </a:r>
          </a:p>
          <a:p>
            <a:r>
              <a:rPr lang="en-US" altLang="zh-CN" sz="2400" dirty="0" smtClean="0"/>
              <a:t>Lattice design of the collider ring</a:t>
            </a:r>
          </a:p>
          <a:p>
            <a:pPr lvl="1"/>
            <a:r>
              <a:rPr lang="en-US" altLang="zh-CN" sz="2400" dirty="0" smtClean="0"/>
              <a:t>Interaction region</a:t>
            </a:r>
          </a:p>
          <a:p>
            <a:pPr lvl="1"/>
            <a:r>
              <a:rPr lang="en-US" altLang="zh-CN" sz="2400" dirty="0" smtClean="0"/>
              <a:t>Arc region</a:t>
            </a:r>
          </a:p>
          <a:p>
            <a:pPr lvl="1"/>
            <a:r>
              <a:rPr lang="en-US" altLang="zh-CN" sz="2400" dirty="0" smtClean="0"/>
              <a:t>RF region</a:t>
            </a:r>
          </a:p>
          <a:p>
            <a:pPr lvl="1"/>
            <a:r>
              <a:rPr lang="en-US" altLang="zh-CN" sz="2400" dirty="0" smtClean="0"/>
              <a:t>Straight section region</a:t>
            </a:r>
          </a:p>
          <a:p>
            <a:r>
              <a:rPr lang="en-US" altLang="zh-CN" sz="2400" dirty="0" smtClean="0"/>
              <a:t>Dynamic aperture</a:t>
            </a:r>
          </a:p>
          <a:p>
            <a:r>
              <a:rPr lang="en-US" altLang="zh-CN" sz="2400" dirty="0"/>
              <a:t>Performance with </a:t>
            </a:r>
            <a:r>
              <a:rPr lang="en-US" altLang="zh-CN" sz="2400" dirty="0" smtClean="0"/>
              <a:t>errors</a:t>
            </a:r>
          </a:p>
          <a:p>
            <a:r>
              <a:rPr lang="en-US" altLang="zh-CN" sz="2400" dirty="0" smtClean="0"/>
              <a:t>Summary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</a:t>
            </a:fld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5277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835696" y="201712"/>
            <a:ext cx="6192688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0" lvl="1" algn="l" eaLnBrk="1" hangingPunct="1">
              <a:defRPr/>
            </a:pPr>
            <a:r>
              <a:rPr lang="en-US" altLang="ru-RU" sz="3200" b="1" dirty="0">
                <a:solidFill>
                  <a:srgbClr val="0070C0"/>
                </a:solidFill>
                <a:latin typeface="+mj-lt"/>
                <a:ea typeface="+mj-ea"/>
                <a:cs typeface="+mj-cs"/>
                <a:sym typeface="Symbol" pitchFamily="18" charset="2"/>
              </a:rPr>
              <a:t>1. correct COD w/o sextupoles</a:t>
            </a:r>
            <a:endParaRPr lang="en-US" altLang="ru-RU" sz="32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  <a:p>
            <a:pPr algn="l" eaLnBrk="1" hangingPunct="1">
              <a:defRPr/>
            </a:pPr>
            <a:r>
              <a:rPr lang="en-US" altLang="ru-RU" sz="3200" b="1" dirty="0" smtClean="0">
                <a:solidFill>
                  <a:srgbClr val="0070C0"/>
                </a:solidFill>
              </a:rPr>
              <a:t>Closed orbit distortion</a:t>
            </a:r>
            <a:endParaRPr lang="ru-RU" altLang="ru-RU" sz="3200" b="1" dirty="0">
              <a:solidFill>
                <a:srgbClr val="0070C0"/>
              </a:solidFill>
            </a:endParaRPr>
          </a:p>
        </p:txBody>
      </p:sp>
      <p:pic>
        <p:nvPicPr>
          <p:cNvPr id="6" name="Picture 8" descr="logo_main2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9" y="47947"/>
            <a:ext cx="917403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31921"/>
            <a:ext cx="4413274" cy="242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076470"/>
            <a:ext cx="4281843" cy="2363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452734"/>
            <a:ext cx="4340035" cy="242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471799"/>
            <a:ext cx="4279284" cy="2405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1259632" y="5961474"/>
            <a:ext cx="75243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ru-RU" sz="2000" dirty="0" smtClean="0">
                <a:sym typeface="Symbol" pitchFamily="18" charset="2"/>
              </a:rPr>
              <a:t></a:t>
            </a:r>
            <a:r>
              <a:rPr lang="en-US" altLang="ru-RU" sz="2000" baseline="-25000" dirty="0">
                <a:sym typeface="Symbol" pitchFamily="18" charset="2"/>
              </a:rPr>
              <a:t>COD</a:t>
            </a:r>
            <a:r>
              <a:rPr lang="en-US" altLang="ru-RU" sz="2000" dirty="0">
                <a:sym typeface="Symbol" pitchFamily="18" charset="2"/>
              </a:rPr>
              <a:t>   </a:t>
            </a:r>
            <a:r>
              <a:rPr lang="en-US" altLang="ru-RU" sz="2000" dirty="0" smtClean="0">
                <a:sym typeface="Symbol" pitchFamily="18" charset="2"/>
              </a:rPr>
              <a:t>40/3 mm </a:t>
            </a:r>
            <a:r>
              <a:rPr lang="en-US" altLang="ru-RU" sz="2000" dirty="0">
                <a:sym typeface="Symbol" pitchFamily="18" charset="2"/>
              </a:rPr>
              <a:t>(x/y) </a:t>
            </a:r>
            <a:r>
              <a:rPr lang="en-US" altLang="ru-RU" sz="2000" dirty="0" smtClean="0">
                <a:sym typeface="Symbol" pitchFamily="18" charset="2"/>
              </a:rPr>
              <a:t>before orbit correction </a:t>
            </a:r>
            <a:r>
              <a:rPr lang="en-US" altLang="ru-RU" sz="2000" dirty="0"/>
              <a:t>except for IR region</a:t>
            </a:r>
          </a:p>
          <a:p>
            <a:pPr>
              <a:spcBef>
                <a:spcPct val="0"/>
              </a:spcBef>
            </a:pPr>
            <a:r>
              <a:rPr lang="en-US" altLang="ru-RU" sz="2000" dirty="0" smtClean="0">
                <a:sym typeface="Symbol" pitchFamily="18" charset="2"/>
              </a:rPr>
              <a:t></a:t>
            </a:r>
            <a:r>
              <a:rPr lang="en-US" altLang="ru-RU" sz="2000" baseline="-25000" dirty="0">
                <a:sym typeface="Symbol" pitchFamily="18" charset="2"/>
              </a:rPr>
              <a:t>COD</a:t>
            </a:r>
            <a:r>
              <a:rPr lang="en-US" altLang="ru-RU" sz="2000" dirty="0">
                <a:sym typeface="Symbol" pitchFamily="18" charset="2"/>
              </a:rPr>
              <a:t>   </a:t>
            </a:r>
            <a:r>
              <a:rPr lang="en-US" altLang="ru-RU" sz="2000" dirty="0" smtClean="0">
                <a:sym typeface="Symbol" pitchFamily="18" charset="2"/>
              </a:rPr>
              <a:t>40/75 um (x/y) </a:t>
            </a:r>
            <a:r>
              <a:rPr lang="ru-RU" altLang="ru-RU" sz="2000" dirty="0" smtClean="0">
                <a:sym typeface="Symbol" pitchFamily="18" charset="2"/>
              </a:rPr>
              <a:t>a</a:t>
            </a:r>
            <a:r>
              <a:rPr lang="en-US" altLang="ru-RU" sz="2000" dirty="0">
                <a:sym typeface="Symbol" pitchFamily="18" charset="2"/>
              </a:rPr>
              <a:t>fter orbit </a:t>
            </a:r>
            <a:r>
              <a:rPr lang="en-US" altLang="ru-RU" sz="2000" dirty="0" smtClean="0">
                <a:sym typeface="Symbol" pitchFamily="18" charset="2"/>
              </a:rPr>
              <a:t>correction </a:t>
            </a:r>
            <a:r>
              <a:rPr lang="en-US" altLang="ru-RU" sz="2000" dirty="0"/>
              <a:t>except for IR </a:t>
            </a:r>
            <a:r>
              <a:rPr lang="en-US" altLang="ru-RU" sz="2000" dirty="0" smtClean="0"/>
              <a:t>region</a:t>
            </a:r>
            <a:endParaRPr lang="en-US" altLang="ru-RU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1115616" y="3668758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Need more corrector in the long drifts</a:t>
            </a:r>
            <a:endParaRPr lang="zh-CN" altLang="en-US" dirty="0"/>
          </a:p>
        </p:txBody>
      </p:sp>
      <p:cxnSp>
        <p:nvCxnSpPr>
          <p:cNvPr id="9" name="直接箭头连接符 8"/>
          <p:cNvCxnSpPr/>
          <p:nvPr/>
        </p:nvCxnSpPr>
        <p:spPr>
          <a:xfrm>
            <a:off x="1403648" y="4244822"/>
            <a:ext cx="288032" cy="3499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5249" y="1148478"/>
            <a:ext cx="1080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before</a:t>
            </a:r>
            <a:endParaRPr lang="zh-CN" alt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5496" y="3515450"/>
            <a:ext cx="1080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after</a:t>
            </a:r>
            <a:endParaRPr lang="zh-CN" altLang="en-US" b="1" dirty="0"/>
          </a:p>
        </p:txBody>
      </p:sp>
      <p:sp>
        <p:nvSpPr>
          <p:cNvPr id="13" name="矩形 12"/>
          <p:cNvSpPr/>
          <p:nvPr/>
        </p:nvSpPr>
        <p:spPr>
          <a:xfrm>
            <a:off x="7236296" y="109001"/>
            <a:ext cx="1236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ru-RU" dirty="0">
                <a:sym typeface="Symbol" pitchFamily="18" charset="2"/>
              </a:rPr>
              <a:t>50 samples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5004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259632" y="345728"/>
            <a:ext cx="5544616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0" lvl="1" algn="l" eaLnBrk="1" hangingPunct="1">
              <a:defRPr/>
            </a:pPr>
            <a:r>
              <a:rPr lang="en-US" altLang="ru-RU" sz="2800" b="1" dirty="0">
                <a:solidFill>
                  <a:srgbClr val="0070C0"/>
                </a:solidFill>
                <a:sym typeface="Symbol" pitchFamily="18" charset="2"/>
              </a:rPr>
              <a:t>1. correct COD w/o </a:t>
            </a:r>
            <a:r>
              <a:rPr lang="en-US" altLang="ru-RU" sz="2800" b="1" dirty="0" smtClean="0">
                <a:solidFill>
                  <a:srgbClr val="0070C0"/>
                </a:solidFill>
                <a:sym typeface="Symbol" pitchFamily="18" charset="2"/>
              </a:rPr>
              <a:t>sextupoles</a:t>
            </a:r>
            <a:endParaRPr lang="en-US" altLang="ru-RU" sz="2800" b="1" dirty="0" smtClean="0">
              <a:solidFill>
                <a:srgbClr val="0070C0"/>
              </a:solidFill>
            </a:endParaRPr>
          </a:p>
          <a:p>
            <a:pPr algn="l" eaLnBrk="1" hangingPunct="1">
              <a:defRPr/>
            </a:pPr>
            <a:r>
              <a:rPr lang="en-US" altLang="ru-RU" sz="2800" b="1" dirty="0" smtClean="0">
                <a:solidFill>
                  <a:srgbClr val="0070C0"/>
                </a:solidFill>
              </a:rPr>
              <a:t>Beta functions distortion</a:t>
            </a:r>
            <a:endParaRPr lang="ru-RU" altLang="ru-RU" sz="2800" b="1" dirty="0">
              <a:solidFill>
                <a:srgbClr val="0070C0"/>
              </a:solidFill>
            </a:endParaRPr>
          </a:p>
        </p:txBody>
      </p:sp>
      <p:pic>
        <p:nvPicPr>
          <p:cNvPr id="6" name="Picture 8" descr="logo_main2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9" y="47947"/>
            <a:ext cx="917403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2015716" y="4516378"/>
            <a:ext cx="5508612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ru-RU" sz="1800" dirty="0"/>
              <a:t>(</a:t>
            </a:r>
            <a:r>
              <a:rPr lang="el-GR" altLang="ru-RU" sz="1800" dirty="0" smtClean="0"/>
              <a:t>β</a:t>
            </a:r>
            <a:r>
              <a:rPr lang="en-US" altLang="ru-RU" sz="1800" baseline="-25000" dirty="0" smtClean="0"/>
              <a:t>_err</a:t>
            </a:r>
            <a:r>
              <a:rPr lang="en-US" altLang="ru-RU" sz="1800" dirty="0" smtClean="0"/>
              <a:t>/</a:t>
            </a:r>
            <a:r>
              <a:rPr lang="el-GR" altLang="ru-RU" sz="1800" dirty="0" smtClean="0"/>
              <a:t>β</a:t>
            </a:r>
            <a:r>
              <a:rPr lang="en-US" altLang="ru-RU" sz="1800" dirty="0" smtClean="0"/>
              <a:t>)</a:t>
            </a:r>
            <a:r>
              <a:rPr lang="en-US" altLang="ru-RU" sz="1800" baseline="-25000" dirty="0" smtClean="0"/>
              <a:t>max</a:t>
            </a:r>
            <a:r>
              <a:rPr lang="en-US" altLang="ru-RU" sz="1800" dirty="0" smtClean="0"/>
              <a:t> </a:t>
            </a:r>
            <a:r>
              <a:rPr lang="en-US" altLang="ru-RU" sz="1800" dirty="0"/>
              <a:t>= </a:t>
            </a:r>
            <a:r>
              <a:rPr lang="en-US" altLang="ru-RU" sz="1800" dirty="0" smtClean="0"/>
              <a:t>4% / 3.3% (x/y) </a:t>
            </a:r>
            <a:r>
              <a:rPr lang="en-US" altLang="ru-RU" sz="1800" dirty="0"/>
              <a:t>before COD </a:t>
            </a:r>
            <a:r>
              <a:rPr lang="en-US" altLang="ru-RU" sz="1800" dirty="0" smtClean="0"/>
              <a:t>correction</a:t>
            </a:r>
          </a:p>
          <a:p>
            <a:pPr>
              <a:spcBef>
                <a:spcPct val="50000"/>
              </a:spcBef>
              <a:buNone/>
            </a:pPr>
            <a:r>
              <a:rPr lang="en-US" altLang="ru-RU" sz="1800" dirty="0"/>
              <a:t>(</a:t>
            </a:r>
            <a:r>
              <a:rPr lang="el-GR" altLang="ru-RU" sz="1800" dirty="0"/>
              <a:t>β</a:t>
            </a:r>
            <a:r>
              <a:rPr lang="en-US" altLang="ru-RU" sz="1800" baseline="-25000" dirty="0"/>
              <a:t>_err</a:t>
            </a:r>
            <a:r>
              <a:rPr lang="en-US" altLang="ru-RU" sz="1800" dirty="0"/>
              <a:t>/</a:t>
            </a:r>
            <a:r>
              <a:rPr lang="el-GR" altLang="ru-RU" sz="1800" dirty="0"/>
              <a:t>β</a:t>
            </a:r>
            <a:r>
              <a:rPr lang="en-US" altLang="ru-RU" sz="1800" dirty="0"/>
              <a:t>)</a:t>
            </a:r>
            <a:r>
              <a:rPr lang="en-US" altLang="ru-RU" sz="1800" baseline="-25000" dirty="0"/>
              <a:t>max</a:t>
            </a:r>
            <a:r>
              <a:rPr lang="en-US" altLang="ru-RU" sz="1800" dirty="0"/>
              <a:t> = </a:t>
            </a:r>
            <a:r>
              <a:rPr lang="en-US" altLang="ru-RU" sz="1800" dirty="0" smtClean="0"/>
              <a:t>3% / 2% (</a:t>
            </a:r>
            <a:r>
              <a:rPr lang="en-US" altLang="ru-RU" sz="1800" dirty="0"/>
              <a:t>x/y) </a:t>
            </a:r>
            <a:r>
              <a:rPr lang="en-US" altLang="ru-RU" sz="1800" dirty="0" smtClean="0"/>
              <a:t>after </a:t>
            </a:r>
            <a:r>
              <a:rPr lang="en-US" altLang="ru-RU" sz="1800" dirty="0"/>
              <a:t>COD </a:t>
            </a:r>
            <a:r>
              <a:rPr lang="en-US" altLang="ru-RU" sz="1800" dirty="0" smtClean="0"/>
              <a:t>correction</a:t>
            </a:r>
            <a:endParaRPr lang="en-US" altLang="ru-RU" sz="1800" dirty="0"/>
          </a:p>
        </p:txBody>
      </p:sp>
      <p:pic>
        <p:nvPicPr>
          <p:cNvPr id="20" name="图片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33"/>
          <a:stretch>
            <a:fillRect/>
          </a:stretch>
        </p:blipFill>
        <p:spPr bwMode="auto">
          <a:xfrm>
            <a:off x="493951" y="1623417"/>
            <a:ext cx="4006042" cy="274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图片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03"/>
          <a:stretch>
            <a:fillRect/>
          </a:stretch>
        </p:blipFill>
        <p:spPr bwMode="auto">
          <a:xfrm>
            <a:off x="4499992" y="1633873"/>
            <a:ext cx="3887961" cy="2731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文本框 1"/>
          <p:cNvSpPr txBox="1">
            <a:spLocks noChangeArrowheads="1"/>
          </p:cNvSpPr>
          <p:nvPr/>
        </p:nvSpPr>
        <p:spPr bwMode="auto">
          <a:xfrm>
            <a:off x="1648296" y="5517232"/>
            <a:ext cx="6121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800" dirty="0">
                <a:ea typeface="宋体" charset="-122"/>
              </a:rPr>
              <a:t>The vertical beta beat is larger than horizontal beta beat due to the fringe field effect of dipoles and </a:t>
            </a:r>
            <a:r>
              <a:rPr lang="en-US" altLang="zh-CN" sz="1800" dirty="0" smtClean="0">
                <a:ea typeface="宋体" charset="-122"/>
              </a:rPr>
              <a:t>quadrupoles.</a:t>
            </a:r>
            <a:endParaRPr lang="zh-CN" altLang="en-US" sz="1800" dirty="0">
              <a:ea typeface="宋体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39752" y="115610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X direction</a:t>
            </a:r>
            <a:endParaRPr lang="zh-CN" altLang="en-US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5940152" y="118746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y</a:t>
            </a:r>
            <a:r>
              <a:rPr lang="en-US" altLang="zh-CN" b="1" dirty="0" smtClean="0"/>
              <a:t> direction</a:t>
            </a:r>
            <a:endParaRPr lang="zh-CN" altLang="en-US" b="1" dirty="0"/>
          </a:p>
        </p:txBody>
      </p:sp>
      <p:sp>
        <p:nvSpPr>
          <p:cNvPr id="29" name="矩形 28"/>
          <p:cNvSpPr/>
          <p:nvPr/>
        </p:nvSpPr>
        <p:spPr>
          <a:xfrm>
            <a:off x="6732240" y="323364"/>
            <a:ext cx="1236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ru-RU" dirty="0">
                <a:sym typeface="Symbol" pitchFamily="18" charset="2"/>
              </a:rPr>
              <a:t>50 samples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62133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187624" y="188640"/>
            <a:ext cx="7416824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ru-RU" sz="2800" b="1" dirty="0">
                <a:solidFill>
                  <a:srgbClr val="0070C0"/>
                </a:solidFill>
              </a:rPr>
              <a:t>2. correct </a:t>
            </a:r>
            <a:r>
              <a:rPr lang="en-US" altLang="ru-RU" sz="2800" b="1" dirty="0" smtClean="0">
                <a:solidFill>
                  <a:srgbClr val="0070C0"/>
                </a:solidFill>
              </a:rPr>
              <a:t>optics w</a:t>
            </a:r>
            <a:r>
              <a:rPr lang="en-US" altLang="ru-RU" sz="2800" b="1" dirty="0">
                <a:solidFill>
                  <a:srgbClr val="0070C0"/>
                </a:solidFill>
              </a:rPr>
              <a:t>/ sextupoles</a:t>
            </a:r>
          </a:p>
        </p:txBody>
      </p:sp>
      <p:pic>
        <p:nvPicPr>
          <p:cNvPr id="6" name="Picture 8" descr="logo_main2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9" y="47947"/>
            <a:ext cx="917403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921494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ru-RU" sz="2000" dirty="0" smtClean="0">
                <a:sym typeface="Symbol" pitchFamily="18" charset="2"/>
              </a:rPr>
              <a:t>1/5 </a:t>
            </a:r>
            <a:r>
              <a:rPr lang="en-US" altLang="ru-RU" sz="2000" dirty="0">
                <a:sym typeface="Symbol" pitchFamily="18" charset="2"/>
              </a:rPr>
              <a:t>quadrupole </a:t>
            </a:r>
            <a:r>
              <a:rPr lang="en-US" altLang="ru-RU" sz="2000" dirty="0" smtClean="0">
                <a:sym typeface="Symbol" pitchFamily="18" charset="2"/>
              </a:rPr>
              <a:t>( around 600 </a:t>
            </a:r>
            <a:r>
              <a:rPr lang="en-US" altLang="ru-RU" sz="2000" dirty="0">
                <a:sym typeface="Symbol" pitchFamily="18" charset="2"/>
              </a:rPr>
              <a:t>out of 3000 </a:t>
            </a:r>
            <a:r>
              <a:rPr lang="en-US" altLang="ru-RU" sz="2000" dirty="0" smtClean="0">
                <a:sym typeface="Symbol" pitchFamily="18" charset="2"/>
              </a:rPr>
              <a:t>quadrupoles</a:t>
            </a:r>
            <a:r>
              <a:rPr lang="en-US" altLang="ru-RU" sz="2000" dirty="0">
                <a:sym typeface="Symbol" pitchFamily="18" charset="2"/>
              </a:rPr>
              <a:t>) </a:t>
            </a:r>
            <a:r>
              <a:rPr lang="en-US" altLang="ru-RU" sz="2000" dirty="0" smtClean="0">
                <a:sym typeface="Symbol" pitchFamily="18" charset="2"/>
              </a:rPr>
              <a:t>strengths are </a:t>
            </a:r>
            <a:r>
              <a:rPr lang="en-US" altLang="ru-RU" sz="2000" dirty="0">
                <a:sym typeface="Symbol" pitchFamily="18" charset="2"/>
              </a:rPr>
              <a:t>changed to restore beta  functions   </a:t>
            </a:r>
            <a:endParaRPr lang="ru-RU" altLang="ru-RU" sz="2000" dirty="0"/>
          </a:p>
        </p:txBody>
      </p:sp>
      <p:pic>
        <p:nvPicPr>
          <p:cNvPr id="9" name="图片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46"/>
          <a:stretch>
            <a:fillRect/>
          </a:stretch>
        </p:blipFill>
        <p:spPr bwMode="auto">
          <a:xfrm>
            <a:off x="193141" y="1988840"/>
            <a:ext cx="4378859" cy="2643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344" y="1967912"/>
            <a:ext cx="4424144" cy="2757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064855" y="1772816"/>
            <a:ext cx="1080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before</a:t>
            </a:r>
            <a:endParaRPr lang="zh-CN" alt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340297" y="1760468"/>
            <a:ext cx="1080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after</a:t>
            </a:r>
            <a:endParaRPr lang="zh-CN" altLang="en-US" b="1" dirty="0"/>
          </a:p>
        </p:txBody>
      </p:sp>
      <p:sp>
        <p:nvSpPr>
          <p:cNvPr id="15" name="矩形 14"/>
          <p:cNvSpPr/>
          <p:nvPr/>
        </p:nvSpPr>
        <p:spPr>
          <a:xfrm>
            <a:off x="6000060" y="332656"/>
            <a:ext cx="12715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ru-RU" dirty="0" smtClean="0">
                <a:sym typeface="Symbol" pitchFamily="18" charset="2"/>
              </a:rPr>
              <a:t>one sample</a:t>
            </a:r>
            <a:endParaRPr lang="ru-RU" altLang="ru-RU" dirty="0"/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1115616" y="5092442"/>
            <a:ext cx="7380820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ru-RU" sz="1800" dirty="0"/>
              <a:t>(</a:t>
            </a:r>
            <a:r>
              <a:rPr lang="el-GR" altLang="ru-RU" sz="1800" dirty="0" smtClean="0"/>
              <a:t>β</a:t>
            </a:r>
            <a:r>
              <a:rPr lang="en-US" altLang="ru-RU" sz="1800" baseline="-25000" dirty="0" smtClean="0"/>
              <a:t>_err</a:t>
            </a:r>
            <a:r>
              <a:rPr lang="en-US" altLang="ru-RU" sz="1800" dirty="0" smtClean="0"/>
              <a:t>/</a:t>
            </a:r>
            <a:r>
              <a:rPr lang="el-GR" altLang="ru-RU" sz="1800" dirty="0" smtClean="0"/>
              <a:t>β</a:t>
            </a:r>
            <a:r>
              <a:rPr lang="en-US" altLang="ru-RU" sz="1800" dirty="0" smtClean="0"/>
              <a:t>)</a:t>
            </a:r>
            <a:r>
              <a:rPr lang="en-US" altLang="ru-RU" sz="1800" baseline="-25000" dirty="0" smtClean="0"/>
              <a:t>max</a:t>
            </a:r>
            <a:r>
              <a:rPr lang="en-US" altLang="ru-RU" sz="1800" dirty="0" smtClean="0"/>
              <a:t> </a:t>
            </a:r>
            <a:r>
              <a:rPr lang="en-US" altLang="ru-RU" sz="1800" dirty="0"/>
              <a:t>= </a:t>
            </a:r>
            <a:r>
              <a:rPr lang="en-US" altLang="ru-RU" sz="1800" dirty="0" smtClean="0"/>
              <a:t>4% / 8% (x/y) </a:t>
            </a:r>
            <a:r>
              <a:rPr lang="en-US" altLang="ru-RU" sz="1800" dirty="0"/>
              <a:t>before COD </a:t>
            </a:r>
            <a:r>
              <a:rPr lang="en-US" altLang="ru-RU" sz="1800" dirty="0" smtClean="0"/>
              <a:t>correction</a:t>
            </a:r>
          </a:p>
          <a:p>
            <a:pPr>
              <a:spcBef>
                <a:spcPct val="50000"/>
              </a:spcBef>
              <a:buNone/>
            </a:pPr>
            <a:r>
              <a:rPr lang="en-US" altLang="ru-RU" sz="1800" dirty="0"/>
              <a:t>(</a:t>
            </a:r>
            <a:r>
              <a:rPr lang="el-GR" altLang="ru-RU" sz="1800" dirty="0"/>
              <a:t>β</a:t>
            </a:r>
            <a:r>
              <a:rPr lang="en-US" altLang="ru-RU" sz="1800" baseline="-25000" dirty="0"/>
              <a:t>_err</a:t>
            </a:r>
            <a:r>
              <a:rPr lang="en-US" altLang="ru-RU" sz="1800" dirty="0"/>
              <a:t>/</a:t>
            </a:r>
            <a:r>
              <a:rPr lang="el-GR" altLang="ru-RU" sz="1800" dirty="0"/>
              <a:t>β</a:t>
            </a:r>
            <a:r>
              <a:rPr lang="en-US" altLang="ru-RU" sz="1800" dirty="0"/>
              <a:t>)</a:t>
            </a:r>
            <a:r>
              <a:rPr lang="en-US" altLang="ru-RU" sz="1800" baseline="-25000" dirty="0"/>
              <a:t>max</a:t>
            </a:r>
            <a:r>
              <a:rPr lang="en-US" altLang="ru-RU" sz="1800" dirty="0"/>
              <a:t> = 1</a:t>
            </a:r>
            <a:r>
              <a:rPr lang="en-US" altLang="ru-RU" sz="1800" dirty="0" smtClean="0"/>
              <a:t>% / 1% (</a:t>
            </a:r>
            <a:r>
              <a:rPr lang="en-US" altLang="ru-RU" sz="1800" dirty="0"/>
              <a:t>x/y) </a:t>
            </a:r>
            <a:r>
              <a:rPr lang="en-US" altLang="ru-RU" sz="1800" dirty="0" smtClean="0"/>
              <a:t>after </a:t>
            </a:r>
            <a:r>
              <a:rPr lang="en-US" altLang="ru-RU" sz="1800" dirty="0"/>
              <a:t>COD </a:t>
            </a:r>
            <a:r>
              <a:rPr lang="en-US" altLang="ru-RU" sz="1800" dirty="0" smtClean="0"/>
              <a:t>correction </a:t>
            </a:r>
            <a:r>
              <a:rPr lang="en-US" altLang="ru-RU" sz="1800" dirty="0"/>
              <a:t>except for IR region</a:t>
            </a:r>
          </a:p>
        </p:txBody>
      </p:sp>
    </p:spTree>
    <p:extLst>
      <p:ext uri="{BB962C8B-B14F-4D97-AF65-F5344CB8AC3E}">
        <p14:creationId xmlns:p14="http://schemas.microsoft.com/office/powerpoint/2010/main" val="133434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187624" y="188640"/>
            <a:ext cx="7416824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ru-RU" sz="2800" b="1" dirty="0" smtClean="0">
                <a:solidFill>
                  <a:srgbClr val="0070C0"/>
                </a:solidFill>
              </a:rPr>
              <a:t>3. correct the coupling</a:t>
            </a:r>
            <a:endParaRPr lang="en-US" altLang="ru-RU" sz="2800" b="1" dirty="0">
              <a:solidFill>
                <a:srgbClr val="0070C0"/>
              </a:solidFill>
            </a:endParaRPr>
          </a:p>
        </p:txBody>
      </p:sp>
      <p:pic>
        <p:nvPicPr>
          <p:cNvPr id="6" name="Picture 8" descr="logo_main2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9" y="47947"/>
            <a:ext cx="917403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23528" y="980653"/>
            <a:ext cx="8820472" cy="5400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en-US" altLang="ru-RU" sz="2400" dirty="0" smtClean="0"/>
              <a:t>Quadrupoles rotation and feed-down effects in the quadrupoles will </a:t>
            </a:r>
            <a:r>
              <a:rPr lang="en-US" altLang="ru-RU" sz="2400" dirty="0"/>
              <a:t>generates </a:t>
            </a:r>
            <a:r>
              <a:rPr lang="en-US" altLang="ru-RU" sz="2400" dirty="0" err="1"/>
              <a:t>betatron</a:t>
            </a:r>
            <a:r>
              <a:rPr lang="en-US" altLang="ru-RU" sz="2400" dirty="0"/>
              <a:t> coupling </a:t>
            </a:r>
            <a:r>
              <a:rPr lang="en-US" altLang="ru-RU" sz="2400" dirty="0" smtClean="0"/>
              <a:t>and cause vertical dispersion.</a:t>
            </a:r>
          </a:p>
          <a:p>
            <a:pPr>
              <a:lnSpc>
                <a:spcPct val="120000"/>
              </a:lnSpc>
              <a:defRPr/>
            </a:pPr>
            <a:r>
              <a:rPr lang="en-US" altLang="ru-RU" sz="2400" dirty="0" smtClean="0">
                <a:sym typeface="Wingdings" panose="05000000000000000000" pitchFamily="2" charset="2"/>
              </a:rPr>
              <a:t>Skew-Quads are installed in the sextupoles. Totally about 200 Skew-quads (1/5 sextupoles) are used in the coupling correction.</a:t>
            </a:r>
          </a:p>
          <a:p>
            <a:pPr>
              <a:lnSpc>
                <a:spcPct val="120000"/>
              </a:lnSpc>
              <a:defRPr/>
            </a:pPr>
            <a:r>
              <a:rPr lang="en-US" altLang="ru-RU" sz="2400" dirty="0" smtClean="0">
                <a:sym typeface="Wingdings" panose="05000000000000000000" pitchFamily="2" charset="2"/>
              </a:rPr>
              <a:t>Before correction </a:t>
            </a:r>
          </a:p>
          <a:p>
            <a:pPr marL="0" indent="0">
              <a:lnSpc>
                <a:spcPct val="120000"/>
              </a:lnSpc>
              <a:buFontTx/>
              <a:buNone/>
              <a:defRPr/>
            </a:pPr>
            <a:r>
              <a:rPr lang="en-US" altLang="ru-RU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    </a:t>
            </a:r>
            <a:r>
              <a:rPr lang="en-US" altLang="ru-RU" sz="24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emity</a:t>
            </a:r>
            <a:r>
              <a:rPr lang="en-US" altLang="ru-RU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/</a:t>
            </a:r>
            <a:r>
              <a:rPr lang="en-US" altLang="ru-RU" sz="24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emitx</a:t>
            </a:r>
            <a:r>
              <a:rPr lang="en-US" altLang="ru-RU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=0.4%</a:t>
            </a:r>
          </a:p>
          <a:p>
            <a:pPr>
              <a:lnSpc>
                <a:spcPct val="120000"/>
              </a:lnSpc>
              <a:defRPr/>
            </a:pPr>
            <a:r>
              <a:rPr lang="en-US" altLang="ru-RU" sz="2400" dirty="0" smtClean="0">
                <a:sym typeface="Wingdings" panose="05000000000000000000" pitchFamily="2" charset="2"/>
              </a:rPr>
              <a:t>After correction </a:t>
            </a:r>
          </a:p>
          <a:p>
            <a:pPr marL="0" indent="0">
              <a:lnSpc>
                <a:spcPct val="120000"/>
              </a:lnSpc>
              <a:buFontTx/>
              <a:buNone/>
              <a:defRPr/>
            </a:pPr>
            <a:r>
              <a:rPr lang="en-US" altLang="ru-RU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    </a:t>
            </a:r>
            <a:r>
              <a:rPr lang="en-US" altLang="ru-RU" sz="24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emity</a:t>
            </a:r>
            <a:r>
              <a:rPr lang="en-US" altLang="ru-RU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/</a:t>
            </a:r>
            <a:r>
              <a:rPr lang="en-US" altLang="ru-RU" sz="24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emitx</a:t>
            </a:r>
            <a:r>
              <a:rPr lang="en-US" altLang="ru-RU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=0.08%</a:t>
            </a:r>
            <a:endParaRPr lang="ru-RU" altLang="ru-RU" sz="2400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788024" y="332656"/>
            <a:ext cx="12715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one sample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04770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US" altLang="zh-CN" sz="3600" b="1" dirty="0">
                <a:solidFill>
                  <a:srgbClr val="0070C0"/>
                </a:solidFill>
              </a:rPr>
              <a:t>Summary</a:t>
            </a:r>
            <a:endParaRPr lang="zh-CN" altLang="en-US" sz="3600" b="1" dirty="0">
              <a:solidFill>
                <a:srgbClr val="0070C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68760"/>
            <a:ext cx="8219256" cy="4525963"/>
          </a:xfrm>
        </p:spPr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altLang="zh-CN" sz="2400" dirty="0" smtClean="0"/>
              <a:t>Linear optics of the CEPC collider ring designed </a:t>
            </a:r>
            <a:r>
              <a:rPr lang="en-US" altLang="zh-CN" sz="2400" dirty="0">
                <a:sym typeface="Symbol"/>
              </a:rPr>
              <a:t>fulfilling requirements of the parameters list, geometry, photon background and key </a:t>
            </a:r>
            <a:r>
              <a:rPr lang="en-US" altLang="zh-CN" sz="2400" dirty="0" smtClean="0">
                <a:sym typeface="Symbol"/>
              </a:rPr>
              <a:t>hardware.</a:t>
            </a:r>
            <a:endParaRPr lang="en-US" altLang="zh-CN" sz="2400" dirty="0" smtClean="0"/>
          </a:p>
          <a:p>
            <a:r>
              <a:rPr lang="en-US" altLang="zh-CN" sz="2400" dirty="0" smtClean="0"/>
              <a:t>Nonlinearity correction made to give a good start point of dynamic aperture optimization.</a:t>
            </a:r>
          </a:p>
          <a:p>
            <a:r>
              <a:rPr lang="en-US" altLang="zh-CN" sz="2400" dirty="0" smtClean="0"/>
              <a:t>Further optimization of </a:t>
            </a:r>
            <a:r>
              <a:rPr lang="en-US" altLang="zh-CN" sz="2400" dirty="0"/>
              <a:t>dynamic </a:t>
            </a:r>
            <a:r>
              <a:rPr lang="en-US" altLang="zh-CN" sz="2400" dirty="0" smtClean="0"/>
              <a:t>aperture is made with MODE and downhill simplex method.</a:t>
            </a:r>
          </a:p>
          <a:p>
            <a:r>
              <a:rPr lang="en-US" altLang="zh-CN" sz="2400" dirty="0" smtClean="0"/>
              <a:t>Study of errors and correction made and the study of effects on dynamic aperture is under going.</a:t>
            </a:r>
          </a:p>
          <a:p>
            <a:pPr lvl="1"/>
            <a:r>
              <a:rPr lang="en-US" altLang="zh-CN" sz="2400" dirty="0" smtClean="0"/>
              <a:t>Translate corrected lattice from AT to SAD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24</a:t>
            </a:fld>
            <a:endParaRPr lang="zh-CN" altLang="en-US"/>
          </a:p>
        </p:txBody>
      </p:sp>
      <p:pic>
        <p:nvPicPr>
          <p:cNvPr id="7" name="Picture 8" descr="logo_main2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9" y="47947"/>
            <a:ext cx="917403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日期占位符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2970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25</a:t>
            </a:fld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2987824" y="2564904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Thank you!</a:t>
            </a:r>
            <a:endParaRPr lang="zh-CN" altLang="en-US" sz="4000" dirty="0"/>
          </a:p>
        </p:txBody>
      </p:sp>
      <p:pic>
        <p:nvPicPr>
          <p:cNvPr id="5" name="Picture 8" descr="logo_main2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9" y="47947"/>
            <a:ext cx="917403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586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>
            <a:spLocks/>
          </p:cNvSpPr>
          <p:nvPr/>
        </p:nvSpPr>
        <p:spPr>
          <a:xfrm>
            <a:off x="457200" y="-273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 smtClean="0">
                <a:solidFill>
                  <a:srgbClr val="0070C0"/>
                </a:solidFill>
              </a:rPr>
              <a:t>Introduction</a:t>
            </a:r>
            <a:endParaRPr lang="en-US" altLang="zh-CN" sz="4000" b="1" dirty="0">
              <a:solidFill>
                <a:srgbClr val="0070C0"/>
              </a:solidFill>
            </a:endParaRPr>
          </a:p>
        </p:txBody>
      </p:sp>
      <p:pic>
        <p:nvPicPr>
          <p:cNvPr id="6" name="Picture 8" descr="logo_main20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9" y="47947"/>
            <a:ext cx="917403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7" name="内容占位符 2"/>
          <p:cNvSpPr>
            <a:spLocks noGrp="1"/>
          </p:cNvSpPr>
          <p:nvPr>
            <p:ph idx="1"/>
          </p:nvPr>
        </p:nvSpPr>
        <p:spPr>
          <a:xfrm>
            <a:off x="421704" y="847253"/>
            <a:ext cx="8182744" cy="4525963"/>
          </a:xfrm>
        </p:spPr>
        <p:txBody>
          <a:bodyPr>
            <a:normAutofit/>
          </a:bodyPr>
          <a:lstStyle/>
          <a:p>
            <a:r>
              <a:rPr lang="en-US" altLang="zh-CN" sz="1800" dirty="0"/>
              <a:t>The circumference of CEPC </a:t>
            </a:r>
            <a:r>
              <a:rPr lang="en-US" altLang="zh-CN" sz="1800" dirty="0" smtClean="0"/>
              <a:t>collider </a:t>
            </a:r>
            <a:r>
              <a:rPr lang="en-US" altLang="zh-CN" sz="1800" dirty="0"/>
              <a:t>ring is </a:t>
            </a:r>
            <a:r>
              <a:rPr lang="en-US" altLang="zh-CN" sz="1800" b="1" dirty="0"/>
              <a:t>100 </a:t>
            </a:r>
            <a:r>
              <a:rPr lang="en-US" altLang="zh-CN" sz="1800" b="1" dirty="0" smtClean="0"/>
              <a:t>km</a:t>
            </a:r>
            <a:r>
              <a:rPr lang="en-US" altLang="zh-CN" sz="1800" dirty="0" smtClean="0"/>
              <a:t>.</a:t>
            </a:r>
          </a:p>
          <a:p>
            <a:r>
              <a:rPr lang="en-US" altLang="zh-CN" sz="1800" dirty="0"/>
              <a:t>In the RF region, the </a:t>
            </a:r>
            <a:r>
              <a:rPr lang="en-US" altLang="zh-CN" sz="1800" b="1" dirty="0"/>
              <a:t>RF cavities are shared by two </a:t>
            </a:r>
            <a:r>
              <a:rPr lang="en-US" altLang="zh-CN" sz="1800" b="1" dirty="0" smtClean="0"/>
              <a:t>rings for H mode</a:t>
            </a:r>
            <a:r>
              <a:rPr lang="en-US" altLang="zh-CN" sz="1800" dirty="0" smtClean="0"/>
              <a:t>.</a:t>
            </a:r>
          </a:p>
          <a:p>
            <a:r>
              <a:rPr lang="en-US" altLang="zh-CN" sz="1800" b="1" dirty="0"/>
              <a:t>Twin-aperture of dipoles and quadrupoles is </a:t>
            </a:r>
            <a:r>
              <a:rPr lang="en-US" altLang="zh-CN" sz="1800" b="1" dirty="0" smtClean="0"/>
              <a:t>adopt </a:t>
            </a:r>
            <a:r>
              <a:rPr lang="en-US" altLang="zh-CN" sz="1800" b="1" dirty="0"/>
              <a:t>in the arc region</a:t>
            </a:r>
            <a:r>
              <a:rPr lang="en-US" altLang="zh-CN" sz="1800" dirty="0"/>
              <a:t> to reduce the their power. </a:t>
            </a:r>
            <a:r>
              <a:rPr lang="en-US" altLang="zh-CN" sz="1800" dirty="0" smtClean="0"/>
              <a:t>The distance between </a:t>
            </a:r>
            <a:r>
              <a:rPr lang="en-US" altLang="zh-CN" sz="1800" dirty="0"/>
              <a:t>two </a:t>
            </a:r>
            <a:r>
              <a:rPr lang="en-US" altLang="zh-CN" sz="1800" dirty="0" smtClean="0"/>
              <a:t>beams is 0.35m.</a:t>
            </a:r>
          </a:p>
          <a:p>
            <a:r>
              <a:rPr lang="en-US" altLang="zh-CN" sz="1800" dirty="0" smtClean="0"/>
              <a:t>Compatible optics for H, W and Z modes</a:t>
            </a:r>
          </a:p>
          <a:p>
            <a:pPr lvl="1"/>
            <a:r>
              <a:rPr lang="en-US" altLang="zh-CN" sz="1800" dirty="0"/>
              <a:t>For the </a:t>
            </a:r>
            <a:r>
              <a:rPr lang="en-US" altLang="zh-CN" sz="1800" b="1" dirty="0"/>
              <a:t>W and Z mode</a:t>
            </a:r>
            <a:r>
              <a:rPr lang="en-US" altLang="zh-CN" sz="1800" dirty="0"/>
              <a:t>, the </a:t>
            </a:r>
            <a:r>
              <a:rPr lang="en-US" altLang="zh-CN" sz="1800" dirty="0" smtClean="0"/>
              <a:t>optics except RF region </a:t>
            </a:r>
            <a:r>
              <a:rPr lang="en-US" altLang="zh-CN" sz="1800" dirty="0"/>
              <a:t>is got by </a:t>
            </a:r>
            <a:r>
              <a:rPr lang="en-US" altLang="zh-CN" sz="1800" b="1" dirty="0"/>
              <a:t>scaling down the magnet strength with energy</a:t>
            </a:r>
            <a:r>
              <a:rPr lang="en-US" altLang="zh-CN" sz="1800" dirty="0"/>
              <a:t>. </a:t>
            </a:r>
            <a:endParaRPr lang="en-US" altLang="zh-CN" sz="1800" dirty="0" smtClean="0"/>
          </a:p>
          <a:p>
            <a:pPr lvl="1"/>
            <a:r>
              <a:rPr lang="en-US" altLang="zh-CN" sz="1800" dirty="0" smtClean="0"/>
              <a:t>For H mode, all the cavities will be used and bunches will be filled </a:t>
            </a:r>
            <a:r>
              <a:rPr lang="en-US" altLang="zh-CN" sz="1800" dirty="0"/>
              <a:t>in </a:t>
            </a:r>
            <a:r>
              <a:rPr lang="en-US" altLang="zh-CN" sz="1800" dirty="0" smtClean="0"/>
              <a:t>half ring.</a:t>
            </a:r>
          </a:p>
          <a:p>
            <a:pPr lvl="1"/>
            <a:r>
              <a:rPr lang="en-US" altLang="zh-CN" sz="1800" b="1" dirty="0" smtClean="0"/>
              <a:t>For </a:t>
            </a:r>
            <a:r>
              <a:rPr lang="en-US" altLang="zh-CN" sz="1800" b="1" dirty="0"/>
              <a:t>W &amp; Z </a:t>
            </a:r>
            <a:r>
              <a:rPr lang="en-US" altLang="zh-CN" sz="1800" b="1" dirty="0" smtClean="0"/>
              <a:t>modes, </a:t>
            </a:r>
            <a:r>
              <a:rPr lang="en-US" altLang="zh-CN" sz="1800" b="1" dirty="0"/>
              <a:t>bunches </a:t>
            </a:r>
            <a:r>
              <a:rPr lang="en-US" altLang="zh-CN" sz="1800" b="1" dirty="0" smtClean="0"/>
              <a:t>will only pass half </a:t>
            </a:r>
            <a:r>
              <a:rPr lang="en-US" altLang="zh-CN" sz="1800" b="1" dirty="0"/>
              <a:t>number of </a:t>
            </a:r>
            <a:r>
              <a:rPr lang="en-US" altLang="zh-CN" sz="1800" b="1" dirty="0" smtClean="0"/>
              <a:t>cavities </a:t>
            </a:r>
            <a:r>
              <a:rPr lang="en-US" altLang="zh-CN" sz="1800" dirty="0" smtClean="0"/>
              <a:t>and can be filled in full ring.</a:t>
            </a:r>
            <a:endParaRPr lang="en-US" altLang="zh-CN" sz="18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3</a:t>
            </a:fld>
            <a:endParaRPr lang="zh-CN" altLang="en-US"/>
          </a:p>
        </p:txBody>
      </p:sp>
      <p:pic>
        <p:nvPicPr>
          <p:cNvPr id="2050" name="Picture 2" descr="图片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263" y="3933056"/>
            <a:ext cx="2906713" cy="287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RF_layou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618509"/>
            <a:ext cx="3544887" cy="147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7188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>
            <a:spLocks/>
          </p:cNvSpPr>
          <p:nvPr/>
        </p:nvSpPr>
        <p:spPr>
          <a:xfrm>
            <a:off x="457200" y="-171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b="1" dirty="0" smtClean="0">
                <a:solidFill>
                  <a:srgbClr val="0070C0"/>
                </a:solidFill>
              </a:rPr>
              <a:t>Parameters of CEPC collider ring</a:t>
            </a:r>
            <a:endParaRPr lang="en-US" altLang="zh-CN" sz="3600" b="1" dirty="0">
              <a:solidFill>
                <a:srgbClr val="0070C0"/>
              </a:solidFill>
            </a:endParaRPr>
          </a:p>
        </p:txBody>
      </p:sp>
      <p:pic>
        <p:nvPicPr>
          <p:cNvPr id="6" name="Picture 8" descr="logo_main20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9" y="47947"/>
            <a:ext cx="917403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4</a:t>
            </a:fld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7812360" y="724054"/>
            <a:ext cx="1331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 </a:t>
            </a:r>
            <a:r>
              <a:rPr lang="en-US" altLang="zh-CN" dirty="0" smtClean="0"/>
              <a:t>D. Wang </a:t>
            </a:r>
            <a:endParaRPr lang="zh-CN" altLang="en-US" dirty="0"/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6789512"/>
              </p:ext>
            </p:extLst>
          </p:nvPr>
        </p:nvGraphicFramePr>
        <p:xfrm>
          <a:off x="1201656" y="692696"/>
          <a:ext cx="6538696" cy="5982382"/>
        </p:xfrm>
        <a:graphic>
          <a:graphicData uri="http://schemas.openxmlformats.org/drawingml/2006/table">
            <a:tbl>
              <a:tblPr firstRow="1" bandRow="1"/>
              <a:tblGrid>
                <a:gridCol w="2520280"/>
                <a:gridCol w="1296144"/>
                <a:gridCol w="1512168"/>
                <a:gridCol w="1210104"/>
              </a:tblGrid>
              <a:tr h="28803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 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i="1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Higgs</a:t>
                      </a: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i="1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</a:t>
                      </a: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i="1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Z</a:t>
                      </a:r>
                      <a:endParaRPr lang="zh-CN" altLang="zh-CN" sz="1200" b="1" i="1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59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Number of IPs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marL="27305"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6459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Energy (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GeV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120</a:t>
                      </a:r>
                      <a:endParaRPr lang="zh-CN" sz="1200" b="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80</a:t>
                      </a:r>
                      <a:endParaRPr lang="zh-CN" sz="1200" b="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45.5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459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Circumference (km)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marL="27305"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6459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SR loss/turn (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GeV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1.73</a:t>
                      </a:r>
                      <a:endParaRPr lang="zh-CN" alt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0.34</a:t>
                      </a:r>
                      <a:endParaRPr lang="zh-CN" alt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0.036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459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Half crossing angle (</a:t>
                      </a:r>
                      <a:r>
                        <a:rPr lang="en-US" altLang="zh-CN" sz="1200" kern="100" dirty="0" err="1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mrad</a:t>
                      </a: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27305"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16.5</a:t>
                      </a:r>
                      <a:endParaRPr lang="zh-CN" sz="12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6459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err="1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Piwinski</a:t>
                      </a: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angle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2.58</a:t>
                      </a:r>
                      <a:endParaRPr lang="zh-CN" alt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7.74</a:t>
                      </a:r>
                      <a:endParaRPr lang="zh-CN" alt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23.8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459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1200" i="1" kern="100" baseline="-250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/bunch (</a:t>
                      </a:r>
                      <a:r>
                        <a:rPr lang="en-US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1200" kern="100" baseline="300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15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15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8.0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459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Bunch </a:t>
                      </a:r>
                      <a:r>
                        <a:rPr lang="en-US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number (bunch s</a:t>
                      </a: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pacing</a:t>
                      </a:r>
                      <a:r>
                        <a:rPr lang="en-US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242 (0.68us)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1220 </a:t>
                      </a: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(0.27us)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12000 (25ns+10%gap)</a:t>
                      </a:r>
                      <a:endParaRPr lang="zh-CN" altLang="zh-CN" sz="1200" b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459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Beam current (mA)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17.4</a:t>
                      </a:r>
                      <a:endParaRPr lang="zh-CN" sz="1200" b="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87.9</a:t>
                      </a:r>
                      <a:endParaRPr lang="zh-CN" sz="1200" b="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461</a:t>
                      </a:r>
                      <a:endParaRPr lang="zh-CN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459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SR power /beam (MW)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30</a:t>
                      </a:r>
                      <a:endParaRPr lang="zh-CN" altLang="en-US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30</a:t>
                      </a:r>
                      <a:endParaRPr lang="zh-CN" altLang="en-US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16.5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459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Bending radius (km)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10.6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6459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Momentum compaction (10</a:t>
                      </a:r>
                      <a:r>
                        <a:rPr lang="en-US" sz="1200" kern="100" baseline="300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-5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6459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  <a:sym typeface="Symbol"/>
                        </a:rPr>
                        <a:t></a:t>
                      </a:r>
                      <a:r>
                        <a:rPr lang="en-US" sz="1200" i="1" kern="100" baseline="-250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IP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x/y (m)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0.36/0.0015</a:t>
                      </a:r>
                      <a:endParaRPr lang="zh-CN" altLang="zh-CN" sz="1200" b="0" kern="100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0.36/0.0015</a:t>
                      </a:r>
                      <a:endParaRPr lang="zh-CN" altLang="zh-CN" sz="1200" b="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0.2/0.001</a:t>
                      </a:r>
                      <a:endParaRPr lang="zh-CN" altLang="zh-CN" sz="1200" b="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459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Emittance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 x/y (nm)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1.21/0.0031</a:t>
                      </a:r>
                      <a:endParaRPr lang="zh-CN" altLang="zh-CN" sz="1200" b="0" kern="100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0.54/0.0016</a:t>
                      </a:r>
                      <a:endParaRPr lang="zh-CN" altLang="zh-CN" sz="1200" b="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0.17/0.0016</a:t>
                      </a:r>
                      <a:endParaRPr lang="zh-CN" altLang="zh-CN" sz="1200" b="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459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Transverse  </a:t>
                      </a:r>
                      <a:r>
                        <a:rPr lang="en-US" sz="1200" i="1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  <a:sym typeface="Symbol"/>
                        </a:rPr>
                        <a:t></a:t>
                      </a:r>
                      <a:r>
                        <a:rPr lang="en-US" sz="1200" i="1" kern="100" baseline="-250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IP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(um)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20.9/0.068</a:t>
                      </a:r>
                      <a:endParaRPr lang="zh-CN" altLang="zh-CN" sz="1200" b="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13.9/0.049</a:t>
                      </a:r>
                      <a:endParaRPr lang="zh-CN" altLang="zh-CN" sz="1200" b="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5.9/0.04</a:t>
                      </a:r>
                      <a:endParaRPr lang="zh-CN" altLang="zh-CN" sz="1200" b="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4590">
                <a:tc>
                  <a:txBody>
                    <a:bodyPr/>
                    <a:lstStyle/>
                    <a:p>
                      <a:pPr marL="2921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1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  <a:sym typeface="Symbol"/>
                        </a:rPr>
                        <a:t></a:t>
                      </a:r>
                      <a:r>
                        <a:rPr lang="en-US" sz="1200" i="1" kern="100" baseline="-250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1200" i="0" kern="100" baseline="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altLang="zh-CN" sz="1200" i="1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/>
                        </a:rPr>
                        <a:t></a:t>
                      </a:r>
                      <a:r>
                        <a:rPr lang="en-US" altLang="zh-CN" sz="1200" i="1" kern="100" baseline="-250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/IP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0.031/0.109</a:t>
                      </a:r>
                      <a:endParaRPr lang="zh-CN" altLang="zh-CN" sz="1200" b="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0.013/0.12</a:t>
                      </a:r>
                      <a:endParaRPr lang="zh-CN" altLang="zh-CN" sz="1200" b="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0.0041/0.072</a:t>
                      </a:r>
                      <a:endParaRPr lang="zh-CN" altLang="en-US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459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en-US" sz="1200" i="1" kern="100" baseline="-250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RF 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(GV)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2.17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0.47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459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f </a:t>
                      </a:r>
                      <a:r>
                        <a:rPr lang="en-US" sz="1200" i="1" kern="100" baseline="-250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RF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(MHz</a:t>
                      </a:r>
                      <a:r>
                        <a:rPr lang="en-US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)  (harmonic)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 </a:t>
                      </a:r>
                      <a:r>
                        <a:rPr lang="en-US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(216816)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6459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  <a:sym typeface="Symbol"/>
                        </a:rPr>
                        <a:t>Nature</a:t>
                      </a:r>
                      <a:r>
                        <a:rPr lang="en-US" sz="1200" i="1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  <a:sym typeface="Symbol"/>
                        </a:rPr>
                        <a:t> </a:t>
                      </a:r>
                      <a:r>
                        <a:rPr lang="en-US" altLang="zh-CN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bunch length </a:t>
                      </a:r>
                      <a:r>
                        <a:rPr lang="en-US" sz="1200" i="1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  <a:sym typeface="Symbol"/>
                        </a:rPr>
                        <a:t></a:t>
                      </a:r>
                      <a:r>
                        <a:rPr lang="en-US" sz="1200" i="1" kern="100" baseline="-250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(mm)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2.72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2.98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2.42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459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Bunch length </a:t>
                      </a:r>
                      <a:r>
                        <a:rPr lang="en-US" altLang="zh-CN" sz="1200" i="1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/>
                        </a:rPr>
                        <a:t></a:t>
                      </a:r>
                      <a:r>
                        <a:rPr lang="en-US" altLang="zh-CN" sz="1200" i="1" kern="100" baseline="-250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(mm)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3.26</a:t>
                      </a:r>
                      <a:endParaRPr lang="zh-CN" alt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6.53</a:t>
                      </a:r>
                      <a:endParaRPr lang="zh-CN" alt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8.5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459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HOM power</a:t>
                      </a:r>
                      <a:r>
                        <a:rPr lang="en-US" altLang="zh-CN" sz="1200" kern="100" baseline="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/cavity (kw)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0.54 (2cell)</a:t>
                      </a:r>
                      <a:endParaRPr lang="zh-CN" altLang="en-US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0.87(2cell)</a:t>
                      </a:r>
                      <a:endParaRPr lang="zh-CN" altLang="en-US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1.94</a:t>
                      </a:r>
                      <a:r>
                        <a:rPr lang="en-US" altLang="zh-CN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(2cell)</a:t>
                      </a: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459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Energy spread (%)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</a:t>
                      </a:r>
                      <a:endParaRPr lang="zh-CN" alt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0.066</a:t>
                      </a:r>
                      <a:endParaRPr lang="zh-CN" alt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0.038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5113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Energy acceptance </a:t>
                      </a:r>
                      <a:r>
                        <a:rPr lang="en-US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requirement (%)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1.35</a:t>
                      </a:r>
                      <a:endParaRPr lang="zh-CN" altLang="en-US" sz="1200" b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4590">
                <a:tc>
                  <a:txBody>
                    <a:bodyPr/>
                    <a:lstStyle/>
                    <a:p>
                      <a:pPr marL="2921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Energy acceptance by</a:t>
                      </a:r>
                      <a:r>
                        <a:rPr lang="en-US" altLang="zh-CN" sz="1200" kern="100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RF </a:t>
                      </a: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(%)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2.06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1.47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</a:t>
                      </a:r>
                      <a:endParaRPr lang="zh-CN" altLang="en-US" sz="12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459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Photon number </a:t>
                      </a: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due to</a:t>
                      </a:r>
                      <a:r>
                        <a:rPr lang="en-US" altLang="zh-CN" sz="1200" kern="100" baseline="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200" kern="100" dirty="0" err="1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beamstrahlung</a:t>
                      </a:r>
                      <a:r>
                        <a:rPr lang="en-US" altLang="zh-CN" sz="1200" kern="100" baseline="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0.29</a:t>
                      </a:r>
                      <a:endParaRPr lang="zh-CN" sz="1200" b="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0.44</a:t>
                      </a:r>
                      <a:endParaRPr lang="zh-CN" sz="1200" b="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0.55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6885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Lifetime _simulation</a:t>
                      </a:r>
                      <a:r>
                        <a:rPr lang="en-US" sz="1200" kern="100" baseline="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(min)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100</a:t>
                      </a:r>
                      <a:endParaRPr lang="zh-CN" sz="1200" b="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7951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Lifetime</a:t>
                      </a:r>
                      <a:r>
                        <a:rPr lang="en-US" altLang="zh-CN" sz="1200" kern="100" baseline="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(hour)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921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0.67 (40 min)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921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4</a:t>
                      </a:r>
                      <a:endParaRPr lang="zh-CN" altLang="en-US" sz="1200" dirty="0"/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459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(hour glass)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0.89</a:t>
                      </a:r>
                      <a:endParaRPr lang="zh-CN" alt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0.94</a:t>
                      </a:r>
                      <a:endParaRPr lang="zh-CN" alt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0.99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459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 err="1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1200" i="1" kern="100" baseline="-25000" dirty="0" err="1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max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/IP (10</a:t>
                      </a:r>
                      <a:r>
                        <a:rPr lang="en-US" sz="1200" kern="100" baseline="300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34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cm</a:t>
                      </a:r>
                      <a:r>
                        <a:rPr lang="en-US" sz="1200" kern="100" baseline="300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-2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1200" kern="100" baseline="300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-1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2.93</a:t>
                      </a:r>
                      <a:endParaRPr lang="zh-CN" sz="1200" b="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11.5</a:t>
                      </a:r>
                      <a:endParaRPr lang="zh-CN" sz="1200" b="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32.1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877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>
            <a:spLocks/>
          </p:cNvSpPr>
          <p:nvPr/>
        </p:nvSpPr>
        <p:spPr>
          <a:xfrm>
            <a:off x="518864" y="-273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b="1" dirty="0" smtClean="0">
                <a:solidFill>
                  <a:srgbClr val="0070C0"/>
                </a:solidFill>
              </a:rPr>
              <a:t>Linear optics of Interaction region</a:t>
            </a:r>
            <a:endParaRPr lang="en-US" altLang="zh-CN" sz="3200" b="1" dirty="0">
              <a:solidFill>
                <a:srgbClr val="0070C0"/>
              </a:solidFill>
            </a:endParaRPr>
          </a:p>
        </p:txBody>
      </p:sp>
      <p:pic>
        <p:nvPicPr>
          <p:cNvPr id="6" name="Picture 8" descr="logo_main20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9" y="47947"/>
            <a:ext cx="917403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内容占位符 2"/>
          <p:cNvSpPr txBox="1">
            <a:spLocks/>
          </p:cNvSpPr>
          <p:nvPr/>
        </p:nvSpPr>
        <p:spPr>
          <a:xfrm>
            <a:off x="611560" y="764704"/>
            <a:ext cx="8460432" cy="201622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800" dirty="0" smtClean="0"/>
              <a:t>Provide local chromaticity correction of both plane</a:t>
            </a:r>
          </a:p>
          <a:p>
            <a:r>
              <a:rPr lang="en-US" altLang="zh-CN" sz="1800" b="1" dirty="0" smtClean="0"/>
              <a:t>L</a:t>
            </a:r>
            <a:r>
              <a:rPr lang="en-US" altLang="zh-CN" sz="1800" b="1" dirty="0"/>
              <a:t>*=2.2m, </a:t>
            </a:r>
            <a:r>
              <a:rPr lang="en-US" altLang="zh-CN" sz="1800" b="1" dirty="0">
                <a:sym typeface="Symbol"/>
              </a:rPr>
              <a:t>c</a:t>
            </a:r>
            <a:r>
              <a:rPr lang="en-US" altLang="zh-CN" sz="1800" b="1" dirty="0"/>
              <a:t>=33mrad, </a:t>
            </a:r>
            <a:r>
              <a:rPr lang="en-US" altLang="zh-CN" sz="1800" b="1" dirty="0" smtClean="0"/>
              <a:t>GQD0=136T/m, GQF1=111T/m </a:t>
            </a:r>
            <a:endParaRPr lang="en-US" altLang="zh-CN" sz="1800" b="1" dirty="0"/>
          </a:p>
          <a:p>
            <a:r>
              <a:rPr lang="en-US" altLang="zh-CN" sz="1800" dirty="0" smtClean="0"/>
              <a:t>IP </a:t>
            </a:r>
            <a:r>
              <a:rPr lang="en-US" altLang="zh-CN" sz="1800" dirty="0"/>
              <a:t>upstream </a:t>
            </a:r>
            <a:r>
              <a:rPr lang="en-US" altLang="zh-CN" sz="1800" dirty="0" smtClean="0"/>
              <a:t>of IR: </a:t>
            </a:r>
            <a:r>
              <a:rPr lang="en-US" altLang="zh-CN" sz="1800" b="1" dirty="0"/>
              <a:t>Ec &lt; </a:t>
            </a:r>
            <a:r>
              <a:rPr lang="en-US" altLang="zh-CN" sz="1800" b="1" dirty="0" smtClean="0"/>
              <a:t>120 </a:t>
            </a:r>
            <a:r>
              <a:rPr lang="en-US" altLang="zh-CN" sz="1800" b="1" dirty="0"/>
              <a:t>keV within </a:t>
            </a:r>
            <a:r>
              <a:rPr lang="en-US" altLang="zh-CN" sz="1800" b="1" dirty="0" smtClean="0"/>
              <a:t>400m, last </a:t>
            </a:r>
            <a:r>
              <a:rPr lang="en-US" altLang="zh-CN" sz="1800" b="1" dirty="0"/>
              <a:t>bend Ec =</a:t>
            </a:r>
            <a:r>
              <a:rPr lang="en-US" altLang="zh-CN" sz="1800" b="1" dirty="0" smtClean="0"/>
              <a:t> 45 keV</a:t>
            </a:r>
          </a:p>
          <a:p>
            <a:r>
              <a:rPr lang="en-US" altLang="zh-CN" sz="1800" dirty="0"/>
              <a:t>IP downstream </a:t>
            </a:r>
            <a:r>
              <a:rPr lang="en-US" altLang="zh-CN" sz="1800" dirty="0" smtClean="0"/>
              <a:t>of IR</a:t>
            </a:r>
            <a:r>
              <a:rPr lang="en-US" altLang="zh-CN" sz="1800" dirty="0"/>
              <a:t>: Ec &lt; 300 keV within 250m, last bend </a:t>
            </a:r>
            <a:r>
              <a:rPr lang="en-US" altLang="zh-CN" sz="1800" dirty="0" smtClean="0"/>
              <a:t>Ec = 97 keV</a:t>
            </a:r>
          </a:p>
          <a:p>
            <a:r>
              <a:rPr lang="en-US" altLang="zh-CN" sz="1800" dirty="0"/>
              <a:t>T</a:t>
            </a:r>
            <a:r>
              <a:rPr lang="en-US" altLang="zh-CN" sz="1800" dirty="0" smtClean="0"/>
              <a:t>he </a:t>
            </a:r>
            <a:r>
              <a:rPr lang="en-US" altLang="zh-CN" sz="1800" dirty="0"/>
              <a:t>vertical emittance </a:t>
            </a:r>
            <a:r>
              <a:rPr lang="en-US" altLang="zh-CN" sz="1800" dirty="0" smtClean="0"/>
              <a:t>due </a:t>
            </a:r>
            <a:r>
              <a:rPr lang="en-US" altLang="zh-CN" sz="1800" dirty="0"/>
              <a:t>to </a:t>
            </a:r>
            <a:r>
              <a:rPr lang="en-US" altLang="zh-CN" sz="1800" dirty="0" smtClean="0"/>
              <a:t>fringe file of solenoid </a:t>
            </a:r>
            <a:r>
              <a:rPr lang="en-US" altLang="zh-CN" sz="1800" dirty="0" smtClean="0">
                <a:sym typeface="Symbol"/>
              </a:rPr>
              <a:t></a:t>
            </a:r>
            <a:r>
              <a:rPr lang="en-US" altLang="zh-CN" sz="1800" dirty="0">
                <a:sym typeface="Symbol"/>
              </a:rPr>
              <a:t>y</a:t>
            </a:r>
            <a:r>
              <a:rPr lang="en-US" altLang="zh-CN" sz="1800" dirty="0" smtClean="0">
                <a:sym typeface="Symbol"/>
              </a:rPr>
              <a:t>/x </a:t>
            </a:r>
            <a:r>
              <a:rPr lang="en-US" altLang="zh-CN" sz="1800" dirty="0" smtClean="0"/>
              <a:t>is 0.01%.</a:t>
            </a:r>
          </a:p>
          <a:p>
            <a:r>
              <a:rPr lang="en-US" altLang="zh-CN" sz="1800" dirty="0" smtClean="0"/>
              <a:t>Relaxed optics for injection can be re-matched easily as the </a:t>
            </a:r>
            <a:r>
              <a:rPr lang="en-US" altLang="zh-CN" sz="1800" b="1" dirty="0" smtClean="0"/>
              <a:t>modular design</a:t>
            </a:r>
            <a:r>
              <a:rPr lang="en-US" altLang="zh-CN" sz="1800" dirty="0" smtClean="0"/>
              <a:t>.</a:t>
            </a:r>
            <a:endParaRPr lang="en-US" altLang="zh-CN" sz="1800" dirty="0"/>
          </a:p>
        </p:txBody>
      </p:sp>
      <p:sp>
        <p:nvSpPr>
          <p:cNvPr id="21" name="TextBox 20"/>
          <p:cNvSpPr txBox="1"/>
          <p:nvPr/>
        </p:nvSpPr>
        <p:spPr>
          <a:xfrm>
            <a:off x="899592" y="4941168"/>
            <a:ext cx="1872208" cy="160043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sym typeface="Symbol"/>
              </a:rPr>
              <a:t>L*= 2.2m</a:t>
            </a:r>
          </a:p>
          <a:p>
            <a:r>
              <a:rPr lang="en-US" altLang="zh-CN" sz="1400" b="1" dirty="0" smtClean="0">
                <a:sym typeface="Symbol"/>
              </a:rPr>
              <a:t>x*= 0.36mm</a:t>
            </a:r>
          </a:p>
          <a:p>
            <a:r>
              <a:rPr lang="en-US" altLang="zh-CN" sz="1400" b="1" dirty="0" smtClean="0">
                <a:sym typeface="Symbol"/>
              </a:rPr>
              <a:t></a:t>
            </a:r>
            <a:r>
              <a:rPr lang="en-US" altLang="zh-CN" sz="1400" b="1" dirty="0">
                <a:sym typeface="Symbol"/>
              </a:rPr>
              <a:t>y</a:t>
            </a:r>
            <a:r>
              <a:rPr lang="en-US" altLang="zh-CN" sz="1400" b="1" dirty="0" smtClean="0">
                <a:sym typeface="Symbol"/>
              </a:rPr>
              <a:t>*= 1.5mm</a:t>
            </a:r>
          </a:p>
          <a:p>
            <a:r>
              <a:rPr lang="en-US" altLang="zh-CN" sz="1400" b="1" dirty="0" smtClean="0">
                <a:sym typeface="Symbol"/>
              </a:rPr>
              <a:t>GQD0-136T/m</a:t>
            </a:r>
          </a:p>
          <a:p>
            <a:r>
              <a:rPr lang="en-US" altLang="zh-CN" sz="1400" b="1" dirty="0" smtClean="0">
                <a:sym typeface="Symbol"/>
              </a:rPr>
              <a:t>GQF1111T/m</a:t>
            </a:r>
          </a:p>
          <a:p>
            <a:r>
              <a:rPr lang="en-US" altLang="zh-CN" sz="1400" b="1" dirty="0" smtClean="0"/>
              <a:t>LQD0=2.0m</a:t>
            </a:r>
          </a:p>
          <a:p>
            <a:r>
              <a:rPr lang="en-US" altLang="zh-CN" sz="1400" b="1" dirty="0" smtClean="0"/>
              <a:t>LQF1=1.48m</a:t>
            </a:r>
            <a:endParaRPr lang="en-US" altLang="zh-CN" sz="1400" b="1" dirty="0" smtClean="0">
              <a:sym typeface="Symbol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5</a:t>
            </a:fld>
            <a:endParaRPr lang="zh-CN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5085184"/>
            <a:ext cx="4335894" cy="1521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059832" y="5229200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/>
              <a:t>m</a:t>
            </a:r>
            <a:r>
              <a:rPr lang="en-US" altLang="zh-CN" sz="1200" b="1" dirty="0" smtClean="0"/>
              <a:t>ax deviation between two beamlines 9.7m</a:t>
            </a:r>
            <a:endParaRPr lang="zh-CN" altLang="en-US" sz="1200" b="1" dirty="0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 dirty="0"/>
          </a:p>
        </p:txBody>
      </p:sp>
      <p:grpSp>
        <p:nvGrpSpPr>
          <p:cNvPr id="17" name="组合 16"/>
          <p:cNvGrpSpPr/>
          <p:nvPr/>
        </p:nvGrpSpPr>
        <p:grpSpPr>
          <a:xfrm>
            <a:off x="491058" y="2780928"/>
            <a:ext cx="7753350" cy="2160240"/>
            <a:chOff x="491058" y="2780928"/>
            <a:chExt cx="7753350" cy="2160240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058" y="2790220"/>
              <a:ext cx="7753350" cy="21509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右箭头 18"/>
            <p:cNvSpPr/>
            <p:nvPr/>
          </p:nvSpPr>
          <p:spPr>
            <a:xfrm>
              <a:off x="2019739" y="3208236"/>
              <a:ext cx="392021" cy="220764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211960" y="2790220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/>
                <a:t>FT</a:t>
              </a:r>
              <a:endParaRPr lang="zh-CN" altLang="en-US" b="1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347864" y="2780928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/>
                <a:t>CCY</a:t>
              </a:r>
              <a:endParaRPr lang="zh-CN" altLang="en-US" b="1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339752" y="2790220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/>
                <a:t>CCX</a:t>
              </a:r>
              <a:endParaRPr lang="zh-CN" altLang="en-US" b="1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547664" y="2790220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/>
                <a:t>CW</a:t>
              </a:r>
              <a:endParaRPr lang="zh-CN" altLang="en-US" b="1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948264" y="5949280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asymmetric IR layout*</a:t>
            </a:r>
          </a:p>
          <a:p>
            <a:r>
              <a:rPr lang="en-US" altLang="zh-CN" sz="1200" dirty="0" smtClean="0"/>
              <a:t>*ref: K. Oide, ICHEP16.</a:t>
            </a:r>
            <a:endParaRPr lang="zh-CN" alt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1263655" y="381470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ym typeface="Symbol"/>
              </a:rPr>
              <a:t>=</a:t>
            </a:r>
            <a:r>
              <a:rPr lang="en-US" altLang="zh-CN" dirty="0" smtClean="0"/>
              <a:t>(6</a:t>
            </a:r>
            <a:r>
              <a:rPr lang="en-US" altLang="zh-CN" dirty="0" smtClean="0">
                <a:sym typeface="Symbol"/>
              </a:rPr>
              <a:t>, 6.5)</a:t>
            </a:r>
            <a:endParaRPr lang="zh-CN" altLang="en-US" dirty="0"/>
          </a:p>
        </p:txBody>
      </p:sp>
      <p:cxnSp>
        <p:nvCxnSpPr>
          <p:cNvPr id="12" name="直接箭头连接符 11"/>
          <p:cNvCxnSpPr/>
          <p:nvPr/>
        </p:nvCxnSpPr>
        <p:spPr>
          <a:xfrm>
            <a:off x="1835696" y="3789040"/>
            <a:ext cx="2725960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044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logo_main20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9" y="47947"/>
            <a:ext cx="917403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标题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2800" b="1" dirty="0" smtClean="0">
                <a:solidFill>
                  <a:srgbClr val="0070C0"/>
                </a:solidFill>
              </a:rPr>
              <a:t>Nonlinearity correction </a:t>
            </a:r>
            <a:r>
              <a:rPr lang="en-US" altLang="zh-CN" sz="2800" b="1" dirty="0">
                <a:solidFill>
                  <a:srgbClr val="0070C0"/>
                </a:solidFill>
              </a:rPr>
              <a:t>of Interaction region</a:t>
            </a:r>
          </a:p>
        </p:txBody>
      </p:sp>
      <p:sp>
        <p:nvSpPr>
          <p:cNvPr id="31" name="内容占位符 2"/>
          <p:cNvSpPr>
            <a:spLocks noGrp="1"/>
          </p:cNvSpPr>
          <p:nvPr>
            <p:ph idx="1"/>
          </p:nvPr>
        </p:nvSpPr>
        <p:spPr>
          <a:xfrm>
            <a:off x="395536" y="978490"/>
            <a:ext cx="8208912" cy="3530630"/>
          </a:xfrm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altLang="zh-CN" sz="1800" b="1" dirty="0">
                <a:sym typeface="Symbol"/>
              </a:rPr>
              <a:t>Local chromaticity </a:t>
            </a:r>
            <a:r>
              <a:rPr lang="en-US" altLang="zh-CN" sz="1800" b="1" dirty="0" smtClean="0">
                <a:sym typeface="Symbol"/>
              </a:rPr>
              <a:t>correction </a:t>
            </a:r>
            <a:r>
              <a:rPr lang="en-US" altLang="zh-CN" sz="1800" dirty="0">
                <a:sym typeface="Symbol"/>
              </a:rPr>
              <a:t>with sextupoles pairs </a:t>
            </a:r>
            <a:r>
              <a:rPr lang="en-US" altLang="zh-CN" sz="1800" dirty="0" smtClean="0">
                <a:sym typeface="Symbol"/>
              </a:rPr>
              <a:t>separated </a:t>
            </a:r>
            <a:r>
              <a:rPr lang="en-US" altLang="zh-CN" sz="1800" dirty="0">
                <a:sym typeface="Symbol"/>
              </a:rPr>
              <a:t>by –I transportation</a:t>
            </a:r>
            <a:endParaRPr lang="en-US" altLang="zh-CN" sz="1800" b="1" dirty="0" smtClean="0">
              <a:sym typeface="Symbol"/>
            </a:endParaRPr>
          </a:p>
          <a:p>
            <a:pPr lvl="1"/>
            <a:r>
              <a:rPr lang="en-US" altLang="zh-CN" sz="1800" b="1" dirty="0" smtClean="0">
                <a:sym typeface="Symbol"/>
              </a:rPr>
              <a:t>up to 3rd order </a:t>
            </a:r>
            <a:r>
              <a:rPr lang="en-US" altLang="zh-CN" sz="1800" b="1" dirty="0">
                <a:sym typeface="Symbol"/>
              </a:rPr>
              <a:t>c</a:t>
            </a:r>
            <a:r>
              <a:rPr lang="en-US" altLang="zh-CN" sz="1800" b="1" dirty="0" smtClean="0">
                <a:sym typeface="Symbol"/>
              </a:rPr>
              <a:t>hromaticity</a:t>
            </a:r>
            <a:r>
              <a:rPr lang="en-US" altLang="zh-CN" sz="1800" dirty="0" smtClean="0">
                <a:sym typeface="Symbol"/>
              </a:rPr>
              <a:t> corrected with main sextupoles, phase tuning and additional sextupole pair </a:t>
            </a:r>
            <a:r>
              <a:rPr lang="en-US" altLang="zh-CN" sz="1400" dirty="0" smtClean="0">
                <a:sym typeface="Symbol"/>
              </a:rPr>
              <a:t>2,3) </a:t>
            </a:r>
          </a:p>
          <a:p>
            <a:pPr lvl="1"/>
            <a:r>
              <a:rPr lang="en-US" altLang="zh-CN" sz="1800" dirty="0">
                <a:sym typeface="Symbol"/>
              </a:rPr>
              <a:t>higher order chromaticities can be corrected with higher order multipoles 3)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660232" y="1655222"/>
            <a:ext cx="19442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 smtClean="0"/>
              <a:t>Ref: 2) Brinkmann 3) Y. Cai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6</a:t>
            </a:fld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217" y="2298877"/>
            <a:ext cx="3407767" cy="20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217" y="4385075"/>
            <a:ext cx="3407767" cy="2090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387109"/>
            <a:ext cx="3456384" cy="2138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298877"/>
            <a:ext cx="3468573" cy="2112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054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logo_main2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9" y="47947"/>
            <a:ext cx="917403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标题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2800" b="1" dirty="0" smtClean="0">
                <a:solidFill>
                  <a:srgbClr val="0070C0"/>
                </a:solidFill>
              </a:rPr>
              <a:t>Nonlinearity correction </a:t>
            </a:r>
            <a:r>
              <a:rPr lang="en-US" altLang="zh-CN" sz="2800" b="1" dirty="0">
                <a:solidFill>
                  <a:srgbClr val="0070C0"/>
                </a:solidFill>
              </a:rPr>
              <a:t>of Interaction region</a:t>
            </a:r>
          </a:p>
        </p:txBody>
      </p:sp>
      <p:sp>
        <p:nvSpPr>
          <p:cNvPr id="31" name="内容占位符 2"/>
          <p:cNvSpPr>
            <a:spLocks noGrp="1"/>
          </p:cNvSpPr>
          <p:nvPr>
            <p:ph idx="1"/>
          </p:nvPr>
        </p:nvSpPr>
        <p:spPr>
          <a:xfrm>
            <a:off x="395536" y="836712"/>
            <a:ext cx="8208912" cy="3530630"/>
          </a:xfrm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altLang="zh-CN" sz="1800" b="1" dirty="0">
                <a:sym typeface="Symbol"/>
              </a:rPr>
              <a:t>Local chromaticity </a:t>
            </a:r>
            <a:r>
              <a:rPr lang="en-US" altLang="zh-CN" sz="1800" b="1" dirty="0" smtClean="0">
                <a:sym typeface="Symbol"/>
              </a:rPr>
              <a:t>correction </a:t>
            </a:r>
            <a:r>
              <a:rPr lang="en-US" altLang="zh-CN" sz="1800" dirty="0">
                <a:sym typeface="Symbol"/>
              </a:rPr>
              <a:t>with sextupoles pairs </a:t>
            </a:r>
            <a:r>
              <a:rPr lang="en-US" altLang="zh-CN" sz="1800" dirty="0" smtClean="0">
                <a:sym typeface="Symbol"/>
              </a:rPr>
              <a:t>separated </a:t>
            </a:r>
            <a:r>
              <a:rPr lang="en-US" altLang="zh-CN" sz="1800" dirty="0">
                <a:sym typeface="Symbol"/>
              </a:rPr>
              <a:t>by –I transportation</a:t>
            </a:r>
            <a:endParaRPr lang="en-US" altLang="zh-CN" sz="1800" b="1" dirty="0" smtClean="0">
              <a:sym typeface="Symbol"/>
            </a:endParaRPr>
          </a:p>
          <a:p>
            <a:pPr lvl="1"/>
            <a:r>
              <a:rPr lang="en-US" altLang="zh-CN" sz="1800" dirty="0" smtClean="0">
                <a:sym typeface="Symbol"/>
              </a:rPr>
              <a:t>all </a:t>
            </a:r>
            <a:r>
              <a:rPr lang="en-US" altLang="zh-CN" sz="1800" b="1" dirty="0">
                <a:sym typeface="Symbol"/>
              </a:rPr>
              <a:t>3rd  and 4th RDT </a:t>
            </a:r>
            <a:r>
              <a:rPr lang="en-US" altLang="zh-CN" sz="1800" dirty="0">
                <a:sym typeface="Symbol"/>
              </a:rPr>
              <a:t>due to sextupoles </a:t>
            </a:r>
            <a:r>
              <a:rPr lang="en-US" altLang="zh-CN" sz="1800" dirty="0" smtClean="0">
                <a:sym typeface="Symbol"/>
              </a:rPr>
              <a:t>almost cancelled </a:t>
            </a:r>
            <a:r>
              <a:rPr lang="en-US" altLang="zh-CN" sz="1400" dirty="0" smtClean="0">
                <a:sym typeface="Symbol"/>
              </a:rPr>
              <a:t>1)</a:t>
            </a:r>
            <a:endParaRPr lang="en-US" altLang="zh-CN" sz="1800" dirty="0" smtClean="0">
              <a:sym typeface="Symbol"/>
            </a:endParaRPr>
          </a:p>
          <a:p>
            <a:pPr lvl="1"/>
            <a:r>
              <a:rPr lang="en-US" altLang="zh-CN" sz="1800" b="1" dirty="0" smtClean="0">
                <a:sym typeface="Symbol"/>
              </a:rPr>
              <a:t>tune </a:t>
            </a:r>
            <a:r>
              <a:rPr lang="en-US" altLang="zh-CN" sz="1800" b="1" dirty="0">
                <a:sym typeface="Symbol"/>
              </a:rPr>
              <a:t>shift dQ(Jx, Jy</a:t>
            </a:r>
            <a:r>
              <a:rPr lang="en-US" altLang="zh-CN" sz="1800" b="1" dirty="0" smtClean="0">
                <a:sym typeface="Symbol"/>
              </a:rPr>
              <a:t>)</a:t>
            </a:r>
            <a:r>
              <a:rPr lang="en-US" altLang="zh-CN" sz="1800" dirty="0" smtClean="0">
                <a:sym typeface="Symbol"/>
              </a:rPr>
              <a:t> due to finite length of main sextupoles corrected with additional weak sextupoles</a:t>
            </a:r>
            <a:r>
              <a:rPr lang="en-US" altLang="zh-CN" sz="1800" dirty="0">
                <a:sym typeface="Symbol"/>
              </a:rPr>
              <a:t> </a:t>
            </a:r>
            <a:r>
              <a:rPr lang="en-US" altLang="zh-CN" sz="1400" dirty="0" smtClean="0">
                <a:sym typeface="Symbol"/>
              </a:rPr>
              <a:t>3,4)</a:t>
            </a:r>
          </a:p>
          <a:p>
            <a:pPr lvl="1"/>
            <a:r>
              <a:rPr lang="en-US" altLang="zh-CN" sz="1800" b="1" dirty="0" smtClean="0">
                <a:sym typeface="Symbol"/>
              </a:rPr>
              <a:t>Break down </a:t>
            </a:r>
            <a:r>
              <a:rPr lang="en-US" altLang="zh-CN" sz="1800" b="1" dirty="0">
                <a:sym typeface="Symbol"/>
              </a:rPr>
              <a:t>of -I due </a:t>
            </a:r>
            <a:r>
              <a:rPr lang="en-US" altLang="zh-CN" sz="1800" b="1" dirty="0" smtClean="0">
                <a:sym typeface="Symbol"/>
              </a:rPr>
              <a:t>to energy deviation </a:t>
            </a:r>
            <a:r>
              <a:rPr lang="en-US" altLang="zh-CN" sz="1800" dirty="0" smtClean="0"/>
              <a:t>corrected </a:t>
            </a:r>
            <a:r>
              <a:rPr lang="en-US" altLang="zh-CN" sz="1800" dirty="0"/>
              <a:t>with ARC sextupoles</a:t>
            </a:r>
            <a:endParaRPr lang="zh-CN" altLang="en-US" sz="1800" dirty="0"/>
          </a:p>
          <a:p>
            <a:pPr lvl="2"/>
            <a:r>
              <a:rPr lang="en-US" altLang="zh-CN" sz="1800" dirty="0" smtClean="0">
                <a:sym typeface="Symbol"/>
              </a:rPr>
              <a:t>could be further optimized with odd dispersion scheme </a:t>
            </a:r>
            <a:r>
              <a:rPr lang="en-US" altLang="zh-CN" sz="1400" dirty="0" smtClean="0">
                <a:sym typeface="Symbol"/>
              </a:rPr>
              <a:t>5), </a:t>
            </a:r>
          </a:p>
          <a:p>
            <a:pPr marL="914400" lvl="2" indent="0">
              <a:buNone/>
            </a:pPr>
            <a:r>
              <a:rPr lang="en-US" altLang="zh-CN" sz="1800" dirty="0" smtClean="0">
                <a:sym typeface="Symbol"/>
              </a:rPr>
              <a:t>Brinkmann sextupoles </a:t>
            </a:r>
            <a:r>
              <a:rPr lang="en-US" altLang="zh-CN" sz="1400" dirty="0">
                <a:sym typeface="Symbol"/>
              </a:rPr>
              <a:t>2</a:t>
            </a:r>
            <a:r>
              <a:rPr lang="en-US" altLang="zh-CN" sz="1400" dirty="0" smtClean="0">
                <a:sym typeface="Symbol"/>
              </a:rPr>
              <a:t>) </a:t>
            </a:r>
            <a:r>
              <a:rPr lang="en-US" altLang="zh-CN" sz="1800" dirty="0" smtClean="0">
                <a:sym typeface="Symbol"/>
              </a:rPr>
              <a:t>or pair of decapoles </a:t>
            </a:r>
            <a:r>
              <a:rPr lang="en-US" altLang="zh-CN" sz="1400" dirty="0" smtClean="0">
                <a:sym typeface="Symbol"/>
              </a:rPr>
              <a:t>3)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991872" y="1791687"/>
            <a:ext cx="1188640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b="1" dirty="0" smtClean="0"/>
              <a:t>Ref:</a:t>
            </a:r>
          </a:p>
          <a:p>
            <a:r>
              <a:rPr lang="en-US" altLang="zh-CN" sz="1050" b="1" dirty="0" smtClean="0"/>
              <a:t>1)  K. Brown   </a:t>
            </a:r>
          </a:p>
          <a:p>
            <a:r>
              <a:rPr lang="en-US" altLang="zh-CN" sz="1050" b="1" dirty="0" smtClean="0"/>
              <a:t>2)  Brinkmann</a:t>
            </a:r>
          </a:p>
          <a:p>
            <a:r>
              <a:rPr lang="en-US" altLang="zh-CN" sz="1050" b="1" dirty="0" smtClean="0"/>
              <a:t>3)  Y. Cai         </a:t>
            </a:r>
          </a:p>
          <a:p>
            <a:r>
              <a:rPr lang="en-US" altLang="zh-CN" sz="1050" b="1" dirty="0" smtClean="0"/>
              <a:t>4)  Anton</a:t>
            </a:r>
          </a:p>
          <a:p>
            <a:r>
              <a:rPr lang="en-US" altLang="zh-CN" sz="1050" b="1" dirty="0" smtClean="0"/>
              <a:t>5)  K. Oide      </a:t>
            </a:r>
          </a:p>
          <a:p>
            <a:r>
              <a:rPr lang="en-US" altLang="zh-CN" sz="1050" b="1" dirty="0" smtClean="0"/>
              <a:t>6)  J</a:t>
            </a:r>
            <a:r>
              <a:rPr lang="en-US" altLang="zh-CN" sz="1050" b="1" dirty="0"/>
              <a:t>. Bengttson’s </a:t>
            </a:r>
            <a:endParaRPr lang="en-US" altLang="zh-CN" sz="1050" b="1" dirty="0" smtClean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818" y="3140968"/>
            <a:ext cx="3894630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941168"/>
            <a:ext cx="4104456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140968"/>
            <a:ext cx="4076656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7" y="4941168"/>
            <a:ext cx="3888432" cy="17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89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90" y="1340768"/>
            <a:ext cx="7753350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3200" b="1" dirty="0">
                <a:solidFill>
                  <a:srgbClr val="0070C0"/>
                </a:solidFill>
              </a:rPr>
              <a:t>Linear o</a:t>
            </a:r>
            <a:r>
              <a:rPr lang="en-US" altLang="zh-CN" sz="3200" b="1" dirty="0" smtClean="0">
                <a:solidFill>
                  <a:srgbClr val="0070C0"/>
                </a:solidFill>
              </a:rPr>
              <a:t>ptics</a:t>
            </a:r>
            <a:r>
              <a:rPr lang="zh-CN" altLang="en-US" sz="3200" b="1" dirty="0" smtClean="0">
                <a:solidFill>
                  <a:srgbClr val="0070C0"/>
                </a:solidFill>
              </a:rPr>
              <a:t> </a:t>
            </a:r>
            <a:r>
              <a:rPr lang="en-US" altLang="zh-CN" sz="3200" b="1" dirty="0" smtClean="0">
                <a:solidFill>
                  <a:srgbClr val="0070C0"/>
                </a:solidFill>
              </a:rPr>
              <a:t>design of ARC region</a:t>
            </a:r>
            <a:endParaRPr lang="zh-CN" altLang="en-US" sz="3200" dirty="0"/>
          </a:p>
        </p:txBody>
      </p:sp>
      <p:pic>
        <p:nvPicPr>
          <p:cNvPr id="4" name="Picture 8" descr="logo_main20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9" y="47947"/>
            <a:ext cx="917403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8</a:t>
            </a:fld>
            <a:endParaRPr lang="zh-CN" altLang="en-US"/>
          </a:p>
        </p:txBody>
      </p:sp>
      <p:sp>
        <p:nvSpPr>
          <p:cNvPr id="25" name="TextBox 24"/>
          <p:cNvSpPr txBox="1"/>
          <p:nvPr/>
        </p:nvSpPr>
        <p:spPr>
          <a:xfrm>
            <a:off x="3066446" y="2204864"/>
            <a:ext cx="497442" cy="319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+mj-ea"/>
                <a:ea typeface="+mj-ea"/>
              </a:rPr>
              <a:t>-I</a:t>
            </a:r>
            <a:endParaRPr lang="zh-CN" altLang="en-US" b="1" dirty="0">
              <a:latin typeface="+mj-ea"/>
              <a:ea typeface="+mj-ea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701651" y="2245456"/>
            <a:ext cx="497442" cy="319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+mj-ea"/>
                <a:ea typeface="+mj-ea"/>
              </a:rPr>
              <a:t>-I</a:t>
            </a:r>
            <a:endParaRPr lang="zh-CN" altLang="en-US" b="1" dirty="0">
              <a:latin typeface="+mj-ea"/>
              <a:ea typeface="+mj-ea"/>
            </a:endParaRPr>
          </a:p>
        </p:txBody>
      </p:sp>
      <p:cxnSp>
        <p:nvCxnSpPr>
          <p:cNvPr id="27" name="直接箭头连接符 26"/>
          <p:cNvCxnSpPr/>
          <p:nvPr/>
        </p:nvCxnSpPr>
        <p:spPr>
          <a:xfrm>
            <a:off x="2052091" y="2552940"/>
            <a:ext cx="2735933" cy="8037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/>
          <p:nvPr/>
        </p:nvCxnSpPr>
        <p:spPr>
          <a:xfrm>
            <a:off x="5623859" y="2560977"/>
            <a:ext cx="2653026" cy="0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内容占位符 2"/>
          <p:cNvSpPr>
            <a:spLocks noGrp="1"/>
          </p:cNvSpPr>
          <p:nvPr>
            <p:ph idx="1"/>
          </p:nvPr>
        </p:nvSpPr>
        <p:spPr>
          <a:xfrm>
            <a:off x="683568" y="908720"/>
            <a:ext cx="8208912" cy="434286"/>
          </a:xfrm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altLang="zh-CN" sz="1800" b="1" dirty="0">
                <a:sym typeface="Symbol"/>
              </a:rPr>
              <a:t>FODO cell, </a:t>
            </a:r>
            <a:r>
              <a:rPr lang="en-US" altLang="zh-CN" sz="1800" b="1" dirty="0"/>
              <a:t>90</a:t>
            </a:r>
            <a:r>
              <a:rPr lang="en-US" altLang="zh-CN" sz="1800" b="1" dirty="0">
                <a:sym typeface="Symbol"/>
              </a:rPr>
              <a:t></a:t>
            </a:r>
            <a:r>
              <a:rPr lang="en-US" altLang="zh-CN" sz="1800" b="1" dirty="0"/>
              <a:t>/90</a:t>
            </a:r>
            <a:r>
              <a:rPr lang="en-US" altLang="zh-CN" sz="1800" b="1" dirty="0">
                <a:sym typeface="Symbol"/>
              </a:rPr>
              <a:t>, non-interleaved sextupole scheme, period =5cells  </a:t>
            </a:r>
          </a:p>
        </p:txBody>
      </p:sp>
      <p:sp>
        <p:nvSpPr>
          <p:cNvPr id="5" name="矩形 4"/>
          <p:cNvSpPr/>
          <p:nvPr/>
        </p:nvSpPr>
        <p:spPr>
          <a:xfrm>
            <a:off x="738336" y="3142709"/>
            <a:ext cx="75780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 dirty="0"/>
              <a:t>Twin-aperture of dipoles and </a:t>
            </a:r>
            <a:r>
              <a:rPr lang="en-US" altLang="zh-CN" b="1" dirty="0" smtClean="0"/>
              <a:t>quadrupoles* is </a:t>
            </a:r>
            <a:r>
              <a:rPr lang="en-US" altLang="zh-CN" b="1" dirty="0"/>
              <a:t>adopt in the arc region</a:t>
            </a:r>
            <a:r>
              <a:rPr lang="en-US" altLang="zh-CN" dirty="0"/>
              <a:t> to reduce the their power. The distance between two beams is 0.35m.</a:t>
            </a:r>
          </a:p>
        </p:txBody>
      </p:sp>
      <p:pic>
        <p:nvPicPr>
          <p:cNvPr id="18" name="图片 17"/>
          <p:cNvPicPr/>
          <p:nvPr/>
        </p:nvPicPr>
        <p:blipFill rotWithShape="1">
          <a:blip r:embed="rId5"/>
          <a:srcRect t="16104" r="3812" b="17261"/>
          <a:stretch/>
        </p:blipFill>
        <p:spPr bwMode="auto">
          <a:xfrm>
            <a:off x="820668" y="5013176"/>
            <a:ext cx="3535308" cy="1631453"/>
          </a:xfrm>
          <a:prstGeom prst="rect">
            <a:avLst/>
          </a:prstGeom>
          <a:ln w="3175"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882" y="5085184"/>
            <a:ext cx="3563518" cy="14550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52936" y="2924944"/>
            <a:ext cx="4868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/>
              <a:t>SD</a:t>
            </a:r>
            <a:endParaRPr lang="zh-CN" altLang="en-US" sz="1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4644008" y="2924944"/>
            <a:ext cx="4868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/>
              <a:t>SD</a:t>
            </a:r>
            <a:endParaRPr lang="zh-CN" altLang="en-US" sz="1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5309320" y="2924944"/>
            <a:ext cx="4868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/>
              <a:t>SF</a:t>
            </a:r>
            <a:endParaRPr lang="zh-CN" altLang="en-US" sz="14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8117632" y="2924944"/>
            <a:ext cx="4868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/>
              <a:t>SF</a:t>
            </a:r>
            <a:endParaRPr lang="zh-CN" altLang="en-US" sz="1400" b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861048"/>
            <a:ext cx="5040560" cy="1191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979712" y="6381328"/>
            <a:ext cx="3603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m</a:t>
            </a:r>
            <a:r>
              <a:rPr lang="en-US" altLang="zh-CN" sz="1200" dirty="0" smtClean="0"/>
              <a:t>agnets designed by F. Chen, M. Yang, X. Sun et  al.</a:t>
            </a:r>
            <a:endParaRPr lang="zh-CN" alt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7253536" y="3854946"/>
            <a:ext cx="17281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b="1" dirty="0" smtClean="0"/>
              <a:t>*Ref: A</a:t>
            </a:r>
            <a:r>
              <a:rPr lang="en-US" altLang="zh-CN" sz="1100" b="1" dirty="0"/>
              <a:t>. </a:t>
            </a:r>
            <a:r>
              <a:rPr lang="en-US" altLang="zh-CN" sz="1100" b="1" dirty="0" smtClean="0"/>
              <a:t>Milanese,</a:t>
            </a:r>
            <a:endParaRPr lang="en-US" altLang="zh-CN" sz="1100" b="1" dirty="0"/>
          </a:p>
          <a:p>
            <a:r>
              <a:rPr lang="en-US" altLang="zh-CN" sz="1100" b="1" dirty="0" smtClean="0"/>
              <a:t>PRAB </a:t>
            </a:r>
            <a:r>
              <a:rPr lang="en-US" altLang="zh-CN" sz="1100" b="1" dirty="0"/>
              <a:t>19, 112401 (2016</a:t>
            </a:r>
            <a:r>
              <a:rPr lang="en-US" altLang="zh-CN" sz="1100" b="1" dirty="0" smtClean="0"/>
              <a:t>)</a:t>
            </a:r>
            <a:endParaRPr lang="en-US" altLang="zh-CN" sz="1100" b="1" dirty="0"/>
          </a:p>
        </p:txBody>
      </p:sp>
    </p:spTree>
    <p:extLst>
      <p:ext uri="{BB962C8B-B14F-4D97-AF65-F5344CB8AC3E}">
        <p14:creationId xmlns:p14="http://schemas.microsoft.com/office/powerpoint/2010/main" val="9679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3200" b="1" dirty="0">
                <a:solidFill>
                  <a:srgbClr val="0070C0"/>
                </a:solidFill>
              </a:rPr>
              <a:t>Nonlinearity correction of ARC </a:t>
            </a:r>
            <a:r>
              <a:rPr lang="en-US" altLang="zh-CN" sz="3200" b="1" dirty="0" smtClean="0">
                <a:solidFill>
                  <a:srgbClr val="0070C0"/>
                </a:solidFill>
              </a:rPr>
              <a:t>region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9552" y="836712"/>
            <a:ext cx="8136904" cy="3259648"/>
          </a:xfrm>
        </p:spPr>
        <p:txBody>
          <a:bodyPr>
            <a:no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altLang="zh-CN" sz="1800" b="1" dirty="0">
                <a:sym typeface="Symbol"/>
              </a:rPr>
              <a:t>FODO cell, </a:t>
            </a:r>
            <a:r>
              <a:rPr lang="en-US" altLang="zh-CN" sz="1800" b="1" dirty="0" smtClean="0"/>
              <a:t>90</a:t>
            </a:r>
            <a:r>
              <a:rPr lang="en-US" altLang="zh-CN" sz="1800" b="1" dirty="0" smtClean="0">
                <a:sym typeface="Symbol"/>
              </a:rPr>
              <a:t></a:t>
            </a:r>
            <a:r>
              <a:rPr lang="en-US" altLang="zh-CN" sz="1800" b="1" dirty="0" smtClean="0"/>
              <a:t>/90</a:t>
            </a:r>
            <a:r>
              <a:rPr lang="en-US" altLang="zh-CN" sz="1800" b="1" dirty="0" smtClean="0">
                <a:sym typeface="Symbol"/>
              </a:rPr>
              <a:t>, non-interleaved </a:t>
            </a:r>
            <a:r>
              <a:rPr lang="en-US" altLang="zh-CN" sz="1800" b="1" dirty="0">
                <a:sym typeface="Symbol"/>
              </a:rPr>
              <a:t>sextupole </a:t>
            </a:r>
            <a:r>
              <a:rPr lang="en-US" altLang="zh-CN" sz="1800" b="1" dirty="0" smtClean="0">
                <a:sym typeface="Symbol"/>
              </a:rPr>
              <a:t>scheme</a:t>
            </a:r>
            <a:r>
              <a:rPr lang="en-US" altLang="zh-CN" sz="1800" b="1" dirty="0">
                <a:sym typeface="Symbol"/>
              </a:rPr>
              <a:t>, period =</a:t>
            </a:r>
            <a:r>
              <a:rPr lang="en-US" altLang="zh-CN" sz="1800" b="1" dirty="0" smtClean="0">
                <a:sym typeface="Symbol"/>
              </a:rPr>
              <a:t>5 cells</a:t>
            </a:r>
          </a:p>
          <a:p>
            <a:pPr lvl="1"/>
            <a:r>
              <a:rPr lang="en-US" altLang="zh-CN" sz="1800" b="1" dirty="0">
                <a:sym typeface="Symbol"/>
              </a:rPr>
              <a:t>tune shift dQ(Jx, Jy) is very small</a:t>
            </a:r>
          </a:p>
          <a:p>
            <a:pPr lvl="2"/>
            <a:r>
              <a:rPr lang="en-US" altLang="zh-CN" sz="1800" dirty="0">
                <a:sym typeface="Symbol"/>
              </a:rPr>
              <a:t>DA on momentum: large</a:t>
            </a:r>
          </a:p>
          <a:p>
            <a:pPr lvl="1"/>
            <a:r>
              <a:rPr lang="en-US" altLang="zh-CN" sz="1800" b="1" dirty="0">
                <a:sym typeface="Symbol"/>
              </a:rPr>
              <a:t>Chromaticity dQ() need to be corrected with many families</a:t>
            </a:r>
          </a:p>
          <a:p>
            <a:pPr lvl="2"/>
            <a:r>
              <a:rPr lang="en-US" altLang="zh-CN" sz="1800" dirty="0">
                <a:sym typeface="Symbol"/>
              </a:rPr>
              <a:t>DA off momentum: with many families to correct dQ() </a:t>
            </a:r>
            <a:r>
              <a:rPr lang="en-US" altLang="zh-CN" sz="1800" b="1" dirty="0" smtClean="0">
                <a:sym typeface="Symbol"/>
              </a:rPr>
              <a:t> </a:t>
            </a:r>
            <a:endParaRPr lang="en-US" altLang="zh-CN" sz="1800" b="1" dirty="0">
              <a:sym typeface="Symbol"/>
            </a:endParaRPr>
          </a:p>
          <a:p>
            <a:pPr lvl="1"/>
            <a:r>
              <a:rPr lang="en-US" altLang="zh-CN" sz="1800" dirty="0">
                <a:sym typeface="Symbol"/>
              </a:rPr>
              <a:t>With 2 families of </a:t>
            </a:r>
            <a:r>
              <a:rPr lang="en-US" altLang="zh-CN" sz="1800" dirty="0" smtClean="0">
                <a:sym typeface="Symbol"/>
              </a:rPr>
              <a:t>sextupoles </a:t>
            </a:r>
            <a:r>
              <a:rPr lang="en-US" altLang="zh-CN" sz="1800" dirty="0">
                <a:sym typeface="Symbol"/>
              </a:rPr>
              <a:t>in each </a:t>
            </a:r>
            <a:r>
              <a:rPr lang="en-US" altLang="zh-CN" sz="1800" dirty="0" smtClean="0">
                <a:sym typeface="Symbol"/>
              </a:rPr>
              <a:t>4 periods i.e. 20 cells</a:t>
            </a:r>
            <a:endParaRPr lang="en-US" altLang="zh-CN" sz="1800" dirty="0">
              <a:sym typeface="Symbol"/>
            </a:endParaRPr>
          </a:p>
          <a:p>
            <a:pPr lvl="2"/>
            <a:r>
              <a:rPr lang="en-US" altLang="zh-CN" sz="1800" dirty="0" smtClean="0">
                <a:sym typeface="Symbol"/>
              </a:rPr>
              <a:t>all </a:t>
            </a:r>
            <a:r>
              <a:rPr lang="en-US" altLang="zh-CN" sz="1800" dirty="0">
                <a:sym typeface="Symbol"/>
              </a:rPr>
              <a:t>3rd </a:t>
            </a:r>
            <a:r>
              <a:rPr lang="en-US" altLang="zh-CN" sz="1800" dirty="0" smtClean="0">
                <a:sym typeface="Symbol"/>
              </a:rPr>
              <a:t> and </a:t>
            </a:r>
            <a:r>
              <a:rPr lang="en-US" altLang="zh-CN" sz="1800" dirty="0">
                <a:sym typeface="Symbol"/>
              </a:rPr>
              <a:t>4th </a:t>
            </a:r>
            <a:r>
              <a:rPr lang="en-US" altLang="zh-CN" sz="1800" dirty="0" smtClean="0">
                <a:sym typeface="Symbol"/>
              </a:rPr>
              <a:t>resonance driving terms (RDT) due </a:t>
            </a:r>
            <a:r>
              <a:rPr lang="en-US" altLang="zh-CN" sz="1800" dirty="0">
                <a:sym typeface="Symbol"/>
              </a:rPr>
              <a:t>to sextupoles </a:t>
            </a:r>
            <a:r>
              <a:rPr lang="en-US" altLang="zh-CN" sz="1800" dirty="0" smtClean="0">
                <a:sym typeface="Symbol"/>
              </a:rPr>
              <a:t>cancelled, except </a:t>
            </a:r>
            <a:r>
              <a:rPr lang="en-US" altLang="zh-CN" sz="1800" dirty="0">
                <a:sym typeface="Symbol"/>
              </a:rPr>
              <a:t>small 4Qx, 2Qx+2Qy, 4Qy, </a:t>
            </a:r>
            <a:r>
              <a:rPr lang="en-US" altLang="zh-CN" sz="1800" dirty="0" smtClean="0">
                <a:sym typeface="Symbol"/>
              </a:rPr>
              <a:t>2Qx-2Qy </a:t>
            </a:r>
          </a:p>
          <a:p>
            <a:pPr lvl="2"/>
            <a:r>
              <a:rPr lang="en-US" altLang="zh-CN" sz="1800" b="1" dirty="0" smtClean="0">
                <a:sym typeface="Symbol"/>
              </a:rPr>
              <a:t>break </a:t>
            </a:r>
            <a:r>
              <a:rPr lang="en-US" altLang="zh-CN" sz="1800" b="1" dirty="0">
                <a:sym typeface="Symbol"/>
              </a:rPr>
              <a:t>down of -I due to energy deviation </a:t>
            </a:r>
            <a:r>
              <a:rPr lang="en-US" altLang="zh-CN" sz="1800" b="1" dirty="0" smtClean="0">
                <a:sym typeface="Symbol"/>
              </a:rPr>
              <a:t>cancelled</a:t>
            </a:r>
          </a:p>
          <a:p>
            <a:pPr lvl="2"/>
            <a:r>
              <a:rPr lang="en-US" altLang="zh-CN" sz="1800" b="1" dirty="0" smtClean="0">
                <a:sym typeface="Symbol"/>
              </a:rPr>
              <a:t>thus cells numbers equal to 20*N in each ARC region </a:t>
            </a:r>
          </a:p>
        </p:txBody>
      </p:sp>
      <p:pic>
        <p:nvPicPr>
          <p:cNvPr id="4" name="Picture 8" descr="logo_main20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9" y="47947"/>
            <a:ext cx="917403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9</a:t>
            </a:fld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 dirty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149080"/>
            <a:ext cx="5710014" cy="2146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40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83480</TotalTime>
  <Words>2173</Words>
  <Application>Microsoft Office PowerPoint</Application>
  <PresentationFormat>全屏显示(4:3)</PresentationFormat>
  <Paragraphs>458</Paragraphs>
  <Slides>25</Slides>
  <Notes>10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26" baseType="lpstr">
      <vt:lpstr>Office 主题</vt:lpstr>
      <vt:lpstr>Lattice design for the CEPC collider ring</vt:lpstr>
      <vt:lpstr>PowerPoint 演示文稿</vt:lpstr>
      <vt:lpstr>PowerPoint 演示文稿</vt:lpstr>
      <vt:lpstr>PowerPoint 演示文稿</vt:lpstr>
      <vt:lpstr>PowerPoint 演示文稿</vt:lpstr>
      <vt:lpstr>Nonlinearity correction of Interaction region</vt:lpstr>
      <vt:lpstr>Nonlinearity correction of Interaction region</vt:lpstr>
      <vt:lpstr>Linear optics design of ARC region</vt:lpstr>
      <vt:lpstr>Nonlinearity correction of ARC region</vt:lpstr>
      <vt:lpstr>FODO cell for cryo-module</vt:lpstr>
      <vt:lpstr>Optics design of RF region</vt:lpstr>
      <vt:lpstr>Optics design of Straight section region</vt:lpstr>
      <vt:lpstr>Injection</vt:lpstr>
      <vt:lpstr>PowerPoint 演示文稿</vt:lpstr>
      <vt:lpstr>Parameter of collider ring lattice</vt:lpstr>
      <vt:lpstr>PowerPoint 演示文稿</vt:lpstr>
      <vt:lpstr>Requirement of the dynamic aperture</vt:lpstr>
      <vt:lpstr>Dynamic aperture optimization</vt:lpstr>
      <vt:lpstr>Performance with errors</vt:lpstr>
      <vt:lpstr>PowerPoint 演示文稿</vt:lpstr>
      <vt:lpstr>PowerPoint 演示文稿</vt:lpstr>
      <vt:lpstr>PowerPoint 演示文稿</vt:lpstr>
      <vt:lpstr>PowerPoint 演示文稿</vt:lpstr>
      <vt:lpstr>Summary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yiwei</dc:creator>
  <cp:lastModifiedBy>yiwei</cp:lastModifiedBy>
  <cp:revision>5882</cp:revision>
  <dcterms:created xsi:type="dcterms:W3CDTF">2016-03-31T11:13:45Z</dcterms:created>
  <dcterms:modified xsi:type="dcterms:W3CDTF">2018-02-10T08:29:05Z</dcterms:modified>
</cp:coreProperties>
</file>