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7" r:id="rId2"/>
    <p:sldId id="568" r:id="rId3"/>
    <p:sldId id="571" r:id="rId4"/>
    <p:sldId id="569" r:id="rId5"/>
    <p:sldId id="572" r:id="rId6"/>
    <p:sldId id="573" r:id="rId7"/>
    <p:sldId id="598" r:id="rId8"/>
    <p:sldId id="575" r:id="rId9"/>
    <p:sldId id="590" r:id="rId10"/>
    <p:sldId id="607" r:id="rId11"/>
    <p:sldId id="615" r:id="rId12"/>
    <p:sldId id="578" r:id="rId13"/>
    <p:sldId id="622" r:id="rId14"/>
    <p:sldId id="579" r:id="rId15"/>
    <p:sldId id="601" r:id="rId16"/>
    <p:sldId id="603" r:id="rId17"/>
    <p:sldId id="604" r:id="rId18"/>
    <p:sldId id="609" r:id="rId19"/>
    <p:sldId id="611" r:id="rId20"/>
    <p:sldId id="612" r:id="rId21"/>
    <p:sldId id="618" r:id="rId22"/>
    <p:sldId id="619" r:id="rId23"/>
    <p:sldId id="588" r:id="rId24"/>
    <p:sldId id="605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3671" autoAdjust="0"/>
  </p:normalViewPr>
  <p:slideViewPr>
    <p:cSldViewPr>
      <p:cViewPr varScale="1">
        <p:scale>
          <a:sx n="63" d="100"/>
          <a:sy n="63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9B5B-CBCA-4405-B93A-64EB43A985B0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DFD22-ED67-4BB1-A57D-C30BEF0ED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8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 fold symmetry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2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66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91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4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09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1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01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18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" y="2130425"/>
            <a:ext cx="9073008" cy="1470025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Lattice design for the CEPC </a:t>
            </a:r>
            <a:r>
              <a:rPr lang="en-US" altLang="zh-CN" sz="3600" b="1" dirty="0">
                <a:solidFill>
                  <a:srgbClr val="0070C0"/>
                </a:solidFill>
              </a:rPr>
              <a:t>collider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ring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568952" cy="227910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600" dirty="0">
                <a:solidFill>
                  <a:schemeClr val="tx1"/>
                </a:solidFill>
              </a:rPr>
              <a:t>Yiwei </a:t>
            </a:r>
            <a:r>
              <a:rPr lang="en-US" altLang="zh-CN" sz="2600" dirty="0" smtClean="0">
                <a:solidFill>
                  <a:schemeClr val="tx1"/>
                </a:solidFill>
              </a:rPr>
              <a:t>Wang, </a:t>
            </a:r>
            <a:r>
              <a:rPr lang="en-US" altLang="zh-CN" sz="2600" dirty="0">
                <a:solidFill>
                  <a:schemeClr val="tx1"/>
                </a:solidFill>
              </a:rPr>
              <a:t>Yuanyuan Wei, Yuan Zhang, </a:t>
            </a:r>
            <a:r>
              <a:rPr lang="en-US" altLang="zh-CN" sz="2600" dirty="0" smtClean="0">
                <a:solidFill>
                  <a:schemeClr val="tx1"/>
                </a:solidFill>
              </a:rPr>
              <a:t>Dou </a:t>
            </a:r>
            <a:r>
              <a:rPr lang="en-US" altLang="zh-CN" sz="2600" dirty="0">
                <a:solidFill>
                  <a:schemeClr val="tx1"/>
                </a:solidFill>
              </a:rPr>
              <a:t>Wang, 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600" dirty="0" smtClean="0">
                <a:solidFill>
                  <a:schemeClr val="tx1"/>
                </a:solidFill>
              </a:rPr>
              <a:t>Sha </a:t>
            </a:r>
            <a:r>
              <a:rPr lang="en-US" altLang="zh-CN" sz="2600" dirty="0">
                <a:solidFill>
                  <a:schemeClr val="tx1"/>
                </a:solidFill>
              </a:rPr>
              <a:t>Bai, </a:t>
            </a:r>
            <a:r>
              <a:rPr lang="en-US" altLang="zh-CN" sz="2600" dirty="0" smtClean="0">
                <a:solidFill>
                  <a:schemeClr val="tx1"/>
                </a:solidFill>
              </a:rPr>
              <a:t>Xiaohao Cui, Tianjian Bian, Chenghui </a:t>
            </a:r>
            <a:r>
              <a:rPr lang="en-US" altLang="zh-CN" sz="2600" dirty="0">
                <a:solidFill>
                  <a:schemeClr val="tx1"/>
                </a:solidFill>
              </a:rPr>
              <a:t>Yu, Jie </a:t>
            </a:r>
            <a:r>
              <a:rPr lang="en-US" altLang="zh-CN" sz="2600" dirty="0" smtClean="0">
                <a:solidFill>
                  <a:schemeClr val="tx1"/>
                </a:solidFill>
              </a:rPr>
              <a:t>Gao</a:t>
            </a:r>
          </a:p>
          <a:p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The Institute of High Energy Physics, Beijing</a:t>
            </a: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r>
              <a:rPr lang="en-US" altLang="zh-CN" sz="2200" b="1" dirty="0" smtClean="0">
                <a:solidFill>
                  <a:schemeClr val="tx1"/>
                </a:solidFill>
              </a:rPr>
              <a:t>CEPC CDR internal review, 10 Feb. 2018</a:t>
            </a: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1224383" cy="11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1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FODO cell for cryo-module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2592288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Get </a:t>
            </a:r>
            <a:r>
              <a:rPr lang="en-US" altLang="zh-CN" sz="2000" dirty="0"/>
              <a:t>a smallest average beta function to reduce the multi-bunch instability caused by RF cavities (compatible for Z mode)</a:t>
            </a:r>
          </a:p>
          <a:p>
            <a:pPr lvl="1"/>
            <a:r>
              <a:rPr lang="en-US" altLang="zh-CN" sz="2000" dirty="0"/>
              <a:t>90/90 degree phase advance</a:t>
            </a:r>
          </a:p>
          <a:p>
            <a:pPr lvl="1"/>
            <a:r>
              <a:rPr lang="en-US" altLang="zh-CN" sz="2000" dirty="0"/>
              <a:t>as short as possible distance between quadrupoles, but should be larger than a module length (12m)</a:t>
            </a:r>
          </a:p>
          <a:p>
            <a:pPr lvl="1"/>
            <a:r>
              <a:rPr lang="en-US" altLang="zh-CN" sz="2000" b="1" dirty="0"/>
              <a:t>Filling factor of module is 75 %. </a:t>
            </a:r>
            <a:endParaRPr lang="en-US" altLang="zh-CN" sz="2000" dirty="0" smtClean="0"/>
          </a:p>
          <a:p>
            <a:r>
              <a:rPr lang="en-US" altLang="zh-CN" sz="2000" dirty="0" smtClean="0"/>
              <a:t>336 / 6 / 2RF stations / 2 sections / 2= 7 cells in each section</a:t>
            </a:r>
          </a:p>
        </p:txBody>
      </p:sp>
      <p:sp>
        <p:nvSpPr>
          <p:cNvPr id="4" name="矩形 3"/>
          <p:cNvSpPr/>
          <p:nvPr/>
        </p:nvSpPr>
        <p:spPr>
          <a:xfrm>
            <a:off x="6356386" y="4005064"/>
            <a:ext cx="1806905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90/90 deg</a:t>
            </a:r>
          </a:p>
          <a:p>
            <a:r>
              <a:rPr lang="en-US" altLang="zh-CN" sz="1400" b="1" dirty="0" smtClean="0"/>
              <a:t>Half cell: 13.7m+2.3m</a:t>
            </a:r>
          </a:p>
          <a:p>
            <a:r>
              <a:rPr lang="en-US" altLang="zh-CN" sz="1400" b="1" dirty="0">
                <a:sym typeface="Symbol"/>
              </a:rPr>
              <a:t></a:t>
            </a:r>
            <a:r>
              <a:rPr lang="en-US" altLang="zh-CN" sz="1400" b="1" dirty="0" smtClean="0"/>
              <a:t>max: 53.8 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 smtClean="0"/>
              <a:t>min: 9.5 m</a:t>
            </a:r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2195736" y="3717032"/>
            <a:ext cx="3888432" cy="2520280"/>
            <a:chOff x="2051720" y="3745319"/>
            <a:chExt cx="3888432" cy="25202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745319"/>
              <a:ext cx="3888432" cy="220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627784" y="5733256"/>
              <a:ext cx="1314527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699792" y="5927045"/>
              <a:ext cx="12654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c</a:t>
              </a:r>
              <a:r>
                <a:rPr lang="en-US" altLang="zh-CN" sz="1600" b="1" dirty="0" smtClean="0">
                  <a:solidFill>
                    <a:srgbClr val="0070C0"/>
                  </a:solidFill>
                </a:rPr>
                <a:t>ryo-module</a:t>
              </a:r>
              <a:endParaRPr lang="zh-CN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936" y="5957822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B050"/>
                  </a:solidFill>
                </a:rPr>
                <a:t>q</a:t>
              </a:r>
              <a:r>
                <a:rPr lang="en-US" altLang="zh-CN" sz="1400" b="1" dirty="0" smtClean="0">
                  <a:solidFill>
                    <a:srgbClr val="00B050"/>
                  </a:solidFill>
                </a:rPr>
                <a:t>uadrupole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09601" y="5733256"/>
              <a:ext cx="1314527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38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7628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RF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755576" y="836712"/>
            <a:ext cx="813690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Common RF cavities </a:t>
            </a:r>
            <a:r>
              <a:rPr lang="en-US" altLang="zh-CN" sz="2000" dirty="0" smtClean="0"/>
              <a:t>for e- and e+ ring (Higgs)</a:t>
            </a:r>
          </a:p>
          <a:p>
            <a:r>
              <a:rPr lang="en-US" altLang="zh-CN" sz="2000" dirty="0" smtClean="0"/>
              <a:t>An electrostatic separator combined with a dipole magnet to avoid bending of incoming beam (ref: K. Oide, ICHEP16)</a:t>
            </a:r>
          </a:p>
          <a:p>
            <a:r>
              <a:rPr lang="en-US" altLang="zh-CN" sz="2000" b="1" dirty="0" smtClean="0"/>
              <a:t>RF region divided into two sections for bypassing half numbers of cavities in Z mode</a:t>
            </a:r>
          </a:p>
        </p:txBody>
      </p:sp>
      <p:sp>
        <p:nvSpPr>
          <p:cNvPr id="17" name="右箭头 16"/>
          <p:cNvSpPr/>
          <p:nvPr/>
        </p:nvSpPr>
        <p:spPr>
          <a:xfrm>
            <a:off x="1725536" y="2901818"/>
            <a:ext cx="392021" cy="2211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6133874" y="4257092"/>
            <a:ext cx="94310" cy="187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65276" y="4018855"/>
            <a:ext cx="201622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common RF  cavities</a:t>
            </a:r>
            <a:endParaRPr lang="zh-CN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3985318"/>
            <a:ext cx="1670657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combined magnet</a:t>
            </a:r>
            <a:endParaRPr lang="zh-CN" altLang="en-US" sz="1400" b="1" dirty="0"/>
          </a:p>
        </p:txBody>
      </p:sp>
      <p:sp>
        <p:nvSpPr>
          <p:cNvPr id="3" name="矩形 2"/>
          <p:cNvSpPr/>
          <p:nvPr/>
        </p:nvSpPr>
        <p:spPr>
          <a:xfrm>
            <a:off x="1043608" y="5067181"/>
            <a:ext cx="1872208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Esep=1.8 MV/m </a:t>
            </a:r>
          </a:p>
          <a:p>
            <a:r>
              <a:rPr lang="en-US" altLang="zh-CN" sz="1400" b="1" dirty="0" smtClean="0"/>
              <a:t>Lsep=50m</a:t>
            </a:r>
          </a:p>
          <a:p>
            <a:r>
              <a:rPr lang="en-US" altLang="zh-CN" sz="1400" b="1" dirty="0" smtClean="0"/>
              <a:t>Ldrift=75m</a:t>
            </a:r>
          </a:p>
          <a:p>
            <a:r>
              <a:rPr lang="en-US" altLang="zh-CN" sz="1400" b="1" dirty="0" smtClean="0">
                <a:sym typeface="Symbol"/>
              </a:rPr>
              <a:t>x=</a:t>
            </a:r>
            <a:r>
              <a:rPr lang="en-US" altLang="zh-CN" sz="1400" b="1" dirty="0" smtClean="0"/>
              <a:t>10 cm at entrance of quad</a:t>
            </a:r>
            <a:endParaRPr lang="zh-CN" altLang="en-US" sz="1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10" y="4938711"/>
            <a:ext cx="5368822" cy="11545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15616" y="37077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37077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60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Straight section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39552" y="1052736"/>
            <a:ext cx="838842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The function of the straight section is phase advance tuning and </a:t>
            </a:r>
            <a:r>
              <a:rPr lang="en-US" altLang="zh-CN" sz="2000" dirty="0" smtClean="0"/>
              <a:t>injection.</a:t>
            </a:r>
          </a:p>
          <a:p>
            <a:pPr lvl="1"/>
            <a:r>
              <a:rPr lang="en-US" altLang="zh-CN" sz="2000" dirty="0" smtClean="0"/>
              <a:t>Independent </a:t>
            </a:r>
            <a:r>
              <a:rPr lang="en-US" altLang="zh-CN" sz="2000" dirty="0"/>
              <a:t>magnets for two </a:t>
            </a:r>
            <a:r>
              <a:rPr lang="en-US" altLang="zh-CN" sz="2000" dirty="0" smtClean="0"/>
              <a:t>rings</a:t>
            </a:r>
          </a:p>
          <a:p>
            <a:pPr lvl="1"/>
            <a:r>
              <a:rPr lang="en-US" altLang="zh-CN" sz="2000" dirty="0" smtClean="0"/>
              <a:t>0.3m of longitudinal distance between </a:t>
            </a:r>
            <a:r>
              <a:rPr lang="en-US" altLang="zh-CN" sz="2000" dirty="0"/>
              <a:t>two quadrupoles </a:t>
            </a:r>
            <a:r>
              <a:rPr lang="en-US" altLang="zh-CN" sz="2000" dirty="0" smtClean="0"/>
              <a:t>of </a:t>
            </a:r>
            <a:r>
              <a:rPr lang="en-US" altLang="zh-CN" sz="2000" dirty="0"/>
              <a:t>two rings allows a larger size of </a:t>
            </a:r>
            <a:r>
              <a:rPr lang="en-US" altLang="zh-CN" sz="2000" dirty="0" smtClean="0"/>
              <a:t>quadrupoles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67544" y="2780928"/>
            <a:ext cx="8640960" cy="2825020"/>
            <a:chOff x="467544" y="2764220"/>
            <a:chExt cx="8640960" cy="2825020"/>
          </a:xfrm>
        </p:grpSpPr>
        <p:sp>
          <p:nvSpPr>
            <p:cNvPr id="21" name="TextBox 20"/>
            <p:cNvSpPr txBox="1"/>
            <p:nvPr/>
          </p:nvSpPr>
          <p:spPr>
            <a:xfrm>
              <a:off x="1115616" y="521990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</a:rPr>
                <a:t>Phase tuning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04248" y="521249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</a:rPr>
                <a:t>Phase tuning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9952" y="521249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</a:rPr>
                <a:t>Injection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764220"/>
              <a:ext cx="7962900" cy="238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419872" y="4046089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Bx=600 m at injection point</a:t>
              </a:r>
            </a:p>
            <a:p>
              <a:r>
                <a:rPr lang="en-US" altLang="zh-CN" b="1" dirty="0" smtClean="0"/>
                <a:t>Injection section 66.7 m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5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3645" y="1513482"/>
            <a:ext cx="5732345" cy="5227886"/>
            <a:chOff x="143645" y="1322103"/>
            <a:chExt cx="5732345" cy="5227886"/>
          </a:xfrm>
        </p:grpSpPr>
        <p:sp>
          <p:nvSpPr>
            <p:cNvPr id="5" name="Rectangle 3"/>
            <p:cNvSpPr/>
            <p:nvPr/>
          </p:nvSpPr>
          <p:spPr>
            <a:xfrm>
              <a:off x="3499130" y="2060848"/>
              <a:ext cx="324037" cy="3816424"/>
            </a:xfrm>
            <a:prstGeom prst="rect">
              <a:avLst/>
            </a:prstGeom>
            <a:pattFill prst="ltUpDiag">
              <a:fgClr>
                <a:prstClr val="black"/>
              </a:fgClr>
              <a:bgClr>
                <a:prstClr val="white"/>
              </a:bgClr>
            </a:patt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6" name="Rectangle 4"/>
            <p:cNvSpPr/>
            <p:nvPr/>
          </p:nvSpPr>
          <p:spPr>
            <a:xfrm>
              <a:off x="3229100" y="1916832"/>
              <a:ext cx="702078" cy="28803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3175094" y="5733256"/>
              <a:ext cx="702078" cy="28803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8" name="Straight Connector 9"/>
            <p:cNvCxnSpPr/>
            <p:nvPr/>
          </p:nvCxnSpPr>
          <p:spPr>
            <a:xfrm>
              <a:off x="1284884" y="2204864"/>
              <a:ext cx="0" cy="352839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9" name="Straight Connector 13"/>
            <p:cNvCxnSpPr/>
            <p:nvPr/>
          </p:nvCxnSpPr>
          <p:spPr>
            <a:xfrm>
              <a:off x="4854503" y="2317777"/>
              <a:ext cx="0" cy="392443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ot"/>
            </a:ln>
            <a:effectLst/>
          </p:spPr>
        </p:cxnSp>
        <p:sp>
          <p:nvSpPr>
            <p:cNvPr id="10" name="Oval 14"/>
            <p:cNvSpPr/>
            <p:nvPr/>
          </p:nvSpPr>
          <p:spPr>
            <a:xfrm>
              <a:off x="2323705" y="3567420"/>
              <a:ext cx="1095551" cy="803278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1" name="Oval 17"/>
            <p:cNvSpPr/>
            <p:nvPr/>
          </p:nvSpPr>
          <p:spPr>
            <a:xfrm>
              <a:off x="3985184" y="3329548"/>
              <a:ext cx="746337" cy="1279023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2" name="Rectangle 21"/>
            <p:cNvSpPr/>
            <p:nvPr/>
          </p:nvSpPr>
          <p:spPr>
            <a:xfrm>
              <a:off x="1824944" y="1916832"/>
              <a:ext cx="702078" cy="28803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3" name="Rectangle 22"/>
            <p:cNvSpPr/>
            <p:nvPr/>
          </p:nvSpPr>
          <p:spPr>
            <a:xfrm>
              <a:off x="1824037" y="5733256"/>
              <a:ext cx="702078" cy="28803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5736" y="1322103"/>
              <a:ext cx="12570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Bumped</a:t>
              </a:r>
            </a:p>
            <a:p>
              <a:pPr algn="ctr"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Stored beam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85184" y="1428268"/>
              <a:ext cx="1378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1600" kern="0" dirty="0">
                  <a:solidFill>
                    <a:srgbClr val="FF0000"/>
                  </a:solidFill>
                </a:rPr>
                <a:t>Injected beam</a:t>
              </a:r>
              <a:endParaRPr lang="en-US" sz="1600" kern="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0879" y="1428268"/>
              <a:ext cx="8290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Septum</a:t>
              </a:r>
            </a:p>
            <a:p>
              <a:pPr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  <a:p>
              <a:pPr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  2mm</a:t>
              </a:r>
            </a:p>
          </p:txBody>
        </p:sp>
        <p:cxnSp>
          <p:nvCxnSpPr>
            <p:cNvPr id="18" name="Straight Arrow Connector 6"/>
            <p:cNvCxnSpPr/>
            <p:nvPr/>
          </p:nvCxnSpPr>
          <p:spPr>
            <a:xfrm>
              <a:off x="2738173" y="6021288"/>
              <a:ext cx="211110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1" name="Group 34"/>
            <p:cNvGrpSpPr/>
            <p:nvPr/>
          </p:nvGrpSpPr>
          <p:grpSpPr>
            <a:xfrm>
              <a:off x="143645" y="1322103"/>
              <a:ext cx="976933" cy="1202650"/>
              <a:chOff x="6749919" y="4941168"/>
              <a:chExt cx="1302577" cy="1202650"/>
            </a:xfrm>
          </p:grpSpPr>
          <p:cxnSp>
            <p:nvCxnSpPr>
              <p:cNvPr id="22" name="Straight Arrow Connector 35"/>
              <p:cNvCxnSpPr/>
              <p:nvPr/>
            </p:nvCxnSpPr>
            <p:spPr>
              <a:xfrm flipV="1">
                <a:off x="6948264" y="5301208"/>
                <a:ext cx="0" cy="72008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" name="Straight Arrow Connector 36"/>
              <p:cNvCxnSpPr/>
              <p:nvPr/>
            </p:nvCxnSpPr>
            <p:spPr>
              <a:xfrm>
                <a:off x="6948264" y="6021288"/>
                <a:ext cx="711696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6749919" y="4941168"/>
                <a:ext cx="4556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X’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665211" y="5805264"/>
                <a:ext cx="3872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804315" y="6141239"/>
              <a:ext cx="30716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</a:rPr>
                <a:t>Acceptance &gt;4</a:t>
              </a:r>
              <a:r>
                <a:rPr lang="en-US" sz="2000" kern="0" dirty="0">
                  <a:solidFill>
                    <a:sysClr val="windowText" lastClr="00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000" kern="0" baseline="-25000" dirty="0">
                  <a:solidFill>
                    <a:sysClr val="windowText" lastClr="000000"/>
                  </a:solidFill>
                </a:rPr>
                <a:t>xc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+ </a:t>
              </a:r>
              <a:r>
                <a:rPr lang="en-US" sz="2000" kern="0" dirty="0" smtClean="0">
                  <a:solidFill>
                    <a:sysClr val="windowText" lastClr="000000"/>
                  </a:solidFill>
                </a:rPr>
                <a:t>6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000" kern="0" baseline="-25000" dirty="0" smtClean="0">
                  <a:solidFill>
                    <a:sysClr val="windowText" lastClr="000000"/>
                  </a:solidFill>
                </a:rPr>
                <a:t>xi</a:t>
              </a:r>
              <a:r>
                <a:rPr lang="en-US" sz="2000" kern="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+ S </a:t>
              </a:r>
            </a:p>
          </p:txBody>
        </p:sp>
        <p:cxnSp>
          <p:nvCxnSpPr>
            <p:cNvPr id="27" name="Straight Arrow Connector 40"/>
            <p:cNvCxnSpPr/>
            <p:nvPr/>
          </p:nvCxnSpPr>
          <p:spPr>
            <a:xfrm>
              <a:off x="1284884" y="5733256"/>
              <a:ext cx="151216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" name="TextBox 27"/>
            <p:cNvSpPr txBox="1"/>
            <p:nvPr/>
          </p:nvSpPr>
          <p:spPr>
            <a:xfrm>
              <a:off x="1360569" y="5842103"/>
              <a:ext cx="14308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</a:rPr>
                <a:t>Bump Height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258770" y="2492896"/>
              <a:ext cx="4590511" cy="2952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14"/>
            <p:cNvSpPr/>
            <p:nvPr/>
          </p:nvSpPr>
          <p:spPr>
            <a:xfrm>
              <a:off x="743462" y="3567420"/>
              <a:ext cx="1095551" cy="803278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04048" y="2780928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For Higgs:</a:t>
            </a:r>
          </a:p>
          <a:p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_</a:t>
            </a:r>
            <a:r>
              <a:rPr lang="en-US" altLang="zh-CN" dirty="0">
                <a:solidFill>
                  <a:prstClr val="black"/>
                </a:solidFill>
              </a:rPr>
              <a:t>x = 1.21 nm.rad; 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_</a:t>
            </a:r>
            <a:r>
              <a:rPr lang="en-US" altLang="zh-CN" dirty="0">
                <a:solidFill>
                  <a:prstClr val="black"/>
                </a:solidFill>
              </a:rPr>
              <a:t>inject = </a:t>
            </a:r>
            <a:r>
              <a:rPr lang="en-US" altLang="zh-CN" dirty="0" smtClean="0">
                <a:solidFill>
                  <a:prstClr val="black"/>
                </a:solidFill>
              </a:rPr>
              <a:t>3.58 </a:t>
            </a:r>
            <a:r>
              <a:rPr lang="en-US" altLang="zh-CN" dirty="0">
                <a:solidFill>
                  <a:prstClr val="black"/>
                </a:solidFill>
              </a:rPr>
              <a:t>nm.rad</a:t>
            </a:r>
          </a:p>
          <a:p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dirty="0">
                <a:solidFill>
                  <a:prstClr val="black"/>
                </a:solidFill>
              </a:rPr>
              <a:t>x = </a:t>
            </a:r>
            <a:r>
              <a:rPr lang="en-US" altLang="zh-CN" dirty="0" smtClean="0">
                <a:solidFill>
                  <a:prstClr val="black"/>
                </a:solidFill>
              </a:rPr>
              <a:t>0.85 </a:t>
            </a:r>
            <a:r>
              <a:rPr lang="en-US" altLang="zh-CN" dirty="0">
                <a:solidFill>
                  <a:prstClr val="black"/>
                </a:solidFill>
              </a:rPr>
              <a:t>mm, 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dirty="0">
                <a:solidFill>
                  <a:prstClr val="black"/>
                </a:solidFill>
              </a:rPr>
              <a:t>_inject = </a:t>
            </a:r>
            <a:r>
              <a:rPr lang="en-US" altLang="zh-CN" dirty="0" smtClean="0">
                <a:solidFill>
                  <a:prstClr val="black"/>
                </a:solidFill>
              </a:rPr>
              <a:t>0.94 </a:t>
            </a:r>
            <a:r>
              <a:rPr lang="en-US" altLang="zh-CN" dirty="0">
                <a:solidFill>
                  <a:prstClr val="black"/>
                </a:solidFill>
              </a:rPr>
              <a:t>mm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Septum = 2 </a:t>
            </a:r>
            <a:r>
              <a:rPr lang="en-US" altLang="zh-CN" dirty="0" smtClean="0">
                <a:solidFill>
                  <a:prstClr val="black"/>
                </a:solidFill>
              </a:rPr>
              <a:t>mm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Acceptance &gt; </a:t>
            </a:r>
            <a:r>
              <a:rPr lang="en-US" altLang="zh-CN" dirty="0" smtClean="0">
                <a:solidFill>
                  <a:srgbClr val="FF0000"/>
                </a:solidFill>
              </a:rPr>
              <a:t>13 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Injection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4688" y="867151"/>
            <a:ext cx="3719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conventional off axis </a:t>
            </a:r>
            <a:r>
              <a:rPr lang="en-US" altLang="zh-CN" b="1" dirty="0" smtClean="0"/>
              <a:t>injection</a:t>
            </a:r>
          </a:p>
          <a:p>
            <a:r>
              <a:rPr lang="en-US" altLang="zh-CN" b="1" dirty="0" smtClean="0"/>
              <a:t>4 kicker for local </a:t>
            </a:r>
            <a:r>
              <a:rPr lang="en-US" altLang="zh-CN" b="1" dirty="0"/>
              <a:t>bump </a:t>
            </a:r>
            <a:r>
              <a:rPr lang="en-US" altLang="zh-CN" b="1" dirty="0" smtClean="0"/>
              <a:t>in the </a:t>
            </a:r>
            <a:r>
              <a:rPr lang="en-US" altLang="zh-CN" b="1" dirty="0"/>
              <a:t>collider</a:t>
            </a:r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603348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Xiaohao Cui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3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42" y="3796403"/>
            <a:ext cx="2993310" cy="287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Linear optics of the collider </a:t>
            </a:r>
            <a:r>
              <a:rPr lang="en-US" altLang="zh-CN" sz="2800" b="1" dirty="0">
                <a:solidFill>
                  <a:srgbClr val="0070C0"/>
                </a:solidFill>
              </a:rPr>
              <a:t>ring</a:t>
            </a: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673224" y="836712"/>
            <a:ext cx="7499176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>
                <a:sym typeface="Symbol"/>
              </a:rPr>
              <a:t>An optics fulfilling </a:t>
            </a:r>
            <a:r>
              <a:rPr lang="en-US" altLang="zh-CN" sz="2000" dirty="0">
                <a:sym typeface="Symbol"/>
              </a:rPr>
              <a:t>requirements of the parameters list, geometry, </a:t>
            </a:r>
            <a:r>
              <a:rPr lang="en-US" altLang="zh-CN" sz="2000" dirty="0" smtClean="0">
                <a:sym typeface="Symbol"/>
              </a:rPr>
              <a:t>photon background and key hardware.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3059832" y="4580922"/>
            <a:ext cx="1512167" cy="1519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5724128" y="5092547"/>
            <a:ext cx="5140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952328" cy="113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50575"/>
            <a:ext cx="1800200" cy="24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560190"/>
            <a:ext cx="8086725" cy="21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1687188"/>
            <a:ext cx="5544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tune= 363.10 / 365.22 (near integer with two IPs)</a:t>
            </a:r>
          </a:p>
          <a:p>
            <a:r>
              <a:rPr lang="en-US" altLang="zh-CN" sz="1600" b="1" dirty="0" smtClean="0"/>
              <a:t>natural </a:t>
            </a:r>
            <a:r>
              <a:rPr lang="en-US" altLang="zh-CN" sz="1600" b="1" dirty="0"/>
              <a:t>chromaticity</a:t>
            </a:r>
            <a:r>
              <a:rPr lang="en-US" altLang="zh-CN" sz="1600" b="1" dirty="0" smtClean="0"/>
              <a:t>=  -493 / -1544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70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Energy 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sawtooth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effects and correction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1520" y="980728"/>
            <a:ext cx="8697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With only two RF </a:t>
            </a:r>
            <a:r>
              <a:rPr lang="en-US" altLang="zh-CN" sz="2400" dirty="0" smtClean="0"/>
              <a:t>stations, </a:t>
            </a:r>
            <a:r>
              <a:rPr lang="en-US" altLang="zh-CN" sz="2400" dirty="0"/>
              <a:t>the </a:t>
            </a:r>
            <a:r>
              <a:rPr lang="en-US" altLang="zh-CN" sz="2400" dirty="0" smtClean="0"/>
              <a:t>energy </a:t>
            </a:r>
            <a:r>
              <a:rPr lang="en-US" altLang="zh-CN" sz="2400" dirty="0" err="1" smtClean="0"/>
              <a:t>sawtooth</a:t>
            </a:r>
            <a:r>
              <a:rPr lang="en-US" altLang="zh-CN" sz="2400" dirty="0" smtClean="0"/>
              <a:t> is around </a:t>
            </a:r>
            <a:r>
              <a:rPr lang="en-US" altLang="zh-CN" sz="2400" dirty="0" smtClean="0">
                <a:sym typeface="Symbol"/>
              </a:rPr>
              <a:t></a:t>
            </a:r>
            <a:r>
              <a:rPr lang="en-US" altLang="zh-CN" sz="2400" dirty="0" smtClean="0"/>
              <a:t>0.35%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closed orbit distortion in </a:t>
            </a:r>
            <a:r>
              <a:rPr lang="en-US" altLang="zh-CN" sz="2400" dirty="0"/>
              <a:t>CEPC </a:t>
            </a:r>
            <a:r>
              <a:rPr lang="en-US" altLang="zh-CN" sz="2400" dirty="0" smtClean="0"/>
              <a:t>collider ring </a:t>
            </a:r>
            <a:r>
              <a:rPr lang="en-US" altLang="zh-CN" sz="2400" dirty="0" smtClean="0"/>
              <a:t>is around </a:t>
            </a:r>
            <a:r>
              <a:rPr lang="en-US" altLang="zh-CN" sz="2400" dirty="0" smtClean="0"/>
              <a:t>1mm </a:t>
            </a:r>
            <a:r>
              <a:rPr lang="en-US" altLang="zh-CN" sz="2400" dirty="0" smtClean="0"/>
              <a:t>and </a:t>
            </a:r>
            <a:r>
              <a:rPr lang="en-US" altLang="zh-CN" sz="2400" dirty="0"/>
              <a:t>becomes </a:t>
            </a:r>
            <a:r>
              <a:rPr lang="en-US" altLang="zh-CN" sz="2400" dirty="0" smtClean="0"/>
              <a:t>1um </a:t>
            </a:r>
            <a:r>
              <a:rPr lang="en-US" altLang="zh-CN" sz="2400" dirty="0"/>
              <a:t>after </a:t>
            </a:r>
            <a:r>
              <a:rPr lang="en-US" altLang="zh-CN" sz="2400" dirty="0" smtClean="0"/>
              <a:t>tapering the magnet strength with beam energy.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91838"/>
            <a:ext cx="4480334" cy="358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64" y="2791838"/>
            <a:ext cx="4459609" cy="358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Requirement of the dynamic </a:t>
            </a:r>
            <a:r>
              <a:rPr lang="en-US" altLang="zh-CN" sz="2800" b="1" dirty="0">
                <a:solidFill>
                  <a:srgbClr val="0070C0"/>
                </a:solidFill>
              </a:rPr>
              <a:t>aperture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39552" y="1052736"/>
            <a:ext cx="838842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323528" y="908720"/>
            <a:ext cx="8784976" cy="13681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Goal: 13 </a:t>
            </a:r>
            <a:r>
              <a:rPr lang="en-US" altLang="zh-CN" sz="2000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dirty="0">
                <a:solidFill>
                  <a:prstClr val="black"/>
                </a:solidFill>
              </a:rPr>
              <a:t>x </a:t>
            </a:r>
            <a:r>
              <a:rPr lang="en-US" altLang="zh-CN" sz="2000" dirty="0">
                <a:sym typeface="Symbol"/>
              </a:rPr>
              <a:t></a:t>
            </a:r>
            <a:r>
              <a:rPr lang="en-US" altLang="zh-CN" sz="2000" dirty="0" smtClean="0"/>
              <a:t>12.5</a:t>
            </a:r>
            <a:r>
              <a:rPr lang="en-US" altLang="zh-CN" sz="2000" dirty="0" smtClean="0">
                <a:solidFill>
                  <a:prstClr val="black"/>
                </a:solidFill>
                <a:latin typeface="Symbol" panose="05050102010706020507" pitchFamily="18" charset="2"/>
              </a:rPr>
              <a:t> s</a:t>
            </a:r>
            <a:r>
              <a:rPr lang="en-US" altLang="zh-CN" sz="2000" dirty="0" smtClean="0">
                <a:solidFill>
                  <a:prstClr val="black"/>
                </a:solidFill>
              </a:rPr>
              <a:t>y</a:t>
            </a:r>
            <a:r>
              <a:rPr lang="en-US" altLang="zh-CN" sz="2000" dirty="0">
                <a:sym typeface="Symbol"/>
              </a:rPr>
              <a:t>  </a:t>
            </a:r>
            <a:r>
              <a:rPr lang="en-US" altLang="zh-CN" sz="2000" dirty="0" smtClean="0"/>
              <a:t>1.35%</a:t>
            </a:r>
          </a:p>
          <a:p>
            <a:pPr lvl="1"/>
            <a:r>
              <a:rPr lang="en-US" altLang="zh-CN" sz="2000" dirty="0" smtClean="0"/>
              <a:t>Requirement from injection*: </a:t>
            </a:r>
            <a:r>
              <a:rPr lang="en-US" altLang="zh-CN" sz="2000" b="1" dirty="0" smtClean="0"/>
              <a:t>13 </a:t>
            </a:r>
            <a:r>
              <a:rPr lang="en-US" altLang="zh-CN" sz="2000" b="1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b="1" dirty="0">
                <a:solidFill>
                  <a:prstClr val="black"/>
                </a:solidFill>
              </a:rPr>
              <a:t>x </a:t>
            </a:r>
            <a:endParaRPr lang="en-US" altLang="zh-CN" sz="2000" b="1" dirty="0" smtClean="0"/>
          </a:p>
          <a:p>
            <a:pPr lvl="1"/>
            <a:r>
              <a:rPr lang="en-US" altLang="zh-CN" sz="2000" dirty="0"/>
              <a:t>Requirement </a:t>
            </a:r>
            <a:r>
              <a:rPr lang="en-US" altLang="zh-CN" sz="2000" dirty="0" smtClean="0"/>
              <a:t>from beam beam</a:t>
            </a:r>
            <a:r>
              <a:rPr lang="en-US" altLang="zh-CN" sz="2000" dirty="0"/>
              <a:t> (life </a:t>
            </a:r>
            <a:r>
              <a:rPr lang="en-US" altLang="zh-CN" sz="2000" dirty="0" smtClean="0"/>
              <a:t>time 100 min)</a:t>
            </a:r>
            <a:r>
              <a:rPr lang="en-US" altLang="zh-CN" sz="1400" dirty="0" smtClean="0"/>
              <a:t>#</a:t>
            </a:r>
            <a:r>
              <a:rPr lang="en-US" altLang="zh-CN" sz="2000" dirty="0" smtClean="0"/>
              <a:t>: 7.5 </a:t>
            </a:r>
            <a:r>
              <a:rPr lang="en-US" altLang="zh-CN" sz="2000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dirty="0" smtClean="0">
                <a:solidFill>
                  <a:prstClr val="black"/>
                </a:solidFill>
              </a:rPr>
              <a:t>x, </a:t>
            </a:r>
            <a:r>
              <a:rPr lang="en-US" altLang="zh-CN" sz="2000" b="1" dirty="0" smtClean="0"/>
              <a:t>12.5</a:t>
            </a:r>
            <a:r>
              <a:rPr lang="en-US" altLang="zh-CN" sz="2000" b="1" dirty="0" smtClean="0">
                <a:solidFill>
                  <a:prstClr val="black"/>
                </a:solidFill>
                <a:latin typeface="Symbol" panose="05050102010706020507" pitchFamily="18" charset="2"/>
              </a:rPr>
              <a:t> s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y, </a:t>
            </a:r>
            <a:r>
              <a:rPr lang="en-US" altLang="zh-CN" sz="2000" b="1" dirty="0" smtClean="0"/>
              <a:t>1.35 %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805" y="6004197"/>
            <a:ext cx="367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*X. Cui, </a:t>
            </a:r>
            <a:r>
              <a:rPr lang="en-US" altLang="zh-CN" sz="1400" dirty="0" smtClean="0"/>
              <a:t>#</a:t>
            </a:r>
            <a:r>
              <a:rPr lang="en-US" altLang="zh-CN" dirty="0" smtClean="0"/>
              <a:t> Yuan Zhang</a:t>
            </a:r>
            <a:endParaRPr lang="zh-CN" alt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8164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3" y="2060848"/>
            <a:ext cx="3736032" cy="217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744417" cy="209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4896544" y="4532927"/>
            <a:ext cx="4031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Simulation of </a:t>
            </a:r>
            <a:r>
              <a:rPr lang="en-US" altLang="zh-CN" dirty="0"/>
              <a:t>Lattice + </a:t>
            </a:r>
            <a:r>
              <a:rPr lang="en-US" altLang="zh-CN" dirty="0" smtClean="0"/>
              <a:t>Beamstrahlung + </a:t>
            </a:r>
            <a:r>
              <a:rPr lang="en-US" altLang="zh-CN" dirty="0"/>
              <a:t>SR Fluctuation </a:t>
            </a:r>
            <a:endParaRPr lang="en-US" altLang="zh-CN" dirty="0" smtClean="0"/>
          </a:p>
          <a:p>
            <a:r>
              <a:rPr lang="en-US" altLang="zh-CN" dirty="0" smtClean="0"/>
              <a:t>x-100min</a:t>
            </a:r>
            <a:r>
              <a:rPr lang="en-US" altLang="zh-CN" dirty="0"/>
              <a:t>: </a:t>
            </a:r>
            <a:r>
              <a:rPr lang="en-US" altLang="zh-CN" dirty="0" smtClean="0"/>
              <a:t>7.5 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dirty="0">
                <a:solidFill>
                  <a:prstClr val="black"/>
                </a:solidFill>
              </a:rPr>
              <a:t>x</a:t>
            </a:r>
            <a:endParaRPr lang="en-US" altLang="zh-CN" dirty="0"/>
          </a:p>
          <a:p>
            <a:r>
              <a:rPr lang="en-US" altLang="zh-CN" dirty="0" smtClean="0"/>
              <a:t>y-100min</a:t>
            </a:r>
            <a:r>
              <a:rPr lang="en-US" altLang="zh-CN" dirty="0"/>
              <a:t>: </a:t>
            </a:r>
            <a:r>
              <a:rPr lang="en-US" altLang="zh-CN" b="1" dirty="0" smtClean="0"/>
              <a:t>12.5</a:t>
            </a:r>
            <a:r>
              <a:rPr lang="en-US" altLang="zh-CN" b="1" dirty="0" smtClean="0">
                <a:solidFill>
                  <a:prstClr val="black"/>
                </a:solidFill>
                <a:latin typeface="Symbol" panose="05050102010706020507" pitchFamily="18" charset="2"/>
              </a:rPr>
              <a:t> s</a:t>
            </a:r>
            <a:r>
              <a:rPr lang="en-US" altLang="zh-CN" b="1" dirty="0" smtClean="0">
                <a:solidFill>
                  <a:prstClr val="black"/>
                </a:solidFill>
              </a:rPr>
              <a:t>y</a:t>
            </a:r>
            <a:endParaRPr lang="en-US" altLang="zh-CN" b="1" dirty="0" smtClean="0"/>
          </a:p>
          <a:p>
            <a:r>
              <a:rPr lang="en-US" altLang="zh-CN" dirty="0" smtClean="0"/>
              <a:t>z-100min</a:t>
            </a:r>
            <a:r>
              <a:rPr lang="en-US" altLang="zh-CN" dirty="0"/>
              <a:t>: </a:t>
            </a:r>
            <a:r>
              <a:rPr lang="en-US" altLang="zh-CN" b="1" dirty="0" smtClean="0"/>
              <a:t>1.35%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12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Dynamic aperture optimization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39552" y="1052736"/>
            <a:ext cx="838842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691952" y="845096"/>
            <a:ext cx="8056512" cy="27999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Start point of the optimization</a:t>
            </a:r>
          </a:p>
          <a:p>
            <a:pPr lvl="1"/>
            <a:r>
              <a:rPr lang="en-US" altLang="zh-CN" sz="2000" dirty="0" smtClean="0"/>
              <a:t>Nonlinearity optimized term by term with 10 families of sextupoles in the IR and  4 </a:t>
            </a:r>
            <a:r>
              <a:rPr lang="en-US" altLang="zh-CN" sz="2000" dirty="0"/>
              <a:t>families of sextupoles in </a:t>
            </a:r>
            <a:r>
              <a:rPr lang="en-US" altLang="zh-CN" sz="2000" dirty="0" smtClean="0"/>
              <a:t>the ARC.</a:t>
            </a:r>
          </a:p>
          <a:p>
            <a:r>
              <a:rPr lang="en-US" altLang="zh-CN" sz="2000" dirty="0"/>
              <a:t>Optimize </a:t>
            </a:r>
            <a:r>
              <a:rPr lang="en-US" altLang="zh-CN" sz="2000" dirty="0" smtClean="0"/>
              <a:t>dynamic </a:t>
            </a:r>
            <a:r>
              <a:rPr lang="en-US" altLang="zh-CN" sz="2000" dirty="0"/>
              <a:t>aperture  </a:t>
            </a:r>
            <a:r>
              <a:rPr lang="en-US" altLang="zh-CN" sz="2000" dirty="0" smtClean="0"/>
              <a:t>directly with MODE (Y. Zhang, IHEP)</a:t>
            </a:r>
          </a:p>
          <a:p>
            <a:pPr lvl="1"/>
            <a:r>
              <a:rPr lang="en-US" altLang="zh-CN" sz="2000" dirty="0" smtClean="0"/>
              <a:t>With </a:t>
            </a:r>
            <a:r>
              <a:rPr lang="en-US" altLang="zh-CN" sz="2000" b="1" dirty="0" smtClean="0"/>
              <a:t>10 families </a:t>
            </a:r>
            <a:r>
              <a:rPr lang="en-US" altLang="zh-CN" sz="2000" b="1" dirty="0"/>
              <a:t>of sextupoles </a:t>
            </a:r>
            <a:r>
              <a:rPr lang="en-US" altLang="zh-CN" sz="2000" b="1" dirty="0" smtClean="0"/>
              <a:t>in the IR, 32 families </a:t>
            </a:r>
            <a:r>
              <a:rPr lang="en-US" altLang="zh-CN" sz="2000" b="1" dirty="0"/>
              <a:t>of sextupoles </a:t>
            </a:r>
            <a:r>
              <a:rPr lang="en-US" altLang="zh-CN" sz="2000" b="1" dirty="0" smtClean="0"/>
              <a:t>in ARC and 8 phase advances</a:t>
            </a:r>
          </a:p>
          <a:p>
            <a:r>
              <a:rPr lang="en-US" altLang="zh-CN" sz="2000" dirty="0"/>
              <a:t>Tracking in SAD w/ damping, </a:t>
            </a:r>
            <a:r>
              <a:rPr lang="en-US" altLang="zh-CN" sz="2000" dirty="0" smtClean="0"/>
              <a:t>fluctuation(100 samples),  energy sawtooth </a:t>
            </a:r>
            <a:r>
              <a:rPr lang="en-US" altLang="zh-CN" sz="2000" dirty="0"/>
              <a:t>and tapering 200 </a:t>
            </a:r>
            <a:r>
              <a:rPr lang="en-US" altLang="zh-CN" sz="2000" dirty="0" smtClean="0"/>
              <a:t>turns, 4 initial phases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609329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</a:t>
            </a:r>
            <a:r>
              <a:rPr lang="en-US" altLang="zh-CN" sz="1600" dirty="0" smtClean="0"/>
              <a:t>y Y. Zhang et. al.</a:t>
            </a:r>
            <a:endParaRPr lang="zh-CN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-3492896" y="13407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文本框 2"/>
          <p:cNvSpPr txBox="1"/>
          <p:nvPr/>
        </p:nvSpPr>
        <p:spPr>
          <a:xfrm>
            <a:off x="765854" y="5703639"/>
            <a:ext cx="776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Achieved (without errors)@ Higgs :  15 </a:t>
            </a:r>
            <a:r>
              <a:rPr lang="en-US" altLang="zh-CN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400" b="1" dirty="0">
                <a:solidFill>
                  <a:srgbClr val="FF0000"/>
                </a:solidFill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sym typeface="Symbol"/>
              </a:rPr>
              <a:t>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15</a:t>
            </a:r>
            <a:r>
              <a:rPr lang="en-US" altLang="zh-CN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400" b="1" dirty="0">
                <a:solidFill>
                  <a:srgbClr val="FF0000"/>
                </a:solidFill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  <a:sym typeface="Symbol"/>
              </a:rPr>
              <a:t> 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1.5%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85" y="3663085"/>
            <a:ext cx="3479244" cy="214217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251" y="3667657"/>
            <a:ext cx="3443125" cy="2137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49318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 initial phases 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19672" y="49318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initial phase=0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58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7315"/>
            <a:ext cx="8229600" cy="633413"/>
          </a:xfrm>
        </p:spPr>
        <p:txBody>
          <a:bodyPr>
            <a:normAutofit/>
          </a:bodyPr>
          <a:lstStyle/>
          <a:p>
            <a:r>
              <a:rPr lang="en-US" altLang="ru-RU" sz="3200" b="1" dirty="0" smtClean="0">
                <a:solidFill>
                  <a:srgbClr val="0070C0"/>
                </a:solidFill>
              </a:rPr>
              <a:t>Performance with errors</a:t>
            </a:r>
            <a:endParaRPr lang="en-US" altLang="ru-RU" sz="3200" b="1" dirty="0">
              <a:solidFill>
                <a:srgbClr val="0070C0"/>
              </a:solidFill>
            </a:endParaRPr>
          </a:p>
        </p:txBody>
      </p:sp>
      <p:sp>
        <p:nvSpPr>
          <p:cNvPr id="3075" name="Прямоугольник 7"/>
          <p:cNvSpPr>
            <a:spLocks noChangeArrowheads="1"/>
          </p:cNvSpPr>
          <p:nvPr/>
        </p:nvSpPr>
        <p:spPr bwMode="auto">
          <a:xfrm>
            <a:off x="395858" y="998146"/>
            <a:ext cx="820859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CN" sz="1800" dirty="0">
                <a:ea typeface="宋体" charset="-122"/>
                <a:sym typeface="Symbol" pitchFamily="18" charset="2"/>
              </a:rPr>
              <a:t>LOCO based on AT is used to </a:t>
            </a:r>
            <a:r>
              <a:rPr lang="en-US" altLang="ru-RU" sz="1800" dirty="0">
                <a:sym typeface="Symbol" pitchFamily="18" charset="2"/>
              </a:rPr>
              <a:t>correct </a:t>
            </a:r>
            <a:r>
              <a:rPr lang="en-US" altLang="ru-RU" sz="1800" dirty="0" smtClean="0">
                <a:sym typeface="Symbol" pitchFamily="18" charset="2"/>
              </a:rPr>
              <a:t>distortion of closed orbit, </a:t>
            </a:r>
            <a:r>
              <a:rPr lang="en-US" altLang="ru-RU" sz="1800" dirty="0">
                <a:sym typeface="Symbol" pitchFamily="18" charset="2"/>
              </a:rPr>
              <a:t>beta, dispersion and coupling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ru-RU" sz="1800" dirty="0" smtClean="0">
                <a:sym typeface="Symbol" pitchFamily="18" charset="2"/>
              </a:rPr>
              <a:t>About </a:t>
            </a:r>
            <a:r>
              <a:rPr lang="en-US" altLang="ru-RU" sz="1800" b="1" dirty="0" smtClean="0">
                <a:sym typeface="Symbol" pitchFamily="18" charset="2"/>
              </a:rPr>
              <a:t>1500 BPMs, horizontal and vertical </a:t>
            </a:r>
            <a:r>
              <a:rPr lang="en-US" altLang="ru-RU" sz="1800" b="1" dirty="0">
                <a:sym typeface="Symbol" pitchFamily="18" charset="2"/>
              </a:rPr>
              <a:t>correctors </a:t>
            </a:r>
            <a:r>
              <a:rPr lang="en-US" altLang="ru-RU" sz="1800" dirty="0">
                <a:sym typeface="Symbol" pitchFamily="18" charset="2"/>
              </a:rPr>
              <a:t>are </a:t>
            </a:r>
            <a:r>
              <a:rPr lang="en-US" altLang="ru-RU" sz="1800" dirty="0" smtClean="0">
                <a:sym typeface="Symbol" pitchFamily="18" charset="2"/>
              </a:rPr>
              <a:t>respectively placed </a:t>
            </a:r>
            <a:r>
              <a:rPr lang="en-US" altLang="ru-RU" sz="1800" dirty="0">
                <a:sym typeface="Symbol" pitchFamily="18" charset="2"/>
              </a:rPr>
              <a:t>in the storage </a:t>
            </a:r>
            <a:r>
              <a:rPr lang="en-US" altLang="ru-RU" sz="1800" dirty="0" smtClean="0">
                <a:sym typeface="Symbol" pitchFamily="18" charset="2"/>
              </a:rPr>
              <a:t>ring</a:t>
            </a:r>
            <a:r>
              <a:rPr lang="en-US" altLang="ru-RU" sz="1800" dirty="0" smtClean="0">
                <a:sym typeface="Wingdings" pitchFamily="2" charset="2"/>
              </a:rPr>
              <a:t> </a:t>
            </a:r>
            <a:r>
              <a:rPr lang="en-US" altLang="ru-RU" sz="1800" dirty="0">
                <a:sym typeface="Wingdings" pitchFamily="2" charset="2"/>
              </a:rPr>
              <a:t>(4 per </a:t>
            </a:r>
            <a:r>
              <a:rPr lang="en-US" altLang="ru-RU" sz="1800" dirty="0" smtClean="0">
                <a:sym typeface="Wingdings" pitchFamily="2" charset="2"/>
              </a:rPr>
              <a:t>one betatron wave; </a:t>
            </a:r>
            <a:r>
              <a:rPr lang="en-US" altLang="ru-RU" sz="1800" b="1" dirty="0" smtClean="0">
                <a:sym typeface="Wingdings" pitchFamily="2" charset="2"/>
              </a:rPr>
              <a:t>IR is perfect </a:t>
            </a:r>
            <a:r>
              <a:rPr lang="en-US" altLang="ru-RU" sz="1800" dirty="0" smtClean="0">
                <a:sym typeface="Wingdings" pitchFamily="2" charset="2"/>
              </a:rPr>
              <a:t>)</a:t>
            </a:r>
          </a:p>
          <a:p>
            <a:pPr marL="457200" lvl="1" indent="0">
              <a:spcBef>
                <a:spcPts val="1200"/>
              </a:spcBef>
              <a:buNone/>
              <a:defRPr/>
            </a:pPr>
            <a:r>
              <a:rPr lang="en-US" altLang="ru-RU" sz="1800" b="1" dirty="0" smtClean="0">
                <a:sym typeface="Symbol" pitchFamily="18" charset="2"/>
              </a:rPr>
              <a:t>1. </a:t>
            </a:r>
            <a:r>
              <a:rPr lang="en-US" altLang="ru-RU" sz="1800" dirty="0">
                <a:sym typeface="Symbol" pitchFamily="18" charset="2"/>
              </a:rPr>
              <a:t>correct COD w/o </a:t>
            </a:r>
            <a:r>
              <a:rPr lang="en-US" altLang="ru-RU" sz="1800" dirty="0" smtClean="0">
                <a:sym typeface="Symbol" pitchFamily="18" charset="2"/>
              </a:rPr>
              <a:t>sextupoles</a:t>
            </a:r>
            <a:endParaRPr lang="en-US" altLang="ru-RU" sz="1800" dirty="0">
              <a:sym typeface="Symbol" pitchFamily="18" charset="2"/>
            </a:endParaRPr>
          </a:p>
          <a:p>
            <a:pPr marL="457200" lvl="1" indent="0">
              <a:spcBef>
                <a:spcPts val="1200"/>
              </a:spcBef>
              <a:buNone/>
              <a:defRPr/>
            </a:pPr>
            <a:r>
              <a:rPr lang="en-US" altLang="ru-RU" sz="1800" dirty="0">
                <a:sym typeface="Symbol" pitchFamily="18" charset="2"/>
              </a:rPr>
              <a:t>2</a:t>
            </a:r>
            <a:r>
              <a:rPr lang="en-US" altLang="ru-RU" sz="1800" dirty="0" smtClean="0">
                <a:sym typeface="Symbol" pitchFamily="18" charset="2"/>
              </a:rPr>
              <a:t>. correct optics w/ sextupoles</a:t>
            </a:r>
            <a:endParaRPr lang="en-US" altLang="ru-RU" sz="1800" dirty="0">
              <a:sym typeface="Symbol" pitchFamily="18" charset="2"/>
            </a:endParaRPr>
          </a:p>
          <a:p>
            <a:pPr marL="457200" lvl="1" indent="0">
              <a:spcBef>
                <a:spcPts val="1200"/>
              </a:spcBef>
              <a:buNone/>
              <a:defRPr/>
            </a:pPr>
            <a:r>
              <a:rPr lang="en-US" altLang="ru-RU" sz="1800" dirty="0">
                <a:sym typeface="Symbol" pitchFamily="18" charset="2"/>
              </a:rPr>
              <a:t>3</a:t>
            </a:r>
            <a:r>
              <a:rPr lang="en-US" altLang="ru-RU" sz="1800" dirty="0" smtClean="0">
                <a:sym typeface="Symbol" pitchFamily="18" charset="2"/>
              </a:rPr>
              <a:t>. </a:t>
            </a:r>
            <a:r>
              <a:rPr lang="en-US" altLang="ru-RU" sz="1800" dirty="0">
                <a:sym typeface="Symbol" pitchFamily="18" charset="2"/>
              </a:rPr>
              <a:t>correct </a:t>
            </a:r>
            <a:r>
              <a:rPr lang="en-US" altLang="ru-RU" sz="1800" dirty="0" smtClean="0">
                <a:sym typeface="Symbol" pitchFamily="18" charset="2"/>
              </a:rPr>
              <a:t>coupling</a:t>
            </a:r>
            <a:endParaRPr lang="en-US" altLang="ru-RU" sz="1800" dirty="0">
              <a:sym typeface="Symbol" pitchFamily="18" charset="2"/>
            </a:endParaRP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539388"/>
            <a:ext cx="208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Yuanyuan Wei</a:t>
            </a:r>
            <a:endParaRPr lang="zh-CN" altLang="en-US" dirty="0"/>
          </a:p>
        </p:txBody>
      </p:sp>
      <p:graphicFrame>
        <p:nvGraphicFramePr>
          <p:cNvPr id="7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190378"/>
              </p:ext>
            </p:extLst>
          </p:nvPr>
        </p:nvGraphicFramePr>
        <p:xfrm>
          <a:off x="107504" y="3789040"/>
          <a:ext cx="5900740" cy="19081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5185"/>
                <a:gridCol w="1475185"/>
                <a:gridCol w="1475185"/>
                <a:gridCol w="1475185"/>
              </a:tblGrid>
              <a:tr h="465050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6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465050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513024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465050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53136"/>
              </p:ext>
            </p:extLst>
          </p:nvPr>
        </p:nvGraphicFramePr>
        <p:xfrm>
          <a:off x="6191672" y="3861048"/>
          <a:ext cx="2952328" cy="1403522"/>
        </p:xfrm>
        <a:graphic>
          <a:graphicData uri="http://schemas.openxmlformats.org/drawingml/2006/table">
            <a:tbl>
              <a:tblPr/>
              <a:tblGrid>
                <a:gridCol w="1512168"/>
                <a:gridCol w="1440160"/>
              </a:tblGrid>
              <a:tr h="392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Field error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0.02%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1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35696" y="201712"/>
            <a:ext cx="619268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lvl="1" algn="l" eaLnBrk="1" hangingPunct="1">
              <a:defRPr/>
            </a:pPr>
            <a:r>
              <a:rPr lang="en-US" altLang="ru-RU" sz="3200" b="1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Symbol" pitchFamily="18" charset="2"/>
              </a:rPr>
              <a:t>1. correct COD w/o sextupoles</a:t>
            </a:r>
            <a:endParaRPr lang="en-US" altLang="ru-RU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l" eaLnBrk="1" hangingPunct="1">
              <a:defRPr/>
            </a:pPr>
            <a:r>
              <a:rPr lang="en-US" altLang="ru-RU" sz="3200" b="1" dirty="0" smtClean="0">
                <a:solidFill>
                  <a:srgbClr val="0070C0"/>
                </a:solidFill>
              </a:rPr>
              <a:t>Closed orbit distortion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1921"/>
            <a:ext cx="4413274" cy="2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76470"/>
            <a:ext cx="4281843" cy="23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2734"/>
            <a:ext cx="4340035" cy="24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71799"/>
            <a:ext cx="4279284" cy="240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59632" y="5961474"/>
            <a:ext cx="7524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sz="2000" dirty="0" smtClean="0">
                <a:sym typeface="Symbol" pitchFamily="18" charset="2"/>
              </a:rPr>
              <a:t></a:t>
            </a:r>
            <a:r>
              <a:rPr lang="en-US" altLang="ru-RU" sz="2000" baseline="-25000" dirty="0">
                <a:sym typeface="Symbol" pitchFamily="18" charset="2"/>
              </a:rPr>
              <a:t>COD</a:t>
            </a:r>
            <a:r>
              <a:rPr lang="en-US" altLang="ru-RU" sz="2000" dirty="0">
                <a:sym typeface="Symbol" pitchFamily="18" charset="2"/>
              </a:rPr>
              <a:t>   </a:t>
            </a:r>
            <a:r>
              <a:rPr lang="en-US" altLang="ru-RU" sz="2000" dirty="0" smtClean="0">
                <a:sym typeface="Symbol" pitchFamily="18" charset="2"/>
              </a:rPr>
              <a:t>40/3 mm </a:t>
            </a:r>
            <a:r>
              <a:rPr lang="en-US" altLang="ru-RU" sz="2000" dirty="0">
                <a:sym typeface="Symbol" pitchFamily="18" charset="2"/>
              </a:rPr>
              <a:t>(x/y) </a:t>
            </a:r>
            <a:r>
              <a:rPr lang="en-US" altLang="ru-RU" sz="2000" dirty="0" smtClean="0">
                <a:sym typeface="Symbol" pitchFamily="18" charset="2"/>
              </a:rPr>
              <a:t>before orbit correction </a:t>
            </a:r>
            <a:r>
              <a:rPr lang="en-US" altLang="ru-RU" sz="2000" dirty="0"/>
              <a:t>except for IR region</a:t>
            </a:r>
          </a:p>
          <a:p>
            <a:pPr>
              <a:spcBef>
                <a:spcPct val="0"/>
              </a:spcBef>
            </a:pPr>
            <a:r>
              <a:rPr lang="en-US" altLang="ru-RU" sz="2000" dirty="0" smtClean="0">
                <a:sym typeface="Symbol" pitchFamily="18" charset="2"/>
              </a:rPr>
              <a:t></a:t>
            </a:r>
            <a:r>
              <a:rPr lang="en-US" altLang="ru-RU" sz="2000" baseline="-25000" dirty="0">
                <a:sym typeface="Symbol" pitchFamily="18" charset="2"/>
              </a:rPr>
              <a:t>COD</a:t>
            </a:r>
            <a:r>
              <a:rPr lang="en-US" altLang="ru-RU" sz="2000" dirty="0">
                <a:sym typeface="Symbol" pitchFamily="18" charset="2"/>
              </a:rPr>
              <a:t>   </a:t>
            </a:r>
            <a:r>
              <a:rPr lang="en-US" altLang="ru-RU" sz="2000" dirty="0" smtClean="0">
                <a:sym typeface="Symbol" pitchFamily="18" charset="2"/>
              </a:rPr>
              <a:t>40/75 um (x/y) </a:t>
            </a:r>
            <a:r>
              <a:rPr lang="ru-RU" altLang="ru-RU" sz="2000" dirty="0" smtClean="0">
                <a:sym typeface="Symbol" pitchFamily="18" charset="2"/>
              </a:rPr>
              <a:t>a</a:t>
            </a:r>
            <a:r>
              <a:rPr lang="en-US" altLang="ru-RU" sz="2000" dirty="0">
                <a:sym typeface="Symbol" pitchFamily="18" charset="2"/>
              </a:rPr>
              <a:t>fter orbit </a:t>
            </a:r>
            <a:r>
              <a:rPr lang="en-US" altLang="ru-RU" sz="2000" dirty="0" smtClean="0">
                <a:sym typeface="Symbol" pitchFamily="18" charset="2"/>
              </a:rPr>
              <a:t>correction </a:t>
            </a:r>
            <a:r>
              <a:rPr lang="en-US" altLang="ru-RU" sz="2000" dirty="0"/>
              <a:t>except for IR </a:t>
            </a:r>
            <a:r>
              <a:rPr lang="en-US" altLang="ru-RU" sz="2000" dirty="0" smtClean="0"/>
              <a:t>region</a:t>
            </a:r>
            <a:endParaRPr lang="en-US" alt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366875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Need more corrector in the long drifts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1403648" y="4244822"/>
            <a:ext cx="288032" cy="349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49" y="1148478"/>
            <a:ext cx="108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before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3515450"/>
            <a:ext cx="108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after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7236296" y="10900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ym typeface="Symbol" pitchFamily="18" charset="2"/>
              </a:rPr>
              <a:t>50 samples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0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Outline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21704" y="991269"/>
            <a:ext cx="8182744" cy="531805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Introduction </a:t>
            </a:r>
          </a:p>
          <a:p>
            <a:r>
              <a:rPr lang="en-US" altLang="zh-CN" sz="2400" dirty="0" smtClean="0"/>
              <a:t>Lattice design of the collider ring</a:t>
            </a:r>
          </a:p>
          <a:p>
            <a:pPr lvl="1"/>
            <a:r>
              <a:rPr lang="en-US" altLang="zh-CN" sz="2400" dirty="0" smtClean="0"/>
              <a:t>Interaction region</a:t>
            </a:r>
          </a:p>
          <a:p>
            <a:pPr lvl="1"/>
            <a:r>
              <a:rPr lang="en-US" altLang="zh-CN" sz="2400" dirty="0" smtClean="0"/>
              <a:t>Arc region</a:t>
            </a:r>
          </a:p>
          <a:p>
            <a:pPr lvl="1"/>
            <a:r>
              <a:rPr lang="en-US" altLang="zh-CN" sz="2400" dirty="0" smtClean="0"/>
              <a:t>RF region</a:t>
            </a:r>
          </a:p>
          <a:p>
            <a:pPr lvl="1"/>
            <a:r>
              <a:rPr lang="en-US" altLang="zh-CN" sz="2400" dirty="0" smtClean="0"/>
              <a:t>Straight section region</a:t>
            </a:r>
          </a:p>
          <a:p>
            <a:r>
              <a:rPr lang="en-US" altLang="zh-CN" sz="2400" dirty="0" smtClean="0"/>
              <a:t>Dynamic aperture</a:t>
            </a:r>
          </a:p>
          <a:p>
            <a:r>
              <a:rPr lang="en-US" altLang="zh-CN" sz="2400" dirty="0"/>
              <a:t>Performance with </a:t>
            </a:r>
            <a:r>
              <a:rPr lang="en-US" altLang="zh-CN" sz="2400" dirty="0" smtClean="0"/>
              <a:t>errors</a:t>
            </a:r>
          </a:p>
          <a:p>
            <a:r>
              <a:rPr lang="en-US" altLang="zh-CN" sz="2400" dirty="0" smtClean="0"/>
              <a:t>Summary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7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9632" y="345728"/>
            <a:ext cx="554461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lvl="1" algn="l" eaLnBrk="1" hangingPunct="1">
              <a:defRPr/>
            </a:pPr>
            <a:r>
              <a:rPr lang="en-US" altLang="ru-RU" sz="2800" b="1" dirty="0">
                <a:solidFill>
                  <a:srgbClr val="0070C0"/>
                </a:solidFill>
                <a:sym typeface="Symbol" pitchFamily="18" charset="2"/>
              </a:rPr>
              <a:t>1. correct COD w/o </a:t>
            </a:r>
            <a:r>
              <a:rPr lang="en-US" altLang="ru-RU" sz="2800" b="1" dirty="0" smtClean="0">
                <a:solidFill>
                  <a:srgbClr val="0070C0"/>
                </a:solidFill>
                <a:sym typeface="Symbol" pitchFamily="18" charset="2"/>
              </a:rPr>
              <a:t>sextupoles</a:t>
            </a:r>
            <a:endParaRPr lang="en-US" altLang="ru-RU" sz="2800" b="1" dirty="0" smtClean="0">
              <a:solidFill>
                <a:srgbClr val="0070C0"/>
              </a:solidFill>
            </a:endParaRPr>
          </a:p>
          <a:p>
            <a:pPr algn="l" eaLnBrk="1" hangingPunct="1">
              <a:defRPr/>
            </a:pPr>
            <a:r>
              <a:rPr lang="en-US" altLang="ru-RU" sz="2800" b="1" dirty="0" smtClean="0">
                <a:solidFill>
                  <a:srgbClr val="0070C0"/>
                </a:solidFill>
              </a:rPr>
              <a:t>Beta functions distortion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15716" y="4516378"/>
            <a:ext cx="550861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dirty="0"/>
              <a:t>(</a:t>
            </a:r>
            <a:r>
              <a:rPr lang="el-GR" altLang="ru-RU" sz="1800" dirty="0" smtClean="0"/>
              <a:t>β</a:t>
            </a:r>
            <a:r>
              <a:rPr lang="en-US" altLang="ru-RU" sz="1800" baseline="-25000" dirty="0" smtClean="0"/>
              <a:t>_err</a:t>
            </a:r>
            <a:r>
              <a:rPr lang="en-US" altLang="ru-RU" sz="1800" dirty="0" smtClean="0"/>
              <a:t>/</a:t>
            </a:r>
            <a:r>
              <a:rPr lang="el-GR" altLang="ru-RU" sz="1800" dirty="0" smtClean="0"/>
              <a:t>β</a:t>
            </a:r>
            <a:r>
              <a:rPr lang="en-US" altLang="ru-RU" sz="1800" dirty="0" smtClean="0"/>
              <a:t>)</a:t>
            </a:r>
            <a:r>
              <a:rPr lang="en-US" altLang="ru-RU" sz="1800" baseline="-25000" dirty="0" smtClean="0"/>
              <a:t>max</a:t>
            </a:r>
            <a:r>
              <a:rPr lang="en-US" altLang="ru-RU" sz="1800" dirty="0" smtClean="0"/>
              <a:t> </a:t>
            </a:r>
            <a:r>
              <a:rPr lang="en-US" altLang="ru-RU" sz="1800" dirty="0"/>
              <a:t>= </a:t>
            </a:r>
            <a:r>
              <a:rPr lang="en-US" altLang="ru-RU" sz="1800" dirty="0" smtClean="0"/>
              <a:t>4% / 3.3% (x/y) </a:t>
            </a:r>
            <a:r>
              <a:rPr lang="en-US" altLang="ru-RU" sz="1800" dirty="0"/>
              <a:t>before COD </a:t>
            </a:r>
            <a:r>
              <a:rPr lang="en-US" altLang="ru-RU" sz="1800" dirty="0" smtClean="0"/>
              <a:t>correction</a:t>
            </a:r>
          </a:p>
          <a:p>
            <a:pPr>
              <a:spcBef>
                <a:spcPct val="50000"/>
              </a:spcBef>
              <a:buNone/>
            </a:pPr>
            <a:r>
              <a:rPr lang="en-US" altLang="ru-RU" sz="1800" dirty="0"/>
              <a:t>(</a:t>
            </a:r>
            <a:r>
              <a:rPr lang="el-GR" altLang="ru-RU" sz="1800" dirty="0"/>
              <a:t>β</a:t>
            </a:r>
            <a:r>
              <a:rPr lang="en-US" altLang="ru-RU" sz="1800" baseline="-25000" dirty="0"/>
              <a:t>_err</a:t>
            </a:r>
            <a:r>
              <a:rPr lang="en-US" altLang="ru-RU" sz="1800" dirty="0"/>
              <a:t>/</a:t>
            </a:r>
            <a:r>
              <a:rPr lang="el-GR" altLang="ru-RU" sz="1800" dirty="0"/>
              <a:t>β</a:t>
            </a:r>
            <a:r>
              <a:rPr lang="en-US" altLang="ru-RU" sz="1800" dirty="0"/>
              <a:t>)</a:t>
            </a:r>
            <a:r>
              <a:rPr lang="en-US" altLang="ru-RU" sz="1800" baseline="-25000" dirty="0"/>
              <a:t>max</a:t>
            </a:r>
            <a:r>
              <a:rPr lang="en-US" altLang="ru-RU" sz="1800" dirty="0"/>
              <a:t> = </a:t>
            </a:r>
            <a:r>
              <a:rPr lang="en-US" altLang="ru-RU" sz="1800" dirty="0" smtClean="0"/>
              <a:t>3% / 2% (</a:t>
            </a:r>
            <a:r>
              <a:rPr lang="en-US" altLang="ru-RU" sz="1800" dirty="0"/>
              <a:t>x/y) </a:t>
            </a:r>
            <a:r>
              <a:rPr lang="en-US" altLang="ru-RU" sz="1800" dirty="0" smtClean="0"/>
              <a:t>after </a:t>
            </a:r>
            <a:r>
              <a:rPr lang="en-US" altLang="ru-RU" sz="1800" dirty="0"/>
              <a:t>COD </a:t>
            </a:r>
            <a:r>
              <a:rPr lang="en-US" altLang="ru-RU" sz="1800" dirty="0" smtClean="0"/>
              <a:t>correction</a:t>
            </a:r>
            <a:endParaRPr lang="en-US" altLang="ru-RU" sz="1800" dirty="0"/>
          </a:p>
        </p:txBody>
      </p:sp>
      <p:pic>
        <p:nvPicPr>
          <p:cNvPr id="20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/>
          <a:stretch>
            <a:fillRect/>
          </a:stretch>
        </p:blipFill>
        <p:spPr bwMode="auto">
          <a:xfrm>
            <a:off x="493951" y="1623417"/>
            <a:ext cx="4006042" cy="27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"/>
          <a:stretch>
            <a:fillRect/>
          </a:stretch>
        </p:blipFill>
        <p:spPr bwMode="auto">
          <a:xfrm>
            <a:off x="4499992" y="1633873"/>
            <a:ext cx="3887961" cy="27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1"/>
          <p:cNvSpPr txBox="1">
            <a:spLocks noChangeArrowheads="1"/>
          </p:cNvSpPr>
          <p:nvPr/>
        </p:nvSpPr>
        <p:spPr bwMode="auto">
          <a:xfrm>
            <a:off x="1648296" y="5517232"/>
            <a:ext cx="612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>
                <a:ea typeface="宋体" charset="-122"/>
              </a:rPr>
              <a:t>The vertical beta beat is larger than horizontal beta beat due to the fringe field effect of dipoles and </a:t>
            </a:r>
            <a:r>
              <a:rPr lang="en-US" altLang="zh-CN" sz="1800" dirty="0" smtClean="0">
                <a:ea typeface="宋体" charset="-122"/>
              </a:rPr>
              <a:t>quadrupoles.</a:t>
            </a:r>
            <a:endParaRPr lang="zh-CN" altLang="en-US" sz="1800" dirty="0">
              <a:ea typeface="宋体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11561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X direction</a:t>
            </a:r>
            <a:endParaRPr lang="zh-CN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40152" y="11874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y</a:t>
            </a:r>
            <a:r>
              <a:rPr lang="en-US" altLang="zh-CN" b="1" dirty="0" smtClean="0"/>
              <a:t> direction</a:t>
            </a:r>
            <a:endParaRPr lang="zh-CN" altLang="en-US" b="1" dirty="0"/>
          </a:p>
        </p:txBody>
      </p:sp>
      <p:sp>
        <p:nvSpPr>
          <p:cNvPr id="29" name="矩形 28"/>
          <p:cNvSpPr/>
          <p:nvPr/>
        </p:nvSpPr>
        <p:spPr>
          <a:xfrm>
            <a:off x="6732240" y="32336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ym typeface="Symbol" pitchFamily="18" charset="2"/>
              </a:rPr>
              <a:t>50 samples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13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87624" y="188640"/>
            <a:ext cx="7416824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ru-RU" sz="2800" b="1" dirty="0">
                <a:solidFill>
                  <a:srgbClr val="0070C0"/>
                </a:solidFill>
              </a:rPr>
              <a:t>2. correct </a:t>
            </a:r>
            <a:r>
              <a:rPr lang="en-US" altLang="ru-RU" sz="2800" b="1" dirty="0" smtClean="0">
                <a:solidFill>
                  <a:srgbClr val="0070C0"/>
                </a:solidFill>
              </a:rPr>
              <a:t>optics w</a:t>
            </a:r>
            <a:r>
              <a:rPr lang="en-US" altLang="ru-RU" sz="2800" b="1" dirty="0">
                <a:solidFill>
                  <a:srgbClr val="0070C0"/>
                </a:solidFill>
              </a:rPr>
              <a:t>/ sextupoles</a:t>
            </a: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2149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ru-RU" sz="2000" dirty="0" smtClean="0">
                <a:sym typeface="Symbol" pitchFamily="18" charset="2"/>
              </a:rPr>
              <a:t>1/5 </a:t>
            </a:r>
            <a:r>
              <a:rPr lang="en-US" altLang="ru-RU" sz="2000" dirty="0">
                <a:sym typeface="Symbol" pitchFamily="18" charset="2"/>
              </a:rPr>
              <a:t>quadrupole </a:t>
            </a:r>
            <a:r>
              <a:rPr lang="en-US" altLang="ru-RU" sz="2000" dirty="0" smtClean="0">
                <a:sym typeface="Symbol" pitchFamily="18" charset="2"/>
              </a:rPr>
              <a:t>( around 600 </a:t>
            </a:r>
            <a:r>
              <a:rPr lang="en-US" altLang="ru-RU" sz="2000" dirty="0">
                <a:sym typeface="Symbol" pitchFamily="18" charset="2"/>
              </a:rPr>
              <a:t>out of 3000 </a:t>
            </a:r>
            <a:r>
              <a:rPr lang="en-US" altLang="ru-RU" sz="2000" dirty="0" smtClean="0">
                <a:sym typeface="Symbol" pitchFamily="18" charset="2"/>
              </a:rPr>
              <a:t>quadrupoles</a:t>
            </a:r>
            <a:r>
              <a:rPr lang="en-US" altLang="ru-RU" sz="2000" dirty="0">
                <a:sym typeface="Symbol" pitchFamily="18" charset="2"/>
              </a:rPr>
              <a:t>) </a:t>
            </a:r>
            <a:r>
              <a:rPr lang="en-US" altLang="ru-RU" sz="2000" dirty="0" smtClean="0">
                <a:sym typeface="Symbol" pitchFamily="18" charset="2"/>
              </a:rPr>
              <a:t>strengths are </a:t>
            </a:r>
            <a:r>
              <a:rPr lang="en-US" altLang="ru-RU" sz="2000" dirty="0">
                <a:sym typeface="Symbol" pitchFamily="18" charset="2"/>
              </a:rPr>
              <a:t>changed to restore beta  functions   </a:t>
            </a:r>
            <a:endParaRPr lang="ru-RU" altLang="ru-RU" sz="2000" dirty="0"/>
          </a:p>
        </p:txBody>
      </p:sp>
      <p:pic>
        <p:nvPicPr>
          <p:cNvPr id="9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"/>
          <a:stretch>
            <a:fillRect/>
          </a:stretch>
        </p:blipFill>
        <p:spPr bwMode="auto">
          <a:xfrm>
            <a:off x="193141" y="1988840"/>
            <a:ext cx="4378859" cy="26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44" y="1967912"/>
            <a:ext cx="4424144" cy="27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64855" y="1772816"/>
            <a:ext cx="108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before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40297" y="1760468"/>
            <a:ext cx="108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after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6000060" y="332656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 smtClean="0">
                <a:sym typeface="Symbol" pitchFamily="18" charset="2"/>
              </a:rPr>
              <a:t>one sample</a:t>
            </a:r>
            <a:endParaRPr lang="ru-RU" altLang="ru-RU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115616" y="5092442"/>
            <a:ext cx="738082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dirty="0"/>
              <a:t>(</a:t>
            </a:r>
            <a:r>
              <a:rPr lang="el-GR" altLang="ru-RU" sz="1800" dirty="0" smtClean="0"/>
              <a:t>β</a:t>
            </a:r>
            <a:r>
              <a:rPr lang="en-US" altLang="ru-RU" sz="1800" baseline="-25000" dirty="0" smtClean="0"/>
              <a:t>_err</a:t>
            </a:r>
            <a:r>
              <a:rPr lang="en-US" altLang="ru-RU" sz="1800" dirty="0" smtClean="0"/>
              <a:t>/</a:t>
            </a:r>
            <a:r>
              <a:rPr lang="el-GR" altLang="ru-RU" sz="1800" dirty="0" smtClean="0"/>
              <a:t>β</a:t>
            </a:r>
            <a:r>
              <a:rPr lang="en-US" altLang="ru-RU" sz="1800" dirty="0" smtClean="0"/>
              <a:t>)</a:t>
            </a:r>
            <a:r>
              <a:rPr lang="en-US" altLang="ru-RU" sz="1800" baseline="-25000" dirty="0" smtClean="0"/>
              <a:t>max</a:t>
            </a:r>
            <a:r>
              <a:rPr lang="en-US" altLang="ru-RU" sz="1800" dirty="0" smtClean="0"/>
              <a:t> </a:t>
            </a:r>
            <a:r>
              <a:rPr lang="en-US" altLang="ru-RU" sz="1800" dirty="0"/>
              <a:t>= </a:t>
            </a:r>
            <a:r>
              <a:rPr lang="en-US" altLang="ru-RU" sz="1800" dirty="0" smtClean="0"/>
              <a:t>4% / 8% (x/y) </a:t>
            </a:r>
            <a:r>
              <a:rPr lang="en-US" altLang="ru-RU" sz="1800" dirty="0"/>
              <a:t>before COD </a:t>
            </a:r>
            <a:r>
              <a:rPr lang="en-US" altLang="ru-RU" sz="1800" dirty="0" smtClean="0"/>
              <a:t>correction</a:t>
            </a:r>
          </a:p>
          <a:p>
            <a:pPr>
              <a:spcBef>
                <a:spcPct val="50000"/>
              </a:spcBef>
              <a:buNone/>
            </a:pPr>
            <a:r>
              <a:rPr lang="en-US" altLang="ru-RU" sz="1800" dirty="0"/>
              <a:t>(</a:t>
            </a:r>
            <a:r>
              <a:rPr lang="el-GR" altLang="ru-RU" sz="1800" dirty="0"/>
              <a:t>β</a:t>
            </a:r>
            <a:r>
              <a:rPr lang="en-US" altLang="ru-RU" sz="1800" baseline="-25000" dirty="0"/>
              <a:t>_err</a:t>
            </a:r>
            <a:r>
              <a:rPr lang="en-US" altLang="ru-RU" sz="1800" dirty="0"/>
              <a:t>/</a:t>
            </a:r>
            <a:r>
              <a:rPr lang="el-GR" altLang="ru-RU" sz="1800" dirty="0"/>
              <a:t>β</a:t>
            </a:r>
            <a:r>
              <a:rPr lang="en-US" altLang="ru-RU" sz="1800" dirty="0"/>
              <a:t>)</a:t>
            </a:r>
            <a:r>
              <a:rPr lang="en-US" altLang="ru-RU" sz="1800" baseline="-25000" dirty="0"/>
              <a:t>max</a:t>
            </a:r>
            <a:r>
              <a:rPr lang="en-US" altLang="ru-RU" sz="1800" dirty="0"/>
              <a:t> = 1</a:t>
            </a:r>
            <a:r>
              <a:rPr lang="en-US" altLang="ru-RU" sz="1800" dirty="0" smtClean="0"/>
              <a:t>% / 1% (</a:t>
            </a:r>
            <a:r>
              <a:rPr lang="en-US" altLang="ru-RU" sz="1800" dirty="0"/>
              <a:t>x/y) </a:t>
            </a:r>
            <a:r>
              <a:rPr lang="en-US" altLang="ru-RU" sz="1800" dirty="0" smtClean="0"/>
              <a:t>after </a:t>
            </a:r>
            <a:r>
              <a:rPr lang="en-US" altLang="ru-RU" sz="1800" dirty="0"/>
              <a:t>COD </a:t>
            </a:r>
            <a:r>
              <a:rPr lang="en-US" altLang="ru-RU" sz="1800" dirty="0" smtClean="0"/>
              <a:t>correction </a:t>
            </a:r>
            <a:r>
              <a:rPr lang="en-US" altLang="ru-RU" sz="1800" dirty="0"/>
              <a:t>except for IR region</a:t>
            </a:r>
          </a:p>
        </p:txBody>
      </p:sp>
    </p:spTree>
    <p:extLst>
      <p:ext uri="{BB962C8B-B14F-4D97-AF65-F5344CB8AC3E}">
        <p14:creationId xmlns:p14="http://schemas.microsoft.com/office/powerpoint/2010/main" val="13343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87624" y="188640"/>
            <a:ext cx="7416824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ru-RU" sz="2800" b="1" dirty="0" smtClean="0">
                <a:solidFill>
                  <a:srgbClr val="0070C0"/>
                </a:solidFill>
              </a:rPr>
              <a:t>3. correct the coupling</a:t>
            </a:r>
            <a:endParaRPr lang="en-US" alt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980653"/>
            <a:ext cx="8820472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ru-RU" sz="2400" dirty="0" smtClean="0"/>
              <a:t>Quadrupoles rotation and feed-down effects in the quadrupoles will </a:t>
            </a:r>
            <a:r>
              <a:rPr lang="en-US" altLang="ru-RU" sz="2400" dirty="0"/>
              <a:t>generates </a:t>
            </a:r>
            <a:r>
              <a:rPr lang="en-US" altLang="ru-RU" sz="2400" dirty="0" err="1"/>
              <a:t>betatron</a:t>
            </a:r>
            <a:r>
              <a:rPr lang="en-US" altLang="ru-RU" sz="2400" dirty="0"/>
              <a:t> coupling </a:t>
            </a:r>
            <a:r>
              <a:rPr lang="en-US" altLang="ru-RU" sz="2400" dirty="0" smtClean="0"/>
              <a:t>and cause vertical dispersion.</a:t>
            </a:r>
          </a:p>
          <a:p>
            <a:pPr>
              <a:lnSpc>
                <a:spcPct val="120000"/>
              </a:lnSpc>
              <a:defRPr/>
            </a:pPr>
            <a:r>
              <a:rPr lang="en-US" altLang="ru-RU" sz="2400" dirty="0" smtClean="0">
                <a:sym typeface="Wingdings" panose="05000000000000000000" pitchFamily="2" charset="2"/>
              </a:rPr>
              <a:t>Skew-Quads are installed in the sextupoles. Totally about 200 Skew-quads (1/5 sextupoles) are used in the coupling correction.</a:t>
            </a:r>
          </a:p>
          <a:p>
            <a:pPr>
              <a:lnSpc>
                <a:spcPct val="120000"/>
              </a:lnSpc>
              <a:defRPr/>
            </a:pPr>
            <a:r>
              <a:rPr lang="en-US" altLang="ru-RU" sz="2400" dirty="0" smtClean="0">
                <a:sym typeface="Wingdings" panose="05000000000000000000" pitchFamily="2" charset="2"/>
              </a:rPr>
              <a:t>Before correction 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en-US" altLang="ru-RU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</a:t>
            </a:r>
            <a:r>
              <a:rPr lang="en-US" altLang="ru-RU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emity</a:t>
            </a:r>
            <a:r>
              <a:rPr lang="en-US" altLang="ru-RU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en-US" altLang="ru-RU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emitx</a:t>
            </a:r>
            <a:r>
              <a:rPr lang="en-US" altLang="ru-RU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=0.4%</a:t>
            </a:r>
          </a:p>
          <a:p>
            <a:pPr>
              <a:lnSpc>
                <a:spcPct val="120000"/>
              </a:lnSpc>
              <a:defRPr/>
            </a:pPr>
            <a:r>
              <a:rPr lang="en-US" altLang="ru-RU" sz="2400" dirty="0" smtClean="0">
                <a:sym typeface="Wingdings" panose="05000000000000000000" pitchFamily="2" charset="2"/>
              </a:rPr>
              <a:t>After correction 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en-US" altLang="ru-RU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</a:t>
            </a:r>
            <a:r>
              <a:rPr lang="en-US" altLang="ru-RU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emity</a:t>
            </a:r>
            <a:r>
              <a:rPr lang="en-US" altLang="ru-RU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en-US" altLang="ru-RU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emitx</a:t>
            </a:r>
            <a:r>
              <a:rPr lang="en-US" altLang="ru-RU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=0.08%</a:t>
            </a:r>
            <a:endParaRPr lang="ru-RU" altLang="ru-RU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8024" y="332656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one sample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477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Summary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400" dirty="0" smtClean="0"/>
              <a:t>Linear optics of the CEPC collider ring designed </a:t>
            </a:r>
            <a:r>
              <a:rPr lang="en-US" altLang="zh-CN" sz="2400" dirty="0">
                <a:sym typeface="Symbol"/>
              </a:rPr>
              <a:t>fulfilling requirements of the parameters list, geometry, photon background and key </a:t>
            </a:r>
            <a:r>
              <a:rPr lang="en-US" altLang="zh-CN" sz="2400" dirty="0" smtClean="0">
                <a:sym typeface="Symbol"/>
              </a:rPr>
              <a:t>hardware.</a:t>
            </a:r>
            <a:endParaRPr lang="en-US" altLang="zh-CN" sz="2400" dirty="0" smtClean="0"/>
          </a:p>
          <a:p>
            <a:r>
              <a:rPr lang="en-US" altLang="zh-CN" sz="2400" dirty="0" smtClean="0"/>
              <a:t>Nonlinearity correction made to give a good start point of dynamic aperture optimization.</a:t>
            </a:r>
          </a:p>
          <a:p>
            <a:r>
              <a:rPr lang="en-US" altLang="zh-CN" sz="2400" dirty="0" smtClean="0"/>
              <a:t>Further optimization of </a:t>
            </a:r>
            <a:r>
              <a:rPr lang="en-US" altLang="zh-CN" sz="2400" dirty="0"/>
              <a:t>dynamic </a:t>
            </a:r>
            <a:r>
              <a:rPr lang="en-US" altLang="zh-CN" sz="2400" dirty="0" smtClean="0"/>
              <a:t>aperture is made with MODE and downhill simplex method.</a:t>
            </a:r>
          </a:p>
          <a:p>
            <a:r>
              <a:rPr lang="en-US" altLang="zh-CN" sz="2400" dirty="0" smtClean="0"/>
              <a:t>Study of errors and correction made and the study of effects on dynamic aperture is under going.</a:t>
            </a:r>
          </a:p>
          <a:p>
            <a:pPr lvl="1"/>
            <a:r>
              <a:rPr lang="en-US" altLang="zh-CN" sz="2400" dirty="0" smtClean="0"/>
              <a:t>Translate corrected lattice from AT to SAD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7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987824" y="256490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Thank you!</a:t>
            </a:r>
            <a:endParaRPr lang="zh-CN" altLang="en-US" sz="4000" dirty="0"/>
          </a:p>
        </p:txBody>
      </p:sp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rgbClr val="0070C0"/>
                </a:solidFill>
              </a:rPr>
              <a:t>Introduction</a:t>
            </a:r>
            <a:endParaRPr lang="en-US" altLang="zh-CN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21704" y="847253"/>
            <a:ext cx="8182744" cy="4525963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The circumference of CEPC </a:t>
            </a:r>
            <a:r>
              <a:rPr lang="en-US" altLang="zh-CN" sz="1800" dirty="0" smtClean="0"/>
              <a:t>collider </a:t>
            </a:r>
            <a:r>
              <a:rPr lang="en-US" altLang="zh-CN" sz="1800" dirty="0"/>
              <a:t>ring is </a:t>
            </a:r>
            <a:r>
              <a:rPr lang="en-US" altLang="zh-CN" sz="1800" b="1" dirty="0"/>
              <a:t>100 </a:t>
            </a:r>
            <a:r>
              <a:rPr lang="en-US" altLang="zh-CN" sz="1800" b="1" dirty="0" smtClean="0"/>
              <a:t>km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/>
              <a:t>In the RF region, the </a:t>
            </a:r>
            <a:r>
              <a:rPr lang="en-US" altLang="zh-CN" sz="1800" b="1" dirty="0"/>
              <a:t>RF cavities are shared by two </a:t>
            </a:r>
            <a:r>
              <a:rPr lang="en-US" altLang="zh-CN" sz="1800" b="1" dirty="0" smtClean="0"/>
              <a:t>rings for H mode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b="1" dirty="0"/>
              <a:t>Twin-aperture of dipoles and quadrupoles is </a:t>
            </a:r>
            <a:r>
              <a:rPr lang="en-US" altLang="zh-CN" sz="1800" b="1" dirty="0" smtClean="0"/>
              <a:t>adopt </a:t>
            </a:r>
            <a:r>
              <a:rPr lang="en-US" altLang="zh-CN" sz="1800" b="1" dirty="0"/>
              <a:t>in the arc region</a:t>
            </a:r>
            <a:r>
              <a:rPr lang="en-US" altLang="zh-CN" sz="1800" dirty="0"/>
              <a:t> to reduce the their power. </a:t>
            </a:r>
            <a:r>
              <a:rPr lang="en-US" altLang="zh-CN" sz="1800" dirty="0" smtClean="0"/>
              <a:t>The distance between </a:t>
            </a:r>
            <a:r>
              <a:rPr lang="en-US" altLang="zh-CN" sz="1800" dirty="0"/>
              <a:t>two </a:t>
            </a:r>
            <a:r>
              <a:rPr lang="en-US" altLang="zh-CN" sz="1800" dirty="0" smtClean="0"/>
              <a:t>beams is 0.35m.</a:t>
            </a:r>
          </a:p>
          <a:p>
            <a:r>
              <a:rPr lang="en-US" altLang="zh-CN" sz="1800" dirty="0" smtClean="0"/>
              <a:t>Compatible optics for H, W and Z modes</a:t>
            </a:r>
          </a:p>
          <a:p>
            <a:pPr lvl="1"/>
            <a:r>
              <a:rPr lang="en-US" altLang="zh-CN" sz="1800" dirty="0"/>
              <a:t>For the </a:t>
            </a:r>
            <a:r>
              <a:rPr lang="en-US" altLang="zh-CN" sz="1800" b="1" dirty="0"/>
              <a:t>W and Z mode</a:t>
            </a:r>
            <a:r>
              <a:rPr lang="en-US" altLang="zh-CN" sz="1800" dirty="0"/>
              <a:t>, the </a:t>
            </a:r>
            <a:r>
              <a:rPr lang="en-US" altLang="zh-CN" sz="1800" dirty="0" smtClean="0"/>
              <a:t>optics except RF region </a:t>
            </a:r>
            <a:r>
              <a:rPr lang="en-US" altLang="zh-CN" sz="1800" dirty="0"/>
              <a:t>is got by </a:t>
            </a:r>
            <a:r>
              <a:rPr lang="en-US" altLang="zh-CN" sz="1800" b="1" dirty="0"/>
              <a:t>scaling down the magnet strength with energy</a:t>
            </a:r>
            <a:r>
              <a:rPr lang="en-US" altLang="zh-CN" sz="1800" dirty="0"/>
              <a:t>. 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For H mode, all the cavities will be used and bunches will be filled </a:t>
            </a:r>
            <a:r>
              <a:rPr lang="en-US" altLang="zh-CN" sz="1800" dirty="0"/>
              <a:t>in </a:t>
            </a:r>
            <a:r>
              <a:rPr lang="en-US" altLang="zh-CN" sz="1800" dirty="0" smtClean="0"/>
              <a:t>half ring.</a:t>
            </a:r>
          </a:p>
          <a:p>
            <a:pPr lvl="1"/>
            <a:r>
              <a:rPr lang="en-US" altLang="zh-CN" sz="1800" b="1" dirty="0" smtClean="0"/>
              <a:t>For </a:t>
            </a:r>
            <a:r>
              <a:rPr lang="en-US" altLang="zh-CN" sz="1800" b="1" dirty="0"/>
              <a:t>W &amp; Z </a:t>
            </a:r>
            <a:r>
              <a:rPr lang="en-US" altLang="zh-CN" sz="1800" b="1" dirty="0" smtClean="0"/>
              <a:t>modes, </a:t>
            </a:r>
            <a:r>
              <a:rPr lang="en-US" altLang="zh-CN" sz="1800" b="1" dirty="0"/>
              <a:t>bunches </a:t>
            </a:r>
            <a:r>
              <a:rPr lang="en-US" altLang="zh-CN" sz="1800" b="1" dirty="0" smtClean="0"/>
              <a:t>will only pass half </a:t>
            </a:r>
            <a:r>
              <a:rPr lang="en-US" altLang="zh-CN" sz="1800" b="1" dirty="0"/>
              <a:t>number of </a:t>
            </a:r>
            <a:r>
              <a:rPr lang="en-US" altLang="zh-CN" sz="1800" b="1" dirty="0" smtClean="0"/>
              <a:t>cavities </a:t>
            </a:r>
            <a:r>
              <a:rPr lang="en-US" altLang="zh-CN" sz="1800" dirty="0" smtClean="0"/>
              <a:t>and can be filled in full ring.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050" name="Picture 2" descr="图片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63" y="3933056"/>
            <a:ext cx="29067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F_lay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18509"/>
            <a:ext cx="3544887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8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Parameters of CEPC collider ring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812360" y="724054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D. Wang 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789512"/>
              </p:ext>
            </p:extLst>
          </p:nvPr>
        </p:nvGraphicFramePr>
        <p:xfrm>
          <a:off x="1201656" y="692696"/>
          <a:ext cx="6538696" cy="5982382"/>
        </p:xfrm>
        <a:graphic>
          <a:graphicData uri="http://schemas.openxmlformats.org/drawingml/2006/table">
            <a:tbl>
              <a:tblPr firstRow="1" bandRow="1"/>
              <a:tblGrid>
                <a:gridCol w="2520280"/>
                <a:gridCol w="1296144"/>
                <a:gridCol w="1512168"/>
                <a:gridCol w="1210104"/>
              </a:tblGrid>
              <a:tr h="28803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2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242 (0.68us)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1220 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(0.27us)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(25ns+10%gap)</a:t>
                      </a:r>
                      <a:endParaRPr lang="zh-CN" altLang="zh-CN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87.9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461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1.21/0.0031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0.17/0.0016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20.9/0.068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13.9/0.049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5.9/0.04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0.031/0.109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0.013/0.12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0.0041/0.072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3.26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 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(2cell)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11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zh-CN" altLang="en-US" sz="1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0.29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0.44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_simulation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(min)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95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0.67 (40 min)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</a:t>
                      </a:r>
                      <a:endParaRPr lang="zh-CN" altLang="en-US" sz="1200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2.93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11.5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7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Linear optics of Interaction region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611560" y="764704"/>
            <a:ext cx="8460432" cy="2016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Provide local chromaticity correction of both plane</a:t>
            </a:r>
          </a:p>
          <a:p>
            <a:r>
              <a:rPr lang="en-US" altLang="zh-CN" sz="1800" b="1" dirty="0" smtClean="0"/>
              <a:t>L</a:t>
            </a:r>
            <a:r>
              <a:rPr lang="en-US" altLang="zh-CN" sz="1800" b="1" dirty="0"/>
              <a:t>*=2.2m, </a:t>
            </a:r>
            <a:r>
              <a:rPr lang="en-US" altLang="zh-CN" sz="1800" b="1" dirty="0">
                <a:sym typeface="Symbol"/>
              </a:rPr>
              <a:t>c</a:t>
            </a:r>
            <a:r>
              <a:rPr lang="en-US" altLang="zh-CN" sz="1800" b="1" dirty="0"/>
              <a:t>=33mrad, </a:t>
            </a:r>
            <a:r>
              <a:rPr lang="en-US" altLang="zh-CN" sz="1800" b="1" dirty="0" smtClean="0"/>
              <a:t>GQD0=136T/m, GQF1=111T/m </a:t>
            </a:r>
            <a:endParaRPr lang="en-US" altLang="zh-CN" sz="1800" b="1" dirty="0"/>
          </a:p>
          <a:p>
            <a:r>
              <a:rPr lang="en-US" altLang="zh-CN" sz="1800" dirty="0" smtClean="0"/>
              <a:t>IP </a:t>
            </a:r>
            <a:r>
              <a:rPr lang="en-US" altLang="zh-CN" sz="1800" dirty="0"/>
              <a:t>upstream </a:t>
            </a:r>
            <a:r>
              <a:rPr lang="en-US" altLang="zh-CN" sz="1800" dirty="0" smtClean="0"/>
              <a:t>of IR: </a:t>
            </a:r>
            <a:r>
              <a:rPr lang="en-US" altLang="zh-CN" sz="1800" b="1" dirty="0"/>
              <a:t>Ec &lt; </a:t>
            </a:r>
            <a:r>
              <a:rPr lang="en-US" altLang="zh-CN" sz="1800" b="1" dirty="0" smtClean="0"/>
              <a:t>120 </a:t>
            </a:r>
            <a:r>
              <a:rPr lang="en-US" altLang="zh-CN" sz="1800" b="1" dirty="0"/>
              <a:t>keV within </a:t>
            </a:r>
            <a:r>
              <a:rPr lang="en-US" altLang="zh-CN" sz="1800" b="1" dirty="0" smtClean="0"/>
              <a:t>400m, last </a:t>
            </a:r>
            <a:r>
              <a:rPr lang="en-US" altLang="zh-CN" sz="1800" b="1" dirty="0"/>
              <a:t>bend Ec =</a:t>
            </a:r>
            <a:r>
              <a:rPr lang="en-US" altLang="zh-CN" sz="1800" b="1" dirty="0" smtClean="0"/>
              <a:t> 45 keV</a:t>
            </a:r>
          </a:p>
          <a:p>
            <a:r>
              <a:rPr lang="en-US" altLang="zh-CN" sz="1800" dirty="0"/>
              <a:t>IP downstream </a:t>
            </a:r>
            <a:r>
              <a:rPr lang="en-US" altLang="zh-CN" sz="1800" dirty="0" smtClean="0"/>
              <a:t>of IR</a:t>
            </a:r>
            <a:r>
              <a:rPr lang="en-US" altLang="zh-CN" sz="1800" dirty="0"/>
              <a:t>: Ec &lt; 300 keV within 250m, last bend </a:t>
            </a:r>
            <a:r>
              <a:rPr lang="en-US" altLang="zh-CN" sz="1800" dirty="0" smtClean="0"/>
              <a:t>Ec = 97 keV</a:t>
            </a:r>
          </a:p>
          <a:p>
            <a:r>
              <a:rPr lang="en-US" altLang="zh-CN" sz="1800" dirty="0"/>
              <a:t>T</a:t>
            </a:r>
            <a:r>
              <a:rPr lang="en-US" altLang="zh-CN" sz="1800" dirty="0" smtClean="0"/>
              <a:t>he </a:t>
            </a:r>
            <a:r>
              <a:rPr lang="en-US" altLang="zh-CN" sz="1800" dirty="0"/>
              <a:t>vertical emittance growth due to </a:t>
            </a:r>
            <a:r>
              <a:rPr lang="en-US" altLang="zh-CN" sz="1800" dirty="0" smtClean="0"/>
              <a:t>solenoid coupling is </a:t>
            </a:r>
            <a:r>
              <a:rPr lang="en-US" altLang="zh-CN" sz="1800" dirty="0"/>
              <a:t>less than 4</a:t>
            </a:r>
            <a:r>
              <a:rPr lang="en-US" altLang="zh-CN" sz="1800" dirty="0" smtClean="0"/>
              <a:t>%.</a:t>
            </a:r>
          </a:p>
          <a:p>
            <a:r>
              <a:rPr lang="en-US" altLang="zh-CN" sz="1800" dirty="0" smtClean="0"/>
              <a:t>Relaxed optics for injection can be re-matched easily as the </a:t>
            </a:r>
            <a:r>
              <a:rPr lang="en-US" altLang="zh-CN" sz="1800" b="1" dirty="0" smtClean="0"/>
              <a:t>modular design</a:t>
            </a:r>
            <a:r>
              <a:rPr lang="en-US" altLang="zh-CN" sz="1800" dirty="0" smtClean="0"/>
              <a:t>.</a:t>
            </a:r>
            <a:endParaRPr lang="en-US" altLang="zh-CN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4941168"/>
            <a:ext cx="1872208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ym typeface="Symbol"/>
              </a:rPr>
              <a:t>L*= 2.2m</a:t>
            </a:r>
          </a:p>
          <a:p>
            <a:r>
              <a:rPr lang="en-US" altLang="zh-CN" sz="1400" b="1" dirty="0" smtClean="0">
                <a:sym typeface="Symbol"/>
              </a:rPr>
              <a:t>x*= 0.36mm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>
                <a:sym typeface="Symbol"/>
              </a:rPr>
              <a:t>y</a:t>
            </a:r>
            <a:r>
              <a:rPr lang="en-US" altLang="zh-CN" sz="1400" b="1" dirty="0" smtClean="0">
                <a:sym typeface="Symbol"/>
              </a:rPr>
              <a:t>*= 1.5mm</a:t>
            </a:r>
          </a:p>
          <a:p>
            <a:r>
              <a:rPr lang="en-US" altLang="zh-CN" sz="1400" b="1" dirty="0" smtClean="0">
                <a:sym typeface="Symbol"/>
              </a:rPr>
              <a:t>GQD0-136T/m</a:t>
            </a:r>
          </a:p>
          <a:p>
            <a:r>
              <a:rPr lang="en-US" altLang="zh-CN" sz="1400" b="1" dirty="0" smtClean="0">
                <a:sym typeface="Symbol"/>
              </a:rPr>
              <a:t>GQF1111T/m</a:t>
            </a:r>
          </a:p>
          <a:p>
            <a:r>
              <a:rPr lang="en-US" altLang="zh-CN" sz="1400" b="1" dirty="0" smtClean="0"/>
              <a:t>LQD0=2.0m</a:t>
            </a:r>
          </a:p>
          <a:p>
            <a:r>
              <a:rPr lang="en-US" altLang="zh-CN" sz="1400" b="1" dirty="0" smtClean="0"/>
              <a:t>LQF1=1.48m</a:t>
            </a:r>
            <a:endParaRPr lang="en-US" altLang="zh-CN" sz="1400" b="1" dirty="0" smtClean="0">
              <a:sym typeface="Symbo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5184"/>
            <a:ext cx="4335894" cy="15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2" y="52292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m</a:t>
            </a:r>
            <a:r>
              <a:rPr lang="en-US" altLang="zh-CN" sz="1200" b="1" dirty="0" smtClean="0"/>
              <a:t>ax deviation between two beamlines 9.7m</a:t>
            </a:r>
            <a:endParaRPr lang="zh-CN" altLang="en-US" sz="1200" b="1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91058" y="2780928"/>
            <a:ext cx="7753350" cy="2160240"/>
            <a:chOff x="491058" y="2780928"/>
            <a:chExt cx="7753350" cy="216024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58" y="2790220"/>
              <a:ext cx="7753350" cy="2150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右箭头 18"/>
            <p:cNvSpPr/>
            <p:nvPr/>
          </p:nvSpPr>
          <p:spPr>
            <a:xfrm>
              <a:off x="2019739" y="3208236"/>
              <a:ext cx="392021" cy="22076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7944" y="27902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FT</a:t>
              </a:r>
              <a:endParaRPr lang="zh-CN" alt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59832" y="278092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CCY</a:t>
              </a:r>
              <a:endParaRPr lang="zh-CN" alt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35696" y="27902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CCX</a:t>
              </a:r>
              <a:endParaRPr lang="zh-CN" alt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87624" y="27902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CW</a:t>
              </a:r>
              <a:endParaRPr lang="zh-CN" altLang="en-US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48264" y="59492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asymmetric IR layout*</a:t>
            </a:r>
          </a:p>
          <a:p>
            <a:r>
              <a:rPr lang="en-US" altLang="zh-CN" sz="1200" dirty="0" smtClean="0"/>
              <a:t>*ref: K. Oide, ICHEP16.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804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Nonlinearity correction </a:t>
            </a:r>
            <a:r>
              <a:rPr lang="en-US" altLang="zh-CN" sz="2800" b="1" dirty="0">
                <a:solidFill>
                  <a:srgbClr val="0070C0"/>
                </a:solidFill>
              </a:rPr>
              <a:t>of Interaction region</a:t>
            </a: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395536" y="978490"/>
            <a:ext cx="8208912" cy="353063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Local chromaticity </a:t>
            </a:r>
            <a:r>
              <a:rPr lang="en-US" altLang="zh-CN" sz="1800" b="1" dirty="0" smtClean="0">
                <a:sym typeface="Symbol"/>
              </a:rPr>
              <a:t>correction </a:t>
            </a:r>
            <a:r>
              <a:rPr lang="en-US" altLang="zh-CN" sz="1800" dirty="0">
                <a:sym typeface="Symbol"/>
              </a:rPr>
              <a:t>with sextupoles pairs </a:t>
            </a:r>
            <a:r>
              <a:rPr lang="en-US" altLang="zh-CN" sz="1800" dirty="0" smtClean="0">
                <a:sym typeface="Symbol"/>
              </a:rPr>
              <a:t>separated </a:t>
            </a:r>
            <a:r>
              <a:rPr lang="en-US" altLang="zh-CN" sz="1800" dirty="0">
                <a:sym typeface="Symbol"/>
              </a:rPr>
              <a:t>by –I transportation</a:t>
            </a:r>
            <a:endParaRPr lang="en-US" altLang="zh-CN" sz="1800" b="1" dirty="0" smtClean="0">
              <a:sym typeface="Symbol"/>
            </a:endParaRPr>
          </a:p>
          <a:p>
            <a:pPr lvl="1"/>
            <a:r>
              <a:rPr lang="en-US" altLang="zh-CN" sz="1800" b="1" dirty="0" smtClean="0">
                <a:sym typeface="Symbol"/>
              </a:rPr>
              <a:t>up to 3rd order </a:t>
            </a:r>
            <a:r>
              <a:rPr lang="en-US" altLang="zh-CN" sz="1800" b="1" dirty="0">
                <a:sym typeface="Symbol"/>
              </a:rPr>
              <a:t>c</a:t>
            </a:r>
            <a:r>
              <a:rPr lang="en-US" altLang="zh-CN" sz="1800" b="1" dirty="0" smtClean="0">
                <a:sym typeface="Symbol"/>
              </a:rPr>
              <a:t>hromaticity</a:t>
            </a:r>
            <a:r>
              <a:rPr lang="en-US" altLang="zh-CN" sz="1800" dirty="0" smtClean="0">
                <a:sym typeface="Symbol"/>
              </a:rPr>
              <a:t> corrected with main sextupoles, phase tuning and additional sextupole pair </a:t>
            </a:r>
            <a:r>
              <a:rPr lang="en-US" altLang="zh-CN" sz="1400" dirty="0" smtClean="0">
                <a:sym typeface="Symbol"/>
              </a:rPr>
              <a:t>2,3) </a:t>
            </a:r>
          </a:p>
          <a:p>
            <a:pPr lvl="1"/>
            <a:r>
              <a:rPr lang="en-US" altLang="zh-CN" sz="1800" dirty="0">
                <a:sym typeface="Symbol"/>
              </a:rPr>
              <a:t>higher order chromaticities can be corrected with higher order multipoles 3)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0232" y="1655222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Ref: 2) Brinkmann 3) Y. Cai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7" y="2298877"/>
            <a:ext cx="3407767" cy="20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7" y="4385075"/>
            <a:ext cx="3407767" cy="209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87109"/>
            <a:ext cx="3456384" cy="213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98877"/>
            <a:ext cx="3468573" cy="21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Nonlinearity correction </a:t>
            </a:r>
            <a:r>
              <a:rPr lang="en-US" altLang="zh-CN" sz="2800" b="1" dirty="0">
                <a:solidFill>
                  <a:srgbClr val="0070C0"/>
                </a:solidFill>
              </a:rPr>
              <a:t>of Interaction region</a:t>
            </a: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395536" y="836712"/>
            <a:ext cx="8208912" cy="353063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Local chromaticity </a:t>
            </a:r>
            <a:r>
              <a:rPr lang="en-US" altLang="zh-CN" sz="1800" b="1" dirty="0" smtClean="0">
                <a:sym typeface="Symbol"/>
              </a:rPr>
              <a:t>correction </a:t>
            </a:r>
            <a:r>
              <a:rPr lang="en-US" altLang="zh-CN" sz="1800" dirty="0">
                <a:sym typeface="Symbol"/>
              </a:rPr>
              <a:t>with sextupoles pairs </a:t>
            </a:r>
            <a:r>
              <a:rPr lang="en-US" altLang="zh-CN" sz="1800" dirty="0" smtClean="0">
                <a:sym typeface="Symbol"/>
              </a:rPr>
              <a:t>separated </a:t>
            </a:r>
            <a:r>
              <a:rPr lang="en-US" altLang="zh-CN" sz="1800" dirty="0">
                <a:sym typeface="Symbol"/>
              </a:rPr>
              <a:t>by –I transportation</a:t>
            </a:r>
            <a:endParaRPr lang="en-US" altLang="zh-CN" sz="1800" b="1" dirty="0" smtClean="0">
              <a:sym typeface="Symbol"/>
            </a:endParaRPr>
          </a:p>
          <a:p>
            <a:pPr lvl="1"/>
            <a:r>
              <a:rPr lang="en-US" altLang="zh-CN" sz="1800" dirty="0" smtClean="0">
                <a:sym typeface="Symbol"/>
              </a:rPr>
              <a:t>all </a:t>
            </a:r>
            <a:r>
              <a:rPr lang="en-US" altLang="zh-CN" sz="1800" b="1" dirty="0">
                <a:sym typeface="Symbol"/>
              </a:rPr>
              <a:t>3rd  and 4th RDT </a:t>
            </a:r>
            <a:r>
              <a:rPr lang="en-US" altLang="zh-CN" sz="1800" dirty="0">
                <a:sym typeface="Symbol"/>
              </a:rPr>
              <a:t>due to sextupoles </a:t>
            </a:r>
            <a:r>
              <a:rPr lang="en-US" altLang="zh-CN" sz="1800" dirty="0" smtClean="0">
                <a:sym typeface="Symbol"/>
              </a:rPr>
              <a:t>almost cancelled </a:t>
            </a:r>
            <a:r>
              <a:rPr lang="en-US" altLang="zh-CN" sz="1400" dirty="0" smtClean="0">
                <a:sym typeface="Symbol"/>
              </a:rPr>
              <a:t>1)</a:t>
            </a:r>
            <a:endParaRPr lang="en-US" altLang="zh-CN" sz="1800" dirty="0" smtClean="0">
              <a:sym typeface="Symbol"/>
            </a:endParaRPr>
          </a:p>
          <a:p>
            <a:pPr lvl="1"/>
            <a:r>
              <a:rPr lang="en-US" altLang="zh-CN" sz="1800" b="1" dirty="0" smtClean="0">
                <a:sym typeface="Symbol"/>
              </a:rPr>
              <a:t>tune </a:t>
            </a:r>
            <a:r>
              <a:rPr lang="en-US" altLang="zh-CN" sz="1800" b="1" dirty="0">
                <a:sym typeface="Symbol"/>
              </a:rPr>
              <a:t>shift dQ(Jx, Jy</a:t>
            </a:r>
            <a:r>
              <a:rPr lang="en-US" altLang="zh-CN" sz="1800" b="1" dirty="0" smtClean="0">
                <a:sym typeface="Symbol"/>
              </a:rPr>
              <a:t>)</a:t>
            </a:r>
            <a:r>
              <a:rPr lang="en-US" altLang="zh-CN" sz="1800" dirty="0" smtClean="0">
                <a:sym typeface="Symbol"/>
              </a:rPr>
              <a:t> due to finite length of main sextupoles corrected with additional weak sextupoles</a:t>
            </a:r>
            <a:r>
              <a:rPr lang="en-US" altLang="zh-CN" sz="1800" dirty="0">
                <a:sym typeface="Symbol"/>
              </a:rPr>
              <a:t> </a:t>
            </a:r>
            <a:r>
              <a:rPr lang="en-US" altLang="zh-CN" sz="1400" dirty="0" smtClean="0">
                <a:sym typeface="Symbol"/>
              </a:rPr>
              <a:t>3,4)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Break down </a:t>
            </a:r>
            <a:r>
              <a:rPr lang="en-US" altLang="zh-CN" sz="1800" b="1" dirty="0">
                <a:sym typeface="Symbol"/>
              </a:rPr>
              <a:t>of -I due </a:t>
            </a:r>
            <a:r>
              <a:rPr lang="en-US" altLang="zh-CN" sz="1800" b="1" dirty="0" smtClean="0">
                <a:sym typeface="Symbol"/>
              </a:rPr>
              <a:t>to energy deviation </a:t>
            </a:r>
            <a:r>
              <a:rPr lang="en-US" altLang="zh-CN" sz="1800" dirty="0" smtClean="0"/>
              <a:t>corrected </a:t>
            </a:r>
            <a:r>
              <a:rPr lang="en-US" altLang="zh-CN" sz="1800" dirty="0"/>
              <a:t>with ARC sextupoles</a:t>
            </a:r>
            <a:endParaRPr lang="zh-CN" altLang="en-US" sz="1800" dirty="0"/>
          </a:p>
          <a:p>
            <a:pPr lvl="2"/>
            <a:r>
              <a:rPr lang="en-US" altLang="zh-CN" sz="1800" dirty="0" smtClean="0">
                <a:sym typeface="Symbol"/>
              </a:rPr>
              <a:t>could be further optimized with odd dispersion scheme </a:t>
            </a:r>
            <a:r>
              <a:rPr lang="en-US" altLang="zh-CN" sz="1400" dirty="0" smtClean="0">
                <a:sym typeface="Symbol"/>
              </a:rPr>
              <a:t>5), </a:t>
            </a:r>
          </a:p>
          <a:p>
            <a:pPr marL="914400" lvl="2" indent="0">
              <a:buNone/>
            </a:pPr>
            <a:r>
              <a:rPr lang="en-US" altLang="zh-CN" sz="1800" dirty="0" smtClean="0">
                <a:sym typeface="Symbol"/>
              </a:rPr>
              <a:t>Brinkmann sextupoles </a:t>
            </a:r>
            <a:r>
              <a:rPr lang="en-US" altLang="zh-CN" sz="1400" dirty="0">
                <a:sym typeface="Symbol"/>
              </a:rPr>
              <a:t>2</a:t>
            </a:r>
            <a:r>
              <a:rPr lang="en-US" altLang="zh-CN" sz="1400" dirty="0" smtClean="0">
                <a:sym typeface="Symbol"/>
              </a:rPr>
              <a:t>) </a:t>
            </a:r>
            <a:r>
              <a:rPr lang="en-US" altLang="zh-CN" sz="1800" dirty="0" smtClean="0">
                <a:sym typeface="Symbol"/>
              </a:rPr>
              <a:t>or pair of decapoles </a:t>
            </a:r>
            <a:r>
              <a:rPr lang="en-US" altLang="zh-CN" sz="1400" dirty="0" smtClean="0">
                <a:sym typeface="Symbol"/>
              </a:rPr>
              <a:t>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1872" y="1791687"/>
            <a:ext cx="11886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/>
              <a:t>Ref:</a:t>
            </a:r>
          </a:p>
          <a:p>
            <a:r>
              <a:rPr lang="en-US" altLang="zh-CN" sz="1050" b="1" dirty="0" smtClean="0"/>
              <a:t>1)  K. Brown   </a:t>
            </a:r>
          </a:p>
          <a:p>
            <a:r>
              <a:rPr lang="en-US" altLang="zh-CN" sz="1050" b="1" dirty="0" smtClean="0"/>
              <a:t>2)  Brinkmann</a:t>
            </a:r>
          </a:p>
          <a:p>
            <a:r>
              <a:rPr lang="en-US" altLang="zh-CN" sz="1050" b="1" dirty="0" smtClean="0"/>
              <a:t>3)  Y. Cai         </a:t>
            </a:r>
          </a:p>
          <a:p>
            <a:r>
              <a:rPr lang="en-US" altLang="zh-CN" sz="1050" b="1" dirty="0" smtClean="0"/>
              <a:t>4)  Anton</a:t>
            </a:r>
          </a:p>
          <a:p>
            <a:r>
              <a:rPr lang="en-US" altLang="zh-CN" sz="1050" b="1" dirty="0" smtClean="0"/>
              <a:t>5)  K. Oide      </a:t>
            </a:r>
          </a:p>
          <a:p>
            <a:r>
              <a:rPr lang="en-US" altLang="zh-CN" sz="1050" b="1" dirty="0" smtClean="0"/>
              <a:t>6)  J</a:t>
            </a:r>
            <a:r>
              <a:rPr lang="en-US" altLang="zh-CN" sz="1050" b="1" dirty="0"/>
              <a:t>. Bengttson’s </a:t>
            </a:r>
            <a:endParaRPr lang="en-US" altLang="zh-CN" sz="105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18" y="3140968"/>
            <a:ext cx="389463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41044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40766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941168"/>
            <a:ext cx="3888432" cy="17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0" y="1340768"/>
            <a:ext cx="77533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Linear o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ptics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design of ARC region</a:t>
            </a:r>
            <a:endParaRPr lang="zh-CN" altLang="en-US" sz="3200" dirty="0"/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066446" y="2204864"/>
            <a:ext cx="497442" cy="31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1651" y="2245456"/>
            <a:ext cx="497442" cy="31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2052091" y="2552940"/>
            <a:ext cx="2735933" cy="803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623859" y="2560977"/>
            <a:ext cx="265302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683568" y="908720"/>
            <a:ext cx="8208912" cy="43428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FODO cell, </a:t>
            </a:r>
            <a:r>
              <a:rPr lang="en-US" altLang="zh-CN" sz="1800" b="1" dirty="0"/>
              <a:t>90</a:t>
            </a:r>
            <a:r>
              <a:rPr lang="en-US" altLang="zh-CN" sz="1800" b="1" dirty="0">
                <a:sym typeface="Symbol"/>
              </a:rPr>
              <a:t></a:t>
            </a:r>
            <a:r>
              <a:rPr lang="en-US" altLang="zh-CN" sz="1800" b="1" dirty="0"/>
              <a:t>/90</a:t>
            </a:r>
            <a:r>
              <a:rPr lang="en-US" altLang="zh-CN" sz="1800" b="1" dirty="0">
                <a:sym typeface="Symbol"/>
              </a:rPr>
              <a:t>, non-interleaved sextupole scheme, period =5cells  </a:t>
            </a:r>
          </a:p>
        </p:txBody>
      </p:sp>
      <p:sp>
        <p:nvSpPr>
          <p:cNvPr id="5" name="矩形 4"/>
          <p:cNvSpPr/>
          <p:nvPr/>
        </p:nvSpPr>
        <p:spPr>
          <a:xfrm>
            <a:off x="738336" y="3142709"/>
            <a:ext cx="757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Twin-aperture of dipoles and </a:t>
            </a:r>
            <a:r>
              <a:rPr lang="en-US" altLang="zh-CN" b="1" dirty="0" smtClean="0"/>
              <a:t>quadrupoles* is </a:t>
            </a:r>
            <a:r>
              <a:rPr lang="en-US" altLang="zh-CN" b="1" dirty="0"/>
              <a:t>adopt in the arc region</a:t>
            </a:r>
            <a:r>
              <a:rPr lang="en-US" altLang="zh-CN" dirty="0"/>
              <a:t> to reduce the their power. The distance between two beams is 0.35m.</a:t>
            </a:r>
          </a:p>
        </p:txBody>
      </p:sp>
      <p:pic>
        <p:nvPicPr>
          <p:cNvPr id="18" name="图片 17"/>
          <p:cNvPicPr/>
          <p:nvPr/>
        </p:nvPicPr>
        <p:blipFill rotWithShape="1">
          <a:blip r:embed="rId5"/>
          <a:srcRect t="16104" r="3812" b="17261"/>
          <a:stretch/>
        </p:blipFill>
        <p:spPr bwMode="auto">
          <a:xfrm>
            <a:off x="820668" y="5013176"/>
            <a:ext cx="3535308" cy="1631453"/>
          </a:xfrm>
          <a:prstGeom prst="rect">
            <a:avLst/>
          </a:prstGeom>
          <a:ln w="31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82" y="5085184"/>
            <a:ext cx="3563518" cy="1455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936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SD</a:t>
            </a:r>
            <a:endParaRPr lang="zh-CN" alt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44008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SD</a:t>
            </a:r>
            <a:endParaRPr lang="zh-CN" alt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09320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SF</a:t>
            </a:r>
            <a:endParaRPr lang="zh-CN" alt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17632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SF</a:t>
            </a:r>
            <a:endParaRPr lang="zh-CN" altLang="en-US" sz="1400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5040560" cy="11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9712" y="6381328"/>
            <a:ext cx="3603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m</a:t>
            </a:r>
            <a:r>
              <a:rPr lang="en-US" altLang="zh-CN" sz="1200" dirty="0" smtClean="0"/>
              <a:t>agnets designed by F. Chen, M. Yang, X. Sun et  al.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253536" y="3854946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*Ref: A</a:t>
            </a:r>
            <a:r>
              <a:rPr lang="en-US" altLang="zh-CN" sz="1100" b="1" dirty="0"/>
              <a:t>. </a:t>
            </a:r>
            <a:r>
              <a:rPr lang="en-US" altLang="zh-CN" sz="1100" b="1" dirty="0" smtClean="0"/>
              <a:t>Milanese,</a:t>
            </a:r>
            <a:endParaRPr lang="en-US" altLang="zh-CN" sz="1100" b="1" dirty="0"/>
          </a:p>
          <a:p>
            <a:r>
              <a:rPr lang="en-US" altLang="zh-CN" sz="1100" b="1" dirty="0" smtClean="0"/>
              <a:t>PRAB </a:t>
            </a:r>
            <a:r>
              <a:rPr lang="en-US" altLang="zh-CN" sz="1100" b="1" dirty="0"/>
              <a:t>19, 112401 (2016</a:t>
            </a:r>
            <a:r>
              <a:rPr lang="en-US" altLang="zh-CN" sz="1100" b="1" dirty="0" smtClean="0"/>
              <a:t>)</a:t>
            </a:r>
            <a:endParaRPr lang="en-US" altLang="zh-CN" sz="1100" b="1" dirty="0"/>
          </a:p>
        </p:txBody>
      </p:sp>
    </p:spTree>
    <p:extLst>
      <p:ext uri="{BB962C8B-B14F-4D97-AF65-F5344CB8AC3E}">
        <p14:creationId xmlns:p14="http://schemas.microsoft.com/office/powerpoint/2010/main" val="967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Nonlinearity correction of ARC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region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836712"/>
            <a:ext cx="8136904" cy="3259648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FODO cell, </a:t>
            </a:r>
            <a:r>
              <a:rPr lang="en-US" altLang="zh-CN" sz="1800" b="1" dirty="0" smtClean="0"/>
              <a:t>90</a:t>
            </a:r>
            <a:r>
              <a:rPr lang="en-US" altLang="zh-CN" sz="1800" b="1" dirty="0" smtClean="0">
                <a:sym typeface="Symbol"/>
              </a:rPr>
              <a:t></a:t>
            </a:r>
            <a:r>
              <a:rPr lang="en-US" altLang="zh-CN" sz="1800" b="1" dirty="0" smtClean="0"/>
              <a:t>/90</a:t>
            </a:r>
            <a:r>
              <a:rPr lang="en-US" altLang="zh-CN" sz="1800" b="1" dirty="0" smtClean="0">
                <a:sym typeface="Symbol"/>
              </a:rPr>
              <a:t>, non-interleaved </a:t>
            </a:r>
            <a:r>
              <a:rPr lang="en-US" altLang="zh-CN" sz="1800" b="1" dirty="0">
                <a:sym typeface="Symbol"/>
              </a:rPr>
              <a:t>sextupole </a:t>
            </a:r>
            <a:r>
              <a:rPr lang="en-US" altLang="zh-CN" sz="1800" b="1" dirty="0" smtClean="0">
                <a:sym typeface="Symbol"/>
              </a:rPr>
              <a:t>scheme</a:t>
            </a:r>
            <a:r>
              <a:rPr lang="en-US" altLang="zh-CN" sz="1800" b="1" dirty="0">
                <a:sym typeface="Symbol"/>
              </a:rPr>
              <a:t>, period =</a:t>
            </a:r>
            <a:r>
              <a:rPr lang="en-US" altLang="zh-CN" sz="1800" b="1" dirty="0" smtClean="0">
                <a:sym typeface="Symbol"/>
              </a:rPr>
              <a:t>5 cells</a:t>
            </a:r>
          </a:p>
          <a:p>
            <a:pPr lvl="1"/>
            <a:r>
              <a:rPr lang="en-US" altLang="zh-CN" sz="1800" b="1" dirty="0">
                <a:sym typeface="Symbol"/>
              </a:rPr>
              <a:t>tune shift dQ(Jx, Jy) is very small</a:t>
            </a:r>
          </a:p>
          <a:p>
            <a:pPr lvl="2"/>
            <a:r>
              <a:rPr lang="en-US" altLang="zh-CN" sz="1800" dirty="0">
                <a:sym typeface="Symbol"/>
              </a:rPr>
              <a:t>DA on momentum: large</a:t>
            </a:r>
          </a:p>
          <a:p>
            <a:pPr lvl="1"/>
            <a:r>
              <a:rPr lang="en-US" altLang="zh-CN" sz="1800" b="1" dirty="0">
                <a:sym typeface="Symbol"/>
              </a:rPr>
              <a:t>Chromaticity dQ() need to be corrected with many families</a:t>
            </a:r>
          </a:p>
          <a:p>
            <a:pPr lvl="2"/>
            <a:r>
              <a:rPr lang="en-US" altLang="zh-CN" sz="1800" dirty="0">
                <a:sym typeface="Symbol"/>
              </a:rPr>
              <a:t>DA off momentum: with many families to correct dQ() </a:t>
            </a:r>
            <a:r>
              <a:rPr lang="en-US" altLang="zh-CN" sz="1800" b="1" dirty="0" smtClean="0">
                <a:sym typeface="Symbol"/>
              </a:rPr>
              <a:t> </a:t>
            </a:r>
            <a:endParaRPr lang="en-US" altLang="zh-CN" sz="1800" b="1" dirty="0">
              <a:sym typeface="Symbol"/>
            </a:endParaRPr>
          </a:p>
          <a:p>
            <a:pPr lvl="1"/>
            <a:r>
              <a:rPr lang="en-US" altLang="zh-CN" sz="1800" dirty="0">
                <a:sym typeface="Symbol"/>
              </a:rPr>
              <a:t>With 2 families of </a:t>
            </a:r>
            <a:r>
              <a:rPr lang="en-US" altLang="zh-CN" sz="1800" dirty="0" smtClean="0">
                <a:sym typeface="Symbol"/>
              </a:rPr>
              <a:t>sextupoles </a:t>
            </a:r>
            <a:r>
              <a:rPr lang="en-US" altLang="zh-CN" sz="1800" dirty="0">
                <a:sym typeface="Symbol"/>
              </a:rPr>
              <a:t>in each </a:t>
            </a:r>
            <a:r>
              <a:rPr lang="en-US" altLang="zh-CN" sz="1800" dirty="0" smtClean="0">
                <a:sym typeface="Symbol"/>
              </a:rPr>
              <a:t>4 periods i.e. 20 cells</a:t>
            </a:r>
            <a:endParaRPr lang="en-US" altLang="zh-CN" sz="1800" dirty="0">
              <a:sym typeface="Symbol"/>
            </a:endParaRPr>
          </a:p>
          <a:p>
            <a:pPr lvl="2"/>
            <a:r>
              <a:rPr lang="en-US" altLang="zh-CN" sz="1800" dirty="0" smtClean="0">
                <a:sym typeface="Symbol"/>
              </a:rPr>
              <a:t>all </a:t>
            </a:r>
            <a:r>
              <a:rPr lang="en-US" altLang="zh-CN" sz="1800" dirty="0">
                <a:sym typeface="Symbol"/>
              </a:rPr>
              <a:t>3rd </a:t>
            </a:r>
            <a:r>
              <a:rPr lang="en-US" altLang="zh-CN" sz="1800" dirty="0" smtClean="0">
                <a:sym typeface="Symbol"/>
              </a:rPr>
              <a:t> and </a:t>
            </a:r>
            <a:r>
              <a:rPr lang="en-US" altLang="zh-CN" sz="1800" dirty="0">
                <a:sym typeface="Symbol"/>
              </a:rPr>
              <a:t>4th </a:t>
            </a:r>
            <a:r>
              <a:rPr lang="en-US" altLang="zh-CN" sz="1800" dirty="0" smtClean="0">
                <a:sym typeface="Symbol"/>
              </a:rPr>
              <a:t>resonance driving terms (RDT) due </a:t>
            </a:r>
            <a:r>
              <a:rPr lang="en-US" altLang="zh-CN" sz="1800" dirty="0">
                <a:sym typeface="Symbol"/>
              </a:rPr>
              <a:t>to sextupoles </a:t>
            </a:r>
            <a:r>
              <a:rPr lang="en-US" altLang="zh-CN" sz="1800" dirty="0" smtClean="0">
                <a:sym typeface="Symbol"/>
              </a:rPr>
              <a:t>cancelled, except </a:t>
            </a:r>
            <a:r>
              <a:rPr lang="en-US" altLang="zh-CN" sz="1800" dirty="0">
                <a:sym typeface="Symbol"/>
              </a:rPr>
              <a:t>small 4Qx, 2Qx+2Qy, 4Qy, </a:t>
            </a:r>
            <a:r>
              <a:rPr lang="en-US" altLang="zh-CN" sz="1800" dirty="0" smtClean="0">
                <a:sym typeface="Symbol"/>
              </a:rPr>
              <a:t>2Qx-2Qy </a:t>
            </a:r>
          </a:p>
          <a:p>
            <a:pPr lvl="2"/>
            <a:r>
              <a:rPr lang="en-US" altLang="zh-CN" sz="1800" b="1" dirty="0" smtClean="0">
                <a:sym typeface="Symbol"/>
              </a:rPr>
              <a:t>break </a:t>
            </a:r>
            <a:r>
              <a:rPr lang="en-US" altLang="zh-CN" sz="1800" b="1" dirty="0">
                <a:sym typeface="Symbol"/>
              </a:rPr>
              <a:t>down of -I due to energy deviation </a:t>
            </a:r>
            <a:r>
              <a:rPr lang="en-US" altLang="zh-CN" sz="1800" b="1" dirty="0" smtClean="0">
                <a:sym typeface="Symbol"/>
              </a:rPr>
              <a:t>cancelled</a:t>
            </a:r>
          </a:p>
          <a:p>
            <a:pPr lvl="2"/>
            <a:r>
              <a:rPr lang="en-US" altLang="zh-CN" sz="1800" b="1" dirty="0" smtClean="0">
                <a:sym typeface="Symbol"/>
              </a:rPr>
              <a:t>thus cells numbers equal to 20*N in each ARC region </a:t>
            </a: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5710014" cy="21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83196</TotalTime>
  <Words>1980</Words>
  <Application>Microsoft Office PowerPoint</Application>
  <PresentationFormat>全屏显示(4:3)</PresentationFormat>
  <Paragraphs>381</Paragraphs>
  <Slides>24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Lattice design for the CEPC collider ring</vt:lpstr>
      <vt:lpstr>PowerPoint 演示文稿</vt:lpstr>
      <vt:lpstr>PowerPoint 演示文稿</vt:lpstr>
      <vt:lpstr>PowerPoint 演示文稿</vt:lpstr>
      <vt:lpstr>PowerPoint 演示文稿</vt:lpstr>
      <vt:lpstr>Nonlinearity correction of Interaction region</vt:lpstr>
      <vt:lpstr>Nonlinearity correction of Interaction region</vt:lpstr>
      <vt:lpstr>Linear optics design of ARC region</vt:lpstr>
      <vt:lpstr>Nonlinearity correction of ARC region</vt:lpstr>
      <vt:lpstr>FODO cell for cryo-module</vt:lpstr>
      <vt:lpstr>Optics design of RF region</vt:lpstr>
      <vt:lpstr>Optics design of Straight section region</vt:lpstr>
      <vt:lpstr>Injection</vt:lpstr>
      <vt:lpstr>PowerPoint 演示文稿</vt:lpstr>
      <vt:lpstr>PowerPoint 演示文稿</vt:lpstr>
      <vt:lpstr>Requirement of the dynamic aperture</vt:lpstr>
      <vt:lpstr>Dynamic aperture optimization</vt:lpstr>
      <vt:lpstr>Performance with errors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yiwei</dc:creator>
  <cp:lastModifiedBy>yiwei</cp:lastModifiedBy>
  <cp:revision>5828</cp:revision>
  <dcterms:created xsi:type="dcterms:W3CDTF">2016-03-31T11:13:45Z</dcterms:created>
  <dcterms:modified xsi:type="dcterms:W3CDTF">2018-02-09T23:21:36Z</dcterms:modified>
</cp:coreProperties>
</file>