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3" r:id="rId3"/>
    <p:sldId id="267" r:id="rId4"/>
    <p:sldId id="268" r:id="rId5"/>
    <p:sldId id="269" r:id="rId6"/>
    <p:sldId id="270" r:id="rId7"/>
    <p:sldId id="271" r:id="rId8"/>
    <p:sldId id="272" r:id="rId9"/>
    <p:sldId id="304" r:id="rId10"/>
    <p:sldId id="305" r:id="rId11"/>
    <p:sldId id="275" r:id="rId12"/>
    <p:sldId id="276" r:id="rId13"/>
    <p:sldId id="277" r:id="rId14"/>
    <p:sldId id="278" r:id="rId15"/>
    <p:sldId id="302" r:id="rId16"/>
    <p:sldId id="279" r:id="rId17"/>
    <p:sldId id="306" r:id="rId18"/>
    <p:sldId id="307" r:id="rId19"/>
    <p:sldId id="308" r:id="rId20"/>
    <p:sldId id="309" r:id="rId21"/>
    <p:sldId id="310" r:id="rId22"/>
    <p:sldId id="311" r:id="rId23"/>
    <p:sldId id="29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7418E-242E-489F-82FA-21B4BF272279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A61BC-3CCA-484E-9AEF-991D8E698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6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61BC-3CCA-484E-9AEF-991D8E698CE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97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19102" y="3861048"/>
            <a:ext cx="6944816" cy="175260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Chenghui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Yu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Tianjian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Cui, Chuang Zhang,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Yudong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Wang,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Daheng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Jiyuan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 Kang,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Gao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95736" y="630932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CEPC CDR internal review</a:t>
            </a:r>
            <a:r>
              <a:rPr lang="en-US" altLang="zh-CN" dirty="0" smtClean="0"/>
              <a:t>, </a:t>
            </a:r>
            <a:r>
              <a:rPr lang="en-US" altLang="zh-CN" dirty="0">
                <a:solidFill>
                  <a:srgbClr val="0070C0"/>
                </a:solidFill>
              </a:rPr>
              <a:t>Feb</a:t>
            </a:r>
            <a:r>
              <a:rPr lang="en-US" altLang="zh-CN" dirty="0" smtClean="0">
                <a:solidFill>
                  <a:srgbClr val="0070C0"/>
                </a:solidFill>
              </a:rPr>
              <a:t> 10, 2018 </a:t>
            </a:r>
            <a:r>
              <a:rPr lang="en-US" altLang="zh-CN" dirty="0"/>
              <a:t>. </a:t>
            </a:r>
            <a:r>
              <a:rPr lang="en-US" altLang="zh-CN" dirty="0" smtClean="0"/>
              <a:t>A415, IHEP.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97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optics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IR bypass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5576" y="126876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CEPC detector region, booster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bypasses the collider ring from the outer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4963" r="11694" b="19980"/>
          <a:stretch/>
        </p:blipFill>
        <p:spPr bwMode="auto">
          <a:xfrm>
            <a:off x="1259632" y="2247425"/>
            <a:ext cx="6264696" cy="428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1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</a:t>
            </a:r>
            <a:r>
              <a:rPr lang="en-US" altLang="x-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geometry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"/>
          <a:stretch/>
        </p:blipFill>
        <p:spPr bwMode="auto">
          <a:xfrm>
            <a:off x="1691680" y="2147688"/>
            <a:ext cx="4968552" cy="467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98072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Booster has 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nearly </a:t>
            </a: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same geometry as collider ring except for the two IRs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.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between detector center and booster: ~20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separation between booster and collider @ IR: ~10 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error studies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484784"/>
            <a:ext cx="5220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Gaussian distribution and cut-off at 3σ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979712" y="1988840"/>
            <a:ext cx="561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Errors Setting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343969"/>
              </p:ext>
            </p:extLst>
          </p:nvPr>
        </p:nvGraphicFramePr>
        <p:xfrm>
          <a:off x="899592" y="3131840"/>
          <a:ext cx="757743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734"/>
                <a:gridCol w="1261926"/>
                <a:gridCol w="1261926"/>
                <a:gridCol w="1261926"/>
                <a:gridCol w="1261926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Corrector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 shift X/Y</a:t>
                      </a:r>
                      <a:r>
                        <a:rPr lang="en-US" altLang="zh-CN" sz="1800" kern="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(μm)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Longitudinal shift Z</a:t>
                      </a:r>
                      <a:r>
                        <a:rPr lang="en-US" altLang="zh-CN" sz="1800" kern="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(μm)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Tilt about X/Y (mrad)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Tilt about Z (mrad)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field 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31461"/>
              </p:ext>
            </p:extLst>
          </p:nvPr>
        </p:nvGraphicFramePr>
        <p:xfrm>
          <a:off x="683568" y="5664154"/>
          <a:ext cx="7992889" cy="645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848577"/>
                <a:gridCol w="2348578"/>
              </a:tblGrid>
              <a:tr h="322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 (m)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Tilt (mrad)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Gain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Offset after BBA(mm)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BPM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1e-5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5%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1e-3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4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orbit with errors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-1497958" y="1382463"/>
            <a:ext cx="10972800" cy="69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3" y="2915784"/>
            <a:ext cx="4680520" cy="3510390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107505" y="1484784"/>
            <a:ext cx="43924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Orbit within the beam stay clear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“First turn trajectory” is not necessary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12" y="3042353"/>
            <a:ext cx="4464496" cy="33483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72000" y="1382463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Corrector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48 correctors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+856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BTs</a:t>
            </a:r>
          </a:p>
          <a:p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Corrector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904 correctors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904*2</a:t>
            </a:r>
          </a:p>
        </p:txBody>
      </p:sp>
      <p:sp>
        <p:nvSpPr>
          <p:cNvPr id="8" name="文本框 9"/>
          <p:cNvSpPr txBox="1"/>
          <p:nvPr/>
        </p:nvSpPr>
        <p:spPr>
          <a:xfrm>
            <a:off x="5436096" y="6396406"/>
            <a:ext cx="324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0.2mm         Ver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0.3mm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optics &amp; DA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82434"/>
            <a:ext cx="88712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59632" y="5312938"/>
            <a:ext cx="12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pipe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7314140" y="3759304"/>
            <a:ext cx="201576" cy="15536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44364" y="1052736"/>
            <a:ext cx="8424936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35718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is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of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bare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lattice,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x-none" sz="2400" dirty="0">
                <a:solidFill>
                  <a:prstClr val="black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50mm*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</a:t>
            </a:r>
            <a:r>
              <a:rPr lang="en-US" altLang="x-none" sz="2400" dirty="0">
                <a:solidFill>
                  <a:prstClr val="black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18mm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optics correction,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 requirement</a:t>
            </a:r>
            <a:endParaRPr lang="en-US" altLang="x-none" sz="2400" dirty="0">
              <a:solidFill>
                <a:srgbClr val="2105ED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357188" lvl="1" indent="-35718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is less than 10% for the simulation seeds</a:t>
            </a:r>
          </a:p>
          <a:p>
            <a:pPr marL="357188" lvl="0" indent="-357188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 the requirement of injection and beam lifetime </a:t>
            </a:r>
          </a:p>
          <a:p>
            <a:pPr marL="357188" lvl="0" indent="-357188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Skew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needed to control the coupling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3832" y="5850561"/>
            <a:ext cx="5814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Hor. 10%   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Ver. 6.5%     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Hor.   0.023m       Ver. 0.04m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94476" y="5844957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CN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injx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=120nm, 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CN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2(9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+5mm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CN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injy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=120nm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=2(6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+5mm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6205124" y="3658235"/>
            <a:ext cx="110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βx/βy=188/33m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864" y="149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Eddy current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184576" cy="305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22792"/>
            <a:ext cx="4321178" cy="26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715387"/>
              </p:ext>
            </p:extLst>
          </p:nvPr>
        </p:nvGraphicFramePr>
        <p:xfrm>
          <a:off x="2339752" y="3140968"/>
          <a:ext cx="3022525" cy="60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5" imgW="2425680" imgH="482400" progId="Equation.DSMT4">
                  <p:embed/>
                </p:oleObj>
              </mc:Choice>
              <mc:Fallback>
                <p:oleObj name="Equation" r:id="rId5" imgW="2425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3140968"/>
                        <a:ext cx="3022525" cy="60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1340768"/>
            <a:ext cx="36010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ramping, parasitic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field is induced in  dipoles due to eddy current.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Ramping rate is limited by eddy current effect.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ramping curve to control the maximum K2.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984" y="4941168"/>
            <a:ext cx="42290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Chromaticity distortion needs to be corrected during ramping.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ynamic chromaticity correction and according DA is under studying.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09" y="260648"/>
            <a:ext cx="8229600" cy="921216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time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5215" y="22713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919" y="4005064"/>
            <a:ext cx="6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" name="TextBox 7167"/>
          <p:cNvSpPr txBox="1"/>
          <p:nvPr/>
        </p:nvSpPr>
        <p:spPr>
          <a:xfrm>
            <a:off x="350919" y="5520827"/>
            <a:ext cx="90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矩形 7173"/>
          <p:cNvSpPr/>
          <p:nvPr/>
        </p:nvSpPr>
        <p:spPr>
          <a:xfrm>
            <a:off x="4555976" y="4367677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30Gauss @ 10GeV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Eddy current effect</a:t>
            </a:r>
            <a:endParaRPr lang="zh-CN" altLang="en-US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08" y="1820816"/>
            <a:ext cx="4376421" cy="232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2" name="矩形 7181"/>
          <p:cNvSpPr/>
          <p:nvPr/>
        </p:nvSpPr>
        <p:spPr>
          <a:xfrm>
            <a:off x="3484423" y="3037299"/>
            <a:ext cx="69923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矩形 7184"/>
          <p:cNvSpPr/>
          <p:nvPr/>
        </p:nvSpPr>
        <p:spPr>
          <a:xfrm>
            <a:off x="3429517" y="4613899"/>
            <a:ext cx="769763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cycles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矩形 7186"/>
          <p:cNvSpPr/>
          <p:nvPr/>
        </p:nvSpPr>
        <p:spPr>
          <a:xfrm>
            <a:off x="3484423" y="6352658"/>
            <a:ext cx="859531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cycles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0809" y="5520827"/>
            <a:ext cx="4376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quantum lifetime@10GeV: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8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min  (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CN" sz="20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=120nm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due to lifetime &lt;&lt;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4" y="1624424"/>
            <a:ext cx="3420871" cy="143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9" y="3191187"/>
            <a:ext cx="3604089" cy="15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9" y="4952014"/>
            <a:ext cx="3656384" cy="155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5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lifetime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1700808"/>
            <a:ext cx="5758335" cy="346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0457" y="4005064"/>
            <a:ext cx="109038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/>
              <a:t>1</a:t>
            </a:r>
            <a:r>
              <a:rPr lang="en-US" altLang="zh-CN" sz="1600" dirty="0" smtClean="0">
                <a:sym typeface="Symbol"/>
              </a:rPr>
              <a:t>10</a:t>
            </a:r>
            <a:r>
              <a:rPr lang="en-US" altLang="zh-CN" sz="1600" baseline="30000" dirty="0" smtClean="0">
                <a:sym typeface="Symbol"/>
              </a:rPr>
              <a:t>8</a:t>
            </a:r>
            <a:r>
              <a:rPr lang="en-US" altLang="zh-CN" sz="1600" dirty="0" smtClean="0">
                <a:sym typeface="Symbol"/>
              </a:rPr>
              <a:t> min</a:t>
            </a:r>
            <a:endParaRPr lang="zh-CN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3848355"/>
            <a:ext cx="789781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/>
              <a:t>60 min</a:t>
            </a:r>
            <a:endParaRPr lang="zh-CN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34441" y="5538920"/>
            <a:ext cx="7272808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45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tranaverse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lifetime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80GeV &amp; 120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longitunidal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lifetime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53" y="1628800"/>
            <a:ext cx="379904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evolution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30728" y="191683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69081"/>
            <a:ext cx="3744416" cy="241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53" y="4221086"/>
            <a:ext cx="3799044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195736" y="436510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38660" y="443711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9586" y="152252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lifetime is dominated by transverse quantum lifetime at 10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lifetime is dominated by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lonitudinal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lifetime at extraction energy.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due to lifetime determined by the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evolution-Higgs</a:t>
            </a:r>
            <a:endParaRPr lang="zh-CN" altLang="en-US" dirty="0"/>
          </a:p>
        </p:txBody>
      </p:sp>
      <p:pic>
        <p:nvPicPr>
          <p:cNvPr id="12290" name="Picture 2" descr="E:\50km_Circular_collider\Chou\Injection\booster\parameter20180202\注入时间\注入时间\H-Top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0" y="2924944"/>
            <a:ext cx="4463328" cy="33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50km_Circular_collider\Chou\Injection\booster\parameter20180202\注入时间\注入时间\H-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52" y="2956920"/>
            <a:ext cx="4426186" cy="33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484784"/>
            <a:ext cx="7632848" cy="113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up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injection (26s) every 37s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25 min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6309320"/>
            <a:ext cx="8640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up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7237" y="6329354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CDR Parameters</a:t>
            </a:r>
            <a:endParaRPr lang="zh-CN" altLang="en-US" sz="2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59902"/>
              </p:ext>
            </p:extLst>
          </p:nvPr>
        </p:nvGraphicFramePr>
        <p:xfrm>
          <a:off x="1331640" y="764704"/>
          <a:ext cx="6538696" cy="5933175"/>
        </p:xfrm>
        <a:graphic>
          <a:graphicData uri="http://schemas.openxmlformats.org/drawingml/2006/table">
            <a:tbl>
              <a:tblPr firstRow="1" bandRow="1"/>
              <a:tblGrid>
                <a:gridCol w="2520280"/>
                <a:gridCol w="1296144"/>
                <a:gridCol w="1512168"/>
                <a:gridCol w="1210104"/>
              </a:tblGrid>
              <a:tr h="28803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2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242 (0.68us)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1220 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(0.27us)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(25ns+10%gap)</a:t>
                      </a:r>
                      <a:endParaRPr lang="zh-CN" altLang="zh-CN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87.9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461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1.21/0.0031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0.17/0.004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20.9/0.068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13.9/0.049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5.9/0.078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0.031/0.109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0.013/0.12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0.0041/0.056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3.26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 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(2cell)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11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0.23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0.29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0.44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_simulation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(min)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95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0.33 (20 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min)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smtClean="0"/>
                        <a:t>7.5</a:t>
                      </a:r>
                      <a:endParaRPr lang="zh-CN" altLang="en-US" sz="1200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2.93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11.5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683568" y="2330592"/>
            <a:ext cx="7992888" cy="57606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evolution-W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up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injection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(86s) every 383s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54 min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6309320"/>
            <a:ext cx="8640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up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7237" y="6329354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E:\50km_Circular_collider\Chou\Injection\booster\parameter20180202\注入时间\注入时间\W 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81" y="2924944"/>
            <a:ext cx="4318622" cy="32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50km_Circular_collider\Chou\Injection\booster\parameter20180202\注入时间\注入时间\W -Top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306858" cy="32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evolution-Z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up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injection (592s) every 811s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10 hours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6309320"/>
            <a:ext cx="8640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up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7237" y="6329354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E:\50km_Circular_collider\Chou\Injection\booster\parameter20180202\注入时间\注入时间\Z-top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80928"/>
            <a:ext cx="4499223" cy="33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50km_Circular_collider\Chou\Injection\booster\parameter20180202\注入时间\注入时间\Z-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57" y="2780928"/>
            <a:ext cx="4484904" cy="335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89216" y="4509120"/>
            <a:ext cx="4779960" cy="1944216"/>
          </a:xfrm>
          <a:prstGeom prst="roundRect">
            <a:avLst/>
          </a:prstGeom>
          <a:solidFill>
            <a:srgbClr val="CCCCFF">
              <a:alpha val="22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92080" y="980728"/>
            <a:ext cx="3816424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0072" y="964760"/>
            <a:ext cx="5032536" cy="3168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519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field dipole magnets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088" y="103676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Challenges: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440" y="1498432"/>
            <a:ext cx="46221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Field error &lt;29Gs*0.1%=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0.029Gs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to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Field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reproducibility &lt;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29Gs*0.05%=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0.015Gs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to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itchFamily="18" charset="0"/>
                <a:ea typeface="华文楷体"/>
                <a:cs typeface="Times New Roman" pitchFamily="18" charset="0"/>
              </a:rPr>
              <a:t>The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 Earth field </a:t>
            </a:r>
            <a:r>
              <a:rPr lang="en-US" altLang="zh-CN" sz="2000" dirty="0" smtClean="0">
                <a:latin typeface="Times New Roman" pitchFamily="18" charset="0"/>
                <a:ea typeface="华文楷体"/>
                <a:cs typeface="Times New Roman" pitchFamily="18" charset="0"/>
              </a:rPr>
              <a:t>~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0.2-0.5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Gs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, </a:t>
            </a:r>
            <a:r>
              <a:rPr lang="en-US" altLang="zh-CN" sz="2000" dirty="0" smtClean="0">
                <a:latin typeface="Times New Roman" pitchFamily="18" charset="0"/>
                <a:ea typeface="华文楷体"/>
                <a:cs typeface="Times New Roman" pitchFamily="18" charset="0"/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remnant field </a:t>
            </a:r>
            <a:r>
              <a:rPr lang="en-US" altLang="zh-CN" sz="2000" dirty="0">
                <a:latin typeface="Times New Roman" pitchFamily="18" charset="0"/>
                <a:ea typeface="华文楷体"/>
                <a:cs typeface="Times New Roman" pitchFamily="18" charset="0"/>
              </a:rPr>
              <a:t>of silicon steel </a:t>
            </a:r>
            <a:r>
              <a:rPr lang="en-US" altLang="zh-CN" sz="2000" dirty="0" smtClean="0">
                <a:latin typeface="Times New Roman" pitchFamily="18" charset="0"/>
                <a:ea typeface="华文楷体"/>
                <a:cs typeface="Times New Roman" pitchFamily="18" charset="0"/>
              </a:rPr>
              <a:t>lamination ~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4-6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华文楷体"/>
                <a:cs typeface="Times New Roman" pitchFamily="18" charset="0"/>
              </a:rPr>
              <a:t>Gs</a:t>
            </a:r>
            <a:r>
              <a:rPr lang="en-US" altLang="zh-CN" sz="2000" dirty="0">
                <a:latin typeface="Times New Roman" pitchFamily="18" charset="0"/>
                <a:ea typeface="华文楷体"/>
                <a:cs typeface="Times New Roman" pitchFamily="18" charset="0"/>
              </a:rPr>
              <a:t>.</a:t>
            </a:r>
            <a:endParaRPr lang="en-US" altLang="zh-C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0368" y="103676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in CDR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49568"/>
            <a:ext cx="3514894" cy="312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580112" y="1769448"/>
            <a:ext cx="295760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ea typeface="华文楷体"/>
                <a:cs typeface="Times New Roman" pitchFamily="18" charset="0"/>
              </a:rPr>
              <a:t>Without </a:t>
            </a:r>
            <a:r>
              <a:rPr lang="en-US" altLang="zh-CN" sz="2000" dirty="0">
                <a:latin typeface="Times New Roman" pitchFamily="18" charset="0"/>
                <a:ea typeface="华文楷体"/>
                <a:cs typeface="Times New Roman" pitchFamily="18" charset="0"/>
              </a:rPr>
              <a:t>magnetic </a:t>
            </a:r>
            <a:r>
              <a:rPr lang="en-US" altLang="zh-CN" sz="2000" dirty="0" smtClean="0">
                <a:latin typeface="Times New Roman" pitchFamily="18" charset="0"/>
                <a:ea typeface="华文楷体"/>
                <a:cs typeface="Times New Roman" pitchFamily="18" charset="0"/>
              </a:rPr>
              <a:t>core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ea typeface="华文楷体"/>
                <a:cs typeface="Times New Roman" pitchFamily="18" charset="0"/>
              </a:rPr>
              <a:t>Twice excitation </a:t>
            </a:r>
            <a:r>
              <a:rPr lang="en-US" altLang="zh-CN" sz="2000" dirty="0">
                <a:latin typeface="Times New Roman" pitchFamily="18" charset="0"/>
                <a:ea typeface="华文楷体"/>
                <a:cs typeface="Times New Roman" pitchFamily="18" charset="0"/>
              </a:rPr>
              <a:t>current</a:t>
            </a:r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088" y="458112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Thinking beyond CDR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440" y="5157192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Wiggler dipole scheme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Ramp dipoles with groups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1937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64" y="1628800"/>
            <a:ext cx="791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booster design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meet the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requirements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energy modes.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64" y="4797152"/>
            <a:ext cx="770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magnetic field in the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booster is still a challenge. Studies are underway.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53880" y="3212976"/>
            <a:ext cx="7774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dynamic chromaticity correction and dynamic DA is ongoing.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39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injector chain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581432"/>
            <a:ext cx="3937505" cy="30717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81432"/>
            <a:ext cx="4334809" cy="286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11560" y="4869160"/>
            <a:ext cx="78488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10 </a:t>
            </a:r>
            <a:r>
              <a:rPr lang="en-US" altLang="x-none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GeV</a:t>
            </a: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 </a:t>
            </a:r>
            <a:r>
              <a:rPr lang="en-US" altLang="x-none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linac</a:t>
            </a: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 provides electron and positron 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beams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for booster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. 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Top up injection for collider ring ~ 3% current decay</a:t>
            </a:r>
            <a:endParaRPr lang="en-US" altLang="x-none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2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ooster is in the same tunnel as collider ring, above </a:t>
            </a: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the collider 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ring.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</a:t>
            </a: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ooster has the same geometry as collider ring except for the two IRs.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Booster bypasses the collider ring from the outer side at two IPs.</a:t>
            </a:r>
            <a:endParaRPr lang="en-US" altLang="x-none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smtClean="0">
                <a:latin typeface="Times New Roman" panose="02020603050405020304" pitchFamily="2" charset="0"/>
                <a:sym typeface="Times New Roman" panose="02020603050405020304" pitchFamily="2" charset="0"/>
              </a:rPr>
              <a:t>Design requirements for CEPC booster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82435"/>
              </p:ext>
            </p:extLst>
          </p:nvPr>
        </p:nvGraphicFramePr>
        <p:xfrm>
          <a:off x="457200" y="1600201"/>
          <a:ext cx="7323455" cy="3729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9745"/>
                <a:gridCol w="3013710"/>
              </a:tblGrid>
              <a:tr h="432946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n-US" altLang="zh-CN" sz="1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US" altLang="zh-CN" sz="1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goals</a:t>
                      </a:r>
                      <a:endParaRPr lang="en-US" altLang="zh-CN" sz="1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</a:tr>
              <a:tr h="3890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&lt;0.8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</a:tr>
              <a:tr h="3890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in x (nm rad)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&lt;3.6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</a:tr>
              <a:tr h="654969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 aperture (σ, normalized by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beam size)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&gt;3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</a:tr>
              <a:tr h="3890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acceptance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&gt;1%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</a:tr>
              <a:tr h="3890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transfer</a:t>
                      </a:r>
                      <a:r>
                        <a:rPr lang="en-US" altLang="zh-CN" sz="18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efficiency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&gt;92% 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</a:tr>
              <a:tr h="389042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transfer efficiency (</a:t>
                      </a:r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  <a:r>
                        <a:rPr lang="en-US" altLang="zh-CN" sz="18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inj. &amp; ext.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&gt;90% (99%*92%*99%)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</a:tr>
              <a:tr h="595874">
                <a:tc>
                  <a:txBody>
                    <a:bodyPr/>
                    <a:lstStyle/>
                    <a:p>
                      <a:pPr marL="72000" algn="l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Timing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 the top-up injection requirements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6350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6712" y="55892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current threshold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booster is limited by TMCI ~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0.8mA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diameter of the inner aperture is selected as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55mm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transfer efficiency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beam loss due to quantum lifetime +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beam loss during ramping process.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27885"/>
              </p:ext>
            </p:extLst>
          </p:nvPr>
        </p:nvGraphicFramePr>
        <p:xfrm>
          <a:off x="561255" y="3284984"/>
          <a:ext cx="8064897" cy="32573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04256"/>
                <a:gridCol w="936104"/>
                <a:gridCol w="864096"/>
                <a:gridCol w="1800200"/>
                <a:gridCol w="2160241"/>
              </a:tblGrid>
              <a:tr h="325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Baseline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Designed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 rate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600" b="0" i="1" kern="1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100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</a:t>
                      </a:r>
                      <a:endParaRPr lang="zh-CN" altLang="zh-CN" sz="1600" b="0" i="1" kern="100" baseline="-25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9.4×10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zh-CN" sz="16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1.5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2×10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zh-CN" sz="1600" b="1" kern="100" baseline="30000" dirty="0" smtClean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altLang="zh-CN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 1.6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zh-CN" sz="1600" b="1" kern="100" baseline="300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 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120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 / 40 ~120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kern="100" dirty="0" smtClean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/ 1</a:t>
                      </a:r>
                      <a:endParaRPr lang="zh-CN" altLang="zh-CN" sz="16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beam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energy on Target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bunch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charge on Target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267" name="Picture 3" descr="C:\Users\Dou\Desktop\Scheme3--V12-moreback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7344"/>
            <a:ext cx="8712968" cy="16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parameters @ injection </a:t>
            </a:r>
            <a:r>
              <a:rPr lang="en-US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(10GeV)</a:t>
            </a:r>
            <a:endParaRPr lang="zh-CN" altLang="en-US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32639"/>
              </p:ext>
            </p:extLst>
          </p:nvPr>
        </p:nvGraphicFramePr>
        <p:xfrm>
          <a:off x="755576" y="1412776"/>
          <a:ext cx="7344816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2727706"/>
                <a:gridCol w="839222"/>
                <a:gridCol w="1259296"/>
                <a:gridCol w="1259296"/>
                <a:gridCol w="1259296"/>
              </a:tblGrid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effectLst/>
                          <a:latin typeface="Times New Roman"/>
                          <a:ea typeface="宋体"/>
                        </a:rPr>
                        <a:t>H</a:t>
                      </a:r>
                      <a:endParaRPr lang="zh-CN" sz="1400" b="1" i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effectLst/>
                          <a:latin typeface="Times New Roman"/>
                          <a:ea typeface="宋体"/>
                        </a:rPr>
                        <a:t>W</a:t>
                      </a:r>
                      <a:endParaRPr lang="zh-CN" sz="1400" b="1" i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effectLst/>
                          <a:latin typeface="Times New Roman"/>
                          <a:ea typeface="宋体"/>
                        </a:rPr>
                        <a:t>Z</a:t>
                      </a:r>
                      <a:endParaRPr lang="zh-CN" sz="1400" b="1" i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Bunch number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Transmission efficiency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%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Bunch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charge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  <a:latin typeface="Times New Roman"/>
                          <a:ea typeface="宋体"/>
                        </a:rPr>
                        <a:t>nC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0.78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0.78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0.417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Beam </a:t>
                      </a:r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current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mA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0.568</a:t>
                      </a:r>
                      <a:endParaRPr lang="zh-CN" sz="14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0.7161</a:t>
                      </a:r>
                      <a:endParaRPr lang="zh-CN" sz="14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0.7513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Natural Energy </a:t>
                      </a:r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spread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%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0.0078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SR loss/turn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effectLst/>
                          <a:latin typeface="Times New Roman"/>
                          <a:ea typeface="宋体"/>
                        </a:rPr>
                        <a:t>keV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73.5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Momentum compaction factor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10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宋体"/>
                        </a:rPr>
                        <a:t>-5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2.44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Natural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/>
                          <a:ea typeface="宋体"/>
                        </a:rPr>
                        <a:t>Emittance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nm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0.025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RF voltage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GV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0.0627</a:t>
                      </a:r>
                      <a:endParaRPr lang="zh-CN" altLang="zh-CN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Longitudinal fractional tune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0.1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RF energy acceptance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%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1.9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s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90.7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Bunch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length from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Times New Roman"/>
                          <a:ea typeface="宋体"/>
                        </a:rPr>
                        <a:t>linac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mm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1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400" dirty="0" smtClean="0">
                          <a:effectLst/>
                          <a:latin typeface="Times New Roman"/>
                          <a:ea typeface="宋体"/>
                        </a:rPr>
                        <a:t>Energy spread from </a:t>
                      </a:r>
                      <a:r>
                        <a:rPr lang="en-US" altLang="zh-CN" sz="1400" dirty="0" err="1" smtClean="0">
                          <a:effectLst/>
                          <a:latin typeface="Times New Roman"/>
                          <a:ea typeface="宋体"/>
                        </a:rPr>
                        <a:t>linac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宋体"/>
                        </a:rPr>
                        <a:t>%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0.16</a:t>
                      </a:r>
                      <a:endParaRPr lang="zh-CN" altLang="zh-CN" sz="14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400" dirty="0" err="1" smtClean="0">
                          <a:effectLst/>
                          <a:latin typeface="Times New Roman"/>
                          <a:ea typeface="宋体"/>
                        </a:rPr>
                        <a:t>Emittance</a:t>
                      </a:r>
                      <a:r>
                        <a:rPr lang="en-US" altLang="zh-CN" sz="1400" baseline="0" dirty="0" smtClean="0">
                          <a:effectLst/>
                          <a:latin typeface="Times New Roman"/>
                          <a:ea typeface="宋体"/>
                        </a:rPr>
                        <a:t> from </a:t>
                      </a:r>
                      <a:r>
                        <a:rPr lang="en-US" altLang="zh-CN" sz="1400" baseline="0" dirty="0" err="1" smtClean="0">
                          <a:effectLst/>
                          <a:latin typeface="Times New Roman"/>
                          <a:ea typeface="宋体"/>
                        </a:rPr>
                        <a:t>linac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宋体"/>
                        </a:rPr>
                        <a:t>nm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宋体"/>
                        </a:rPr>
                        <a:t>40~120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4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10958"/>
              </p:ext>
            </p:extLst>
          </p:nvPr>
        </p:nvGraphicFramePr>
        <p:xfrm>
          <a:off x="827584" y="1196752"/>
          <a:ext cx="7560840" cy="5508612"/>
        </p:xfrm>
        <a:graphic>
          <a:graphicData uri="http://schemas.openxmlformats.org/drawingml/2006/table">
            <a:tbl>
              <a:tblPr firstRow="1" firstCol="1" bandRow="1"/>
              <a:tblGrid>
                <a:gridCol w="2807933"/>
                <a:gridCol w="863905"/>
                <a:gridCol w="1296334"/>
                <a:gridCol w="1296334"/>
                <a:gridCol w="1296334"/>
              </a:tblGrid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effectLst/>
                          <a:latin typeface="Times New Roman"/>
                          <a:ea typeface="宋体"/>
                        </a:rPr>
                        <a:t>H</a:t>
                      </a:r>
                      <a:endParaRPr lang="zh-CN" sz="1400" b="1" i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effectLst/>
                          <a:latin typeface="Times New Roman"/>
                          <a:ea typeface="宋体"/>
                        </a:rPr>
                        <a:t>W</a:t>
                      </a:r>
                      <a:endParaRPr lang="zh-CN" sz="1400" b="1" i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effectLst/>
                          <a:latin typeface="Times New Roman"/>
                          <a:ea typeface="宋体"/>
                        </a:rPr>
                        <a:t>Z</a:t>
                      </a:r>
                      <a:endParaRPr lang="zh-CN" sz="1400" b="1" i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Bunch number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Transmission efficiency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%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0.92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Bunch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charge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  <a:latin typeface="Times New Roman"/>
                          <a:ea typeface="宋体"/>
                        </a:rPr>
                        <a:t>nC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0.72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0.384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Beam current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mA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0.5227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0.6588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0.6912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Ramping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time (</a:t>
                      </a:r>
                      <a:r>
                        <a:rPr lang="en-US" sz="1400" dirty="0" err="1" smtClean="0">
                          <a:effectLst/>
                          <a:latin typeface="Times New Roman"/>
                          <a:ea typeface="宋体"/>
                        </a:rPr>
                        <a:t>up+down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)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s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 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time (e+</a:t>
                      </a:r>
                      <a:r>
                        <a:rPr lang="zh-CN" alt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e-)</a:t>
                      </a:r>
                      <a:endParaRPr lang="zh-CN" altLang="zh-CN" sz="14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25.84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85.76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592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endParaRPr lang="zh-CN" alt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811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Number of Cycles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Natural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宋体"/>
                        </a:rPr>
                        <a:t> (</a:t>
                      </a:r>
                      <a:r>
                        <a:rPr lang="en-US" sz="1400" baseline="0" dirty="0" err="1" smtClean="0">
                          <a:effectLst/>
                          <a:latin typeface="Times New Roman"/>
                          <a:ea typeface="宋体"/>
                        </a:rPr>
                        <a:t>extr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宋体"/>
                        </a:rPr>
                        <a:t>.)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 Energy </a:t>
                      </a:r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spread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%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宋体"/>
                        </a:rPr>
                        <a:t>0.094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0.062</a:t>
                      </a:r>
                      <a:endParaRPr lang="zh-CN" altLang="zh-CN" sz="14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0.0355</a:t>
                      </a:r>
                      <a:endParaRPr lang="zh-CN" altLang="zh-CN" sz="14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SR loss/turn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effectLst/>
                          <a:latin typeface="Times New Roman"/>
                          <a:ea typeface="宋体"/>
                        </a:rPr>
                        <a:t>GeV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1.5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0.3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0.032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Momentum compaction factor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10</a:t>
                      </a:r>
                      <a:r>
                        <a:rPr lang="en-US" sz="1400" baseline="30000">
                          <a:effectLst/>
                          <a:latin typeface="Times New Roman"/>
                          <a:ea typeface="宋体"/>
                        </a:rPr>
                        <a:t>-5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2.44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2.44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2.44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Natural </a:t>
                      </a:r>
                      <a:r>
                        <a:rPr lang="en-US" altLang="zh-CN" sz="1400" baseline="0" dirty="0" smtClean="0">
                          <a:effectLst/>
                          <a:latin typeface="Times New Roman"/>
                          <a:ea typeface="+mn-ea"/>
                        </a:rPr>
                        <a:t>(</a:t>
                      </a:r>
                      <a:r>
                        <a:rPr lang="en-US" altLang="zh-CN" sz="1400" baseline="0" dirty="0" err="1" smtClean="0">
                          <a:effectLst/>
                          <a:latin typeface="Times New Roman"/>
                          <a:ea typeface="+mn-ea"/>
                        </a:rPr>
                        <a:t>extr</a:t>
                      </a:r>
                      <a:r>
                        <a:rPr lang="en-US" altLang="zh-CN" sz="1400" baseline="0" dirty="0" smtClean="0">
                          <a:effectLst/>
                          <a:latin typeface="Times New Roman"/>
                          <a:ea typeface="+mn-ea"/>
                        </a:rPr>
                        <a:t>.)</a:t>
                      </a:r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/>
                          <a:ea typeface="宋体"/>
                        </a:rPr>
                        <a:t>Emittance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nm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3.58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1.59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0.51</a:t>
                      </a:r>
                      <a:endParaRPr lang="zh-CN" altLang="zh-CN" sz="1400" dirty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RF voltage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GV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1.7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0.585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0.287</a:t>
                      </a:r>
                      <a:endParaRPr lang="zh-CN" sz="14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Longitudinal fractional tune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0.1</a:t>
                      </a:r>
                      <a:endParaRPr lang="zh-CN" sz="14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0.1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0.1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/>
                          <a:ea typeface="宋体"/>
                        </a:rPr>
                        <a:t>RF energy acceptance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%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0.52</a:t>
                      </a:r>
                      <a:endParaRPr lang="zh-CN" sz="14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1.2</a:t>
                      </a:r>
                      <a:endParaRPr lang="zh-CN" sz="14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1.8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s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0.052</a:t>
                      </a:r>
                      <a:endParaRPr lang="zh-CN" sz="14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0.177</a:t>
                      </a:r>
                      <a:endParaRPr lang="zh-CN" sz="14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0.963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Natural </a:t>
                      </a:r>
                      <a:r>
                        <a:rPr lang="en-US" altLang="zh-CN" sz="1400" baseline="0" dirty="0" smtClean="0">
                          <a:effectLst/>
                          <a:latin typeface="Times New Roman"/>
                          <a:ea typeface="+mn-ea"/>
                        </a:rPr>
                        <a:t>(</a:t>
                      </a:r>
                      <a:r>
                        <a:rPr lang="en-US" altLang="zh-CN" sz="1400" baseline="0" dirty="0" err="1" smtClean="0">
                          <a:effectLst/>
                          <a:latin typeface="Times New Roman"/>
                          <a:ea typeface="+mn-ea"/>
                        </a:rPr>
                        <a:t>extr</a:t>
                      </a:r>
                      <a:r>
                        <a:rPr lang="en-US" altLang="zh-CN" sz="1400" baseline="0" dirty="0" smtClean="0">
                          <a:effectLst/>
                          <a:latin typeface="Times New Roman"/>
                          <a:ea typeface="+mn-ea"/>
                        </a:rPr>
                        <a:t>.)</a:t>
                      </a:r>
                      <a:r>
                        <a:rPr lang="en-US" altLang="zh-CN" sz="1400" dirty="0" smtClean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宋体"/>
                        </a:rPr>
                        <a:t>Bunch length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Times New Roman"/>
                          <a:ea typeface="宋体"/>
                        </a:rPr>
                        <a:t>mm</a:t>
                      </a:r>
                      <a:endParaRPr lang="zh-CN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3.5</a:t>
                      </a:r>
                      <a:endParaRPr lang="zh-CN" sz="14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2.4</a:t>
                      </a:r>
                      <a:endParaRPr lang="zh-CN" sz="14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1.3</a:t>
                      </a:r>
                      <a:endParaRPr lang="zh-CN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圆角矩形 3"/>
          <p:cNvSpPr/>
          <p:nvPr/>
        </p:nvSpPr>
        <p:spPr>
          <a:xfrm>
            <a:off x="539552" y="2996952"/>
            <a:ext cx="8064896" cy="64807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3239" y="19324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optics - ARC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3835" r="11600" b="10117"/>
          <a:stretch/>
        </p:blipFill>
        <p:spPr bwMode="auto">
          <a:xfrm>
            <a:off x="395536" y="2708920"/>
            <a:ext cx="4232503" cy="332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3" t="4807" r="8587" b="19610"/>
          <a:stretch/>
        </p:blipFill>
        <p:spPr bwMode="auto">
          <a:xfrm>
            <a:off x="4788024" y="2846801"/>
            <a:ext cx="4162506" cy="276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547664" y="6165304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latin typeface="Times New Roman" panose="02020603050405020304" pitchFamily="2" charset="0"/>
                <a:cs typeface="Times New Roman" panose="02020603050405020304" pitchFamily="2" charset="0"/>
              </a:rPr>
              <a:t>FODO cell</a:t>
            </a:r>
            <a:endParaRPr lang="en-US" altLang="zh-CN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71689" y="6145230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2" charset="0"/>
                <a:cs typeface="Times New Roman" panose="02020603050405020304" pitchFamily="2" charset="0"/>
              </a:rPr>
              <a:t>Dispersion </a:t>
            </a:r>
            <a:r>
              <a:rPr lang="en-US" altLang="zh-CN" dirty="0">
                <a:latin typeface="Times New Roman" panose="02020603050405020304" pitchFamily="2" charset="0"/>
                <a:cs typeface="Times New Roman" panose="02020603050405020304" pitchFamily="2" charset="0"/>
              </a:rPr>
              <a:t>suppressor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424" y="1282504"/>
            <a:ext cx="3882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/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 FODO cell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FODO length: 102.9m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Noninterleave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scheme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268760"/>
            <a:ext cx="36724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suppressor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two standard FODO cell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½ bend strength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4600" r="10838" b="19577"/>
          <a:stretch/>
        </p:blipFill>
        <p:spPr bwMode="auto">
          <a:xfrm>
            <a:off x="3491880" y="2478860"/>
            <a:ext cx="5472608" cy="37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optics -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大括号 2"/>
          <p:cNvSpPr/>
          <p:nvPr/>
        </p:nvSpPr>
        <p:spPr>
          <a:xfrm rot="5400000">
            <a:off x="5913968" y="5588583"/>
            <a:ext cx="238043" cy="12102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73509" y="638408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RF section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4288" r="10296" b="19050"/>
          <a:stretch/>
        </p:blipFill>
        <p:spPr bwMode="auto">
          <a:xfrm>
            <a:off x="-3765" y="4077072"/>
            <a:ext cx="3718455" cy="250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66107" y="5085184"/>
            <a:ext cx="1333763" cy="864096"/>
          </a:xfrm>
          <a:prstGeom prst="roundRect">
            <a:avLst/>
          </a:prstGeom>
          <a:solidFill>
            <a:schemeClr val="accent1">
              <a:alpha val="14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491880" y="5517232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268" y="1196752"/>
            <a:ext cx="898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RF straight section at the same location as collider ring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68" y="1700808"/>
            <a:ext cx="916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average beta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multi-bunch instability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320280"/>
            <a:ext cx="2736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/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 FODO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cell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Average beta: 30 m</a:t>
            </a:r>
          </a:p>
          <a:p>
            <a:pPr marL="182563" indent="-182563">
              <a:spcBef>
                <a:spcPts val="6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Space between  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:12m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5763</TotalTime>
  <Words>1496</Words>
  <Application>Microsoft Office PowerPoint</Application>
  <PresentationFormat>全屏显示(4:3)</PresentationFormat>
  <Paragraphs>477</Paragraphs>
  <Slides>23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华文楷体</vt:lpstr>
      <vt:lpstr>宋体</vt:lpstr>
      <vt:lpstr>Arial</vt:lpstr>
      <vt:lpstr>Calibri</vt:lpstr>
      <vt:lpstr>Comic Sans MS</vt:lpstr>
      <vt:lpstr>Symbol</vt:lpstr>
      <vt:lpstr>Times New Roman</vt:lpstr>
      <vt:lpstr>Wingdings</vt:lpstr>
      <vt:lpstr>Office 主题</vt:lpstr>
      <vt:lpstr>Equation</vt:lpstr>
      <vt:lpstr>CEPC Booster Design</vt:lpstr>
      <vt:lpstr>CEPC  CDR Parameters</vt:lpstr>
      <vt:lpstr>CEPC injector chain</vt:lpstr>
      <vt:lpstr>Design requirements for CEPC booster</vt:lpstr>
      <vt:lpstr>CEPC Linac</vt:lpstr>
      <vt:lpstr>Booster parameters @ injection (10GeV)</vt:lpstr>
      <vt:lpstr>Booster parameters @ extraction</vt:lpstr>
      <vt:lpstr>Booster optics - ARC</vt:lpstr>
      <vt:lpstr>Booster optics - RF</vt:lpstr>
      <vt:lpstr>Booster optics – IR bypass</vt:lpstr>
      <vt:lpstr>Booster geometry</vt:lpstr>
      <vt:lpstr>Booster error studies</vt:lpstr>
      <vt:lpstr>Booster orbit with errors</vt:lpstr>
      <vt:lpstr>Booster optics &amp; DA with corrections</vt:lpstr>
      <vt:lpstr>Eddy current effect</vt:lpstr>
      <vt:lpstr>Injection time structure</vt:lpstr>
      <vt:lpstr>Quantum lifetime</vt:lpstr>
      <vt:lpstr>Emittance evolution</vt:lpstr>
      <vt:lpstr>Current evolution-Higgs</vt:lpstr>
      <vt:lpstr>Current evolution-W</vt:lpstr>
      <vt:lpstr>Current evolution-Z</vt:lpstr>
      <vt:lpstr>Low field dipole magnets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Parameter Optimization and Booster Design</dc:title>
  <dc:creator>Dou</dc:creator>
  <cp:lastModifiedBy>Dou</cp:lastModifiedBy>
  <cp:revision>98</cp:revision>
  <dcterms:created xsi:type="dcterms:W3CDTF">2018-01-16T07:57:26Z</dcterms:created>
  <dcterms:modified xsi:type="dcterms:W3CDTF">2018-02-10T00:52:32Z</dcterms:modified>
</cp:coreProperties>
</file>