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9" r:id="rId3"/>
    <p:sldId id="260" r:id="rId4"/>
    <p:sldId id="261" r:id="rId5"/>
    <p:sldId id="262" r:id="rId6"/>
    <p:sldId id="265" r:id="rId7"/>
    <p:sldId id="263" r:id="rId8"/>
    <p:sldId id="26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p:restoredTop sz="94745"/>
  </p:normalViewPr>
  <p:slideViewPr>
    <p:cSldViewPr snapToGrid="0" snapToObjects="1">
      <p:cViewPr varScale="1">
        <p:scale>
          <a:sx n="102" d="100"/>
          <a:sy n="102" d="100"/>
        </p:scale>
        <p:origin x="2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0FF13-0F3E-E749-A8DC-C3FC142685ED}" type="datetimeFigureOut">
              <a:rPr lang="en-US" smtClean="0"/>
              <a:t>3/5/18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82F6D-048B-C94D-A979-5E645C6DF83C}" type="slidenum">
              <a:rPr lang="en-US" smtClean="0"/>
              <a:t>‹#›</a:t>
            </a:fld>
            <a:endParaRPr lang="en-US"/>
          </a:p>
        </p:txBody>
      </p:sp>
    </p:spTree>
    <p:extLst>
      <p:ext uri="{BB962C8B-B14F-4D97-AF65-F5344CB8AC3E}">
        <p14:creationId xmlns:p14="http://schemas.microsoft.com/office/powerpoint/2010/main" val="51831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topic is about</a:t>
            </a:r>
            <a:r>
              <a:rPr lang="en-US" baseline="0" dirty="0" smtClean="0"/>
              <a:t> </a:t>
            </a:r>
            <a:r>
              <a:rPr lang="en-US" baseline="0" dirty="0" err="1" smtClean="0"/>
              <a:t>classifing</a:t>
            </a:r>
            <a:r>
              <a:rPr lang="en-US" baseline="0" dirty="0" smtClean="0"/>
              <a:t> w and z bosons using machine learning.</a:t>
            </a:r>
            <a:endParaRPr lang="en-US" dirty="0"/>
          </a:p>
        </p:txBody>
      </p:sp>
      <p:sp>
        <p:nvSpPr>
          <p:cNvPr id="4" name="Slide Number Placeholder 3"/>
          <p:cNvSpPr>
            <a:spLocks noGrp="1"/>
          </p:cNvSpPr>
          <p:nvPr>
            <p:ph type="sldNum" sz="quarter" idx="10"/>
          </p:nvPr>
        </p:nvSpPr>
        <p:spPr/>
        <p:txBody>
          <a:bodyPr/>
          <a:lstStyle/>
          <a:p>
            <a:fld id="{C9782F6D-048B-C94D-A979-5E645C6DF83C}" type="slidenum">
              <a:rPr lang="en-US" smtClean="0"/>
              <a:t>1</a:t>
            </a:fld>
            <a:endParaRPr lang="en-US"/>
          </a:p>
        </p:txBody>
      </p:sp>
    </p:spTree>
    <p:extLst>
      <p:ext uri="{BB962C8B-B14F-4D97-AF65-F5344CB8AC3E}">
        <p14:creationId xmlns:p14="http://schemas.microsoft.com/office/powerpoint/2010/main" val="105893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sample is on generation level, including </a:t>
            </a:r>
            <a:r>
              <a:rPr lang="en-US" dirty="0" err="1" smtClean="0"/>
              <a:t>ww</a:t>
            </a:r>
            <a:r>
              <a:rPr lang="en-US" dirty="0" smtClean="0"/>
              <a:t> decay to</a:t>
            </a:r>
            <a:r>
              <a:rPr lang="en-US" baseline="0" dirty="0" smtClean="0"/>
              <a:t> </a:t>
            </a:r>
            <a:r>
              <a:rPr lang="en-US" baseline="0" dirty="0" err="1" smtClean="0"/>
              <a:t>ccbs</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C9782F6D-048B-C94D-A979-5E645C6DF83C}" type="slidenum">
              <a:rPr lang="en-US" smtClean="0"/>
              <a:t>2</a:t>
            </a:fld>
            <a:endParaRPr lang="en-US"/>
          </a:p>
        </p:txBody>
      </p:sp>
    </p:spTree>
    <p:extLst>
      <p:ext uri="{BB962C8B-B14F-4D97-AF65-F5344CB8AC3E}">
        <p14:creationId xmlns:p14="http://schemas.microsoft.com/office/powerpoint/2010/main" val="50965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graph shows</a:t>
            </a:r>
            <a:r>
              <a:rPr lang="en-US" baseline="0" dirty="0" smtClean="0"/>
              <a:t> the invariant mass of w and z boson on </a:t>
            </a:r>
            <a:r>
              <a:rPr lang="en-US" baseline="0" dirty="0" err="1" smtClean="0"/>
              <a:t>parton</a:t>
            </a:r>
            <a:r>
              <a:rPr lang="en-US" baseline="0" dirty="0" smtClean="0"/>
              <a:t> level, the height difference is due to statistical magnitude. On the right graph, blue line and red line is about the accuracy of w and z boson separately, the </a:t>
            </a:r>
            <a:r>
              <a:rPr lang="en-US" altLang="zh-CN" baseline="0" dirty="0" smtClean="0"/>
              <a:t>bottom</a:t>
            </a:r>
            <a:r>
              <a:rPr lang="zh-CN" altLang="en-US" baseline="0" dirty="0" smtClean="0"/>
              <a:t> </a:t>
            </a:r>
            <a:r>
              <a:rPr lang="en-US" altLang="zh-CN" baseline="0" dirty="0" smtClean="0"/>
              <a:t>is the accuracy definition. On the right graph, we can see the intersection of two lines, the accuracy is less than 85 </a:t>
            </a:r>
            <a:r>
              <a:rPr lang="en-US" altLang="zh-CN" baseline="0" dirty="0" err="1" smtClean="0"/>
              <a:t>percent,we</a:t>
            </a:r>
            <a:r>
              <a:rPr lang="en-US" altLang="zh-CN" baseline="0" dirty="0" smtClean="0"/>
              <a:t> remember this value.</a:t>
            </a:r>
            <a:endParaRPr lang="en-US" dirty="0"/>
          </a:p>
        </p:txBody>
      </p:sp>
      <p:sp>
        <p:nvSpPr>
          <p:cNvPr id="4" name="Slide Number Placeholder 3"/>
          <p:cNvSpPr>
            <a:spLocks noGrp="1"/>
          </p:cNvSpPr>
          <p:nvPr>
            <p:ph type="sldNum" sz="quarter" idx="10"/>
          </p:nvPr>
        </p:nvSpPr>
        <p:spPr/>
        <p:txBody>
          <a:bodyPr/>
          <a:lstStyle/>
          <a:p>
            <a:fld id="{C9782F6D-048B-C94D-A979-5E645C6DF83C}" type="slidenum">
              <a:rPr lang="en-US" smtClean="0"/>
              <a:t>3</a:t>
            </a:fld>
            <a:endParaRPr lang="en-US"/>
          </a:p>
        </p:txBody>
      </p:sp>
    </p:spTree>
    <p:extLst>
      <p:ext uri="{BB962C8B-B14F-4D97-AF65-F5344CB8AC3E}">
        <p14:creationId xmlns:p14="http://schemas.microsoft.com/office/powerpoint/2010/main" val="85506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about </a:t>
            </a:r>
            <a:r>
              <a:rPr lang="en-US" baseline="0" dirty="0" err="1" smtClean="0"/>
              <a:t>calssifying</a:t>
            </a:r>
            <a:r>
              <a:rPr lang="en-US" baseline="0" dirty="0" smtClean="0"/>
              <a:t> accuracy using machine learning. The sample is four quarks decayed from </a:t>
            </a:r>
            <a:r>
              <a:rPr lang="en-US" baseline="0" dirty="0" err="1" smtClean="0"/>
              <a:t>ww</a:t>
            </a:r>
            <a:r>
              <a:rPr lang="en-US" baseline="0" dirty="0" smtClean="0"/>
              <a:t> or </a:t>
            </a:r>
            <a:r>
              <a:rPr lang="en-US" baseline="0" dirty="0" err="1" smtClean="0"/>
              <a:t>zz</a:t>
            </a:r>
            <a:r>
              <a:rPr lang="en-US" baseline="0" dirty="0" smtClean="0"/>
              <a:t> bosons, the left graph is testing accuracy and training process, from training curve we can say the testing result is ok. The right graph is model structure. The accuracy defined as same as last slide. We can say the way of machine learning doesn’t use invariant mass of w and z bosons.</a:t>
            </a:r>
            <a:endParaRPr lang="en-US" dirty="0"/>
          </a:p>
        </p:txBody>
      </p:sp>
      <p:sp>
        <p:nvSpPr>
          <p:cNvPr id="4" name="Slide Number Placeholder 3"/>
          <p:cNvSpPr>
            <a:spLocks noGrp="1"/>
          </p:cNvSpPr>
          <p:nvPr>
            <p:ph type="sldNum" sz="quarter" idx="10"/>
          </p:nvPr>
        </p:nvSpPr>
        <p:spPr/>
        <p:txBody>
          <a:bodyPr/>
          <a:lstStyle/>
          <a:p>
            <a:fld id="{C9782F6D-048B-C94D-A979-5E645C6DF83C}" type="slidenum">
              <a:rPr lang="en-US" smtClean="0"/>
              <a:t>4</a:t>
            </a:fld>
            <a:endParaRPr lang="en-US"/>
          </a:p>
        </p:txBody>
      </p:sp>
    </p:spTree>
    <p:extLst>
      <p:ext uri="{BB962C8B-B14F-4D97-AF65-F5344CB8AC3E}">
        <p14:creationId xmlns:p14="http://schemas.microsoft.com/office/powerpoint/2010/main" val="2452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jet level,</a:t>
            </a:r>
            <a:r>
              <a:rPr lang="en-US" baseline="0" dirty="0" smtClean="0"/>
              <a:t> we use the same way and model to classify w and z, the result is bad than </a:t>
            </a:r>
            <a:r>
              <a:rPr lang="en-US" baseline="0" dirty="0" err="1" smtClean="0"/>
              <a:t>parton</a:t>
            </a:r>
            <a:r>
              <a:rPr lang="en-US" baseline="0" dirty="0" smtClean="0"/>
              <a:t> level.</a:t>
            </a:r>
            <a:endParaRPr lang="en-US" dirty="0"/>
          </a:p>
        </p:txBody>
      </p:sp>
      <p:sp>
        <p:nvSpPr>
          <p:cNvPr id="4" name="Slide Number Placeholder 3"/>
          <p:cNvSpPr>
            <a:spLocks noGrp="1"/>
          </p:cNvSpPr>
          <p:nvPr>
            <p:ph type="sldNum" sz="quarter" idx="10"/>
          </p:nvPr>
        </p:nvSpPr>
        <p:spPr/>
        <p:txBody>
          <a:bodyPr/>
          <a:lstStyle/>
          <a:p>
            <a:fld id="{C9782F6D-048B-C94D-A979-5E645C6DF83C}" type="slidenum">
              <a:rPr lang="en-US" smtClean="0"/>
              <a:t>5</a:t>
            </a:fld>
            <a:endParaRPr lang="en-US"/>
          </a:p>
        </p:txBody>
      </p:sp>
    </p:spTree>
    <p:extLst>
      <p:ext uri="{BB962C8B-B14F-4D97-AF65-F5344CB8AC3E}">
        <p14:creationId xmlns:p14="http://schemas.microsoft.com/office/powerpoint/2010/main" val="74173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82F6D-048B-C94D-A979-5E645C6DF83C}" type="slidenum">
              <a:rPr lang="en-US" smtClean="0"/>
              <a:t>8</a:t>
            </a:fld>
            <a:endParaRPr lang="en-US"/>
          </a:p>
        </p:txBody>
      </p:sp>
    </p:spTree>
    <p:extLst>
      <p:ext uri="{BB962C8B-B14F-4D97-AF65-F5344CB8AC3E}">
        <p14:creationId xmlns:p14="http://schemas.microsoft.com/office/powerpoint/2010/main" val="17474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0ED9D-5124-2646-9BB7-51FD363550D0}" type="datetimeFigureOut">
              <a:rPr lang="en-US" smtClean="0"/>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184254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0ED9D-5124-2646-9BB7-51FD363550D0}" type="datetimeFigureOut">
              <a:rPr lang="en-US" smtClean="0"/>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117472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0ED9D-5124-2646-9BB7-51FD363550D0}" type="datetimeFigureOut">
              <a:rPr lang="en-US" smtClean="0"/>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174888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0ED9D-5124-2646-9BB7-51FD363550D0}" type="datetimeFigureOut">
              <a:rPr lang="en-US" smtClean="0"/>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97749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0ED9D-5124-2646-9BB7-51FD363550D0}" type="datetimeFigureOut">
              <a:rPr lang="en-US" smtClean="0"/>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44858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0ED9D-5124-2646-9BB7-51FD363550D0}" type="datetimeFigureOut">
              <a:rPr lang="en-US" smtClean="0"/>
              <a:t>3/5/18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163775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0ED9D-5124-2646-9BB7-51FD363550D0}" type="datetimeFigureOut">
              <a:rPr lang="en-US" smtClean="0"/>
              <a:t>3/5/18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142515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0ED9D-5124-2646-9BB7-51FD363550D0}" type="datetimeFigureOut">
              <a:rPr lang="en-US" smtClean="0"/>
              <a:t>3/5/18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167974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0ED9D-5124-2646-9BB7-51FD363550D0}" type="datetimeFigureOut">
              <a:rPr lang="en-US" smtClean="0"/>
              <a:t>3/5/18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61834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ED9D-5124-2646-9BB7-51FD363550D0}" type="datetimeFigureOut">
              <a:rPr lang="en-US" smtClean="0"/>
              <a:t>3/5/18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80410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ED9D-5124-2646-9BB7-51FD363550D0}" type="datetimeFigureOut">
              <a:rPr lang="en-US" smtClean="0"/>
              <a:t>3/5/18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54833-DD96-774F-826C-4B5FD4061A45}" type="slidenum">
              <a:rPr lang="en-US" smtClean="0"/>
              <a:t>‹#›</a:t>
            </a:fld>
            <a:endParaRPr lang="en-US"/>
          </a:p>
        </p:txBody>
      </p:sp>
    </p:spTree>
    <p:extLst>
      <p:ext uri="{BB962C8B-B14F-4D97-AF65-F5344CB8AC3E}">
        <p14:creationId xmlns:p14="http://schemas.microsoft.com/office/powerpoint/2010/main" val="4817747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ED9D-5124-2646-9BB7-51FD363550D0}" type="datetimeFigureOut">
              <a:rPr lang="en-US" smtClean="0"/>
              <a:t>3/5/18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54833-DD96-774F-826C-4B5FD4061A45}" type="slidenum">
              <a:rPr lang="en-US" smtClean="0"/>
              <a:t>‹#›</a:t>
            </a:fld>
            <a:endParaRPr lang="en-US"/>
          </a:p>
        </p:txBody>
      </p:sp>
    </p:spTree>
    <p:extLst>
      <p:ext uri="{BB962C8B-B14F-4D97-AF65-F5344CB8AC3E}">
        <p14:creationId xmlns:p14="http://schemas.microsoft.com/office/powerpoint/2010/main" val="179758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99" y="2129425"/>
            <a:ext cx="10709753" cy="3231654"/>
          </a:xfrm>
          <a:prstGeom prst="rect">
            <a:avLst/>
          </a:prstGeom>
          <a:noFill/>
        </p:spPr>
        <p:txBody>
          <a:bodyPr wrap="square" rtlCol="0">
            <a:spAutoFit/>
          </a:bodyPr>
          <a:lstStyle/>
          <a:p>
            <a:r>
              <a:rPr lang="en-US" sz="4000" dirty="0" smtClean="0"/>
              <a:t>                     </a:t>
            </a:r>
            <a:r>
              <a:rPr lang="en-US" sz="5400" dirty="0" smtClean="0"/>
              <a:t>W/Z bosons classification</a:t>
            </a:r>
          </a:p>
          <a:p>
            <a:endParaRPr lang="en-US" dirty="0"/>
          </a:p>
          <a:p>
            <a:r>
              <a:rPr lang="en-US" dirty="0" smtClean="0"/>
              <a:t>                                                                                   </a:t>
            </a:r>
            <a:r>
              <a:rPr lang="zh-CN" altLang="en-US" dirty="0" smtClean="0"/>
              <a:t>         </a:t>
            </a:r>
            <a:r>
              <a:rPr lang="en-US" dirty="0" smtClean="0"/>
              <a:t> </a:t>
            </a:r>
            <a:r>
              <a:rPr lang="zh-CN" altLang="en-US" sz="2800" dirty="0" smtClean="0"/>
              <a:t>朱永峰</a:t>
            </a:r>
            <a:endParaRPr lang="en-US" sz="2800" dirty="0" smtClean="0"/>
          </a:p>
          <a:p>
            <a:r>
              <a:rPr lang="en-US" dirty="0" smtClean="0"/>
              <a:t>                                                            </a:t>
            </a:r>
            <a:r>
              <a:rPr lang="zh-CN" altLang="en-US" dirty="0" smtClean="0"/>
              <a:t>                  </a:t>
            </a:r>
            <a:endParaRPr lang="en-US" altLang="zh-CN" dirty="0" smtClean="0"/>
          </a:p>
          <a:p>
            <a:r>
              <a:rPr lang="zh-CN" altLang="en-US" dirty="0"/>
              <a:t> </a:t>
            </a:r>
            <a:r>
              <a:rPr lang="zh-CN" altLang="en-US" dirty="0" smtClean="0"/>
              <a:t>                                                                              </a:t>
            </a:r>
            <a:r>
              <a:rPr lang="en-US" dirty="0" smtClean="0"/>
              <a:t>       </a:t>
            </a:r>
            <a:r>
              <a:rPr lang="en-US" sz="3200" dirty="0" smtClean="0"/>
              <a:t>2018.0</a:t>
            </a:r>
            <a:r>
              <a:rPr lang="en-US" altLang="zh-CN" sz="3200" dirty="0" smtClean="0"/>
              <a:t>3.04</a:t>
            </a:r>
            <a:endParaRPr lang="en-US" sz="3200" dirty="0" smtClean="0"/>
          </a:p>
          <a:p>
            <a:endParaRPr lang="en-US" dirty="0"/>
          </a:p>
          <a:p>
            <a:endParaRPr lang="en-US" dirty="0" smtClean="0"/>
          </a:p>
          <a:p>
            <a:endParaRPr lang="en-US" dirty="0"/>
          </a:p>
        </p:txBody>
      </p:sp>
    </p:spTree>
    <p:extLst>
      <p:ext uri="{BB962C8B-B14F-4D97-AF65-F5344CB8AC3E}">
        <p14:creationId xmlns:p14="http://schemas.microsoft.com/office/powerpoint/2010/main" val="111032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10" y="1315234"/>
            <a:ext cx="11185743" cy="3724096"/>
          </a:xfrm>
          <a:prstGeom prst="rect">
            <a:avLst/>
          </a:prstGeom>
          <a:noFill/>
        </p:spPr>
        <p:txBody>
          <a:bodyPr wrap="square" rtlCol="0">
            <a:spAutoFit/>
          </a:bodyPr>
          <a:lstStyle/>
          <a:p>
            <a:r>
              <a:rPr lang="en-US" sz="2800" dirty="0" smtClean="0"/>
              <a:t>The following is on generation level</a:t>
            </a:r>
          </a:p>
          <a:p>
            <a:endParaRPr lang="en-US" sz="2800" dirty="0" smtClean="0"/>
          </a:p>
          <a:p>
            <a:r>
              <a:rPr lang="en-US" sz="2800" dirty="0" smtClean="0"/>
              <a:t>      Objective: classify w and z bosons with machine learning</a:t>
            </a:r>
          </a:p>
          <a:p>
            <a:endParaRPr lang="en-US" sz="2800" dirty="0"/>
          </a:p>
          <a:p>
            <a:r>
              <a:rPr lang="en-US" sz="2800" dirty="0" smtClean="0"/>
              <a:t>      Samples:   </a:t>
            </a:r>
          </a:p>
          <a:p>
            <a:r>
              <a:rPr lang="en-US" sz="2400" dirty="0"/>
              <a:t> </a:t>
            </a:r>
            <a:r>
              <a:rPr lang="en-US" sz="2400" dirty="0" smtClean="0"/>
              <a:t>               </a:t>
            </a:r>
            <a:r>
              <a:rPr lang="en-US" sz="2400" dirty="0" err="1" smtClean="0"/>
              <a:t>ww</a:t>
            </a:r>
            <a:r>
              <a:rPr lang="en-US" sz="2400" dirty="0" smtClean="0"/>
              <a:t> → </a:t>
            </a:r>
            <a:r>
              <a:rPr lang="en-US" sz="2400" dirty="0" err="1" smtClean="0"/>
              <a:t>ccbs</a:t>
            </a:r>
            <a:r>
              <a:rPr lang="en-US" sz="2400" dirty="0" smtClean="0"/>
              <a:t>                              </a:t>
            </a:r>
            <a:r>
              <a:rPr lang="en-US" sz="2400" dirty="0" err="1" smtClean="0"/>
              <a:t>zz</a:t>
            </a:r>
            <a:r>
              <a:rPr lang="en-US" sz="2400" dirty="0" smtClean="0"/>
              <a:t> → </a:t>
            </a:r>
            <a:r>
              <a:rPr lang="en-US" sz="2400" dirty="0" err="1" smtClean="0"/>
              <a:t>dtdt</a:t>
            </a:r>
            <a:endParaRPr lang="en-US" sz="2400" dirty="0" smtClean="0"/>
          </a:p>
          <a:p>
            <a:r>
              <a:rPr lang="en-US" sz="2400" dirty="0"/>
              <a:t> </a:t>
            </a:r>
            <a:r>
              <a:rPr lang="en-US" sz="2400" dirty="0" smtClean="0"/>
              <a:t>               </a:t>
            </a:r>
            <a:r>
              <a:rPr lang="en-US" sz="2400" dirty="0" err="1" smtClean="0"/>
              <a:t>ww</a:t>
            </a:r>
            <a:r>
              <a:rPr lang="en-US" sz="2400" dirty="0" smtClean="0"/>
              <a:t> → </a:t>
            </a:r>
            <a:r>
              <a:rPr lang="en-US" sz="2400" dirty="0" err="1" smtClean="0"/>
              <a:t>ccds</a:t>
            </a:r>
            <a:r>
              <a:rPr lang="en-US" sz="2400" dirty="0" smtClean="0"/>
              <a:t>                              </a:t>
            </a:r>
            <a:r>
              <a:rPr lang="en-US" sz="2400" dirty="0" err="1" smtClean="0"/>
              <a:t>zz</a:t>
            </a:r>
            <a:r>
              <a:rPr lang="en-US" sz="2400" dirty="0" smtClean="0"/>
              <a:t> → </a:t>
            </a:r>
            <a:r>
              <a:rPr lang="en-US" sz="2400" dirty="0" err="1" smtClean="0"/>
              <a:t>utut</a:t>
            </a:r>
            <a:endParaRPr lang="en-US" sz="2400" dirty="0" smtClean="0"/>
          </a:p>
          <a:p>
            <a:r>
              <a:rPr lang="en-US" sz="2400" dirty="0"/>
              <a:t> </a:t>
            </a:r>
            <a:r>
              <a:rPr lang="en-US" sz="2400" dirty="0" smtClean="0"/>
              <a:t>               </a:t>
            </a:r>
            <a:r>
              <a:rPr lang="en-US" sz="2400" dirty="0" err="1" smtClean="0"/>
              <a:t>ww</a:t>
            </a:r>
            <a:r>
              <a:rPr lang="en-US" sz="2400" dirty="0" smtClean="0"/>
              <a:t> → </a:t>
            </a:r>
            <a:r>
              <a:rPr lang="en-US" sz="2400" dirty="0" err="1" smtClean="0"/>
              <a:t>cusd</a:t>
            </a:r>
            <a:endParaRPr lang="en-US" sz="2400" dirty="0" smtClean="0"/>
          </a:p>
          <a:p>
            <a:r>
              <a:rPr lang="en-US" sz="2400" dirty="0"/>
              <a:t> </a:t>
            </a:r>
            <a:r>
              <a:rPr lang="en-US" sz="2400" dirty="0" smtClean="0"/>
              <a:t>               </a:t>
            </a:r>
            <a:r>
              <a:rPr lang="en-US" sz="2400" dirty="0" err="1" smtClean="0"/>
              <a:t>ww</a:t>
            </a:r>
            <a:r>
              <a:rPr lang="en-US" sz="2400" dirty="0" smtClean="0"/>
              <a:t> → </a:t>
            </a:r>
            <a:r>
              <a:rPr lang="en-US" sz="2400" dirty="0" err="1" smtClean="0"/>
              <a:t>uubd</a:t>
            </a:r>
            <a:endParaRPr lang="en-US" sz="2400" dirty="0" smtClean="0"/>
          </a:p>
        </p:txBody>
      </p:sp>
    </p:spTree>
    <p:extLst>
      <p:ext uri="{BB962C8B-B14F-4D97-AF65-F5344CB8AC3E}">
        <p14:creationId xmlns:p14="http://schemas.microsoft.com/office/powerpoint/2010/main" val="607279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296" y="163000"/>
            <a:ext cx="10809962" cy="892552"/>
          </a:xfrm>
          <a:prstGeom prst="rect">
            <a:avLst/>
          </a:prstGeom>
          <a:noFill/>
        </p:spPr>
        <p:txBody>
          <a:bodyPr wrap="square" rtlCol="0">
            <a:spAutoFit/>
          </a:bodyPr>
          <a:lstStyle/>
          <a:p>
            <a:endParaRPr lang="en-US" sz="2800" dirty="0" smtClean="0"/>
          </a:p>
          <a:p>
            <a:r>
              <a:rPr lang="en-US" sz="2400" dirty="0" smtClean="0"/>
              <a:t>invariant mass of w and z </a:t>
            </a:r>
            <a:r>
              <a:rPr lang="en-US" sz="2400" dirty="0" err="1" smtClean="0"/>
              <a:t>bosson</a:t>
            </a:r>
            <a:r>
              <a:rPr lang="en-US" sz="2400" dirty="0" smtClean="0"/>
              <a:t> (four quarks correctly pairing to w or z)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42" y="1068079"/>
            <a:ext cx="5203864" cy="4534422"/>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00833" y="5800829"/>
                <a:ext cx="11916427" cy="540148"/>
              </a:xfrm>
              <a:prstGeom prst="rect">
                <a:avLst/>
              </a:prstGeom>
              <a:noFill/>
            </p:spPr>
            <p:txBody>
              <a:bodyPr wrap="square" rtlCol="0">
                <a:spAutoFit/>
              </a:bodyPr>
              <a:lstStyle/>
              <a:p>
                <a:r>
                  <a:rPr lang="en-US" sz="2000" dirty="0" smtClean="0"/>
                  <a:t>w accuracy</a:t>
                </a:r>
                <a14:m>
                  <m:oMath xmlns:m="http://schemas.openxmlformats.org/officeDocument/2006/math">
                    <m:r>
                      <a:rPr lang="mr-IN" sz="2000" i="1" smtClean="0">
                        <a:latin typeface="Cambria Math" charset="0"/>
                      </a:rPr>
                      <m:t>=</m:t>
                    </m:r>
                    <m:f>
                      <m:fPr>
                        <m:ctrlPr>
                          <a:rPr lang="mr-IN" sz="2000" i="1" smtClean="0">
                            <a:latin typeface="Cambria Math" charset="0"/>
                          </a:rPr>
                        </m:ctrlPr>
                      </m:fPr>
                      <m:num>
                        <m:r>
                          <a:rPr lang="en-US" sz="2000" b="0" i="1" smtClean="0">
                            <a:latin typeface="Cambria Math" charset="0"/>
                          </a:rPr>
                          <m:t>𝑡h𝑒</m:t>
                        </m:r>
                        <m:r>
                          <a:rPr lang="en-US" sz="2000" b="0" i="1" smtClean="0">
                            <a:latin typeface="Cambria Math" charset="0"/>
                          </a:rPr>
                          <m:t> </m:t>
                        </m:r>
                        <m:r>
                          <a:rPr lang="en-US" sz="2000" b="0" i="1" smtClean="0">
                            <a:latin typeface="Cambria Math" charset="0"/>
                          </a:rPr>
                          <m:t>𝑤</m:t>
                        </m:r>
                        <m:r>
                          <a:rPr lang="en-US" sz="2000" b="0" i="1" smtClean="0">
                            <a:latin typeface="Cambria Math" charset="0"/>
                          </a:rPr>
                          <m:t> </m:t>
                        </m:r>
                        <m:r>
                          <a:rPr lang="en-US" sz="2000" b="0" i="1" smtClean="0">
                            <a:latin typeface="Cambria Math" charset="0"/>
                          </a:rPr>
                          <m:t>𝑒𝑛𝑡𝑟𝑖𝑒𝑠</m:t>
                        </m:r>
                        <m:r>
                          <a:rPr lang="en-US" sz="2000" b="0" i="1" smtClean="0">
                            <a:latin typeface="Cambria Math" charset="0"/>
                          </a:rPr>
                          <m:t> </m:t>
                        </m:r>
                        <m:r>
                          <a:rPr lang="en-US" sz="2000" b="0" i="1" smtClean="0">
                            <a:latin typeface="Cambria Math" charset="0"/>
                          </a:rPr>
                          <m:t>𝑜𝑛</m:t>
                        </m:r>
                        <m:r>
                          <a:rPr lang="en-US" sz="2000" b="0" i="1" smtClean="0">
                            <a:latin typeface="Cambria Math" charset="0"/>
                          </a:rPr>
                          <m:t> </m:t>
                        </m:r>
                        <m:r>
                          <a:rPr lang="en-US" sz="2000" b="0" i="1" smtClean="0">
                            <a:latin typeface="Cambria Math" charset="0"/>
                          </a:rPr>
                          <m:t>𝑡h𝑒</m:t>
                        </m:r>
                        <m:r>
                          <a:rPr lang="en-US" sz="2000" b="0" i="1" smtClean="0">
                            <a:latin typeface="Cambria Math" charset="0"/>
                          </a:rPr>
                          <m:t> </m:t>
                        </m:r>
                        <m:r>
                          <a:rPr lang="en-US" sz="2000" b="0" i="1" smtClean="0">
                            <a:latin typeface="Cambria Math" charset="0"/>
                          </a:rPr>
                          <m:t>𝑙𝑒𝑓𝑡</m:t>
                        </m:r>
                        <m:r>
                          <a:rPr lang="en-US" sz="2000" b="0" i="1" smtClean="0">
                            <a:latin typeface="Cambria Math" charset="0"/>
                          </a:rPr>
                          <m:t> </m:t>
                        </m:r>
                        <m:r>
                          <a:rPr lang="en-US" sz="2000" b="0" i="1" smtClean="0">
                            <a:latin typeface="Cambria Math" charset="0"/>
                          </a:rPr>
                          <m:t>𝑜𝑓</m:t>
                        </m:r>
                        <m:r>
                          <a:rPr lang="en-US" sz="2000" b="0" i="1" smtClean="0">
                            <a:latin typeface="Cambria Math" charset="0"/>
                          </a:rPr>
                          <m:t> </m:t>
                        </m:r>
                        <m:r>
                          <a:rPr lang="en-US" sz="2000" b="0" i="1" smtClean="0">
                            <a:latin typeface="Cambria Math" charset="0"/>
                          </a:rPr>
                          <m:t>𝑡h𝑒</m:t>
                        </m:r>
                        <m:r>
                          <a:rPr lang="en-US" sz="2000" b="0" i="1" smtClean="0">
                            <a:latin typeface="Cambria Math" charset="0"/>
                          </a:rPr>
                          <m:t> </m:t>
                        </m:r>
                        <m:r>
                          <a:rPr lang="en-US" sz="2000" b="0" i="1" smtClean="0">
                            <a:latin typeface="Cambria Math" charset="0"/>
                          </a:rPr>
                          <m:t>𝑏𝑙𝑎𝑐𝑘</m:t>
                        </m:r>
                        <m:r>
                          <a:rPr lang="en-US" sz="2000" b="0" i="1" smtClean="0">
                            <a:latin typeface="Cambria Math" charset="0"/>
                          </a:rPr>
                          <m:t> </m:t>
                        </m:r>
                        <m:r>
                          <a:rPr lang="en-US" sz="2000" b="0" i="1" smtClean="0">
                            <a:latin typeface="Cambria Math" charset="0"/>
                          </a:rPr>
                          <m:t>𝑙𝑖𝑛𝑒</m:t>
                        </m:r>
                      </m:num>
                      <m:den>
                        <m:r>
                          <a:rPr lang="en-US" sz="2000" b="0" i="1" smtClean="0">
                            <a:latin typeface="Cambria Math" charset="0"/>
                          </a:rPr>
                          <m:t>𝑡𝑜𝑡𝑎𝑙</m:t>
                        </m:r>
                        <m:r>
                          <a:rPr lang="en-US" sz="2000" b="0" i="1" smtClean="0">
                            <a:latin typeface="Cambria Math" charset="0"/>
                          </a:rPr>
                          <m:t> </m:t>
                        </m:r>
                        <m:r>
                          <a:rPr lang="en-US" sz="2000" b="0" i="1" smtClean="0">
                            <a:latin typeface="Cambria Math" charset="0"/>
                          </a:rPr>
                          <m:t>𝑤</m:t>
                        </m:r>
                        <m:r>
                          <a:rPr lang="en-US" sz="2000" b="0" i="1" smtClean="0">
                            <a:latin typeface="Cambria Math" charset="0"/>
                          </a:rPr>
                          <m:t> </m:t>
                        </m:r>
                        <m:r>
                          <a:rPr lang="en-US" sz="2000" b="0" i="1" smtClean="0">
                            <a:latin typeface="Cambria Math" charset="0"/>
                          </a:rPr>
                          <m:t>𝑒𝑛𝑡𝑟𝑖𝑒𝑠</m:t>
                        </m:r>
                      </m:den>
                    </m:f>
                    <m:r>
                      <a:rPr lang="en-US" sz="2000" b="0" i="1" smtClean="0">
                        <a:latin typeface="Cambria Math" charset="0"/>
                      </a:rPr>
                      <m:t>.           </m:t>
                    </m:r>
                    <m:r>
                      <a:rPr lang="en-US" sz="2000" b="0" i="1" smtClean="0">
                        <a:latin typeface="Cambria Math" charset="0"/>
                      </a:rPr>
                      <m:t>𝑧</m:t>
                    </m:r>
                    <m:r>
                      <a:rPr lang="en-US" sz="2000" b="0" i="1" smtClean="0">
                        <a:latin typeface="Cambria Math" charset="0"/>
                      </a:rPr>
                      <m:t> </m:t>
                    </m:r>
                    <m:r>
                      <a:rPr lang="en-US" sz="2000" b="0" i="1" smtClean="0">
                        <a:latin typeface="Cambria Math" charset="0"/>
                      </a:rPr>
                      <m:t>𝑎𝑐𝑐𝑢𝑟𝑎𝑐𝑦</m:t>
                    </m:r>
                    <m:r>
                      <a:rPr lang="mr-IN" sz="2000" i="1" smtClean="0">
                        <a:latin typeface="Cambria Math" charset="0"/>
                      </a:rPr>
                      <m:t>=</m:t>
                    </m:r>
                    <m:f>
                      <m:fPr>
                        <m:ctrlPr>
                          <a:rPr lang="mr-IN" sz="2000" i="1" smtClean="0">
                            <a:latin typeface="Cambria Math" charset="0"/>
                          </a:rPr>
                        </m:ctrlPr>
                      </m:fPr>
                      <m:num>
                        <m:r>
                          <a:rPr lang="en-US" sz="2000" b="0" i="1" smtClean="0">
                            <a:latin typeface="Cambria Math" charset="0"/>
                          </a:rPr>
                          <m:t>𝑡h𝑒</m:t>
                        </m:r>
                        <m:r>
                          <a:rPr lang="en-US" sz="2000" b="0" i="1" smtClean="0">
                            <a:latin typeface="Cambria Math" charset="0"/>
                          </a:rPr>
                          <m:t> </m:t>
                        </m:r>
                        <m:r>
                          <a:rPr lang="en-US" sz="2000" b="0" i="1" smtClean="0">
                            <a:latin typeface="Cambria Math" charset="0"/>
                          </a:rPr>
                          <m:t>𝑧</m:t>
                        </m:r>
                        <m:r>
                          <a:rPr lang="en-US" sz="2000" b="0" i="1" smtClean="0">
                            <a:latin typeface="Cambria Math" charset="0"/>
                          </a:rPr>
                          <m:t> </m:t>
                        </m:r>
                        <m:r>
                          <a:rPr lang="en-US" sz="2000" b="0" i="1" smtClean="0">
                            <a:latin typeface="Cambria Math" charset="0"/>
                          </a:rPr>
                          <m:t>𝑒𝑛𝑡𝑟𝑖𝑒𝑠</m:t>
                        </m:r>
                        <m:r>
                          <a:rPr lang="en-US" sz="2000" b="0" i="1" smtClean="0">
                            <a:latin typeface="Cambria Math" charset="0"/>
                          </a:rPr>
                          <m:t> </m:t>
                        </m:r>
                        <m:r>
                          <a:rPr lang="en-US" sz="2000" b="0" i="1" smtClean="0">
                            <a:latin typeface="Cambria Math" charset="0"/>
                          </a:rPr>
                          <m:t>𝑜𝑛</m:t>
                        </m:r>
                        <m:r>
                          <a:rPr lang="en-US" sz="2000" b="0" i="1" smtClean="0">
                            <a:latin typeface="Cambria Math" charset="0"/>
                          </a:rPr>
                          <m:t> </m:t>
                        </m:r>
                        <m:r>
                          <a:rPr lang="en-US" sz="2000" b="0" i="1" smtClean="0">
                            <a:latin typeface="Cambria Math" charset="0"/>
                          </a:rPr>
                          <m:t>𝑡h𝑒</m:t>
                        </m:r>
                        <m:r>
                          <a:rPr lang="en-US" sz="2000" b="0" i="1" smtClean="0">
                            <a:latin typeface="Cambria Math" charset="0"/>
                          </a:rPr>
                          <m:t> </m:t>
                        </m:r>
                        <m:r>
                          <a:rPr lang="en-US" sz="2000" b="0" i="1" smtClean="0">
                            <a:latin typeface="Cambria Math" charset="0"/>
                          </a:rPr>
                          <m:t>𝑟𝑖𝑔h𝑡</m:t>
                        </m:r>
                        <m:r>
                          <a:rPr lang="en-US" sz="2000" b="0" i="1" smtClean="0">
                            <a:latin typeface="Cambria Math" charset="0"/>
                          </a:rPr>
                          <m:t> </m:t>
                        </m:r>
                        <m:r>
                          <a:rPr lang="en-US" sz="2000" b="0" i="1" smtClean="0">
                            <a:latin typeface="Cambria Math" charset="0"/>
                          </a:rPr>
                          <m:t>𝑜𝑓</m:t>
                        </m:r>
                        <m:r>
                          <a:rPr lang="en-US" sz="2000" b="0" i="1" smtClean="0">
                            <a:latin typeface="Cambria Math" charset="0"/>
                          </a:rPr>
                          <m:t> </m:t>
                        </m:r>
                        <m:r>
                          <a:rPr lang="en-US" sz="2000" b="0" i="1" smtClean="0">
                            <a:latin typeface="Cambria Math" charset="0"/>
                          </a:rPr>
                          <m:t>𝑡h𝑒</m:t>
                        </m:r>
                        <m:r>
                          <a:rPr lang="en-US" sz="2000" b="0" i="1" smtClean="0">
                            <a:latin typeface="Cambria Math" charset="0"/>
                          </a:rPr>
                          <m:t> </m:t>
                        </m:r>
                        <m:r>
                          <a:rPr lang="en-US" sz="2000" b="0" i="1" smtClean="0">
                            <a:latin typeface="Cambria Math" charset="0"/>
                          </a:rPr>
                          <m:t>𝑏𝑙𝑎𝑐𝑘</m:t>
                        </m:r>
                        <m:r>
                          <a:rPr lang="en-US" sz="2000" b="0" i="1" smtClean="0">
                            <a:latin typeface="Cambria Math" charset="0"/>
                          </a:rPr>
                          <m:t> </m:t>
                        </m:r>
                        <m:r>
                          <a:rPr lang="en-US" sz="2000" b="0" i="1" smtClean="0">
                            <a:latin typeface="Cambria Math" charset="0"/>
                          </a:rPr>
                          <m:t>𝑙𝑖𝑛𝑒</m:t>
                        </m:r>
                      </m:num>
                      <m:den>
                        <m:r>
                          <a:rPr lang="en-US" sz="2000" b="0" i="1" smtClean="0">
                            <a:latin typeface="Cambria Math" charset="0"/>
                          </a:rPr>
                          <m:t>𝑡𝑜𝑡𝑎𝑙</m:t>
                        </m:r>
                        <m:r>
                          <a:rPr lang="en-US" sz="2000" b="0" i="1" smtClean="0">
                            <a:latin typeface="Cambria Math" charset="0"/>
                          </a:rPr>
                          <m:t> </m:t>
                        </m:r>
                        <m:r>
                          <a:rPr lang="en-US" sz="2000" b="0" i="1" smtClean="0">
                            <a:latin typeface="Cambria Math" charset="0"/>
                          </a:rPr>
                          <m:t>𝑧</m:t>
                        </m:r>
                        <m:r>
                          <a:rPr lang="en-US" sz="2000" b="0" i="1" smtClean="0">
                            <a:latin typeface="Cambria Math" charset="0"/>
                          </a:rPr>
                          <m:t> </m:t>
                        </m:r>
                        <m:r>
                          <a:rPr lang="en-US" sz="2000" b="0" i="1" smtClean="0">
                            <a:latin typeface="Cambria Math" charset="0"/>
                          </a:rPr>
                          <m:t>𝑒𝑛𝑡𝑟𝑖𝑒𝑠</m:t>
                        </m:r>
                      </m:den>
                    </m:f>
                  </m:oMath>
                </a14:m>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400833" y="5800829"/>
                <a:ext cx="11916427" cy="540148"/>
              </a:xfrm>
              <a:prstGeom prst="rect">
                <a:avLst/>
              </a:prstGeom>
              <a:blipFill rotWithShape="0">
                <a:blip r:embed="rId4"/>
                <a:stretch>
                  <a:fillRect l="-563" b="-9091"/>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114" y="1253880"/>
            <a:ext cx="5117582" cy="4348621"/>
          </a:xfrm>
          <a:prstGeom prst="rect">
            <a:avLst/>
          </a:prstGeom>
        </p:spPr>
      </p:pic>
    </p:spTree>
    <p:extLst>
      <p:ext uri="{BB962C8B-B14F-4D97-AF65-F5344CB8AC3E}">
        <p14:creationId xmlns:p14="http://schemas.microsoft.com/office/powerpoint/2010/main" val="51887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459" y="2780778"/>
            <a:ext cx="6031783" cy="34187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78" y="1469750"/>
            <a:ext cx="5606963" cy="4729764"/>
          </a:xfrm>
          <a:prstGeom prst="rect">
            <a:avLst/>
          </a:prstGeom>
        </p:spPr>
      </p:pic>
      <p:sp>
        <p:nvSpPr>
          <p:cNvPr id="4" name="TextBox 3"/>
          <p:cNvSpPr txBox="1"/>
          <p:nvPr/>
        </p:nvSpPr>
        <p:spPr>
          <a:xfrm>
            <a:off x="501041" y="416277"/>
            <a:ext cx="6062597" cy="523220"/>
          </a:xfrm>
          <a:prstGeom prst="rect">
            <a:avLst/>
          </a:prstGeom>
          <a:noFill/>
        </p:spPr>
        <p:txBody>
          <a:bodyPr wrap="square" rtlCol="0">
            <a:spAutoFit/>
          </a:bodyPr>
          <a:lstStyle/>
          <a:p>
            <a:r>
              <a:rPr lang="en-US" sz="2800" dirty="0" smtClean="0"/>
              <a:t>Parton level:</a:t>
            </a:r>
            <a:endParaRPr lang="en-US" sz="2800" dirty="0"/>
          </a:p>
        </p:txBody>
      </p:sp>
      <mc:AlternateContent xmlns:mc="http://schemas.openxmlformats.org/markup-compatibility/2006">
        <mc:Choice xmlns:a14="http://schemas.microsoft.com/office/drawing/2010/main" Requires="a14">
          <p:sp>
            <p:nvSpPr>
              <p:cNvPr id="5" name="TextBox 4"/>
              <p:cNvSpPr txBox="1"/>
              <p:nvPr/>
            </p:nvSpPr>
            <p:spPr>
              <a:xfrm>
                <a:off x="5818841" y="993933"/>
                <a:ext cx="6025019" cy="1619674"/>
              </a:xfrm>
              <a:prstGeom prst="rect">
                <a:avLst/>
              </a:prstGeom>
              <a:noFill/>
            </p:spPr>
            <p:txBody>
              <a:bodyPr wrap="square" rtlCol="0">
                <a:spAutoFit/>
              </a:bodyPr>
              <a:lstStyle/>
              <a:p>
                <a:r>
                  <a:rPr lang="en-US" sz="2400" dirty="0" smtClean="0"/>
                  <a:t>W accuracy</a:t>
                </a:r>
                <a14:m>
                  <m:oMath xmlns:m="http://schemas.openxmlformats.org/officeDocument/2006/math">
                    <m:r>
                      <a:rPr lang="mr-IN" sz="2400" i="1" smtClean="0">
                        <a:latin typeface="Cambria Math" charset="0"/>
                      </a:rPr>
                      <m:t>=</m:t>
                    </m:r>
                    <m:f>
                      <m:fPr>
                        <m:ctrlPr>
                          <a:rPr lang="mr-IN" sz="2400" i="1" smtClean="0">
                            <a:latin typeface="Cambria Math" charset="0"/>
                          </a:rPr>
                        </m:ctrlPr>
                      </m:fPr>
                      <m:num>
                        <m:r>
                          <a:rPr lang="en-US" sz="2400" b="0" i="1" smtClean="0">
                            <a:latin typeface="Cambria Math" charset="0"/>
                          </a:rPr>
                          <m:t>𝑐𝑜𝑟𝑟𝑒𝑐𝑡𝑙𝑦</m:t>
                        </m:r>
                        <m:r>
                          <a:rPr lang="en-US" sz="2400" b="0" i="1" smtClean="0">
                            <a:latin typeface="Cambria Math" charset="0"/>
                          </a:rPr>
                          <m:t> </m:t>
                        </m:r>
                        <m:r>
                          <a:rPr lang="en-US" sz="2400" b="0" i="1" smtClean="0">
                            <a:latin typeface="Cambria Math" charset="0"/>
                          </a:rPr>
                          <m:t>𝑡𝑒𝑠𝑡𝑖𝑛𝑔</m:t>
                        </m:r>
                        <m:r>
                          <a:rPr lang="en-US" sz="2400" b="0" i="1" smtClean="0">
                            <a:latin typeface="Cambria Math" charset="0"/>
                          </a:rPr>
                          <m:t> </m:t>
                        </m:r>
                        <m:r>
                          <a:rPr lang="en-US" sz="2400" b="0" i="1" smtClean="0">
                            <a:latin typeface="Cambria Math" charset="0"/>
                          </a:rPr>
                          <m:t>𝑒𝑛𝑡𝑟𝑖𝑒𝑠</m:t>
                        </m:r>
                        <m:r>
                          <a:rPr lang="en-US" sz="2400" b="0" i="1" smtClean="0">
                            <a:latin typeface="Cambria Math" charset="0"/>
                          </a:rPr>
                          <m:t> </m:t>
                        </m:r>
                        <m:r>
                          <a:rPr lang="en-US" sz="2400" b="0" i="1" smtClean="0">
                            <a:latin typeface="Cambria Math" charset="0"/>
                          </a:rPr>
                          <m:t>𝑜𝑓</m:t>
                        </m:r>
                        <m:r>
                          <a:rPr lang="en-US" sz="2400" b="0" i="1" smtClean="0">
                            <a:latin typeface="Cambria Math" charset="0"/>
                          </a:rPr>
                          <m:t> </m:t>
                        </m:r>
                        <m:r>
                          <a:rPr lang="en-US" sz="2400" b="0" i="1" smtClean="0">
                            <a:latin typeface="Cambria Math" charset="0"/>
                          </a:rPr>
                          <m:t>𝑤</m:t>
                        </m:r>
                        <m:r>
                          <a:rPr lang="en-US" sz="2400" b="0" i="1" smtClean="0">
                            <a:latin typeface="Cambria Math" charset="0"/>
                          </a:rPr>
                          <m:t> </m:t>
                        </m:r>
                        <m:r>
                          <a:rPr lang="en-US" sz="2400" b="0" i="1" smtClean="0">
                            <a:latin typeface="Cambria Math" charset="0"/>
                          </a:rPr>
                          <m:t>𝑏𝑜𝑠𝑜𝑛𝑠</m:t>
                        </m:r>
                      </m:num>
                      <m:den>
                        <m:r>
                          <a:rPr lang="en-US" sz="2400" b="0" i="1" smtClean="0">
                            <a:latin typeface="Cambria Math" charset="0"/>
                          </a:rPr>
                          <m:t>𝑡𝑜𝑡𝑎𝑙</m:t>
                        </m:r>
                        <m:r>
                          <a:rPr lang="en-US" sz="2400" b="0" i="1" smtClean="0">
                            <a:latin typeface="Cambria Math" charset="0"/>
                          </a:rPr>
                          <m:t> </m:t>
                        </m:r>
                        <m:r>
                          <a:rPr lang="en-US" sz="2400" b="0" i="1" smtClean="0">
                            <a:latin typeface="Cambria Math" charset="0"/>
                          </a:rPr>
                          <m:t>𝑒𝑛𝑡𝑟𝑖𝑒𝑠</m:t>
                        </m:r>
                        <m:r>
                          <a:rPr lang="en-US" sz="2400" b="0" i="1" smtClean="0">
                            <a:latin typeface="Cambria Math" charset="0"/>
                          </a:rPr>
                          <m:t> </m:t>
                        </m:r>
                        <m:r>
                          <a:rPr lang="en-US" sz="2400" b="0" i="1" smtClean="0">
                            <a:latin typeface="Cambria Math" charset="0"/>
                          </a:rPr>
                          <m:t>𝑜𝑓</m:t>
                        </m:r>
                        <m:r>
                          <a:rPr lang="en-US" sz="2400" b="0" i="1" smtClean="0">
                            <a:latin typeface="Cambria Math" charset="0"/>
                          </a:rPr>
                          <m:t> </m:t>
                        </m:r>
                        <m:r>
                          <a:rPr lang="en-US" sz="2400" b="0" i="1" smtClean="0">
                            <a:latin typeface="Cambria Math" charset="0"/>
                          </a:rPr>
                          <m:t>𝑤</m:t>
                        </m:r>
                        <m:r>
                          <a:rPr lang="en-US" sz="2400" b="0" i="1" smtClean="0">
                            <a:latin typeface="Cambria Math" charset="0"/>
                          </a:rPr>
                          <m:t> </m:t>
                        </m:r>
                        <m:r>
                          <a:rPr lang="en-US" sz="2400" b="0" i="1" smtClean="0">
                            <a:latin typeface="Cambria Math" charset="0"/>
                          </a:rPr>
                          <m:t>𝑏𝑜𝑠𝑜𝑛𝑠</m:t>
                        </m:r>
                      </m:den>
                    </m:f>
                  </m:oMath>
                </a14:m>
                <a:endParaRPr lang="en-US" sz="2400" dirty="0" smtClean="0"/>
              </a:p>
              <a:p>
                <a:endParaRPr lang="en-US" sz="2400" dirty="0"/>
              </a:p>
              <a:p>
                <a:r>
                  <a:rPr lang="en-US" sz="2400" dirty="0" smtClean="0"/>
                  <a:t>Z accuracy</a:t>
                </a:r>
                <a14:m>
                  <m:oMath xmlns:m="http://schemas.openxmlformats.org/officeDocument/2006/math">
                    <m:r>
                      <a:rPr lang="mr-IN" sz="2400" i="1" smtClean="0">
                        <a:latin typeface="Cambria Math" charset="0"/>
                      </a:rPr>
                      <m:t>=</m:t>
                    </m:r>
                    <m:f>
                      <m:fPr>
                        <m:ctrlPr>
                          <a:rPr lang="mr-IN" sz="2400" i="1" smtClean="0">
                            <a:latin typeface="Cambria Math" charset="0"/>
                          </a:rPr>
                        </m:ctrlPr>
                      </m:fPr>
                      <m:num>
                        <m:r>
                          <a:rPr lang="en-US" sz="2400" b="0" i="1" smtClean="0">
                            <a:latin typeface="Cambria Math" charset="0"/>
                          </a:rPr>
                          <m:t>𝑐𝑜𝑟𝑟𝑒𝑐𝑡𝑙𝑦</m:t>
                        </m:r>
                        <m:r>
                          <a:rPr lang="en-US" sz="2400" b="0" i="1" smtClean="0">
                            <a:latin typeface="Cambria Math" charset="0"/>
                          </a:rPr>
                          <m:t> </m:t>
                        </m:r>
                        <m:r>
                          <a:rPr lang="en-US" sz="2400" b="0" i="1" smtClean="0">
                            <a:latin typeface="Cambria Math" charset="0"/>
                          </a:rPr>
                          <m:t>𝑡𝑒𝑠𝑡𝑖𝑛𝑔</m:t>
                        </m:r>
                        <m:r>
                          <a:rPr lang="en-US" sz="2400" b="0" i="1" smtClean="0">
                            <a:latin typeface="Cambria Math" charset="0"/>
                          </a:rPr>
                          <m:t> </m:t>
                        </m:r>
                        <m:r>
                          <a:rPr lang="en-US" sz="2400" b="0" i="1" smtClean="0">
                            <a:latin typeface="Cambria Math" charset="0"/>
                          </a:rPr>
                          <m:t>𝑒𝑛𝑡𝑟𝑖𝑒𝑠</m:t>
                        </m:r>
                        <m:r>
                          <a:rPr lang="en-US" sz="2400" b="0" i="1" smtClean="0">
                            <a:latin typeface="Cambria Math" charset="0"/>
                          </a:rPr>
                          <m:t> </m:t>
                        </m:r>
                        <m:r>
                          <a:rPr lang="en-US" sz="2400" b="0" i="1" smtClean="0">
                            <a:latin typeface="Cambria Math" charset="0"/>
                          </a:rPr>
                          <m:t>𝑜𝑓</m:t>
                        </m:r>
                        <m:r>
                          <a:rPr lang="en-US" sz="2400" b="0" i="1" smtClean="0">
                            <a:latin typeface="Cambria Math" charset="0"/>
                          </a:rPr>
                          <m:t> </m:t>
                        </m:r>
                        <m:r>
                          <a:rPr lang="en-US" sz="2400" b="0" i="1" smtClean="0">
                            <a:latin typeface="Cambria Math" charset="0"/>
                          </a:rPr>
                          <m:t>𝑧</m:t>
                        </m:r>
                        <m:r>
                          <a:rPr lang="en-US" sz="2400" b="0" i="1" smtClean="0">
                            <a:latin typeface="Cambria Math" charset="0"/>
                          </a:rPr>
                          <m:t> </m:t>
                        </m:r>
                        <m:r>
                          <a:rPr lang="en-US" sz="2400" b="0" i="1" smtClean="0">
                            <a:latin typeface="Cambria Math" charset="0"/>
                          </a:rPr>
                          <m:t>𝑏𝑜𝑠𝑜𝑛𝑠</m:t>
                        </m:r>
                      </m:num>
                      <m:den>
                        <m:r>
                          <a:rPr lang="en-US" sz="2400" b="0" i="1" smtClean="0">
                            <a:latin typeface="Cambria Math" charset="0"/>
                          </a:rPr>
                          <m:t>𝑡𝑜𝑡𝑎𝑙</m:t>
                        </m:r>
                        <m:r>
                          <a:rPr lang="en-US" sz="2400" b="0" i="1" smtClean="0">
                            <a:latin typeface="Cambria Math" charset="0"/>
                          </a:rPr>
                          <m:t> </m:t>
                        </m:r>
                        <m:r>
                          <a:rPr lang="en-US" sz="2400" b="0" i="1" smtClean="0">
                            <a:latin typeface="Cambria Math" charset="0"/>
                          </a:rPr>
                          <m:t>𝑒𝑛𝑡𝑟𝑖𝑒𝑠</m:t>
                        </m:r>
                        <m:r>
                          <a:rPr lang="en-US" sz="2400" b="0" i="1" smtClean="0">
                            <a:latin typeface="Cambria Math" charset="0"/>
                          </a:rPr>
                          <m:t> </m:t>
                        </m:r>
                        <m:r>
                          <a:rPr lang="en-US" sz="2400" b="0" i="1" smtClean="0">
                            <a:latin typeface="Cambria Math" charset="0"/>
                          </a:rPr>
                          <m:t>𝑜𝑓</m:t>
                        </m:r>
                        <m:r>
                          <a:rPr lang="en-US" sz="2400" b="0" i="1" smtClean="0">
                            <a:latin typeface="Cambria Math" charset="0"/>
                          </a:rPr>
                          <m:t> </m:t>
                        </m:r>
                        <m:r>
                          <a:rPr lang="en-US" sz="2400" b="0" i="1" smtClean="0">
                            <a:latin typeface="Cambria Math" charset="0"/>
                          </a:rPr>
                          <m:t>𝑧</m:t>
                        </m:r>
                        <m:r>
                          <a:rPr lang="en-US" sz="2400" b="0" i="1" smtClean="0">
                            <a:latin typeface="Cambria Math" charset="0"/>
                          </a:rPr>
                          <m:t> </m:t>
                        </m:r>
                        <m:r>
                          <a:rPr lang="en-US" sz="2400" b="0" i="1" smtClean="0">
                            <a:latin typeface="Cambria Math" charset="0"/>
                          </a:rPr>
                          <m:t>𝑏𝑜𝑠𝑜𝑛𝑠</m:t>
                        </m:r>
                      </m:den>
                    </m:f>
                  </m:oMath>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5818841" y="993933"/>
                <a:ext cx="6025019" cy="1619674"/>
              </a:xfrm>
              <a:prstGeom prst="rect">
                <a:avLst/>
              </a:prstGeom>
              <a:blipFill rotWithShape="0">
                <a:blip r:embed="rId5"/>
                <a:stretch>
                  <a:fillRect l="-1619" b="-376"/>
                </a:stretch>
              </a:blipFill>
            </p:spPr>
            <p:txBody>
              <a:bodyPr/>
              <a:lstStyle/>
              <a:p>
                <a:r>
                  <a:rPr lang="en-US">
                    <a:noFill/>
                  </a:rPr>
                  <a:t> </a:t>
                </a:r>
              </a:p>
            </p:txBody>
          </p:sp>
        </mc:Fallback>
      </mc:AlternateContent>
    </p:spTree>
    <p:extLst>
      <p:ext uri="{BB962C8B-B14F-4D97-AF65-F5344CB8AC3E}">
        <p14:creationId xmlns:p14="http://schemas.microsoft.com/office/powerpoint/2010/main" val="197177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6571" y="1647869"/>
            <a:ext cx="6106961" cy="4013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81" y="1096722"/>
            <a:ext cx="5681990" cy="4897851"/>
          </a:xfrm>
          <a:prstGeom prst="rect">
            <a:avLst/>
          </a:prstGeom>
        </p:spPr>
      </p:pic>
      <p:sp>
        <p:nvSpPr>
          <p:cNvPr id="4" name="TextBox 3"/>
          <p:cNvSpPr txBox="1"/>
          <p:nvPr/>
        </p:nvSpPr>
        <p:spPr>
          <a:xfrm>
            <a:off x="488515" y="425885"/>
            <a:ext cx="4421688" cy="523220"/>
          </a:xfrm>
          <a:prstGeom prst="rect">
            <a:avLst/>
          </a:prstGeom>
          <a:noFill/>
        </p:spPr>
        <p:txBody>
          <a:bodyPr wrap="square" rtlCol="0">
            <a:spAutoFit/>
          </a:bodyPr>
          <a:lstStyle/>
          <a:p>
            <a:r>
              <a:rPr lang="en-US" sz="2800" dirty="0" smtClean="0"/>
              <a:t>Jet level:</a:t>
            </a:r>
            <a:endParaRPr lang="en-US" sz="2800" dirty="0"/>
          </a:p>
        </p:txBody>
      </p:sp>
    </p:spTree>
    <p:extLst>
      <p:ext uri="{BB962C8B-B14F-4D97-AF65-F5344CB8AC3E}">
        <p14:creationId xmlns:p14="http://schemas.microsoft.com/office/powerpoint/2010/main" val="187063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98" y="538619"/>
            <a:ext cx="11561523" cy="4339650"/>
          </a:xfrm>
          <a:prstGeom prst="rect">
            <a:avLst/>
          </a:prstGeom>
          <a:noFill/>
        </p:spPr>
        <p:txBody>
          <a:bodyPr wrap="square" rtlCol="0">
            <a:spAutoFit/>
          </a:bodyPr>
          <a:lstStyle/>
          <a:p>
            <a:r>
              <a:rPr lang="en-US" sz="2400" dirty="0" smtClean="0"/>
              <a:t>For our problem, </a:t>
            </a:r>
            <a:r>
              <a:rPr lang="en-US" altLang="zh-CN" sz="2400" dirty="0" smtClean="0"/>
              <a:t>in</a:t>
            </a:r>
            <a:r>
              <a:rPr lang="zh-CN" altLang="en-US" sz="2400" dirty="0" smtClean="0"/>
              <a:t> </a:t>
            </a:r>
            <a:r>
              <a:rPr lang="en-US" altLang="zh-CN" sz="2400" dirty="0" smtClean="0"/>
              <a:t>theory, multi-layer-perceptron</a:t>
            </a:r>
            <a:r>
              <a:rPr lang="en-US" sz="2400" dirty="0" smtClean="0"/>
              <a:t>, convolutional-neural-network  and recurrent-neural-network won’t work very well if </a:t>
            </a:r>
            <a:r>
              <a:rPr lang="en-US" sz="2400" dirty="0"/>
              <a:t>we continue use four </a:t>
            </a:r>
            <a:r>
              <a:rPr lang="en-US" sz="2400" dirty="0" smtClean="0"/>
              <a:t>momentum.</a:t>
            </a:r>
          </a:p>
          <a:p>
            <a:endParaRPr lang="en-US" sz="2400" dirty="0" smtClean="0"/>
          </a:p>
          <a:p>
            <a:endParaRPr lang="en-US" sz="2400" dirty="0" smtClean="0"/>
          </a:p>
          <a:p>
            <a:r>
              <a:rPr lang="en-US" sz="2400" dirty="0" smtClean="0"/>
              <a:t>Next :  ☛ </a:t>
            </a:r>
            <a:r>
              <a:rPr lang="en-US" altLang="zh-CN" sz="2400" dirty="0" smtClean="0"/>
              <a:t>processing four momentum  of </a:t>
            </a:r>
            <a:r>
              <a:rPr lang="en-US" altLang="zh-CN" sz="2400" dirty="0" err="1" smtClean="0"/>
              <a:t>pfo</a:t>
            </a:r>
            <a:r>
              <a:rPr lang="en-US" altLang="zh-CN" sz="2400" dirty="0" smtClean="0"/>
              <a:t> as pictures to use CNN</a:t>
            </a:r>
          </a:p>
          <a:p>
            <a:r>
              <a:rPr lang="en-US" sz="2400" dirty="0"/>
              <a:t> </a:t>
            </a:r>
            <a:r>
              <a:rPr lang="en-US" sz="2400" dirty="0" smtClean="0"/>
              <a:t>            </a:t>
            </a:r>
          </a:p>
          <a:p>
            <a:r>
              <a:rPr lang="en-US" sz="2400" dirty="0"/>
              <a:t> </a:t>
            </a:r>
            <a:r>
              <a:rPr lang="en-US" sz="2400" dirty="0" smtClean="0"/>
              <a:t>            ☛ try other type of samples, such as tracks in calorimeter, process tracks as pictures(3D?)</a:t>
            </a:r>
          </a:p>
          <a:p>
            <a:endParaRPr lang="en-US" sz="2400" dirty="0"/>
          </a:p>
          <a:p>
            <a:r>
              <a:rPr lang="en-US" sz="2400" dirty="0" smtClean="0"/>
              <a:t>             ☛ try other models(reinforcement learning?) except</a:t>
            </a:r>
            <a:r>
              <a:rPr lang="zh-CN" altLang="en-US" sz="2400" dirty="0" smtClean="0"/>
              <a:t> </a:t>
            </a:r>
            <a:r>
              <a:rPr lang="en-US" altLang="zh-CN" sz="2400" dirty="0" smtClean="0"/>
              <a:t>MLP, DNN, CNN and RNN</a:t>
            </a:r>
            <a:endParaRPr lang="en-US" sz="2400" dirty="0" smtClean="0"/>
          </a:p>
          <a:p>
            <a:r>
              <a:rPr lang="en-US" dirty="0"/>
              <a:t> </a:t>
            </a:r>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130404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8849" y="1941534"/>
            <a:ext cx="7427934" cy="1323439"/>
          </a:xfrm>
          <a:prstGeom prst="rect">
            <a:avLst/>
          </a:prstGeom>
          <a:noFill/>
        </p:spPr>
        <p:txBody>
          <a:bodyPr wrap="square" rtlCol="0">
            <a:spAutoFit/>
          </a:bodyPr>
          <a:lstStyle/>
          <a:p>
            <a:r>
              <a:rPr lang="en-US" sz="8000" dirty="0" smtClean="0"/>
              <a:t>Back Up</a:t>
            </a:r>
            <a:endParaRPr lang="en-US" sz="8000" dirty="0"/>
          </a:p>
        </p:txBody>
      </p:sp>
    </p:spTree>
    <p:extLst>
      <p:ext uri="{BB962C8B-B14F-4D97-AF65-F5344CB8AC3E}">
        <p14:creationId xmlns:p14="http://schemas.microsoft.com/office/powerpoint/2010/main" val="1279741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567" y="3325846"/>
            <a:ext cx="11123112" cy="369332"/>
          </a:xfrm>
          <a:prstGeom prst="rect">
            <a:avLst/>
          </a:prstGeom>
          <a:noFill/>
        </p:spPr>
        <p:txBody>
          <a:bodyPr wrap="square" rtlCol="0">
            <a:spAutoFit/>
          </a:bodyPr>
          <a:lstStyle/>
          <a:p>
            <a:r>
              <a:rPr lang="en-US" dirty="0" smtClean="0"/>
              <a:t>The left graph is about using </a:t>
            </a:r>
            <a:r>
              <a:rPr lang="en-US" dirty="0" err="1" smtClean="0"/>
              <a:t>parton</a:t>
            </a:r>
            <a:r>
              <a:rPr lang="en-US" dirty="0" smtClean="0"/>
              <a:t> model to test jet, the right is about using </a:t>
            </a:r>
            <a:r>
              <a:rPr lang="en-US" smtClean="0"/>
              <a:t>jet model to </a:t>
            </a:r>
            <a:r>
              <a:rPr lang="en-US" dirty="0" smtClean="0"/>
              <a:t>test </a:t>
            </a:r>
            <a:r>
              <a:rPr lang="en-US" dirty="0" err="1" smtClean="0"/>
              <a:t>parton</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67" y="4064510"/>
            <a:ext cx="5123145" cy="18227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228" y="4064510"/>
            <a:ext cx="4978922" cy="18227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67" y="1737314"/>
            <a:ext cx="5092700" cy="1206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9380" y="1737314"/>
            <a:ext cx="4953000" cy="1219200"/>
          </a:xfrm>
          <a:prstGeom prst="rect">
            <a:avLst/>
          </a:prstGeom>
        </p:spPr>
      </p:pic>
      <p:sp>
        <p:nvSpPr>
          <p:cNvPr id="3" name="TextBox 2"/>
          <p:cNvSpPr txBox="1"/>
          <p:nvPr/>
        </p:nvSpPr>
        <p:spPr>
          <a:xfrm>
            <a:off x="626302" y="739036"/>
            <a:ext cx="6275540" cy="523220"/>
          </a:xfrm>
          <a:prstGeom prst="rect">
            <a:avLst/>
          </a:prstGeom>
          <a:noFill/>
        </p:spPr>
        <p:txBody>
          <a:bodyPr wrap="square" rtlCol="0">
            <a:spAutoFit/>
          </a:bodyPr>
          <a:lstStyle/>
          <a:p>
            <a:r>
              <a:rPr lang="en-US" sz="2800" dirty="0" smtClean="0"/>
              <a:t>Interesting</a:t>
            </a:r>
            <a:endParaRPr lang="en-US" sz="2800" dirty="0"/>
          </a:p>
        </p:txBody>
      </p:sp>
    </p:spTree>
    <p:extLst>
      <p:ext uri="{BB962C8B-B14F-4D97-AF65-F5344CB8AC3E}">
        <p14:creationId xmlns:p14="http://schemas.microsoft.com/office/powerpoint/2010/main" val="138160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12" y="0"/>
            <a:ext cx="7766137" cy="27777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12" y="2777740"/>
            <a:ext cx="10024998" cy="3991325"/>
          </a:xfrm>
          <a:prstGeom prst="rect">
            <a:avLst/>
          </a:prstGeom>
        </p:spPr>
      </p:pic>
      <p:sp>
        <p:nvSpPr>
          <p:cNvPr id="4" name="TextBox 3"/>
          <p:cNvSpPr txBox="1"/>
          <p:nvPr/>
        </p:nvSpPr>
        <p:spPr>
          <a:xfrm>
            <a:off x="5824603" y="964504"/>
            <a:ext cx="5949863" cy="646331"/>
          </a:xfrm>
          <a:prstGeom prst="rect">
            <a:avLst/>
          </a:prstGeom>
          <a:noFill/>
        </p:spPr>
        <p:txBody>
          <a:bodyPr wrap="square" rtlCol="0">
            <a:spAutoFit/>
          </a:bodyPr>
          <a:lstStyle/>
          <a:p>
            <a:r>
              <a:rPr lang="en-US" altLang="zh-CN" sz="3600" dirty="0" smtClean="0"/>
              <a:t>Code of DNN for my model</a:t>
            </a:r>
            <a:endParaRPr lang="en-US" sz="3600" dirty="0"/>
          </a:p>
        </p:txBody>
      </p:sp>
    </p:spTree>
    <p:extLst>
      <p:ext uri="{BB962C8B-B14F-4D97-AF65-F5344CB8AC3E}">
        <p14:creationId xmlns:p14="http://schemas.microsoft.com/office/powerpoint/2010/main" val="1527039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478</Words>
  <Application>Microsoft Macintosh PowerPoint</Application>
  <PresentationFormat>Widescreen</PresentationFormat>
  <Paragraphs>48</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Calibri Light</vt:lpstr>
      <vt:lpstr>Cambria Math</vt:lpstr>
      <vt:lpstr>DengXian</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cp:revision>
  <dcterms:created xsi:type="dcterms:W3CDTF">2018-03-04T11:50:32Z</dcterms:created>
  <dcterms:modified xsi:type="dcterms:W3CDTF">2018-03-05T04:27:21Z</dcterms:modified>
</cp:coreProperties>
</file>