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285" r:id="rId3"/>
    <p:sldId id="277" r:id="rId4"/>
    <p:sldId id="283" r:id="rId5"/>
    <p:sldId id="282" r:id="rId6"/>
    <p:sldId id="284" r:id="rId7"/>
    <p:sldId id="279" r:id="rId8"/>
    <p:sldId id="288" r:id="rId9"/>
    <p:sldId id="287" r:id="rId10"/>
    <p:sldId id="289" r:id="rId11"/>
    <p:sldId id="290" r:id="rId12"/>
    <p:sldId id="291" r:id="rId13"/>
    <p:sldId id="292" r:id="rId14"/>
    <p:sldId id="344" r:id="rId15"/>
    <p:sldId id="293" r:id="rId16"/>
    <p:sldId id="338" r:id="rId17"/>
    <p:sldId id="330" r:id="rId18"/>
    <p:sldId id="295" r:id="rId19"/>
    <p:sldId id="296" r:id="rId20"/>
    <p:sldId id="299" r:id="rId21"/>
    <p:sldId id="300" r:id="rId22"/>
    <p:sldId id="301" r:id="rId23"/>
    <p:sldId id="302" r:id="rId24"/>
    <p:sldId id="303" r:id="rId25"/>
    <p:sldId id="305" r:id="rId26"/>
    <p:sldId id="346" r:id="rId27"/>
    <p:sldId id="340" r:id="rId28"/>
    <p:sldId id="341" r:id="rId29"/>
    <p:sldId id="342" r:id="rId30"/>
    <p:sldId id="343" r:id="rId31"/>
    <p:sldId id="272" r:id="rId32"/>
    <p:sldId id="345" r:id="rId33"/>
    <p:sldId id="335" r:id="rId3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F2D6D-1B9B-4BD4-AD26-1392CAA17CC4}" type="datetimeFigureOut">
              <a:rPr lang="zh-CN" altLang="en-US" smtClean="0"/>
              <a:pPr/>
              <a:t>18.05.13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C778B-A158-4D73-9918-1560A887BC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46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778B-A158-4D73-9918-1560A887BCC9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6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5C2CAF2-543F-4DA2-B9DE-21E2C8965323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8AF99-E164-4021-BB4D-10E1052340C1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9AE33-0367-4818-B5D0-2D8B6714F81C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FD543-F09C-4FE0-A7F1-44212417366E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FDF1C2-4645-4BA8-B427-60FC4B67C785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A722A-8E2D-4742-B0A0-435146F7EC29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8649D5-18DD-4F6B-9390-424A0D7F7B1E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35D02-0DBA-45F3-BCA3-563D38FB84B0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BFA8EC-D3F8-45FB-BAB5-C65ACAF51C94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29FFB-0039-4680-B9F7-73757C37D910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15101-C18E-4B10-8741-6DB64A44E5BC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22CF2F45-0D12-4B7A-B5F4-9DFBEFEEEF19}" type="datetime1">
              <a:rPr lang="zh-CN" altLang="en-US" smtClean="0"/>
              <a:t>18.05.13</a:t>
            </a:fld>
            <a:endParaRPr lang="zh-CN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zh-CN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lintao@ihep.ac.cn" TargetMode="External"/><Relationship Id="rId2" Type="http://schemas.openxmlformats.org/officeDocument/2006/relationships/hyperlink" Target="http://juno.ihep.ac.cn/trac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qm@ihep.ac.cn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785926"/>
            <a:ext cx="7623175" cy="1490674"/>
          </a:xfrm>
        </p:spPr>
        <p:txBody>
          <a:bodyPr/>
          <a:lstStyle/>
          <a:p>
            <a:r>
              <a:rPr lang="en-US" altLang="zh-CN" dirty="0" smtClean="0"/>
              <a:t>Tutorial for the</a:t>
            </a:r>
            <a:br>
              <a:rPr lang="en-US" altLang="zh-CN" dirty="0" smtClean="0"/>
            </a:br>
            <a:r>
              <a:rPr lang="en-US" altLang="zh-CN" dirty="0"/>
              <a:t>	</a:t>
            </a:r>
            <a:r>
              <a:rPr lang="en-US" altLang="zh-CN" dirty="0" smtClean="0"/>
              <a:t>	SNiPER Framework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4177552"/>
            <a:ext cx="8208912" cy="1843735"/>
          </a:xfrm>
        </p:spPr>
        <p:txBody>
          <a:bodyPr/>
          <a:lstStyle/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Zou </a:t>
            </a:r>
            <a:r>
              <a:rPr lang="en-US" altLang="zh-CN" sz="2000" dirty="0" err="1" smtClean="0"/>
              <a:t>Jiaheng</a:t>
            </a:r>
            <a:r>
              <a:rPr lang="en-US" altLang="zh-CN" sz="2000" dirty="0" smtClean="0"/>
              <a:t>, Lin Tao, Huang </a:t>
            </a:r>
            <a:r>
              <a:rPr lang="en-US" altLang="zh-CN" sz="2000" dirty="0" err="1" smtClean="0"/>
              <a:t>Xingtao</a:t>
            </a:r>
            <a:r>
              <a:rPr lang="en-US" altLang="zh-CN" sz="2000" dirty="0" smtClean="0"/>
              <a:t>, Li </a:t>
            </a:r>
            <a:r>
              <a:rPr lang="en-US" altLang="zh-CN" sz="2000" dirty="0" err="1" smtClean="0"/>
              <a:t>Weidong</a:t>
            </a:r>
            <a:endParaRPr lang="en-US" altLang="zh-CN" sz="2000" dirty="0" smtClean="0"/>
          </a:p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2018-05-13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75658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An unit of codes for Data Processing</a:t>
            </a:r>
          </a:p>
          <a:p>
            <a:pPr lvl="1"/>
            <a:r>
              <a:rPr lang="en-US" altLang="zh-CN" sz="2000" dirty="0" smtClean="0"/>
              <a:t>the calculation during event loop</a:t>
            </a:r>
          </a:p>
          <a:p>
            <a:pPr lvl="1"/>
            <a:r>
              <a:rPr lang="en-US" altLang="zh-CN" sz="2000" dirty="0" smtClean="0"/>
              <a:t>Most frequently used by users</a:t>
            </a:r>
          </a:p>
          <a:p>
            <a:r>
              <a:rPr lang="en-US" altLang="zh-CN" sz="2400" dirty="0" err="1" smtClean="0">
                <a:solidFill>
                  <a:srgbClr val="0070C0"/>
                </a:solidFill>
              </a:rPr>
              <a:t>AlgBase</a:t>
            </a:r>
            <a:r>
              <a:rPr lang="en-US" altLang="zh-CN" sz="2400" dirty="0" smtClean="0">
                <a:solidFill>
                  <a:srgbClr val="0070C0"/>
                </a:solidFill>
              </a:rPr>
              <a:t>, the abstract base class in </a:t>
            </a:r>
            <a:r>
              <a:rPr lang="en-US" altLang="zh-CN" sz="2400" dirty="0" err="1" smtClean="0">
                <a:solidFill>
                  <a:srgbClr val="0070C0"/>
                </a:solidFill>
              </a:rPr>
              <a:t>SNiPER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sz="2000" dirty="0" smtClean="0"/>
              <a:t>User’s algorithm must be inherited from </a:t>
            </a:r>
            <a:r>
              <a:rPr lang="en-US" altLang="zh-CN" sz="2000" dirty="0" err="1" smtClean="0"/>
              <a:t>AlgBase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Its constructor takes one </a:t>
            </a:r>
            <a:r>
              <a:rPr lang="en-US" altLang="zh-CN" sz="2000" dirty="0" err="1" smtClean="0"/>
              <a:t>std</a:t>
            </a:r>
            <a:r>
              <a:rPr lang="en-US" altLang="zh-CN" sz="2000" dirty="0" smtClean="0"/>
              <a:t>::string parameter</a:t>
            </a:r>
          </a:p>
          <a:p>
            <a:pPr lvl="1"/>
            <a:r>
              <a:rPr lang="en-US" altLang="zh-CN" sz="2000" dirty="0" smtClean="0"/>
              <a:t>3 abstract interfaces must be implemented, they are called by </a:t>
            </a:r>
            <a:r>
              <a:rPr lang="en-US" altLang="zh-CN" sz="2000" dirty="0" err="1" smtClean="0"/>
              <a:t>SNiPER</a:t>
            </a:r>
            <a:r>
              <a:rPr lang="en-US" altLang="zh-CN" sz="2000" dirty="0" smtClean="0"/>
              <a:t> automatically</a:t>
            </a:r>
          </a:p>
          <a:p>
            <a:pPr lvl="2"/>
            <a:r>
              <a:rPr lang="en-US" altLang="zh-CN" sz="1600" dirty="0" err="1" smtClean="0"/>
              <a:t>bool</a:t>
            </a:r>
            <a:r>
              <a:rPr lang="en-US" altLang="zh-CN" sz="1600" dirty="0" smtClean="0"/>
              <a:t> initialize() : called once per Task (at the beginning of a Task)</a:t>
            </a:r>
          </a:p>
          <a:p>
            <a:pPr lvl="2"/>
            <a:r>
              <a:rPr lang="en-US" altLang="zh-CN" sz="1600" dirty="0" err="1" smtClean="0"/>
              <a:t>bool</a:t>
            </a:r>
            <a:r>
              <a:rPr lang="en-US" altLang="zh-CN" sz="1600" dirty="0" smtClean="0"/>
              <a:t> execute() : called once per Event</a:t>
            </a:r>
          </a:p>
          <a:p>
            <a:pPr lvl="2"/>
            <a:r>
              <a:rPr lang="en-US" altLang="zh-CN" sz="1600" dirty="0" err="1" smtClean="0"/>
              <a:t>bool</a:t>
            </a:r>
            <a:r>
              <a:rPr lang="en-US" altLang="zh-CN" sz="1600" dirty="0" smtClean="0"/>
              <a:t> finalize() : called once per Task (at the end of Task)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We will show how to create an algorithm later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71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Similar with Algorithm</a:t>
            </a:r>
          </a:p>
          <a:p>
            <a:pPr lvl="1"/>
            <a:r>
              <a:rPr lang="en-US" altLang="zh-CN" sz="2000" dirty="0" smtClean="0"/>
              <a:t>An Dynamically Loadable Element</a:t>
            </a:r>
          </a:p>
          <a:p>
            <a:pPr lvl="1"/>
            <a:r>
              <a:rPr lang="en-US" altLang="zh-CN" sz="2000" dirty="0" smtClean="0"/>
              <a:t>One Task probably composes of one or more services</a:t>
            </a:r>
          </a:p>
          <a:p>
            <a:pPr lvl="0">
              <a:buClr>
                <a:srgbClr val="CC9900"/>
              </a:buClr>
            </a:pPr>
            <a:r>
              <a:rPr lang="en-US" altLang="zh-CN" sz="2400" dirty="0" smtClean="0">
                <a:solidFill>
                  <a:srgbClr val="0070C0"/>
                </a:solidFill>
              </a:rPr>
              <a:t>But different from </a:t>
            </a:r>
            <a:r>
              <a:rPr lang="en-US" altLang="zh-CN" sz="2400" dirty="0">
                <a:solidFill>
                  <a:srgbClr val="0070C0"/>
                </a:solidFill>
              </a:rPr>
              <a:t>Algorithm</a:t>
            </a:r>
          </a:p>
          <a:p>
            <a:pPr lvl="1">
              <a:buClr>
                <a:srgbClr val="3B812F"/>
              </a:buClr>
            </a:pPr>
            <a:r>
              <a:rPr lang="en-US" altLang="zh-CN" sz="2000" dirty="0" smtClean="0">
                <a:solidFill>
                  <a:srgbClr val="000000"/>
                </a:solidFill>
              </a:rPr>
              <a:t>A piece of code for common use (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RootIOSvc</a:t>
            </a:r>
            <a:r>
              <a:rPr lang="en-US" altLang="zh-CN" sz="2000" dirty="0" smtClean="0">
                <a:solidFill>
                  <a:srgbClr val="00000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GeometrySvc</a:t>
            </a:r>
            <a:r>
              <a:rPr lang="en-US" altLang="zh-CN" sz="2000" dirty="0" smtClean="0">
                <a:solidFill>
                  <a:srgbClr val="000000"/>
                </a:solidFill>
              </a:rPr>
              <a:t> …)</a:t>
            </a:r>
          </a:p>
          <a:p>
            <a:pPr lvl="1">
              <a:buClr>
                <a:srgbClr val="3B812F"/>
              </a:buClr>
            </a:pPr>
            <a:r>
              <a:rPr lang="en-US" altLang="zh-CN" sz="2000" dirty="0" smtClean="0">
                <a:solidFill>
                  <a:srgbClr val="000000"/>
                </a:solidFill>
              </a:rPr>
              <a:t>They are called by user’s request, not limited to event loop</a:t>
            </a:r>
            <a:endParaRPr lang="en-US" altLang="zh-CN" sz="2000" dirty="0" smtClean="0"/>
          </a:p>
          <a:p>
            <a:r>
              <a:rPr lang="en-US" altLang="zh-CN" sz="2400" dirty="0" err="1" smtClean="0">
                <a:solidFill>
                  <a:srgbClr val="0070C0"/>
                </a:solidFill>
              </a:rPr>
              <a:t>SvcBase</a:t>
            </a:r>
            <a:r>
              <a:rPr lang="en-US" altLang="zh-CN" sz="2400" dirty="0" smtClean="0">
                <a:solidFill>
                  <a:srgbClr val="0070C0"/>
                </a:solidFill>
              </a:rPr>
              <a:t>, the abstract base class in </a:t>
            </a:r>
            <a:r>
              <a:rPr lang="en-US" altLang="zh-CN" sz="2400" dirty="0" err="1" smtClean="0">
                <a:solidFill>
                  <a:srgbClr val="0070C0"/>
                </a:solidFill>
              </a:rPr>
              <a:t>SNiPER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sz="2000" dirty="0" smtClean="0"/>
              <a:t>A new service must be inherited from </a:t>
            </a:r>
            <a:r>
              <a:rPr lang="en-US" altLang="zh-CN" sz="2000" dirty="0" err="1" smtClean="0"/>
              <a:t>SvcBase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Its constructor takes one </a:t>
            </a:r>
            <a:r>
              <a:rPr lang="en-US" altLang="zh-CN" sz="2000" dirty="0" err="1" smtClean="0"/>
              <a:t>std</a:t>
            </a:r>
            <a:r>
              <a:rPr lang="en-US" altLang="zh-CN" sz="2000" dirty="0" smtClean="0"/>
              <a:t>::string parameter</a:t>
            </a:r>
          </a:p>
          <a:p>
            <a:pPr lvl="1"/>
            <a:r>
              <a:rPr lang="en-US" altLang="zh-CN" sz="2000" dirty="0" smtClean="0"/>
              <a:t>2 abstract interfaces must be implemented</a:t>
            </a:r>
          </a:p>
          <a:p>
            <a:pPr lvl="2"/>
            <a:r>
              <a:rPr lang="en-US" altLang="zh-CN" sz="1600" dirty="0" err="1" smtClean="0"/>
              <a:t>bool</a:t>
            </a:r>
            <a:r>
              <a:rPr lang="en-US" altLang="zh-CN" sz="1600" dirty="0" smtClean="0"/>
              <a:t> initialize() : called once per Task (at the beginning of a Task)</a:t>
            </a:r>
          </a:p>
          <a:p>
            <a:pPr lvl="2"/>
            <a:r>
              <a:rPr lang="en-US" altLang="zh-CN" sz="1600" dirty="0" err="1" smtClean="0"/>
              <a:t>bool</a:t>
            </a:r>
            <a:r>
              <a:rPr lang="en-US" altLang="zh-CN" sz="1600" dirty="0" smtClean="0"/>
              <a:t> finalize() : called once per Task (at the end of Task)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We will show how to create a service later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044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5993"/>
            <a:ext cx="8229600" cy="4713287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A lightweight traditional Application Manager</a:t>
            </a:r>
          </a:p>
          <a:p>
            <a:pPr lvl="1"/>
            <a:r>
              <a:rPr lang="en-US" altLang="zh-CN" sz="2000" dirty="0" smtClean="0"/>
              <a:t>Management of algorithms, services and tasks</a:t>
            </a:r>
          </a:p>
          <a:p>
            <a:pPr lvl="1"/>
            <a:r>
              <a:rPr lang="en-US" altLang="zh-CN" sz="2000" dirty="0" smtClean="0"/>
              <a:t>Controlling the </a:t>
            </a:r>
            <a:r>
              <a:rPr lang="en-US" altLang="zh-CN" sz="2000" dirty="0"/>
              <a:t>execution </a:t>
            </a:r>
            <a:r>
              <a:rPr lang="en-US" altLang="zh-CN" sz="2000" dirty="0" smtClean="0"/>
              <a:t>of algorithms</a:t>
            </a:r>
          </a:p>
          <a:p>
            <a:pPr lvl="1"/>
            <a:r>
              <a:rPr lang="en-US" altLang="zh-CN" sz="2000" dirty="0" smtClean="0"/>
              <a:t>Has its own data memory management</a:t>
            </a:r>
          </a:p>
          <a:p>
            <a:pPr lvl="1"/>
            <a:r>
              <a:rPr lang="en-US" altLang="zh-CN" sz="2000" dirty="0" smtClean="0"/>
              <a:t>Has its own I/O management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One job can has more than one Tasks(e.g. event mixing)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All DLEs are organized in a tree structure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grpSp>
        <p:nvGrpSpPr>
          <p:cNvPr id="5" name="组合 96"/>
          <p:cNvGrpSpPr/>
          <p:nvPr/>
        </p:nvGrpSpPr>
        <p:grpSpPr>
          <a:xfrm>
            <a:off x="755576" y="4221088"/>
            <a:ext cx="7281645" cy="1697498"/>
            <a:chOff x="571472" y="2000238"/>
            <a:chExt cx="8065427" cy="3145176"/>
          </a:xfrm>
        </p:grpSpPr>
        <p:grpSp>
          <p:nvGrpSpPr>
            <p:cNvPr id="6" name="组合 46"/>
            <p:cNvGrpSpPr/>
            <p:nvPr/>
          </p:nvGrpSpPr>
          <p:grpSpPr>
            <a:xfrm>
              <a:off x="571472" y="2000238"/>
              <a:ext cx="5805526" cy="1859294"/>
              <a:chOff x="981052" y="3214684"/>
              <a:chExt cx="5805526" cy="1859294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1766870" y="3998916"/>
                <a:ext cx="4071966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圆角矩形 24"/>
              <p:cNvSpPr/>
              <p:nvPr/>
            </p:nvSpPr>
            <p:spPr>
              <a:xfrm>
                <a:off x="3071802" y="3214684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err="1" smtClean="0">
                    <a:solidFill>
                      <a:schemeClr val="tx1"/>
                    </a:solidFill>
                  </a:rPr>
                  <a:t>TopTask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圆角矩形 25"/>
              <p:cNvSpPr/>
              <p:nvPr/>
            </p:nvSpPr>
            <p:spPr>
              <a:xfrm>
                <a:off x="3052754" y="41957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Algorithm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圆角矩形 26"/>
              <p:cNvSpPr/>
              <p:nvPr/>
            </p:nvSpPr>
            <p:spPr>
              <a:xfrm>
                <a:off x="5124456" y="41957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Task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圆角矩形 27"/>
              <p:cNvSpPr/>
              <p:nvPr/>
            </p:nvSpPr>
            <p:spPr>
              <a:xfrm>
                <a:off x="981052" y="41957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Service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圆角矩形 28"/>
              <p:cNvSpPr/>
              <p:nvPr/>
            </p:nvSpPr>
            <p:spPr>
              <a:xfrm>
                <a:off x="1133452" y="4348168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Service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1285852" y="45005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Service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3205154" y="4348168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Algorithm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3357553" y="45005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Algorithm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圆角矩形 32"/>
              <p:cNvSpPr/>
              <p:nvPr/>
            </p:nvSpPr>
            <p:spPr>
              <a:xfrm>
                <a:off x="5276856" y="4348168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Task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5429256" y="45005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Task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5" name="直接箭头连接符 34"/>
              <p:cNvCxnSpPr/>
              <p:nvPr/>
            </p:nvCxnSpPr>
            <p:spPr>
              <a:xfrm rot="5400000">
                <a:off x="3516307" y="3964785"/>
                <a:ext cx="500066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接箭头连接符 6"/>
            <p:cNvCxnSpPr/>
            <p:nvPr/>
          </p:nvCxnSpPr>
          <p:spPr>
            <a:xfrm rot="5400000">
              <a:off x="5322893" y="2892421"/>
              <a:ext cx="21431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rot="5400000">
              <a:off x="1249339" y="2892421"/>
              <a:ext cx="21431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95"/>
            <p:cNvGrpSpPr/>
            <p:nvPr/>
          </p:nvGrpSpPr>
          <p:grpSpPr>
            <a:xfrm>
              <a:off x="2928926" y="3786193"/>
              <a:ext cx="5707973" cy="1359221"/>
              <a:chOff x="2928926" y="4071945"/>
              <a:chExt cx="5707973" cy="1359221"/>
            </a:xfrm>
          </p:grpSpPr>
          <p:grpSp>
            <p:nvGrpSpPr>
              <p:cNvPr id="10" name="组合 49"/>
              <p:cNvGrpSpPr/>
              <p:nvPr/>
            </p:nvGrpSpPr>
            <p:grpSpPr>
              <a:xfrm>
                <a:off x="2928926" y="4356106"/>
                <a:ext cx="5707973" cy="1075060"/>
                <a:chOff x="981052" y="3998916"/>
                <a:chExt cx="5707973" cy="1075060"/>
              </a:xfrm>
            </p:grpSpPr>
            <p:cxnSp>
              <p:nvCxnSpPr>
                <p:cNvPr id="13" name="直接连接符 12"/>
                <p:cNvCxnSpPr/>
                <p:nvPr/>
              </p:nvCxnSpPr>
              <p:spPr>
                <a:xfrm>
                  <a:off x="1766870" y="3998916"/>
                  <a:ext cx="4071966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圆角矩形 13"/>
                <p:cNvSpPr/>
                <p:nvPr/>
              </p:nvSpPr>
              <p:spPr>
                <a:xfrm>
                  <a:off x="5026903" y="4195768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Algorithm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圆角矩形 15"/>
                <p:cNvSpPr/>
                <p:nvPr/>
              </p:nvSpPr>
              <p:spPr>
                <a:xfrm>
                  <a:off x="981052" y="4195768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Service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圆角矩形 16"/>
                <p:cNvSpPr/>
                <p:nvPr/>
              </p:nvSpPr>
              <p:spPr>
                <a:xfrm>
                  <a:off x="1133452" y="4348169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Service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圆角矩形 17"/>
                <p:cNvSpPr/>
                <p:nvPr/>
              </p:nvSpPr>
              <p:spPr>
                <a:xfrm>
                  <a:off x="1285852" y="4500568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Service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圆角矩形 18"/>
                <p:cNvSpPr/>
                <p:nvPr/>
              </p:nvSpPr>
              <p:spPr>
                <a:xfrm>
                  <a:off x="5179303" y="4348169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Algorithm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圆角矩形 19"/>
                <p:cNvSpPr/>
                <p:nvPr/>
              </p:nvSpPr>
              <p:spPr>
                <a:xfrm>
                  <a:off x="5331703" y="4500568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Algorithm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3" name="直接箭头连接符 22"/>
                <p:cNvCxnSpPr/>
                <p:nvPr/>
              </p:nvCxnSpPr>
              <p:spPr>
                <a:xfrm rot="5400000">
                  <a:off x="1660507" y="4106867"/>
                  <a:ext cx="214314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直接箭头连接符 10"/>
              <p:cNvCxnSpPr/>
              <p:nvPr/>
            </p:nvCxnSpPr>
            <p:spPr>
              <a:xfrm rot="5400000">
                <a:off x="7678758" y="4464057"/>
                <a:ext cx="21431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 flipH="1">
                <a:off x="5707357" y="4071945"/>
                <a:ext cx="9241" cy="28416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5795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Processing with Task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5993"/>
            <a:ext cx="8229600" cy="4713287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Task means the event processing procedure (event loop)</a:t>
            </a:r>
          </a:p>
          <a:p>
            <a:r>
              <a:rPr lang="en-US" altLang="zh-CN" sz="2400" dirty="0" err="1" smtClean="0">
                <a:solidFill>
                  <a:srgbClr val="0070C0"/>
                </a:solidFill>
              </a:rPr>
              <a:t>SubTask</a:t>
            </a:r>
            <a:r>
              <a:rPr lang="en-US" altLang="zh-CN" sz="2400" dirty="0" smtClean="0">
                <a:solidFill>
                  <a:srgbClr val="0070C0"/>
                </a:solidFill>
              </a:rPr>
              <a:t> provides nested event loop</a:t>
            </a:r>
          </a:p>
          <a:p>
            <a:pPr lvl="1"/>
            <a:r>
              <a:rPr lang="en-US" altLang="zh-CN" sz="2000" dirty="0" smtClean="0"/>
              <a:t>It will be executed on demand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Task and </a:t>
            </a:r>
            <a:r>
              <a:rPr lang="en-US" altLang="zh-CN" sz="2400" dirty="0" err="1" smtClean="0">
                <a:solidFill>
                  <a:srgbClr val="0070C0"/>
                </a:solidFill>
              </a:rPr>
              <a:t>SubTask</a:t>
            </a:r>
            <a:r>
              <a:rPr lang="en-US" altLang="zh-CN" sz="2400" dirty="0" smtClean="0">
                <a:solidFill>
                  <a:srgbClr val="0070C0"/>
                </a:solidFill>
              </a:rPr>
              <a:t> provide more flexible execution</a:t>
            </a:r>
          </a:p>
          <a:p>
            <a:pPr lvl="1"/>
            <a:r>
              <a:rPr lang="en-US" altLang="zh-CN" sz="2000" dirty="0" smtClean="0"/>
              <a:t>Meet the requirements of Event Mixing and Event Splitting</a:t>
            </a:r>
          </a:p>
          <a:p>
            <a:pPr lvl="1"/>
            <a:r>
              <a:rPr lang="en-US" altLang="zh-CN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Multi-Thread Computing (run each task in an individual thread)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Task is a FSM (finite-state machine)</a:t>
            </a:r>
          </a:p>
          <a:p>
            <a:pPr lvl="1"/>
            <a:r>
              <a:rPr lang="en-US" altLang="zh-CN" sz="2000" dirty="0" smtClean="0"/>
              <a:t>Startup</a:t>
            </a:r>
          </a:p>
          <a:p>
            <a:pPr lvl="1"/>
            <a:r>
              <a:rPr lang="en-US" altLang="zh-CN" sz="2000" dirty="0" smtClean="0"/>
              <a:t>Ready</a:t>
            </a:r>
          </a:p>
          <a:p>
            <a:pPr lvl="1"/>
            <a:r>
              <a:rPr lang="en-US" altLang="zh-CN" sz="2000" dirty="0" smtClean="0"/>
              <a:t>Running</a:t>
            </a:r>
          </a:p>
          <a:p>
            <a:pPr lvl="1"/>
            <a:r>
              <a:rPr lang="en-US" altLang="zh-CN" sz="2000" dirty="0" smtClean="0"/>
              <a:t>Finalized</a:t>
            </a:r>
          </a:p>
          <a:p>
            <a:pPr lvl="1"/>
            <a:r>
              <a:rPr lang="en-US" altLang="zh-CN" sz="2000" dirty="0" err="1" smtClean="0"/>
              <a:t>Endup</a:t>
            </a: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2990408" y="4149080"/>
            <a:ext cx="5974080" cy="1994738"/>
            <a:chOff x="2990408" y="4221088"/>
            <a:chExt cx="5974080" cy="1994738"/>
          </a:xfrm>
        </p:grpSpPr>
        <p:grpSp>
          <p:nvGrpSpPr>
            <p:cNvPr id="5" name="组合 4"/>
            <p:cNvGrpSpPr/>
            <p:nvPr/>
          </p:nvGrpSpPr>
          <p:grpSpPr>
            <a:xfrm>
              <a:off x="2990408" y="4221088"/>
              <a:ext cx="5974080" cy="1878534"/>
              <a:chOff x="714348" y="1675878"/>
              <a:chExt cx="7929618" cy="3324758"/>
            </a:xfrm>
          </p:grpSpPr>
          <p:grpSp>
            <p:nvGrpSpPr>
              <p:cNvPr id="6" name="组合 63"/>
              <p:cNvGrpSpPr/>
              <p:nvPr/>
            </p:nvGrpSpPr>
            <p:grpSpPr>
              <a:xfrm>
                <a:off x="714348" y="1675878"/>
                <a:ext cx="7929618" cy="3324758"/>
                <a:chOff x="1000100" y="1675878"/>
                <a:chExt cx="7929618" cy="3324758"/>
              </a:xfrm>
            </p:grpSpPr>
            <p:grpSp>
              <p:nvGrpSpPr>
                <p:cNvPr id="9" name="组合 16"/>
                <p:cNvGrpSpPr/>
                <p:nvPr/>
              </p:nvGrpSpPr>
              <p:grpSpPr>
                <a:xfrm>
                  <a:off x="3102835" y="2232419"/>
                  <a:ext cx="2981902" cy="2625341"/>
                  <a:chOff x="-111875" y="1875232"/>
                  <a:chExt cx="2981902" cy="2625341"/>
                </a:xfrm>
              </p:grpSpPr>
              <p:grpSp>
                <p:nvGrpSpPr>
                  <p:cNvPr id="30" name="组合 4"/>
                  <p:cNvGrpSpPr/>
                  <p:nvPr/>
                </p:nvGrpSpPr>
                <p:grpSpPr>
                  <a:xfrm>
                    <a:off x="1285852" y="1928798"/>
                    <a:ext cx="1584175" cy="2571775"/>
                    <a:chOff x="2857488" y="1745765"/>
                    <a:chExt cx="1584175" cy="2571775"/>
                  </a:xfrm>
                </p:grpSpPr>
                <p:cxnSp>
                  <p:nvCxnSpPr>
                    <p:cNvPr id="35" name="直接连接符 34"/>
                    <p:cNvCxnSpPr/>
                    <p:nvPr/>
                  </p:nvCxnSpPr>
                  <p:spPr>
                    <a:xfrm rot="16200000" flipH="1">
                      <a:off x="2578004" y="2811067"/>
                      <a:ext cx="2143143" cy="1253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直接连接符 35"/>
                    <p:cNvCxnSpPr/>
                    <p:nvPr/>
                  </p:nvCxnSpPr>
                  <p:spPr>
                    <a:xfrm rot="5400000">
                      <a:off x="3467846" y="4135808"/>
                      <a:ext cx="357193" cy="627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矩形 4"/>
                    <p:cNvSpPr/>
                    <p:nvPr/>
                  </p:nvSpPr>
                  <p:spPr>
                    <a:xfrm>
                      <a:off x="2857488" y="2410422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4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8" name="矩形 37"/>
                    <p:cNvSpPr/>
                    <p:nvPr/>
                  </p:nvSpPr>
                  <p:spPr>
                    <a:xfrm>
                      <a:off x="2857488" y="3053364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5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cxnSp>
                <p:nvCxnSpPr>
                  <p:cNvPr id="31" name="直接连接符 30"/>
                  <p:cNvCxnSpPr/>
                  <p:nvPr/>
                </p:nvCxnSpPr>
                <p:spPr>
                  <a:xfrm rot="10800000">
                    <a:off x="857225" y="3998915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接连接符 19"/>
                  <p:cNvCxnSpPr/>
                  <p:nvPr/>
                </p:nvCxnSpPr>
                <p:spPr>
                  <a:xfrm rot="16200000" flipH="1">
                    <a:off x="6235" y="3136978"/>
                    <a:ext cx="1714518" cy="1253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接连接符 32"/>
                  <p:cNvCxnSpPr/>
                  <p:nvPr/>
                </p:nvCxnSpPr>
                <p:spPr>
                  <a:xfrm rot="10800000">
                    <a:off x="857225" y="2284400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TextBox 35"/>
                  <p:cNvSpPr txBox="1"/>
                  <p:nvPr/>
                </p:nvSpPr>
                <p:spPr>
                  <a:xfrm>
                    <a:off x="-111875" y="1875232"/>
                    <a:ext cx="2143141" cy="4630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050" b="1" dirty="0" smtClean="0"/>
                      <a:t>Executed on Demand</a:t>
                    </a:r>
                    <a:endParaRPr lang="zh-CN" altLang="en-US" sz="1050" b="1" dirty="0"/>
                  </a:p>
                </p:txBody>
              </p:sp>
            </p:grpSp>
            <p:grpSp>
              <p:nvGrpSpPr>
                <p:cNvPr id="10" name="组合 39"/>
                <p:cNvGrpSpPr/>
                <p:nvPr/>
              </p:nvGrpSpPr>
              <p:grpSpPr>
                <a:xfrm>
                  <a:off x="1000100" y="1675878"/>
                  <a:ext cx="2155679" cy="3324758"/>
                  <a:chOff x="714348" y="1818754"/>
                  <a:chExt cx="2155679" cy="3324758"/>
                </a:xfrm>
              </p:grpSpPr>
              <p:grpSp>
                <p:nvGrpSpPr>
                  <p:cNvPr id="20" name="组合 4"/>
                  <p:cNvGrpSpPr/>
                  <p:nvPr/>
                </p:nvGrpSpPr>
                <p:grpSpPr>
                  <a:xfrm>
                    <a:off x="1285852" y="1928799"/>
                    <a:ext cx="1584175" cy="3214713"/>
                    <a:chOff x="2857488" y="1745766"/>
                    <a:chExt cx="1584175" cy="3214713"/>
                  </a:xfrm>
                </p:grpSpPr>
                <p:cxnSp>
                  <p:nvCxnSpPr>
                    <p:cNvPr id="25" name="直接连接符 24"/>
                    <p:cNvCxnSpPr/>
                    <p:nvPr/>
                  </p:nvCxnSpPr>
                  <p:spPr>
                    <a:xfrm rot="16200000" flipH="1">
                      <a:off x="2253399" y="3135673"/>
                      <a:ext cx="2786082" cy="626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直接连接符 25"/>
                    <p:cNvCxnSpPr/>
                    <p:nvPr/>
                  </p:nvCxnSpPr>
                  <p:spPr>
                    <a:xfrm rot="5400000">
                      <a:off x="3467846" y="4778747"/>
                      <a:ext cx="357193" cy="627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" name="矩形 4"/>
                    <p:cNvSpPr/>
                    <p:nvPr/>
                  </p:nvSpPr>
                  <p:spPr>
                    <a:xfrm>
                      <a:off x="2857488" y="2410422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1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" name="矩形 27"/>
                    <p:cNvSpPr/>
                    <p:nvPr/>
                  </p:nvSpPr>
                  <p:spPr>
                    <a:xfrm>
                      <a:off x="2857488" y="3053364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2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9" name="矩形 28"/>
                    <p:cNvSpPr/>
                    <p:nvPr/>
                  </p:nvSpPr>
                  <p:spPr>
                    <a:xfrm>
                      <a:off x="2857488" y="3734756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3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cxnSp>
                <p:nvCxnSpPr>
                  <p:cNvPr id="21" name="直接连接符 20"/>
                  <p:cNvCxnSpPr/>
                  <p:nvPr/>
                </p:nvCxnSpPr>
                <p:spPr>
                  <a:xfrm rot="10800000">
                    <a:off x="857225" y="4641855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接连接符 21"/>
                  <p:cNvCxnSpPr/>
                  <p:nvPr/>
                </p:nvCxnSpPr>
                <p:spPr>
                  <a:xfrm rot="16200000" flipH="1">
                    <a:off x="-354085" y="3425864"/>
                    <a:ext cx="2428887" cy="626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接连接符 22"/>
                  <p:cNvCxnSpPr/>
                  <p:nvPr/>
                </p:nvCxnSpPr>
                <p:spPr>
                  <a:xfrm rot="10800000">
                    <a:off x="857225" y="2212965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5"/>
                  <p:cNvSpPr txBox="1"/>
                  <p:nvPr/>
                </p:nvSpPr>
                <p:spPr>
                  <a:xfrm>
                    <a:off x="714348" y="1818754"/>
                    <a:ext cx="1285884" cy="4630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100" b="1" dirty="0" smtClean="0"/>
                      <a:t>Event Loop</a:t>
                    </a:r>
                    <a:endParaRPr lang="zh-CN" altLang="en-US" sz="1100" b="1" dirty="0"/>
                  </a:p>
                </p:txBody>
              </p:sp>
            </p:grpSp>
            <p:grpSp>
              <p:nvGrpSpPr>
                <p:cNvPr id="11" name="组合 26"/>
                <p:cNvGrpSpPr/>
                <p:nvPr/>
              </p:nvGrpSpPr>
              <p:grpSpPr>
                <a:xfrm>
                  <a:off x="6025377" y="2742199"/>
                  <a:ext cx="2904341" cy="2044126"/>
                  <a:chOff x="-34314" y="1884946"/>
                  <a:chExt cx="2904341" cy="2044126"/>
                </a:xfrm>
              </p:grpSpPr>
              <p:grpSp>
                <p:nvGrpSpPr>
                  <p:cNvPr id="12" name="组合 4"/>
                  <p:cNvGrpSpPr/>
                  <p:nvPr/>
                </p:nvGrpSpPr>
                <p:grpSpPr>
                  <a:xfrm>
                    <a:off x="1285852" y="1928797"/>
                    <a:ext cx="1584175" cy="2000275"/>
                    <a:chOff x="2857488" y="1745764"/>
                    <a:chExt cx="1584175" cy="2000275"/>
                  </a:xfrm>
                </p:grpSpPr>
                <p:cxnSp>
                  <p:nvCxnSpPr>
                    <p:cNvPr id="17" name="直接连接符 16"/>
                    <p:cNvCxnSpPr/>
                    <p:nvPr/>
                  </p:nvCxnSpPr>
                  <p:spPr>
                    <a:xfrm rot="16200000" flipH="1">
                      <a:off x="2863753" y="2525316"/>
                      <a:ext cx="1571644" cy="1253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直接连接符 17"/>
                    <p:cNvCxnSpPr/>
                    <p:nvPr/>
                  </p:nvCxnSpPr>
                  <p:spPr>
                    <a:xfrm rot="5400000">
                      <a:off x="3467846" y="3564307"/>
                      <a:ext cx="357193" cy="627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" name="矩形 4"/>
                    <p:cNvSpPr/>
                    <p:nvPr/>
                  </p:nvSpPr>
                  <p:spPr>
                    <a:xfrm>
                      <a:off x="2857488" y="2410422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6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cxnSp>
                <p:nvCxnSpPr>
                  <p:cNvPr id="13" name="直接连接符 12"/>
                  <p:cNvCxnSpPr/>
                  <p:nvPr/>
                </p:nvCxnSpPr>
                <p:spPr>
                  <a:xfrm rot="10800000">
                    <a:off x="857225" y="3429003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接连接符 13"/>
                  <p:cNvCxnSpPr/>
                  <p:nvPr/>
                </p:nvCxnSpPr>
                <p:spPr>
                  <a:xfrm rot="16200000" flipH="1">
                    <a:off x="291986" y="2851226"/>
                    <a:ext cx="1143018" cy="1253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接连接符 14"/>
                  <p:cNvCxnSpPr/>
                  <p:nvPr/>
                </p:nvCxnSpPr>
                <p:spPr>
                  <a:xfrm rot="10800000">
                    <a:off x="857225" y="2284400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TextBox 17"/>
                  <p:cNvSpPr txBox="1"/>
                  <p:nvPr/>
                </p:nvSpPr>
                <p:spPr>
                  <a:xfrm>
                    <a:off x="-34314" y="1884946"/>
                    <a:ext cx="2143140" cy="4630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050" b="1" dirty="0" smtClean="0"/>
                      <a:t>Executed on Demand</a:t>
                    </a:r>
                    <a:endParaRPr lang="zh-CN" altLang="en-US" sz="1050" b="1" dirty="0"/>
                  </a:p>
                </p:txBody>
              </p:sp>
            </p:grpSp>
          </p:grpSp>
          <p:cxnSp>
            <p:nvCxnSpPr>
              <p:cNvPr id="7" name="直接连接符 6"/>
              <p:cNvCxnSpPr/>
              <p:nvPr/>
            </p:nvCxnSpPr>
            <p:spPr>
              <a:xfrm rot="10800000">
                <a:off x="2857489" y="2643182"/>
                <a:ext cx="107156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rot="10800000">
                <a:off x="5786446" y="3141660"/>
                <a:ext cx="85725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文本框 38"/>
            <p:cNvSpPr txBox="1"/>
            <p:nvPr/>
          </p:nvSpPr>
          <p:spPr>
            <a:xfrm>
              <a:off x="3419872" y="5877272"/>
              <a:ext cx="11536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FF0000"/>
                  </a:solidFill>
                </a:rPr>
                <a:t>TopTask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651020" y="5877272"/>
              <a:ext cx="11536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FF0000"/>
                  </a:solidFill>
                </a:rPr>
                <a:t>SubTask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7810876" y="5877272"/>
              <a:ext cx="11536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FF0000"/>
                  </a:solidFill>
                </a:rPr>
                <a:t>SubTask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79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 Status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14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84" y="1772816"/>
            <a:ext cx="8024556" cy="36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5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287"/>
          </a:xfrm>
        </p:spPr>
        <p:txBody>
          <a:bodyPr/>
          <a:lstStyle/>
          <a:p>
            <a:r>
              <a:rPr lang="en-US" altLang="zh-CN" sz="2800" dirty="0" smtClean="0"/>
              <a:t>Tool is also a Dynamically Loadable Element</a:t>
            </a:r>
          </a:p>
          <a:p>
            <a:r>
              <a:rPr lang="en-US" altLang="zh-CN" sz="2800" dirty="0" smtClean="0"/>
              <a:t>It belongs to an algorithm and helps the algorithm to organize code more clearly</a:t>
            </a:r>
          </a:p>
          <a:p>
            <a:r>
              <a:rPr lang="en-US" altLang="zh-CN" sz="2800" dirty="0" smtClean="0"/>
              <a:t>One algorithm can have one or more tools</a:t>
            </a:r>
          </a:p>
          <a:p>
            <a:r>
              <a:rPr lang="en-US" altLang="zh-CN" sz="2800" dirty="0" smtClean="0"/>
              <a:t>A tool can be accessed via its name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789040"/>
            <a:ext cx="6901826" cy="223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74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Buffer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en-US" altLang="zh-CN" sz="2400" dirty="0" smtClean="0"/>
              <a:t>Data Buffer is the dynamically allocated memory place to hold events data which are being processed</a:t>
            </a:r>
          </a:p>
          <a:p>
            <a:r>
              <a:rPr lang="en-US" altLang="zh-CN" sz="2400" dirty="0" smtClean="0"/>
              <a:t>Applications (in terms of algorithms) get events data from the buffer and update them after processing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68" y="3140968"/>
            <a:ext cx="7259063" cy="28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770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Buffer in Memory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grpSp>
        <p:nvGrpSpPr>
          <p:cNvPr id="3" name="组合 18"/>
          <p:cNvGrpSpPr/>
          <p:nvPr/>
        </p:nvGrpSpPr>
        <p:grpSpPr>
          <a:xfrm>
            <a:off x="685848" y="1687698"/>
            <a:ext cx="7743804" cy="4384508"/>
            <a:chOff x="685848" y="1000108"/>
            <a:chExt cx="7743804" cy="4384508"/>
          </a:xfrm>
        </p:grpSpPr>
        <p:sp>
          <p:nvSpPr>
            <p:cNvPr id="6" name="椭圆 5"/>
            <p:cNvSpPr/>
            <p:nvPr/>
          </p:nvSpPr>
          <p:spPr>
            <a:xfrm>
              <a:off x="3022878" y="1580327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422009" y="1580327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710041" y="1580327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469212" y="1580327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4973268" y="1580327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5765356" y="1571025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6917484" y="1571025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7349532" y="1571025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022878" y="206018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422009" y="2060184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710041" y="206018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469212" y="206018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973268" y="206018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5765356" y="205088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6917484" y="205088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7349532" y="205088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022878" y="256955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422009" y="256955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710041" y="2569552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4469212" y="256955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973268" y="256955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5765356" y="256025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6917484" y="256025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7349532" y="256025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022878" y="306961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422009" y="306961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3710041" y="306961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4469212" y="3069618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973268" y="306961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5765356" y="3060316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6917484" y="3060316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7349532" y="3060316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022878" y="356968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422009" y="356968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710041" y="356968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4469212" y="356968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973268" y="3569684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5765356" y="356038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6917484" y="356038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7349532" y="356038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804916" y="1448686"/>
              <a:ext cx="2232248" cy="4320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122778" y="1952172"/>
              <a:ext cx="2232248" cy="4320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2521909" y="2452238"/>
              <a:ext cx="2232248" cy="4320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260926" y="2952304"/>
              <a:ext cx="2232248" cy="4320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3926065" y="3452370"/>
              <a:ext cx="2232248" cy="4320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022878" y="406044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422009" y="406044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710041" y="406044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4469212" y="406044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973268" y="406044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5765356" y="4051146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6917484" y="4051146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7349532" y="4051146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4685236" y="3952436"/>
              <a:ext cx="2232248" cy="4320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022878" y="456051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3422009" y="456051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3710041" y="456051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4469212" y="456051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973268" y="4560514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5765356" y="455121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6917484" y="4551212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7349532" y="4551212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5693348" y="4452502"/>
              <a:ext cx="2232248" cy="4320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10486" y="1458810"/>
              <a:ext cx="504056" cy="389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0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5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6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</a:t>
              </a:r>
              <a:endPara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08464" y="1000108"/>
              <a:ext cx="58497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EvtNum</a:t>
              </a: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</a:t>
              </a:r>
              <a:r>
                <a: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</a:t>
              </a: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0     1   2           3       4            5                  6      7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022878" y="506058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3422009" y="506058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3710041" y="506058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469212" y="506058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4973268" y="506058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5765356" y="505127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6917484" y="5051278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7349532" y="5051278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6197404" y="4952568"/>
              <a:ext cx="2232248" cy="4320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85848" y="1000108"/>
              <a:ext cx="11487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Exe Num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" name="组合 94"/>
          <p:cNvGrpSpPr/>
          <p:nvPr/>
        </p:nvGrpSpPr>
        <p:grpSpPr>
          <a:xfrm>
            <a:off x="6429388" y="285728"/>
            <a:ext cx="2500330" cy="1143008"/>
            <a:chOff x="5572132" y="357166"/>
            <a:chExt cx="2500330" cy="1143008"/>
          </a:xfrm>
        </p:grpSpPr>
        <p:sp>
          <p:nvSpPr>
            <p:cNvPr id="82" name="矩形 81"/>
            <p:cNvSpPr/>
            <p:nvPr/>
          </p:nvSpPr>
          <p:spPr>
            <a:xfrm>
              <a:off x="5572132" y="357166"/>
              <a:ext cx="2357454" cy="114300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5929322" y="466984"/>
              <a:ext cx="216024" cy="216024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334580" y="428604"/>
              <a:ext cx="1737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Current event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5826586" y="1200000"/>
              <a:ext cx="388488" cy="228736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357950" y="1118700"/>
              <a:ext cx="15950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Event buffer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5925167" y="831670"/>
              <a:ext cx="216024" cy="216024"/>
            </a:xfrm>
            <a:prstGeom prst="ellipse">
              <a:avLst/>
            </a:pr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宋体"/>
                <a:cs typeface="+mn-cs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334580" y="785794"/>
              <a:ext cx="1737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Other events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00034" y="1171502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Buffer</a:t>
            </a:r>
            <a:r>
              <a:rPr lang="en-US" altLang="zh-CN" sz="2000" dirty="0" smtClean="0"/>
              <a:t>:  a sequence of events in a time window</a:t>
            </a:r>
            <a:endParaRPr lang="zh-CN" altLang="en-US" sz="2000" dirty="0"/>
          </a:p>
        </p:txBody>
      </p:sp>
      <p:sp>
        <p:nvSpPr>
          <p:cNvPr id="90" name="TextBox 88"/>
          <p:cNvSpPr txBox="1"/>
          <p:nvPr/>
        </p:nvSpPr>
        <p:spPr>
          <a:xfrm>
            <a:off x="264318" y="2074239"/>
            <a:ext cx="2123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7030A0"/>
                </a:solidFill>
              </a:rPr>
              <a:t>correlation analysis of events in buffer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14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Incident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99464" y="1196752"/>
            <a:ext cx="81439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solidFill>
                  <a:srgbClr val="0070C0"/>
                </a:solidFill>
              </a:rPr>
              <a:t>Provides an additional degree of execution freedom: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000" dirty="0" smtClean="0"/>
              <a:t> Incident: trigger the execution of corresponding handlers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IncidentHandler</a:t>
            </a:r>
            <a:r>
              <a:rPr lang="en-US" altLang="zh-CN" sz="2000" dirty="0" smtClean="0"/>
              <a:t>: the wrapper of any specific procedure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9416" y="4233930"/>
            <a:ext cx="800105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2000" dirty="0" smtClean="0"/>
              <a:t>Regular execution procedure jumps to another extra procedure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2000" dirty="0" smtClean="0"/>
              <a:t>Back to the original procedure after all corresponding Handlers are executed</a:t>
            </a:r>
            <a:endParaRPr lang="zh-CN" altLang="en-US" sz="2000" dirty="0"/>
          </a:p>
        </p:txBody>
      </p:sp>
      <p:grpSp>
        <p:nvGrpSpPr>
          <p:cNvPr id="4" name="组合 33"/>
          <p:cNvGrpSpPr/>
          <p:nvPr/>
        </p:nvGrpSpPr>
        <p:grpSpPr>
          <a:xfrm>
            <a:off x="1643042" y="2577574"/>
            <a:ext cx="5857916" cy="1512340"/>
            <a:chOff x="1643042" y="3273982"/>
            <a:chExt cx="5857916" cy="1512340"/>
          </a:xfrm>
        </p:grpSpPr>
        <p:grpSp>
          <p:nvGrpSpPr>
            <p:cNvPr id="6" name="组合 30"/>
            <p:cNvGrpSpPr/>
            <p:nvPr/>
          </p:nvGrpSpPr>
          <p:grpSpPr>
            <a:xfrm>
              <a:off x="1785918" y="3705228"/>
              <a:ext cx="5367374" cy="1081094"/>
              <a:chOff x="1857356" y="3643314"/>
              <a:chExt cx="5367374" cy="1081094"/>
            </a:xfrm>
          </p:grpSpPr>
          <p:grpSp>
            <p:nvGrpSpPr>
              <p:cNvPr id="7" name="组合 45"/>
              <p:cNvGrpSpPr/>
              <p:nvPr/>
            </p:nvGrpSpPr>
            <p:grpSpPr>
              <a:xfrm>
                <a:off x="1857356" y="3786190"/>
                <a:ext cx="1643074" cy="857256"/>
                <a:chOff x="3714744" y="1714488"/>
                <a:chExt cx="1357322" cy="857256"/>
              </a:xfrm>
            </p:grpSpPr>
            <p:sp>
              <p:nvSpPr>
                <p:cNvPr id="17" name="矩形 16"/>
                <p:cNvSpPr/>
                <p:nvPr/>
              </p:nvSpPr>
              <p:spPr>
                <a:xfrm>
                  <a:off x="3714744" y="1714488"/>
                  <a:ext cx="1357322" cy="28575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600" dirty="0" smtClean="0">
                      <a:solidFill>
                        <a:schemeClr val="tx1"/>
                      </a:solidFill>
                    </a:rPr>
                    <a:t>Incident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>
                  <a:off x="3714744" y="2000240"/>
                  <a:ext cx="1357322" cy="57150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string name()</a:t>
                  </a:r>
                </a:p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fire()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" name="组合 46"/>
              <p:cNvGrpSpPr/>
              <p:nvPr/>
            </p:nvGrpSpPr>
            <p:grpSpPr>
              <a:xfrm>
                <a:off x="5357818" y="3643314"/>
                <a:ext cx="1714512" cy="928694"/>
                <a:chOff x="5715008" y="1714488"/>
                <a:chExt cx="1714512" cy="928694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5715008" y="1714488"/>
                  <a:ext cx="1714512" cy="28575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600" dirty="0" err="1" smtClean="0">
                      <a:solidFill>
                        <a:schemeClr val="tx1"/>
                      </a:solidFill>
                    </a:rPr>
                    <a:t>IIncidentHandler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5715008" y="2000240"/>
                  <a:ext cx="1714512" cy="64294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handle(Incident&amp;)</a:t>
                  </a:r>
                </a:p>
                <a:p>
                  <a:pPr lvl="0"/>
                  <a:r>
                    <a:rPr lang="en-US" altLang="zh-CN" sz="1400" dirty="0" err="1" smtClean="0">
                      <a:solidFill>
                        <a:srgbClr val="000000"/>
                      </a:solidFill>
                    </a:rPr>
                    <a:t>regist</a:t>
                  </a:r>
                  <a:r>
                    <a:rPr lang="en-US" altLang="zh-CN" sz="1400" dirty="0" smtClean="0">
                      <a:solidFill>
                        <a:srgbClr val="000000"/>
                      </a:solidFill>
                    </a:rPr>
                    <a:t>(string)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组合 46"/>
              <p:cNvGrpSpPr/>
              <p:nvPr/>
            </p:nvGrpSpPr>
            <p:grpSpPr>
              <a:xfrm>
                <a:off x="5510218" y="3795714"/>
                <a:ext cx="1714512" cy="928694"/>
                <a:chOff x="5715008" y="1714488"/>
                <a:chExt cx="1714512" cy="928694"/>
              </a:xfrm>
            </p:grpSpPr>
            <p:sp>
              <p:nvSpPr>
                <p:cNvPr id="23" name="矩形 22"/>
                <p:cNvSpPr/>
                <p:nvPr/>
              </p:nvSpPr>
              <p:spPr>
                <a:xfrm>
                  <a:off x="5715008" y="1714488"/>
                  <a:ext cx="1714512" cy="28575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600" dirty="0" err="1" smtClean="0">
                      <a:solidFill>
                        <a:schemeClr val="tx1"/>
                      </a:solidFill>
                    </a:rPr>
                    <a:t>IIncidentHandler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矩形 23"/>
                <p:cNvSpPr/>
                <p:nvPr/>
              </p:nvSpPr>
              <p:spPr>
                <a:xfrm>
                  <a:off x="5715008" y="2000240"/>
                  <a:ext cx="1714512" cy="64294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handle(Incident&amp;)</a:t>
                  </a:r>
                </a:p>
                <a:p>
                  <a:pPr lvl="0"/>
                  <a:r>
                    <a:rPr lang="en-US" altLang="zh-CN" sz="1400" dirty="0" err="1" smtClean="0">
                      <a:solidFill>
                        <a:srgbClr val="000000"/>
                      </a:solidFill>
                    </a:rPr>
                    <a:t>regist</a:t>
                  </a:r>
                  <a:r>
                    <a:rPr lang="en-US" altLang="zh-CN" sz="1400" dirty="0" smtClean="0">
                      <a:solidFill>
                        <a:srgbClr val="000000"/>
                      </a:solidFill>
                    </a:rPr>
                    <a:t>(string)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6" name="直接箭头连接符 25"/>
              <p:cNvCxnSpPr/>
              <p:nvPr/>
            </p:nvCxnSpPr>
            <p:spPr>
              <a:xfrm>
                <a:off x="3714744" y="4143380"/>
                <a:ext cx="142876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箭头连接符 26"/>
              <p:cNvCxnSpPr/>
              <p:nvPr/>
            </p:nvCxnSpPr>
            <p:spPr>
              <a:xfrm>
                <a:off x="3714744" y="4295780"/>
                <a:ext cx="142876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矩形 27"/>
              <p:cNvSpPr/>
              <p:nvPr/>
            </p:nvSpPr>
            <p:spPr>
              <a:xfrm>
                <a:off x="4000496" y="3804826"/>
                <a:ext cx="9286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 smtClean="0"/>
                  <a:t>1, fire()</a:t>
                </a:r>
                <a:endParaRPr lang="zh-CN" altLang="en-US" sz="1600" dirty="0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929058" y="4286256"/>
                <a:ext cx="121444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 smtClean="0"/>
                  <a:t>2, handle()</a:t>
                </a:r>
                <a:endParaRPr lang="zh-CN" altLang="en-US" sz="1600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643042" y="3273982"/>
              <a:ext cx="235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Regular Procedure</a:t>
              </a:r>
              <a:endParaRPr lang="zh-CN" altLang="en-US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43504" y="3273982"/>
              <a:ext cx="235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Extra Procedure</a:t>
              </a:r>
              <a:endParaRPr lang="zh-CN" altLang="en-US" i="1" dirty="0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99464" y="5334307"/>
            <a:ext cx="832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solidFill>
                  <a:srgbClr val="0070C0"/>
                </a:solidFill>
              </a:rPr>
              <a:t>Both Algorithms and Services can fire incidents according to their needs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74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Incident Management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  <p:grpSp>
        <p:nvGrpSpPr>
          <p:cNvPr id="3" name="组合 45"/>
          <p:cNvGrpSpPr/>
          <p:nvPr/>
        </p:nvGrpSpPr>
        <p:grpSpPr>
          <a:xfrm>
            <a:off x="1214414" y="3021462"/>
            <a:ext cx="1643074" cy="857256"/>
            <a:chOff x="3714744" y="1714488"/>
            <a:chExt cx="1357322" cy="857256"/>
          </a:xfrm>
        </p:grpSpPr>
        <p:sp>
          <p:nvSpPr>
            <p:cNvPr id="6" name="矩形 5"/>
            <p:cNvSpPr/>
            <p:nvPr/>
          </p:nvSpPr>
          <p:spPr>
            <a:xfrm>
              <a:off x="3714744" y="1714488"/>
              <a:ext cx="1357322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Incident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714744" y="2000240"/>
              <a:ext cx="1357322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string name()</a:t>
              </a:r>
            </a:p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fire()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组合 46"/>
          <p:cNvGrpSpPr/>
          <p:nvPr/>
        </p:nvGrpSpPr>
        <p:grpSpPr>
          <a:xfrm>
            <a:off x="5214942" y="3021462"/>
            <a:ext cx="1714512" cy="928694"/>
            <a:chOff x="5715008" y="1714488"/>
            <a:chExt cx="1714512" cy="928694"/>
          </a:xfrm>
        </p:grpSpPr>
        <p:sp>
          <p:nvSpPr>
            <p:cNvPr id="9" name="矩形 8"/>
            <p:cNvSpPr/>
            <p:nvPr/>
          </p:nvSpPr>
          <p:spPr>
            <a:xfrm>
              <a:off x="5715008" y="1714488"/>
              <a:ext cx="1714512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err="1" smtClean="0">
                  <a:solidFill>
                    <a:schemeClr val="tx1"/>
                  </a:solidFill>
                </a:rPr>
                <a:t>IIncidentHandler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715008" y="2000240"/>
              <a:ext cx="1714512" cy="64294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handle(Incident&amp;)</a:t>
              </a:r>
            </a:p>
            <a:p>
              <a:pPr lvl="0"/>
              <a:r>
                <a:rPr lang="en-US" altLang="zh-CN" sz="1400" dirty="0" err="1" smtClean="0">
                  <a:solidFill>
                    <a:srgbClr val="000000"/>
                  </a:solidFill>
                </a:rPr>
                <a:t>regist</a:t>
              </a:r>
              <a:r>
                <a:rPr lang="en-US" altLang="zh-CN" sz="1400" dirty="0" smtClean="0">
                  <a:solidFill>
                    <a:srgbClr val="000000"/>
                  </a:solidFill>
                </a:rPr>
                <a:t>(string)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214414" y="4378784"/>
            <a:ext cx="5715040" cy="1714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714480" y="4928263"/>
            <a:ext cx="1636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</a:rPr>
              <a:t>handle(Incident&amp;) </a:t>
            </a:r>
            <a:endParaRPr lang="zh-CN" altLang="en-US" sz="1600" dirty="0"/>
          </a:p>
        </p:txBody>
      </p:sp>
      <p:grpSp>
        <p:nvGrpSpPr>
          <p:cNvPr id="8" name="组合 12"/>
          <p:cNvGrpSpPr/>
          <p:nvPr/>
        </p:nvGrpSpPr>
        <p:grpSpPr>
          <a:xfrm>
            <a:off x="5715008" y="4878056"/>
            <a:ext cx="1081094" cy="438152"/>
            <a:chOff x="6634178" y="3990980"/>
            <a:chExt cx="1081094" cy="438152"/>
          </a:xfrm>
        </p:grpSpPr>
        <p:sp>
          <p:nvSpPr>
            <p:cNvPr id="14" name="矩形 13"/>
            <p:cNvSpPr/>
            <p:nvPr/>
          </p:nvSpPr>
          <p:spPr>
            <a:xfrm>
              <a:off x="6634178" y="3990980"/>
              <a:ext cx="928694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786578" y="4143380"/>
              <a:ext cx="928694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组合 15"/>
          <p:cNvGrpSpPr/>
          <p:nvPr/>
        </p:nvGrpSpPr>
        <p:grpSpPr>
          <a:xfrm>
            <a:off x="5715008" y="5449560"/>
            <a:ext cx="1081094" cy="438152"/>
            <a:chOff x="6634178" y="3990980"/>
            <a:chExt cx="1081094" cy="438152"/>
          </a:xfrm>
        </p:grpSpPr>
        <p:sp>
          <p:nvSpPr>
            <p:cNvPr id="17" name="矩形 16"/>
            <p:cNvSpPr/>
            <p:nvPr/>
          </p:nvSpPr>
          <p:spPr>
            <a:xfrm>
              <a:off x="6634178" y="3990980"/>
              <a:ext cx="928694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786578" y="4143380"/>
              <a:ext cx="928694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直接箭头连接符 18"/>
          <p:cNvCxnSpPr/>
          <p:nvPr/>
        </p:nvCxnSpPr>
        <p:spPr>
          <a:xfrm>
            <a:off x="5072066" y="509237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5072066" y="5663874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5400000">
            <a:off x="4643438" y="5520998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351467" y="5091576"/>
            <a:ext cx="17205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929190" y="5021726"/>
            <a:ext cx="731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</a:rPr>
              <a:t>name1</a:t>
            </a:r>
            <a:endParaRPr lang="zh-CN" altLang="en-US" sz="1600" dirty="0"/>
          </a:p>
        </p:txBody>
      </p:sp>
      <p:sp>
        <p:nvSpPr>
          <p:cNvPr id="24" name="矩形 23"/>
          <p:cNvSpPr/>
          <p:nvPr/>
        </p:nvSpPr>
        <p:spPr>
          <a:xfrm>
            <a:off x="4929190" y="5593230"/>
            <a:ext cx="731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</a:rPr>
              <a:t>name2</a:t>
            </a:r>
            <a:endParaRPr lang="zh-CN" altLang="en-US" sz="1600" dirty="0"/>
          </a:p>
        </p:txBody>
      </p:sp>
      <p:sp>
        <p:nvSpPr>
          <p:cNvPr id="25" name="矩形 24"/>
          <p:cNvSpPr/>
          <p:nvPr/>
        </p:nvSpPr>
        <p:spPr>
          <a:xfrm>
            <a:off x="1285110" y="4397420"/>
            <a:ext cx="1257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 smtClean="0">
                <a:solidFill>
                  <a:srgbClr val="000000"/>
                </a:solidFill>
              </a:rPr>
              <a:t>IncidentMgr</a:t>
            </a:r>
            <a:endParaRPr lang="zh-CN" altLang="en-US" dirty="0"/>
          </a:p>
        </p:txBody>
      </p:sp>
      <p:cxnSp>
        <p:nvCxnSpPr>
          <p:cNvPr id="26" name="直接箭头连接符 25"/>
          <p:cNvCxnSpPr/>
          <p:nvPr/>
        </p:nvCxnSpPr>
        <p:spPr>
          <a:xfrm rot="5400000">
            <a:off x="2250265" y="4557379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0800000" flipV="1">
            <a:off x="1428728" y="4164468"/>
            <a:ext cx="121444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5400000" flipH="1" flipV="1">
            <a:off x="1250927" y="3985875"/>
            <a:ext cx="35719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435079" y="4807412"/>
            <a:ext cx="1526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</a:rPr>
              <a:t>Incident::name() </a:t>
            </a:r>
            <a:endParaRPr lang="zh-CN" altLang="en-US" sz="1600" dirty="0"/>
          </a:p>
        </p:txBody>
      </p:sp>
      <p:cxnSp>
        <p:nvCxnSpPr>
          <p:cNvPr id="30" name="直接箭头连接符 29"/>
          <p:cNvCxnSpPr/>
          <p:nvPr/>
        </p:nvCxnSpPr>
        <p:spPr>
          <a:xfrm rot="5400000">
            <a:off x="4786314" y="4450222"/>
            <a:ext cx="114300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1358" y="1160165"/>
            <a:ext cx="85011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dirty="0" err="1" smtClean="0">
                <a:solidFill>
                  <a:srgbClr val="0070C0"/>
                </a:solidFill>
              </a:rPr>
              <a:t>IncidentMgr</a:t>
            </a:r>
            <a:r>
              <a:rPr lang="en-US" altLang="zh-CN" dirty="0" smtClean="0">
                <a:solidFill>
                  <a:srgbClr val="0070C0"/>
                </a:solidFill>
              </a:rPr>
              <a:t> correlates incidents with their handlers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1600" dirty="0" smtClean="0"/>
              <a:t> Incidents are distinguished by its name, such as “</a:t>
            </a:r>
            <a:r>
              <a:rPr lang="en-US" altLang="zh-CN" sz="1600" dirty="0" err="1" smtClean="0"/>
              <a:t>BeginEvent</a:t>
            </a:r>
            <a:r>
              <a:rPr lang="en-US" altLang="zh-CN" sz="1600" dirty="0" smtClean="0"/>
              <a:t>”, “</a:t>
            </a:r>
            <a:r>
              <a:rPr lang="en-US" altLang="zh-CN" sz="1600" dirty="0" err="1" smtClean="0"/>
              <a:t>EndEvent</a:t>
            </a:r>
            <a:r>
              <a:rPr lang="en-US" altLang="zh-CN" sz="1600" dirty="0" smtClean="0"/>
              <a:t>”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1600" dirty="0" smtClean="0"/>
              <a:t> One </a:t>
            </a:r>
            <a:r>
              <a:rPr lang="en-US" altLang="zh-CN" sz="1600" dirty="0" err="1" smtClean="0"/>
              <a:t>IncidentHandler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can be registered to several Incidents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1600" dirty="0" smtClean="0"/>
              <a:t> One Incident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can be handled by several </a:t>
            </a:r>
            <a:r>
              <a:rPr lang="en-US" altLang="zh-CN" sz="1600" dirty="0" err="1" smtClean="0"/>
              <a:t>IncidentHandlers</a:t>
            </a:r>
            <a:endParaRPr lang="en-US" altLang="zh-CN" sz="1600" dirty="0" smtClean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rgbClr val="0070C0"/>
                </a:solidFill>
              </a:rPr>
              <a:t>Currently Event I/O and </a:t>
            </a:r>
            <a:r>
              <a:rPr lang="en-US" altLang="zh-CN" dirty="0" err="1" smtClean="0">
                <a:solidFill>
                  <a:srgbClr val="0070C0"/>
                </a:solidFill>
              </a:rPr>
              <a:t>SubTask</a:t>
            </a:r>
            <a:r>
              <a:rPr lang="en-US" altLang="zh-CN" dirty="0" smtClean="0">
                <a:solidFill>
                  <a:srgbClr val="0070C0"/>
                </a:solidFill>
              </a:rPr>
              <a:t> execution are based on incident mechanism</a:t>
            </a:r>
          </a:p>
        </p:txBody>
      </p:sp>
    </p:spTree>
    <p:extLst>
      <p:ext uri="{BB962C8B-B14F-4D97-AF65-F5344CB8AC3E}">
        <p14:creationId xmlns:p14="http://schemas.microsoft.com/office/powerpoint/2010/main" val="51172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3224" y="1700808"/>
            <a:ext cx="8003232" cy="2736304"/>
          </a:xfrm>
          <a:prstGeom prst="rect">
            <a:avLst/>
          </a:prstGeom>
        </p:spPr>
        <p:txBody>
          <a:bodyPr/>
          <a:lstStyle/>
          <a:p>
            <a:pPr marL="571500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General introduction</a:t>
            </a:r>
          </a:p>
          <a:p>
            <a:pPr marL="571500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Key concepts</a:t>
            </a:r>
          </a:p>
          <a:p>
            <a:pPr marL="571500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Running the HelloWorld</a:t>
            </a: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endParaRPr kumimoji="0" lang="en-US" altLang="zh-CN" sz="2800" b="1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83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Property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1196752"/>
            <a:ext cx="8072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sz="2000" dirty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宋体" pitchFamily="2" charset="-122"/>
                <a:cs typeface="Arial" pitchFamily="34" charset="0"/>
              </a:rPr>
              <a:t>onfigurable variable at run time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1472" y="1580353"/>
            <a:ext cx="77867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sz="2000" dirty="0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Declare a property in </a:t>
            </a:r>
            <a:r>
              <a:rPr lang="en-US" altLang="zh-CN" sz="2000" dirty="0" err="1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DLElement</a:t>
            </a:r>
            <a:r>
              <a:rPr lang="en-US" altLang="zh-CN" sz="2000" dirty="0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(C++ code)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40" y="2072500"/>
            <a:ext cx="52578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571472" y="2692411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sz="2000" dirty="0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Configure a property in Python script</a:t>
            </a:r>
            <a:endParaRPr lang="en-US" altLang="zh-CN" dirty="0" smtClean="0">
              <a:solidFill>
                <a:srgbClr val="0070C0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160539"/>
            <a:ext cx="5829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500034" y="5068675"/>
            <a:ext cx="8392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zh-CN" sz="2000" dirty="0" smtClean="0">
                <a:solidFill>
                  <a:srgbClr val="00B05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This mechanism is also used to create and load algorithms and services:</a:t>
            </a:r>
            <a:endParaRPr lang="en-US" altLang="zh-CN" dirty="0" smtClean="0">
              <a:solidFill>
                <a:srgbClr val="00B050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4436" y="5468785"/>
            <a:ext cx="578358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矩形 10"/>
          <p:cNvSpPr/>
          <p:nvPr/>
        </p:nvSpPr>
        <p:spPr>
          <a:xfrm>
            <a:off x="571472" y="3596577"/>
            <a:ext cx="7786742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sz="2000" dirty="0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Types can be declared as properties:</a:t>
            </a:r>
          </a:p>
          <a:p>
            <a:pPr marL="800100" lvl="1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dirty="0" smtClean="0">
                <a:latin typeface="Arial" pitchFamily="34" charset="0"/>
                <a:ea typeface="宋体" pitchFamily="2" charset="-122"/>
                <a:cs typeface="宋体" pitchFamily="2" charset="-122"/>
              </a:rPr>
              <a:t>scalar: C++ build in types and </a:t>
            </a:r>
            <a:r>
              <a:rPr lang="en-US" altLang="zh-CN" dirty="0" err="1" smtClean="0">
                <a:latin typeface="Arial" pitchFamily="34" charset="0"/>
                <a:ea typeface="宋体" pitchFamily="2" charset="-122"/>
                <a:cs typeface="宋体" pitchFamily="2" charset="-122"/>
              </a:rPr>
              <a:t>std</a:t>
            </a:r>
            <a:r>
              <a:rPr lang="en-US" altLang="zh-CN" dirty="0" smtClean="0">
                <a:latin typeface="Arial" pitchFamily="34" charset="0"/>
                <a:ea typeface="宋体" pitchFamily="2" charset="-122"/>
                <a:cs typeface="宋体" pitchFamily="2" charset="-122"/>
              </a:rPr>
              <a:t>::string</a:t>
            </a:r>
          </a:p>
          <a:p>
            <a:pPr marL="800100" lvl="1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dirty="0" err="1" smtClean="0">
                <a:latin typeface="Arial" pitchFamily="34" charset="0"/>
                <a:ea typeface="宋体" pitchFamily="2" charset="-122"/>
                <a:cs typeface="宋体" pitchFamily="2" charset="-122"/>
              </a:rPr>
              <a:t>std</a:t>
            </a:r>
            <a:r>
              <a:rPr lang="en-US" altLang="zh-CN" dirty="0" smtClean="0">
                <a:latin typeface="Arial" pitchFamily="34" charset="0"/>
                <a:ea typeface="宋体" pitchFamily="2" charset="-122"/>
                <a:cs typeface="宋体" pitchFamily="2" charset="-122"/>
              </a:rPr>
              <a:t>::vector with scalar element type</a:t>
            </a:r>
          </a:p>
          <a:p>
            <a:pPr marL="800100" lvl="1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dirty="0" err="1" smtClean="0">
                <a:latin typeface="Arial" pitchFamily="34" charset="0"/>
                <a:ea typeface="宋体" pitchFamily="2" charset="-122"/>
                <a:cs typeface="宋体" pitchFamily="2" charset="-122"/>
              </a:rPr>
              <a:t>std</a:t>
            </a:r>
            <a:r>
              <a:rPr lang="en-US" altLang="zh-CN" dirty="0" smtClean="0">
                <a:latin typeface="Arial" pitchFamily="34" charset="0"/>
                <a:ea typeface="宋体" pitchFamily="2" charset="-122"/>
                <a:cs typeface="宋体" pitchFamily="2" charset="-122"/>
              </a:rPr>
              <a:t>::map with scalar key type and scalar value type</a:t>
            </a:r>
          </a:p>
        </p:txBody>
      </p:sp>
    </p:spTree>
    <p:extLst>
      <p:ext uri="{BB962C8B-B14F-4D97-AF65-F5344CB8AC3E}">
        <p14:creationId xmlns:p14="http://schemas.microsoft.com/office/powerpoint/2010/main" val="34783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 Mechanism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9126" y="2894930"/>
            <a:ext cx="6584156" cy="7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500034" y="1285860"/>
            <a:ext cx="818676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SniperLog</a:t>
            </a:r>
            <a:r>
              <a:rPr lang="en-US" altLang="zh-CN" sz="2000" dirty="0" smtClean="0">
                <a:solidFill>
                  <a:srgbClr val="0070C0"/>
                </a:solidFill>
              </a:rPr>
              <a:t>: a simple log mechanism supports different output levels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0: </a:t>
            </a:r>
            <a:r>
              <a:rPr lang="en-US" altLang="zh-CN" sz="1600" dirty="0" err="1" smtClean="0"/>
              <a:t>LogTest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2: </a:t>
            </a:r>
            <a:r>
              <a:rPr lang="en-US" altLang="zh-CN" sz="1600" dirty="0" err="1" smtClean="0"/>
              <a:t>LogDebug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3: </a:t>
            </a:r>
            <a:r>
              <a:rPr lang="en-US" altLang="zh-CN" sz="1600" dirty="0" err="1" smtClean="0"/>
              <a:t>LogInfo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4: </a:t>
            </a:r>
            <a:r>
              <a:rPr lang="en-US" altLang="zh-CN" sz="1600" dirty="0" err="1" smtClean="0"/>
              <a:t>LogWarn</a:t>
            </a: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dirty="0" smtClean="0"/>
              <a:t>5: </a:t>
            </a:r>
            <a:r>
              <a:rPr lang="en-US" altLang="zh-CN" sz="1600" dirty="0" err="1" smtClean="0"/>
              <a:t>LogError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6: </a:t>
            </a:r>
            <a:r>
              <a:rPr lang="en-US" altLang="zh-CN" sz="1600" dirty="0" err="1" smtClean="0"/>
              <a:t>LogFatal</a:t>
            </a:r>
            <a:endParaRPr lang="en-US" altLang="zh-CN" sz="16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9126" y="1772816"/>
            <a:ext cx="6238875" cy="84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489401" y="3827075"/>
            <a:ext cx="80486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70C0"/>
                </a:solidFill>
              </a:rPr>
              <a:t>Each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DLElement</a:t>
            </a:r>
            <a:r>
              <a:rPr lang="en-US" altLang="zh-CN" sz="2000" dirty="0" smtClean="0">
                <a:solidFill>
                  <a:srgbClr val="0070C0"/>
                </a:solidFill>
              </a:rPr>
              <a:t> has its own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LogLevel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can be set at run time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 very helpful for debugging</a:t>
            </a:r>
          </a:p>
        </p:txBody>
      </p:sp>
      <p:sp>
        <p:nvSpPr>
          <p:cNvPr id="11" name="矩形 10"/>
          <p:cNvSpPr/>
          <p:nvPr/>
        </p:nvSpPr>
        <p:spPr>
          <a:xfrm>
            <a:off x="500034" y="4631357"/>
            <a:ext cx="80486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70C0"/>
                </a:solidFill>
              </a:rPr>
              <a:t>The output message includes more information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where it happens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the message level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The message contents</a:t>
            </a:r>
          </a:p>
        </p:txBody>
      </p:sp>
    </p:spTree>
    <p:extLst>
      <p:ext uri="{BB962C8B-B14F-4D97-AF65-F5344CB8AC3E}">
        <p14:creationId xmlns:p14="http://schemas.microsoft.com/office/powerpoint/2010/main" val="1076577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HelloWorld (I)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10" y="980728"/>
            <a:ext cx="8097380" cy="558242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362128" y="4149080"/>
            <a:ext cx="4170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The HelloWorld algorithm in </a:t>
            </a:r>
            <a:r>
              <a:rPr lang="en-US" altLang="zh-CN" dirty="0" err="1" smtClean="0">
                <a:solidFill>
                  <a:srgbClr val="FF0000"/>
                </a:solidFill>
              </a:rPr>
              <a:t>SNiPER</a:t>
            </a:r>
            <a:endParaRPr lang="en-US" altLang="zh-CN" dirty="0">
              <a:solidFill>
                <a:srgbClr val="FF0000"/>
              </a:solidFill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en-US" altLang="zh-CN" sz="1600" dirty="0" smtClean="0">
                <a:solidFill>
                  <a:srgbClr val="FF0000"/>
                </a:solidFill>
              </a:rPr>
              <a:t>@ Examples/HelloWorld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en-US" altLang="zh-CN" sz="1600" dirty="0" smtClean="0">
                <a:solidFill>
                  <a:srgbClr val="FF0000"/>
                </a:solidFill>
              </a:rPr>
              <a:t>configuration of the Task</a:t>
            </a:r>
          </a:p>
          <a:p>
            <a:pPr lvl="1">
              <a:spcBef>
                <a:spcPts val="600"/>
              </a:spcBef>
            </a:pPr>
            <a:endParaRPr lang="en-US" altLang="zh-CN" sz="1600" dirty="0">
              <a:solidFill>
                <a:srgbClr val="FF0000"/>
              </a:solidFill>
            </a:endParaRPr>
          </a:p>
          <a:p>
            <a:pPr marL="0" lvl="2">
              <a:spcBef>
                <a:spcPts val="600"/>
              </a:spcBef>
            </a:pPr>
            <a:endParaRPr lang="en-US" altLang="zh-CN" sz="1050" dirty="0" smtClean="0">
              <a:solidFill>
                <a:srgbClr val="92D050"/>
              </a:solidFill>
            </a:endParaRPr>
          </a:p>
          <a:p>
            <a:pPr marL="0" lvl="2">
              <a:spcBef>
                <a:spcPts val="600"/>
              </a:spcBef>
            </a:pPr>
            <a:r>
              <a:rPr lang="en-US" altLang="zh-CN" sz="1050" dirty="0" err="1" smtClean="0">
                <a:solidFill>
                  <a:srgbClr val="92D050"/>
                </a:solidFill>
              </a:rPr>
              <a:t>svn</a:t>
            </a:r>
            <a:r>
              <a:rPr lang="en-US" altLang="zh-CN" sz="1050" dirty="0" smtClean="0">
                <a:solidFill>
                  <a:srgbClr val="92D050"/>
                </a:solidFill>
              </a:rPr>
              <a:t> </a:t>
            </a:r>
            <a:r>
              <a:rPr lang="en-US" altLang="zh-CN" sz="1050" dirty="0">
                <a:solidFill>
                  <a:srgbClr val="92D050"/>
                </a:solidFill>
              </a:rPr>
              <a:t>co http://</a:t>
            </a:r>
            <a:r>
              <a:rPr lang="en-US" altLang="zh-CN" sz="1050" dirty="0" smtClean="0">
                <a:solidFill>
                  <a:srgbClr val="92D050"/>
                </a:solidFill>
              </a:rPr>
              <a:t>juno.ihep.ac.cn/svn/sniper/trunk/Examples/HelloWorld</a:t>
            </a:r>
            <a:endParaRPr lang="zh-CN" altLang="en-US" sz="105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45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HelloWorld (II)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94" y="2204864"/>
            <a:ext cx="8326012" cy="29722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7200" y="1556792"/>
            <a:ext cx="807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</a:t>
            </a:r>
            <a:r>
              <a:rPr lang="en-US" altLang="zh-CN" dirty="0" smtClean="0"/>
              <a:t>onfiguration of the algorithm properties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780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HelloWorld (III)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087055"/>
            <a:ext cx="7421011" cy="548716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699792" y="960438"/>
            <a:ext cx="208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b="1" dirty="0" smtClean="0">
                <a:solidFill>
                  <a:srgbClr val="FF0000"/>
                </a:solidFill>
              </a:rPr>
              <a:t>Run the Task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16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endParaRPr lang="zh-CN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3224" y="1340768"/>
            <a:ext cx="8003232" cy="4752528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kumimoji="0" lang="en-US" altLang="zh-CN" sz="36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Create an Algorithm and a Service</a:t>
            </a: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altLang="zh-CN" sz="2800" b="1" kern="0" dirty="0" smtClean="0">
                <a:latin typeface="Times New Roman" pitchFamily="18" charset="0"/>
                <a:ea typeface="方正舒体" pitchFamily="2" charset="-122"/>
              </a:rPr>
              <a:t>Package management</a:t>
            </a:r>
            <a:endParaRPr kumimoji="0" lang="en-US" altLang="zh-CN" sz="2800" b="1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C++ and Python coding</a:t>
            </a: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CMT configuration</a:t>
            </a: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Compile</a:t>
            </a:r>
            <a:r>
              <a:rPr kumimoji="0" lang="en-US" altLang="zh-CN" sz="2800" b="1" u="none" strike="noStrike" kern="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 and run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defRPr/>
            </a:pPr>
            <a:endParaRPr kumimoji="0" lang="en-US" altLang="zh-CN" sz="2800" b="1" u="none" strike="noStrike" kern="0" cap="none" spc="0" normalizeH="0" noProof="0" dirty="0" smtClean="0">
              <a:ln>
                <a:noFill/>
              </a:ln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defRPr/>
            </a:pPr>
            <a:r>
              <a:rPr lang="en-US" altLang="zh-CN" sz="3200" b="1" kern="0" noProof="0" dirty="0" smtClean="0">
                <a:latin typeface="Times New Roman" pitchFamily="18" charset="0"/>
                <a:ea typeface="方正舒体" pitchFamily="2" charset="-122"/>
              </a:rPr>
              <a:t>Advanced topic: a job with multiple-tasks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defRPr/>
            </a:pPr>
            <a:endParaRPr kumimoji="0" lang="en-US" altLang="zh-CN" sz="3200" b="1" u="none" strike="noStrike" kern="0" cap="none" spc="0" normalizeH="0" baseline="0" dirty="0">
              <a:ln>
                <a:noFill/>
              </a:ln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altLang="zh-CN" smtClean="0">
                <a:solidFill>
                  <a:srgbClr val="92D050"/>
                </a:solidFill>
              </a:rPr>
              <a:t>svn co http://juno.ihep.ac.cn/svn/juno/people/zoujh/example/FirstToy</a:t>
            </a:r>
            <a:endParaRPr lang="zh-CN" alt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72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Preparation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5283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dirty="0">
                <a:solidFill>
                  <a:srgbClr val="0070C0"/>
                </a:solidFill>
              </a:rPr>
              <a:t>Setup the official release </a:t>
            </a:r>
            <a:r>
              <a:rPr lang="en-US" altLang="zh-CN" sz="2000" dirty="0" smtClean="0">
                <a:solidFill>
                  <a:srgbClr val="0070C0"/>
                </a:solidFill>
              </a:rPr>
              <a:t>environment</a:t>
            </a:r>
            <a:endParaRPr lang="en-US" altLang="zh-CN" sz="2000" dirty="0">
              <a:solidFill>
                <a:srgbClr val="0070C0"/>
              </a:solidFill>
            </a:endParaRP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 smtClean="0">
                <a:solidFill>
                  <a:srgbClr val="FF0000"/>
                </a:solidFill>
              </a:rPr>
              <a:t>$ source ~/juno-dev/setup.sh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>
                <a:solidFill>
                  <a:srgbClr val="0070C0"/>
                </a:solidFill>
              </a:rPr>
              <a:t>Create </a:t>
            </a:r>
            <a:r>
              <a:rPr lang="en-US" altLang="zh-CN" sz="2000" dirty="0" smtClean="0">
                <a:solidFill>
                  <a:srgbClr val="0070C0"/>
                </a:solidFill>
              </a:rPr>
              <a:t>your own project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/>
              <a:t>$ </a:t>
            </a:r>
            <a:r>
              <a:rPr lang="en-US" altLang="zh-CN" sz="1800" dirty="0" err="1"/>
              <a:t>cmt</a:t>
            </a:r>
            <a:r>
              <a:rPr lang="en-US" altLang="zh-CN" sz="1800" dirty="0"/>
              <a:t> </a:t>
            </a:r>
            <a:r>
              <a:rPr lang="en-US" altLang="zh-CN" sz="1800" dirty="0" err="1"/>
              <a:t>create_project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Tutorial</a:t>
            </a:r>
            <a:endParaRPr lang="en-US" altLang="zh-CN" sz="1800" dirty="0"/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/>
              <a:t>$ cd </a:t>
            </a:r>
            <a:r>
              <a:rPr lang="en-US" altLang="zh-CN" sz="1800" dirty="0" smtClean="0"/>
              <a:t>Tutorial</a:t>
            </a:r>
            <a:endParaRPr lang="en-US" altLang="zh-CN" sz="1800" dirty="0"/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/>
              <a:t>$ vi </a:t>
            </a:r>
            <a:r>
              <a:rPr lang="en-US" altLang="zh-CN" sz="1800" dirty="0" err="1"/>
              <a:t>cmt</a:t>
            </a:r>
            <a:r>
              <a:rPr lang="en-US" altLang="zh-CN" sz="1800" dirty="0"/>
              <a:t>/</a:t>
            </a:r>
            <a:r>
              <a:rPr lang="en-US" altLang="zh-CN" sz="1800" dirty="0" err="1"/>
              <a:t>project.cmt</a:t>
            </a:r>
            <a:r>
              <a:rPr lang="en-US" altLang="zh-CN" sz="1800" dirty="0"/>
              <a:t>    	(</a:t>
            </a:r>
            <a:r>
              <a:rPr lang="en-US" altLang="zh-CN" sz="1800" dirty="0">
                <a:sym typeface="Wingdings" panose="05000000000000000000" pitchFamily="2" charset="2"/>
              </a:rPr>
              <a:t>  use offline)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>
                <a:sym typeface="Wingdings" panose="05000000000000000000" pitchFamily="2" charset="2"/>
              </a:rPr>
              <a:t>$ vi </a:t>
            </a:r>
            <a:r>
              <a:rPr lang="en-US" altLang="zh-CN" sz="1800" dirty="0" err="1">
                <a:sym typeface="Wingdings" panose="05000000000000000000" pitchFamily="2" charset="2"/>
              </a:rPr>
              <a:t>cmt</a:t>
            </a:r>
            <a:r>
              <a:rPr lang="en-US" altLang="zh-CN" sz="1800" dirty="0">
                <a:sym typeface="Wingdings" panose="05000000000000000000" pitchFamily="2" charset="2"/>
              </a:rPr>
              <a:t>/</a:t>
            </a:r>
            <a:r>
              <a:rPr lang="en-US" altLang="zh-CN" sz="1800" dirty="0" err="1">
                <a:sym typeface="Wingdings" panose="05000000000000000000" pitchFamily="2" charset="2"/>
              </a:rPr>
              <a:t>version.cmt</a:t>
            </a:r>
            <a:r>
              <a:rPr lang="en-US" altLang="zh-CN" sz="1800" dirty="0">
                <a:sym typeface="Wingdings" panose="05000000000000000000" pitchFamily="2" charset="2"/>
              </a:rPr>
              <a:t> 	(  v0)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Create your own package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/>
              <a:t>$ </a:t>
            </a:r>
            <a:r>
              <a:rPr lang="en-US" altLang="zh-CN" sz="1800" dirty="0" err="1"/>
              <a:t>cmt</a:t>
            </a:r>
            <a:r>
              <a:rPr lang="en-US" altLang="zh-CN" sz="1800" dirty="0"/>
              <a:t> create </a:t>
            </a:r>
            <a:r>
              <a:rPr lang="en-US" altLang="zh-CN" sz="1800" dirty="0" err="1"/>
              <a:t>MyPackage</a:t>
            </a:r>
            <a:r>
              <a:rPr lang="en-US" altLang="zh-CN" sz="1800" dirty="0"/>
              <a:t> v0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>
                <a:solidFill>
                  <a:srgbClr val="FF0000"/>
                </a:solidFill>
              </a:rPr>
              <a:t>$ </a:t>
            </a:r>
            <a:r>
              <a:rPr lang="en-US" altLang="zh-CN" sz="1800" dirty="0" smtClean="0">
                <a:solidFill>
                  <a:srgbClr val="FF0000"/>
                </a:solidFill>
              </a:rPr>
              <a:t>source MyPackage/cmt/setup.sh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26</a:t>
            </a:fld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755576" y="1196752"/>
            <a:ext cx="8019782" cy="1474587"/>
            <a:chOff x="755576" y="1417638"/>
            <a:chExt cx="8019782" cy="1474587"/>
          </a:xfrm>
        </p:grpSpPr>
        <p:grpSp>
          <p:nvGrpSpPr>
            <p:cNvPr id="18" name="组合 17"/>
            <p:cNvGrpSpPr/>
            <p:nvPr/>
          </p:nvGrpSpPr>
          <p:grpSpPr>
            <a:xfrm>
              <a:off x="755576" y="1417638"/>
              <a:ext cx="7632848" cy="650960"/>
              <a:chOff x="755576" y="1409888"/>
              <a:chExt cx="7632848" cy="650960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755576" y="1409888"/>
                <a:ext cx="1584176" cy="64321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err="1" smtClean="0">
                    <a:solidFill>
                      <a:schemeClr val="tx1"/>
                    </a:solidFill>
                  </a:rPr>
                  <a:t>ExternalLibs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" name="直接箭头连接符 6"/>
              <p:cNvCxnSpPr>
                <a:stCxn id="8" idx="1"/>
                <a:endCxn id="5" idx="3"/>
              </p:cNvCxnSpPr>
              <p:nvPr/>
            </p:nvCxnSpPr>
            <p:spPr>
              <a:xfrm flipH="1">
                <a:off x="2339752" y="1731493"/>
                <a:ext cx="432048" cy="0"/>
              </a:xfrm>
              <a:prstGeom prst="straightConnector1">
                <a:avLst/>
              </a:prstGeom>
              <a:ln w="19050">
                <a:prstDash val="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矩形 7"/>
              <p:cNvSpPr/>
              <p:nvPr/>
            </p:nvSpPr>
            <p:spPr>
              <a:xfrm>
                <a:off x="2771800" y="1409888"/>
                <a:ext cx="1584176" cy="64321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sniper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788024" y="1417638"/>
                <a:ext cx="1584176" cy="64321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offline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直接箭头连接符 11"/>
              <p:cNvCxnSpPr>
                <a:stCxn id="11" idx="1"/>
                <a:endCxn id="8" idx="3"/>
              </p:cNvCxnSpPr>
              <p:nvPr/>
            </p:nvCxnSpPr>
            <p:spPr>
              <a:xfrm flipH="1" flipV="1">
                <a:off x="4355976" y="1731493"/>
                <a:ext cx="432048" cy="7750"/>
              </a:xfrm>
              <a:prstGeom prst="straightConnector1">
                <a:avLst/>
              </a:prstGeom>
              <a:ln w="19050">
                <a:prstDash val="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矩形 14"/>
              <p:cNvSpPr/>
              <p:nvPr/>
            </p:nvSpPr>
            <p:spPr>
              <a:xfrm>
                <a:off x="6804248" y="1417638"/>
                <a:ext cx="1584176" cy="64321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User’s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own</a:t>
                </a:r>
              </a:p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project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直接箭头连接符 15"/>
              <p:cNvCxnSpPr>
                <a:stCxn id="15" idx="1"/>
                <a:endCxn id="11" idx="3"/>
              </p:cNvCxnSpPr>
              <p:nvPr/>
            </p:nvCxnSpPr>
            <p:spPr>
              <a:xfrm flipH="1">
                <a:off x="6372200" y="1739243"/>
                <a:ext cx="432048" cy="0"/>
              </a:xfrm>
              <a:prstGeom prst="straightConnector1">
                <a:avLst/>
              </a:prstGeom>
              <a:ln w="19050">
                <a:prstDash val="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左大括号 18"/>
            <p:cNvSpPr/>
            <p:nvPr/>
          </p:nvSpPr>
          <p:spPr>
            <a:xfrm rot="16200000">
              <a:off x="3383868" y="326649"/>
              <a:ext cx="360040" cy="4032448"/>
            </a:xfrm>
            <a:prstGeom prst="lef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195736" y="2522893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Official Software Release</a:t>
              </a:r>
              <a:endParaRPr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580112" y="2522893"/>
              <a:ext cx="3195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Users’ own code (workspace)</a:t>
              </a:r>
              <a:endParaRPr lang="zh-CN" altLang="en-US" dirty="0"/>
            </a:p>
          </p:txBody>
        </p:sp>
        <p:cxnSp>
          <p:nvCxnSpPr>
            <p:cNvPr id="22" name="直接箭头连接符 21"/>
            <p:cNvCxnSpPr>
              <a:stCxn id="15" idx="2"/>
            </p:cNvCxnSpPr>
            <p:nvPr/>
          </p:nvCxnSpPr>
          <p:spPr>
            <a:xfrm>
              <a:off x="7596336" y="2068598"/>
              <a:ext cx="0" cy="454295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soli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4713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Package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>
                <a:solidFill>
                  <a:srgbClr val="0070C0"/>
                </a:solidFill>
              </a:rPr>
              <a:t>Create a new package with CMT</a:t>
            </a:r>
          </a:p>
          <a:p>
            <a:pPr marL="784225" lvl="1" indent="-457200"/>
            <a:r>
              <a:rPr lang="en-US" altLang="zh-CN" sz="1800" dirty="0" smtClean="0"/>
              <a:t>$ </a:t>
            </a:r>
            <a:r>
              <a:rPr lang="en-US" altLang="zh-CN" sz="1800" dirty="0" err="1" smtClean="0"/>
              <a:t>cmt</a:t>
            </a:r>
            <a:r>
              <a:rPr lang="en-US" altLang="zh-CN" sz="1800" dirty="0" smtClean="0"/>
              <a:t>  create  </a:t>
            </a:r>
            <a:r>
              <a:rPr lang="en-US" altLang="zh-CN" sz="1800" dirty="0" err="1"/>
              <a:t>Test</a:t>
            </a:r>
            <a:r>
              <a:rPr lang="en-US" altLang="zh-CN" sz="1800" dirty="0" err="1" smtClean="0"/>
              <a:t>Alg</a:t>
            </a:r>
            <a:r>
              <a:rPr lang="en-US" altLang="zh-CN" sz="1800" dirty="0" smtClean="0"/>
              <a:t>  v0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Orgnization</a:t>
            </a:r>
            <a:r>
              <a:rPr lang="en-US" altLang="zh-CN" sz="2000" dirty="0" smtClean="0">
                <a:solidFill>
                  <a:srgbClr val="0070C0"/>
                </a:solidFill>
              </a:rPr>
              <a:t> of subdirectory and files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 smtClean="0"/>
              <a:t>Subdirectory </a:t>
            </a:r>
            <a:r>
              <a:rPr lang="en-US" altLang="zh-CN" sz="1800" dirty="0" err="1" smtClean="0">
                <a:solidFill>
                  <a:srgbClr val="C00000"/>
                </a:solidFill>
              </a:rPr>
              <a:t>cmt</a:t>
            </a:r>
            <a:r>
              <a:rPr lang="en-US" altLang="zh-CN" sz="1800" dirty="0" smtClean="0">
                <a:solidFill>
                  <a:srgbClr val="C00000"/>
                </a:solidFill>
              </a:rPr>
              <a:t>/</a:t>
            </a:r>
          </a:p>
          <a:p>
            <a:pPr marL="1136650" lvl="2" indent="-457200"/>
            <a:r>
              <a:rPr lang="en-US" altLang="zh-CN" sz="1400" dirty="0" smtClean="0"/>
              <a:t>File </a:t>
            </a:r>
            <a:r>
              <a:rPr lang="en-US" altLang="zh-CN" sz="1400" dirty="0" smtClean="0">
                <a:solidFill>
                  <a:srgbClr val="C00000"/>
                </a:solidFill>
              </a:rPr>
              <a:t>requirements</a:t>
            </a:r>
            <a:r>
              <a:rPr lang="en-US" altLang="zh-CN" sz="1400" dirty="0" smtClean="0"/>
              <a:t>: tell CMT how to setup and compile this package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 smtClean="0"/>
              <a:t>Subdirectory </a:t>
            </a:r>
            <a:r>
              <a:rPr lang="en-US" altLang="zh-CN" sz="1800" dirty="0" err="1" smtClean="0">
                <a:solidFill>
                  <a:srgbClr val="C00000"/>
                </a:solidFill>
              </a:rPr>
              <a:t>src</a:t>
            </a:r>
            <a:r>
              <a:rPr lang="en-US" altLang="zh-CN" sz="1800" dirty="0" smtClean="0">
                <a:solidFill>
                  <a:srgbClr val="C00000"/>
                </a:solidFill>
              </a:rPr>
              <a:t>/</a:t>
            </a:r>
            <a:r>
              <a:rPr lang="en-US" altLang="zh-CN" sz="1800" dirty="0" smtClean="0"/>
              <a:t>: the directory for source code (C++)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 smtClean="0">
                <a:solidFill>
                  <a:srgbClr val="00B0F0"/>
                </a:solidFill>
              </a:rPr>
              <a:t>Subdirectory </a:t>
            </a:r>
            <a:r>
              <a:rPr lang="en-US" altLang="zh-CN" sz="1800" dirty="0" err="1" smtClean="0">
                <a:solidFill>
                  <a:srgbClr val="C00000"/>
                </a:solidFill>
              </a:rPr>
              <a:t>FirstAlg</a:t>
            </a:r>
            <a:r>
              <a:rPr lang="en-US" altLang="zh-CN" sz="1800" dirty="0" smtClean="0">
                <a:solidFill>
                  <a:srgbClr val="00B0F0"/>
                </a:solidFill>
              </a:rPr>
              <a:t>: an optional directory for header files to share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 smtClean="0">
                <a:solidFill>
                  <a:srgbClr val="00B0F0"/>
                </a:solidFill>
              </a:rPr>
              <a:t>Subdirectory </a:t>
            </a:r>
            <a:r>
              <a:rPr lang="en-US" altLang="zh-CN" sz="1800" dirty="0" smtClean="0">
                <a:solidFill>
                  <a:srgbClr val="C00000"/>
                </a:solidFill>
              </a:rPr>
              <a:t>python/</a:t>
            </a:r>
            <a:r>
              <a:rPr lang="en-US" altLang="zh-CN" sz="1800" dirty="0" smtClean="0">
                <a:solidFill>
                  <a:srgbClr val="00B0F0"/>
                </a:solidFill>
              </a:rPr>
              <a:t>: an optional directory for python code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 smtClean="0">
                <a:solidFill>
                  <a:srgbClr val="00B0F0"/>
                </a:solidFill>
              </a:rPr>
              <a:t>Subdirectory </a:t>
            </a:r>
            <a:r>
              <a:rPr lang="en-US" altLang="zh-CN" sz="1800" dirty="0" smtClean="0">
                <a:solidFill>
                  <a:srgbClr val="C00000"/>
                </a:solidFill>
              </a:rPr>
              <a:t>share/</a:t>
            </a:r>
            <a:r>
              <a:rPr lang="en-US" altLang="zh-CN" sz="1800" dirty="0" smtClean="0">
                <a:solidFill>
                  <a:srgbClr val="00B0F0"/>
                </a:solidFill>
              </a:rPr>
              <a:t>: an optional directory for scripts of tutorial</a:t>
            </a:r>
          </a:p>
          <a:p>
            <a:pPr marL="784225" lvl="1" indent="-457200">
              <a:buFont typeface="+mj-lt"/>
              <a:buAutoNum type="arabicPeriod"/>
            </a:pPr>
            <a:r>
              <a:rPr lang="en-US" altLang="zh-CN" sz="1800" dirty="0">
                <a:solidFill>
                  <a:srgbClr val="00B0F0"/>
                </a:solidFill>
              </a:rPr>
              <a:t>Subdirectory </a:t>
            </a:r>
            <a:r>
              <a:rPr lang="en-US" altLang="zh-CN" sz="1800" dirty="0" smtClean="0">
                <a:solidFill>
                  <a:srgbClr val="C00000"/>
                </a:solidFill>
              </a:rPr>
              <a:t>Linux-x86_64 or anything like this</a:t>
            </a:r>
            <a:r>
              <a:rPr lang="en-US" altLang="zh-CN" sz="1800" dirty="0" smtClean="0">
                <a:solidFill>
                  <a:srgbClr val="00B0F0"/>
                </a:solidFill>
              </a:rPr>
              <a:t>: the compiling results that automatically generated by CMT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978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Coding and Running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/>
          <a:lstStyle/>
          <a:p>
            <a:r>
              <a:rPr lang="en-US" altLang="zh-CN" sz="2400" dirty="0" err="1" smtClean="0">
                <a:solidFill>
                  <a:srgbClr val="0070C0"/>
                </a:solidFill>
              </a:rPr>
              <a:t>FirstToy</a:t>
            </a:r>
            <a:r>
              <a:rPr lang="en-US" altLang="zh-CN" sz="2400" dirty="0" smtClean="0">
                <a:solidFill>
                  <a:srgbClr val="0070C0"/>
                </a:solidFill>
              </a:rPr>
              <a:t> C++</a:t>
            </a:r>
          </a:p>
          <a:p>
            <a:pPr lvl="1"/>
            <a:r>
              <a:rPr lang="en-US" altLang="zh-CN" sz="2000" dirty="0" err="1" smtClean="0"/>
              <a:t>FirstAlg</a:t>
            </a:r>
            <a:r>
              <a:rPr lang="en-US" altLang="zh-CN" sz="2000" dirty="0" smtClean="0"/>
              <a:t>, our first algorithm</a:t>
            </a:r>
          </a:p>
          <a:p>
            <a:pPr lvl="2"/>
            <a:r>
              <a:rPr lang="en-US" altLang="zh-CN" sz="1800" dirty="0" smtClean="0"/>
              <a:t>Show different level of logs</a:t>
            </a:r>
          </a:p>
          <a:p>
            <a:pPr lvl="1"/>
            <a:r>
              <a:rPr lang="en-US" altLang="zh-CN" sz="2000" dirty="0" err="1" smtClean="0"/>
              <a:t>FirstSvc</a:t>
            </a:r>
            <a:r>
              <a:rPr lang="en-US" altLang="zh-CN" sz="2000" dirty="0" smtClean="0"/>
              <a:t>, our first service</a:t>
            </a:r>
          </a:p>
          <a:p>
            <a:pPr lvl="2"/>
            <a:r>
              <a:rPr lang="en-US" altLang="zh-CN" sz="1800" dirty="0" smtClean="0"/>
              <a:t>A string message as property (can be modified in python)</a:t>
            </a:r>
          </a:p>
          <a:p>
            <a:pPr lvl="2"/>
            <a:r>
              <a:rPr lang="en-US" altLang="zh-CN" sz="1800" dirty="0" smtClean="0"/>
              <a:t>An interface to print the string message (</a:t>
            </a:r>
            <a:r>
              <a:rPr lang="en-US" altLang="zh-CN" sz="1600" i="1" dirty="0" smtClean="0"/>
              <a:t>answer()</a:t>
            </a:r>
            <a:r>
              <a:rPr lang="en-US" altLang="zh-CN" sz="1800" dirty="0" smtClean="0"/>
              <a:t>)</a:t>
            </a:r>
          </a:p>
          <a:p>
            <a:pPr lvl="1"/>
            <a:r>
              <a:rPr lang="en-US" altLang="zh-CN" sz="2000" dirty="0" err="1" smtClean="0"/>
              <a:t>SecondAlg</a:t>
            </a:r>
            <a:endParaRPr lang="en-US" altLang="zh-CN" sz="2400" dirty="0" smtClean="0"/>
          </a:p>
          <a:p>
            <a:pPr lvl="2"/>
            <a:r>
              <a:rPr lang="en-US" altLang="zh-CN" sz="1800" dirty="0" smtClean="0"/>
              <a:t>Call the service in an algorithm</a:t>
            </a:r>
            <a:endParaRPr lang="en-US" altLang="zh-CN" sz="1800" dirty="0"/>
          </a:p>
          <a:p>
            <a:r>
              <a:rPr lang="en-US" altLang="zh-CN" sz="2400" dirty="0" err="1" smtClean="0">
                <a:solidFill>
                  <a:srgbClr val="0070C0"/>
                </a:solidFill>
              </a:rPr>
              <a:t>FirstToy</a:t>
            </a:r>
            <a:r>
              <a:rPr lang="en-US" altLang="zh-CN" sz="2400" dirty="0" smtClean="0">
                <a:solidFill>
                  <a:srgbClr val="0070C0"/>
                </a:solidFill>
              </a:rPr>
              <a:t> Python</a:t>
            </a:r>
          </a:p>
          <a:p>
            <a:pPr lvl="1"/>
            <a:endParaRPr lang="en-US" altLang="zh-CN" sz="1600" dirty="0" smtClean="0"/>
          </a:p>
          <a:p>
            <a:pPr marL="344487" lvl="1" indent="0">
              <a:buNone/>
            </a:pPr>
            <a:endParaRPr lang="en-US" altLang="zh-CN" sz="2000" dirty="0" smtClean="0"/>
          </a:p>
          <a:p>
            <a:r>
              <a:rPr lang="en-US" altLang="zh-CN" sz="2400" dirty="0" err="1" smtClean="0">
                <a:solidFill>
                  <a:srgbClr val="0070C0"/>
                </a:solidFill>
              </a:rPr>
              <a:t>Comple</a:t>
            </a:r>
            <a:r>
              <a:rPr lang="en-US" altLang="zh-CN" sz="2400" dirty="0" smtClean="0">
                <a:solidFill>
                  <a:srgbClr val="0070C0"/>
                </a:solidFill>
              </a:rPr>
              <a:t> and run the example</a:t>
            </a:r>
          </a:p>
          <a:p>
            <a:pPr lvl="1"/>
            <a:r>
              <a:rPr lang="en-US" altLang="zh-CN" sz="1600" dirty="0" smtClean="0"/>
              <a:t>$ </a:t>
            </a:r>
            <a:r>
              <a:rPr lang="en-US" altLang="zh-CN" sz="1600" dirty="0" err="1" smtClean="0"/>
              <a:t>cmt</a:t>
            </a:r>
            <a:r>
              <a:rPr lang="en-US" altLang="zh-CN" sz="1600" dirty="0" smtClean="0"/>
              <a:t> make              ## in any subdirectory of the package (</a:t>
            </a:r>
            <a:r>
              <a:rPr lang="en-US" altLang="zh-CN" sz="1600" dirty="0" err="1" smtClean="0"/>
              <a:t>cmt</a:t>
            </a:r>
            <a:r>
              <a:rPr lang="en-US" altLang="zh-CN" sz="1600" dirty="0" smtClean="0"/>
              <a:t>/ recommended)</a:t>
            </a:r>
          </a:p>
          <a:p>
            <a:pPr lvl="1"/>
            <a:r>
              <a:rPr lang="en-US" altLang="zh-CN" sz="1600" dirty="0" smtClean="0"/>
              <a:t>$ python  run.py       ## details in run.py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28</a:t>
            </a:fld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976647" y="4509120"/>
            <a:ext cx="6907721" cy="504895"/>
            <a:chOff x="899592" y="4653136"/>
            <a:chExt cx="6907721" cy="504895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9592" y="4653136"/>
              <a:ext cx="3867690" cy="50489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40152" y="4719819"/>
              <a:ext cx="1867161" cy="371527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5060665" y="4653136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C00000"/>
                  </a:solidFill>
                </a:rPr>
                <a:t>vs.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5196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CMT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The package name and author</a:t>
            </a:r>
          </a:p>
          <a:p>
            <a:pPr marL="696912" lvl="2" indent="0">
              <a:buNone/>
            </a:pPr>
            <a:r>
              <a:rPr lang="en-US" altLang="zh-CN" sz="1600" dirty="0" smtClean="0"/>
              <a:t>package </a:t>
            </a:r>
            <a:r>
              <a:rPr lang="en-US" altLang="zh-CN" sz="1600" dirty="0" err="1"/>
              <a:t>SecondAlg</a:t>
            </a:r>
            <a:endParaRPr lang="en-US" altLang="zh-CN" sz="1600" dirty="0"/>
          </a:p>
          <a:p>
            <a:pPr marL="696912" lvl="2" indent="0">
              <a:buNone/>
            </a:pPr>
            <a:r>
              <a:rPr lang="en-US" altLang="zh-CN" sz="1600" dirty="0" smtClean="0"/>
              <a:t>Author Zou </a:t>
            </a:r>
            <a:r>
              <a:rPr lang="en-US" altLang="zh-CN" sz="1600" dirty="0" err="1" smtClean="0"/>
              <a:t>Jiaheng</a:t>
            </a:r>
            <a:r>
              <a:rPr lang="en-US" altLang="zh-CN" sz="1600" dirty="0" smtClean="0"/>
              <a:t> &lt;zoujh@ihep.ac.cn&gt;    </a:t>
            </a:r>
            <a:r>
              <a:rPr lang="en-US" altLang="zh-CN" sz="1600" dirty="0" smtClean="0">
                <a:solidFill>
                  <a:srgbClr val="C00000"/>
                </a:solidFill>
              </a:rPr>
              <a:t>## optional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Dependencies while compiling</a:t>
            </a:r>
          </a:p>
          <a:p>
            <a:pPr marL="696912" lvl="2" indent="0">
              <a:buNone/>
            </a:pPr>
            <a:r>
              <a:rPr lang="en-US" altLang="zh-CN" sz="1600" dirty="0" smtClean="0"/>
              <a:t>use </a:t>
            </a:r>
            <a:r>
              <a:rPr lang="en-US" altLang="zh-CN" sz="1600" dirty="0" err="1"/>
              <a:t>SniperKernel</a:t>
            </a:r>
            <a:r>
              <a:rPr lang="en-US" altLang="zh-CN" sz="1600" dirty="0"/>
              <a:t>   </a:t>
            </a:r>
            <a:r>
              <a:rPr lang="en-US" altLang="zh-CN" sz="1600" dirty="0" smtClean="0"/>
              <a:t>	v</a:t>
            </a:r>
            <a:r>
              <a:rPr lang="en-US" altLang="zh-CN" sz="1600" dirty="0"/>
              <a:t>*</a:t>
            </a:r>
          </a:p>
          <a:p>
            <a:pPr marL="696912" lvl="2" indent="0">
              <a:buNone/>
            </a:pPr>
            <a:r>
              <a:rPr lang="en-US" altLang="zh-CN" sz="1600" dirty="0"/>
              <a:t>use </a:t>
            </a:r>
            <a:r>
              <a:rPr lang="en-US" altLang="zh-CN" sz="1600" dirty="0" err="1" smtClean="0"/>
              <a:t>FirstSvc</a:t>
            </a:r>
            <a:r>
              <a:rPr lang="en-US" altLang="zh-CN" sz="1600" dirty="0" smtClean="0"/>
              <a:t>  	v</a:t>
            </a:r>
            <a:r>
              <a:rPr lang="en-US" altLang="zh-CN" sz="1600" dirty="0"/>
              <a:t>*  </a:t>
            </a:r>
            <a:r>
              <a:rPr lang="en-US" altLang="zh-CN" sz="1600" dirty="0" smtClean="0"/>
              <a:t>   </a:t>
            </a:r>
            <a:r>
              <a:rPr lang="en-US" altLang="zh-CN" sz="1600" dirty="0" err="1" smtClean="0"/>
              <a:t>FirstToy</a:t>
            </a:r>
            <a:endParaRPr lang="en-US" altLang="zh-CN" sz="1600" dirty="0"/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How to generate the .so library file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marL="696912" lvl="2" indent="0">
              <a:buNone/>
            </a:pPr>
            <a:r>
              <a:rPr lang="en-US" altLang="zh-CN" sz="1600" dirty="0"/>
              <a:t>library </a:t>
            </a:r>
            <a:r>
              <a:rPr lang="en-US" altLang="zh-CN" sz="1600" dirty="0" err="1" smtClean="0"/>
              <a:t>SecondAlg</a:t>
            </a:r>
            <a:r>
              <a:rPr lang="en-US" altLang="zh-CN" sz="1600" dirty="0" smtClean="0"/>
              <a:t> *.cc</a:t>
            </a:r>
          </a:p>
          <a:p>
            <a:pPr marL="696912" lvl="2" indent="0">
              <a:buNone/>
            </a:pPr>
            <a:r>
              <a:rPr lang="en-US" altLang="zh-CN" sz="1600" dirty="0" err="1">
                <a:solidFill>
                  <a:srgbClr val="00B0F0"/>
                </a:solidFill>
              </a:rPr>
              <a:t>apply_pattern</a:t>
            </a:r>
            <a:r>
              <a:rPr lang="en-US" altLang="zh-CN" sz="1600" dirty="0">
                <a:solidFill>
                  <a:srgbClr val="00B0F0"/>
                </a:solidFill>
              </a:rPr>
              <a:t> </a:t>
            </a:r>
            <a:r>
              <a:rPr lang="en-US" altLang="zh-CN" sz="1600" dirty="0" err="1">
                <a:solidFill>
                  <a:srgbClr val="00B0F0"/>
                </a:solidFill>
              </a:rPr>
              <a:t>linker_library</a:t>
            </a:r>
            <a:r>
              <a:rPr lang="en-US" altLang="zh-CN" sz="1600" dirty="0">
                <a:solidFill>
                  <a:srgbClr val="00B0F0"/>
                </a:solidFill>
              </a:rPr>
              <a:t> </a:t>
            </a:r>
            <a:r>
              <a:rPr lang="en-US" altLang="zh-CN" sz="1600" dirty="0" smtClean="0">
                <a:solidFill>
                  <a:srgbClr val="00B0F0"/>
                </a:solidFill>
              </a:rPr>
              <a:t>library=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SecondAlg</a:t>
            </a:r>
            <a:r>
              <a:rPr lang="en-US" altLang="zh-CN" sz="1600" dirty="0" smtClean="0"/>
              <a:t>   </a:t>
            </a:r>
            <a:r>
              <a:rPr lang="en-US" altLang="zh-CN" sz="1600" dirty="0" smtClean="0">
                <a:solidFill>
                  <a:srgbClr val="C00000"/>
                </a:solidFill>
              </a:rPr>
              <a:t>##Whether load all dependencies automatically while loading this library. Some times it is not necessary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Copy C++ headers and Python into CMT </a:t>
            </a:r>
            <a:r>
              <a:rPr lang="en-US" altLang="zh-CN" sz="2400" dirty="0" err="1" smtClean="0">
                <a:solidFill>
                  <a:srgbClr val="0070C0"/>
                </a:solidFill>
              </a:rPr>
              <a:t>InstallArea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696912" lvl="2" indent="0">
              <a:buNone/>
            </a:pPr>
            <a:r>
              <a:rPr lang="en-US" altLang="zh-CN" sz="1600" dirty="0" err="1" smtClean="0"/>
              <a:t>apply_pattern</a:t>
            </a:r>
            <a:r>
              <a:rPr lang="en-US" altLang="zh-CN" sz="1600" dirty="0" smtClean="0"/>
              <a:t> </a:t>
            </a:r>
            <a:r>
              <a:rPr lang="en-US" altLang="zh-CN" sz="1600" dirty="0" err="1"/>
              <a:t>install_more_includes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more=</a:t>
            </a:r>
            <a:r>
              <a:rPr lang="en-US" altLang="zh-CN" sz="1600" dirty="0" err="1" smtClean="0"/>
              <a:t>FirstSvc</a:t>
            </a:r>
            <a:r>
              <a:rPr lang="en-US" altLang="zh-CN" sz="1600" dirty="0" smtClean="0"/>
              <a:t>   </a:t>
            </a:r>
            <a:r>
              <a:rPr lang="en-US" altLang="zh-CN" sz="1600" dirty="0" smtClean="0">
                <a:solidFill>
                  <a:srgbClr val="C00000"/>
                </a:solidFill>
              </a:rPr>
              <a:t>## unnecessary if no shared headers</a:t>
            </a:r>
            <a:endParaRPr lang="en-US" altLang="zh-CN" sz="1600" dirty="0">
              <a:solidFill>
                <a:srgbClr val="C00000"/>
              </a:solidFill>
            </a:endParaRPr>
          </a:p>
          <a:p>
            <a:pPr marL="696912" lvl="2" indent="0">
              <a:buNone/>
            </a:pPr>
            <a:r>
              <a:rPr lang="en-US" altLang="zh-CN" sz="1600" dirty="0" err="1"/>
              <a:t>apply_pattern</a:t>
            </a:r>
            <a:r>
              <a:rPr lang="en-US" altLang="zh-CN" sz="1600" dirty="0"/>
              <a:t> </a:t>
            </a:r>
            <a:r>
              <a:rPr lang="en-US" altLang="zh-CN" sz="1600" dirty="0" err="1" smtClean="0"/>
              <a:t>install_python_modules</a:t>
            </a:r>
            <a:endParaRPr lang="en-US" altLang="zh-CN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81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Offline Software Environments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87115"/>
            <a:ext cx="8229600" cy="5156523"/>
          </a:xfrm>
        </p:spPr>
        <p:txBody>
          <a:bodyPr/>
          <a:lstStyle/>
          <a:p>
            <a:r>
              <a:rPr lang="en-US" altLang="zh-CN" sz="2000" dirty="0" smtClean="0">
                <a:solidFill>
                  <a:srgbClr val="0070C0"/>
                </a:solidFill>
              </a:rPr>
              <a:t>Programming language: hybrid programming of C++ and Python</a:t>
            </a:r>
          </a:p>
          <a:p>
            <a:pPr lvl="1"/>
            <a:r>
              <a:rPr lang="en-US" altLang="zh-CN" sz="1600" dirty="0" smtClean="0"/>
              <a:t>Very popular in HEP field</a:t>
            </a:r>
          </a:p>
          <a:p>
            <a:pPr lvl="1"/>
            <a:r>
              <a:rPr lang="en-US" altLang="zh-CN" sz="1600" dirty="0" smtClean="0"/>
              <a:t>Most frequently used software is implemented in C++ (ROOT, Geant4 …)</a:t>
            </a:r>
          </a:p>
          <a:p>
            <a:r>
              <a:rPr lang="en-US" altLang="zh-CN" sz="2000" dirty="0" smtClean="0">
                <a:solidFill>
                  <a:srgbClr val="0070C0"/>
                </a:solidFill>
              </a:rPr>
              <a:t>Job configuration interface: Python</a:t>
            </a:r>
          </a:p>
          <a:p>
            <a:pPr lvl="1"/>
            <a:r>
              <a:rPr lang="en-US" altLang="zh-CN" sz="1600" dirty="0" smtClean="0"/>
              <a:t>Very flexible</a:t>
            </a:r>
          </a:p>
          <a:p>
            <a:pPr lvl="1"/>
            <a:r>
              <a:rPr lang="en-US" altLang="zh-CN" sz="1600" dirty="0" smtClean="0"/>
              <a:t>Easy to glue different tools together (Job scheduling, Monitoring …)</a:t>
            </a:r>
          </a:p>
          <a:p>
            <a:r>
              <a:rPr lang="en-US" altLang="zh-CN" sz="2000" dirty="0" smtClean="0">
                <a:solidFill>
                  <a:srgbClr val="0070C0"/>
                </a:solidFill>
              </a:rPr>
              <a:t>Packages management tool: CMT(Configuration Management Tool)</a:t>
            </a:r>
          </a:p>
          <a:p>
            <a:pPr lvl="1"/>
            <a:r>
              <a:rPr lang="en-US" altLang="zh-CN" sz="1600" dirty="0" smtClean="0"/>
              <a:t>Help developers to compile packages easily</a:t>
            </a:r>
          </a:p>
          <a:p>
            <a:pPr lvl="1"/>
            <a:r>
              <a:rPr lang="en-US" altLang="zh-CN" sz="1600" dirty="0" smtClean="0"/>
              <a:t>Help users to setup the environment for running the application easily</a:t>
            </a:r>
          </a:p>
          <a:p>
            <a:r>
              <a:rPr lang="en-US" altLang="zh-CN" sz="2000" dirty="0" smtClean="0">
                <a:solidFill>
                  <a:srgbClr val="0070C0"/>
                </a:solidFill>
              </a:rPr>
              <a:t>Supported Operation System: Linux</a:t>
            </a:r>
          </a:p>
          <a:p>
            <a:pPr lvl="1"/>
            <a:r>
              <a:rPr lang="en-US" altLang="zh-CN" sz="1600" dirty="0" smtClean="0"/>
              <a:t>Official recommendation: Scientific Linux 6 / CentOS 7</a:t>
            </a:r>
          </a:p>
          <a:p>
            <a:pPr lvl="1"/>
            <a:r>
              <a:rPr lang="en-US" altLang="zh-CN" sz="1600" dirty="0" smtClean="0"/>
              <a:t>Some colleagues compile successfully on Ubuntu, </a:t>
            </a:r>
            <a:r>
              <a:rPr lang="en-US" altLang="zh-CN" sz="1600" dirty="0" err="1" smtClean="0"/>
              <a:t>Debian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…</a:t>
            </a:r>
          </a:p>
          <a:p>
            <a:r>
              <a:rPr lang="en-US" altLang="zh-CN" sz="2000" dirty="0" smtClean="0">
                <a:solidFill>
                  <a:srgbClr val="0070C0"/>
                </a:solidFill>
              </a:rPr>
              <a:t>Codes Management: SVN</a:t>
            </a:r>
          </a:p>
          <a:p>
            <a:pPr lvl="1"/>
            <a:r>
              <a:rPr lang="en-US" altLang="zh-CN" sz="1600" dirty="0" smtClean="0"/>
              <a:t>Keep the history of code evolution</a:t>
            </a:r>
          </a:p>
          <a:p>
            <a:pPr lvl="1"/>
            <a:r>
              <a:rPr lang="en-US" altLang="zh-CN" sz="1600" dirty="0" smtClean="0"/>
              <a:t>Synchronization and sharing between developers</a:t>
            </a:r>
          </a:p>
          <a:p>
            <a:pPr lvl="1"/>
            <a:r>
              <a:rPr lang="en-US" altLang="zh-CN" sz="1600" dirty="0" smtClean="0"/>
              <a:t>Tag and release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539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Advanced Topic: multiple-tasks job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8470" y="1219686"/>
            <a:ext cx="4803610" cy="55313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600" dirty="0" smtClean="0">
                <a:solidFill>
                  <a:srgbClr val="0070C0"/>
                </a:solidFill>
              </a:rPr>
              <a:t>The </a:t>
            </a:r>
            <a:r>
              <a:rPr lang="en-US" altLang="zh-CN" sz="1600" dirty="0" err="1" smtClean="0">
                <a:solidFill>
                  <a:srgbClr val="0070C0"/>
                </a:solidFill>
              </a:rPr>
              <a:t>DLElement</a:t>
            </a:r>
            <a:r>
              <a:rPr lang="en-US" altLang="zh-CN" sz="1600" dirty="0" smtClean="0">
                <a:solidFill>
                  <a:srgbClr val="0070C0"/>
                </a:solidFill>
              </a:rPr>
              <a:t> Map of </a:t>
            </a:r>
          </a:p>
          <a:p>
            <a:pPr marL="0" indent="0">
              <a:buNone/>
            </a:pPr>
            <a:r>
              <a:rPr lang="en-US" altLang="zh-CN" sz="1600" dirty="0" smtClean="0">
                <a:solidFill>
                  <a:srgbClr val="00B050"/>
                </a:solidFill>
              </a:rPr>
              <a:t>   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ThirdAlg</a:t>
            </a:r>
            <a:r>
              <a:rPr lang="en-US" altLang="zh-CN" sz="1600" dirty="0" smtClean="0">
                <a:solidFill>
                  <a:srgbClr val="00B050"/>
                </a:solidFill>
              </a:rPr>
              <a:t> +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SecondAlg</a:t>
            </a:r>
            <a:r>
              <a:rPr lang="en-US" altLang="zh-CN" sz="1600" dirty="0" smtClean="0">
                <a:solidFill>
                  <a:srgbClr val="00B050"/>
                </a:solidFill>
              </a:rPr>
              <a:t> +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FirstSvc</a:t>
            </a:r>
            <a:r>
              <a:rPr lang="en-US" altLang="zh-CN" sz="1600" dirty="0" smtClean="0">
                <a:solidFill>
                  <a:srgbClr val="00B050"/>
                </a:solidFill>
              </a:rPr>
              <a:t> + Task</a:t>
            </a:r>
            <a:endParaRPr lang="en-US" altLang="zh-CN" sz="1600" dirty="0">
              <a:solidFill>
                <a:srgbClr val="00B05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30</a:t>
            </a:fld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3857653" y="2949134"/>
            <a:ext cx="4824537" cy="3144162"/>
            <a:chOff x="1423387" y="2373070"/>
            <a:chExt cx="4824537" cy="3144162"/>
          </a:xfrm>
        </p:grpSpPr>
        <p:cxnSp>
          <p:nvCxnSpPr>
            <p:cNvPr id="11" name="直接连接符 10"/>
            <p:cNvCxnSpPr/>
            <p:nvPr/>
          </p:nvCxnSpPr>
          <p:spPr>
            <a:xfrm rot="10800000">
              <a:off x="2627785" y="3643405"/>
              <a:ext cx="807307" cy="8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39"/>
            <p:cNvGrpSpPr/>
            <p:nvPr/>
          </p:nvGrpSpPr>
          <p:grpSpPr>
            <a:xfrm>
              <a:off x="1475656" y="2760465"/>
              <a:ext cx="1624063" cy="1878534"/>
              <a:chOff x="714348" y="1818754"/>
              <a:chExt cx="2155679" cy="3324758"/>
            </a:xfrm>
          </p:grpSpPr>
          <p:grpSp>
            <p:nvGrpSpPr>
              <p:cNvPr id="24" name="组合 4"/>
              <p:cNvGrpSpPr/>
              <p:nvPr/>
            </p:nvGrpSpPr>
            <p:grpSpPr>
              <a:xfrm>
                <a:off x="1285852" y="1928798"/>
                <a:ext cx="1584175" cy="3214714"/>
                <a:chOff x="2857488" y="1745765"/>
                <a:chExt cx="1584175" cy="3214714"/>
              </a:xfrm>
            </p:grpSpPr>
            <p:cxnSp>
              <p:nvCxnSpPr>
                <p:cNvPr id="29" name="直接连接符 28"/>
                <p:cNvCxnSpPr/>
                <p:nvPr/>
              </p:nvCxnSpPr>
              <p:spPr>
                <a:xfrm rot="16200000" flipH="1">
                  <a:off x="2253399" y="3135673"/>
                  <a:ext cx="2786082" cy="626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 rot="5400000">
                  <a:off x="3467846" y="4778747"/>
                  <a:ext cx="357193" cy="627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矩形 31"/>
                <p:cNvSpPr/>
                <p:nvPr/>
              </p:nvSpPr>
              <p:spPr>
                <a:xfrm>
                  <a:off x="2857488" y="2691495"/>
                  <a:ext cx="1584175" cy="10405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200" b="1" dirty="0" smtClean="0">
                      <a:solidFill>
                        <a:schemeClr val="tx1"/>
                      </a:solidFill>
                    </a:rPr>
                    <a:t>[</a:t>
                  </a:r>
                  <a:r>
                    <a:rPr lang="en-US" altLang="zh-CN" sz="1200" b="1" dirty="0" err="1" smtClean="0">
                      <a:solidFill>
                        <a:schemeClr val="tx1"/>
                      </a:solidFill>
                    </a:rPr>
                    <a:t>ThirdAlg</a:t>
                  </a:r>
                  <a:r>
                    <a:rPr lang="en-US" altLang="zh-CN" sz="1200" b="1" dirty="0" smtClean="0">
                      <a:solidFill>
                        <a:schemeClr val="tx1"/>
                      </a:solidFill>
                    </a:rPr>
                    <a:t>]</a:t>
                  </a:r>
                </a:p>
                <a:p>
                  <a:pPr algn="ctr"/>
                  <a:r>
                    <a:rPr lang="en-US" altLang="zh-CN" sz="1200" b="1" dirty="0" err="1" smtClean="0">
                      <a:solidFill>
                        <a:schemeClr val="tx1"/>
                      </a:solidFill>
                    </a:rPr>
                    <a:t>TomCat</a:t>
                  </a:r>
                  <a:endParaRPr lang="zh-CN" altLang="en-US" sz="1200" b="1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5" name="直接连接符 24"/>
              <p:cNvCxnSpPr/>
              <p:nvPr/>
            </p:nvCxnSpPr>
            <p:spPr>
              <a:xfrm rot="10800000">
                <a:off x="857225" y="4641855"/>
                <a:ext cx="1214446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 rot="16200000" flipH="1">
                <a:off x="-354085" y="3425864"/>
                <a:ext cx="2428887" cy="626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rot="10800000">
                <a:off x="857225" y="2212965"/>
                <a:ext cx="1214446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5"/>
              <p:cNvSpPr txBox="1"/>
              <p:nvPr/>
            </p:nvSpPr>
            <p:spPr>
              <a:xfrm>
                <a:off x="714348" y="1818754"/>
                <a:ext cx="1285884" cy="463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b="1" dirty="0" smtClean="0"/>
                  <a:t>Event Loop</a:t>
                </a:r>
                <a:endParaRPr lang="zh-CN" altLang="en-US" sz="1100" b="1" dirty="0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3124216" y="2444812"/>
              <a:ext cx="2887944" cy="1200212"/>
              <a:chOff x="3124216" y="2444812"/>
              <a:chExt cx="2887944" cy="1200212"/>
            </a:xfrm>
          </p:grpSpPr>
          <p:grpSp>
            <p:nvGrpSpPr>
              <p:cNvPr id="15" name="组合 26"/>
              <p:cNvGrpSpPr/>
              <p:nvPr/>
            </p:nvGrpSpPr>
            <p:grpSpPr>
              <a:xfrm>
                <a:off x="3124216" y="2444812"/>
                <a:ext cx="2887944" cy="1200212"/>
                <a:chOff x="-963249" y="1804854"/>
                <a:chExt cx="3833276" cy="2124218"/>
              </a:xfrm>
            </p:grpSpPr>
            <p:grpSp>
              <p:nvGrpSpPr>
                <p:cNvPr id="16" name="组合 4"/>
                <p:cNvGrpSpPr/>
                <p:nvPr/>
              </p:nvGrpSpPr>
              <p:grpSpPr>
                <a:xfrm>
                  <a:off x="1285852" y="1928797"/>
                  <a:ext cx="1584175" cy="2000275"/>
                  <a:chOff x="2857488" y="1745764"/>
                  <a:chExt cx="1584175" cy="2000275"/>
                </a:xfrm>
              </p:grpSpPr>
              <p:cxnSp>
                <p:nvCxnSpPr>
                  <p:cNvPr id="21" name="直接连接符 20"/>
                  <p:cNvCxnSpPr/>
                  <p:nvPr/>
                </p:nvCxnSpPr>
                <p:spPr>
                  <a:xfrm rot="16200000" flipH="1">
                    <a:off x="2863753" y="2525316"/>
                    <a:ext cx="1571644" cy="1253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接连接符 21"/>
                  <p:cNvCxnSpPr/>
                  <p:nvPr/>
                </p:nvCxnSpPr>
                <p:spPr>
                  <a:xfrm rot="5400000">
                    <a:off x="3467846" y="3564307"/>
                    <a:ext cx="357193" cy="627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矩形 4"/>
                  <p:cNvSpPr/>
                  <p:nvPr/>
                </p:nvSpPr>
                <p:spPr>
                  <a:xfrm>
                    <a:off x="2857488" y="2272489"/>
                    <a:ext cx="1584175" cy="832194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[</a:t>
                    </a:r>
                    <a:r>
                      <a:rPr lang="en-US" altLang="zh-CN" sz="1200" b="1" dirty="0" err="1" smtClean="0">
                        <a:solidFill>
                          <a:schemeClr val="tx1"/>
                        </a:solidFill>
                      </a:rPr>
                      <a:t>SecondAlg</a:t>
                    </a:r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]</a:t>
                    </a:r>
                  </a:p>
                  <a:p>
                    <a:pPr algn="ctr"/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Tomcat</a:t>
                    </a:r>
                    <a:endParaRPr lang="zh-CN" altLang="en-US" sz="12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17" name="直接连接符 16"/>
                <p:cNvCxnSpPr/>
                <p:nvPr/>
              </p:nvCxnSpPr>
              <p:spPr>
                <a:xfrm rot="10800000">
                  <a:off x="857225" y="3429003"/>
                  <a:ext cx="121444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连接符 17"/>
                <p:cNvCxnSpPr/>
                <p:nvPr/>
              </p:nvCxnSpPr>
              <p:spPr>
                <a:xfrm rot="16200000" flipH="1">
                  <a:off x="291986" y="2851226"/>
                  <a:ext cx="1143018" cy="1253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连接符 18"/>
                <p:cNvCxnSpPr/>
                <p:nvPr/>
              </p:nvCxnSpPr>
              <p:spPr>
                <a:xfrm rot="10800000">
                  <a:off x="857225" y="2284400"/>
                  <a:ext cx="121444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7"/>
                <p:cNvSpPr txBox="1"/>
                <p:nvPr/>
              </p:nvSpPr>
              <p:spPr>
                <a:xfrm>
                  <a:off x="-963249" y="1804854"/>
                  <a:ext cx="2808761" cy="4493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50" b="1" dirty="0" smtClean="0"/>
                    <a:t>Odd execution of toy::</a:t>
                  </a:r>
                  <a:r>
                    <a:rPr lang="en-US" altLang="zh-CN" sz="1050" b="1" dirty="0" err="1" smtClean="0"/>
                    <a:t>TomCat</a:t>
                  </a:r>
                  <a:endParaRPr lang="zh-CN" altLang="en-US" sz="1050" b="1" dirty="0"/>
                </a:p>
              </p:txBody>
            </p:sp>
          </p:grpSp>
          <p:cxnSp>
            <p:nvCxnSpPr>
              <p:cNvPr id="12" name="直接连接符 11"/>
              <p:cNvCxnSpPr/>
              <p:nvPr/>
            </p:nvCxnSpPr>
            <p:spPr>
              <a:xfrm flipH="1">
                <a:off x="3419667" y="2708920"/>
                <a:ext cx="1130618" cy="29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直接连接符 43"/>
            <p:cNvCxnSpPr/>
            <p:nvPr/>
          </p:nvCxnSpPr>
          <p:spPr>
            <a:xfrm>
              <a:off x="3419872" y="2722997"/>
              <a:ext cx="4723" cy="2059161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组合 50"/>
            <p:cNvGrpSpPr/>
            <p:nvPr/>
          </p:nvGrpSpPr>
          <p:grpSpPr>
            <a:xfrm>
              <a:off x="3124216" y="4149080"/>
              <a:ext cx="2887944" cy="1200212"/>
              <a:chOff x="3124216" y="2444812"/>
              <a:chExt cx="2887944" cy="1200212"/>
            </a:xfrm>
          </p:grpSpPr>
          <p:grpSp>
            <p:nvGrpSpPr>
              <p:cNvPr id="52" name="组合 26"/>
              <p:cNvGrpSpPr/>
              <p:nvPr/>
            </p:nvGrpSpPr>
            <p:grpSpPr>
              <a:xfrm>
                <a:off x="3124216" y="2444812"/>
                <a:ext cx="2887944" cy="1200212"/>
                <a:chOff x="-963249" y="1804854"/>
                <a:chExt cx="3833276" cy="2124218"/>
              </a:xfrm>
            </p:grpSpPr>
            <p:grpSp>
              <p:nvGrpSpPr>
                <p:cNvPr id="54" name="组合 4"/>
                <p:cNvGrpSpPr/>
                <p:nvPr/>
              </p:nvGrpSpPr>
              <p:grpSpPr>
                <a:xfrm>
                  <a:off x="1285852" y="1928797"/>
                  <a:ext cx="1584175" cy="2000275"/>
                  <a:chOff x="2857488" y="1745764"/>
                  <a:chExt cx="1584175" cy="2000275"/>
                </a:xfrm>
              </p:grpSpPr>
              <p:cxnSp>
                <p:nvCxnSpPr>
                  <p:cNvPr id="59" name="直接连接符 58"/>
                  <p:cNvCxnSpPr/>
                  <p:nvPr/>
                </p:nvCxnSpPr>
                <p:spPr>
                  <a:xfrm rot="16200000" flipH="1">
                    <a:off x="2863753" y="2525316"/>
                    <a:ext cx="1571644" cy="1253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接连接符 59"/>
                  <p:cNvCxnSpPr/>
                  <p:nvPr/>
                </p:nvCxnSpPr>
                <p:spPr>
                  <a:xfrm rot="5400000">
                    <a:off x="3467846" y="3564307"/>
                    <a:ext cx="357193" cy="627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矩形 4"/>
                  <p:cNvSpPr/>
                  <p:nvPr/>
                </p:nvSpPr>
                <p:spPr>
                  <a:xfrm>
                    <a:off x="2857488" y="2272489"/>
                    <a:ext cx="1584175" cy="832194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[</a:t>
                    </a:r>
                    <a:r>
                      <a:rPr lang="en-US" altLang="zh-CN" sz="1200" b="1" dirty="0" err="1" smtClean="0">
                        <a:solidFill>
                          <a:schemeClr val="tx1"/>
                        </a:solidFill>
                      </a:rPr>
                      <a:t>SecondAlg</a:t>
                    </a:r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]</a:t>
                    </a:r>
                  </a:p>
                  <a:p>
                    <a:pPr algn="ctr"/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Tomcat</a:t>
                    </a:r>
                    <a:endParaRPr lang="zh-CN" altLang="en-US" sz="12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55" name="直接连接符 54"/>
                <p:cNvCxnSpPr/>
                <p:nvPr/>
              </p:nvCxnSpPr>
              <p:spPr>
                <a:xfrm rot="10800000">
                  <a:off x="857225" y="3429003"/>
                  <a:ext cx="121444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接连接符 55"/>
                <p:cNvCxnSpPr/>
                <p:nvPr/>
              </p:nvCxnSpPr>
              <p:spPr>
                <a:xfrm rot="16200000" flipH="1">
                  <a:off x="291986" y="2851226"/>
                  <a:ext cx="1143018" cy="1253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接连接符 56"/>
                <p:cNvCxnSpPr/>
                <p:nvPr/>
              </p:nvCxnSpPr>
              <p:spPr>
                <a:xfrm rot="10800000">
                  <a:off x="857225" y="2284400"/>
                  <a:ext cx="121444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17"/>
                <p:cNvSpPr txBox="1"/>
                <p:nvPr/>
              </p:nvSpPr>
              <p:spPr>
                <a:xfrm>
                  <a:off x="-963249" y="1804854"/>
                  <a:ext cx="2973066" cy="4493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50" b="1" dirty="0" smtClean="0"/>
                    <a:t>Even execution of toy::</a:t>
                  </a:r>
                  <a:r>
                    <a:rPr lang="en-US" altLang="zh-CN" sz="1050" b="1" dirty="0" err="1" smtClean="0"/>
                    <a:t>TomCat</a:t>
                  </a:r>
                  <a:endParaRPr lang="zh-CN" altLang="en-US" sz="1050" b="1" dirty="0"/>
                </a:p>
              </p:txBody>
            </p:sp>
          </p:grpSp>
          <p:cxnSp>
            <p:nvCxnSpPr>
              <p:cNvPr id="53" name="直接连接符 52"/>
              <p:cNvCxnSpPr/>
              <p:nvPr/>
            </p:nvCxnSpPr>
            <p:spPr>
              <a:xfrm flipH="1">
                <a:off x="3441382" y="2729882"/>
                <a:ext cx="1130618" cy="29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矩形 61"/>
            <p:cNvSpPr/>
            <p:nvPr/>
          </p:nvSpPr>
          <p:spPr>
            <a:xfrm>
              <a:off x="1423387" y="2611629"/>
              <a:ext cx="1825896" cy="2375288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867620" y="4674622"/>
              <a:ext cx="11536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</a:rPr>
                <a:t>[</a:t>
              </a:r>
              <a:r>
                <a:rPr lang="en-US" altLang="zh-CN" sz="1600" dirty="0" smtClean="0">
                  <a:solidFill>
                    <a:srgbClr val="FF0000"/>
                  </a:solidFill>
                </a:rPr>
                <a:t>Task] toy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3788860" y="2373070"/>
              <a:ext cx="2459064" cy="1417326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3866344" y="3431989"/>
              <a:ext cx="15174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FF0000"/>
                  </a:solidFill>
                </a:rPr>
                <a:t>[</a:t>
              </a:r>
              <a:r>
                <a:rPr lang="en-US" altLang="zh-CN" sz="1400" dirty="0" smtClean="0">
                  <a:solidFill>
                    <a:srgbClr val="FF0000"/>
                  </a:solidFill>
                </a:rPr>
                <a:t>Task] </a:t>
              </a:r>
              <a:r>
                <a:rPr lang="en-US" altLang="zh-CN" sz="1400" dirty="0" err="1" smtClean="0">
                  <a:solidFill>
                    <a:srgbClr val="FF0000"/>
                  </a:solidFill>
                </a:rPr>
                <a:t>GoTask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8859" y="4099906"/>
              <a:ext cx="2459065" cy="1417326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866344" y="5158825"/>
              <a:ext cx="1589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FF0000"/>
                  </a:solidFill>
                </a:rPr>
                <a:t>[</a:t>
              </a:r>
              <a:r>
                <a:rPr lang="en-US" altLang="zh-CN" sz="1400" dirty="0" smtClean="0">
                  <a:solidFill>
                    <a:srgbClr val="FF0000"/>
                  </a:solidFill>
                </a:rPr>
                <a:t>Task] </a:t>
              </a:r>
              <a:r>
                <a:rPr lang="en-US" altLang="zh-CN" sz="1400" dirty="0" err="1" smtClean="0">
                  <a:solidFill>
                    <a:srgbClr val="FF0000"/>
                  </a:solidFill>
                </a:rPr>
                <a:t>ChessTask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9" name="内容占位符 2"/>
          <p:cNvSpPr txBox="1">
            <a:spLocks/>
          </p:cNvSpPr>
          <p:nvPr/>
        </p:nvSpPr>
        <p:spPr bwMode="auto">
          <a:xfrm>
            <a:off x="3779912" y="2564904"/>
            <a:ext cx="5132307" cy="55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1600" kern="0" dirty="0" err="1" smtClean="0">
                <a:solidFill>
                  <a:srgbClr val="0070C0"/>
                </a:solidFill>
              </a:rPr>
              <a:t>SubTask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(s) are executed on demand</a:t>
            </a:r>
            <a:endParaRPr lang="en-US" altLang="zh-CN" sz="1600" kern="0" dirty="0">
              <a:solidFill>
                <a:srgbClr val="0070C0"/>
              </a:solidFill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10335" y="5774908"/>
            <a:ext cx="504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Details can be found in </a:t>
            </a:r>
            <a:r>
              <a:rPr lang="en-US" altLang="zh-CN" dirty="0" err="1" smtClean="0"/>
              <a:t>ThirdAlg</a:t>
            </a:r>
            <a:r>
              <a:rPr lang="en-US" altLang="zh-CN" dirty="0" smtClean="0"/>
              <a:t> of </a:t>
            </a:r>
            <a:r>
              <a:rPr lang="en-US" altLang="zh-CN" dirty="0" err="1" smtClean="0"/>
              <a:t>FirstToy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14" y="2034758"/>
            <a:ext cx="3069630" cy="211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85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31</a:t>
            </a:fld>
            <a:endParaRPr lang="zh-CN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16832"/>
            <a:ext cx="8229600" cy="1524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kumimoji="0" lang="en-US" altLang="zh-CN" sz="72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Thanks !</a:t>
            </a:r>
            <a:endParaRPr kumimoji="0" lang="en-US" altLang="zh-CN" sz="7200" b="1" i="1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3861048"/>
            <a:ext cx="8229600" cy="1524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kumimoji="0" lang="en-US" altLang="zh-CN" sz="60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Any questions?</a:t>
            </a:r>
            <a:endParaRPr kumimoji="0" lang="en-US" altLang="zh-CN" sz="6000" b="1" i="1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Accounts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AFS (IHEP computer cluster) account</a:t>
            </a:r>
          </a:p>
          <a:p>
            <a:pPr lvl="1"/>
            <a:r>
              <a:rPr lang="en-US" altLang="zh-CN" sz="2200" dirty="0">
                <a:solidFill>
                  <a:srgbClr val="0070C0"/>
                </a:solidFill>
              </a:rPr>
              <a:t>http://afsapply.ihep.ac.cn:86/ccapply/userapplyaction.action</a:t>
            </a:r>
            <a:endParaRPr lang="en-US" altLang="zh-CN" sz="2200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JUNO </a:t>
            </a:r>
            <a:r>
              <a:rPr lang="en-US" altLang="zh-CN" dirty="0">
                <a:solidFill>
                  <a:srgbClr val="0070C0"/>
                </a:solidFill>
              </a:rPr>
              <a:t>SVN account</a:t>
            </a:r>
          </a:p>
          <a:p>
            <a:pPr lvl="1"/>
            <a:r>
              <a:rPr lang="en-US" altLang="zh-CN" dirty="0"/>
              <a:t>We use </a:t>
            </a:r>
            <a:r>
              <a:rPr lang="en-US" altLang="zh-CN" dirty="0">
                <a:solidFill>
                  <a:srgbClr val="FF0000"/>
                </a:solidFill>
              </a:rPr>
              <a:t>subversion </a:t>
            </a:r>
            <a:r>
              <a:rPr lang="en-US" altLang="zh-CN" dirty="0"/>
              <a:t>as the version control system</a:t>
            </a:r>
          </a:p>
          <a:p>
            <a:pPr lvl="1"/>
            <a:r>
              <a:rPr lang="en-US" altLang="zh-CN" dirty="0"/>
              <a:t>A public read only account: </a:t>
            </a:r>
            <a:r>
              <a:rPr lang="en-US" altLang="zh-CN" dirty="0" err="1" smtClean="0"/>
              <a:t>juno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jiangmen</a:t>
            </a:r>
            <a:endParaRPr lang="en-US" altLang="zh-CN" dirty="0"/>
          </a:p>
          <a:p>
            <a:pPr lvl="1"/>
            <a:r>
              <a:rPr lang="en-US" altLang="zh-CN" dirty="0"/>
              <a:t>A personal account is necessary for updating purpose</a:t>
            </a:r>
          </a:p>
          <a:p>
            <a:pPr lvl="2"/>
            <a:r>
              <a:rPr lang="en-US" altLang="zh-CN" dirty="0"/>
              <a:t>Register an account in </a:t>
            </a:r>
            <a:r>
              <a:rPr lang="en-US" altLang="zh-CN" dirty="0" err="1"/>
              <a:t>juno</a:t>
            </a:r>
            <a:r>
              <a:rPr lang="en-US" altLang="zh-CN" dirty="0"/>
              <a:t> </a:t>
            </a:r>
            <a:r>
              <a:rPr lang="en-US" altLang="zh-CN" dirty="0" err="1"/>
              <a:t>trac</a:t>
            </a:r>
            <a:r>
              <a:rPr lang="en-US" altLang="zh-CN" dirty="0"/>
              <a:t> first:  </a:t>
            </a:r>
            <a:r>
              <a:rPr lang="en-US" altLang="zh-CN" sz="1200" dirty="0">
                <a:hlinkClick r:id="rId2"/>
              </a:rPr>
              <a:t>http://juno.ihep.ac.cn/trac/</a:t>
            </a:r>
            <a:endParaRPr lang="en-US" altLang="zh-CN" sz="1200" dirty="0"/>
          </a:p>
          <a:p>
            <a:pPr lvl="2"/>
            <a:r>
              <a:rPr lang="en-US" altLang="zh-CN" dirty="0"/>
              <a:t>Send email to </a:t>
            </a:r>
            <a:r>
              <a:rPr lang="en-US" altLang="zh-CN" dirty="0">
                <a:hlinkClick r:id="rId3"/>
              </a:rPr>
              <a:t>lintao@ihep.ac.cn</a:t>
            </a:r>
            <a:r>
              <a:rPr lang="en-US" altLang="zh-CN" dirty="0"/>
              <a:t> or </a:t>
            </a:r>
            <a:r>
              <a:rPr lang="en-US" altLang="zh-CN" dirty="0">
                <a:hlinkClick r:id="rId4"/>
              </a:rPr>
              <a:t>maqm@ihep.ac.cn</a:t>
            </a:r>
            <a:endParaRPr lang="en-US" altLang="zh-CN" dirty="0"/>
          </a:p>
          <a:p>
            <a:pPr lvl="3"/>
            <a:r>
              <a:rPr lang="en-US" altLang="zh-CN" dirty="0"/>
              <a:t>Your user name in </a:t>
            </a:r>
            <a:r>
              <a:rPr lang="en-US" altLang="zh-CN" dirty="0" err="1"/>
              <a:t>trac</a:t>
            </a:r>
            <a:endParaRPr lang="en-US" altLang="zh-CN" dirty="0"/>
          </a:p>
          <a:p>
            <a:pPr lvl="3"/>
            <a:r>
              <a:rPr lang="en-US" altLang="zh-CN" dirty="0"/>
              <a:t>Your affiliation (institute or university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4909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Possible Use Cases of Multi-Task Job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33</a:t>
            </a:fld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14348" y="1354897"/>
            <a:ext cx="7572428" cy="1859789"/>
            <a:chOff x="500034" y="1285860"/>
            <a:chExt cx="7572428" cy="1859789"/>
          </a:xfrm>
        </p:grpSpPr>
        <p:sp>
          <p:nvSpPr>
            <p:cNvPr id="5" name="TextBox 4"/>
            <p:cNvSpPr txBox="1"/>
            <p:nvPr/>
          </p:nvSpPr>
          <p:spPr>
            <a:xfrm>
              <a:off x="500034" y="1285860"/>
              <a:ext cx="7358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0C0"/>
                  </a:solidFill>
                </a:rPr>
                <a:t>1, Multi I/O streams, such as background mixing</a:t>
              </a:r>
              <a:endParaRPr lang="zh-CN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7224" y="1714488"/>
              <a:ext cx="7215238" cy="1431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zh-CN" altLang="en-US" dirty="0" smtClean="0"/>
                <a:t> </a:t>
              </a:r>
              <a:r>
                <a:rPr lang="en-US" altLang="zh-CN" dirty="0" smtClean="0"/>
                <a:t>create a Task for each I/O stream</a:t>
              </a:r>
            </a:p>
            <a:p>
              <a:pPr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US" altLang="zh-CN" dirty="0" smtClean="0"/>
                <a:t> each Task holds its own data memory </a:t>
              </a:r>
            </a:p>
            <a:p>
              <a:pPr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US" altLang="zh-CN" dirty="0" smtClean="0"/>
                <a:t> each Task handles only one Input (and Output) stream</a:t>
              </a:r>
            </a:p>
            <a:p>
              <a:pPr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US" altLang="zh-CN" dirty="0" smtClean="0"/>
                <a:t> I/O service can be much simplified 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14348" y="5559998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</a:rPr>
              <a:t>3, Multi-Thread Computing (run each task in an individual thread)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14348" y="3429000"/>
            <a:ext cx="8001056" cy="1790469"/>
            <a:chOff x="714348" y="3386080"/>
            <a:chExt cx="8001056" cy="1790469"/>
          </a:xfrm>
        </p:grpSpPr>
        <p:sp>
          <p:nvSpPr>
            <p:cNvPr id="8" name="TextBox 7"/>
            <p:cNvSpPr txBox="1"/>
            <p:nvPr/>
          </p:nvSpPr>
          <p:spPr>
            <a:xfrm>
              <a:off x="714348" y="3386080"/>
              <a:ext cx="8001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0C0"/>
                  </a:solidFill>
                </a:rPr>
                <a:t>2, Event amount changed, such as IBD simulation</a:t>
              </a:r>
              <a:endParaRPr lang="zh-CN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429124" y="3929066"/>
              <a:ext cx="1500198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(Gen)Task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357290" y="3929066"/>
              <a:ext cx="1500198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(Sim)Task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43438" y="4357694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 smtClean="0"/>
                <a:t>GenAlg</a:t>
              </a:r>
              <a:endParaRPr lang="en-US" altLang="zh-CN" sz="1200" dirty="0" smtClean="0"/>
            </a:p>
            <a:p>
              <a:r>
                <a:rPr lang="en-US" altLang="zh-CN" sz="1200" dirty="0" err="1" smtClean="0"/>
                <a:t>SimAlg</a:t>
              </a:r>
              <a:endParaRPr lang="zh-CN" alt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00166" y="4383953"/>
              <a:ext cx="1714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err="1" smtClean="0"/>
                <a:t>TriggerGenAlg</a:t>
              </a:r>
              <a:endParaRPr lang="en-US" altLang="zh-CN" sz="1200" dirty="0" smtClean="0"/>
            </a:p>
            <a:p>
              <a:r>
                <a:rPr lang="en-US" altLang="zh-CN" sz="1200" dirty="0" err="1" smtClean="0"/>
                <a:t>SimAlg</a:t>
              </a:r>
              <a:endParaRPr lang="en-US" altLang="zh-CN" sz="1200" dirty="0" smtClean="0"/>
            </a:p>
            <a:p>
              <a:r>
                <a:rPr lang="en-US" altLang="zh-CN" sz="1200" dirty="0" smtClean="0"/>
                <a:t>…</a:t>
              </a:r>
              <a:endParaRPr lang="zh-CN" altLang="en-US" sz="1200" dirty="0"/>
            </a:p>
          </p:txBody>
        </p:sp>
        <p:cxnSp>
          <p:nvCxnSpPr>
            <p:cNvPr id="15" name="直接连接符 14"/>
            <p:cNvCxnSpPr/>
            <p:nvPr/>
          </p:nvCxnSpPr>
          <p:spPr>
            <a:xfrm rot="5400000">
              <a:off x="1108051" y="4749809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rot="5400000">
              <a:off x="4394199" y="4606933"/>
              <a:ext cx="50006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右箭头 17"/>
            <p:cNvSpPr/>
            <p:nvPr/>
          </p:nvSpPr>
          <p:spPr>
            <a:xfrm>
              <a:off x="3214678" y="4357694"/>
              <a:ext cx="928694" cy="142876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3214678" y="4071942"/>
              <a:ext cx="8114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rgbClr val="000000"/>
                  </a:solidFill>
                </a:rPr>
                <a:t>Incident</a:t>
              </a:r>
            </a:p>
            <a:p>
              <a:pPr algn="ctr"/>
              <a:endParaRPr lang="en-US" altLang="zh-CN" sz="8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altLang="zh-CN" sz="1400" dirty="0" smtClean="0">
                  <a:solidFill>
                    <a:srgbClr val="000000"/>
                  </a:solidFill>
                </a:rPr>
                <a:t>update</a:t>
              </a:r>
              <a:endParaRPr lang="zh-CN" alt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43570" y="4681847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Symbol" pitchFamily="18" charset="2"/>
                </a:rPr>
                <a:t>n</a:t>
              </a:r>
              <a:endParaRPr lang="zh-CN" altLang="en-US" sz="24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5984" y="4714884"/>
              <a:ext cx="1357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e</a:t>
              </a:r>
              <a:r>
                <a:rPr lang="en-US" altLang="zh-CN" sz="2400" baseline="30000" dirty="0" smtClean="0">
                  <a:solidFill>
                    <a:srgbClr val="FF0000"/>
                  </a:solidFill>
                  <a:latin typeface="Symbol" pitchFamily="18" charset="2"/>
                </a:rPr>
                <a:t>+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Symbol" pitchFamily="18" charset="2"/>
                </a:rPr>
                <a:t> + N</a:t>
              </a:r>
              <a:endParaRPr lang="zh-CN" altLang="en-US" sz="24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238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 of JUNO Offline Software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785786" y="2564904"/>
            <a:ext cx="7344816" cy="3528392"/>
            <a:chOff x="755576" y="2420888"/>
            <a:chExt cx="7344816" cy="3528392"/>
          </a:xfrm>
        </p:grpSpPr>
        <p:sp>
          <p:nvSpPr>
            <p:cNvPr id="6" name="圆角矩形 5"/>
            <p:cNvSpPr/>
            <p:nvPr/>
          </p:nvSpPr>
          <p:spPr>
            <a:xfrm>
              <a:off x="755576" y="2420888"/>
              <a:ext cx="7344816" cy="352839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7" name="文本框 3"/>
            <p:cNvSpPr txBox="1"/>
            <p:nvPr/>
          </p:nvSpPr>
          <p:spPr>
            <a:xfrm>
              <a:off x="1331640" y="5192150"/>
              <a:ext cx="3744416" cy="757130"/>
            </a:xfrm>
            <a:prstGeom prst="rect">
              <a:avLst/>
            </a:prstGeom>
            <a:solidFill>
              <a:srgbClr val="FF0000"/>
            </a:solidFill>
            <a:ln w="15875"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kern="1200" dirty="0" err="1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SNiPER</a:t>
              </a:r>
              <a:r>
                <a:rPr lang="en-US" altLang="zh-CN" kern="1200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 </a:t>
              </a:r>
              <a:r>
                <a:rPr lang="en-US" altLang="zh-CN" kern="1200" dirty="0" smtClean="0">
                  <a:latin typeface="微软雅黑" charset="0"/>
                  <a:ea typeface="微软雅黑" charset="0"/>
                  <a:cs typeface="微软雅黑" charset="0"/>
                </a:rPr>
                <a:t>(</a:t>
              </a:r>
              <a:r>
                <a:rPr lang="en-US" altLang="zh-CN" kern="1200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S</a:t>
              </a:r>
              <a:r>
                <a:rPr lang="en-US" altLang="zh-CN" kern="1200" dirty="0" smtClean="0">
                  <a:latin typeface="微软雅黑" charset="0"/>
                  <a:ea typeface="微软雅黑" charset="0"/>
                  <a:cs typeface="微软雅黑" charset="0"/>
                </a:rPr>
                <a:t>oftware for </a:t>
              </a:r>
              <a:r>
                <a:rPr lang="en-US" altLang="zh-CN" kern="1200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N</a:t>
              </a:r>
              <a:r>
                <a:rPr lang="en-US" altLang="zh-CN" kern="1200" dirty="0" smtClean="0">
                  <a:latin typeface="微软雅黑" charset="0"/>
                  <a:ea typeface="微软雅黑" charset="0"/>
                  <a:cs typeface="微软雅黑" charset="0"/>
                </a:rPr>
                <a:t>on-coll</a:t>
              </a:r>
              <a:r>
                <a:rPr lang="en-US" altLang="zh-CN" kern="1200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i</a:t>
              </a:r>
              <a:r>
                <a:rPr lang="en-US" altLang="zh-CN" kern="1200" dirty="0" smtClean="0">
                  <a:latin typeface="微软雅黑" charset="0"/>
                  <a:ea typeface="微软雅黑" charset="0"/>
                  <a:cs typeface="微软雅黑" charset="0"/>
                </a:rPr>
                <a:t>der </a:t>
              </a:r>
              <a:r>
                <a:rPr lang="en-US" altLang="zh-CN" kern="1200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P</a:t>
              </a:r>
              <a:r>
                <a:rPr lang="en-US" altLang="zh-CN" kern="1200" dirty="0" smtClean="0">
                  <a:latin typeface="微软雅黑" charset="0"/>
                  <a:ea typeface="微软雅黑" charset="0"/>
                  <a:cs typeface="微软雅黑" charset="0"/>
                </a:rPr>
                <a:t>hysics </a:t>
              </a:r>
              <a:r>
                <a:rPr lang="en-US" altLang="zh-CN" kern="1200" dirty="0" err="1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E</a:t>
              </a:r>
              <a:r>
                <a:rPr lang="en-US" altLang="zh-CN" kern="1200" dirty="0" err="1" smtClean="0">
                  <a:latin typeface="微软雅黑" charset="0"/>
                  <a:ea typeface="微软雅黑" charset="0"/>
                  <a:cs typeface="微软雅黑" charset="0"/>
                </a:rPr>
                <a:t>xpe</a:t>
              </a:r>
              <a:r>
                <a:rPr lang="en-US" altLang="zh-CN" kern="1200" dirty="0" err="1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R</a:t>
              </a:r>
              <a:r>
                <a:rPr lang="en-US" altLang="zh-CN" kern="1200" dirty="0" err="1" smtClean="0">
                  <a:latin typeface="微软雅黑" charset="0"/>
                  <a:ea typeface="微软雅黑" charset="0"/>
                  <a:cs typeface="微软雅黑" charset="0"/>
                </a:rPr>
                <a:t>iment</a:t>
              </a:r>
              <a:r>
                <a:rPr lang="en-US" altLang="zh-CN" kern="1200" dirty="0" smtClean="0">
                  <a:latin typeface="微软雅黑" charset="0"/>
                  <a:ea typeface="微软雅黑" charset="0"/>
                  <a:cs typeface="微软雅黑" charset="0"/>
                </a:rPr>
                <a:t>)</a:t>
              </a:r>
              <a:r>
                <a:rPr lang="en-US" altLang="zh-CN" sz="1400" kern="1200" dirty="0" smtClean="0">
                  <a:latin typeface="微软雅黑" charset="0"/>
                  <a:ea typeface="微软雅黑" charset="0"/>
                  <a:cs typeface="微软雅黑" charset="0"/>
                </a:rPr>
                <a:t>  </a:t>
              </a:r>
              <a:endParaRPr lang="en-US" altLang="zh-CN" sz="1400" kern="1200" dirty="0">
                <a:latin typeface="微软雅黑" charset="0"/>
                <a:ea typeface="微软雅黑" charset="0"/>
                <a:cs typeface="微软雅黑" charset="0"/>
              </a:endParaRPr>
            </a:p>
          </p:txBody>
        </p:sp>
        <p:cxnSp>
          <p:nvCxnSpPr>
            <p:cNvPr id="8" name="直线箭头连接符 4"/>
            <p:cNvCxnSpPr>
              <a:stCxn id="11" idx="2"/>
            </p:cNvCxnSpPr>
            <p:nvPr/>
          </p:nvCxnSpPr>
          <p:spPr>
            <a:xfrm flipH="1">
              <a:off x="4388607" y="3195760"/>
              <a:ext cx="1156" cy="1047647"/>
            </a:xfrm>
            <a:prstGeom prst="straightConnector1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箭头连接符 5"/>
            <p:cNvCxnSpPr/>
            <p:nvPr/>
          </p:nvCxnSpPr>
          <p:spPr>
            <a:xfrm>
              <a:off x="1719663" y="3160640"/>
              <a:ext cx="0" cy="1093495"/>
            </a:xfrm>
            <a:prstGeom prst="straightConnector1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1358042" y="2949817"/>
              <a:ext cx="807262" cy="21082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000" kern="1200" dirty="0" smtClean="0">
                  <a:solidFill>
                    <a:schemeClr val="tx1"/>
                  </a:solidFill>
                </a:rPr>
                <a:t>Generator</a:t>
              </a:r>
              <a:endParaRPr lang="zh-CN" altLang="en-US" sz="1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016044" y="2984936"/>
              <a:ext cx="747440" cy="21082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000" kern="1200" dirty="0" smtClean="0">
                  <a:solidFill>
                    <a:schemeClr val="tx1"/>
                  </a:solidFill>
                </a:rPr>
                <a:t>Analysis</a:t>
              </a:r>
              <a:endParaRPr lang="zh-CN" altLang="en-US" sz="1000" kern="12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线箭头连接符 8"/>
            <p:cNvCxnSpPr/>
            <p:nvPr/>
          </p:nvCxnSpPr>
          <p:spPr>
            <a:xfrm rot="16200000" flipH="1">
              <a:off x="3444888" y="3926265"/>
              <a:ext cx="642622" cy="6358"/>
            </a:xfrm>
            <a:prstGeom prst="straightConnector1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箭头连接符 9"/>
            <p:cNvCxnSpPr/>
            <p:nvPr/>
          </p:nvCxnSpPr>
          <p:spPr>
            <a:xfrm>
              <a:off x="3017239" y="3195777"/>
              <a:ext cx="0" cy="1041860"/>
            </a:xfrm>
            <a:prstGeom prst="straightConnector1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箭头连接符 10"/>
            <p:cNvCxnSpPr/>
            <p:nvPr/>
          </p:nvCxnSpPr>
          <p:spPr>
            <a:xfrm rot="16200000" flipH="1">
              <a:off x="2123968" y="3913147"/>
              <a:ext cx="642622" cy="6358"/>
            </a:xfrm>
            <a:prstGeom prst="straightConnector1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矩形 14"/>
            <p:cNvSpPr/>
            <p:nvPr/>
          </p:nvSpPr>
          <p:spPr>
            <a:xfrm>
              <a:off x="1957092" y="3391551"/>
              <a:ext cx="849537" cy="2108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000" kern="1200" dirty="0" smtClean="0">
                  <a:solidFill>
                    <a:schemeClr val="tx1"/>
                  </a:solidFill>
                </a:rPr>
                <a:t>Simulation</a:t>
              </a:r>
              <a:endParaRPr lang="zh-CN" altLang="en-US" sz="1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621731" y="2966314"/>
              <a:ext cx="851746" cy="21082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000" kern="1200" dirty="0" smtClean="0">
                  <a:solidFill>
                    <a:schemeClr val="tx1"/>
                  </a:solidFill>
                </a:rPr>
                <a:t>Calibration</a:t>
              </a:r>
              <a:endParaRPr lang="zh-CN" altLang="en-US" sz="1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193256" y="3391550"/>
              <a:ext cx="1090712" cy="18332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000" kern="1200" dirty="0" smtClean="0">
                  <a:solidFill>
                    <a:schemeClr val="tx1"/>
                  </a:solidFill>
                </a:rPr>
                <a:t>Reconstruction</a:t>
              </a:r>
              <a:endParaRPr lang="zh-CN" altLang="en-US" sz="1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4"/>
            <p:cNvSpPr txBox="1"/>
            <p:nvPr/>
          </p:nvSpPr>
          <p:spPr>
            <a:xfrm>
              <a:off x="1480346" y="4237637"/>
              <a:ext cx="3175314" cy="424732"/>
            </a:xfrm>
            <a:prstGeom prst="rect">
              <a:avLst/>
            </a:prstGeom>
            <a:solidFill>
              <a:srgbClr val="660066"/>
            </a:solidFill>
            <a:ln w="15875"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offline </a:t>
              </a:r>
              <a:r>
                <a:rPr lang="en-US" altLang="zh-CN" sz="1400" kern="1200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  </a:t>
              </a:r>
              <a:endParaRPr lang="en-US" altLang="zh-CN" sz="1400" kern="1200" dirty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endParaRPr>
            </a:p>
          </p:txBody>
        </p:sp>
        <p:sp>
          <p:nvSpPr>
            <p:cNvPr id="19" name="燕尾形箭头 18"/>
            <p:cNvSpPr/>
            <p:nvPr/>
          </p:nvSpPr>
          <p:spPr>
            <a:xfrm rot="16200000">
              <a:off x="2729493" y="4623433"/>
              <a:ext cx="581765" cy="641167"/>
            </a:xfrm>
            <a:prstGeom prst="notched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331640" y="2636911"/>
              <a:ext cx="3558992" cy="200708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文本框 17"/>
            <p:cNvSpPr txBox="1"/>
            <p:nvPr/>
          </p:nvSpPr>
          <p:spPr>
            <a:xfrm>
              <a:off x="5148064" y="4077071"/>
              <a:ext cx="2736304" cy="131112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External Libraries (EI)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  <a:cs typeface="微软雅黑" charset="0"/>
                </a:rPr>
                <a:t>Root  CLHEP  Boost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  <a:cs typeface="微软雅黑" charset="0"/>
                </a:rPr>
                <a:t>Geant4 Python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6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  <a:cs typeface="微软雅黑" charset="0"/>
                </a:rPr>
                <a:t>……</a:t>
              </a:r>
              <a:endParaRPr lang="en-US" altLang="zh-CN" sz="1600" dirty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endParaRPr>
            </a:p>
          </p:txBody>
        </p:sp>
        <p:cxnSp>
          <p:nvCxnSpPr>
            <p:cNvPr id="22" name="直线箭头连接符 18"/>
            <p:cNvCxnSpPr/>
            <p:nvPr/>
          </p:nvCxnSpPr>
          <p:spPr>
            <a:xfrm flipV="1">
              <a:off x="4499992" y="4869159"/>
              <a:ext cx="648072" cy="43204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箭头连接符 19"/>
            <p:cNvCxnSpPr>
              <a:stCxn id="18" idx="3"/>
            </p:cNvCxnSpPr>
            <p:nvPr/>
          </p:nvCxnSpPr>
          <p:spPr>
            <a:xfrm>
              <a:off x="4655660" y="4450003"/>
              <a:ext cx="492404" cy="347148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0"/>
            <p:cNvSpPr txBox="1"/>
            <p:nvPr/>
          </p:nvSpPr>
          <p:spPr>
            <a:xfrm>
              <a:off x="5940152" y="2564903"/>
              <a:ext cx="170751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kumimoji="1" lang="en-US" altLang="zh-CN" sz="32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JUNO</a:t>
              </a:r>
              <a:endParaRPr kumimoji="1" lang="zh-CN" alt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683568" y="1179329"/>
            <a:ext cx="7848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SNiPER</a:t>
            </a:r>
            <a:r>
              <a:rPr lang="en-US" altLang="zh-CN" sz="2000" dirty="0" smtClean="0">
                <a:solidFill>
                  <a:srgbClr val="0070C0"/>
                </a:solidFill>
              </a:rPr>
              <a:t>:</a:t>
            </a:r>
            <a:r>
              <a:rPr lang="en-US" altLang="zh-CN" sz="2000" dirty="0" smtClean="0"/>
              <a:t> the underlying Framework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rgbClr val="0070C0"/>
                </a:solidFill>
              </a:rPr>
              <a:t>Offline:</a:t>
            </a:r>
            <a:r>
              <a:rPr lang="en-US" altLang="zh-CN" sz="2000" dirty="0" smtClean="0"/>
              <a:t> extension of </a:t>
            </a:r>
            <a:r>
              <a:rPr lang="en-US" altLang="zh-CN" sz="2000" dirty="0" err="1" smtClean="0"/>
              <a:t>SNiPER</a:t>
            </a:r>
            <a:r>
              <a:rPr lang="en-US" altLang="zh-CN" sz="2000" dirty="0" smtClean="0"/>
              <a:t> and applications for JUNO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rgbClr val="0070C0"/>
                </a:solidFill>
              </a:rPr>
              <a:t>External Libraries(EI): </a:t>
            </a:r>
            <a:r>
              <a:rPr lang="en-US" altLang="zh-CN" sz="2000" dirty="0" smtClean="0"/>
              <a:t>very frequently used software and tools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95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91264" cy="4713287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What’s an offline software framework?</a:t>
            </a:r>
          </a:p>
          <a:p>
            <a:pPr lvl="1"/>
            <a:r>
              <a:rPr lang="en-US" altLang="zh-CN" sz="2000" dirty="0" smtClean="0"/>
              <a:t>A framework helps users to write as less code as possible to achieve their goals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What does a framework provide?</a:t>
            </a:r>
          </a:p>
          <a:p>
            <a:pPr lvl="1"/>
            <a:r>
              <a:rPr lang="en-US" altLang="zh-CN" sz="2000" dirty="0" smtClean="0"/>
              <a:t>Management of Event Data</a:t>
            </a:r>
          </a:p>
          <a:p>
            <a:pPr lvl="2"/>
            <a:r>
              <a:rPr lang="en-US" altLang="zh-CN" sz="1800" dirty="0" smtClean="0"/>
              <a:t>Interfaces to define, read, access and write event data</a:t>
            </a:r>
          </a:p>
          <a:p>
            <a:pPr lvl="1"/>
            <a:r>
              <a:rPr lang="en-US" altLang="zh-CN" sz="2000" dirty="0" smtClean="0"/>
              <a:t>Management of data processing</a:t>
            </a:r>
          </a:p>
          <a:p>
            <a:pPr lvl="2"/>
            <a:r>
              <a:rPr lang="en-US" altLang="zh-CN" sz="1800" dirty="0" smtClean="0"/>
              <a:t>Sequence and/or filtering of algorithms</a:t>
            </a:r>
          </a:p>
          <a:p>
            <a:pPr lvl="1"/>
            <a:r>
              <a:rPr lang="en-US" altLang="zh-CN" sz="2000" dirty="0" smtClean="0"/>
              <a:t>Common services and tools for data processing</a:t>
            </a:r>
          </a:p>
          <a:p>
            <a:pPr lvl="2"/>
            <a:r>
              <a:rPr lang="en-US" altLang="zh-CN" sz="1800" dirty="0" err="1" smtClean="0"/>
              <a:t>HistogramSvc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RandomSvc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DatabaseSvc</a:t>
            </a:r>
            <a:r>
              <a:rPr lang="en-US" altLang="zh-CN" sz="1800" dirty="0" smtClean="0"/>
              <a:t> …</a:t>
            </a:r>
          </a:p>
          <a:p>
            <a:pPr lvl="1"/>
            <a:r>
              <a:rPr lang="en-US" altLang="zh-CN" sz="2000" dirty="0" smtClean="0"/>
              <a:t>Friendly user interface</a:t>
            </a:r>
          </a:p>
          <a:p>
            <a:pPr lvl="2"/>
            <a:r>
              <a:rPr lang="en-US" altLang="zh-CN" sz="1600" dirty="0" smtClean="0"/>
              <a:t>Simple interfaces for coding: abstract base classes for algorithms and services</a:t>
            </a:r>
          </a:p>
          <a:p>
            <a:pPr lvl="2"/>
            <a:r>
              <a:rPr lang="en-US" altLang="zh-CN" sz="1600" dirty="0" smtClean="0"/>
              <a:t>Simple interfaces for running: configure jobs via text, python …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96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Framework for JUNO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80009"/>
            <a:ext cx="8229600" cy="4713287"/>
          </a:xfrm>
        </p:spPr>
        <p:txBody>
          <a:bodyPr/>
          <a:lstStyle/>
          <a:p>
            <a:r>
              <a:rPr lang="en-US" altLang="zh-CN" sz="2400" dirty="0" err="1" smtClean="0">
                <a:solidFill>
                  <a:srgbClr val="0070C0"/>
                </a:solidFill>
              </a:rPr>
              <a:t>SNiPER</a:t>
            </a:r>
            <a:r>
              <a:rPr lang="en-US" altLang="zh-CN" sz="2400" dirty="0" smtClean="0">
                <a:solidFill>
                  <a:srgbClr val="0070C0"/>
                </a:solidFill>
              </a:rPr>
              <a:t>: </a:t>
            </a:r>
            <a:r>
              <a:rPr lang="en-US" altLang="zh-CN" sz="2400" dirty="0" smtClean="0">
                <a:solidFill>
                  <a:srgbClr val="FF0000"/>
                </a:solidFill>
              </a:rPr>
              <a:t>S</a:t>
            </a:r>
            <a:r>
              <a:rPr lang="en-US" altLang="zh-CN" sz="2400" dirty="0" smtClean="0">
                <a:solidFill>
                  <a:srgbClr val="0070C0"/>
                </a:solidFill>
              </a:rPr>
              <a:t>oftware for </a:t>
            </a:r>
            <a:r>
              <a:rPr lang="en-US" altLang="zh-CN" sz="2400" dirty="0" smtClean="0">
                <a:solidFill>
                  <a:srgbClr val="FF0000"/>
                </a:solidFill>
              </a:rPr>
              <a:t>N</a:t>
            </a:r>
            <a:r>
              <a:rPr lang="en-US" altLang="zh-CN" sz="2400" dirty="0" smtClean="0">
                <a:solidFill>
                  <a:srgbClr val="0070C0"/>
                </a:solidFill>
              </a:rPr>
              <a:t>on-coll</a:t>
            </a:r>
            <a:r>
              <a:rPr lang="en-US" altLang="zh-CN" sz="2400" dirty="0" smtClean="0">
                <a:solidFill>
                  <a:srgbClr val="FF0000"/>
                </a:solidFill>
              </a:rPr>
              <a:t>i</a:t>
            </a:r>
            <a:r>
              <a:rPr lang="en-US" altLang="zh-CN" sz="2400" dirty="0" smtClean="0">
                <a:solidFill>
                  <a:srgbClr val="0070C0"/>
                </a:solidFill>
              </a:rPr>
              <a:t>der </a:t>
            </a:r>
            <a:r>
              <a:rPr lang="en-US" altLang="zh-CN" sz="2400" dirty="0" smtClean="0">
                <a:solidFill>
                  <a:srgbClr val="FF0000"/>
                </a:solidFill>
              </a:rPr>
              <a:t>P</a:t>
            </a:r>
            <a:r>
              <a:rPr lang="en-US" altLang="zh-CN" sz="2400" dirty="0" smtClean="0">
                <a:solidFill>
                  <a:srgbClr val="0070C0"/>
                </a:solidFill>
              </a:rPr>
              <a:t>hysics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E</a:t>
            </a:r>
            <a:r>
              <a:rPr lang="en-US" altLang="zh-CN" sz="2400" dirty="0" err="1" smtClean="0">
                <a:solidFill>
                  <a:srgbClr val="0070C0"/>
                </a:solidFill>
              </a:rPr>
              <a:t>xpe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R</a:t>
            </a:r>
            <a:r>
              <a:rPr lang="en-US" altLang="zh-CN" sz="2400" dirty="0" err="1" smtClean="0">
                <a:solidFill>
                  <a:srgbClr val="0070C0"/>
                </a:solidFill>
              </a:rPr>
              <a:t>iment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Main goals</a:t>
            </a:r>
          </a:p>
          <a:p>
            <a:pPr lvl="1"/>
            <a:r>
              <a:rPr lang="en-US" altLang="zh-CN" sz="2000" dirty="0" smtClean="0"/>
              <a:t>Lightweight, less dependences on third-party software/libs</a:t>
            </a:r>
          </a:p>
          <a:p>
            <a:pPr lvl="1"/>
            <a:r>
              <a:rPr lang="en-US" altLang="zh-CN" sz="2000" dirty="0" smtClean="0"/>
              <a:t>Fast and flexible execution</a:t>
            </a:r>
          </a:p>
          <a:p>
            <a:pPr lvl="1"/>
            <a:r>
              <a:rPr lang="en-US" altLang="zh-CN" sz="2000" dirty="0" smtClean="0"/>
              <a:t>Easy to learn and convenient to use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Design and development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sz="2000" dirty="0" smtClean="0"/>
              <a:t>Learn a lot from other software frameworks, such as Gaudi</a:t>
            </a:r>
          </a:p>
          <a:p>
            <a:pPr lvl="1"/>
            <a:r>
              <a:rPr lang="en-US" altLang="zh-CN" sz="2000" dirty="0" smtClean="0"/>
              <a:t>Based on the valuable experiences of </a:t>
            </a:r>
            <a:r>
              <a:rPr lang="en-US" altLang="zh-CN" sz="2000" dirty="0" err="1" smtClean="0"/>
              <a:t>Daya</a:t>
            </a:r>
            <a:r>
              <a:rPr lang="en-US" altLang="zh-CN" sz="2000" dirty="0" smtClean="0"/>
              <a:t> Bay Experiment</a:t>
            </a:r>
          </a:p>
          <a:p>
            <a:pPr lvl="1"/>
            <a:r>
              <a:rPr lang="en-US" altLang="zh-CN" sz="2000" dirty="0" smtClean="0"/>
              <a:t>Coding from scratch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Current Status</a:t>
            </a:r>
          </a:p>
          <a:p>
            <a:pPr lvl="1"/>
            <a:r>
              <a:rPr lang="en-US" altLang="zh-CN" sz="2000" dirty="0"/>
              <a:t>P</a:t>
            </a:r>
            <a:r>
              <a:rPr lang="en-US" altLang="zh-CN" sz="2000" dirty="0" smtClean="0"/>
              <a:t>erforms well for JUNO (</a:t>
            </a:r>
            <a:r>
              <a:rPr lang="en-US" altLang="zh-CN" sz="1800" dirty="0" smtClean="0"/>
              <a:t>and LHAASO, a cosmic ray exp. in China</a:t>
            </a:r>
            <a:r>
              <a:rPr lang="en-US" altLang="zh-CN" sz="2000" dirty="0" smtClean="0"/>
              <a:t>)</a:t>
            </a:r>
          </a:p>
          <a:p>
            <a:pPr lvl="1"/>
            <a:r>
              <a:rPr lang="en-US" altLang="zh-CN" sz="2000" dirty="0" smtClean="0"/>
              <a:t>Several other projects and potential users (CSNS, </a:t>
            </a:r>
            <a:r>
              <a:rPr lang="en-US" altLang="zh-CN" sz="2000" dirty="0" err="1" smtClean="0"/>
              <a:t>nEXO</a:t>
            </a:r>
            <a:r>
              <a:rPr lang="en-US" altLang="zh-CN" sz="2000" dirty="0" smtClean="0"/>
              <a:t> …)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906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Functionalities of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13287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Dynamically loading packages and elements</a:t>
            </a:r>
          </a:p>
          <a:p>
            <a:pPr lvl="1"/>
            <a:r>
              <a:rPr lang="en-US" altLang="zh-CN" sz="2400" dirty="0" smtClean="0"/>
              <a:t>User’s packages can be executed as plugins</a:t>
            </a:r>
          </a:p>
          <a:p>
            <a:pPr lvl="1"/>
            <a:r>
              <a:rPr lang="en-US" altLang="zh-CN" sz="2400" dirty="0" smtClean="0"/>
              <a:t>It is easy to customize a job</a:t>
            </a:r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Flexible execution</a:t>
            </a:r>
          </a:p>
          <a:p>
            <a:pPr lvl="1"/>
            <a:r>
              <a:rPr lang="en-US" altLang="zh-CN" sz="2400" dirty="0" smtClean="0"/>
              <a:t>Task, </a:t>
            </a:r>
            <a:r>
              <a:rPr lang="en-US" altLang="zh-CN" sz="2400" dirty="0" err="1" smtClean="0"/>
              <a:t>TopTask</a:t>
            </a:r>
            <a:r>
              <a:rPr lang="en-US" altLang="zh-CN" sz="2400" dirty="0" smtClean="0"/>
              <a:t>, Incident</a:t>
            </a:r>
          </a:p>
          <a:p>
            <a:pPr lvl="1"/>
            <a:r>
              <a:rPr lang="en-US" altLang="zh-CN" sz="2400" dirty="0" smtClean="0"/>
              <a:t>Very useful for event splitting and mixing</a:t>
            </a:r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Event management in memory</a:t>
            </a:r>
          </a:p>
          <a:p>
            <a:pPr lvl="1"/>
            <a:r>
              <a:rPr lang="en-US" altLang="zh-CN" sz="2400" dirty="0" smtClean="0"/>
              <a:t>Multiple events within time windows accessible</a:t>
            </a:r>
          </a:p>
          <a:p>
            <a:pPr lvl="1"/>
            <a:r>
              <a:rPr lang="en-US" altLang="zh-CN" sz="2400" dirty="0" smtClean="0"/>
              <a:t>Very convenient for events correlation analysis</a:t>
            </a:r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Parallel computing (will come soon)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11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Working with </a:t>
            </a:r>
            <a:r>
              <a:rPr lang="en-US" altLang="zh-CN" dirty="0" err="1" smtClean="0"/>
              <a:t>SNiPER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81" name="组合 80"/>
          <p:cNvGrpSpPr/>
          <p:nvPr/>
        </p:nvGrpSpPr>
        <p:grpSpPr>
          <a:xfrm>
            <a:off x="785786" y="1428736"/>
            <a:ext cx="7643866" cy="4572032"/>
            <a:chOff x="785786" y="1428736"/>
            <a:chExt cx="7643866" cy="4572032"/>
          </a:xfrm>
        </p:grpSpPr>
        <p:sp>
          <p:nvSpPr>
            <p:cNvPr id="82" name="文本框 25"/>
            <p:cNvSpPr txBox="1"/>
            <p:nvPr/>
          </p:nvSpPr>
          <p:spPr>
            <a:xfrm>
              <a:off x="3428992" y="4357694"/>
              <a:ext cx="2143140" cy="523220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158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charset="0"/>
                  <a:ea typeface="微软雅黑" charset="0"/>
                  <a:cs typeface="微软雅黑" charset="0"/>
                </a:rPr>
                <a:t>SNiPER</a:t>
              </a: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charset="0"/>
                  <a:ea typeface="微软雅黑" charset="0"/>
                  <a:cs typeface="微软雅黑" charset="0"/>
                </a:rPr>
                <a:t> </a:t>
              </a:r>
              <a:endPara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charset="0"/>
                <a:ea typeface="微软雅黑" charset="0"/>
                <a:cs typeface="微软雅黑" charset="0"/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3071802" y="1857364"/>
              <a:ext cx="2857520" cy="157163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rPr>
                <a:t>In an </a:t>
              </a:r>
              <a:r>
                <a: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rPr>
                <a:t>User Algorithm</a:t>
              </a:r>
              <a:r>
                <a: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rPr>
                <a:t>: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altLang="zh-CN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rPr>
                <a:t>get data from memory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altLang="zh-CN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rPr>
                <a:t>execute calculation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altLang="zh-CN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rPr>
                <a:t>put results back to memory</a:t>
              </a:r>
            </a:p>
          </p:txBody>
        </p:sp>
        <p:sp>
          <p:nvSpPr>
            <p:cNvPr id="84" name="右箭头 83"/>
            <p:cNvSpPr/>
            <p:nvPr/>
          </p:nvSpPr>
          <p:spPr>
            <a:xfrm rot="12661294">
              <a:off x="1863289" y="3826908"/>
              <a:ext cx="1639141" cy="20069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85" name="右箭头 84"/>
            <p:cNvSpPr/>
            <p:nvPr/>
          </p:nvSpPr>
          <p:spPr>
            <a:xfrm rot="8853487">
              <a:off x="5467259" y="3808433"/>
              <a:ext cx="1738285" cy="197044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43438" y="5000636"/>
              <a:ext cx="3429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I/O: disk, DB, network, grid…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6357950" y="3792684"/>
              <a:ext cx="207170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Collect algorithm results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928662" y="3792684"/>
              <a:ext cx="192882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Prepare data to be processed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89" name="直接箭头连接符 88"/>
            <p:cNvCxnSpPr>
              <a:stCxn id="82" idx="0"/>
              <a:endCxn id="83" idx="2"/>
            </p:cNvCxnSpPr>
            <p:nvPr/>
          </p:nvCxnSpPr>
          <p:spPr>
            <a:xfrm rot="5400000" flipH="1" flipV="1">
              <a:off x="4036215" y="3893347"/>
              <a:ext cx="928694" cy="158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0" name="矩形 89"/>
            <p:cNvSpPr/>
            <p:nvPr/>
          </p:nvSpPr>
          <p:spPr>
            <a:xfrm>
              <a:off x="3286116" y="3643314"/>
              <a:ext cx="242889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features such as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geometry …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928662" y="2143116"/>
              <a:ext cx="19288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itchFamily="34" charset="0"/>
                  <a:ea typeface="Cambria Math" pitchFamily="18" charset="0"/>
                  <a:cs typeface="Calibri" pitchFamily="34" charset="0"/>
                </a:rPr>
                <a:t>No need to care where the data comes from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6286512" y="2127585"/>
              <a:ext cx="19288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itchFamily="34" charset="0"/>
                  <a:ea typeface="Cambria Math" pitchFamily="18" charset="0"/>
                  <a:cs typeface="Calibri" pitchFamily="34" charset="0"/>
                </a:rPr>
                <a:t>No need to care where the data will go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785786" y="1428736"/>
              <a:ext cx="7500990" cy="2071702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85786" y="1428736"/>
              <a:ext cx="2857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itchFamily="34" charset="0"/>
                  <a:ea typeface="Cambria Math" pitchFamily="18" charset="0"/>
                  <a:cs typeface="Calibri" pitchFamily="34" charset="0"/>
                </a:rPr>
                <a:t>User’s Application Layer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785786" y="3643314"/>
              <a:ext cx="7500990" cy="1785950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5786" y="5029154"/>
              <a:ext cx="30003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Core Software Layer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785786" y="5572140"/>
              <a:ext cx="7500990" cy="428628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85786" y="5572140"/>
              <a:ext cx="22860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Python UI Layer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2928926" y="5600658"/>
              <a:ext cx="5357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run a batch job or interactively debug a module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0" name="直角双向箭头 99"/>
            <p:cNvSpPr/>
            <p:nvPr/>
          </p:nvSpPr>
          <p:spPr>
            <a:xfrm rot="5400000">
              <a:off x="4214810" y="4929198"/>
              <a:ext cx="428628" cy="428628"/>
            </a:xfrm>
            <a:prstGeom prst="leftUp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952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72" y="1418555"/>
            <a:ext cx="8229600" cy="4530725"/>
          </a:xfrm>
        </p:spPr>
        <p:txBody>
          <a:bodyPr/>
          <a:lstStyle/>
          <a:p>
            <a:r>
              <a:rPr lang="en-US" altLang="zh-CN" dirty="0" err="1" smtClean="0">
                <a:solidFill>
                  <a:srgbClr val="0070C0"/>
                </a:solidFill>
              </a:rPr>
              <a:t>DLElement</a:t>
            </a:r>
            <a:r>
              <a:rPr lang="en-US" altLang="zh-CN" dirty="0" smtClean="0">
                <a:solidFill>
                  <a:srgbClr val="0070C0"/>
                </a:solidFill>
              </a:rPr>
              <a:t>: Dynamically Loadable Element</a:t>
            </a:r>
          </a:p>
          <a:p>
            <a:pPr lvl="1"/>
            <a:r>
              <a:rPr lang="en-US" altLang="zh-CN" dirty="0" smtClean="0"/>
              <a:t>Algorithm</a:t>
            </a:r>
          </a:p>
          <a:p>
            <a:pPr lvl="1"/>
            <a:r>
              <a:rPr lang="en-US" altLang="zh-CN" dirty="0" smtClean="0"/>
              <a:t>Service</a:t>
            </a:r>
          </a:p>
          <a:p>
            <a:pPr lvl="1"/>
            <a:r>
              <a:rPr lang="en-US" altLang="zh-CN" dirty="0" smtClean="0"/>
              <a:t>Task</a:t>
            </a:r>
          </a:p>
          <a:p>
            <a:pPr lvl="1"/>
            <a:r>
              <a:rPr lang="en-US" altLang="zh-CN" dirty="0" smtClean="0"/>
              <a:t>Tool</a:t>
            </a:r>
            <a:endParaRPr lang="en-US" altLang="zh-CN" dirty="0"/>
          </a:p>
          <a:p>
            <a:r>
              <a:rPr lang="en-US" altLang="zh-CN" dirty="0" smtClean="0">
                <a:solidFill>
                  <a:srgbClr val="0070C0"/>
                </a:solidFill>
              </a:rPr>
              <a:t>Data Buffer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Incident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Property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Log (message output)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49488" y="3002731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Each </a:t>
            </a:r>
            <a:r>
              <a:rPr lang="en-US" altLang="zh-CN" dirty="0" err="1" smtClean="0">
                <a:solidFill>
                  <a:srgbClr val="FF0000"/>
                </a:solidFill>
              </a:rPr>
              <a:t>DLElement</a:t>
            </a:r>
            <a:r>
              <a:rPr lang="en-US" altLang="zh-CN" dirty="0" smtClean="0">
                <a:solidFill>
                  <a:srgbClr val="FF0000"/>
                </a:solidFill>
              </a:rPr>
              <a:t> object has a unique string name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60055"/>
      </p:ext>
    </p:extLst>
  </p:cSld>
  <p:clrMapOvr>
    <a:masterClrMapping/>
  </p:clrMapOvr>
</p:sld>
</file>

<file path=ppt/theme/theme1.xml><?xml version="1.0" encoding="utf-8"?>
<a:theme xmlns:a="http://schemas.openxmlformats.org/drawingml/2006/main" name="zIHEP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1884</Words>
  <Application>Microsoft Office PowerPoint</Application>
  <PresentationFormat>全屏显示(4:3)</PresentationFormat>
  <Paragraphs>431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4" baseType="lpstr">
      <vt:lpstr>方正舒体</vt:lpstr>
      <vt:lpstr>宋体</vt:lpstr>
      <vt:lpstr>微软雅黑</vt:lpstr>
      <vt:lpstr>Arial</vt:lpstr>
      <vt:lpstr>Calibri</vt:lpstr>
      <vt:lpstr>Cambria Math</vt:lpstr>
      <vt:lpstr>Garamond</vt:lpstr>
      <vt:lpstr>Symbol</vt:lpstr>
      <vt:lpstr>Times New Roman</vt:lpstr>
      <vt:lpstr>Wingdings</vt:lpstr>
      <vt:lpstr>zIHEP</vt:lpstr>
      <vt:lpstr>Tutorial for the   SNiPER Framework</vt:lpstr>
      <vt:lpstr>Content</vt:lpstr>
      <vt:lpstr>Offline Software Environments</vt:lpstr>
      <vt:lpstr>Overview of JUNO Offline Software</vt:lpstr>
      <vt:lpstr>Software Framework</vt:lpstr>
      <vt:lpstr>Software Framework for JUNO</vt:lpstr>
      <vt:lpstr>Key Functionalities of Framework</vt:lpstr>
      <vt:lpstr>Working with SNiPER</vt:lpstr>
      <vt:lpstr>Key Concepts</vt:lpstr>
      <vt:lpstr>Algorithm</vt:lpstr>
      <vt:lpstr>Service</vt:lpstr>
      <vt:lpstr>Task</vt:lpstr>
      <vt:lpstr>Data Processing with Task</vt:lpstr>
      <vt:lpstr>Task Status</vt:lpstr>
      <vt:lpstr>Tool</vt:lpstr>
      <vt:lpstr>Data Buffer</vt:lpstr>
      <vt:lpstr>Data Buffer in Memory</vt:lpstr>
      <vt:lpstr>Incident</vt:lpstr>
      <vt:lpstr>Incident Management</vt:lpstr>
      <vt:lpstr>Property</vt:lpstr>
      <vt:lpstr>Log Mechanism</vt:lpstr>
      <vt:lpstr>HelloWorld (I)</vt:lpstr>
      <vt:lpstr>HelloWorld (II)</vt:lpstr>
      <vt:lpstr>HelloWorld (III)</vt:lpstr>
      <vt:lpstr>PowerPoint 演示文稿</vt:lpstr>
      <vt:lpstr>Preparation</vt:lpstr>
      <vt:lpstr>Package Management</vt:lpstr>
      <vt:lpstr>Coding and Running</vt:lpstr>
      <vt:lpstr>CMT Configuration</vt:lpstr>
      <vt:lpstr>Advanced Topic: multiple-tasks job</vt:lpstr>
      <vt:lpstr>PowerPoint 演示文稿</vt:lpstr>
      <vt:lpstr>Accounts</vt:lpstr>
      <vt:lpstr>Possible Use Cases of Multi-Task Job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大数据科学实验软件技术</dc:title>
  <dc:creator>zoujh</dc:creator>
  <cp:lastModifiedBy>邹 佳恒</cp:lastModifiedBy>
  <cp:revision>516</cp:revision>
  <dcterms:created xsi:type="dcterms:W3CDTF">2013-05-14T07:16:27Z</dcterms:created>
  <dcterms:modified xsi:type="dcterms:W3CDTF">2018-05-13T04:24:08Z</dcterms:modified>
</cp:coreProperties>
</file>