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462" r:id="rId3"/>
    <p:sldId id="421" r:id="rId4"/>
    <p:sldId id="392" r:id="rId5"/>
    <p:sldId id="446" r:id="rId6"/>
    <p:sldId id="422" r:id="rId7"/>
    <p:sldId id="423" r:id="rId8"/>
    <p:sldId id="458" r:id="rId9"/>
    <p:sldId id="457" r:id="rId10"/>
    <p:sldId id="452" r:id="rId11"/>
    <p:sldId id="447" r:id="rId12"/>
    <p:sldId id="449" r:id="rId13"/>
    <p:sldId id="450" r:id="rId14"/>
    <p:sldId id="451" r:id="rId15"/>
    <p:sldId id="411" r:id="rId16"/>
    <p:sldId id="453" r:id="rId17"/>
    <p:sldId id="454" r:id="rId18"/>
    <p:sldId id="459" r:id="rId19"/>
    <p:sldId id="463" r:id="rId20"/>
    <p:sldId id="461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angxm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5" autoAdjust="0"/>
  </p:normalViewPr>
  <p:slideViewPr>
    <p:cSldViewPr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17E7A731-8D59-46EE-B5D3-F139757FEA77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0DE93734-D9E0-4188-B8F2-C0AF5133C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60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DB0A535B-618E-4247-9FC4-8227D3C070C1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824" tIns="45912" rIns="91824" bIns="4591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86D6B142-7E7C-466E-A7A5-93D63DDF6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2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B142-7E7C-466E-A7A5-93D63DDF6F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06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B142-7E7C-466E-A7A5-93D63DDF6F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  <a:effec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7944" y="6448251"/>
            <a:ext cx="1512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smtClean="0"/>
              <a:t>4th June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448251"/>
            <a:ext cx="266429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en-US" sz="1100" smtClean="0"/>
              <a:t>BESIII Collaboration Meeting, IHEP</a:t>
            </a:r>
            <a:endParaRPr lang="en-US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6" y="6448251"/>
            <a:ext cx="37038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09CEB3EB-F4F2-46F4-8867-D3C68411A9A0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4067944" y="6448251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 September 2011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67544" y="6448251"/>
            <a:ext cx="2016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BESIII Phys/SW Workshop, PKU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316416" y="6448251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EB3EB-F4F2-46F4-8867-D3C68411A9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Status of JUNO </a:t>
            </a:r>
            <a:r>
              <a:rPr lang="en-GB" dirty="0" smtClean="0"/>
              <a:t>distributed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296144"/>
          </a:xfrm>
        </p:spPr>
        <p:txBody>
          <a:bodyPr>
            <a:normAutofit lnSpcReduction="10000"/>
          </a:bodyPr>
          <a:lstStyle/>
          <a:p>
            <a:r>
              <a:rPr lang="en-GB" sz="2400" dirty="0" err="1" smtClean="0"/>
              <a:t>Xiaomei</a:t>
            </a:r>
            <a:r>
              <a:rPr lang="en-GB" sz="2400" dirty="0" smtClean="0"/>
              <a:t> Zhang</a:t>
            </a:r>
          </a:p>
          <a:p>
            <a:r>
              <a:rPr lang="en-GB" sz="2400" dirty="0" smtClean="0"/>
              <a:t>IHEPCC</a:t>
            </a:r>
          </a:p>
          <a:p>
            <a:r>
              <a:rPr lang="en-US" altLang="zh-CN" sz="2400" dirty="0" smtClean="0"/>
              <a:t>May 11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2018</a:t>
            </a:r>
            <a:r>
              <a:rPr lang="zh-CN" altLang="en-US" sz="2400" dirty="0" smtClean="0"/>
              <a:t>， </a:t>
            </a:r>
            <a:r>
              <a:rPr lang="en-US" altLang="zh-CN" sz="2400" dirty="0" err="1" smtClean="0"/>
              <a:t>WuHan</a:t>
            </a:r>
            <a:endParaRPr lang="en-GB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08"/>
    </mc:Choice>
    <mc:Fallback xmlns="">
      <p:transition spd="slow" advTm="2210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10</a:t>
            </a:fld>
            <a:endParaRPr lang="en-US" dirty="0"/>
          </a:p>
        </p:txBody>
      </p:sp>
      <p:sp>
        <p:nvSpPr>
          <p:cNvPr id="5" name="圆角矩形 4"/>
          <p:cNvSpPr/>
          <p:nvPr/>
        </p:nvSpPr>
        <p:spPr>
          <a:xfrm>
            <a:off x="4889352" y="4005101"/>
            <a:ext cx="4431623" cy="187220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0" y="41746"/>
            <a:ext cx="9111984" cy="1023026"/>
          </a:xfrm>
        </p:spPr>
        <p:txBody>
          <a:bodyPr/>
          <a:lstStyle/>
          <a:p>
            <a:r>
              <a:rPr lang="en-US" altLang="zh-CN" dirty="0" smtClean="0"/>
              <a:t>WMS and DIRAC</a:t>
            </a:r>
            <a:endParaRPr lang="zh-CN" altLang="en-US" dirty="0"/>
          </a:p>
        </p:txBody>
      </p:sp>
      <p:sp>
        <p:nvSpPr>
          <p:cNvPr id="7" name="灯片编号占位符 3"/>
          <p:cNvSpPr txBox="1">
            <a:spLocks/>
          </p:cNvSpPr>
          <p:nvPr/>
        </p:nvSpPr>
        <p:spPr>
          <a:xfrm>
            <a:off x="6293954" y="6356351"/>
            <a:ext cx="2221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9CEB3EB-F4F2-46F4-8867-D3C68411A9A0}" type="slidenum">
              <a:rPr lang="en-US" smtClean="0"/>
              <a:pPr algn="l"/>
              <a:t>10</a:t>
            </a:fld>
            <a:endParaRPr 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6447004" y="2936733"/>
            <a:ext cx="1477208" cy="893018"/>
            <a:chOff x="3635896" y="2852936"/>
            <a:chExt cx="1368152" cy="893018"/>
          </a:xfrm>
        </p:grpSpPr>
        <p:sp>
          <p:nvSpPr>
            <p:cNvPr id="9" name="圆角矩形 8"/>
            <p:cNvSpPr/>
            <p:nvPr/>
          </p:nvSpPr>
          <p:spPr>
            <a:xfrm>
              <a:off x="3635896" y="2852936"/>
              <a:ext cx="1368152" cy="893018"/>
            </a:xfrm>
            <a:prstGeom prst="roundRect">
              <a:avLst/>
            </a:prstGeom>
            <a:solidFill>
              <a:srgbClr val="B8E74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2476" y="3083004"/>
              <a:ext cx="575805" cy="555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5"/>
            <p:cNvSpPr txBox="1"/>
            <p:nvPr/>
          </p:nvSpPr>
          <p:spPr>
            <a:xfrm>
              <a:off x="3635896" y="3021793"/>
              <a:ext cx="864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/>
                <a:t>DIRAC</a:t>
              </a:r>
            </a:p>
            <a:p>
              <a:r>
                <a:rPr lang="en-US" altLang="zh-CN" b="1" dirty="0" smtClean="0"/>
                <a:t>WMS</a:t>
              </a:r>
              <a:endParaRPr lang="zh-CN" altLang="en-US" b="1" dirty="0"/>
            </a:p>
          </p:txBody>
        </p:sp>
      </p:grpSp>
      <p:sp>
        <p:nvSpPr>
          <p:cNvPr id="12" name="圆角矩形 11"/>
          <p:cNvSpPr/>
          <p:nvPr/>
        </p:nvSpPr>
        <p:spPr>
          <a:xfrm>
            <a:off x="4809839" y="4086723"/>
            <a:ext cx="4431623" cy="187220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480" y="4260240"/>
            <a:ext cx="4456504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圆角矩形 13"/>
          <p:cNvSpPr/>
          <p:nvPr/>
        </p:nvSpPr>
        <p:spPr>
          <a:xfrm>
            <a:off x="4513522" y="4439774"/>
            <a:ext cx="4431623" cy="187220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Picture 12" descr="PilotJo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703" y="3751921"/>
            <a:ext cx="1273531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762" y="2474961"/>
            <a:ext cx="131638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2"/>
          <p:cNvSpPr txBox="1"/>
          <p:nvPr/>
        </p:nvSpPr>
        <p:spPr>
          <a:xfrm>
            <a:off x="7872560" y="4363290"/>
            <a:ext cx="699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site</a:t>
            </a:r>
            <a:endParaRPr lang="zh-CN" altLang="en-US" b="1" dirty="0"/>
          </a:p>
        </p:txBody>
      </p:sp>
      <p:sp>
        <p:nvSpPr>
          <p:cNvPr id="18" name="TextBox 19"/>
          <p:cNvSpPr txBox="1"/>
          <p:nvPr/>
        </p:nvSpPr>
        <p:spPr>
          <a:xfrm>
            <a:off x="7959896" y="4157584"/>
            <a:ext cx="699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site</a:t>
            </a:r>
            <a:endParaRPr lang="zh-CN" altLang="en-US" b="1" dirty="0"/>
          </a:p>
        </p:txBody>
      </p:sp>
      <p:sp>
        <p:nvSpPr>
          <p:cNvPr id="19" name="TextBox 20"/>
          <p:cNvSpPr txBox="1"/>
          <p:nvPr/>
        </p:nvSpPr>
        <p:spPr>
          <a:xfrm>
            <a:off x="8167525" y="3998339"/>
            <a:ext cx="699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site</a:t>
            </a:r>
            <a:endParaRPr lang="zh-CN" altLang="en-US" b="1" dirty="0"/>
          </a:p>
        </p:txBody>
      </p:sp>
      <p:sp>
        <p:nvSpPr>
          <p:cNvPr id="20" name="圆角矩形 19"/>
          <p:cNvSpPr/>
          <p:nvPr/>
        </p:nvSpPr>
        <p:spPr>
          <a:xfrm>
            <a:off x="6655126" y="2194456"/>
            <a:ext cx="1089582" cy="4805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4"/>
          <p:cNvSpPr txBox="1"/>
          <p:nvPr/>
        </p:nvSpPr>
        <p:spPr>
          <a:xfrm>
            <a:off x="6807189" y="2194456"/>
            <a:ext cx="8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JSUB</a:t>
            </a:r>
            <a:endParaRPr lang="zh-CN" altLang="en-US" sz="2000" b="1" dirty="0"/>
          </a:p>
        </p:txBody>
      </p:sp>
      <p:cxnSp>
        <p:nvCxnSpPr>
          <p:cNvPr id="22" name="直接箭头连接符 21"/>
          <p:cNvCxnSpPr>
            <a:stCxn id="20" idx="2"/>
            <a:endCxn id="9" idx="0"/>
          </p:cNvCxnSpPr>
          <p:nvPr/>
        </p:nvCxnSpPr>
        <p:spPr>
          <a:xfrm flipH="1">
            <a:off x="7185608" y="2675016"/>
            <a:ext cx="14309" cy="261717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/>
          <p:cNvSpPr/>
          <p:nvPr/>
        </p:nvSpPr>
        <p:spPr>
          <a:xfrm>
            <a:off x="5341194" y="4617292"/>
            <a:ext cx="2850280" cy="160237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箭头连接符 23"/>
          <p:cNvCxnSpPr/>
          <p:nvPr/>
        </p:nvCxnSpPr>
        <p:spPr>
          <a:xfrm flipH="1">
            <a:off x="6856333" y="3829751"/>
            <a:ext cx="383802" cy="610023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7268747" y="3829751"/>
            <a:ext cx="151409" cy="430489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9" idx="2"/>
          </p:cNvCxnSpPr>
          <p:nvPr/>
        </p:nvCxnSpPr>
        <p:spPr>
          <a:xfrm>
            <a:off x="7185608" y="3829751"/>
            <a:ext cx="540337" cy="256972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7240136" y="3837419"/>
            <a:ext cx="648309" cy="167682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33"/>
          <p:cNvSpPr txBox="1"/>
          <p:nvPr/>
        </p:nvSpPr>
        <p:spPr>
          <a:xfrm>
            <a:off x="6103773" y="4756539"/>
            <a:ext cx="131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Worknode</a:t>
            </a:r>
            <a:endParaRPr lang="zh-CN" altLang="en-US" b="1" dirty="0"/>
          </a:p>
        </p:txBody>
      </p:sp>
      <p:pic>
        <p:nvPicPr>
          <p:cNvPr id="29" name="Picture 113" descr="ProdJo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389" y="2434736"/>
            <a:ext cx="131295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圆角矩形 29"/>
          <p:cNvSpPr/>
          <p:nvPr/>
        </p:nvSpPr>
        <p:spPr>
          <a:xfrm>
            <a:off x="5999204" y="5278132"/>
            <a:ext cx="1624735" cy="693241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537" y="5233775"/>
            <a:ext cx="131638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113" descr="ProdJo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790" y="5524340"/>
            <a:ext cx="131295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8"/>
          <p:cNvSpPr txBox="1"/>
          <p:nvPr/>
        </p:nvSpPr>
        <p:spPr>
          <a:xfrm>
            <a:off x="7000489" y="5418480"/>
            <a:ext cx="793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P</a:t>
            </a:r>
            <a:r>
              <a:rPr lang="en-US" altLang="zh-CN" b="1" dirty="0" smtClean="0"/>
              <a:t>ilot</a:t>
            </a:r>
            <a:endParaRPr lang="zh-CN" altLang="en-US" b="1" dirty="0"/>
          </a:p>
        </p:txBody>
      </p:sp>
      <p:cxnSp>
        <p:nvCxnSpPr>
          <p:cNvPr id="34" name="直接箭头连接符 33"/>
          <p:cNvCxnSpPr/>
          <p:nvPr/>
        </p:nvCxnSpPr>
        <p:spPr>
          <a:xfrm flipV="1">
            <a:off x="5394047" y="5673916"/>
            <a:ext cx="759018" cy="21438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组合 34"/>
          <p:cNvGrpSpPr/>
          <p:nvPr/>
        </p:nvGrpSpPr>
        <p:grpSpPr>
          <a:xfrm>
            <a:off x="4411938" y="5624752"/>
            <a:ext cx="1066368" cy="579835"/>
            <a:chOff x="969394" y="5124509"/>
            <a:chExt cx="987643" cy="579835"/>
          </a:xfrm>
        </p:grpSpPr>
        <p:sp>
          <p:nvSpPr>
            <p:cNvPr id="36" name="折角形 35"/>
            <p:cNvSpPr/>
            <p:nvPr/>
          </p:nvSpPr>
          <p:spPr>
            <a:xfrm>
              <a:off x="1056820" y="5124509"/>
              <a:ext cx="812790" cy="579835"/>
            </a:xfrm>
            <a:prstGeom prst="foldedCorner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969394" y="5219999"/>
              <a:ext cx="9876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err="1" smtClean="0"/>
                <a:t>ConData</a:t>
              </a:r>
              <a:endParaRPr lang="zh-CN" altLang="en-US" dirty="0"/>
            </a:p>
          </p:txBody>
        </p:sp>
      </p:grpSp>
      <p:cxnSp>
        <p:nvCxnSpPr>
          <p:cNvPr id="38" name="直接箭头连接符 37"/>
          <p:cNvCxnSpPr/>
          <p:nvPr/>
        </p:nvCxnSpPr>
        <p:spPr>
          <a:xfrm>
            <a:off x="7109922" y="5720242"/>
            <a:ext cx="1132399" cy="220643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组合 38"/>
          <p:cNvGrpSpPr/>
          <p:nvPr/>
        </p:nvGrpSpPr>
        <p:grpSpPr>
          <a:xfrm>
            <a:off x="8220218" y="5710568"/>
            <a:ext cx="984611" cy="540451"/>
            <a:chOff x="6849796" y="5151451"/>
            <a:chExt cx="911922" cy="540451"/>
          </a:xfrm>
        </p:grpSpPr>
        <p:sp>
          <p:nvSpPr>
            <p:cNvPr id="40" name="折角形 39"/>
            <p:cNvSpPr/>
            <p:nvPr/>
          </p:nvSpPr>
          <p:spPr>
            <a:xfrm>
              <a:off x="6900438" y="5151451"/>
              <a:ext cx="767906" cy="540451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TextBox 56"/>
            <p:cNvSpPr txBox="1"/>
            <p:nvPr/>
          </p:nvSpPr>
          <p:spPr>
            <a:xfrm>
              <a:off x="6849796" y="5251937"/>
              <a:ext cx="911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 smtClean="0"/>
                <a:t>EvtData</a:t>
              </a:r>
              <a:endParaRPr lang="zh-CN" altLang="en-US" dirty="0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8007414" y="4716425"/>
            <a:ext cx="1174793" cy="540451"/>
            <a:chOff x="6790541" y="5151451"/>
            <a:chExt cx="1088063" cy="540451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折角形 42"/>
            <p:cNvSpPr/>
            <p:nvPr/>
          </p:nvSpPr>
          <p:spPr>
            <a:xfrm>
              <a:off x="6900438" y="5151451"/>
              <a:ext cx="767906" cy="540451"/>
            </a:xfrm>
            <a:prstGeom prst="foldedCorne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TextBox 69"/>
            <p:cNvSpPr txBox="1"/>
            <p:nvPr/>
          </p:nvSpPr>
          <p:spPr>
            <a:xfrm>
              <a:off x="6790541" y="5268965"/>
              <a:ext cx="10880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Software</a:t>
              </a:r>
              <a:endParaRPr lang="zh-CN" altLang="en-US" dirty="0"/>
            </a:p>
          </p:txBody>
        </p:sp>
      </p:grpSp>
      <p:cxnSp>
        <p:nvCxnSpPr>
          <p:cNvPr id="45" name="直接箭头连接符 44"/>
          <p:cNvCxnSpPr/>
          <p:nvPr/>
        </p:nvCxnSpPr>
        <p:spPr>
          <a:xfrm flipV="1">
            <a:off x="7059074" y="4986650"/>
            <a:ext cx="1160103" cy="431830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2"/>
          <p:cNvSpPr txBox="1">
            <a:spLocks noGrp="1"/>
          </p:cNvSpPr>
          <p:nvPr>
            <p:ph idx="1"/>
          </p:nvPr>
        </p:nvSpPr>
        <p:spPr>
          <a:xfrm>
            <a:off x="29954" y="1242882"/>
            <a:ext cx="4961857" cy="53567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defRPr/>
            </a:pPr>
            <a:r>
              <a:rPr lang="en-GB" altLang="zh-CN" sz="2800" b="1" dirty="0" smtClean="0"/>
              <a:t>JSUB (production system)</a:t>
            </a:r>
            <a:endParaRPr lang="en-GB" altLang="zh-CN" sz="2800" b="1" dirty="0"/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US" altLang="zh-CN" dirty="0" smtClean="0"/>
              <a:t>Massive job</a:t>
            </a:r>
            <a:r>
              <a:rPr lang="en-US" altLang="zh-CN" dirty="0" smtClean="0"/>
              <a:t> </a:t>
            </a:r>
            <a:r>
              <a:rPr lang="en-US" altLang="zh-CN" dirty="0"/>
              <a:t>submission and management tool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US" altLang="zh-CN" dirty="0" smtClean="0"/>
              <a:t>Automatically split </a:t>
            </a:r>
            <a:r>
              <a:rPr lang="en-US" altLang="zh-CN" dirty="0" smtClean="0"/>
              <a:t>job</a:t>
            </a:r>
            <a:r>
              <a:rPr lang="en-US" altLang="zh-CN" dirty="0" smtClean="0"/>
              <a:t>s, create, </a:t>
            </a:r>
            <a:r>
              <a:rPr lang="en-US" altLang="zh-CN" dirty="0"/>
              <a:t>submit and manage </a:t>
            </a:r>
            <a:r>
              <a:rPr lang="en-US" altLang="zh-CN" dirty="0" smtClean="0"/>
              <a:t>massive </a:t>
            </a:r>
            <a:r>
              <a:rPr lang="en-US" altLang="zh-CN" dirty="0" smtClean="0"/>
              <a:t>sub jobs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US" altLang="zh-CN" dirty="0" smtClean="0"/>
              <a:t>Prototype is worked out</a:t>
            </a:r>
            <a:endParaRPr lang="en-US" altLang="zh-CN" dirty="0"/>
          </a:p>
          <a:p>
            <a:pPr>
              <a:defRPr/>
            </a:pPr>
            <a:r>
              <a:rPr lang="en-US" altLang="zh-CN" sz="2800" b="1" dirty="0" smtClean="0"/>
              <a:t>DIRAC</a:t>
            </a:r>
            <a:endParaRPr lang="en-US" altLang="zh-CN" sz="2800" dirty="0"/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altLang="zh-CN" dirty="0" smtClean="0"/>
              <a:t>Receive jobs in Task Queue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altLang="zh-CN" dirty="0" smtClean="0"/>
              <a:t>Schedule jobs to proper resources with pilot scheme</a:t>
            </a:r>
            <a:endParaRPr lang="en-US" altLang="zh-CN" b="1" dirty="0"/>
          </a:p>
        </p:txBody>
      </p:sp>
      <p:sp>
        <p:nvSpPr>
          <p:cNvPr id="47" name="流程图: 多文档 46"/>
          <p:cNvSpPr/>
          <p:nvPr/>
        </p:nvSpPr>
        <p:spPr>
          <a:xfrm>
            <a:off x="6830488" y="1528137"/>
            <a:ext cx="845633" cy="360040"/>
          </a:xfrm>
          <a:prstGeom prst="flowChartMultidocumen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TextBox 71"/>
          <p:cNvSpPr txBox="1"/>
          <p:nvPr/>
        </p:nvSpPr>
        <p:spPr>
          <a:xfrm>
            <a:off x="6785383" y="1518845"/>
            <a:ext cx="119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tasks</a:t>
            </a:r>
            <a:endParaRPr lang="zh-CN" altLang="en-US" dirty="0"/>
          </a:p>
        </p:txBody>
      </p:sp>
      <p:cxnSp>
        <p:nvCxnSpPr>
          <p:cNvPr id="49" name="直接箭头连接符 48"/>
          <p:cNvCxnSpPr>
            <a:endCxn id="21" idx="0"/>
          </p:cNvCxnSpPr>
          <p:nvPr/>
        </p:nvCxnSpPr>
        <p:spPr>
          <a:xfrm flipH="1">
            <a:off x="7221585" y="1888177"/>
            <a:ext cx="12160" cy="306279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11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Grid </a:t>
            </a:r>
            <a:r>
              <a:rPr lang="en-US" altLang="zh-CN" dirty="0" smtClean="0"/>
              <a:t>storage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Enable secure data sharing and transfers between </a:t>
            </a:r>
            <a:r>
              <a:rPr lang="en-US" altLang="zh-CN" dirty="0" smtClean="0"/>
              <a:t>different storage systems of sites</a:t>
            </a:r>
            <a:endParaRPr lang="en-US" altLang="zh-CN" dirty="0" smtClean="0"/>
          </a:p>
          <a:p>
            <a:r>
              <a:rPr lang="en-US" altLang="zh-CN" dirty="0" err="1" smtClean="0"/>
              <a:t>StoRM</a:t>
            </a:r>
            <a:r>
              <a:rPr lang="en-US" altLang="zh-CN" dirty="0" smtClean="0"/>
              <a:t> + </a:t>
            </a:r>
            <a:r>
              <a:rPr lang="en-US" altLang="zh-CN" dirty="0" err="1" smtClean="0"/>
              <a:t>Lustre</a:t>
            </a:r>
            <a:r>
              <a:rPr lang="en-US" altLang="zh-CN" dirty="0" smtClean="0"/>
              <a:t> in IHEP</a:t>
            </a:r>
          </a:p>
          <a:p>
            <a:pPr lvl="1"/>
            <a:r>
              <a:rPr lang="en-US" altLang="zh-CN" dirty="0" smtClean="0"/>
              <a:t>500TB, will have 1PB this year</a:t>
            </a:r>
          </a:p>
          <a:p>
            <a:r>
              <a:rPr lang="en-US" altLang="zh-CN" dirty="0" err="1" smtClean="0"/>
              <a:t>StoRM</a:t>
            </a:r>
            <a:r>
              <a:rPr lang="en-US" altLang="zh-CN" dirty="0" smtClean="0"/>
              <a:t> + GPFS in CNAF</a:t>
            </a:r>
          </a:p>
          <a:p>
            <a:pPr lvl="1"/>
            <a:r>
              <a:rPr lang="en-US" altLang="zh-CN" dirty="0" smtClean="0"/>
              <a:t>230TB</a:t>
            </a:r>
          </a:p>
          <a:p>
            <a:r>
              <a:rPr lang="en-US" altLang="zh-CN" dirty="0" err="1"/>
              <a:t>Gridftp</a:t>
            </a:r>
            <a:r>
              <a:rPr lang="en-US" altLang="zh-CN" dirty="0"/>
              <a:t> </a:t>
            </a:r>
            <a:r>
              <a:rPr lang="en-US" altLang="zh-CN" dirty="0" smtClean="0"/>
              <a:t>transfers </a:t>
            </a:r>
            <a:r>
              <a:rPr lang="en-US" altLang="zh-CN" dirty="0"/>
              <a:t>among two SEs are ok</a:t>
            </a:r>
          </a:p>
          <a:p>
            <a:r>
              <a:rPr lang="en-US" altLang="zh-CN" dirty="0"/>
              <a:t>O</a:t>
            </a:r>
            <a:r>
              <a:rPr lang="en-US" altLang="zh-CN" dirty="0" smtClean="0"/>
              <a:t>ther </a:t>
            </a:r>
            <a:r>
              <a:rPr lang="en-US" altLang="zh-CN" dirty="0"/>
              <a:t>data </a:t>
            </a:r>
            <a:r>
              <a:rPr lang="en-US" altLang="zh-CN" dirty="0" smtClean="0"/>
              <a:t>centers</a:t>
            </a:r>
            <a:r>
              <a:rPr lang="en-US" altLang="zh-CN" dirty="0"/>
              <a:t> </a:t>
            </a:r>
            <a:r>
              <a:rPr lang="en-US" altLang="zh-CN" dirty="0" smtClean="0"/>
              <a:t>are not clear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68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12</a:t>
            </a:fld>
            <a:endParaRPr lang="en-US" dirty="0"/>
          </a:p>
        </p:txBody>
      </p:sp>
      <p:sp>
        <p:nvSpPr>
          <p:cNvPr id="43" name="标题 1"/>
          <p:cNvSpPr>
            <a:spLocks noGrp="1"/>
          </p:cNvSpPr>
          <p:nvPr>
            <p:ph type="title"/>
          </p:nvPr>
        </p:nvSpPr>
        <p:spPr>
          <a:xfrm>
            <a:off x="0" y="75199"/>
            <a:ext cx="9144000" cy="1141600"/>
          </a:xfrm>
        </p:spPr>
        <p:txBody>
          <a:bodyPr>
            <a:normAutofit/>
          </a:bodyPr>
          <a:lstStyle/>
          <a:p>
            <a:r>
              <a:rPr lang="en-US" altLang="zh-CN" dirty="0"/>
              <a:t>Bookkeeping and File </a:t>
            </a:r>
            <a:r>
              <a:rPr lang="en-US" altLang="zh-CN" dirty="0" smtClean="0"/>
              <a:t>Catalogue</a:t>
            </a:r>
            <a:endParaRPr lang="zh-CN" altLang="en-US" dirty="0"/>
          </a:p>
        </p:txBody>
      </p:sp>
      <p:sp>
        <p:nvSpPr>
          <p:cNvPr id="44" name="内容占位符 2"/>
          <p:cNvSpPr>
            <a:spLocks noGrp="1"/>
          </p:cNvSpPr>
          <p:nvPr>
            <p:ph idx="1"/>
          </p:nvPr>
        </p:nvSpPr>
        <p:spPr>
          <a:xfrm>
            <a:off x="-42296" y="1346320"/>
            <a:ext cx="5883396" cy="4525963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In distributed </a:t>
            </a:r>
            <a:r>
              <a:rPr lang="en-US" altLang="zh-CN" dirty="0" err="1" smtClean="0"/>
              <a:t>env</a:t>
            </a:r>
            <a:r>
              <a:rPr lang="en-US" altLang="zh-CN" dirty="0" smtClean="0"/>
              <a:t>, storage could be distributed and data can be </a:t>
            </a:r>
            <a:r>
              <a:rPr lang="en-US" altLang="zh-CN" dirty="0" smtClean="0"/>
              <a:t>everywhere, to provide a unique </a:t>
            </a:r>
            <a:r>
              <a:rPr lang="en-US" altLang="zh-CN" dirty="0" smtClean="0"/>
              <a:t>interface to users and jobs</a:t>
            </a:r>
            <a:endParaRPr lang="en-US" altLang="zh-CN" dirty="0" smtClean="0"/>
          </a:p>
          <a:p>
            <a:pPr lvl="1"/>
            <a:r>
              <a:rPr lang="en-US" altLang="zh-CN" b="1" dirty="0" smtClean="0"/>
              <a:t>Bookkeeping </a:t>
            </a:r>
            <a:r>
              <a:rPr lang="en-US" altLang="zh-CN" dirty="0"/>
              <a:t>provides definition of dataset </a:t>
            </a:r>
            <a:r>
              <a:rPr lang="en-US" altLang="zh-CN" dirty="0" smtClean="0"/>
              <a:t>to </a:t>
            </a:r>
            <a:r>
              <a:rPr lang="en-US" altLang="zh-CN" dirty="0"/>
              <a:t>a group </a:t>
            </a:r>
            <a:r>
              <a:rPr lang="en-US" altLang="zh-CN" dirty="0" smtClean="0"/>
              <a:t>of </a:t>
            </a:r>
            <a:r>
              <a:rPr lang="en-US" altLang="zh-CN" dirty="0" smtClean="0"/>
              <a:t>files with </a:t>
            </a:r>
            <a:r>
              <a:rPr lang="en-US" altLang="zh-CN" dirty="0"/>
              <a:t>file metadata , </a:t>
            </a:r>
            <a:r>
              <a:rPr lang="en-US" altLang="zh-CN" dirty="0" smtClean="0"/>
              <a:t>each </a:t>
            </a:r>
            <a:r>
              <a:rPr lang="en-US" altLang="zh-CN" dirty="0"/>
              <a:t>with logical address</a:t>
            </a:r>
          </a:p>
          <a:p>
            <a:pPr lvl="1"/>
            <a:r>
              <a:rPr lang="en-US" altLang="zh-CN" b="1" dirty="0" smtClean="0"/>
              <a:t>File Catalog </a:t>
            </a:r>
            <a:r>
              <a:rPr lang="en-US" altLang="zh-CN" dirty="0" smtClean="0"/>
              <a:t>provide a logical view and do the mapping between logical address and physical address</a:t>
            </a:r>
          </a:p>
        </p:txBody>
      </p:sp>
      <p:sp>
        <p:nvSpPr>
          <p:cNvPr id="45" name="灯片编号占位符 3"/>
          <p:cNvSpPr txBox="1">
            <a:spLocks/>
          </p:cNvSpPr>
          <p:nvPr/>
        </p:nvSpPr>
        <p:spPr>
          <a:xfrm>
            <a:off x="6359568" y="6356351"/>
            <a:ext cx="21557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9CEB3EB-F4F2-46F4-8867-D3C68411A9A0}" type="slidenum">
              <a:rPr lang="en-US" smtClean="0"/>
              <a:pPr algn="l"/>
              <a:t>12</a:t>
            </a:fld>
            <a:endParaRPr lang="en-US" dirty="0"/>
          </a:p>
        </p:txBody>
      </p:sp>
      <p:grpSp>
        <p:nvGrpSpPr>
          <p:cNvPr id="46" name="组合 45"/>
          <p:cNvGrpSpPr/>
          <p:nvPr/>
        </p:nvGrpSpPr>
        <p:grpSpPr>
          <a:xfrm>
            <a:off x="4674615" y="1544703"/>
            <a:ext cx="5063776" cy="4741515"/>
            <a:chOff x="4280452" y="1351781"/>
            <a:chExt cx="4832684" cy="4741515"/>
          </a:xfrm>
        </p:grpSpPr>
        <p:grpSp>
          <p:nvGrpSpPr>
            <p:cNvPr id="47" name="组合 46"/>
            <p:cNvGrpSpPr/>
            <p:nvPr/>
          </p:nvGrpSpPr>
          <p:grpSpPr>
            <a:xfrm>
              <a:off x="5796136" y="2229340"/>
              <a:ext cx="1440160" cy="576064"/>
              <a:chOff x="5796136" y="2229340"/>
              <a:chExt cx="1440160" cy="576064"/>
            </a:xfrm>
          </p:grpSpPr>
          <p:sp>
            <p:nvSpPr>
              <p:cNvPr id="79" name="圆角矩形 78"/>
              <p:cNvSpPr/>
              <p:nvPr/>
            </p:nvSpPr>
            <p:spPr>
              <a:xfrm>
                <a:off x="5796136" y="2229340"/>
                <a:ext cx="1440160" cy="576064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0" name="TextBox 5"/>
              <p:cNvSpPr txBox="1"/>
              <p:nvPr/>
            </p:nvSpPr>
            <p:spPr>
              <a:xfrm>
                <a:off x="5796136" y="2332706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 Bookkeeping</a:t>
                </a:r>
                <a:endParaRPr lang="zh-CN" altLang="en-US" dirty="0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5796136" y="3429000"/>
              <a:ext cx="1440160" cy="576064"/>
              <a:chOff x="5796136" y="2229340"/>
              <a:chExt cx="1440160" cy="576064"/>
            </a:xfrm>
          </p:grpSpPr>
          <p:sp>
            <p:nvSpPr>
              <p:cNvPr id="77" name="圆角矩形 76"/>
              <p:cNvSpPr/>
              <p:nvPr/>
            </p:nvSpPr>
            <p:spPr>
              <a:xfrm>
                <a:off x="5796136" y="2229340"/>
                <a:ext cx="1440160" cy="576064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8" name="TextBox 9"/>
              <p:cNvSpPr txBox="1"/>
              <p:nvPr/>
            </p:nvSpPr>
            <p:spPr>
              <a:xfrm>
                <a:off x="5796136" y="2332706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  File  Catalog</a:t>
                </a:r>
                <a:endParaRPr lang="zh-CN" altLang="en-US" dirty="0"/>
              </a:p>
            </p:txBody>
          </p:sp>
        </p:grpSp>
        <p:sp>
          <p:nvSpPr>
            <p:cNvPr id="49" name="圆角矩形 48"/>
            <p:cNvSpPr/>
            <p:nvPr/>
          </p:nvSpPr>
          <p:spPr>
            <a:xfrm>
              <a:off x="4280452" y="5229200"/>
              <a:ext cx="1584176" cy="864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5320478" y="5085184"/>
              <a:ext cx="1584176" cy="864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6012160" y="4869160"/>
              <a:ext cx="1584176" cy="864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6877474" y="4653136"/>
              <a:ext cx="1584176" cy="864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TextBox 17"/>
            <p:cNvSpPr txBox="1"/>
            <p:nvPr/>
          </p:nvSpPr>
          <p:spPr>
            <a:xfrm>
              <a:off x="4331703" y="5229200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site</a:t>
              </a:r>
              <a:endParaRPr lang="zh-CN" altLang="en-US" dirty="0"/>
            </a:p>
          </p:txBody>
        </p:sp>
        <p:sp>
          <p:nvSpPr>
            <p:cNvPr id="54" name="TextBox 18"/>
            <p:cNvSpPr txBox="1"/>
            <p:nvPr/>
          </p:nvSpPr>
          <p:spPr>
            <a:xfrm>
              <a:off x="5279301" y="5134136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site</a:t>
              </a:r>
              <a:endParaRPr lang="zh-CN" altLang="en-US" dirty="0"/>
            </a:p>
          </p:txBody>
        </p:sp>
        <p:sp>
          <p:nvSpPr>
            <p:cNvPr id="55" name="TextBox 19"/>
            <p:cNvSpPr txBox="1"/>
            <p:nvPr/>
          </p:nvSpPr>
          <p:spPr>
            <a:xfrm>
              <a:off x="6084168" y="4904860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site</a:t>
              </a:r>
              <a:endParaRPr lang="zh-CN" altLang="en-US" dirty="0"/>
            </a:p>
          </p:txBody>
        </p:sp>
        <p:sp>
          <p:nvSpPr>
            <p:cNvPr id="56" name="TextBox 20"/>
            <p:cNvSpPr txBox="1"/>
            <p:nvPr/>
          </p:nvSpPr>
          <p:spPr>
            <a:xfrm>
              <a:off x="6949482" y="4719683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site</a:t>
              </a:r>
              <a:endParaRPr lang="zh-CN" altLang="en-US" dirty="0"/>
            </a:p>
          </p:txBody>
        </p:sp>
        <p:sp>
          <p:nvSpPr>
            <p:cNvPr id="57" name="椭圆 56"/>
            <p:cNvSpPr/>
            <p:nvPr/>
          </p:nvSpPr>
          <p:spPr>
            <a:xfrm>
              <a:off x="4499992" y="5598532"/>
              <a:ext cx="572548" cy="3507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TextBox 23"/>
            <p:cNvSpPr txBox="1"/>
            <p:nvPr/>
          </p:nvSpPr>
          <p:spPr>
            <a:xfrm>
              <a:off x="4487213" y="557994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data</a:t>
              </a:r>
              <a:endParaRPr lang="zh-CN" altLang="en-US" dirty="0"/>
            </a:p>
          </p:txBody>
        </p:sp>
        <p:sp>
          <p:nvSpPr>
            <p:cNvPr id="59" name="椭圆 58"/>
            <p:cNvSpPr/>
            <p:nvPr/>
          </p:nvSpPr>
          <p:spPr>
            <a:xfrm>
              <a:off x="5320478" y="5517232"/>
              <a:ext cx="572548" cy="3507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TextBox 25"/>
            <p:cNvSpPr txBox="1"/>
            <p:nvPr/>
          </p:nvSpPr>
          <p:spPr>
            <a:xfrm>
              <a:off x="5279301" y="547658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data</a:t>
              </a:r>
              <a:endParaRPr lang="zh-CN" altLang="en-US" dirty="0"/>
            </a:p>
          </p:txBody>
        </p:sp>
        <p:sp>
          <p:nvSpPr>
            <p:cNvPr id="61" name="椭圆 60"/>
            <p:cNvSpPr/>
            <p:nvPr/>
          </p:nvSpPr>
          <p:spPr>
            <a:xfrm>
              <a:off x="6065304" y="5274192"/>
              <a:ext cx="572548" cy="3507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TextBox 24"/>
            <p:cNvSpPr txBox="1"/>
            <p:nvPr/>
          </p:nvSpPr>
          <p:spPr>
            <a:xfrm>
              <a:off x="6048164" y="522920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data</a:t>
              </a:r>
              <a:endParaRPr lang="zh-CN" altLang="en-US" dirty="0"/>
            </a:p>
          </p:txBody>
        </p:sp>
        <p:sp>
          <p:nvSpPr>
            <p:cNvPr id="63" name="椭圆 62"/>
            <p:cNvSpPr/>
            <p:nvPr/>
          </p:nvSpPr>
          <p:spPr>
            <a:xfrm>
              <a:off x="6943463" y="5089015"/>
              <a:ext cx="572548" cy="3507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TextBox 26"/>
            <p:cNvSpPr txBox="1"/>
            <p:nvPr/>
          </p:nvSpPr>
          <p:spPr>
            <a:xfrm>
              <a:off x="6943463" y="506436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data</a:t>
              </a:r>
              <a:endParaRPr lang="zh-CN" altLang="en-US" dirty="0"/>
            </a:p>
          </p:txBody>
        </p:sp>
        <p:cxnSp>
          <p:nvCxnSpPr>
            <p:cNvPr id="65" name="直接箭头连接符 64"/>
            <p:cNvCxnSpPr>
              <a:stCxn id="77" idx="2"/>
            </p:cNvCxnSpPr>
            <p:nvPr/>
          </p:nvCxnSpPr>
          <p:spPr>
            <a:xfrm flipH="1">
              <a:off x="4691743" y="4005064"/>
              <a:ext cx="1824473" cy="1619876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>
              <a:stCxn id="77" idx="2"/>
            </p:cNvCxnSpPr>
            <p:nvPr/>
          </p:nvCxnSpPr>
          <p:spPr>
            <a:xfrm flipH="1">
              <a:off x="5639341" y="4005064"/>
              <a:ext cx="876875" cy="1471518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箭头连接符 66"/>
            <p:cNvCxnSpPr>
              <a:endCxn id="55" idx="2"/>
            </p:cNvCxnSpPr>
            <p:nvPr/>
          </p:nvCxnSpPr>
          <p:spPr>
            <a:xfrm flipH="1">
              <a:off x="6444208" y="4041372"/>
              <a:ext cx="81408" cy="1232820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>
              <a:endCxn id="52" idx="0"/>
            </p:cNvCxnSpPr>
            <p:nvPr/>
          </p:nvCxnSpPr>
          <p:spPr>
            <a:xfrm>
              <a:off x="6516216" y="4041372"/>
              <a:ext cx="1153346" cy="611764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>
              <a:endCxn id="77" idx="0"/>
            </p:cNvCxnSpPr>
            <p:nvPr/>
          </p:nvCxnSpPr>
          <p:spPr>
            <a:xfrm flipH="1">
              <a:off x="6516216" y="2822037"/>
              <a:ext cx="13188" cy="606963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41"/>
            <p:cNvSpPr txBox="1"/>
            <p:nvPr/>
          </p:nvSpPr>
          <p:spPr>
            <a:xfrm>
              <a:off x="6694545" y="2952296"/>
              <a:ext cx="1883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Logical address</a:t>
              </a:r>
              <a:endParaRPr lang="zh-CN" altLang="en-US" dirty="0"/>
            </a:p>
          </p:txBody>
        </p:sp>
        <p:sp>
          <p:nvSpPr>
            <p:cNvPr id="71" name="TextBox 42"/>
            <p:cNvSpPr txBox="1"/>
            <p:nvPr/>
          </p:nvSpPr>
          <p:spPr>
            <a:xfrm>
              <a:off x="6849937" y="4043330"/>
              <a:ext cx="1883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Physical address</a:t>
              </a:r>
              <a:endParaRPr lang="zh-CN" altLang="en-US" dirty="0"/>
            </a:p>
          </p:txBody>
        </p:sp>
        <p:sp>
          <p:nvSpPr>
            <p:cNvPr id="72" name="TextBox 43"/>
            <p:cNvSpPr txBox="1"/>
            <p:nvPr/>
          </p:nvSpPr>
          <p:spPr>
            <a:xfrm>
              <a:off x="7229737" y="1813466"/>
              <a:ext cx="1883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Dataset</a:t>
              </a:r>
              <a:endParaRPr lang="zh-CN" altLang="en-US" dirty="0"/>
            </a:p>
          </p:txBody>
        </p:sp>
        <p:pic>
          <p:nvPicPr>
            <p:cNvPr id="73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2378" y="1357708"/>
              <a:ext cx="1219200" cy="554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113" descr="ProdJob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1509" y="1351781"/>
              <a:ext cx="1216025" cy="55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5" name="直接箭头连接符 74"/>
            <p:cNvCxnSpPr>
              <a:endCxn id="79" idx="0"/>
            </p:cNvCxnSpPr>
            <p:nvPr/>
          </p:nvCxnSpPr>
          <p:spPr>
            <a:xfrm>
              <a:off x="5796136" y="1725743"/>
              <a:ext cx="720080" cy="503597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箭头连接符 75"/>
            <p:cNvCxnSpPr>
              <a:endCxn id="79" idx="0"/>
            </p:cNvCxnSpPr>
            <p:nvPr/>
          </p:nvCxnSpPr>
          <p:spPr>
            <a:xfrm flipH="1">
              <a:off x="6516216" y="1725743"/>
              <a:ext cx="809202" cy="503597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719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13</a:t>
            </a:fld>
            <a:endParaRPr lang="en-US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0" y="34077"/>
            <a:ext cx="8426252" cy="1234683"/>
          </a:xfrm>
        </p:spPr>
        <p:txBody>
          <a:bodyPr/>
          <a:lstStyle/>
          <a:p>
            <a:r>
              <a:rPr lang="en-US" altLang="zh-CN" dirty="0" smtClean="0"/>
              <a:t>Bookkeeping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82861" y="1302041"/>
            <a:ext cx="8426252" cy="198519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The Bookkeeping system is being designed and developed </a:t>
            </a:r>
            <a:endParaRPr lang="en-US" altLang="zh-CN" dirty="0"/>
          </a:p>
          <a:p>
            <a:pPr lvl="1"/>
            <a:r>
              <a:rPr lang="en-US" altLang="zh-CN" dirty="0"/>
              <a:t>M</a:t>
            </a:r>
            <a:r>
              <a:rPr lang="en-US" altLang="zh-CN" dirty="0" smtClean="0"/>
              <a:t>anage  </a:t>
            </a:r>
            <a:r>
              <a:rPr lang="en-US" altLang="zh-CN" dirty="0"/>
              <a:t>job </a:t>
            </a:r>
            <a:r>
              <a:rPr lang="en-US" altLang="zh-CN" dirty="0" smtClean="0"/>
              <a:t>info and </a:t>
            </a:r>
            <a:r>
              <a:rPr lang="en-US" altLang="zh-CN" dirty="0"/>
              <a:t>file </a:t>
            </a:r>
            <a:r>
              <a:rPr lang="en-US" altLang="zh-CN" dirty="0" smtClean="0"/>
              <a:t>metadata</a:t>
            </a:r>
          </a:p>
          <a:p>
            <a:pPr lvl="1"/>
            <a:r>
              <a:rPr lang="en-US" altLang="zh-CN" dirty="0"/>
              <a:t>P</a:t>
            </a:r>
            <a:r>
              <a:rPr lang="en-US" altLang="zh-CN" dirty="0" smtClean="0"/>
              <a:t>rovide query and management interface for various users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90" y="3278607"/>
            <a:ext cx="8050514" cy="324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118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File Catalogue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5" cy="510748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Plan to use Dirac File Catalogue (DFC) for File Catalogue</a:t>
            </a:r>
          </a:p>
          <a:p>
            <a:pPr lvl="1"/>
            <a:r>
              <a:rPr lang="en-US" altLang="zh-CN" sz="2400" dirty="0"/>
              <a:t>Good cooperation with WMS</a:t>
            </a:r>
          </a:p>
          <a:p>
            <a:pPr lvl="1"/>
            <a:r>
              <a:rPr lang="en-US" altLang="zh-CN" sz="2400" dirty="0"/>
              <a:t>Enough and stable functions</a:t>
            </a:r>
          </a:p>
          <a:p>
            <a:r>
              <a:rPr lang="en-US" altLang="zh-CN" dirty="0"/>
              <a:t>Prototype has been set up</a:t>
            </a:r>
          </a:p>
          <a:p>
            <a:pPr lvl="1"/>
            <a:r>
              <a:rPr lang="en-US" altLang="zh-CN" sz="2400" dirty="0"/>
              <a:t>Provide a global view with </a:t>
            </a:r>
            <a:r>
              <a:rPr lang="en-US" altLang="zh-CN" sz="2400" dirty="0" err="1"/>
              <a:t>linux</a:t>
            </a:r>
            <a:r>
              <a:rPr lang="en-US" altLang="zh-CN" sz="2400" dirty="0"/>
              <a:t>-like file system</a:t>
            </a:r>
          </a:p>
          <a:p>
            <a:pPr lvl="1"/>
            <a:r>
              <a:rPr lang="en-US" altLang="zh-CN" sz="2400" dirty="0"/>
              <a:t>Easily get physical address with simple commands</a:t>
            </a:r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sz="2400" dirty="0"/>
          </a:p>
          <a:p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dirty="0"/>
              <a:t>Connection between Bookkeeping and DFC is </a:t>
            </a:r>
            <a:r>
              <a:rPr lang="en-US" altLang="zh-CN" dirty="0" smtClean="0"/>
              <a:t>undergoing</a:t>
            </a:r>
          </a:p>
          <a:p>
            <a:pPr>
              <a:defRPr/>
            </a:pPr>
            <a:r>
              <a:rPr lang="en-US" altLang="zh-CN" dirty="0"/>
              <a:t>Still have other choices</a:t>
            </a:r>
          </a:p>
          <a:p>
            <a:pPr lvl="1">
              <a:defRPr/>
            </a:pPr>
            <a:r>
              <a:rPr lang="en-US" altLang="zh-CN" dirty="0" err="1"/>
              <a:t>Eg</a:t>
            </a:r>
            <a:r>
              <a:rPr lang="en-US" altLang="zh-CN" dirty="0"/>
              <a:t>. </a:t>
            </a:r>
            <a:r>
              <a:rPr lang="en-US" altLang="zh-CN" dirty="0" err="1"/>
              <a:t>Rucio</a:t>
            </a:r>
            <a:r>
              <a:rPr lang="en-US" altLang="zh-CN" dirty="0"/>
              <a:t>, need more discussions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14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73016"/>
            <a:ext cx="8608573" cy="147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箭头连接符 5"/>
          <p:cNvCxnSpPr/>
          <p:nvPr/>
        </p:nvCxnSpPr>
        <p:spPr>
          <a:xfrm flipH="1">
            <a:off x="5385456" y="3642982"/>
            <a:ext cx="559296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4845699" y="4087040"/>
            <a:ext cx="758821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624866" y="4895933"/>
            <a:ext cx="792088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2"/>
          <p:cNvSpPr txBox="1"/>
          <p:nvPr/>
        </p:nvSpPr>
        <p:spPr>
          <a:xfrm>
            <a:off x="6041729" y="350552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Linux-like file system</a:t>
            </a:r>
            <a:endParaRPr lang="zh-CN" altLang="en-US" dirty="0"/>
          </a:p>
        </p:txBody>
      </p:sp>
      <p:sp>
        <p:nvSpPr>
          <p:cNvPr id="10" name="TextBox 14"/>
          <p:cNvSpPr txBox="1"/>
          <p:nvPr/>
        </p:nvSpPr>
        <p:spPr>
          <a:xfrm>
            <a:off x="5604520" y="39423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Logical name of files</a:t>
            </a:r>
            <a:endParaRPr lang="zh-CN" altLang="en-US" dirty="0"/>
          </a:p>
        </p:txBody>
      </p:sp>
      <p:sp>
        <p:nvSpPr>
          <p:cNvPr id="11" name="TextBox 15"/>
          <p:cNvSpPr txBox="1"/>
          <p:nvPr/>
        </p:nvSpPr>
        <p:spPr>
          <a:xfrm>
            <a:off x="1499304" y="47815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Physical address of files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086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Transfer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475252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sz="2400" dirty="0" smtClean="0"/>
              <a:t>Tools </a:t>
            </a:r>
            <a:r>
              <a:rPr lang="en-US" altLang="zh-CN" sz="2400" dirty="0"/>
              <a:t>to </a:t>
            </a:r>
            <a:r>
              <a:rPr lang="en-US" altLang="zh-CN" sz="2400" dirty="0" smtClean="0"/>
              <a:t>enable </a:t>
            </a:r>
            <a:r>
              <a:rPr lang="en-US" altLang="zh-CN" sz="2400" dirty="0"/>
              <a:t>automatic data </a:t>
            </a:r>
            <a:r>
              <a:rPr lang="en-US" altLang="zh-CN" sz="2400" dirty="0" smtClean="0"/>
              <a:t>transfers </a:t>
            </a:r>
            <a:r>
              <a:rPr lang="en-US" altLang="zh-CN" sz="2400" dirty="0"/>
              <a:t>among data centers</a:t>
            </a:r>
          </a:p>
          <a:p>
            <a:pPr lvl="1"/>
            <a:r>
              <a:rPr lang="en-US" altLang="zh-CN" sz="2400" dirty="0"/>
              <a:t>SPADE for transfer of raw data</a:t>
            </a:r>
          </a:p>
          <a:p>
            <a:pPr lvl="1"/>
            <a:r>
              <a:rPr lang="en-US" altLang="zh-CN" sz="2400" dirty="0"/>
              <a:t>What about simulation and analysis data?</a:t>
            </a:r>
          </a:p>
          <a:p>
            <a:pPr lvl="2"/>
            <a:r>
              <a:rPr lang="en-US" altLang="zh-CN" sz="2000" dirty="0"/>
              <a:t>Closely work with “File Catalog</a:t>
            </a:r>
            <a:r>
              <a:rPr lang="en-US" altLang="zh-CN" sz="2000" dirty="0" smtClean="0"/>
              <a:t>”, dataset based</a:t>
            </a:r>
          </a:p>
          <a:p>
            <a:pPr lvl="2"/>
            <a:r>
              <a:rPr lang="en-US" altLang="zh-CN" sz="2000" dirty="0" smtClean="0"/>
              <a:t>Users and sites involved</a:t>
            </a:r>
            <a:endParaRPr lang="en-US" altLang="zh-CN" sz="2000" dirty="0" smtClean="0"/>
          </a:p>
          <a:p>
            <a:pPr lvl="2"/>
            <a:r>
              <a:rPr lang="en-US" altLang="zh-CN" sz="2000" dirty="0" smtClean="0"/>
              <a:t>More complicated data flows</a:t>
            </a:r>
            <a:endParaRPr lang="zh-CN" altLang="en-US" sz="2000" dirty="0"/>
          </a:p>
          <a:p>
            <a:r>
              <a:rPr lang="en-US" altLang="zh-CN" sz="2400" dirty="0" smtClean="0"/>
              <a:t>Two possible choices:</a:t>
            </a:r>
          </a:p>
          <a:p>
            <a:pPr lvl="1"/>
            <a:r>
              <a:rPr lang="en-US" altLang="zh-CN" sz="2000" dirty="0" smtClean="0"/>
              <a:t>Built based on </a:t>
            </a:r>
            <a:r>
              <a:rPr lang="en-US" altLang="zh-CN" sz="2000" dirty="0" smtClean="0"/>
              <a:t>the </a:t>
            </a:r>
            <a:r>
              <a:rPr lang="en-US" altLang="zh-CN" sz="2000" dirty="0" smtClean="0"/>
              <a:t>data transfer system in BESIII, which </a:t>
            </a:r>
            <a:r>
              <a:rPr lang="en-US" altLang="zh-CN" sz="2000" dirty="0"/>
              <a:t>is dataset-based, </a:t>
            </a:r>
            <a:r>
              <a:rPr lang="en-US" altLang="zh-CN" sz="2000" dirty="0" err="1" smtClean="0"/>
              <a:t>gridftp</a:t>
            </a:r>
            <a:r>
              <a:rPr lang="en-US" altLang="zh-CN" sz="2000" dirty="0" smtClean="0"/>
              <a:t>, closely work with DIRAC</a:t>
            </a:r>
            <a:endParaRPr lang="en-US" altLang="zh-CN" sz="2000" dirty="0"/>
          </a:p>
          <a:p>
            <a:pPr lvl="1"/>
            <a:r>
              <a:rPr lang="en-US" altLang="zh-CN" sz="2000" dirty="0" err="1" smtClean="0"/>
              <a:t>Rucio</a:t>
            </a:r>
            <a:r>
              <a:rPr lang="en-US" altLang="zh-CN" sz="2000" dirty="0" smtClean="0"/>
              <a:t>, more powerful and advanced, but new </a:t>
            </a:r>
          </a:p>
          <a:p>
            <a:r>
              <a:rPr lang="en-US" altLang="zh-CN" sz="2400" dirty="0"/>
              <a:t>Need further discussions among data centers and physics groups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Condition database Management System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16</a:t>
            </a:fld>
            <a:endParaRPr 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3717032"/>
            <a:ext cx="8424936" cy="26237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1238483"/>
            <a:ext cx="8927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Provides </a:t>
            </a:r>
            <a:r>
              <a:rPr lang="en-US" altLang="zh-CN" sz="2400" dirty="0" smtClean="0"/>
              <a:t>fast, </a:t>
            </a:r>
            <a:r>
              <a:rPr lang="en-US" altLang="zh-CN" sz="2400" dirty="0" smtClean="0"/>
              <a:t>reliable and unique </a:t>
            </a:r>
            <a:r>
              <a:rPr lang="en-US" altLang="zh-CN" sz="2400" dirty="0" smtClean="0"/>
              <a:t>connectivity </a:t>
            </a:r>
            <a:r>
              <a:rPr lang="en-US" altLang="zh-CN" sz="2400" dirty="0"/>
              <a:t>to </a:t>
            </a:r>
            <a:r>
              <a:rPr lang="en-US" altLang="zh-CN" sz="2400" dirty="0" err="1" smtClean="0"/>
              <a:t>cond</a:t>
            </a:r>
            <a:r>
              <a:rPr lang="en-US" altLang="zh-CN" sz="2400" dirty="0" smtClean="0"/>
              <a:t> data in distributed </a:t>
            </a:r>
            <a:r>
              <a:rPr lang="en-US" altLang="zh-CN" sz="2400" dirty="0" err="1" smtClean="0"/>
              <a:t>env</a:t>
            </a:r>
            <a:r>
              <a:rPr lang="en-US" altLang="zh-CN" sz="2400" dirty="0" smtClean="0"/>
              <a:t> from various </a:t>
            </a:r>
            <a:r>
              <a:rPr lang="en-US" altLang="zh-CN" sz="2400" dirty="0"/>
              <a:t>condition data </a:t>
            </a:r>
            <a:r>
              <a:rPr lang="en-US" altLang="zh-CN" sz="2400" dirty="0" smtClean="0"/>
              <a:t>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Use CREST 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to implement </a:t>
            </a:r>
            <a:r>
              <a:rPr lang="en-US" altLang="zh-CN" sz="2400" dirty="0" smtClean="0"/>
              <a:t>restful </a:t>
            </a:r>
            <a:r>
              <a:rPr lang="en-US" altLang="zh-CN" sz="2400" dirty="0"/>
              <a:t>http </a:t>
            </a:r>
            <a:r>
              <a:rPr lang="en-US" altLang="zh-CN" sz="2400" dirty="0" smtClean="0"/>
              <a:t>interface and transparent connections to </a:t>
            </a:r>
            <a:r>
              <a:rPr lang="en-US" altLang="zh-CN" sz="2400" dirty="0" err="1" smtClean="0"/>
              <a:t>backends</a:t>
            </a:r>
            <a:r>
              <a:rPr lang="en-US" altLang="zh-CN" sz="2400" dirty="0" smtClean="0"/>
              <a:t> </a:t>
            </a:r>
            <a:endParaRPr lang="en-US" altLang="zh-CN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Use </a:t>
            </a:r>
            <a:r>
              <a:rPr lang="en-US" altLang="zh-CN" sz="2400" dirty="0" smtClean="0"/>
              <a:t>Frontier/squid to accelerate </a:t>
            </a:r>
            <a:r>
              <a:rPr lang="en-US" altLang="zh-CN" sz="2400" dirty="0" smtClean="0"/>
              <a:t>access with Cache layer </a:t>
            </a:r>
            <a:endParaRPr lang="en-US" altLang="zh-CN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Work </a:t>
            </a:r>
            <a:r>
              <a:rPr lang="en-US" altLang="zh-CN" sz="2400" dirty="0" smtClean="0"/>
              <a:t>is undergoing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1541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17</a:t>
            </a:fld>
            <a:endParaRPr 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0" y="86351"/>
            <a:ext cx="9144000" cy="1234526"/>
          </a:xfrm>
        </p:spPr>
        <p:txBody>
          <a:bodyPr/>
          <a:lstStyle/>
          <a:p>
            <a:r>
              <a:rPr lang="en-US" altLang="zh-CN" dirty="0" smtClean="0"/>
              <a:t>CVMFS and Software Distribution</a:t>
            </a:r>
            <a:endParaRPr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58417" y="1412777"/>
            <a:ext cx="8885583" cy="2520279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CVMFS </a:t>
            </a:r>
            <a:r>
              <a:rPr lang="en-US" altLang="zh-CN" dirty="0" smtClean="0"/>
              <a:t>is used to </a:t>
            </a:r>
            <a:r>
              <a:rPr lang="en-US" altLang="zh-CN" dirty="0"/>
              <a:t>distribute </a:t>
            </a:r>
            <a:r>
              <a:rPr lang="en-US" altLang="zh-CN" dirty="0" smtClean="0"/>
              <a:t>SW </a:t>
            </a:r>
            <a:r>
              <a:rPr lang="en-US" altLang="zh-CN" dirty="0"/>
              <a:t>in a fast, scalable, reliable </a:t>
            </a:r>
            <a:r>
              <a:rPr lang="en-US" altLang="zh-CN" dirty="0" smtClean="0"/>
              <a:t>way</a:t>
            </a:r>
          </a:p>
          <a:p>
            <a:pPr marL="685800" lvl="1"/>
            <a:r>
              <a:rPr lang="en-US" altLang="zh-CN" dirty="0" smtClean="0"/>
              <a:t>JUNO software installed </a:t>
            </a:r>
            <a:r>
              <a:rPr lang="en-US" altLang="zh-CN" dirty="0"/>
              <a:t>and published in repositories of CVMFS server</a:t>
            </a:r>
          </a:p>
          <a:p>
            <a:pPr marL="685800" lvl="1"/>
            <a:r>
              <a:rPr lang="en-US" altLang="zh-CN" dirty="0"/>
              <a:t>Users can find JUNO </a:t>
            </a:r>
            <a:r>
              <a:rPr lang="en-US" altLang="zh-CN" dirty="0" smtClean="0"/>
              <a:t>software everywhere </a:t>
            </a:r>
            <a:r>
              <a:rPr lang="en-US" altLang="zh-CN" dirty="0"/>
              <a:t>in “/</a:t>
            </a:r>
            <a:r>
              <a:rPr lang="en-US" altLang="zh-CN" dirty="0" err="1"/>
              <a:t>cvmfs</a:t>
            </a:r>
            <a:r>
              <a:rPr lang="en-US" altLang="zh-CN" dirty="0"/>
              <a:t>/juno.ihep.ac.cn</a:t>
            </a:r>
            <a:r>
              <a:rPr lang="en-US" altLang="zh-CN" dirty="0" smtClean="0"/>
              <a:t>/”</a:t>
            </a:r>
          </a:p>
          <a:p>
            <a:r>
              <a:rPr lang="en-US" altLang="zh-CN" dirty="0" smtClean="0"/>
              <a:t>CVMFS server has been set </a:t>
            </a:r>
            <a:r>
              <a:rPr lang="en-US" altLang="zh-CN" dirty="0"/>
              <a:t>up in IHEP</a:t>
            </a:r>
          </a:p>
          <a:p>
            <a:pPr lvl="1"/>
            <a:r>
              <a:rPr lang="en-US" altLang="zh-CN" dirty="0"/>
              <a:t>Stratum0 and Stratum1, each with a pair of  servers using heartbeat to get high availability </a:t>
            </a:r>
            <a:endParaRPr lang="en-US" altLang="zh-CN" b="1" dirty="0"/>
          </a:p>
          <a:p>
            <a:pPr lvl="1"/>
            <a:r>
              <a:rPr lang="en-US" altLang="zh-CN" dirty="0"/>
              <a:t>Two squids in IHEP are </a:t>
            </a:r>
            <a:r>
              <a:rPr lang="en-US" altLang="zh-CN" dirty="0" smtClean="0"/>
              <a:t>in </a:t>
            </a:r>
            <a:r>
              <a:rPr lang="en-US" altLang="zh-CN" dirty="0"/>
              <a:t>front of the servers to share </a:t>
            </a:r>
            <a:r>
              <a:rPr lang="en-US" altLang="zh-CN" dirty="0" smtClean="0"/>
              <a:t>load</a:t>
            </a:r>
            <a:endParaRPr lang="en-US" altLang="zh-CN" dirty="0"/>
          </a:p>
        </p:txBody>
      </p:sp>
      <p:sp>
        <p:nvSpPr>
          <p:cNvPr id="7" name="灯片编号占位符 3"/>
          <p:cNvSpPr txBox="1">
            <a:spLocks/>
          </p:cNvSpPr>
          <p:nvPr/>
        </p:nvSpPr>
        <p:spPr>
          <a:xfrm>
            <a:off x="6293954" y="6356351"/>
            <a:ext cx="2221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9CEB3EB-F4F2-46F4-8867-D3C68411A9A0}" type="slidenum">
              <a:rPr lang="en-US" smtClean="0"/>
              <a:pPr algn="l"/>
              <a:t>17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76" y="4377577"/>
            <a:ext cx="8291853" cy="1978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557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Singularity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4350" y="1356995"/>
            <a:ext cx="5554960" cy="4569371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Singularity is a container solution 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Protect jobs from each other</a:t>
            </a:r>
          </a:p>
          <a:p>
            <a:pPr lvl="1"/>
            <a:r>
              <a:rPr lang="en-US" altLang="zh-CN" dirty="0" smtClean="0"/>
              <a:t>Allow </a:t>
            </a:r>
            <a:r>
              <a:rPr lang="en-US" altLang="zh-CN" dirty="0" smtClean="0"/>
              <a:t>users to have a portable runtime OS versions</a:t>
            </a:r>
          </a:p>
          <a:p>
            <a:pPr lvl="1"/>
            <a:r>
              <a:rPr lang="en-US" altLang="zh-CN" dirty="0" smtClean="0"/>
              <a:t>Allow sites to decide OS for hardware </a:t>
            </a:r>
          </a:p>
          <a:p>
            <a:r>
              <a:rPr lang="en-US" altLang="zh-CN" dirty="0" smtClean="0"/>
              <a:t>Two options to use singularity</a:t>
            </a:r>
          </a:p>
          <a:p>
            <a:pPr lvl="1"/>
            <a:r>
              <a:rPr lang="en-US" altLang="zh-CN" dirty="0" smtClean="0"/>
              <a:t>Site </a:t>
            </a:r>
            <a:r>
              <a:rPr lang="en-US" altLang="zh-CN" dirty="0" smtClean="0"/>
              <a:t>batch </a:t>
            </a:r>
            <a:r>
              <a:rPr lang="en-US" altLang="zh-CN" dirty="0" smtClean="0"/>
              <a:t>system can use singularity for its jobs (Pilots)</a:t>
            </a:r>
          </a:p>
          <a:p>
            <a:pPr lvl="2"/>
            <a:r>
              <a:rPr lang="en-US" altLang="zh-CN" dirty="0" smtClean="0"/>
              <a:t>Trial are ok with </a:t>
            </a:r>
            <a:r>
              <a:rPr lang="en-US" altLang="zh-CN" dirty="0" err="1" smtClean="0"/>
              <a:t>HTCondor</a:t>
            </a:r>
            <a:r>
              <a:rPr lang="en-US" altLang="zh-CN" dirty="0" smtClean="0"/>
              <a:t> 8.3.6</a:t>
            </a:r>
          </a:p>
          <a:p>
            <a:pPr lvl="1"/>
            <a:r>
              <a:rPr lang="en-US" altLang="zh-CN" dirty="0" smtClean="0"/>
              <a:t>WMS can start singularity by Pilots</a:t>
            </a:r>
          </a:p>
          <a:p>
            <a:pPr lvl="2"/>
            <a:r>
              <a:rPr lang="en-US" altLang="zh-CN" dirty="0" smtClean="0"/>
              <a:t>Even protect pilots from jobs</a:t>
            </a:r>
          </a:p>
          <a:p>
            <a:pPr lvl="2"/>
            <a:r>
              <a:rPr lang="en-US" altLang="zh-CN" dirty="0" smtClean="0"/>
              <a:t>Prototype is set-up and </a:t>
            </a:r>
            <a:r>
              <a:rPr lang="en-US" altLang="zh-CN" dirty="0" smtClean="0"/>
              <a:t>progress is made</a:t>
            </a:r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189" y="1340768"/>
            <a:ext cx="3072562" cy="244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757" y="4077072"/>
            <a:ext cx="295232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975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Multi-core supports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8984" y="1412776"/>
            <a:ext cx="8593496" cy="4525963"/>
          </a:xfrm>
        </p:spPr>
        <p:txBody>
          <a:bodyPr/>
          <a:lstStyle/>
          <a:p>
            <a:r>
              <a:rPr lang="en-US" altLang="zh-CN" sz="2600" dirty="0"/>
              <a:t>Parallel computing are going to be supported in JUNO software </a:t>
            </a:r>
          </a:p>
          <a:p>
            <a:r>
              <a:rPr lang="en-US" altLang="zh-CN" sz="2600" dirty="0" smtClean="0"/>
              <a:t>Multi-core supports have been tried in DIRAC</a:t>
            </a:r>
          </a:p>
          <a:p>
            <a:r>
              <a:rPr lang="en-US" altLang="zh-CN" sz="2800" dirty="0" smtClean="0"/>
              <a:t>The two modes have been successfully implemented and tested</a:t>
            </a:r>
          </a:p>
          <a:p>
            <a:pPr lvl="1">
              <a:defRPr/>
            </a:pPr>
            <a:r>
              <a:rPr lang="en-US" altLang="zh-CN" sz="2000" dirty="0" smtClean="0"/>
              <a:t>Independent pilots</a:t>
            </a:r>
            <a:endParaRPr lang="en-US" altLang="zh-CN" sz="2000" dirty="0"/>
          </a:p>
          <a:p>
            <a:pPr lvl="1">
              <a:defRPr/>
            </a:pPr>
            <a:r>
              <a:rPr lang="en-US" altLang="zh-CN" sz="2000" dirty="0"/>
              <a:t>Shared </a:t>
            </a:r>
            <a:r>
              <a:rPr lang="en-US" altLang="zh-CN" sz="2000" dirty="0" err="1"/>
              <a:t>partitionable</a:t>
            </a:r>
            <a:r>
              <a:rPr lang="en-US" altLang="zh-CN" sz="2000" dirty="0"/>
              <a:t> pilots </a:t>
            </a:r>
            <a:endParaRPr lang="en-US" altLang="zh-CN" sz="2000" dirty="0" smtClean="0"/>
          </a:p>
          <a:p>
            <a:r>
              <a:rPr lang="en-US" altLang="zh-CN" sz="2800" dirty="0" smtClean="0"/>
              <a:t>Resource utilization rate need to be studied and be optimized with </a:t>
            </a:r>
            <a:r>
              <a:rPr lang="en-US" altLang="zh-CN" sz="2800" dirty="0"/>
              <a:t>JUNO use cases</a:t>
            </a:r>
            <a:endParaRPr lang="en-US" altLang="zh-CN" sz="2800" dirty="0" smtClean="0"/>
          </a:p>
          <a:p>
            <a:pPr lvl="1"/>
            <a:r>
              <a:rPr lang="en-US" altLang="zh-CN" sz="2400" dirty="0" smtClean="0"/>
              <a:t> </a:t>
            </a:r>
            <a:r>
              <a:rPr lang="en-US" altLang="zh-CN" sz="2400" dirty="0" smtClean="0"/>
              <a:t>Varies </a:t>
            </a:r>
            <a:r>
              <a:rPr lang="en-US" altLang="zh-CN" sz="2400" dirty="0" smtClean="0"/>
              <a:t>with user </a:t>
            </a:r>
            <a:r>
              <a:rPr lang="en-US" altLang="zh-CN" sz="2400" dirty="0" smtClean="0"/>
              <a:t>cases</a:t>
            </a:r>
            <a:endParaRPr lang="en-US" altLang="zh-CN" sz="2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6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Data volume and Computing Model</a:t>
            </a:r>
          </a:p>
          <a:p>
            <a:r>
              <a:rPr lang="en-US" altLang="zh-CN" dirty="0" smtClean="0"/>
              <a:t>Workload management system</a:t>
            </a:r>
          </a:p>
          <a:p>
            <a:r>
              <a:rPr lang="en-US" altLang="zh-CN" dirty="0" smtClean="0"/>
              <a:t>Data management system</a:t>
            </a:r>
          </a:p>
          <a:p>
            <a:r>
              <a:rPr lang="en-US" altLang="zh-CN" dirty="0" smtClean="0"/>
              <a:t>Condition database </a:t>
            </a:r>
            <a:r>
              <a:rPr lang="en-US" altLang="zh-CN" dirty="0" smtClean="0"/>
              <a:t>system</a:t>
            </a:r>
            <a:endParaRPr lang="en-US" altLang="zh-CN" dirty="0" smtClean="0"/>
          </a:p>
          <a:p>
            <a:r>
              <a:rPr lang="en-US" altLang="zh-CN" dirty="0" smtClean="0"/>
              <a:t>Software distribution</a:t>
            </a:r>
          </a:p>
          <a:p>
            <a:r>
              <a:rPr lang="en-US" altLang="zh-CN" dirty="0" smtClean="0"/>
              <a:t>Some new tries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57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641379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Prototype is set up and tested</a:t>
            </a:r>
          </a:p>
          <a:p>
            <a:r>
              <a:rPr lang="en-US" altLang="zh-CN" dirty="0" smtClean="0"/>
              <a:t>Progress has been made </a:t>
            </a:r>
            <a:r>
              <a:rPr lang="en-US" altLang="zh-CN" dirty="0"/>
              <a:t>on</a:t>
            </a:r>
            <a:r>
              <a:rPr lang="en-US" altLang="zh-CN" dirty="0" smtClean="0"/>
              <a:t> WMS </a:t>
            </a:r>
            <a:r>
              <a:rPr lang="en-US" altLang="zh-CN" dirty="0" smtClean="0"/>
              <a:t>and </a:t>
            </a:r>
            <a:r>
              <a:rPr lang="en-US" altLang="zh-CN" dirty="0" smtClean="0"/>
              <a:t>DMS</a:t>
            </a:r>
          </a:p>
          <a:p>
            <a:r>
              <a:rPr lang="en-US" altLang="zh-CN" dirty="0" smtClean="0"/>
              <a:t>Singularity and multi-core supports hav</a:t>
            </a:r>
            <a:r>
              <a:rPr lang="en-US" altLang="zh-CN" dirty="0" smtClean="0"/>
              <a:t>e been successfully tried recently</a:t>
            </a:r>
            <a:endParaRPr lang="en-US" altLang="zh-CN" dirty="0" smtClean="0"/>
          </a:p>
          <a:p>
            <a:r>
              <a:rPr lang="en-US" altLang="zh-CN" dirty="0" smtClean="0"/>
              <a:t>Need to work more closely with other data centers to establish common agreements on future computing model and tools</a:t>
            </a:r>
          </a:p>
          <a:p>
            <a:pPr lvl="1"/>
            <a:r>
              <a:rPr lang="en-US" altLang="zh-CN" dirty="0" smtClean="0"/>
              <a:t>Plan </a:t>
            </a:r>
            <a:r>
              <a:rPr lang="en-US" altLang="zh-CN" dirty="0"/>
              <a:t>a face-to-face meeting among data </a:t>
            </a:r>
            <a:r>
              <a:rPr lang="en-US" altLang="zh-CN" dirty="0" smtClean="0"/>
              <a:t>centers joined</a:t>
            </a:r>
          </a:p>
          <a:p>
            <a:r>
              <a:rPr lang="en-US" altLang="zh-CN" dirty="0" smtClean="0"/>
              <a:t>Need more inputs from the offline group to make the system more close to production</a:t>
            </a:r>
          </a:p>
          <a:p>
            <a:pPr lvl="1"/>
            <a:r>
              <a:rPr lang="en-US" altLang="zh-CN" dirty="0"/>
              <a:t>U</a:t>
            </a:r>
            <a:r>
              <a:rPr lang="en-US" altLang="zh-CN" dirty="0" smtClean="0"/>
              <a:t>pdate of data volume estimation</a:t>
            </a:r>
          </a:p>
          <a:p>
            <a:pPr lvl="1"/>
            <a:r>
              <a:rPr lang="en-US" altLang="zh-CN" dirty="0"/>
              <a:t>D</a:t>
            </a:r>
            <a:r>
              <a:rPr lang="en-US" altLang="zh-CN" dirty="0" smtClean="0"/>
              <a:t>etailed user cases</a:t>
            </a:r>
          </a:p>
          <a:p>
            <a:pPr lvl="1"/>
            <a:r>
              <a:rPr lang="en-US" altLang="zh-CN" dirty="0" smtClean="0"/>
              <a:t>Real work flow and data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3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Data volume and Resource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Data volume estimated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Raw data  2PB/year</a:t>
            </a:r>
          </a:p>
          <a:p>
            <a:pPr lvl="1"/>
            <a:r>
              <a:rPr lang="en-US" altLang="zh-CN" sz="2400" dirty="0" smtClean="0"/>
              <a:t>Rec data 200TB/year</a:t>
            </a:r>
          </a:p>
          <a:p>
            <a:pPr lvl="1"/>
            <a:r>
              <a:rPr lang="en-US" altLang="zh-CN" sz="2400" dirty="0" err="1" smtClean="0"/>
              <a:t>Sim</a:t>
            </a:r>
            <a:r>
              <a:rPr lang="en-US" altLang="zh-CN" sz="2400" dirty="0" smtClean="0"/>
              <a:t> data 20TB/year</a:t>
            </a:r>
          </a:p>
          <a:p>
            <a:r>
              <a:rPr lang="en-US" altLang="zh-CN" sz="2400" dirty="0" smtClean="0"/>
              <a:t>Basic requirements </a:t>
            </a:r>
          </a:p>
          <a:p>
            <a:pPr lvl="1"/>
            <a:r>
              <a:rPr lang="en-US" altLang="zh-CN" sz="2400" dirty="0" smtClean="0"/>
              <a:t>Storage 3PB disk, ?PB tape</a:t>
            </a:r>
          </a:p>
          <a:p>
            <a:pPr lvl="1"/>
            <a:r>
              <a:rPr lang="en-US" altLang="zh-CN" sz="2400" dirty="0" smtClean="0"/>
              <a:t>Computing  12000 CPU cores</a:t>
            </a:r>
          </a:p>
          <a:p>
            <a:r>
              <a:rPr lang="en-US" altLang="zh-CN" sz="2400" dirty="0" smtClean="0"/>
              <a:t>After the JUNO electric workshop on May 14, the number can  be updated</a:t>
            </a:r>
          </a:p>
          <a:p>
            <a:pPr lvl="1"/>
            <a:r>
              <a:rPr lang="en-US" altLang="zh-CN" sz="2000" dirty="0" smtClean="0"/>
              <a:t>News from the Italian group</a:t>
            </a:r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Planned computing model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0" y="1142192"/>
            <a:ext cx="5724128" cy="53567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defRPr/>
            </a:pPr>
            <a:r>
              <a:rPr lang="en-GB" altLang="zh-CN" sz="2600" b="1" dirty="0"/>
              <a:t>Onsite 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altLang="zh-CN" sz="2200" dirty="0"/>
              <a:t>Fast reconstruction for data quality checking and compression</a:t>
            </a:r>
          </a:p>
          <a:p>
            <a:pPr marR="0" lvl="0" fontAlgn="auto">
              <a:spcAft>
                <a:spcPts val="0"/>
              </a:spcAft>
              <a:buClrTx/>
              <a:buSzTx/>
              <a:tabLst/>
              <a:defRPr/>
            </a:pPr>
            <a:r>
              <a:rPr lang="en-GB" altLang="zh-CN" sz="2600" b="1" dirty="0"/>
              <a:t>IHEP as central centre</a:t>
            </a:r>
          </a:p>
          <a:p>
            <a: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GB" altLang="zh-CN" sz="2200" dirty="0" smtClean="0"/>
              <a:t>Play major role for raw data processing, bulk reconstruction, also take care of simulation and analysis….</a:t>
            </a:r>
          </a:p>
          <a:p>
            <a: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GB" altLang="zh-CN" sz="2200" dirty="0" smtClean="0"/>
              <a:t>Hold central storage for all the data</a:t>
            </a:r>
          </a:p>
          <a:p>
            <a:pPr>
              <a:defRPr/>
            </a:pPr>
            <a:r>
              <a:rPr lang="en-US" altLang="zh-CN" sz="2600" b="1" dirty="0" smtClean="0"/>
              <a:t>European sub-</a:t>
            </a:r>
            <a:r>
              <a:rPr lang="en-US" altLang="zh-CN" sz="2600" b="1" dirty="0" err="1" smtClean="0"/>
              <a:t>centres</a:t>
            </a:r>
            <a:r>
              <a:rPr lang="en-US" altLang="zh-CN" sz="2600" b="1" dirty="0" smtClean="0"/>
              <a:t> </a:t>
            </a:r>
          </a:p>
          <a:p>
            <a:pPr lvl="1">
              <a:defRPr/>
            </a:pPr>
            <a:r>
              <a:rPr lang="en-GB" altLang="zh-CN" sz="2200" dirty="0" smtClean="0"/>
              <a:t>Mainly </a:t>
            </a:r>
            <a:r>
              <a:rPr lang="en-GB" altLang="zh-CN" sz="2200" dirty="0"/>
              <a:t>for simulation and analysis</a:t>
            </a:r>
          </a:p>
          <a:p>
            <a:pPr lvl="1"/>
            <a:r>
              <a:rPr lang="en-GB" altLang="zh-CN" sz="2200" dirty="0" smtClean="0"/>
              <a:t>Hold storage for simulation data and analysis data, even raw data</a:t>
            </a:r>
            <a:endParaRPr lang="en-GB" altLang="zh-CN" sz="2200" dirty="0"/>
          </a:p>
          <a:p>
            <a:r>
              <a:rPr lang="en-GB" altLang="zh-CN" sz="2600" b="1" dirty="0" smtClean="0"/>
              <a:t>Small sites for analysis and production</a:t>
            </a:r>
          </a:p>
          <a:p>
            <a:pPr lvl="1"/>
            <a:r>
              <a:rPr lang="en-GB" altLang="zh-CN" sz="2200" dirty="0" smtClean="0"/>
              <a:t>Italy </a:t>
            </a:r>
            <a:r>
              <a:rPr lang="en-GB" altLang="zh-CN" sz="2200" dirty="0" err="1" smtClean="0"/>
              <a:t>padovana</a:t>
            </a:r>
            <a:r>
              <a:rPr lang="en-GB" altLang="zh-CN" sz="2200" dirty="0" smtClean="0"/>
              <a:t> </a:t>
            </a:r>
            <a:r>
              <a:rPr lang="en-US" altLang="zh-CN" sz="2200" dirty="0" smtClean="0"/>
              <a:t>site </a:t>
            </a:r>
            <a:endParaRPr lang="en-GB" altLang="zh-CN" sz="2200" dirty="0"/>
          </a:p>
          <a:p>
            <a:r>
              <a:rPr lang="en-GB" altLang="zh-CN" sz="2600" b="1" dirty="0" smtClean="0"/>
              <a:t>Opportunistic resources for supplement and Redundancy</a:t>
            </a:r>
          </a:p>
          <a:p>
            <a:pPr lvl="1"/>
            <a:r>
              <a:rPr lang="en-GB" altLang="zh-CN" sz="2200" dirty="0"/>
              <a:t>Commercial cloud, National Super Computing </a:t>
            </a:r>
            <a:r>
              <a:rPr lang="en-GB" altLang="zh-CN" sz="2200" dirty="0" err="1" smtClean="0"/>
              <a:t>center</a:t>
            </a:r>
            <a:r>
              <a:rPr lang="en-GB" altLang="zh-CN" sz="2200" dirty="0" smtClean="0"/>
              <a:t>, Volunteer Computing</a:t>
            </a:r>
            <a:r>
              <a:rPr lang="en-US" altLang="zh-CN" sz="2200" dirty="0" smtClean="0"/>
              <a:t>……</a:t>
            </a:r>
            <a:endParaRPr lang="en-GB" altLang="zh-CN" sz="2200" dirty="0"/>
          </a:p>
        </p:txBody>
      </p:sp>
      <p:grpSp>
        <p:nvGrpSpPr>
          <p:cNvPr id="6" name="组合 5"/>
          <p:cNvGrpSpPr/>
          <p:nvPr/>
        </p:nvGrpSpPr>
        <p:grpSpPr>
          <a:xfrm>
            <a:off x="5724128" y="1356982"/>
            <a:ext cx="3627403" cy="4187926"/>
            <a:chOff x="4617005" y="1405960"/>
            <a:chExt cx="3627403" cy="4187926"/>
          </a:xfrm>
        </p:grpSpPr>
        <p:grpSp>
          <p:nvGrpSpPr>
            <p:cNvPr id="7" name="组合 6"/>
            <p:cNvGrpSpPr/>
            <p:nvPr/>
          </p:nvGrpSpPr>
          <p:grpSpPr>
            <a:xfrm>
              <a:off x="5884896" y="1405960"/>
              <a:ext cx="1008112" cy="792088"/>
              <a:chOff x="4788024" y="1628800"/>
              <a:chExt cx="1008112" cy="792088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4788024" y="1628800"/>
                <a:ext cx="1008112" cy="79208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860032" y="1821091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onsite</a:t>
                </a:r>
                <a:endParaRPr lang="zh-CN" altLang="en-US" dirty="0"/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5349772" y="3132271"/>
              <a:ext cx="2078360" cy="1207976"/>
              <a:chOff x="5292080" y="2924944"/>
              <a:chExt cx="1656184" cy="1080120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292080" y="2924944"/>
                <a:ext cx="1656184" cy="108012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00092" y="3243359"/>
                <a:ext cx="1404156" cy="412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/>
                  <a:t>IHEP </a:t>
                </a:r>
                <a:r>
                  <a:rPr lang="en-US" altLang="zh-CN" sz="2400" dirty="0" err="1" smtClean="0"/>
                  <a:t>centre</a:t>
                </a:r>
                <a:endParaRPr lang="zh-CN" altLang="en-US" sz="2400" dirty="0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6753057" y="4797152"/>
              <a:ext cx="1491351" cy="792088"/>
              <a:chOff x="6753057" y="4797152"/>
              <a:chExt cx="1491351" cy="792088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6753057" y="4797152"/>
                <a:ext cx="1350150" cy="79208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876256" y="5013176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sub-</a:t>
                </a:r>
                <a:r>
                  <a:rPr lang="en-US" altLang="zh-CN" dirty="0" err="1" smtClean="0"/>
                  <a:t>centres</a:t>
                </a:r>
                <a:endParaRPr lang="zh-CN" altLang="en-US" dirty="0"/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4617005" y="4801798"/>
              <a:ext cx="1400877" cy="792088"/>
              <a:chOff x="4617005" y="4801798"/>
              <a:chExt cx="1400877" cy="792088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4617005" y="4801798"/>
                <a:ext cx="1350150" cy="79208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649730" y="5034137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 </a:t>
                </a:r>
                <a:r>
                  <a:rPr lang="en-US" altLang="zh-CN" dirty="0" smtClean="0"/>
                  <a:t> other sites</a:t>
                </a:r>
                <a:endParaRPr lang="zh-CN" altLang="en-US" dirty="0"/>
              </a:p>
            </p:txBody>
          </p:sp>
        </p:grpSp>
        <p:cxnSp>
          <p:nvCxnSpPr>
            <p:cNvPr id="11" name="直接箭头连接符 10"/>
            <p:cNvCxnSpPr>
              <a:stCxn id="18" idx="4"/>
              <a:endCxn id="14" idx="0"/>
            </p:cNvCxnSpPr>
            <p:nvPr/>
          </p:nvCxnSpPr>
          <p:spPr>
            <a:xfrm flipH="1">
              <a:off x="5292080" y="4340247"/>
              <a:ext cx="1096872" cy="461551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18" idx="4"/>
            </p:cNvCxnSpPr>
            <p:nvPr/>
          </p:nvCxnSpPr>
          <p:spPr>
            <a:xfrm>
              <a:off x="6388952" y="4340247"/>
              <a:ext cx="1264480" cy="464140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下箭头 12"/>
            <p:cNvSpPr/>
            <p:nvPr/>
          </p:nvSpPr>
          <p:spPr>
            <a:xfrm>
              <a:off x="6156176" y="2198049"/>
              <a:ext cx="432048" cy="9342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云形 2"/>
          <p:cNvSpPr/>
          <p:nvPr/>
        </p:nvSpPr>
        <p:spPr>
          <a:xfrm>
            <a:off x="5450412" y="2373860"/>
            <a:ext cx="1440160" cy="73925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5386382" y="2501582"/>
            <a:ext cx="1504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Opportunistic</a:t>
            </a:r>
            <a:endParaRPr lang="zh-CN" altLang="en-US" dirty="0"/>
          </a:p>
        </p:txBody>
      </p:sp>
      <p:cxnSp>
        <p:nvCxnSpPr>
          <p:cNvPr id="24" name="直接箭头连接符 23"/>
          <p:cNvCxnSpPr>
            <a:stCxn id="18" idx="2"/>
          </p:cNvCxnSpPr>
          <p:nvPr/>
        </p:nvCxnSpPr>
        <p:spPr>
          <a:xfrm flipH="1" flipV="1">
            <a:off x="6228184" y="3083293"/>
            <a:ext cx="228711" cy="6039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2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centers to join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713387"/>
          </a:xfrm>
        </p:spPr>
        <p:txBody>
          <a:bodyPr>
            <a:normAutofit fontScale="62500" lnSpcReduction="20000"/>
          </a:bodyPr>
          <a:lstStyle/>
          <a:p>
            <a:r>
              <a:rPr lang="it-IT" altLang="zh-CN" dirty="0" smtClean="0"/>
              <a:t>List of data centers</a:t>
            </a:r>
          </a:p>
          <a:p>
            <a:pPr lvl="1"/>
            <a:r>
              <a:rPr lang="it-IT" altLang="zh-CN" dirty="0" smtClean="0"/>
              <a:t>IHEP</a:t>
            </a:r>
            <a:endParaRPr lang="it-IT" altLang="zh-CN" dirty="0"/>
          </a:p>
          <a:p>
            <a:pPr lvl="1"/>
            <a:r>
              <a:rPr lang="it-IT" altLang="zh-CN" dirty="0"/>
              <a:t>CNAF</a:t>
            </a:r>
          </a:p>
          <a:p>
            <a:pPr lvl="1"/>
            <a:r>
              <a:rPr lang="it-IT" altLang="zh-CN" dirty="0"/>
              <a:t>Lyon</a:t>
            </a:r>
          </a:p>
          <a:p>
            <a:pPr lvl="1"/>
            <a:r>
              <a:rPr lang="it-IT" altLang="zh-CN" dirty="0"/>
              <a:t>Moscow</a:t>
            </a:r>
          </a:p>
          <a:p>
            <a:pPr lvl="1"/>
            <a:r>
              <a:rPr lang="it-IT" altLang="zh-CN" dirty="0"/>
              <a:t>Dubna</a:t>
            </a:r>
            <a:endParaRPr lang="en-GB" altLang="zh-CN" dirty="0"/>
          </a:p>
          <a:p>
            <a:r>
              <a:rPr lang="en-US" altLang="zh-CN" dirty="0" smtClean="0"/>
              <a:t>To sort </a:t>
            </a:r>
            <a:r>
              <a:rPr lang="en-US" altLang="zh-CN" dirty="0"/>
              <a:t>out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Resources? Role in future?</a:t>
            </a:r>
          </a:p>
          <a:p>
            <a:pPr lvl="1"/>
            <a:r>
              <a:rPr lang="en-US" altLang="zh-CN" dirty="0" smtClean="0"/>
              <a:t>Giuseppe </a:t>
            </a:r>
            <a:r>
              <a:rPr lang="en-US" altLang="zh-CN" dirty="0" err="1"/>
              <a:t>Andronico</a:t>
            </a:r>
            <a:r>
              <a:rPr lang="en-US" altLang="zh-CN" dirty="0"/>
              <a:t> </a:t>
            </a:r>
            <a:r>
              <a:rPr lang="en-US" altLang="zh-CN" dirty="0" smtClean="0"/>
              <a:t>is discussing with European collaborations</a:t>
            </a:r>
          </a:p>
          <a:p>
            <a:pPr lvl="1"/>
            <a:r>
              <a:rPr lang="en-US" altLang="zh-CN" dirty="0" smtClean="0"/>
              <a:t>Expect to have a face-to-face meeting on July </a:t>
            </a:r>
            <a:r>
              <a:rPr lang="en-US" altLang="zh-CN" dirty="0" smtClean="0"/>
              <a:t>together with the next</a:t>
            </a:r>
            <a:r>
              <a:rPr lang="en-US" altLang="zh-CN" dirty="0" smtClean="0"/>
              <a:t> </a:t>
            </a:r>
            <a:r>
              <a:rPr lang="en-US" altLang="zh-CN" dirty="0" smtClean="0"/>
              <a:t>JUNO collaboration meeting  </a:t>
            </a:r>
          </a:p>
          <a:p>
            <a:r>
              <a:rPr lang="en-US" altLang="zh-CN" dirty="0" smtClean="0"/>
              <a:t>News from CNAF when visiting on April</a:t>
            </a:r>
          </a:p>
          <a:p>
            <a:pPr lvl="1"/>
            <a:r>
              <a:rPr lang="en-US" altLang="zh-CN" dirty="0" smtClean="0"/>
              <a:t>Computing on the Italian </a:t>
            </a:r>
            <a:r>
              <a:rPr lang="en-US" altLang="zh-CN" dirty="0"/>
              <a:t>side of the JUNO collaboration is </a:t>
            </a:r>
            <a:r>
              <a:rPr lang="en-US" altLang="zh-CN" dirty="0" smtClean="0"/>
              <a:t>based </a:t>
            </a:r>
            <a:r>
              <a:rPr lang="en-US" altLang="zh-CN" dirty="0"/>
              <a:t>at </a:t>
            </a:r>
            <a:r>
              <a:rPr lang="en-US" altLang="zh-CN" dirty="0" smtClean="0"/>
              <a:t>CNAF</a:t>
            </a:r>
          </a:p>
          <a:p>
            <a:pPr lvl="1"/>
            <a:r>
              <a:rPr lang="en-GB" altLang="zh-CN" dirty="0"/>
              <a:t>CNAF </a:t>
            </a:r>
            <a:r>
              <a:rPr lang="en-GB" altLang="zh-CN" dirty="0" smtClean="0"/>
              <a:t>would like </a:t>
            </a:r>
            <a:r>
              <a:rPr lang="en-GB" altLang="zh-CN" dirty="0"/>
              <a:t>to hold whole copy of </a:t>
            </a:r>
            <a:r>
              <a:rPr lang="en-GB" altLang="zh-CN" dirty="0" smtClean="0"/>
              <a:t>data, including raw data</a:t>
            </a:r>
          </a:p>
          <a:p>
            <a:pPr lvl="1"/>
            <a:r>
              <a:rPr lang="en-GB" altLang="zh-CN" dirty="0" smtClean="0"/>
              <a:t>The CNAF Data </a:t>
            </a:r>
            <a:r>
              <a:rPr lang="en-GB" altLang="zh-CN" dirty="0" smtClean="0"/>
              <a:t>Centre </a:t>
            </a:r>
            <a:r>
              <a:rPr lang="en-GB" altLang="zh-CN" dirty="0" smtClean="0"/>
              <a:t>is interested in </a:t>
            </a:r>
            <a:r>
              <a:rPr lang="en-GB" altLang="zh-CN" dirty="0" smtClean="0"/>
              <a:t>close </a:t>
            </a:r>
            <a:r>
              <a:rPr lang="en-GB" altLang="zh-CN" dirty="0" err="1" smtClean="0"/>
              <a:t>cooperations</a:t>
            </a:r>
            <a:r>
              <a:rPr lang="en-GB" altLang="zh-CN" dirty="0" smtClean="0"/>
              <a:t> with IHEP in JUNO distributed </a:t>
            </a:r>
            <a:r>
              <a:rPr lang="en-GB" altLang="zh-CN" dirty="0" smtClean="0"/>
              <a:t>computing</a:t>
            </a:r>
          </a:p>
          <a:p>
            <a:pPr lvl="2"/>
            <a:r>
              <a:rPr lang="en-GB" altLang="zh-CN" dirty="0" smtClean="0"/>
              <a:t>CNAF is T1 to support all the four experiments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46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 flow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768" y="1500126"/>
            <a:ext cx="4546848" cy="4525963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Official simulation will be distributed by production groups to centers and sites </a:t>
            </a:r>
          </a:p>
          <a:p>
            <a:r>
              <a:rPr lang="en-US" altLang="zh-CN" dirty="0" smtClean="0"/>
              <a:t>Analysis can be sent from groups and individuals to any centers and sites where data is located</a:t>
            </a:r>
          </a:p>
          <a:p>
            <a:r>
              <a:rPr lang="en-US" altLang="zh-CN" dirty="0" smtClean="0"/>
              <a:t>To well organize tasks and use resources, we need a global WMS (workload management system)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6</a:t>
            </a:fld>
            <a:endParaRPr lang="en-US" dirty="0"/>
          </a:p>
        </p:txBody>
      </p:sp>
      <p:grpSp>
        <p:nvGrpSpPr>
          <p:cNvPr id="44" name="组合 43"/>
          <p:cNvGrpSpPr/>
          <p:nvPr/>
        </p:nvGrpSpPr>
        <p:grpSpPr>
          <a:xfrm>
            <a:off x="4463481" y="2269939"/>
            <a:ext cx="4680519" cy="3940816"/>
            <a:chOff x="4139952" y="2269939"/>
            <a:chExt cx="4680519" cy="3940816"/>
          </a:xfrm>
        </p:grpSpPr>
        <p:grpSp>
          <p:nvGrpSpPr>
            <p:cNvPr id="10" name="组合 9"/>
            <p:cNvGrpSpPr/>
            <p:nvPr/>
          </p:nvGrpSpPr>
          <p:grpSpPr>
            <a:xfrm>
              <a:off x="4139952" y="3110525"/>
              <a:ext cx="2078360" cy="1207976"/>
              <a:chOff x="5292080" y="2924944"/>
              <a:chExt cx="1656184" cy="1080120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5292080" y="2924944"/>
                <a:ext cx="1656184" cy="108012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400092" y="3243359"/>
                <a:ext cx="1404156" cy="412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/>
                  <a:t>IHEP center</a:t>
                </a:r>
                <a:endParaRPr lang="zh-CN" altLang="en-US" sz="2400" dirty="0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6611856" y="2269939"/>
              <a:ext cx="1491351" cy="792088"/>
              <a:chOff x="6753057" y="4797152"/>
              <a:chExt cx="1491351" cy="792088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6753057" y="4797152"/>
                <a:ext cx="1350150" cy="79208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876256" y="5013176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sub-centers</a:t>
                </a:r>
                <a:endParaRPr lang="zh-CN" altLang="en-US" dirty="0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722132" y="4318501"/>
              <a:ext cx="1400877" cy="792088"/>
              <a:chOff x="4617005" y="4801798"/>
              <a:chExt cx="1400877" cy="792088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4617005" y="4801798"/>
                <a:ext cx="1350150" cy="79208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649730" y="5034137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 </a:t>
                </a:r>
                <a:r>
                  <a:rPr lang="en-US" altLang="zh-CN" dirty="0" smtClean="0"/>
                  <a:t> other sites</a:t>
                </a:r>
                <a:endParaRPr lang="zh-CN" altLang="en-US" dirty="0"/>
              </a:p>
            </p:txBody>
          </p:sp>
        </p:grpSp>
        <p:cxnSp>
          <p:nvCxnSpPr>
            <p:cNvPr id="24" name="直接箭头连接符 23"/>
            <p:cNvCxnSpPr>
              <a:stCxn id="8" idx="5"/>
              <a:endCxn id="13" idx="2"/>
            </p:cNvCxnSpPr>
            <p:nvPr/>
          </p:nvCxnSpPr>
          <p:spPr>
            <a:xfrm>
              <a:off x="5913943" y="4141597"/>
              <a:ext cx="808189" cy="572948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>
              <a:endCxn id="11" idx="2"/>
            </p:cNvCxnSpPr>
            <p:nvPr/>
          </p:nvCxnSpPr>
          <p:spPr>
            <a:xfrm flipV="1">
              <a:off x="5839860" y="2665983"/>
              <a:ext cx="771996" cy="540346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>
              <a:stCxn id="11" idx="3"/>
            </p:cNvCxnSpPr>
            <p:nvPr/>
          </p:nvCxnSpPr>
          <p:spPr>
            <a:xfrm flipH="1">
              <a:off x="6040537" y="2946028"/>
              <a:ext cx="769044" cy="520603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/>
            <p:nvPr/>
          </p:nvCxnSpPr>
          <p:spPr>
            <a:xfrm flipH="1" flipV="1">
              <a:off x="6040537" y="3987234"/>
              <a:ext cx="769044" cy="44726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/>
            <p:nvPr/>
          </p:nvCxnSpPr>
          <p:spPr>
            <a:xfrm>
              <a:off x="7286931" y="3062027"/>
              <a:ext cx="0" cy="1256474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 flipH="1">
              <a:off x="5839860" y="5749803"/>
              <a:ext cx="771996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/>
            <p:nvPr/>
          </p:nvCxnSpPr>
          <p:spPr>
            <a:xfrm>
              <a:off x="5846703" y="6021288"/>
              <a:ext cx="808189" cy="0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809580" y="5841423"/>
              <a:ext cx="20108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Official production</a:t>
              </a:r>
              <a:endParaRPr lang="zh-CN" alt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809579" y="5551109"/>
              <a:ext cx="20108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Analysis</a:t>
              </a:r>
              <a:endParaRPr lang="zh-CN" altLang="en-US" dirty="0"/>
            </a:p>
          </p:txBody>
        </p:sp>
      </p:grpSp>
      <p:sp>
        <p:nvSpPr>
          <p:cNvPr id="27" name="云形 26"/>
          <p:cNvSpPr/>
          <p:nvPr/>
        </p:nvSpPr>
        <p:spPr>
          <a:xfrm>
            <a:off x="4436734" y="1812466"/>
            <a:ext cx="1440160" cy="73925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1"/>
          <p:cNvSpPr txBox="1"/>
          <p:nvPr/>
        </p:nvSpPr>
        <p:spPr>
          <a:xfrm>
            <a:off x="4372704" y="1940188"/>
            <a:ext cx="1504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Opportunistic</a:t>
            </a:r>
            <a:endParaRPr lang="zh-CN" altLang="en-US" dirty="0"/>
          </a:p>
        </p:txBody>
      </p:sp>
      <p:cxnSp>
        <p:nvCxnSpPr>
          <p:cNvPr id="30" name="直接箭头连接符 29"/>
          <p:cNvCxnSpPr>
            <a:stCxn id="11" idx="2"/>
          </p:cNvCxnSpPr>
          <p:nvPr/>
        </p:nvCxnSpPr>
        <p:spPr>
          <a:xfrm flipH="1" flipV="1">
            <a:off x="5851474" y="2269939"/>
            <a:ext cx="1083911" cy="39604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V="1">
            <a:off x="5443217" y="2485963"/>
            <a:ext cx="136895" cy="61907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H="1" flipV="1">
            <a:off x="5156814" y="2586856"/>
            <a:ext cx="198386" cy="55411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58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flow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801" y="1293939"/>
            <a:ext cx="5239046" cy="515431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altLang="zh-CN" sz="2400" dirty="0" smtClean="0"/>
              <a:t>Raw data transferred from onsite to IHEP </a:t>
            </a:r>
            <a:r>
              <a:rPr lang="en-GB" altLang="zh-CN" sz="2400" dirty="0" err="1" smtClean="0"/>
              <a:t>center</a:t>
            </a:r>
            <a:r>
              <a:rPr lang="en-GB" altLang="zh-CN" sz="2400" dirty="0" smtClean="0"/>
              <a:t> for rec and </a:t>
            </a:r>
            <a:r>
              <a:rPr lang="en-GB" altLang="zh-CN" sz="2400" dirty="0" err="1" smtClean="0"/>
              <a:t>cal</a:t>
            </a:r>
            <a:r>
              <a:rPr lang="en-GB" altLang="zh-CN" sz="2400" dirty="0" smtClean="0"/>
              <a:t>, other </a:t>
            </a:r>
            <a:r>
              <a:rPr lang="en-GB" altLang="zh-CN" sz="2400" dirty="0" err="1" smtClean="0"/>
              <a:t>centers</a:t>
            </a:r>
            <a:r>
              <a:rPr lang="en-GB" altLang="zh-CN" sz="2400" dirty="0" smtClean="0"/>
              <a:t> for backup as well</a:t>
            </a:r>
          </a:p>
          <a:p>
            <a:pPr>
              <a:defRPr/>
            </a:pPr>
            <a:r>
              <a:rPr lang="en-GB" altLang="zh-CN" sz="2400" dirty="0" err="1" smtClean="0"/>
              <a:t>Sim</a:t>
            </a:r>
            <a:r>
              <a:rPr lang="en-GB" altLang="zh-CN" sz="2400" dirty="0" smtClean="0"/>
              <a:t> </a:t>
            </a:r>
            <a:r>
              <a:rPr lang="en-GB" altLang="zh-CN" sz="2400" dirty="0"/>
              <a:t>data produced in </a:t>
            </a:r>
            <a:r>
              <a:rPr lang="en-GB" altLang="zh-CN" sz="2400" dirty="0" smtClean="0"/>
              <a:t>sub-centres and sites will be transferred </a:t>
            </a:r>
            <a:r>
              <a:rPr lang="en-GB" altLang="zh-CN" sz="2400" dirty="0"/>
              <a:t>back </a:t>
            </a:r>
            <a:r>
              <a:rPr lang="en-GB" altLang="zh-CN" sz="2400" dirty="0" smtClean="0"/>
              <a:t>to IHEP for backup</a:t>
            </a:r>
          </a:p>
          <a:p>
            <a:pPr>
              <a:defRPr/>
            </a:pPr>
            <a:r>
              <a:rPr lang="en-GB" altLang="zh-CN" sz="2400" dirty="0"/>
              <a:t>S</a:t>
            </a:r>
            <a:r>
              <a:rPr lang="en-GB" altLang="zh-CN" sz="2400" dirty="0" smtClean="0"/>
              <a:t>im data sets will be copied and stored to sub-centres</a:t>
            </a:r>
          </a:p>
          <a:p>
            <a:pPr>
              <a:defRPr/>
            </a:pPr>
            <a:r>
              <a:rPr lang="en-US" altLang="zh-CN" sz="2400" dirty="0" smtClean="0"/>
              <a:t>Ana </a:t>
            </a:r>
            <a:r>
              <a:rPr lang="en-US" altLang="zh-CN" sz="2400" dirty="0"/>
              <a:t>data </a:t>
            </a:r>
            <a:r>
              <a:rPr lang="en-US" altLang="zh-CN" sz="2400" dirty="0" smtClean="0"/>
              <a:t>will be </a:t>
            </a:r>
            <a:r>
              <a:rPr lang="en-US" altLang="zh-CN" sz="2400" dirty="0"/>
              <a:t>distributed to </a:t>
            </a:r>
            <a:r>
              <a:rPr lang="en-US" altLang="zh-CN" sz="2400" dirty="0" smtClean="0"/>
              <a:t>sub-</a:t>
            </a:r>
            <a:r>
              <a:rPr lang="en-US" altLang="zh-CN" sz="2400" dirty="0" err="1" smtClean="0"/>
              <a:t>centres</a:t>
            </a:r>
            <a:r>
              <a:rPr lang="en-US" altLang="zh-CN" sz="2400" dirty="0" smtClean="0"/>
              <a:t> and sites </a:t>
            </a:r>
            <a:r>
              <a:rPr lang="en-US" altLang="zh-CN" sz="2400" dirty="0"/>
              <a:t>for </a:t>
            </a:r>
            <a:r>
              <a:rPr lang="en-US" altLang="zh-CN" sz="2400" dirty="0" smtClean="0"/>
              <a:t>analysis</a:t>
            </a:r>
          </a:p>
          <a:p>
            <a:pPr>
              <a:defRPr/>
            </a:pPr>
            <a:r>
              <a:rPr lang="en-US" altLang="zh-CN" sz="2400" dirty="0" smtClean="0"/>
              <a:t>Need </a:t>
            </a:r>
            <a:r>
              <a:rPr lang="en-US" altLang="zh-CN" sz="2400" dirty="0" smtClean="0"/>
              <a:t>a data </a:t>
            </a:r>
            <a:r>
              <a:rPr lang="en-US" altLang="zh-CN" sz="2400" dirty="0" smtClean="0"/>
              <a:t>management system</a:t>
            </a:r>
          </a:p>
          <a:p>
            <a:pPr lvl="1">
              <a:defRPr/>
            </a:pPr>
            <a:r>
              <a:rPr lang="en-US" altLang="zh-CN" sz="2000" dirty="0" smtClean="0"/>
              <a:t>a </a:t>
            </a:r>
            <a:r>
              <a:rPr lang="en-US" altLang="zh-CN" sz="2000" dirty="0"/>
              <a:t>global view to admins and </a:t>
            </a:r>
            <a:r>
              <a:rPr lang="en-US" altLang="zh-CN" sz="2000" dirty="0" smtClean="0"/>
              <a:t>users</a:t>
            </a:r>
            <a:endParaRPr lang="en-US" altLang="zh-CN" sz="2000" dirty="0"/>
          </a:p>
          <a:p>
            <a:pPr lvl="1">
              <a:defRPr/>
            </a:pPr>
            <a:r>
              <a:rPr lang="en-US" altLang="zh-CN" sz="2000" dirty="0" smtClean="0"/>
              <a:t>a </a:t>
            </a:r>
            <a:r>
              <a:rPr lang="en-US" altLang="zh-CN" sz="2000" dirty="0"/>
              <a:t>unique interface to access </a:t>
            </a:r>
            <a:r>
              <a:rPr lang="en-US" altLang="zh-CN" sz="2000" dirty="0" smtClean="0"/>
              <a:t>data for jobs</a:t>
            </a:r>
            <a:endParaRPr lang="en-US" altLang="zh-CN" sz="2000" dirty="0"/>
          </a:p>
          <a:p>
            <a:pPr lvl="1">
              <a:defRPr/>
            </a:pPr>
            <a:r>
              <a:rPr lang="en-US" altLang="zh-CN" sz="2000" dirty="0" smtClean="0"/>
              <a:t>Tools </a:t>
            </a:r>
            <a:r>
              <a:rPr lang="en-US" altLang="zh-CN" sz="2000" dirty="0" smtClean="0"/>
              <a:t>to manage </a:t>
            </a:r>
            <a:r>
              <a:rPr lang="en-US" altLang="zh-CN" sz="2000" dirty="0" smtClean="0"/>
              <a:t>data </a:t>
            </a:r>
            <a:r>
              <a:rPr lang="en-US" altLang="zh-CN" sz="2000" dirty="0" smtClean="0"/>
              <a:t>flow</a:t>
            </a:r>
            <a:endParaRPr lang="en-US" altLang="zh-CN" sz="2000" dirty="0"/>
          </a:p>
          <a:p>
            <a:pPr lvl="1"/>
            <a:endParaRPr lang="en-GB" altLang="zh-CN" sz="2200" b="1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7</a:t>
            </a:fld>
            <a:endParaRPr lang="en-US" dirty="0"/>
          </a:p>
        </p:txBody>
      </p:sp>
      <p:sp>
        <p:nvSpPr>
          <p:cNvPr id="67" name="下箭头 66"/>
          <p:cNvSpPr/>
          <p:nvPr/>
        </p:nvSpPr>
        <p:spPr>
          <a:xfrm rot="16200000">
            <a:off x="6607464" y="5682534"/>
            <a:ext cx="432048" cy="934222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4" name="组合 83"/>
          <p:cNvGrpSpPr/>
          <p:nvPr/>
        </p:nvGrpSpPr>
        <p:grpSpPr>
          <a:xfrm>
            <a:off x="4556614" y="1120053"/>
            <a:ext cx="4753317" cy="4702961"/>
            <a:chOff x="4548200" y="1384613"/>
            <a:chExt cx="4753317" cy="4702961"/>
          </a:xfrm>
        </p:grpSpPr>
        <p:grpSp>
          <p:nvGrpSpPr>
            <p:cNvPr id="41" name="组合 40"/>
            <p:cNvGrpSpPr/>
            <p:nvPr/>
          </p:nvGrpSpPr>
          <p:grpSpPr>
            <a:xfrm>
              <a:off x="6942005" y="1384613"/>
              <a:ext cx="1008112" cy="792088"/>
              <a:chOff x="4788024" y="1628800"/>
              <a:chExt cx="1008112" cy="792088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4788024" y="1628800"/>
                <a:ext cx="1008112" cy="79208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860032" y="1821091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onsite</a:t>
                </a:r>
                <a:endParaRPr lang="zh-CN" altLang="en-US" dirty="0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6406881" y="3110924"/>
              <a:ext cx="2078360" cy="1207976"/>
              <a:chOff x="5292080" y="2924944"/>
              <a:chExt cx="1656184" cy="1080120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5292080" y="2924944"/>
                <a:ext cx="1656184" cy="108012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400092" y="3243359"/>
                <a:ext cx="1404156" cy="412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/>
                  <a:t>IHEP center</a:t>
                </a:r>
                <a:endParaRPr lang="zh-CN" altLang="en-US" sz="2400" dirty="0"/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7810166" y="4775805"/>
              <a:ext cx="1491351" cy="792088"/>
              <a:chOff x="6753057" y="4797152"/>
              <a:chExt cx="1491351" cy="792088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6753057" y="4797152"/>
                <a:ext cx="1350150" cy="79208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876256" y="5013176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sub-</a:t>
                </a:r>
                <a:r>
                  <a:rPr lang="en-US" altLang="zh-CN" dirty="0" err="1" smtClean="0"/>
                  <a:t>centre</a:t>
                </a:r>
                <a:endParaRPr lang="zh-CN" altLang="en-US" dirty="0"/>
              </a:p>
            </p:txBody>
          </p:sp>
        </p:grpSp>
        <p:grpSp>
          <p:nvGrpSpPr>
            <p:cNvPr id="44" name="组合 43"/>
            <p:cNvGrpSpPr/>
            <p:nvPr/>
          </p:nvGrpSpPr>
          <p:grpSpPr>
            <a:xfrm>
              <a:off x="5674114" y="4780451"/>
              <a:ext cx="1400877" cy="792088"/>
              <a:chOff x="4617005" y="4801798"/>
              <a:chExt cx="1400877" cy="792088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4617005" y="4801798"/>
                <a:ext cx="1350150" cy="79208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649730" y="5034137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 </a:t>
                </a:r>
                <a:r>
                  <a:rPr lang="en-US" altLang="zh-CN" dirty="0" smtClean="0"/>
                  <a:t> other sites</a:t>
                </a:r>
                <a:endParaRPr lang="zh-CN" altLang="en-US" dirty="0"/>
              </a:p>
            </p:txBody>
          </p:sp>
        </p:grpSp>
        <p:cxnSp>
          <p:nvCxnSpPr>
            <p:cNvPr id="45" name="直接箭头连接符 44"/>
            <p:cNvCxnSpPr>
              <a:stCxn id="52" idx="4"/>
              <a:endCxn id="48" idx="0"/>
            </p:cNvCxnSpPr>
            <p:nvPr/>
          </p:nvCxnSpPr>
          <p:spPr>
            <a:xfrm flipH="1">
              <a:off x="6349189" y="4318900"/>
              <a:ext cx="1096872" cy="461551"/>
            </a:xfrm>
            <a:prstGeom prst="straightConnector1">
              <a:avLst/>
            </a:prstGeom>
            <a:ln w="635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>
              <a:stCxn id="52" idx="4"/>
              <a:endCxn id="50" idx="0"/>
            </p:cNvCxnSpPr>
            <p:nvPr/>
          </p:nvCxnSpPr>
          <p:spPr>
            <a:xfrm>
              <a:off x="7446061" y="4318900"/>
              <a:ext cx="1039180" cy="456905"/>
            </a:xfrm>
            <a:prstGeom prst="straightConnector1">
              <a:avLst/>
            </a:prstGeom>
            <a:ln w="635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下箭头 46"/>
            <p:cNvSpPr/>
            <p:nvPr/>
          </p:nvSpPr>
          <p:spPr>
            <a:xfrm>
              <a:off x="7213285" y="2176702"/>
              <a:ext cx="432048" cy="934222"/>
            </a:xfrm>
            <a:prstGeom prst="down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4548200" y="3345287"/>
              <a:ext cx="1535968" cy="739250"/>
              <a:chOff x="4548200" y="3345287"/>
              <a:chExt cx="1535968" cy="739250"/>
            </a:xfrm>
          </p:grpSpPr>
          <p:sp>
            <p:nvSpPr>
              <p:cNvPr id="56" name="云形 55"/>
              <p:cNvSpPr/>
              <p:nvPr/>
            </p:nvSpPr>
            <p:spPr>
              <a:xfrm>
                <a:off x="4548200" y="3345287"/>
                <a:ext cx="1440160" cy="739250"/>
              </a:xfrm>
              <a:prstGeom prst="clou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579978" y="3530246"/>
                <a:ext cx="1504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Opportunistic</a:t>
                </a:r>
                <a:endParaRPr lang="zh-CN" altLang="en-US" dirty="0"/>
              </a:p>
            </p:txBody>
          </p:sp>
        </p:grpSp>
        <p:cxnSp>
          <p:nvCxnSpPr>
            <p:cNvPr id="60" name="直接箭头连接符 59"/>
            <p:cNvCxnSpPr>
              <a:stCxn id="56" idx="0"/>
              <a:endCxn id="52" idx="2"/>
            </p:cNvCxnSpPr>
            <p:nvPr/>
          </p:nvCxnSpPr>
          <p:spPr>
            <a:xfrm>
              <a:off x="5987160" y="3714912"/>
              <a:ext cx="419721" cy="0"/>
            </a:xfrm>
            <a:prstGeom prst="straightConnector1">
              <a:avLst/>
            </a:prstGeom>
            <a:ln w="635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箭头连接符 63"/>
            <p:cNvCxnSpPr/>
            <p:nvPr/>
          </p:nvCxnSpPr>
          <p:spPr>
            <a:xfrm flipH="1">
              <a:off x="6349189" y="5949280"/>
              <a:ext cx="934222" cy="0"/>
            </a:xfrm>
            <a:prstGeom prst="straightConnector1">
              <a:avLst/>
            </a:prstGeom>
            <a:ln w="635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箭头连接符 72"/>
            <p:cNvCxnSpPr/>
            <p:nvPr/>
          </p:nvCxnSpPr>
          <p:spPr>
            <a:xfrm>
              <a:off x="7933365" y="4266439"/>
              <a:ext cx="1086379" cy="475536"/>
            </a:xfrm>
            <a:prstGeom prst="straightConnector1">
              <a:avLst/>
            </a:prstGeom>
            <a:ln w="635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箭头连接符 75"/>
            <p:cNvCxnSpPr/>
            <p:nvPr/>
          </p:nvCxnSpPr>
          <p:spPr>
            <a:xfrm>
              <a:off x="6349189" y="5652821"/>
              <a:ext cx="934222" cy="0"/>
            </a:xfrm>
            <a:prstGeom prst="straightConnector1">
              <a:avLst/>
            </a:prstGeom>
            <a:ln w="635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/>
            <p:cNvCxnSpPr/>
            <p:nvPr/>
          </p:nvCxnSpPr>
          <p:spPr>
            <a:xfrm flipH="1">
              <a:off x="5987160" y="4227158"/>
              <a:ext cx="938999" cy="475536"/>
            </a:xfrm>
            <a:prstGeom prst="straightConnector1">
              <a:avLst/>
            </a:prstGeom>
            <a:ln w="635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7423469" y="5382122"/>
              <a:ext cx="1193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Ana data</a:t>
              </a:r>
              <a:endParaRPr lang="zh-CN" alt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429309" y="5718242"/>
              <a:ext cx="1193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 smtClean="0"/>
                <a:t>Sim</a:t>
              </a:r>
              <a:r>
                <a:rPr lang="en-US" altLang="zh-CN" dirty="0" smtClean="0"/>
                <a:t> data</a:t>
              </a:r>
              <a:endParaRPr lang="zh-CN" altLang="en-US" dirty="0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7419319" y="5916386"/>
            <a:ext cx="1193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Raw data</a:t>
            </a:r>
            <a:endParaRPr lang="zh-CN" altLang="en-US" dirty="0"/>
          </a:p>
        </p:txBody>
      </p:sp>
      <p:sp>
        <p:nvSpPr>
          <p:cNvPr id="35" name="下箭头 34"/>
          <p:cNvSpPr/>
          <p:nvPr/>
        </p:nvSpPr>
        <p:spPr>
          <a:xfrm rot="17548837">
            <a:off x="8067423" y="3859871"/>
            <a:ext cx="345906" cy="804219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4" name="直接箭头连接符 33"/>
          <p:cNvCxnSpPr>
            <a:stCxn id="50" idx="1"/>
          </p:cNvCxnSpPr>
          <p:nvPr/>
        </p:nvCxnSpPr>
        <p:spPr>
          <a:xfrm flipH="1" flipV="1">
            <a:off x="7917266" y="4012358"/>
            <a:ext cx="99039" cy="614886"/>
          </a:xfrm>
          <a:prstGeom prst="straightConnector1">
            <a:avLst/>
          </a:prstGeom>
          <a:ln w="635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80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8</a:t>
            </a:fld>
            <a:endParaRPr 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WMS with DIRAC</a:t>
            </a:r>
            <a:endParaRPr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6691" y="1340768"/>
            <a:ext cx="8352928" cy="3312368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DIRAC </a:t>
            </a:r>
            <a:r>
              <a:rPr lang="en-US" altLang="zh-CN" dirty="0" smtClean="0"/>
              <a:t>is widely used </a:t>
            </a:r>
            <a:r>
              <a:rPr lang="en-US" altLang="zh-CN" dirty="0"/>
              <a:t>by many </a:t>
            </a:r>
            <a:r>
              <a:rPr lang="en-US" altLang="zh-CN" dirty="0" smtClean="0"/>
              <a:t>HEP experiments</a:t>
            </a:r>
          </a:p>
          <a:p>
            <a:pPr lvl="1"/>
            <a:r>
              <a:rPr lang="en-US" altLang="zh-CN" dirty="0" err="1" smtClean="0"/>
              <a:t>LHCb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BelleII</a:t>
            </a:r>
            <a:r>
              <a:rPr lang="en-US" altLang="zh-CN" dirty="0" smtClean="0"/>
              <a:t>, CTA, ILC, BESIII….</a:t>
            </a:r>
          </a:p>
          <a:p>
            <a:r>
              <a:rPr lang="en-US" altLang="zh-CN" dirty="0" smtClean="0"/>
              <a:t>It is proved by </a:t>
            </a:r>
            <a:r>
              <a:rPr lang="en-US" altLang="zh-CN" dirty="0" err="1" smtClean="0"/>
              <a:t>LHCb</a:t>
            </a:r>
            <a:r>
              <a:rPr lang="en-US" altLang="zh-CN" dirty="0" smtClean="0"/>
              <a:t> that the framework can deal with 40K jobs at the same time</a:t>
            </a:r>
          </a:p>
          <a:p>
            <a:r>
              <a:rPr lang="en-US" altLang="zh-CN" dirty="0" smtClean="0"/>
              <a:t>The e</a:t>
            </a:r>
            <a:r>
              <a:rPr lang="en-US" altLang="zh-CN" dirty="0" smtClean="0"/>
              <a:t>xperience </a:t>
            </a:r>
            <a:r>
              <a:rPr lang="en-US" altLang="zh-CN" dirty="0" smtClean="0"/>
              <a:t>of BESIII distributed computing showed </a:t>
            </a:r>
          </a:p>
          <a:p>
            <a:pPr lvl="1"/>
            <a:r>
              <a:rPr lang="en-US" altLang="zh-CN" dirty="0" smtClean="0"/>
              <a:t>Can be customized according to experiment requirements</a:t>
            </a:r>
          </a:p>
          <a:p>
            <a:pPr lvl="1"/>
            <a:r>
              <a:rPr lang="en-US" altLang="zh-CN" dirty="0" smtClean="0"/>
              <a:t>Extensible and reliable</a:t>
            </a:r>
          </a:p>
          <a:p>
            <a:pPr lvl="1"/>
            <a:r>
              <a:rPr lang="en-US" altLang="zh-CN" dirty="0" smtClean="0"/>
              <a:t>Able to integrate various heterogeneous resources</a:t>
            </a:r>
          </a:p>
          <a:p>
            <a:r>
              <a:rPr lang="en-US" altLang="zh-CN" dirty="0" smtClean="0"/>
              <a:t>CNAF and JINR also have knowledge and experience on DIRAC</a:t>
            </a:r>
          </a:p>
        </p:txBody>
      </p:sp>
      <p:pic>
        <p:nvPicPr>
          <p:cNvPr id="7" name="Picture 2" descr="D:\yant_doc\2013.10.30_IHEP_DIRAC_Project\z02_项目工作文档_主题整理\09_其他实验\CEPC\2014.9.12_SJTU_4th_Collaboration_Meeting_Report\ref\DIRAC-USERS-2\LHCb_jobs_Ayear_2014.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93096"/>
            <a:ext cx="3552395" cy="230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44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Resources integration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72811"/>
            <a:ext cx="9144000" cy="258823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Some trials have been done on DIRAC</a:t>
            </a:r>
          </a:p>
          <a:p>
            <a:pPr lvl="1"/>
            <a:r>
              <a:rPr lang="en-US" altLang="zh-CN" dirty="0" smtClean="0"/>
              <a:t>Private Cloud (</a:t>
            </a:r>
            <a:r>
              <a:rPr lang="en-US" altLang="zh-CN" dirty="0" err="1" smtClean="0"/>
              <a:t>Openstack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dirty="0" err="1" smtClean="0"/>
              <a:t>Opennebula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Commercial cloud (AWS)</a:t>
            </a:r>
          </a:p>
          <a:p>
            <a:r>
              <a:rPr lang="en-US" altLang="zh-CN" dirty="0" smtClean="0"/>
              <a:t>Elastic integration has been done and used in production for BESIII</a:t>
            </a:r>
          </a:p>
          <a:p>
            <a:pPr lvl="1" algn="just"/>
            <a:r>
              <a:rPr lang="en-US" altLang="zh-CN" dirty="0"/>
              <a:t>Cloud resource </a:t>
            </a:r>
            <a:r>
              <a:rPr lang="en-US" altLang="zh-CN" dirty="0" smtClean="0"/>
              <a:t>can </a:t>
            </a:r>
            <a:r>
              <a:rPr lang="en-US" altLang="zh-CN" dirty="0"/>
              <a:t>be </a:t>
            </a:r>
            <a:r>
              <a:rPr lang="en-US" altLang="zh-CN" dirty="0" smtClean="0"/>
              <a:t>used </a:t>
            </a:r>
            <a:r>
              <a:rPr lang="en-US" altLang="zh-CN" dirty="0"/>
              <a:t>and released </a:t>
            </a:r>
            <a:r>
              <a:rPr lang="en-US" altLang="zh-CN" dirty="0" smtClean="0"/>
              <a:t>dynamically  </a:t>
            </a:r>
            <a:r>
              <a:rPr lang="en-US" altLang="zh-CN" dirty="0"/>
              <a:t>according to number of job in task queue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9</a:t>
            </a:fld>
            <a:endParaRPr 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323528" y="4239052"/>
            <a:ext cx="8496944" cy="1882626"/>
            <a:chOff x="395536" y="3518692"/>
            <a:chExt cx="8642194" cy="2404646"/>
          </a:xfrm>
        </p:grpSpPr>
        <p:sp>
          <p:nvSpPr>
            <p:cNvPr id="6" name="圆角矩形 5"/>
            <p:cNvSpPr/>
            <p:nvPr/>
          </p:nvSpPr>
          <p:spPr>
            <a:xfrm>
              <a:off x="3540774" y="3518692"/>
              <a:ext cx="2317966" cy="237626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7" name="云形 6"/>
            <p:cNvSpPr/>
            <p:nvPr/>
          </p:nvSpPr>
          <p:spPr>
            <a:xfrm>
              <a:off x="3565054" y="4802986"/>
              <a:ext cx="2232248" cy="1008112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3889090" y="5173061"/>
              <a:ext cx="1512168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VM1, VM2, …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4753186" y="4802986"/>
              <a:ext cx="1116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Cloud</a:t>
              </a:r>
              <a:endParaRPr lang="zh-CN" altLang="en-US" dirty="0"/>
            </a:p>
          </p:txBody>
        </p:sp>
        <p:sp>
          <p:nvSpPr>
            <p:cNvPr id="10" name="TextBox 8"/>
            <p:cNvSpPr txBox="1"/>
            <p:nvPr/>
          </p:nvSpPr>
          <p:spPr>
            <a:xfrm>
              <a:off x="3556347" y="373471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Distributed Computing</a:t>
              </a:r>
              <a:endParaRPr lang="zh-CN" altLang="en-US" dirty="0"/>
            </a:p>
          </p:txBody>
        </p:sp>
        <p:sp>
          <p:nvSpPr>
            <p:cNvPr id="11" name="右箭头 10"/>
            <p:cNvSpPr/>
            <p:nvPr/>
          </p:nvSpPr>
          <p:spPr>
            <a:xfrm>
              <a:off x="2735796" y="4748389"/>
              <a:ext cx="778371" cy="34946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378" y="3572325"/>
              <a:ext cx="361206" cy="622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矩形 12"/>
            <p:cNvSpPr/>
            <p:nvPr/>
          </p:nvSpPr>
          <p:spPr>
            <a:xfrm>
              <a:off x="4006103" y="4103257"/>
              <a:ext cx="1750613" cy="4252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Job1, Job2, Job3…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395536" y="3547074"/>
              <a:ext cx="2340260" cy="237626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15" name="云形 14"/>
            <p:cNvSpPr/>
            <p:nvPr/>
          </p:nvSpPr>
          <p:spPr>
            <a:xfrm>
              <a:off x="431540" y="4831368"/>
              <a:ext cx="2232248" cy="1008112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1619672" y="4831368"/>
              <a:ext cx="111612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Cloud</a:t>
              </a:r>
              <a:endParaRPr lang="zh-CN" altLang="en-US" dirty="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431540" y="3751365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Distributed Computing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710571" y="4204679"/>
              <a:ext cx="1710190" cy="4252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No Jobs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曲线连接符 18"/>
            <p:cNvCxnSpPr/>
            <p:nvPr/>
          </p:nvCxnSpPr>
          <p:spPr>
            <a:xfrm rot="16200000" flipH="1">
              <a:off x="3543851" y="4259719"/>
              <a:ext cx="1084197" cy="684076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曲线连接符 19"/>
            <p:cNvCxnSpPr/>
            <p:nvPr/>
          </p:nvCxnSpPr>
          <p:spPr>
            <a:xfrm rot="5400000" flipH="1" flipV="1">
              <a:off x="4592731" y="4797005"/>
              <a:ext cx="643780" cy="106846"/>
            </a:xfrm>
            <a:prstGeom prst="curvedConnector3">
              <a:avLst/>
            </a:prstGeom>
            <a:ln w="1905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34"/>
            <p:cNvSpPr txBox="1"/>
            <p:nvPr/>
          </p:nvSpPr>
          <p:spPr>
            <a:xfrm>
              <a:off x="2655513" y="4216695"/>
              <a:ext cx="9732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 smtClean="0"/>
                <a:t>User Job Submission</a:t>
              </a:r>
              <a:endParaRPr lang="zh-CN" altLang="en-US" sz="1200" dirty="0"/>
            </a:p>
          </p:txBody>
        </p:sp>
        <p:sp>
          <p:nvSpPr>
            <p:cNvPr id="22" name="TextBox 35"/>
            <p:cNvSpPr txBox="1"/>
            <p:nvPr/>
          </p:nvSpPr>
          <p:spPr>
            <a:xfrm>
              <a:off x="3501071" y="4538728"/>
              <a:ext cx="6934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Create</a:t>
              </a:r>
              <a:endParaRPr lang="zh-CN" altLang="en-US" sz="1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23" name="TextBox 37"/>
            <p:cNvSpPr txBox="1"/>
            <p:nvPr/>
          </p:nvSpPr>
          <p:spPr>
            <a:xfrm>
              <a:off x="4567885" y="4544631"/>
              <a:ext cx="9762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400" b="1" dirty="0" smtClean="0">
                  <a:solidFill>
                    <a:schemeClr val="accent1">
                      <a:lumMod val="75000"/>
                    </a:schemeClr>
                  </a:solidFill>
                </a:rPr>
                <a:t>Get  Job</a:t>
              </a:r>
              <a:endParaRPr lang="zh-CN" altLang="en-US" sz="1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6661466" y="3547074"/>
              <a:ext cx="2304256" cy="237626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25" name="云形 24"/>
            <p:cNvSpPr/>
            <p:nvPr/>
          </p:nvSpPr>
          <p:spPr>
            <a:xfrm>
              <a:off x="6733474" y="4774522"/>
              <a:ext cx="2232248" cy="1008112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26" name="矩形 25"/>
            <p:cNvSpPr/>
            <p:nvPr/>
          </p:nvSpPr>
          <p:spPr>
            <a:xfrm>
              <a:off x="7333565" y="5098558"/>
              <a:ext cx="912076" cy="254524"/>
            </a:xfrm>
            <a:prstGeom prst="rect">
              <a:avLst/>
            </a:prstGeom>
            <a:solidFill>
              <a:schemeClr val="bg2">
                <a:lumMod val="90000"/>
                <a:alpha val="37000"/>
              </a:schemeClr>
            </a:soli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VM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41"/>
            <p:cNvSpPr txBox="1"/>
            <p:nvPr/>
          </p:nvSpPr>
          <p:spPr>
            <a:xfrm>
              <a:off x="7921606" y="4774522"/>
              <a:ext cx="1116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Cloud</a:t>
              </a:r>
              <a:endParaRPr lang="zh-CN" altLang="en-US" dirty="0"/>
            </a:p>
          </p:txBody>
        </p:sp>
        <p:sp>
          <p:nvSpPr>
            <p:cNvPr id="28" name="TextBox 42"/>
            <p:cNvSpPr txBox="1"/>
            <p:nvPr/>
          </p:nvSpPr>
          <p:spPr>
            <a:xfrm>
              <a:off x="6661466" y="3706252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/>
                <a:t>Distributed Computing</a:t>
              </a:r>
              <a:endParaRPr lang="zh-CN" altLang="en-US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7333565" y="4130266"/>
              <a:ext cx="1412829" cy="4252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No Jobs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右箭头 29"/>
            <p:cNvSpPr/>
            <p:nvPr/>
          </p:nvSpPr>
          <p:spPr>
            <a:xfrm>
              <a:off x="5872871" y="4749089"/>
              <a:ext cx="778371" cy="34946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31" name="TextBox 50"/>
            <p:cNvSpPr txBox="1"/>
            <p:nvPr/>
          </p:nvSpPr>
          <p:spPr>
            <a:xfrm>
              <a:off x="5756716" y="4112074"/>
              <a:ext cx="9732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 smtClean="0"/>
                <a:t>Job</a:t>
              </a:r>
            </a:p>
            <a:p>
              <a:pPr algn="ctr"/>
              <a:r>
                <a:rPr lang="en-US" altLang="zh-CN" sz="1200" dirty="0" smtClean="0"/>
                <a:t>Finished</a:t>
              </a:r>
              <a:endParaRPr lang="zh-CN" altLang="en-US" sz="1200" dirty="0"/>
            </a:p>
          </p:txBody>
        </p:sp>
        <p:cxnSp>
          <p:nvCxnSpPr>
            <p:cNvPr id="32" name="曲线连接符 31"/>
            <p:cNvCxnSpPr/>
            <p:nvPr/>
          </p:nvCxnSpPr>
          <p:spPr>
            <a:xfrm rot="16200000" flipH="1">
              <a:off x="6633758" y="4224056"/>
              <a:ext cx="1063531" cy="684076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53"/>
            <p:cNvSpPr txBox="1"/>
            <p:nvPr/>
          </p:nvSpPr>
          <p:spPr>
            <a:xfrm>
              <a:off x="6627240" y="4524471"/>
              <a:ext cx="6934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Delete</a:t>
              </a:r>
              <a:endParaRPr lang="zh-CN" altLang="en-US" sz="1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4547541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ion_mtg_Nov11_Nichols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Collaboration_mtg_Nov11_Nicholson</Template>
  <TotalTime>24726</TotalTime>
  <Words>1287</Words>
  <Application>Microsoft Office PowerPoint</Application>
  <PresentationFormat>全屏显示(4:3)</PresentationFormat>
  <Paragraphs>258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宋体</vt:lpstr>
      <vt:lpstr>Arial</vt:lpstr>
      <vt:lpstr>Calibri</vt:lpstr>
      <vt:lpstr>Collaboration_mtg_Nov11_Nicholson</vt:lpstr>
      <vt:lpstr>Status of JUNO distributed computing</vt:lpstr>
      <vt:lpstr>Content</vt:lpstr>
      <vt:lpstr>Data volume and Resource requirements</vt:lpstr>
      <vt:lpstr>Planned computing model</vt:lpstr>
      <vt:lpstr>Data centers to join</vt:lpstr>
      <vt:lpstr>Work flow</vt:lpstr>
      <vt:lpstr>Data flow</vt:lpstr>
      <vt:lpstr>WMS with DIRAC</vt:lpstr>
      <vt:lpstr>Resources integration</vt:lpstr>
      <vt:lpstr>WMS and DIRAC</vt:lpstr>
      <vt:lpstr>Grid storage </vt:lpstr>
      <vt:lpstr>Bookkeeping and File Catalogue</vt:lpstr>
      <vt:lpstr>Bookkeeping</vt:lpstr>
      <vt:lpstr>File Catalogue</vt:lpstr>
      <vt:lpstr>Data Transfer</vt:lpstr>
      <vt:lpstr>Condition database Management System</vt:lpstr>
      <vt:lpstr>CVMFS and Software Distribution</vt:lpstr>
      <vt:lpstr>Singularity </vt:lpstr>
      <vt:lpstr>Multi-core supports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BESIII Distributed Computing</dc:title>
  <dc:creator>Caitriana Nicholson</dc:creator>
  <cp:lastModifiedBy>zhangxiaomei zhangxiaomei</cp:lastModifiedBy>
  <cp:revision>2784</cp:revision>
  <cp:lastPrinted>2016-12-01T09:02:58Z</cp:lastPrinted>
  <dcterms:created xsi:type="dcterms:W3CDTF">2012-02-17T09:54:06Z</dcterms:created>
  <dcterms:modified xsi:type="dcterms:W3CDTF">2018-05-10T14:03:09Z</dcterms:modified>
</cp:coreProperties>
</file>