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8"/>
  </p:notesMasterIdLst>
  <p:handoutMasterIdLst>
    <p:handoutMasterId r:id="rId19"/>
  </p:handoutMasterIdLst>
  <p:sldIdLst>
    <p:sldId id="263" r:id="rId2"/>
    <p:sldId id="305" r:id="rId3"/>
    <p:sldId id="310" r:id="rId4"/>
    <p:sldId id="288" r:id="rId5"/>
    <p:sldId id="289" r:id="rId6"/>
    <p:sldId id="322" r:id="rId7"/>
    <p:sldId id="328" r:id="rId8"/>
    <p:sldId id="329" r:id="rId9"/>
    <p:sldId id="334" r:id="rId10"/>
    <p:sldId id="335" r:id="rId11"/>
    <p:sldId id="330" r:id="rId12"/>
    <p:sldId id="337" r:id="rId13"/>
    <p:sldId id="338" r:id="rId14"/>
    <p:sldId id="336" r:id="rId15"/>
    <p:sldId id="279" r:id="rId16"/>
    <p:sldId id="274" r:id="rId17"/>
  </p:sldIdLst>
  <p:sldSz cx="9144000" cy="6858000" type="screen4x3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618" userDrawn="1">
          <p15:clr>
            <a:srgbClr val="A4A3A4"/>
          </p15:clr>
        </p15:guide>
        <p15:guide id="3" orient="horz" pos="709" userDrawn="1">
          <p15:clr>
            <a:srgbClr val="A4A3A4"/>
          </p15:clr>
        </p15:guide>
        <p15:guide id="4" orient="horz" pos="3974" userDrawn="1">
          <p15:clr>
            <a:srgbClr val="A4A3A4"/>
          </p15:clr>
        </p15:guide>
        <p15:guide id="5" orient="horz" pos="4065" userDrawn="1">
          <p15:clr>
            <a:srgbClr val="A4A3A4"/>
          </p15:clr>
        </p15:guide>
        <p15:guide id="6" orient="horz" pos="4247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pos="5511" userDrawn="1">
          <p15:clr>
            <a:srgbClr val="A4A3A4"/>
          </p15:clr>
        </p15:guide>
        <p15:guide id="9" pos="249" userDrawn="1">
          <p15:clr>
            <a:srgbClr val="A4A3A4"/>
          </p15:clr>
        </p15:guide>
        <p15:guide id="10" pos="2880" userDrawn="1">
          <p15:clr>
            <a:srgbClr val="A4A3A4"/>
          </p15:clr>
        </p15:guide>
        <p15:guide id="11" pos="2835" userDrawn="1">
          <p15:clr>
            <a:srgbClr val="A4A3A4"/>
          </p15:clr>
        </p15:guide>
        <p15:guide id="12" pos="2925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orient="horz" pos="476">
          <p15:clr>
            <a:srgbClr val="A4A3A4"/>
          </p15:clr>
        </p15:guide>
        <p15:guide id="3" orient="horz" pos="5465">
          <p15:clr>
            <a:srgbClr val="A4A3A4"/>
          </p15:clr>
        </p15:guide>
        <p15:guide id="4" orient="horz" pos="5759">
          <p15:clr>
            <a:srgbClr val="A4A3A4"/>
          </p15:clr>
        </p15:guide>
        <p15:guide id="5" orient="horz" pos="5511">
          <p15:clr>
            <a:srgbClr val="A4A3A4"/>
          </p15:clr>
        </p15:guide>
        <p15:guide id="6" orient="horz" pos="5692">
          <p15:clr>
            <a:srgbClr val="A4A3A4"/>
          </p15:clr>
        </p15:guide>
        <p15:guide id="7" pos="3974">
          <p15:clr>
            <a:srgbClr val="A4A3A4"/>
          </p15:clr>
        </p15:guide>
        <p15:guide id="8" pos="34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73737"/>
    <a:srgbClr val="6E6E6E"/>
    <a:srgbClr val="FFFFFF"/>
    <a:srgbClr val="F8F8F8"/>
    <a:srgbClr val="1C1C1C"/>
    <a:srgbClr val="DDDDDD"/>
    <a:srgbClr val="808080"/>
    <a:srgbClr val="C0C0C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94719" autoAdjust="0"/>
  </p:normalViewPr>
  <p:slideViewPr>
    <p:cSldViewPr showGuides="1">
      <p:cViewPr varScale="1">
        <p:scale>
          <a:sx n="111" d="100"/>
          <a:sy n="111" d="100"/>
        </p:scale>
        <p:origin x="-1376" y="-104"/>
      </p:cViewPr>
      <p:guideLst>
        <p:guide orient="horz" pos="164"/>
        <p:guide orient="horz" pos="618"/>
        <p:guide orient="horz" pos="709"/>
        <p:guide orient="horz" pos="3974"/>
        <p:guide orient="horz" pos="4065"/>
        <p:guide orient="horz" pos="4247"/>
        <p:guide orient="horz" pos="3748"/>
        <p:guide pos="5511"/>
        <p:guide pos="249"/>
        <p:guide pos="2880"/>
        <p:guide pos="2835"/>
        <p:guide pos="29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102"/>
      </p:cViewPr>
      <p:guideLst>
        <p:guide orient="horz" pos="2880"/>
        <p:guide orient="horz" pos="476"/>
        <p:guide orient="horz" pos="5465"/>
        <p:guide orient="horz" pos="5759"/>
        <p:guide orient="horz" pos="5511"/>
        <p:guide orient="horz" pos="5692"/>
        <p:guide pos="3974"/>
        <p:guide pos="3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tags" Target="tags/tag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2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988229" y="107503"/>
            <a:ext cx="4320496" cy="2398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此处添加页眉信息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1989137" y="351842"/>
            <a:ext cx="4319587" cy="228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algn="l"/>
            <a:fld id="{CB446F43-867F-4F64-92FD-6C8496B9358B}" type="datetimeFigureOut">
              <a:rPr lang="zh-CN" altLang="en-US" smtClean="0"/>
              <a:pPr algn="l"/>
              <a:t>18/5/9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518112" y="8748464"/>
            <a:ext cx="2971800" cy="3219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此处添加页脚信息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085183" y="8748464"/>
            <a:ext cx="1223541" cy="3235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zh-CN" altLang="en-US" dirty="0" smtClean="0"/>
              <a:t>第 </a:t>
            </a:r>
            <a:fld id="{15FF29FA-1BF5-411D-8347-0A24CCE555CE}" type="slidenum">
              <a:rPr lang="zh-CN" altLang="en-US" smtClean="0"/>
              <a:t>‹#›</a:t>
            </a:fld>
            <a:r>
              <a:rPr lang="zh-CN" altLang="en-US" dirty="0" smtClean="0"/>
              <a:t> 页 讲义</a:t>
            </a:r>
            <a:endParaRPr lang="zh-CN" altLang="en-US" dirty="0"/>
          </a:p>
        </p:txBody>
      </p:sp>
      <p:cxnSp>
        <p:nvCxnSpPr>
          <p:cNvPr id="10" name="直接连接符 9"/>
          <p:cNvCxnSpPr/>
          <p:nvPr/>
        </p:nvCxnSpPr>
        <p:spPr>
          <a:xfrm>
            <a:off x="0" y="723669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组合 16"/>
          <p:cNvGrpSpPr/>
          <p:nvPr/>
        </p:nvGrpSpPr>
        <p:grpSpPr>
          <a:xfrm>
            <a:off x="3429000" y="1312195"/>
            <a:ext cx="2879725" cy="1603621"/>
            <a:chOff x="0" y="1312195"/>
            <a:chExt cx="6858000" cy="1603621"/>
          </a:xfrm>
        </p:grpSpPr>
        <p:cxnSp>
          <p:nvCxnSpPr>
            <p:cNvPr id="11" name="直接连接符 10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/>
        </p:nvGrpSpPr>
        <p:grpSpPr>
          <a:xfrm>
            <a:off x="3429000" y="3980364"/>
            <a:ext cx="2879725" cy="1603621"/>
            <a:chOff x="0" y="1312195"/>
            <a:chExt cx="6858000" cy="1603621"/>
          </a:xfrm>
        </p:grpSpPr>
        <p:cxnSp>
          <p:nvCxnSpPr>
            <p:cNvPr id="19" name="直接连接符 18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组合 24"/>
          <p:cNvGrpSpPr/>
          <p:nvPr/>
        </p:nvGrpSpPr>
        <p:grpSpPr>
          <a:xfrm>
            <a:off x="3429000" y="6629089"/>
            <a:ext cx="2879725" cy="1603621"/>
            <a:chOff x="0" y="1312195"/>
            <a:chExt cx="6858000" cy="1603621"/>
          </a:xfrm>
        </p:grpSpPr>
        <p:cxnSp>
          <p:nvCxnSpPr>
            <p:cNvPr id="26" name="直接连接符 25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矩形 31"/>
          <p:cNvSpPr/>
          <p:nvPr/>
        </p:nvSpPr>
        <p:spPr>
          <a:xfrm>
            <a:off x="549275" y="114299"/>
            <a:ext cx="1368152" cy="46614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LOGO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3" name="直接连接符 32"/>
          <p:cNvCxnSpPr/>
          <p:nvPr/>
        </p:nvCxnSpPr>
        <p:spPr>
          <a:xfrm>
            <a:off x="0" y="8676457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3328526" y="989904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>
                <a:solidFill>
                  <a:srgbClr val="C0C0C0"/>
                </a:solidFill>
              </a:rPr>
              <a:t>此处记录讲义</a:t>
            </a:r>
            <a:endParaRPr lang="zh-CN" altLang="en-US" sz="1400" dirty="0">
              <a:solidFill>
                <a:srgbClr val="C0C0C0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3328526" y="3672587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C0C0C0"/>
                </a:solidFill>
              </a:rPr>
              <a:t>此处记录讲义</a:t>
            </a:r>
          </a:p>
        </p:txBody>
      </p:sp>
      <p:sp>
        <p:nvSpPr>
          <p:cNvPr id="37" name="矩形 36"/>
          <p:cNvSpPr/>
          <p:nvPr/>
        </p:nvSpPr>
        <p:spPr>
          <a:xfrm>
            <a:off x="3328526" y="6321312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C0C0C0"/>
                </a:solidFill>
              </a:rPr>
              <a:t>此处记录讲义</a:t>
            </a:r>
          </a:p>
        </p:txBody>
      </p:sp>
      <p:pic>
        <p:nvPicPr>
          <p:cNvPr id="38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75" y="2929386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75" y="5581827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75" y="8232710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411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5292080"/>
            <a:ext cx="5759450" cy="374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988840" y="114299"/>
            <a:ext cx="4319884" cy="233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此处添加页眉信息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1988840" y="347370"/>
            <a:ext cx="4319885" cy="233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D51D64F8-606E-4201-A2DE-1AF0754CE781}" type="datetimeFigureOut">
              <a:rPr lang="zh-CN" altLang="en-US" smtClean="0"/>
              <a:pPr/>
              <a:t>18/5/9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552450" y="971550"/>
            <a:ext cx="5756275" cy="4316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549275" y="5508104"/>
            <a:ext cx="5759450" cy="2878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549523" y="8748465"/>
            <a:ext cx="2971800" cy="287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此处添加页脚信息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748713"/>
            <a:ext cx="2424112" cy="2873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zh-CN" altLang="en-US" dirty="0" smtClean="0"/>
              <a:t>第 </a:t>
            </a:r>
            <a:fld id="{CE884005-AAD7-43DA-8323-709AF992FEE5}" type="slidenum">
              <a:rPr lang="zh-CN" altLang="en-US" smtClean="0"/>
              <a:pPr/>
              <a:t>‹#›</a:t>
            </a:fld>
            <a:r>
              <a:rPr lang="zh-CN" altLang="en-US" dirty="0" smtClean="0"/>
              <a:t> 页</a:t>
            </a:r>
            <a:endParaRPr lang="zh-CN" altLang="en-US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0" y="723669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549275" y="114299"/>
            <a:ext cx="1368152" cy="46614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LOGO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8676457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1376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1pPr>
    <a:lvl2pPr marL="6286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2pPr>
    <a:lvl3pPr marL="10858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3pPr>
    <a:lvl4pPr marL="15430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4pPr>
    <a:lvl5pPr marL="20002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1BBA-CEB0-4622-BA2B-DCD4AABD4BA9}" type="datetime1">
              <a:rPr lang="zh-CN" altLang="en-US" smtClean="0"/>
              <a:pPr/>
              <a:t>18/5/9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17318516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1BBA-CEB0-4622-BA2B-DCD4AABD4BA9}" type="datetime1">
              <a:rPr lang="zh-CN" altLang="en-US" smtClean="0"/>
              <a:pPr/>
              <a:t>18/5/9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63606072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1BBA-CEB0-4622-BA2B-DCD4AABD4BA9}" type="datetime1">
              <a:rPr lang="zh-CN" altLang="en-US" smtClean="0"/>
              <a:pPr/>
              <a:t>18/5/9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89797651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E8E1-D7D1-4E96-AFE3-CFE14CBD6013}" type="datetime1">
              <a:rPr lang="zh-CN" altLang="en-US" smtClean="0"/>
              <a:t>18/5/9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7034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BD6D-B5CF-4172-9A2C-EDB32D64EB8E}" type="datetime1">
              <a:rPr lang="zh-CN" altLang="en-US" smtClean="0"/>
              <a:t>18/5/9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7461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C1532-F6AC-4C0F-9262-7D09BE731876}" type="datetime1">
              <a:rPr lang="zh-CN" altLang="en-US" smtClean="0"/>
              <a:pPr/>
              <a:t>18/5/9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  <p:pic>
        <p:nvPicPr>
          <p:cNvPr id="7" name="Picture 2" descr="D:\SLIDEtoME\TP模板\新建文件夹 (3)\bg3-1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33"/>
          <a:stretch/>
        </p:blipFill>
        <p:spPr bwMode="auto">
          <a:xfrm>
            <a:off x="-15874" y="759798"/>
            <a:ext cx="9159874" cy="6098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矩形 7"/>
          <p:cNvSpPr/>
          <p:nvPr userDrawn="1"/>
        </p:nvSpPr>
        <p:spPr>
          <a:xfrm>
            <a:off x="395536" y="271121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sz="1350" b="1" dirty="0" smtClean="0">
                <a:solidFill>
                  <a:srgbClr val="4D4D4D"/>
                </a:solidFill>
              </a:rPr>
              <a:t>LOGO</a:t>
            </a:r>
            <a:endParaRPr lang="zh-CN" altLang="en-US" sz="1350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975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3202-57DB-4DFC-BD72-260507B63603}" type="datetime1">
              <a:rPr lang="zh-CN" altLang="en-US" smtClean="0"/>
              <a:t>18/5/9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5399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056D-84FF-4D4F-BCFE-7D7525594891}" type="datetime1">
              <a:rPr lang="zh-CN" altLang="en-US" smtClean="0"/>
              <a:t>18/5/9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13862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1BBA-CEB0-4622-BA2B-DCD4AABD4BA9}" type="datetime1">
              <a:rPr lang="zh-CN" altLang="en-US" smtClean="0"/>
              <a:t>18/5/9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54045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E8E1-D7D1-4E96-AFE3-CFE14CBD6013}" type="datetime1">
              <a:rPr lang="zh-CN" altLang="en-US" smtClean="0"/>
              <a:t>18/5/9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084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9C1F-EAEB-4161-A355-8EC5A97D3281}" type="datetime1">
              <a:rPr lang="zh-CN" altLang="en-US" smtClean="0"/>
              <a:t>18/5/9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9456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1BBA-CEB0-4622-BA2B-DCD4AABD4BA9}" type="datetime1">
              <a:rPr lang="zh-CN" altLang="en-US" smtClean="0"/>
              <a:t>18/5/9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81066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A1BBA-CEB0-4622-BA2B-DCD4AABD4BA9}" type="datetime1">
              <a:rPr lang="zh-CN" altLang="en-US" smtClean="0"/>
              <a:pPr/>
              <a:t>18/5/9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79207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55" r:id="rId12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ctrTitle"/>
          </p:nvPr>
        </p:nvSpPr>
        <p:spPr>
          <a:xfrm>
            <a:off x="1403648" y="2451556"/>
            <a:ext cx="6264696" cy="165618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 smtClean="0">
                <a:solidFill>
                  <a:srgbClr val="0070C0"/>
                </a:solidFill>
                <a:latin typeface="+mn-lt"/>
              </a:rPr>
              <a:t>Update on SPMT Electronics Simulation </a:t>
            </a:r>
            <a:endParaRPr lang="zh-CN" altLang="en-US" sz="4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" name="副标题 7"/>
          <p:cNvSpPr>
            <a:spLocks noGrp="1"/>
          </p:cNvSpPr>
          <p:nvPr>
            <p:ph type="subTitle" idx="1"/>
          </p:nvPr>
        </p:nvSpPr>
        <p:spPr>
          <a:xfrm>
            <a:off x="1835696" y="4869160"/>
            <a:ext cx="5184576" cy="1080120"/>
          </a:xfrm>
        </p:spPr>
        <p:txBody>
          <a:bodyPr>
            <a:no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Tx/>
            </a:pPr>
            <a:r>
              <a:rPr lang="en-US" altLang="zh-CN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Main </a:t>
            </a:r>
            <a:r>
              <a:rPr lang="en-US" altLang="zh-CN" kern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contributors: </a:t>
            </a:r>
          </a:p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Tx/>
            </a:pPr>
            <a:r>
              <a:rPr lang="en-US" altLang="zh-CN" kern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Tao Lin</a:t>
            </a:r>
          </a:p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Tx/>
            </a:pPr>
            <a:r>
              <a:rPr lang="en-US" altLang="zh-CN" u="sng" kern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Yan Zhang</a:t>
            </a:r>
          </a:p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Tx/>
            </a:pPr>
            <a:endParaRPr lang="en-US" altLang="zh-CN" kern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Tx/>
            </a:pPr>
            <a:r>
              <a:rPr lang="en-US" altLang="zh-CN" kern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2018/5/10</a:t>
            </a:r>
            <a:endParaRPr lang="en-US" altLang="zh-CN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65" y="260648"/>
            <a:ext cx="2288103" cy="1141457"/>
          </a:xfrm>
          <a:prstGeom prst="rect">
            <a:avLst/>
          </a:prstGeom>
        </p:spPr>
      </p:pic>
      <p:pic>
        <p:nvPicPr>
          <p:cNvPr id="3074" name="图片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85286"/>
            <a:ext cx="1876425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7114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319"/>
    </mc:Choice>
    <mc:Fallback xmlns="">
      <p:transition spd="slow" advTm="1531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灯片编号占位符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436534" y="6398667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45F839BC-4F13-4A24-8439-124BBCB2626A}" type="slidenum">
              <a:rPr lang="zh-CN" altLang="en-US">
                <a:solidFill>
                  <a:srgbClr val="155331"/>
                </a:solidFill>
              </a:rPr>
              <a:pPr/>
              <a:t>10</a:t>
            </a:fld>
            <a:endParaRPr lang="zh-CN" altLang="en-US">
              <a:solidFill>
                <a:srgbClr val="155331"/>
              </a:solidFill>
            </a:endParaRPr>
          </a:p>
        </p:txBody>
      </p:sp>
      <p:sp>
        <p:nvSpPr>
          <p:cNvPr id="14" name="文本框 4"/>
          <p:cNvSpPr txBox="1">
            <a:spLocks noChangeArrowheads="1"/>
          </p:cNvSpPr>
          <p:nvPr/>
        </p:nvSpPr>
        <p:spPr bwMode="auto">
          <a:xfrm>
            <a:off x="231273" y="12794"/>
            <a:ext cx="8093075" cy="671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</a:rPr>
              <a:t>Status of algorithms</a:t>
            </a:r>
          </a:p>
        </p:txBody>
      </p:sp>
      <p:sp>
        <p:nvSpPr>
          <p:cNvPr id="10" name="文本框 5"/>
          <p:cNvSpPr txBox="1">
            <a:spLocks noChangeArrowheads="1"/>
          </p:cNvSpPr>
          <p:nvPr/>
        </p:nvSpPr>
        <p:spPr bwMode="auto">
          <a:xfrm>
            <a:off x="467544" y="980728"/>
            <a:ext cx="8136904" cy="4314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400" b="1" dirty="0" err="1" smtClean="0"/>
              <a:t>PMTSimAlg</a:t>
            </a:r>
            <a:r>
              <a:rPr lang="en-US" altLang="zh-CN" sz="2400" dirty="0" smtClean="0"/>
              <a:t> </a:t>
            </a:r>
            <a:endParaRPr lang="en-US" altLang="zh-CN" sz="2000" dirty="0" smtClean="0"/>
          </a:p>
          <a:p>
            <a:pPr>
              <a:lnSpc>
                <a:spcPct val="150000"/>
              </a:lnSpc>
            </a:pPr>
            <a:r>
              <a:rPr lang="en-US" altLang="zh-CN" sz="2000" dirty="0" smtClean="0"/>
              <a:t>      • Mix events and generate pulses.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/>
              <a:t>      • </a:t>
            </a:r>
            <a:r>
              <a:rPr lang="en-US" altLang="zh-CN" sz="2000" dirty="0"/>
              <a:t>Replace the original </a:t>
            </a:r>
            <a:r>
              <a:rPr lang="en-US" altLang="zh-CN" sz="2000" dirty="0" smtClean="0"/>
              <a:t>packages: </a:t>
            </a:r>
            <a:r>
              <a:rPr lang="en-US" altLang="zh-CN" sz="2000" dirty="0" err="1" smtClean="0"/>
              <a:t>EvtMixing</a:t>
            </a:r>
            <a:r>
              <a:rPr lang="en-US" altLang="zh-CN" sz="2000" dirty="0"/>
              <a:t>, Unpacking, </a:t>
            </a:r>
            <a:r>
              <a:rPr lang="en-US" altLang="zh-CN" sz="2000" dirty="0" err="1"/>
              <a:t>PMTSim</a:t>
            </a:r>
            <a:r>
              <a:rPr lang="en-US" altLang="zh-CN" sz="20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/>
              <a:t>      • Get hits from </a:t>
            </a:r>
            <a:r>
              <a:rPr lang="en-US" altLang="zh-CN" sz="2000" dirty="0" err="1" smtClean="0"/>
              <a:t>SimPMTHit</a:t>
            </a:r>
            <a:r>
              <a:rPr lang="en-US" altLang="zh-CN" sz="2000" dirty="0" smtClean="0"/>
              <a:t>, and sorted by </a:t>
            </a:r>
            <a:r>
              <a:rPr lang="en-US" altLang="zh-CN" sz="2000" dirty="0" err="1" smtClean="0"/>
              <a:t>hittime</a:t>
            </a:r>
            <a:r>
              <a:rPr lang="en-US" altLang="zh-CN" sz="2000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 </a:t>
            </a:r>
            <a:r>
              <a:rPr lang="en-US" altLang="zh-CN" sz="2000" dirty="0" smtClean="0"/>
              <a:t>     • </a:t>
            </a:r>
            <a:r>
              <a:rPr lang="en-US" altLang="zh-CN" sz="2000" dirty="0" smtClean="0"/>
              <a:t>For Large PMT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 </a:t>
            </a:r>
            <a:r>
              <a:rPr lang="en-US" altLang="zh-CN" sz="2000" dirty="0" smtClean="0"/>
              <a:t>        </a:t>
            </a:r>
            <a:r>
              <a:rPr lang="en-US" altLang="zh-CN" sz="1600" dirty="0" smtClean="0"/>
              <a:t> </a:t>
            </a:r>
            <a:r>
              <a:rPr lang="en-US" altLang="zh-CN" sz="1600" dirty="0" smtClean="0"/>
              <a:t>•</a:t>
            </a:r>
            <a:r>
              <a:rPr lang="en-US" altLang="zh-CN" dirty="0" smtClean="0"/>
              <a:t> </a:t>
            </a:r>
            <a:r>
              <a:rPr lang="en-US" altLang="zh-CN" dirty="0"/>
              <a:t>Generate </a:t>
            </a:r>
            <a:r>
              <a:rPr lang="en-US" altLang="zh-CN" dirty="0"/>
              <a:t>pulses as </a:t>
            </a:r>
            <a:r>
              <a:rPr lang="en-US" altLang="zh-CN" dirty="0" smtClean="0"/>
              <a:t>several factors: Relative quantum efficiency, Single PE response, TTS and </a:t>
            </a:r>
            <a:r>
              <a:rPr lang="en-US" altLang="zh-CN" dirty="0"/>
              <a:t>T</a:t>
            </a:r>
            <a:r>
              <a:rPr lang="en-US" altLang="zh-CN" dirty="0" smtClean="0"/>
              <a:t>ime offset.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 smtClean="0"/>
              <a:t>      </a:t>
            </a:r>
            <a:r>
              <a:rPr lang="en-US" altLang="zh-CN" dirty="0" smtClean="0"/>
              <a:t>    </a:t>
            </a:r>
            <a:r>
              <a:rPr lang="en-US" altLang="zh-CN" sz="1600" dirty="0" smtClean="0"/>
              <a:t> •</a:t>
            </a:r>
            <a:r>
              <a:rPr lang="en-US" altLang="zh-CN" dirty="0" smtClean="0"/>
              <a:t> </a:t>
            </a:r>
            <a:r>
              <a:rPr lang="en-US" altLang="zh-CN" dirty="0"/>
              <a:t>D</a:t>
            </a:r>
            <a:r>
              <a:rPr lang="en-US" altLang="zh-CN" dirty="0" smtClean="0"/>
              <a:t>ark pulse:  Add dark pulse as </a:t>
            </a:r>
            <a:r>
              <a:rPr lang="en-US" altLang="zh-CN" dirty="0"/>
              <a:t>P</a:t>
            </a:r>
            <a:r>
              <a:rPr lang="en-US" altLang="zh-CN" dirty="0" smtClean="0"/>
              <a:t>oisson distribution in a time window.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 </a:t>
            </a:r>
            <a:r>
              <a:rPr lang="en-US" altLang="zh-CN" dirty="0" smtClean="0"/>
              <a:t>     </a:t>
            </a:r>
            <a:r>
              <a:rPr lang="en-US" altLang="zh-CN" dirty="0" smtClean="0"/>
              <a:t>     </a:t>
            </a:r>
            <a:r>
              <a:rPr lang="en-US" altLang="zh-CN" sz="1600" dirty="0" smtClean="0"/>
              <a:t>• </a:t>
            </a:r>
            <a:r>
              <a:rPr lang="en-US" altLang="zh-CN" dirty="0" smtClean="0"/>
              <a:t>After pulse:  Each pulse have a probability to generate a after pulse.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31102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灯片编号占位符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436534" y="6398667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45F839BC-4F13-4A24-8439-124BBCB2626A}" type="slidenum">
              <a:rPr lang="zh-CN" altLang="en-US">
                <a:solidFill>
                  <a:srgbClr val="155331"/>
                </a:solidFill>
              </a:rPr>
              <a:pPr/>
              <a:t>11</a:t>
            </a:fld>
            <a:endParaRPr lang="zh-CN" altLang="en-US">
              <a:solidFill>
                <a:srgbClr val="155331"/>
              </a:solidFill>
            </a:endParaRPr>
          </a:p>
        </p:txBody>
      </p:sp>
      <p:sp>
        <p:nvSpPr>
          <p:cNvPr id="14" name="文本框 4"/>
          <p:cNvSpPr txBox="1">
            <a:spLocks noChangeArrowheads="1"/>
          </p:cNvSpPr>
          <p:nvPr/>
        </p:nvSpPr>
        <p:spPr bwMode="auto">
          <a:xfrm>
            <a:off x="231273" y="12794"/>
            <a:ext cx="8093075" cy="671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</a:rPr>
              <a:t>Status of algorithms</a:t>
            </a:r>
          </a:p>
        </p:txBody>
      </p:sp>
      <p:sp>
        <p:nvSpPr>
          <p:cNvPr id="10" name="文本框 5"/>
          <p:cNvSpPr txBox="1">
            <a:spLocks noChangeArrowheads="1"/>
          </p:cNvSpPr>
          <p:nvPr/>
        </p:nvSpPr>
        <p:spPr bwMode="auto">
          <a:xfrm>
            <a:off x="467544" y="692696"/>
            <a:ext cx="7704856" cy="3390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400" b="1" dirty="0" err="1" smtClean="0"/>
              <a:t>TriggerSimAlg</a:t>
            </a:r>
            <a:r>
              <a:rPr lang="en-US" altLang="zh-CN" sz="2400" b="1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/>
              <a:t>      • Read </a:t>
            </a:r>
            <a:r>
              <a:rPr lang="en-US" altLang="zh-CN" sz="2000" dirty="0"/>
              <a:t>pulses and generate </a:t>
            </a:r>
            <a:r>
              <a:rPr lang="en-US" altLang="zh-CN" sz="2000" dirty="0" smtClean="0"/>
              <a:t>triggers, don’t </a:t>
            </a:r>
            <a:r>
              <a:rPr lang="en-US" altLang="zh-CN" sz="2000" dirty="0"/>
              <a:t>modify the pulse buffer.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/>
              <a:t>      • </a:t>
            </a:r>
            <a:r>
              <a:rPr lang="en-US" altLang="zh-CN" sz="2000" dirty="0"/>
              <a:t>If there are not enough pulses, invoke </a:t>
            </a:r>
            <a:r>
              <a:rPr lang="en-US" altLang="zh-CN" sz="2000" dirty="0" err="1"/>
              <a:t>PMTSim</a:t>
            </a:r>
            <a:r>
              <a:rPr lang="en-US" altLang="zh-CN" sz="20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/>
              <a:t>      • </a:t>
            </a:r>
            <a:r>
              <a:rPr lang="en-US" altLang="zh-CN" sz="2000" dirty="0"/>
              <a:t>Invoke each trigger tool to generate a trigger.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/>
              <a:t>      • LPMT trigger scheme (</a:t>
            </a:r>
            <a:r>
              <a:rPr lang="en-US" altLang="zh-CN" sz="2000" dirty="0" smtClean="0"/>
              <a:t>Global </a:t>
            </a:r>
            <a:r>
              <a:rPr lang="en-US" altLang="zh-CN" sz="2000" dirty="0" smtClean="0"/>
              <a:t>Trigger</a:t>
            </a:r>
            <a:r>
              <a:rPr lang="en-US" altLang="zh-CN" sz="2000" dirty="0" smtClean="0"/>
              <a:t>) </a:t>
            </a:r>
            <a:r>
              <a:rPr lang="en-US" altLang="zh-CN" sz="2000" dirty="0" smtClean="0"/>
              <a:t>:  Counting </a:t>
            </a:r>
            <a:r>
              <a:rPr lang="en-US" altLang="zh-CN" sz="2000" dirty="0"/>
              <a:t>f</a:t>
            </a:r>
            <a:r>
              <a:rPr lang="en-US" altLang="zh-CN" sz="2000" dirty="0" smtClean="0"/>
              <a:t>ired PMT number in a time window.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 </a:t>
            </a:r>
            <a:r>
              <a:rPr lang="en-US" altLang="zh-CN" sz="2000" dirty="0" smtClean="0"/>
              <a:t>      • SPMT trigger scheme: Self-trigger.</a:t>
            </a:r>
            <a:endParaRPr lang="en-US" altLang="zh-CN" sz="2000" dirty="0"/>
          </a:p>
        </p:txBody>
      </p:sp>
      <p:sp>
        <p:nvSpPr>
          <p:cNvPr id="5" name="箭头 86"/>
          <p:cNvSpPr>
            <a:spLocks noChangeShapeType="1"/>
          </p:cNvSpPr>
          <p:nvPr/>
        </p:nvSpPr>
        <p:spPr bwMode="auto">
          <a:xfrm>
            <a:off x="2624138" y="5148263"/>
            <a:ext cx="58959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" name="箭头 158"/>
          <p:cNvSpPr>
            <a:spLocks noChangeShapeType="1"/>
          </p:cNvSpPr>
          <p:nvPr/>
        </p:nvSpPr>
        <p:spPr bwMode="auto">
          <a:xfrm flipV="1">
            <a:off x="2840038" y="4787900"/>
            <a:ext cx="1587" cy="360363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" name="箭头 158"/>
          <p:cNvSpPr>
            <a:spLocks noChangeShapeType="1"/>
          </p:cNvSpPr>
          <p:nvPr/>
        </p:nvSpPr>
        <p:spPr bwMode="auto">
          <a:xfrm flipV="1">
            <a:off x="2984500" y="4573588"/>
            <a:ext cx="1588" cy="574675"/>
          </a:xfrm>
          <a:prstGeom prst="line">
            <a:avLst/>
          </a:prstGeom>
          <a:noFill/>
          <a:ln w="9525">
            <a:solidFill>
              <a:schemeClr val="hlink"/>
            </a:solidFill>
            <a:bevel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" name="箭头 158"/>
          <p:cNvSpPr>
            <a:spLocks noChangeShapeType="1"/>
          </p:cNvSpPr>
          <p:nvPr/>
        </p:nvSpPr>
        <p:spPr bwMode="auto">
          <a:xfrm flipV="1">
            <a:off x="3271838" y="4789488"/>
            <a:ext cx="1587" cy="358775"/>
          </a:xfrm>
          <a:prstGeom prst="line">
            <a:avLst/>
          </a:prstGeom>
          <a:noFill/>
          <a:ln w="9525">
            <a:solidFill>
              <a:schemeClr val="hlink"/>
            </a:solidFill>
            <a:bevel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" name="箭头 158"/>
          <p:cNvSpPr>
            <a:spLocks noChangeShapeType="1"/>
          </p:cNvSpPr>
          <p:nvPr/>
        </p:nvSpPr>
        <p:spPr bwMode="auto">
          <a:xfrm flipV="1">
            <a:off x="3849688" y="4356100"/>
            <a:ext cx="0" cy="792163"/>
          </a:xfrm>
          <a:prstGeom prst="line">
            <a:avLst/>
          </a:prstGeom>
          <a:noFill/>
          <a:ln w="9525">
            <a:solidFill>
              <a:schemeClr val="hlink"/>
            </a:solidFill>
            <a:bevel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箭头 158"/>
          <p:cNvSpPr>
            <a:spLocks noChangeShapeType="1"/>
          </p:cNvSpPr>
          <p:nvPr/>
        </p:nvSpPr>
        <p:spPr bwMode="auto">
          <a:xfrm flipV="1">
            <a:off x="3992563" y="4789488"/>
            <a:ext cx="0" cy="358775"/>
          </a:xfrm>
          <a:prstGeom prst="line">
            <a:avLst/>
          </a:prstGeom>
          <a:noFill/>
          <a:ln w="9525">
            <a:solidFill>
              <a:schemeClr val="hlink"/>
            </a:solidFill>
            <a:bevel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" name="箭头 158"/>
          <p:cNvSpPr>
            <a:spLocks noChangeShapeType="1"/>
          </p:cNvSpPr>
          <p:nvPr/>
        </p:nvSpPr>
        <p:spPr bwMode="auto">
          <a:xfrm flipV="1">
            <a:off x="4640263" y="4789488"/>
            <a:ext cx="1587" cy="358775"/>
          </a:xfrm>
          <a:prstGeom prst="line">
            <a:avLst/>
          </a:prstGeom>
          <a:noFill/>
          <a:ln w="9525">
            <a:solidFill>
              <a:schemeClr val="hlink"/>
            </a:solidFill>
            <a:bevel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" name="箭头 158"/>
          <p:cNvSpPr>
            <a:spLocks noChangeShapeType="1"/>
          </p:cNvSpPr>
          <p:nvPr/>
        </p:nvSpPr>
        <p:spPr bwMode="auto">
          <a:xfrm flipV="1">
            <a:off x="4713288" y="4573588"/>
            <a:ext cx="0" cy="574675"/>
          </a:xfrm>
          <a:prstGeom prst="line">
            <a:avLst/>
          </a:prstGeom>
          <a:noFill/>
          <a:ln w="9525">
            <a:solidFill>
              <a:schemeClr val="hlink"/>
            </a:solidFill>
            <a:bevel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" name="箭头 158"/>
          <p:cNvSpPr>
            <a:spLocks noChangeShapeType="1"/>
          </p:cNvSpPr>
          <p:nvPr/>
        </p:nvSpPr>
        <p:spPr bwMode="auto">
          <a:xfrm flipV="1">
            <a:off x="4784725" y="4789488"/>
            <a:ext cx="1588" cy="358775"/>
          </a:xfrm>
          <a:prstGeom prst="line">
            <a:avLst/>
          </a:prstGeom>
          <a:noFill/>
          <a:ln w="9525">
            <a:solidFill>
              <a:schemeClr val="hlink"/>
            </a:solidFill>
            <a:bevel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" name="箭头 158"/>
          <p:cNvSpPr>
            <a:spLocks noChangeShapeType="1"/>
          </p:cNvSpPr>
          <p:nvPr/>
        </p:nvSpPr>
        <p:spPr bwMode="auto">
          <a:xfrm flipV="1">
            <a:off x="5289550" y="4789488"/>
            <a:ext cx="0" cy="358775"/>
          </a:xfrm>
          <a:prstGeom prst="line">
            <a:avLst/>
          </a:prstGeom>
          <a:noFill/>
          <a:ln w="9525">
            <a:solidFill>
              <a:schemeClr val="hlink"/>
            </a:solidFill>
            <a:bevel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" name="箭头 158"/>
          <p:cNvSpPr>
            <a:spLocks noChangeShapeType="1"/>
          </p:cNvSpPr>
          <p:nvPr/>
        </p:nvSpPr>
        <p:spPr bwMode="auto">
          <a:xfrm flipV="1">
            <a:off x="6153150" y="4645025"/>
            <a:ext cx="0" cy="503238"/>
          </a:xfrm>
          <a:prstGeom prst="line">
            <a:avLst/>
          </a:prstGeom>
          <a:noFill/>
          <a:ln w="9525">
            <a:solidFill>
              <a:schemeClr val="hlink"/>
            </a:solidFill>
            <a:bevel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" name="箭头 158"/>
          <p:cNvSpPr>
            <a:spLocks noChangeShapeType="1"/>
          </p:cNvSpPr>
          <p:nvPr/>
        </p:nvSpPr>
        <p:spPr bwMode="auto">
          <a:xfrm flipV="1">
            <a:off x="6729413" y="4500563"/>
            <a:ext cx="0" cy="647700"/>
          </a:xfrm>
          <a:prstGeom prst="line">
            <a:avLst/>
          </a:prstGeom>
          <a:noFill/>
          <a:ln w="9525">
            <a:solidFill>
              <a:schemeClr val="hlink"/>
            </a:solidFill>
            <a:bevel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" name="箭头 158"/>
          <p:cNvSpPr>
            <a:spLocks noChangeShapeType="1"/>
          </p:cNvSpPr>
          <p:nvPr/>
        </p:nvSpPr>
        <p:spPr bwMode="auto">
          <a:xfrm flipV="1">
            <a:off x="7666038" y="4789488"/>
            <a:ext cx="0" cy="358775"/>
          </a:xfrm>
          <a:prstGeom prst="line">
            <a:avLst/>
          </a:prstGeom>
          <a:noFill/>
          <a:ln w="9525">
            <a:solidFill>
              <a:schemeClr val="hlink"/>
            </a:solidFill>
            <a:bevel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" name="箭头 158"/>
          <p:cNvSpPr>
            <a:spLocks noChangeShapeType="1"/>
          </p:cNvSpPr>
          <p:nvPr/>
        </p:nvSpPr>
        <p:spPr bwMode="auto">
          <a:xfrm flipV="1">
            <a:off x="3128963" y="4789488"/>
            <a:ext cx="0" cy="358775"/>
          </a:xfrm>
          <a:prstGeom prst="line">
            <a:avLst/>
          </a:prstGeom>
          <a:noFill/>
          <a:ln w="9525">
            <a:solidFill>
              <a:schemeClr val="hlink"/>
            </a:solidFill>
            <a:bevel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" name="流程图: 过程 6168"/>
          <p:cNvSpPr>
            <a:spLocks noChangeArrowheads="1"/>
          </p:cNvSpPr>
          <p:nvPr/>
        </p:nvSpPr>
        <p:spPr bwMode="auto">
          <a:xfrm>
            <a:off x="4568825" y="5221288"/>
            <a:ext cx="1528763" cy="287337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lIns="90170" tIns="46990" rIns="90170" bIns="46990" anchor="ctr"/>
          <a:lstStyle/>
          <a:p>
            <a:pPr algn="ctr" eaLnBrk="1" hangingPunct="1">
              <a:buFont typeface="Arial" charset="0"/>
              <a:buNone/>
            </a:pPr>
            <a:r>
              <a:rPr lang="zh-CN" altLang="en-US"/>
              <a:t>PulseBuffer</a:t>
            </a:r>
          </a:p>
        </p:txBody>
      </p:sp>
      <p:sp>
        <p:nvSpPr>
          <p:cNvPr id="22" name="文本框 6169"/>
          <p:cNvSpPr txBox="1">
            <a:spLocks noChangeArrowheads="1"/>
          </p:cNvSpPr>
          <p:nvPr/>
        </p:nvSpPr>
        <p:spPr bwMode="auto">
          <a:xfrm>
            <a:off x="7091363" y="5148263"/>
            <a:ext cx="15128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zh-CN" altLang="en-US" sz="1200"/>
              <a:t>t（global time）</a:t>
            </a:r>
          </a:p>
        </p:txBody>
      </p:sp>
      <p:sp>
        <p:nvSpPr>
          <p:cNvPr id="23" name="流程图: 过程 6170"/>
          <p:cNvSpPr>
            <a:spLocks noChangeArrowheads="1"/>
          </p:cNvSpPr>
          <p:nvPr/>
        </p:nvSpPr>
        <p:spPr bwMode="auto">
          <a:xfrm>
            <a:off x="1907705" y="4140200"/>
            <a:ext cx="651346" cy="288925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bevel/>
            <a:headEnd/>
            <a:tailEnd/>
          </a:ln>
        </p:spPr>
        <p:txBody>
          <a:bodyPr wrap="none" anchor="ctr"/>
          <a:lstStyle/>
          <a:p>
            <a:pPr algn="ctr" eaLnBrk="1" hangingPunct="1">
              <a:buFont typeface="Arial" charset="0"/>
              <a:buNone/>
            </a:pPr>
            <a:r>
              <a:rPr lang="zh-CN" altLang="en-US" dirty="0"/>
              <a:t>Pulse</a:t>
            </a:r>
          </a:p>
        </p:txBody>
      </p:sp>
      <p:sp>
        <p:nvSpPr>
          <p:cNvPr id="24" name="箭头 174"/>
          <p:cNvSpPr>
            <a:spLocks noChangeShapeType="1"/>
          </p:cNvSpPr>
          <p:nvPr/>
        </p:nvSpPr>
        <p:spPr bwMode="auto">
          <a:xfrm>
            <a:off x="2552700" y="4356100"/>
            <a:ext cx="363538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" name="直接连接符 6172"/>
          <p:cNvSpPr>
            <a:spLocks noChangeShapeType="1"/>
          </p:cNvSpPr>
          <p:nvPr/>
        </p:nvSpPr>
        <p:spPr bwMode="auto">
          <a:xfrm>
            <a:off x="2624138" y="5148263"/>
            <a:ext cx="1587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" name="直接连接符 6173"/>
          <p:cNvSpPr>
            <a:spLocks noChangeShapeType="1"/>
          </p:cNvSpPr>
          <p:nvPr/>
        </p:nvSpPr>
        <p:spPr bwMode="auto">
          <a:xfrm>
            <a:off x="8385175" y="5148263"/>
            <a:ext cx="1588" cy="1368425"/>
          </a:xfrm>
          <a:prstGeom prst="line">
            <a:avLst/>
          </a:prstGeom>
          <a:noFill/>
          <a:ln w="9525">
            <a:solidFill>
              <a:schemeClr val="tx1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" name="直接连接符 6174"/>
          <p:cNvSpPr>
            <a:spLocks noChangeShapeType="1"/>
          </p:cNvSpPr>
          <p:nvPr/>
        </p:nvSpPr>
        <p:spPr bwMode="auto">
          <a:xfrm flipH="1" flipV="1">
            <a:off x="2697163" y="6443663"/>
            <a:ext cx="1835150" cy="17462"/>
          </a:xfrm>
          <a:prstGeom prst="line">
            <a:avLst/>
          </a:prstGeom>
          <a:noFill/>
          <a:ln w="9525">
            <a:solidFill>
              <a:schemeClr val="tx1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" name="直接连接符 6176"/>
          <p:cNvSpPr>
            <a:spLocks noChangeShapeType="1"/>
          </p:cNvSpPr>
          <p:nvPr/>
        </p:nvSpPr>
        <p:spPr bwMode="auto">
          <a:xfrm flipH="1">
            <a:off x="6660231" y="6443662"/>
            <a:ext cx="1674143" cy="967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" name="直接连接符 6177"/>
          <p:cNvSpPr>
            <a:spLocks noChangeShapeType="1"/>
          </p:cNvSpPr>
          <p:nvPr/>
        </p:nvSpPr>
        <p:spPr bwMode="auto">
          <a:xfrm flipH="1">
            <a:off x="5289550" y="5580063"/>
            <a:ext cx="0" cy="703262"/>
          </a:xfrm>
          <a:prstGeom prst="line">
            <a:avLst/>
          </a:prstGeom>
          <a:noFill/>
          <a:ln w="9525">
            <a:solidFill>
              <a:schemeClr val="tx1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" name="文本框 6178"/>
          <p:cNvSpPr txBox="1">
            <a:spLocks noChangeArrowheads="1"/>
          </p:cNvSpPr>
          <p:nvPr/>
        </p:nvSpPr>
        <p:spPr bwMode="auto">
          <a:xfrm>
            <a:off x="2586038" y="5724525"/>
            <a:ext cx="20034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zh-CN" sz="1200"/>
              <a:t> 300ns slip        25ns slip step</a:t>
            </a:r>
          </a:p>
          <a:p>
            <a:pPr eaLnBrk="1" hangingPunct="1">
              <a:buFont typeface="Arial" charset="0"/>
              <a:buNone/>
            </a:pPr>
            <a:r>
              <a:rPr lang="en-US" altLang="zh-CN" sz="1200"/>
              <a:t>time window</a:t>
            </a:r>
            <a:endParaRPr lang="zh-CN" altLang="en-US"/>
          </a:p>
        </p:txBody>
      </p:sp>
      <p:sp>
        <p:nvSpPr>
          <p:cNvPr id="31" name="直接连接符 6179"/>
          <p:cNvSpPr>
            <a:spLocks noChangeShapeType="1"/>
          </p:cNvSpPr>
          <p:nvPr/>
        </p:nvSpPr>
        <p:spPr bwMode="auto">
          <a:xfrm flipH="1" flipV="1">
            <a:off x="2697163" y="5722938"/>
            <a:ext cx="847725" cy="1587"/>
          </a:xfrm>
          <a:prstGeom prst="line">
            <a:avLst/>
          </a:prstGeom>
          <a:noFill/>
          <a:ln w="12700">
            <a:solidFill>
              <a:srgbClr val="385D8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" name="箭头 158"/>
          <p:cNvSpPr>
            <a:spLocks noChangeShapeType="1"/>
          </p:cNvSpPr>
          <p:nvPr/>
        </p:nvSpPr>
        <p:spPr bwMode="auto">
          <a:xfrm flipV="1">
            <a:off x="2625725" y="4787900"/>
            <a:ext cx="1588" cy="360363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" name="直接连接符 2"/>
          <p:cNvSpPr>
            <a:spLocks noChangeShapeType="1"/>
          </p:cNvSpPr>
          <p:nvPr/>
        </p:nvSpPr>
        <p:spPr bwMode="auto">
          <a:xfrm flipH="1">
            <a:off x="3589338" y="5148263"/>
            <a:ext cx="15875" cy="576262"/>
          </a:xfrm>
          <a:prstGeom prst="line">
            <a:avLst/>
          </a:prstGeom>
          <a:noFill/>
          <a:ln w="9525">
            <a:solidFill>
              <a:schemeClr val="tx1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" name="直接连接符 6"/>
          <p:cNvSpPr>
            <a:spLocks noChangeShapeType="1"/>
          </p:cNvSpPr>
          <p:nvPr/>
        </p:nvSpPr>
        <p:spPr bwMode="auto">
          <a:xfrm flipH="1">
            <a:off x="3736975" y="5149850"/>
            <a:ext cx="15875" cy="576263"/>
          </a:xfrm>
          <a:prstGeom prst="line">
            <a:avLst/>
          </a:prstGeom>
          <a:noFill/>
          <a:ln w="9525">
            <a:solidFill>
              <a:schemeClr val="tx1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" name="直接连接符 8"/>
          <p:cNvSpPr>
            <a:spLocks noChangeShapeType="1"/>
          </p:cNvSpPr>
          <p:nvPr/>
        </p:nvSpPr>
        <p:spPr bwMode="auto">
          <a:xfrm flipH="1" flipV="1">
            <a:off x="3608388" y="5722938"/>
            <a:ext cx="1460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" name="流程图: 过程 9"/>
          <p:cNvSpPr>
            <a:spLocks noChangeArrowheads="1"/>
          </p:cNvSpPr>
          <p:nvPr/>
        </p:nvSpPr>
        <p:spPr bwMode="auto">
          <a:xfrm>
            <a:off x="360363" y="4679950"/>
            <a:ext cx="1528762" cy="288925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lIns="90170" tIns="46990" rIns="90170" bIns="46990" anchor="ctr"/>
          <a:lstStyle/>
          <a:p>
            <a:pPr algn="ctr" eaLnBrk="1" hangingPunct="1">
              <a:buFont typeface="Arial" charset="0"/>
              <a:buNone/>
            </a:pPr>
            <a:r>
              <a:rPr lang="en-US" altLang="zh-CN"/>
              <a:t>firstPulseTime</a:t>
            </a:r>
          </a:p>
        </p:txBody>
      </p:sp>
      <p:cxnSp>
        <p:nvCxnSpPr>
          <p:cNvPr id="37" name="直接箭头连接符 11"/>
          <p:cNvCxnSpPr/>
          <p:nvPr/>
        </p:nvCxnSpPr>
        <p:spPr>
          <a:xfrm>
            <a:off x="1939925" y="4848225"/>
            <a:ext cx="620713" cy="90488"/>
          </a:xfrm>
          <a:prstGeom prst="straightConnector1">
            <a:avLst/>
          </a:prstGeom>
          <a:ln w="12700" cmpd="sng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文本框 6175"/>
          <p:cNvSpPr txBox="1">
            <a:spLocks noChangeArrowheads="1"/>
          </p:cNvSpPr>
          <p:nvPr/>
        </p:nvSpPr>
        <p:spPr bwMode="auto">
          <a:xfrm>
            <a:off x="4427984" y="6309320"/>
            <a:ext cx="223485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zh-CN" altLang="en-US" sz="1200" dirty="0">
                <a:latin typeface="+mn-lt"/>
              </a:rPr>
              <a:t>buffer total length&gt; 2000ns</a:t>
            </a:r>
          </a:p>
        </p:txBody>
      </p:sp>
      <p:sp>
        <p:nvSpPr>
          <p:cNvPr id="2" name="矩形 1"/>
          <p:cNvSpPr/>
          <p:nvPr/>
        </p:nvSpPr>
        <p:spPr>
          <a:xfrm>
            <a:off x="3779912" y="6502376"/>
            <a:ext cx="1529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Global Trigger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52371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灯片编号占位符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334487" y="6050880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45F839BC-4F13-4A24-8439-124BBCB2626A}" type="slidenum">
              <a:rPr lang="zh-CN" altLang="en-US">
                <a:solidFill>
                  <a:srgbClr val="155331"/>
                </a:solidFill>
              </a:rPr>
              <a:pPr/>
              <a:t>12</a:t>
            </a:fld>
            <a:endParaRPr lang="zh-CN" altLang="en-US">
              <a:solidFill>
                <a:srgbClr val="155331"/>
              </a:solidFill>
            </a:endParaRPr>
          </a:p>
        </p:txBody>
      </p:sp>
      <p:sp>
        <p:nvSpPr>
          <p:cNvPr id="14" name="文本框 4"/>
          <p:cNvSpPr txBox="1">
            <a:spLocks noChangeArrowheads="1"/>
          </p:cNvSpPr>
          <p:nvPr/>
        </p:nvSpPr>
        <p:spPr bwMode="auto">
          <a:xfrm>
            <a:off x="231273" y="12794"/>
            <a:ext cx="8093075" cy="671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</a:rPr>
              <a:t>Status of algorithms</a:t>
            </a:r>
          </a:p>
        </p:txBody>
      </p:sp>
      <p:sp>
        <p:nvSpPr>
          <p:cNvPr id="10" name="文本框 5"/>
          <p:cNvSpPr txBox="1">
            <a:spLocks noChangeArrowheads="1"/>
          </p:cNvSpPr>
          <p:nvPr/>
        </p:nvSpPr>
        <p:spPr bwMode="auto">
          <a:xfrm>
            <a:off x="323528" y="620688"/>
            <a:ext cx="8640960" cy="2467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285750" indent="-285750">
              <a:lnSpc>
                <a:spcPct val="150000"/>
              </a:lnSpc>
              <a:buFont typeface="Wingdings" charset="2"/>
              <a:buChar char="Ø"/>
            </a:pPr>
            <a:r>
              <a:rPr lang="en-US" altLang="zh-CN" sz="2400" b="1" dirty="0" err="1" smtClean="0"/>
              <a:t>ITriggerHandler</a:t>
            </a:r>
            <a:r>
              <a:rPr lang="en-US" altLang="zh-CN" sz="2400" b="1" dirty="0" smtClean="0"/>
              <a:t> (</a:t>
            </a:r>
            <a:r>
              <a:rPr lang="en-US" altLang="zh-CN" sz="2400" b="1" dirty="0"/>
              <a:t>W</a:t>
            </a:r>
            <a:r>
              <a:rPr lang="en-US" altLang="zh-CN" sz="2400" b="1" dirty="0" smtClean="0"/>
              <a:t>aveform </a:t>
            </a:r>
            <a:r>
              <a:rPr lang="en-US" altLang="zh-CN" sz="2400" b="1" dirty="0" smtClean="0"/>
              <a:t>Simulation </a:t>
            </a:r>
            <a:r>
              <a:rPr lang="en-US" altLang="zh-CN" sz="2400" b="1" dirty="0" smtClean="0"/>
              <a:t>for LPMT</a:t>
            </a:r>
            <a:r>
              <a:rPr lang="en-US" altLang="zh-CN" sz="2400" b="1" dirty="0" smtClean="0"/>
              <a:t>) </a:t>
            </a:r>
            <a:endParaRPr lang="en-US" altLang="zh-CN" sz="2000" b="1" dirty="0"/>
          </a:p>
          <a:p>
            <a:pPr>
              <a:lnSpc>
                <a:spcPct val="150000"/>
              </a:lnSpc>
            </a:pPr>
            <a:r>
              <a:rPr lang="en-US" altLang="zh-CN" sz="2000" dirty="0"/>
              <a:t> </a:t>
            </a:r>
            <a:r>
              <a:rPr lang="en-US" altLang="zh-CN" sz="2000" dirty="0" smtClean="0"/>
              <a:t>    •  </a:t>
            </a:r>
            <a:r>
              <a:rPr lang="en-US" altLang="zh-CN" sz="2000" dirty="0"/>
              <a:t>Select pulses in the readout window.</a:t>
            </a:r>
            <a:r>
              <a:rPr lang="en-US" altLang="zh-CN" sz="2000" dirty="0" smtClean="0">
                <a:solidFill>
                  <a:srgbClr val="000000"/>
                </a:solidFill>
              </a:rPr>
              <a:t>     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solidFill>
                  <a:srgbClr val="000000"/>
                </a:solidFill>
              </a:rPr>
              <a:t>     •  </a:t>
            </a:r>
            <a:r>
              <a:rPr lang="en-US" altLang="zh-CN" sz="2000" dirty="0" smtClean="0">
                <a:solidFill>
                  <a:srgbClr val="000000"/>
                </a:solidFill>
              </a:rPr>
              <a:t>With </a:t>
            </a:r>
            <a:r>
              <a:rPr lang="en-US" altLang="zh-CN" sz="2000" dirty="0" err="1">
                <a:solidFill>
                  <a:srgbClr val="000000"/>
                </a:solidFill>
              </a:rPr>
              <a:t>TriggerTime</a:t>
            </a:r>
            <a:r>
              <a:rPr lang="en-US" altLang="zh-CN" sz="2000" dirty="0">
                <a:solidFill>
                  <a:srgbClr val="000000"/>
                </a:solidFill>
              </a:rPr>
              <a:t> we </a:t>
            </a:r>
            <a:r>
              <a:rPr lang="en-US" altLang="zh-CN" sz="2000" dirty="0" smtClean="0">
                <a:solidFill>
                  <a:srgbClr val="000000"/>
                </a:solidFill>
              </a:rPr>
              <a:t>open </a:t>
            </a:r>
            <a:r>
              <a:rPr lang="en-US" altLang="zh-CN" sz="2000" dirty="0">
                <a:solidFill>
                  <a:srgbClr val="000000"/>
                </a:solidFill>
              </a:rPr>
              <a:t>a time window and use all the pulse which belong to the window  to do waveform simulation.</a:t>
            </a:r>
          </a:p>
          <a:p>
            <a:pPr>
              <a:lnSpc>
                <a:spcPct val="150000"/>
              </a:lnSpc>
            </a:pPr>
            <a:endParaRPr lang="en-US" altLang="zh-CN" sz="2000" dirty="0"/>
          </a:p>
        </p:txBody>
      </p:sp>
      <p:sp>
        <p:nvSpPr>
          <p:cNvPr id="5" name="箭头 86"/>
          <p:cNvSpPr>
            <a:spLocks noChangeShapeType="1"/>
          </p:cNvSpPr>
          <p:nvPr/>
        </p:nvSpPr>
        <p:spPr bwMode="auto">
          <a:xfrm>
            <a:off x="2522091" y="4944938"/>
            <a:ext cx="589597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" name="箭头 158"/>
          <p:cNvSpPr>
            <a:spLocks noChangeShapeType="1"/>
          </p:cNvSpPr>
          <p:nvPr/>
        </p:nvSpPr>
        <p:spPr bwMode="auto">
          <a:xfrm flipV="1">
            <a:off x="2737991" y="4584576"/>
            <a:ext cx="1587" cy="360362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" name="箭头 158"/>
          <p:cNvSpPr>
            <a:spLocks noChangeShapeType="1"/>
          </p:cNvSpPr>
          <p:nvPr/>
        </p:nvSpPr>
        <p:spPr bwMode="auto">
          <a:xfrm flipV="1">
            <a:off x="2882453" y="4370263"/>
            <a:ext cx="1588" cy="574675"/>
          </a:xfrm>
          <a:prstGeom prst="line">
            <a:avLst/>
          </a:prstGeom>
          <a:noFill/>
          <a:ln w="9525">
            <a:solidFill>
              <a:schemeClr val="hlink"/>
            </a:solidFill>
            <a:bevel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" name="箭头 158"/>
          <p:cNvSpPr>
            <a:spLocks noChangeShapeType="1"/>
          </p:cNvSpPr>
          <p:nvPr/>
        </p:nvSpPr>
        <p:spPr bwMode="auto">
          <a:xfrm flipV="1">
            <a:off x="3169791" y="4586163"/>
            <a:ext cx="1587" cy="358775"/>
          </a:xfrm>
          <a:prstGeom prst="line">
            <a:avLst/>
          </a:prstGeom>
          <a:noFill/>
          <a:ln w="9525">
            <a:solidFill>
              <a:schemeClr val="hlink"/>
            </a:solidFill>
            <a:bevel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" name="箭头 158"/>
          <p:cNvSpPr>
            <a:spLocks noChangeShapeType="1"/>
          </p:cNvSpPr>
          <p:nvPr/>
        </p:nvSpPr>
        <p:spPr bwMode="auto">
          <a:xfrm flipV="1">
            <a:off x="3747641" y="4152776"/>
            <a:ext cx="0" cy="792162"/>
          </a:xfrm>
          <a:prstGeom prst="line">
            <a:avLst/>
          </a:prstGeom>
          <a:noFill/>
          <a:ln w="9525">
            <a:solidFill>
              <a:schemeClr val="hlink"/>
            </a:solidFill>
            <a:bevel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箭头 158"/>
          <p:cNvSpPr>
            <a:spLocks noChangeShapeType="1"/>
          </p:cNvSpPr>
          <p:nvPr/>
        </p:nvSpPr>
        <p:spPr bwMode="auto">
          <a:xfrm flipV="1">
            <a:off x="3890516" y="4586163"/>
            <a:ext cx="0" cy="358775"/>
          </a:xfrm>
          <a:prstGeom prst="line">
            <a:avLst/>
          </a:prstGeom>
          <a:noFill/>
          <a:ln w="9525">
            <a:solidFill>
              <a:schemeClr val="hlink"/>
            </a:solidFill>
            <a:bevel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" name="箭头 158"/>
          <p:cNvSpPr>
            <a:spLocks noChangeShapeType="1"/>
          </p:cNvSpPr>
          <p:nvPr/>
        </p:nvSpPr>
        <p:spPr bwMode="auto">
          <a:xfrm flipV="1">
            <a:off x="4538216" y="4586163"/>
            <a:ext cx="1587" cy="358775"/>
          </a:xfrm>
          <a:prstGeom prst="line">
            <a:avLst/>
          </a:prstGeom>
          <a:noFill/>
          <a:ln w="9525">
            <a:solidFill>
              <a:schemeClr val="hlink"/>
            </a:solidFill>
            <a:bevel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" name="箭头 158"/>
          <p:cNvSpPr>
            <a:spLocks noChangeShapeType="1"/>
          </p:cNvSpPr>
          <p:nvPr/>
        </p:nvSpPr>
        <p:spPr bwMode="auto">
          <a:xfrm flipV="1">
            <a:off x="4611241" y="4370263"/>
            <a:ext cx="0" cy="574675"/>
          </a:xfrm>
          <a:prstGeom prst="line">
            <a:avLst/>
          </a:prstGeom>
          <a:noFill/>
          <a:ln w="9525">
            <a:solidFill>
              <a:schemeClr val="hlink"/>
            </a:solidFill>
            <a:bevel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" name="箭头 158"/>
          <p:cNvSpPr>
            <a:spLocks noChangeShapeType="1"/>
          </p:cNvSpPr>
          <p:nvPr/>
        </p:nvSpPr>
        <p:spPr bwMode="auto">
          <a:xfrm flipV="1">
            <a:off x="4682678" y="4586163"/>
            <a:ext cx="1588" cy="358775"/>
          </a:xfrm>
          <a:prstGeom prst="line">
            <a:avLst/>
          </a:prstGeom>
          <a:noFill/>
          <a:ln w="9525">
            <a:solidFill>
              <a:schemeClr val="hlink"/>
            </a:solidFill>
            <a:bevel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" name="箭头 158"/>
          <p:cNvSpPr>
            <a:spLocks noChangeShapeType="1"/>
          </p:cNvSpPr>
          <p:nvPr/>
        </p:nvSpPr>
        <p:spPr bwMode="auto">
          <a:xfrm flipV="1">
            <a:off x="5187503" y="4586163"/>
            <a:ext cx="0" cy="358775"/>
          </a:xfrm>
          <a:prstGeom prst="line">
            <a:avLst/>
          </a:prstGeom>
          <a:noFill/>
          <a:ln w="9525">
            <a:solidFill>
              <a:schemeClr val="hlink"/>
            </a:solidFill>
            <a:bevel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" name="箭头 158"/>
          <p:cNvSpPr>
            <a:spLocks noChangeShapeType="1"/>
          </p:cNvSpPr>
          <p:nvPr/>
        </p:nvSpPr>
        <p:spPr bwMode="auto">
          <a:xfrm flipV="1">
            <a:off x="6051103" y="4441701"/>
            <a:ext cx="0" cy="503237"/>
          </a:xfrm>
          <a:prstGeom prst="line">
            <a:avLst/>
          </a:prstGeom>
          <a:noFill/>
          <a:ln w="9525">
            <a:solidFill>
              <a:schemeClr val="hlink"/>
            </a:solidFill>
            <a:bevel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" name="箭头 158"/>
          <p:cNvSpPr>
            <a:spLocks noChangeShapeType="1"/>
          </p:cNvSpPr>
          <p:nvPr/>
        </p:nvSpPr>
        <p:spPr bwMode="auto">
          <a:xfrm flipV="1">
            <a:off x="6627366" y="4297238"/>
            <a:ext cx="0" cy="647700"/>
          </a:xfrm>
          <a:prstGeom prst="line">
            <a:avLst/>
          </a:prstGeom>
          <a:noFill/>
          <a:ln w="9525">
            <a:solidFill>
              <a:schemeClr val="hlink"/>
            </a:solidFill>
            <a:bevel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" name="箭头 158"/>
          <p:cNvSpPr>
            <a:spLocks noChangeShapeType="1"/>
          </p:cNvSpPr>
          <p:nvPr/>
        </p:nvSpPr>
        <p:spPr bwMode="auto">
          <a:xfrm flipV="1">
            <a:off x="7563991" y="4586163"/>
            <a:ext cx="0" cy="358775"/>
          </a:xfrm>
          <a:prstGeom prst="line">
            <a:avLst/>
          </a:prstGeom>
          <a:noFill/>
          <a:ln w="9525">
            <a:solidFill>
              <a:schemeClr val="hlink"/>
            </a:solidFill>
            <a:bevel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" name="箭头 158"/>
          <p:cNvSpPr>
            <a:spLocks noChangeShapeType="1"/>
          </p:cNvSpPr>
          <p:nvPr/>
        </p:nvSpPr>
        <p:spPr bwMode="auto">
          <a:xfrm flipV="1">
            <a:off x="3026916" y="4586163"/>
            <a:ext cx="0" cy="358775"/>
          </a:xfrm>
          <a:prstGeom prst="line">
            <a:avLst/>
          </a:prstGeom>
          <a:noFill/>
          <a:ln w="9525">
            <a:solidFill>
              <a:schemeClr val="hlink"/>
            </a:solidFill>
            <a:bevel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" name="流程图: 过程 6168"/>
          <p:cNvSpPr>
            <a:spLocks noChangeArrowheads="1"/>
          </p:cNvSpPr>
          <p:nvPr/>
        </p:nvSpPr>
        <p:spPr bwMode="auto">
          <a:xfrm>
            <a:off x="4466778" y="5017963"/>
            <a:ext cx="1528763" cy="287338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lIns="90170" tIns="46990" rIns="90170" bIns="46990" anchor="ctr"/>
          <a:lstStyle/>
          <a:p>
            <a:pPr algn="ctr" eaLnBrk="1" hangingPunct="1">
              <a:buFont typeface="Arial" charset="0"/>
              <a:buNone/>
            </a:pPr>
            <a:r>
              <a:rPr lang="zh-CN" altLang="en-US"/>
              <a:t>PulseBuffer</a:t>
            </a:r>
          </a:p>
        </p:txBody>
      </p:sp>
      <p:sp>
        <p:nvSpPr>
          <p:cNvPr id="22" name="文本框 6169"/>
          <p:cNvSpPr txBox="1">
            <a:spLocks noChangeArrowheads="1"/>
          </p:cNvSpPr>
          <p:nvPr/>
        </p:nvSpPr>
        <p:spPr bwMode="auto">
          <a:xfrm>
            <a:off x="6989316" y="4944938"/>
            <a:ext cx="15128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zh-CN" altLang="en-US" sz="1200"/>
              <a:t>t（global time）</a:t>
            </a:r>
          </a:p>
        </p:txBody>
      </p:sp>
      <p:sp>
        <p:nvSpPr>
          <p:cNvPr id="23" name="流程图: 过程 6170"/>
          <p:cNvSpPr>
            <a:spLocks noChangeArrowheads="1"/>
          </p:cNvSpPr>
          <p:nvPr/>
        </p:nvSpPr>
        <p:spPr bwMode="auto">
          <a:xfrm>
            <a:off x="1813968" y="3936876"/>
            <a:ext cx="643036" cy="241597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bevel/>
            <a:headEnd/>
            <a:tailEnd/>
          </a:ln>
        </p:spPr>
        <p:txBody>
          <a:bodyPr wrap="none" anchor="ctr"/>
          <a:lstStyle/>
          <a:p>
            <a:pPr algn="ctr" eaLnBrk="1" hangingPunct="1">
              <a:buFont typeface="Arial" charset="0"/>
              <a:buNone/>
            </a:pPr>
            <a:r>
              <a:rPr lang="zh-CN" altLang="en-US" dirty="0"/>
              <a:t>Pulse</a:t>
            </a:r>
          </a:p>
        </p:txBody>
      </p:sp>
      <p:sp>
        <p:nvSpPr>
          <p:cNvPr id="24" name="箭头 174"/>
          <p:cNvSpPr>
            <a:spLocks noChangeShapeType="1"/>
          </p:cNvSpPr>
          <p:nvPr/>
        </p:nvSpPr>
        <p:spPr bwMode="auto">
          <a:xfrm>
            <a:off x="2450653" y="4152776"/>
            <a:ext cx="363538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" name="直接连接符 6172"/>
          <p:cNvSpPr>
            <a:spLocks noChangeShapeType="1"/>
          </p:cNvSpPr>
          <p:nvPr/>
        </p:nvSpPr>
        <p:spPr bwMode="auto">
          <a:xfrm>
            <a:off x="2522091" y="4944938"/>
            <a:ext cx="1587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" name="直接连接符 6173"/>
          <p:cNvSpPr>
            <a:spLocks noChangeShapeType="1"/>
          </p:cNvSpPr>
          <p:nvPr/>
        </p:nvSpPr>
        <p:spPr bwMode="auto">
          <a:xfrm>
            <a:off x="8283128" y="4944938"/>
            <a:ext cx="1588" cy="1368425"/>
          </a:xfrm>
          <a:prstGeom prst="line">
            <a:avLst/>
          </a:prstGeom>
          <a:noFill/>
          <a:ln w="9525">
            <a:solidFill>
              <a:schemeClr val="tx1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" name="直接连接符 6174"/>
          <p:cNvSpPr>
            <a:spLocks noChangeShapeType="1"/>
          </p:cNvSpPr>
          <p:nvPr/>
        </p:nvSpPr>
        <p:spPr bwMode="auto">
          <a:xfrm flipH="1" flipV="1">
            <a:off x="2595116" y="6240338"/>
            <a:ext cx="1835150" cy="17463"/>
          </a:xfrm>
          <a:prstGeom prst="line">
            <a:avLst/>
          </a:prstGeom>
          <a:noFill/>
          <a:ln w="9525">
            <a:solidFill>
              <a:schemeClr val="tx1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" name="文本框 6175"/>
          <p:cNvSpPr txBox="1">
            <a:spLocks noChangeArrowheads="1"/>
          </p:cNvSpPr>
          <p:nvPr/>
        </p:nvSpPr>
        <p:spPr bwMode="auto">
          <a:xfrm>
            <a:off x="4395341" y="6097463"/>
            <a:ext cx="20018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zh-CN" altLang="en-US" sz="1200"/>
              <a:t>buffer total length&gt; 2000ns</a:t>
            </a:r>
          </a:p>
        </p:txBody>
      </p:sp>
      <p:sp>
        <p:nvSpPr>
          <p:cNvPr id="29" name="直接连接符 6176"/>
          <p:cNvSpPr>
            <a:spLocks noChangeShapeType="1"/>
          </p:cNvSpPr>
          <p:nvPr/>
        </p:nvSpPr>
        <p:spPr bwMode="auto">
          <a:xfrm flipH="1" flipV="1">
            <a:off x="6267003" y="6238751"/>
            <a:ext cx="1965325" cy="15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" name="箭头 158"/>
          <p:cNvSpPr>
            <a:spLocks noChangeShapeType="1"/>
          </p:cNvSpPr>
          <p:nvPr/>
        </p:nvSpPr>
        <p:spPr bwMode="auto">
          <a:xfrm flipV="1">
            <a:off x="2523678" y="4584576"/>
            <a:ext cx="1588" cy="360362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" name="流程图: 过程 11"/>
          <p:cNvSpPr>
            <a:spLocks noChangeArrowheads="1"/>
          </p:cNvSpPr>
          <p:nvPr/>
        </p:nvSpPr>
        <p:spPr bwMode="auto">
          <a:xfrm>
            <a:off x="258316" y="4476626"/>
            <a:ext cx="1528762" cy="287337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lIns="90170" tIns="46990" rIns="90170" bIns="46990" anchor="ctr"/>
          <a:lstStyle/>
          <a:p>
            <a:pPr algn="ctr" eaLnBrk="1" hangingPunct="1">
              <a:buFont typeface="Arial" charset="0"/>
              <a:buNone/>
            </a:pPr>
            <a:r>
              <a:rPr lang="en-US" altLang="zh-CN"/>
              <a:t>firstPulseTime</a:t>
            </a:r>
          </a:p>
        </p:txBody>
      </p:sp>
      <p:cxnSp>
        <p:nvCxnSpPr>
          <p:cNvPr id="32" name="直接箭头连接符 12"/>
          <p:cNvCxnSpPr/>
          <p:nvPr/>
        </p:nvCxnSpPr>
        <p:spPr>
          <a:xfrm>
            <a:off x="1837878" y="4644901"/>
            <a:ext cx="620713" cy="90487"/>
          </a:xfrm>
          <a:prstGeom prst="straightConnector1">
            <a:avLst/>
          </a:prstGeom>
          <a:ln w="12700" cmpd="sng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直接连接符 13"/>
          <p:cNvSpPr>
            <a:spLocks noChangeShapeType="1"/>
          </p:cNvSpPr>
          <p:nvPr/>
        </p:nvSpPr>
        <p:spPr bwMode="auto">
          <a:xfrm>
            <a:off x="4142928" y="3476501"/>
            <a:ext cx="1588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" name="直接连接符 14"/>
          <p:cNvSpPr>
            <a:spLocks noChangeShapeType="1"/>
          </p:cNvSpPr>
          <p:nvPr/>
        </p:nvSpPr>
        <p:spPr bwMode="auto">
          <a:xfrm>
            <a:off x="3422203" y="3476501"/>
            <a:ext cx="1588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" name="直接连接符 15"/>
          <p:cNvSpPr>
            <a:spLocks noChangeShapeType="1"/>
          </p:cNvSpPr>
          <p:nvPr/>
        </p:nvSpPr>
        <p:spPr bwMode="auto">
          <a:xfrm>
            <a:off x="6394003" y="3476501"/>
            <a:ext cx="3175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" name="直接连接符 16"/>
          <p:cNvSpPr>
            <a:spLocks noChangeShapeType="1"/>
          </p:cNvSpPr>
          <p:nvPr/>
        </p:nvSpPr>
        <p:spPr bwMode="auto">
          <a:xfrm flipH="1">
            <a:off x="3452366" y="3476501"/>
            <a:ext cx="582612" cy="0"/>
          </a:xfrm>
          <a:prstGeom prst="line">
            <a:avLst/>
          </a:prstGeom>
          <a:noFill/>
          <a:ln w="12700">
            <a:solidFill>
              <a:srgbClr val="385D8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" name="文本框 17"/>
          <p:cNvSpPr txBox="1">
            <a:spLocks noChangeArrowheads="1"/>
          </p:cNvSpPr>
          <p:nvPr/>
        </p:nvSpPr>
        <p:spPr bwMode="auto">
          <a:xfrm>
            <a:off x="2961828" y="3212976"/>
            <a:ext cx="12827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zh-CN" sz="1000"/>
              <a:t>preWaveSimWindow</a:t>
            </a:r>
          </a:p>
        </p:txBody>
      </p:sp>
      <p:sp>
        <p:nvSpPr>
          <p:cNvPr id="38" name="直接连接符 18"/>
          <p:cNvSpPr>
            <a:spLocks noChangeShapeType="1"/>
          </p:cNvSpPr>
          <p:nvPr/>
        </p:nvSpPr>
        <p:spPr bwMode="auto">
          <a:xfrm flipH="1" flipV="1">
            <a:off x="4288978" y="3476501"/>
            <a:ext cx="1882775" cy="17462"/>
          </a:xfrm>
          <a:prstGeom prst="line">
            <a:avLst/>
          </a:prstGeom>
          <a:noFill/>
          <a:ln w="12700">
            <a:solidFill>
              <a:srgbClr val="385D8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" name="文本框 19"/>
          <p:cNvSpPr txBox="1">
            <a:spLocks noChangeArrowheads="1"/>
          </p:cNvSpPr>
          <p:nvPr/>
        </p:nvSpPr>
        <p:spPr bwMode="auto">
          <a:xfrm>
            <a:off x="4716016" y="3212976"/>
            <a:ext cx="13604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zh-CN" sz="1000"/>
              <a:t>postWaveSimWindow</a:t>
            </a:r>
          </a:p>
        </p:txBody>
      </p:sp>
      <p:sp>
        <p:nvSpPr>
          <p:cNvPr id="40" name="文本框 20"/>
          <p:cNvSpPr txBox="1">
            <a:spLocks noChangeArrowheads="1"/>
          </p:cNvSpPr>
          <p:nvPr/>
        </p:nvSpPr>
        <p:spPr bwMode="auto">
          <a:xfrm>
            <a:off x="3501578" y="3493963"/>
            <a:ext cx="6413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zh-CN" sz="1000"/>
              <a:t>200ns</a:t>
            </a:r>
          </a:p>
        </p:txBody>
      </p:sp>
      <p:sp>
        <p:nvSpPr>
          <p:cNvPr id="41" name="文本框 21"/>
          <p:cNvSpPr txBox="1">
            <a:spLocks noChangeArrowheads="1"/>
          </p:cNvSpPr>
          <p:nvPr/>
        </p:nvSpPr>
        <p:spPr bwMode="auto">
          <a:xfrm>
            <a:off x="5063678" y="3476501"/>
            <a:ext cx="6413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zh-CN" sz="1000"/>
              <a:t>800ns</a:t>
            </a:r>
          </a:p>
        </p:txBody>
      </p:sp>
      <p:sp>
        <p:nvSpPr>
          <p:cNvPr id="42" name="流程图: 过程 22"/>
          <p:cNvSpPr>
            <a:spLocks noChangeArrowheads="1"/>
          </p:cNvSpPr>
          <p:nvPr/>
        </p:nvSpPr>
        <p:spPr bwMode="auto">
          <a:xfrm>
            <a:off x="3830191" y="2738313"/>
            <a:ext cx="1528762" cy="287338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lIns="90170" tIns="46990" rIns="90170" bIns="46990" anchor="ctr"/>
          <a:lstStyle/>
          <a:p>
            <a:pPr algn="ctr" eaLnBrk="1" hangingPunct="1">
              <a:buFont typeface="Arial" charset="0"/>
              <a:buNone/>
            </a:pPr>
            <a:r>
              <a:rPr lang="en-US" altLang="zh-CN"/>
              <a:t>TriggerTime</a:t>
            </a:r>
          </a:p>
        </p:txBody>
      </p:sp>
      <p:cxnSp>
        <p:nvCxnSpPr>
          <p:cNvPr id="43" name="直接箭头连接符 23"/>
          <p:cNvCxnSpPr>
            <a:stCxn id="42" idx="2"/>
            <a:endCxn id="40" idx="3"/>
          </p:cNvCxnSpPr>
          <p:nvPr/>
        </p:nvCxnSpPr>
        <p:spPr>
          <a:xfrm flipH="1">
            <a:off x="4142928" y="3025651"/>
            <a:ext cx="450850" cy="590550"/>
          </a:xfrm>
          <a:prstGeom prst="straightConnector1">
            <a:avLst/>
          </a:prstGeom>
          <a:ln w="12700" cmpd="sng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右大括号 43"/>
          <p:cNvSpPr/>
          <p:nvPr/>
        </p:nvSpPr>
        <p:spPr>
          <a:xfrm rot="5400000">
            <a:off x="4762847" y="4055145"/>
            <a:ext cx="288925" cy="2973387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45" name="流程图: 过程 25"/>
          <p:cNvSpPr>
            <a:spLocks noChangeArrowheads="1"/>
          </p:cNvSpPr>
          <p:nvPr/>
        </p:nvSpPr>
        <p:spPr bwMode="auto">
          <a:xfrm>
            <a:off x="3830191" y="5686301"/>
            <a:ext cx="2246312" cy="292372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lIns="90170" tIns="46990" rIns="90170" bIns="46990" anchor="ctr"/>
          <a:lstStyle/>
          <a:p>
            <a:pPr algn="ctr" eaLnBrk="1" hangingPunct="1">
              <a:buFont typeface="Arial" charset="0"/>
              <a:buNone/>
            </a:pPr>
            <a:r>
              <a:rPr lang="en-US" altLang="zh-CN" dirty="0"/>
              <a:t>p</a:t>
            </a:r>
            <a:r>
              <a:rPr lang="zh-CN" altLang="en-US" dirty="0"/>
              <a:t>ulse </a:t>
            </a:r>
            <a:r>
              <a:rPr lang="en-US" altLang="zh-CN" dirty="0"/>
              <a:t>to be converted</a:t>
            </a:r>
          </a:p>
        </p:txBody>
      </p:sp>
    </p:spTree>
    <p:extLst>
      <p:ext uri="{BB962C8B-B14F-4D97-AF65-F5344CB8AC3E}">
        <p14:creationId xmlns:p14="http://schemas.microsoft.com/office/powerpoint/2010/main" val="2690426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4"/>
          <p:cNvSpPr txBox="1">
            <a:spLocks noChangeArrowheads="1"/>
          </p:cNvSpPr>
          <p:nvPr/>
        </p:nvSpPr>
        <p:spPr bwMode="auto">
          <a:xfrm>
            <a:off x="231273" y="12794"/>
            <a:ext cx="8093075" cy="671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</a:rPr>
              <a:t>Status of algorithms</a:t>
            </a:r>
          </a:p>
        </p:txBody>
      </p:sp>
      <p:sp>
        <p:nvSpPr>
          <p:cNvPr id="10" name="文本框 5"/>
          <p:cNvSpPr txBox="1">
            <a:spLocks noChangeArrowheads="1"/>
          </p:cNvSpPr>
          <p:nvPr/>
        </p:nvSpPr>
        <p:spPr bwMode="auto">
          <a:xfrm>
            <a:off x="323528" y="908720"/>
            <a:ext cx="8640960" cy="385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285750" indent="-285750">
              <a:lnSpc>
                <a:spcPct val="150000"/>
              </a:lnSpc>
              <a:buFont typeface="Wingdings" charset="2"/>
              <a:buChar char="Ø"/>
            </a:pPr>
            <a:r>
              <a:rPr lang="en-US" altLang="zh-CN" sz="2400" b="1" dirty="0" err="1" smtClean="0"/>
              <a:t>ITriggerHandler</a:t>
            </a:r>
            <a:r>
              <a:rPr lang="en-US" altLang="zh-CN" sz="2400" b="1" dirty="0" smtClean="0"/>
              <a:t> (</a:t>
            </a:r>
            <a:r>
              <a:rPr lang="en-US" altLang="zh-CN" sz="2400" b="1" dirty="0"/>
              <a:t>W</a:t>
            </a:r>
            <a:r>
              <a:rPr lang="en-US" altLang="zh-CN" sz="2400" b="1" dirty="0" smtClean="0"/>
              <a:t>aveform </a:t>
            </a:r>
            <a:r>
              <a:rPr lang="en-US" altLang="zh-CN" sz="2400" b="1" dirty="0" smtClean="0"/>
              <a:t>Simulation </a:t>
            </a:r>
            <a:r>
              <a:rPr lang="en-US" altLang="zh-CN" sz="2400" b="1" dirty="0" smtClean="0"/>
              <a:t>for LPMT</a:t>
            </a:r>
            <a:r>
              <a:rPr lang="en-US" altLang="zh-CN" sz="2400" b="1" dirty="0" smtClean="0"/>
              <a:t>) </a:t>
            </a:r>
            <a:endParaRPr lang="en-US" altLang="zh-CN" sz="2000" b="1" dirty="0"/>
          </a:p>
          <a:p>
            <a:pPr>
              <a:lnSpc>
                <a:spcPct val="150000"/>
              </a:lnSpc>
            </a:pPr>
            <a:r>
              <a:rPr lang="en-US" altLang="zh-CN" sz="2000" dirty="0" smtClean="0"/>
              <a:t>      •  </a:t>
            </a:r>
            <a:r>
              <a:rPr lang="en-US" altLang="zh-CN" sz="2000" dirty="0"/>
              <a:t>Generate waveform:  Average 2000 single </a:t>
            </a:r>
            <a:r>
              <a:rPr lang="en-US" altLang="zh-CN" sz="2000" dirty="0" err="1"/>
              <a:t>p.e.</a:t>
            </a:r>
            <a:r>
              <a:rPr lang="en-US" altLang="zh-CN" sz="2000" dirty="0"/>
              <a:t> waveforms from experimental measurement.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      •  Other factors: Noise, Overshoot, Saturation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      •  FADC simulation: </a:t>
            </a:r>
            <a:endParaRPr lang="en-US" altLang="zh-CN" sz="2000" dirty="0" smtClean="0"/>
          </a:p>
          <a:p>
            <a:pPr>
              <a:lnSpc>
                <a:spcPct val="150000"/>
              </a:lnSpc>
            </a:pPr>
            <a:r>
              <a:rPr lang="en-US" altLang="zh-CN" sz="2000" dirty="0" smtClean="0"/>
              <a:t>         </a:t>
            </a:r>
            <a:r>
              <a:rPr lang="en-US" altLang="zh-CN" sz="1600" dirty="0" smtClean="0"/>
              <a:t>    •    </a:t>
            </a:r>
            <a:r>
              <a:rPr lang="en-US" altLang="zh-CN" sz="2000" dirty="0"/>
              <a:t>S</a:t>
            </a:r>
            <a:r>
              <a:rPr lang="en-US" altLang="zh-CN" sz="2000" dirty="0" smtClean="0"/>
              <a:t>ampling rate: 1 </a:t>
            </a:r>
            <a:r>
              <a:rPr lang="en-US" altLang="zh-CN" sz="2000" dirty="0"/>
              <a:t>GHz</a:t>
            </a:r>
            <a:r>
              <a:rPr lang="en-US" altLang="zh-CN" sz="2000" dirty="0" smtClean="0"/>
              <a:t>,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 </a:t>
            </a:r>
            <a:r>
              <a:rPr lang="en-US" altLang="zh-CN" sz="2000" dirty="0" smtClean="0"/>
              <a:t>          </a:t>
            </a:r>
            <a:r>
              <a:rPr lang="en-US" altLang="zh-CN" sz="2000" dirty="0"/>
              <a:t> </a:t>
            </a:r>
            <a:r>
              <a:rPr lang="en-US" altLang="zh-CN" sz="1600" dirty="0"/>
              <a:t>• </a:t>
            </a:r>
            <a:r>
              <a:rPr lang="en-US" altLang="zh-CN" sz="2000" dirty="0" smtClean="0"/>
              <a:t>  </a:t>
            </a:r>
            <a:r>
              <a:rPr lang="en-US" altLang="zh-CN" sz="2000" dirty="0"/>
              <a:t>ADC </a:t>
            </a:r>
            <a:r>
              <a:rPr lang="en-US" altLang="zh-CN" sz="2000" dirty="0" smtClean="0"/>
              <a:t>resolution: 8 </a:t>
            </a:r>
            <a:r>
              <a:rPr lang="en-US" altLang="zh-CN" sz="2000" dirty="0"/>
              <a:t>bit, </a:t>
            </a:r>
            <a:r>
              <a:rPr lang="en-US" altLang="zh-CN" sz="2000" dirty="0" smtClean="0"/>
              <a:t>3 </a:t>
            </a:r>
            <a:r>
              <a:rPr lang="en-US" altLang="zh-CN" sz="2000" dirty="0" smtClean="0"/>
              <a:t>range  </a:t>
            </a:r>
            <a:r>
              <a:rPr lang="en-US" altLang="zh-CN" sz="2000" dirty="0"/>
              <a:t>(VULCAN); 12 bit</a:t>
            </a:r>
            <a:r>
              <a:rPr lang="en-US" altLang="zh-CN" sz="2000" dirty="0" smtClean="0"/>
              <a:t>, </a:t>
            </a:r>
            <a:r>
              <a:rPr lang="en-US" altLang="zh-CN" sz="2000" dirty="0" smtClean="0"/>
              <a:t>2 </a:t>
            </a:r>
            <a:r>
              <a:rPr lang="en-US" altLang="zh-CN" sz="2000" dirty="0" smtClean="0"/>
              <a:t>range </a:t>
            </a:r>
            <a:r>
              <a:rPr lang="en-US" altLang="zh-CN" sz="2000" dirty="0"/>
              <a:t>(Tsinghua).</a:t>
            </a:r>
          </a:p>
          <a:p>
            <a:pPr>
              <a:lnSpc>
                <a:spcPct val="150000"/>
              </a:lnSpc>
            </a:pP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1296724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灯片编号占位符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436534" y="6398667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45F839BC-4F13-4A24-8439-124BBCB2626A}" type="slidenum">
              <a:rPr lang="zh-CN" altLang="en-US">
                <a:solidFill>
                  <a:srgbClr val="155331"/>
                </a:solidFill>
              </a:rPr>
              <a:pPr/>
              <a:t>14</a:t>
            </a:fld>
            <a:endParaRPr lang="zh-CN" altLang="en-US">
              <a:solidFill>
                <a:srgbClr val="155331"/>
              </a:solidFill>
            </a:endParaRPr>
          </a:p>
        </p:txBody>
      </p:sp>
      <p:sp>
        <p:nvSpPr>
          <p:cNvPr id="14" name="文本框 4"/>
          <p:cNvSpPr txBox="1">
            <a:spLocks noChangeArrowheads="1"/>
          </p:cNvSpPr>
          <p:nvPr/>
        </p:nvSpPr>
        <p:spPr bwMode="auto">
          <a:xfrm>
            <a:off x="231273" y="12794"/>
            <a:ext cx="8093075" cy="671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</a:rPr>
              <a:t>Status of algorithms</a:t>
            </a:r>
          </a:p>
        </p:txBody>
      </p:sp>
      <p:sp>
        <p:nvSpPr>
          <p:cNvPr id="10" name="文本框 5"/>
          <p:cNvSpPr txBox="1">
            <a:spLocks noChangeArrowheads="1"/>
          </p:cNvSpPr>
          <p:nvPr/>
        </p:nvSpPr>
        <p:spPr bwMode="auto">
          <a:xfrm>
            <a:off x="467544" y="1052736"/>
            <a:ext cx="7920880" cy="4406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400" b="1" dirty="0" err="1" smtClean="0"/>
              <a:t>ElecSimAlg</a:t>
            </a:r>
            <a:r>
              <a:rPr lang="en-US" altLang="zh-CN" sz="2400" dirty="0" smtClean="0"/>
              <a:t> </a:t>
            </a:r>
            <a:endParaRPr lang="en-US" altLang="zh-CN" sz="2000" dirty="0"/>
          </a:p>
          <a:p>
            <a:pPr>
              <a:lnSpc>
                <a:spcPct val="150000"/>
              </a:lnSpc>
            </a:pPr>
            <a:r>
              <a:rPr lang="en-US" altLang="zh-CN" sz="2000" dirty="0" smtClean="0"/>
              <a:t>      • Generate readouts (by ITriggerHandler).</a:t>
            </a:r>
            <a:endParaRPr lang="en-US" altLang="zh-CN" sz="2000" dirty="0"/>
          </a:p>
          <a:p>
            <a:pPr>
              <a:lnSpc>
                <a:spcPct val="150000"/>
              </a:lnSpc>
            </a:pPr>
            <a:r>
              <a:rPr lang="en-US" altLang="zh-CN" sz="2000" dirty="0" smtClean="0"/>
              <a:t>      • </a:t>
            </a:r>
            <a:r>
              <a:rPr lang="en-US" altLang="zh-CN" sz="2000" dirty="0"/>
              <a:t>Get a </a:t>
            </a:r>
            <a:r>
              <a:rPr lang="en-US" altLang="zh-CN" sz="2000" dirty="0" smtClean="0"/>
              <a:t>trigger </a:t>
            </a:r>
            <a:r>
              <a:rPr lang="en-US" altLang="zh-CN" sz="2000" dirty="0"/>
              <a:t>first, then read pulses and remove used pulses.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/>
              <a:t>      • </a:t>
            </a:r>
            <a:r>
              <a:rPr lang="en-US" altLang="zh-CN" sz="2000" dirty="0"/>
              <a:t>It’s possible to get </a:t>
            </a:r>
            <a:r>
              <a:rPr lang="en-US" altLang="zh-CN" sz="2000" dirty="0" err="1"/>
              <a:t>ElecHeader</a:t>
            </a:r>
            <a:r>
              <a:rPr lang="en-US" altLang="zh-CN" sz="2000" dirty="0"/>
              <a:t> with LPMT/SPMT events</a:t>
            </a:r>
            <a:r>
              <a:rPr lang="en-US" altLang="zh-CN" sz="2000" dirty="0" smtClean="0"/>
              <a:t>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400" b="1" dirty="0" err="1"/>
              <a:t>ElecSimSvc</a:t>
            </a:r>
            <a:endParaRPr lang="en-US" altLang="zh-CN" sz="2000" b="1" dirty="0"/>
          </a:p>
          <a:p>
            <a:pPr>
              <a:lnSpc>
                <a:spcPct val="150000"/>
              </a:lnSpc>
            </a:pPr>
            <a:r>
              <a:rPr lang="en-US" altLang="zh-CN" sz="2000" dirty="0"/>
              <a:t>      • </a:t>
            </a:r>
            <a:r>
              <a:rPr lang="en-US" altLang="zh-CN" sz="2000" dirty="0" smtClean="0"/>
              <a:t>Manage trigger buffer and pulse buffer.</a:t>
            </a:r>
            <a:endParaRPr lang="en-US" altLang="zh-CN" sz="2000" dirty="0"/>
          </a:p>
          <a:p>
            <a:pPr>
              <a:lnSpc>
                <a:spcPct val="150000"/>
              </a:lnSpc>
            </a:pPr>
            <a:r>
              <a:rPr lang="en-US" altLang="zh-CN" sz="2000" dirty="0"/>
              <a:t>      • </a:t>
            </a:r>
            <a:r>
              <a:rPr lang="en-US" altLang="zh-CN" sz="2000" dirty="0" smtClean="0"/>
              <a:t>Provide the PMT parameters service such as dark pulse rate, TTS etc.</a:t>
            </a:r>
            <a:endParaRPr lang="en-US" altLang="zh-CN" sz="2000" dirty="0"/>
          </a:p>
          <a:p>
            <a:pPr>
              <a:lnSpc>
                <a:spcPct val="150000"/>
              </a:lnSpc>
            </a:pPr>
            <a:r>
              <a:rPr lang="en-US" altLang="zh-CN" sz="2000" dirty="0"/>
              <a:t>      • P</a:t>
            </a:r>
            <a:r>
              <a:rPr lang="en-US" altLang="zh-CN" sz="2000" dirty="0" smtClean="0"/>
              <a:t>rovide time service.</a:t>
            </a:r>
            <a:endParaRPr lang="en-US" altLang="zh-CN" sz="2000" dirty="0"/>
          </a:p>
          <a:p>
            <a:pPr>
              <a:lnSpc>
                <a:spcPct val="150000"/>
              </a:lnSpc>
            </a:pPr>
            <a:endParaRPr lang="en-US" altLang="zh-CN" sz="2000" dirty="0" smtClean="0"/>
          </a:p>
        </p:txBody>
      </p:sp>
    </p:spTree>
    <p:extLst>
      <p:ext uri="{BB962C8B-B14F-4D97-AF65-F5344CB8AC3E}">
        <p14:creationId xmlns:p14="http://schemas.microsoft.com/office/powerpoint/2010/main" val="3428927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2061344" cy="720724"/>
          </a:xfrm>
        </p:spPr>
        <p:txBody>
          <a:bodyPr/>
          <a:lstStyle/>
          <a:p>
            <a:pPr algn="ctr"/>
            <a:r>
              <a:rPr lang="en-US" altLang="zh-CN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altLang="zh-CN" sz="3200" b="1" dirty="0" smtClean="0">
                <a:solidFill>
                  <a:srgbClr val="FF0000"/>
                </a:solidFill>
                <a:latin typeface="+mn-lt"/>
              </a:rPr>
              <a:t>Summary</a:t>
            </a:r>
            <a:endParaRPr lang="zh-CN" altLang="en-US" sz="15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D947-1C5C-4623-93C7-14751A986F97}" type="datetime1">
              <a:rPr lang="zh-CN" altLang="en-US" smtClean="0"/>
              <a:t>18/5/9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15</a:t>
            </a:fld>
            <a:endParaRPr lang="zh-CN" altLang="en-US" dirty="0" smtClean="0"/>
          </a:p>
        </p:txBody>
      </p:sp>
      <p:sp>
        <p:nvSpPr>
          <p:cNvPr id="7" name="文本框 6"/>
          <p:cNvSpPr txBox="1"/>
          <p:nvPr/>
        </p:nvSpPr>
        <p:spPr>
          <a:xfrm>
            <a:off x="683568" y="1196752"/>
            <a:ext cx="7704856" cy="4406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Design the new framework to simulate large and small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PMT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together.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Give a </a:t>
            </a:r>
            <a:r>
              <a:rPr lang="en-US" altLang="zh-CN" sz="2400" dirty="0"/>
              <a:t>brief introduction of the work flow and data structure of the new framework.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400" dirty="0"/>
              <a:t>Introduce the </a:t>
            </a:r>
            <a:r>
              <a:rPr lang="en-US" altLang="zh-CN" sz="2400" dirty="0" smtClean="0"/>
              <a:t>status </a:t>
            </a:r>
            <a:r>
              <a:rPr lang="en-US" altLang="zh-CN" sz="2400" dirty="0"/>
              <a:t>of each algorithm</a:t>
            </a:r>
            <a:r>
              <a:rPr lang="en-US" altLang="zh-CN" sz="2400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Next to do: 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     </a:t>
            </a:r>
            <a:r>
              <a:rPr lang="en-US" altLang="zh-CN" sz="2000" dirty="0" smtClean="0"/>
              <a:t>• Testing </a:t>
            </a:r>
            <a:r>
              <a:rPr lang="en-US" altLang="zh-CN" sz="2000" dirty="0"/>
              <a:t>the physical and computational performance of electronic simulation under the new framework, memory </a:t>
            </a:r>
            <a:r>
              <a:rPr lang="en-US" altLang="zh-CN" sz="2000" dirty="0" smtClean="0"/>
              <a:t>consumption</a:t>
            </a:r>
            <a:r>
              <a:rPr lang="en-US" altLang="zh-CN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0594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83"/>
    </mc:Choice>
    <mc:Fallback xmlns="">
      <p:transition spd="slow" advTm="128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6265069" cy="594066"/>
          </a:xfrm>
        </p:spPr>
        <p:txBody>
          <a:bodyPr>
            <a:normAutofit/>
          </a:bodyPr>
          <a:lstStyle/>
          <a:p>
            <a:pPr algn="ctr"/>
            <a:r>
              <a:rPr lang="en-US" altLang="zh-CN" sz="3600" b="1" dirty="0" smtClean="0">
                <a:solidFill>
                  <a:srgbClr val="0070C0"/>
                </a:solidFill>
                <a:latin typeface="+mn-lt"/>
              </a:rPr>
              <a:t>Thanks for your attention!</a:t>
            </a:r>
            <a:endParaRPr lang="zh-CN" altLang="en-US" sz="3600" b="1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4692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6"/>
    </mc:Choice>
    <mc:Fallback xmlns="">
      <p:transition spd="slow" advTm="67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灯片编号占位符 1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CE3C5B7B-B3F0-429E-BC2C-8AC6ACBF80CC}" type="slidenum">
              <a:rPr lang="zh-CN" altLang="en-US">
                <a:solidFill>
                  <a:srgbClr val="155331"/>
                </a:solidFill>
              </a:rPr>
              <a:pPr/>
              <a:t>2</a:t>
            </a:fld>
            <a:endParaRPr lang="zh-CN" altLang="en-US">
              <a:solidFill>
                <a:srgbClr val="155331"/>
              </a:solidFill>
            </a:endParaRPr>
          </a:p>
        </p:txBody>
      </p:sp>
      <p:sp>
        <p:nvSpPr>
          <p:cNvPr id="4099" name="文本框 3"/>
          <p:cNvSpPr txBox="1">
            <a:spLocks noChangeArrowheads="1"/>
          </p:cNvSpPr>
          <p:nvPr/>
        </p:nvSpPr>
        <p:spPr bwMode="auto">
          <a:xfrm>
            <a:off x="467544" y="1322100"/>
            <a:ext cx="8424936" cy="298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400" dirty="0"/>
              <a:t>The old version </a:t>
            </a:r>
            <a:r>
              <a:rPr lang="en-US" altLang="zh-CN" sz="2400" dirty="0" smtClean="0"/>
              <a:t>of LPMT electronics </a:t>
            </a:r>
            <a:r>
              <a:rPr lang="en-US" altLang="zh-CN" sz="2400" dirty="0"/>
              <a:t>simulation software </a:t>
            </a:r>
            <a:r>
              <a:rPr lang="en-US" altLang="zh-CN" sz="2400" dirty="0" smtClean="0"/>
              <a:t>didn’t consider </a:t>
            </a:r>
            <a:r>
              <a:rPr lang="en-US" altLang="zh-CN" sz="2400" dirty="0"/>
              <a:t>the joint simulation of multiple sub detectors</a:t>
            </a:r>
            <a:r>
              <a:rPr lang="en-US" altLang="zh-CN" sz="2400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CN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400" dirty="0"/>
              <a:t>The old framework </a:t>
            </a:r>
            <a:r>
              <a:rPr lang="en-US" altLang="zh-CN" sz="2400" dirty="0" smtClean="0"/>
              <a:t>is </a:t>
            </a:r>
            <a:r>
              <a:rPr lang="en-US" altLang="zh-CN" sz="2400" dirty="0"/>
              <a:t>too complicated and </a:t>
            </a:r>
            <a:r>
              <a:rPr lang="en-US" altLang="zh-CN" sz="2400" dirty="0" smtClean="0"/>
              <a:t>has </a:t>
            </a:r>
            <a:r>
              <a:rPr lang="en-US" altLang="zh-CN" sz="2400" dirty="0"/>
              <a:t>some </a:t>
            </a:r>
            <a:r>
              <a:rPr lang="en-US" altLang="zh-CN" sz="2400" dirty="0" smtClean="0"/>
              <a:t>unnecessary code replication, </a:t>
            </a:r>
            <a:r>
              <a:rPr lang="en-US" altLang="zh-CN" sz="2400" dirty="0"/>
              <a:t>which </a:t>
            </a:r>
            <a:r>
              <a:rPr lang="en-US" altLang="zh-CN" sz="2400" dirty="0" smtClean="0"/>
              <a:t>affects </a:t>
            </a:r>
            <a:r>
              <a:rPr lang="en-US" altLang="zh-CN" sz="2400" dirty="0"/>
              <a:t>the speed of operation.</a:t>
            </a:r>
            <a:endParaRPr lang="en-US" altLang="zh-CN" sz="2400" dirty="0" smtClean="0"/>
          </a:p>
          <a:p>
            <a:pPr eaLnBrk="1" hangingPunct="1"/>
            <a:endParaRPr lang="en-US" altLang="zh-CN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Need to develop a new </a:t>
            </a:r>
            <a:r>
              <a:rPr lang="en-US" altLang="zh-CN" sz="2400" dirty="0"/>
              <a:t>framework </a:t>
            </a:r>
            <a:r>
              <a:rPr lang="en-US" altLang="zh-CN" sz="2400" dirty="0" smtClean="0"/>
              <a:t>to </a:t>
            </a:r>
            <a:r>
              <a:rPr lang="en-US" altLang="zh-CN" sz="2400" dirty="0"/>
              <a:t>resolve these </a:t>
            </a:r>
            <a:r>
              <a:rPr lang="en-US" altLang="zh-CN" sz="2400" dirty="0" smtClean="0"/>
              <a:t>problems.</a:t>
            </a:r>
            <a:endParaRPr lang="en-US" altLang="zh-CN" sz="2400" dirty="0"/>
          </a:p>
        </p:txBody>
      </p:sp>
      <p:sp>
        <p:nvSpPr>
          <p:cNvPr id="2" name="矩形 1"/>
          <p:cNvSpPr/>
          <p:nvPr/>
        </p:nvSpPr>
        <p:spPr>
          <a:xfrm>
            <a:off x="467544" y="367993"/>
            <a:ext cx="2087631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3200" b="1" dirty="0" smtClean="0">
                <a:solidFill>
                  <a:srgbClr val="FF0000"/>
                </a:solidFill>
              </a:rPr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1433504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948"/>
    </mc:Choice>
    <mc:Fallback xmlns="">
      <p:transition spd="slow" advTm="9894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灯片编号占位符 1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CE3C5B7B-B3F0-429E-BC2C-8AC6ACBF80CC}" type="slidenum">
              <a:rPr lang="zh-CN" altLang="en-US">
                <a:solidFill>
                  <a:srgbClr val="155331"/>
                </a:solidFill>
              </a:rPr>
              <a:pPr/>
              <a:t>3</a:t>
            </a:fld>
            <a:endParaRPr lang="zh-CN" altLang="en-US">
              <a:solidFill>
                <a:srgbClr val="155331"/>
              </a:solidFill>
            </a:endParaRPr>
          </a:p>
        </p:txBody>
      </p:sp>
      <p:sp>
        <p:nvSpPr>
          <p:cNvPr id="4099" name="文本框 3"/>
          <p:cNvSpPr txBox="1">
            <a:spLocks noChangeArrowheads="1"/>
          </p:cNvSpPr>
          <p:nvPr/>
        </p:nvSpPr>
        <p:spPr bwMode="auto">
          <a:xfrm>
            <a:off x="1584794" y="1487015"/>
            <a:ext cx="619268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Old electronics simulation work flow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New design</a:t>
            </a:r>
            <a:endParaRPr lang="en-US" altLang="zh-CN" sz="2000" dirty="0"/>
          </a:p>
        </p:txBody>
      </p:sp>
      <p:sp>
        <p:nvSpPr>
          <p:cNvPr id="2" name="矩形 1"/>
          <p:cNvSpPr/>
          <p:nvPr/>
        </p:nvSpPr>
        <p:spPr>
          <a:xfrm>
            <a:off x="611560" y="332656"/>
            <a:ext cx="14526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3200" b="1" dirty="0" smtClean="0">
                <a:solidFill>
                  <a:srgbClr val="FF0000"/>
                </a:solidFill>
              </a:rPr>
              <a:t>Outline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259632" y="1052736"/>
            <a:ext cx="2467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70C0"/>
                </a:solidFill>
              </a:rPr>
              <a:t> </a:t>
            </a:r>
            <a:r>
              <a:rPr lang="en-US" altLang="zh-CN" sz="2400" b="1" dirty="0" smtClean="0">
                <a:solidFill>
                  <a:srgbClr val="0070C0"/>
                </a:solidFill>
              </a:rPr>
              <a:t>1. Update design </a:t>
            </a:r>
            <a:endParaRPr lang="zh-CN" altLang="en-US" sz="2400" dirty="0">
              <a:solidFill>
                <a:srgbClr val="0070C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84794" y="299238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Electronics in real life</a:t>
            </a:r>
            <a:endParaRPr lang="en-US" altLang="zh-CN" sz="2000" dirty="0"/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New framework prototype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New data structure</a:t>
            </a:r>
            <a:endParaRPr lang="en-US" altLang="zh-CN" sz="2000" dirty="0"/>
          </a:p>
        </p:txBody>
      </p:sp>
      <p:sp>
        <p:nvSpPr>
          <p:cNvPr id="5" name="矩形 4"/>
          <p:cNvSpPr/>
          <p:nvPr/>
        </p:nvSpPr>
        <p:spPr>
          <a:xfrm>
            <a:off x="1584794" y="4993286"/>
            <a:ext cx="2454518" cy="528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Status of algorithm</a:t>
            </a:r>
          </a:p>
        </p:txBody>
      </p:sp>
      <p:sp>
        <p:nvSpPr>
          <p:cNvPr id="8" name="矩形 7"/>
          <p:cNvSpPr/>
          <p:nvPr/>
        </p:nvSpPr>
        <p:spPr>
          <a:xfrm>
            <a:off x="1332918" y="2589335"/>
            <a:ext cx="25496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0070C0"/>
                </a:solidFill>
              </a:rPr>
              <a:t>2. New framework</a:t>
            </a:r>
            <a:endParaRPr lang="zh-CN" altLang="en-US" sz="2400" b="1" dirty="0">
              <a:solidFill>
                <a:srgbClr val="0070C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1332918" y="4504786"/>
            <a:ext cx="45595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0070C0"/>
                </a:solidFill>
              </a:rPr>
              <a:t>3</a:t>
            </a:r>
            <a:r>
              <a:rPr lang="en-US" altLang="zh-CN" sz="2400" b="1" dirty="0">
                <a:solidFill>
                  <a:srgbClr val="0070C0"/>
                </a:solidFill>
              </a:rPr>
              <a:t>. </a:t>
            </a:r>
            <a:r>
              <a:rPr lang="en-US" altLang="zh-CN" sz="2400" b="1" dirty="0" smtClean="0">
                <a:solidFill>
                  <a:srgbClr val="0070C0"/>
                </a:solidFill>
              </a:rPr>
              <a:t>Status on electronics simulation</a:t>
            </a:r>
            <a:endParaRPr lang="zh-CN" alt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010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948"/>
    </mc:Choice>
    <mc:Fallback xmlns="">
      <p:transition spd="slow" advTm="9894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圆角矩形 4"/>
          <p:cNvSpPr>
            <a:spLocks noChangeArrowheads="1"/>
          </p:cNvSpPr>
          <p:nvPr/>
        </p:nvSpPr>
        <p:spPr bwMode="auto">
          <a:xfrm>
            <a:off x="1223292" y="871312"/>
            <a:ext cx="1295400" cy="72072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bevel/>
            <a:headEnd/>
            <a:tailEnd/>
          </a:ln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 dirty="0"/>
              <a:t>Trigger Buffer</a:t>
            </a:r>
          </a:p>
        </p:txBody>
      </p:sp>
      <p:sp>
        <p:nvSpPr>
          <p:cNvPr id="6147" name="圆角矩形 18"/>
          <p:cNvSpPr>
            <a:spLocks noChangeArrowheads="1"/>
          </p:cNvSpPr>
          <p:nvPr/>
        </p:nvSpPr>
        <p:spPr bwMode="auto">
          <a:xfrm>
            <a:off x="3382292" y="871312"/>
            <a:ext cx="1295400" cy="72072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bevel/>
            <a:headEnd/>
            <a:tailEnd/>
          </a:ln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 dirty="0"/>
              <a:t>Pulse Buffer</a:t>
            </a:r>
          </a:p>
        </p:txBody>
      </p:sp>
      <p:sp>
        <p:nvSpPr>
          <p:cNvPr id="6148" name="圆角矩形 29"/>
          <p:cNvSpPr>
            <a:spLocks noChangeArrowheads="1"/>
          </p:cNvSpPr>
          <p:nvPr/>
        </p:nvSpPr>
        <p:spPr bwMode="auto">
          <a:xfrm>
            <a:off x="5469855" y="871312"/>
            <a:ext cx="1295400" cy="72072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bevel/>
            <a:headEnd/>
            <a:tailEnd/>
          </a:ln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/>
              <a:t>Hit Buffer</a:t>
            </a:r>
          </a:p>
        </p:txBody>
      </p:sp>
      <p:sp>
        <p:nvSpPr>
          <p:cNvPr id="6149" name="圆角矩形 29"/>
          <p:cNvSpPr>
            <a:spLocks noChangeArrowheads="1"/>
          </p:cNvSpPr>
          <p:nvPr/>
        </p:nvSpPr>
        <p:spPr bwMode="auto">
          <a:xfrm>
            <a:off x="7287542" y="871312"/>
            <a:ext cx="1295400" cy="72072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bevel/>
            <a:headEnd/>
            <a:tailEnd/>
          </a:ln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/>
              <a:t>Sniper Buffer</a:t>
            </a:r>
          </a:p>
        </p:txBody>
      </p:sp>
      <p:sp>
        <p:nvSpPr>
          <p:cNvPr id="6150" name="圆角矩形 2"/>
          <p:cNvSpPr>
            <a:spLocks noChangeArrowheads="1"/>
          </p:cNvSpPr>
          <p:nvPr/>
        </p:nvSpPr>
        <p:spPr bwMode="auto">
          <a:xfrm>
            <a:off x="620042" y="3522437"/>
            <a:ext cx="1295400" cy="709613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b="1" dirty="0"/>
              <a:t>ReadoutAlg</a:t>
            </a:r>
          </a:p>
        </p:txBody>
      </p:sp>
      <p:cxnSp>
        <p:nvCxnSpPr>
          <p:cNvPr id="5" name="直接箭头连接符 4" descr="fs&#10;" title="sfdf"/>
          <p:cNvCxnSpPr/>
          <p:nvPr/>
        </p:nvCxnSpPr>
        <p:spPr>
          <a:xfrm flipV="1">
            <a:off x="861342" y="1577750"/>
            <a:ext cx="574675" cy="1944687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文本框 6"/>
          <p:cNvSpPr txBox="1">
            <a:spLocks noChangeArrowheads="1"/>
          </p:cNvSpPr>
          <p:nvPr/>
        </p:nvSpPr>
        <p:spPr bwMode="auto">
          <a:xfrm rot="-4349615">
            <a:off x="316036" y="1965893"/>
            <a:ext cx="1244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 b="1">
                <a:solidFill>
                  <a:srgbClr val="0000FF"/>
                </a:solidFill>
              </a:rPr>
              <a:t>check Trigger</a:t>
            </a:r>
            <a:r>
              <a:rPr lang="en-US" altLang="zh-CN" sz="3200" b="1">
                <a:solidFill>
                  <a:srgbClr val="0000FF"/>
                </a:solidFill>
              </a:rPr>
              <a:t> </a:t>
            </a:r>
          </a:p>
        </p:txBody>
      </p:sp>
      <p:cxnSp>
        <p:nvCxnSpPr>
          <p:cNvPr id="8" name="直接箭头连接符 7" descr="fs&#10;" title="sfdf"/>
          <p:cNvCxnSpPr/>
          <p:nvPr/>
        </p:nvCxnSpPr>
        <p:spPr>
          <a:xfrm flipV="1">
            <a:off x="1004217" y="1592037"/>
            <a:ext cx="569913" cy="193040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4" name="文本框 8"/>
          <p:cNvSpPr txBox="1">
            <a:spLocks noChangeArrowheads="1"/>
          </p:cNvSpPr>
          <p:nvPr/>
        </p:nvSpPr>
        <p:spPr bwMode="auto">
          <a:xfrm rot="-4443739">
            <a:off x="708149" y="2388168"/>
            <a:ext cx="1582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 b="1"/>
              <a:t>Get trigger infor. </a:t>
            </a:r>
          </a:p>
        </p:txBody>
      </p:sp>
      <p:sp>
        <p:nvSpPr>
          <p:cNvPr id="6155" name="箭头 86"/>
          <p:cNvSpPr>
            <a:spLocks noChangeShapeType="1"/>
          </p:cNvSpPr>
          <p:nvPr/>
        </p:nvSpPr>
        <p:spPr bwMode="auto">
          <a:xfrm rot="10800000" flipH="1">
            <a:off x="1915442" y="3874862"/>
            <a:ext cx="839788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b="1"/>
          </a:p>
        </p:txBody>
      </p:sp>
      <p:sp>
        <p:nvSpPr>
          <p:cNvPr id="6156" name="文本框 9"/>
          <p:cNvSpPr txBox="1">
            <a:spLocks noChangeArrowheads="1"/>
          </p:cNvSpPr>
          <p:nvPr/>
        </p:nvSpPr>
        <p:spPr bwMode="auto">
          <a:xfrm>
            <a:off x="1920205" y="3878037"/>
            <a:ext cx="9572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 b="1"/>
              <a:t>No Trig</a:t>
            </a:r>
          </a:p>
        </p:txBody>
      </p:sp>
      <p:sp>
        <p:nvSpPr>
          <p:cNvPr id="6157" name="圆角矩形 5124"/>
          <p:cNvSpPr>
            <a:spLocks noChangeArrowheads="1"/>
          </p:cNvSpPr>
          <p:nvPr/>
        </p:nvSpPr>
        <p:spPr bwMode="auto">
          <a:xfrm>
            <a:off x="2755230" y="3509737"/>
            <a:ext cx="1295400" cy="720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bevel/>
            <a:headEnd/>
            <a:tailEnd/>
          </a:ln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 dirty="0" err="1" smtClean="0">
                <a:latin typeface="+mn-lt"/>
              </a:rPr>
              <a:t>TriggerSimAlg</a:t>
            </a:r>
            <a:endParaRPr lang="zh-CN" altLang="en-US" b="1" dirty="0">
              <a:latin typeface="+mn-lt"/>
            </a:endParaRPr>
          </a:p>
        </p:txBody>
      </p:sp>
      <p:cxnSp>
        <p:nvCxnSpPr>
          <p:cNvPr id="11" name="直接箭头连接符 10" descr="fs&#10;" title="sfdf"/>
          <p:cNvCxnSpPr/>
          <p:nvPr/>
        </p:nvCxnSpPr>
        <p:spPr>
          <a:xfrm flipH="1" flipV="1">
            <a:off x="2301205" y="1577750"/>
            <a:ext cx="576262" cy="1944687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9" name="文本框 11"/>
          <p:cNvSpPr txBox="1">
            <a:spLocks noChangeArrowheads="1"/>
          </p:cNvSpPr>
          <p:nvPr/>
        </p:nvSpPr>
        <p:spPr bwMode="auto">
          <a:xfrm rot="4359905">
            <a:off x="1578099" y="2481831"/>
            <a:ext cx="16652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 b="1">
                <a:solidFill>
                  <a:srgbClr val="0000FF"/>
                </a:solidFill>
              </a:rPr>
              <a:t>Push trig to buffer</a:t>
            </a:r>
          </a:p>
        </p:txBody>
      </p:sp>
      <p:cxnSp>
        <p:nvCxnSpPr>
          <p:cNvPr id="13" name="直接箭头连接符 12" descr="fs&#10;" title="sfdf"/>
          <p:cNvCxnSpPr/>
          <p:nvPr/>
        </p:nvCxnSpPr>
        <p:spPr>
          <a:xfrm flipV="1">
            <a:off x="5115842" y="1585687"/>
            <a:ext cx="576263" cy="194310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 descr="fs&#10;" title="sfdf"/>
          <p:cNvCxnSpPr/>
          <p:nvPr/>
        </p:nvCxnSpPr>
        <p:spPr>
          <a:xfrm flipV="1">
            <a:off x="3212430" y="1576162"/>
            <a:ext cx="569912" cy="1928813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2" name="文本框 14"/>
          <p:cNvSpPr txBox="1">
            <a:spLocks noChangeArrowheads="1"/>
          </p:cNvSpPr>
          <p:nvPr/>
        </p:nvSpPr>
        <p:spPr bwMode="auto">
          <a:xfrm rot="-4414885">
            <a:off x="2527423" y="2154806"/>
            <a:ext cx="138747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 b="1">
                <a:solidFill>
                  <a:srgbClr val="0000FF"/>
                </a:solidFill>
              </a:rPr>
              <a:t>check Pulse </a:t>
            </a:r>
          </a:p>
        </p:txBody>
      </p:sp>
      <p:sp>
        <p:nvSpPr>
          <p:cNvPr id="6163" name="文本框 15"/>
          <p:cNvSpPr txBox="1">
            <a:spLocks noChangeArrowheads="1"/>
          </p:cNvSpPr>
          <p:nvPr/>
        </p:nvSpPr>
        <p:spPr bwMode="auto">
          <a:xfrm rot="-4495908">
            <a:off x="3146549" y="2326256"/>
            <a:ext cx="10366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 b="1"/>
              <a:t>Get pulses </a:t>
            </a:r>
          </a:p>
        </p:txBody>
      </p:sp>
      <p:sp>
        <p:nvSpPr>
          <p:cNvPr id="6164" name="箭头 86"/>
          <p:cNvSpPr>
            <a:spLocks noChangeShapeType="1"/>
          </p:cNvSpPr>
          <p:nvPr/>
        </p:nvSpPr>
        <p:spPr bwMode="auto">
          <a:xfrm rot="10800000" flipH="1">
            <a:off x="4050630" y="3858987"/>
            <a:ext cx="839787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b="1"/>
          </a:p>
        </p:txBody>
      </p:sp>
      <p:sp>
        <p:nvSpPr>
          <p:cNvPr id="6165" name="圆角矩形 5124"/>
          <p:cNvSpPr>
            <a:spLocks noChangeArrowheads="1"/>
          </p:cNvSpPr>
          <p:nvPr/>
        </p:nvSpPr>
        <p:spPr bwMode="auto">
          <a:xfrm>
            <a:off x="4890417" y="3493862"/>
            <a:ext cx="1295400" cy="720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bevel/>
            <a:headEnd/>
            <a:tailEnd/>
          </a:ln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 dirty="0" err="1" smtClean="0"/>
              <a:t>PMTSimAlg</a:t>
            </a:r>
            <a:endParaRPr lang="zh-CN" altLang="en-US" b="1" dirty="0"/>
          </a:p>
        </p:txBody>
      </p:sp>
      <p:sp>
        <p:nvSpPr>
          <p:cNvPr id="6166" name="箭头 86"/>
          <p:cNvSpPr>
            <a:spLocks noChangeShapeType="1"/>
          </p:cNvSpPr>
          <p:nvPr/>
        </p:nvSpPr>
        <p:spPr bwMode="auto">
          <a:xfrm rot="10800000" flipH="1" flipV="1">
            <a:off x="6187405" y="3846287"/>
            <a:ext cx="1011237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b="1"/>
          </a:p>
        </p:txBody>
      </p:sp>
      <p:sp>
        <p:nvSpPr>
          <p:cNvPr id="6167" name="圆角矩形 5124"/>
          <p:cNvSpPr>
            <a:spLocks noChangeArrowheads="1"/>
          </p:cNvSpPr>
          <p:nvPr/>
        </p:nvSpPr>
        <p:spPr bwMode="auto">
          <a:xfrm>
            <a:off x="7198642" y="3477987"/>
            <a:ext cx="1295400" cy="720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bevel/>
            <a:headEnd/>
            <a:tailEnd/>
          </a:ln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 dirty="0" err="1" smtClean="0"/>
              <a:t>UnpackingAlg</a:t>
            </a:r>
            <a:endParaRPr lang="zh-CN" altLang="en-US" b="1" dirty="0"/>
          </a:p>
        </p:txBody>
      </p:sp>
      <p:sp>
        <p:nvSpPr>
          <p:cNvPr id="6168" name="箭头 86"/>
          <p:cNvSpPr>
            <a:spLocks noChangeShapeType="1"/>
          </p:cNvSpPr>
          <p:nvPr/>
        </p:nvSpPr>
        <p:spPr bwMode="auto">
          <a:xfrm rot="10800000" flipH="1" flipV="1">
            <a:off x="7674892" y="4198712"/>
            <a:ext cx="0" cy="592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b="1"/>
          </a:p>
        </p:txBody>
      </p:sp>
      <p:sp>
        <p:nvSpPr>
          <p:cNvPr id="6169" name="圆角矩形 5124"/>
          <p:cNvSpPr>
            <a:spLocks noChangeArrowheads="1"/>
          </p:cNvSpPr>
          <p:nvPr/>
        </p:nvSpPr>
        <p:spPr bwMode="auto">
          <a:xfrm>
            <a:off x="7092280" y="4790850"/>
            <a:ext cx="1295400" cy="720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bevel/>
            <a:headEnd/>
            <a:tailEnd/>
          </a:ln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 dirty="0" err="1" smtClean="0"/>
              <a:t>EvtMixing</a:t>
            </a:r>
            <a:r>
              <a:rPr lang="en-US" altLang="zh-CN" b="1" dirty="0" err="1" smtClean="0"/>
              <a:t>Alg</a:t>
            </a:r>
            <a:endParaRPr lang="zh-CN" altLang="en-US" b="1" dirty="0"/>
          </a:p>
        </p:txBody>
      </p:sp>
      <p:sp>
        <p:nvSpPr>
          <p:cNvPr id="6170" name="箭头 86"/>
          <p:cNvSpPr>
            <a:spLocks noChangeShapeType="1"/>
          </p:cNvSpPr>
          <p:nvPr/>
        </p:nvSpPr>
        <p:spPr bwMode="auto">
          <a:xfrm rot="10800000" flipH="1">
            <a:off x="6252492" y="5149625"/>
            <a:ext cx="839788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b="1"/>
          </a:p>
        </p:txBody>
      </p:sp>
      <p:sp>
        <p:nvSpPr>
          <p:cNvPr id="6171" name="圆角矩形 5124"/>
          <p:cNvSpPr>
            <a:spLocks noChangeArrowheads="1"/>
          </p:cNvSpPr>
          <p:nvPr/>
        </p:nvSpPr>
        <p:spPr bwMode="auto">
          <a:xfrm>
            <a:off x="4945980" y="4768625"/>
            <a:ext cx="1295400" cy="720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bevel/>
            <a:headEnd/>
            <a:tailEnd/>
          </a:ln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/>
              <a:t>DetSim</a:t>
            </a:r>
            <a:endParaRPr lang="zh-CN" altLang="en-US" b="1"/>
          </a:p>
        </p:txBody>
      </p:sp>
      <p:sp>
        <p:nvSpPr>
          <p:cNvPr id="6172" name="圆角矩形 5124"/>
          <p:cNvSpPr>
            <a:spLocks noChangeArrowheads="1"/>
          </p:cNvSpPr>
          <p:nvPr/>
        </p:nvSpPr>
        <p:spPr bwMode="auto">
          <a:xfrm>
            <a:off x="7092280" y="6105300"/>
            <a:ext cx="1295400" cy="720725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>
            <a:solidFill>
              <a:schemeClr val="tx1"/>
            </a:solidFill>
            <a:bevel/>
            <a:headEnd/>
            <a:tailEnd/>
          </a:ln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/>
              <a:t>BKG Root File</a:t>
            </a:r>
          </a:p>
        </p:txBody>
      </p:sp>
      <p:sp>
        <p:nvSpPr>
          <p:cNvPr id="6173" name="箭头 86"/>
          <p:cNvSpPr>
            <a:spLocks noChangeShapeType="1"/>
          </p:cNvSpPr>
          <p:nvPr/>
        </p:nvSpPr>
        <p:spPr bwMode="auto">
          <a:xfrm rot="10800000" flipH="1" flipV="1">
            <a:off x="1267742" y="4232050"/>
            <a:ext cx="1465263" cy="1050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b="1"/>
          </a:p>
        </p:txBody>
      </p:sp>
      <p:sp>
        <p:nvSpPr>
          <p:cNvPr id="6174" name="圆角矩形 5129"/>
          <p:cNvSpPr>
            <a:spLocks noChangeArrowheads="1"/>
          </p:cNvSpPr>
          <p:nvPr/>
        </p:nvSpPr>
        <p:spPr bwMode="auto">
          <a:xfrm>
            <a:off x="2734592" y="4813075"/>
            <a:ext cx="1655763" cy="720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bevel/>
            <a:headEnd/>
            <a:tailEnd/>
          </a:ln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 dirty="0" err="1" smtClean="0"/>
              <a:t>WaveFormSimAlg</a:t>
            </a:r>
            <a:endParaRPr lang="en-US" altLang="zh-CN" b="1" dirty="0"/>
          </a:p>
        </p:txBody>
      </p:sp>
      <p:sp>
        <p:nvSpPr>
          <p:cNvPr id="6175" name="文本框 30"/>
          <p:cNvSpPr txBox="1">
            <a:spLocks noChangeArrowheads="1"/>
          </p:cNvSpPr>
          <p:nvPr/>
        </p:nvSpPr>
        <p:spPr bwMode="auto">
          <a:xfrm rot="2193905">
            <a:off x="1434430" y="4614637"/>
            <a:ext cx="9556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 b="1" dirty="0"/>
              <a:t>has a trig</a:t>
            </a:r>
          </a:p>
        </p:txBody>
      </p:sp>
      <p:sp>
        <p:nvSpPr>
          <p:cNvPr id="6176" name="箭头 86"/>
          <p:cNvSpPr>
            <a:spLocks noChangeShapeType="1"/>
          </p:cNvSpPr>
          <p:nvPr/>
        </p:nvSpPr>
        <p:spPr bwMode="auto">
          <a:xfrm rot="10800000" flipH="1" flipV="1">
            <a:off x="1563657" y="4237318"/>
            <a:ext cx="1165225" cy="895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b="1"/>
          </a:p>
        </p:txBody>
      </p:sp>
      <p:sp>
        <p:nvSpPr>
          <p:cNvPr id="6177" name="文本框 32"/>
          <p:cNvSpPr txBox="1">
            <a:spLocks noChangeArrowheads="1"/>
          </p:cNvSpPr>
          <p:nvPr/>
        </p:nvSpPr>
        <p:spPr bwMode="auto">
          <a:xfrm rot="2124847">
            <a:off x="1626517" y="4389212"/>
            <a:ext cx="12588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 b="1" dirty="0"/>
              <a:t>return ElecSim</a:t>
            </a:r>
          </a:p>
        </p:txBody>
      </p:sp>
      <p:sp>
        <p:nvSpPr>
          <p:cNvPr id="6178" name="文本框 33"/>
          <p:cNvSpPr txBox="1">
            <a:spLocks noChangeArrowheads="1"/>
          </p:cNvSpPr>
          <p:nvPr/>
        </p:nvSpPr>
        <p:spPr bwMode="auto">
          <a:xfrm>
            <a:off x="3993480" y="3878037"/>
            <a:ext cx="11223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 b="1" dirty="0"/>
              <a:t>if no enough pulses </a:t>
            </a:r>
          </a:p>
        </p:txBody>
      </p:sp>
      <p:sp>
        <p:nvSpPr>
          <p:cNvPr id="6179" name="文本框 34"/>
          <p:cNvSpPr txBox="1">
            <a:spLocks noChangeArrowheads="1"/>
          </p:cNvSpPr>
          <p:nvPr/>
        </p:nvSpPr>
        <p:spPr bwMode="auto">
          <a:xfrm>
            <a:off x="6117555" y="3809775"/>
            <a:ext cx="11239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 b="1"/>
              <a:t>if no enough hits</a:t>
            </a:r>
          </a:p>
        </p:txBody>
      </p:sp>
      <p:cxnSp>
        <p:nvCxnSpPr>
          <p:cNvPr id="36" name="直接箭头连接符 35" descr="fs&#10;" title="sfdf"/>
          <p:cNvCxnSpPr/>
          <p:nvPr/>
        </p:nvCxnSpPr>
        <p:spPr>
          <a:xfrm flipV="1">
            <a:off x="3036217" y="1585687"/>
            <a:ext cx="576263" cy="194310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 descr="fs&#10;" title="sfdf"/>
          <p:cNvCxnSpPr/>
          <p:nvPr/>
        </p:nvCxnSpPr>
        <p:spPr>
          <a:xfrm flipV="1">
            <a:off x="5333330" y="1599975"/>
            <a:ext cx="568325" cy="1928812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82" name="文本框 38"/>
          <p:cNvSpPr txBox="1">
            <a:spLocks noChangeArrowheads="1"/>
          </p:cNvSpPr>
          <p:nvPr/>
        </p:nvSpPr>
        <p:spPr bwMode="auto">
          <a:xfrm rot="-4308465">
            <a:off x="4890417" y="2181000"/>
            <a:ext cx="8794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 b="1">
                <a:solidFill>
                  <a:srgbClr val="0000FF"/>
                </a:solidFill>
              </a:rPr>
              <a:t>check hit </a:t>
            </a:r>
          </a:p>
        </p:txBody>
      </p:sp>
      <p:sp>
        <p:nvSpPr>
          <p:cNvPr id="6183" name="文本框 39"/>
          <p:cNvSpPr txBox="1">
            <a:spLocks noChangeArrowheads="1"/>
          </p:cNvSpPr>
          <p:nvPr/>
        </p:nvSpPr>
        <p:spPr bwMode="auto">
          <a:xfrm rot="-4385668">
            <a:off x="5190455" y="2261962"/>
            <a:ext cx="12096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 b="1">
                <a:sym typeface="Arial" panose="020B0604020202020204" pitchFamily="34" charset="0"/>
              </a:rPr>
              <a:t> get hits</a:t>
            </a:r>
            <a:endParaRPr lang="en-US" altLang="zh-CN" sz="1400" b="1"/>
          </a:p>
        </p:txBody>
      </p:sp>
      <p:cxnSp>
        <p:nvCxnSpPr>
          <p:cNvPr id="41" name="直接箭头连接符 40" descr="fs&#10;" title="sfdf"/>
          <p:cNvCxnSpPr/>
          <p:nvPr/>
        </p:nvCxnSpPr>
        <p:spPr>
          <a:xfrm flipH="1" flipV="1">
            <a:off x="4436392" y="1561875"/>
            <a:ext cx="576263" cy="194310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85" name="文本框 41"/>
          <p:cNvSpPr txBox="1">
            <a:spLocks noChangeArrowheads="1"/>
          </p:cNvSpPr>
          <p:nvPr/>
        </p:nvSpPr>
        <p:spPr bwMode="auto">
          <a:xfrm rot="4382833">
            <a:off x="3706937" y="2540568"/>
            <a:ext cx="17891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 b="1">
                <a:solidFill>
                  <a:srgbClr val="0000FF"/>
                </a:solidFill>
              </a:rPr>
              <a:t>Push pulse to buffer </a:t>
            </a:r>
          </a:p>
        </p:txBody>
      </p:sp>
      <p:cxnSp>
        <p:nvCxnSpPr>
          <p:cNvPr id="43" name="直接箭头连接符 42" descr="fs&#10;" title="sfdf"/>
          <p:cNvCxnSpPr/>
          <p:nvPr/>
        </p:nvCxnSpPr>
        <p:spPr>
          <a:xfrm flipV="1">
            <a:off x="7427242" y="1584100"/>
            <a:ext cx="568325" cy="1928812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87" name="文本框 43"/>
          <p:cNvSpPr txBox="1">
            <a:spLocks noChangeArrowheads="1"/>
          </p:cNvSpPr>
          <p:nvPr/>
        </p:nvSpPr>
        <p:spPr bwMode="auto">
          <a:xfrm rot="-4383783">
            <a:off x="7346280" y="2333400"/>
            <a:ext cx="1012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 b="1">
                <a:sym typeface="宋体" panose="02010600030101010101" pitchFamily="2" charset="-122"/>
              </a:rPr>
              <a:t> get event</a:t>
            </a:r>
            <a:endParaRPr lang="en-US" altLang="zh-CN" sz="1400" b="1"/>
          </a:p>
        </p:txBody>
      </p:sp>
      <p:cxnSp>
        <p:nvCxnSpPr>
          <p:cNvPr id="45" name="直接箭头连接符 44" descr="fs&#10;" title="sfdf"/>
          <p:cNvCxnSpPr/>
          <p:nvPr/>
        </p:nvCxnSpPr>
        <p:spPr>
          <a:xfrm flipH="1" flipV="1">
            <a:off x="6501730" y="1544412"/>
            <a:ext cx="576262" cy="1944688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89" name="文本框 45"/>
          <p:cNvSpPr txBox="1">
            <a:spLocks noChangeArrowheads="1"/>
          </p:cNvSpPr>
          <p:nvPr/>
        </p:nvSpPr>
        <p:spPr bwMode="auto">
          <a:xfrm rot="4445322">
            <a:off x="5765923" y="2500881"/>
            <a:ext cx="18129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 b="1">
                <a:solidFill>
                  <a:srgbClr val="0000FF"/>
                </a:solidFill>
              </a:rPr>
              <a:t>Push hit to buffer </a:t>
            </a:r>
          </a:p>
        </p:txBody>
      </p:sp>
      <p:sp>
        <p:nvSpPr>
          <p:cNvPr id="6190" name="文本框 46"/>
          <p:cNvSpPr txBox="1">
            <a:spLocks noChangeArrowheads="1"/>
          </p:cNvSpPr>
          <p:nvPr/>
        </p:nvSpPr>
        <p:spPr bwMode="auto">
          <a:xfrm>
            <a:off x="6117555" y="5157562"/>
            <a:ext cx="10810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 b="1"/>
              <a:t>Trig DetSim</a:t>
            </a:r>
          </a:p>
        </p:txBody>
      </p:sp>
      <p:sp>
        <p:nvSpPr>
          <p:cNvPr id="6191" name="文本框 47"/>
          <p:cNvSpPr txBox="1">
            <a:spLocks noChangeArrowheads="1"/>
          </p:cNvSpPr>
          <p:nvPr/>
        </p:nvSpPr>
        <p:spPr bwMode="auto">
          <a:xfrm rot="-986981">
            <a:off x="6193755" y="5892575"/>
            <a:ext cx="9556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 b="1"/>
              <a:t>get event</a:t>
            </a:r>
          </a:p>
        </p:txBody>
      </p:sp>
      <p:cxnSp>
        <p:nvCxnSpPr>
          <p:cNvPr id="49" name="肘形连接符 48"/>
          <p:cNvCxnSpPr>
            <a:stCxn id="6169" idx="3"/>
            <a:endCxn id="6149" idx="3"/>
          </p:cNvCxnSpPr>
          <p:nvPr/>
        </p:nvCxnSpPr>
        <p:spPr>
          <a:xfrm flipV="1">
            <a:off x="8387680" y="1304700"/>
            <a:ext cx="195262" cy="3919537"/>
          </a:xfrm>
          <a:prstGeom prst="bentConnector3">
            <a:avLst>
              <a:gd name="adj1" fmla="val 222549"/>
            </a:avLst>
          </a:prstGeom>
          <a:ln>
            <a:solidFill>
              <a:srgbClr val="0000FF"/>
            </a:solidFill>
            <a:headEnd type="none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93" name="文本框 49"/>
          <p:cNvSpPr txBox="1">
            <a:spLocks noChangeArrowheads="1"/>
          </p:cNvSpPr>
          <p:nvPr/>
        </p:nvSpPr>
        <p:spPr bwMode="auto">
          <a:xfrm rot="5400000">
            <a:off x="7839199" y="2850131"/>
            <a:ext cx="17478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 b="1">
                <a:solidFill>
                  <a:srgbClr val="0000FF"/>
                </a:solidFill>
              </a:rPr>
              <a:t>Push event to buffer</a:t>
            </a:r>
          </a:p>
        </p:txBody>
      </p:sp>
      <p:sp>
        <p:nvSpPr>
          <p:cNvPr id="6194" name="文本框 5122"/>
          <p:cNvSpPr txBox="1">
            <a:spLocks noChangeArrowheads="1"/>
          </p:cNvSpPr>
          <p:nvPr/>
        </p:nvSpPr>
        <p:spPr bwMode="auto">
          <a:xfrm>
            <a:off x="352549" y="135776"/>
            <a:ext cx="61007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 smtClean="0">
                <a:solidFill>
                  <a:srgbClr val="FF0000"/>
                </a:solidFill>
                <a:latin typeface="+mn-lt"/>
              </a:rPr>
              <a:t>Old Electronics Simulation </a:t>
            </a:r>
            <a:r>
              <a:rPr lang="en-US" altLang="zh-CN" sz="2800" b="1" dirty="0">
                <a:solidFill>
                  <a:srgbClr val="FF0000"/>
                </a:solidFill>
                <a:latin typeface="+mn-lt"/>
              </a:rPr>
              <a:t>work </a:t>
            </a:r>
            <a:r>
              <a:rPr lang="en-US" altLang="zh-CN" sz="2800" b="1" dirty="0" smtClean="0">
                <a:solidFill>
                  <a:srgbClr val="FF0000"/>
                </a:solidFill>
                <a:latin typeface="+mn-lt"/>
              </a:rPr>
              <a:t>flow</a:t>
            </a:r>
            <a:endParaRPr lang="en-US" altLang="zh-CN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195" name="圆角矩形 5124"/>
          <p:cNvSpPr>
            <a:spLocks noChangeArrowheads="1"/>
          </p:cNvSpPr>
          <p:nvPr/>
        </p:nvSpPr>
        <p:spPr bwMode="auto">
          <a:xfrm>
            <a:off x="624805" y="6105300"/>
            <a:ext cx="1295400" cy="720725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>
            <a:solidFill>
              <a:schemeClr val="tx1"/>
            </a:solidFill>
            <a:bevel/>
            <a:headEnd/>
            <a:tailEnd/>
          </a:ln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/>
              <a:t>Output file</a:t>
            </a:r>
          </a:p>
        </p:txBody>
      </p:sp>
      <p:cxnSp>
        <p:nvCxnSpPr>
          <p:cNvPr id="3" name="直接箭头连接符 2"/>
          <p:cNvCxnSpPr/>
          <p:nvPr/>
        </p:nvCxnSpPr>
        <p:spPr>
          <a:xfrm>
            <a:off x="939130" y="4241575"/>
            <a:ext cx="2725737" cy="2025650"/>
          </a:xfrm>
          <a:prstGeom prst="straightConnector1">
            <a:avLst/>
          </a:prstGeom>
          <a:ln w="158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97" name="圆角矩形 29"/>
          <p:cNvSpPr>
            <a:spLocks noChangeArrowheads="1"/>
          </p:cNvSpPr>
          <p:nvPr/>
        </p:nvSpPr>
        <p:spPr bwMode="auto">
          <a:xfrm>
            <a:off x="3664867" y="6041800"/>
            <a:ext cx="2079625" cy="72072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bevel/>
            <a:headEnd/>
            <a:tailEnd/>
          </a:ln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/>
              <a:t>Sniper Buffer</a:t>
            </a:r>
          </a:p>
        </p:txBody>
      </p:sp>
      <p:sp>
        <p:nvSpPr>
          <p:cNvPr id="6198" name="文本框 30"/>
          <p:cNvSpPr txBox="1">
            <a:spLocks noChangeArrowheads="1"/>
          </p:cNvSpPr>
          <p:nvPr/>
        </p:nvSpPr>
        <p:spPr bwMode="auto">
          <a:xfrm rot="2193905">
            <a:off x="969292" y="5025800"/>
            <a:ext cx="18859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 b="1" dirty="0">
                <a:solidFill>
                  <a:srgbClr val="0000FF"/>
                </a:solidFill>
              </a:rPr>
              <a:t>Push ElecSim to buffer</a:t>
            </a:r>
          </a:p>
        </p:txBody>
      </p:sp>
      <p:sp>
        <p:nvSpPr>
          <p:cNvPr id="6199" name="箭头 86"/>
          <p:cNvSpPr>
            <a:spLocks noChangeShapeType="1"/>
          </p:cNvSpPr>
          <p:nvPr/>
        </p:nvSpPr>
        <p:spPr bwMode="auto">
          <a:xfrm rot="10800000" flipV="1">
            <a:off x="5795292" y="6473600"/>
            <a:ext cx="1273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b="1"/>
          </a:p>
        </p:txBody>
      </p:sp>
      <p:sp>
        <p:nvSpPr>
          <p:cNvPr id="6200" name="箭头 86"/>
          <p:cNvSpPr>
            <a:spLocks noChangeShapeType="1"/>
          </p:cNvSpPr>
          <p:nvPr/>
        </p:nvSpPr>
        <p:spPr bwMode="auto">
          <a:xfrm rot="10800000" flipH="1">
            <a:off x="5744492" y="5533800"/>
            <a:ext cx="1812925" cy="733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b="1"/>
          </a:p>
        </p:txBody>
      </p:sp>
      <p:sp>
        <p:nvSpPr>
          <p:cNvPr id="6201" name="箭头 86"/>
          <p:cNvSpPr>
            <a:spLocks noChangeShapeType="1"/>
          </p:cNvSpPr>
          <p:nvPr/>
        </p:nvSpPr>
        <p:spPr bwMode="auto">
          <a:xfrm rot="10800000" flipH="1" flipV="1">
            <a:off x="5325392" y="5449662"/>
            <a:ext cx="0" cy="59213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b="1"/>
          </a:p>
        </p:txBody>
      </p:sp>
      <p:sp>
        <p:nvSpPr>
          <p:cNvPr id="6202" name="箭头 86"/>
          <p:cNvSpPr>
            <a:spLocks noChangeShapeType="1"/>
          </p:cNvSpPr>
          <p:nvPr/>
        </p:nvSpPr>
        <p:spPr bwMode="auto">
          <a:xfrm rot="10800000" flipV="1">
            <a:off x="1963067" y="6465662"/>
            <a:ext cx="1649413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b="1"/>
          </a:p>
        </p:txBody>
      </p:sp>
      <p:sp>
        <p:nvSpPr>
          <p:cNvPr id="6203" name="文本框 47"/>
          <p:cNvSpPr txBox="1">
            <a:spLocks noChangeArrowheads="1"/>
          </p:cNvSpPr>
          <p:nvPr/>
        </p:nvSpPr>
        <p:spPr bwMode="auto">
          <a:xfrm>
            <a:off x="6046117" y="6454550"/>
            <a:ext cx="9556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 b="1"/>
              <a:t>Root IO</a:t>
            </a:r>
          </a:p>
        </p:txBody>
      </p:sp>
      <p:sp>
        <p:nvSpPr>
          <p:cNvPr id="6204" name="文本框 47"/>
          <p:cNvSpPr txBox="1">
            <a:spLocks noChangeArrowheads="1"/>
          </p:cNvSpPr>
          <p:nvPr/>
        </p:nvSpPr>
        <p:spPr bwMode="auto">
          <a:xfrm>
            <a:off x="2374230" y="6473600"/>
            <a:ext cx="9556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 b="1"/>
              <a:t>Root IO</a:t>
            </a:r>
          </a:p>
        </p:txBody>
      </p:sp>
      <p:pic>
        <p:nvPicPr>
          <p:cNvPr id="61" name="图片 6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3257" y="173707"/>
            <a:ext cx="1438156" cy="46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716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灯片编号占位符 1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CE3C5B7B-B3F0-429E-BC2C-8AC6ACBF80CC}" type="slidenum">
              <a:rPr lang="zh-CN" altLang="en-US">
                <a:solidFill>
                  <a:srgbClr val="155331"/>
                </a:solidFill>
              </a:rPr>
              <a:pPr/>
              <a:t>5</a:t>
            </a:fld>
            <a:endParaRPr lang="zh-CN" altLang="en-US" dirty="0">
              <a:solidFill>
                <a:srgbClr val="15533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395536" y="332656"/>
            <a:ext cx="19173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New design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/>
          <a:srcRect t="2222" b="1"/>
          <a:stretch/>
        </p:blipFill>
        <p:spPr>
          <a:xfrm>
            <a:off x="899592" y="1268760"/>
            <a:ext cx="7885559" cy="3168352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755576" y="4879023"/>
            <a:ext cx="75608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Use Trigger Buffer handle the Readout and Trigger Algorithm.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Trigger Algorithm invoke </a:t>
            </a:r>
            <a:r>
              <a:rPr lang="en-US" altLang="zh-CN" sz="2000" dirty="0"/>
              <a:t>each trigger tool to generate a trigger</a:t>
            </a:r>
            <a:r>
              <a:rPr lang="en-US" altLang="zh-CN" sz="2000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If has a trigger, Readout Algorithm will be invoked.</a:t>
            </a:r>
          </a:p>
        </p:txBody>
      </p:sp>
    </p:spTree>
    <p:extLst>
      <p:ext uri="{BB962C8B-B14F-4D97-AF65-F5344CB8AC3E}">
        <p14:creationId xmlns:p14="http://schemas.microsoft.com/office/powerpoint/2010/main" val="343605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948"/>
    </mc:Choice>
    <mc:Fallback xmlns="">
      <p:transition spd="slow" advTm="9894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灯片编号占位符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436534" y="6398667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45F839BC-4F13-4A24-8439-124BBCB2626A}" type="slidenum">
              <a:rPr lang="zh-CN" altLang="en-US">
                <a:solidFill>
                  <a:srgbClr val="155331"/>
                </a:solidFill>
              </a:rPr>
              <a:pPr/>
              <a:t>6</a:t>
            </a:fld>
            <a:endParaRPr lang="zh-CN" altLang="en-US">
              <a:solidFill>
                <a:srgbClr val="155331"/>
              </a:solidFill>
            </a:endParaRPr>
          </a:p>
        </p:txBody>
      </p:sp>
      <p:sp>
        <p:nvSpPr>
          <p:cNvPr id="14" name="文本框 4"/>
          <p:cNvSpPr txBox="1">
            <a:spLocks noChangeArrowheads="1"/>
          </p:cNvSpPr>
          <p:nvPr/>
        </p:nvSpPr>
        <p:spPr bwMode="auto">
          <a:xfrm>
            <a:off x="231273" y="12794"/>
            <a:ext cx="8093075" cy="671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</a:rPr>
              <a:t>New framework prototype</a:t>
            </a:r>
          </a:p>
        </p:txBody>
      </p:sp>
      <p:sp>
        <p:nvSpPr>
          <p:cNvPr id="10" name="文本框 5"/>
          <p:cNvSpPr txBox="1">
            <a:spLocks noChangeArrowheads="1"/>
          </p:cNvSpPr>
          <p:nvPr/>
        </p:nvSpPr>
        <p:spPr bwMode="auto">
          <a:xfrm>
            <a:off x="251520" y="1124744"/>
            <a:ext cx="7704856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400" b="1" dirty="0" smtClean="0"/>
              <a:t> </a:t>
            </a:r>
            <a:r>
              <a:rPr lang="en-US" altLang="zh-CN" sz="2400" b="1" dirty="0"/>
              <a:t>Main components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/>
              <a:t>      • </a:t>
            </a:r>
            <a:r>
              <a:rPr lang="en-US" altLang="zh-CN" sz="2000" dirty="0" err="1"/>
              <a:t>ElecSimAlg</a:t>
            </a:r>
            <a:r>
              <a:rPr lang="en-US" altLang="zh-CN" sz="2000" dirty="0"/>
              <a:t> and ITriggerHandler (readout stage)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/>
              <a:t>      • </a:t>
            </a:r>
            <a:r>
              <a:rPr lang="en-US" altLang="zh-CN" sz="2000" dirty="0" err="1"/>
              <a:t>TriggerSimAlg</a:t>
            </a:r>
            <a:r>
              <a:rPr lang="en-US" altLang="zh-CN" sz="2000" dirty="0"/>
              <a:t> and </a:t>
            </a:r>
            <a:r>
              <a:rPr lang="en-US" altLang="zh-CN" sz="2000" dirty="0" err="1"/>
              <a:t>ITriggerTool</a:t>
            </a:r>
            <a:r>
              <a:rPr lang="en-US" altLang="zh-CN" sz="2000" dirty="0"/>
              <a:t> (trigger simulation)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/>
              <a:t>      • </a:t>
            </a:r>
            <a:r>
              <a:rPr lang="en-US" altLang="zh-CN" sz="2000" dirty="0" err="1"/>
              <a:t>PMTSimAlg</a:t>
            </a:r>
            <a:r>
              <a:rPr lang="en-US" altLang="zh-CN" sz="2000" dirty="0"/>
              <a:t> and IPMTTool (</a:t>
            </a:r>
            <a:r>
              <a:rPr lang="en-US" altLang="zh-CN" sz="2000" dirty="0" err="1"/>
              <a:t>pmt</a:t>
            </a:r>
            <a:r>
              <a:rPr lang="en-US" altLang="zh-CN" sz="2000" dirty="0"/>
              <a:t> simulation)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/>
              <a:t>      • </a:t>
            </a:r>
            <a:r>
              <a:rPr lang="en-US" altLang="zh-CN" sz="2000" dirty="0" err="1"/>
              <a:t>ElecSimSvc</a:t>
            </a:r>
            <a:r>
              <a:rPr lang="en-US" altLang="zh-CN" sz="2000" dirty="0"/>
              <a:t>: pulse buffer and trigger buffer.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400" b="1" dirty="0" smtClean="0"/>
              <a:t>Execution </a:t>
            </a:r>
            <a:r>
              <a:rPr lang="en-US" altLang="zh-CN" sz="2400" b="1" dirty="0"/>
              <a:t>order: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/>
              <a:t>      • </a:t>
            </a:r>
            <a:r>
              <a:rPr lang="en-US" altLang="zh-CN" sz="2000" dirty="0" err="1"/>
              <a:t>ElecSimTask</a:t>
            </a:r>
            <a:r>
              <a:rPr lang="en-US" altLang="zh-CN" sz="2000" dirty="0"/>
              <a:t> -&gt; </a:t>
            </a:r>
            <a:r>
              <a:rPr lang="en-US" altLang="zh-CN" sz="2000" dirty="0" err="1"/>
              <a:t>TriggerSimTask</a:t>
            </a:r>
            <a:r>
              <a:rPr lang="en-US" altLang="zh-CN" sz="2000" dirty="0"/>
              <a:t> -&gt; </a:t>
            </a:r>
            <a:r>
              <a:rPr lang="en-US" altLang="zh-CN" sz="2000" dirty="0" err="1"/>
              <a:t>PMTSimTask</a:t>
            </a:r>
            <a:r>
              <a:rPr lang="en-US" altLang="zh-CN" sz="2000" dirty="0"/>
              <a:t> -&gt; </a:t>
            </a:r>
            <a:r>
              <a:rPr lang="en-US" altLang="zh-CN" sz="2000" dirty="0" smtClean="0"/>
              <a:t>inputs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400" b="1" dirty="0"/>
              <a:t>Create a new </a:t>
            </a:r>
            <a:r>
              <a:rPr lang="en-US" altLang="zh-CN" sz="2400" b="1" dirty="0" smtClean="0"/>
              <a:t>package </a:t>
            </a:r>
            <a:r>
              <a:rPr lang="en-US" altLang="zh-CN" sz="2000" dirty="0" smtClean="0"/>
              <a:t>(</a:t>
            </a:r>
            <a:r>
              <a:rPr lang="en-US" altLang="zh-CN" sz="2000" dirty="0"/>
              <a:t>~ 1,500 LOC) </a:t>
            </a:r>
            <a:r>
              <a:rPr lang="en-US" altLang="zh-CN" sz="2000" dirty="0" smtClean="0"/>
              <a:t>  •http</a:t>
            </a:r>
            <a:r>
              <a:rPr lang="en-US" altLang="zh-CN" sz="2000" dirty="0"/>
              <a:t>://juno.ihep.ac.cn/svn/offline/trunk/Simulation/ElecSimV3/ElecSimAlg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309475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灯片编号占位符 3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45F839BC-4F13-4A24-8439-124BBCB2626A}" type="slidenum">
              <a:rPr lang="zh-CN" altLang="en-US">
                <a:solidFill>
                  <a:srgbClr val="155331"/>
                </a:solidFill>
              </a:rPr>
              <a:pPr/>
              <a:t>7</a:t>
            </a:fld>
            <a:endParaRPr lang="zh-CN" altLang="en-US">
              <a:solidFill>
                <a:srgbClr val="155331"/>
              </a:solidFill>
            </a:endParaRPr>
          </a:p>
        </p:txBody>
      </p:sp>
      <p:sp>
        <p:nvSpPr>
          <p:cNvPr id="14" name="文本框 4"/>
          <p:cNvSpPr txBox="1">
            <a:spLocks noChangeArrowheads="1"/>
          </p:cNvSpPr>
          <p:nvPr/>
        </p:nvSpPr>
        <p:spPr bwMode="auto">
          <a:xfrm>
            <a:off x="-8420" y="312048"/>
            <a:ext cx="385507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 b="1" dirty="0" smtClean="0">
                <a:solidFill>
                  <a:srgbClr val="FF0000"/>
                </a:solidFill>
                <a:latin typeface="+mn-lt"/>
                <a:ea typeface="微软雅黑 Light" panose="020B0502040204020203" pitchFamily="34" charset="-122"/>
              </a:rPr>
              <a:t>Electronics in Real Life</a:t>
            </a:r>
            <a:endParaRPr lang="en-US" altLang="zh-CN" sz="2800" b="1" dirty="0">
              <a:solidFill>
                <a:srgbClr val="FF0000"/>
              </a:solidFill>
              <a:latin typeface="+mn-lt"/>
              <a:ea typeface="微软雅黑 Light" panose="020B0502040204020203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/>
          <a:srcRect t="16030" r="1915" b="5154"/>
          <a:stretch/>
        </p:blipFill>
        <p:spPr>
          <a:xfrm>
            <a:off x="333998" y="1340768"/>
            <a:ext cx="8379223" cy="4248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2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灯片编号占位符 3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45F839BC-4F13-4A24-8439-124BBCB2626A}" type="slidenum">
              <a:rPr lang="zh-CN" altLang="en-US">
                <a:solidFill>
                  <a:srgbClr val="155331"/>
                </a:solidFill>
              </a:rPr>
              <a:pPr/>
              <a:t>8</a:t>
            </a:fld>
            <a:endParaRPr lang="zh-CN" altLang="en-US">
              <a:solidFill>
                <a:srgbClr val="155331"/>
              </a:solidFill>
            </a:endParaRPr>
          </a:p>
        </p:txBody>
      </p:sp>
      <p:sp>
        <p:nvSpPr>
          <p:cNvPr id="14" name="文本框 4"/>
          <p:cNvSpPr txBox="1">
            <a:spLocks noChangeArrowheads="1"/>
          </p:cNvSpPr>
          <p:nvPr/>
        </p:nvSpPr>
        <p:spPr bwMode="auto">
          <a:xfrm>
            <a:off x="-8420" y="312048"/>
            <a:ext cx="385507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 b="1" dirty="0" smtClean="0">
                <a:solidFill>
                  <a:srgbClr val="FF0000"/>
                </a:solidFill>
                <a:latin typeface="+mn-lt"/>
                <a:ea typeface="微软雅黑 Light" panose="020B0502040204020203" pitchFamily="34" charset="-122"/>
              </a:rPr>
              <a:t>Electronics in Real Life</a:t>
            </a:r>
            <a:endParaRPr lang="en-US" altLang="zh-CN" sz="2800" b="1" dirty="0">
              <a:solidFill>
                <a:srgbClr val="FF0000"/>
              </a:solidFill>
              <a:latin typeface="+mn-lt"/>
              <a:ea typeface="微软雅黑 Light" panose="020B0502040204020203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714" y="838524"/>
            <a:ext cx="8428571" cy="518095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491880" y="6146988"/>
            <a:ext cx="20137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 smtClean="0"/>
              <a:t>Design by Lin Tao</a:t>
            </a:r>
            <a:endParaRPr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825875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灯片编号占位符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436534" y="6398667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45F839BC-4F13-4A24-8439-124BBCB2626A}" type="slidenum">
              <a:rPr lang="zh-CN" altLang="en-US">
                <a:solidFill>
                  <a:srgbClr val="155331"/>
                </a:solidFill>
              </a:rPr>
              <a:pPr/>
              <a:t>9</a:t>
            </a:fld>
            <a:endParaRPr lang="zh-CN" altLang="en-US">
              <a:solidFill>
                <a:srgbClr val="155331"/>
              </a:solidFill>
            </a:endParaRPr>
          </a:p>
        </p:txBody>
      </p:sp>
      <p:sp>
        <p:nvSpPr>
          <p:cNvPr id="14" name="文本框 4"/>
          <p:cNvSpPr txBox="1">
            <a:spLocks noChangeArrowheads="1"/>
          </p:cNvSpPr>
          <p:nvPr/>
        </p:nvSpPr>
        <p:spPr bwMode="auto">
          <a:xfrm>
            <a:off x="231273" y="12794"/>
            <a:ext cx="8093075" cy="671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</a:rPr>
              <a:t>New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data structure</a:t>
            </a:r>
            <a:endParaRPr lang="en-US" altLang="zh-CN" sz="2800" b="1" dirty="0">
              <a:solidFill>
                <a:srgbClr val="FF0000"/>
              </a:solidFill>
            </a:endParaRPr>
          </a:p>
        </p:txBody>
      </p:sp>
      <p:sp>
        <p:nvSpPr>
          <p:cNvPr id="10" name="文本框 5"/>
          <p:cNvSpPr txBox="1">
            <a:spLocks noChangeArrowheads="1"/>
          </p:cNvSpPr>
          <p:nvPr/>
        </p:nvSpPr>
        <p:spPr bwMode="auto">
          <a:xfrm>
            <a:off x="425382" y="1052736"/>
            <a:ext cx="7704856" cy="5032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285750" indent="-285750">
              <a:lnSpc>
                <a:spcPct val="150000"/>
              </a:lnSpc>
              <a:buFont typeface="Wingdings" charset="2"/>
              <a:buChar char="Ø"/>
            </a:pPr>
            <a:r>
              <a:rPr lang="en-US" altLang="zh-CN" sz="2400" b="1" dirty="0" err="1" smtClean="0"/>
              <a:t>enum</a:t>
            </a:r>
            <a:r>
              <a:rPr lang="en-US" altLang="zh-CN" sz="2400" b="1" dirty="0" smtClean="0"/>
              <a:t> </a:t>
            </a:r>
            <a:r>
              <a:rPr lang="en-US" altLang="zh-CN" sz="2400" b="1" dirty="0" err="1"/>
              <a:t>PMTType</a:t>
            </a:r>
            <a:r>
              <a:rPr lang="en-US" altLang="zh-CN" sz="2400" dirty="0"/>
              <a:t>: identify </a:t>
            </a:r>
            <a:r>
              <a:rPr lang="en-US" altLang="zh-CN" sz="2400" dirty="0" smtClean="0"/>
              <a:t>PMT </a:t>
            </a:r>
            <a:r>
              <a:rPr lang="en-US" altLang="zh-CN" sz="2400" dirty="0"/>
              <a:t>type</a:t>
            </a:r>
            <a:r>
              <a:rPr lang="en-US" altLang="zh-CN" sz="2000" dirty="0"/>
              <a:t/>
            </a:r>
            <a:br>
              <a:rPr lang="en-US" altLang="zh-CN" sz="2000" dirty="0"/>
            </a:br>
            <a:r>
              <a:rPr lang="en-US" altLang="zh-CN" sz="2000" dirty="0"/>
              <a:t>• </a:t>
            </a:r>
            <a:r>
              <a:rPr lang="en-US" altLang="zh-CN" sz="2000" dirty="0" err="1"/>
              <a:t>kPMT_CD_Lpmt</a:t>
            </a:r>
            <a:r>
              <a:rPr lang="en-US" altLang="zh-CN" sz="2000" dirty="0"/>
              <a:t>, </a:t>
            </a:r>
            <a:r>
              <a:rPr lang="en-US" altLang="zh-CN" sz="2000" dirty="0" err="1"/>
              <a:t>kPMT_CD_Spmt</a:t>
            </a:r>
            <a:r>
              <a:rPr lang="en-US" altLang="zh-CN" sz="2000" dirty="0"/>
              <a:t>, </a:t>
            </a:r>
            <a:r>
              <a:rPr lang="en-US" altLang="zh-CN" sz="2000" dirty="0" err="1"/>
              <a:t>kPMT_CD</a:t>
            </a:r>
            <a:r>
              <a:rPr lang="en-US" altLang="zh-CN" sz="2000" dirty="0"/>
              <a:t> 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/>
              <a:t>     • </a:t>
            </a:r>
            <a:r>
              <a:rPr lang="en-US" altLang="zh-CN" sz="2000" dirty="0" err="1" smtClean="0"/>
              <a:t>kPMT_WP</a:t>
            </a:r>
            <a:r>
              <a:rPr lang="en-US" altLang="zh-CN" sz="2000" dirty="0"/>
              <a:t>, </a:t>
            </a:r>
            <a:r>
              <a:rPr lang="en-US" altLang="zh-CN" sz="2000" dirty="0" err="1"/>
              <a:t>kPMT_TT</a:t>
            </a:r>
            <a:r>
              <a:rPr lang="en-US" altLang="zh-CN" sz="2000" dirty="0"/>
              <a:t> </a:t>
            </a:r>
          </a:p>
          <a:p>
            <a:pPr marL="285750" indent="-285750">
              <a:lnSpc>
                <a:spcPct val="150000"/>
              </a:lnSpc>
              <a:buFont typeface="Wingdings" charset="2"/>
              <a:buChar char="Ø"/>
            </a:pPr>
            <a:r>
              <a:rPr lang="en-US" altLang="zh-CN" sz="2000" dirty="0" smtClean="0"/>
              <a:t> </a:t>
            </a:r>
            <a:r>
              <a:rPr lang="en-US" altLang="zh-CN" sz="2400" b="1" dirty="0" err="1"/>
              <a:t>enum</a:t>
            </a:r>
            <a:r>
              <a:rPr lang="en-US" altLang="zh-CN" sz="2400" b="1" dirty="0"/>
              <a:t> </a:t>
            </a:r>
            <a:r>
              <a:rPr lang="en-US" altLang="zh-CN" sz="2400" b="1" dirty="0" err="1"/>
              <a:t>TriggerType</a:t>
            </a:r>
            <a:r>
              <a:rPr lang="en-US" altLang="zh-CN" sz="2400" b="1" dirty="0"/>
              <a:t> </a:t>
            </a:r>
            <a:r>
              <a:rPr lang="en-US" altLang="zh-CN" sz="2000" dirty="0"/>
              <a:t>(same as </a:t>
            </a:r>
            <a:r>
              <a:rPr lang="en-US" altLang="zh-CN" sz="2000" dirty="0" smtClean="0"/>
              <a:t>PMT Type</a:t>
            </a:r>
            <a:r>
              <a:rPr lang="en-US" altLang="zh-CN" sz="2000" dirty="0"/>
              <a:t>)</a:t>
            </a:r>
            <a:br>
              <a:rPr lang="en-US" altLang="zh-CN" sz="2000" dirty="0"/>
            </a:br>
            <a:r>
              <a:rPr lang="en-US" altLang="zh-CN" sz="2000" dirty="0"/>
              <a:t>• </a:t>
            </a:r>
            <a:r>
              <a:rPr lang="en-US" altLang="zh-CN" sz="2000" dirty="0" err="1"/>
              <a:t>kTriggerLpmt</a:t>
            </a:r>
            <a:r>
              <a:rPr lang="en-US" altLang="zh-CN" sz="2000" dirty="0"/>
              <a:t>, </a:t>
            </a:r>
            <a:r>
              <a:rPr lang="en-US" altLang="zh-CN" sz="2000" dirty="0" err="1" smtClean="0"/>
              <a:t>kTriggerSpmt</a:t>
            </a:r>
            <a:r>
              <a:rPr lang="en-US" altLang="zh-CN" sz="2000" dirty="0"/>
              <a:t>, </a:t>
            </a:r>
            <a:r>
              <a:rPr lang="en-US" altLang="zh-CN" sz="2000" dirty="0" err="1"/>
              <a:t>kTriggerCD</a:t>
            </a:r>
            <a:r>
              <a:rPr lang="en-US" altLang="zh-CN" sz="2000" dirty="0"/>
              <a:t> (both L/S </a:t>
            </a:r>
            <a:r>
              <a:rPr lang="en-US" altLang="zh-CN" sz="2000" dirty="0" err="1"/>
              <a:t>pmts</a:t>
            </a:r>
            <a:r>
              <a:rPr lang="en-US" altLang="zh-CN" sz="2000" dirty="0"/>
              <a:t>) </a:t>
            </a:r>
            <a:endParaRPr lang="en-US" altLang="zh-CN" sz="2000" dirty="0" smtClean="0"/>
          </a:p>
          <a:p>
            <a:pPr>
              <a:lnSpc>
                <a:spcPct val="150000"/>
              </a:lnSpc>
            </a:pPr>
            <a:r>
              <a:rPr lang="en-US" altLang="zh-CN" sz="2000" dirty="0" smtClean="0"/>
              <a:t>      • </a:t>
            </a:r>
            <a:r>
              <a:rPr lang="en-US" altLang="zh-CN" sz="2000" dirty="0" err="1"/>
              <a:t>kTriggerWP</a:t>
            </a:r>
            <a:r>
              <a:rPr lang="en-US" altLang="zh-CN" sz="2000" dirty="0"/>
              <a:t>, </a:t>
            </a:r>
            <a:r>
              <a:rPr lang="en-US" altLang="zh-CN" sz="2000" dirty="0" err="1"/>
              <a:t>kTriggerTT</a:t>
            </a:r>
            <a:r>
              <a:rPr lang="en-US" altLang="zh-CN" sz="2000" dirty="0"/>
              <a:t> 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Ø"/>
            </a:pPr>
            <a:r>
              <a:rPr lang="en-US" altLang="zh-CN" sz="2400" b="1" dirty="0" err="1" smtClean="0"/>
              <a:t>struct</a:t>
            </a:r>
            <a:r>
              <a:rPr lang="en-US" altLang="zh-CN" sz="2400" b="1" dirty="0" smtClean="0"/>
              <a:t> </a:t>
            </a:r>
            <a:r>
              <a:rPr lang="en-US" altLang="zh-CN" sz="2400" b="1" dirty="0"/>
              <a:t>Trigger</a:t>
            </a:r>
            <a:br>
              <a:rPr lang="en-US" altLang="zh-CN" sz="2400" b="1" dirty="0"/>
            </a:br>
            <a:r>
              <a:rPr lang="en-US" altLang="zh-CN" sz="2000" dirty="0"/>
              <a:t>• </a:t>
            </a:r>
            <a:r>
              <a:rPr lang="en-US" altLang="zh-CN" sz="2000" dirty="0" err="1"/>
              <a:t>TriggerType</a:t>
            </a:r>
            <a:r>
              <a:rPr lang="en-US" altLang="zh-CN" sz="2000" dirty="0"/>
              <a:t> and </a:t>
            </a:r>
            <a:r>
              <a:rPr lang="en-US" altLang="zh-CN" sz="2000" dirty="0" err="1"/>
              <a:t>TimeStamp</a:t>
            </a:r>
            <a:r>
              <a:rPr lang="en-US" altLang="zh-CN" sz="2000" dirty="0"/>
              <a:t> </a:t>
            </a:r>
          </a:p>
          <a:p>
            <a:pPr marL="285750" indent="-285750">
              <a:lnSpc>
                <a:spcPct val="150000"/>
              </a:lnSpc>
              <a:buFont typeface="Wingdings" charset="2"/>
              <a:buChar char="Ø"/>
            </a:pPr>
            <a:r>
              <a:rPr lang="en-US" altLang="zh-CN" sz="2000" dirty="0" smtClean="0"/>
              <a:t> </a:t>
            </a:r>
            <a:r>
              <a:rPr lang="en-US" altLang="zh-CN" sz="2400" b="1" dirty="0" err="1"/>
              <a:t>struct</a:t>
            </a:r>
            <a:r>
              <a:rPr lang="en-US" altLang="zh-CN" sz="2400" b="1" dirty="0"/>
              <a:t> Pulse</a:t>
            </a:r>
            <a:br>
              <a:rPr lang="en-US" altLang="zh-CN" sz="2400" b="1" dirty="0"/>
            </a:br>
            <a:r>
              <a:rPr lang="en-US" altLang="zh-CN" sz="2000" dirty="0"/>
              <a:t>• </a:t>
            </a:r>
            <a:r>
              <a:rPr lang="en-US" altLang="zh-CN" sz="2000" dirty="0" err="1"/>
              <a:t>pmtid</a:t>
            </a:r>
            <a:r>
              <a:rPr lang="en-US" altLang="zh-CN" sz="2000" dirty="0"/>
              <a:t>, amplitude, TTS, hit time </a:t>
            </a:r>
            <a:endParaRPr lang="en-US" altLang="zh-CN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98521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14013</TotalTime>
  <Words>806</Words>
  <Application>Microsoft Macintosh PowerPoint</Application>
  <PresentationFormat>全屏显示(4:3)</PresentationFormat>
  <Paragraphs>156</Paragraphs>
  <Slides>16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Office 主题</vt:lpstr>
      <vt:lpstr>Update on SPMT Electronics Simulation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Summary</vt:lpstr>
      <vt:lpstr>Thanks for your attention!</vt:lpstr>
    </vt:vector>
  </TitlesOfParts>
  <Manager>第一PPT模板网-WWW.1PPT.COM</Manager>
  <Company>Sky123.Org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点击此处添加幻灯主标题</dc:title>
  <dc:creator>第一PPT模板网-WWW.1PPT.COM</dc:creator>
  <cp:keywords>第一PPT模板网-WWW.1PPT.COM</cp:keywords>
  <dc:description>第一PPT模板网-WWW.1PPT.COM</dc:description>
  <cp:lastModifiedBy>dianazero zhang</cp:lastModifiedBy>
  <cp:revision>808</cp:revision>
  <dcterms:created xsi:type="dcterms:W3CDTF">2015-09-14T05:39:08Z</dcterms:created>
  <dcterms:modified xsi:type="dcterms:W3CDTF">2018-05-10T05:33:33Z</dcterms:modified>
  <cp:category>第一PPT模板网-WWW.1PPT.COM</cp:category>
  <cp:contentStatus>第一PPT模板网-WWW.1PPT.COM</cp:contentStatus>
</cp:coreProperties>
</file>