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638" r:id="rId2"/>
    <p:sldId id="1669" r:id="rId3"/>
    <p:sldId id="1671" r:id="rId4"/>
    <p:sldId id="1647" r:id="rId5"/>
    <p:sldId id="1648" r:id="rId6"/>
    <p:sldId id="1651" r:id="rId7"/>
    <p:sldId id="1649" r:id="rId8"/>
    <p:sldId id="1650" r:id="rId9"/>
    <p:sldId id="1680" r:id="rId10"/>
    <p:sldId id="1681" r:id="rId11"/>
    <p:sldId id="1682" r:id="rId12"/>
    <p:sldId id="1690" r:id="rId13"/>
    <p:sldId id="1683" r:id="rId14"/>
    <p:sldId id="1684" r:id="rId15"/>
    <p:sldId id="1685" r:id="rId16"/>
    <p:sldId id="1686" r:id="rId17"/>
    <p:sldId id="1687" r:id="rId18"/>
    <p:sldId id="1689" r:id="rId19"/>
    <p:sldId id="1611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000066"/>
    <a:srgbClr val="FFFF99"/>
    <a:srgbClr val="D8A118"/>
    <a:srgbClr val="C1322F"/>
    <a:srgbClr val="D60093"/>
    <a:srgbClr val="DDD31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92214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220"/>
        <p:guide pos="2880"/>
      </p:guideLst>
    </p:cSldViewPr>
  </p:slideViewPr>
  <p:outlineViewPr>
    <p:cViewPr>
      <p:scale>
        <a:sx n="33" d="100"/>
        <a:sy n="33" d="100"/>
      </p:scale>
      <p:origin x="0" y="2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96" y="-102"/>
      </p:cViewPr>
      <p:guideLst>
        <p:guide orient="horz" pos="29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kumimoji="0"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kumimoji="0"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D6FB1C-C781-421D-A3BF-CA34500949EC}" type="datetimeFigureOut">
              <a:rPr lang="zh-CN" altLang="en-US"/>
              <a:pPr>
                <a:defRPr/>
              </a:pPr>
              <a:t>2018/5/10</a:t>
            </a:fld>
            <a:endParaRPr lang="en-US" altLang="zh-CN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kumimoji="0"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0"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346362-D8FD-4129-B376-013978539C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8749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1DC690B-53CA-4236-918A-533B5E1A32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0395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55" y="6596064"/>
            <a:ext cx="1861038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tx1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kumimoji="0" lang="en-US" altLang="zh-CN" smtClean="0">
                <a:solidFill>
                  <a:srgbClr val="000000"/>
                </a:solidFill>
              </a:rPr>
              <a:t>2015-12-14</a:t>
            </a:r>
            <a:endParaRPr kumimoji="0" lang="en-US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954" y="6596064"/>
            <a:ext cx="961292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tx1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fld id="{ED29E1F8-16ED-489D-AB37-26F80E37A49B}" type="slidenum">
              <a:rPr kumimoji="0"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kumimoji="0" lang="zh-CN" altLang="en-US" dirty="0" smtClean="0">
                <a:solidFill>
                  <a:srgbClr val="000000"/>
                </a:solidFill>
              </a:rPr>
              <a:t>/</a:t>
            </a:r>
            <a:r>
              <a:rPr kumimoji="0" lang="en-US" altLang="zh-CN" dirty="0" smtClean="0">
                <a:solidFill>
                  <a:srgbClr val="000000"/>
                </a:solidFill>
              </a:rPr>
              <a:t>103</a:t>
            </a:r>
            <a:endParaRPr kumimoji="0" lang="en-US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55" y="6596064"/>
            <a:ext cx="1861038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tx1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kumimoji="0" lang="en-US" altLang="zh-CN" smtClean="0">
                <a:solidFill>
                  <a:srgbClr val="000000"/>
                </a:solidFill>
              </a:rPr>
              <a:t>2015-12-14</a:t>
            </a:r>
            <a:endParaRPr kumimoji="0" lang="en-US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954" y="6596064"/>
            <a:ext cx="961292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tx1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fld id="{ED29E1F8-16ED-489D-AB37-26F80E37A49B}" type="slidenum">
              <a:rPr kumimoji="0"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kumimoji="0" lang="zh-CN" altLang="en-US" dirty="0" smtClean="0">
                <a:solidFill>
                  <a:srgbClr val="000000"/>
                </a:solidFill>
              </a:rPr>
              <a:t>/</a:t>
            </a:r>
            <a:r>
              <a:rPr kumimoji="0" lang="en-US" altLang="zh-CN" dirty="0" smtClean="0">
                <a:solidFill>
                  <a:srgbClr val="000000"/>
                </a:solidFill>
              </a:rPr>
              <a:t>103</a:t>
            </a:r>
            <a:endParaRPr kumimoji="0" lang="en-US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2015-12-14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4639" y="115889"/>
            <a:ext cx="877472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639" y="836614"/>
            <a:ext cx="8774723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55" y="6596064"/>
            <a:ext cx="1861038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tx1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kumimoji="0" lang="en-US" altLang="zh-CN" smtClean="0">
                <a:solidFill>
                  <a:srgbClr val="000000"/>
                </a:solidFill>
              </a:rPr>
              <a:t>2015-12-14</a:t>
            </a:r>
            <a:endParaRPr kumimoji="0" lang="en-US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954" y="6596064"/>
            <a:ext cx="961292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tx1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fld id="{ED29E1F8-16ED-489D-AB37-26F80E37A49B}" type="slidenum">
              <a:rPr kumimoji="0"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kumimoji="0" lang="zh-CN" altLang="en-US" dirty="0" smtClean="0">
                <a:solidFill>
                  <a:srgbClr val="000000"/>
                </a:solidFill>
              </a:rPr>
              <a:t>/</a:t>
            </a:r>
            <a:r>
              <a:rPr kumimoji="0" lang="en-US" altLang="zh-CN" dirty="0" smtClean="0">
                <a:solidFill>
                  <a:srgbClr val="000000"/>
                </a:solidFill>
              </a:rPr>
              <a:t>103</a:t>
            </a:r>
            <a:endParaRPr kumimoji="0" lang="en-US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  <p:sp>
        <p:nvSpPr>
          <p:cNvPr id="1030" name="Line 2"/>
          <p:cNvSpPr>
            <a:spLocks noChangeShapeType="1"/>
          </p:cNvSpPr>
          <p:nvPr/>
        </p:nvSpPr>
        <p:spPr bwMode="auto">
          <a:xfrm rot="10800000" flipH="1">
            <a:off x="0" y="836614"/>
            <a:ext cx="9144000" cy="1587"/>
          </a:xfrm>
          <a:prstGeom prst="line">
            <a:avLst/>
          </a:prstGeom>
          <a:noFill/>
          <a:ln w="63500" cmpd="sng">
            <a:solidFill>
              <a:srgbClr val="0000FF"/>
            </a:solidFill>
            <a:round/>
          </a:ln>
        </p:spPr>
        <p:txBody>
          <a:bodyPr lIns="0" tIns="0" rIns="0" bIns="0"/>
          <a:lstStyle/>
          <a:p>
            <a:pPr eaLnBrk="0" hangingPunct="0">
              <a:defRPr/>
            </a:pPr>
            <a:endParaRPr kumimoji="0" lang="zh-CN" altLang="zh-CN">
              <a:solidFill>
                <a:srgbClr val="3333CC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fld id="{DEC5E4EC-8C2A-45A3-8D09-672286C7C939}" type="slidenum">
              <a:rPr lang="zh-CN" altLang="en-US" smtClean="0">
                <a:solidFill>
                  <a:srgbClr val="898989"/>
                </a:solidFill>
              </a:rPr>
              <a:pPr/>
              <a:t>1</a:t>
            </a:fld>
            <a:endParaRPr lang="en-US" altLang="zh-CN" smtClean="0">
              <a:solidFill>
                <a:srgbClr val="898989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2132856"/>
            <a:ext cx="8077200" cy="32004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Cherenkov detector update</a:t>
            </a:r>
            <a:br>
              <a:rPr lang="en-US" altLang="zh-CN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Haoqi</a:t>
            </a:r>
            <a:r>
              <a:rPr lang="en-US" altLang="zh-CN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Lu</a:t>
            </a:r>
            <a:br>
              <a:rPr lang="en-US" altLang="zh-CN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IHEP</a:t>
            </a:r>
            <a:br>
              <a:rPr lang="en-US" altLang="zh-CN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JUNO software workshop</a:t>
            </a:r>
            <a:br>
              <a:rPr lang="en-US" altLang="zh-CN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2018-05-08</a:t>
            </a:r>
          </a:p>
        </p:txBody>
      </p:sp>
    </p:spTree>
    <p:extLst>
      <p:ext uri="{BB962C8B-B14F-4D97-AF65-F5344CB8AC3E}">
        <p14:creationId xmlns:p14="http://schemas.microsoft.com/office/powerpoint/2010/main" val="32444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MC configuration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00800"/>
            <a:ext cx="1001713" cy="323850"/>
          </a:xfrm>
          <a:prstGeom prst="rect">
            <a:avLst/>
          </a:prstGeom>
        </p:spPr>
        <p:txBody>
          <a:bodyPr/>
          <a:lstStyle/>
          <a:p>
            <a:fld id="{936E5349-CC29-463D-B342-611394627961}" type="slidenum">
              <a:rPr lang="en-US" altLang="zh-CN" smtClean="0">
                <a:solidFill>
                  <a:srgbClr val="000000"/>
                </a:solidFill>
              </a:rPr>
              <a:pPr/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9" t="10061" r="3381"/>
          <a:stretch/>
        </p:blipFill>
        <p:spPr bwMode="auto">
          <a:xfrm>
            <a:off x="203215" y="908720"/>
            <a:ext cx="3972127" cy="464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171909" y="1196752"/>
            <a:ext cx="4885183" cy="28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zh-CN" sz="2000" dirty="0">
                <a:latin typeface="Calibri" pitchFamily="34" charset="0"/>
              </a:rPr>
              <a:t>MC configuration</a:t>
            </a:r>
          </a:p>
          <a:p>
            <a:pPr marL="342900" indent="-342900"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zh-CN" sz="2000" dirty="0">
                <a:latin typeface="Calibri" pitchFamily="34" charset="0"/>
              </a:rPr>
              <a:t>Based on JUNO software </a:t>
            </a:r>
            <a:r>
              <a:rPr lang="en-US" altLang="zh-CN" sz="2000" dirty="0" smtClean="0">
                <a:latin typeface="Calibri" pitchFamily="34" charset="0"/>
              </a:rPr>
              <a:t>J17v1r1</a:t>
            </a:r>
            <a:endParaRPr lang="en-US" altLang="zh-CN" sz="2000" dirty="0">
              <a:latin typeface="Calibri" pitchFamily="34" charset="0"/>
            </a:endParaRPr>
          </a:p>
          <a:p>
            <a:pPr marL="800100" lvl="1" indent="-342900"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zh-CN" sz="2000" dirty="0" err="1">
                <a:latin typeface="Calibri" pitchFamily="34" charset="0"/>
              </a:rPr>
              <a:t>Tyvek</a:t>
            </a:r>
            <a:r>
              <a:rPr lang="en-US" altLang="zh-CN" sz="2000" dirty="0">
                <a:latin typeface="Calibri" pitchFamily="34" charset="0"/>
              </a:rPr>
              <a:t> are coated on ball surface and water pool wall surface;</a:t>
            </a:r>
          </a:p>
          <a:p>
            <a:pPr marL="800100" lvl="1" indent="-342900"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zh-CN" sz="2000" dirty="0">
                <a:latin typeface="Calibri" pitchFamily="34" charset="0"/>
              </a:rPr>
              <a:t>Water attenuation length ~max. 20m;</a:t>
            </a:r>
          </a:p>
          <a:p>
            <a:pPr marL="800100" lvl="1" indent="-342900"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zh-CN" sz="2000" dirty="0" err="1">
                <a:latin typeface="Calibri" pitchFamily="34" charset="0"/>
              </a:rPr>
              <a:t>Tyvek</a:t>
            </a:r>
            <a:r>
              <a:rPr lang="en-US" altLang="zh-CN" sz="2000" dirty="0">
                <a:latin typeface="Calibri" pitchFamily="34" charset="0"/>
              </a:rPr>
              <a:t> reflectivity ~92</a:t>
            </a:r>
            <a:r>
              <a:rPr lang="en-US" altLang="zh-CN" sz="2000" dirty="0" smtClean="0">
                <a:latin typeface="Calibri" pitchFamily="34" charset="0"/>
              </a:rPr>
              <a:t>%;</a:t>
            </a:r>
          </a:p>
          <a:p>
            <a:pPr marL="800100" lvl="1" indent="-342900"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zh-CN" sz="2000" dirty="0" smtClean="0">
                <a:latin typeface="Calibri" pitchFamily="34" charset="0"/>
              </a:rPr>
              <a:t>Total PMT~2400;</a:t>
            </a:r>
            <a:endParaRPr lang="en-US" altLang="zh-CN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47234" cy="612304"/>
          </a:xfrm>
        </p:spPr>
        <p:txBody>
          <a:bodyPr/>
          <a:lstStyle/>
          <a:p>
            <a:r>
              <a:rPr lang="en-US" altLang="zh-CN" dirty="0" smtClean="0"/>
              <a:t>Basic distribution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1981200" y="6399212"/>
            <a:ext cx="5173663" cy="306388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00800"/>
            <a:ext cx="1001713" cy="323850"/>
          </a:xfrm>
          <a:prstGeom prst="rect">
            <a:avLst/>
          </a:prstGeom>
        </p:spPr>
        <p:txBody>
          <a:bodyPr/>
          <a:lstStyle/>
          <a:p>
            <a:fld id="{936E5349-CC29-463D-B342-611394627961}" type="slidenum">
              <a:rPr lang="en-US" altLang="zh-CN" smtClean="0">
                <a:solidFill>
                  <a:srgbClr val="000000"/>
                </a:solidFill>
              </a:rPr>
              <a:pPr/>
              <a:t>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879304" cy="267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8298"/>
            <a:ext cx="3614208" cy="266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68" y="3855025"/>
            <a:ext cx="3301278" cy="22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97258"/>
              </p:ext>
            </p:extLst>
          </p:nvPr>
        </p:nvGraphicFramePr>
        <p:xfrm>
          <a:off x="4572000" y="4509120"/>
          <a:ext cx="4023320" cy="1047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772"/>
                <a:gridCol w="2285548"/>
              </a:tblGrid>
              <a:tr h="468052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2"/>
                          </a:solidFill>
                        </a:rPr>
                        <a:t>Whole</a:t>
                      </a:r>
                      <a:r>
                        <a:rPr lang="en-US" altLang="zh-CN" sz="1600" baseline="0" dirty="0" smtClean="0">
                          <a:solidFill>
                            <a:schemeClr val="tx2"/>
                          </a:solidFill>
                        </a:rPr>
                        <a:t> detector trigger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2"/>
                          </a:solidFill>
                        </a:rPr>
                        <a:t>Cut</a:t>
                      </a:r>
                      <a:r>
                        <a:rPr lang="en-US" altLang="zh-CN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altLang="zh-CN" sz="1600" baseline="0" dirty="0" err="1" smtClean="0">
                          <a:solidFill>
                            <a:schemeClr val="tx2"/>
                          </a:solidFill>
                        </a:rPr>
                        <a:t>nPMT</a:t>
                      </a:r>
                      <a:r>
                        <a:rPr lang="en-US" altLang="zh-CN" sz="1600" baseline="0" dirty="0" smtClean="0">
                          <a:solidFill>
                            <a:schemeClr val="tx2"/>
                          </a:solidFill>
                        </a:rPr>
                        <a:t>=54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2"/>
                          </a:solidFill>
                        </a:rPr>
                        <a:t>Efficiency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2"/>
                          </a:solidFill>
                        </a:rPr>
                        <a:t>(98.04+/-0.09)%</a:t>
                      </a:r>
                      <a:endParaRPr lang="zh-CN" alt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9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3019E8-C835-4A61-9D86-A6D5B1AF4844}" type="slidenum">
              <a:rPr lang="zh-CN" altLang="en-US"/>
              <a:pPr/>
              <a:t>12</a:t>
            </a:fld>
            <a:endParaRPr lang="zh-CN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848600" cy="3733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lang="en-US" altLang="zh-CN" sz="2000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40040" y="285361"/>
            <a:ext cx="59436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4000" b="1" dirty="0" smtClean="0">
                <a:latin typeface="Calibri" panose="020F0502020204030204" pitchFamily="34" charset="0"/>
                <a:ea typeface="+mn-ea"/>
              </a:rPr>
              <a:t>Trigger optimization</a:t>
            </a:r>
            <a:endParaRPr lang="en-US" altLang="zh-CN" sz="4000" b="1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038" y="950772"/>
            <a:ext cx="8380763" cy="17221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800100" lvl="1" indent="-342900"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altLang="zh-CN" sz="1600" dirty="0">
              <a:latin typeface="Calibri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00410" y="1340768"/>
            <a:ext cx="8964488" cy="2664296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endParaRPr lang="en-US" altLang="zh-CN" sz="2400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997" y="879103"/>
            <a:ext cx="696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Tirgger</a:t>
            </a:r>
            <a:r>
              <a:rPr lang="en-US" altLang="zh-CN" sz="2400" dirty="0" smtClean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 from local region</a:t>
            </a:r>
            <a:endParaRPr lang="zh-CN" altLang="en-US" sz="2400" dirty="0" smtClean="0">
              <a:latin typeface="Calibri" pitchFamily="34" charset="0"/>
              <a:ea typeface="黑体" panose="02010609060101010101" pitchFamily="2" charset="-122"/>
              <a:cs typeface="Calibri" pitchFamily="34" charset="0"/>
            </a:endParaRP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168622" y="1268048"/>
            <a:ext cx="828717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chemeClr val="hlink"/>
              </a:buClr>
              <a:buSzPct val="60000"/>
              <a:buFont typeface="Wingdings" pitchFamily="2" charset="2"/>
              <a:buChar char="Ø"/>
            </a:pPr>
            <a:r>
              <a:rPr lang="en-US" altLang="zh-CN" sz="1600" dirty="0" smtClean="0">
                <a:latin typeface="Calibri" pitchFamily="34" charset="0"/>
              </a:rPr>
              <a:t>If event is triggered by whole detector , </a:t>
            </a:r>
            <a:r>
              <a:rPr lang="en-US" altLang="zh-CN" sz="1600" dirty="0" err="1" smtClean="0">
                <a:latin typeface="Calibri" pitchFamily="34" charset="0"/>
              </a:rPr>
              <a:t>npmt</a:t>
            </a:r>
            <a:r>
              <a:rPr lang="en-US" altLang="zh-CN" sz="1600" dirty="0" smtClean="0">
                <a:latin typeface="Calibri" pitchFamily="34" charset="0"/>
              </a:rPr>
              <a:t> threshold &gt;50</a:t>
            </a:r>
            <a:r>
              <a:rPr lang="zh-CN" altLang="en-US" sz="1600" dirty="0" smtClean="0">
                <a:latin typeface="Calibri" pitchFamily="34" charset="0"/>
              </a:rPr>
              <a:t>。</a:t>
            </a:r>
            <a:endParaRPr lang="en-US" altLang="zh-CN" sz="1600" dirty="0">
              <a:latin typeface="Calibri" pitchFamily="34" charset="0"/>
            </a:endParaRPr>
          </a:p>
          <a:p>
            <a:pPr marL="342900" indent="-342900">
              <a:buClr>
                <a:schemeClr val="hlink"/>
              </a:buClr>
              <a:buSzPct val="60000"/>
              <a:buFont typeface="Wingdings" pitchFamily="2" charset="2"/>
              <a:buChar char="Ø"/>
            </a:pPr>
            <a:r>
              <a:rPr lang="en-US" altLang="zh-CN" sz="1600" dirty="0" smtClean="0">
                <a:latin typeface="Calibri" pitchFamily="34" charset="0"/>
              </a:rPr>
              <a:t>The </a:t>
            </a:r>
            <a:r>
              <a:rPr lang="en-US" altLang="zh-CN" sz="1600" dirty="0" err="1" smtClean="0">
                <a:latin typeface="Calibri" pitchFamily="34" charset="0"/>
              </a:rPr>
              <a:t>NPmt</a:t>
            </a:r>
            <a:r>
              <a:rPr lang="en-US" altLang="zh-CN" sz="1600" dirty="0" smtClean="0">
                <a:latin typeface="Calibri" pitchFamily="34" charset="0"/>
              </a:rPr>
              <a:t> threshold should &gt;45 for data taking.  If the trigger rate is too high, the DAQ can’t record so high rate data.</a:t>
            </a:r>
          </a:p>
          <a:p>
            <a:pPr marL="342900" indent="-342900">
              <a:buClr>
                <a:schemeClr val="hlink"/>
              </a:buClr>
              <a:buSzPct val="60000"/>
              <a:buFont typeface="Wingdings" pitchFamily="2" charset="2"/>
              <a:buChar char="Ø"/>
            </a:pPr>
            <a:r>
              <a:rPr lang="en-US" altLang="zh-CN" sz="1600" dirty="0" smtClean="0">
                <a:latin typeface="Calibri" pitchFamily="34" charset="0"/>
              </a:rPr>
              <a:t>When </a:t>
            </a:r>
            <a:r>
              <a:rPr lang="en-US" altLang="zh-CN" sz="1600" dirty="0" err="1" smtClean="0">
                <a:latin typeface="Calibri" pitchFamily="34" charset="0"/>
              </a:rPr>
              <a:t>muon</a:t>
            </a:r>
            <a:r>
              <a:rPr lang="en-US" altLang="zh-CN" sz="1600" dirty="0" smtClean="0">
                <a:latin typeface="Calibri" pitchFamily="34" charset="0"/>
              </a:rPr>
              <a:t> going through the Water Cherenkov detector</a:t>
            </a:r>
            <a:r>
              <a:rPr lang="zh-CN" altLang="en-US" sz="1600" dirty="0" smtClean="0">
                <a:latin typeface="Calibri" pitchFamily="34" charset="0"/>
              </a:rPr>
              <a:t>，</a:t>
            </a:r>
            <a:r>
              <a:rPr lang="en-US" altLang="zh-CN" sz="1600" dirty="0" smtClean="0">
                <a:latin typeface="Calibri" pitchFamily="34" charset="0"/>
              </a:rPr>
              <a:t>the inject point and exit point should have many PMTs locally fired. We can use this character to trigger in local region to reduce the </a:t>
            </a:r>
            <a:r>
              <a:rPr lang="en-US" altLang="zh-CN" sz="1600" dirty="0" err="1" smtClean="0">
                <a:latin typeface="Calibri" pitchFamily="34" charset="0"/>
              </a:rPr>
              <a:t>Npmt</a:t>
            </a:r>
            <a:r>
              <a:rPr lang="en-US" altLang="zh-CN" sz="1600" dirty="0" smtClean="0">
                <a:latin typeface="Calibri" pitchFamily="34" charset="0"/>
              </a:rPr>
              <a:t> threshold.</a:t>
            </a:r>
          </a:p>
          <a:p>
            <a:pPr marL="800100" lvl="1" indent="-342900" eaLnBrk="1" hangingPunct="1">
              <a:buClr>
                <a:schemeClr val="hlink"/>
              </a:buClr>
              <a:buSzPct val="60000"/>
              <a:buFont typeface="Arial" pitchFamily="34" charset="0"/>
              <a:buChar char="•"/>
            </a:pPr>
            <a:endParaRPr lang="en-US" altLang="zh-CN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10" y="3140968"/>
            <a:ext cx="462157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Trigger consideration(I)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00800"/>
            <a:ext cx="1001713" cy="323850"/>
          </a:xfrm>
          <a:prstGeom prst="rect">
            <a:avLst/>
          </a:prstGeom>
        </p:spPr>
        <p:txBody>
          <a:bodyPr/>
          <a:lstStyle/>
          <a:p>
            <a:fld id="{936E5349-CC29-463D-B342-611394627961}" type="slidenum">
              <a:rPr lang="en-US" altLang="zh-CN" smtClean="0">
                <a:solidFill>
                  <a:srgbClr val="000000"/>
                </a:solidFill>
              </a:rPr>
              <a:pPr/>
              <a:t>13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"/>
          <a:stretch/>
        </p:blipFill>
        <p:spPr bwMode="auto">
          <a:xfrm>
            <a:off x="-11972" y="877848"/>
            <a:ext cx="2702406" cy="270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02407" y="877848"/>
            <a:ext cx="6334090" cy="2479144"/>
          </a:xfrm>
        </p:spPr>
        <p:txBody>
          <a:bodyPr/>
          <a:lstStyle/>
          <a:p>
            <a:r>
              <a:rPr lang="en-US" altLang="zh-CN" sz="1800" dirty="0" smtClean="0"/>
              <a:t>The trigger requirement(discuss with </a:t>
            </a:r>
            <a:r>
              <a:rPr lang="en-US" altLang="zh-CN" sz="1800" dirty="0" err="1" smtClean="0"/>
              <a:t>GuangHua</a:t>
            </a:r>
            <a:r>
              <a:rPr lang="en-US" altLang="zh-CN" sz="1800" dirty="0" smtClean="0"/>
              <a:t> Gong) :</a:t>
            </a:r>
          </a:p>
          <a:p>
            <a:pPr lvl="1"/>
            <a:r>
              <a:rPr lang="en-US" altLang="zh-CN" sz="1800" dirty="0" smtClean="0"/>
              <a:t>144(72 channels) channels per section;</a:t>
            </a:r>
          </a:p>
          <a:p>
            <a:r>
              <a:rPr lang="en-US" altLang="zh-CN" sz="1800" dirty="0" smtClean="0"/>
              <a:t>Config.1: from top to bottom,72 PMTs/section. If one section have event above the threshold, it’ll give a trigger.</a:t>
            </a:r>
          </a:p>
          <a:p>
            <a:r>
              <a:rPr lang="en-US" altLang="zh-CN" sz="1800" dirty="0" smtClean="0"/>
              <a:t>Config.2</a:t>
            </a:r>
            <a:r>
              <a:rPr lang="en-US" altLang="zh-CN" sz="1800" dirty="0"/>
              <a:t>: </a:t>
            </a:r>
            <a:r>
              <a:rPr lang="en-US" altLang="zh-CN" sz="1800" dirty="0" smtClean="0"/>
              <a:t>72 </a:t>
            </a:r>
            <a:r>
              <a:rPr lang="en-US" altLang="zh-CN" sz="1800" dirty="0"/>
              <a:t>PMTs/section. If one section have event above the threshold, we’ll give a </a:t>
            </a:r>
            <a:r>
              <a:rPr lang="en-US" altLang="zh-CN" sz="1800" dirty="0" smtClean="0"/>
              <a:t>trigger.</a:t>
            </a:r>
            <a:endParaRPr lang="en-US" altLang="zh-CN" sz="1800" dirty="0"/>
          </a:p>
          <a:p>
            <a:endParaRPr lang="en-US" altLang="zh-CN" sz="1800" dirty="0" smtClean="0"/>
          </a:p>
          <a:p>
            <a:endParaRPr lang="zh-CN" altLang="en-US" sz="1800" dirty="0"/>
          </a:p>
        </p:txBody>
      </p:sp>
      <p:pic>
        <p:nvPicPr>
          <p:cNvPr id="4" name="Picture 2" descr="C:\Users\luhq\Desktop\相机胶卷\IMG_13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18343" r="1" b="16067"/>
          <a:stretch/>
        </p:blipFill>
        <p:spPr bwMode="auto">
          <a:xfrm>
            <a:off x="2690434" y="3584932"/>
            <a:ext cx="5422335" cy="270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8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 PMT number trigger threshold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24744"/>
            <a:ext cx="6736416" cy="1008112"/>
          </a:xfrm>
        </p:spPr>
        <p:txBody>
          <a:bodyPr/>
          <a:lstStyle/>
          <a:p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Trigger windows200ns,</a:t>
            </a:r>
          </a:p>
          <a:p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PMT dark noise level,50KHz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00800"/>
            <a:ext cx="1001713" cy="323850"/>
          </a:xfrm>
          <a:prstGeom prst="rect">
            <a:avLst/>
          </a:prstGeom>
        </p:spPr>
        <p:txBody>
          <a:bodyPr/>
          <a:lstStyle/>
          <a:p>
            <a:fld id="{936E5349-CC29-463D-B342-611394627961}" type="slidenum">
              <a:rPr lang="en-US" altLang="zh-CN" smtClean="0">
                <a:solidFill>
                  <a:srgbClr val="000000"/>
                </a:solidFill>
              </a:rPr>
              <a:pPr/>
              <a:t>14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29" y="2924944"/>
            <a:ext cx="2272396" cy="162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3" y="2893967"/>
            <a:ext cx="2208811" cy="156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30152"/>
            <a:ext cx="2232248" cy="158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50" y="2893967"/>
            <a:ext cx="2166027" cy="165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236296" y="2420888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2400PMT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616807" y="247443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144PMT/section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932040" y="247443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288PMT/section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51520" y="2504327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72PMT/section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2295"/>
              </p:ext>
            </p:extLst>
          </p:nvPr>
        </p:nvGraphicFramePr>
        <p:xfrm>
          <a:off x="204059" y="4725144"/>
          <a:ext cx="8856982" cy="157357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9366"/>
                <a:gridCol w="1234170"/>
                <a:gridCol w="1088973"/>
                <a:gridCol w="1016375"/>
                <a:gridCol w="1016375"/>
                <a:gridCol w="1016375"/>
                <a:gridCol w="1088973"/>
                <a:gridCol w="1016375"/>
              </a:tblGrid>
              <a:tr h="360039"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PMTs/section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72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144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288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432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576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864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2400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</a:tr>
              <a:tr h="321223"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Section number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34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17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9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6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5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3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1</a:t>
                      </a:r>
                      <a:endParaRPr lang="zh-CN" altLang="en-US" sz="900" dirty="0"/>
                    </a:p>
                  </a:txBody>
                  <a:tcPr/>
                </a:tc>
              </a:tr>
              <a:tr h="378602"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Threshold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&gt;9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&gt;12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&gt;16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&gt;20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&gt;23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&gt;29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&gt;54</a:t>
                      </a:r>
                      <a:endParaRPr lang="zh-CN" altLang="en-US" sz="900" dirty="0"/>
                    </a:p>
                  </a:txBody>
                  <a:tcPr/>
                </a:tc>
              </a:tr>
              <a:tr h="507989"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Total coincidence</a:t>
                      </a:r>
                      <a:r>
                        <a:rPr lang="en-US" altLang="zh-CN" sz="900" baseline="0" dirty="0" smtClean="0"/>
                        <a:t> rate(&lt;10Hz)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34*0.153 = 5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17*0.2=3.4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0.74*9 =</a:t>
                      </a:r>
                      <a:r>
                        <a:rPr lang="en-US" altLang="zh-CN" sz="900" baseline="0" dirty="0" smtClean="0"/>
                        <a:t> 6.7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6*0.55=3.3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5*1.0=5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3</a:t>
                      </a:r>
                      <a:r>
                        <a:rPr lang="zh-CN" altLang="en-US" sz="900" dirty="0" smtClean="0"/>
                        <a:t>*</a:t>
                      </a:r>
                      <a:r>
                        <a:rPr lang="en-US" altLang="zh-CN" sz="900" dirty="0" smtClean="0"/>
                        <a:t>1.34=4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9.6</a:t>
                      </a:r>
                      <a:endParaRPr lang="zh-CN" altLang="en-US" sz="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0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48935" cy="685800"/>
          </a:xfrm>
        </p:spPr>
        <p:txBody>
          <a:bodyPr/>
          <a:lstStyle/>
          <a:p>
            <a:r>
              <a:rPr lang="en-US" altLang="zh-CN" dirty="0" smtClean="0"/>
              <a:t>Different </a:t>
            </a:r>
            <a:r>
              <a:rPr lang="en-US" altLang="zh-CN" dirty="0" err="1" smtClean="0"/>
              <a:t>pmt</a:t>
            </a:r>
            <a:r>
              <a:rPr lang="en-US" altLang="zh-CN" dirty="0" smtClean="0"/>
              <a:t> number in one section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00800"/>
            <a:ext cx="1001713" cy="323850"/>
          </a:xfrm>
          <a:prstGeom prst="rect">
            <a:avLst/>
          </a:prstGeom>
        </p:spPr>
        <p:txBody>
          <a:bodyPr/>
          <a:lstStyle/>
          <a:p>
            <a:fld id="{936E5349-CC29-463D-B342-611394627961}" type="slidenum">
              <a:rPr lang="en-US" altLang="zh-CN" smtClean="0">
                <a:solidFill>
                  <a:srgbClr val="000000"/>
                </a:solidFill>
              </a:rPr>
              <a:pPr/>
              <a:t>15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062111"/>
              </p:ext>
            </p:extLst>
          </p:nvPr>
        </p:nvGraphicFramePr>
        <p:xfrm>
          <a:off x="179512" y="1124745"/>
          <a:ext cx="8856982" cy="32893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9366"/>
                <a:gridCol w="1234170"/>
                <a:gridCol w="1088973"/>
                <a:gridCol w="1016375"/>
                <a:gridCol w="1016375"/>
                <a:gridCol w="1016375"/>
                <a:gridCol w="1088973"/>
                <a:gridCol w="1016375"/>
              </a:tblGrid>
              <a:tr h="360039"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PMTs/section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72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144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288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432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576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864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2400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</a:tr>
              <a:tr h="321223"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Section number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34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17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9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6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5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3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1</a:t>
                      </a:r>
                      <a:endParaRPr lang="zh-CN" altLang="en-US" sz="900" dirty="0"/>
                    </a:p>
                  </a:txBody>
                  <a:tcPr/>
                </a:tc>
              </a:tr>
              <a:tr h="378602"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Threshold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&gt;9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&gt;12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&gt;16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&gt;20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&gt;23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&gt;29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&gt;54</a:t>
                      </a:r>
                      <a:endParaRPr lang="zh-CN" altLang="en-US" sz="900" dirty="0"/>
                    </a:p>
                  </a:txBody>
                  <a:tcPr/>
                </a:tc>
              </a:tr>
              <a:tr h="507989"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Total coincidence</a:t>
                      </a:r>
                      <a:r>
                        <a:rPr lang="en-US" altLang="zh-CN" sz="900" baseline="0" dirty="0" smtClean="0"/>
                        <a:t> rate(&lt;10Hz)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34*0.153 = 5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17*0.2=3.4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0.74*9 =</a:t>
                      </a:r>
                      <a:r>
                        <a:rPr lang="en-US" altLang="zh-CN" sz="900" baseline="0" dirty="0" smtClean="0"/>
                        <a:t> 6.7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6*0.55=3.3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5*1.0=5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3</a:t>
                      </a:r>
                      <a:r>
                        <a:rPr lang="zh-CN" altLang="en-US" sz="900" dirty="0" smtClean="0"/>
                        <a:t>*</a:t>
                      </a:r>
                      <a:r>
                        <a:rPr lang="en-US" altLang="zh-CN" sz="900" dirty="0" smtClean="0"/>
                        <a:t>1.34=4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9.6</a:t>
                      </a:r>
                      <a:endParaRPr lang="zh-CN" altLang="en-US" sz="900" dirty="0"/>
                    </a:p>
                  </a:txBody>
                  <a:tcPr/>
                </a:tc>
              </a:tr>
              <a:tr h="394304"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Efficiency(Config.1)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(99.02±0.06)%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(99.02±0.06)%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(98.87±0.07)%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(98.73±0.07)%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(98.70±0.07)%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(98.61±0.07)%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(98.05+/-0.09)%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Efficiency(Config.2)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(98.98±0.06)%</a:t>
                      </a:r>
                      <a:endParaRPr lang="zh-CN" alt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(99.17±0.06)%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>
                          <a:solidFill>
                            <a:srgbClr val="FF0000"/>
                          </a:solidFill>
                        </a:rPr>
                        <a:t>(99.22±0.06)%</a:t>
                      </a:r>
                      <a:endParaRPr lang="zh-CN" altLang="en-US" sz="9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(99.05±0.06)%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(99.01±0.06)%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(98.72±0.07)%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(98.05±0.09)%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</a:tr>
              <a:tr h="457416"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Effective</a:t>
                      </a:r>
                      <a:r>
                        <a:rPr lang="en-US" altLang="zh-CN" sz="900" baseline="0" dirty="0" smtClean="0"/>
                        <a:t> efficiency(Config.1)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(99.65±0.04)%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(99.65±0.04)%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(99.51±0.04)%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(99.38±0.05)%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(99.34±0.05)%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(99.26±0.05)%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(98.71±0.07)%</a:t>
                      </a:r>
                      <a:endParaRPr lang="zh-CN" altLang="en-US" sz="9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CN" sz="900" dirty="0" smtClean="0"/>
                        <a:t>Effective</a:t>
                      </a:r>
                      <a:r>
                        <a:rPr lang="en-US" altLang="zh-CN" sz="900" baseline="0" dirty="0" smtClean="0"/>
                        <a:t> efficiency(Config.2)</a:t>
                      </a:r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(99.60±0.04)%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(99.78±0.03)%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(99.80±0.03)%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(99.64±0.04)%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(99.63±0.04)%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(99.36±0.05)%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 smtClean="0"/>
                        <a:t>(98.70±0.07)%</a:t>
                      </a:r>
                      <a:endParaRPr lang="zh-CN" altLang="en-US" sz="900" dirty="0" smtClean="0"/>
                    </a:p>
                    <a:p>
                      <a:endParaRPr lang="zh-CN" altLang="en-US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4599051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Effective efficiency : remove the very short track length muon(&lt;0.5m) to calculation the muon detect efficiency.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5262939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288 PMT/section will give the best results.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11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0615" y="116632"/>
            <a:ext cx="7670802" cy="685800"/>
          </a:xfrm>
        </p:spPr>
        <p:txBody>
          <a:bodyPr/>
          <a:lstStyle/>
          <a:p>
            <a:r>
              <a:rPr lang="en-US" altLang="zh-CN" dirty="0" smtClean="0"/>
              <a:t>Trigger consideration(II)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221482"/>
            <a:ext cx="1001713" cy="323850"/>
          </a:xfrm>
          <a:prstGeom prst="rect">
            <a:avLst/>
          </a:prstGeom>
        </p:spPr>
        <p:txBody>
          <a:bodyPr/>
          <a:lstStyle/>
          <a:p>
            <a:fld id="{936E5349-CC29-463D-B342-611394627961}" type="slidenum">
              <a:rPr lang="en-US" altLang="zh-CN" smtClean="0">
                <a:solidFill>
                  <a:srgbClr val="000000"/>
                </a:solidFill>
              </a:rPr>
              <a:pPr/>
              <a:t>16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516" y="1052736"/>
            <a:ext cx="8676964" cy="1648579"/>
          </a:xfrm>
        </p:spPr>
        <p:txBody>
          <a:bodyPr/>
          <a:lstStyle/>
          <a:p>
            <a:r>
              <a:rPr lang="en-US" altLang="zh-CN" sz="1800" dirty="0" smtClean="0"/>
              <a:t>For Config.2, 288PMT/section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r>
              <a:rPr lang="en-US" altLang="zh-CN" sz="1800" dirty="0" smtClean="0"/>
              <a:t>A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default division method</a:t>
            </a:r>
            <a:r>
              <a:rPr lang="zh-CN" altLang="en-US" sz="1800" dirty="0" smtClean="0"/>
              <a:t>；</a:t>
            </a:r>
            <a:endParaRPr lang="en-US" altLang="zh-CN" sz="1800" dirty="0" smtClean="0"/>
          </a:p>
          <a:p>
            <a:r>
              <a:rPr lang="en-US" altLang="zh-CN" sz="1800" dirty="0" smtClean="0"/>
              <a:t>B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start from the center of A(1),288PMT/section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A and B have half section </a:t>
            </a:r>
            <a:r>
              <a:rPr lang="en-US" altLang="zh-CN" sz="1800" dirty="0"/>
              <a:t>overlap;</a:t>
            </a:r>
          </a:p>
          <a:p>
            <a:r>
              <a:rPr lang="en-US" altLang="zh-CN" sz="1800" dirty="0"/>
              <a:t>D</a:t>
            </a:r>
            <a:r>
              <a:rPr lang="zh-CN" altLang="en-US" sz="1800" dirty="0"/>
              <a:t>：</a:t>
            </a:r>
            <a:r>
              <a:rPr lang="en-US" altLang="zh-CN" sz="1800" dirty="0"/>
              <a:t>adjacent </a:t>
            </a:r>
            <a:r>
              <a:rPr lang="en-US" altLang="zh-CN" sz="1800" dirty="0" smtClean="0"/>
              <a:t>region </a:t>
            </a:r>
            <a:r>
              <a:rPr lang="en-US" altLang="zh-CN" sz="1800" dirty="0"/>
              <a:t>OR to lower the threshold</a:t>
            </a:r>
            <a:r>
              <a:rPr lang="zh-CN" altLang="en-US" sz="1800" dirty="0"/>
              <a:t>；</a:t>
            </a:r>
            <a:endParaRPr lang="en-US" altLang="zh-CN" sz="1800" dirty="0"/>
          </a:p>
        </p:txBody>
      </p:sp>
      <p:pic>
        <p:nvPicPr>
          <p:cNvPr id="7" name="Picture 2" descr="C:\Users\luhq\Desktop\相机胶卷\IMG_13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7" t="18343" r="1" b="16067"/>
          <a:stretch/>
        </p:blipFill>
        <p:spPr bwMode="auto">
          <a:xfrm>
            <a:off x="323528" y="3825746"/>
            <a:ext cx="2202271" cy="229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76519"/>
            <a:ext cx="2023240" cy="224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48970"/>
            <a:ext cx="2177166" cy="217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9524" y="317767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2896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04699" y="290223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343621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Read line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42287" y="3451607"/>
            <a:ext cx="3916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For example</a:t>
            </a:r>
            <a:r>
              <a:rPr lang="en-US" altLang="zh-CN" sz="1600" dirty="0"/>
              <a:t>:</a:t>
            </a:r>
            <a:r>
              <a:rPr lang="en-US" altLang="zh-CN" sz="1600" dirty="0" smtClean="0"/>
              <a:t>1OR2, 1OR5, 2OR6, 5OR6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824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Efficiency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00800"/>
            <a:ext cx="1001713" cy="323850"/>
          </a:xfrm>
          <a:prstGeom prst="rect">
            <a:avLst/>
          </a:prstGeom>
        </p:spPr>
        <p:txBody>
          <a:bodyPr/>
          <a:lstStyle/>
          <a:p>
            <a:fld id="{936E5349-CC29-463D-B342-611394627961}" type="slidenum">
              <a:rPr lang="en-US" altLang="zh-CN" smtClean="0">
                <a:solidFill>
                  <a:srgbClr val="000000"/>
                </a:solidFill>
              </a:rPr>
              <a:pPr/>
              <a:t>17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393711"/>
              </p:ext>
            </p:extLst>
          </p:nvPr>
        </p:nvGraphicFramePr>
        <p:xfrm>
          <a:off x="143000" y="1556792"/>
          <a:ext cx="9001000" cy="299131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00608"/>
                <a:gridCol w="1008112"/>
                <a:gridCol w="1152128"/>
                <a:gridCol w="1152128"/>
                <a:gridCol w="1152128"/>
                <a:gridCol w="1080120"/>
                <a:gridCol w="1368152"/>
                <a:gridCol w="1187624"/>
              </a:tblGrid>
              <a:tr h="395626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PMTs/section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288(A)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288</a:t>
                      </a:r>
                      <a:r>
                        <a:rPr lang="zh-CN" altLang="en-US" sz="1000" dirty="0" smtClean="0"/>
                        <a:t>（</a:t>
                      </a:r>
                      <a:r>
                        <a:rPr lang="en-US" altLang="zh-CN" sz="1000" dirty="0" smtClean="0"/>
                        <a:t>B</a:t>
                      </a:r>
                      <a:r>
                        <a:rPr lang="zh-CN" altLang="en-US" sz="1000" dirty="0" smtClean="0"/>
                        <a:t>）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A OR B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Double</a:t>
                      </a:r>
                      <a:r>
                        <a:rPr lang="en-US" altLang="zh-CN" sz="1000" baseline="0" dirty="0" smtClean="0"/>
                        <a:t> region Coincidence(D)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A</a:t>
                      </a:r>
                      <a:r>
                        <a:rPr lang="en-US" altLang="zh-CN" sz="1000" baseline="0" dirty="0" smtClean="0"/>
                        <a:t> OR </a:t>
                      </a:r>
                      <a:r>
                        <a:rPr lang="en-US" altLang="zh-CN" sz="1000" dirty="0" smtClean="0"/>
                        <a:t>B OR D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Whole detector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zh-CN" sz="1000" baseline="0" dirty="0" smtClean="0">
                          <a:solidFill>
                            <a:srgbClr val="FF0000"/>
                          </a:solidFill>
                        </a:rPr>
                        <a:t> OR </a:t>
                      </a: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zh-CN" sz="1000" baseline="0" dirty="0" smtClean="0">
                          <a:solidFill>
                            <a:srgbClr val="FF0000"/>
                          </a:solidFill>
                        </a:rPr>
                        <a:t> OR </a:t>
                      </a: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altLang="zh-CN" sz="1000" baseline="0" dirty="0" smtClean="0">
                          <a:solidFill>
                            <a:srgbClr val="FF0000"/>
                          </a:solidFill>
                        </a:rPr>
                        <a:t> OR </a:t>
                      </a: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</a:rPr>
                        <a:t>Whole</a:t>
                      </a:r>
                      <a:r>
                        <a:rPr lang="en-US" altLang="zh-CN" sz="1000" baseline="0" dirty="0" smtClean="0">
                          <a:solidFill>
                            <a:srgbClr val="FF0000"/>
                          </a:solidFill>
                        </a:rPr>
                        <a:t> Detector</a:t>
                      </a:r>
                      <a:endParaRPr lang="zh-CN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4324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Section number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9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9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0519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Threshold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&gt;16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&gt;16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&gt;13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&gt;54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7396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Total coincidence</a:t>
                      </a:r>
                      <a:r>
                        <a:rPr lang="en-US" altLang="zh-CN" sz="1000" baseline="0" dirty="0" smtClean="0"/>
                        <a:t> rate(&lt;10Hz)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0.74*9 =</a:t>
                      </a:r>
                      <a:r>
                        <a:rPr lang="en-US" altLang="zh-CN" sz="1000" baseline="0" dirty="0" smtClean="0"/>
                        <a:t> 6.7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6.7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0.1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9.6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6405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Efficiency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(99.22±0.06)%</a:t>
                      </a:r>
                      <a:endParaRPr lang="zh-CN" altLang="en-U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(99.16±0.06)%</a:t>
                      </a:r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(99.32±0.05)%</a:t>
                      </a:r>
                      <a:endParaRPr lang="zh-CN" altLang="en-U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(99.36±0.05)%</a:t>
                      </a:r>
                      <a:endParaRPr lang="zh-CN" altLang="en-U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/>
                        <a:t>(99.42+0.05)%</a:t>
                      </a:r>
                      <a:endParaRPr lang="zh-CN" alt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dirty="0" smtClean="0"/>
                    </a:p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(98.04</a:t>
                      </a: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±0.09)%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</a:rPr>
                        <a:t>(99.42+0.05)%</a:t>
                      </a:r>
                      <a:endParaRPr lang="zh-CN" altLang="en-US" sz="1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zh-CN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033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Effective</a:t>
                      </a:r>
                      <a:r>
                        <a:rPr lang="en-US" altLang="zh-CN" sz="1000" baseline="0" dirty="0" smtClean="0"/>
                        <a:t> efficiency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/>
                        <a:t>(99.80±0.03)%</a:t>
                      </a:r>
                      <a:endParaRPr lang="zh-CN" altLang="en-US" sz="1000" dirty="0" smtClean="0"/>
                    </a:p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(99.75±0.03)%</a:t>
                      </a:r>
                      <a:endParaRPr lang="zh-CN" altLang="en-U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/>
                        <a:t>(99.89±0.03)%</a:t>
                      </a:r>
                      <a:endParaRPr lang="zh-CN" altLang="en-US" sz="1000" dirty="0" smtClean="0"/>
                    </a:p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/>
                        <a:t>(99.88±0.03)%</a:t>
                      </a:r>
                      <a:endParaRPr lang="zh-CN" altLang="en-US" sz="1000" dirty="0" smtClean="0"/>
                    </a:p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(99.93+0.02)%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/>
                        <a:t>(98.70</a:t>
                      </a: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±0.07)%</a:t>
                      </a:r>
                      <a:endParaRPr lang="zh-CN" altLang="en-US" sz="1000" dirty="0" smtClean="0"/>
                    </a:p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</a:rPr>
                        <a:t>(99.93+0.02)%</a:t>
                      </a:r>
                      <a:endParaRPr lang="zh-CN" altLang="en-US" sz="1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zh-CN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5496" y="908720"/>
            <a:ext cx="8676964" cy="1648579"/>
          </a:xfrm>
        </p:spPr>
        <p:txBody>
          <a:bodyPr/>
          <a:lstStyle/>
          <a:p>
            <a:r>
              <a:rPr lang="en-US" altLang="zh-CN" sz="1800" dirty="0" smtClean="0"/>
              <a:t>Use OR to combine different options to see the performance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65573" y="4725144"/>
            <a:ext cx="74173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r>
              <a:rPr kumimoji="0" lang="en-US" altLang="zh-CN" sz="1800" kern="0" dirty="0" smtClean="0"/>
              <a:t>We can get a very high efficiency after the combine.</a:t>
            </a:r>
            <a:endParaRPr kumimoji="0" lang="en-US" altLang="zh-CN" sz="1800" kern="0" dirty="0"/>
          </a:p>
        </p:txBody>
      </p:sp>
    </p:spTree>
    <p:extLst>
      <p:ext uri="{BB962C8B-B14F-4D97-AF65-F5344CB8AC3E}">
        <p14:creationId xmlns:p14="http://schemas.microsoft.com/office/powerpoint/2010/main" val="23423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00800"/>
            <a:ext cx="1001713" cy="323850"/>
          </a:xfrm>
          <a:prstGeom prst="rect">
            <a:avLst/>
          </a:prstGeom>
        </p:spPr>
        <p:txBody>
          <a:bodyPr/>
          <a:lstStyle/>
          <a:p>
            <a:fld id="{936E5349-CC29-463D-B342-611394627961}" type="slidenum">
              <a:rPr lang="en-US" altLang="zh-CN" smtClean="0">
                <a:solidFill>
                  <a:srgbClr val="000000"/>
                </a:solidFill>
              </a:rPr>
              <a:pPr/>
              <a:t>18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" name="Picture 2" descr="C:\Users\luhq\Desktop\相机胶卷\IMG_133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9" t="18343" r="1" b="16067"/>
          <a:stretch/>
        </p:blipFill>
        <p:spPr bwMode="auto">
          <a:xfrm>
            <a:off x="4427984" y="3470200"/>
            <a:ext cx="2880320" cy="29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14362" y="1052736"/>
            <a:ext cx="843410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We’ll move all veto PMTs to the stainless steel frame to get better EMF shielding.</a:t>
            </a:r>
          </a:p>
          <a:p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can use locally trigger to reduce the trigger threshold. </a:t>
            </a:r>
          </a:p>
          <a:p>
            <a:pPr lvl="1"/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288 PMT per section get the best results.</a:t>
            </a:r>
          </a:p>
          <a:p>
            <a:pPr lvl="1"/>
            <a:r>
              <a:rPr lang="en-US" altLang="zh-CN" sz="2000" dirty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Local triggered efficiency is higher than all PMT triggered(~1.4</a:t>
            </a:r>
            <a:r>
              <a:rPr lang="en-US" altLang="zh-CN" sz="2000" dirty="0" smtClean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%).</a:t>
            </a:r>
          </a:p>
          <a:p>
            <a:r>
              <a:rPr lang="en-US" altLang="zh-CN" sz="2000" dirty="0" smtClean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The new PMT placement will be update to </a:t>
            </a:r>
            <a:r>
              <a:rPr lang="en-US" altLang="zh-CN" sz="2000" dirty="0" err="1" smtClean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svn</a:t>
            </a:r>
            <a:r>
              <a:rPr lang="en-US" altLang="zh-CN" sz="2000" dirty="0" smtClean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 later.</a:t>
            </a:r>
          </a:p>
          <a:p>
            <a:endParaRPr lang="zh-CN" altLang="en-US" sz="2400" dirty="0">
              <a:latin typeface="Calibri" pitchFamily="34" charset="0"/>
              <a:ea typeface="黑体" panose="02010609060101010101" pitchFamily="2" charset="-122"/>
              <a:cs typeface="Calibri" pitchFamily="34" charset="0"/>
            </a:endParaRPr>
          </a:p>
          <a:p>
            <a:endParaRPr lang="en-US" altLang="zh-CN" sz="1400" dirty="0" smtClean="0"/>
          </a:p>
        </p:txBody>
      </p:sp>
      <p:pic>
        <p:nvPicPr>
          <p:cNvPr id="8" name="内容占位符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284984"/>
            <a:ext cx="2921364" cy="33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CD67DB-4B05-4054-9938-E4BB4C8F0984}" type="slidenum">
              <a:rPr lang="zh-CN" altLang="en-US" smtClean="0"/>
              <a:pPr/>
              <a:t>19</a:t>
            </a:fld>
            <a:endParaRPr lang="zh-CN" altLang="en-US" smtClean="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915816" y="2636912"/>
            <a:ext cx="472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6000" dirty="0"/>
              <a:t>Thanks!</a:t>
            </a:r>
            <a:endParaRPr lang="zh-CN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642910" y="1142984"/>
            <a:ext cx="7389464" cy="2447702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r>
              <a:rPr lang="en-US" altLang="zh-C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Veto PMT</a:t>
            </a:r>
            <a:r>
              <a:rPr lang="zh-CN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position optimization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Untagged </a:t>
            </a:r>
            <a:r>
              <a:rPr lang="en-US" altLang="zh-CN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altLang="zh-C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study.</a:t>
            </a:r>
          </a:p>
          <a:p>
            <a:r>
              <a:rPr lang="en-US" altLang="zh-C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Veto trigger consideration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84639" y="115889"/>
            <a:ext cx="8774723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9pPr>
          </a:lstStyle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976690" y="118845"/>
            <a:ext cx="2243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/>
              <a:t>Outline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781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3019E8-C835-4A61-9D86-A6D5B1AF4844}" type="slidenum">
              <a:rPr lang="zh-CN" altLang="en-US"/>
              <a:pPr/>
              <a:t>3</a:t>
            </a:fld>
            <a:endParaRPr lang="zh-CN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848600" cy="3733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lang="en-US" altLang="zh-CN" sz="2000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95936" y="959768"/>
            <a:ext cx="2148328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buFontTx/>
              <a:buNone/>
              <a:defRPr/>
            </a:pPr>
            <a:endParaRPr lang="en-US" altLang="zh-CN" sz="2800" b="1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882" y="958297"/>
            <a:ext cx="8868463" cy="30511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  <a:cs typeface="Calibri" panose="020F0502020204030204" pitchFamily="34" charset="0"/>
              </a:rPr>
              <a:t>Earth magnetic field shielding coils(</a:t>
            </a:r>
            <a:r>
              <a:rPr lang="en-US" altLang="zh-CN" sz="2000" dirty="0" smtClean="0">
                <a:solidFill>
                  <a:schemeClr val="tx2"/>
                </a:solidFill>
                <a:latin typeface="Calibri" pitchFamily="34" charset="0"/>
              </a:rPr>
              <a:t>DocDB2878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  <a:cs typeface="Calibri" panose="020F0502020204030204" pitchFamily="34" charset="0"/>
              </a:rPr>
              <a:t>)</a:t>
            </a:r>
          </a:p>
          <a:p>
            <a:pPr marL="914400" lvl="3" indent="-342900">
              <a:lnSpc>
                <a:spcPct val="11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  <a:cs typeface="Calibri" panose="020F0502020204030204" pitchFamily="34" charset="0"/>
              </a:rPr>
              <a:t>2 Sets of coils-&gt;1 Sets of </a:t>
            </a:r>
            <a:r>
              <a:rPr lang="en-US" altLang="zh-CN" sz="2000" b="1" dirty="0" err="1" smtClean="0">
                <a:solidFill>
                  <a:schemeClr val="tx2"/>
                </a:solidFill>
                <a:latin typeface="Calibri" pitchFamily="34" charset="0"/>
                <a:cs typeface="Calibri" panose="020F0502020204030204" pitchFamily="34" charset="0"/>
              </a:rPr>
              <a:t>colis</a:t>
            </a:r>
            <a:endParaRPr lang="en-US" altLang="zh-CN" sz="2000" b="1" dirty="0" smtClean="0">
              <a:solidFill>
                <a:schemeClr val="tx2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1371600" lvl="4" indent="-342900">
              <a:lnSpc>
                <a:spcPct val="11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 smtClean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rPr>
              <a:t>Installation</a:t>
            </a:r>
            <a:r>
              <a:rPr lang="zh-CN" altLang="en-US" sz="2000" b="1" dirty="0" smtClean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rPr>
              <a:t>：</a:t>
            </a:r>
            <a:r>
              <a:rPr lang="en-US" altLang="zh-CN" sz="2000" b="1" dirty="0" smtClean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rPr>
              <a:t>No big difference between 1 and 2 sets(There are support structure on the stainless steel frame)</a:t>
            </a:r>
          </a:p>
          <a:p>
            <a:pPr marL="1371600" lvl="4" indent="-342900">
              <a:lnSpc>
                <a:spcPct val="11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 smtClean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rPr>
              <a:t>Cost reduced ~50%; installation work reduced 50%.</a:t>
            </a:r>
          </a:p>
          <a:p>
            <a:pPr marL="1371600" lvl="4" indent="-342900">
              <a:lnSpc>
                <a:spcPct val="11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 smtClean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rPr>
              <a:t>One sets of Coils shielding is better. </a:t>
            </a:r>
          </a:p>
          <a:p>
            <a:pPr marL="457200" lvl="2" indent="-342900">
              <a:lnSpc>
                <a:spcPct val="11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chemeClr val="tx2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000" b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DocDB2953: After </a:t>
            </a:r>
            <a:r>
              <a:rPr kumimoji="0" lang="en-US" altLang="zh-CN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consideration the shielding material and resident magnetic intensity(PMT magnetic shielding(Doc2084))</a:t>
            </a:r>
            <a:r>
              <a:rPr kumimoji="0" lang="zh-CN" altLang="en-US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， </a:t>
            </a:r>
            <a:r>
              <a:rPr kumimoji="0" lang="en-US" altLang="zh-CN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we intend to move all the bottom to the SS frame to reduce the magnetic field </a:t>
            </a:r>
            <a:r>
              <a:rPr kumimoji="0" lang="en-US" altLang="zh-CN" sz="2000" b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influence</a:t>
            </a:r>
          </a:p>
          <a:p>
            <a:pPr marL="114300" lvl="2">
              <a:lnSpc>
                <a:spcPct val="110000"/>
              </a:lnSpc>
              <a:buClr>
                <a:schemeClr val="hlink"/>
              </a:buClr>
              <a:buSzPct val="60000"/>
            </a:pPr>
            <a:endParaRPr kumimoji="0" lang="en-US" altLang="zh-CN" b="1" kern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kumimoji="0" lang="zh-CN" altLang="en-US" kern="0" dirty="0"/>
          </a:p>
          <a:p>
            <a:pPr lvl="2">
              <a:buClr>
                <a:schemeClr val="hlink"/>
              </a:buClr>
              <a:buSzPct val="60000"/>
              <a:defRPr/>
            </a:pPr>
            <a:endParaRPr lang="en-US" altLang="zh-CN" sz="1600" dirty="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149080"/>
            <a:ext cx="2660231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箭头 1"/>
          <p:cNvSpPr/>
          <p:nvPr/>
        </p:nvSpPr>
        <p:spPr bwMode="auto">
          <a:xfrm>
            <a:off x="3670139" y="5043487"/>
            <a:ext cx="832974" cy="3297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5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184639" y="115889"/>
            <a:ext cx="8774723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Veto PMT optimization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内容占位符 13"/>
          <p:cNvSpPr txBox="1">
            <a:spLocks/>
          </p:cNvSpPr>
          <p:nvPr/>
        </p:nvSpPr>
        <p:spPr>
          <a:xfrm>
            <a:off x="-648072" y="2060847"/>
            <a:ext cx="9144000" cy="1124825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endParaRPr kumimoji="0" lang="zh-CN" altLang="en-US" kern="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61" y="4259275"/>
            <a:ext cx="2253787" cy="222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48" y="2888113"/>
            <a:ext cx="3621315" cy="255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4" y="2996566"/>
            <a:ext cx="3312368" cy="234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灯片编号占位符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fld id="{7E8C93A4-D0A2-4F62-9577-AA237331320B}" type="slidenum">
              <a:rPr lang="zh-CN" altLang="en-US" smtClean="0">
                <a:solidFill>
                  <a:srgbClr val="898989"/>
                </a:solidFill>
              </a:rPr>
              <a:pPr/>
              <a:t>4</a:t>
            </a:fld>
            <a:endParaRPr lang="en-US" altLang="zh-CN" smtClean="0">
              <a:solidFill>
                <a:srgbClr val="898989"/>
              </a:solidFill>
            </a:endParaRPr>
          </a:p>
        </p:txBody>
      </p:sp>
      <p:sp>
        <p:nvSpPr>
          <p:cNvPr id="7173" name="矩形 6"/>
          <p:cNvSpPr>
            <a:spLocks noChangeArrowheads="1"/>
          </p:cNvSpPr>
          <p:nvPr/>
        </p:nvSpPr>
        <p:spPr bwMode="auto">
          <a:xfrm>
            <a:off x="-108520" y="836712"/>
            <a:ext cx="4896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 eaLnBrk="1" hangingPunct="1">
              <a:buClr>
                <a:schemeClr val="hlink"/>
              </a:buClr>
              <a:buSzPct val="60000"/>
            </a:pPr>
            <a:r>
              <a:rPr lang="en-US" altLang="zh-CN" sz="2000" dirty="0">
                <a:latin typeface="Calibri" pitchFamily="34" charset="0"/>
              </a:rPr>
              <a:t>PMT dark noise </a:t>
            </a:r>
            <a:r>
              <a:rPr lang="en-US" altLang="zh-CN" sz="2000" dirty="0" err="1">
                <a:latin typeface="Calibri" pitchFamily="34" charset="0"/>
              </a:rPr>
              <a:t>vs</a:t>
            </a:r>
            <a:r>
              <a:rPr lang="en-US" altLang="zh-CN" sz="2000" dirty="0">
                <a:latin typeface="Calibri" pitchFamily="34" charset="0"/>
              </a:rPr>
              <a:t> </a:t>
            </a:r>
            <a:r>
              <a:rPr lang="en-US" altLang="zh-CN" sz="2000" dirty="0" err="1">
                <a:latin typeface="Calibri" pitchFamily="34" charset="0"/>
              </a:rPr>
              <a:t>Npmt</a:t>
            </a:r>
            <a:r>
              <a:rPr lang="en-US" altLang="zh-CN" sz="2000" dirty="0">
                <a:latin typeface="Calibri" pitchFamily="34" charset="0"/>
              </a:rPr>
              <a:t> </a:t>
            </a:r>
            <a:r>
              <a:rPr lang="en-US" altLang="zh-CN" sz="2000" dirty="0" smtClean="0">
                <a:latin typeface="Calibri" pitchFamily="34" charset="0"/>
              </a:rPr>
              <a:t>threshold:</a:t>
            </a:r>
            <a:endParaRPr lang="en-US" altLang="zh-CN" sz="2000" dirty="0">
              <a:latin typeface="Calibri" pitchFamily="34" charset="0"/>
            </a:endParaRP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5638800" y="3581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/>
              <a:t>50kHz,200ns</a:t>
            </a:r>
            <a:endParaRPr lang="zh-CN" alt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26720" y="1236822"/>
            <a:ext cx="9063216" cy="16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one muon going through the detector at </a:t>
            </a:r>
            <a:r>
              <a:rPr lang="en-US" altLang="zh-CN" sz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43.5 </a:t>
            </a:r>
            <a:r>
              <a:rPr lang="en-US" altLang="zh-CN" sz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dimension, it takes ~130ns.It’s assumed 200ns time window for Cherenkov light collection for </a:t>
            </a:r>
            <a:r>
              <a:rPr lang="en-US" altLang="zh-CN" sz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trigger</a:t>
            </a:r>
            <a:r>
              <a:rPr lang="en-US" altLang="zh-CN" sz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intend to see the PMT noise coincidence in 200ns by different PMT noise level.</a:t>
            </a:r>
          </a:p>
          <a:p>
            <a:pPr marL="800100" lvl="1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Assumed PMT dark noise 30kHz, 50kHz</a:t>
            </a:r>
            <a:r>
              <a:rPr lang="en-US" altLang="zh-CN" sz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.(Now, the average of MCP-PMT ~30kHz.)</a:t>
            </a:r>
            <a:endParaRPr lang="en-US" altLang="zh-CN" sz="12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Assumed veto window 1ms for future analysis and we can afford the 1% dead time from noise coincidence. The coincidence rate  should &lt;10Hz.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Since the veto will  the PMTs are not so good as central detector. We’ll use 50kHz as the average PMT dark noise value.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016384" y="450912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419872" y="3068960"/>
            <a:ext cx="0" cy="19812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715272" y="3286124"/>
            <a:ext cx="0" cy="19050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79" name="TextBox 8"/>
          <p:cNvSpPr txBox="1">
            <a:spLocks noChangeArrowheads="1"/>
          </p:cNvSpPr>
          <p:nvPr/>
        </p:nvSpPr>
        <p:spPr bwMode="auto">
          <a:xfrm>
            <a:off x="1115616" y="3689672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/>
              <a:t>30kHz,200ns</a:t>
            </a:r>
            <a:endParaRPr lang="zh-CN" altLang="en-US" dirty="0"/>
          </a:p>
        </p:txBody>
      </p:sp>
      <p:cxnSp>
        <p:nvCxnSpPr>
          <p:cNvPr id="21" name="直接连接符 20"/>
          <p:cNvCxnSpPr/>
          <p:nvPr/>
        </p:nvCxnSpPr>
        <p:spPr>
          <a:xfrm>
            <a:off x="5148064" y="4653136"/>
            <a:ext cx="2743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97381"/>
              </p:ext>
            </p:extLst>
          </p:nvPr>
        </p:nvGraphicFramePr>
        <p:xfrm>
          <a:off x="625502" y="5589240"/>
          <a:ext cx="7272808" cy="7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013898"/>
                <a:gridCol w="2834641"/>
              </a:tblGrid>
              <a:tr h="394700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90" marB="457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50kHz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90" marB="457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Trigger time window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90" marB="45790"/>
                </a:tc>
              </a:tr>
              <a:tr h="39470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Number of pmt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threshold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90" marB="457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90" marB="457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200ns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90" marB="45790"/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2796788" y="116632"/>
            <a:ext cx="3416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Untagged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muon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216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3" y="866329"/>
            <a:ext cx="428820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1238" y="907543"/>
            <a:ext cx="2632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PMT multiplicity distribution</a:t>
            </a:r>
            <a:endParaRPr lang="zh-CN" altLang="en-US" sz="1600" dirty="0" smtClean="0">
              <a:latin typeface="Calibri" pitchFamily="34" charset="0"/>
              <a:ea typeface="黑体" panose="02010609060101010101" pitchFamily="2" charset="-122"/>
              <a:cs typeface="Calibri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01293" y="1979746"/>
            <a:ext cx="1217389" cy="1737286"/>
            <a:chOff x="3131840" y="1972585"/>
            <a:chExt cx="1160234" cy="2592288"/>
          </a:xfrm>
        </p:grpSpPr>
        <p:cxnSp>
          <p:nvCxnSpPr>
            <p:cNvPr id="5" name="直接连接符 4"/>
            <p:cNvCxnSpPr/>
            <p:nvPr/>
          </p:nvCxnSpPr>
          <p:spPr bwMode="auto">
            <a:xfrm>
              <a:off x="4274072" y="1972585"/>
              <a:ext cx="18002" cy="2592288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 bwMode="auto">
            <a:xfrm flipH="1">
              <a:off x="3131840" y="2996952"/>
              <a:ext cx="864096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896170" y="1767166"/>
            <a:ext cx="26677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 err="1" smtClean="0"/>
              <a:t>Effi</a:t>
            </a:r>
            <a:r>
              <a:rPr lang="en-US" altLang="zh-CN" sz="1050" dirty="0" smtClean="0"/>
              <a:t> =(97.72+/-0.04)%@54Npmt threshold</a:t>
            </a:r>
            <a:endParaRPr lang="zh-CN" altLang="en-US" sz="105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943151"/>
            <a:ext cx="3714776" cy="263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79" y="4149081"/>
            <a:ext cx="3372623" cy="266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59" y="4149081"/>
            <a:ext cx="2740418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接箭头连接符 13"/>
          <p:cNvCxnSpPr/>
          <p:nvPr/>
        </p:nvCxnSpPr>
        <p:spPr bwMode="auto">
          <a:xfrm>
            <a:off x="3419872" y="3933056"/>
            <a:ext cx="647804" cy="53827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 bwMode="auto">
          <a:xfrm flipV="1">
            <a:off x="2500868" y="4269642"/>
            <a:ext cx="1242906" cy="123390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90054" y="4808881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distance</a:t>
            </a:r>
            <a:endParaRPr lang="zh-CN" altLang="en-US" sz="1400" b="1" dirty="0" smtClean="0">
              <a:latin typeface="Calibri" pitchFamily="34" charset="0"/>
              <a:ea typeface="黑体" panose="02010609060101010101" pitchFamily="2" charset="-122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976646"/>
            <a:ext cx="2632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Untagged </a:t>
            </a:r>
            <a:r>
              <a:rPr lang="en-US" altLang="zh-CN" sz="1600" dirty="0" err="1" smtClean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muon</a:t>
            </a:r>
            <a:r>
              <a:rPr lang="en-US" altLang="zh-CN" sz="1600" dirty="0" smtClean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 track length</a:t>
            </a:r>
            <a:endParaRPr lang="zh-CN" altLang="en-US" sz="1600" dirty="0" smtClean="0">
              <a:latin typeface="Calibri" pitchFamily="34" charset="0"/>
              <a:ea typeface="黑体" panose="02010609060101010101" pitchFamily="2" charset="-122"/>
              <a:cs typeface="Calibri" pitchFamily="34" charset="0"/>
            </a:endParaRPr>
          </a:p>
        </p:txBody>
      </p:sp>
      <p:sp>
        <p:nvSpPr>
          <p:cNvPr id="18" name="右箭头 17"/>
          <p:cNvSpPr/>
          <p:nvPr/>
        </p:nvSpPr>
        <p:spPr bwMode="auto">
          <a:xfrm>
            <a:off x="3995936" y="5116658"/>
            <a:ext cx="1219006" cy="2565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5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11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098823"/>
            <a:ext cx="6138145" cy="482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18228" y="260648"/>
            <a:ext cx="643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Pmt</a:t>
            </a:r>
            <a:r>
              <a:rPr lang="en-US" altLang="zh-CN" sz="2400" dirty="0" smtClean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multiplicity vs distance to detector center</a:t>
            </a:r>
            <a:endParaRPr lang="zh-CN" altLang="en-US" sz="2400" dirty="0" smtClean="0">
              <a:latin typeface="Calibri" panose="020F0502020204030204" pitchFamily="34" charset="0"/>
              <a:ea typeface="黑体" panose="0201060906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71546"/>
            <a:ext cx="443994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椭圆 5"/>
          <p:cNvSpPr/>
          <p:nvPr/>
        </p:nvSpPr>
        <p:spPr bwMode="auto">
          <a:xfrm>
            <a:off x="1071538" y="3143248"/>
            <a:ext cx="500066" cy="35719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5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1000100" y="3429000"/>
            <a:ext cx="1785950" cy="64294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5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2786050" y="3357562"/>
            <a:ext cx="785818" cy="8572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5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14282" y="4857761"/>
          <a:ext cx="8001055" cy="1280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11"/>
                <a:gridCol w="1600211"/>
                <a:gridCol w="1600211"/>
                <a:gridCol w="1600211"/>
                <a:gridCol w="1600211"/>
              </a:tblGrid>
              <a:tr h="640532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1.Stop mu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</a:rPr>
                        <a:t>2. Going through LS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3.Corner clipping</a:t>
                      </a:r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1400" baseline="0" dirty="0" err="1" smtClean="0">
                          <a:solidFill>
                            <a:srgbClr val="FF0000"/>
                          </a:solidFill>
                        </a:rPr>
                        <a:t>muons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Sum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391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Untagged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baseline="0" dirty="0" err="1" smtClean="0"/>
                        <a:t>Muon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0.473%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1.697%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2.2%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28926" y="342900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endParaRPr lang="zh-CN" altLang="en-US" sz="2400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357187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endParaRPr lang="zh-CN" altLang="en-US" sz="2400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314324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2</a:t>
            </a:r>
            <a:endParaRPr lang="zh-CN" altLang="en-US" sz="2400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4283968" y="1061856"/>
            <a:ext cx="4633401" cy="351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7286644" y="300037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endParaRPr lang="zh-CN" altLang="en-US" sz="2400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72132" y="2928934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endParaRPr lang="zh-CN" altLang="en-US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1556792"/>
            <a:ext cx="2066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Remove 1.stop muon </a:t>
            </a:r>
            <a:endParaRPr lang="zh-CN" altLang="en-US" sz="12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57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153770"/>
              </p:ext>
            </p:extLst>
          </p:nvPr>
        </p:nvGraphicFramePr>
        <p:xfrm>
          <a:off x="467544" y="908720"/>
          <a:ext cx="6786609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203"/>
                <a:gridCol w="2262203"/>
                <a:gridCol w="2262203"/>
              </a:tblGrid>
              <a:tr h="535974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accent2"/>
                          </a:solidFill>
                        </a:rPr>
                        <a:t>Upper</a:t>
                      </a:r>
                      <a:r>
                        <a:rPr lang="en-US" altLang="zh-CN" sz="1400" baseline="0" dirty="0" smtClean="0">
                          <a:solidFill>
                            <a:schemeClr val="accent2"/>
                          </a:solidFill>
                        </a:rPr>
                        <a:t> half sphere </a:t>
                      </a:r>
                      <a:r>
                        <a:rPr lang="en-US" altLang="zh-CN" sz="1400" dirty="0" smtClean="0">
                          <a:solidFill>
                            <a:schemeClr val="accent2"/>
                          </a:solidFill>
                        </a:rPr>
                        <a:t>PMT</a:t>
                      </a:r>
                      <a:endParaRPr lang="zh-CN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accent2"/>
                          </a:solidFill>
                        </a:rPr>
                        <a:t>Lower</a:t>
                      </a:r>
                      <a:r>
                        <a:rPr lang="en-US" altLang="zh-CN" sz="1400" baseline="0" dirty="0" smtClean="0">
                          <a:solidFill>
                            <a:schemeClr val="accent2"/>
                          </a:solidFill>
                        </a:rPr>
                        <a:t> half sphere </a:t>
                      </a:r>
                      <a:r>
                        <a:rPr lang="en-US" altLang="zh-CN" sz="1400" dirty="0" smtClean="0">
                          <a:solidFill>
                            <a:schemeClr val="accent2"/>
                          </a:solidFill>
                        </a:rPr>
                        <a:t>PMT</a:t>
                      </a:r>
                      <a:endParaRPr lang="zh-CN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3559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Untagged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baseline="0" dirty="0" err="1" smtClean="0"/>
                        <a:t>Muon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1.16%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0.59%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1679" y="34653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3.Corner clipping </a:t>
            </a:r>
            <a:r>
              <a:rPr lang="en-US" altLang="zh-CN" dirty="0" err="1">
                <a:solidFill>
                  <a:srgbClr val="FF0000"/>
                </a:solidFill>
              </a:rPr>
              <a:t>muons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404990"/>
              </p:ext>
            </p:extLst>
          </p:nvPr>
        </p:nvGraphicFramePr>
        <p:xfrm>
          <a:off x="529093" y="5301208"/>
          <a:ext cx="6786609" cy="981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203"/>
                <a:gridCol w="2262203"/>
                <a:gridCol w="2262203"/>
              </a:tblGrid>
              <a:tr h="446152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accent2"/>
                          </a:solidFill>
                        </a:rPr>
                        <a:t>Upper</a:t>
                      </a:r>
                      <a:r>
                        <a:rPr lang="en-US" altLang="zh-CN" sz="1400" baseline="0" dirty="0" smtClean="0">
                          <a:solidFill>
                            <a:schemeClr val="accent2"/>
                          </a:solidFill>
                        </a:rPr>
                        <a:t> half sphere </a:t>
                      </a:r>
                      <a:r>
                        <a:rPr lang="en-US" altLang="zh-CN" sz="1400" dirty="0" smtClean="0">
                          <a:solidFill>
                            <a:schemeClr val="accent2"/>
                          </a:solidFill>
                        </a:rPr>
                        <a:t>PMT</a:t>
                      </a:r>
                      <a:endParaRPr lang="zh-CN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accent2"/>
                          </a:solidFill>
                        </a:rPr>
                        <a:t>Lower</a:t>
                      </a:r>
                      <a:r>
                        <a:rPr lang="en-US" altLang="zh-CN" sz="1400" baseline="0" dirty="0" smtClean="0">
                          <a:solidFill>
                            <a:schemeClr val="accent2"/>
                          </a:solidFill>
                        </a:rPr>
                        <a:t> half sphere </a:t>
                      </a:r>
                      <a:r>
                        <a:rPr lang="en-US" altLang="zh-CN" sz="1400" dirty="0" smtClean="0">
                          <a:solidFill>
                            <a:schemeClr val="accent2"/>
                          </a:solidFill>
                        </a:rPr>
                        <a:t>PMT</a:t>
                      </a:r>
                      <a:endParaRPr lang="zh-CN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3559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Untagged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baseline="0" dirty="0" err="1" smtClean="0"/>
                        <a:t>Muon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0.59%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88727" y="4941168"/>
            <a:ext cx="394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Include the TT </a:t>
            </a:r>
            <a:r>
              <a:rPr lang="en-US" altLang="zh-CN" dirty="0" err="1" smtClean="0">
                <a:solidFill>
                  <a:srgbClr val="FF0000"/>
                </a:solidFill>
              </a:rPr>
              <a:t>muon</a:t>
            </a:r>
            <a:r>
              <a:rPr lang="en-US" altLang="zh-CN" dirty="0" smtClean="0">
                <a:solidFill>
                  <a:srgbClr val="FF0000"/>
                </a:solidFill>
              </a:rPr>
              <a:t> detection ability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72" y="2035502"/>
            <a:ext cx="2808312" cy="277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箭头连接符 3"/>
          <p:cNvCxnSpPr/>
          <p:nvPr/>
        </p:nvCxnSpPr>
        <p:spPr bwMode="auto">
          <a:xfrm flipH="1">
            <a:off x="2051720" y="2035502"/>
            <a:ext cx="216024" cy="2413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12" name="直接箭头连接符 11"/>
          <p:cNvCxnSpPr/>
          <p:nvPr/>
        </p:nvCxnSpPr>
        <p:spPr bwMode="auto">
          <a:xfrm>
            <a:off x="4716016" y="1960287"/>
            <a:ext cx="211068" cy="3303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16" name="直接箭头连接符 15"/>
          <p:cNvCxnSpPr/>
          <p:nvPr/>
        </p:nvCxnSpPr>
        <p:spPr bwMode="auto">
          <a:xfrm>
            <a:off x="2142394" y="4606474"/>
            <a:ext cx="119630" cy="2413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18" name="直接箭头连接符 17"/>
          <p:cNvCxnSpPr/>
          <p:nvPr/>
        </p:nvCxnSpPr>
        <p:spPr bwMode="auto">
          <a:xfrm flipH="1">
            <a:off x="4794263" y="4569788"/>
            <a:ext cx="105534" cy="258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19" name="直接箭头连接符 18"/>
          <p:cNvCxnSpPr/>
          <p:nvPr/>
        </p:nvCxnSpPr>
        <p:spPr bwMode="auto">
          <a:xfrm flipH="1">
            <a:off x="4822176" y="3072804"/>
            <a:ext cx="105534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22" name="直接箭头连接符 21"/>
          <p:cNvCxnSpPr/>
          <p:nvPr/>
        </p:nvCxnSpPr>
        <p:spPr bwMode="auto">
          <a:xfrm>
            <a:off x="2085605" y="3548167"/>
            <a:ext cx="93339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3" name="TextBox 2"/>
          <p:cNvSpPr txBox="1"/>
          <p:nvPr/>
        </p:nvSpPr>
        <p:spPr>
          <a:xfrm>
            <a:off x="5220072" y="318081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The corner clipping </a:t>
            </a:r>
            <a:r>
              <a:rPr lang="en-US" altLang="zh-CN" sz="1600" dirty="0" err="1" smtClean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muon</a:t>
            </a:r>
            <a:r>
              <a:rPr lang="en-US" altLang="zh-CN" sz="1600" dirty="0" smtClean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 is far from central detector.</a:t>
            </a:r>
          </a:p>
          <a:p>
            <a:r>
              <a:rPr lang="en-US" altLang="zh-CN" sz="1600" dirty="0" smtClean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Fast neutron contribution can be neglect.</a:t>
            </a:r>
            <a:endParaRPr lang="zh-CN" altLang="en-US" sz="1600" dirty="0" smtClean="0">
              <a:latin typeface="Calibri" pitchFamily="34" charset="0"/>
              <a:ea typeface="黑体" panose="02010609060101010101" pitchFamily="2" charset="-122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908720"/>
            <a:ext cx="8563826" cy="5187281"/>
          </a:xfrm>
        </p:spPr>
        <p:txBody>
          <a:bodyPr/>
          <a:lstStyle/>
          <a:p>
            <a:r>
              <a:rPr lang="en-US" altLang="zh-CN" sz="1800" dirty="0" smtClean="0"/>
              <a:t>PMTs are in the windows of the stainless steel frame;</a:t>
            </a:r>
          </a:p>
          <a:p>
            <a:r>
              <a:rPr lang="en-US" altLang="zh-CN" sz="1800" dirty="0" smtClean="0"/>
              <a:t>Top half:1045 PMTs;</a:t>
            </a:r>
          </a:p>
          <a:p>
            <a:r>
              <a:rPr lang="en-US" altLang="zh-CN" sz="1800" dirty="0" smtClean="0"/>
              <a:t>Bottom half:1355 </a:t>
            </a:r>
            <a:r>
              <a:rPr lang="en-US" altLang="zh-CN" sz="1800" dirty="0" err="1" smtClean="0"/>
              <a:t>PMTs.</a:t>
            </a:r>
            <a:endParaRPr lang="en-US" altLang="zh-CN" sz="1800" dirty="0" smtClean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00800"/>
            <a:ext cx="1001713" cy="323850"/>
          </a:xfrm>
          <a:prstGeom prst="rect">
            <a:avLst/>
          </a:prstGeom>
        </p:spPr>
        <p:txBody>
          <a:bodyPr/>
          <a:lstStyle/>
          <a:p>
            <a:fld id="{936E5349-CC29-463D-B342-611394627961}" type="slidenum">
              <a:rPr lang="en-US" altLang="zh-CN" smtClean="0">
                <a:solidFill>
                  <a:srgbClr val="000000"/>
                </a:solidFill>
              </a:rPr>
              <a:pPr/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18" name="内容占位符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985984"/>
            <a:ext cx="4251188" cy="48720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5536" y="116633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Calibri" pitchFamily="34" charset="0"/>
                <a:ea typeface="黑体" panose="02010609060101010101" pitchFamily="2" charset="-122"/>
                <a:cs typeface="Calibri" pitchFamily="34" charset="0"/>
              </a:rPr>
              <a:t>Veto PMT placement in real </a:t>
            </a:r>
            <a:r>
              <a:rPr lang="en-US" altLang="zh-CN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endParaRPr lang="zh-CN" altLang="en-US" sz="4000" b="1" dirty="0" smtClean="0">
              <a:latin typeface="Calibri" pitchFamily="34" charset="0"/>
              <a:ea typeface="黑体" panose="02010609060101010101" pitchFamily="2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hhh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0000"/>
      </a:hlink>
      <a:folHlink>
        <a:srgbClr val="3333CC"/>
      </a:folHlink>
    </a:clrScheme>
    <a:fontScheme name="hh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5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5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黑体" panose="02010609060101010101" pitchFamily="2" charset="-122"/>
            <a:ea typeface="黑体" panose="02010609060101010101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5610</TotalTime>
  <Words>1069</Words>
  <Application>Microsoft Office PowerPoint</Application>
  <PresentationFormat>全屏显示(4:3)</PresentationFormat>
  <Paragraphs>270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5_hhh</vt:lpstr>
      <vt:lpstr>Water Cherenkov detector update Haoqi Lu IHEP JUNO software workshop 2018-05-08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MC configuration</vt:lpstr>
      <vt:lpstr>Basic distribution </vt:lpstr>
      <vt:lpstr>PowerPoint 演示文稿</vt:lpstr>
      <vt:lpstr>Trigger consideration(I)</vt:lpstr>
      <vt:lpstr>Different PMT number trigger threshold</vt:lpstr>
      <vt:lpstr>Different pmt number in one section</vt:lpstr>
      <vt:lpstr>Trigger consideration(II)</vt:lpstr>
      <vt:lpstr>Efficiency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Songlm</dc:creator>
  <cp:lastModifiedBy>luhq</cp:lastModifiedBy>
  <cp:revision>2487</cp:revision>
  <cp:lastPrinted>2113-01-01T00:00:00Z</cp:lastPrinted>
  <dcterms:created xsi:type="dcterms:W3CDTF">2113-01-01T00:00:00Z</dcterms:created>
  <dcterms:modified xsi:type="dcterms:W3CDTF">2018-05-10T02:11:09Z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2052-10.1.0.6135</vt:lpwstr>
  </property>
</Properties>
</file>