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2"/>
  </p:notesMasterIdLst>
  <p:handoutMasterIdLst>
    <p:handoutMasterId r:id="rId33"/>
  </p:handoutMasterIdLst>
  <p:sldIdLst>
    <p:sldId id="259" r:id="rId2"/>
    <p:sldId id="271" r:id="rId3"/>
    <p:sldId id="293" r:id="rId4"/>
    <p:sldId id="272" r:id="rId5"/>
    <p:sldId id="314" r:id="rId6"/>
    <p:sldId id="290" r:id="rId7"/>
    <p:sldId id="285" r:id="rId8"/>
    <p:sldId id="286" r:id="rId9"/>
    <p:sldId id="291" r:id="rId10"/>
    <p:sldId id="315" r:id="rId11"/>
    <p:sldId id="287" r:id="rId12"/>
    <p:sldId id="294" r:id="rId13"/>
    <p:sldId id="297" r:id="rId14"/>
    <p:sldId id="313" r:id="rId15"/>
    <p:sldId id="317" r:id="rId16"/>
    <p:sldId id="316" r:id="rId17"/>
    <p:sldId id="312" r:id="rId18"/>
    <p:sldId id="318" r:id="rId19"/>
    <p:sldId id="301" r:id="rId20"/>
    <p:sldId id="300" r:id="rId21"/>
    <p:sldId id="306" r:id="rId22"/>
    <p:sldId id="307" r:id="rId23"/>
    <p:sldId id="310" r:id="rId24"/>
    <p:sldId id="303" r:id="rId25"/>
    <p:sldId id="311" r:id="rId26"/>
    <p:sldId id="304" r:id="rId27"/>
    <p:sldId id="298" r:id="rId28"/>
    <p:sldId id="308" r:id="rId29"/>
    <p:sldId id="302" r:id="rId30"/>
    <p:sldId id="282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D8"/>
    <a:srgbClr val="3F6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4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3.png"/><Relationship Id="rId4" Type="http://schemas.openxmlformats.org/officeDocument/2006/relationships/image" Target="../media/image50.wmf"/><Relationship Id="rId9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80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hyperlink" Target="https://journals.aps.org/prl/pdf/10.1103/PhysRevLett.112.061801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19.wmf"/><Relationship Id="rId12" Type="http://schemas.openxmlformats.org/officeDocument/2006/relationships/hyperlink" Target="http://dayabay.ihep.ac.cn/DocDB/0082/008240/002/nonLinearityCorrection_Jul20.pdf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Calibration strategy and MH sensitivity</a:t>
            </a:r>
            <a:endParaRPr lang="zh-CN" altLang="en-US" sz="2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Feiyang</a:t>
            </a:r>
            <a:r>
              <a:rPr lang="en-US" altLang="zh-CN" dirty="0" smtClean="0"/>
              <a:t> Zhang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2018-05-10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Non-uniformity 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  <a:endParaRPr lang="en-US" sz="2800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8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Calibration sources</a:t>
            </a:r>
            <a:endParaRPr lang="en-US" dirty="0"/>
          </a:p>
        </p:txBody>
      </p:sp>
      <p:pic>
        <p:nvPicPr>
          <p:cNvPr id="3" name="内容占位符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5" y="2084668"/>
            <a:ext cx="3991708" cy="26698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8800" r="6946" b="5200"/>
          <a:stretch/>
        </p:blipFill>
        <p:spPr>
          <a:xfrm>
            <a:off x="5947846" y="2084668"/>
            <a:ext cx="2918468" cy="4039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184123">
            <a:off x="1149841" y="4255082"/>
            <a:ext cx="146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Low Compton tail</a:t>
            </a:r>
            <a:endParaRPr 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989368" y="490167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The calibration mapping is constructed by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ACU(21), CLS(219), and GT(168)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aseline="30000" dirty="0" smtClean="0"/>
              <a:t>40</a:t>
            </a:r>
            <a:r>
              <a:rPr lang="en-US" altLang="zh-CN" sz="1600" dirty="0" smtClean="0"/>
              <a:t>K with source enclosure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~40000 events for one calibration point.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For GT calibration: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Source is outer of CD surface.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Used as points in inner CD.</a:t>
            </a:r>
            <a:endParaRPr lang="en-US" altLang="zh-CN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405621" y="1674495"/>
            <a:ext cx="18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Calibration points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504010" y="1727815"/>
            <a:ext cx="311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40</a:t>
            </a:r>
            <a:r>
              <a:rPr lang="en-US" sz="2000" dirty="0" smtClean="0"/>
              <a:t>K with source enclosure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0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mapping</a:t>
            </a:r>
            <a:endParaRPr lang="en-US" dirty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7459" b="7064"/>
          <a:stretch/>
        </p:blipFill>
        <p:spPr>
          <a:xfrm>
            <a:off x="645799" y="1867167"/>
            <a:ext cx="3872985" cy="29718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965" y="1741293"/>
            <a:ext cx="2657009" cy="1897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747389" y="3696224"/>
                <a:ext cx="12861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Corrected</a:t>
                </a:r>
              </a:p>
              <a:p>
                <a:r>
                  <a:rPr lang="en-US" altLang="zh-CN" sz="1600" dirty="0"/>
                  <a:t>with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89" y="3696224"/>
                <a:ext cx="1286145" cy="584775"/>
              </a:xfrm>
              <a:prstGeom prst="rect">
                <a:avLst/>
              </a:prstGeom>
              <a:blipFill>
                <a:blip r:embed="rId4"/>
                <a:stretch>
                  <a:fillRect l="-284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箭头 5"/>
          <p:cNvSpPr/>
          <p:nvPr/>
        </p:nvSpPr>
        <p:spPr>
          <a:xfrm>
            <a:off x="6498093" y="3704085"/>
            <a:ext cx="193405" cy="66427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048390" y="3900709"/>
            <a:ext cx="1390276" cy="1629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965" y="4442545"/>
            <a:ext cx="2757569" cy="19134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28" y="5573591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Mean = 1261.4±0.1</a:t>
            </a:r>
          </a:p>
          <a:p>
            <a:r>
              <a:rPr lang="en-US" altLang="zh-CN" sz="1600" dirty="0" smtClean="0"/>
              <a:t>Sigma = 37.58 ±0.11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514076" y="2184551"/>
                <a:ext cx="15445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ratio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076" y="2184551"/>
                <a:ext cx="1544525" cy="369332"/>
              </a:xfrm>
              <a:prstGeom prst="rect">
                <a:avLst/>
              </a:prstGeom>
              <a:blipFill>
                <a:blip r:embed="rId6"/>
                <a:stretch>
                  <a:fillRect l="-3150" t="-8197" r="-35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267066" y="5156428"/>
            <a:ext cx="4882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accent2"/>
                </a:solidFill>
              </a:rPr>
              <a:t>Spline function </a:t>
            </a:r>
            <a:r>
              <a:rPr lang="en-US" altLang="zh-CN" sz="1600" dirty="0" smtClean="0"/>
              <a:t>to describe the correction mapping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accent2"/>
                </a:solidFill>
              </a:rPr>
              <a:t>The </a:t>
            </a:r>
            <a:r>
              <a:rPr lang="en-US" altLang="zh-CN" sz="1600" dirty="0">
                <a:solidFill>
                  <a:schemeClr val="accent2"/>
                </a:solidFill>
              </a:rPr>
              <a:t>resolution </a:t>
            </a:r>
            <a:r>
              <a:rPr lang="en-US" altLang="zh-CN" sz="1600" dirty="0"/>
              <a:t>is sigma/mean = </a:t>
            </a:r>
            <a:r>
              <a:rPr lang="en-US" altLang="zh-CN" sz="1600" dirty="0" smtClean="0">
                <a:solidFill>
                  <a:schemeClr val="accent1"/>
                </a:solidFill>
              </a:rPr>
              <a:t>2.98%</a:t>
            </a:r>
            <a:endParaRPr lang="en-US" altLang="zh-CN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/>
              <a:t>Mean PE of </a:t>
            </a:r>
            <a:r>
              <a:rPr lang="en-US" altLang="zh-CN" sz="1600" dirty="0" smtClean="0"/>
              <a:t>1 </a:t>
            </a:r>
            <a:r>
              <a:rPr lang="en-US" altLang="zh-CN" sz="1600" dirty="0"/>
              <a:t>MeV e+ at CD center is </a:t>
            </a:r>
            <a:r>
              <a:rPr lang="en-US" altLang="zh-CN" sz="1600" dirty="0" smtClean="0"/>
              <a:t>1262 </a:t>
            </a:r>
            <a:endParaRPr lang="en-US" altLang="zh-CN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accent2"/>
                </a:solidFill>
              </a:rPr>
              <a:t>Mean bias </a:t>
            </a:r>
            <a:r>
              <a:rPr lang="en-US" altLang="zh-CN" sz="1600" dirty="0"/>
              <a:t>is </a:t>
            </a:r>
            <a:r>
              <a:rPr lang="en-US" altLang="zh-CN" sz="1600" dirty="0" smtClean="0">
                <a:solidFill>
                  <a:schemeClr val="accent1"/>
                </a:solidFill>
              </a:rPr>
              <a:t>0.05 </a:t>
            </a:r>
            <a:r>
              <a:rPr lang="en-US" altLang="zh-CN" sz="1600" dirty="0">
                <a:solidFill>
                  <a:schemeClr val="accent1"/>
                </a:solidFill>
              </a:rPr>
              <a:t>%</a:t>
            </a:r>
            <a:r>
              <a:rPr lang="en-US" altLang="zh-CN" sz="1600" dirty="0"/>
              <a:t> with visible energy </a:t>
            </a:r>
            <a:r>
              <a:rPr lang="en-US" altLang="zh-CN" sz="1600" dirty="0" smtClean="0"/>
              <a:t>1 </a:t>
            </a:r>
            <a:r>
              <a:rPr lang="en-US" altLang="zh-CN" sz="1600" dirty="0"/>
              <a:t>MeV </a:t>
            </a:r>
            <a:r>
              <a:rPr lang="en-US" altLang="zh-CN" sz="1600" dirty="0" smtClean="0"/>
              <a:t>of </a:t>
            </a:r>
            <a:r>
              <a:rPr lang="en-US" altLang="zh-CN" sz="1600" dirty="0"/>
              <a:t>e</a:t>
            </a:r>
            <a:r>
              <a:rPr lang="en-US" altLang="zh-CN" sz="1600" dirty="0" smtClean="0"/>
              <a:t>+. </a:t>
            </a:r>
          </a:p>
        </p:txBody>
      </p:sp>
    </p:spTree>
    <p:extLst>
      <p:ext uri="{BB962C8B-B14F-4D97-AF65-F5344CB8AC3E}">
        <p14:creationId xmlns:p14="http://schemas.microsoft.com/office/powerpoint/2010/main" val="9226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and energy resolution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" y="2246301"/>
            <a:ext cx="3663632" cy="2450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2879" y="1876969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Mean bias after correction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869712" y="1838564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resolution after correction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901697" y="4788038"/>
                <a:ext cx="6698175" cy="181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Mono energy e+ (1-8 MeV) uniformly distribution in CD.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Corrected it with non-uniformity correction mapping.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Use true position of event in MC simulation.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The overall bias is less than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0.1%</a:t>
                </a:r>
                <a:r>
                  <a:rPr lang="en-US" altLang="zh-CN" dirty="0" smtClean="0"/>
                  <a:t> from 1 to 8 MeV for e+.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Energy resolution: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(1.6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=3.04%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𝑞𝑢𝑖𝑟𝑒𝑚𝑒𝑛𝑡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𝑌𝑒𝑙𝑙𝑜𝑤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𝑏𝑜𝑜𝑘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:&lt;3%)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97" y="4788038"/>
                <a:ext cx="6698175" cy="1812740"/>
              </a:xfrm>
              <a:prstGeom prst="rect">
                <a:avLst/>
              </a:prstGeom>
              <a:blipFill>
                <a:blip r:embed="rId4"/>
                <a:stretch>
                  <a:fillRect l="-637" t="-1678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91316"/>
              </p:ext>
            </p:extLst>
          </p:nvPr>
        </p:nvGraphicFramePr>
        <p:xfrm>
          <a:off x="6426661" y="3340591"/>
          <a:ext cx="1702491" cy="63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5" imgW="1218960" imgH="457200" progId="Equation.DSMT4">
                  <p:embed/>
                </p:oleObj>
              </mc:Choice>
              <mc:Fallback>
                <p:oleObj name="Equation" r:id="rId5" imgW="1218960" imgH="457200" progId="Equation.DSMT4">
                  <p:embed/>
                  <p:pic>
                    <p:nvPicPr>
                      <p:cNvPr id="9" name="对象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6661" y="3340591"/>
                        <a:ext cx="1702491" cy="638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t="9843" r="52022"/>
          <a:stretch/>
        </p:blipFill>
        <p:spPr>
          <a:xfrm>
            <a:off x="4731860" y="2207896"/>
            <a:ext cx="3611880" cy="25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with Vertex reconstruction 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986" y="1837428"/>
            <a:ext cx="4842671" cy="3243532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45214"/>
              </p:ext>
            </p:extLst>
          </p:nvPr>
        </p:nvGraphicFramePr>
        <p:xfrm>
          <a:off x="4753155" y="3575956"/>
          <a:ext cx="1721144" cy="64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4" imgW="1218960" imgH="457200" progId="Equation.DSMT4">
                  <p:embed/>
                </p:oleObj>
              </mc:Choice>
              <mc:Fallback>
                <p:oleObj name="Equation" r:id="rId4" imgW="1218960" imgH="457200" progId="Equation.DSMT4">
                  <p:embed/>
                  <p:pic>
                    <p:nvPicPr>
                      <p:cNvPr id="10" name="对象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53155" y="3575956"/>
                        <a:ext cx="1721144" cy="64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93033" y="5019876"/>
                <a:ext cx="4951563" cy="125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i="1" dirty="0" smtClean="0">
                    <a:latin typeface="Cambria Math" panose="02040503050406030204" pitchFamily="18" charset="0"/>
                  </a:rPr>
                  <a:t>Energy resolution: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i="1" dirty="0" smtClean="0">
                    <a:latin typeface="Cambria Math" panose="02040503050406030204" pitchFamily="18" charset="0"/>
                  </a:rPr>
                  <a:t>3.25% @ 1MeV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(1.6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=3.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b="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We need better vertex reconstruction </a:t>
                </a:r>
                <a:endParaRPr 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33" y="5019876"/>
                <a:ext cx="4951563" cy="1258743"/>
              </a:xfrm>
              <a:prstGeom prst="rect">
                <a:avLst/>
              </a:prstGeom>
              <a:blipFill>
                <a:blip r:embed="rId6"/>
                <a:stretch>
                  <a:fillRect l="-862" t="-2899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5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 of vertex reconstruction 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2045271"/>
            <a:ext cx="4147818" cy="2828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795454"/>
                  </p:ext>
                </p:extLst>
              </p:nvPr>
            </p:nvGraphicFramePr>
            <p:xfrm>
              <a:off x="4596784" y="1706789"/>
              <a:ext cx="4064137" cy="3128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6885">
                      <a:extLst>
                        <a:ext uri="{9D8B030D-6E8A-4147-A177-3AD203B41FA5}">
                          <a16:colId xmlns:a16="http://schemas.microsoft.com/office/drawing/2014/main" val="2984945375"/>
                        </a:ext>
                      </a:extLst>
                    </a:gridCol>
                    <a:gridCol w="955772">
                      <a:extLst>
                        <a:ext uri="{9D8B030D-6E8A-4147-A177-3AD203B41FA5}">
                          <a16:colId xmlns:a16="http://schemas.microsoft.com/office/drawing/2014/main" val="2025035757"/>
                        </a:ext>
                      </a:extLst>
                    </a:gridCol>
                    <a:gridCol w="713262">
                      <a:extLst>
                        <a:ext uri="{9D8B030D-6E8A-4147-A177-3AD203B41FA5}">
                          <a16:colId xmlns:a16="http://schemas.microsoft.com/office/drawing/2014/main" val="2803357715"/>
                        </a:ext>
                      </a:extLst>
                    </a:gridCol>
                    <a:gridCol w="1218218">
                      <a:extLst>
                        <a:ext uri="{9D8B030D-6E8A-4147-A177-3AD203B41FA5}">
                          <a16:colId xmlns:a16="http://schemas.microsoft.com/office/drawing/2014/main" val="3836259497"/>
                        </a:ext>
                      </a:extLst>
                    </a:gridCol>
                  </a:tblGrid>
                  <a:tr h="3417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Resolution (cm)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  <a:r>
                            <a:rPr lang="en-US" sz="14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(%)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b(%)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CN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（</m:t>
                                        </m:r>
                                        <m: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1.6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  <m:r>
                                          <a:rPr lang="zh-CN" altLang="en-US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）</m:t>
                                        </m:r>
                                      </m:e>
                                      <m:sup>
                                        <m:r>
                                          <a:rPr lang="en-US" altLang="zh-CN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10020135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62720718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602495190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77587631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23079018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69668544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3.43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99695393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3.46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7912764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19413710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3.58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17197649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31888100"/>
                      </a:ext>
                    </a:extLst>
                  </a:tr>
                  <a:tr h="248111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762459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795454"/>
                  </p:ext>
                </p:extLst>
              </p:nvPr>
            </p:nvGraphicFramePr>
            <p:xfrm>
              <a:off x="4596784" y="1706789"/>
              <a:ext cx="4064137" cy="31287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6885">
                      <a:extLst>
                        <a:ext uri="{9D8B030D-6E8A-4147-A177-3AD203B41FA5}">
                          <a16:colId xmlns:a16="http://schemas.microsoft.com/office/drawing/2014/main" val="2984945375"/>
                        </a:ext>
                      </a:extLst>
                    </a:gridCol>
                    <a:gridCol w="955772">
                      <a:extLst>
                        <a:ext uri="{9D8B030D-6E8A-4147-A177-3AD203B41FA5}">
                          <a16:colId xmlns:a16="http://schemas.microsoft.com/office/drawing/2014/main" val="2025035757"/>
                        </a:ext>
                      </a:extLst>
                    </a:gridCol>
                    <a:gridCol w="713262">
                      <a:extLst>
                        <a:ext uri="{9D8B030D-6E8A-4147-A177-3AD203B41FA5}">
                          <a16:colId xmlns:a16="http://schemas.microsoft.com/office/drawing/2014/main" val="2803357715"/>
                        </a:ext>
                      </a:extLst>
                    </a:gridCol>
                    <a:gridCol w="1218218">
                      <a:extLst>
                        <a:ext uri="{9D8B030D-6E8A-4147-A177-3AD203B41FA5}">
                          <a16:colId xmlns:a16="http://schemas.microsoft.com/office/drawing/2014/main" val="3836259497"/>
                        </a:ext>
                      </a:extLst>
                    </a:gridCol>
                  </a:tblGrid>
                  <a:tr h="3417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Resolution (cm)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</a:t>
                          </a:r>
                          <a:r>
                            <a:rPr lang="en-US" sz="14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(%)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b(%)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3"/>
                          <a:stretch>
                            <a:fillRect l="-234000" t="-1786" r="-2000" b="-8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020135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2.89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0.65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6272071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60249519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0.78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3.20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77587631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723079018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6966854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3.43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99695393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3.18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3.46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7912764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3.53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51941371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3.58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117197649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0.87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031888100"/>
                      </a:ext>
                    </a:extLst>
                  </a:tr>
                  <a:tr h="2533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0.94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3.67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676245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 flipH="1">
            <a:off x="1216150" y="1706789"/>
            <a:ext cx="2060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Energy resolution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 flipH="1">
                <a:off x="609322" y="4823123"/>
                <a:ext cx="8051599" cy="200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Assume resolution of vertex reconstruction: 5,10,12,15,20,25,30,35,40,45,50 cm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Non-uniformity correction with the assumption, and calculate corresponding resolution.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Fit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to get parameter a and b.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Energy resolution is sensitive to vertex reconstruction.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322" y="4823123"/>
                <a:ext cx="8051599" cy="2003947"/>
              </a:xfrm>
              <a:prstGeom prst="rect">
                <a:avLst/>
              </a:prstGeom>
              <a:blipFill>
                <a:blip r:embed="rId4"/>
                <a:stretch>
                  <a:fillRect l="-681" t="-152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9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Non-uniformity 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  <a:endParaRPr lang="en-US" sz="2800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6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Procedure of study 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1754373" y="2834594"/>
            <a:ext cx="992566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Neutrino energy </a:t>
            </a:r>
            <a:endParaRPr lang="en-US" sz="1600" dirty="0"/>
          </a:p>
        </p:txBody>
      </p:sp>
      <p:cxnSp>
        <p:nvCxnSpPr>
          <p:cNvPr id="5" name="直接箭头连接符 4"/>
          <p:cNvCxnSpPr>
            <a:stCxn id="3" idx="3"/>
          </p:cNvCxnSpPr>
          <p:nvPr/>
        </p:nvCxnSpPr>
        <p:spPr>
          <a:xfrm>
            <a:off x="2746939" y="3081124"/>
            <a:ext cx="331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078631" y="2834593"/>
            <a:ext cx="956535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Deposit energy</a:t>
            </a:r>
            <a:endParaRPr lang="en-US" sz="16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035166" y="3081125"/>
            <a:ext cx="331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66859" y="2834594"/>
            <a:ext cx="956535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Visible energy</a:t>
            </a:r>
            <a:endParaRPr lang="en-US" sz="16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323394" y="3081124"/>
            <a:ext cx="331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91117" y="2834593"/>
            <a:ext cx="1084089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Detected energy</a:t>
            </a:r>
            <a:endParaRPr 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60795" y="283459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</a:t>
            </a:r>
            <a:r>
              <a:rPr lang="en-US" sz="2000" b="1" dirty="0" smtClean="0"/>
              <a:t>rediction</a:t>
            </a:r>
            <a:endParaRPr 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91143" y="5075782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Observation</a:t>
            </a:r>
            <a:endParaRPr lang="en-US" sz="2000" b="1" dirty="0"/>
          </a:p>
        </p:txBody>
      </p:sp>
      <p:sp>
        <p:nvSpPr>
          <p:cNvPr id="16" name="矩形 15"/>
          <p:cNvSpPr/>
          <p:nvPr/>
        </p:nvSpPr>
        <p:spPr>
          <a:xfrm>
            <a:off x="1727202" y="5019647"/>
            <a:ext cx="1508760" cy="502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IBD simulation in sniper</a:t>
            </a:r>
            <a:endParaRPr lang="en-US" sz="1600" dirty="0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162004" y="5253033"/>
            <a:ext cx="331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93697" y="5019647"/>
            <a:ext cx="809961" cy="479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totalPE</a:t>
            </a:r>
            <a:endParaRPr lang="en-US" sz="16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229700" y="5246462"/>
            <a:ext cx="331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561393" y="5013076"/>
            <a:ext cx="1080250" cy="509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 at </a:t>
            </a:r>
            <a:r>
              <a:rPr lang="en-US" sz="1600" dirty="0"/>
              <a:t>c</a:t>
            </a:r>
            <a:r>
              <a:rPr lang="en-US" sz="1600" dirty="0" smtClean="0"/>
              <a:t>enter</a:t>
            </a:r>
            <a:endParaRPr lang="en-US" sz="1600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5460981" y="5229364"/>
            <a:ext cx="331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819569" y="4995978"/>
            <a:ext cx="955637" cy="479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Detected energy</a:t>
            </a:r>
            <a:endParaRPr 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3938345" y="3744871"/>
            <a:ext cx="2096397" cy="479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alibration</a:t>
            </a:r>
            <a:endParaRPr 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4434545" y="4286192"/>
            <a:ext cx="8515" cy="960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653272" y="4224785"/>
            <a:ext cx="26380" cy="989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151584" y="447417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scale</a:t>
            </a:r>
            <a:endParaRPr 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2975112" y="4321706"/>
            <a:ext cx="23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Non-uniformity correction</a:t>
            </a:r>
            <a:r>
              <a:rPr lang="en-US" sz="1600" b="1" dirty="0"/>
              <a:t> </a:t>
            </a:r>
            <a:r>
              <a:rPr lang="en-US" sz="1600" b="1" dirty="0" smtClean="0"/>
              <a:t>to center</a:t>
            </a: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4193840" y="3145057"/>
            <a:ext cx="0" cy="52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040109" y="334359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Apply non-linearity</a:t>
            </a:r>
            <a:endParaRPr 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2295927" y="1758013"/>
            <a:ext cx="1197770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Response matrix </a:t>
            </a:r>
            <a:endParaRPr lang="en-US" sz="1600" dirty="0"/>
          </a:p>
        </p:txBody>
      </p:sp>
      <p:cxnSp>
        <p:nvCxnSpPr>
          <p:cNvPr id="44" name="直接箭头连接符 43"/>
          <p:cNvCxnSpPr>
            <a:stCxn id="42" idx="2"/>
          </p:cNvCxnSpPr>
          <p:nvPr/>
        </p:nvCxnSpPr>
        <p:spPr>
          <a:xfrm>
            <a:off x="2894812" y="2251072"/>
            <a:ext cx="0" cy="83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5460981" y="2251072"/>
            <a:ext cx="14130" cy="73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592097" y="1725215"/>
            <a:ext cx="1794285" cy="4930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Energy resolution model </a:t>
            </a:r>
            <a:endParaRPr lang="en-US" sz="1600" dirty="0"/>
          </a:p>
        </p:txBody>
      </p:sp>
      <p:sp>
        <p:nvSpPr>
          <p:cNvPr id="49" name="文本框 48"/>
          <p:cNvSpPr txBox="1"/>
          <p:nvPr/>
        </p:nvSpPr>
        <p:spPr>
          <a:xfrm>
            <a:off x="4629088" y="2303375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smearing</a:t>
            </a:r>
            <a:endParaRPr lang="en-US" b="1" dirty="0"/>
          </a:p>
        </p:txBody>
      </p:sp>
      <p:sp>
        <p:nvSpPr>
          <p:cNvPr id="50" name="右大括号 49"/>
          <p:cNvSpPr/>
          <p:nvPr/>
        </p:nvSpPr>
        <p:spPr>
          <a:xfrm>
            <a:off x="7010572" y="3081122"/>
            <a:ext cx="333603" cy="22451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7352007" y="3984828"/>
                <a:ext cx="7349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fit</a:t>
                </a:r>
                <a:endParaRPr lang="en-US" sz="2000" dirty="0"/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07" y="3984828"/>
                <a:ext cx="734945" cy="400110"/>
              </a:xfrm>
              <a:prstGeom prst="rect">
                <a:avLst/>
              </a:prstGeom>
              <a:blipFill>
                <a:blip r:embed="rId2"/>
                <a:stretch>
                  <a:fillRect t="-9231" r="-7438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圆角矩形 51"/>
          <p:cNvSpPr/>
          <p:nvPr/>
        </p:nvSpPr>
        <p:spPr>
          <a:xfrm>
            <a:off x="53790" y="2672707"/>
            <a:ext cx="6920753" cy="754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圆角矩形 52"/>
          <p:cNvSpPr/>
          <p:nvPr/>
        </p:nvSpPr>
        <p:spPr>
          <a:xfrm>
            <a:off x="33320" y="4868978"/>
            <a:ext cx="6920753" cy="754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右箭头 53"/>
          <p:cNvSpPr/>
          <p:nvPr/>
        </p:nvSpPr>
        <p:spPr>
          <a:xfrm>
            <a:off x="8086952" y="4108169"/>
            <a:ext cx="223330" cy="20005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文本框 54"/>
          <p:cNvSpPr txBox="1"/>
          <p:nvPr/>
        </p:nvSpPr>
        <p:spPr>
          <a:xfrm>
            <a:off x="8320005" y="401560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Non-uniformity 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  <a:endParaRPr lang="en-US" sz="2800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8008" y="894362"/>
            <a:ext cx="8372163" cy="574183"/>
          </a:xfrm>
        </p:spPr>
        <p:txBody>
          <a:bodyPr/>
          <a:lstStyle/>
          <a:p>
            <a:r>
              <a:rPr lang="en-US" altLang="zh-CN" dirty="0" smtClean="0"/>
              <a:t>Probability of neutrino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r="11584" b="22243"/>
          <a:stretch/>
        </p:blipFill>
        <p:spPr>
          <a:xfrm>
            <a:off x="47625" y="2130633"/>
            <a:ext cx="3990975" cy="1830962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30706"/>
              </p:ext>
            </p:extLst>
          </p:nvPr>
        </p:nvGraphicFramePr>
        <p:xfrm>
          <a:off x="4374090" y="2474913"/>
          <a:ext cx="38989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8" name="Equation" r:id="rId4" imgW="3035160" imgH="1269720" progId="Equation.DSMT4">
                  <p:embed/>
                </p:oleObj>
              </mc:Choice>
              <mc:Fallback>
                <p:oleObj name="Equation" r:id="rId4" imgW="3035160" imgH="1269720" progId="Equation.DSMT4">
                  <p:embed/>
                  <p:pic>
                    <p:nvPicPr>
                      <p:cNvPr id="18" name="对象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4090" y="2474913"/>
                        <a:ext cx="3898900" cy="132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圆角矩形 4"/>
          <p:cNvSpPr/>
          <p:nvPr/>
        </p:nvSpPr>
        <p:spPr>
          <a:xfrm>
            <a:off x="4152909" y="2406497"/>
            <a:ext cx="4848669" cy="1465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866656"/>
              </p:ext>
            </p:extLst>
          </p:nvPr>
        </p:nvGraphicFramePr>
        <p:xfrm>
          <a:off x="7877708" y="3547371"/>
          <a:ext cx="874475" cy="20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9" name="Equation" r:id="rId6" imgW="774360" imgH="177480" progId="Equation.DSMT4">
                  <p:embed/>
                </p:oleObj>
              </mc:Choice>
              <mc:Fallback>
                <p:oleObj name="Equation" r:id="rId6" imgW="774360" imgH="177480" progId="Equation.DSMT4">
                  <p:embed/>
                  <p:pic>
                    <p:nvPicPr>
                      <p:cNvPr id="22" name="对象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77708" y="3547371"/>
                        <a:ext cx="874475" cy="20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48345"/>
              </p:ext>
            </p:extLst>
          </p:nvPr>
        </p:nvGraphicFramePr>
        <p:xfrm>
          <a:off x="1659465" y="4755922"/>
          <a:ext cx="4664075" cy="49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0" name="Equation" r:id="rId8" imgW="1803240" imgH="190440" progId="Equation.DSMT4">
                  <p:embed/>
                </p:oleObj>
              </mc:Choice>
              <mc:Fallback>
                <p:oleObj name="Equation" r:id="rId8" imgW="18032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9465" y="4755922"/>
                        <a:ext cx="4664075" cy="492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圆角矩形 9"/>
          <p:cNvSpPr/>
          <p:nvPr/>
        </p:nvSpPr>
        <p:spPr>
          <a:xfrm>
            <a:off x="0" y="2038349"/>
            <a:ext cx="9144000" cy="216217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47625" y="1592097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Oscillation probability</a:t>
            </a:r>
            <a:endParaRPr lang="en-US" sz="2000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52909" y="5248557"/>
            <a:ext cx="904866" cy="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846384" y="5248557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Cross section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98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Non-uniformity </a:t>
                </a:r>
                <a:r>
                  <a:rPr lang="en-US" sz="2400" dirty="0" smtClean="0"/>
                  <a:t>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/>
                  <a:t>Summary</a:t>
                </a:r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25" y="906592"/>
            <a:ext cx="8372163" cy="574183"/>
          </a:xfrm>
        </p:spPr>
        <p:txBody>
          <a:bodyPr/>
          <a:lstStyle/>
          <a:p>
            <a:r>
              <a:rPr lang="en-US" altLang="zh-CN" dirty="0"/>
              <a:t>Neutrino energy to deposit Energy</a:t>
            </a:r>
            <a:endParaRPr lang="zh-CN" altLang="en-US" dirty="0"/>
          </a:p>
        </p:txBody>
      </p:sp>
      <p:pic>
        <p:nvPicPr>
          <p:cNvPr id="3" name="内容占位符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587" y="1904364"/>
            <a:ext cx="3746113" cy="26054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1882" y="4622175"/>
            <a:ext cx="747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Neutrino events uniformly distribute in CD.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Get the corresponding </a:t>
            </a:r>
            <a:r>
              <a:rPr lang="en-US" dirty="0" smtClean="0">
                <a:solidFill>
                  <a:srgbClr val="00B0F0"/>
                </a:solidFill>
              </a:rPr>
              <a:t>deposit energy </a:t>
            </a:r>
            <a:r>
              <a:rPr lang="en-US" dirty="0" smtClean="0"/>
              <a:t>for every event.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Construct response matrix between neutrino energy and deposit energy.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Bins of matrix are 4000</a:t>
            </a:r>
            <a:r>
              <a:rPr lang="en-US" altLang="zh-CN" dirty="0" smtClean="0"/>
              <a:t>×4000.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1" y="1917222"/>
            <a:ext cx="3611978" cy="25926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4787" y="1671531"/>
            <a:ext cx="271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Neutrino energy spectrum 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962525" y="232410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Energy leakage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14435"/>
              </p:ext>
            </p:extLst>
          </p:nvPr>
        </p:nvGraphicFramePr>
        <p:xfrm>
          <a:off x="2717196" y="5822504"/>
          <a:ext cx="2607279" cy="73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Equation" r:id="rId5" imgW="1358640" imgH="380880" progId="Equation.DSMT4">
                  <p:embed/>
                </p:oleObj>
              </mc:Choice>
              <mc:Fallback>
                <p:oleObj name="Equation" r:id="rId5" imgW="1358640" imgH="380880" progId="Equation.DSMT4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7196" y="5822504"/>
                        <a:ext cx="2607279" cy="73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597787" y="1603031"/>
            <a:ext cx="392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matrix between </a:t>
            </a:r>
            <a:r>
              <a:rPr lang="en-US" dirty="0" err="1" smtClean="0"/>
              <a:t>Ev</a:t>
            </a:r>
            <a:r>
              <a:rPr lang="en-US" dirty="0" smtClean="0"/>
              <a:t> and </a:t>
            </a:r>
            <a:r>
              <a:rPr lang="en-US" dirty="0" err="1" smtClean="0"/>
              <a:t>Edep</a:t>
            </a:r>
            <a:endParaRPr 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547615"/>
              </p:ext>
            </p:extLst>
          </p:nvPr>
        </p:nvGraphicFramePr>
        <p:xfrm>
          <a:off x="6029324" y="3240088"/>
          <a:ext cx="600967" cy="565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7" imgW="215640" imgH="203040" progId="Equation.DSMT4">
                  <p:embed/>
                </p:oleObj>
              </mc:Choice>
              <mc:Fallback>
                <p:oleObj name="Equation" r:id="rId7" imgW="215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9324" y="3240088"/>
                        <a:ext cx="600967" cy="565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6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Deposit </a:t>
            </a:r>
            <a:r>
              <a:rPr lang="en-US" altLang="zh-CN" dirty="0" smtClean="0"/>
              <a:t>energy to visible energy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88707"/>
              </p:ext>
            </p:extLst>
          </p:nvPr>
        </p:nvGraphicFramePr>
        <p:xfrm>
          <a:off x="2553363" y="5389402"/>
          <a:ext cx="3942687" cy="13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3" imgW="1218960" imgH="596880" progId="Equation.DSMT4">
                  <p:embed/>
                </p:oleObj>
              </mc:Choice>
              <mc:Fallback>
                <p:oleObj name="Equation" r:id="rId3" imgW="1218960" imgH="596880" progId="Equation.DSMT4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3363" y="5389402"/>
                        <a:ext cx="3942687" cy="131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987" y="1996919"/>
            <a:ext cx="4016987" cy="29103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8800" y="1609573"/>
            <a:ext cx="5279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Energy non-linearity </a:t>
            </a:r>
            <a:r>
              <a:rPr lang="en-US" sz="2000" dirty="0"/>
              <a:t>o</a:t>
            </a:r>
            <a:r>
              <a:rPr lang="en-US" sz="2000" dirty="0" smtClean="0"/>
              <a:t>btained from calibration.</a:t>
            </a:r>
            <a:endParaRPr 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1390650" y="4894537"/>
            <a:ext cx="7023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Non-linearity exists between deposit energy and Visible energy.</a:t>
            </a:r>
            <a:endParaRPr lang="en-US" sz="20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56661"/>
              </p:ext>
            </p:extLst>
          </p:nvPr>
        </p:nvGraphicFramePr>
        <p:xfrm>
          <a:off x="5136642" y="2714309"/>
          <a:ext cx="3111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6" imgW="2044440" imgH="609480" progId="Equation.DSMT4">
                  <p:embed/>
                </p:oleObj>
              </mc:Choice>
              <mc:Fallback>
                <p:oleObj name="Equation" r:id="rId6" imgW="2044440" imgH="60948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6642" y="2714309"/>
                        <a:ext cx="31115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6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Visible </a:t>
            </a:r>
            <a:r>
              <a:rPr lang="en-US" altLang="zh-CN" dirty="0" smtClean="0"/>
              <a:t>energy</a:t>
            </a:r>
            <a:r>
              <a:rPr lang="en-US" altLang="zh-CN" dirty="0"/>
              <a:t> </a:t>
            </a:r>
            <a:r>
              <a:rPr lang="en-US" altLang="zh-CN" dirty="0" smtClean="0"/>
              <a:t>to detected energy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42018"/>
              </p:ext>
            </p:extLst>
          </p:nvPr>
        </p:nvGraphicFramePr>
        <p:xfrm>
          <a:off x="1518849" y="4812786"/>
          <a:ext cx="5356405" cy="72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Equation" r:id="rId3" imgW="2831760" imgH="380880" progId="Equation.DSMT4">
                  <p:embed/>
                </p:oleObj>
              </mc:Choice>
              <mc:Fallback>
                <p:oleObj name="Equation" r:id="rId3" imgW="2831760" imgH="38088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8849" y="4812786"/>
                        <a:ext cx="5356405" cy="72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650" y="1743121"/>
            <a:ext cx="3584908" cy="26112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6327" y="1788313"/>
            <a:ext cx="4951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Construction of </a:t>
            </a:r>
            <a:r>
              <a:rPr lang="en-US" dirty="0" smtClean="0">
                <a:solidFill>
                  <a:srgbClr val="FF0000"/>
                </a:solidFill>
              </a:rPr>
              <a:t>energy resolution model</a:t>
            </a:r>
            <a:r>
              <a:rPr lang="en-US" dirty="0" smtClean="0"/>
              <a:t>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e+ uniformly distribute in CD, with </a:t>
            </a:r>
            <a:r>
              <a:rPr lang="en-US" dirty="0" smtClean="0">
                <a:solidFill>
                  <a:schemeClr val="accent1"/>
                </a:solidFill>
              </a:rPr>
              <a:t>continuous energy </a:t>
            </a:r>
            <a:r>
              <a:rPr lang="en-US" dirty="0" smtClean="0"/>
              <a:t>from 1 to 8 MeV.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Non-uniformity correction.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Energy resolution as function of deposit energy.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Fit it with                 to get “a” and “b”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“a” and “b” will be used to construct energy resolution model. 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24440"/>
              </p:ext>
            </p:extLst>
          </p:nvPr>
        </p:nvGraphicFramePr>
        <p:xfrm>
          <a:off x="3103366" y="4507304"/>
          <a:ext cx="1751790" cy="37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3" name="Equation" r:id="rId6" imgW="1015920" imgH="215640" progId="Equation.DSMT4">
                  <p:embed/>
                </p:oleObj>
              </mc:Choice>
              <mc:Fallback>
                <p:oleObj name="Equation" r:id="rId6" imgW="10159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3366" y="4507304"/>
                        <a:ext cx="1751790" cy="37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95163"/>
              </p:ext>
            </p:extLst>
          </p:nvPr>
        </p:nvGraphicFramePr>
        <p:xfrm>
          <a:off x="1854799" y="3409683"/>
          <a:ext cx="1007027" cy="32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4" name="Equation" r:id="rId8" imgW="672840" imgH="215640" progId="Equation.DSMT4">
                  <p:embed/>
                </p:oleObj>
              </mc:Choice>
              <mc:Fallback>
                <p:oleObj name="Equation" r:id="rId8" imgW="672840" imgH="215640" progId="Equation.DSMT4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4799" y="3409683"/>
                        <a:ext cx="1007027" cy="322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435286" y="5727003"/>
            <a:ext cx="595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method can only be used simulation.</a:t>
            </a:r>
          </a:p>
          <a:p>
            <a:r>
              <a:rPr lang="en-US" dirty="0" smtClean="0"/>
              <a:t>Should try to obtain model of energy resolution from calibration in real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Non-uniformity </a:t>
                </a:r>
                <a:r>
                  <a:rPr lang="en-US" sz="2400" dirty="0" smtClean="0">
                    <a:solidFill>
                      <a:schemeClr val="bg2"/>
                    </a:solidFill>
                  </a:rPr>
                  <a:t>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Observation of IBD spectrum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25" y="1725348"/>
            <a:ext cx="3012441" cy="21973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t="8800" r="6946" b="5200"/>
          <a:stretch/>
        </p:blipFill>
        <p:spPr>
          <a:xfrm>
            <a:off x="1195528" y="1910014"/>
            <a:ext cx="2205291" cy="3052512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6391046" y="3838575"/>
            <a:ext cx="228830" cy="25969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625705" y="3922707"/>
            <a:ext cx="2765340" cy="49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864554" y="313434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Before correction 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28512" y="5002715"/>
            <a:ext cx="4276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Simulation: IBD events uniformly distribute in CD.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100,000 events (~6 years data )for one experiment.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Correct them with correction mapping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 scale: </a:t>
            </a:r>
            <a:r>
              <a:rPr lang="en-US" altLang="zh-CN" dirty="0"/>
              <a:t>1307 </a:t>
            </a:r>
            <a:r>
              <a:rPr lang="en-US" altLang="zh-CN" dirty="0" smtClean="0"/>
              <a:t>PE/MeV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baseline="30000" dirty="0" smtClean="0"/>
              <a:t>60</a:t>
            </a:r>
            <a:r>
              <a:rPr lang="en-US" altLang="zh-CN" dirty="0" smtClean="0"/>
              <a:t>Co)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 flipH="1">
            <a:off x="1326338" y="1549783"/>
            <a:ext cx="261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Correction mapping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925" y="4527616"/>
            <a:ext cx="2957814" cy="2211967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6391045" y="4152900"/>
            <a:ext cx="228830" cy="3097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68098" y="4122868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</a:t>
            </a:r>
            <a:r>
              <a:rPr lang="en-US" altLang="zh-CN" dirty="0" smtClean="0"/>
              <a:t>/ energy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Non-uniformity </a:t>
                </a:r>
                <a:r>
                  <a:rPr lang="en-US" sz="2400" dirty="0" smtClean="0">
                    <a:solidFill>
                      <a:schemeClr val="bg2"/>
                    </a:solidFill>
                  </a:rPr>
                  <a:t>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3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821" t="-17021" b="-32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380494"/>
              </p:ext>
            </p:extLst>
          </p:nvPr>
        </p:nvGraphicFramePr>
        <p:xfrm>
          <a:off x="1742895" y="2388449"/>
          <a:ext cx="5611827" cy="846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Equation" r:id="rId4" imgW="3200400" imgH="482400" progId="Equation.DSMT4">
                  <p:embed/>
                </p:oleObj>
              </mc:Choice>
              <mc:Fallback>
                <p:oleObj name="Equation" r:id="rId4" imgW="3200400" imgH="482400" progId="Equation.DSMT4">
                  <p:embed/>
                  <p:pic>
                    <p:nvPicPr>
                      <p:cNvPr id="8" name="对象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2895" y="2388449"/>
                        <a:ext cx="5611827" cy="846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563037" y="4749957"/>
                <a:ext cx="3260380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MH discriminator is defined as:</a:t>
                </a:r>
              </a:p>
              <a:p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𝐼𝐻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37" y="4749957"/>
                <a:ext cx="3260380" cy="923330"/>
              </a:xfrm>
              <a:prstGeom prst="rect">
                <a:avLst/>
              </a:prstGeom>
              <a:blipFill>
                <a:blip r:embed="rId6"/>
                <a:stretch>
                  <a:fillRect l="-1495" t="-3947" r="-748"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38715" y="1883816"/>
                <a:ext cx="70988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is constructed to qualify the consistent of data and prediction: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15" y="1883816"/>
                <a:ext cx="7098866" cy="400110"/>
              </a:xfrm>
              <a:prstGeom prst="rect">
                <a:avLst/>
              </a:prstGeom>
              <a:blipFill>
                <a:blip r:embed="rId7"/>
                <a:stretch>
                  <a:fillRect t="-7576" r="-85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494025" y="3792538"/>
            <a:ext cx="744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Fit the IBD detected energy spectrum with normal hierarchy(NH) or inverted hierarchy(IH) predicted.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59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the </a:t>
            </a:r>
            <a:r>
              <a:rPr lang="en-US" dirty="0" smtClean="0"/>
              <a:t>IBD detected energy </a:t>
            </a:r>
            <a:r>
              <a:rPr lang="en-US" dirty="0"/>
              <a:t>spectrum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70456" y="4826437"/>
                <a:ext cx="8097324" cy="17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Fit the IBD spectrum with prediction.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Number of bins is 200. So NDF = 200 -1 = 199.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NH expected: 195 </a:t>
                </a: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IH expected: 208.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13.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There is only one experiment (100,000 events for ~6 years data)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Simulate multiple times of experiment, and get the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56" y="4826437"/>
                <a:ext cx="8097324" cy="1760547"/>
              </a:xfrm>
              <a:prstGeom prst="rect">
                <a:avLst/>
              </a:prstGeom>
              <a:blipFill>
                <a:blip r:embed="rId2"/>
                <a:stretch>
                  <a:fillRect l="-527" t="-2076" b="-4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040935"/>
            <a:ext cx="3965012" cy="26587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33451" y="3048000"/>
            <a:ext cx="552450" cy="390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485901" y="3295650"/>
            <a:ext cx="3038474" cy="57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78" y="2005172"/>
            <a:ext cx="4299656" cy="25809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55091" y="1674548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NH is 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7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3" y="2048729"/>
            <a:ext cx="8593626" cy="2678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021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54491" y="5013904"/>
                <a:ext cx="8791061" cy="1258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Simulate times of experiment: 170.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199.4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 right MH predicted , which seems good since the NDF is 199.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:r>
                  <a:rPr lang="en-US" dirty="0" smtClean="0"/>
                  <a:t>14.63</a:t>
                </a: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M</a:t>
                </a:r>
                <a:r>
                  <a:rPr lang="en-US" altLang="zh-CN" dirty="0" smtClean="0"/>
                  <a:t>H sensitivity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p>
                          <m:sSupPr>
                            <m:ctrlPr>
                              <a:rPr lang="el-GR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=3.</a:t>
                </a:r>
                <a:r>
                  <a:rPr lang="en-US" dirty="0" smtClean="0"/>
                  <a:t>82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refer to standard sensitivity definition in Yellow book.   </a:t>
                </a: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1" y="5013904"/>
                <a:ext cx="8791061" cy="1258743"/>
              </a:xfrm>
              <a:prstGeom prst="rect">
                <a:avLst/>
              </a:prstGeom>
              <a:blipFill>
                <a:blip r:embed="rId4"/>
                <a:stretch>
                  <a:fillRect l="-416" t="-2899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椭圆 10"/>
          <p:cNvSpPr/>
          <p:nvPr/>
        </p:nvSpPr>
        <p:spPr>
          <a:xfrm>
            <a:off x="6316300" y="3242898"/>
            <a:ext cx="1133475" cy="238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354491" y="3232641"/>
            <a:ext cx="1133475" cy="238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94025" y="2000250"/>
            <a:ext cx="8372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With </a:t>
            </a:r>
            <a:r>
              <a:rPr lang="en-US" sz="2400" dirty="0" err="1" smtClean="0"/>
              <a:t>Daya</a:t>
            </a:r>
            <a:r>
              <a:rPr lang="en-US" sz="2400" dirty="0" smtClean="0"/>
              <a:t> bay</a:t>
            </a:r>
            <a:r>
              <a:rPr lang="zh-CN" altLang="en-US" sz="2400" dirty="0" smtClean="0"/>
              <a:t>‘</a:t>
            </a:r>
            <a:r>
              <a:rPr lang="en-US" altLang="zh-CN" sz="2400" dirty="0" smtClean="0"/>
              <a:t>s</a:t>
            </a:r>
            <a:r>
              <a:rPr lang="en-US" sz="2400" dirty="0" smtClean="0"/>
              <a:t> model of energy non-linearity, it’s promising to make the bias less than 0.2%.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Combining ACU, CLS and GT, we can construct a correction mapping of non-uniformity. But this correction rely on vertex reconstruction, and we need better vertex reconstruction.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Considering non-linearity and non-uniformity correction, the MH sensitivity can reach </a:t>
            </a:r>
            <a:r>
              <a:rPr lang="en-US" sz="2400" dirty="0"/>
              <a:t>to 3~4 </a:t>
            </a:r>
            <a:r>
              <a:rPr lang="en-US" altLang="zh-CN" sz="2400" dirty="0" smtClean="0"/>
              <a:t>σ. 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But We need </a:t>
            </a:r>
            <a:r>
              <a:rPr lang="en-US" altLang="zh-CN" sz="2400" dirty="0" smtClean="0">
                <a:solidFill>
                  <a:schemeClr val="accent2"/>
                </a:solidFill>
              </a:rPr>
              <a:t>energy resolution model </a:t>
            </a:r>
            <a:r>
              <a:rPr lang="en-US" altLang="zh-CN" sz="2400" dirty="0" smtClean="0"/>
              <a:t>from calibration for </a:t>
            </a:r>
            <a:r>
              <a:rPr lang="en-US" altLang="zh-CN" sz="2400" dirty="0" smtClean="0">
                <a:solidFill>
                  <a:schemeClr val="accent2"/>
                </a:solidFill>
              </a:rPr>
              <a:t>prediction</a:t>
            </a:r>
            <a:r>
              <a:rPr lang="en-US" altLang="zh-CN" sz="2400" dirty="0" smtClean="0"/>
              <a:t> of IBD energy spectrum. That’s what we will consider for next step.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989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device in sniper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424552" y="4315004"/>
            <a:ext cx="493068" cy="1945158"/>
            <a:chOff x="3516262" y="1481413"/>
            <a:chExt cx="984834" cy="4874938"/>
          </a:xfrm>
        </p:grpSpPr>
        <p:pic>
          <p:nvPicPr>
            <p:cNvPr id="5" name="内容占位符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262" y="1481413"/>
              <a:ext cx="852333" cy="487493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3887837" y="2509332"/>
              <a:ext cx="27295" cy="335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553393" y="3068891"/>
              <a:ext cx="932762" cy="485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20cm</a:t>
              </a:r>
              <a:endParaRPr lang="zh-CN" altLang="en-US" sz="16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568334" y="4638016"/>
              <a:ext cx="932762" cy="485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20cm</a:t>
              </a:r>
              <a:endParaRPr lang="zh-CN" altLang="en-US" sz="1600" dirty="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5726" y="1778328"/>
            <a:ext cx="4135904" cy="4607900"/>
          </a:xfrm>
          <a:prstGeom prst="rect">
            <a:avLst/>
          </a:prstGeom>
          <a:noFill/>
        </p:spPr>
        <p:txBody>
          <a:bodyPr wrap="square" lIns="0" rtlCol="0">
            <a:normAutofit fontScale="92500" lnSpcReduction="20000"/>
          </a:bodyPr>
          <a:lstStyle/>
          <a:p>
            <a:pPr marL="358775" indent="-358775">
              <a:buFont typeface="Wingdings" panose="05000000000000000000" pitchFamily="2" charset="2"/>
              <a:buChar char="Ø"/>
            </a:pPr>
            <a:r>
              <a:rPr lang="en-US" altLang="zh-CN" sz="2000" dirty="0"/>
              <a:t>Calibration </a:t>
            </a:r>
            <a:r>
              <a:rPr lang="en-US" altLang="zh-CN" sz="2000" dirty="0" smtClean="0"/>
              <a:t>system: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1-D</a:t>
            </a:r>
            <a:r>
              <a:rPr lang="en-US" altLang="zh-CN" sz="2000" dirty="0">
                <a:solidFill>
                  <a:srgbClr val="FF0000"/>
                </a:solidFill>
              </a:rPr>
              <a:t>:</a:t>
            </a:r>
            <a:r>
              <a:rPr lang="en-US" altLang="zh-CN" sz="2000" dirty="0"/>
              <a:t> Automatic Calibration Unit (</a:t>
            </a:r>
            <a:r>
              <a:rPr lang="en-US" altLang="zh-CN" sz="2000" dirty="0" smtClean="0"/>
              <a:t>ACU)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2-D</a:t>
            </a:r>
            <a:r>
              <a:rPr lang="en-US" altLang="zh-CN" sz="2000" dirty="0"/>
              <a:t>: Cable Loop System (</a:t>
            </a:r>
            <a:r>
              <a:rPr lang="en-US" altLang="zh-CN" sz="2000" dirty="0" smtClean="0"/>
              <a:t>CLS)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3-D</a:t>
            </a:r>
            <a:r>
              <a:rPr lang="en-US" altLang="zh-CN" sz="2000" dirty="0"/>
              <a:t>: Remotely Operated Vehicle (</a:t>
            </a:r>
            <a:r>
              <a:rPr lang="en-US" altLang="zh-CN" sz="2000" dirty="0" smtClean="0"/>
              <a:t>ROV)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Outer </a:t>
            </a:r>
            <a:r>
              <a:rPr lang="en-US" altLang="zh-CN" sz="2000" dirty="0">
                <a:solidFill>
                  <a:srgbClr val="FF0000"/>
                </a:solidFill>
              </a:rPr>
              <a:t>surface</a:t>
            </a:r>
            <a:r>
              <a:rPr lang="en-US" altLang="zh-CN" sz="2000" dirty="0"/>
              <a:t>: Guide Tube (GT</a:t>
            </a:r>
            <a:r>
              <a:rPr lang="en-US" altLang="zh-CN" sz="2000" dirty="0" smtClean="0"/>
              <a:t>)</a:t>
            </a:r>
          </a:p>
          <a:p>
            <a:pPr lvl="1"/>
            <a:endParaRPr lang="en-US" altLang="zh-CN" sz="2000" dirty="0" smtClean="0"/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Geometry in sniper: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GT geometry is written into sniper as </a:t>
            </a:r>
            <a:r>
              <a:rPr lang="en-US" altLang="zh-CN" sz="2000" dirty="0" smtClean="0">
                <a:solidFill>
                  <a:schemeClr val="accent1"/>
                </a:solidFill>
              </a:rPr>
              <a:t>default</a:t>
            </a:r>
            <a:r>
              <a:rPr lang="en-US" altLang="zh-CN" sz="2000" dirty="0" smtClean="0"/>
              <a:t> option.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ROV, source enclosure, quick connector and weights are written into sniper as </a:t>
            </a:r>
            <a:r>
              <a:rPr lang="en-US" altLang="zh-CN" sz="2000" dirty="0" smtClean="0">
                <a:solidFill>
                  <a:schemeClr val="accent1"/>
                </a:solidFill>
              </a:rPr>
              <a:t>alternative option</a:t>
            </a:r>
            <a:r>
              <a:rPr lang="en-US" altLang="zh-CN" sz="2000" dirty="0" smtClean="0"/>
              <a:t>.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All these geometries can be enable or disable if necessary during simulation, </a:t>
            </a:r>
          </a:p>
          <a:p>
            <a:pPr marL="815975" lvl="1" indent="-358775">
              <a:buFont typeface="Wingdings" panose="05000000000000000000" pitchFamily="2" charset="2"/>
              <a:buChar char="Ø"/>
            </a:pPr>
            <a:endParaRPr lang="en-US" altLang="zh-CN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79" y="1847850"/>
            <a:ext cx="3992920" cy="45383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/>
          <a:srcRect l="2585"/>
          <a:stretch/>
        </p:blipFill>
        <p:spPr>
          <a:xfrm rot="16200000">
            <a:off x="6787614" y="5611359"/>
            <a:ext cx="828673" cy="216809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4669971" y="5410200"/>
            <a:ext cx="1645104" cy="16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669971" y="5142022"/>
            <a:ext cx="2730954" cy="26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291" y="4016937"/>
            <a:ext cx="293108" cy="2369291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6696633" y="4984376"/>
            <a:ext cx="110049" cy="10567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>
            <a:stCxn id="13" idx="6"/>
            <a:endCxn id="11" idx="1"/>
          </p:cNvCxnSpPr>
          <p:nvPr/>
        </p:nvCxnSpPr>
        <p:spPr>
          <a:xfrm>
            <a:off x="6806682" y="5037211"/>
            <a:ext cx="1939609" cy="164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24251" y="4346658"/>
            <a:ext cx="1036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Quick connector</a:t>
            </a:r>
            <a:endParaRPr 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4617418" y="5975413"/>
            <a:ext cx="64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weights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8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Thank you</a:t>
            </a:r>
            <a:r>
              <a:rPr lang="zh-CN" altLang="en-US" dirty="0" smtClean="0">
                <a:latin typeface="+mn-ea"/>
                <a:ea typeface="+mn-ea"/>
              </a:rPr>
              <a:t>！</a:t>
            </a:r>
            <a:endParaRPr lang="zh-CN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9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Radioactive source generator in sniper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83691" y="2074148"/>
                <a:ext cx="67881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baseline="30000" dirty="0"/>
                  <a:t>68</a:t>
                </a:r>
                <a:r>
                  <a:rPr lang="en-US" altLang="zh-CN" sz="2000" dirty="0"/>
                  <a:t>Ge, </a:t>
                </a:r>
                <a:r>
                  <a:rPr lang="en-US" altLang="zh-CN" sz="2000" baseline="30000" dirty="0"/>
                  <a:t>137</a:t>
                </a:r>
                <a:r>
                  <a:rPr lang="en-US" altLang="zh-CN" sz="2000" dirty="0"/>
                  <a:t>Cs, </a:t>
                </a:r>
                <a:r>
                  <a:rPr lang="en-US" altLang="zh-CN" sz="2000" baseline="30000" dirty="0"/>
                  <a:t>54</a:t>
                </a:r>
                <a:r>
                  <a:rPr lang="en-US" altLang="zh-CN" sz="2000" dirty="0"/>
                  <a:t>Mn, </a:t>
                </a:r>
                <a:r>
                  <a:rPr lang="en-US" altLang="zh-CN" sz="2000" baseline="30000" dirty="0"/>
                  <a:t>60</a:t>
                </a:r>
                <a:r>
                  <a:rPr lang="en-US" altLang="zh-CN" sz="2000" dirty="0"/>
                  <a:t>Co, </a:t>
                </a:r>
                <a:r>
                  <a:rPr lang="en-US" altLang="zh-CN" sz="2000" baseline="30000" dirty="0" smtClean="0"/>
                  <a:t>40</a:t>
                </a:r>
                <a:r>
                  <a:rPr lang="en-US" altLang="zh-CN" sz="2000" dirty="0" smtClean="0"/>
                  <a:t>K</a:t>
                </a:r>
              </a:p>
              <a:p>
                <a:pPr marL="2857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e</a:t>
                </a:r>
                <a:r>
                  <a:rPr lang="en-US" altLang="zh-CN" sz="2000" baseline="30000" dirty="0"/>
                  <a:t>+</a:t>
                </a:r>
                <a:r>
                  <a:rPr lang="en-US" altLang="zh-CN" sz="2000" dirty="0"/>
                  <a:t>: </a:t>
                </a:r>
                <a:r>
                  <a:rPr lang="en-US" altLang="zh-CN" sz="2000" baseline="30000" dirty="0"/>
                  <a:t>68</a:t>
                </a:r>
                <a:r>
                  <a:rPr lang="en-US" altLang="zh-CN" sz="2000" dirty="0"/>
                  <a:t>Ge, </a:t>
                </a:r>
                <a:r>
                  <a:rPr lang="en-US" altLang="zh-CN" sz="2000" baseline="30000" dirty="0" smtClean="0"/>
                  <a:t>22</a:t>
                </a:r>
                <a:r>
                  <a:rPr lang="en-US" altLang="zh-CN" sz="2000" dirty="0" smtClean="0"/>
                  <a:t>Na</a:t>
                </a:r>
                <a:endParaRPr lang="en-US" altLang="zh-CN" sz="2000" dirty="0"/>
              </a:p>
              <a:p>
                <a:pPr marL="2857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n: </a:t>
                </a:r>
                <a:r>
                  <a:rPr lang="en-US" altLang="zh-CN" sz="2000" baseline="30000" dirty="0" smtClean="0"/>
                  <a:t>241</a:t>
                </a:r>
                <a:r>
                  <a:rPr lang="en-US" altLang="zh-CN" sz="2000" dirty="0" smtClean="0"/>
                  <a:t>Am-Be</a:t>
                </a:r>
                <a:r>
                  <a:rPr lang="en-US" altLang="zh-CN" sz="2000" dirty="0"/>
                  <a:t>, </a:t>
                </a:r>
                <a:r>
                  <a:rPr lang="en-US" altLang="zh-CN" sz="2000" baseline="30000" dirty="0" smtClean="0"/>
                  <a:t>241</a:t>
                </a:r>
                <a:r>
                  <a:rPr lang="en-US" altLang="zh-CN" sz="2000" dirty="0" smtClean="0"/>
                  <a:t>Am-C </a:t>
                </a:r>
                <a:r>
                  <a:rPr lang="en-US" altLang="zh-CN" sz="2000" dirty="0"/>
                  <a:t>or </a:t>
                </a:r>
                <a:r>
                  <a:rPr lang="en-US" altLang="zh-CN" sz="2000" dirty="0" smtClean="0"/>
                  <a:t>Pu-C 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91" y="2074148"/>
                <a:ext cx="6788110" cy="1015663"/>
              </a:xfrm>
              <a:prstGeom prst="rect">
                <a:avLst/>
              </a:prstGeom>
              <a:blipFill>
                <a:blip r:embed="rId2"/>
                <a:stretch>
                  <a:fillRect l="-80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283691" y="170481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Calibration sources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4848" y="1658692"/>
            <a:ext cx="8805250" cy="150774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圆角矩形 6"/>
          <p:cNvSpPr/>
          <p:nvPr/>
        </p:nvSpPr>
        <p:spPr>
          <a:xfrm>
            <a:off x="174847" y="3424639"/>
            <a:ext cx="8805251" cy="28898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53093" y="3499423"/>
            <a:ext cx="5149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Usage</a:t>
            </a:r>
          </a:p>
          <a:p>
            <a:r>
              <a:rPr lang="en-US" sz="2000" dirty="0" smtClean="0"/>
              <a:t>Use standard script “tut_detsim.py” by Lin Tao.</a:t>
            </a:r>
            <a:endParaRPr 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174847" y="4128079"/>
            <a:ext cx="8805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$ python tut_detsim.py --</a:t>
            </a:r>
            <a:r>
              <a:rPr lang="en-US" altLang="zh-CN" sz="1600" dirty="0" err="1"/>
              <a:t>source_weight_QC</a:t>
            </a:r>
            <a:r>
              <a:rPr lang="en-US" altLang="zh-CN" sz="1600" dirty="0"/>
              <a:t>  \          </a:t>
            </a:r>
            <a:r>
              <a:rPr lang="en-US" altLang="zh-CN" sz="1600" dirty="0">
                <a:solidFill>
                  <a:srgbClr val="00B050"/>
                </a:solidFill>
              </a:rPr>
              <a:t># enable source enclosure </a:t>
            </a:r>
            <a:r>
              <a:rPr lang="en-US" altLang="zh-CN" sz="1600" dirty="0" smtClean="0">
                <a:solidFill>
                  <a:srgbClr val="00B050"/>
                </a:solidFill>
              </a:rPr>
              <a:t>and quick  connector</a:t>
            </a:r>
          </a:p>
          <a:p>
            <a:r>
              <a:rPr lang="en-US" altLang="zh-CN" sz="1600" dirty="0"/>
              <a:t>--</a:t>
            </a:r>
            <a:r>
              <a:rPr lang="en-US" altLang="zh-CN" sz="1600" dirty="0" err="1"/>
              <a:t>OffsetInX</a:t>
            </a:r>
            <a:r>
              <a:rPr lang="en-US" altLang="zh-CN" sz="1600" dirty="0"/>
              <a:t> 1000 --</a:t>
            </a:r>
            <a:r>
              <a:rPr lang="en-US" altLang="zh-CN" sz="1600" dirty="0" err="1"/>
              <a:t>OffsetInY</a:t>
            </a:r>
            <a:r>
              <a:rPr lang="en-US" altLang="zh-CN" sz="1600" dirty="0"/>
              <a:t> 1000 --</a:t>
            </a:r>
            <a:r>
              <a:rPr lang="en-US" altLang="zh-CN" sz="1600" dirty="0" err="1"/>
              <a:t>OffsetInZ</a:t>
            </a:r>
            <a:r>
              <a:rPr lang="en-US" altLang="zh-CN" sz="1600" dirty="0"/>
              <a:t> 1000 \ </a:t>
            </a:r>
            <a:r>
              <a:rPr lang="en-US" altLang="zh-CN" sz="1600" dirty="0">
                <a:solidFill>
                  <a:srgbClr val="00B050"/>
                </a:solidFill>
              </a:rPr>
              <a:t># move source center at (1m,1m,1m)</a:t>
            </a:r>
          </a:p>
          <a:p>
            <a:r>
              <a:rPr lang="en-US" altLang="zh-CN" sz="1600" b="1" dirty="0" err="1"/>
              <a:t>gendecay</a:t>
            </a:r>
            <a:r>
              <a:rPr lang="en-US" altLang="zh-CN" sz="1600" b="1" dirty="0"/>
              <a:t> --nuclear K40 --volume </a:t>
            </a:r>
            <a:r>
              <a:rPr lang="en-US" altLang="zh-CN" sz="1600" b="1" dirty="0" err="1"/>
              <a:t>pSource</a:t>
            </a:r>
            <a:r>
              <a:rPr lang="en-US" altLang="zh-CN" sz="1600" b="1" dirty="0"/>
              <a:t>                 </a:t>
            </a:r>
            <a:r>
              <a:rPr lang="en-US" altLang="zh-CN" sz="1600" dirty="0">
                <a:solidFill>
                  <a:srgbClr val="00B050"/>
                </a:solidFill>
              </a:rPr>
              <a:t># Use </a:t>
            </a:r>
            <a:r>
              <a:rPr lang="en-US" altLang="zh-CN" sz="1600" baseline="30000" dirty="0">
                <a:solidFill>
                  <a:srgbClr val="00B050"/>
                </a:solidFill>
              </a:rPr>
              <a:t>40</a:t>
            </a:r>
            <a:r>
              <a:rPr lang="en-US" altLang="zh-CN" sz="1600" dirty="0">
                <a:solidFill>
                  <a:srgbClr val="00B050"/>
                </a:solidFill>
              </a:rPr>
              <a:t>K (you can also use </a:t>
            </a:r>
            <a:r>
              <a:rPr lang="en-US" altLang="zh-CN" sz="1600" baseline="30000" dirty="0">
                <a:solidFill>
                  <a:srgbClr val="00B050"/>
                </a:solidFill>
              </a:rPr>
              <a:t>68</a:t>
            </a:r>
            <a:r>
              <a:rPr lang="en-US" altLang="zh-CN" sz="1600" dirty="0">
                <a:solidFill>
                  <a:srgbClr val="00B050"/>
                </a:solidFill>
              </a:rPr>
              <a:t>Ge</a:t>
            </a:r>
            <a:r>
              <a:rPr lang="en-US" altLang="zh-CN" sz="1600" dirty="0" smtClean="0">
                <a:solidFill>
                  <a:srgbClr val="00B050"/>
                </a:solidFill>
              </a:rPr>
              <a:t>, </a:t>
            </a:r>
            <a:r>
              <a:rPr lang="en-US" altLang="zh-CN" sz="1600" baseline="30000" dirty="0" smtClean="0">
                <a:solidFill>
                  <a:srgbClr val="00B050"/>
                </a:solidFill>
              </a:rPr>
              <a:t>137</a:t>
            </a:r>
            <a:r>
              <a:rPr lang="en-US" altLang="zh-CN" sz="1600" dirty="0" smtClean="0">
                <a:solidFill>
                  <a:srgbClr val="00B050"/>
                </a:solidFill>
              </a:rPr>
              <a:t>Cs..)</a:t>
            </a:r>
          </a:p>
          <a:p>
            <a:r>
              <a:rPr lang="en-US" altLang="zh-CN" sz="1600" dirty="0"/>
              <a:t>or</a:t>
            </a:r>
          </a:p>
          <a:p>
            <a:r>
              <a:rPr lang="en-US" altLang="zh-CN" sz="1600" b="1" dirty="0" err="1"/>
              <a:t>hepevt</a:t>
            </a:r>
            <a:r>
              <a:rPr lang="en-US" altLang="zh-CN" sz="1600" b="1" dirty="0"/>
              <a:t> --exe </a:t>
            </a:r>
            <a:r>
              <a:rPr lang="en-US" altLang="zh-CN" sz="1600" b="1" dirty="0" err="1"/>
              <a:t>AmC</a:t>
            </a:r>
            <a:r>
              <a:rPr lang="en-US" altLang="zh-CN" sz="1600" b="1" dirty="0"/>
              <a:t> --volume  </a:t>
            </a:r>
            <a:r>
              <a:rPr lang="en-US" altLang="zh-CN" sz="1600" b="1" dirty="0" err="1"/>
              <a:t>pSource</a:t>
            </a:r>
            <a:r>
              <a:rPr lang="en-US" altLang="zh-CN" sz="1600" dirty="0"/>
              <a:t>                       </a:t>
            </a:r>
            <a:r>
              <a:rPr lang="en-US" altLang="zh-CN" sz="1600" dirty="0">
                <a:solidFill>
                  <a:srgbClr val="00B050"/>
                </a:solidFill>
              </a:rPr>
              <a:t># Use </a:t>
            </a:r>
            <a:r>
              <a:rPr lang="en-US" altLang="zh-CN" sz="1600" dirty="0" err="1">
                <a:solidFill>
                  <a:srgbClr val="00B050"/>
                </a:solidFill>
              </a:rPr>
              <a:t>AmC</a:t>
            </a:r>
            <a:r>
              <a:rPr lang="en-US" altLang="zh-CN" sz="1600" dirty="0">
                <a:solidFill>
                  <a:srgbClr val="00B050"/>
                </a:solidFill>
              </a:rPr>
              <a:t> (you can also </a:t>
            </a:r>
            <a:r>
              <a:rPr lang="en-US" altLang="zh-CN" sz="1600" dirty="0" err="1">
                <a:solidFill>
                  <a:srgbClr val="00B050"/>
                </a:solidFill>
              </a:rPr>
              <a:t>AmBe</a:t>
            </a:r>
            <a:r>
              <a:rPr lang="en-US" altLang="zh-CN" sz="1600" dirty="0">
                <a:solidFill>
                  <a:srgbClr val="00B050"/>
                </a:solidFill>
              </a:rPr>
              <a:t> </a:t>
            </a:r>
            <a:r>
              <a:rPr lang="en-US" altLang="zh-CN" sz="1600" dirty="0" smtClean="0">
                <a:solidFill>
                  <a:srgbClr val="00B050"/>
                </a:solidFill>
              </a:rPr>
              <a:t>or </a:t>
            </a:r>
            <a:r>
              <a:rPr lang="en-US" altLang="zh-CN" sz="1600" dirty="0" err="1">
                <a:solidFill>
                  <a:srgbClr val="00B050"/>
                </a:solidFill>
              </a:rPr>
              <a:t>PuC</a:t>
            </a:r>
            <a:r>
              <a:rPr lang="en-US" altLang="zh-CN" sz="1600" dirty="0">
                <a:solidFill>
                  <a:srgbClr val="00B050"/>
                </a:solidFill>
              </a:rPr>
              <a:t>)</a:t>
            </a:r>
            <a:endParaRPr lang="zh-CN" altLang="en-US" sz="1600" dirty="0">
              <a:solidFill>
                <a:srgbClr val="00B050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5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800" dirty="0">
                    <a:solidFill>
                      <a:schemeClr val="bg2"/>
                    </a:solidFill>
                  </a:rPr>
                  <a:t>Calibration strategy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2"/>
                    </a:solidFill>
                  </a:rPr>
                  <a:t>Calibration status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Non-linearity correction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Non-uniformity correction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MH sensitivity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Prediction of IBD spectrum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bg2"/>
                    </a:solidFill>
                  </a:rPr>
                  <a:t>Observation of IBD spectrum in sniper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</a:rPr>
                  <a:t> fit and MH sensitivity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600" dirty="0" smtClean="0">
                    <a:solidFill>
                      <a:schemeClr val="bg2"/>
                    </a:solidFill>
                  </a:rPr>
                  <a:t>Summary</a:t>
                </a:r>
                <a:endParaRPr lang="en-US" sz="2800" dirty="0">
                  <a:solidFill>
                    <a:schemeClr val="bg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8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238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25" y="937500"/>
            <a:ext cx="8372163" cy="574183"/>
          </a:xfrm>
        </p:spPr>
        <p:txBody>
          <a:bodyPr/>
          <a:lstStyle/>
          <a:p>
            <a:r>
              <a:rPr lang="en-US" altLang="zh-CN" dirty="0"/>
              <a:t>Energy </a:t>
            </a:r>
            <a:r>
              <a:rPr lang="en-US" altLang="zh-CN" dirty="0" smtClean="0"/>
              <a:t>scale</a:t>
            </a:r>
            <a:endParaRPr lang="en-US" dirty="0"/>
          </a:p>
        </p:txBody>
      </p:sp>
      <p:pic>
        <p:nvPicPr>
          <p:cNvPr id="4" name="内容占位符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287" y="2032326"/>
            <a:ext cx="3581939" cy="23153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75147" y="3609975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Compton tail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36902" y="4643900"/>
                <a:ext cx="8236550" cy="2024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Full absorption peak as measure.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b="1" baseline="30000" dirty="0">
                    <a:solidFill>
                      <a:srgbClr val="0070C0"/>
                    </a:solidFill>
                  </a:rPr>
                  <a:t>60</a:t>
                </a:r>
                <a:r>
                  <a:rPr lang="en-US" altLang="zh-CN" b="1" dirty="0">
                    <a:solidFill>
                      <a:srgbClr val="0070C0"/>
                    </a:solidFill>
                  </a:rPr>
                  <a:t>Co as energy scale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3275 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2.5057 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den>
                    </m:f>
                  </m:oMath>
                </a14:m>
                <a:r>
                  <a:rPr lang="en-US" altLang="zh-CN" dirty="0"/>
                  <a:t>=1307 PE/MeV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Reconstructed energy for </a:t>
                </a:r>
                <a:r>
                  <a:rPr lang="en-US" altLang="zh-CN" baseline="30000" dirty="0"/>
                  <a:t>68</a:t>
                </a:r>
                <a:r>
                  <a:rPr lang="en-US" altLang="zh-CN" dirty="0"/>
                  <a:t>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1260 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130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𝑀𝑒𝑉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=0.964 </a:t>
                </a:r>
                <a:r>
                  <a:rPr lang="en-US" altLang="zh-CN" dirty="0" smtClean="0"/>
                  <a:t>MeV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Non-linearity:</a:t>
                </a:r>
              </a:p>
              <a:p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Reconstruct energy for </a:t>
                </a:r>
                <a:r>
                  <a:rPr lang="en-US" altLang="zh-CN" baseline="30000" dirty="0"/>
                  <a:t>54</a:t>
                </a:r>
                <a:r>
                  <a:rPr lang="en-US" altLang="zh-CN" dirty="0"/>
                  <a:t>Mn, </a:t>
                </a:r>
                <a:r>
                  <a:rPr lang="en-US" altLang="zh-CN" baseline="30000" dirty="0"/>
                  <a:t>137</a:t>
                </a:r>
                <a:r>
                  <a:rPr lang="en-US" altLang="zh-CN" dirty="0"/>
                  <a:t>Cs, </a:t>
                </a:r>
                <a:r>
                  <a:rPr lang="en-US" altLang="zh-CN" baseline="30000" dirty="0"/>
                  <a:t>40</a:t>
                </a:r>
                <a:r>
                  <a:rPr lang="en-US" altLang="zh-CN" dirty="0"/>
                  <a:t>K, n-H, n-C, Am-C with same energy scale.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02" y="4643900"/>
                <a:ext cx="8236550" cy="2024913"/>
              </a:xfrm>
              <a:prstGeom prst="rect">
                <a:avLst/>
              </a:prstGeom>
              <a:blipFill>
                <a:blip r:embed="rId4"/>
                <a:stretch>
                  <a:fillRect l="-444" t="-1807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5113287" y="1659998"/>
            <a:ext cx="361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68</a:t>
            </a:r>
            <a:r>
              <a:rPr lang="en-US" altLang="zh-CN" sz="1600" dirty="0"/>
              <a:t>Ge at CD center with source enclosure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724718" y="1693772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60</a:t>
            </a:r>
            <a:r>
              <a:rPr lang="en-US" altLang="zh-CN" sz="1600" dirty="0"/>
              <a:t>Co at CD center with source enclosure</a:t>
            </a:r>
            <a:endParaRPr lang="zh-CN" altLang="en-US" sz="1600" dirty="0"/>
          </a:p>
        </p:txBody>
      </p:sp>
      <p:pic>
        <p:nvPicPr>
          <p:cNvPr id="9" name="内容占位符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" y="1998552"/>
            <a:ext cx="3574811" cy="2392817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67016"/>
              </p:ext>
            </p:extLst>
          </p:nvPr>
        </p:nvGraphicFramePr>
        <p:xfrm>
          <a:off x="2302396" y="5656356"/>
          <a:ext cx="2462257" cy="64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6" imgW="1650960" imgH="431640" progId="Equation.DSMT4">
                  <p:embed/>
                </p:oleObj>
              </mc:Choice>
              <mc:Fallback>
                <p:oleObj name="Equation" r:id="rId6" imgW="1650960" imgH="431640" progId="Equation.DSMT4">
                  <p:embed/>
                  <p:pic>
                    <p:nvPicPr>
                      <p:cNvPr id="11" name="对象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2396" y="5656356"/>
                        <a:ext cx="2462257" cy="64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5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836" y="785100"/>
            <a:ext cx="8372163" cy="574183"/>
          </a:xfrm>
        </p:spPr>
        <p:txBody>
          <a:bodyPr/>
          <a:lstStyle/>
          <a:p>
            <a:r>
              <a:rPr lang="en-US" altLang="zh-CN" dirty="0"/>
              <a:t>Gamma to e-/e+ converting</a:t>
            </a:r>
            <a:endParaRPr 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37836" y="1486518"/>
            <a:ext cx="8806164" cy="21520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Gamma convert to e-/e+: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Pair production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Compton scattering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 smtClean="0"/>
              <a:t>Photoelectric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Gamma energy non-linearity can be deduced from non-linearity of primary e-/e+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The electron from annihilation gamma should also be considered. </a:t>
            </a:r>
            <a:endParaRPr lang="en-US" altLang="zh-CN" sz="160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554836" y="3735645"/>
            <a:ext cx="7346258" cy="2950905"/>
            <a:chOff x="363787" y="2843413"/>
            <a:chExt cx="7934971" cy="3977149"/>
          </a:xfrm>
        </p:grpSpPr>
        <p:sp>
          <p:nvSpPr>
            <p:cNvPr id="52" name="文本框 51"/>
            <p:cNvSpPr txBox="1"/>
            <p:nvPr/>
          </p:nvSpPr>
          <p:spPr>
            <a:xfrm>
              <a:off x="523073" y="4656512"/>
              <a:ext cx="4936750" cy="49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One example of annihilation with e+ in flight 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3C020087-AEE6-4A9D-835F-F35CC4C91A3C}"/>
                    </a:ext>
                  </a:extLst>
                </p:cNvPr>
                <p:cNvSpPr txBox="1"/>
                <p:nvPr/>
              </p:nvSpPr>
              <p:spPr>
                <a:xfrm>
                  <a:off x="832512" y="5413186"/>
                  <a:ext cx="3402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3C020087-AEE6-4A9D-835F-F35CC4C91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12" y="5413186"/>
                  <a:ext cx="340204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755F59C-1004-447F-826A-48E72AB176D6}"/>
                </a:ext>
              </a:extLst>
            </p:cNvPr>
            <p:cNvSpPr/>
            <p:nvPr/>
          </p:nvSpPr>
          <p:spPr>
            <a:xfrm>
              <a:off x="2102345" y="5201193"/>
              <a:ext cx="465853" cy="9605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-</a:t>
              </a:r>
              <a:endParaRPr lang="en-US" altLang="zh-CN" baseline="30000" dirty="0"/>
            </a:p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/>
                <a:t>+</a:t>
              </a:r>
              <a:endParaRPr lang="zh-CN" altLang="en-US" dirty="0"/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58EA54DB-8C1F-46A5-96F5-5FF76C8AB78F}"/>
                </a:ext>
              </a:extLst>
            </p:cNvPr>
            <p:cNvCxnSpPr>
              <a:cxnSpLocks/>
              <a:stCxn id="53" idx="3"/>
            </p:cNvCxnSpPr>
            <p:nvPr/>
          </p:nvCxnSpPr>
          <p:spPr>
            <a:xfrm flipV="1">
              <a:off x="1172716" y="5403600"/>
              <a:ext cx="934589" cy="194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27C6EB85-5041-4DF5-A7AD-F2F21F2BE030}"/>
                </a:ext>
              </a:extLst>
            </p:cNvPr>
            <p:cNvCxnSpPr/>
            <p:nvPr/>
          </p:nvCxnSpPr>
          <p:spPr>
            <a:xfrm>
              <a:off x="1132300" y="5763308"/>
              <a:ext cx="934589" cy="268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DB0CA5F5-229D-4636-8EC8-133503AF6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297" y="5616241"/>
              <a:ext cx="1705695" cy="394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/>
                <p:nvPr/>
              </p:nvSpPr>
              <p:spPr>
                <a:xfrm>
                  <a:off x="4962773" y="5377590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73" y="5377590"/>
                  <a:ext cx="37523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6193976C-C11F-437C-A7DE-BAE78A886410}"/>
                </a:ext>
              </a:extLst>
            </p:cNvPr>
            <p:cNvSpPr txBox="1"/>
            <p:nvPr/>
          </p:nvSpPr>
          <p:spPr>
            <a:xfrm>
              <a:off x="3665623" y="5734410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annihilation</a:t>
              </a:r>
              <a:endParaRPr lang="zh-CN" altLang="en-US" dirty="0"/>
            </a:p>
          </p:txBody>
        </p: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/>
            <p:nvPr/>
          </p:nvCxnSpPr>
          <p:spPr>
            <a:xfrm>
              <a:off x="3304974" y="6025853"/>
              <a:ext cx="1709119" cy="115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/>
                <p:nvPr/>
              </p:nvSpPr>
              <p:spPr>
                <a:xfrm>
                  <a:off x="4886682" y="5919076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682" y="5919076"/>
                  <a:ext cx="37523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直接箭头连接符 61"/>
            <p:cNvCxnSpPr/>
            <p:nvPr/>
          </p:nvCxnSpPr>
          <p:spPr>
            <a:xfrm>
              <a:off x="2513365" y="6031359"/>
              <a:ext cx="611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3036934" y="5734437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+</a:t>
              </a:r>
              <a:endParaRPr lang="zh-CN" altLang="en-US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70406" y="5775833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7 MeV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977705" y="4893416"/>
              <a:ext cx="6623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3 MeV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935884" y="6093044"/>
              <a:ext cx="6623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3 MeV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946360" y="5551257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2 MeV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128606" y="5222215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1.5 MeV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128605" y="5893270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1.5 MeV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66214" y="4636354"/>
              <a:ext cx="7932544" cy="2184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490EA83B-84A9-40B3-AA8A-D8E0E5521614}"/>
                </a:ext>
              </a:extLst>
            </p:cNvPr>
            <p:cNvSpPr/>
            <p:nvPr/>
          </p:nvSpPr>
          <p:spPr>
            <a:xfrm>
              <a:off x="6092417" y="5367678"/>
              <a:ext cx="419450" cy="38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r>
                <a:rPr lang="en-US" altLang="zh-CN" baseline="30000" dirty="0"/>
                <a:t>-</a:t>
              </a: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>
              <a:stCxn id="58" idx="3"/>
            </p:cNvCxnSpPr>
            <p:nvPr/>
          </p:nvCxnSpPr>
          <p:spPr>
            <a:xfrm>
              <a:off x="5338004" y="5562256"/>
              <a:ext cx="754413" cy="32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90EA83B-84A9-40B3-AA8A-D8E0E5521614}"/>
                </a:ext>
              </a:extLst>
            </p:cNvPr>
            <p:cNvSpPr/>
            <p:nvPr/>
          </p:nvSpPr>
          <p:spPr>
            <a:xfrm>
              <a:off x="6086366" y="5985868"/>
              <a:ext cx="419450" cy="38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r>
                <a:rPr lang="en-US" altLang="zh-CN" baseline="30000" dirty="0"/>
                <a:t>-</a:t>
              </a:r>
            </a:p>
          </p:txBody>
        </p: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/>
            <p:nvPr/>
          </p:nvCxnSpPr>
          <p:spPr>
            <a:xfrm>
              <a:off x="5331953" y="6180446"/>
              <a:ext cx="754413" cy="32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本框 75"/>
            <p:cNvSpPr txBox="1"/>
            <p:nvPr/>
          </p:nvSpPr>
          <p:spPr>
            <a:xfrm>
              <a:off x="2987648" y="5103609"/>
              <a:ext cx="1499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Residual energy</a:t>
              </a:r>
              <a:endParaRPr lang="zh-CN" altLang="en-US" sz="1600" dirty="0"/>
            </a:p>
          </p:txBody>
        </p:sp>
        <p:cxnSp>
          <p:nvCxnSpPr>
            <p:cNvPr id="77" name="直接箭头连接符 76"/>
            <p:cNvCxnSpPr>
              <a:stCxn id="67" idx="0"/>
            </p:cNvCxnSpPr>
            <p:nvPr/>
          </p:nvCxnSpPr>
          <p:spPr>
            <a:xfrm flipV="1">
              <a:off x="3277541" y="5367679"/>
              <a:ext cx="205002" cy="183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66FC5211-854C-4C57-B014-90AC5492D43B}"/>
                </a:ext>
              </a:extLst>
            </p:cNvPr>
            <p:cNvSpPr txBox="1"/>
            <p:nvPr/>
          </p:nvSpPr>
          <p:spPr>
            <a:xfrm rot="2941238">
              <a:off x="1140008" y="5513956"/>
              <a:ext cx="12019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Pair production</a:t>
              </a:r>
              <a:endParaRPr lang="zh-CN" alt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C020087-AEE6-4A9D-835F-F35CC4C91A3C}"/>
                    </a:ext>
                  </a:extLst>
                </p:cNvPr>
                <p:cNvSpPr txBox="1"/>
                <p:nvPr/>
              </p:nvSpPr>
              <p:spPr>
                <a:xfrm>
                  <a:off x="848373" y="3484498"/>
                  <a:ext cx="3402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C020087-AEE6-4A9D-835F-F35CC4C91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73" y="3484498"/>
                  <a:ext cx="34020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B755F59C-1004-447F-826A-48E72AB176D6}"/>
                </a:ext>
              </a:extLst>
            </p:cNvPr>
            <p:cNvSpPr/>
            <p:nvPr/>
          </p:nvSpPr>
          <p:spPr>
            <a:xfrm>
              <a:off x="2118206" y="3272503"/>
              <a:ext cx="450914" cy="986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-</a:t>
              </a:r>
              <a:endParaRPr lang="en-US" altLang="zh-CN" baseline="30000" dirty="0"/>
            </a:p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+</a:t>
              </a:r>
              <a:endParaRPr lang="zh-CN" altLang="en-US" dirty="0"/>
            </a:p>
          </p:txBody>
        </p: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58EA54DB-8C1F-46A5-96F5-5FF76C8AB78F}"/>
                </a:ext>
              </a:extLst>
            </p:cNvPr>
            <p:cNvCxnSpPr>
              <a:cxnSpLocks/>
              <a:stCxn id="79" idx="3"/>
            </p:cNvCxnSpPr>
            <p:nvPr/>
          </p:nvCxnSpPr>
          <p:spPr>
            <a:xfrm flipV="1">
              <a:off x="1188577" y="3474912"/>
              <a:ext cx="934589" cy="194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27C6EB85-5041-4DF5-A7AD-F2F21F2BE030}"/>
                </a:ext>
              </a:extLst>
            </p:cNvPr>
            <p:cNvCxnSpPr/>
            <p:nvPr/>
          </p:nvCxnSpPr>
          <p:spPr>
            <a:xfrm>
              <a:off x="1148161" y="3834620"/>
              <a:ext cx="934589" cy="268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DB0CA5F5-229D-4636-8EC8-133503AF6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5158" y="3687553"/>
              <a:ext cx="1705695" cy="394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/>
                <p:nvPr/>
              </p:nvSpPr>
              <p:spPr>
                <a:xfrm>
                  <a:off x="4978634" y="3448902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8634" y="3448902"/>
                  <a:ext cx="37523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6193976C-C11F-437C-A7DE-BAE78A886410}"/>
                </a:ext>
              </a:extLst>
            </p:cNvPr>
            <p:cNvSpPr txBox="1"/>
            <p:nvPr/>
          </p:nvSpPr>
          <p:spPr>
            <a:xfrm>
              <a:off x="3681484" y="3805722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annihilation</a:t>
              </a:r>
              <a:endParaRPr lang="zh-CN" altLang="en-US" dirty="0"/>
            </a:p>
          </p:txBody>
        </p: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/>
            <p:nvPr/>
          </p:nvCxnSpPr>
          <p:spPr>
            <a:xfrm>
              <a:off x="3320835" y="4097165"/>
              <a:ext cx="1709119" cy="115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/>
                <p:nvPr/>
              </p:nvSpPr>
              <p:spPr>
                <a:xfrm>
                  <a:off x="4902543" y="3990388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CE022353-C328-4BEB-87DE-38F6D09C6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43" y="3990388"/>
                  <a:ext cx="37523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接箭头连接符 87"/>
            <p:cNvCxnSpPr/>
            <p:nvPr/>
          </p:nvCxnSpPr>
          <p:spPr>
            <a:xfrm>
              <a:off x="2529226" y="4102671"/>
              <a:ext cx="611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矩形 88"/>
            <p:cNvSpPr/>
            <p:nvPr/>
          </p:nvSpPr>
          <p:spPr>
            <a:xfrm>
              <a:off x="3052795" y="3805749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+</a:t>
              </a:r>
              <a:endParaRPr lang="zh-CN" altLang="en-US" dirty="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5144467" y="3293527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0.511 MeV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5144466" y="3964582"/>
              <a:ext cx="10935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0.511 MeV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63787" y="2884034"/>
              <a:ext cx="7932544" cy="16767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90EA83B-84A9-40B3-AA8A-D8E0E5521614}"/>
                </a:ext>
              </a:extLst>
            </p:cNvPr>
            <p:cNvSpPr/>
            <p:nvPr/>
          </p:nvSpPr>
          <p:spPr>
            <a:xfrm>
              <a:off x="6108278" y="3438990"/>
              <a:ext cx="419450" cy="38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r>
                <a:rPr lang="en-US" altLang="zh-CN" baseline="30000" dirty="0"/>
                <a:t>-</a:t>
              </a:r>
            </a:p>
          </p:txBody>
        </p:sp>
        <p:cxnSp>
          <p:nvCxnSpPr>
            <p:cNvPr id="94" name="直接箭头连接符 93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5353865" y="3633568"/>
              <a:ext cx="754413" cy="32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490EA83B-84A9-40B3-AA8A-D8E0E5521614}"/>
                </a:ext>
              </a:extLst>
            </p:cNvPr>
            <p:cNvSpPr/>
            <p:nvPr/>
          </p:nvSpPr>
          <p:spPr>
            <a:xfrm>
              <a:off x="6102227" y="4057180"/>
              <a:ext cx="419450" cy="3861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e</a:t>
              </a:r>
              <a:r>
                <a:rPr lang="en-US" altLang="zh-CN" baseline="30000" dirty="0"/>
                <a:t>-</a:t>
              </a:r>
            </a:p>
          </p:txBody>
        </p:sp>
        <p:cxnSp>
          <p:nvCxnSpPr>
            <p:cNvPr id="96" name="直接箭头连接符 95">
              <a:extLst>
                <a:ext uri="{FF2B5EF4-FFF2-40B4-BE49-F238E27FC236}">
                  <a16:creationId xmlns:a16="http://schemas.microsoft.com/office/drawing/2014/main" id="{DAFD232B-B007-4688-8FC5-5F28168AC4FD}"/>
                </a:ext>
              </a:extLst>
            </p:cNvPr>
            <p:cNvCxnSpPr/>
            <p:nvPr/>
          </p:nvCxnSpPr>
          <p:spPr>
            <a:xfrm>
              <a:off x="5347814" y="4251758"/>
              <a:ext cx="754413" cy="32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66FC5211-854C-4C57-B014-90AC5492D43B}"/>
                </a:ext>
              </a:extLst>
            </p:cNvPr>
            <p:cNvSpPr txBox="1"/>
            <p:nvPr/>
          </p:nvSpPr>
          <p:spPr>
            <a:xfrm rot="2941238">
              <a:off x="805974" y="3391154"/>
              <a:ext cx="1660631" cy="565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Pair production</a:t>
              </a:r>
              <a:endParaRPr lang="zh-CN" altLang="en-US" sz="1400" b="1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83970" y="6307824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residual energy should be subtract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81272" y="4209969"/>
            <a:ext cx="105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 MeV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2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gamma energy non-linearity</a:t>
            </a:r>
            <a:endParaRPr lang="en-US" dirty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 rotWithShape="1">
          <a:blip r:embed="rId3"/>
          <a:srcRect t="774"/>
          <a:stretch/>
        </p:blipFill>
        <p:spPr>
          <a:xfrm>
            <a:off x="4745038" y="1997738"/>
            <a:ext cx="4244574" cy="2774037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20337217">
            <a:off x="5145835" y="3837804"/>
            <a:ext cx="1604149" cy="668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20190467">
            <a:off x="4981157" y="3557025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Residual energy</a:t>
            </a:r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18342"/>
              </p:ext>
            </p:extLst>
          </p:nvPr>
        </p:nvGraphicFramePr>
        <p:xfrm>
          <a:off x="6745733" y="372727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5733" y="372727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8616"/>
              </p:ext>
            </p:extLst>
          </p:nvPr>
        </p:nvGraphicFramePr>
        <p:xfrm>
          <a:off x="416387" y="2150239"/>
          <a:ext cx="3111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" name="Equation" r:id="rId6" imgW="2044440" imgH="609480" progId="Equation.DSMT4">
                  <p:embed/>
                </p:oleObj>
              </mc:Choice>
              <mc:Fallback>
                <p:oleObj name="Equation" r:id="rId6" imgW="2044440" imgH="60948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387" y="2150239"/>
                        <a:ext cx="31115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0613"/>
              </p:ext>
            </p:extLst>
          </p:nvPr>
        </p:nvGraphicFramePr>
        <p:xfrm>
          <a:off x="274650" y="4370568"/>
          <a:ext cx="43195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Equation" r:id="rId8" imgW="2260440" imgH="876240" progId="Equation.DSMT4">
                  <p:embed/>
                </p:oleObj>
              </mc:Choice>
              <mc:Fallback>
                <p:oleObj name="Equation" r:id="rId8" imgW="2260440" imgH="876240" progId="Equation.DSMT4">
                  <p:embed/>
                  <p:pic>
                    <p:nvPicPr>
                      <p:cNvPr id="20" name="对象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650" y="4370568"/>
                        <a:ext cx="43195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483155" y="4809963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6.128±0.003 MeV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6671"/>
              </p:ext>
            </p:extLst>
          </p:nvPr>
        </p:nvGraphicFramePr>
        <p:xfrm>
          <a:off x="5344377" y="4697222"/>
          <a:ext cx="1223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"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23" name="对象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44377" y="4697222"/>
                        <a:ext cx="1223963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475299" y="5120314"/>
            <a:ext cx="304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bias to gamma = 0.03%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202079" y="2496715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gamma energy: 6.13 MeV</a:t>
            </a:r>
            <a:endParaRPr 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35575" y="5499171"/>
            <a:ext cx="6354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B0F0"/>
                </a:solidFill>
              </a:rPr>
              <a:t>Ref: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srgbClr val="00B0F0"/>
                </a:solidFill>
              </a:rPr>
              <a:t>Liangjian</a:t>
            </a:r>
            <a:r>
              <a:rPr lang="en-US" altLang="zh-CN" sz="1600" dirty="0">
                <a:solidFill>
                  <a:srgbClr val="00B0F0"/>
                </a:solidFill>
              </a:rPr>
              <a:t> Wen, et al., Ref: </a:t>
            </a:r>
            <a:r>
              <a:rPr lang="en-US" altLang="zh-CN" sz="1600" dirty="0">
                <a:solidFill>
                  <a:srgbClr val="00B0F0"/>
                </a:solidFill>
                <a:hlinkClick r:id="rId12"/>
              </a:rPr>
              <a:t>Daya Bay DocDB 8240-v2</a:t>
            </a:r>
            <a:endParaRPr lang="en-US" altLang="zh-CN" sz="16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solidFill>
                  <a:srgbClr val="00B0F0"/>
                </a:solidFill>
              </a:rPr>
              <a:t>Fengpeng</a:t>
            </a:r>
            <a:r>
              <a:rPr lang="en-US" altLang="zh-CN" sz="1600" dirty="0">
                <a:solidFill>
                  <a:srgbClr val="00B0F0"/>
                </a:solidFill>
              </a:rPr>
              <a:t> An, et al (Daya Bay Collaboration): </a:t>
            </a:r>
            <a:r>
              <a:rPr lang="en-US" altLang="zh-CN" sz="1600" dirty="0">
                <a:solidFill>
                  <a:srgbClr val="00B0F0"/>
                </a:solidFill>
                <a:hlinkClick r:id="rId13"/>
              </a:rPr>
              <a:t>PRL 112, 061801(2014)</a:t>
            </a:r>
            <a:endParaRPr lang="zh-CN" altLang="en-US" sz="1600" dirty="0">
              <a:solidFill>
                <a:srgbClr val="00B0F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5431" y="1602275"/>
            <a:ext cx="414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Empirical formula to describe electron non-linearity:</a:t>
            </a:r>
            <a:endParaRPr 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81331" y="3595946"/>
            <a:ext cx="4370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Construct model of gamma energy non-linearity with PDF and electron non-linearity: </a:t>
            </a:r>
            <a:endParaRPr 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4975857" y="1673401"/>
            <a:ext cx="3539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E</a:t>
            </a:r>
            <a:r>
              <a:rPr lang="en-US" altLang="zh-CN" baseline="-25000" dirty="0" err="1"/>
              <a:t>kinetic</a:t>
            </a:r>
            <a:r>
              <a:rPr lang="en-US" altLang="zh-CN" baseline="-25000" dirty="0"/>
              <a:t> </a:t>
            </a:r>
            <a:r>
              <a:rPr lang="en-US" altLang="zh-CN" dirty="0"/>
              <a:t>distribution of primary e-/e+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25" y="823200"/>
            <a:ext cx="8372163" cy="574183"/>
          </a:xfrm>
        </p:spPr>
        <p:txBody>
          <a:bodyPr/>
          <a:lstStyle/>
          <a:p>
            <a:r>
              <a:rPr lang="en-US" dirty="0"/>
              <a:t>Bias of energy non-linearity correction</a:t>
            </a: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76" y="1973116"/>
            <a:ext cx="4201437" cy="31653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59" y="1944550"/>
            <a:ext cx="4433940" cy="321386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72077" y="2766736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Bias &lt; 0.15%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9877" y="1638621"/>
            <a:ext cx="260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Bias of e+ after correction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53044" y="4390487"/>
            <a:ext cx="391990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68</a:t>
            </a:r>
            <a:r>
              <a:rPr lang="en-US" altLang="zh-CN" sz="1600" dirty="0"/>
              <a:t>Ge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850294" y="4183114"/>
            <a:ext cx="417159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137</a:t>
            </a:r>
            <a:r>
              <a:rPr lang="en-US" altLang="zh-CN" sz="1600" dirty="0"/>
              <a:t>Cs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682282" y="3721472"/>
            <a:ext cx="422631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54</a:t>
            </a:r>
            <a:r>
              <a:rPr lang="en-US" altLang="zh-CN" sz="1600" dirty="0"/>
              <a:t>Mn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754138" y="3250413"/>
            <a:ext cx="390896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60</a:t>
            </a:r>
            <a:r>
              <a:rPr lang="en-US" altLang="zh-CN" sz="1600" dirty="0"/>
              <a:t>Co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299166" y="3250413"/>
            <a:ext cx="302255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aseline="30000" dirty="0"/>
              <a:t>40</a:t>
            </a:r>
            <a:r>
              <a:rPr lang="en-US" altLang="zh-CN" sz="1600" dirty="0"/>
              <a:t>K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435133" y="2649753"/>
            <a:ext cx="370103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n-H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817662" y="2152795"/>
            <a:ext cx="359160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n-C</a:t>
            </a:r>
            <a:endParaRPr lang="zh-CN" altLang="en-US" sz="1600" dirty="0"/>
          </a:p>
        </p:txBody>
      </p:sp>
      <p:sp>
        <p:nvSpPr>
          <p:cNvPr id="14" name="文本框 10"/>
          <p:cNvSpPr txBox="1"/>
          <p:nvPr/>
        </p:nvSpPr>
        <p:spPr>
          <a:xfrm>
            <a:off x="3302599" y="2105227"/>
            <a:ext cx="637120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aseline="30000" dirty="0"/>
              <a:t>241</a:t>
            </a:r>
            <a:r>
              <a:rPr lang="en-US" altLang="zh-CN" sz="1600" dirty="0"/>
              <a:t>Am-C</a:t>
            </a:r>
            <a:endParaRPr lang="zh-CN" altLang="en-US" sz="1600" dirty="0"/>
          </a:p>
        </p:txBody>
      </p:sp>
      <p:sp>
        <p:nvSpPr>
          <p:cNvPr id="15" name="文本框 10"/>
          <p:cNvSpPr txBox="1"/>
          <p:nvPr/>
        </p:nvSpPr>
        <p:spPr>
          <a:xfrm>
            <a:off x="4086305" y="2038395"/>
            <a:ext cx="411688" cy="197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/>
              <a:t>n-Fe</a:t>
            </a:r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04825" y="5412575"/>
            <a:ext cx="743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Fit non-linearity of gamma to extract parameters.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Calculate bias between true and reconstructed energy of e+ from 1 to 8 MeV based on fit result.</a:t>
            </a:r>
            <a:endParaRPr lang="en-US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07742"/>
              </p:ext>
            </p:extLst>
          </p:nvPr>
        </p:nvGraphicFramePr>
        <p:xfrm>
          <a:off x="1460500" y="3866039"/>
          <a:ext cx="3111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5" imgW="2044440" imgH="609480" progId="Equation.DSMT4">
                  <p:embed/>
                </p:oleObj>
              </mc:Choice>
              <mc:Fallback>
                <p:oleObj name="Equation" r:id="rId5" imgW="2044440" imgH="609480" progId="Equation.DSMT4">
                  <p:embed/>
                  <p:pic>
                    <p:nvPicPr>
                      <p:cNvPr id="7" name="对象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0" y="3866039"/>
                        <a:ext cx="311150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143000" indent="-1143000">
          <a:buFont typeface="Wingdings" panose="05000000000000000000" pitchFamily="2" charset="2"/>
          <a:buChar char="Ø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4055</TotalTime>
  <Words>1291</Words>
  <Application>Microsoft Office PowerPoint</Application>
  <PresentationFormat>全屏显示(4:3)</PresentationFormat>
  <Paragraphs>336</Paragraphs>
  <Slides>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Calibri</vt:lpstr>
      <vt:lpstr>Cambria Math</vt:lpstr>
      <vt:lpstr>Wingdings</vt:lpstr>
      <vt:lpstr>2016-VI主题-蓝</vt:lpstr>
      <vt:lpstr>Equation</vt:lpstr>
      <vt:lpstr>Calibration strategy and MH sensitivity</vt:lpstr>
      <vt:lpstr>Outline </vt:lpstr>
      <vt:lpstr>Calibration device in sniper</vt:lpstr>
      <vt:lpstr>Radioactive source generator in sniper</vt:lpstr>
      <vt:lpstr>PowerPoint 演示文稿</vt:lpstr>
      <vt:lpstr>Energy scale</vt:lpstr>
      <vt:lpstr>Gamma to e-/e+ converting</vt:lpstr>
      <vt:lpstr>Model of gamma energy non-linearity</vt:lpstr>
      <vt:lpstr>Bias of energy non-linearity correction</vt:lpstr>
      <vt:lpstr>PowerPoint 演示文稿</vt:lpstr>
      <vt:lpstr>Calibration sources</vt:lpstr>
      <vt:lpstr>Correction mapping</vt:lpstr>
      <vt:lpstr>Bias and energy resolution</vt:lpstr>
      <vt:lpstr>Combined with Vertex reconstruction </vt:lpstr>
      <vt:lpstr>Assumption of vertex reconstruction </vt:lpstr>
      <vt:lpstr>PowerPoint 演示文稿</vt:lpstr>
      <vt:lpstr>Procedure of study </vt:lpstr>
      <vt:lpstr>PowerPoint 演示文稿</vt:lpstr>
      <vt:lpstr>Probability of neutrino </vt:lpstr>
      <vt:lpstr>Neutrino energy to deposit Energy</vt:lpstr>
      <vt:lpstr>Deposit energy to visible energy</vt:lpstr>
      <vt:lpstr>Visible energy to detected energy</vt:lpstr>
      <vt:lpstr>PowerPoint 演示文稿</vt:lpstr>
      <vt:lpstr>Observation of IBD spectrum</vt:lpstr>
      <vt:lpstr>PowerPoint 演示文稿</vt:lpstr>
      <vt:lpstr>Definition of χ^2 and ∆χ^2</vt:lpstr>
      <vt:lpstr>Fit the IBD detected energy spectrum </vt:lpstr>
      <vt:lpstr>χ^2 and ∆χ^2 distribution</vt:lpstr>
      <vt:lpstr>Summary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Windows User</cp:lastModifiedBy>
  <cp:revision>176</cp:revision>
  <dcterms:created xsi:type="dcterms:W3CDTF">2016-04-20T02:59:17Z</dcterms:created>
  <dcterms:modified xsi:type="dcterms:W3CDTF">2018-05-09T17:46:22Z</dcterms:modified>
</cp:coreProperties>
</file>