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8" r:id="rId3"/>
    <p:sldId id="299" r:id="rId4"/>
    <p:sldId id="336" r:id="rId5"/>
    <p:sldId id="335" r:id="rId6"/>
    <p:sldId id="316" r:id="rId7"/>
    <p:sldId id="317" r:id="rId8"/>
    <p:sldId id="318" r:id="rId9"/>
    <p:sldId id="323" r:id="rId10"/>
    <p:sldId id="327" r:id="rId11"/>
    <p:sldId id="341" r:id="rId12"/>
    <p:sldId id="342" r:id="rId13"/>
    <p:sldId id="343" r:id="rId14"/>
    <p:sldId id="328" r:id="rId15"/>
    <p:sldId id="338" r:id="rId16"/>
    <p:sldId id="332" r:id="rId17"/>
    <p:sldId id="333" r:id="rId18"/>
    <p:sldId id="298" r:id="rId19"/>
    <p:sldId id="275" r:id="rId20"/>
  </p:sldIdLst>
  <p:sldSz cx="9144000" cy="6858000" type="screen4x3"/>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1690C89-7C46-46BD-84B1-D7A0F3AC1F2E}" type="datetimeFigureOut">
              <a:rPr lang="zh-CN" altLang="en-US" smtClean="0"/>
              <a:t>2018/5/10</a:t>
            </a:fld>
            <a:endParaRPr lang="zh-CN" alt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135EA66-A0D0-4BA3-8827-B0BEB97DB790}" type="slidenum">
              <a:rPr lang="zh-CN" altLang="en-US" smtClean="0"/>
              <a:t>‹#›</a:t>
            </a:fld>
            <a:endParaRPr lang="zh-CN" altLang="en-US"/>
          </a:p>
        </p:txBody>
      </p:sp>
    </p:spTree>
    <p:extLst>
      <p:ext uri="{BB962C8B-B14F-4D97-AF65-F5344CB8AC3E}">
        <p14:creationId xmlns:p14="http://schemas.microsoft.com/office/powerpoint/2010/main" val="187850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44852" y="154178"/>
            <a:ext cx="4654295" cy="556895"/>
          </a:xfrm>
          <a:prstGeom prst="rect">
            <a:avLst/>
          </a:prstGeom>
        </p:spPr>
        <p:txBody>
          <a:bodyPr wrap="square" lIns="0" tIns="0" rIns="0" bIns="0">
            <a:spAutoFit/>
          </a:bodyPr>
          <a:lstStyle>
            <a:lvl1pPr>
              <a:defRPr sz="3600" b="0" i="0">
                <a:solidFill>
                  <a:srgbClr val="FF0000"/>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EE7F076-CF08-443E-A979-36AC3BE27A0B}" type="datetime1">
              <a:rPr lang="en-US" altLang="zh-CN" smtClean="0"/>
              <a:t>5/10/2018</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14935">
              <a:lnSpc>
                <a:spcPts val="151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70DFC4C-1A97-44F9-B10B-28DF8A6C199E}" type="datetime1">
              <a:rPr lang="en-US" altLang="zh-CN" smtClean="0"/>
              <a:t>5/10/2018</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14935">
              <a:lnSpc>
                <a:spcPts val="151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778EEE2-11B8-47F4-84D6-3E1C89594EB3}" type="datetime1">
              <a:rPr lang="en-US" altLang="zh-CN" smtClean="0"/>
              <a:t>5/10/2018</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14935">
              <a:lnSpc>
                <a:spcPts val="151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B38AD17-052C-4FD4-AB11-6D3888400EF8}" type="datetime1">
              <a:rPr lang="en-US" altLang="zh-CN" smtClean="0"/>
              <a:t>5/10/2018</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14935">
              <a:lnSpc>
                <a:spcPts val="151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836675"/>
            <a:ext cx="9144000" cy="1905"/>
          </a:xfrm>
          <a:custGeom>
            <a:avLst/>
            <a:gdLst/>
            <a:ahLst/>
            <a:cxnLst/>
            <a:rect l="l" t="t" r="r" b="b"/>
            <a:pathLst>
              <a:path w="9144000" h="1905">
                <a:moveTo>
                  <a:pt x="0" y="1524"/>
                </a:moveTo>
                <a:lnTo>
                  <a:pt x="9144000" y="0"/>
                </a:lnTo>
              </a:path>
            </a:pathLst>
          </a:custGeom>
          <a:ln w="63500">
            <a:solidFill>
              <a:srgbClr val="0000FF"/>
            </a:solidFill>
          </a:ln>
        </p:spPr>
        <p:txBody>
          <a:bodyPr wrap="square" lIns="0" tIns="0" rIns="0" bIns="0" rtlCol="0"/>
          <a:lstStyle/>
          <a:p>
            <a:endParaRPr/>
          </a:p>
        </p:txBody>
      </p:sp>
      <p:sp>
        <p:nvSpPr>
          <p:cNvPr id="17" name="bk object 17"/>
          <p:cNvSpPr/>
          <p:nvPr/>
        </p:nvSpPr>
        <p:spPr>
          <a:xfrm>
            <a:off x="1691639" y="836675"/>
            <a:ext cx="5097145" cy="351421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2E3D41E-AF4E-4D62-AF13-82A13B54DBBA}" type="datetime1">
              <a:rPr lang="en-US" altLang="zh-CN" smtClean="0"/>
              <a:t>5/10/2018</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Times New Roman"/>
                <a:cs typeface="Times New Roman"/>
              </a:defRPr>
            </a:lvl1pPr>
          </a:lstStyle>
          <a:p>
            <a:pPr marL="114935">
              <a:lnSpc>
                <a:spcPts val="151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41DC676-AE9A-4CC3-862A-23EE56938923}" type="datetime1">
              <a:rPr lang="en-US" altLang="zh-CN" smtClean="0"/>
              <a:t>5/10/2018</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839900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836675"/>
            <a:ext cx="9144000" cy="1905"/>
          </a:xfrm>
          <a:custGeom>
            <a:avLst/>
            <a:gdLst/>
            <a:ahLst/>
            <a:cxnLst/>
            <a:rect l="l" t="t" r="r" b="b"/>
            <a:pathLst>
              <a:path w="9144000" h="1905">
                <a:moveTo>
                  <a:pt x="0" y="1524"/>
                </a:moveTo>
                <a:lnTo>
                  <a:pt x="9144000" y="0"/>
                </a:lnTo>
              </a:path>
            </a:pathLst>
          </a:custGeom>
          <a:ln w="63500">
            <a:solidFill>
              <a:srgbClr val="0000FF"/>
            </a:solidFill>
          </a:ln>
        </p:spPr>
        <p:txBody>
          <a:bodyPr wrap="square" lIns="0" tIns="0" rIns="0" bIns="0" rtlCol="0"/>
          <a:lstStyle/>
          <a:p>
            <a:endParaRPr/>
          </a:p>
        </p:txBody>
      </p:sp>
      <p:sp>
        <p:nvSpPr>
          <p:cNvPr id="2" name="Holder 2"/>
          <p:cNvSpPr>
            <a:spLocks noGrp="1"/>
          </p:cNvSpPr>
          <p:nvPr>
            <p:ph type="title"/>
          </p:nvPr>
        </p:nvSpPr>
        <p:spPr>
          <a:xfrm>
            <a:off x="404825" y="154178"/>
            <a:ext cx="8334349" cy="556895"/>
          </a:xfrm>
          <a:prstGeom prst="rect">
            <a:avLst/>
          </a:prstGeom>
        </p:spPr>
        <p:txBody>
          <a:bodyPr wrap="square" lIns="0" tIns="0" rIns="0" bIns="0">
            <a:spAutoFit/>
          </a:bodyPr>
          <a:lstStyle>
            <a:lvl1pPr>
              <a:defRPr sz="3600" b="1" i="0">
                <a:solidFill>
                  <a:srgbClr val="FF0000"/>
                </a:solidFill>
                <a:latin typeface="Arial"/>
                <a:cs typeface="Arial"/>
              </a:defRPr>
            </a:lvl1pPr>
          </a:lstStyle>
          <a:p>
            <a:endParaRPr/>
          </a:p>
        </p:txBody>
      </p:sp>
      <p:sp>
        <p:nvSpPr>
          <p:cNvPr id="3" name="Holder 3"/>
          <p:cNvSpPr>
            <a:spLocks noGrp="1"/>
          </p:cNvSpPr>
          <p:nvPr>
            <p:ph type="body" idx="1"/>
          </p:nvPr>
        </p:nvSpPr>
        <p:spPr>
          <a:xfrm>
            <a:off x="317182" y="1910460"/>
            <a:ext cx="5636260" cy="15970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7FBDF86F-5D37-478E-92F1-5BA605F5BC83}" type="datetime1">
              <a:rPr lang="en-US" altLang="zh-CN" smtClean="0"/>
              <a:t>5/10/2018</a:t>
            </a:fld>
            <a:endParaRPr lang="en-US"/>
          </a:p>
        </p:txBody>
      </p:sp>
      <p:sp>
        <p:nvSpPr>
          <p:cNvPr id="6" name="Holder 6"/>
          <p:cNvSpPr>
            <a:spLocks noGrp="1"/>
          </p:cNvSpPr>
          <p:nvPr>
            <p:ph type="sldNum" sz="quarter" idx="7"/>
          </p:nvPr>
        </p:nvSpPr>
        <p:spPr>
          <a:xfrm>
            <a:off x="8794622" y="6659148"/>
            <a:ext cx="231140" cy="203834"/>
          </a:xfrm>
          <a:prstGeom prst="rect">
            <a:avLst/>
          </a:prstGeom>
        </p:spPr>
        <p:txBody>
          <a:bodyPr wrap="square" lIns="0" tIns="0" rIns="0" bIns="0">
            <a:spAutoFit/>
          </a:bodyPr>
          <a:lstStyle>
            <a:lvl1pPr>
              <a:defRPr sz="1400" b="0" i="0">
                <a:solidFill>
                  <a:schemeClr val="tx1"/>
                </a:solidFill>
                <a:latin typeface="Times New Roman"/>
                <a:cs typeface="Times New Roman"/>
              </a:defRPr>
            </a:lvl1pPr>
          </a:lstStyle>
          <a:p>
            <a:pPr marL="114935">
              <a:lnSpc>
                <a:spcPts val="151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127592"/>
            <a:ext cx="7923784" cy="1231106"/>
          </a:xfrm>
          <a:prstGeom prst="rect">
            <a:avLst/>
          </a:prstGeom>
        </p:spPr>
        <p:txBody>
          <a:bodyPr vert="horz" wrap="square" lIns="0" tIns="0" rIns="0" bIns="0" rtlCol="0">
            <a:spAutoFit/>
          </a:bodyPr>
          <a:lstStyle/>
          <a:p>
            <a:pPr marL="2309495" marR="5080" indent="-2297430">
              <a:lnSpc>
                <a:spcPct val="100000"/>
              </a:lnSpc>
            </a:pPr>
            <a:r>
              <a:rPr sz="4000" spc="-10" dirty="0">
                <a:solidFill>
                  <a:srgbClr val="000000"/>
                </a:solidFill>
                <a:latin typeface="Calibri"/>
                <a:cs typeface="Calibri"/>
              </a:rPr>
              <a:t>Earth magnetic </a:t>
            </a:r>
            <a:r>
              <a:rPr sz="4000" spc="-10" dirty="0" smtClean="0">
                <a:solidFill>
                  <a:srgbClr val="000000"/>
                </a:solidFill>
                <a:latin typeface="Calibri"/>
                <a:cs typeface="Calibri"/>
              </a:rPr>
              <a:t>field</a:t>
            </a:r>
            <a:r>
              <a:rPr lang="en-US" sz="4000" spc="-10" dirty="0" smtClean="0">
                <a:solidFill>
                  <a:srgbClr val="000000"/>
                </a:solidFill>
                <a:latin typeface="Calibri"/>
                <a:cs typeface="Calibri"/>
              </a:rPr>
              <a:t> shielding(EMF) </a:t>
            </a:r>
            <a:br>
              <a:rPr lang="en-US" sz="4000" spc="-10" dirty="0" smtClean="0">
                <a:solidFill>
                  <a:srgbClr val="000000"/>
                </a:solidFill>
                <a:latin typeface="Calibri"/>
                <a:cs typeface="Calibri"/>
              </a:rPr>
            </a:br>
            <a:r>
              <a:rPr lang="en-US" sz="4000" spc="-10" dirty="0" smtClean="0">
                <a:solidFill>
                  <a:srgbClr val="000000"/>
                </a:solidFill>
                <a:latin typeface="Calibri"/>
                <a:cs typeface="Calibri"/>
              </a:rPr>
              <a:t>system status</a:t>
            </a:r>
            <a:endParaRPr sz="4000" dirty="0">
              <a:latin typeface="Calibri"/>
              <a:cs typeface="Calibri"/>
            </a:endParaRPr>
          </a:p>
        </p:txBody>
      </p:sp>
      <p:sp>
        <p:nvSpPr>
          <p:cNvPr id="3" name="object 3"/>
          <p:cNvSpPr txBox="1"/>
          <p:nvPr/>
        </p:nvSpPr>
        <p:spPr>
          <a:xfrm>
            <a:off x="1269023" y="3429000"/>
            <a:ext cx="6241415" cy="1384995"/>
          </a:xfrm>
          <a:prstGeom prst="rect">
            <a:avLst/>
          </a:prstGeom>
        </p:spPr>
        <p:txBody>
          <a:bodyPr vert="horz" wrap="square" lIns="0" tIns="0" rIns="0" bIns="0" rtlCol="0">
            <a:spAutoFit/>
          </a:bodyPr>
          <a:lstStyle/>
          <a:p>
            <a:pPr marL="12065" marR="5080" algn="ctr">
              <a:lnSpc>
                <a:spcPct val="150000"/>
              </a:lnSpc>
            </a:pPr>
            <a:r>
              <a:rPr sz="2800" spc="-10" dirty="0" err="1">
                <a:latin typeface="Calibri"/>
                <a:cs typeface="Calibri"/>
              </a:rPr>
              <a:t>Haoqi</a:t>
            </a:r>
            <a:r>
              <a:rPr sz="2800" spc="-10" dirty="0">
                <a:latin typeface="Calibri"/>
                <a:cs typeface="Calibri"/>
              </a:rPr>
              <a:t> </a:t>
            </a:r>
            <a:r>
              <a:rPr sz="2800" spc="-10" dirty="0" smtClean="0">
                <a:latin typeface="Calibri"/>
                <a:cs typeface="Calibri"/>
              </a:rPr>
              <a:t>Lu</a:t>
            </a:r>
            <a:endParaRPr lang="en-US" sz="2800" spc="-10" dirty="0" smtClean="0">
              <a:latin typeface="Calibri"/>
              <a:cs typeface="Calibri"/>
            </a:endParaRPr>
          </a:p>
          <a:p>
            <a:pPr marL="12065" marR="5080" algn="ctr">
              <a:lnSpc>
                <a:spcPct val="150000"/>
              </a:lnSpc>
            </a:pPr>
            <a:endParaRPr sz="3200" dirty="0">
              <a:latin typeface="Calibri"/>
              <a:cs typeface="Calibri"/>
            </a:endParaRPr>
          </a:p>
        </p:txBody>
      </p:sp>
      <p:sp>
        <p:nvSpPr>
          <p:cNvPr id="5" name="页脚占位符 4"/>
          <p:cNvSpPr>
            <a:spLocks noGrp="1"/>
          </p:cNvSpPr>
          <p:nvPr>
            <p:ph type="ftr" sz="quarter" idx="5"/>
          </p:nvPr>
        </p:nvSpPr>
        <p:spPr/>
        <p:txBody>
          <a:bodyPr/>
          <a:lstStyle/>
          <a:p>
            <a:endParaRPr lang="zh-CN" altLang="en-US"/>
          </a:p>
        </p:txBody>
      </p:sp>
      <p:sp>
        <p:nvSpPr>
          <p:cNvPr id="7" name="灯片编号占位符 6"/>
          <p:cNvSpPr>
            <a:spLocks noGrp="1"/>
          </p:cNvSpPr>
          <p:nvPr>
            <p:ph type="sldNum" sz="quarter" idx="7"/>
          </p:nvPr>
        </p:nvSpPr>
        <p:spPr/>
        <p:txBody>
          <a:bodyPr/>
          <a:lstStyle/>
          <a:p>
            <a:pPr marL="114935">
              <a:lnSpc>
                <a:spcPts val="1510"/>
              </a:lnSpc>
            </a:pPr>
            <a:fld id="{81D60167-4931-47E6-BA6A-407CBD079E47}" type="slidenum">
              <a:rPr lang="en-US" altLang="zh-CN" smtClean="0"/>
              <a:t>1</a:t>
            </a:fld>
            <a:endParaRPr lang="en-US" altLang="zh-CN" dirty="0"/>
          </a:p>
        </p:txBody>
      </p:sp>
      <p:sp>
        <p:nvSpPr>
          <p:cNvPr id="4" name="矩形 3"/>
          <p:cNvSpPr/>
          <p:nvPr/>
        </p:nvSpPr>
        <p:spPr>
          <a:xfrm>
            <a:off x="2590800" y="3886200"/>
            <a:ext cx="4572000" cy="1384995"/>
          </a:xfrm>
          <a:prstGeom prst="rect">
            <a:avLst/>
          </a:prstGeom>
        </p:spPr>
        <p:txBody>
          <a:bodyPr>
            <a:spAutoFit/>
          </a:bodyPr>
          <a:lstStyle/>
          <a:p>
            <a:r>
              <a:rPr lang="en-US" altLang="zh-CN" sz="2800" dirty="0">
                <a:latin typeface="Calibri" panose="020F0502020204030204" pitchFamily="34" charset="0"/>
                <a:cs typeface="Calibri" panose="020F0502020204030204" pitchFamily="34" charset="0"/>
              </a:rPr>
              <a:t>JUNO software </a:t>
            </a:r>
            <a:r>
              <a:rPr lang="en-US" altLang="zh-CN" sz="2800" dirty="0" smtClean="0">
                <a:latin typeface="Calibri" panose="020F0502020204030204" pitchFamily="34" charset="0"/>
                <a:cs typeface="Calibri" panose="020F0502020204030204" pitchFamily="34" charset="0"/>
              </a:rPr>
              <a:t>workshop</a:t>
            </a:r>
          </a:p>
          <a:p>
            <a:r>
              <a:rPr lang="en-US" altLang="zh-CN" sz="2800" dirty="0">
                <a:latin typeface="Calibri" panose="020F0502020204030204" pitchFamily="34" charset="0"/>
                <a:cs typeface="Calibri" panose="020F0502020204030204" pitchFamily="34" charset="0"/>
              </a:rPr>
              <a:t/>
            </a:r>
            <a:br>
              <a:rPr lang="en-US" altLang="zh-CN" sz="2800" dirty="0">
                <a:latin typeface="Calibri" panose="020F0502020204030204" pitchFamily="34" charset="0"/>
                <a:cs typeface="Calibri" panose="020F0502020204030204" pitchFamily="34" charset="0"/>
              </a:rPr>
            </a:br>
            <a:r>
              <a:rPr lang="en-US" altLang="zh-CN" sz="2800" dirty="0" smtClean="0">
                <a:latin typeface="Calibri" panose="020F0502020204030204" pitchFamily="34" charset="0"/>
                <a:cs typeface="Calibri" panose="020F0502020204030204" pitchFamily="34" charset="0"/>
              </a:rPr>
              <a:t>       2018-05-08</a:t>
            </a:r>
            <a:endParaRPr lang="zh-CN" altLang="en-US" sz="2800" dirty="0"/>
          </a:p>
        </p:txBody>
      </p:sp>
      <p:pic>
        <p:nvPicPr>
          <p:cNvPr id="8" name="内容占位符 3" descr="JUNO logo 01.jpg"/>
          <p:cNvPicPr>
            <a:picLocks noChangeAspect="1"/>
          </p:cNvPicPr>
          <p:nvPr/>
        </p:nvPicPr>
        <p:blipFill>
          <a:blip r:embed="rId2" cstate="print">
            <a:extLst>
              <a:ext uri="{28A0092B-C50C-407E-A947-70E740481C1C}">
                <a14:useLocalDpi xmlns:a14="http://schemas.microsoft.com/office/drawing/2010/main" val="0"/>
              </a:ext>
            </a:extLst>
          </a:blip>
          <a:srcRect l="53276"/>
          <a:stretch>
            <a:fillRect/>
          </a:stretch>
        </p:blipFill>
        <p:spPr bwMode="auto">
          <a:xfrm>
            <a:off x="8101013" y="115888"/>
            <a:ext cx="8715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4294967295"/>
          </p:nvPr>
        </p:nvSpPr>
        <p:spPr>
          <a:xfrm>
            <a:off x="400085" y="403981"/>
            <a:ext cx="7237685" cy="504069"/>
          </a:xfrm>
          <a:prstGeom prst="rect">
            <a:avLst/>
          </a:prstGeom>
        </p:spPr>
        <p:txBody>
          <a:bodyPr/>
          <a:lstStyle/>
          <a:p>
            <a:pPr>
              <a:spcBef>
                <a:spcPts val="1200"/>
              </a:spcBef>
              <a:buClr>
                <a:srgbClr val="FFC000"/>
              </a:buClr>
              <a:buFont typeface="Wingdings" pitchFamily="2" charset="2"/>
              <a:buChar char="Ø"/>
              <a:defRPr/>
            </a:pPr>
            <a:r>
              <a:rPr lang="en-US" altLang="zh-CN" sz="2800" dirty="0" smtClean="0">
                <a:solidFill>
                  <a:srgbClr val="000066"/>
                </a:solidFill>
              </a:rPr>
              <a:t>Result for the error analysis</a:t>
            </a:r>
            <a:endParaRPr lang="en-US" altLang="zh-CN" sz="1800" dirty="0">
              <a:solidFill>
                <a:srgbClr val="000066"/>
              </a:solidFill>
            </a:endParaRPr>
          </a:p>
        </p:txBody>
      </p:sp>
      <p:pic>
        <p:nvPicPr>
          <p:cNvPr id="6" name="内容占位符 3" descr="JUNO logo 01.jpg"/>
          <p:cNvPicPr>
            <a:picLocks noChangeAspect="1"/>
          </p:cNvPicPr>
          <p:nvPr/>
        </p:nvPicPr>
        <p:blipFill>
          <a:blip r:embed="rId2" cstate="print">
            <a:extLst>
              <a:ext uri="{28A0092B-C50C-407E-A947-70E740481C1C}">
                <a14:useLocalDpi xmlns:a14="http://schemas.microsoft.com/office/drawing/2010/main" val="0"/>
              </a:ext>
            </a:extLst>
          </a:blip>
          <a:srcRect l="53276"/>
          <a:stretch>
            <a:fillRect/>
          </a:stretch>
        </p:blipFill>
        <p:spPr bwMode="auto">
          <a:xfrm>
            <a:off x="8101013" y="115888"/>
            <a:ext cx="8715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99292" y="1246973"/>
            <a:ext cx="8505006" cy="461665"/>
          </a:xfrm>
          <a:prstGeom prst="rect">
            <a:avLst/>
          </a:prstGeom>
        </p:spPr>
        <p:txBody>
          <a:bodyPr wrap="square">
            <a:spAutoFit/>
          </a:bodyPr>
          <a:lstStyle/>
          <a:p>
            <a:pPr marL="285750" indent="-285750">
              <a:buFont typeface="Arial" pitchFamily="34" charset="0"/>
              <a:buChar char="•"/>
            </a:pPr>
            <a:r>
              <a:rPr lang="en-US" altLang="zh-CN" sz="2400" dirty="0" smtClean="0">
                <a:latin typeface="+mn-lt"/>
                <a:ea typeface="宋体"/>
              </a:rPr>
              <a:t>Result for different diameter spherical surface</a:t>
            </a:r>
          </a:p>
        </p:txBody>
      </p:sp>
      <p:sp>
        <p:nvSpPr>
          <p:cNvPr id="5" name="灯片编号占位符 4"/>
          <p:cNvSpPr>
            <a:spLocks noGrp="1"/>
          </p:cNvSpPr>
          <p:nvPr>
            <p:ph type="sldNum" sz="quarter" idx="4294967295"/>
          </p:nvPr>
        </p:nvSpPr>
        <p:spPr>
          <a:xfrm>
            <a:off x="8000999" y="6477000"/>
            <a:ext cx="1120775" cy="360363"/>
          </a:xfrm>
          <a:prstGeom prst="rect">
            <a:avLst/>
          </a:prstGeom>
        </p:spPr>
        <p:txBody>
          <a:bodyPr/>
          <a:lstStyle/>
          <a:p>
            <a:pPr>
              <a:defRPr/>
            </a:pPr>
            <a:fld id="{32CDDAA0-E3C3-4242-8FFC-CE5EAA5EBB1F}" type="slidenum">
              <a:rPr lang="zh-CN" altLang="en-US" smtClean="0"/>
              <a:pPr>
                <a:defRPr/>
              </a:pPr>
              <a:t>10</a:t>
            </a:fld>
            <a:endParaRPr lang="zh-CN" altLang="en-US" dirty="0"/>
          </a:p>
        </p:txBody>
      </p:sp>
      <p:graphicFrame>
        <p:nvGraphicFramePr>
          <p:cNvPr id="2" name="表格 1"/>
          <p:cNvGraphicFramePr>
            <a:graphicFrameLocks noGrp="1"/>
          </p:cNvGraphicFramePr>
          <p:nvPr>
            <p:extLst>
              <p:ext uri="{D42A27DB-BD31-4B8C-83A1-F6EECF244321}">
                <p14:modId xmlns:p14="http://schemas.microsoft.com/office/powerpoint/2010/main" val="2094632755"/>
              </p:ext>
            </p:extLst>
          </p:nvPr>
        </p:nvGraphicFramePr>
        <p:xfrm>
          <a:off x="183854" y="1981200"/>
          <a:ext cx="8352927" cy="2225040"/>
        </p:xfrm>
        <a:graphic>
          <a:graphicData uri="http://schemas.openxmlformats.org/drawingml/2006/table">
            <a:tbl>
              <a:tblPr firstRow="1" bandRow="1">
                <a:tableStyleId>{5C22544A-7EE6-4342-B048-85BDC9FD1C3A}</a:tableStyleId>
              </a:tblPr>
              <a:tblGrid>
                <a:gridCol w="2952328"/>
                <a:gridCol w="1008112"/>
                <a:gridCol w="1008112"/>
                <a:gridCol w="936104"/>
                <a:gridCol w="936104"/>
                <a:gridCol w="792088"/>
                <a:gridCol w="720079"/>
              </a:tblGrid>
              <a:tr h="370840">
                <a:tc>
                  <a:txBody>
                    <a:bodyPr/>
                    <a:lstStyle/>
                    <a:p>
                      <a:pPr algn="ctr"/>
                      <a:r>
                        <a:rPr lang="en-US" altLang="zh-CN" dirty="0" smtClean="0">
                          <a:solidFill>
                            <a:schemeClr val="tx1"/>
                          </a:solidFill>
                        </a:rPr>
                        <a:t>Item</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smtClean="0">
                          <a:solidFill>
                            <a:schemeClr val="tx1"/>
                          </a:solidFill>
                        </a:rPr>
                        <a:t>CD</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tc>
                <a:tc hMerge="1">
                  <a:txBody>
                    <a:bodyPr/>
                    <a:lstStyle/>
                    <a:p>
                      <a:pPr algn="ctr"/>
                      <a:endParaRPr lang="zh-CN" altLang="en-US" dirty="0"/>
                    </a:p>
                  </a:txBody>
                  <a:tcPr/>
                </a:tc>
                <a:tc>
                  <a:txBody>
                    <a:bodyPr/>
                    <a:lstStyle/>
                    <a:p>
                      <a:pPr algn="ct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CN" dirty="0" smtClean="0">
                          <a:solidFill>
                            <a:schemeClr val="tx1"/>
                          </a:solidFill>
                        </a:rPr>
                        <a:t>Veto</a:t>
                      </a: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tc>
              </a:tr>
              <a:tr h="370840">
                <a:tc>
                  <a:txBody>
                    <a:bodyPr/>
                    <a:lstStyle/>
                    <a:p>
                      <a:pPr algn="ctr"/>
                      <a:r>
                        <a:rPr lang="en-US" altLang="zh-CN" dirty="0" smtClean="0">
                          <a:solidFill>
                            <a:schemeClr val="tx1"/>
                          </a:solidFill>
                        </a:rPr>
                        <a:t>Dia.(m)</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39</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rgbClr val="FF0000"/>
                          </a:solidFill>
                        </a:rPr>
                        <a:t>39.5</a:t>
                      </a:r>
                      <a:endParaRPr lang="zh-CN"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40</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41</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rgbClr val="FF0000"/>
                          </a:solidFill>
                        </a:rPr>
                        <a:t>41.5</a:t>
                      </a:r>
                      <a:endParaRPr lang="zh-CN"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rgbClr val="FF0000"/>
                          </a:solidFill>
                        </a:rPr>
                        <a:t>41.8</a:t>
                      </a:r>
                      <a:endParaRPr lang="zh-CN"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dirty="0" smtClean="0">
                          <a:solidFill>
                            <a:schemeClr val="tx1"/>
                          </a:solidFill>
                        </a:rPr>
                        <a:t>Perfect</a:t>
                      </a:r>
                      <a:r>
                        <a:rPr lang="en-US" altLang="zh-CN" baseline="0" dirty="0" smtClean="0">
                          <a:solidFill>
                            <a:schemeClr val="tx1"/>
                          </a:solidFill>
                        </a:rPr>
                        <a:t> coils </a:t>
                      </a:r>
                      <a:r>
                        <a:rPr lang="en-US" altLang="zh-CN" dirty="0" smtClean="0">
                          <a:solidFill>
                            <a:schemeClr val="tx1"/>
                          </a:solidFill>
                        </a:rPr>
                        <a:t>P-T-P(%)</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smtClean="0">
                          <a:solidFill>
                            <a:schemeClr val="tx1"/>
                          </a:solidFill>
                        </a:rPr>
                        <a:t>2.23</a:t>
                      </a:r>
                      <a:endParaRPr lang="zh-CN"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0" dirty="0" smtClean="0">
                          <a:solidFill>
                            <a:srgbClr val="FF0000"/>
                          </a:solidFill>
                        </a:rPr>
                        <a:t>3.06</a:t>
                      </a:r>
                      <a:endParaRPr lang="zh-CN" alt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0" dirty="0" smtClean="0">
                          <a:solidFill>
                            <a:schemeClr val="tx1"/>
                          </a:solidFill>
                        </a:rPr>
                        <a:t>4.57</a:t>
                      </a:r>
                      <a:endParaRPr lang="zh-CN"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0" dirty="0" smtClean="0">
                          <a:solidFill>
                            <a:schemeClr val="tx1"/>
                          </a:solidFill>
                        </a:rPr>
                        <a:t>11.7</a:t>
                      </a:r>
                      <a:endParaRPr lang="zh-CN"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0" dirty="0" smtClean="0">
                          <a:solidFill>
                            <a:srgbClr val="FF0000"/>
                          </a:solidFill>
                        </a:rPr>
                        <a:t>20.77</a:t>
                      </a:r>
                      <a:endParaRPr lang="zh-CN" alt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0" dirty="0" smtClean="0">
                          <a:solidFill>
                            <a:srgbClr val="FF0000"/>
                          </a:solidFill>
                        </a:rPr>
                        <a:t>29.72</a:t>
                      </a:r>
                      <a:endParaRPr lang="zh-CN" alt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pPr algn="ctr"/>
                      <a:r>
                        <a:rPr lang="en-US" altLang="zh-CN" dirty="0" smtClean="0">
                          <a:solidFill>
                            <a:schemeClr val="tx1"/>
                          </a:solidFill>
                        </a:rPr>
                        <a:t>R_10cm move up</a:t>
                      </a:r>
                      <a:r>
                        <a:rPr lang="en-US" altLang="zh-CN" baseline="0" dirty="0" smtClean="0">
                          <a:solidFill>
                            <a:schemeClr val="tx1"/>
                          </a:solidFill>
                        </a:rPr>
                        <a:t> </a:t>
                      </a:r>
                      <a:r>
                        <a:rPr lang="en-US" altLang="zh-CN" dirty="0" smtClean="0">
                          <a:solidFill>
                            <a:schemeClr val="tx1"/>
                          </a:solidFill>
                        </a:rPr>
                        <a:t>P-T-P(%)</a:t>
                      </a:r>
                      <a:endParaRPr lang="zh-CN" alt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smtClean="0">
                          <a:solidFill>
                            <a:schemeClr val="tx1"/>
                          </a:solidFill>
                        </a:rPr>
                        <a:t>3.93</a:t>
                      </a:r>
                      <a:endParaRPr lang="zh-CN"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smtClean="0">
                          <a:solidFill>
                            <a:srgbClr val="FF0000"/>
                          </a:solidFill>
                        </a:rPr>
                        <a:t>4.84</a:t>
                      </a:r>
                      <a:endParaRPr lang="zh-CN" alt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smtClean="0">
                          <a:solidFill>
                            <a:schemeClr val="tx1"/>
                          </a:solidFill>
                        </a:rPr>
                        <a:t>6.22</a:t>
                      </a:r>
                      <a:endParaRPr lang="zh-CN"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smtClean="0">
                          <a:solidFill>
                            <a:schemeClr val="tx1"/>
                          </a:solidFill>
                        </a:rPr>
                        <a:t>13.41</a:t>
                      </a:r>
                      <a:endParaRPr lang="zh-CN"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smtClean="0">
                          <a:solidFill>
                            <a:srgbClr val="FF0000"/>
                          </a:solidFill>
                        </a:rPr>
                        <a:t>22.57</a:t>
                      </a:r>
                      <a:endParaRPr lang="zh-CN" alt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smtClean="0">
                          <a:solidFill>
                            <a:srgbClr val="FF0000"/>
                          </a:solidFill>
                        </a:rPr>
                        <a:t>31.53</a:t>
                      </a:r>
                      <a:endParaRPr lang="zh-CN" altLang="en-US" b="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dirty="0" smtClean="0">
                          <a:solidFill>
                            <a:schemeClr val="tx1"/>
                          </a:solidFill>
                        </a:rPr>
                        <a:t>Incline 1 </a:t>
                      </a:r>
                      <a:r>
                        <a:rPr lang="en-US" altLang="zh-CN" dirty="0" err="1" smtClean="0">
                          <a:solidFill>
                            <a:schemeClr val="tx1"/>
                          </a:solidFill>
                        </a:rPr>
                        <a:t>degreeP</a:t>
                      </a:r>
                      <a:r>
                        <a:rPr lang="en-US" altLang="zh-CN" dirty="0" smtClean="0">
                          <a:solidFill>
                            <a:schemeClr val="tx1"/>
                          </a:solidFill>
                        </a:rPr>
                        <a:t>-T-P(%)</a:t>
                      </a:r>
                      <a:endParaRPr lang="zh-CN" alt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altLang="zh-CN" b="1" dirty="0" smtClean="0">
                          <a:solidFill>
                            <a:schemeClr val="tx1"/>
                          </a:solidFill>
                        </a:rPr>
                        <a:t>8.19</a:t>
                      </a:r>
                      <a:endParaRPr lang="zh-CN" alt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altLang="zh-CN" b="1" dirty="0" smtClean="0">
                          <a:solidFill>
                            <a:srgbClr val="FF0000"/>
                          </a:solidFill>
                        </a:rPr>
                        <a:t>9.79</a:t>
                      </a:r>
                      <a:endParaRPr lang="zh-CN"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altLang="zh-CN" b="1" dirty="0" smtClean="0">
                          <a:solidFill>
                            <a:schemeClr val="tx1"/>
                          </a:solidFill>
                        </a:rPr>
                        <a:t>11.98</a:t>
                      </a:r>
                      <a:endParaRPr lang="zh-CN" alt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altLang="zh-CN" b="1" dirty="0" smtClean="0">
                          <a:solidFill>
                            <a:schemeClr val="tx1"/>
                          </a:solidFill>
                        </a:rPr>
                        <a:t>19.44</a:t>
                      </a:r>
                      <a:endParaRPr lang="zh-CN" alt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altLang="zh-CN" b="1" dirty="0" smtClean="0">
                          <a:solidFill>
                            <a:srgbClr val="FF0000"/>
                          </a:solidFill>
                        </a:rPr>
                        <a:t>26.99</a:t>
                      </a:r>
                      <a:endParaRPr lang="zh-CN"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altLang="zh-CN" b="1" dirty="0" smtClean="0">
                          <a:solidFill>
                            <a:srgbClr val="FF0000"/>
                          </a:solidFill>
                        </a:rPr>
                        <a:t>35.94</a:t>
                      </a:r>
                      <a:endParaRPr lang="zh-CN" altLang="en-US"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solidFill>
                            <a:schemeClr val="tx1"/>
                          </a:solidFill>
                        </a:rPr>
                        <a:t>Perfect</a:t>
                      </a:r>
                      <a:r>
                        <a:rPr lang="en-US" altLang="zh-CN" baseline="0" dirty="0" smtClean="0">
                          <a:solidFill>
                            <a:schemeClr val="tx1"/>
                          </a:solidFill>
                        </a:rPr>
                        <a:t> coils  </a:t>
                      </a:r>
                      <a:r>
                        <a:rPr lang="en-US" altLang="zh-CN" dirty="0" err="1" smtClean="0">
                          <a:solidFill>
                            <a:schemeClr val="tx1"/>
                          </a:solidFill>
                        </a:rPr>
                        <a:t>Res_max</a:t>
                      </a:r>
                      <a:r>
                        <a:rPr lang="en-US" altLang="zh-CN" dirty="0" smtClean="0">
                          <a:solidFill>
                            <a:schemeClr val="tx1"/>
                          </a:solidFill>
                        </a:rPr>
                        <a:t>(%)</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altLang="zh-CN" b="1" i="1" dirty="0" smtClean="0">
                          <a:solidFill>
                            <a:schemeClr val="tx1"/>
                          </a:solidFill>
                        </a:rPr>
                        <a:t>1.54</a:t>
                      </a:r>
                      <a:endParaRPr lang="zh-CN" altLang="en-US" b="1"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1" i="1" dirty="0" smtClean="0">
                          <a:solidFill>
                            <a:srgbClr val="FF0000"/>
                          </a:solidFill>
                        </a:rPr>
                        <a:t>2.09</a:t>
                      </a:r>
                      <a:endParaRPr lang="zh-CN" altLang="en-US" b="1" i="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1" i="1" dirty="0" smtClean="0">
                          <a:solidFill>
                            <a:schemeClr val="tx1"/>
                          </a:solidFill>
                        </a:rPr>
                        <a:t>2.97</a:t>
                      </a:r>
                      <a:endParaRPr lang="zh-CN" altLang="en-US" b="1"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1" i="1" dirty="0" smtClean="0">
                          <a:solidFill>
                            <a:schemeClr val="tx1"/>
                          </a:solidFill>
                        </a:rPr>
                        <a:t>6.84</a:t>
                      </a:r>
                      <a:endParaRPr lang="zh-CN" altLang="en-US" b="1"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1" i="1" dirty="0" smtClean="0">
                          <a:solidFill>
                            <a:srgbClr val="FF0000"/>
                          </a:solidFill>
                        </a:rPr>
                        <a:t>10.85</a:t>
                      </a:r>
                      <a:endParaRPr lang="zh-CN" altLang="en-US" b="1" i="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tLang="zh-CN" b="1" i="1" dirty="0" smtClean="0">
                          <a:solidFill>
                            <a:srgbClr val="FF0000"/>
                          </a:solidFill>
                        </a:rPr>
                        <a:t>15.29</a:t>
                      </a:r>
                      <a:endParaRPr lang="zh-CN" altLang="en-US" b="1" i="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cxnSp>
        <p:nvCxnSpPr>
          <p:cNvPr id="4" name="直接箭头连接符 3"/>
          <p:cNvCxnSpPr/>
          <p:nvPr/>
        </p:nvCxnSpPr>
        <p:spPr>
          <a:xfrm flipH="1">
            <a:off x="4202723" y="4135316"/>
            <a:ext cx="26079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90900" y="4448908"/>
            <a:ext cx="2590800" cy="369332"/>
          </a:xfrm>
          <a:prstGeom prst="rect">
            <a:avLst/>
          </a:prstGeom>
          <a:noFill/>
        </p:spPr>
        <p:txBody>
          <a:bodyPr wrap="square" rtlCol="0">
            <a:spAutoFit/>
          </a:bodyPr>
          <a:lstStyle/>
          <a:p>
            <a:r>
              <a:rPr lang="en-US" altLang="zh-CN" dirty="0" smtClean="0"/>
              <a:t>CD PMT region</a:t>
            </a:r>
            <a:endParaRPr lang="zh-CN" altLang="en-US" dirty="0"/>
          </a:p>
        </p:txBody>
      </p:sp>
      <p:sp>
        <p:nvSpPr>
          <p:cNvPr id="10" name="TextBox 9"/>
          <p:cNvSpPr txBox="1"/>
          <p:nvPr/>
        </p:nvSpPr>
        <p:spPr>
          <a:xfrm>
            <a:off x="6532685" y="4393196"/>
            <a:ext cx="2590800" cy="369332"/>
          </a:xfrm>
          <a:prstGeom prst="rect">
            <a:avLst/>
          </a:prstGeom>
          <a:noFill/>
        </p:spPr>
        <p:txBody>
          <a:bodyPr wrap="square" rtlCol="0">
            <a:spAutoFit/>
          </a:bodyPr>
          <a:lstStyle/>
          <a:p>
            <a:r>
              <a:rPr lang="en-US" altLang="zh-CN" dirty="0" smtClean="0"/>
              <a:t>Veto PMT region</a:t>
            </a:r>
            <a:endParaRPr lang="zh-CN" altLang="en-US" dirty="0"/>
          </a:p>
        </p:txBody>
      </p:sp>
      <p:cxnSp>
        <p:nvCxnSpPr>
          <p:cNvPr id="11" name="直接箭头连接符 10"/>
          <p:cNvCxnSpPr/>
          <p:nvPr/>
        </p:nvCxnSpPr>
        <p:spPr>
          <a:xfrm flipH="1">
            <a:off x="7239000" y="4135316"/>
            <a:ext cx="260795"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页脚占位符 2"/>
          <p:cNvSpPr>
            <a:spLocks noGrp="1"/>
          </p:cNvSpPr>
          <p:nvPr>
            <p:ph type="ftr" sz="quarter" idx="5"/>
          </p:nvPr>
        </p:nvSpPr>
        <p:spPr/>
        <p:txBody>
          <a:bodyPr/>
          <a:lstStyle/>
          <a:p>
            <a:endParaRPr lang="zh-CN" altLang="en-US"/>
          </a:p>
        </p:txBody>
      </p:sp>
    </p:spTree>
    <p:extLst>
      <p:ext uri="{BB962C8B-B14F-4D97-AF65-F5344CB8AC3E}">
        <p14:creationId xmlns:p14="http://schemas.microsoft.com/office/powerpoint/2010/main" val="2147027277"/>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511957" y="2299832"/>
            <a:ext cx="3281013" cy="2880000"/>
          </a:xfrm>
          <a:prstGeom prst="rect">
            <a:avLst/>
          </a:prstGeom>
        </p:spPr>
      </p:pic>
      <p:pic>
        <p:nvPicPr>
          <p:cNvPr id="7" name="图片 6"/>
          <p:cNvPicPr>
            <a:picLocks noChangeAspect="1"/>
          </p:cNvPicPr>
          <p:nvPr/>
        </p:nvPicPr>
        <p:blipFill>
          <a:blip r:embed="rId3"/>
          <a:stretch>
            <a:fillRect/>
          </a:stretch>
        </p:blipFill>
        <p:spPr>
          <a:xfrm>
            <a:off x="2616686" y="1148354"/>
            <a:ext cx="5472128" cy="5171231"/>
          </a:xfrm>
          <a:prstGeom prst="rect">
            <a:avLst/>
          </a:prstGeom>
        </p:spPr>
      </p:pic>
      <p:sp>
        <p:nvSpPr>
          <p:cNvPr id="10" name="TextBox 9"/>
          <p:cNvSpPr txBox="1"/>
          <p:nvPr/>
        </p:nvSpPr>
        <p:spPr>
          <a:xfrm>
            <a:off x="4984450" y="880950"/>
            <a:ext cx="1292469" cy="372689"/>
          </a:xfrm>
          <a:prstGeom prst="rect">
            <a:avLst/>
          </a:prstGeom>
          <a:noFill/>
        </p:spPr>
        <p:txBody>
          <a:bodyPr wrap="square" rtlCol="0">
            <a:spAutoFit/>
          </a:bodyPr>
          <a:lstStyle/>
          <a:p>
            <a:r>
              <a:rPr lang="en-US" altLang="zh-CN" dirty="0" smtClean="0"/>
              <a:t>North</a:t>
            </a:r>
            <a:endParaRPr lang="zh-CN" altLang="en-US" dirty="0"/>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8946" r="26781"/>
          <a:stretch/>
        </p:blipFill>
        <p:spPr>
          <a:xfrm>
            <a:off x="1815125" y="4594684"/>
            <a:ext cx="1987370" cy="2319039"/>
          </a:xfrm>
          <a:prstGeom prst="rect">
            <a:avLst/>
          </a:prstGeom>
        </p:spPr>
      </p:pic>
      <p:sp>
        <p:nvSpPr>
          <p:cNvPr id="12" name="object 4"/>
          <p:cNvSpPr txBox="1"/>
          <p:nvPr/>
        </p:nvSpPr>
        <p:spPr>
          <a:xfrm>
            <a:off x="-117418" y="4108430"/>
            <a:ext cx="4539762" cy="369332"/>
          </a:xfrm>
          <a:prstGeom prst="rect">
            <a:avLst/>
          </a:prstGeom>
        </p:spPr>
        <p:txBody>
          <a:bodyPr vert="horz" wrap="square" lIns="0" tIns="0" rIns="0" bIns="0" rtlCol="0">
            <a:spAutoFit/>
          </a:bodyPr>
          <a:lstStyle/>
          <a:p>
            <a:pPr marL="127000">
              <a:lnSpc>
                <a:spcPct val="100000"/>
              </a:lnSpc>
              <a:spcBef>
                <a:spcPts val="575"/>
              </a:spcBef>
            </a:pPr>
            <a:r>
              <a:rPr lang="en-US" sz="2400" dirty="0" smtClean="0">
                <a:latin typeface="Arial"/>
                <a:cs typeface="Arial"/>
              </a:rPr>
              <a:t>Ground(project department)</a:t>
            </a:r>
            <a:endParaRPr sz="2400" dirty="0">
              <a:latin typeface="Arial"/>
              <a:cs typeface="Arial"/>
            </a:endParaRPr>
          </a:p>
        </p:txBody>
      </p:sp>
      <p:sp>
        <p:nvSpPr>
          <p:cNvPr id="13" name="object 4"/>
          <p:cNvSpPr txBox="1"/>
          <p:nvPr/>
        </p:nvSpPr>
        <p:spPr>
          <a:xfrm>
            <a:off x="5867400" y="1213309"/>
            <a:ext cx="3581400" cy="615553"/>
          </a:xfrm>
          <a:prstGeom prst="rect">
            <a:avLst/>
          </a:prstGeom>
        </p:spPr>
        <p:txBody>
          <a:bodyPr vert="horz" wrap="square" lIns="0" tIns="0" rIns="0" bIns="0" rtlCol="0">
            <a:spAutoFit/>
          </a:bodyPr>
          <a:lstStyle/>
          <a:p>
            <a:pPr marL="127000">
              <a:lnSpc>
                <a:spcPct val="100000"/>
              </a:lnSpc>
              <a:spcBef>
                <a:spcPts val="575"/>
              </a:spcBef>
            </a:pPr>
            <a:r>
              <a:rPr lang="en-US" sz="2000" dirty="0" smtClean="0">
                <a:latin typeface="Arial"/>
                <a:cs typeface="Arial"/>
              </a:rPr>
              <a:t>Underground(nearest place to the experiment hall~70m)</a:t>
            </a:r>
            <a:endParaRPr sz="2000" dirty="0">
              <a:latin typeface="Arial"/>
              <a:cs typeface="Arial"/>
            </a:endParaRPr>
          </a:p>
        </p:txBody>
      </p:sp>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13881"/>
          <a:stretch/>
        </p:blipFill>
        <p:spPr>
          <a:xfrm>
            <a:off x="6700833" y="1828862"/>
            <a:ext cx="2471742" cy="2775347"/>
          </a:xfrm>
          <a:prstGeom prst="rect">
            <a:avLst/>
          </a:prstGeom>
        </p:spPr>
      </p:pic>
      <p:sp>
        <p:nvSpPr>
          <p:cNvPr id="15" name="object 2"/>
          <p:cNvSpPr txBox="1">
            <a:spLocks noGrp="1"/>
          </p:cNvSpPr>
          <p:nvPr>
            <p:ph type="title"/>
          </p:nvPr>
        </p:nvSpPr>
        <p:spPr>
          <a:xfrm>
            <a:off x="281149" y="0"/>
            <a:ext cx="7807665" cy="615553"/>
          </a:xfrm>
          <a:prstGeom prst="rect">
            <a:avLst/>
          </a:prstGeom>
        </p:spPr>
        <p:txBody>
          <a:bodyPr vert="horz" wrap="square" lIns="0" tIns="0" rIns="0" bIns="0" rtlCol="0">
            <a:spAutoFit/>
          </a:bodyPr>
          <a:lstStyle/>
          <a:p>
            <a:pPr marL="12700">
              <a:lnSpc>
                <a:spcPct val="100000"/>
              </a:lnSpc>
            </a:pPr>
            <a:r>
              <a:rPr lang="en-US" sz="4000" dirty="0" smtClean="0"/>
              <a:t>EMF measurement at </a:t>
            </a:r>
            <a:r>
              <a:rPr sz="4000" dirty="0" smtClean="0"/>
              <a:t>JUNO</a:t>
            </a:r>
            <a:r>
              <a:rPr sz="4000" spc="-105" dirty="0" smtClean="0"/>
              <a:t> </a:t>
            </a:r>
            <a:r>
              <a:rPr sz="4000" spc="-5" dirty="0"/>
              <a:t>site</a:t>
            </a:r>
          </a:p>
        </p:txBody>
      </p:sp>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149" y="1234387"/>
            <a:ext cx="2527661" cy="2427765"/>
          </a:xfrm>
          <a:prstGeom prst="rect">
            <a:avLst/>
          </a:prstGeom>
        </p:spPr>
      </p:pic>
      <p:sp>
        <p:nvSpPr>
          <p:cNvPr id="23" name="object 4"/>
          <p:cNvSpPr txBox="1"/>
          <p:nvPr/>
        </p:nvSpPr>
        <p:spPr>
          <a:xfrm>
            <a:off x="-117418" y="843977"/>
            <a:ext cx="4539762" cy="369332"/>
          </a:xfrm>
          <a:prstGeom prst="rect">
            <a:avLst/>
          </a:prstGeom>
        </p:spPr>
        <p:txBody>
          <a:bodyPr vert="horz" wrap="square" lIns="0" tIns="0" rIns="0" bIns="0" rtlCol="0">
            <a:spAutoFit/>
          </a:bodyPr>
          <a:lstStyle/>
          <a:p>
            <a:pPr marL="127000">
              <a:lnSpc>
                <a:spcPct val="100000"/>
              </a:lnSpc>
              <a:spcBef>
                <a:spcPts val="575"/>
              </a:spcBef>
            </a:pPr>
            <a:r>
              <a:rPr lang="en-US" sz="2400" dirty="0" smtClean="0">
                <a:latin typeface="Arial"/>
                <a:cs typeface="Arial"/>
              </a:rPr>
              <a:t>Ground(</a:t>
            </a:r>
            <a:r>
              <a:rPr lang="en-US" altLang="zh-CN" sz="2400" dirty="0" smtClean="0"/>
              <a:t>drilled shaft</a:t>
            </a:r>
            <a:r>
              <a:rPr lang="en-US" sz="2400" dirty="0" smtClean="0">
                <a:latin typeface="Arial"/>
                <a:cs typeface="Arial"/>
              </a:rPr>
              <a:t>)</a:t>
            </a:r>
            <a:endParaRPr sz="2400" dirty="0">
              <a:latin typeface="Arial"/>
              <a:cs typeface="Arial"/>
            </a:endParaRPr>
          </a:p>
        </p:txBody>
      </p:sp>
      <p:cxnSp>
        <p:nvCxnSpPr>
          <p:cNvPr id="25" name="直接箭头连接符 24"/>
          <p:cNvCxnSpPr/>
          <p:nvPr/>
        </p:nvCxnSpPr>
        <p:spPr>
          <a:xfrm flipH="1" flipV="1">
            <a:off x="2808810" y="2299832"/>
            <a:ext cx="984162" cy="98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直接箭头连接符 30"/>
          <p:cNvCxnSpPr/>
          <p:nvPr/>
        </p:nvCxnSpPr>
        <p:spPr>
          <a:xfrm>
            <a:off x="1055200" y="4913132"/>
            <a:ext cx="75785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直接箭头连接符 33"/>
          <p:cNvCxnSpPr/>
          <p:nvPr/>
        </p:nvCxnSpPr>
        <p:spPr>
          <a:xfrm flipV="1">
            <a:off x="6096000" y="3253552"/>
            <a:ext cx="566733" cy="7088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4" name="直接箭头连接符 43"/>
          <p:cNvCxnSpPr/>
          <p:nvPr/>
        </p:nvCxnSpPr>
        <p:spPr>
          <a:xfrm flipV="1">
            <a:off x="5257800" y="1234387"/>
            <a:ext cx="0" cy="56793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页脚占位符 1"/>
          <p:cNvSpPr>
            <a:spLocks noGrp="1"/>
          </p:cNvSpPr>
          <p:nvPr>
            <p:ph type="ftr" sz="quarter" idx="5"/>
          </p:nvPr>
        </p:nvSpPr>
        <p:spPr/>
        <p:txBody>
          <a:bodyPr/>
          <a:lstStyle/>
          <a:p>
            <a:endParaRPr lang="zh-CN" altLang="en-US"/>
          </a:p>
        </p:txBody>
      </p:sp>
      <p:sp>
        <p:nvSpPr>
          <p:cNvPr id="4" name="灯片编号占位符 3"/>
          <p:cNvSpPr>
            <a:spLocks noGrp="1"/>
          </p:cNvSpPr>
          <p:nvPr>
            <p:ph type="sldNum" sz="quarter" idx="7"/>
          </p:nvPr>
        </p:nvSpPr>
        <p:spPr>
          <a:xfrm>
            <a:off x="8610600" y="6705600"/>
            <a:ext cx="415162" cy="157382"/>
          </a:xfrm>
        </p:spPr>
        <p:txBody>
          <a:bodyPr/>
          <a:lstStyle/>
          <a:p>
            <a:pPr marL="114935">
              <a:lnSpc>
                <a:spcPts val="1510"/>
              </a:lnSpc>
            </a:pPr>
            <a:fld id="{81D60167-4931-47E6-BA6A-407CBD079E47}" type="slidenum">
              <a:rPr lang="en-US" altLang="zh-CN" smtClean="0"/>
              <a:t>11</a:t>
            </a:fld>
            <a:endParaRPr lang="en-US" altLang="zh-CN" dirty="0"/>
          </a:p>
        </p:txBody>
      </p:sp>
    </p:spTree>
    <p:extLst>
      <p:ext uri="{BB962C8B-B14F-4D97-AF65-F5344CB8AC3E}">
        <p14:creationId xmlns:p14="http://schemas.microsoft.com/office/powerpoint/2010/main" val="2680257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Measurement</a:t>
            </a:r>
            <a:endParaRPr lang="zh-CN" altLang="en-US" dirty="0"/>
          </a:p>
        </p:txBody>
      </p:sp>
      <p:grpSp>
        <p:nvGrpSpPr>
          <p:cNvPr id="40" name="组合 39"/>
          <p:cNvGrpSpPr/>
          <p:nvPr/>
        </p:nvGrpSpPr>
        <p:grpSpPr>
          <a:xfrm>
            <a:off x="423550" y="914400"/>
            <a:ext cx="3240603" cy="3200400"/>
            <a:chOff x="-108770" y="2651703"/>
            <a:chExt cx="3895724" cy="3867150"/>
          </a:xfrm>
        </p:grpSpPr>
        <p:grpSp>
          <p:nvGrpSpPr>
            <p:cNvPr id="39" name="组合 38"/>
            <p:cNvGrpSpPr/>
            <p:nvPr/>
          </p:nvGrpSpPr>
          <p:grpSpPr>
            <a:xfrm>
              <a:off x="-108770" y="2651703"/>
              <a:ext cx="3895724" cy="3867150"/>
              <a:chOff x="1143000" y="828675"/>
              <a:chExt cx="3895724" cy="3867150"/>
            </a:xfrm>
          </p:grpSpPr>
          <p:grpSp>
            <p:nvGrpSpPr>
              <p:cNvPr id="6" name="组合 5"/>
              <p:cNvGrpSpPr/>
              <p:nvPr/>
            </p:nvGrpSpPr>
            <p:grpSpPr>
              <a:xfrm>
                <a:off x="1143000" y="828675"/>
                <a:ext cx="3895724" cy="3867150"/>
                <a:chOff x="1143000" y="0"/>
                <a:chExt cx="3895724" cy="3779043"/>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22684"/>
                <a:stretch/>
              </p:blipFill>
              <p:spPr>
                <a:xfrm>
                  <a:off x="1143000" y="0"/>
                  <a:ext cx="3895724" cy="3779043"/>
                </a:xfrm>
                <a:prstGeom prst="rect">
                  <a:avLst/>
                </a:prstGeom>
              </p:spPr>
            </p:pic>
            <p:sp>
              <p:nvSpPr>
                <p:cNvPr id="8" name="椭圆 7"/>
                <p:cNvSpPr/>
                <p:nvPr/>
              </p:nvSpPr>
              <p:spPr>
                <a:xfrm>
                  <a:off x="3412329" y="323851"/>
                  <a:ext cx="238125" cy="2166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sz="1100" b="1" dirty="0" smtClean="0">
                      <a:solidFill>
                        <a:schemeClr val="tx1"/>
                      </a:solidFill>
                    </a:rPr>
                    <a:t>4</a:t>
                  </a:r>
                  <a:endParaRPr lang="zh-CN" altLang="en-US" sz="1100" b="1" dirty="0">
                    <a:solidFill>
                      <a:schemeClr val="tx1"/>
                    </a:solidFill>
                  </a:endParaRPr>
                </a:p>
              </p:txBody>
            </p:sp>
            <p:sp>
              <p:nvSpPr>
                <p:cNvPr id="9" name="椭圆 8"/>
                <p:cNvSpPr/>
                <p:nvPr/>
              </p:nvSpPr>
              <p:spPr>
                <a:xfrm>
                  <a:off x="4021931" y="209550"/>
                  <a:ext cx="238125"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b="1" dirty="0">
                      <a:solidFill>
                        <a:schemeClr val="tx1"/>
                      </a:solidFill>
                    </a:rPr>
                    <a:t>3</a:t>
                  </a:r>
                  <a:endParaRPr lang="zh-CN" altLang="en-US" sz="1100" b="1" dirty="0">
                    <a:solidFill>
                      <a:schemeClr val="tx1"/>
                    </a:solidFill>
                  </a:endParaRPr>
                </a:p>
              </p:txBody>
            </p:sp>
            <p:sp>
              <p:nvSpPr>
                <p:cNvPr id="10" name="椭圆 9"/>
                <p:cNvSpPr/>
                <p:nvPr/>
              </p:nvSpPr>
              <p:spPr>
                <a:xfrm>
                  <a:off x="4448175" y="228600"/>
                  <a:ext cx="238125"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b="1" dirty="0">
                      <a:solidFill>
                        <a:schemeClr val="tx1"/>
                      </a:solidFill>
                    </a:rPr>
                    <a:t>5</a:t>
                  </a:r>
                  <a:endParaRPr lang="zh-CN" altLang="en-US" sz="1100" b="1" dirty="0">
                    <a:solidFill>
                      <a:schemeClr val="tx1"/>
                    </a:solidFill>
                  </a:endParaRPr>
                </a:p>
              </p:txBody>
            </p:sp>
            <p:sp>
              <p:nvSpPr>
                <p:cNvPr id="11" name="椭圆 10"/>
                <p:cNvSpPr/>
                <p:nvPr/>
              </p:nvSpPr>
              <p:spPr>
                <a:xfrm>
                  <a:off x="4724400" y="1076325"/>
                  <a:ext cx="238125"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b="1" dirty="0">
                      <a:solidFill>
                        <a:schemeClr val="tx1"/>
                      </a:solidFill>
                    </a:rPr>
                    <a:t>6</a:t>
                  </a:r>
                  <a:endParaRPr lang="zh-CN" altLang="en-US" sz="1100" b="1" dirty="0">
                    <a:solidFill>
                      <a:schemeClr val="tx1"/>
                    </a:solidFill>
                  </a:endParaRPr>
                </a:p>
              </p:txBody>
            </p:sp>
            <p:cxnSp>
              <p:nvCxnSpPr>
                <p:cNvPr id="12" name="直接箭头连接符 11"/>
                <p:cNvCxnSpPr/>
                <p:nvPr/>
              </p:nvCxnSpPr>
              <p:spPr>
                <a:xfrm>
                  <a:off x="3607593" y="588170"/>
                  <a:ext cx="414338" cy="96202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4167187" y="303669"/>
                  <a:ext cx="376238" cy="109299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4466457" y="1192795"/>
                  <a:ext cx="201560" cy="15730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5" name="直接箭头连接符 14"/>
              <p:cNvCxnSpPr/>
              <p:nvPr/>
            </p:nvCxnSpPr>
            <p:spPr>
              <a:xfrm>
                <a:off x="3802854" y="1052636"/>
                <a:ext cx="491729" cy="77616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3657600" y="838200"/>
                <a:ext cx="238125" cy="233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sz="1100" b="1" dirty="0" smtClean="0">
                    <a:solidFill>
                      <a:schemeClr val="tx1"/>
                    </a:solidFill>
                  </a:rPr>
                  <a:t>1</a:t>
                </a:r>
                <a:endParaRPr lang="zh-CN" altLang="en-US" sz="1100" b="1" dirty="0">
                  <a:solidFill>
                    <a:schemeClr val="tx1"/>
                  </a:solidFill>
                </a:endParaRPr>
              </a:p>
            </p:txBody>
          </p:sp>
          <p:cxnSp>
            <p:nvCxnSpPr>
              <p:cNvPr id="25" name="直接箭头连接符 24"/>
              <p:cNvCxnSpPr/>
              <p:nvPr/>
            </p:nvCxnSpPr>
            <p:spPr>
              <a:xfrm flipH="1">
                <a:off x="4211067" y="1755465"/>
                <a:ext cx="484758" cy="418084"/>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4719637" y="1521535"/>
                <a:ext cx="238125" cy="233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sz="1100" b="1" dirty="0" smtClean="0">
                    <a:solidFill>
                      <a:schemeClr val="tx1"/>
                    </a:solidFill>
                  </a:rPr>
                  <a:t>2</a:t>
                </a:r>
                <a:endParaRPr lang="zh-CN" altLang="en-US" sz="1100" b="1" dirty="0">
                  <a:solidFill>
                    <a:schemeClr val="tx1"/>
                  </a:solidFill>
                </a:endParaRPr>
              </a:p>
            </p:txBody>
          </p:sp>
        </p:grpSp>
        <p:cxnSp>
          <p:nvCxnSpPr>
            <p:cNvPr id="19" name="直接箭头连接符 18"/>
            <p:cNvCxnSpPr/>
            <p:nvPr/>
          </p:nvCxnSpPr>
          <p:spPr>
            <a:xfrm>
              <a:off x="2834454" y="3121574"/>
              <a:ext cx="84535" cy="40212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4191000" y="825141"/>
            <a:ext cx="3429000" cy="3520139"/>
            <a:chOff x="0" y="238542"/>
            <a:chExt cx="3832657" cy="3619083"/>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t="6184" r="25485"/>
            <a:stretch/>
          </p:blipFill>
          <p:spPr>
            <a:xfrm>
              <a:off x="0" y="238542"/>
              <a:ext cx="3832657" cy="3619083"/>
            </a:xfrm>
            <a:prstGeom prst="rect">
              <a:avLst/>
            </a:prstGeom>
          </p:spPr>
        </p:pic>
        <p:sp>
          <p:nvSpPr>
            <p:cNvPr id="34" name="椭圆 33"/>
            <p:cNvSpPr/>
            <p:nvPr/>
          </p:nvSpPr>
          <p:spPr>
            <a:xfrm>
              <a:off x="2295525" y="3571875"/>
              <a:ext cx="238125"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sz="1100" b="1">
                  <a:solidFill>
                    <a:schemeClr val="tx1"/>
                  </a:solidFill>
                </a:rPr>
                <a:t>1</a:t>
              </a:r>
              <a:endParaRPr lang="zh-CN" altLang="en-US" sz="1100" b="1">
                <a:solidFill>
                  <a:schemeClr val="tx1"/>
                </a:solidFill>
              </a:endParaRPr>
            </a:p>
          </p:txBody>
        </p:sp>
        <p:sp>
          <p:nvSpPr>
            <p:cNvPr id="35" name="椭圆 34"/>
            <p:cNvSpPr/>
            <p:nvPr/>
          </p:nvSpPr>
          <p:spPr>
            <a:xfrm>
              <a:off x="2638425" y="2695575"/>
              <a:ext cx="238125"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sz="1100" b="1">
                  <a:solidFill>
                    <a:schemeClr val="tx1"/>
                  </a:solidFill>
                </a:rPr>
                <a:t>2</a:t>
              </a:r>
              <a:endParaRPr lang="zh-CN" altLang="en-US" sz="1100" b="1">
                <a:solidFill>
                  <a:schemeClr val="tx1"/>
                </a:solidFill>
              </a:endParaRPr>
            </a:p>
          </p:txBody>
        </p:sp>
        <p:sp>
          <p:nvSpPr>
            <p:cNvPr id="36" name="椭圆 35"/>
            <p:cNvSpPr/>
            <p:nvPr/>
          </p:nvSpPr>
          <p:spPr>
            <a:xfrm>
              <a:off x="2714625" y="2028825"/>
              <a:ext cx="238125"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sz="1100" b="1">
                  <a:solidFill>
                    <a:schemeClr val="tx1"/>
                  </a:solidFill>
                </a:rPr>
                <a:t>3</a:t>
              </a:r>
              <a:endParaRPr lang="zh-CN" altLang="en-US" sz="1100" b="1">
                <a:solidFill>
                  <a:schemeClr val="tx1"/>
                </a:solidFill>
              </a:endParaRPr>
            </a:p>
          </p:txBody>
        </p:sp>
        <p:sp>
          <p:nvSpPr>
            <p:cNvPr id="37" name="椭圆 36"/>
            <p:cNvSpPr/>
            <p:nvPr/>
          </p:nvSpPr>
          <p:spPr>
            <a:xfrm>
              <a:off x="2676525" y="1314450"/>
              <a:ext cx="238125"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CN" sz="1100" b="1">
                  <a:solidFill>
                    <a:schemeClr val="tx1"/>
                  </a:solidFill>
                </a:rPr>
                <a:t>4</a:t>
              </a:r>
              <a:endParaRPr lang="zh-CN" altLang="en-US" sz="1100" b="1">
                <a:solidFill>
                  <a:schemeClr val="tx1"/>
                </a:solidFill>
              </a:endParaRPr>
            </a:p>
          </p:txBody>
        </p:sp>
      </p:grpSp>
      <p:pic>
        <p:nvPicPr>
          <p:cNvPr id="2049" name="Picture 1" descr="C:\Users\luhq\Desktop\IMG_097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18" t="2646" r="25205" b="5053"/>
          <a:stretch/>
        </p:blipFill>
        <p:spPr bwMode="auto">
          <a:xfrm rot="5400000">
            <a:off x="399640" y="4161981"/>
            <a:ext cx="2757045" cy="26349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luhq\Desktop\IMG_097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411" t="9018" r="18529" b="11765"/>
          <a:stretch/>
        </p:blipFill>
        <p:spPr bwMode="auto">
          <a:xfrm rot="5400000">
            <a:off x="4523615" y="4514211"/>
            <a:ext cx="2448774" cy="2169528"/>
          </a:xfrm>
          <a:prstGeom prst="rect">
            <a:avLst/>
          </a:prstGeom>
          <a:noFill/>
          <a:extLst>
            <a:ext uri="{909E8E84-426E-40DD-AFC4-6F175D3DCCD1}">
              <a14:hiddenFill xmlns:a14="http://schemas.microsoft.com/office/drawing/2010/main">
                <a:solidFill>
                  <a:srgbClr val="FFFFFF"/>
                </a:solidFill>
              </a14:hiddenFill>
            </a:ext>
          </a:extLst>
        </p:spPr>
      </p:pic>
      <p:sp>
        <p:nvSpPr>
          <p:cNvPr id="3" name="页脚占位符 2"/>
          <p:cNvSpPr>
            <a:spLocks noGrp="1"/>
          </p:cNvSpPr>
          <p:nvPr>
            <p:ph type="ftr" sz="quarter" idx="5"/>
          </p:nvPr>
        </p:nvSpPr>
        <p:spPr/>
        <p:txBody>
          <a:bodyPr/>
          <a:lstStyle/>
          <a:p>
            <a:endParaRPr lang="zh-CN" altLang="en-US"/>
          </a:p>
        </p:txBody>
      </p:sp>
      <p:sp>
        <p:nvSpPr>
          <p:cNvPr id="4" name="灯片编号占位符 3"/>
          <p:cNvSpPr>
            <a:spLocks noGrp="1"/>
          </p:cNvSpPr>
          <p:nvPr>
            <p:ph type="sldNum" sz="quarter" idx="7"/>
          </p:nvPr>
        </p:nvSpPr>
        <p:spPr>
          <a:xfrm>
            <a:off x="8305800" y="6629400"/>
            <a:ext cx="719962" cy="233582"/>
          </a:xfrm>
        </p:spPr>
        <p:txBody>
          <a:bodyPr/>
          <a:lstStyle/>
          <a:p>
            <a:pPr marL="114935">
              <a:lnSpc>
                <a:spcPts val="1510"/>
              </a:lnSpc>
            </a:pPr>
            <a:fld id="{81D60167-4931-47E6-BA6A-407CBD079E47}" type="slidenum">
              <a:rPr lang="en-US" altLang="zh-CN" smtClean="0"/>
              <a:t>12</a:t>
            </a:fld>
            <a:endParaRPr lang="en-US" altLang="zh-CN" dirty="0"/>
          </a:p>
        </p:txBody>
      </p:sp>
    </p:spTree>
    <p:extLst>
      <p:ext uri="{BB962C8B-B14F-4D97-AF65-F5344CB8AC3E}">
        <p14:creationId xmlns:p14="http://schemas.microsoft.com/office/powerpoint/2010/main" val="2266774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606"/>
          <a:stretch/>
        </p:blipFill>
        <p:spPr bwMode="auto">
          <a:xfrm>
            <a:off x="4608513" y="1373752"/>
            <a:ext cx="2514600" cy="140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2361406" y="183013"/>
            <a:ext cx="4494213" cy="1077119"/>
          </a:xfrm>
        </p:spPr>
        <p:txBody>
          <a:bodyPr>
            <a:normAutofit/>
          </a:bodyPr>
          <a:lstStyle/>
          <a:p>
            <a:r>
              <a:rPr lang="en-US" altLang="zh-CN" dirty="0" smtClean="0"/>
              <a:t>EMF direction</a:t>
            </a:r>
            <a:endParaRPr lang="zh-CN" altLang="en-US" dirty="0"/>
          </a:p>
        </p:txBody>
      </p:sp>
      <p:sp>
        <p:nvSpPr>
          <p:cNvPr id="18" name="TextBox 17"/>
          <p:cNvSpPr txBox="1"/>
          <p:nvPr/>
        </p:nvSpPr>
        <p:spPr>
          <a:xfrm>
            <a:off x="2399688" y="2411952"/>
            <a:ext cx="656645" cy="369332"/>
          </a:xfrm>
          <a:prstGeom prst="rect">
            <a:avLst/>
          </a:prstGeom>
          <a:noFill/>
        </p:spPr>
        <p:txBody>
          <a:bodyPr wrap="square" rtlCol="0">
            <a:spAutoFit/>
          </a:bodyPr>
          <a:lstStyle/>
          <a:p>
            <a:r>
              <a:rPr lang="en-US" altLang="zh-CN" dirty="0" smtClean="0"/>
              <a:t>East</a:t>
            </a:r>
            <a:endParaRPr lang="zh-CN"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7516"/>
            <a:ext cx="3690938" cy="335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矩形 34"/>
          <p:cNvSpPr/>
          <p:nvPr/>
        </p:nvSpPr>
        <p:spPr>
          <a:xfrm>
            <a:off x="2682424" y="1734944"/>
            <a:ext cx="1658916" cy="369332"/>
          </a:xfrm>
          <a:prstGeom prst="rect">
            <a:avLst/>
          </a:prstGeom>
        </p:spPr>
        <p:txBody>
          <a:bodyPr wrap="none">
            <a:spAutoFit/>
          </a:bodyPr>
          <a:lstStyle/>
          <a:p>
            <a:r>
              <a:rPr lang="en-US" altLang="zh-CN" dirty="0" smtClean="0"/>
              <a:t>Inclination(</a:t>
            </a:r>
            <a:r>
              <a:rPr lang="en-US" altLang="zh-CN" dirty="0" err="1" smtClean="0"/>
              <a:t>deg</a:t>
            </a:r>
            <a:r>
              <a:rPr lang="en-US" altLang="zh-CN" dirty="0" smtClean="0"/>
              <a:t>)</a:t>
            </a:r>
          </a:p>
        </p:txBody>
      </p:sp>
      <p:cxnSp>
        <p:nvCxnSpPr>
          <p:cNvPr id="36" name="直接箭头连接符 35"/>
          <p:cNvCxnSpPr>
            <a:stCxn id="35" idx="3"/>
          </p:cNvCxnSpPr>
          <p:nvPr/>
        </p:nvCxnSpPr>
        <p:spPr>
          <a:xfrm flipV="1">
            <a:off x="4341340" y="1734944"/>
            <a:ext cx="129746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663624" y="1075466"/>
            <a:ext cx="1202189" cy="369332"/>
          </a:xfrm>
          <a:prstGeom prst="rect">
            <a:avLst/>
          </a:prstGeom>
        </p:spPr>
        <p:txBody>
          <a:bodyPr wrap="none">
            <a:spAutoFit/>
          </a:bodyPr>
          <a:lstStyle/>
          <a:p>
            <a:r>
              <a:rPr lang="en-US" altLang="zh-CN" dirty="0" smtClean="0"/>
              <a:t>Horizontal </a:t>
            </a:r>
            <a:endParaRPr lang="zh-CN" altLang="en-US" dirty="0"/>
          </a:p>
        </p:txBody>
      </p:sp>
      <p:sp>
        <p:nvSpPr>
          <p:cNvPr id="38" name="矩形 37"/>
          <p:cNvSpPr/>
          <p:nvPr/>
        </p:nvSpPr>
        <p:spPr>
          <a:xfrm>
            <a:off x="6873424" y="1827277"/>
            <a:ext cx="889411" cy="369332"/>
          </a:xfrm>
          <a:prstGeom prst="rect">
            <a:avLst/>
          </a:prstGeom>
        </p:spPr>
        <p:txBody>
          <a:bodyPr wrap="none">
            <a:spAutoFit/>
          </a:bodyPr>
          <a:lstStyle/>
          <a:p>
            <a:r>
              <a:rPr lang="en-US" altLang="zh-CN" dirty="0"/>
              <a:t>Vertical</a:t>
            </a:r>
            <a:endParaRPr lang="zh-CN" altLang="en-US" dirty="0"/>
          </a:p>
        </p:txBody>
      </p:sp>
      <p:cxnSp>
        <p:nvCxnSpPr>
          <p:cNvPr id="7" name="直接箭头连接符 6"/>
          <p:cNvCxnSpPr/>
          <p:nvPr/>
        </p:nvCxnSpPr>
        <p:spPr>
          <a:xfrm flipH="1" flipV="1">
            <a:off x="1752600" y="2895600"/>
            <a:ext cx="1447800" cy="138011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直接箭头连接符 11"/>
          <p:cNvCxnSpPr/>
          <p:nvPr/>
        </p:nvCxnSpPr>
        <p:spPr>
          <a:xfrm flipV="1">
            <a:off x="3810000" y="1734944"/>
            <a:ext cx="2055813" cy="260845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20" name="表格 19"/>
          <p:cNvGraphicFramePr>
            <a:graphicFrameLocks noGrp="1"/>
          </p:cNvGraphicFramePr>
          <p:nvPr>
            <p:extLst>
              <p:ext uri="{D42A27DB-BD31-4B8C-83A1-F6EECF244321}">
                <p14:modId xmlns:p14="http://schemas.microsoft.com/office/powerpoint/2010/main" val="2979696430"/>
              </p:ext>
            </p:extLst>
          </p:nvPr>
        </p:nvGraphicFramePr>
        <p:xfrm>
          <a:off x="248799" y="4294765"/>
          <a:ext cx="7514036" cy="2445110"/>
        </p:xfrm>
        <a:graphic>
          <a:graphicData uri="http://schemas.openxmlformats.org/drawingml/2006/table">
            <a:tbl>
              <a:tblPr firstRow="1" bandRow="1">
                <a:tableStyleId>{5C22544A-7EE6-4342-B048-85BDC9FD1C3A}</a:tableStyleId>
              </a:tblPr>
              <a:tblGrid>
                <a:gridCol w="2856659"/>
                <a:gridCol w="1999942"/>
                <a:gridCol w="2657435"/>
              </a:tblGrid>
              <a:tr h="475476">
                <a:tc>
                  <a:txBody>
                    <a:bodyPr/>
                    <a:lstStyle/>
                    <a:p>
                      <a:endParaRPr lang="zh-CN" altLang="en-US" sz="1400" dirty="0"/>
                    </a:p>
                  </a:txBody>
                  <a:tcPr/>
                </a:tc>
                <a:tc>
                  <a:txBody>
                    <a:bodyPr/>
                    <a:lstStyle/>
                    <a:p>
                      <a:r>
                        <a:rPr lang="en-US" altLang="zh-CN" sz="1400" dirty="0" smtClean="0">
                          <a:solidFill>
                            <a:srgbClr val="FF0000"/>
                          </a:solidFill>
                        </a:rPr>
                        <a:t>Angle between</a:t>
                      </a:r>
                      <a:r>
                        <a:rPr lang="en-US" altLang="zh-CN" sz="1400" baseline="0" dirty="0" smtClean="0">
                          <a:solidFill>
                            <a:srgbClr val="FF0000"/>
                          </a:solidFill>
                        </a:rPr>
                        <a:t> EMF and exp. Hall axis</a:t>
                      </a:r>
                      <a:endParaRPr lang="zh-CN" altLang="en-US" sz="1400" dirty="0">
                        <a:solidFill>
                          <a:srgbClr val="FF0000"/>
                        </a:solidFill>
                      </a:endParaRPr>
                    </a:p>
                  </a:txBody>
                  <a:tcPr/>
                </a:tc>
                <a:tc>
                  <a:txBody>
                    <a:bodyPr/>
                    <a:lstStyle/>
                    <a:p>
                      <a:r>
                        <a:rPr lang="en-US" altLang="zh-CN" sz="1400" dirty="0" smtClean="0">
                          <a:solidFill>
                            <a:srgbClr val="FF0000"/>
                          </a:solidFill>
                        </a:rPr>
                        <a:t>Inclination(</a:t>
                      </a:r>
                      <a:r>
                        <a:rPr lang="en-US" altLang="zh-CN" sz="1400" dirty="0" err="1" smtClean="0">
                          <a:solidFill>
                            <a:srgbClr val="FF0000"/>
                          </a:solidFill>
                        </a:rPr>
                        <a:t>deg</a:t>
                      </a:r>
                      <a:r>
                        <a:rPr lang="en-US" altLang="zh-CN" sz="1400" dirty="0" smtClean="0">
                          <a:solidFill>
                            <a:srgbClr val="FF0000"/>
                          </a:solidFill>
                        </a:rPr>
                        <a:t>)</a:t>
                      </a:r>
                      <a:r>
                        <a:rPr lang="zh-CN" altLang="en-US" sz="1400" dirty="0" smtClean="0">
                          <a:solidFill>
                            <a:srgbClr val="FF0000"/>
                          </a:solidFill>
                        </a:rPr>
                        <a:t>（朝下角度）</a:t>
                      </a:r>
                      <a:endParaRPr lang="en-US" altLang="zh-CN" sz="1400" dirty="0" smtClean="0">
                        <a:solidFill>
                          <a:srgbClr val="FF0000"/>
                        </a:solidFill>
                      </a:endParaRPr>
                    </a:p>
                    <a:p>
                      <a:r>
                        <a:rPr lang="en-US" altLang="zh-CN" sz="1400" dirty="0" smtClean="0">
                          <a:solidFill>
                            <a:srgbClr val="FF0000"/>
                          </a:solidFill>
                        </a:rPr>
                        <a:t>(+Down|+Up)</a:t>
                      </a:r>
                      <a:endParaRPr lang="zh-CN" altLang="en-US" sz="1400" dirty="0">
                        <a:solidFill>
                          <a:srgbClr val="FF0000"/>
                        </a:solidFill>
                      </a:endParaRPr>
                    </a:p>
                  </a:txBody>
                  <a:tcPr/>
                </a:tc>
              </a:tr>
              <a:tr h="388593">
                <a:tc>
                  <a:txBody>
                    <a:bodyPr/>
                    <a:lstStyle/>
                    <a:p>
                      <a:r>
                        <a:rPr lang="en-US" altLang="zh-CN" sz="1400" dirty="0" smtClean="0"/>
                        <a:t>Underground</a:t>
                      </a:r>
                      <a:endParaRPr lang="zh-CN" altLang="en-US" sz="1400" dirty="0"/>
                    </a:p>
                  </a:txBody>
                  <a:tcPr/>
                </a:tc>
                <a:tc>
                  <a:txBody>
                    <a:bodyPr/>
                    <a:lstStyle/>
                    <a:p>
                      <a:r>
                        <a:rPr lang="en-US" altLang="zh-CN" sz="1400" dirty="0" smtClean="0">
                          <a:solidFill>
                            <a:srgbClr val="FF0000"/>
                          </a:solidFill>
                        </a:rPr>
                        <a:t>54.75</a:t>
                      </a:r>
                      <a:r>
                        <a:rPr lang="en-US" altLang="zh-CN" sz="1400" spc="-5" dirty="0" smtClean="0">
                          <a:solidFill>
                            <a:srgbClr val="FF0000"/>
                          </a:solidFill>
                          <a:latin typeface="SimSun"/>
                          <a:cs typeface="SimSun"/>
                        </a:rPr>
                        <a:t>±</a:t>
                      </a:r>
                      <a:r>
                        <a:rPr lang="en-US" altLang="zh-CN" sz="1400" dirty="0" smtClean="0">
                          <a:solidFill>
                            <a:srgbClr val="FF0000"/>
                          </a:solidFill>
                        </a:rPr>
                        <a:t>0.56</a:t>
                      </a:r>
                      <a:endParaRPr lang="zh-CN" altLang="en-US" sz="1400" dirty="0">
                        <a:solidFill>
                          <a:srgbClr val="FF0000"/>
                        </a:solidFill>
                      </a:endParaRPr>
                    </a:p>
                  </a:txBody>
                  <a:tcPr/>
                </a:tc>
                <a:tc>
                  <a:txBody>
                    <a:bodyPr/>
                    <a:lstStyle/>
                    <a:p>
                      <a:r>
                        <a:rPr lang="en-US" altLang="zh-CN" sz="1400" dirty="0" smtClean="0">
                          <a:solidFill>
                            <a:srgbClr val="FF0000"/>
                          </a:solidFill>
                        </a:rPr>
                        <a:t>33.03</a:t>
                      </a:r>
                      <a:r>
                        <a:rPr lang="en-US" altLang="zh-CN" sz="1400" spc="-5" dirty="0" smtClean="0">
                          <a:solidFill>
                            <a:srgbClr val="FF0000"/>
                          </a:solidFill>
                          <a:latin typeface="SimSun"/>
                          <a:cs typeface="SimSun"/>
                        </a:rPr>
                        <a:t>±</a:t>
                      </a:r>
                      <a:r>
                        <a:rPr lang="en-US" altLang="zh-CN" sz="1400" dirty="0" smtClean="0">
                          <a:solidFill>
                            <a:srgbClr val="FF0000"/>
                          </a:solidFill>
                        </a:rPr>
                        <a:t>0.32</a:t>
                      </a:r>
                      <a:endParaRPr lang="zh-CN" altLang="en-US" sz="1400" dirty="0">
                        <a:solidFill>
                          <a:srgbClr val="FF0000"/>
                        </a:solidFill>
                      </a:endParaRPr>
                    </a:p>
                  </a:txBody>
                  <a:tcPr/>
                </a:tc>
              </a:tr>
              <a:tr h="326804">
                <a:tc>
                  <a:txBody>
                    <a:bodyPr/>
                    <a:lstStyle/>
                    <a:p>
                      <a:r>
                        <a:rPr lang="en-US" altLang="zh-CN" sz="1400" dirty="0" smtClean="0"/>
                        <a:t>Ground</a:t>
                      </a:r>
                      <a:endParaRPr lang="zh-CN" altLang="en-US" sz="1400" dirty="0"/>
                    </a:p>
                  </a:txBody>
                  <a:tcPr/>
                </a:tc>
                <a:tc>
                  <a:txBody>
                    <a:bodyPr/>
                    <a:lstStyle/>
                    <a:p>
                      <a:r>
                        <a:rPr lang="en-US" altLang="zh-CN" sz="1400" dirty="0" smtClean="0">
                          <a:solidFill>
                            <a:srgbClr val="FF0000"/>
                          </a:solidFill>
                        </a:rPr>
                        <a:t>53.79</a:t>
                      </a:r>
                      <a:r>
                        <a:rPr lang="en-US" altLang="zh-CN" sz="1400" spc="-5" dirty="0" smtClean="0">
                          <a:solidFill>
                            <a:srgbClr val="FF0000"/>
                          </a:solidFill>
                          <a:latin typeface="SimSun"/>
                          <a:cs typeface="SimSun"/>
                        </a:rPr>
                        <a:t>±</a:t>
                      </a:r>
                      <a:r>
                        <a:rPr lang="en-US" altLang="zh-CN" sz="1400" dirty="0" smtClean="0">
                          <a:solidFill>
                            <a:srgbClr val="FF0000"/>
                          </a:solidFill>
                        </a:rPr>
                        <a:t>0.52</a:t>
                      </a:r>
                      <a:endParaRPr lang="zh-CN" altLang="en-US" sz="1400" dirty="0">
                        <a:solidFill>
                          <a:srgbClr val="FF0000"/>
                        </a:solidFill>
                      </a:endParaRPr>
                    </a:p>
                  </a:txBody>
                  <a:tcPr/>
                </a:tc>
                <a:tc>
                  <a:txBody>
                    <a:bodyPr/>
                    <a:lstStyle/>
                    <a:p>
                      <a:r>
                        <a:rPr lang="en-US" altLang="zh-CN" sz="1400" dirty="0" smtClean="0">
                          <a:solidFill>
                            <a:srgbClr val="FF0000"/>
                          </a:solidFill>
                        </a:rPr>
                        <a:t>33.40</a:t>
                      </a:r>
                      <a:r>
                        <a:rPr lang="en-US" altLang="zh-CN" sz="1400" spc="-5" dirty="0" smtClean="0">
                          <a:solidFill>
                            <a:srgbClr val="FF0000"/>
                          </a:solidFill>
                          <a:latin typeface="SimSun"/>
                          <a:cs typeface="SimSun"/>
                        </a:rPr>
                        <a:t>±</a:t>
                      </a:r>
                      <a:r>
                        <a:rPr lang="en-US" altLang="zh-CN" sz="1400" dirty="0" smtClean="0">
                          <a:solidFill>
                            <a:srgbClr val="FF0000"/>
                          </a:solidFill>
                        </a:rPr>
                        <a:t>0.38</a:t>
                      </a:r>
                      <a:endParaRPr lang="zh-CN" altLang="en-US" sz="1400" dirty="0">
                        <a:solidFill>
                          <a:srgbClr val="FF0000"/>
                        </a:solidFill>
                      </a:endParaRPr>
                    </a:p>
                  </a:txBody>
                  <a:tcPr/>
                </a:tc>
              </a:tr>
              <a:tr h="388593">
                <a:tc>
                  <a:txBody>
                    <a:bodyPr/>
                    <a:lstStyle/>
                    <a:p>
                      <a:r>
                        <a:rPr lang="en-US" altLang="zh-CN" sz="1400" dirty="0" smtClean="0"/>
                        <a:t>Average</a:t>
                      </a:r>
                      <a:r>
                        <a:rPr lang="en-US" altLang="zh-CN" sz="1400" baseline="0" dirty="0" smtClean="0"/>
                        <a:t> value</a:t>
                      </a:r>
                      <a:endParaRPr lang="zh-CN" altLang="en-US" sz="1400" dirty="0"/>
                    </a:p>
                  </a:txBody>
                  <a:tcPr/>
                </a:tc>
                <a:tc>
                  <a:txBody>
                    <a:bodyPr/>
                    <a:lstStyle/>
                    <a:p>
                      <a:r>
                        <a:rPr lang="en-US" altLang="zh-CN" sz="1400" dirty="0" smtClean="0">
                          <a:solidFill>
                            <a:srgbClr val="FF0000"/>
                          </a:solidFill>
                        </a:rPr>
                        <a:t>54.27</a:t>
                      </a:r>
                      <a:endParaRPr lang="zh-CN" altLang="en-US" sz="1400" dirty="0">
                        <a:solidFill>
                          <a:srgbClr val="FF0000"/>
                        </a:solidFill>
                      </a:endParaRPr>
                    </a:p>
                  </a:txBody>
                  <a:tcPr/>
                </a:tc>
                <a:tc>
                  <a:txBody>
                    <a:bodyPr/>
                    <a:lstStyle/>
                    <a:p>
                      <a:r>
                        <a:rPr lang="en-US" altLang="zh-CN" sz="1400" dirty="0" smtClean="0">
                          <a:solidFill>
                            <a:srgbClr val="FF0000"/>
                          </a:solidFill>
                        </a:rPr>
                        <a:t>33.22</a:t>
                      </a:r>
                      <a:endParaRPr lang="zh-CN" altLang="en-US" sz="1400" dirty="0">
                        <a:solidFill>
                          <a:srgbClr val="FF0000"/>
                        </a:solidFill>
                      </a:endParaRPr>
                    </a:p>
                  </a:txBody>
                  <a:tcPr/>
                </a:tc>
              </a:tr>
              <a:tr h="279692">
                <a:tc>
                  <a:txBody>
                    <a:bodyPr/>
                    <a:lstStyle/>
                    <a:p>
                      <a:r>
                        <a:rPr lang="en-US" altLang="zh-CN" sz="1400" dirty="0" smtClean="0"/>
                        <a:t>Change/year(</a:t>
                      </a:r>
                      <a:r>
                        <a:rPr lang="en-US" altLang="zh-CN" sz="1400" dirty="0" err="1" smtClean="0"/>
                        <a:t>deg</a:t>
                      </a:r>
                      <a:r>
                        <a:rPr lang="en-US" altLang="zh-CN" sz="1400" dirty="0" smtClean="0"/>
                        <a:t>)</a:t>
                      </a:r>
                      <a:endParaRPr lang="zh-CN" altLang="en-US" sz="1400" dirty="0"/>
                    </a:p>
                  </a:txBody>
                  <a:tcPr/>
                </a:tc>
                <a:tc>
                  <a:txBody>
                    <a:bodyPr/>
                    <a:lstStyle/>
                    <a:p>
                      <a:r>
                        <a:rPr lang="en-US" altLang="zh-CN" sz="1400" dirty="0" smtClean="0">
                          <a:solidFill>
                            <a:srgbClr val="FF0000"/>
                          </a:solidFill>
                        </a:rPr>
                        <a:t>-0.0584</a:t>
                      </a:r>
                      <a:endParaRPr lang="zh-CN" altLang="en-US" sz="1400" dirty="0">
                        <a:solidFill>
                          <a:srgbClr val="FF0000"/>
                        </a:solidFill>
                      </a:endParaRPr>
                    </a:p>
                  </a:txBody>
                  <a:tcPr/>
                </a:tc>
                <a:tc>
                  <a:txBody>
                    <a:bodyPr/>
                    <a:lstStyle/>
                    <a:p>
                      <a:r>
                        <a:rPr lang="en-US" altLang="zh-CN" sz="1400" dirty="0" smtClean="0">
                          <a:solidFill>
                            <a:srgbClr val="FF0000"/>
                          </a:solidFill>
                        </a:rPr>
                        <a:t>0.147</a:t>
                      </a:r>
                      <a:endParaRPr lang="zh-CN" altLang="en-US" sz="1400" dirty="0">
                        <a:solidFill>
                          <a:srgbClr val="FF0000"/>
                        </a:solidFill>
                      </a:endParaRPr>
                    </a:p>
                  </a:txBody>
                  <a:tcPr/>
                </a:tc>
              </a:tr>
              <a:tr h="475476">
                <a:tc>
                  <a:txBody>
                    <a:bodyPr/>
                    <a:lstStyle/>
                    <a:p>
                      <a:r>
                        <a:rPr lang="en-US" altLang="zh-CN" sz="1400" dirty="0" smtClean="0"/>
                        <a:t>Consider</a:t>
                      </a:r>
                      <a:r>
                        <a:rPr lang="en-US" altLang="zh-CN" sz="1400" baseline="0" dirty="0" smtClean="0"/>
                        <a:t> the change and compensate</a:t>
                      </a:r>
                      <a:endParaRPr lang="zh-CN" altLang="en-US" sz="1400" dirty="0"/>
                    </a:p>
                  </a:txBody>
                  <a:tcPr/>
                </a:tc>
                <a:tc>
                  <a:txBody>
                    <a:bodyPr/>
                    <a:lstStyle/>
                    <a:p>
                      <a:r>
                        <a:rPr lang="en-US" altLang="zh-CN" sz="1400" dirty="0" smtClean="0">
                          <a:solidFill>
                            <a:srgbClr val="FF0000"/>
                          </a:solidFill>
                        </a:rPr>
                        <a:t>54.0</a:t>
                      </a:r>
                      <a:endParaRPr lang="zh-CN" altLang="en-US" sz="1400" dirty="0">
                        <a:solidFill>
                          <a:srgbClr val="FF0000"/>
                        </a:solidFill>
                      </a:endParaRPr>
                    </a:p>
                  </a:txBody>
                  <a:tcPr/>
                </a:tc>
                <a:tc>
                  <a:txBody>
                    <a:bodyPr/>
                    <a:lstStyle/>
                    <a:p>
                      <a:r>
                        <a:rPr lang="en-US" altLang="zh-CN" sz="1400" dirty="0" smtClean="0">
                          <a:solidFill>
                            <a:srgbClr val="FF0000"/>
                          </a:solidFill>
                        </a:rPr>
                        <a:t>34.0</a:t>
                      </a:r>
                      <a:endParaRPr lang="zh-CN" altLang="en-US" sz="1400" dirty="0">
                        <a:solidFill>
                          <a:srgbClr val="FF0000"/>
                        </a:solidFill>
                      </a:endParaRPr>
                    </a:p>
                  </a:txBody>
                  <a:tcPr/>
                </a:tc>
              </a:tr>
            </a:tbl>
          </a:graphicData>
        </a:graphic>
      </p:graphicFrame>
      <p:sp>
        <p:nvSpPr>
          <p:cNvPr id="3" name="页脚占位符 2"/>
          <p:cNvSpPr>
            <a:spLocks noGrp="1"/>
          </p:cNvSpPr>
          <p:nvPr>
            <p:ph type="ftr" sz="quarter" idx="5"/>
          </p:nvPr>
        </p:nvSpPr>
        <p:spPr/>
        <p:txBody>
          <a:bodyPr/>
          <a:lstStyle/>
          <a:p>
            <a:endParaRPr lang="zh-CN" altLang="en-US"/>
          </a:p>
        </p:txBody>
      </p:sp>
      <p:sp>
        <p:nvSpPr>
          <p:cNvPr id="5" name="灯片编号占位符 4"/>
          <p:cNvSpPr>
            <a:spLocks noGrp="1"/>
          </p:cNvSpPr>
          <p:nvPr>
            <p:ph type="sldNum" sz="quarter" idx="7"/>
          </p:nvPr>
        </p:nvSpPr>
        <p:spPr>
          <a:xfrm>
            <a:off x="8229600" y="6629400"/>
            <a:ext cx="796162" cy="233582"/>
          </a:xfrm>
        </p:spPr>
        <p:txBody>
          <a:bodyPr/>
          <a:lstStyle/>
          <a:p>
            <a:pPr marL="114935">
              <a:lnSpc>
                <a:spcPts val="1510"/>
              </a:lnSpc>
            </a:pPr>
            <a:fld id="{81D60167-4931-47E6-BA6A-407CBD079E47}" type="slidenum">
              <a:rPr lang="en-US" altLang="zh-CN" smtClean="0"/>
              <a:t>13</a:t>
            </a:fld>
            <a:endParaRPr lang="en-US" altLang="zh-CN" dirty="0"/>
          </a:p>
        </p:txBody>
      </p:sp>
    </p:spTree>
    <p:extLst>
      <p:ext uri="{BB962C8B-B14F-4D97-AF65-F5344CB8AC3E}">
        <p14:creationId xmlns:p14="http://schemas.microsoft.com/office/powerpoint/2010/main" val="272413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85750"/>
            <a:ext cx="9144000" cy="622300"/>
          </a:xfrm>
        </p:spPr>
        <p:txBody>
          <a:bodyPr/>
          <a:lstStyle/>
          <a:p>
            <a:pPr>
              <a:defRPr/>
            </a:pPr>
            <a:r>
              <a:rPr lang="en-US" altLang="zh-CN" sz="3600" dirty="0" smtClean="0">
                <a:solidFill>
                  <a:srgbClr val="000066"/>
                </a:solidFill>
              </a:rPr>
              <a:t>The hardware progress</a:t>
            </a:r>
            <a:endParaRPr lang="zh-CN" altLang="en-US" sz="3600" dirty="0">
              <a:solidFill>
                <a:srgbClr val="000066"/>
              </a:solidFill>
            </a:endParaRPr>
          </a:p>
        </p:txBody>
      </p:sp>
      <p:sp>
        <p:nvSpPr>
          <p:cNvPr id="7171" name="内容占位符 2"/>
          <p:cNvSpPr>
            <a:spLocks noGrp="1"/>
          </p:cNvSpPr>
          <p:nvPr>
            <p:ph idx="4294967295"/>
          </p:nvPr>
        </p:nvSpPr>
        <p:spPr>
          <a:xfrm>
            <a:off x="539552" y="1196752"/>
            <a:ext cx="8245797" cy="1138773"/>
          </a:xfrm>
          <a:prstGeom prst="rect">
            <a:avLst/>
          </a:prstGeom>
        </p:spPr>
        <p:txBody>
          <a:bodyPr/>
          <a:lstStyle/>
          <a:p>
            <a:pPr>
              <a:spcBef>
                <a:spcPts val="1200"/>
              </a:spcBef>
              <a:buClr>
                <a:srgbClr val="FFC000"/>
              </a:buClr>
              <a:buFont typeface="Wingdings" pitchFamily="2" charset="2"/>
              <a:buChar char="Ø"/>
              <a:defRPr/>
            </a:pPr>
            <a:r>
              <a:rPr lang="en-US" altLang="zh-CN" dirty="0" smtClean="0">
                <a:solidFill>
                  <a:srgbClr val="000066"/>
                </a:solidFill>
              </a:rPr>
              <a:t>Control Scheme:</a:t>
            </a:r>
          </a:p>
          <a:p>
            <a:pPr lvl="1">
              <a:spcBef>
                <a:spcPts val="1200"/>
              </a:spcBef>
              <a:buClr>
                <a:srgbClr val="FFC000"/>
              </a:buClr>
              <a:buFont typeface="Wingdings" pitchFamily="2" charset="2"/>
              <a:buChar char="ü"/>
              <a:defRPr/>
            </a:pPr>
            <a:r>
              <a:rPr lang="en-US" altLang="zh-CN" dirty="0" smtClean="0">
                <a:solidFill>
                  <a:srgbClr val="000066"/>
                </a:solidFill>
              </a:rPr>
              <a:t>One </a:t>
            </a:r>
            <a:r>
              <a:rPr lang="en-US" altLang="zh-CN" dirty="0">
                <a:solidFill>
                  <a:srgbClr val="000066"/>
                </a:solidFill>
              </a:rPr>
              <a:t>center symmetrical pair of coils is powered by one DC power </a:t>
            </a:r>
            <a:r>
              <a:rPr lang="en-US" altLang="zh-CN" dirty="0" smtClean="0">
                <a:solidFill>
                  <a:srgbClr val="000066"/>
                </a:solidFill>
              </a:rPr>
              <a:t>supply</a:t>
            </a:r>
          </a:p>
          <a:p>
            <a:pPr lvl="1">
              <a:spcBef>
                <a:spcPts val="1200"/>
              </a:spcBef>
              <a:buClr>
                <a:srgbClr val="FFC000"/>
              </a:buClr>
              <a:buFont typeface="Wingdings" pitchFamily="2" charset="2"/>
              <a:buChar char="ü"/>
              <a:defRPr/>
            </a:pPr>
            <a:r>
              <a:rPr lang="en-US" altLang="zh-CN" dirty="0">
                <a:solidFill>
                  <a:srgbClr val="000066"/>
                </a:solidFill>
              </a:rPr>
              <a:t>The power supply is controlled by </a:t>
            </a:r>
            <a:r>
              <a:rPr lang="en-US" altLang="zh-CN" dirty="0" smtClean="0">
                <a:solidFill>
                  <a:srgbClr val="000066"/>
                </a:solidFill>
              </a:rPr>
              <a:t>computer </a:t>
            </a:r>
            <a:r>
              <a:rPr lang="en-US" altLang="zh-CN" dirty="0">
                <a:solidFill>
                  <a:srgbClr val="000066"/>
                </a:solidFill>
              </a:rPr>
              <a:t>remotely</a:t>
            </a:r>
          </a:p>
        </p:txBody>
      </p:sp>
      <p:sp>
        <p:nvSpPr>
          <p:cNvPr id="5" name="灯片编号占位符 4"/>
          <p:cNvSpPr>
            <a:spLocks noGrp="1"/>
          </p:cNvSpPr>
          <p:nvPr>
            <p:ph type="sldNum" sz="quarter" idx="4294967295"/>
          </p:nvPr>
        </p:nvSpPr>
        <p:spPr>
          <a:xfrm>
            <a:off x="8536781" y="6472238"/>
            <a:ext cx="584994" cy="365125"/>
          </a:xfrm>
          <a:prstGeom prst="rect">
            <a:avLst/>
          </a:prstGeom>
        </p:spPr>
        <p:txBody>
          <a:bodyPr/>
          <a:lstStyle/>
          <a:p>
            <a:pPr>
              <a:defRPr/>
            </a:pPr>
            <a:fld id="{32CDDAA0-E3C3-4242-8FFC-CE5EAA5EBB1F}" type="slidenum">
              <a:rPr lang="zh-CN" altLang="en-US" smtClean="0"/>
              <a:pPr>
                <a:defRPr/>
              </a:pPr>
              <a:t>14</a:t>
            </a:fld>
            <a:endParaRPr lang="zh-CN" altLang="en-US"/>
          </a:p>
        </p:txBody>
      </p:sp>
      <p:pic>
        <p:nvPicPr>
          <p:cNvPr id="10" name="内容占位符 3" descr="JUNO logo 01.jpg"/>
          <p:cNvPicPr>
            <a:picLocks noChangeAspect="1"/>
          </p:cNvPicPr>
          <p:nvPr/>
        </p:nvPicPr>
        <p:blipFill>
          <a:blip r:embed="rId2" cstate="print">
            <a:extLst>
              <a:ext uri="{28A0092B-C50C-407E-A947-70E740481C1C}">
                <a14:useLocalDpi xmlns:a14="http://schemas.microsoft.com/office/drawing/2010/main" val="0"/>
              </a:ext>
            </a:extLst>
          </a:blip>
          <a:srcRect l="53276"/>
          <a:stretch>
            <a:fillRect/>
          </a:stretch>
        </p:blipFill>
        <p:spPr bwMode="auto">
          <a:xfrm>
            <a:off x="8101013" y="115888"/>
            <a:ext cx="8715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p:cNvSpPr/>
          <p:nvPr/>
        </p:nvSpPr>
        <p:spPr>
          <a:xfrm>
            <a:off x="2411853" y="6299303"/>
            <a:ext cx="4664349" cy="400110"/>
          </a:xfrm>
          <a:prstGeom prst="rect">
            <a:avLst/>
          </a:prstGeom>
        </p:spPr>
        <p:txBody>
          <a:bodyPr wrap="square">
            <a:spAutoFit/>
          </a:bodyPr>
          <a:lstStyle/>
          <a:p>
            <a:r>
              <a:rPr lang="en-US" altLang="zh-CN" b="0" dirty="0" smtClean="0"/>
              <a:t>The diagram of shielding  system control</a:t>
            </a:r>
            <a:endParaRPr lang="zh-CN" altLang="en-US" b="0" dirty="0"/>
          </a:p>
        </p:txBody>
      </p:sp>
      <p:grpSp>
        <p:nvGrpSpPr>
          <p:cNvPr id="33" name="组合 32"/>
          <p:cNvGrpSpPr/>
          <p:nvPr/>
        </p:nvGrpSpPr>
        <p:grpSpPr>
          <a:xfrm>
            <a:off x="519270" y="3061419"/>
            <a:ext cx="8073801" cy="3237884"/>
            <a:chOff x="344266" y="1419009"/>
            <a:chExt cx="8455468" cy="3603848"/>
          </a:xfrm>
        </p:grpSpPr>
        <p:pic>
          <p:nvPicPr>
            <p:cNvPr id="34" name="图片 33"/>
            <p:cNvPicPr>
              <a:picLocks noChangeAspect="1"/>
            </p:cNvPicPr>
            <p:nvPr/>
          </p:nvPicPr>
          <p:blipFill>
            <a:blip r:embed="rId3"/>
            <a:stretch>
              <a:fillRect/>
            </a:stretch>
          </p:blipFill>
          <p:spPr>
            <a:xfrm>
              <a:off x="5689462" y="1419009"/>
              <a:ext cx="3110272" cy="3167952"/>
            </a:xfrm>
            <a:prstGeom prst="rect">
              <a:avLst/>
            </a:prstGeom>
          </p:spPr>
        </p:pic>
        <p:pic>
          <p:nvPicPr>
            <p:cNvPr id="35" name="Picture 2" descr="http://pic31.photophoto.cn/20140507/0022005867274655_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931"/>
            <a:stretch/>
          </p:blipFill>
          <p:spPr bwMode="auto">
            <a:xfrm>
              <a:off x="344266" y="2329775"/>
              <a:ext cx="1584643" cy="13464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apmtech.cn/uploadfile/201605161438211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57" t="29919" r="11495" b="35040"/>
            <a:stretch/>
          </p:blipFill>
          <p:spPr bwMode="auto">
            <a:xfrm>
              <a:off x="2834699" y="1653952"/>
              <a:ext cx="1872208" cy="5241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www.apmtech.cn/uploadfile/201605161438211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57" t="29919" r="11495" b="35040"/>
            <a:stretch/>
          </p:blipFill>
          <p:spPr bwMode="auto">
            <a:xfrm>
              <a:off x="2834699" y="2216831"/>
              <a:ext cx="1872208" cy="52410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www.apmtech.cn/uploadfile/201605161438211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57" t="29919" r="11495" b="35040"/>
            <a:stretch/>
          </p:blipFill>
          <p:spPr bwMode="auto">
            <a:xfrm>
              <a:off x="2834699" y="2740933"/>
              <a:ext cx="1872208" cy="52410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ttp://www.apmtech.cn/uploadfile/201605161438211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57" t="29919" r="11495" b="35040"/>
            <a:stretch/>
          </p:blipFill>
          <p:spPr bwMode="auto">
            <a:xfrm>
              <a:off x="2834699" y="3886200"/>
              <a:ext cx="1872208" cy="524102"/>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肘形连接符 39"/>
            <p:cNvCxnSpPr>
              <a:stCxn id="35" idx="3"/>
              <a:endCxn id="36" idx="1"/>
            </p:cNvCxnSpPr>
            <p:nvPr/>
          </p:nvCxnSpPr>
          <p:spPr>
            <a:xfrm flipV="1">
              <a:off x="1928909" y="1916003"/>
              <a:ext cx="905790" cy="1086981"/>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41" name="直接连接符 40"/>
            <p:cNvCxnSpPr>
              <a:endCxn id="37" idx="1"/>
            </p:cNvCxnSpPr>
            <p:nvPr/>
          </p:nvCxnSpPr>
          <p:spPr>
            <a:xfrm>
              <a:off x="2381804" y="2478882"/>
              <a:ext cx="45289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38" idx="1"/>
            </p:cNvCxnSpPr>
            <p:nvPr/>
          </p:nvCxnSpPr>
          <p:spPr>
            <a:xfrm>
              <a:off x="2410179" y="3002984"/>
              <a:ext cx="4245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肘形连接符 42"/>
            <p:cNvCxnSpPr>
              <a:stCxn id="39" idx="1"/>
              <a:endCxn id="35" idx="3"/>
            </p:cNvCxnSpPr>
            <p:nvPr/>
          </p:nvCxnSpPr>
          <p:spPr>
            <a:xfrm rot="10800000">
              <a:off x="1928909" y="3002985"/>
              <a:ext cx="905790" cy="1145267"/>
            </a:xfrm>
            <a:prstGeom prst="bentConnector3">
              <a:avLst/>
            </a:prstGeom>
            <a:ln w="28575"/>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6200000">
              <a:off x="3143077" y="3333874"/>
              <a:ext cx="955226" cy="483489"/>
            </a:xfrm>
            <a:prstGeom prst="rect">
              <a:avLst/>
            </a:prstGeom>
            <a:noFill/>
          </p:spPr>
          <p:txBody>
            <a:bodyPr wrap="square" rtlCol="0" anchor="ctr">
              <a:spAutoFit/>
            </a:bodyPr>
            <a:lstStyle/>
            <a:p>
              <a:pPr algn="ctr"/>
              <a:r>
                <a:rPr lang="en-US" altLang="zh-CN" sz="2400" dirty="0" smtClean="0"/>
                <a:t>……</a:t>
              </a:r>
              <a:endParaRPr lang="zh-CN" altLang="en-US" sz="2400" dirty="0"/>
            </a:p>
          </p:txBody>
        </p:sp>
        <p:sp>
          <p:nvSpPr>
            <p:cNvPr id="45" name="TextBox 44"/>
            <p:cNvSpPr txBox="1"/>
            <p:nvPr/>
          </p:nvSpPr>
          <p:spPr>
            <a:xfrm rot="16200000">
              <a:off x="2003143" y="3333873"/>
              <a:ext cx="955226" cy="483489"/>
            </a:xfrm>
            <a:prstGeom prst="rect">
              <a:avLst/>
            </a:prstGeom>
            <a:noFill/>
          </p:spPr>
          <p:txBody>
            <a:bodyPr wrap="square" rtlCol="0" anchor="ctr">
              <a:spAutoFit/>
            </a:bodyPr>
            <a:lstStyle/>
            <a:p>
              <a:pPr algn="ctr"/>
              <a:r>
                <a:rPr lang="en-US" altLang="zh-CN" sz="2400" dirty="0" smtClean="0"/>
                <a:t>……</a:t>
              </a:r>
              <a:endParaRPr lang="zh-CN" altLang="en-US" sz="2400" dirty="0"/>
            </a:p>
          </p:txBody>
        </p:sp>
        <p:cxnSp>
          <p:nvCxnSpPr>
            <p:cNvPr id="46" name="肘形连接符 45"/>
            <p:cNvCxnSpPr>
              <a:endCxn id="36" idx="3"/>
            </p:cNvCxnSpPr>
            <p:nvPr/>
          </p:nvCxnSpPr>
          <p:spPr>
            <a:xfrm rot="10800000" flipV="1">
              <a:off x="4706907" y="1653949"/>
              <a:ext cx="2016224" cy="262054"/>
            </a:xfrm>
            <a:prstGeom prst="bentConnector3">
              <a:avLst>
                <a:gd name="adj1" fmla="val 93038"/>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肘形连接符 46"/>
            <p:cNvCxnSpPr>
              <a:endCxn id="37" idx="3"/>
            </p:cNvCxnSpPr>
            <p:nvPr/>
          </p:nvCxnSpPr>
          <p:spPr>
            <a:xfrm rot="10800000" flipV="1">
              <a:off x="4706907" y="1784974"/>
              <a:ext cx="2160240" cy="693908"/>
            </a:xfrm>
            <a:prstGeom prst="bentConnector3">
              <a:avLst>
                <a:gd name="adj1" fmla="val 89305"/>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肘形连接符 47"/>
            <p:cNvCxnSpPr>
              <a:endCxn id="38" idx="3"/>
            </p:cNvCxnSpPr>
            <p:nvPr/>
          </p:nvCxnSpPr>
          <p:spPr>
            <a:xfrm rot="10800000" flipV="1">
              <a:off x="4706907" y="1916002"/>
              <a:ext cx="2232248" cy="1086981"/>
            </a:xfrm>
            <a:prstGeom prst="bentConnector3">
              <a:avLst>
                <a:gd name="adj1" fmla="val 84693"/>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肘形连接符 48"/>
            <p:cNvCxnSpPr>
              <a:endCxn id="39" idx="3"/>
            </p:cNvCxnSpPr>
            <p:nvPr/>
          </p:nvCxnSpPr>
          <p:spPr>
            <a:xfrm rot="10800000">
              <a:off x="4706907" y="4148252"/>
              <a:ext cx="1584176" cy="97989"/>
            </a:xfrm>
            <a:prstGeom prst="bentConnector3">
              <a:avLst>
                <a:gd name="adj1" fmla="val 78860"/>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16200000">
              <a:off x="4291125" y="3333874"/>
              <a:ext cx="955226" cy="483489"/>
            </a:xfrm>
            <a:prstGeom prst="rect">
              <a:avLst/>
            </a:prstGeom>
            <a:noFill/>
          </p:spPr>
          <p:txBody>
            <a:bodyPr wrap="square" rtlCol="0" anchor="ctr">
              <a:spAutoFit/>
            </a:bodyPr>
            <a:lstStyle/>
            <a:p>
              <a:pPr algn="ctr"/>
              <a:r>
                <a:rPr lang="en-US" altLang="zh-CN" sz="2400" dirty="0" smtClean="0"/>
                <a:t>……</a:t>
              </a:r>
              <a:endParaRPr lang="zh-CN" altLang="en-US" sz="2400" dirty="0"/>
            </a:p>
          </p:txBody>
        </p:sp>
        <p:sp>
          <p:nvSpPr>
            <p:cNvPr id="51" name="矩形 50"/>
            <p:cNvSpPr/>
            <p:nvPr/>
          </p:nvSpPr>
          <p:spPr>
            <a:xfrm>
              <a:off x="483523" y="3609201"/>
              <a:ext cx="1306127" cy="276999"/>
            </a:xfrm>
            <a:prstGeom prst="rect">
              <a:avLst/>
            </a:prstGeom>
          </p:spPr>
          <p:txBody>
            <a:bodyPr wrap="none">
              <a:spAutoFit/>
            </a:bodyPr>
            <a:lstStyle/>
            <a:p>
              <a:pPr algn="ctr"/>
              <a:r>
                <a:rPr lang="en-US" altLang="zh-CN" sz="1200" dirty="0"/>
                <a:t>process computer</a:t>
              </a:r>
              <a:endParaRPr lang="zh-CN" altLang="en-US" sz="1200" dirty="0"/>
            </a:p>
          </p:txBody>
        </p:sp>
        <p:sp>
          <p:nvSpPr>
            <p:cNvPr id="52" name="矩形 51"/>
            <p:cNvSpPr/>
            <p:nvPr/>
          </p:nvSpPr>
          <p:spPr>
            <a:xfrm>
              <a:off x="3372457" y="4448461"/>
              <a:ext cx="796693" cy="276999"/>
            </a:xfrm>
            <a:prstGeom prst="rect">
              <a:avLst/>
            </a:prstGeom>
          </p:spPr>
          <p:txBody>
            <a:bodyPr wrap="none">
              <a:spAutoFit/>
            </a:bodyPr>
            <a:lstStyle/>
            <a:p>
              <a:pPr algn="ctr"/>
              <a:r>
                <a:rPr lang="en-US" altLang="zh-CN" sz="1200" dirty="0" smtClean="0"/>
                <a:t>DC power</a:t>
              </a:r>
              <a:endParaRPr lang="zh-CN" altLang="en-US" sz="1200" dirty="0"/>
            </a:p>
          </p:txBody>
        </p:sp>
        <p:sp>
          <p:nvSpPr>
            <p:cNvPr id="53" name="矩形 52"/>
            <p:cNvSpPr/>
            <p:nvPr/>
          </p:nvSpPr>
          <p:spPr>
            <a:xfrm>
              <a:off x="6733780" y="4586961"/>
              <a:ext cx="1063433" cy="276999"/>
            </a:xfrm>
            <a:prstGeom prst="rect">
              <a:avLst/>
            </a:prstGeom>
          </p:spPr>
          <p:txBody>
            <a:bodyPr wrap="none">
              <a:spAutoFit/>
            </a:bodyPr>
            <a:lstStyle/>
            <a:p>
              <a:pPr algn="ctr"/>
              <a:r>
                <a:rPr lang="en-US" altLang="zh-CN" sz="1200" dirty="0" smtClean="0"/>
                <a:t>Shielding coils</a:t>
              </a:r>
              <a:endParaRPr lang="zh-CN" altLang="en-US" sz="1200" dirty="0"/>
            </a:p>
          </p:txBody>
        </p:sp>
        <p:pic>
          <p:nvPicPr>
            <p:cNvPr id="54" name="Picture 2" descr="F:\magnet data\Magnetmeter stressmeter power\磁场测量仪器\德国柯雷\Transmitter_GFP_rev2.0定制产品\微信图片_2018011516141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351" r="20893" b="11959"/>
            <a:stretch/>
          </p:blipFill>
          <p:spPr bwMode="auto">
            <a:xfrm>
              <a:off x="6388213" y="3098006"/>
              <a:ext cx="1101884" cy="686255"/>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肘形连接符 54"/>
            <p:cNvCxnSpPr>
              <a:stCxn id="54" idx="1"/>
            </p:cNvCxnSpPr>
            <p:nvPr/>
          </p:nvCxnSpPr>
          <p:spPr>
            <a:xfrm rot="10800000" flipV="1">
              <a:off x="2381803" y="3441133"/>
              <a:ext cx="4006410" cy="134483"/>
            </a:xfrm>
            <a:prstGeom prst="bentConnector3">
              <a:avLst>
                <a:gd name="adj1"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630951" y="4561192"/>
              <a:ext cx="1685912" cy="461665"/>
            </a:xfrm>
            <a:prstGeom prst="rect">
              <a:avLst/>
            </a:prstGeom>
          </p:spPr>
          <p:txBody>
            <a:bodyPr wrap="square">
              <a:spAutoFit/>
            </a:bodyPr>
            <a:lstStyle/>
            <a:p>
              <a:pPr algn="ctr"/>
              <a:r>
                <a:rPr lang="en-US" altLang="zh-CN" sz="1200" dirty="0"/>
                <a:t>magnetic field </a:t>
              </a:r>
              <a:r>
                <a:rPr lang="en-US" altLang="zh-CN" sz="1200" dirty="0" smtClean="0"/>
                <a:t>monitoring sensor</a:t>
              </a:r>
              <a:endParaRPr lang="zh-CN" altLang="en-US" sz="1200" dirty="0"/>
            </a:p>
          </p:txBody>
        </p:sp>
        <p:cxnSp>
          <p:nvCxnSpPr>
            <p:cNvPr id="57" name="直接箭头连接符 56"/>
            <p:cNvCxnSpPr>
              <a:stCxn id="56" idx="0"/>
            </p:cNvCxnSpPr>
            <p:nvPr/>
          </p:nvCxnSpPr>
          <p:spPr>
            <a:xfrm flipV="1">
              <a:off x="5473907" y="3575619"/>
              <a:ext cx="1114317" cy="98557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 name="页脚占位符 2"/>
          <p:cNvSpPr>
            <a:spLocks noGrp="1"/>
          </p:cNvSpPr>
          <p:nvPr>
            <p:ph type="ftr" sz="quarter" idx="5"/>
          </p:nvPr>
        </p:nvSpPr>
        <p:spPr/>
        <p:txBody>
          <a:bodyPr/>
          <a:lstStyle/>
          <a:p>
            <a:endParaRPr lang="zh-CN" altLang="en-US"/>
          </a:p>
        </p:txBody>
      </p:sp>
    </p:spTree>
    <p:extLst>
      <p:ext uri="{BB962C8B-B14F-4D97-AF65-F5344CB8AC3E}">
        <p14:creationId xmlns:p14="http://schemas.microsoft.com/office/powerpoint/2010/main" val="132097235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4294967295"/>
          </p:nvPr>
        </p:nvSpPr>
        <p:spPr>
          <a:xfrm>
            <a:off x="327869" y="406889"/>
            <a:ext cx="8208912" cy="2878095"/>
          </a:xfrm>
          <a:prstGeom prst="rect">
            <a:avLst/>
          </a:prstGeom>
        </p:spPr>
        <p:txBody>
          <a:bodyPr/>
          <a:lstStyle/>
          <a:p>
            <a:pPr>
              <a:spcBef>
                <a:spcPts val="1200"/>
              </a:spcBef>
              <a:buClr>
                <a:srgbClr val="FFC000"/>
              </a:buClr>
              <a:buFont typeface="Wingdings" pitchFamily="2" charset="2"/>
              <a:buChar char="Ø"/>
              <a:defRPr/>
            </a:pPr>
            <a:r>
              <a:rPr lang="en-US" altLang="zh-CN" dirty="0" smtClean="0"/>
              <a:t>The cable design for coils</a:t>
            </a:r>
          </a:p>
          <a:p>
            <a:pPr lvl="1">
              <a:spcBef>
                <a:spcPts val="1200"/>
              </a:spcBef>
              <a:buClr>
                <a:srgbClr val="FFC000"/>
              </a:buClr>
              <a:buFont typeface="Wingdings" pitchFamily="2" charset="2"/>
              <a:buChar char="ü"/>
              <a:defRPr/>
            </a:pPr>
            <a:r>
              <a:rPr lang="en-US" altLang="zh-CN" dirty="0"/>
              <a:t>To control the wire cost, we have determined that each coil will be winded by one type of cable, the joint between coils will be fixed above the </a:t>
            </a:r>
            <a:r>
              <a:rPr lang="en-US" altLang="zh-CN" dirty="0" smtClean="0"/>
              <a:t>water pool</a:t>
            </a:r>
          </a:p>
          <a:p>
            <a:pPr lvl="1">
              <a:spcBef>
                <a:spcPts val="1200"/>
              </a:spcBef>
              <a:buClr>
                <a:srgbClr val="FFC000"/>
              </a:buClr>
              <a:buFont typeface="Wingdings" pitchFamily="2" charset="2"/>
              <a:buChar char="ü"/>
              <a:defRPr/>
            </a:pPr>
            <a:r>
              <a:rPr lang="en-US" altLang="zh-CN" dirty="0"/>
              <a:t>The copper cross section of cable is </a:t>
            </a:r>
            <a:r>
              <a:rPr lang="en-US" altLang="zh-CN" dirty="0" smtClean="0"/>
              <a:t>determined to be 25mm</a:t>
            </a:r>
            <a:r>
              <a:rPr lang="en-US" altLang="zh-CN" baseline="30000" dirty="0" smtClean="0"/>
              <a:t>2</a:t>
            </a:r>
            <a:endParaRPr lang="en-US" altLang="zh-CN" b="0" baseline="30000" dirty="0" smtClean="0"/>
          </a:p>
          <a:p>
            <a:pPr lvl="1">
              <a:spcBef>
                <a:spcPts val="1200"/>
              </a:spcBef>
              <a:buClr>
                <a:srgbClr val="FFC000"/>
              </a:buClr>
              <a:buFont typeface="Wingdings" pitchFamily="2" charset="2"/>
              <a:buChar char="ü"/>
              <a:defRPr/>
            </a:pPr>
            <a:r>
              <a:rPr lang="en-US" altLang="zh-CN" dirty="0"/>
              <a:t>Coil </a:t>
            </a:r>
            <a:r>
              <a:rPr lang="en-US" altLang="zh-CN" dirty="0" smtClean="0"/>
              <a:t>1~3 </a:t>
            </a:r>
            <a:r>
              <a:rPr lang="en-US" altLang="zh-CN" dirty="0"/>
              <a:t>will need two cables: One use, the other is </a:t>
            </a:r>
            <a:r>
              <a:rPr lang="en-US" altLang="zh-CN" dirty="0" smtClean="0"/>
              <a:t>spare</a:t>
            </a:r>
            <a:endParaRPr lang="en-US" altLang="zh-CN" dirty="0"/>
          </a:p>
          <a:p>
            <a:pPr lvl="1">
              <a:spcBef>
                <a:spcPts val="1200"/>
              </a:spcBef>
              <a:buClr>
                <a:srgbClr val="FFC000"/>
              </a:buClr>
              <a:buFont typeface="Wingdings" pitchFamily="2" charset="2"/>
              <a:buChar char="ü"/>
              <a:defRPr/>
            </a:pPr>
            <a:r>
              <a:rPr lang="en-US" altLang="zh-CN" dirty="0"/>
              <a:t>Coil </a:t>
            </a:r>
            <a:r>
              <a:rPr lang="en-US" altLang="zh-CN" dirty="0" smtClean="0"/>
              <a:t>4~16 </a:t>
            </a:r>
            <a:r>
              <a:rPr lang="en-US" altLang="zh-CN" dirty="0"/>
              <a:t>need three cables to be wound: Two parallel, one spare.</a:t>
            </a:r>
          </a:p>
        </p:txBody>
      </p:sp>
      <p:sp>
        <p:nvSpPr>
          <p:cNvPr id="5" name="灯片编号占位符 4"/>
          <p:cNvSpPr>
            <a:spLocks noGrp="1"/>
          </p:cNvSpPr>
          <p:nvPr>
            <p:ph type="sldNum" sz="quarter" idx="4294967295"/>
          </p:nvPr>
        </p:nvSpPr>
        <p:spPr>
          <a:xfrm>
            <a:off x="8610599" y="6539906"/>
            <a:ext cx="511175" cy="297457"/>
          </a:xfrm>
          <a:prstGeom prst="rect">
            <a:avLst/>
          </a:prstGeom>
        </p:spPr>
        <p:txBody>
          <a:bodyPr/>
          <a:lstStyle/>
          <a:p>
            <a:pPr>
              <a:defRPr/>
            </a:pPr>
            <a:fld id="{32CDDAA0-E3C3-4242-8FFC-CE5EAA5EBB1F}" type="slidenum">
              <a:rPr lang="zh-CN" altLang="en-US" smtClean="0"/>
              <a:pPr>
                <a:defRPr/>
              </a:pPr>
              <a:t>15</a:t>
            </a:fld>
            <a:endParaRPr lang="zh-CN" altLang="en-US" dirty="0"/>
          </a:p>
        </p:txBody>
      </p:sp>
      <p:pic>
        <p:nvPicPr>
          <p:cNvPr id="11" name="内容占位符 3" descr="JUNO logo 01.jpg"/>
          <p:cNvPicPr>
            <a:picLocks noChangeAspect="1"/>
          </p:cNvPicPr>
          <p:nvPr/>
        </p:nvPicPr>
        <p:blipFill>
          <a:blip r:embed="rId2" cstate="print">
            <a:extLst>
              <a:ext uri="{28A0092B-C50C-407E-A947-70E740481C1C}">
                <a14:useLocalDpi xmlns:a14="http://schemas.microsoft.com/office/drawing/2010/main" val="0"/>
              </a:ext>
            </a:extLst>
          </a:blip>
          <a:srcRect l="53276"/>
          <a:stretch>
            <a:fillRect/>
          </a:stretch>
        </p:blipFill>
        <p:spPr bwMode="auto">
          <a:xfrm>
            <a:off x="8101013" y="115888"/>
            <a:ext cx="8715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组合 24"/>
          <p:cNvGrpSpPr/>
          <p:nvPr/>
        </p:nvGrpSpPr>
        <p:grpSpPr>
          <a:xfrm>
            <a:off x="437249" y="3925856"/>
            <a:ext cx="3127002" cy="1724025"/>
            <a:chOff x="5768226" y="886106"/>
            <a:chExt cx="3127002" cy="1724025"/>
          </a:xfrm>
        </p:grpSpPr>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3047"/>
            <a:stretch/>
          </p:blipFill>
          <p:spPr bwMode="auto">
            <a:xfrm>
              <a:off x="5768226" y="886106"/>
              <a:ext cx="1654551"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422777" y="919749"/>
              <a:ext cx="137159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Copper core</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28" name="TextBox 27"/>
            <p:cNvSpPr txBox="1"/>
            <p:nvPr/>
          </p:nvSpPr>
          <p:spPr>
            <a:xfrm>
              <a:off x="7422777" y="1899960"/>
              <a:ext cx="11430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Insulator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HDPE </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29" name="TextBox 28"/>
            <p:cNvSpPr txBox="1"/>
            <p:nvPr/>
          </p:nvSpPr>
          <p:spPr>
            <a:xfrm>
              <a:off x="7422777" y="1290481"/>
              <a:ext cx="147245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Intermediate layer</a:t>
              </a:r>
              <a:endParaRPr kumimoji="0" lang="zh-CN" altLang="en-US"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219014" y="5848236"/>
            <a:ext cx="3563472"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ysClr val="windowText" lastClr="000000"/>
                </a:solidFill>
                <a:effectLst/>
                <a:uLnTx/>
                <a:uFillTx/>
              </a:rPr>
              <a:t>Schematic diagram of cable section </a:t>
            </a:r>
            <a:endParaRPr kumimoji="0" lang="zh-CN" altLang="en-US" sz="1400" b="0" i="0" u="none" strike="noStrike" kern="0" cap="none" spc="0" normalizeH="0" baseline="0" noProof="0" dirty="0">
              <a:ln>
                <a:noFill/>
              </a:ln>
              <a:solidFill>
                <a:sysClr val="windowText" lastClr="000000"/>
              </a:solidFill>
              <a:effectLst/>
              <a:uLnTx/>
              <a:uFillTx/>
            </a:endParaRPr>
          </a:p>
        </p:txBody>
      </p:sp>
      <p:pic>
        <p:nvPicPr>
          <p:cNvPr id="31"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5" t="23465" r="14992" b="10504"/>
          <a:stretch/>
        </p:blipFill>
        <p:spPr bwMode="auto">
          <a:xfrm>
            <a:off x="4011083" y="3764480"/>
            <a:ext cx="2272553" cy="212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3849285" y="6016686"/>
            <a:ext cx="259614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ysClr val="windowText" lastClr="000000"/>
                </a:solidFill>
                <a:effectLst/>
                <a:uLnTx/>
                <a:uFillTx/>
              </a:rPr>
              <a:t>Photo of cable sample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ysClr val="windowText" lastClr="000000"/>
                </a:solidFill>
                <a:effectLst/>
                <a:uLnTx/>
                <a:uFillTx/>
              </a:rPr>
              <a:t>Multifilament with single core </a:t>
            </a:r>
            <a:endParaRPr kumimoji="0" lang="zh-CN" altLang="en-US" sz="1400" b="0" i="0" u="none" strike="noStrike" kern="0" cap="none" spc="0" normalizeH="0" baseline="0" noProof="0" dirty="0">
              <a:ln>
                <a:noFill/>
              </a:ln>
              <a:solidFill>
                <a:sysClr val="windowText" lastClr="000000"/>
              </a:solidFill>
              <a:effectLst/>
              <a:uLnTx/>
              <a:uFillTx/>
            </a:endParaRPr>
          </a:p>
        </p:txBody>
      </p:sp>
      <p:cxnSp>
        <p:nvCxnSpPr>
          <p:cNvPr id="34" name="直接连接符 33"/>
          <p:cNvCxnSpPr>
            <a:stCxn id="27" idx="3"/>
          </p:cNvCxnSpPr>
          <p:nvPr/>
        </p:nvCxnSpPr>
        <p:spPr>
          <a:xfrm>
            <a:off x="3463399" y="4144165"/>
            <a:ext cx="1432547" cy="509231"/>
          </a:xfrm>
          <a:prstGeom prst="line">
            <a:avLst/>
          </a:prstGeom>
          <a:noFill/>
          <a:ln w="6350" cap="flat" cmpd="sng" algn="ctr">
            <a:solidFill>
              <a:srgbClr val="FF0000"/>
            </a:solidFill>
            <a:prstDash val="solid"/>
            <a:miter lim="800000"/>
          </a:ln>
          <a:effectLst/>
        </p:spPr>
      </p:cxnSp>
      <p:cxnSp>
        <p:nvCxnSpPr>
          <p:cNvPr id="35" name="直接连接符 34"/>
          <p:cNvCxnSpPr>
            <a:stCxn id="29" idx="3"/>
          </p:cNvCxnSpPr>
          <p:nvPr/>
        </p:nvCxnSpPr>
        <p:spPr>
          <a:xfrm>
            <a:off x="3564251" y="4653397"/>
            <a:ext cx="1121833" cy="540928"/>
          </a:xfrm>
          <a:prstGeom prst="line">
            <a:avLst/>
          </a:prstGeom>
          <a:noFill/>
          <a:ln w="6350" cap="flat" cmpd="sng" algn="ctr">
            <a:solidFill>
              <a:srgbClr val="FF0000"/>
            </a:solidFill>
            <a:prstDash val="solid"/>
            <a:miter lim="800000"/>
          </a:ln>
          <a:effectLst/>
        </p:spPr>
      </p:cxnSp>
      <p:cxnSp>
        <p:nvCxnSpPr>
          <p:cNvPr id="36" name="直接连接符 35"/>
          <p:cNvCxnSpPr>
            <a:stCxn id="28" idx="3"/>
          </p:cNvCxnSpPr>
          <p:nvPr/>
        </p:nvCxnSpPr>
        <p:spPr>
          <a:xfrm>
            <a:off x="3234800" y="5262876"/>
            <a:ext cx="1451284" cy="323165"/>
          </a:xfrm>
          <a:prstGeom prst="line">
            <a:avLst/>
          </a:prstGeom>
          <a:noFill/>
          <a:ln w="6350" cap="flat" cmpd="sng" algn="ctr">
            <a:solidFill>
              <a:srgbClr val="FF0000"/>
            </a:solidFill>
            <a:prstDash val="solid"/>
            <a:miter lim="800000"/>
          </a:ln>
          <a:effectLst/>
        </p:spPr>
      </p:cxnSp>
      <p:pic>
        <p:nvPicPr>
          <p:cNvPr id="37" name="图片 36"/>
          <p:cNvPicPr>
            <a:picLocks noChangeAspect="1"/>
          </p:cNvPicPr>
          <p:nvPr/>
        </p:nvPicPr>
        <p:blipFill rotWithShape="1">
          <a:blip r:embed="rId5" cstate="print">
            <a:extLst>
              <a:ext uri="{28A0092B-C50C-407E-A947-70E740481C1C}">
                <a14:useLocalDpi xmlns:a14="http://schemas.microsoft.com/office/drawing/2010/main" val="0"/>
              </a:ext>
            </a:extLst>
          </a:blip>
          <a:srcRect l="17683" r="26375" b="4602"/>
          <a:stretch/>
        </p:blipFill>
        <p:spPr>
          <a:xfrm>
            <a:off x="6418642" y="4279252"/>
            <a:ext cx="2705883" cy="2318100"/>
          </a:xfrm>
          <a:prstGeom prst="rect">
            <a:avLst/>
          </a:prstGeom>
        </p:spPr>
      </p:pic>
      <p:sp>
        <p:nvSpPr>
          <p:cNvPr id="6" name="TextBox 5"/>
          <p:cNvSpPr txBox="1"/>
          <p:nvPr/>
        </p:nvSpPr>
        <p:spPr>
          <a:xfrm>
            <a:off x="6655459" y="3587302"/>
            <a:ext cx="2232248" cy="338554"/>
          </a:xfrm>
          <a:prstGeom prst="rect">
            <a:avLst/>
          </a:prstGeom>
          <a:noFill/>
        </p:spPr>
        <p:txBody>
          <a:bodyPr wrap="square" rtlCol="0">
            <a:spAutoFit/>
          </a:bodyPr>
          <a:lstStyle/>
          <a:p>
            <a:pPr algn="ctr"/>
            <a:r>
              <a:rPr lang="en-US" altLang="zh-CN" sz="1600" dirty="0" smtClean="0"/>
              <a:t>1 2 3 4 5 …… 15 16</a:t>
            </a:r>
            <a:endParaRPr lang="zh-CN" altLang="en-US" sz="1600" dirty="0"/>
          </a:p>
        </p:txBody>
      </p:sp>
      <p:cxnSp>
        <p:nvCxnSpPr>
          <p:cNvPr id="7168" name="肘形连接符 7167"/>
          <p:cNvCxnSpPr/>
          <p:nvPr/>
        </p:nvCxnSpPr>
        <p:spPr bwMode="auto">
          <a:xfrm rot="5400000">
            <a:off x="6347490" y="4237005"/>
            <a:ext cx="967941" cy="216026"/>
          </a:xfrm>
          <a:prstGeom prst="bentConnector3">
            <a:avLst>
              <a:gd name="adj1" fmla="val 1857"/>
            </a:avLst>
          </a:prstGeom>
          <a:noFill/>
          <a:ln w="19050" cap="flat" cmpd="sng" algn="ctr">
            <a:solidFill>
              <a:srgbClr val="003366"/>
            </a:solidFill>
            <a:prstDash val="solid"/>
            <a:round/>
            <a:headEnd type="none" w="med" len="med"/>
            <a:tailEnd type="arrow"/>
          </a:ln>
          <a:effectLst/>
        </p:spPr>
      </p:cxnSp>
      <p:cxnSp>
        <p:nvCxnSpPr>
          <p:cNvPr id="43" name="肘形连接符 42"/>
          <p:cNvCxnSpPr/>
          <p:nvPr/>
        </p:nvCxnSpPr>
        <p:spPr bwMode="auto">
          <a:xfrm rot="5400000">
            <a:off x="6509797" y="4125219"/>
            <a:ext cx="921589" cy="278264"/>
          </a:xfrm>
          <a:prstGeom prst="bentConnector3">
            <a:avLst>
              <a:gd name="adj1" fmla="val 12792"/>
            </a:avLst>
          </a:prstGeom>
          <a:noFill/>
          <a:ln w="19050" cap="flat" cmpd="sng" algn="ctr">
            <a:solidFill>
              <a:srgbClr val="003366"/>
            </a:solidFill>
            <a:prstDash val="solid"/>
            <a:round/>
            <a:headEnd type="none" w="med" len="med"/>
            <a:tailEnd type="arrow"/>
          </a:ln>
          <a:effectLst/>
        </p:spPr>
      </p:cxnSp>
      <p:cxnSp>
        <p:nvCxnSpPr>
          <p:cNvPr id="48" name="肘形连接符 47"/>
          <p:cNvCxnSpPr/>
          <p:nvPr/>
        </p:nvCxnSpPr>
        <p:spPr bwMode="auto">
          <a:xfrm rot="5400000">
            <a:off x="6658700" y="4075800"/>
            <a:ext cx="849840" cy="305352"/>
          </a:xfrm>
          <a:prstGeom prst="bentConnector3">
            <a:avLst>
              <a:gd name="adj1" fmla="val 19997"/>
            </a:avLst>
          </a:prstGeom>
          <a:noFill/>
          <a:ln w="19050" cap="flat" cmpd="sng" algn="ctr">
            <a:solidFill>
              <a:srgbClr val="003366"/>
            </a:solidFill>
            <a:prstDash val="solid"/>
            <a:round/>
            <a:headEnd type="none" w="med" len="med"/>
            <a:tailEnd type="arrow"/>
          </a:ln>
          <a:effectLst/>
        </p:spPr>
      </p:cxnSp>
      <p:cxnSp>
        <p:nvCxnSpPr>
          <p:cNvPr id="54" name="肘形连接符 53"/>
          <p:cNvCxnSpPr/>
          <p:nvPr/>
        </p:nvCxnSpPr>
        <p:spPr bwMode="auto">
          <a:xfrm rot="5400000">
            <a:off x="6811506" y="4012322"/>
            <a:ext cx="777572" cy="360040"/>
          </a:xfrm>
          <a:prstGeom prst="bentConnector3">
            <a:avLst>
              <a:gd name="adj1" fmla="val 30777"/>
            </a:avLst>
          </a:prstGeom>
          <a:noFill/>
          <a:ln w="19050" cap="flat" cmpd="sng" algn="ctr">
            <a:solidFill>
              <a:srgbClr val="003366"/>
            </a:solidFill>
            <a:prstDash val="solid"/>
            <a:round/>
            <a:headEnd type="none" w="med" len="med"/>
            <a:tailEnd type="arrow"/>
          </a:ln>
          <a:effectLst/>
        </p:spPr>
      </p:cxnSp>
      <p:cxnSp>
        <p:nvCxnSpPr>
          <p:cNvPr id="59" name="肘形连接符 58"/>
          <p:cNvCxnSpPr/>
          <p:nvPr/>
        </p:nvCxnSpPr>
        <p:spPr bwMode="auto">
          <a:xfrm rot="5400000">
            <a:off x="6992990" y="3977781"/>
            <a:ext cx="648073" cy="414604"/>
          </a:xfrm>
          <a:prstGeom prst="bentConnector3">
            <a:avLst>
              <a:gd name="adj1" fmla="val 50000"/>
            </a:avLst>
          </a:prstGeom>
          <a:noFill/>
          <a:ln w="19050" cap="flat" cmpd="sng" algn="ctr">
            <a:solidFill>
              <a:srgbClr val="003366"/>
            </a:solidFill>
            <a:prstDash val="solid"/>
            <a:round/>
            <a:headEnd type="none" w="med" len="med"/>
            <a:tailEnd type="arrow"/>
          </a:ln>
          <a:effectLst/>
        </p:spPr>
      </p:cxnSp>
      <p:cxnSp>
        <p:nvCxnSpPr>
          <p:cNvPr id="72" name="肘形连接符 71"/>
          <p:cNvCxnSpPr/>
          <p:nvPr/>
        </p:nvCxnSpPr>
        <p:spPr bwMode="auto">
          <a:xfrm rot="5400000">
            <a:off x="7708897" y="4038417"/>
            <a:ext cx="770373" cy="300651"/>
          </a:xfrm>
          <a:prstGeom prst="bentConnector3">
            <a:avLst>
              <a:gd name="adj1" fmla="val 14620"/>
            </a:avLst>
          </a:prstGeom>
          <a:noFill/>
          <a:ln w="19050" cap="flat" cmpd="sng" algn="ctr">
            <a:solidFill>
              <a:srgbClr val="003366"/>
            </a:solidFill>
            <a:prstDash val="solid"/>
            <a:round/>
            <a:headEnd type="none" w="med" len="med"/>
            <a:tailEnd type="arrow"/>
          </a:ln>
          <a:effectLst/>
        </p:spPr>
      </p:cxnSp>
      <p:cxnSp>
        <p:nvCxnSpPr>
          <p:cNvPr id="75" name="肘形连接符 74"/>
          <p:cNvCxnSpPr/>
          <p:nvPr/>
        </p:nvCxnSpPr>
        <p:spPr bwMode="auto">
          <a:xfrm rot="5400000">
            <a:off x="7843102" y="3988840"/>
            <a:ext cx="802615" cy="432047"/>
          </a:xfrm>
          <a:prstGeom prst="bentConnector3">
            <a:avLst>
              <a:gd name="adj1" fmla="val 22614"/>
            </a:avLst>
          </a:prstGeom>
          <a:noFill/>
          <a:ln w="19050" cap="flat" cmpd="sng" algn="ctr">
            <a:solidFill>
              <a:srgbClr val="003366"/>
            </a:solidFill>
            <a:prstDash val="solid"/>
            <a:round/>
            <a:headEnd type="none" w="med" len="med"/>
            <a:tailEnd type="arrow"/>
          </a:ln>
          <a:effectLst/>
        </p:spPr>
      </p:cxnSp>
      <p:sp>
        <p:nvSpPr>
          <p:cNvPr id="39" name="矩形 38"/>
          <p:cNvSpPr/>
          <p:nvPr/>
        </p:nvSpPr>
        <p:spPr>
          <a:xfrm>
            <a:off x="7524329" y="3804753"/>
            <a:ext cx="441146" cy="400110"/>
          </a:xfrm>
          <a:prstGeom prst="rect">
            <a:avLst/>
          </a:prstGeom>
        </p:spPr>
        <p:txBody>
          <a:bodyPr wrap="none">
            <a:spAutoFit/>
          </a:bodyPr>
          <a:lstStyle/>
          <a:p>
            <a:r>
              <a:rPr lang="en-US" altLang="zh-CN" dirty="0" smtClean="0"/>
              <a:t>…</a:t>
            </a:r>
            <a:endParaRPr lang="zh-CN" altLang="en-US" dirty="0"/>
          </a:p>
        </p:txBody>
      </p:sp>
      <p:sp>
        <p:nvSpPr>
          <p:cNvPr id="2" name="矩形 1"/>
          <p:cNvSpPr/>
          <p:nvPr/>
        </p:nvSpPr>
        <p:spPr>
          <a:xfrm>
            <a:off x="548209" y="2800061"/>
            <a:ext cx="7696200" cy="369332"/>
          </a:xfrm>
          <a:prstGeom prst="rect">
            <a:avLst/>
          </a:prstGeom>
        </p:spPr>
        <p:txBody>
          <a:bodyPr wrap="square">
            <a:spAutoFit/>
          </a:bodyPr>
          <a:lstStyle/>
          <a:p>
            <a:pPr lvl="1">
              <a:spcBef>
                <a:spcPts val="1200"/>
              </a:spcBef>
              <a:buClr>
                <a:srgbClr val="FFC000"/>
              </a:buClr>
              <a:buFont typeface="Wingdings" pitchFamily="2" charset="2"/>
              <a:buChar char="ü"/>
              <a:defRPr/>
            </a:pPr>
            <a:r>
              <a:rPr lang="en-US" altLang="zh-CN" dirty="0"/>
              <a:t>The underwater heating power of shielding coils is about 11.5KW</a:t>
            </a:r>
          </a:p>
        </p:txBody>
      </p:sp>
      <p:sp>
        <p:nvSpPr>
          <p:cNvPr id="3" name="页脚占位符 2"/>
          <p:cNvSpPr>
            <a:spLocks noGrp="1"/>
          </p:cNvSpPr>
          <p:nvPr>
            <p:ph type="ftr" sz="quarter" idx="5"/>
          </p:nvPr>
        </p:nvSpPr>
        <p:spPr/>
        <p:txBody>
          <a:bodyPr/>
          <a:lstStyle/>
          <a:p>
            <a:endParaRPr lang="zh-CN" altLang="en-US"/>
          </a:p>
        </p:txBody>
      </p:sp>
    </p:spTree>
    <p:extLst>
      <p:ext uri="{BB962C8B-B14F-4D97-AF65-F5344CB8AC3E}">
        <p14:creationId xmlns:p14="http://schemas.microsoft.com/office/powerpoint/2010/main" val="3685137387"/>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内容占位符 3" descr="JUNO logo 01.jpg"/>
          <p:cNvPicPr>
            <a:picLocks noChangeAspect="1"/>
          </p:cNvPicPr>
          <p:nvPr/>
        </p:nvPicPr>
        <p:blipFill>
          <a:blip r:embed="rId2" cstate="print">
            <a:extLst>
              <a:ext uri="{28A0092B-C50C-407E-A947-70E740481C1C}">
                <a14:useLocalDpi xmlns:a14="http://schemas.microsoft.com/office/drawing/2010/main" val="0"/>
              </a:ext>
            </a:extLst>
          </a:blip>
          <a:srcRect l="53276"/>
          <a:stretch>
            <a:fillRect/>
          </a:stretch>
        </p:blipFill>
        <p:spPr bwMode="auto">
          <a:xfrm>
            <a:off x="8101013" y="115888"/>
            <a:ext cx="8715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内容占位符 2"/>
          <p:cNvSpPr>
            <a:spLocks noGrp="1"/>
          </p:cNvSpPr>
          <p:nvPr>
            <p:ph idx="4294967295"/>
          </p:nvPr>
        </p:nvSpPr>
        <p:spPr>
          <a:xfrm>
            <a:off x="145306" y="860018"/>
            <a:ext cx="7848872" cy="276999"/>
          </a:xfrm>
          <a:prstGeom prst="rect">
            <a:avLst/>
          </a:prstGeom>
        </p:spPr>
        <p:txBody>
          <a:bodyPr/>
          <a:lstStyle/>
          <a:p>
            <a:pPr>
              <a:spcBef>
                <a:spcPts val="1200"/>
              </a:spcBef>
              <a:buClr>
                <a:srgbClr val="FFC000"/>
              </a:buClr>
              <a:buFont typeface="Wingdings" pitchFamily="2" charset="2"/>
              <a:buChar char="Ø"/>
              <a:defRPr/>
            </a:pPr>
            <a:r>
              <a:rPr lang="en-US" altLang="zh-CN" dirty="0"/>
              <a:t>The magnetic field monitoring in experimental </a:t>
            </a:r>
            <a:r>
              <a:rPr lang="en-US" altLang="zh-CN" dirty="0" smtClean="0"/>
              <a:t>hall</a:t>
            </a:r>
            <a:endParaRPr lang="en-US" altLang="zh-CN" dirty="0" smtClean="0"/>
          </a:p>
        </p:txBody>
      </p:sp>
      <p:sp>
        <p:nvSpPr>
          <p:cNvPr id="5" name="灯片编号占位符 4"/>
          <p:cNvSpPr>
            <a:spLocks noGrp="1"/>
          </p:cNvSpPr>
          <p:nvPr>
            <p:ph type="sldNum" sz="quarter" idx="4294967295"/>
          </p:nvPr>
        </p:nvSpPr>
        <p:spPr>
          <a:xfrm>
            <a:off x="8536781" y="6472238"/>
            <a:ext cx="584994" cy="365125"/>
          </a:xfrm>
          <a:prstGeom prst="rect">
            <a:avLst/>
          </a:prstGeom>
        </p:spPr>
        <p:txBody>
          <a:bodyPr/>
          <a:lstStyle/>
          <a:p>
            <a:pPr>
              <a:defRPr/>
            </a:pPr>
            <a:fld id="{32CDDAA0-E3C3-4242-8FFC-CE5EAA5EBB1F}" type="slidenum">
              <a:rPr lang="zh-CN" altLang="en-US" smtClean="0"/>
              <a:pPr>
                <a:defRPr/>
              </a:pPr>
              <a:t>16</a:t>
            </a:fld>
            <a:endParaRPr lang="zh-CN" altLang="en-US"/>
          </a:p>
        </p:txBody>
      </p:sp>
      <p:sp>
        <p:nvSpPr>
          <p:cNvPr id="32" name="文本框 61"/>
          <p:cNvSpPr txBox="1"/>
          <p:nvPr/>
        </p:nvSpPr>
        <p:spPr>
          <a:xfrm>
            <a:off x="5510994" y="5693186"/>
            <a:ext cx="291003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sysClr val="windowText" lastClr="000000"/>
                </a:solidFill>
                <a:effectLst/>
                <a:uLnTx/>
                <a:uFillTx/>
              </a:rPr>
              <a:t>Sensor’s possible position</a:t>
            </a:r>
            <a:endParaRPr kumimoji="0" lang="zh-CN" altLang="en-US" sz="1600" b="0" i="0" u="none" strike="noStrike" kern="0" cap="none" spc="0" normalizeH="0" baseline="0" noProof="0" dirty="0">
              <a:ln>
                <a:noFill/>
              </a:ln>
              <a:solidFill>
                <a:sysClr val="windowText" lastClr="000000"/>
              </a:solidFill>
              <a:effectLst/>
              <a:uLnTx/>
              <a:uFillTx/>
            </a:endParaRPr>
          </a:p>
        </p:txBody>
      </p:sp>
      <p:grpSp>
        <p:nvGrpSpPr>
          <p:cNvPr id="18" name="组合 17"/>
          <p:cNvGrpSpPr/>
          <p:nvPr/>
        </p:nvGrpSpPr>
        <p:grpSpPr>
          <a:xfrm>
            <a:off x="4347877" y="1638671"/>
            <a:ext cx="4355976" cy="4003979"/>
            <a:chOff x="4572000" y="1584819"/>
            <a:chExt cx="4572000" cy="4119527"/>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84819"/>
              <a:ext cx="4572000" cy="411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直接连接符 19"/>
            <p:cNvCxnSpPr/>
            <p:nvPr/>
          </p:nvCxnSpPr>
          <p:spPr>
            <a:xfrm flipV="1">
              <a:off x="4972050" y="3438526"/>
              <a:ext cx="3482402" cy="428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656101" y="2000250"/>
              <a:ext cx="0" cy="3685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210175" y="2281237"/>
              <a:ext cx="2200275" cy="2100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4910137" y="3795712"/>
              <a:ext cx="123825"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258175" y="3367088"/>
              <a:ext cx="123825"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594188" y="1928812"/>
              <a:ext cx="123825"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589426" y="5314949"/>
              <a:ext cx="123825"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281862" y="4233861"/>
              <a:ext cx="123825"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886450" y="2905124"/>
              <a:ext cx="123825"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a:off x="4572000" y="2657475"/>
              <a:ext cx="4229100" cy="2019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5105399" y="2857498"/>
              <a:ext cx="123825"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8062912" y="4286248"/>
              <a:ext cx="123825" cy="1428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箭头连接符 43"/>
            <p:cNvCxnSpPr/>
            <p:nvPr/>
          </p:nvCxnSpPr>
          <p:spPr>
            <a:xfrm flipH="1">
              <a:off x="7175943" y="3574241"/>
              <a:ext cx="117471" cy="322466"/>
            </a:xfrm>
            <a:prstGeom prst="straightConnector1">
              <a:avLst/>
            </a:prstGeom>
            <a:ln w="28575">
              <a:solidFill>
                <a:srgbClr val="003366"/>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5" name="文本框 33"/>
            <p:cNvSpPr txBox="1"/>
            <p:nvPr/>
          </p:nvSpPr>
          <p:spPr>
            <a:xfrm>
              <a:off x="7252110" y="3667125"/>
              <a:ext cx="782227" cy="293128"/>
            </a:xfrm>
            <a:prstGeom prst="rect">
              <a:avLst/>
            </a:prstGeom>
            <a:noFill/>
          </p:spPr>
          <p:txBody>
            <a:bodyPr wrap="square" rtlCol="0">
              <a:spAutoFit/>
            </a:bodyPr>
            <a:lstStyle/>
            <a:p>
              <a:r>
                <a:rPr lang="en-US" altLang="zh-CN" sz="1400" b="1" dirty="0" smtClean="0"/>
                <a:t>32.02°</a:t>
              </a:r>
              <a:endParaRPr lang="zh-CN" altLang="en-US" sz="1400" b="1" dirty="0"/>
            </a:p>
          </p:txBody>
        </p:sp>
      </p:grpSp>
      <p:sp>
        <p:nvSpPr>
          <p:cNvPr id="46" name="文本框 33"/>
          <p:cNvSpPr txBox="1"/>
          <p:nvPr/>
        </p:nvSpPr>
        <p:spPr>
          <a:xfrm>
            <a:off x="8101013" y="2837490"/>
            <a:ext cx="1055926" cy="307777"/>
          </a:xfrm>
          <a:prstGeom prst="rect">
            <a:avLst/>
          </a:prstGeom>
          <a:noFill/>
        </p:spPr>
        <p:txBody>
          <a:bodyPr wrap="square" rtlCol="0">
            <a:spAutoFit/>
          </a:bodyPr>
          <a:lstStyle/>
          <a:p>
            <a:pPr algn="r"/>
            <a:r>
              <a:rPr lang="en-US" altLang="zh-CN" sz="1400" b="1" dirty="0" smtClean="0"/>
              <a:t>Geo. north</a:t>
            </a:r>
            <a:endParaRPr lang="zh-CN" altLang="en-US" sz="1400" b="1" dirty="0"/>
          </a:p>
        </p:txBody>
      </p:sp>
      <p:sp>
        <p:nvSpPr>
          <p:cNvPr id="47" name="文本框 33"/>
          <p:cNvSpPr txBox="1"/>
          <p:nvPr/>
        </p:nvSpPr>
        <p:spPr>
          <a:xfrm>
            <a:off x="6769115" y="1330894"/>
            <a:ext cx="549846" cy="307777"/>
          </a:xfrm>
          <a:prstGeom prst="rect">
            <a:avLst/>
          </a:prstGeom>
          <a:noFill/>
        </p:spPr>
        <p:txBody>
          <a:bodyPr wrap="square" rtlCol="0">
            <a:spAutoFit/>
          </a:bodyPr>
          <a:lstStyle/>
          <a:p>
            <a:pPr algn="r"/>
            <a:r>
              <a:rPr lang="en-US" altLang="zh-CN" sz="1400" b="1" dirty="0" smtClean="0"/>
              <a:t>UP</a:t>
            </a:r>
            <a:endParaRPr lang="zh-CN" altLang="en-US" sz="1400" b="1" dirty="0"/>
          </a:p>
        </p:txBody>
      </p:sp>
      <p:sp>
        <p:nvSpPr>
          <p:cNvPr id="48" name="文本框 33"/>
          <p:cNvSpPr txBox="1"/>
          <p:nvPr/>
        </p:nvSpPr>
        <p:spPr>
          <a:xfrm>
            <a:off x="6938252" y="4336125"/>
            <a:ext cx="1055926" cy="307777"/>
          </a:xfrm>
          <a:prstGeom prst="rect">
            <a:avLst/>
          </a:prstGeom>
          <a:noFill/>
        </p:spPr>
        <p:txBody>
          <a:bodyPr wrap="square" rtlCol="0">
            <a:spAutoFit/>
          </a:bodyPr>
          <a:lstStyle/>
          <a:p>
            <a:pPr algn="r"/>
            <a:r>
              <a:rPr lang="en-US" altLang="zh-CN" sz="1400" b="1" dirty="0" smtClean="0"/>
              <a:t>Geo. east</a:t>
            </a:r>
            <a:endParaRPr lang="zh-CN" altLang="en-US" sz="1400" b="1" dirty="0"/>
          </a:p>
        </p:txBody>
      </p:sp>
      <p:sp>
        <p:nvSpPr>
          <p:cNvPr id="2" name="矩形 1"/>
          <p:cNvSpPr/>
          <p:nvPr/>
        </p:nvSpPr>
        <p:spPr>
          <a:xfrm>
            <a:off x="128955" y="1555729"/>
            <a:ext cx="4267200" cy="1754326"/>
          </a:xfrm>
          <a:prstGeom prst="rect">
            <a:avLst/>
          </a:prstGeom>
        </p:spPr>
        <p:txBody>
          <a:bodyPr wrap="square">
            <a:spAutoFit/>
          </a:bodyPr>
          <a:lstStyle/>
          <a:p>
            <a:pPr marL="342900" lvl="1" indent="-342900" algn="just">
              <a:buFont typeface="Wingdings" pitchFamily="2" charset="2"/>
              <a:buChar char="ü"/>
            </a:pPr>
            <a:r>
              <a:rPr lang="en-US" altLang="zh-CN" dirty="0">
                <a:latin typeface="Times New Roman" pitchFamily="18" charset="0"/>
                <a:ea typeface="隶书" pitchFamily="49" charset="-122"/>
                <a:cs typeface="Times New Roman" pitchFamily="18" charset="0"/>
              </a:rPr>
              <a:t>The monitoring sensor possible position:</a:t>
            </a:r>
          </a:p>
          <a:p>
            <a:pPr marL="342900" indent="-342900" algn="just">
              <a:buFont typeface="Wingdings" pitchFamily="2" charset="2"/>
              <a:buChar char="ü"/>
            </a:pPr>
            <a:r>
              <a:rPr lang="en-US" altLang="zh-CN" b="0" dirty="0" smtClean="0">
                <a:ea typeface="隶书" pitchFamily="49" charset="-122"/>
                <a:cs typeface="Times New Roman" pitchFamily="18" charset="0"/>
              </a:rPr>
              <a:t>8 </a:t>
            </a:r>
            <a:r>
              <a:rPr lang="en-US" altLang="zh-CN" b="0" dirty="0">
                <a:ea typeface="隶书" pitchFamily="49" charset="-122"/>
                <a:cs typeface="Times New Roman" pitchFamily="18" charset="0"/>
              </a:rPr>
              <a:t>monitoring sensors will be </a:t>
            </a:r>
            <a:r>
              <a:rPr lang="en-US" altLang="zh-CN" b="0" dirty="0" smtClean="0">
                <a:ea typeface="隶书" pitchFamily="49" charset="-122"/>
                <a:cs typeface="Times New Roman" pitchFamily="18" charset="0"/>
              </a:rPr>
              <a:t>needed, </a:t>
            </a:r>
            <a:r>
              <a:rPr lang="en-US" altLang="zh-CN" b="0" dirty="0">
                <a:ea typeface="隶书" pitchFamily="49" charset="-122"/>
                <a:cs typeface="Times New Roman" pitchFamily="18" charset="0"/>
              </a:rPr>
              <a:t>for real-time monitoring of magnetic field changes. </a:t>
            </a:r>
          </a:p>
          <a:p>
            <a:pPr marL="342900" indent="-342900" algn="just">
              <a:buFont typeface="Wingdings" pitchFamily="2" charset="2"/>
              <a:buChar char="ü"/>
            </a:pPr>
            <a:r>
              <a:rPr lang="en-US" altLang="zh-CN" b="0" dirty="0" smtClean="0">
                <a:ea typeface="隶书" pitchFamily="49" charset="-122"/>
                <a:cs typeface="Times New Roman" pitchFamily="18" charset="0"/>
              </a:rPr>
              <a:t>Two custom sensors have been purchased and arrived in time.</a:t>
            </a:r>
            <a:endParaRPr lang="zh-CN" altLang="en-US" b="0" dirty="0"/>
          </a:p>
        </p:txBody>
      </p:sp>
      <p:sp>
        <p:nvSpPr>
          <p:cNvPr id="3" name="矩形 2"/>
          <p:cNvSpPr/>
          <p:nvPr/>
        </p:nvSpPr>
        <p:spPr>
          <a:xfrm>
            <a:off x="2123261" y="327303"/>
            <a:ext cx="4493089" cy="523220"/>
          </a:xfrm>
          <a:prstGeom prst="rect">
            <a:avLst/>
          </a:prstGeom>
        </p:spPr>
        <p:txBody>
          <a:bodyPr wrap="none">
            <a:spAutoFit/>
          </a:bodyPr>
          <a:lstStyle/>
          <a:p>
            <a:r>
              <a:rPr lang="en-US" altLang="zh-CN" sz="2800" dirty="0" smtClean="0">
                <a:latin typeface="+mj-lt"/>
                <a:ea typeface="隶书" pitchFamily="49" charset="-122"/>
                <a:cs typeface="Times New Roman" pitchFamily="18" charset="0"/>
              </a:rPr>
              <a:t>Monitoring sensor placement</a:t>
            </a:r>
            <a:endParaRPr lang="zh-CN" altLang="en-US" sz="2800" dirty="0">
              <a:latin typeface="+mj-lt"/>
            </a:endParaRPr>
          </a:p>
        </p:txBody>
      </p:sp>
      <p:sp>
        <p:nvSpPr>
          <p:cNvPr id="4" name="页脚占位符 3"/>
          <p:cNvSpPr>
            <a:spLocks noGrp="1"/>
          </p:cNvSpPr>
          <p:nvPr>
            <p:ph type="ftr" sz="quarter" idx="5"/>
          </p:nvPr>
        </p:nvSpPr>
        <p:spPr/>
        <p:txBody>
          <a:bodyPr/>
          <a:lstStyle/>
          <a:p>
            <a:endParaRPr lang="zh-CN" altLang="en-US"/>
          </a:p>
        </p:txBody>
      </p:sp>
    </p:spTree>
    <p:extLst>
      <p:ext uri="{BB962C8B-B14F-4D97-AF65-F5344CB8AC3E}">
        <p14:creationId xmlns:p14="http://schemas.microsoft.com/office/powerpoint/2010/main" val="3271197295"/>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内容占位符 3" descr="JUNO logo 01.jpg"/>
          <p:cNvPicPr>
            <a:picLocks noChangeAspect="1"/>
          </p:cNvPicPr>
          <p:nvPr/>
        </p:nvPicPr>
        <p:blipFill>
          <a:blip r:embed="rId2" cstate="print">
            <a:extLst>
              <a:ext uri="{28A0092B-C50C-407E-A947-70E740481C1C}">
                <a14:useLocalDpi xmlns:a14="http://schemas.microsoft.com/office/drawing/2010/main" val="0"/>
              </a:ext>
            </a:extLst>
          </a:blip>
          <a:srcRect l="53276"/>
          <a:stretch>
            <a:fillRect/>
          </a:stretch>
        </p:blipFill>
        <p:spPr bwMode="auto">
          <a:xfrm>
            <a:off x="8101013" y="115888"/>
            <a:ext cx="8715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内容占位符 2"/>
          <p:cNvSpPr>
            <a:spLocks noGrp="1"/>
          </p:cNvSpPr>
          <p:nvPr>
            <p:ph idx="4294967295"/>
          </p:nvPr>
        </p:nvSpPr>
        <p:spPr>
          <a:xfrm>
            <a:off x="228600" y="1028021"/>
            <a:ext cx="8059300" cy="3088685"/>
          </a:xfrm>
          <a:prstGeom prst="rect">
            <a:avLst/>
          </a:prstGeom>
        </p:spPr>
        <p:txBody>
          <a:bodyPr/>
          <a:lstStyle/>
          <a:p>
            <a:pPr>
              <a:spcBef>
                <a:spcPts val="1200"/>
              </a:spcBef>
              <a:buClr>
                <a:srgbClr val="FFC000"/>
              </a:buClr>
              <a:buFont typeface="Wingdings" pitchFamily="2" charset="2"/>
              <a:buChar char="Ø"/>
              <a:defRPr/>
            </a:pPr>
            <a:r>
              <a:rPr lang="en-US" altLang="zh-CN" dirty="0"/>
              <a:t>The </a:t>
            </a:r>
            <a:r>
              <a:rPr lang="en-US" altLang="zh-CN" dirty="0" smtClean="0"/>
              <a:t>parameter of custom </a:t>
            </a:r>
            <a:r>
              <a:rPr lang="en-US" altLang="zh-CN" dirty="0"/>
              <a:t>measuring geomagnetic field </a:t>
            </a:r>
            <a:r>
              <a:rPr lang="en-US" altLang="zh-CN" dirty="0" smtClean="0"/>
              <a:t>sensor</a:t>
            </a:r>
          </a:p>
          <a:p>
            <a:pPr lvl="1" algn="just">
              <a:buFont typeface="Wingdings" panose="05000000000000000000" pitchFamily="2" charset="2"/>
              <a:buChar char="ü"/>
            </a:pPr>
            <a:r>
              <a:rPr lang="en-US" altLang="zh-CN" dirty="0">
                <a:latin typeface="Times New Roman" pitchFamily="18" charset="0"/>
                <a:ea typeface="隶书" pitchFamily="49" charset="-122"/>
                <a:cs typeface="Times New Roman" pitchFamily="18" charset="0"/>
              </a:rPr>
              <a:t>Measurement range: 5G (0.5mT)</a:t>
            </a:r>
          </a:p>
          <a:p>
            <a:pPr lvl="1" algn="just">
              <a:buFont typeface="Wingdings" panose="05000000000000000000" pitchFamily="2" charset="2"/>
              <a:buChar char="ü"/>
            </a:pPr>
            <a:r>
              <a:rPr lang="en-US" altLang="zh-CN" dirty="0">
                <a:latin typeface="Times New Roman" pitchFamily="18" charset="0"/>
                <a:ea typeface="隶书" pitchFamily="49" charset="-122"/>
                <a:cs typeface="Times New Roman" pitchFamily="18" charset="0"/>
              </a:rPr>
              <a:t>Measuring accuracy: 0.5%</a:t>
            </a:r>
          </a:p>
          <a:p>
            <a:pPr lvl="1" algn="just">
              <a:buFont typeface="Wingdings" panose="05000000000000000000" pitchFamily="2" charset="2"/>
              <a:buChar char="ü"/>
            </a:pPr>
            <a:r>
              <a:rPr lang="en-US" altLang="zh-CN" dirty="0">
                <a:latin typeface="Times New Roman" pitchFamily="18" charset="0"/>
                <a:ea typeface="隶书" pitchFamily="49" charset="-122"/>
                <a:cs typeface="Times New Roman" pitchFamily="18" charset="0"/>
              </a:rPr>
              <a:t>Power supply: 24V DC</a:t>
            </a:r>
          </a:p>
          <a:p>
            <a:pPr lvl="1" algn="just">
              <a:buFont typeface="Wingdings" panose="05000000000000000000" pitchFamily="2" charset="2"/>
              <a:buChar char="ü"/>
            </a:pPr>
            <a:r>
              <a:rPr lang="en-US" altLang="zh-CN" dirty="0">
                <a:latin typeface="Times New Roman" pitchFamily="18" charset="0"/>
                <a:ea typeface="隶书" pitchFamily="49" charset="-122"/>
                <a:cs typeface="Times New Roman" pitchFamily="18" charset="0"/>
              </a:rPr>
              <a:t>Cable length: 200m</a:t>
            </a:r>
          </a:p>
          <a:p>
            <a:pPr lvl="1" algn="just">
              <a:buFont typeface="Wingdings" panose="05000000000000000000" pitchFamily="2" charset="2"/>
              <a:buChar char="ü"/>
            </a:pPr>
            <a:r>
              <a:rPr lang="en-US" altLang="zh-CN" dirty="0">
                <a:latin typeface="Times New Roman" pitchFamily="18" charset="0"/>
                <a:ea typeface="隶书" pitchFamily="49" charset="-122"/>
                <a:cs typeface="Times New Roman" pitchFamily="18" charset="0"/>
              </a:rPr>
              <a:t>Diving package: ≥ </a:t>
            </a:r>
            <a:r>
              <a:rPr lang="en-US" altLang="zh-CN" dirty="0" smtClean="0">
                <a:latin typeface="Times New Roman" pitchFamily="18" charset="0"/>
                <a:ea typeface="隶书" pitchFamily="49" charset="-122"/>
                <a:cs typeface="Times New Roman" pitchFamily="18" charset="0"/>
              </a:rPr>
              <a:t>50m</a:t>
            </a:r>
            <a:endParaRPr lang="en-US" altLang="zh-CN" dirty="0">
              <a:latin typeface="Times New Roman" pitchFamily="18" charset="0"/>
              <a:ea typeface="隶书" pitchFamily="49" charset="-122"/>
              <a:cs typeface="Times New Roman" pitchFamily="18" charset="0"/>
            </a:endParaRPr>
          </a:p>
          <a:p>
            <a:pPr lvl="1" algn="just">
              <a:buFont typeface="Wingdings" panose="05000000000000000000" pitchFamily="2" charset="2"/>
              <a:buChar char="ü"/>
            </a:pPr>
            <a:r>
              <a:rPr lang="en-US" altLang="zh-CN" dirty="0">
                <a:latin typeface="Times New Roman" pitchFamily="18" charset="0"/>
                <a:ea typeface="隶书" pitchFamily="49" charset="-122"/>
                <a:cs typeface="Times New Roman" pitchFamily="18" charset="0"/>
              </a:rPr>
              <a:t>Mean time to failure (MTTF): </a:t>
            </a:r>
            <a:r>
              <a:rPr lang="en-US" altLang="zh-CN" dirty="0" smtClean="0">
                <a:latin typeface="Times New Roman" pitchFamily="18" charset="0"/>
                <a:ea typeface="隶书" pitchFamily="49" charset="-122"/>
                <a:cs typeface="Times New Roman" pitchFamily="18" charset="0"/>
              </a:rPr>
              <a:t>≥10 years</a:t>
            </a:r>
          </a:p>
        </p:txBody>
      </p:sp>
      <p:sp>
        <p:nvSpPr>
          <p:cNvPr id="5" name="灯片编号占位符 4"/>
          <p:cNvSpPr>
            <a:spLocks noGrp="1"/>
          </p:cNvSpPr>
          <p:nvPr>
            <p:ph type="sldNum" sz="quarter" idx="4294967295"/>
          </p:nvPr>
        </p:nvSpPr>
        <p:spPr>
          <a:xfrm>
            <a:off x="8536781" y="6472238"/>
            <a:ext cx="584994" cy="365125"/>
          </a:xfrm>
          <a:prstGeom prst="rect">
            <a:avLst/>
          </a:prstGeom>
        </p:spPr>
        <p:txBody>
          <a:bodyPr/>
          <a:lstStyle/>
          <a:p>
            <a:pPr>
              <a:defRPr/>
            </a:pPr>
            <a:fld id="{32CDDAA0-E3C3-4242-8FFC-CE5EAA5EBB1F}" type="slidenum">
              <a:rPr lang="zh-CN" altLang="en-US" smtClean="0"/>
              <a:pPr>
                <a:defRPr/>
              </a:pPr>
              <a:t>17</a:t>
            </a:fld>
            <a:endParaRPr lang="zh-CN" altLang="en-US" dirty="0"/>
          </a:p>
        </p:txBody>
      </p:sp>
      <p:pic>
        <p:nvPicPr>
          <p:cNvPr id="26" name="Picture 2" descr="F:\magnet data\Magnetmeter stressmeter power\磁场测量仪器\德国柯雷\Transmitter_GFP_rev2.0定制产品\微信图片_201801151614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25" y="3429000"/>
            <a:ext cx="4242217" cy="31816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79490" y="5019831"/>
            <a:ext cx="1611444" cy="338554"/>
          </a:xfrm>
          <a:prstGeom prst="rect">
            <a:avLst/>
          </a:prstGeom>
          <a:noFill/>
          <a:ln>
            <a:solidFill>
              <a:srgbClr val="FF0000"/>
            </a:solidFill>
          </a:ln>
        </p:spPr>
        <p:txBody>
          <a:bodyPr wrap="square" rtlCol="0">
            <a:spAutoFit/>
          </a:bodyPr>
          <a:lstStyle/>
          <a:p>
            <a:pPr algn="ctr"/>
            <a:r>
              <a:rPr lang="en-US" altLang="zh-CN" sz="1600" dirty="0" smtClean="0">
                <a:solidFill>
                  <a:srgbClr val="FF0000"/>
                </a:solidFill>
              </a:rPr>
              <a:t>Custom </a:t>
            </a:r>
            <a:r>
              <a:rPr lang="en-US" altLang="zh-CN" sz="1600" b="1" dirty="0" smtClean="0">
                <a:solidFill>
                  <a:srgbClr val="FF0000"/>
                </a:solidFill>
              </a:rPr>
              <a:t>sensor</a:t>
            </a:r>
            <a:endParaRPr lang="zh-CN" altLang="en-US" sz="1600" b="1" dirty="0">
              <a:solidFill>
                <a:srgbClr val="FF0000"/>
              </a:solidFill>
            </a:endParaRPr>
          </a:p>
        </p:txBody>
      </p:sp>
      <p:sp>
        <p:nvSpPr>
          <p:cNvPr id="29" name="TextBox 28"/>
          <p:cNvSpPr txBox="1"/>
          <p:nvPr/>
        </p:nvSpPr>
        <p:spPr>
          <a:xfrm>
            <a:off x="779489" y="6236532"/>
            <a:ext cx="1229195" cy="338554"/>
          </a:xfrm>
          <a:prstGeom prst="rect">
            <a:avLst/>
          </a:prstGeom>
          <a:noFill/>
          <a:ln>
            <a:solidFill>
              <a:srgbClr val="FF0000"/>
            </a:solidFill>
          </a:ln>
        </p:spPr>
        <p:txBody>
          <a:bodyPr wrap="square" rtlCol="0">
            <a:spAutoFit/>
          </a:bodyPr>
          <a:lstStyle/>
          <a:p>
            <a:pPr algn="ctr"/>
            <a:r>
              <a:rPr lang="en-US" altLang="zh-CN" sz="1600" b="1" dirty="0" smtClean="0">
                <a:solidFill>
                  <a:srgbClr val="FF0000"/>
                </a:solidFill>
              </a:rPr>
              <a:t>USB-485</a:t>
            </a:r>
            <a:endParaRPr lang="zh-CN" altLang="en-US" sz="1600" b="1" dirty="0">
              <a:solidFill>
                <a:srgbClr val="FF0000"/>
              </a:solidFill>
            </a:endParaRPr>
          </a:p>
        </p:txBody>
      </p:sp>
      <p:sp>
        <p:nvSpPr>
          <p:cNvPr id="30" name="TextBox 29"/>
          <p:cNvSpPr txBox="1"/>
          <p:nvPr/>
        </p:nvSpPr>
        <p:spPr>
          <a:xfrm>
            <a:off x="2863124" y="6017725"/>
            <a:ext cx="1543988" cy="338554"/>
          </a:xfrm>
          <a:prstGeom prst="rect">
            <a:avLst/>
          </a:prstGeom>
          <a:noFill/>
          <a:ln>
            <a:solidFill>
              <a:srgbClr val="FF0000"/>
            </a:solidFill>
          </a:ln>
        </p:spPr>
        <p:txBody>
          <a:bodyPr wrap="square" rtlCol="0">
            <a:spAutoFit/>
          </a:bodyPr>
          <a:lstStyle/>
          <a:p>
            <a:pPr algn="ctr"/>
            <a:r>
              <a:rPr lang="en-US" altLang="zh-CN" sz="1600" b="1" dirty="0" smtClean="0">
                <a:solidFill>
                  <a:srgbClr val="FF0000"/>
                </a:solidFill>
              </a:rPr>
              <a:t>24VDC power</a:t>
            </a:r>
            <a:endParaRPr lang="zh-CN" altLang="en-US" sz="1600" b="1" dirty="0">
              <a:solidFill>
                <a:srgbClr val="FF0000"/>
              </a:solidFill>
            </a:endParaRPr>
          </a:p>
        </p:txBody>
      </p:sp>
      <p:cxnSp>
        <p:nvCxnSpPr>
          <p:cNvPr id="31" name="直接箭头连接符 30"/>
          <p:cNvCxnSpPr>
            <a:stCxn id="30" idx="1"/>
          </p:cNvCxnSpPr>
          <p:nvPr/>
        </p:nvCxnSpPr>
        <p:spPr>
          <a:xfrm flipH="1" flipV="1">
            <a:off x="2390934" y="5816185"/>
            <a:ext cx="472190" cy="3708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0785" y="3695904"/>
            <a:ext cx="4077679" cy="245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4768397" y="6270548"/>
            <a:ext cx="3882453" cy="338554"/>
          </a:xfrm>
          <a:prstGeom prst="rect">
            <a:avLst/>
          </a:prstGeom>
          <a:noFill/>
        </p:spPr>
        <p:txBody>
          <a:bodyPr wrap="square" rtlCol="0">
            <a:spAutoFit/>
          </a:bodyPr>
          <a:lstStyle/>
          <a:p>
            <a:pPr algn="ctr"/>
            <a:r>
              <a:rPr lang="en-US" altLang="zh-CN" sz="1600" b="0" dirty="0" smtClean="0"/>
              <a:t>Smart PC software for data </a:t>
            </a:r>
            <a:r>
              <a:rPr lang="en-US" altLang="zh-CN" sz="1600" b="0" dirty="0"/>
              <a:t>monitoring</a:t>
            </a:r>
            <a:r>
              <a:rPr lang="en-US" altLang="zh-CN" sz="1600" b="0" dirty="0" smtClean="0"/>
              <a:t> </a:t>
            </a:r>
            <a:endParaRPr lang="zh-CN" altLang="en-US" sz="1600" b="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9046" y="1302772"/>
            <a:ext cx="3281156" cy="171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956363" y="2996952"/>
            <a:ext cx="1948557" cy="338554"/>
          </a:xfrm>
          <a:prstGeom prst="rect">
            <a:avLst/>
          </a:prstGeom>
          <a:noFill/>
        </p:spPr>
        <p:txBody>
          <a:bodyPr wrap="square" rtlCol="0">
            <a:spAutoFit/>
          </a:bodyPr>
          <a:lstStyle/>
          <a:p>
            <a:pPr algn="ctr"/>
            <a:r>
              <a:rPr lang="en-US" altLang="zh-CN" sz="1600" b="0" dirty="0" smtClean="0"/>
              <a:t>Standard sensor</a:t>
            </a:r>
            <a:endParaRPr lang="zh-CN" altLang="en-US" sz="1600" b="0" dirty="0"/>
          </a:p>
        </p:txBody>
      </p:sp>
      <p:sp>
        <p:nvSpPr>
          <p:cNvPr id="2" name="TextBox 1"/>
          <p:cNvSpPr txBox="1"/>
          <p:nvPr/>
        </p:nvSpPr>
        <p:spPr>
          <a:xfrm>
            <a:off x="3035512" y="249996"/>
            <a:ext cx="2743200" cy="646331"/>
          </a:xfrm>
          <a:prstGeom prst="rect">
            <a:avLst/>
          </a:prstGeom>
          <a:noFill/>
        </p:spPr>
        <p:txBody>
          <a:bodyPr wrap="square" rtlCol="0">
            <a:spAutoFit/>
          </a:bodyPr>
          <a:lstStyle/>
          <a:p>
            <a:r>
              <a:rPr lang="en-US" altLang="zh-CN" sz="3600" dirty="0" smtClean="0"/>
              <a:t>Sensor</a:t>
            </a:r>
            <a:endParaRPr lang="zh-CN" altLang="en-US" sz="3600" dirty="0"/>
          </a:p>
        </p:txBody>
      </p:sp>
      <p:sp>
        <p:nvSpPr>
          <p:cNvPr id="3" name="页脚占位符 2"/>
          <p:cNvSpPr>
            <a:spLocks noGrp="1"/>
          </p:cNvSpPr>
          <p:nvPr>
            <p:ph type="ftr" sz="quarter" idx="5"/>
          </p:nvPr>
        </p:nvSpPr>
        <p:spPr/>
        <p:txBody>
          <a:bodyPr/>
          <a:lstStyle/>
          <a:p>
            <a:endParaRPr lang="zh-CN" altLang="en-US"/>
          </a:p>
        </p:txBody>
      </p:sp>
    </p:spTree>
    <p:extLst>
      <p:ext uri="{BB962C8B-B14F-4D97-AF65-F5344CB8AC3E}">
        <p14:creationId xmlns:p14="http://schemas.microsoft.com/office/powerpoint/2010/main" val="3867142068"/>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1"/>
          <p:cNvSpPr>
            <a:spLocks noGrp="1" noChangeArrowheads="1"/>
          </p:cNvSpPr>
          <p:nvPr>
            <p:ph type="sldNum" sz="quarter" idx="12"/>
          </p:nvPr>
        </p:nvSpPr>
        <p:spPr bwMode="auto">
          <a:noFill/>
          <a:ln>
            <a:miter lim="800000"/>
            <a:headEnd/>
            <a:tailEnd/>
          </a:ln>
        </p:spPr>
        <p:txBody>
          <a:bodyPr/>
          <a:lstStyle/>
          <a:p>
            <a:fld id="{8C93FA77-1958-4BCA-AAE3-0F715053A6B0}" type="slidenum">
              <a:rPr lang="zh-CN" altLang="en-US" smtClean="0"/>
              <a:pPr/>
              <a:t>18</a:t>
            </a:fld>
            <a:endParaRPr lang="zh-CN" altLang="en-US" smtClean="0"/>
          </a:p>
        </p:txBody>
      </p:sp>
      <p:sp>
        <p:nvSpPr>
          <p:cNvPr id="4" name="Rectangle 3"/>
          <p:cNvSpPr txBox="1">
            <a:spLocks noChangeArrowheads="1"/>
          </p:cNvSpPr>
          <p:nvPr/>
        </p:nvSpPr>
        <p:spPr bwMode="auto">
          <a:xfrm>
            <a:off x="685800" y="1676400"/>
            <a:ext cx="7848600" cy="3733800"/>
          </a:xfrm>
          <a:prstGeom prst="rect">
            <a:avLst/>
          </a:prstGeom>
          <a:noFill/>
          <a:ln w="9525">
            <a:noFill/>
            <a:miter lim="800000"/>
          </a:ln>
          <a:effectLst/>
        </p:spPr>
        <p:txBody>
          <a:bodyPr/>
          <a:lstStyle/>
          <a:p>
            <a:pPr marL="342900" indent="-342900">
              <a:buClr>
                <a:schemeClr val="hlink"/>
              </a:buClr>
              <a:buSzPct val="60000"/>
              <a:buFont typeface="Wingdings" panose="05000000000000000000" pitchFamily="2" charset="2"/>
              <a:buChar char="n"/>
              <a:defRPr/>
            </a:pPr>
            <a:endParaRPr lang="en-US" altLang="zh-CN" sz="2000" dirty="0">
              <a:latin typeface="Calibri" panose="020F0502020204030204" pitchFamily="34" charset="0"/>
              <a:ea typeface="+mn-ea"/>
            </a:endParaRPr>
          </a:p>
        </p:txBody>
      </p:sp>
      <p:sp>
        <p:nvSpPr>
          <p:cNvPr id="5" name="Rectangle 2"/>
          <p:cNvSpPr txBox="1">
            <a:spLocks noChangeArrowheads="1"/>
          </p:cNvSpPr>
          <p:nvPr/>
        </p:nvSpPr>
        <p:spPr bwMode="auto">
          <a:xfrm>
            <a:off x="1475656" y="332656"/>
            <a:ext cx="5943600" cy="381000"/>
          </a:xfrm>
          <a:prstGeom prst="rect">
            <a:avLst/>
          </a:prstGeom>
          <a:noFill/>
          <a:ln w="9525">
            <a:noFill/>
            <a:miter lim="800000"/>
          </a:ln>
          <a:effectLst/>
        </p:spPr>
        <p:txBody>
          <a:bodyPr anchor="ctr"/>
          <a:lstStyle/>
          <a:p>
            <a:pPr algn="ctr">
              <a:buFontTx/>
              <a:buNone/>
              <a:defRPr/>
            </a:pPr>
            <a:r>
              <a:rPr lang="en-US" altLang="zh-CN" sz="3200" b="1" dirty="0" smtClean="0">
                <a:latin typeface="Calibri" panose="020F0502020204030204" pitchFamily="34" charset="0"/>
                <a:ea typeface="+mn-ea"/>
              </a:rPr>
              <a:t> </a:t>
            </a:r>
            <a:r>
              <a:rPr lang="en-US" altLang="zh-CN" sz="3600" b="1" dirty="0">
                <a:latin typeface="Calibri" panose="020F0502020204030204" pitchFamily="34" charset="0"/>
                <a:ea typeface="+mn-ea"/>
              </a:rPr>
              <a:t>Summary</a:t>
            </a:r>
          </a:p>
        </p:txBody>
      </p:sp>
      <p:sp>
        <p:nvSpPr>
          <p:cNvPr id="7" name="Rectangle 3"/>
          <p:cNvSpPr txBox="1">
            <a:spLocks noChangeArrowheads="1"/>
          </p:cNvSpPr>
          <p:nvPr/>
        </p:nvSpPr>
        <p:spPr bwMode="auto">
          <a:xfrm>
            <a:off x="179512" y="980728"/>
            <a:ext cx="8763000" cy="5562600"/>
          </a:xfrm>
          <a:prstGeom prst="rect">
            <a:avLst/>
          </a:prstGeom>
          <a:noFill/>
          <a:ln w="9525">
            <a:noFill/>
            <a:miter lim="800000"/>
          </a:ln>
          <a:effectLst/>
        </p:spPr>
        <p:txBody>
          <a:bodyPr/>
          <a:lstStyle/>
          <a:p>
            <a:pPr marL="342900" indent="-342900">
              <a:buClr>
                <a:schemeClr val="hlink"/>
              </a:buClr>
              <a:buSzPct val="60000"/>
              <a:buFont typeface="Wingdings" pitchFamily="2" charset="2"/>
              <a:buChar char="n"/>
              <a:defRPr/>
            </a:pPr>
            <a:r>
              <a:rPr lang="en-US" altLang="zh-CN" sz="2400" dirty="0" smtClean="0">
                <a:latin typeface="Calibri" pitchFamily="34" charset="0"/>
              </a:rPr>
              <a:t>We’ll use coils system to shielding EMF intensity to ensure the 20inch PMT performance.</a:t>
            </a:r>
          </a:p>
          <a:p>
            <a:pPr marL="342900" indent="-342900">
              <a:buClr>
                <a:schemeClr val="hlink"/>
              </a:buClr>
              <a:buSzPct val="60000"/>
              <a:buFont typeface="Wingdings" pitchFamily="2" charset="2"/>
              <a:buChar char="n"/>
              <a:defRPr/>
            </a:pPr>
            <a:r>
              <a:rPr lang="en-US" altLang="zh-CN" sz="2400" dirty="0" smtClean="0">
                <a:latin typeface="Calibri" pitchFamily="34" charset="0"/>
              </a:rPr>
              <a:t>Chose one sets of cols system</a:t>
            </a:r>
          </a:p>
          <a:p>
            <a:pPr marL="800100" lvl="1" indent="-342900">
              <a:buClr>
                <a:schemeClr val="hlink"/>
              </a:buClr>
              <a:buSzPct val="60000"/>
              <a:buFont typeface="Wingdings" pitchFamily="2" charset="2"/>
              <a:buChar char="n"/>
              <a:defRPr/>
            </a:pPr>
            <a:r>
              <a:rPr lang="en-US" altLang="zh-CN" sz="2400" dirty="0" smtClean="0">
                <a:latin typeface="Calibri" pitchFamily="34" charset="0"/>
              </a:rPr>
              <a:t>16 pair coils used. </a:t>
            </a:r>
          </a:p>
          <a:p>
            <a:pPr marL="800100" lvl="1" indent="-342900">
              <a:buClr>
                <a:schemeClr val="hlink"/>
              </a:buClr>
              <a:buSzPct val="60000"/>
              <a:buFont typeface="Wingdings" pitchFamily="2" charset="2"/>
              <a:buChar char="n"/>
              <a:defRPr/>
            </a:pPr>
            <a:r>
              <a:rPr lang="en-US" altLang="zh-CN" sz="2400" dirty="0" smtClean="0">
                <a:latin typeface="Calibri" pitchFamily="34" charset="0"/>
              </a:rPr>
              <a:t>It can reach our requirement after consider the installation error.</a:t>
            </a:r>
          </a:p>
          <a:p>
            <a:pPr marL="342900" indent="-342900">
              <a:buClr>
                <a:schemeClr val="hlink"/>
              </a:buClr>
              <a:buSzPct val="60000"/>
              <a:buFont typeface="Wingdings" pitchFamily="2" charset="2"/>
              <a:buChar char="n"/>
              <a:defRPr/>
            </a:pPr>
            <a:r>
              <a:rPr lang="en-US" altLang="zh-CN" sz="2400" dirty="0" smtClean="0">
                <a:latin typeface="Calibri" pitchFamily="34" charset="0"/>
              </a:rPr>
              <a:t>We’ve measured the EMF at JUNO site and determine the detector and coils orientation.</a:t>
            </a:r>
          </a:p>
          <a:p>
            <a:pPr marL="342900" indent="-342900">
              <a:buClr>
                <a:schemeClr val="hlink"/>
              </a:buClr>
              <a:buSzPct val="60000"/>
              <a:buFont typeface="Wingdings" pitchFamily="2" charset="2"/>
              <a:buChar char="n"/>
              <a:defRPr/>
            </a:pPr>
            <a:r>
              <a:rPr lang="en-US" altLang="zh-CN" sz="2400" dirty="0" smtClean="0">
                <a:latin typeface="Calibri" pitchFamily="34" charset="0"/>
              </a:rPr>
              <a:t>We’ve already determined the cable type and test the sensor.</a:t>
            </a:r>
          </a:p>
          <a:p>
            <a:pPr marL="342900" indent="-342900">
              <a:buClr>
                <a:schemeClr val="hlink"/>
              </a:buClr>
              <a:buSzPct val="60000"/>
              <a:buFont typeface="Wingdings" pitchFamily="2" charset="2"/>
              <a:buChar char="n"/>
              <a:defRPr/>
            </a:pPr>
            <a:r>
              <a:rPr lang="en-US" altLang="zh-CN" sz="2400" dirty="0" smtClean="0">
                <a:latin typeface="Calibri" pitchFamily="34" charset="0"/>
              </a:rPr>
              <a:t>I’m not quite sure we need to put the EMF intensity to the detector simulation or not.</a:t>
            </a:r>
          </a:p>
          <a:p>
            <a:pPr marL="342900" indent="-342900">
              <a:buClr>
                <a:schemeClr val="hlink"/>
              </a:buClr>
              <a:buSzPct val="60000"/>
              <a:buFont typeface="Wingdings" pitchFamily="2" charset="2"/>
              <a:buChar char="n"/>
              <a:defRPr/>
            </a:pPr>
            <a:r>
              <a:rPr lang="en-US" altLang="zh-CN" sz="2400" dirty="0" smtClean="0">
                <a:latin typeface="Calibri" pitchFamily="34" charset="0"/>
              </a:rPr>
              <a:t>Comments </a:t>
            </a:r>
            <a:r>
              <a:rPr lang="en-US" altLang="zh-CN" sz="2400" dirty="0">
                <a:latin typeface="Calibri" pitchFamily="34" charset="0"/>
              </a:rPr>
              <a:t>and suggestions are welcome!</a:t>
            </a:r>
            <a:endParaRPr lang="zh-CN" altLang="zh-CN" sz="2400" dirty="0">
              <a:latin typeface="Calibri" pitchFamily="34" charset="0"/>
            </a:endParaRPr>
          </a:p>
          <a:p>
            <a:pPr marL="800100" lvl="1" indent="-342900">
              <a:buClr>
                <a:schemeClr val="hlink"/>
              </a:buClr>
              <a:buSzPct val="60000"/>
              <a:buFont typeface="Wingdings" pitchFamily="2" charset="2"/>
              <a:buChar char="n"/>
              <a:defRPr/>
            </a:pPr>
            <a:endParaRPr lang="en-US" altLang="zh-CN" sz="1600" dirty="0">
              <a:latin typeface="Calibri" pitchFamily="34" charset="0"/>
            </a:endParaRPr>
          </a:p>
          <a:p>
            <a:pPr marL="800100" lvl="1" indent="-342900">
              <a:buClr>
                <a:schemeClr val="hlink"/>
              </a:buClr>
              <a:buSzPct val="60000"/>
              <a:buFont typeface="Wingdings" pitchFamily="2" charset="2"/>
              <a:buChar char="n"/>
              <a:defRPr/>
            </a:pPr>
            <a:endParaRPr lang="en-US" altLang="zh-CN" sz="1600" dirty="0">
              <a:latin typeface="Calibri" pitchFamily="34" charset="0"/>
            </a:endParaRPr>
          </a:p>
          <a:p>
            <a:pPr marL="800100" lvl="1" indent="-342900">
              <a:buClr>
                <a:schemeClr val="hlink"/>
              </a:buClr>
              <a:buSzPct val="60000"/>
              <a:buFont typeface="Wingdings" pitchFamily="2" charset="2"/>
              <a:buChar char="n"/>
              <a:defRPr/>
            </a:pPr>
            <a:endParaRPr lang="en-US" altLang="zh-CN" sz="1600" dirty="0">
              <a:latin typeface="Calibri" pitchFamily="34" charset="0"/>
            </a:endParaRPr>
          </a:p>
        </p:txBody>
      </p:sp>
      <p:sp>
        <p:nvSpPr>
          <p:cNvPr id="2" name="页脚占位符 1"/>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2768937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1325" y="2743200"/>
            <a:ext cx="2960370" cy="828675"/>
          </a:xfrm>
          <a:prstGeom prst="rect">
            <a:avLst/>
          </a:prstGeom>
        </p:spPr>
        <p:txBody>
          <a:bodyPr vert="horz" wrap="square" lIns="0" tIns="0" rIns="0" bIns="0" rtlCol="0">
            <a:spAutoFit/>
          </a:bodyPr>
          <a:lstStyle/>
          <a:p>
            <a:pPr marL="12700">
              <a:lnSpc>
                <a:spcPct val="100000"/>
              </a:lnSpc>
            </a:pPr>
            <a:r>
              <a:rPr sz="5400" b="0" spc="-5" dirty="0">
                <a:solidFill>
                  <a:srgbClr val="000000"/>
                </a:solidFill>
                <a:latin typeface="Arial"/>
                <a:cs typeface="Arial"/>
              </a:rPr>
              <a:t>Thanks</a:t>
            </a:r>
            <a:r>
              <a:rPr sz="5400" b="0" spc="-5" dirty="0">
                <a:solidFill>
                  <a:srgbClr val="000000"/>
                </a:solidFill>
                <a:latin typeface="SimSun"/>
                <a:cs typeface="SimSun"/>
              </a:rPr>
              <a:t>！</a:t>
            </a:r>
            <a:endParaRPr sz="5400">
              <a:latin typeface="SimSun"/>
              <a:cs typeface="SimSun"/>
            </a:endParaRPr>
          </a:p>
        </p:txBody>
      </p:sp>
      <p:sp>
        <p:nvSpPr>
          <p:cNvPr id="4" name="页脚占位符 3"/>
          <p:cNvSpPr>
            <a:spLocks noGrp="1"/>
          </p:cNvSpPr>
          <p:nvPr>
            <p:ph type="ftr" sz="quarter" idx="5"/>
          </p:nvPr>
        </p:nvSpPr>
        <p:spPr/>
        <p:txBody>
          <a:bodyPr/>
          <a:lstStyle/>
          <a:p>
            <a:endParaRPr lang="zh-CN" altLang="en-US"/>
          </a:p>
        </p:txBody>
      </p:sp>
      <p:sp>
        <p:nvSpPr>
          <p:cNvPr id="6" name="灯片编号占位符 5"/>
          <p:cNvSpPr>
            <a:spLocks noGrp="1"/>
          </p:cNvSpPr>
          <p:nvPr>
            <p:ph type="sldNum" sz="quarter" idx="7"/>
          </p:nvPr>
        </p:nvSpPr>
        <p:spPr>
          <a:xfrm>
            <a:off x="8610600" y="6629400"/>
            <a:ext cx="415162" cy="233582"/>
          </a:xfrm>
        </p:spPr>
        <p:txBody>
          <a:bodyPr/>
          <a:lstStyle/>
          <a:p>
            <a:pPr marL="114935">
              <a:lnSpc>
                <a:spcPts val="1510"/>
              </a:lnSpc>
            </a:pPr>
            <a:fld id="{81D60167-4931-47E6-BA6A-407CBD079E47}" type="slidenum">
              <a:rPr lang="en-US" altLang="zh-CN" smtClean="0"/>
              <a:t>19</a:t>
            </a:fld>
            <a:endParaRPr lang="en-US" altLang="zh-C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4" name="页脚占位符 3"/>
          <p:cNvSpPr>
            <a:spLocks noGrp="1"/>
          </p:cNvSpPr>
          <p:nvPr>
            <p:ph type="ftr" sz="quarter" idx="5"/>
          </p:nvPr>
        </p:nvSpPr>
        <p:spPr/>
        <p:txBody>
          <a:bodyPr/>
          <a:lstStyle/>
          <a:p>
            <a:endParaRPr lang="zh-CN" altLang="en-US"/>
          </a:p>
        </p:txBody>
      </p:sp>
      <p:sp>
        <p:nvSpPr>
          <p:cNvPr id="5" name="灯片编号占位符 4"/>
          <p:cNvSpPr>
            <a:spLocks noGrp="1"/>
          </p:cNvSpPr>
          <p:nvPr>
            <p:ph type="sldNum" sz="quarter" idx="7"/>
          </p:nvPr>
        </p:nvSpPr>
        <p:spPr/>
        <p:txBody>
          <a:bodyPr/>
          <a:lstStyle/>
          <a:p>
            <a:pPr marL="114935">
              <a:lnSpc>
                <a:spcPts val="1510"/>
              </a:lnSpc>
            </a:pPr>
            <a:fld id="{81D60167-4931-47E6-BA6A-407CBD079E47}" type="slidenum">
              <a:rPr lang="en-US" altLang="zh-CN" smtClean="0"/>
              <a:t>2</a:t>
            </a:fld>
            <a:endParaRPr lang="en-US" altLang="zh-CN" dirty="0"/>
          </a:p>
        </p:txBody>
      </p:sp>
      <p:sp>
        <p:nvSpPr>
          <p:cNvPr id="6" name="Rectangle 3"/>
          <p:cNvSpPr txBox="1">
            <a:spLocks noChangeArrowheads="1"/>
          </p:cNvSpPr>
          <p:nvPr/>
        </p:nvSpPr>
        <p:spPr bwMode="auto">
          <a:xfrm>
            <a:off x="685800" y="1219200"/>
            <a:ext cx="7696200" cy="4199792"/>
          </a:xfrm>
          <a:prstGeom prst="rect">
            <a:avLst/>
          </a:prstGeom>
          <a:noFill/>
          <a:ln w="9525">
            <a:noFill/>
            <a:miter lim="800000"/>
          </a:ln>
          <a:effectLst/>
        </p:spPr>
        <p:txBody>
          <a:bodyPr/>
          <a:lstStyle/>
          <a:p>
            <a:pPr marL="342900" indent="-342900">
              <a:buClr>
                <a:schemeClr val="hlink"/>
              </a:buClr>
              <a:buSzPct val="60000"/>
              <a:buFont typeface="Wingdings" pitchFamily="2" charset="2"/>
              <a:buChar char="n"/>
              <a:defRPr/>
            </a:pPr>
            <a:r>
              <a:rPr lang="en-US" altLang="zh-CN" sz="2800" dirty="0" smtClean="0">
                <a:latin typeface="Calibri" pitchFamily="34" charset="0"/>
              </a:rPr>
              <a:t>Introduction</a:t>
            </a:r>
          </a:p>
          <a:p>
            <a:pPr marL="342900" indent="-342900">
              <a:buClr>
                <a:schemeClr val="hlink"/>
              </a:buClr>
              <a:buSzPct val="60000"/>
              <a:buFont typeface="Wingdings" pitchFamily="2" charset="2"/>
              <a:buChar char="n"/>
              <a:defRPr/>
            </a:pPr>
            <a:r>
              <a:rPr lang="en-US" altLang="zh-CN" sz="2800" dirty="0" smtClean="0">
                <a:latin typeface="Calibri" pitchFamily="34" charset="0"/>
              </a:rPr>
              <a:t>One set of coils system vs two set of coils system</a:t>
            </a:r>
          </a:p>
          <a:p>
            <a:pPr marL="342900" indent="-342900">
              <a:buClr>
                <a:schemeClr val="hlink"/>
              </a:buClr>
              <a:buSzPct val="60000"/>
              <a:buFont typeface="Wingdings" pitchFamily="2" charset="2"/>
              <a:buChar char="n"/>
              <a:defRPr/>
            </a:pPr>
            <a:r>
              <a:rPr lang="en-US" altLang="zh-CN" sz="2800" dirty="0" smtClean="0">
                <a:latin typeface="Calibri" pitchFamily="34" charset="0"/>
              </a:rPr>
              <a:t>Coils performance</a:t>
            </a:r>
          </a:p>
          <a:p>
            <a:pPr marL="342900" indent="-342900">
              <a:buClr>
                <a:schemeClr val="hlink"/>
              </a:buClr>
              <a:buSzPct val="60000"/>
              <a:buFont typeface="Wingdings" pitchFamily="2" charset="2"/>
              <a:buChar char="n"/>
              <a:defRPr/>
            </a:pPr>
            <a:r>
              <a:rPr lang="en-US" altLang="zh-CN" sz="2800" dirty="0" smtClean="0">
                <a:latin typeface="Calibri" pitchFamily="34" charset="0"/>
              </a:rPr>
              <a:t>EMF measurement on JUNO site</a:t>
            </a:r>
          </a:p>
          <a:p>
            <a:pPr marL="342900" indent="-342900">
              <a:buClr>
                <a:schemeClr val="hlink"/>
              </a:buClr>
              <a:buSzPct val="60000"/>
              <a:buFont typeface="Wingdings" pitchFamily="2" charset="2"/>
              <a:buChar char="n"/>
              <a:defRPr/>
            </a:pPr>
            <a:r>
              <a:rPr lang="en-US" altLang="zh-CN" sz="2800" dirty="0" smtClean="0">
                <a:latin typeface="Calibri" pitchFamily="34" charset="0"/>
              </a:rPr>
              <a:t>Hardware progress</a:t>
            </a:r>
          </a:p>
          <a:p>
            <a:pPr marL="342900" indent="-342900">
              <a:buClr>
                <a:schemeClr val="hlink"/>
              </a:buClr>
              <a:buSzPct val="60000"/>
              <a:buFont typeface="Wingdings" pitchFamily="2" charset="2"/>
              <a:buChar char="n"/>
              <a:defRPr/>
            </a:pPr>
            <a:r>
              <a:rPr lang="en-US" altLang="zh-CN" sz="2800" dirty="0" smtClean="0">
                <a:latin typeface="Calibri" pitchFamily="34" charset="0"/>
              </a:rPr>
              <a:t>Summary</a:t>
            </a:r>
          </a:p>
          <a:p>
            <a:pPr marL="342900" indent="-342900">
              <a:buClr>
                <a:schemeClr val="hlink"/>
              </a:buClr>
              <a:buSzPct val="60000"/>
              <a:buFont typeface="Wingdings" pitchFamily="2" charset="2"/>
              <a:buChar char="n"/>
              <a:defRPr/>
            </a:pPr>
            <a:endParaRPr lang="en-US" altLang="zh-CN" sz="2400" dirty="0" smtClean="0">
              <a:latin typeface="Calibri" pitchFamily="34" charset="0"/>
            </a:endParaRPr>
          </a:p>
          <a:p>
            <a:pPr marL="800100" lvl="1" indent="-342900">
              <a:buClr>
                <a:schemeClr val="hlink"/>
              </a:buClr>
              <a:buSzPct val="60000"/>
              <a:buFont typeface="Wingdings" pitchFamily="2" charset="2"/>
              <a:buChar char="n"/>
              <a:defRPr/>
            </a:pPr>
            <a:endParaRPr lang="en-US" altLang="zh-CN" sz="1600" dirty="0">
              <a:latin typeface="Calibri" pitchFamily="34" charset="0"/>
            </a:endParaRPr>
          </a:p>
          <a:p>
            <a:pPr marL="800100" lvl="1" indent="-342900">
              <a:buClr>
                <a:schemeClr val="hlink"/>
              </a:buClr>
              <a:buSzPct val="60000"/>
              <a:buFont typeface="Wingdings" pitchFamily="2" charset="2"/>
              <a:buChar char="n"/>
              <a:defRPr/>
            </a:pPr>
            <a:endParaRPr lang="en-US" altLang="zh-CN" sz="1600" dirty="0">
              <a:latin typeface="Calibri" pitchFamily="34" charset="0"/>
            </a:endParaRPr>
          </a:p>
          <a:p>
            <a:pPr marL="800100" lvl="1" indent="-342900">
              <a:buClr>
                <a:schemeClr val="hlink"/>
              </a:buClr>
              <a:buSzPct val="60000"/>
              <a:buFont typeface="Wingdings" pitchFamily="2" charset="2"/>
              <a:buChar char="n"/>
              <a:defRPr/>
            </a:pPr>
            <a:endParaRPr lang="en-US" altLang="zh-CN" sz="1600" dirty="0">
              <a:latin typeface="Calibri" pitchFamily="34" charset="0"/>
            </a:endParaRPr>
          </a:p>
        </p:txBody>
      </p:sp>
    </p:spTree>
    <p:extLst>
      <p:ext uri="{BB962C8B-B14F-4D97-AF65-F5344CB8AC3E}">
        <p14:creationId xmlns:p14="http://schemas.microsoft.com/office/powerpoint/2010/main" val="1251299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715200" cy="634082"/>
          </a:xfrm>
        </p:spPr>
        <p:txBody>
          <a:bodyPr>
            <a:normAutofit/>
          </a:bodyPr>
          <a:lstStyle/>
          <a:p>
            <a:r>
              <a:rPr lang="en-US" altLang="zh-CN" b="1" dirty="0" smtClean="0"/>
              <a:t>1. Introduction</a:t>
            </a:r>
            <a:endParaRPr lang="zh-CN" altLang="en-US" b="1" dirty="0"/>
          </a:p>
        </p:txBody>
      </p:sp>
      <p:sp>
        <p:nvSpPr>
          <p:cNvPr id="3" name="内容占位符 2"/>
          <p:cNvSpPr>
            <a:spLocks noGrp="1"/>
          </p:cNvSpPr>
          <p:nvPr>
            <p:ph idx="4294967295"/>
          </p:nvPr>
        </p:nvSpPr>
        <p:spPr>
          <a:xfrm>
            <a:off x="205889" y="939734"/>
            <a:ext cx="8964488" cy="2952328"/>
          </a:xfrm>
          <a:prstGeom prst="rect">
            <a:avLst/>
          </a:prstGeom>
        </p:spPr>
        <p:txBody>
          <a:bodyPr>
            <a:normAutofit/>
          </a:bodyPr>
          <a:lstStyle/>
          <a:p>
            <a:r>
              <a:rPr lang="en-US" altLang="zh-CN" sz="2000" dirty="0" smtClean="0">
                <a:latin typeface="+mj-lt"/>
                <a:cs typeface="Times New Roman" panose="02020603050405020304" pitchFamily="18" charset="0"/>
              </a:rPr>
              <a:t>PMT detect efficiency was effected by earth magnetic field.  More large dimension, there will be more obvious effect on efficiency loss.</a:t>
            </a:r>
          </a:p>
          <a:p>
            <a:r>
              <a:rPr lang="en-US" altLang="zh-CN" sz="2000" dirty="0" smtClean="0">
                <a:latin typeface="+mj-lt"/>
                <a:cs typeface="Times New Roman" panose="02020603050405020304" pitchFamily="18" charset="0"/>
              </a:rPr>
              <a:t>For JUNO, most of the PMTs we used is 20-inch PMTs . We need a magnetic shielding system for 20-inch </a:t>
            </a:r>
            <a:r>
              <a:rPr lang="en-US" altLang="zh-CN" sz="2000" dirty="0" err="1" smtClean="0">
                <a:latin typeface="+mj-lt"/>
                <a:cs typeface="Times New Roman" panose="02020603050405020304" pitchFamily="18" charset="0"/>
              </a:rPr>
              <a:t>PMTs.</a:t>
            </a:r>
            <a:endParaRPr lang="en-US" altLang="zh-CN" sz="2000" dirty="0" smtClean="0">
              <a:latin typeface="+mj-lt"/>
              <a:cs typeface="Times New Roman" panose="02020603050405020304" pitchFamily="18" charset="0"/>
            </a:endParaRPr>
          </a:p>
          <a:p>
            <a:endParaRPr lang="en-US" altLang="zh-CN" sz="2000"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fld id="{0C913308-F349-4B6D-A68A-DD1791B4A57B}" type="slidenum">
              <a:rPr lang="zh-CN" altLang="en-US" smtClean="0"/>
              <a:pPr/>
              <a:t>3</a:t>
            </a:fld>
            <a:endParaRPr lang="zh-CN" altLang="en-US"/>
          </a:p>
        </p:txBody>
      </p:sp>
      <p:pic>
        <p:nvPicPr>
          <p:cNvPr id="9" name="Picture 3"/>
          <p:cNvPicPr>
            <a:picLocks noChangeAspect="1" noChangeArrowheads="1"/>
          </p:cNvPicPr>
          <p:nvPr/>
        </p:nvPicPr>
        <p:blipFill>
          <a:blip r:embed="rId2" cstate="print"/>
          <a:srcRect/>
          <a:stretch>
            <a:fillRect/>
          </a:stretch>
        </p:blipFill>
        <p:spPr bwMode="auto">
          <a:xfrm>
            <a:off x="1981200" y="2438400"/>
            <a:ext cx="4114800" cy="2836926"/>
          </a:xfrm>
          <a:prstGeom prst="rect">
            <a:avLst/>
          </a:prstGeom>
          <a:noFill/>
          <a:ln w="9525">
            <a:noFill/>
            <a:miter lim="800000"/>
            <a:headEnd/>
            <a:tailEnd/>
          </a:ln>
        </p:spPr>
      </p:pic>
      <p:sp>
        <p:nvSpPr>
          <p:cNvPr id="10" name="内容占位符 2"/>
          <p:cNvSpPr txBox="1">
            <a:spLocks/>
          </p:cNvSpPr>
          <p:nvPr/>
        </p:nvSpPr>
        <p:spPr>
          <a:xfrm>
            <a:off x="304800" y="5791200"/>
            <a:ext cx="8458200" cy="990600"/>
          </a:xfrm>
          <a:prstGeom prst="rect">
            <a:avLst/>
          </a:prstGeom>
        </p:spPr>
        <p:txBody>
          <a:bodyPr wrap="square" lIns="0" tIns="0" rIns="0" bIns="0">
            <a:normAutofit fontScale="97500"/>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altLang="zh-CN" sz="2000" kern="0" dirty="0" smtClean="0">
                <a:solidFill>
                  <a:srgbClr val="FF0000"/>
                </a:solidFill>
                <a:sym typeface="+mn-ea"/>
              </a:rPr>
              <a:t>20 inch </a:t>
            </a:r>
            <a:r>
              <a:rPr lang="en-US" altLang="zh-CN" sz="2000" kern="0" dirty="0" err="1" smtClean="0">
                <a:solidFill>
                  <a:srgbClr val="FF0000"/>
                </a:solidFill>
                <a:sym typeface="+mn-ea"/>
              </a:rPr>
              <a:t>MCP-PMT:T</a:t>
            </a:r>
            <a:r>
              <a:rPr lang="en-US" altLang="zh-CN" sz="1750" kern="0" dirty="0" err="1" smtClean="0">
                <a:solidFill>
                  <a:srgbClr val="FF0000"/>
                </a:solidFill>
                <a:sym typeface="+mn-ea"/>
              </a:rPr>
              <a:t>he</a:t>
            </a:r>
            <a:r>
              <a:rPr lang="en-US" altLang="zh-CN" sz="1750" kern="0" dirty="0" smtClean="0">
                <a:solidFill>
                  <a:srgbClr val="FF0000"/>
                </a:solidFill>
                <a:sym typeface="+mn-ea"/>
              </a:rPr>
              <a:t> detect efficiency will lose 50%-60% at 0.45Gs(earth magnetic field intensity);</a:t>
            </a:r>
            <a:endParaRPr lang="en-US" altLang="zh-CN" sz="1750" kern="0" dirty="0" smtClean="0">
              <a:solidFill>
                <a:srgbClr val="FF0000"/>
              </a:solidFill>
            </a:endParaRPr>
          </a:p>
        </p:txBody>
      </p:sp>
      <p:sp>
        <p:nvSpPr>
          <p:cNvPr id="5" name="页脚占位符 4"/>
          <p:cNvSpPr>
            <a:spLocks noGrp="1"/>
          </p:cNvSpPr>
          <p:nvPr>
            <p:ph type="ftr" sz="quarter" idx="5"/>
          </p:nvPr>
        </p:nvSpPr>
        <p:spPr/>
        <p:txBody>
          <a:bodyPr/>
          <a:lstStyle/>
          <a:p>
            <a:endParaRPr lang="zh-CN" altLang="en-US"/>
          </a:p>
        </p:txBody>
      </p:sp>
    </p:spTree>
    <p:extLst>
      <p:ext uri="{BB962C8B-B14F-4D97-AF65-F5344CB8AC3E}">
        <p14:creationId xmlns:p14="http://schemas.microsoft.com/office/powerpoint/2010/main" val="3760291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4</a:t>
            </a:fld>
            <a:endParaRPr lang="zh-CN" altLang="en-US"/>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736"/>
            <a:ext cx="2409606" cy="1512168"/>
          </a:xfrm>
          <a:prstGeom prst="rect">
            <a:avLst/>
          </a:prstGeom>
        </p:spPr>
      </p:pic>
      <p:sp>
        <p:nvSpPr>
          <p:cNvPr id="5" name="矩形 4"/>
          <p:cNvSpPr>
            <a:spLocks noChangeArrowheads="1"/>
          </p:cNvSpPr>
          <p:nvPr/>
        </p:nvSpPr>
        <p:spPr bwMode="auto">
          <a:xfrm>
            <a:off x="0" y="260648"/>
            <a:ext cx="5724128" cy="461665"/>
          </a:xfrm>
          <a:prstGeom prst="rect">
            <a:avLst/>
          </a:prstGeom>
          <a:noFill/>
          <a:ln w="9525">
            <a:noFill/>
            <a:miter lim="800000"/>
            <a:headEnd/>
            <a:tailEnd/>
          </a:ln>
        </p:spPr>
        <p:txBody>
          <a:bodyPr wrap="square">
            <a:spAutoFit/>
          </a:bodyPr>
          <a:lstStyle/>
          <a:p>
            <a:pPr marL="800100" lvl="1" indent="-342900">
              <a:buClr>
                <a:schemeClr val="hlink"/>
              </a:buClr>
              <a:buSzPct val="60000"/>
            </a:pPr>
            <a:r>
              <a:rPr lang="en-US" altLang="zh-CN" sz="2400" b="1" dirty="0" smtClean="0">
                <a:latin typeface="Calibri" pitchFamily="34" charset="0"/>
              </a:rPr>
              <a:t>Earth magnetic field shielding coils</a:t>
            </a:r>
            <a:endParaRPr lang="en-US" altLang="zh-CN" sz="2400" b="1" dirty="0">
              <a:latin typeface="Calibri" pitchFamily="34" charset="0"/>
            </a:endParaRPr>
          </a:p>
        </p:txBody>
      </p:sp>
      <p:pic>
        <p:nvPicPr>
          <p:cNvPr id="7"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l="16548"/>
          <a:stretch>
            <a:fillRect/>
          </a:stretch>
        </p:blipFill>
        <p:spPr bwMode="auto">
          <a:xfrm>
            <a:off x="3347864" y="908720"/>
            <a:ext cx="2376264" cy="1794810"/>
          </a:xfrm>
          <a:prstGeom prst="rect">
            <a:avLst/>
          </a:prstGeom>
          <a:noFill/>
          <a:extLst>
            <a:ext uri="{909E8E84-426E-40DD-AFC4-6F175D3DCCD1}">
              <a14:hiddenFill xmlns:a14="http://schemas.microsoft.com/office/drawing/2010/main">
                <a:solidFill>
                  <a:srgbClr val="FFFFFF"/>
                </a:solidFill>
              </a14:hiddenFill>
            </a:ext>
          </a:extLst>
        </p:spPr>
      </p:pic>
      <p:sp>
        <p:nvSpPr>
          <p:cNvPr id="9" name="右箭头 8"/>
          <p:cNvSpPr/>
          <p:nvPr/>
        </p:nvSpPr>
        <p:spPr bwMode="auto">
          <a:xfrm>
            <a:off x="2555776" y="1772816"/>
            <a:ext cx="864096" cy="216024"/>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500" b="0" i="0" u="none" strike="noStrike" cap="none" normalizeH="0" baseline="0" smtClean="0">
              <a:ln>
                <a:noFill/>
              </a:ln>
              <a:solidFill>
                <a:schemeClr val="accent2"/>
              </a:solidFill>
              <a:effectLst/>
              <a:latin typeface="Arial" panose="020B0604020202020204" pitchFamily="34" charset="0"/>
              <a:ea typeface="宋体" panose="02010600030101010101" pitchFamily="2" charset="-122"/>
            </a:endParaRPr>
          </a:p>
        </p:txBody>
      </p:sp>
      <p:sp>
        <p:nvSpPr>
          <p:cNvPr id="8" name="矩形 4"/>
          <p:cNvSpPr>
            <a:spLocks noChangeArrowheads="1"/>
          </p:cNvSpPr>
          <p:nvPr/>
        </p:nvSpPr>
        <p:spPr bwMode="auto">
          <a:xfrm>
            <a:off x="34542" y="2628344"/>
            <a:ext cx="4825490" cy="409958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eaLnBrk="0" hangingPunct="0">
              <a:spcBef>
                <a:spcPct val="20000"/>
              </a:spcBef>
              <a:buFont typeface="Arial" pitchFamily="34" charset="0"/>
              <a:buChar char="•"/>
            </a:pPr>
            <a:r>
              <a:rPr lang="en-US" altLang="zh-CN" sz="1400" b="1" dirty="0" smtClean="0">
                <a:solidFill>
                  <a:srgbClr val="FF0000"/>
                </a:solidFill>
                <a:latin typeface="Calibri" pitchFamily="34" charset="0"/>
              </a:rPr>
              <a:t>Consideration of compensation coils</a:t>
            </a:r>
            <a:r>
              <a:rPr lang="zh-CN" altLang="en-US" sz="1400" b="1" dirty="0" smtClean="0">
                <a:solidFill>
                  <a:srgbClr val="FF0000"/>
                </a:solidFill>
                <a:latin typeface="Calibri" pitchFamily="34" charset="0"/>
              </a:rPr>
              <a:t>：</a:t>
            </a:r>
            <a:endParaRPr lang="en-US" altLang="zh-CN" sz="1400" b="1" dirty="0" smtClean="0">
              <a:solidFill>
                <a:srgbClr val="FF0000"/>
              </a:solidFill>
              <a:latin typeface="Calibri" pitchFamily="34" charset="0"/>
            </a:endParaRPr>
          </a:p>
          <a:p>
            <a:pPr marL="914400" lvl="3" indent="-342900">
              <a:lnSpc>
                <a:spcPct val="110000"/>
              </a:lnSpc>
              <a:buClr>
                <a:schemeClr val="hlink"/>
              </a:buClr>
              <a:buSzPct val="60000"/>
              <a:buFont typeface="Wingdings" pitchFamily="2" charset="2"/>
              <a:buChar char="n"/>
            </a:pPr>
            <a:r>
              <a:rPr lang="en-US" altLang="zh-CN" sz="1400" dirty="0" smtClean="0">
                <a:latin typeface="Calibri" pitchFamily="34" charset="0"/>
              </a:rPr>
              <a:t>At early time, we use one sets of coils. It’s too hard to installation for that time(The coils are not allowed support by stainless steel(SS) frame). We change one sets of coils to two sets of coils.</a:t>
            </a:r>
          </a:p>
          <a:p>
            <a:pPr marL="914400" lvl="3" indent="-342900">
              <a:lnSpc>
                <a:spcPct val="110000"/>
              </a:lnSpc>
              <a:buClr>
                <a:schemeClr val="hlink"/>
              </a:buClr>
              <a:buSzPct val="60000"/>
              <a:buFont typeface="Wingdings" pitchFamily="2" charset="2"/>
              <a:buChar char="n"/>
            </a:pPr>
            <a:r>
              <a:rPr lang="en-US" altLang="zh-CN" sz="1400" dirty="0" smtClean="0">
                <a:solidFill>
                  <a:srgbClr val="FF0000"/>
                </a:solidFill>
                <a:latin typeface="Calibri" pitchFamily="34" charset="0"/>
              </a:rPr>
              <a:t>Now, our suggestion is to return back to one sets of coils.</a:t>
            </a:r>
          </a:p>
          <a:p>
            <a:pPr marL="457200" lvl="2" indent="-342900">
              <a:lnSpc>
                <a:spcPct val="110000"/>
              </a:lnSpc>
              <a:buClr>
                <a:schemeClr val="hlink"/>
              </a:buClr>
              <a:buSzPct val="60000"/>
              <a:buFont typeface="Wingdings" pitchFamily="2" charset="2"/>
              <a:buChar char="n"/>
            </a:pPr>
            <a:r>
              <a:rPr lang="en-US" altLang="zh-CN" sz="1400" dirty="0" smtClean="0">
                <a:latin typeface="Calibri" pitchFamily="34" charset="0"/>
              </a:rPr>
              <a:t>One sets of coils vs. </a:t>
            </a:r>
            <a:r>
              <a:rPr lang="en-US" altLang="zh-CN" sz="1400" dirty="0">
                <a:latin typeface="Calibri" pitchFamily="34" charset="0"/>
              </a:rPr>
              <a:t>t</a:t>
            </a:r>
            <a:r>
              <a:rPr lang="en-US" altLang="zh-CN" sz="1400" dirty="0" smtClean="0">
                <a:latin typeface="Calibri" pitchFamily="34" charset="0"/>
              </a:rPr>
              <a:t>wo sets of coils</a:t>
            </a:r>
            <a:r>
              <a:rPr lang="zh-CN" altLang="en-US" sz="1400" dirty="0" smtClean="0">
                <a:latin typeface="Calibri" pitchFamily="34" charset="0"/>
              </a:rPr>
              <a:t>：</a:t>
            </a:r>
            <a:endParaRPr lang="en-US" altLang="zh-CN" sz="1400" dirty="0" smtClean="0">
              <a:latin typeface="Calibri" pitchFamily="34" charset="0"/>
            </a:endParaRPr>
          </a:p>
          <a:p>
            <a:pPr marL="914400" lvl="3" indent="-342900">
              <a:lnSpc>
                <a:spcPct val="110000"/>
              </a:lnSpc>
              <a:buClr>
                <a:schemeClr val="hlink"/>
              </a:buClr>
              <a:buSzPct val="60000"/>
              <a:buFont typeface="Wingdings" pitchFamily="2" charset="2"/>
              <a:buChar char="n"/>
            </a:pPr>
            <a:r>
              <a:rPr lang="en-US" altLang="zh-CN" sz="1400" dirty="0">
                <a:solidFill>
                  <a:schemeClr val="tx1"/>
                </a:solidFill>
                <a:latin typeface="Calibri" pitchFamily="34" charset="0"/>
              </a:rPr>
              <a:t>I</a:t>
            </a:r>
            <a:r>
              <a:rPr lang="en-US" altLang="zh-CN" sz="1400" dirty="0" smtClean="0">
                <a:solidFill>
                  <a:schemeClr val="tx1"/>
                </a:solidFill>
                <a:latin typeface="Calibri" pitchFamily="34" charset="0"/>
              </a:rPr>
              <a:t>nstallation</a:t>
            </a:r>
            <a:r>
              <a:rPr lang="zh-CN" altLang="en-US" sz="1400" dirty="0" smtClean="0">
                <a:solidFill>
                  <a:schemeClr val="tx1"/>
                </a:solidFill>
                <a:latin typeface="Calibri" pitchFamily="34" charset="0"/>
              </a:rPr>
              <a:t>：</a:t>
            </a:r>
            <a:r>
              <a:rPr lang="en-US" altLang="zh-CN" sz="1400" dirty="0">
                <a:solidFill>
                  <a:schemeClr val="tx1"/>
                </a:solidFill>
                <a:latin typeface="Calibri" pitchFamily="34" charset="0"/>
              </a:rPr>
              <a:t>t</a:t>
            </a:r>
            <a:r>
              <a:rPr lang="en-US" altLang="zh-CN" sz="1400" dirty="0" smtClean="0">
                <a:solidFill>
                  <a:schemeClr val="tx1"/>
                </a:solidFill>
                <a:latin typeface="Calibri" pitchFamily="34" charset="0"/>
              </a:rPr>
              <a:t>here are no big difference between one sets or two sets coils(we can have support structure on SS frame)</a:t>
            </a:r>
          </a:p>
          <a:p>
            <a:pPr marL="914400" lvl="3" indent="-342900">
              <a:lnSpc>
                <a:spcPct val="110000"/>
              </a:lnSpc>
              <a:buClr>
                <a:schemeClr val="hlink"/>
              </a:buClr>
              <a:buSzPct val="60000"/>
              <a:buFont typeface="Wingdings" pitchFamily="2" charset="2"/>
              <a:buChar char="n"/>
            </a:pPr>
            <a:r>
              <a:rPr lang="en-US" altLang="zh-CN" sz="1400" dirty="0" smtClean="0">
                <a:solidFill>
                  <a:schemeClr val="tx1"/>
                </a:solidFill>
                <a:latin typeface="Calibri" pitchFamily="34" charset="0"/>
              </a:rPr>
              <a:t>Coils and installation work quantity reduce ~50%;save cost</a:t>
            </a:r>
            <a:r>
              <a:rPr lang="zh-CN" altLang="en-US" sz="1400" dirty="0" smtClean="0">
                <a:solidFill>
                  <a:schemeClr val="tx1"/>
                </a:solidFill>
                <a:latin typeface="Calibri" pitchFamily="34" charset="0"/>
              </a:rPr>
              <a:t>；</a:t>
            </a:r>
            <a:endParaRPr lang="en-US" altLang="zh-CN" sz="1400" dirty="0" smtClean="0">
              <a:solidFill>
                <a:schemeClr val="tx1"/>
              </a:solidFill>
              <a:latin typeface="Calibri" pitchFamily="34" charset="0"/>
            </a:endParaRPr>
          </a:p>
          <a:p>
            <a:pPr marL="914400" lvl="3" indent="-342900">
              <a:lnSpc>
                <a:spcPct val="110000"/>
              </a:lnSpc>
              <a:buClr>
                <a:schemeClr val="hlink"/>
              </a:buClr>
              <a:buSzPct val="60000"/>
              <a:buFont typeface="Wingdings" pitchFamily="2" charset="2"/>
              <a:buChar char="n"/>
            </a:pPr>
            <a:r>
              <a:rPr lang="en-US" altLang="zh-CN" sz="1400" dirty="0" smtClean="0">
                <a:solidFill>
                  <a:srgbClr val="FF0000"/>
                </a:solidFill>
                <a:latin typeface="Calibri" pitchFamily="34" charset="0"/>
              </a:rPr>
              <a:t>One sets of coils performance are better than two </a:t>
            </a:r>
            <a:r>
              <a:rPr lang="en-US" altLang="zh-CN" sz="1400" dirty="0" err="1" smtClean="0">
                <a:solidFill>
                  <a:srgbClr val="FF0000"/>
                </a:solidFill>
                <a:latin typeface="Calibri" pitchFamily="34" charset="0"/>
              </a:rPr>
              <a:t>sets’s</a:t>
            </a:r>
            <a:r>
              <a:rPr lang="en-US" altLang="zh-CN" sz="1400" dirty="0" smtClean="0">
                <a:solidFill>
                  <a:srgbClr val="FF0000"/>
                </a:solidFill>
                <a:latin typeface="Calibri" pitchFamily="34" charset="0"/>
              </a:rPr>
              <a:t> as right figure shown.</a:t>
            </a:r>
          </a:p>
          <a:p>
            <a:pPr marL="914400" lvl="3" indent="-342900">
              <a:lnSpc>
                <a:spcPct val="110000"/>
              </a:lnSpc>
              <a:buClr>
                <a:schemeClr val="hlink"/>
              </a:buClr>
              <a:buSzPct val="60000"/>
              <a:buFont typeface="Wingdings" pitchFamily="2" charset="2"/>
              <a:buChar char="n"/>
            </a:pPr>
            <a:r>
              <a:rPr lang="en-US" altLang="zh-CN" sz="1400" dirty="0" smtClean="0">
                <a:solidFill>
                  <a:schemeClr val="tx1"/>
                </a:solidFill>
                <a:latin typeface="Calibri" pitchFamily="34" charset="0"/>
              </a:rPr>
              <a:t>The coils direction should be accurate in installation</a:t>
            </a:r>
            <a:r>
              <a:rPr lang="en-US" altLang="zh-CN" sz="1400" dirty="0">
                <a:solidFill>
                  <a:schemeClr val="tx1"/>
                </a:solidFill>
                <a:latin typeface="Calibri" pitchFamily="34" charset="0"/>
              </a:rPr>
              <a:t>.</a:t>
            </a:r>
          </a:p>
        </p:txBody>
      </p:sp>
      <p:sp>
        <p:nvSpPr>
          <p:cNvPr id="11" name="TextBox 10"/>
          <p:cNvSpPr txBox="1"/>
          <p:nvPr/>
        </p:nvSpPr>
        <p:spPr>
          <a:xfrm>
            <a:off x="5347121" y="2912728"/>
            <a:ext cx="3634333" cy="276999"/>
          </a:xfrm>
          <a:prstGeom prst="rect">
            <a:avLst/>
          </a:prstGeom>
          <a:noFill/>
        </p:spPr>
        <p:txBody>
          <a:bodyPr wrap="square" rtlCol="0">
            <a:spAutoFit/>
          </a:bodyPr>
          <a:lstStyle/>
          <a:p>
            <a:r>
              <a:rPr lang="en-US" altLang="zh-CN" sz="1200" dirty="0" smtClean="0">
                <a:latin typeface="Calibri" pitchFamily="34" charset="0"/>
                <a:ea typeface="黑体" panose="02010609060101010101" pitchFamily="2" charset="-122"/>
                <a:cs typeface="Calibri" pitchFamily="34" charset="0"/>
              </a:rPr>
              <a:t>Resident intensity on different diameter surface</a:t>
            </a:r>
            <a:r>
              <a:rPr lang="zh-CN" altLang="en-US" sz="1200" dirty="0" smtClean="0">
                <a:latin typeface="Calibri" pitchFamily="34" charset="0"/>
                <a:ea typeface="黑体" panose="02010609060101010101" pitchFamily="2" charset="-122"/>
                <a:cs typeface="Calibri" pitchFamily="34" charset="0"/>
              </a:rPr>
              <a:t>）</a:t>
            </a:r>
          </a:p>
        </p:txBody>
      </p:sp>
      <p:pic>
        <p:nvPicPr>
          <p:cNvPr id="1026" name="Picture 2"/>
          <p:cNvPicPr>
            <a:picLocks noChangeAspect="1" noChangeArrowheads="1"/>
          </p:cNvPicPr>
          <p:nvPr/>
        </p:nvPicPr>
        <p:blipFill>
          <a:blip r:embed="rId4" cstate="print"/>
          <a:srcRect/>
          <a:stretch>
            <a:fillRect/>
          </a:stretch>
        </p:blipFill>
        <p:spPr bwMode="auto">
          <a:xfrm>
            <a:off x="4916211" y="3429000"/>
            <a:ext cx="2178242" cy="1584176"/>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7094453" y="3395581"/>
            <a:ext cx="2123728" cy="163881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153467" y="5026868"/>
            <a:ext cx="2005417" cy="1556792"/>
          </a:xfrm>
          <a:prstGeom prst="rect">
            <a:avLst/>
          </a:prstGeom>
          <a:noFill/>
          <a:ln w="9525">
            <a:noFill/>
            <a:miter lim="800000"/>
            <a:headEnd/>
            <a:tailEnd/>
          </a:ln>
        </p:spPr>
      </p:pic>
      <p:sp>
        <p:nvSpPr>
          <p:cNvPr id="13" name="TextBox 12"/>
          <p:cNvSpPr txBox="1"/>
          <p:nvPr/>
        </p:nvSpPr>
        <p:spPr>
          <a:xfrm>
            <a:off x="5508104" y="4149080"/>
            <a:ext cx="1296144" cy="461665"/>
          </a:xfrm>
          <a:prstGeom prst="rect">
            <a:avLst/>
          </a:prstGeom>
          <a:noFill/>
        </p:spPr>
        <p:txBody>
          <a:bodyPr wrap="square" rtlCol="0">
            <a:spAutoFit/>
          </a:bodyPr>
          <a:lstStyle/>
          <a:p>
            <a:r>
              <a:rPr lang="en-US" altLang="zh-CN" sz="1200" dirty="0" smtClean="0">
                <a:latin typeface="Calibri" pitchFamily="34" charset="0"/>
                <a:ea typeface="黑体" panose="02010609060101010101" pitchFamily="2" charset="-122"/>
                <a:cs typeface="Calibri" pitchFamily="34" charset="0"/>
              </a:rPr>
              <a:t>39m</a:t>
            </a:r>
            <a:r>
              <a:rPr lang="zh-CN" altLang="en-US" sz="1200" dirty="0">
                <a:latin typeface="Calibri" pitchFamily="34" charset="0"/>
                <a:ea typeface="黑体" panose="02010609060101010101" pitchFamily="2" charset="-122"/>
                <a:cs typeface="Calibri" pitchFamily="34" charset="0"/>
              </a:rPr>
              <a:t> </a:t>
            </a:r>
            <a:r>
              <a:rPr lang="en-US" altLang="zh-CN" sz="1200" dirty="0" smtClean="0">
                <a:latin typeface="Calibri" pitchFamily="34" charset="0"/>
                <a:ea typeface="黑体" panose="02010609060101010101" pitchFamily="2" charset="-122"/>
                <a:cs typeface="Calibri" pitchFamily="34" charset="0"/>
              </a:rPr>
              <a:t>diameter surface</a:t>
            </a:r>
          </a:p>
        </p:txBody>
      </p:sp>
      <p:sp>
        <p:nvSpPr>
          <p:cNvPr id="14" name="TextBox 13"/>
          <p:cNvSpPr txBox="1"/>
          <p:nvPr/>
        </p:nvSpPr>
        <p:spPr>
          <a:xfrm>
            <a:off x="7668344" y="4221088"/>
            <a:ext cx="1296144" cy="461665"/>
          </a:xfrm>
          <a:prstGeom prst="rect">
            <a:avLst/>
          </a:prstGeom>
          <a:noFill/>
        </p:spPr>
        <p:txBody>
          <a:bodyPr wrap="square" rtlCol="0">
            <a:spAutoFit/>
          </a:bodyPr>
          <a:lstStyle/>
          <a:p>
            <a:r>
              <a:rPr lang="en-US" altLang="zh-CN" sz="1200" dirty="0" smtClean="0">
                <a:latin typeface="黑体" panose="02010609060101010101" pitchFamily="2" charset="-122"/>
                <a:ea typeface="黑体" panose="02010609060101010101" pitchFamily="2" charset="-122"/>
              </a:rPr>
              <a:t>40m diameter surface</a:t>
            </a:r>
          </a:p>
        </p:txBody>
      </p:sp>
      <p:sp>
        <p:nvSpPr>
          <p:cNvPr id="15" name="TextBox 14"/>
          <p:cNvSpPr txBox="1"/>
          <p:nvPr/>
        </p:nvSpPr>
        <p:spPr>
          <a:xfrm>
            <a:off x="5868144" y="5805264"/>
            <a:ext cx="1296144" cy="461665"/>
          </a:xfrm>
          <a:prstGeom prst="rect">
            <a:avLst/>
          </a:prstGeom>
          <a:noFill/>
        </p:spPr>
        <p:txBody>
          <a:bodyPr wrap="square" rtlCol="0">
            <a:spAutoFit/>
          </a:bodyPr>
          <a:lstStyle/>
          <a:p>
            <a:r>
              <a:rPr lang="en-US" altLang="zh-CN" sz="1200" dirty="0" smtClean="0">
                <a:latin typeface="黑体" panose="02010609060101010101" pitchFamily="2" charset="-122"/>
                <a:ea typeface="黑体" panose="02010609060101010101" pitchFamily="2" charset="-122"/>
              </a:rPr>
              <a:t>41m diameter surface</a:t>
            </a:r>
          </a:p>
        </p:txBody>
      </p:sp>
      <p:pic>
        <p:nvPicPr>
          <p:cNvPr id="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0"/>
            <a:ext cx="3131840" cy="288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6034608" y="3187451"/>
            <a:ext cx="2376264" cy="276999"/>
          </a:xfrm>
          <a:prstGeom prst="rect">
            <a:avLst/>
          </a:prstGeom>
          <a:noFill/>
        </p:spPr>
        <p:txBody>
          <a:bodyPr wrap="square" rtlCol="0">
            <a:spAutoFit/>
          </a:bodyPr>
          <a:lstStyle/>
          <a:p>
            <a:r>
              <a:rPr lang="en-US" altLang="zh-CN" sz="1200" dirty="0" smtClean="0">
                <a:solidFill>
                  <a:srgbClr val="FF0000"/>
                </a:solidFill>
                <a:latin typeface="黑体" panose="02010609060101010101" pitchFamily="2" charset="-122"/>
                <a:ea typeface="黑体" panose="02010609060101010101" pitchFamily="2" charset="-122"/>
              </a:rPr>
              <a:t>39m-40m diameter </a:t>
            </a:r>
            <a:endParaRPr lang="zh-CN" altLang="en-US" sz="1200" dirty="0" smtClean="0">
              <a:solidFill>
                <a:srgbClr val="FF0000"/>
              </a:solidFill>
              <a:latin typeface="黑体" panose="02010609060101010101" pitchFamily="2" charset="-122"/>
              <a:ea typeface="黑体" panose="02010609060101010101" pitchFamily="2" charset="-122"/>
            </a:endParaRPr>
          </a:p>
        </p:txBody>
      </p:sp>
      <p:sp>
        <p:nvSpPr>
          <p:cNvPr id="18" name="TextBox 17"/>
          <p:cNvSpPr txBox="1"/>
          <p:nvPr/>
        </p:nvSpPr>
        <p:spPr>
          <a:xfrm>
            <a:off x="7164288" y="5589240"/>
            <a:ext cx="1728192" cy="430887"/>
          </a:xfrm>
          <a:prstGeom prst="rect">
            <a:avLst/>
          </a:prstGeom>
          <a:noFill/>
        </p:spPr>
        <p:txBody>
          <a:bodyPr wrap="square" rtlCol="0">
            <a:spAutoFit/>
          </a:bodyPr>
          <a:lstStyle/>
          <a:p>
            <a:r>
              <a:rPr lang="en-US" altLang="zh-CN" sz="1100" dirty="0" smtClean="0">
                <a:solidFill>
                  <a:srgbClr val="FF0000"/>
                </a:solidFill>
                <a:latin typeface="Calibri" pitchFamily="34" charset="0"/>
                <a:ea typeface="黑体" panose="02010609060101010101" pitchFamily="2" charset="-122"/>
                <a:cs typeface="Calibri" pitchFamily="34" charset="0"/>
              </a:rPr>
              <a:t>41m diameter surface is the veto PMT region</a:t>
            </a:r>
            <a:endParaRPr lang="zh-CN" altLang="en-US" sz="1100" dirty="0" smtClean="0">
              <a:solidFill>
                <a:srgbClr val="FF0000"/>
              </a:solidFill>
              <a:latin typeface="Calibri" pitchFamily="34" charset="0"/>
              <a:ea typeface="黑体" panose="02010609060101010101" pitchFamily="2" charset="-122"/>
              <a:cs typeface="Calibri" pitchFamily="34" charset="0"/>
            </a:endParaRPr>
          </a:p>
        </p:txBody>
      </p:sp>
      <p:sp>
        <p:nvSpPr>
          <p:cNvPr id="4" name="页脚占位符 3"/>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1652668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endParaRPr lang="zh-CN" altLang="en-US"/>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5</a:t>
            </a:fld>
            <a:endParaRPr lang="zh-CN" altLang="en-US"/>
          </a:p>
        </p:txBody>
      </p:sp>
      <p:pic>
        <p:nvPicPr>
          <p:cNvPr id="4" name="图片 3"/>
          <p:cNvPicPr>
            <a:picLocks noChangeAspect="1"/>
          </p:cNvPicPr>
          <p:nvPr/>
        </p:nvPicPr>
        <p:blipFill>
          <a:blip r:embed="rId2"/>
          <a:stretch>
            <a:fillRect/>
          </a:stretch>
        </p:blipFill>
        <p:spPr>
          <a:xfrm>
            <a:off x="1447800" y="914400"/>
            <a:ext cx="5191312" cy="5287584"/>
          </a:xfrm>
          <a:prstGeom prst="rect">
            <a:avLst/>
          </a:prstGeom>
        </p:spPr>
      </p:pic>
      <p:sp>
        <p:nvSpPr>
          <p:cNvPr id="5" name="矩形 4"/>
          <p:cNvSpPr>
            <a:spLocks noChangeArrowheads="1"/>
          </p:cNvSpPr>
          <p:nvPr/>
        </p:nvSpPr>
        <p:spPr bwMode="auto">
          <a:xfrm>
            <a:off x="0" y="260648"/>
            <a:ext cx="5724128" cy="461665"/>
          </a:xfrm>
          <a:prstGeom prst="rect">
            <a:avLst/>
          </a:prstGeom>
          <a:noFill/>
          <a:ln w="9525">
            <a:noFill/>
            <a:miter lim="800000"/>
            <a:headEnd/>
            <a:tailEnd/>
          </a:ln>
        </p:spPr>
        <p:txBody>
          <a:bodyPr wrap="square">
            <a:spAutoFit/>
          </a:bodyPr>
          <a:lstStyle/>
          <a:p>
            <a:pPr marL="800100" lvl="1" indent="-342900">
              <a:buClr>
                <a:schemeClr val="hlink"/>
              </a:buClr>
              <a:buSzPct val="60000"/>
            </a:pPr>
            <a:r>
              <a:rPr lang="en-US" altLang="zh-CN" sz="2400" b="1" dirty="0" smtClean="0">
                <a:latin typeface="Calibri" pitchFamily="34" charset="0"/>
              </a:rPr>
              <a:t>One set of coils system</a:t>
            </a:r>
            <a:endParaRPr lang="en-US" altLang="zh-CN" sz="2400" b="1" dirty="0">
              <a:latin typeface="Calibri" pitchFamily="34" charset="0"/>
            </a:endParaRPr>
          </a:p>
        </p:txBody>
      </p:sp>
    </p:spTree>
    <p:extLst>
      <p:ext uri="{BB962C8B-B14F-4D97-AF65-F5344CB8AC3E}">
        <p14:creationId xmlns:p14="http://schemas.microsoft.com/office/powerpoint/2010/main" val="1883190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71438"/>
            <a:ext cx="5334000" cy="553998"/>
          </a:xfrm>
        </p:spPr>
        <p:txBody>
          <a:bodyPr/>
          <a:lstStyle/>
          <a:p>
            <a:pPr>
              <a:defRPr/>
            </a:pPr>
            <a:r>
              <a:rPr lang="en-US" altLang="zh-CN" sz="3600" dirty="0" smtClean="0">
                <a:solidFill>
                  <a:srgbClr val="000066"/>
                </a:solidFill>
                <a:latin typeface="+mj-lt"/>
              </a:rPr>
              <a:t>EMF intensity at JUNO</a:t>
            </a:r>
            <a:endParaRPr lang="zh-CN" altLang="en-US" sz="3600" dirty="0">
              <a:solidFill>
                <a:srgbClr val="000066"/>
              </a:solidFill>
              <a:latin typeface="+mj-lt"/>
            </a:endParaRPr>
          </a:p>
        </p:txBody>
      </p:sp>
      <p:sp>
        <p:nvSpPr>
          <p:cNvPr id="7" name="灯片编号占位符 6"/>
          <p:cNvSpPr>
            <a:spLocks noGrp="1"/>
          </p:cNvSpPr>
          <p:nvPr>
            <p:ph type="sldNum" sz="quarter" idx="4294967295"/>
          </p:nvPr>
        </p:nvSpPr>
        <p:spPr>
          <a:xfrm>
            <a:off x="8534399" y="6472238"/>
            <a:ext cx="587375" cy="365125"/>
          </a:xfrm>
          <a:prstGeom prst="rect">
            <a:avLst/>
          </a:prstGeom>
        </p:spPr>
        <p:txBody>
          <a:bodyPr/>
          <a:lstStyle/>
          <a:p>
            <a:pPr>
              <a:defRPr/>
            </a:pPr>
            <a:fld id="{782DED2A-DFEB-4DEE-B676-2A89A9CFB1B0}" type="slidenum">
              <a:rPr lang="zh-CN" altLang="en-US" smtClean="0"/>
              <a:pPr>
                <a:defRPr/>
              </a:pPr>
              <a:t>6</a:t>
            </a:fld>
            <a:endParaRPr lang="zh-CN" altLang="en-US" dirty="0"/>
          </a:p>
        </p:txBody>
      </p:sp>
      <p:sp>
        <p:nvSpPr>
          <p:cNvPr id="4101" name="内容占位符 2"/>
          <p:cNvSpPr>
            <a:spLocks noGrp="1"/>
          </p:cNvSpPr>
          <p:nvPr>
            <p:ph idx="4294967295"/>
          </p:nvPr>
        </p:nvSpPr>
        <p:spPr>
          <a:xfrm>
            <a:off x="310581" y="875323"/>
            <a:ext cx="6133627" cy="544984"/>
          </a:xfrm>
          <a:prstGeom prst="rect">
            <a:avLst/>
          </a:prstGeom>
        </p:spPr>
        <p:txBody>
          <a:bodyPr/>
          <a:lstStyle/>
          <a:p>
            <a:pPr algn="just">
              <a:buFont typeface="Wingdings" pitchFamily="2" charset="2"/>
              <a:buChar char="Ø"/>
            </a:pPr>
            <a:r>
              <a:rPr lang="en-US" altLang="zh-CN" sz="2800" dirty="0" smtClean="0">
                <a:solidFill>
                  <a:srgbClr val="003366"/>
                </a:solidFill>
              </a:rPr>
              <a:t>One set coils shielding scheme</a:t>
            </a:r>
            <a:endParaRPr lang="en-US" altLang="zh-CN" sz="2800" dirty="0" smtClean="0">
              <a:solidFill>
                <a:srgbClr val="003366"/>
              </a:solidFill>
              <a:latin typeface="微软雅黑" pitchFamily="34" charset="-122"/>
            </a:endParaRPr>
          </a:p>
        </p:txBody>
      </p:sp>
      <p:sp>
        <p:nvSpPr>
          <p:cNvPr id="18" name="内容占位符 2"/>
          <p:cNvSpPr txBox="1">
            <a:spLocks/>
          </p:cNvSpPr>
          <p:nvPr/>
        </p:nvSpPr>
        <p:spPr bwMode="auto">
          <a:xfrm>
            <a:off x="0" y="3048000"/>
            <a:ext cx="3810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457200" indent="-457200" algn="l" rtl="0" eaLnBrk="0" fontAlgn="base" hangingPunct="0">
              <a:spcBef>
                <a:spcPct val="20000"/>
              </a:spcBef>
              <a:spcAft>
                <a:spcPct val="0"/>
              </a:spcAft>
              <a:buClr>
                <a:srgbClr val="FF9900"/>
              </a:buClr>
              <a:buSzPct val="75000"/>
              <a:buFont typeface="Wingdings" pitchFamily="2" charset="2"/>
              <a:buChar char="u"/>
              <a:defRPr sz="2400" b="1">
                <a:solidFill>
                  <a:srgbClr val="0000CC"/>
                </a:solidFill>
                <a:latin typeface="+mn-lt"/>
                <a:ea typeface="+mn-ea"/>
                <a:cs typeface="+mn-cs"/>
              </a:defRPr>
            </a:lvl1pPr>
            <a:lvl2pPr marL="914400" indent="-457200" algn="l" rtl="0" eaLnBrk="0" fontAlgn="base" hangingPunct="0">
              <a:spcBef>
                <a:spcPct val="20000"/>
              </a:spcBef>
              <a:spcAft>
                <a:spcPct val="0"/>
              </a:spcAft>
              <a:buClr>
                <a:srgbClr val="CC3399"/>
              </a:buClr>
              <a:buFont typeface="Wingdings" pitchFamily="2" charset="2"/>
              <a:buChar char="ð"/>
              <a:defRPr sz="2000">
                <a:solidFill>
                  <a:srgbClr val="0000CC"/>
                </a:solidFill>
                <a:latin typeface="+mn-lt"/>
                <a:ea typeface="+mn-ea"/>
              </a:defRPr>
            </a:lvl2pPr>
            <a:lvl3pPr marL="1295400" indent="-381000" algn="l" rtl="0" eaLnBrk="0" fontAlgn="base" hangingPunct="0">
              <a:spcBef>
                <a:spcPct val="20000"/>
              </a:spcBef>
              <a:spcAft>
                <a:spcPct val="0"/>
              </a:spcAft>
              <a:buSzPct val="80000"/>
              <a:buFont typeface="Wingdings" pitchFamily="2" charset="2"/>
              <a:buChar char="ü"/>
              <a:defRPr sz="2000">
                <a:solidFill>
                  <a:srgbClr val="0000CC"/>
                </a:solidFill>
                <a:latin typeface="+mn-lt"/>
                <a:ea typeface="+mn-ea"/>
              </a:defRPr>
            </a:lvl3pPr>
            <a:lvl4pPr marL="1752600" indent="-381000" algn="l" rtl="0" eaLnBrk="0" fontAlgn="base" hangingPunct="0">
              <a:spcBef>
                <a:spcPct val="20000"/>
              </a:spcBef>
              <a:spcAft>
                <a:spcPct val="0"/>
              </a:spcAft>
              <a:buChar char="–"/>
              <a:defRPr sz="2000">
                <a:solidFill>
                  <a:schemeClr val="tx1"/>
                </a:solidFill>
                <a:latin typeface="+mn-lt"/>
                <a:ea typeface="+mn-ea"/>
              </a:defRPr>
            </a:lvl4pPr>
            <a:lvl5pPr marL="2209800" indent="-381000" algn="l" rtl="0" eaLnBrk="0" fontAlgn="base" hangingPunct="0">
              <a:spcBef>
                <a:spcPct val="20000"/>
              </a:spcBef>
              <a:spcAft>
                <a:spcPct val="0"/>
              </a:spcAft>
              <a:buChar char="»"/>
              <a:defRPr sz="2000">
                <a:solidFill>
                  <a:schemeClr val="tx1"/>
                </a:solidFill>
                <a:latin typeface="+mn-lt"/>
                <a:ea typeface="+mn-ea"/>
              </a:defRPr>
            </a:lvl5pPr>
            <a:lvl6pPr marL="2667000" indent="-381000" algn="l" rtl="0" fontAlgn="base">
              <a:spcBef>
                <a:spcPct val="20000"/>
              </a:spcBef>
              <a:spcAft>
                <a:spcPct val="0"/>
              </a:spcAft>
              <a:buChar char="»"/>
              <a:defRPr sz="2000">
                <a:solidFill>
                  <a:schemeClr val="tx1"/>
                </a:solidFill>
                <a:latin typeface="+mn-lt"/>
                <a:ea typeface="+mn-ea"/>
              </a:defRPr>
            </a:lvl6pPr>
            <a:lvl7pPr marL="3124200" indent="-381000" algn="l" rtl="0" fontAlgn="base">
              <a:spcBef>
                <a:spcPct val="20000"/>
              </a:spcBef>
              <a:spcAft>
                <a:spcPct val="0"/>
              </a:spcAft>
              <a:buChar char="»"/>
              <a:defRPr sz="2000">
                <a:solidFill>
                  <a:schemeClr val="tx1"/>
                </a:solidFill>
                <a:latin typeface="+mn-lt"/>
                <a:ea typeface="+mn-ea"/>
              </a:defRPr>
            </a:lvl7pPr>
            <a:lvl8pPr marL="3581400" indent="-381000" algn="l" rtl="0" fontAlgn="base">
              <a:spcBef>
                <a:spcPct val="20000"/>
              </a:spcBef>
              <a:spcAft>
                <a:spcPct val="0"/>
              </a:spcAft>
              <a:buChar char="»"/>
              <a:defRPr sz="2000">
                <a:solidFill>
                  <a:schemeClr val="tx1"/>
                </a:solidFill>
                <a:latin typeface="+mn-lt"/>
                <a:ea typeface="+mn-ea"/>
              </a:defRPr>
            </a:lvl8pPr>
            <a:lvl9pPr marL="4038600" indent="-381000" algn="l" rtl="0" fontAlgn="base">
              <a:spcBef>
                <a:spcPct val="20000"/>
              </a:spcBef>
              <a:spcAft>
                <a:spcPct val="0"/>
              </a:spcAft>
              <a:buChar char="»"/>
              <a:defRPr sz="2000">
                <a:solidFill>
                  <a:schemeClr val="tx1"/>
                </a:solidFill>
                <a:latin typeface="+mn-lt"/>
                <a:ea typeface="+mn-ea"/>
              </a:defRPr>
            </a:lvl9pPr>
          </a:lstStyle>
          <a:p>
            <a:pPr marL="457200" lvl="1" indent="0" algn="just">
              <a:buNone/>
            </a:pPr>
            <a:endParaRPr lang="en-US" altLang="zh-CN" sz="1600" dirty="0" smtClean="0"/>
          </a:p>
          <a:p>
            <a:pPr algn="just">
              <a:buFont typeface="Wingdings" pitchFamily="2" charset="2"/>
              <a:buChar char="ü"/>
            </a:pPr>
            <a:r>
              <a:rPr lang="en-US" altLang="zh-CN" sz="1800" i="1" dirty="0" smtClean="0">
                <a:latin typeface="+mj-lt"/>
              </a:rPr>
              <a:t>One set of coils:</a:t>
            </a:r>
          </a:p>
          <a:p>
            <a:pPr algn="just">
              <a:buFont typeface="Wingdings" pitchFamily="2" charset="2"/>
              <a:buChar char="ü"/>
            </a:pPr>
            <a:r>
              <a:rPr lang="en-US" altLang="zh-CN" sz="1800" i="1" dirty="0" smtClean="0">
                <a:latin typeface="+mj-lt"/>
              </a:rPr>
              <a:t> </a:t>
            </a:r>
            <a:r>
              <a:rPr lang="en-US" altLang="zh-CN" sz="1800" dirty="0" smtClean="0">
                <a:latin typeface="+mj-lt"/>
              </a:rPr>
              <a:t>Generate  the opposite direction of the geomagnetic field to compensate the total earth magnetic field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743200"/>
            <a:ext cx="4864643" cy="362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矩形 19"/>
          <p:cNvSpPr/>
          <p:nvPr/>
        </p:nvSpPr>
        <p:spPr>
          <a:xfrm>
            <a:off x="838200" y="1520376"/>
            <a:ext cx="2884993" cy="1341906"/>
          </a:xfrm>
          <a:prstGeom prst="rect">
            <a:avLst/>
          </a:prstGeom>
          <a:ln>
            <a:solidFill>
              <a:srgbClr val="339933"/>
            </a:solidFill>
          </a:ln>
        </p:spPr>
        <p:txBody>
          <a:bodyPr wrap="square">
            <a:spAutoFit/>
          </a:bodyPr>
          <a:lstStyle/>
          <a:p>
            <a:r>
              <a:rPr lang="pt-BR" altLang="zh-CN" sz="1400" dirty="0"/>
              <a:t>X component = </a:t>
            </a:r>
            <a:r>
              <a:rPr lang="pt-BR" altLang="zh-CN" sz="1400" dirty="0" smtClean="0"/>
              <a:t>0.37988 </a:t>
            </a:r>
            <a:r>
              <a:rPr lang="pt-BR" altLang="zh-CN" sz="1400" dirty="0"/>
              <a:t>G (Geo. N)</a:t>
            </a:r>
          </a:p>
          <a:p>
            <a:r>
              <a:rPr lang="en-US" altLang="zh-CN" sz="1400" dirty="0"/>
              <a:t>Y component = -0.23772 G (Down</a:t>
            </a:r>
            <a:r>
              <a:rPr lang="en-US" altLang="zh-CN" sz="1400" dirty="0" smtClean="0"/>
              <a:t>)</a:t>
            </a:r>
            <a:endParaRPr lang="es-ES" altLang="zh-CN" sz="1400" dirty="0" smtClean="0"/>
          </a:p>
          <a:p>
            <a:r>
              <a:rPr lang="es-ES" altLang="zh-CN" sz="1400" dirty="0" smtClean="0"/>
              <a:t>Z </a:t>
            </a:r>
            <a:r>
              <a:rPr lang="es-ES" altLang="zh-CN" sz="1400" dirty="0"/>
              <a:t>component = </a:t>
            </a:r>
            <a:r>
              <a:rPr lang="es-ES" altLang="zh-CN" sz="1400" dirty="0" smtClean="0"/>
              <a:t>0.01505 </a:t>
            </a:r>
            <a:r>
              <a:rPr lang="es-ES" altLang="zh-CN" sz="1400" dirty="0"/>
              <a:t>G (Geo. W)</a:t>
            </a:r>
          </a:p>
          <a:p>
            <a:r>
              <a:rPr lang="en-US" altLang="zh-CN" sz="1400" dirty="0" smtClean="0"/>
              <a:t>Declination </a:t>
            </a:r>
            <a:r>
              <a:rPr lang="en-US" altLang="zh-CN" sz="1400" dirty="0"/>
              <a:t>= -2.269°</a:t>
            </a:r>
          </a:p>
          <a:p>
            <a:r>
              <a:rPr lang="en-US" altLang="zh-CN" sz="1400" dirty="0"/>
              <a:t>Inclination = 32.017°</a:t>
            </a:r>
            <a:endParaRPr lang="zh-CN" altLang="en-US" sz="1400" dirty="0"/>
          </a:p>
        </p:txBody>
      </p:sp>
      <p:sp>
        <p:nvSpPr>
          <p:cNvPr id="21" name="矩形 20"/>
          <p:cNvSpPr/>
          <p:nvPr/>
        </p:nvSpPr>
        <p:spPr>
          <a:xfrm>
            <a:off x="4267200" y="1657095"/>
            <a:ext cx="2961193" cy="523220"/>
          </a:xfrm>
          <a:prstGeom prst="rect">
            <a:avLst/>
          </a:prstGeom>
          <a:ln>
            <a:solidFill>
              <a:srgbClr val="339933"/>
            </a:solidFill>
          </a:ln>
        </p:spPr>
        <p:txBody>
          <a:bodyPr wrap="square">
            <a:spAutoFit/>
          </a:bodyPr>
          <a:lstStyle/>
          <a:p>
            <a:r>
              <a:rPr lang="pt-BR" altLang="zh-CN" sz="1400" dirty="0" smtClean="0"/>
              <a:t>Horizontal Intensity = 0.38018 </a:t>
            </a:r>
            <a:r>
              <a:rPr lang="pt-BR" altLang="zh-CN" sz="1400" dirty="0"/>
              <a:t>G </a:t>
            </a:r>
            <a:endParaRPr lang="pt-BR" altLang="zh-CN" sz="1400" dirty="0" smtClean="0"/>
          </a:p>
          <a:p>
            <a:r>
              <a:rPr lang="en-US" altLang="zh-CN" sz="1400" dirty="0" smtClean="0">
                <a:solidFill>
                  <a:srgbClr val="FF0000"/>
                </a:solidFill>
              </a:rPr>
              <a:t>Total Intensity = 0.44839 G</a:t>
            </a:r>
            <a:endParaRPr lang="es-ES" altLang="zh-CN" sz="1400" dirty="0" smtClean="0">
              <a:solidFill>
                <a:srgbClr val="FF0000"/>
              </a:solidFill>
            </a:endParaRPr>
          </a:p>
        </p:txBody>
      </p:sp>
      <p:sp>
        <p:nvSpPr>
          <p:cNvPr id="3" name="页脚占位符 2"/>
          <p:cNvSpPr>
            <a:spLocks noGrp="1"/>
          </p:cNvSpPr>
          <p:nvPr>
            <p:ph type="ftr" sz="quarter" idx="5"/>
          </p:nvPr>
        </p:nvSpPr>
        <p:spPr/>
        <p:txBody>
          <a:bodyPr/>
          <a:lstStyle/>
          <a:p>
            <a:endParaRPr lang="zh-CN" altLang="en-US"/>
          </a:p>
        </p:txBody>
      </p:sp>
    </p:spTree>
    <p:extLst>
      <p:ext uri="{BB962C8B-B14F-4D97-AF65-F5344CB8AC3E}">
        <p14:creationId xmlns:p14="http://schemas.microsoft.com/office/powerpoint/2010/main" val="648059335"/>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内容占位符 3" descr="JUNO logo 01.jpg"/>
          <p:cNvPicPr>
            <a:picLocks noChangeAspect="1"/>
          </p:cNvPicPr>
          <p:nvPr/>
        </p:nvPicPr>
        <p:blipFill>
          <a:blip r:embed="rId2" cstate="print">
            <a:extLst>
              <a:ext uri="{28A0092B-C50C-407E-A947-70E740481C1C}">
                <a14:useLocalDpi xmlns:a14="http://schemas.microsoft.com/office/drawing/2010/main" val="0"/>
              </a:ext>
            </a:extLst>
          </a:blip>
          <a:srcRect l="53276"/>
          <a:stretch>
            <a:fillRect/>
          </a:stretch>
        </p:blipFill>
        <p:spPr bwMode="auto">
          <a:xfrm>
            <a:off x="8101013" y="115888"/>
            <a:ext cx="8715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灯片编号占位符 6"/>
          <p:cNvSpPr>
            <a:spLocks noGrp="1"/>
          </p:cNvSpPr>
          <p:nvPr>
            <p:ph type="sldNum" sz="quarter" idx="4294967295"/>
          </p:nvPr>
        </p:nvSpPr>
        <p:spPr>
          <a:xfrm>
            <a:off x="8610599" y="6472238"/>
            <a:ext cx="511175" cy="365125"/>
          </a:xfrm>
          <a:prstGeom prst="rect">
            <a:avLst/>
          </a:prstGeom>
        </p:spPr>
        <p:txBody>
          <a:bodyPr/>
          <a:lstStyle/>
          <a:p>
            <a:pPr>
              <a:defRPr/>
            </a:pPr>
            <a:fld id="{D028C032-1217-49B3-A1F7-50E3CC0832B7}" type="slidenum">
              <a:rPr lang="zh-CN" altLang="en-US" smtClean="0"/>
              <a:pPr>
                <a:defRPr/>
              </a:pPr>
              <a:t>7</a:t>
            </a:fld>
            <a:endParaRPr lang="zh-CN" altLang="en-US"/>
          </a:p>
        </p:txBody>
      </p:sp>
      <p:sp>
        <p:nvSpPr>
          <p:cNvPr id="5124" name="内容占位符 2"/>
          <p:cNvSpPr>
            <a:spLocks noGrp="1"/>
          </p:cNvSpPr>
          <p:nvPr>
            <p:ph idx="4294967295"/>
          </p:nvPr>
        </p:nvSpPr>
        <p:spPr>
          <a:xfrm>
            <a:off x="304800" y="1066800"/>
            <a:ext cx="7704856" cy="1138773"/>
          </a:xfrm>
          <a:prstGeom prst="rect">
            <a:avLst/>
          </a:prstGeom>
        </p:spPr>
        <p:txBody>
          <a:bodyPr/>
          <a:lstStyle/>
          <a:p>
            <a:pPr lvl="1">
              <a:buFont typeface="Wingdings" pitchFamily="2" charset="2"/>
              <a:buChar char="ü"/>
            </a:pPr>
            <a:r>
              <a:rPr lang="en-US" altLang="zh-CN" dirty="0" smtClean="0"/>
              <a:t>Give lower </a:t>
            </a:r>
            <a:r>
              <a:rPr lang="en-US" altLang="zh-CN" dirty="0"/>
              <a:t>residual </a:t>
            </a:r>
            <a:r>
              <a:rPr lang="en-US" altLang="zh-CN" dirty="0" smtClean="0"/>
              <a:t>B-field for </a:t>
            </a:r>
            <a:r>
              <a:rPr lang="en-US" altLang="zh-CN" dirty="0"/>
              <a:t>Veto </a:t>
            </a:r>
            <a:r>
              <a:rPr lang="en-US" altLang="zh-CN" dirty="0" smtClean="0"/>
              <a:t>PMT</a:t>
            </a:r>
          </a:p>
          <a:p>
            <a:pPr lvl="1">
              <a:buFont typeface="Wingdings" pitchFamily="2" charset="2"/>
              <a:buChar char="ü"/>
            </a:pPr>
            <a:r>
              <a:rPr lang="en-US" altLang="zh-CN" dirty="0" smtClean="0"/>
              <a:t>More uniform current distribution for each pair of coils</a:t>
            </a:r>
          </a:p>
          <a:p>
            <a:pPr lvl="1">
              <a:buFont typeface="Wingdings" pitchFamily="2" charset="2"/>
              <a:buChar char="ü"/>
            </a:pPr>
            <a:r>
              <a:rPr lang="en-US" altLang="zh-CN" dirty="0" smtClean="0"/>
              <a:t>Most of the space between coils are equal</a:t>
            </a:r>
          </a:p>
          <a:p>
            <a:pPr>
              <a:buFont typeface="Arial" pitchFamily="34" charset="0"/>
              <a:buChar char="•"/>
            </a:pPr>
            <a:r>
              <a:rPr lang="en-US" altLang="zh-CN" sz="2000" dirty="0" smtClean="0"/>
              <a:t>Locations </a:t>
            </a:r>
            <a:r>
              <a:rPr lang="en-US" altLang="zh-CN" sz="2000" dirty="0"/>
              <a:t>and currents of Coils for calculating magnetic </a:t>
            </a:r>
            <a:r>
              <a:rPr lang="en-US" altLang="zh-CN" sz="2000" dirty="0" smtClean="0"/>
              <a:t>fields</a:t>
            </a:r>
          </a:p>
        </p:txBody>
      </p:sp>
      <p:sp>
        <p:nvSpPr>
          <p:cNvPr id="4" name="矩形 3"/>
          <p:cNvSpPr/>
          <p:nvPr/>
        </p:nvSpPr>
        <p:spPr>
          <a:xfrm>
            <a:off x="611560" y="6237312"/>
            <a:ext cx="8189912" cy="400110"/>
          </a:xfrm>
          <a:prstGeom prst="rect">
            <a:avLst/>
          </a:prstGeom>
        </p:spPr>
        <p:txBody>
          <a:bodyPr wrap="square">
            <a:spAutoFit/>
          </a:bodyPr>
          <a:lstStyle/>
          <a:p>
            <a:pPr>
              <a:defRPr/>
            </a:pPr>
            <a:r>
              <a:rPr lang="en-US" altLang="zh-CN" dirty="0" smtClean="0">
                <a:solidFill>
                  <a:schemeClr val="tx1"/>
                </a:solidFill>
                <a:ea typeface="隶书" pitchFamily="49" charset="-122"/>
                <a:cs typeface="Times New Roman" pitchFamily="18" charset="0"/>
              </a:rPr>
              <a:t> </a:t>
            </a:r>
            <a:endParaRPr lang="en-US" altLang="zh-CN" dirty="0">
              <a:solidFill>
                <a:schemeClr val="tx1"/>
              </a:solidFill>
              <a:ea typeface="隶书" pitchFamily="49" charset="-122"/>
              <a:cs typeface="Times New Roman" pitchFamily="18" charset="0"/>
            </a:endParaRPr>
          </a:p>
        </p:txBody>
      </p:sp>
      <p:sp>
        <p:nvSpPr>
          <p:cNvPr id="2" name="TextBox 1"/>
          <p:cNvSpPr txBox="1"/>
          <p:nvPr/>
        </p:nvSpPr>
        <p:spPr>
          <a:xfrm>
            <a:off x="687125" y="6468145"/>
            <a:ext cx="4248472" cy="338554"/>
          </a:xfrm>
          <a:prstGeom prst="rect">
            <a:avLst/>
          </a:prstGeom>
          <a:noFill/>
        </p:spPr>
        <p:txBody>
          <a:bodyPr wrap="square" rtlCol="0">
            <a:spAutoFit/>
          </a:bodyPr>
          <a:lstStyle/>
          <a:p>
            <a:r>
              <a:rPr lang="en-US" altLang="zh-CN" sz="1600" dirty="0" smtClean="0"/>
              <a:t>JUNO-doc DB-3221-v1</a:t>
            </a:r>
            <a:endParaRPr lang="zh-CN" altLang="en-US" sz="1600" dirty="0"/>
          </a:p>
        </p:txBody>
      </p:sp>
      <mc:AlternateContent xmlns:mc="http://schemas.openxmlformats.org/markup-compatibility/2006" xmlns:a14="http://schemas.microsoft.com/office/drawing/2010/main">
        <mc:Choice Requires="a14">
          <p:graphicFrame>
            <p:nvGraphicFramePr>
              <p:cNvPr id="10" name="ตาราง 4"/>
              <p:cNvGraphicFramePr>
                <a:graphicFrameLocks noGrp="1"/>
              </p:cNvGraphicFramePr>
              <p:nvPr>
                <p:extLst>
                  <p:ext uri="{D42A27DB-BD31-4B8C-83A1-F6EECF244321}">
                    <p14:modId xmlns:p14="http://schemas.microsoft.com/office/powerpoint/2010/main" val="424875242"/>
                  </p:ext>
                </p:extLst>
              </p:nvPr>
            </p:nvGraphicFramePr>
            <p:xfrm>
              <a:off x="335818" y="2708919"/>
              <a:ext cx="4308190" cy="3168350"/>
            </p:xfrm>
            <a:graphic>
              <a:graphicData uri="http://schemas.openxmlformats.org/drawingml/2006/table">
                <a:tbl>
                  <a:tblPr firstRow="1" bandRow="1">
                    <a:tableStyleId>{5DA37D80-6434-44D0-A028-1B22A696006F}</a:tableStyleId>
                  </a:tblPr>
                  <a:tblGrid>
                    <a:gridCol w="850372">
                      <a:extLst>
                        <a:ext uri="{9D8B030D-6E8A-4147-A177-3AD203B41FA5}">
                          <a16:colId xmlns:a16="http://schemas.microsoft.com/office/drawing/2014/main" xmlns="" val="20000"/>
                        </a:ext>
                      </a:extLst>
                    </a:gridCol>
                    <a:gridCol w="850372">
                      <a:extLst>
                        <a:ext uri="{9D8B030D-6E8A-4147-A177-3AD203B41FA5}">
                          <a16:colId xmlns:a16="http://schemas.microsoft.com/office/drawing/2014/main" xmlns="" val="20001"/>
                        </a:ext>
                      </a:extLst>
                    </a:gridCol>
                    <a:gridCol w="850372">
                      <a:extLst>
                        <a:ext uri="{9D8B030D-6E8A-4147-A177-3AD203B41FA5}">
                          <a16:colId xmlns:a16="http://schemas.microsoft.com/office/drawing/2014/main" xmlns="" val="20002"/>
                        </a:ext>
                      </a:extLst>
                    </a:gridCol>
                    <a:gridCol w="850372">
                      <a:extLst>
                        <a:ext uri="{9D8B030D-6E8A-4147-A177-3AD203B41FA5}">
                          <a16:colId xmlns:a16="http://schemas.microsoft.com/office/drawing/2014/main" xmlns="" val="20004"/>
                        </a:ext>
                      </a:extLst>
                    </a:gridCol>
                    <a:gridCol w="906702">
                      <a:extLst>
                        <a:ext uri="{9D8B030D-6E8A-4147-A177-3AD203B41FA5}">
                          <a16:colId xmlns:a16="http://schemas.microsoft.com/office/drawing/2014/main" xmlns="" val="20003"/>
                        </a:ext>
                      </a:extLst>
                    </a:gridCol>
                  </a:tblGrid>
                  <a:tr h="550174">
                    <a:tc>
                      <a:txBody>
                        <a:bodyPr/>
                        <a:lstStyle/>
                        <a:p>
                          <a:pPr algn="ctr"/>
                          <a:r>
                            <a:rPr lang="en-US" sz="1400" dirty="0" smtClean="0"/>
                            <a:t>COIL</a:t>
                          </a:r>
                          <a:endParaRPr lang="th-TH"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R(m)</a:t>
                          </a:r>
                          <a:endParaRPr lang="th-TH" sz="1400" dirty="0" smtClean="0"/>
                        </a:p>
                      </a:txBody>
                      <a:tcPr anchor="ctr"/>
                    </a:tc>
                    <a:tc>
                      <a:txBody>
                        <a:bodyPr/>
                        <a:lstStyle/>
                        <a:p>
                          <a:pPr algn="ctr"/>
                          <a:r>
                            <a:rPr lang="en-US" sz="1400" dirty="0" smtClean="0"/>
                            <a:t>H(m)</a:t>
                          </a:r>
                          <a:endParaRPr lang="th-TH" sz="1400" dirty="0"/>
                        </a:p>
                      </a:txBody>
                      <a:tcPr anchor="ctr"/>
                    </a:tc>
                    <a:tc>
                      <a:txBody>
                        <a:bodyPr/>
                        <a:lstStyle/>
                        <a:p>
                          <a:pPr algn="ctr"/>
                          <a14:m>
                            <m:oMath xmlns:m="http://schemas.openxmlformats.org/officeDocument/2006/math">
                              <m:sSub>
                                <m:sSubPr>
                                  <m:ctrlPr>
                                    <a:rPr lang="en-US" sz="1200" i="1" dirty="0" smtClean="0">
                                      <a:latin typeface="Cambria Math"/>
                                    </a:rPr>
                                  </m:ctrlPr>
                                </m:sSubPr>
                                <m:e>
                                  <m:r>
                                    <a:rPr lang="th-TH" sz="1200">
                                      <a:latin typeface="Cambria Math" panose="02040503050406030204" pitchFamily="18" charset="0"/>
                                      <a:ea typeface="Cambria Math" panose="02040503050406030204" pitchFamily="18" charset="0"/>
                                    </a:rPr>
                                    <m:t>∆</m:t>
                                  </m:r>
                                  <m:r>
                                    <m:rPr>
                                      <m:nor/>
                                    </m:rPr>
                                    <a:rPr lang="en-US" sz="1200" dirty="0"/>
                                    <m:t>H</m:t>
                                  </m:r>
                                </m:e>
                                <m:sub>
                                  <m:r>
                                    <a:rPr lang="en-US" sz="1200" b="1" i="1" dirty="0">
                                      <a:latin typeface="Cambria Math" panose="02040503050406030204" pitchFamily="18" charset="0"/>
                                    </a:rPr>
                                    <m:t>𝒊𝒋</m:t>
                                  </m:r>
                                </m:sub>
                              </m:sSub>
                            </m:oMath>
                          </a14:m>
                          <a:r>
                            <a:rPr lang="en-US" sz="1200" dirty="0" smtClean="0"/>
                            <a:t>(m)</a:t>
                          </a:r>
                          <a:endParaRPr lang="th-TH" sz="1200" dirty="0"/>
                        </a:p>
                      </a:txBody>
                      <a:tcPr anchor="ctr"/>
                    </a:tc>
                    <a:tc>
                      <a:txBody>
                        <a:bodyPr/>
                        <a:lstStyle/>
                        <a:p>
                          <a:pPr algn="ctr"/>
                          <a:r>
                            <a:rPr lang="en-US" sz="1400" dirty="0" smtClean="0"/>
                            <a:t>I(A)</a:t>
                          </a:r>
                          <a:endParaRPr lang="th-TH" sz="1400" dirty="0"/>
                        </a:p>
                      </a:txBody>
                      <a:tcPr anchor="ctr"/>
                    </a:tc>
                    <a:extLst>
                      <a:ext uri="{0D108BD9-81ED-4DB2-BD59-A6C34878D82A}">
                        <a16:rowId xmlns:a16="http://schemas.microsoft.com/office/drawing/2014/main" xmlns="" val="10000"/>
                      </a:ext>
                    </a:extLst>
                  </a:tr>
                  <a:tr h="327272">
                    <a:tc>
                      <a:txBody>
                        <a:bodyPr/>
                        <a:lstStyle/>
                        <a:p>
                          <a:pPr algn="ctr"/>
                          <a:r>
                            <a:rPr lang="en-US" sz="1400" dirty="0" smtClean="0"/>
                            <a:t>1</a:t>
                          </a:r>
                          <a:endParaRPr lang="th-TH" sz="1400" dirty="0"/>
                        </a:p>
                      </a:txBody>
                      <a:tcPr anchor="ctr"/>
                    </a:tc>
                    <a:tc>
                      <a:txBody>
                        <a:bodyPr/>
                        <a:lstStyle/>
                        <a:p>
                          <a:pPr algn="ctr"/>
                          <a:r>
                            <a:rPr lang="en-US" sz="1400" dirty="0" smtClean="0">
                              <a:latin typeface="+mn-lt"/>
                            </a:rPr>
                            <a:t>3.90</a:t>
                          </a:r>
                          <a:endParaRPr lang="th-TH" sz="1400" dirty="0">
                            <a:latin typeface="+mn-lt"/>
                          </a:endParaRPr>
                        </a:p>
                      </a:txBody>
                      <a:tcPr anchor="ctr"/>
                    </a:tc>
                    <a:tc>
                      <a:txBody>
                        <a:bodyPr/>
                        <a:lstStyle/>
                        <a:p>
                          <a:pPr algn="ctr"/>
                          <a:r>
                            <a:rPr lang="en-US" sz="1400" dirty="0" smtClean="0">
                              <a:latin typeface="+mn-lt"/>
                            </a:rPr>
                            <a:t>21.30</a:t>
                          </a:r>
                          <a:endParaRPr lang="th-TH" sz="1400" dirty="0">
                            <a:latin typeface="+mn-lt"/>
                          </a:endParaRPr>
                        </a:p>
                      </a:txBody>
                      <a:tcPr anchor="ctr"/>
                    </a:tc>
                    <a:tc>
                      <a:txBody>
                        <a:bodyPr/>
                        <a:lstStyle/>
                        <a:p>
                          <a:pPr algn="ctr"/>
                          <a:r>
                            <a:rPr lang="en-US" sz="1400" dirty="0" smtClean="0">
                              <a:latin typeface="+mn-lt"/>
                            </a:rPr>
                            <a:t>-</a:t>
                          </a:r>
                          <a:endParaRPr lang="th-TH" sz="1400" dirty="0">
                            <a:latin typeface="+mn-lt"/>
                          </a:endParaRPr>
                        </a:p>
                      </a:txBody>
                      <a:tcPr anchor="ctr"/>
                    </a:tc>
                    <a:tc>
                      <a:txBody>
                        <a:bodyPr/>
                        <a:lstStyle/>
                        <a:p>
                          <a:pPr algn="ctr"/>
                          <a:r>
                            <a:rPr lang="en-US" sz="1400" dirty="0" smtClean="0"/>
                            <a:t>26.362</a:t>
                          </a:r>
                          <a:endParaRPr lang="th-TH" sz="1400" dirty="0"/>
                        </a:p>
                      </a:txBody>
                      <a:tcPr anchor="ctr"/>
                    </a:tc>
                    <a:extLst>
                      <a:ext uri="{0D108BD9-81ED-4DB2-BD59-A6C34878D82A}">
                        <a16:rowId xmlns:a16="http://schemas.microsoft.com/office/drawing/2014/main" xmlns="" val="10001"/>
                      </a:ext>
                    </a:extLst>
                  </a:tr>
                  <a:tr h="327272">
                    <a:tc>
                      <a:txBody>
                        <a:bodyPr/>
                        <a:lstStyle/>
                        <a:p>
                          <a:pPr algn="ctr"/>
                          <a:r>
                            <a:rPr lang="en-US" sz="1400" dirty="0" smtClean="0"/>
                            <a:t>2</a:t>
                          </a:r>
                          <a:endParaRPr lang="th-TH" sz="1400" dirty="0"/>
                        </a:p>
                      </a:txBody>
                      <a:tcPr anchor="ctr"/>
                    </a:tc>
                    <a:tc>
                      <a:txBody>
                        <a:bodyPr/>
                        <a:lstStyle/>
                        <a:p>
                          <a:pPr algn="ctr"/>
                          <a:r>
                            <a:rPr lang="en-US" sz="1400" dirty="0" smtClean="0">
                              <a:latin typeface="+mn-lt"/>
                            </a:rPr>
                            <a:t>6.57</a:t>
                          </a:r>
                          <a:endParaRPr lang="th-TH" sz="1400" dirty="0">
                            <a:latin typeface="+mn-lt"/>
                          </a:endParaRPr>
                        </a:p>
                      </a:txBody>
                      <a:tcPr anchor="ctr"/>
                    </a:tc>
                    <a:tc>
                      <a:txBody>
                        <a:bodyPr/>
                        <a:lstStyle/>
                        <a:p>
                          <a:pPr algn="ctr"/>
                          <a:r>
                            <a:rPr lang="en-US" sz="1400" dirty="0" smtClean="0">
                              <a:latin typeface="+mn-lt"/>
                            </a:rPr>
                            <a:t>20.63</a:t>
                          </a:r>
                          <a:endParaRPr lang="th-TH" sz="1400" dirty="0">
                            <a:latin typeface="+mn-lt"/>
                          </a:endParaRPr>
                        </a:p>
                      </a:txBody>
                      <a:tcPr anchor="ctr"/>
                    </a:tc>
                    <a:tc>
                      <a:txBody>
                        <a:bodyPr/>
                        <a:lstStyle/>
                        <a:p>
                          <a:pPr algn="ctr"/>
                          <a:r>
                            <a:rPr lang="en-US" sz="1400" dirty="0" smtClean="0">
                              <a:latin typeface="+mn-lt"/>
                            </a:rPr>
                            <a:t>0.667</a:t>
                          </a:r>
                          <a:endParaRPr lang="th-TH" sz="1400" dirty="0">
                            <a:latin typeface="+mn-lt"/>
                          </a:endParaRPr>
                        </a:p>
                      </a:txBody>
                      <a:tcPr anchor="ctr"/>
                    </a:tc>
                    <a:tc>
                      <a:txBody>
                        <a:bodyPr/>
                        <a:lstStyle/>
                        <a:p>
                          <a:pPr algn="ctr"/>
                          <a:r>
                            <a:rPr lang="en-US" sz="1400" dirty="0" smtClean="0"/>
                            <a:t>52.72</a:t>
                          </a:r>
                          <a:endParaRPr lang="th-TH" sz="1400" dirty="0"/>
                        </a:p>
                      </a:txBody>
                      <a:tcPr anchor="ctr"/>
                    </a:tc>
                    <a:extLst>
                      <a:ext uri="{0D108BD9-81ED-4DB2-BD59-A6C34878D82A}">
                        <a16:rowId xmlns:a16="http://schemas.microsoft.com/office/drawing/2014/main" xmlns="" val="10002"/>
                      </a:ext>
                    </a:extLst>
                  </a:tr>
                  <a:tr h="327272">
                    <a:tc>
                      <a:txBody>
                        <a:bodyPr/>
                        <a:lstStyle/>
                        <a:p>
                          <a:pPr algn="ctr"/>
                          <a:r>
                            <a:rPr lang="en-US" sz="1400" dirty="0" smtClean="0"/>
                            <a:t>3</a:t>
                          </a:r>
                          <a:endParaRPr lang="th-TH" sz="1400" dirty="0"/>
                        </a:p>
                      </a:txBody>
                      <a:tcPr anchor="ctr"/>
                    </a:tc>
                    <a:tc>
                      <a:txBody>
                        <a:bodyPr/>
                        <a:lstStyle/>
                        <a:p>
                          <a:pPr algn="ctr"/>
                          <a:r>
                            <a:rPr lang="en-US" sz="1400" dirty="0" smtClean="0">
                              <a:latin typeface="+mn-lt"/>
                            </a:rPr>
                            <a:t>9.25</a:t>
                          </a:r>
                          <a:endParaRPr lang="th-TH" sz="1400" dirty="0">
                            <a:latin typeface="+mn-lt"/>
                          </a:endParaRPr>
                        </a:p>
                      </a:txBody>
                      <a:tcPr anchor="ctr"/>
                    </a:tc>
                    <a:tc>
                      <a:txBody>
                        <a:bodyPr/>
                        <a:lstStyle/>
                        <a:p>
                          <a:pPr algn="ctr"/>
                          <a:r>
                            <a:rPr lang="en-US" sz="1400" dirty="0" smtClean="0">
                              <a:latin typeface="+mn-lt"/>
                            </a:rPr>
                            <a:t>19.58</a:t>
                          </a:r>
                          <a:endParaRPr lang="th-TH" sz="1400" dirty="0">
                            <a:latin typeface="+mn-lt"/>
                          </a:endParaRPr>
                        </a:p>
                      </a:txBody>
                      <a:tcPr anchor="ctr"/>
                    </a:tc>
                    <a:tc>
                      <a:txBody>
                        <a:bodyPr/>
                        <a:lstStyle/>
                        <a:p>
                          <a:pPr algn="ctr"/>
                          <a:r>
                            <a:rPr lang="en-US" sz="1400" dirty="0" smtClean="0">
                              <a:latin typeface="+mn-lt"/>
                            </a:rPr>
                            <a:t>1.051</a:t>
                          </a:r>
                          <a:endParaRPr lang="th-TH" sz="1400" dirty="0">
                            <a:latin typeface="+mn-lt"/>
                          </a:endParaRPr>
                        </a:p>
                      </a:txBody>
                      <a:tcPr anchor="ctr"/>
                    </a:tc>
                    <a:tc>
                      <a:txBody>
                        <a:bodyPr/>
                        <a:lstStyle/>
                        <a:p>
                          <a:pPr algn="ctr"/>
                          <a:r>
                            <a:rPr lang="en-US" sz="1400" dirty="0" smtClean="0"/>
                            <a:t>52.72</a:t>
                          </a:r>
                          <a:endParaRPr lang="th-TH" sz="1400" dirty="0"/>
                        </a:p>
                      </a:txBody>
                      <a:tcPr anchor="ctr"/>
                    </a:tc>
                    <a:extLst>
                      <a:ext uri="{0D108BD9-81ED-4DB2-BD59-A6C34878D82A}">
                        <a16:rowId xmlns:a16="http://schemas.microsoft.com/office/drawing/2014/main" xmlns="" val="10003"/>
                      </a:ext>
                    </a:extLst>
                  </a:tr>
                  <a:tr h="327272">
                    <a:tc>
                      <a:txBody>
                        <a:bodyPr/>
                        <a:lstStyle/>
                        <a:p>
                          <a:pPr algn="ctr"/>
                          <a:r>
                            <a:rPr lang="en-US" sz="1400" dirty="0" smtClean="0"/>
                            <a:t>4</a:t>
                          </a:r>
                          <a:endParaRPr lang="th-TH" sz="1400" dirty="0"/>
                        </a:p>
                      </a:txBody>
                      <a:tcPr anchor="ctr"/>
                    </a:tc>
                    <a:tc>
                      <a:txBody>
                        <a:bodyPr/>
                        <a:lstStyle/>
                        <a:p>
                          <a:pPr algn="ctr"/>
                          <a:r>
                            <a:rPr lang="en-US" sz="1400" dirty="0" smtClean="0">
                              <a:latin typeface="+mn-lt"/>
                            </a:rPr>
                            <a:t>11.12</a:t>
                          </a:r>
                          <a:endParaRPr lang="th-TH" sz="1400" dirty="0">
                            <a:latin typeface="+mn-lt"/>
                          </a:endParaRPr>
                        </a:p>
                      </a:txBody>
                      <a:tcPr anchor="ctr"/>
                    </a:tc>
                    <a:tc>
                      <a:txBody>
                        <a:bodyPr/>
                        <a:lstStyle/>
                        <a:p>
                          <a:pPr algn="ctr"/>
                          <a:r>
                            <a:rPr lang="en-US" sz="1400" dirty="0" smtClean="0">
                              <a:latin typeface="+mn-lt"/>
                            </a:rPr>
                            <a:t>18.58</a:t>
                          </a:r>
                          <a:endParaRPr lang="th-TH" sz="1400" dirty="0">
                            <a:latin typeface="+mn-lt"/>
                          </a:endParaRPr>
                        </a:p>
                      </a:txBody>
                      <a:tcPr anchor="ctr"/>
                    </a:tc>
                    <a:tc>
                      <a:txBody>
                        <a:bodyPr/>
                        <a:lstStyle/>
                        <a:p>
                          <a:pPr algn="ctr"/>
                          <a:r>
                            <a:rPr lang="en-US" sz="1400" dirty="0" smtClean="0">
                              <a:latin typeface="+mn-lt"/>
                            </a:rPr>
                            <a:t>1</a:t>
                          </a:r>
                          <a:endParaRPr lang="th-TH" sz="1400" dirty="0">
                            <a:latin typeface="+mn-lt"/>
                          </a:endParaRPr>
                        </a:p>
                      </a:txBody>
                      <a:tcPr anchor="ctr"/>
                    </a:tc>
                    <a:tc>
                      <a:txBody>
                        <a:bodyPr/>
                        <a:lstStyle/>
                        <a:p>
                          <a:pPr algn="ctr"/>
                          <a:r>
                            <a:rPr lang="en-US" sz="1400" dirty="0" smtClean="0"/>
                            <a:t>65.9</a:t>
                          </a:r>
                          <a:endParaRPr lang="th-TH" sz="1400" dirty="0"/>
                        </a:p>
                      </a:txBody>
                      <a:tcPr anchor="ctr"/>
                    </a:tc>
                    <a:extLst>
                      <a:ext uri="{0D108BD9-81ED-4DB2-BD59-A6C34878D82A}">
                        <a16:rowId xmlns:a16="http://schemas.microsoft.com/office/drawing/2014/main" xmlns="" val="10004"/>
                      </a:ext>
                    </a:extLst>
                  </a:tr>
                  <a:tr h="327272">
                    <a:tc>
                      <a:txBody>
                        <a:bodyPr/>
                        <a:lstStyle/>
                        <a:p>
                          <a:pPr algn="ctr"/>
                          <a:r>
                            <a:rPr lang="en-US" sz="1400" dirty="0" smtClean="0"/>
                            <a:t>5</a:t>
                          </a:r>
                          <a:endParaRPr lang="th-TH" sz="1400" dirty="0"/>
                        </a:p>
                      </a:txBody>
                      <a:tcPr anchor="ctr"/>
                    </a:tc>
                    <a:tc>
                      <a:txBody>
                        <a:bodyPr/>
                        <a:lstStyle/>
                        <a:p>
                          <a:pPr algn="ctr"/>
                          <a:r>
                            <a:rPr lang="en-US" sz="1400" dirty="0" smtClean="0">
                              <a:latin typeface="+mn-lt"/>
                            </a:rPr>
                            <a:t>13.28</a:t>
                          </a:r>
                          <a:endParaRPr lang="th-TH" sz="1400" dirty="0">
                            <a:latin typeface="+mn-lt"/>
                          </a:endParaRPr>
                        </a:p>
                      </a:txBody>
                      <a:tcPr anchor="ctr"/>
                    </a:tc>
                    <a:tc>
                      <a:txBody>
                        <a:bodyPr/>
                        <a:lstStyle/>
                        <a:p>
                          <a:pPr algn="ctr"/>
                          <a:r>
                            <a:rPr lang="en-US" sz="1400" dirty="0" smtClean="0">
                              <a:latin typeface="+mn-lt"/>
                            </a:rPr>
                            <a:t>17.10</a:t>
                          </a:r>
                          <a:endParaRPr lang="th-TH" sz="1400" dirty="0">
                            <a:latin typeface="+mn-lt"/>
                          </a:endParaRPr>
                        </a:p>
                      </a:txBody>
                      <a:tcPr anchor="ctr"/>
                    </a:tc>
                    <a:tc>
                      <a:txBody>
                        <a:bodyPr/>
                        <a:lstStyle/>
                        <a:p>
                          <a:pPr algn="ctr"/>
                          <a:r>
                            <a:rPr lang="en-US" sz="1400" dirty="0" smtClean="0">
                              <a:latin typeface="+mn-lt"/>
                            </a:rPr>
                            <a:t>1.48</a:t>
                          </a:r>
                          <a:endParaRPr lang="th-TH" sz="1400" dirty="0">
                            <a:latin typeface="+mn-lt"/>
                          </a:endParaRPr>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val="10005"/>
                      </a:ext>
                    </a:extLst>
                  </a:tr>
                  <a:tr h="327272">
                    <a:tc>
                      <a:txBody>
                        <a:bodyPr/>
                        <a:lstStyle/>
                        <a:p>
                          <a:pPr algn="ctr"/>
                          <a:r>
                            <a:rPr lang="en-US" sz="1400" dirty="0" smtClean="0"/>
                            <a:t>6</a:t>
                          </a:r>
                          <a:endParaRPr lang="th-TH" sz="1400" dirty="0"/>
                        </a:p>
                      </a:txBody>
                      <a:tcPr anchor="ctr"/>
                    </a:tc>
                    <a:tc>
                      <a:txBody>
                        <a:bodyPr/>
                        <a:lstStyle/>
                        <a:p>
                          <a:pPr algn="ctr"/>
                          <a:r>
                            <a:rPr lang="en-US" sz="1400" dirty="0" smtClean="0">
                              <a:latin typeface="+mn-lt"/>
                            </a:rPr>
                            <a:t>14.996</a:t>
                          </a:r>
                          <a:endParaRPr lang="th-TH" sz="1400" dirty="0">
                            <a:latin typeface="+mn-lt"/>
                          </a:endParaRPr>
                        </a:p>
                      </a:txBody>
                      <a:tcPr anchor="ctr"/>
                    </a:tc>
                    <a:tc>
                      <a:txBody>
                        <a:bodyPr/>
                        <a:lstStyle/>
                        <a:p>
                          <a:pPr algn="ctr"/>
                          <a:r>
                            <a:rPr lang="en-US" sz="1400" dirty="0" smtClean="0">
                              <a:latin typeface="+mn-lt"/>
                            </a:rPr>
                            <a:t>15.62</a:t>
                          </a:r>
                          <a:endParaRPr lang="th-TH" sz="1400" dirty="0">
                            <a:latin typeface="+mn-lt"/>
                          </a:endParaRPr>
                        </a:p>
                      </a:txBody>
                      <a:tcPr anchor="ctr"/>
                    </a:tc>
                    <a:tc>
                      <a:txBody>
                        <a:bodyPr/>
                        <a:lstStyle/>
                        <a:p>
                          <a:pPr algn="ctr"/>
                          <a:r>
                            <a:rPr lang="en-US" sz="1400" dirty="0" smtClean="0">
                              <a:latin typeface="+mn-lt"/>
                            </a:rPr>
                            <a:t>1.48</a:t>
                          </a:r>
                          <a:endParaRPr lang="th-TH" sz="1400" dirty="0">
                            <a:latin typeface="+mn-lt"/>
                          </a:endParaRPr>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val="10006"/>
                      </a:ext>
                    </a:extLst>
                  </a:tr>
                  <a:tr h="327272">
                    <a:tc>
                      <a:txBody>
                        <a:bodyPr/>
                        <a:lstStyle/>
                        <a:p>
                          <a:pPr algn="ctr"/>
                          <a:r>
                            <a:rPr lang="en-US" sz="1400" dirty="0" smtClean="0"/>
                            <a:t>7</a:t>
                          </a:r>
                          <a:endParaRPr lang="th-TH" sz="1400" dirty="0"/>
                        </a:p>
                      </a:txBody>
                      <a:tcPr anchor="ctr"/>
                    </a:tc>
                    <a:tc>
                      <a:txBody>
                        <a:bodyPr/>
                        <a:lstStyle/>
                        <a:p>
                          <a:pPr algn="ctr"/>
                          <a:r>
                            <a:rPr lang="en-US" sz="1400" dirty="0" smtClean="0">
                              <a:latin typeface="+mn-lt"/>
                            </a:rPr>
                            <a:t>16.399</a:t>
                          </a:r>
                          <a:endParaRPr lang="th-TH" sz="1400" dirty="0">
                            <a:latin typeface="+mn-lt"/>
                          </a:endParaRPr>
                        </a:p>
                      </a:txBody>
                      <a:tcPr anchor="ctr"/>
                    </a:tc>
                    <a:tc>
                      <a:txBody>
                        <a:bodyPr/>
                        <a:lstStyle/>
                        <a:p>
                          <a:pPr algn="ctr"/>
                          <a:r>
                            <a:rPr lang="en-US" sz="1400" dirty="0" smtClean="0">
                              <a:latin typeface="+mn-lt"/>
                            </a:rPr>
                            <a:t>14.14</a:t>
                          </a:r>
                          <a:endParaRPr lang="th-TH" sz="1400" dirty="0">
                            <a:latin typeface="+mn-lt"/>
                          </a:endParaRPr>
                        </a:p>
                      </a:txBody>
                      <a:tcPr anchor="ctr"/>
                    </a:tc>
                    <a:tc>
                      <a:txBody>
                        <a:bodyPr/>
                        <a:lstStyle/>
                        <a:p>
                          <a:pPr algn="ctr"/>
                          <a:r>
                            <a:rPr lang="en-US" sz="1400" dirty="0" smtClean="0">
                              <a:latin typeface="+mn-lt"/>
                            </a:rPr>
                            <a:t>1.48</a:t>
                          </a:r>
                          <a:endParaRPr lang="th-TH" sz="1400" dirty="0">
                            <a:latin typeface="+mn-lt"/>
                          </a:endParaRPr>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val="10007"/>
                      </a:ext>
                    </a:extLst>
                  </a:tr>
                  <a:tr h="327272">
                    <a:tc>
                      <a:txBody>
                        <a:bodyPr/>
                        <a:lstStyle/>
                        <a:p>
                          <a:pPr algn="ctr"/>
                          <a:r>
                            <a:rPr lang="en-US" sz="1400" dirty="0" smtClean="0"/>
                            <a:t>8</a:t>
                          </a:r>
                          <a:endParaRPr lang="th-TH" sz="1400" dirty="0"/>
                        </a:p>
                      </a:txBody>
                      <a:tcPr anchor="ctr"/>
                    </a:tc>
                    <a:tc>
                      <a:txBody>
                        <a:bodyPr/>
                        <a:lstStyle/>
                        <a:p>
                          <a:pPr algn="ctr"/>
                          <a:r>
                            <a:rPr lang="en-US" sz="1400" dirty="0" smtClean="0">
                              <a:latin typeface="+mn-lt"/>
                            </a:rPr>
                            <a:t>17.57</a:t>
                          </a:r>
                          <a:endParaRPr lang="th-TH" sz="1400" dirty="0">
                            <a:latin typeface="+mn-lt"/>
                          </a:endParaRPr>
                        </a:p>
                      </a:txBody>
                      <a:tcPr anchor="ctr"/>
                    </a:tc>
                    <a:tc>
                      <a:txBody>
                        <a:bodyPr/>
                        <a:lstStyle/>
                        <a:p>
                          <a:pPr algn="ctr"/>
                          <a:r>
                            <a:rPr lang="en-US" sz="1400" dirty="0" smtClean="0">
                              <a:latin typeface="+mn-lt"/>
                            </a:rPr>
                            <a:t>12.66</a:t>
                          </a:r>
                          <a:endParaRPr lang="th-TH" sz="1400" dirty="0">
                            <a:latin typeface="+mn-lt"/>
                          </a:endParaRPr>
                        </a:p>
                      </a:txBody>
                      <a:tcPr anchor="ctr"/>
                    </a:tc>
                    <a:tc>
                      <a:txBody>
                        <a:bodyPr/>
                        <a:lstStyle/>
                        <a:p>
                          <a:pPr algn="ctr"/>
                          <a:r>
                            <a:rPr lang="en-US" sz="1400" dirty="0" smtClean="0">
                              <a:latin typeface="+mn-lt"/>
                            </a:rPr>
                            <a:t>1.48</a:t>
                          </a:r>
                          <a:endParaRPr lang="th-TH" sz="1400" dirty="0">
                            <a:latin typeface="+mn-lt"/>
                          </a:endParaRPr>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val="10008"/>
                      </a:ext>
                    </a:extLst>
                  </a:tr>
                </a:tbl>
              </a:graphicData>
            </a:graphic>
          </p:graphicFrame>
        </mc:Choice>
        <mc:Fallback xmlns="">
          <p:graphicFrame>
            <p:nvGraphicFramePr>
              <p:cNvPr id="10" name="ตาราง 4"/>
              <p:cNvGraphicFramePr>
                <a:graphicFrameLocks noGrp="1"/>
              </p:cNvGraphicFramePr>
              <p:nvPr>
                <p:extLst>
                  <p:ext uri="{D42A27DB-BD31-4B8C-83A1-F6EECF244321}">
                    <p14:modId xmlns:p14="http://schemas.microsoft.com/office/powerpoint/2010/main" val="547114957"/>
                  </p:ext>
                </p:extLst>
              </p:nvPr>
            </p:nvGraphicFramePr>
            <p:xfrm>
              <a:off x="335818" y="2708919"/>
              <a:ext cx="4308190" cy="3168350"/>
            </p:xfrm>
            <a:graphic>
              <a:graphicData uri="http://schemas.openxmlformats.org/drawingml/2006/table">
                <a:tbl>
                  <a:tblPr firstRow="1" bandRow="1">
                    <a:tableStyleId>{5DA37D80-6434-44D0-A028-1B22A696006F}</a:tableStyleId>
                  </a:tblPr>
                  <a:tblGrid>
                    <a:gridCol w="850372">
                      <a:extLst>
                        <a:ext uri="{9D8B030D-6E8A-4147-A177-3AD203B41FA5}">
                          <a16:colId xmlns:a16="http://schemas.microsoft.com/office/drawing/2014/main" xmlns="" xmlns:a14="http://schemas.microsoft.com/office/drawing/2010/main" val="20000"/>
                        </a:ext>
                      </a:extLst>
                    </a:gridCol>
                    <a:gridCol w="850372">
                      <a:extLst>
                        <a:ext uri="{9D8B030D-6E8A-4147-A177-3AD203B41FA5}">
                          <a16:colId xmlns:a16="http://schemas.microsoft.com/office/drawing/2014/main" xmlns="" xmlns:a14="http://schemas.microsoft.com/office/drawing/2010/main" val="20001"/>
                        </a:ext>
                      </a:extLst>
                    </a:gridCol>
                    <a:gridCol w="850372">
                      <a:extLst>
                        <a:ext uri="{9D8B030D-6E8A-4147-A177-3AD203B41FA5}">
                          <a16:colId xmlns:a16="http://schemas.microsoft.com/office/drawing/2014/main" xmlns="" xmlns:a14="http://schemas.microsoft.com/office/drawing/2010/main" val="20002"/>
                        </a:ext>
                      </a:extLst>
                    </a:gridCol>
                    <a:gridCol w="850372">
                      <a:extLst>
                        <a:ext uri="{9D8B030D-6E8A-4147-A177-3AD203B41FA5}">
                          <a16:colId xmlns:a16="http://schemas.microsoft.com/office/drawing/2014/main" xmlns="" xmlns:a14="http://schemas.microsoft.com/office/drawing/2010/main" val="20004"/>
                        </a:ext>
                      </a:extLst>
                    </a:gridCol>
                    <a:gridCol w="906702">
                      <a:extLst>
                        <a:ext uri="{9D8B030D-6E8A-4147-A177-3AD203B41FA5}">
                          <a16:colId xmlns:a16="http://schemas.microsoft.com/office/drawing/2014/main" xmlns="" xmlns:a14="http://schemas.microsoft.com/office/drawing/2010/main" val="20003"/>
                        </a:ext>
                      </a:extLst>
                    </a:gridCol>
                  </a:tblGrid>
                  <a:tr h="550174">
                    <a:tc>
                      <a:txBody>
                        <a:bodyPr/>
                        <a:lstStyle/>
                        <a:p>
                          <a:pPr algn="ctr"/>
                          <a:r>
                            <a:rPr lang="en-US" sz="1400" dirty="0" smtClean="0"/>
                            <a:t>COIL</a:t>
                          </a:r>
                          <a:endParaRPr lang="th-TH"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R(m)</a:t>
                          </a:r>
                          <a:endParaRPr lang="th-TH" sz="1400" dirty="0" smtClean="0"/>
                        </a:p>
                      </a:txBody>
                      <a:tcPr anchor="ctr"/>
                    </a:tc>
                    <a:tc>
                      <a:txBody>
                        <a:bodyPr/>
                        <a:lstStyle/>
                        <a:p>
                          <a:pPr algn="ctr"/>
                          <a:r>
                            <a:rPr lang="en-US" sz="1400" dirty="0" smtClean="0"/>
                            <a:t>H(m)</a:t>
                          </a:r>
                          <a:endParaRPr lang="th-TH" sz="1400" dirty="0"/>
                        </a:p>
                      </a:txBody>
                      <a:tcPr anchor="ctr"/>
                    </a:tc>
                    <a:tc>
                      <a:txBody>
                        <a:bodyPr/>
                        <a:lstStyle/>
                        <a:p>
                          <a:endParaRPr lang="zh-CN"/>
                        </a:p>
                      </a:txBody>
                      <a:tcPr anchor="ctr">
                        <a:blipFill rotWithShape="1">
                          <a:blip r:embed="rId3"/>
                          <a:stretch>
                            <a:fillRect l="-301439" r="-107194" b="-486667"/>
                          </a:stretch>
                        </a:blipFill>
                      </a:tcPr>
                    </a:tc>
                    <a:tc>
                      <a:txBody>
                        <a:bodyPr/>
                        <a:lstStyle/>
                        <a:p>
                          <a:pPr algn="ctr"/>
                          <a:r>
                            <a:rPr lang="en-US" sz="1400" dirty="0" smtClean="0"/>
                            <a:t>I(A)</a:t>
                          </a:r>
                          <a:endParaRPr lang="th-TH" sz="1400" dirty="0"/>
                        </a:p>
                      </a:txBody>
                      <a:tcPr anchor="ctr"/>
                    </a:tc>
                    <a:extLst>
                      <a:ext uri="{0D108BD9-81ED-4DB2-BD59-A6C34878D82A}">
                        <a16:rowId xmlns:a16="http://schemas.microsoft.com/office/drawing/2014/main" xmlns="" xmlns:a14="http://schemas.microsoft.com/office/drawing/2010/main" val="10000"/>
                      </a:ext>
                    </a:extLst>
                  </a:tr>
                  <a:tr h="327272">
                    <a:tc>
                      <a:txBody>
                        <a:bodyPr/>
                        <a:lstStyle/>
                        <a:p>
                          <a:pPr algn="ctr"/>
                          <a:r>
                            <a:rPr lang="en-US" sz="1400" dirty="0" smtClean="0"/>
                            <a:t>1</a:t>
                          </a:r>
                          <a:endParaRPr lang="th-TH" sz="1400" dirty="0"/>
                        </a:p>
                      </a:txBody>
                      <a:tcPr anchor="ctr"/>
                    </a:tc>
                    <a:tc>
                      <a:txBody>
                        <a:bodyPr/>
                        <a:lstStyle/>
                        <a:p>
                          <a:pPr algn="ctr"/>
                          <a:r>
                            <a:rPr lang="en-US" sz="1400" dirty="0" smtClean="0">
                              <a:latin typeface="+mn-lt"/>
                            </a:rPr>
                            <a:t>3.90</a:t>
                          </a:r>
                          <a:endParaRPr lang="th-TH" sz="1400" dirty="0">
                            <a:latin typeface="+mn-lt"/>
                          </a:endParaRPr>
                        </a:p>
                      </a:txBody>
                      <a:tcPr anchor="ctr"/>
                    </a:tc>
                    <a:tc>
                      <a:txBody>
                        <a:bodyPr/>
                        <a:lstStyle/>
                        <a:p>
                          <a:pPr algn="ctr"/>
                          <a:r>
                            <a:rPr lang="en-US" sz="1400" dirty="0" smtClean="0">
                              <a:latin typeface="+mn-lt"/>
                            </a:rPr>
                            <a:t>21.30</a:t>
                          </a:r>
                          <a:endParaRPr lang="th-TH" sz="1400" dirty="0">
                            <a:latin typeface="+mn-lt"/>
                          </a:endParaRPr>
                        </a:p>
                      </a:txBody>
                      <a:tcPr anchor="ctr"/>
                    </a:tc>
                    <a:tc>
                      <a:txBody>
                        <a:bodyPr/>
                        <a:lstStyle/>
                        <a:p>
                          <a:pPr algn="ctr"/>
                          <a:r>
                            <a:rPr lang="en-US" sz="1400" dirty="0" smtClean="0">
                              <a:latin typeface="+mn-lt"/>
                            </a:rPr>
                            <a:t>-</a:t>
                          </a:r>
                          <a:endParaRPr lang="th-TH" sz="1400" dirty="0">
                            <a:latin typeface="+mn-lt"/>
                          </a:endParaRPr>
                        </a:p>
                      </a:txBody>
                      <a:tcPr anchor="ctr"/>
                    </a:tc>
                    <a:tc>
                      <a:txBody>
                        <a:bodyPr/>
                        <a:lstStyle/>
                        <a:p>
                          <a:pPr algn="ctr"/>
                          <a:r>
                            <a:rPr lang="en-US" sz="1400" dirty="0" smtClean="0"/>
                            <a:t>26.362</a:t>
                          </a:r>
                          <a:endParaRPr lang="th-TH" sz="1400" dirty="0"/>
                        </a:p>
                      </a:txBody>
                      <a:tcPr anchor="ctr"/>
                    </a:tc>
                    <a:extLst>
                      <a:ext uri="{0D108BD9-81ED-4DB2-BD59-A6C34878D82A}">
                        <a16:rowId xmlns:a16="http://schemas.microsoft.com/office/drawing/2014/main" xmlns="" xmlns:a14="http://schemas.microsoft.com/office/drawing/2010/main" val="10001"/>
                      </a:ext>
                    </a:extLst>
                  </a:tr>
                  <a:tr h="327272">
                    <a:tc>
                      <a:txBody>
                        <a:bodyPr/>
                        <a:lstStyle/>
                        <a:p>
                          <a:pPr algn="ctr"/>
                          <a:r>
                            <a:rPr lang="en-US" sz="1400" dirty="0" smtClean="0"/>
                            <a:t>2</a:t>
                          </a:r>
                          <a:endParaRPr lang="th-TH" sz="1400" dirty="0"/>
                        </a:p>
                      </a:txBody>
                      <a:tcPr anchor="ctr"/>
                    </a:tc>
                    <a:tc>
                      <a:txBody>
                        <a:bodyPr/>
                        <a:lstStyle/>
                        <a:p>
                          <a:pPr algn="ctr"/>
                          <a:r>
                            <a:rPr lang="en-US" sz="1400" dirty="0" smtClean="0">
                              <a:latin typeface="+mn-lt"/>
                            </a:rPr>
                            <a:t>6.57</a:t>
                          </a:r>
                          <a:endParaRPr lang="th-TH" sz="1400" dirty="0">
                            <a:latin typeface="+mn-lt"/>
                          </a:endParaRPr>
                        </a:p>
                      </a:txBody>
                      <a:tcPr anchor="ctr"/>
                    </a:tc>
                    <a:tc>
                      <a:txBody>
                        <a:bodyPr/>
                        <a:lstStyle/>
                        <a:p>
                          <a:pPr algn="ctr"/>
                          <a:r>
                            <a:rPr lang="en-US" sz="1400" dirty="0" smtClean="0">
                              <a:latin typeface="+mn-lt"/>
                            </a:rPr>
                            <a:t>20.63</a:t>
                          </a:r>
                          <a:endParaRPr lang="th-TH" sz="1400" dirty="0">
                            <a:latin typeface="+mn-lt"/>
                          </a:endParaRPr>
                        </a:p>
                      </a:txBody>
                      <a:tcPr anchor="ctr"/>
                    </a:tc>
                    <a:tc>
                      <a:txBody>
                        <a:bodyPr/>
                        <a:lstStyle/>
                        <a:p>
                          <a:pPr algn="ctr"/>
                          <a:r>
                            <a:rPr lang="en-US" sz="1400" dirty="0" smtClean="0">
                              <a:latin typeface="+mn-lt"/>
                            </a:rPr>
                            <a:t>0.667</a:t>
                          </a:r>
                          <a:endParaRPr lang="th-TH" sz="1400" dirty="0">
                            <a:latin typeface="+mn-lt"/>
                          </a:endParaRPr>
                        </a:p>
                      </a:txBody>
                      <a:tcPr anchor="ctr"/>
                    </a:tc>
                    <a:tc>
                      <a:txBody>
                        <a:bodyPr/>
                        <a:lstStyle/>
                        <a:p>
                          <a:pPr algn="ctr"/>
                          <a:r>
                            <a:rPr lang="en-US" sz="1400" dirty="0" smtClean="0"/>
                            <a:t>52.72</a:t>
                          </a:r>
                          <a:endParaRPr lang="th-TH" sz="1400" dirty="0"/>
                        </a:p>
                      </a:txBody>
                      <a:tcPr anchor="ctr"/>
                    </a:tc>
                    <a:extLst>
                      <a:ext uri="{0D108BD9-81ED-4DB2-BD59-A6C34878D82A}">
                        <a16:rowId xmlns:a16="http://schemas.microsoft.com/office/drawing/2014/main" xmlns="" xmlns:a14="http://schemas.microsoft.com/office/drawing/2010/main" val="10002"/>
                      </a:ext>
                    </a:extLst>
                  </a:tr>
                  <a:tr h="327272">
                    <a:tc>
                      <a:txBody>
                        <a:bodyPr/>
                        <a:lstStyle/>
                        <a:p>
                          <a:pPr algn="ctr"/>
                          <a:r>
                            <a:rPr lang="en-US" sz="1400" dirty="0" smtClean="0"/>
                            <a:t>3</a:t>
                          </a:r>
                          <a:endParaRPr lang="th-TH" sz="1400" dirty="0"/>
                        </a:p>
                      </a:txBody>
                      <a:tcPr anchor="ctr"/>
                    </a:tc>
                    <a:tc>
                      <a:txBody>
                        <a:bodyPr/>
                        <a:lstStyle/>
                        <a:p>
                          <a:pPr algn="ctr"/>
                          <a:r>
                            <a:rPr lang="en-US" sz="1400" dirty="0" smtClean="0">
                              <a:latin typeface="+mn-lt"/>
                            </a:rPr>
                            <a:t>9.25</a:t>
                          </a:r>
                          <a:endParaRPr lang="th-TH" sz="1400" dirty="0">
                            <a:latin typeface="+mn-lt"/>
                          </a:endParaRPr>
                        </a:p>
                      </a:txBody>
                      <a:tcPr anchor="ctr"/>
                    </a:tc>
                    <a:tc>
                      <a:txBody>
                        <a:bodyPr/>
                        <a:lstStyle/>
                        <a:p>
                          <a:pPr algn="ctr"/>
                          <a:r>
                            <a:rPr lang="en-US" sz="1400" dirty="0" smtClean="0">
                              <a:latin typeface="+mn-lt"/>
                            </a:rPr>
                            <a:t>19.58</a:t>
                          </a:r>
                          <a:endParaRPr lang="th-TH" sz="1400" dirty="0">
                            <a:latin typeface="+mn-lt"/>
                          </a:endParaRPr>
                        </a:p>
                      </a:txBody>
                      <a:tcPr anchor="ctr"/>
                    </a:tc>
                    <a:tc>
                      <a:txBody>
                        <a:bodyPr/>
                        <a:lstStyle/>
                        <a:p>
                          <a:pPr algn="ctr"/>
                          <a:r>
                            <a:rPr lang="en-US" sz="1400" dirty="0" smtClean="0">
                              <a:latin typeface="+mn-lt"/>
                            </a:rPr>
                            <a:t>1.051</a:t>
                          </a:r>
                          <a:endParaRPr lang="th-TH" sz="1400" dirty="0">
                            <a:latin typeface="+mn-lt"/>
                          </a:endParaRPr>
                        </a:p>
                      </a:txBody>
                      <a:tcPr anchor="ctr"/>
                    </a:tc>
                    <a:tc>
                      <a:txBody>
                        <a:bodyPr/>
                        <a:lstStyle/>
                        <a:p>
                          <a:pPr algn="ctr"/>
                          <a:r>
                            <a:rPr lang="en-US" sz="1400" dirty="0" smtClean="0"/>
                            <a:t>52.72</a:t>
                          </a:r>
                          <a:endParaRPr lang="th-TH" sz="1400" dirty="0"/>
                        </a:p>
                      </a:txBody>
                      <a:tcPr anchor="ctr"/>
                    </a:tc>
                    <a:extLst>
                      <a:ext uri="{0D108BD9-81ED-4DB2-BD59-A6C34878D82A}">
                        <a16:rowId xmlns:a16="http://schemas.microsoft.com/office/drawing/2014/main" xmlns="" xmlns:a14="http://schemas.microsoft.com/office/drawing/2010/main" val="10003"/>
                      </a:ext>
                    </a:extLst>
                  </a:tr>
                  <a:tr h="327272">
                    <a:tc>
                      <a:txBody>
                        <a:bodyPr/>
                        <a:lstStyle/>
                        <a:p>
                          <a:pPr algn="ctr"/>
                          <a:r>
                            <a:rPr lang="en-US" sz="1400" dirty="0" smtClean="0"/>
                            <a:t>4</a:t>
                          </a:r>
                          <a:endParaRPr lang="th-TH" sz="1400" dirty="0"/>
                        </a:p>
                      </a:txBody>
                      <a:tcPr anchor="ctr"/>
                    </a:tc>
                    <a:tc>
                      <a:txBody>
                        <a:bodyPr/>
                        <a:lstStyle/>
                        <a:p>
                          <a:pPr algn="ctr"/>
                          <a:r>
                            <a:rPr lang="en-US" sz="1400" dirty="0" smtClean="0">
                              <a:latin typeface="+mn-lt"/>
                            </a:rPr>
                            <a:t>11.12</a:t>
                          </a:r>
                          <a:endParaRPr lang="th-TH" sz="1400" dirty="0">
                            <a:latin typeface="+mn-lt"/>
                          </a:endParaRPr>
                        </a:p>
                      </a:txBody>
                      <a:tcPr anchor="ctr"/>
                    </a:tc>
                    <a:tc>
                      <a:txBody>
                        <a:bodyPr/>
                        <a:lstStyle/>
                        <a:p>
                          <a:pPr algn="ctr"/>
                          <a:r>
                            <a:rPr lang="en-US" sz="1400" dirty="0" smtClean="0">
                              <a:latin typeface="+mn-lt"/>
                            </a:rPr>
                            <a:t>18.58</a:t>
                          </a:r>
                          <a:endParaRPr lang="th-TH" sz="1400" dirty="0">
                            <a:latin typeface="+mn-lt"/>
                          </a:endParaRPr>
                        </a:p>
                      </a:txBody>
                      <a:tcPr anchor="ctr"/>
                    </a:tc>
                    <a:tc>
                      <a:txBody>
                        <a:bodyPr/>
                        <a:lstStyle/>
                        <a:p>
                          <a:pPr algn="ctr"/>
                          <a:r>
                            <a:rPr lang="en-US" sz="1400" dirty="0" smtClean="0">
                              <a:latin typeface="+mn-lt"/>
                            </a:rPr>
                            <a:t>1</a:t>
                          </a:r>
                          <a:endParaRPr lang="th-TH" sz="1400" dirty="0">
                            <a:latin typeface="+mn-lt"/>
                          </a:endParaRPr>
                        </a:p>
                      </a:txBody>
                      <a:tcPr anchor="ctr"/>
                    </a:tc>
                    <a:tc>
                      <a:txBody>
                        <a:bodyPr/>
                        <a:lstStyle/>
                        <a:p>
                          <a:pPr algn="ctr"/>
                          <a:r>
                            <a:rPr lang="en-US" sz="1400" dirty="0" smtClean="0"/>
                            <a:t>65.9</a:t>
                          </a:r>
                          <a:endParaRPr lang="th-TH" sz="1400" dirty="0"/>
                        </a:p>
                      </a:txBody>
                      <a:tcPr anchor="ctr"/>
                    </a:tc>
                    <a:extLst>
                      <a:ext uri="{0D108BD9-81ED-4DB2-BD59-A6C34878D82A}">
                        <a16:rowId xmlns:a16="http://schemas.microsoft.com/office/drawing/2014/main" xmlns="" xmlns:a14="http://schemas.microsoft.com/office/drawing/2010/main" val="10004"/>
                      </a:ext>
                    </a:extLst>
                  </a:tr>
                  <a:tr h="327272">
                    <a:tc>
                      <a:txBody>
                        <a:bodyPr/>
                        <a:lstStyle/>
                        <a:p>
                          <a:pPr algn="ctr"/>
                          <a:r>
                            <a:rPr lang="en-US" sz="1400" dirty="0" smtClean="0"/>
                            <a:t>5</a:t>
                          </a:r>
                          <a:endParaRPr lang="th-TH" sz="1400" dirty="0"/>
                        </a:p>
                      </a:txBody>
                      <a:tcPr anchor="ctr"/>
                    </a:tc>
                    <a:tc>
                      <a:txBody>
                        <a:bodyPr/>
                        <a:lstStyle/>
                        <a:p>
                          <a:pPr algn="ctr"/>
                          <a:r>
                            <a:rPr lang="en-US" sz="1400" dirty="0" smtClean="0">
                              <a:latin typeface="+mn-lt"/>
                            </a:rPr>
                            <a:t>13.28</a:t>
                          </a:r>
                          <a:endParaRPr lang="th-TH" sz="1400" dirty="0">
                            <a:latin typeface="+mn-lt"/>
                          </a:endParaRPr>
                        </a:p>
                      </a:txBody>
                      <a:tcPr anchor="ctr"/>
                    </a:tc>
                    <a:tc>
                      <a:txBody>
                        <a:bodyPr/>
                        <a:lstStyle/>
                        <a:p>
                          <a:pPr algn="ctr"/>
                          <a:r>
                            <a:rPr lang="en-US" sz="1400" dirty="0" smtClean="0">
                              <a:latin typeface="+mn-lt"/>
                            </a:rPr>
                            <a:t>17.10</a:t>
                          </a:r>
                          <a:endParaRPr lang="th-TH" sz="1400" dirty="0">
                            <a:latin typeface="+mn-lt"/>
                          </a:endParaRPr>
                        </a:p>
                      </a:txBody>
                      <a:tcPr anchor="ctr"/>
                    </a:tc>
                    <a:tc>
                      <a:txBody>
                        <a:bodyPr/>
                        <a:lstStyle/>
                        <a:p>
                          <a:pPr algn="ctr"/>
                          <a:r>
                            <a:rPr lang="en-US" sz="1400" dirty="0" smtClean="0">
                              <a:latin typeface="+mn-lt"/>
                            </a:rPr>
                            <a:t>1.48</a:t>
                          </a:r>
                          <a:endParaRPr lang="th-TH" sz="1400" dirty="0">
                            <a:latin typeface="+mn-lt"/>
                          </a:endParaRPr>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xmlns:a14="http://schemas.microsoft.com/office/drawing/2010/main" val="10005"/>
                      </a:ext>
                    </a:extLst>
                  </a:tr>
                  <a:tr h="327272">
                    <a:tc>
                      <a:txBody>
                        <a:bodyPr/>
                        <a:lstStyle/>
                        <a:p>
                          <a:pPr algn="ctr"/>
                          <a:r>
                            <a:rPr lang="en-US" sz="1400" dirty="0" smtClean="0"/>
                            <a:t>6</a:t>
                          </a:r>
                          <a:endParaRPr lang="th-TH" sz="1400" dirty="0"/>
                        </a:p>
                      </a:txBody>
                      <a:tcPr anchor="ctr"/>
                    </a:tc>
                    <a:tc>
                      <a:txBody>
                        <a:bodyPr/>
                        <a:lstStyle/>
                        <a:p>
                          <a:pPr algn="ctr"/>
                          <a:r>
                            <a:rPr lang="en-US" sz="1400" dirty="0" smtClean="0">
                              <a:latin typeface="+mn-lt"/>
                            </a:rPr>
                            <a:t>14.996</a:t>
                          </a:r>
                          <a:endParaRPr lang="th-TH" sz="1400" dirty="0">
                            <a:latin typeface="+mn-lt"/>
                          </a:endParaRPr>
                        </a:p>
                      </a:txBody>
                      <a:tcPr anchor="ctr"/>
                    </a:tc>
                    <a:tc>
                      <a:txBody>
                        <a:bodyPr/>
                        <a:lstStyle/>
                        <a:p>
                          <a:pPr algn="ctr"/>
                          <a:r>
                            <a:rPr lang="en-US" sz="1400" dirty="0" smtClean="0">
                              <a:latin typeface="+mn-lt"/>
                            </a:rPr>
                            <a:t>15.62</a:t>
                          </a:r>
                          <a:endParaRPr lang="th-TH" sz="1400" dirty="0">
                            <a:latin typeface="+mn-lt"/>
                          </a:endParaRPr>
                        </a:p>
                      </a:txBody>
                      <a:tcPr anchor="ctr"/>
                    </a:tc>
                    <a:tc>
                      <a:txBody>
                        <a:bodyPr/>
                        <a:lstStyle/>
                        <a:p>
                          <a:pPr algn="ctr"/>
                          <a:r>
                            <a:rPr lang="en-US" sz="1400" dirty="0" smtClean="0">
                              <a:latin typeface="+mn-lt"/>
                            </a:rPr>
                            <a:t>1.48</a:t>
                          </a:r>
                          <a:endParaRPr lang="th-TH" sz="1400" dirty="0">
                            <a:latin typeface="+mn-lt"/>
                          </a:endParaRPr>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xmlns:a14="http://schemas.microsoft.com/office/drawing/2010/main" val="10006"/>
                      </a:ext>
                    </a:extLst>
                  </a:tr>
                  <a:tr h="327272">
                    <a:tc>
                      <a:txBody>
                        <a:bodyPr/>
                        <a:lstStyle/>
                        <a:p>
                          <a:pPr algn="ctr"/>
                          <a:r>
                            <a:rPr lang="en-US" sz="1400" dirty="0" smtClean="0"/>
                            <a:t>7</a:t>
                          </a:r>
                          <a:endParaRPr lang="th-TH" sz="1400" dirty="0"/>
                        </a:p>
                      </a:txBody>
                      <a:tcPr anchor="ctr"/>
                    </a:tc>
                    <a:tc>
                      <a:txBody>
                        <a:bodyPr/>
                        <a:lstStyle/>
                        <a:p>
                          <a:pPr algn="ctr"/>
                          <a:r>
                            <a:rPr lang="en-US" sz="1400" dirty="0" smtClean="0">
                              <a:latin typeface="+mn-lt"/>
                            </a:rPr>
                            <a:t>16.399</a:t>
                          </a:r>
                          <a:endParaRPr lang="th-TH" sz="1400" dirty="0">
                            <a:latin typeface="+mn-lt"/>
                          </a:endParaRPr>
                        </a:p>
                      </a:txBody>
                      <a:tcPr anchor="ctr"/>
                    </a:tc>
                    <a:tc>
                      <a:txBody>
                        <a:bodyPr/>
                        <a:lstStyle/>
                        <a:p>
                          <a:pPr algn="ctr"/>
                          <a:r>
                            <a:rPr lang="en-US" sz="1400" dirty="0" smtClean="0">
                              <a:latin typeface="+mn-lt"/>
                            </a:rPr>
                            <a:t>14.14</a:t>
                          </a:r>
                          <a:endParaRPr lang="th-TH" sz="1400" dirty="0">
                            <a:latin typeface="+mn-lt"/>
                          </a:endParaRPr>
                        </a:p>
                      </a:txBody>
                      <a:tcPr anchor="ctr"/>
                    </a:tc>
                    <a:tc>
                      <a:txBody>
                        <a:bodyPr/>
                        <a:lstStyle/>
                        <a:p>
                          <a:pPr algn="ctr"/>
                          <a:r>
                            <a:rPr lang="en-US" sz="1400" dirty="0" smtClean="0">
                              <a:latin typeface="+mn-lt"/>
                            </a:rPr>
                            <a:t>1.48</a:t>
                          </a:r>
                          <a:endParaRPr lang="th-TH" sz="1400" dirty="0">
                            <a:latin typeface="+mn-lt"/>
                          </a:endParaRPr>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xmlns:a14="http://schemas.microsoft.com/office/drawing/2010/main" val="10007"/>
                      </a:ext>
                    </a:extLst>
                  </a:tr>
                  <a:tr h="327272">
                    <a:tc>
                      <a:txBody>
                        <a:bodyPr/>
                        <a:lstStyle/>
                        <a:p>
                          <a:pPr algn="ctr"/>
                          <a:r>
                            <a:rPr lang="en-US" sz="1400" dirty="0" smtClean="0"/>
                            <a:t>8</a:t>
                          </a:r>
                          <a:endParaRPr lang="th-TH" sz="1400" dirty="0"/>
                        </a:p>
                      </a:txBody>
                      <a:tcPr anchor="ctr"/>
                    </a:tc>
                    <a:tc>
                      <a:txBody>
                        <a:bodyPr/>
                        <a:lstStyle/>
                        <a:p>
                          <a:pPr algn="ctr"/>
                          <a:r>
                            <a:rPr lang="en-US" sz="1400" dirty="0" smtClean="0">
                              <a:latin typeface="+mn-lt"/>
                            </a:rPr>
                            <a:t>17.57</a:t>
                          </a:r>
                          <a:endParaRPr lang="th-TH" sz="1400" dirty="0">
                            <a:latin typeface="+mn-lt"/>
                          </a:endParaRPr>
                        </a:p>
                      </a:txBody>
                      <a:tcPr anchor="ctr"/>
                    </a:tc>
                    <a:tc>
                      <a:txBody>
                        <a:bodyPr/>
                        <a:lstStyle/>
                        <a:p>
                          <a:pPr algn="ctr"/>
                          <a:r>
                            <a:rPr lang="en-US" sz="1400" dirty="0" smtClean="0">
                              <a:latin typeface="+mn-lt"/>
                            </a:rPr>
                            <a:t>12.66</a:t>
                          </a:r>
                          <a:endParaRPr lang="th-TH" sz="1400" dirty="0">
                            <a:latin typeface="+mn-lt"/>
                          </a:endParaRPr>
                        </a:p>
                      </a:txBody>
                      <a:tcPr anchor="ctr"/>
                    </a:tc>
                    <a:tc>
                      <a:txBody>
                        <a:bodyPr/>
                        <a:lstStyle/>
                        <a:p>
                          <a:pPr algn="ctr"/>
                          <a:r>
                            <a:rPr lang="en-US" sz="1400" dirty="0" smtClean="0">
                              <a:latin typeface="+mn-lt"/>
                            </a:rPr>
                            <a:t>1.48</a:t>
                          </a:r>
                          <a:endParaRPr lang="th-TH" sz="1400" dirty="0">
                            <a:latin typeface="+mn-lt"/>
                          </a:endParaRPr>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xmlns:a14="http://schemas.microsoft.com/office/drawing/2010/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ตาราง 6"/>
              <p:cNvGraphicFramePr>
                <a:graphicFrameLocks noGrp="1"/>
              </p:cNvGraphicFramePr>
              <p:nvPr>
                <p:extLst>
                  <p:ext uri="{D42A27DB-BD31-4B8C-83A1-F6EECF244321}">
                    <p14:modId xmlns:p14="http://schemas.microsoft.com/office/powerpoint/2010/main" val="1970793980"/>
                  </p:ext>
                </p:extLst>
              </p:nvPr>
            </p:nvGraphicFramePr>
            <p:xfrm>
              <a:off x="4739018" y="2708920"/>
              <a:ext cx="4062455" cy="3168348"/>
            </p:xfrm>
            <a:graphic>
              <a:graphicData uri="http://schemas.openxmlformats.org/drawingml/2006/table">
                <a:tbl>
                  <a:tblPr firstRow="1" bandRow="1">
                    <a:tableStyleId>{5DA37D80-6434-44D0-A028-1B22A696006F}</a:tableStyleId>
                  </a:tblPr>
                  <a:tblGrid>
                    <a:gridCol w="812491">
                      <a:extLst>
                        <a:ext uri="{9D8B030D-6E8A-4147-A177-3AD203B41FA5}">
                          <a16:colId xmlns:a16="http://schemas.microsoft.com/office/drawing/2014/main" xmlns="" val="20000"/>
                        </a:ext>
                      </a:extLst>
                    </a:gridCol>
                    <a:gridCol w="812491">
                      <a:extLst>
                        <a:ext uri="{9D8B030D-6E8A-4147-A177-3AD203B41FA5}">
                          <a16:colId xmlns:a16="http://schemas.microsoft.com/office/drawing/2014/main" xmlns="" val="20001"/>
                        </a:ext>
                      </a:extLst>
                    </a:gridCol>
                    <a:gridCol w="812491">
                      <a:extLst>
                        <a:ext uri="{9D8B030D-6E8A-4147-A177-3AD203B41FA5}">
                          <a16:colId xmlns:a16="http://schemas.microsoft.com/office/drawing/2014/main" xmlns="" val="20002"/>
                        </a:ext>
                      </a:extLst>
                    </a:gridCol>
                    <a:gridCol w="812491">
                      <a:extLst>
                        <a:ext uri="{9D8B030D-6E8A-4147-A177-3AD203B41FA5}">
                          <a16:colId xmlns:a16="http://schemas.microsoft.com/office/drawing/2014/main" xmlns="" val="20004"/>
                        </a:ext>
                      </a:extLst>
                    </a:gridCol>
                    <a:gridCol w="812491">
                      <a:extLst>
                        <a:ext uri="{9D8B030D-6E8A-4147-A177-3AD203B41FA5}">
                          <a16:colId xmlns:a16="http://schemas.microsoft.com/office/drawing/2014/main" xmlns="" val="20003"/>
                        </a:ext>
                      </a:extLst>
                    </a:gridCol>
                  </a:tblGrid>
                  <a:tr h="536820">
                    <a:tc>
                      <a:txBody>
                        <a:bodyPr/>
                        <a:lstStyle/>
                        <a:p>
                          <a:pPr algn="ctr"/>
                          <a:r>
                            <a:rPr lang="en-US" sz="1400" dirty="0" smtClean="0"/>
                            <a:t>COIL</a:t>
                          </a:r>
                          <a:endParaRPr lang="th-TH"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R(m)</a:t>
                          </a:r>
                          <a:endParaRPr lang="th-TH" sz="1400" dirty="0" smtClean="0"/>
                        </a:p>
                      </a:txBody>
                      <a:tcPr anchor="ctr"/>
                    </a:tc>
                    <a:tc>
                      <a:txBody>
                        <a:bodyPr/>
                        <a:lstStyle/>
                        <a:p>
                          <a:pPr algn="ctr"/>
                          <a:r>
                            <a:rPr lang="en-US" sz="1400" dirty="0" smtClean="0"/>
                            <a:t>H(m)</a:t>
                          </a:r>
                          <a:endParaRPr lang="th-TH"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1200" i="1" dirty="0" smtClean="0">
                                      <a:latin typeface="Cambria Math"/>
                                    </a:rPr>
                                  </m:ctrlPr>
                                </m:sSubPr>
                                <m:e>
                                  <m:r>
                                    <a:rPr lang="th-TH" sz="1200">
                                      <a:latin typeface="Cambria Math" panose="02040503050406030204" pitchFamily="18" charset="0"/>
                                      <a:ea typeface="Cambria Math" panose="02040503050406030204" pitchFamily="18" charset="0"/>
                                    </a:rPr>
                                    <m:t>∆</m:t>
                                  </m:r>
                                  <m:r>
                                    <m:rPr>
                                      <m:nor/>
                                    </m:rPr>
                                    <a:rPr lang="en-US" sz="1200" dirty="0"/>
                                    <m:t>H</m:t>
                                  </m:r>
                                </m:e>
                                <m:sub>
                                  <m:r>
                                    <a:rPr lang="en-US" sz="1200" b="1" i="1" dirty="0">
                                      <a:latin typeface="Cambria Math" panose="02040503050406030204" pitchFamily="18" charset="0"/>
                                    </a:rPr>
                                    <m:t>𝒊𝒋</m:t>
                                  </m:r>
                                </m:sub>
                              </m:sSub>
                            </m:oMath>
                          </a14:m>
                          <a:r>
                            <a:rPr lang="en-US" sz="1200" dirty="0" smtClean="0"/>
                            <a:t>(m)</a:t>
                          </a:r>
                          <a:endParaRPr lang="th-TH" sz="1200" dirty="0"/>
                        </a:p>
                      </a:txBody>
                      <a:tcPr anchor="ctr"/>
                    </a:tc>
                    <a:tc>
                      <a:txBody>
                        <a:bodyPr/>
                        <a:lstStyle/>
                        <a:p>
                          <a:pPr algn="ctr"/>
                          <a:r>
                            <a:rPr lang="en-US" sz="1400" dirty="0" smtClean="0"/>
                            <a:t>I(A)</a:t>
                          </a:r>
                          <a:endParaRPr lang="th-TH" sz="1400" dirty="0"/>
                        </a:p>
                      </a:txBody>
                      <a:tcPr anchor="ctr"/>
                    </a:tc>
                    <a:extLst>
                      <a:ext uri="{0D108BD9-81ED-4DB2-BD59-A6C34878D82A}">
                        <a16:rowId xmlns:a16="http://schemas.microsoft.com/office/drawing/2014/main" xmlns="" val="10000"/>
                      </a:ext>
                    </a:extLst>
                  </a:tr>
                  <a:tr h="328941">
                    <a:tc>
                      <a:txBody>
                        <a:bodyPr/>
                        <a:lstStyle/>
                        <a:p>
                          <a:pPr algn="ctr"/>
                          <a:r>
                            <a:rPr lang="en-US" sz="1400" dirty="0" smtClean="0"/>
                            <a:t>9</a:t>
                          </a:r>
                          <a:endParaRPr lang="th-TH" sz="1400" dirty="0"/>
                        </a:p>
                      </a:txBody>
                      <a:tcPr anchor="ctr"/>
                    </a:tc>
                    <a:tc>
                      <a:txBody>
                        <a:bodyPr/>
                        <a:lstStyle/>
                        <a:p>
                          <a:pPr algn="ctr"/>
                          <a:r>
                            <a:rPr lang="en-US" sz="1400" dirty="0" smtClean="0"/>
                            <a:t>18.54</a:t>
                          </a:r>
                          <a:endParaRPr lang="th-TH" sz="1400" dirty="0"/>
                        </a:p>
                      </a:txBody>
                      <a:tcPr anchor="ctr"/>
                    </a:tc>
                    <a:tc>
                      <a:txBody>
                        <a:bodyPr/>
                        <a:lstStyle/>
                        <a:p>
                          <a:pPr algn="ctr"/>
                          <a:r>
                            <a:rPr lang="en-US" sz="1400" dirty="0" smtClean="0"/>
                            <a:t>11.18</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val="10001"/>
                      </a:ext>
                    </a:extLst>
                  </a:tr>
                  <a:tr h="328941">
                    <a:tc>
                      <a:txBody>
                        <a:bodyPr/>
                        <a:lstStyle/>
                        <a:p>
                          <a:pPr algn="ctr"/>
                          <a:r>
                            <a:rPr lang="en-US" sz="1400" dirty="0" smtClean="0"/>
                            <a:t>10</a:t>
                          </a:r>
                          <a:endParaRPr lang="th-TH" sz="1400" dirty="0"/>
                        </a:p>
                      </a:txBody>
                      <a:tcPr anchor="ctr"/>
                    </a:tc>
                    <a:tc>
                      <a:txBody>
                        <a:bodyPr/>
                        <a:lstStyle/>
                        <a:p>
                          <a:pPr algn="ctr"/>
                          <a:r>
                            <a:rPr lang="en-US" sz="1400" dirty="0" smtClean="0"/>
                            <a:t>19.36</a:t>
                          </a:r>
                          <a:endParaRPr lang="th-TH" sz="1400" dirty="0"/>
                        </a:p>
                      </a:txBody>
                      <a:tcPr anchor="ctr"/>
                    </a:tc>
                    <a:tc>
                      <a:txBody>
                        <a:bodyPr/>
                        <a:lstStyle/>
                        <a:p>
                          <a:pPr algn="ctr"/>
                          <a:r>
                            <a:rPr lang="en-US" sz="1400" dirty="0" smtClean="0"/>
                            <a:t>9.70</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val="10002"/>
                      </a:ext>
                    </a:extLst>
                  </a:tr>
                  <a:tr h="328941">
                    <a:tc>
                      <a:txBody>
                        <a:bodyPr/>
                        <a:lstStyle/>
                        <a:p>
                          <a:pPr algn="ctr"/>
                          <a:r>
                            <a:rPr lang="en-US" sz="1400" dirty="0" smtClean="0"/>
                            <a:t>11</a:t>
                          </a:r>
                          <a:endParaRPr lang="th-TH" sz="1400" dirty="0"/>
                        </a:p>
                      </a:txBody>
                      <a:tcPr anchor="ctr"/>
                    </a:tc>
                    <a:tc>
                      <a:txBody>
                        <a:bodyPr/>
                        <a:lstStyle/>
                        <a:p>
                          <a:pPr algn="ctr"/>
                          <a:r>
                            <a:rPr lang="en-US" sz="1400" dirty="0" smtClean="0"/>
                            <a:t>20.03</a:t>
                          </a:r>
                          <a:endParaRPr lang="th-TH" sz="1400" dirty="0"/>
                        </a:p>
                      </a:txBody>
                      <a:tcPr anchor="ctr"/>
                    </a:tc>
                    <a:tc>
                      <a:txBody>
                        <a:bodyPr/>
                        <a:lstStyle/>
                        <a:p>
                          <a:pPr algn="ctr"/>
                          <a:r>
                            <a:rPr lang="en-US" sz="1400" dirty="0" smtClean="0"/>
                            <a:t>8.22</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val="10003"/>
                      </a:ext>
                    </a:extLst>
                  </a:tr>
                  <a:tr h="328941">
                    <a:tc>
                      <a:txBody>
                        <a:bodyPr/>
                        <a:lstStyle/>
                        <a:p>
                          <a:pPr algn="ctr"/>
                          <a:r>
                            <a:rPr lang="en-US" sz="1400" dirty="0" smtClean="0"/>
                            <a:t>12</a:t>
                          </a:r>
                          <a:endParaRPr lang="th-TH" sz="1400" dirty="0"/>
                        </a:p>
                      </a:txBody>
                      <a:tcPr anchor="ctr"/>
                    </a:tc>
                    <a:tc>
                      <a:txBody>
                        <a:bodyPr/>
                        <a:lstStyle/>
                        <a:p>
                          <a:pPr algn="ctr"/>
                          <a:r>
                            <a:rPr lang="en-US" sz="1400" dirty="0" smtClean="0"/>
                            <a:t>20.58</a:t>
                          </a:r>
                          <a:endParaRPr lang="th-TH" sz="1400" dirty="0"/>
                        </a:p>
                      </a:txBody>
                      <a:tcPr anchor="ctr"/>
                    </a:tc>
                    <a:tc>
                      <a:txBody>
                        <a:bodyPr/>
                        <a:lstStyle/>
                        <a:p>
                          <a:pPr algn="ctr"/>
                          <a:r>
                            <a:rPr lang="en-US" sz="1400" dirty="0" smtClean="0"/>
                            <a:t>6.74</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val="10004"/>
                      </a:ext>
                    </a:extLst>
                  </a:tr>
                  <a:tr h="328941">
                    <a:tc>
                      <a:txBody>
                        <a:bodyPr/>
                        <a:lstStyle/>
                        <a:p>
                          <a:pPr algn="ctr"/>
                          <a:r>
                            <a:rPr lang="en-US" sz="1400" dirty="0" smtClean="0"/>
                            <a:t>13</a:t>
                          </a:r>
                          <a:endParaRPr lang="th-TH" sz="1400" dirty="0"/>
                        </a:p>
                      </a:txBody>
                      <a:tcPr anchor="ctr"/>
                    </a:tc>
                    <a:tc>
                      <a:txBody>
                        <a:bodyPr/>
                        <a:lstStyle/>
                        <a:p>
                          <a:pPr algn="ctr"/>
                          <a:r>
                            <a:rPr lang="en-US" sz="1400" dirty="0" smtClean="0"/>
                            <a:t>21.01</a:t>
                          </a:r>
                          <a:endParaRPr lang="th-TH" sz="1400" dirty="0"/>
                        </a:p>
                      </a:txBody>
                      <a:tcPr anchor="ctr"/>
                    </a:tc>
                    <a:tc>
                      <a:txBody>
                        <a:bodyPr/>
                        <a:lstStyle/>
                        <a:p>
                          <a:pPr algn="ctr"/>
                          <a:r>
                            <a:rPr lang="en-US" sz="1400" dirty="0" smtClean="0"/>
                            <a:t>5.26</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val="10005"/>
                      </a:ext>
                    </a:extLst>
                  </a:tr>
                  <a:tr h="328941">
                    <a:tc>
                      <a:txBody>
                        <a:bodyPr/>
                        <a:lstStyle/>
                        <a:p>
                          <a:pPr algn="ctr"/>
                          <a:r>
                            <a:rPr lang="en-US" sz="1400" dirty="0" smtClean="0"/>
                            <a:t>14</a:t>
                          </a:r>
                          <a:endParaRPr lang="th-TH" sz="1400" dirty="0"/>
                        </a:p>
                      </a:txBody>
                      <a:tcPr anchor="ctr"/>
                    </a:tc>
                    <a:tc>
                      <a:txBody>
                        <a:bodyPr/>
                        <a:lstStyle/>
                        <a:p>
                          <a:pPr algn="ctr"/>
                          <a:r>
                            <a:rPr lang="en-US" sz="1400" dirty="0" smtClean="0"/>
                            <a:t>21.32</a:t>
                          </a:r>
                          <a:endParaRPr lang="th-TH" sz="1400" dirty="0"/>
                        </a:p>
                      </a:txBody>
                      <a:tcPr anchor="ctr"/>
                    </a:tc>
                    <a:tc>
                      <a:txBody>
                        <a:bodyPr/>
                        <a:lstStyle/>
                        <a:p>
                          <a:pPr algn="ctr"/>
                          <a:r>
                            <a:rPr lang="en-US" sz="1400" dirty="0" smtClean="0"/>
                            <a:t>3.78</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val="10006"/>
                      </a:ext>
                    </a:extLst>
                  </a:tr>
                  <a:tr h="328941">
                    <a:tc>
                      <a:txBody>
                        <a:bodyPr/>
                        <a:lstStyle/>
                        <a:p>
                          <a:pPr algn="ctr"/>
                          <a:r>
                            <a:rPr lang="en-US" sz="1400" dirty="0" smtClean="0"/>
                            <a:t>15</a:t>
                          </a:r>
                          <a:endParaRPr lang="th-TH" sz="1400" dirty="0"/>
                        </a:p>
                      </a:txBody>
                      <a:tcPr anchor="ctr"/>
                    </a:tc>
                    <a:tc>
                      <a:txBody>
                        <a:bodyPr/>
                        <a:lstStyle/>
                        <a:p>
                          <a:pPr algn="ctr"/>
                          <a:r>
                            <a:rPr lang="en-US" sz="1400" dirty="0" smtClean="0"/>
                            <a:t>21.53</a:t>
                          </a:r>
                          <a:endParaRPr lang="th-TH" sz="1400" dirty="0"/>
                        </a:p>
                      </a:txBody>
                      <a:tcPr anchor="ctr"/>
                    </a:tc>
                    <a:tc>
                      <a:txBody>
                        <a:bodyPr/>
                        <a:lstStyle/>
                        <a:p>
                          <a:pPr algn="ctr"/>
                          <a:r>
                            <a:rPr lang="en-US" sz="1400" dirty="0" smtClean="0"/>
                            <a:t>2.30</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val="10007"/>
                      </a:ext>
                    </a:extLst>
                  </a:tr>
                  <a:tr h="328941">
                    <a:tc>
                      <a:txBody>
                        <a:bodyPr/>
                        <a:lstStyle/>
                        <a:p>
                          <a:pPr algn="ctr"/>
                          <a:r>
                            <a:rPr lang="en-US" sz="1400" dirty="0" smtClean="0"/>
                            <a:t>16</a:t>
                          </a:r>
                          <a:endParaRPr lang="th-TH" sz="1400" dirty="0"/>
                        </a:p>
                      </a:txBody>
                      <a:tcPr anchor="ctr"/>
                    </a:tc>
                    <a:tc>
                      <a:txBody>
                        <a:bodyPr/>
                        <a:lstStyle/>
                        <a:p>
                          <a:pPr algn="ctr"/>
                          <a:r>
                            <a:rPr lang="en-US" sz="1400" dirty="0" smtClean="0"/>
                            <a:t>21.639</a:t>
                          </a:r>
                          <a:endParaRPr lang="th-TH" sz="1400" dirty="0"/>
                        </a:p>
                      </a:txBody>
                      <a:tcPr anchor="ctr"/>
                    </a:tc>
                    <a:tc>
                      <a:txBody>
                        <a:bodyPr/>
                        <a:lstStyle/>
                        <a:p>
                          <a:pPr algn="ctr"/>
                          <a:r>
                            <a:rPr lang="en-US" sz="1400" dirty="0" smtClean="0"/>
                            <a:t>0.82</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85.67</a:t>
                          </a:r>
                          <a:endParaRPr lang="th-TH" sz="1400" dirty="0"/>
                        </a:p>
                      </a:txBody>
                      <a:tcPr anchor="ctr"/>
                    </a:tc>
                    <a:extLst>
                      <a:ext uri="{0D108BD9-81ED-4DB2-BD59-A6C34878D82A}">
                        <a16:rowId xmlns:a16="http://schemas.microsoft.com/office/drawing/2014/main" xmlns="" val="10008"/>
                      </a:ext>
                    </a:extLst>
                  </a:tr>
                </a:tbl>
              </a:graphicData>
            </a:graphic>
          </p:graphicFrame>
        </mc:Choice>
        <mc:Fallback xmlns="">
          <p:graphicFrame>
            <p:nvGraphicFramePr>
              <p:cNvPr id="11" name="ตาราง 6"/>
              <p:cNvGraphicFramePr>
                <a:graphicFrameLocks noGrp="1"/>
              </p:cNvGraphicFramePr>
              <p:nvPr>
                <p:extLst>
                  <p:ext uri="{D42A27DB-BD31-4B8C-83A1-F6EECF244321}">
                    <p14:modId xmlns:p14="http://schemas.microsoft.com/office/powerpoint/2010/main" val="3017984439"/>
                  </p:ext>
                </p:extLst>
              </p:nvPr>
            </p:nvGraphicFramePr>
            <p:xfrm>
              <a:off x="4739018" y="2708920"/>
              <a:ext cx="4062455" cy="3168348"/>
            </p:xfrm>
            <a:graphic>
              <a:graphicData uri="http://schemas.openxmlformats.org/drawingml/2006/table">
                <a:tbl>
                  <a:tblPr firstRow="1" bandRow="1">
                    <a:tableStyleId>{5DA37D80-6434-44D0-A028-1B22A696006F}</a:tableStyleId>
                  </a:tblPr>
                  <a:tblGrid>
                    <a:gridCol w="812491">
                      <a:extLst>
                        <a:ext uri="{9D8B030D-6E8A-4147-A177-3AD203B41FA5}">
                          <a16:colId xmlns:a16="http://schemas.microsoft.com/office/drawing/2014/main" xmlns="" xmlns:a14="http://schemas.microsoft.com/office/drawing/2010/main" val="20000"/>
                        </a:ext>
                      </a:extLst>
                    </a:gridCol>
                    <a:gridCol w="812491">
                      <a:extLst>
                        <a:ext uri="{9D8B030D-6E8A-4147-A177-3AD203B41FA5}">
                          <a16:colId xmlns:a16="http://schemas.microsoft.com/office/drawing/2014/main" xmlns="" xmlns:a14="http://schemas.microsoft.com/office/drawing/2010/main" val="20001"/>
                        </a:ext>
                      </a:extLst>
                    </a:gridCol>
                    <a:gridCol w="812491">
                      <a:extLst>
                        <a:ext uri="{9D8B030D-6E8A-4147-A177-3AD203B41FA5}">
                          <a16:colId xmlns:a16="http://schemas.microsoft.com/office/drawing/2014/main" xmlns="" xmlns:a14="http://schemas.microsoft.com/office/drawing/2010/main" val="20002"/>
                        </a:ext>
                      </a:extLst>
                    </a:gridCol>
                    <a:gridCol w="812491">
                      <a:extLst>
                        <a:ext uri="{9D8B030D-6E8A-4147-A177-3AD203B41FA5}">
                          <a16:colId xmlns:a16="http://schemas.microsoft.com/office/drawing/2014/main" xmlns="" xmlns:a14="http://schemas.microsoft.com/office/drawing/2010/main" val="20004"/>
                        </a:ext>
                      </a:extLst>
                    </a:gridCol>
                    <a:gridCol w="812491">
                      <a:extLst>
                        <a:ext uri="{9D8B030D-6E8A-4147-A177-3AD203B41FA5}">
                          <a16:colId xmlns:a16="http://schemas.microsoft.com/office/drawing/2014/main" xmlns="" xmlns:a14="http://schemas.microsoft.com/office/drawing/2010/main" val="20003"/>
                        </a:ext>
                      </a:extLst>
                    </a:gridCol>
                  </a:tblGrid>
                  <a:tr h="536820">
                    <a:tc>
                      <a:txBody>
                        <a:bodyPr/>
                        <a:lstStyle/>
                        <a:p>
                          <a:pPr algn="ctr"/>
                          <a:r>
                            <a:rPr lang="en-US" sz="1400" dirty="0" smtClean="0"/>
                            <a:t>COIL</a:t>
                          </a:r>
                          <a:endParaRPr lang="th-TH"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R(m)</a:t>
                          </a:r>
                          <a:endParaRPr lang="th-TH" sz="1400" dirty="0" smtClean="0"/>
                        </a:p>
                      </a:txBody>
                      <a:tcPr anchor="ctr"/>
                    </a:tc>
                    <a:tc>
                      <a:txBody>
                        <a:bodyPr/>
                        <a:lstStyle/>
                        <a:p>
                          <a:pPr algn="ctr"/>
                          <a:r>
                            <a:rPr lang="en-US" sz="1400" dirty="0" smtClean="0"/>
                            <a:t>H(m)</a:t>
                          </a:r>
                          <a:endParaRPr lang="th-TH" sz="1400" dirty="0"/>
                        </a:p>
                      </a:txBody>
                      <a:tcPr anchor="ctr"/>
                    </a:tc>
                    <a:tc>
                      <a:txBody>
                        <a:bodyPr/>
                        <a:lstStyle/>
                        <a:p>
                          <a:endParaRPr lang="zh-CN"/>
                        </a:p>
                      </a:txBody>
                      <a:tcPr anchor="ctr">
                        <a:blipFill rotWithShape="1">
                          <a:blip r:embed="rId4"/>
                          <a:stretch>
                            <a:fillRect l="-298507" r="-99254" b="-500000"/>
                          </a:stretch>
                        </a:blipFill>
                      </a:tcPr>
                    </a:tc>
                    <a:tc>
                      <a:txBody>
                        <a:bodyPr/>
                        <a:lstStyle/>
                        <a:p>
                          <a:pPr algn="ctr"/>
                          <a:r>
                            <a:rPr lang="en-US" sz="1400" dirty="0" smtClean="0"/>
                            <a:t>I(A)</a:t>
                          </a:r>
                          <a:endParaRPr lang="th-TH" sz="1400" dirty="0"/>
                        </a:p>
                      </a:txBody>
                      <a:tcPr anchor="ctr"/>
                    </a:tc>
                    <a:extLst>
                      <a:ext uri="{0D108BD9-81ED-4DB2-BD59-A6C34878D82A}">
                        <a16:rowId xmlns:a16="http://schemas.microsoft.com/office/drawing/2014/main" xmlns="" xmlns:a14="http://schemas.microsoft.com/office/drawing/2010/main" val="10000"/>
                      </a:ext>
                    </a:extLst>
                  </a:tr>
                  <a:tr h="328941">
                    <a:tc>
                      <a:txBody>
                        <a:bodyPr/>
                        <a:lstStyle/>
                        <a:p>
                          <a:pPr algn="ctr"/>
                          <a:r>
                            <a:rPr lang="en-US" sz="1400" dirty="0" smtClean="0"/>
                            <a:t>9</a:t>
                          </a:r>
                          <a:endParaRPr lang="th-TH" sz="1400" dirty="0"/>
                        </a:p>
                      </a:txBody>
                      <a:tcPr anchor="ctr"/>
                    </a:tc>
                    <a:tc>
                      <a:txBody>
                        <a:bodyPr/>
                        <a:lstStyle/>
                        <a:p>
                          <a:pPr algn="ctr"/>
                          <a:r>
                            <a:rPr lang="en-US" sz="1400" dirty="0" smtClean="0"/>
                            <a:t>18.54</a:t>
                          </a:r>
                          <a:endParaRPr lang="th-TH" sz="1400" dirty="0"/>
                        </a:p>
                      </a:txBody>
                      <a:tcPr anchor="ctr"/>
                    </a:tc>
                    <a:tc>
                      <a:txBody>
                        <a:bodyPr/>
                        <a:lstStyle/>
                        <a:p>
                          <a:pPr algn="ctr"/>
                          <a:r>
                            <a:rPr lang="en-US" sz="1400" dirty="0" smtClean="0"/>
                            <a:t>11.18</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xmlns:a14="http://schemas.microsoft.com/office/drawing/2010/main" val="10001"/>
                      </a:ext>
                    </a:extLst>
                  </a:tr>
                  <a:tr h="328941">
                    <a:tc>
                      <a:txBody>
                        <a:bodyPr/>
                        <a:lstStyle/>
                        <a:p>
                          <a:pPr algn="ctr"/>
                          <a:r>
                            <a:rPr lang="en-US" sz="1400" dirty="0" smtClean="0"/>
                            <a:t>10</a:t>
                          </a:r>
                          <a:endParaRPr lang="th-TH" sz="1400" dirty="0"/>
                        </a:p>
                      </a:txBody>
                      <a:tcPr anchor="ctr"/>
                    </a:tc>
                    <a:tc>
                      <a:txBody>
                        <a:bodyPr/>
                        <a:lstStyle/>
                        <a:p>
                          <a:pPr algn="ctr"/>
                          <a:r>
                            <a:rPr lang="en-US" sz="1400" dirty="0" smtClean="0"/>
                            <a:t>19.36</a:t>
                          </a:r>
                          <a:endParaRPr lang="th-TH" sz="1400" dirty="0"/>
                        </a:p>
                      </a:txBody>
                      <a:tcPr anchor="ctr"/>
                    </a:tc>
                    <a:tc>
                      <a:txBody>
                        <a:bodyPr/>
                        <a:lstStyle/>
                        <a:p>
                          <a:pPr algn="ctr"/>
                          <a:r>
                            <a:rPr lang="en-US" sz="1400" dirty="0" smtClean="0"/>
                            <a:t>9.70</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xmlns:a14="http://schemas.microsoft.com/office/drawing/2010/main" val="10002"/>
                      </a:ext>
                    </a:extLst>
                  </a:tr>
                  <a:tr h="328941">
                    <a:tc>
                      <a:txBody>
                        <a:bodyPr/>
                        <a:lstStyle/>
                        <a:p>
                          <a:pPr algn="ctr"/>
                          <a:r>
                            <a:rPr lang="en-US" sz="1400" dirty="0" smtClean="0"/>
                            <a:t>11</a:t>
                          </a:r>
                          <a:endParaRPr lang="th-TH" sz="1400" dirty="0"/>
                        </a:p>
                      </a:txBody>
                      <a:tcPr anchor="ctr"/>
                    </a:tc>
                    <a:tc>
                      <a:txBody>
                        <a:bodyPr/>
                        <a:lstStyle/>
                        <a:p>
                          <a:pPr algn="ctr"/>
                          <a:r>
                            <a:rPr lang="en-US" sz="1400" dirty="0" smtClean="0"/>
                            <a:t>20.03</a:t>
                          </a:r>
                          <a:endParaRPr lang="th-TH" sz="1400" dirty="0"/>
                        </a:p>
                      </a:txBody>
                      <a:tcPr anchor="ctr"/>
                    </a:tc>
                    <a:tc>
                      <a:txBody>
                        <a:bodyPr/>
                        <a:lstStyle/>
                        <a:p>
                          <a:pPr algn="ctr"/>
                          <a:r>
                            <a:rPr lang="en-US" sz="1400" dirty="0" smtClean="0"/>
                            <a:t>8.22</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xmlns:a14="http://schemas.microsoft.com/office/drawing/2010/main" val="10003"/>
                      </a:ext>
                    </a:extLst>
                  </a:tr>
                  <a:tr h="328941">
                    <a:tc>
                      <a:txBody>
                        <a:bodyPr/>
                        <a:lstStyle/>
                        <a:p>
                          <a:pPr algn="ctr"/>
                          <a:r>
                            <a:rPr lang="en-US" sz="1400" dirty="0" smtClean="0"/>
                            <a:t>12</a:t>
                          </a:r>
                          <a:endParaRPr lang="th-TH" sz="1400" dirty="0"/>
                        </a:p>
                      </a:txBody>
                      <a:tcPr anchor="ctr"/>
                    </a:tc>
                    <a:tc>
                      <a:txBody>
                        <a:bodyPr/>
                        <a:lstStyle/>
                        <a:p>
                          <a:pPr algn="ctr"/>
                          <a:r>
                            <a:rPr lang="en-US" sz="1400" dirty="0" smtClean="0"/>
                            <a:t>20.58</a:t>
                          </a:r>
                          <a:endParaRPr lang="th-TH" sz="1400" dirty="0"/>
                        </a:p>
                      </a:txBody>
                      <a:tcPr anchor="ctr"/>
                    </a:tc>
                    <a:tc>
                      <a:txBody>
                        <a:bodyPr/>
                        <a:lstStyle/>
                        <a:p>
                          <a:pPr algn="ctr"/>
                          <a:r>
                            <a:rPr lang="en-US" sz="1400" dirty="0" smtClean="0"/>
                            <a:t>6.74</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xmlns:a14="http://schemas.microsoft.com/office/drawing/2010/main" val="10004"/>
                      </a:ext>
                    </a:extLst>
                  </a:tr>
                  <a:tr h="328941">
                    <a:tc>
                      <a:txBody>
                        <a:bodyPr/>
                        <a:lstStyle/>
                        <a:p>
                          <a:pPr algn="ctr"/>
                          <a:r>
                            <a:rPr lang="en-US" sz="1400" dirty="0" smtClean="0"/>
                            <a:t>13</a:t>
                          </a:r>
                          <a:endParaRPr lang="th-TH" sz="1400" dirty="0"/>
                        </a:p>
                      </a:txBody>
                      <a:tcPr anchor="ctr"/>
                    </a:tc>
                    <a:tc>
                      <a:txBody>
                        <a:bodyPr/>
                        <a:lstStyle/>
                        <a:p>
                          <a:pPr algn="ctr"/>
                          <a:r>
                            <a:rPr lang="en-US" sz="1400" dirty="0" smtClean="0"/>
                            <a:t>21.01</a:t>
                          </a:r>
                          <a:endParaRPr lang="th-TH" sz="1400" dirty="0"/>
                        </a:p>
                      </a:txBody>
                      <a:tcPr anchor="ctr"/>
                    </a:tc>
                    <a:tc>
                      <a:txBody>
                        <a:bodyPr/>
                        <a:lstStyle/>
                        <a:p>
                          <a:pPr algn="ctr"/>
                          <a:r>
                            <a:rPr lang="en-US" sz="1400" dirty="0" smtClean="0"/>
                            <a:t>5.26</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xmlns:a14="http://schemas.microsoft.com/office/drawing/2010/main" val="10005"/>
                      </a:ext>
                    </a:extLst>
                  </a:tr>
                  <a:tr h="328941">
                    <a:tc>
                      <a:txBody>
                        <a:bodyPr/>
                        <a:lstStyle/>
                        <a:p>
                          <a:pPr algn="ctr"/>
                          <a:r>
                            <a:rPr lang="en-US" sz="1400" dirty="0" smtClean="0"/>
                            <a:t>14</a:t>
                          </a:r>
                          <a:endParaRPr lang="th-TH" sz="1400" dirty="0"/>
                        </a:p>
                      </a:txBody>
                      <a:tcPr anchor="ctr"/>
                    </a:tc>
                    <a:tc>
                      <a:txBody>
                        <a:bodyPr/>
                        <a:lstStyle/>
                        <a:p>
                          <a:pPr algn="ctr"/>
                          <a:r>
                            <a:rPr lang="en-US" sz="1400" dirty="0" smtClean="0"/>
                            <a:t>21.32</a:t>
                          </a:r>
                          <a:endParaRPr lang="th-TH" sz="1400" dirty="0"/>
                        </a:p>
                      </a:txBody>
                      <a:tcPr anchor="ctr"/>
                    </a:tc>
                    <a:tc>
                      <a:txBody>
                        <a:bodyPr/>
                        <a:lstStyle/>
                        <a:p>
                          <a:pPr algn="ctr"/>
                          <a:r>
                            <a:rPr lang="en-US" sz="1400" dirty="0" smtClean="0"/>
                            <a:t>3.78</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xmlns:a14="http://schemas.microsoft.com/office/drawing/2010/main" val="10006"/>
                      </a:ext>
                    </a:extLst>
                  </a:tr>
                  <a:tr h="328941">
                    <a:tc>
                      <a:txBody>
                        <a:bodyPr/>
                        <a:lstStyle/>
                        <a:p>
                          <a:pPr algn="ctr"/>
                          <a:r>
                            <a:rPr lang="en-US" sz="1400" dirty="0" smtClean="0"/>
                            <a:t>15</a:t>
                          </a:r>
                          <a:endParaRPr lang="th-TH" sz="1400" dirty="0"/>
                        </a:p>
                      </a:txBody>
                      <a:tcPr anchor="ctr"/>
                    </a:tc>
                    <a:tc>
                      <a:txBody>
                        <a:bodyPr/>
                        <a:lstStyle/>
                        <a:p>
                          <a:pPr algn="ctr"/>
                          <a:r>
                            <a:rPr lang="en-US" sz="1400" dirty="0" smtClean="0"/>
                            <a:t>21.53</a:t>
                          </a:r>
                          <a:endParaRPr lang="th-TH" sz="1400" dirty="0"/>
                        </a:p>
                      </a:txBody>
                      <a:tcPr anchor="ctr"/>
                    </a:tc>
                    <a:tc>
                      <a:txBody>
                        <a:bodyPr/>
                        <a:lstStyle/>
                        <a:p>
                          <a:pPr algn="ctr"/>
                          <a:r>
                            <a:rPr lang="en-US" sz="1400" dirty="0" smtClean="0"/>
                            <a:t>2.30</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79.08</a:t>
                          </a:r>
                          <a:endParaRPr lang="th-TH" sz="1400" dirty="0"/>
                        </a:p>
                      </a:txBody>
                      <a:tcPr anchor="ctr"/>
                    </a:tc>
                    <a:extLst>
                      <a:ext uri="{0D108BD9-81ED-4DB2-BD59-A6C34878D82A}">
                        <a16:rowId xmlns:a16="http://schemas.microsoft.com/office/drawing/2014/main" xmlns="" xmlns:a14="http://schemas.microsoft.com/office/drawing/2010/main" val="10007"/>
                      </a:ext>
                    </a:extLst>
                  </a:tr>
                  <a:tr h="328941">
                    <a:tc>
                      <a:txBody>
                        <a:bodyPr/>
                        <a:lstStyle/>
                        <a:p>
                          <a:pPr algn="ctr"/>
                          <a:r>
                            <a:rPr lang="en-US" sz="1400" dirty="0" smtClean="0"/>
                            <a:t>16</a:t>
                          </a:r>
                          <a:endParaRPr lang="th-TH" sz="1400" dirty="0"/>
                        </a:p>
                      </a:txBody>
                      <a:tcPr anchor="ctr"/>
                    </a:tc>
                    <a:tc>
                      <a:txBody>
                        <a:bodyPr/>
                        <a:lstStyle/>
                        <a:p>
                          <a:pPr algn="ctr"/>
                          <a:r>
                            <a:rPr lang="en-US" sz="1400" dirty="0" smtClean="0"/>
                            <a:t>21.639</a:t>
                          </a:r>
                          <a:endParaRPr lang="th-TH" sz="1400" dirty="0"/>
                        </a:p>
                      </a:txBody>
                      <a:tcPr anchor="ctr"/>
                    </a:tc>
                    <a:tc>
                      <a:txBody>
                        <a:bodyPr/>
                        <a:lstStyle/>
                        <a:p>
                          <a:pPr algn="ctr"/>
                          <a:r>
                            <a:rPr lang="en-US" sz="1400" dirty="0" smtClean="0"/>
                            <a:t>0.82</a:t>
                          </a:r>
                          <a:endParaRPr lang="th-TH" sz="1400" dirty="0"/>
                        </a:p>
                      </a:txBody>
                      <a:tcPr anchor="ctr"/>
                    </a:tc>
                    <a:tc>
                      <a:txBody>
                        <a:bodyPr/>
                        <a:lstStyle/>
                        <a:p>
                          <a:pPr algn="ctr"/>
                          <a:r>
                            <a:rPr lang="en-US" sz="1400" dirty="0" smtClean="0"/>
                            <a:t>1.48</a:t>
                          </a:r>
                          <a:endParaRPr lang="th-TH" sz="1400" dirty="0"/>
                        </a:p>
                      </a:txBody>
                      <a:tcPr anchor="ctr"/>
                    </a:tc>
                    <a:tc>
                      <a:txBody>
                        <a:bodyPr/>
                        <a:lstStyle/>
                        <a:p>
                          <a:pPr algn="ctr"/>
                          <a:r>
                            <a:rPr lang="en-US" sz="1400" dirty="0" smtClean="0"/>
                            <a:t>85.67</a:t>
                          </a:r>
                          <a:endParaRPr lang="th-TH" sz="1400" dirty="0"/>
                        </a:p>
                      </a:txBody>
                      <a:tcPr anchor="ctr"/>
                    </a:tc>
                    <a:extLst>
                      <a:ext uri="{0D108BD9-81ED-4DB2-BD59-A6C34878D82A}">
                        <a16:rowId xmlns:a16="http://schemas.microsoft.com/office/drawing/2014/main" xmlns="" xmlns:a14="http://schemas.microsoft.com/office/drawing/2010/main" val="10008"/>
                      </a:ext>
                    </a:extLst>
                  </a:tr>
                </a:tbl>
              </a:graphicData>
            </a:graphic>
          </p:graphicFrame>
        </mc:Fallback>
      </mc:AlternateContent>
      <mc:AlternateContent xmlns:mc="http://schemas.openxmlformats.org/markup-compatibility/2006" xmlns:a14="http://schemas.microsoft.com/office/drawing/2010/main">
        <mc:Choice Requires="a14">
          <p:sp>
            <p:nvSpPr>
              <p:cNvPr id="3" name="矩形 2"/>
              <p:cNvSpPr/>
              <p:nvPr/>
            </p:nvSpPr>
            <p:spPr>
              <a:xfrm>
                <a:off x="611560" y="6022702"/>
                <a:ext cx="7269251" cy="328167"/>
              </a:xfrm>
              <a:prstGeom prst="rect">
                <a:avLst/>
              </a:prstGeom>
            </p:spPr>
            <p:txBody>
              <a:bodyPr wrap="square">
                <a:spAutoFit/>
              </a:bodyPr>
              <a:lstStyle/>
              <a:p>
                <a14:m>
                  <m:oMath xmlns:m="http://schemas.openxmlformats.org/officeDocument/2006/math">
                    <m:sSub>
                      <m:sSubPr>
                        <m:ctrlPr>
                          <a:rPr lang="en-US" altLang="zh-CN" sz="1400" i="1" dirty="0">
                            <a:latin typeface="Cambria Math"/>
                          </a:rPr>
                        </m:ctrlPr>
                      </m:sSubPr>
                      <m:e>
                        <m:r>
                          <a:rPr lang="th-TH" altLang="zh-CN" sz="1400">
                            <a:latin typeface="Cambria Math" panose="02040503050406030204" pitchFamily="18" charset="0"/>
                            <a:ea typeface="Cambria Math" panose="02040503050406030204" pitchFamily="18" charset="0"/>
                          </a:rPr>
                          <m:t>∆</m:t>
                        </m:r>
                        <m:r>
                          <m:rPr>
                            <m:nor/>
                          </m:rPr>
                          <a:rPr lang="en-US" altLang="zh-CN" sz="1400" dirty="0">
                            <a:cs typeface="Times New Roman" panose="02020603050405020304" pitchFamily="18" charset="0"/>
                          </a:rPr>
                          <m:t>H</m:t>
                        </m:r>
                      </m:e>
                      <m:sub>
                        <m:r>
                          <a:rPr lang="en-US" altLang="zh-CN" sz="1400" i="1" dirty="0">
                            <a:latin typeface="Cambria Math" panose="02040503050406030204" pitchFamily="18" charset="0"/>
                          </a:rPr>
                          <m:t>𝒊𝒋</m:t>
                        </m:r>
                      </m:sub>
                    </m:sSub>
                    <m:r>
                      <a:rPr lang="en-US" altLang="zh-CN" sz="1400" i="1" dirty="0">
                        <a:latin typeface="Cambria Math" panose="02040503050406030204" pitchFamily="18" charset="0"/>
                        <a:ea typeface="Cambria Math" panose="02040503050406030204" pitchFamily="18" charset="0"/>
                      </a:rPr>
                      <m:t>=</m:t>
                    </m:r>
                    <m:sSub>
                      <m:sSubPr>
                        <m:ctrlPr>
                          <a:rPr lang="en-US" altLang="zh-CN" sz="1400" i="1" dirty="0">
                            <a:latin typeface="Cambria Math"/>
                            <a:ea typeface="Cambria Math" panose="02040503050406030204" pitchFamily="18" charset="0"/>
                          </a:rPr>
                        </m:ctrlPr>
                      </m:sSubPr>
                      <m:e>
                        <m:r>
                          <m:rPr>
                            <m:sty m:val="p"/>
                          </m:rPr>
                          <a:rPr lang="en-US" altLang="zh-CN" sz="1400" dirty="0">
                            <a:latin typeface="Cambria Math" panose="02040503050406030204" pitchFamily="18" charset="0"/>
                            <a:ea typeface="Cambria Math" panose="02040503050406030204" pitchFamily="18" charset="0"/>
                          </a:rPr>
                          <m:t>H</m:t>
                        </m:r>
                      </m:e>
                      <m:sub>
                        <m:r>
                          <a:rPr lang="en-US" altLang="zh-CN" sz="1400" i="1" dirty="0">
                            <a:latin typeface="Cambria Math" panose="02040503050406030204" pitchFamily="18" charset="0"/>
                            <a:ea typeface="Cambria Math" panose="02040503050406030204" pitchFamily="18" charset="0"/>
                          </a:rPr>
                          <m:t>𝒊</m:t>
                        </m:r>
                      </m:sub>
                    </m:sSub>
                    <m:r>
                      <a:rPr lang="en-US" altLang="zh-CN" sz="1400" i="1" dirty="0">
                        <a:latin typeface="Cambria Math" panose="02040503050406030204" pitchFamily="18" charset="0"/>
                        <a:ea typeface="Cambria Math" panose="02040503050406030204" pitchFamily="18" charset="0"/>
                      </a:rPr>
                      <m:t>−</m:t>
                    </m:r>
                    <m:sSub>
                      <m:sSubPr>
                        <m:ctrlPr>
                          <a:rPr lang="en-US" altLang="zh-CN" sz="1400" i="1" dirty="0">
                            <a:latin typeface="Cambria Math"/>
                            <a:ea typeface="Cambria Math" panose="02040503050406030204" pitchFamily="18" charset="0"/>
                          </a:rPr>
                        </m:ctrlPr>
                      </m:sSubPr>
                      <m:e>
                        <m:r>
                          <m:rPr>
                            <m:sty m:val="p"/>
                          </m:rPr>
                          <a:rPr lang="en-US" altLang="zh-CN" sz="1400" dirty="0">
                            <a:latin typeface="Cambria Math" panose="02040503050406030204" pitchFamily="18" charset="0"/>
                            <a:ea typeface="Cambria Math" panose="02040503050406030204" pitchFamily="18" charset="0"/>
                          </a:rPr>
                          <m:t>H</m:t>
                        </m:r>
                      </m:e>
                      <m:sub>
                        <m:r>
                          <m:rPr>
                            <m:sty m:val="p"/>
                          </m:rPr>
                          <a:rPr lang="en-US" altLang="zh-CN" sz="1400" dirty="0">
                            <a:latin typeface="Cambria Math" panose="02040503050406030204" pitchFamily="18" charset="0"/>
                            <a:ea typeface="Cambria Math" panose="02040503050406030204" pitchFamily="18" charset="0"/>
                          </a:rPr>
                          <m:t>j</m:t>
                        </m:r>
                      </m:sub>
                    </m:sSub>
                  </m:oMath>
                </a14:m>
                <a:r>
                  <a:rPr lang="en-US" altLang="zh-CN" sz="1400" dirty="0">
                    <a:cs typeface="Times New Roman" panose="02020603050405020304" pitchFamily="18" charset="0"/>
                  </a:rPr>
                  <a:t>; j = </a:t>
                </a:r>
                <a14:m>
                  <m:oMath xmlns:m="http://schemas.openxmlformats.org/officeDocument/2006/math">
                    <m:r>
                      <m:rPr>
                        <m:sty m:val="p"/>
                      </m:rPr>
                      <a:rPr lang="en-US" altLang="zh-CN" sz="1400" b="0" dirty="0">
                        <a:latin typeface="Cambria Math" panose="02040503050406030204" pitchFamily="18" charset="0"/>
                        <a:ea typeface="Cambria Math" panose="02040503050406030204" pitchFamily="18" charset="0"/>
                      </a:rPr>
                      <m:t>i</m:t>
                    </m:r>
                    <m:r>
                      <a:rPr lang="en-US" altLang="zh-CN" sz="1400" i="1" dirty="0">
                        <a:latin typeface="Cambria Math" panose="02040503050406030204" pitchFamily="18" charset="0"/>
                        <a:ea typeface="Cambria Math" panose="02040503050406030204" pitchFamily="18" charset="0"/>
                      </a:rPr>
                      <m:t> </m:t>
                    </m:r>
                  </m:oMath>
                </a14:m>
                <a:r>
                  <a:rPr lang="en-US" altLang="zh-CN" sz="1400" dirty="0">
                    <a:cs typeface="Times New Roman" panose="02020603050405020304" pitchFamily="18" charset="0"/>
                  </a:rPr>
                  <a:t>+ 1, and </a:t>
                </a:r>
                <a:r>
                  <a:rPr lang="en-US" altLang="zh-CN" sz="1400" dirty="0" err="1">
                    <a:cs typeface="Times New Roman" panose="02020603050405020304" pitchFamily="18" charset="0"/>
                  </a:rPr>
                  <a:t>i</a:t>
                </a:r>
                <a:r>
                  <a:rPr lang="en-US" altLang="zh-CN" sz="1400" dirty="0">
                    <a:cs typeface="Times New Roman" panose="02020603050405020304" pitchFamily="18" charset="0"/>
                  </a:rPr>
                  <a:t> and j stand for the </a:t>
                </a:r>
                <a:r>
                  <a:rPr lang="en-US" altLang="zh-CN" sz="1400" dirty="0" err="1">
                    <a:cs typeface="Times New Roman" panose="02020603050405020304" pitchFamily="18" charset="0"/>
                  </a:rPr>
                  <a:t>ith</a:t>
                </a:r>
                <a:r>
                  <a:rPr lang="en-US" altLang="zh-CN" sz="1400" dirty="0">
                    <a:cs typeface="Times New Roman" panose="02020603050405020304" pitchFamily="18" charset="0"/>
                  </a:rPr>
                  <a:t> and </a:t>
                </a:r>
                <a:r>
                  <a:rPr lang="en-US" altLang="zh-CN" sz="1400" dirty="0" err="1">
                    <a:cs typeface="Times New Roman" panose="02020603050405020304" pitchFamily="18" charset="0"/>
                  </a:rPr>
                  <a:t>jth</a:t>
                </a:r>
                <a:r>
                  <a:rPr lang="en-US" altLang="zh-CN" sz="1400" dirty="0">
                    <a:cs typeface="Times New Roman" panose="02020603050405020304" pitchFamily="18" charset="0"/>
                  </a:rPr>
                  <a:t> coils.</a:t>
                </a:r>
              </a:p>
            </p:txBody>
          </p:sp>
        </mc:Choice>
        <mc:Fallback xmlns="">
          <p:sp>
            <p:nvSpPr>
              <p:cNvPr id="3" name="矩形 2"/>
              <p:cNvSpPr>
                <a:spLocks noRot="1" noChangeAspect="1" noMove="1" noResize="1" noEditPoints="1" noAdjustHandles="1" noChangeArrowheads="1" noChangeShapeType="1" noTextEdit="1"/>
              </p:cNvSpPr>
              <p:nvPr/>
            </p:nvSpPr>
            <p:spPr>
              <a:xfrm>
                <a:off x="611560" y="6022702"/>
                <a:ext cx="7269251" cy="328167"/>
              </a:xfrm>
              <a:prstGeom prst="rect">
                <a:avLst/>
              </a:prstGeom>
              <a:blipFill rotWithShape="1">
                <a:blip r:embed="rId5"/>
                <a:stretch>
                  <a:fillRect t="-1852" b="-11111"/>
                </a:stretch>
              </a:blipFill>
            </p:spPr>
            <p:txBody>
              <a:bodyPr/>
              <a:lstStyle/>
              <a:p>
                <a:r>
                  <a:rPr lang="zh-CN" altLang="en-US">
                    <a:noFill/>
                  </a:rPr>
                  <a:t> </a:t>
                </a:r>
              </a:p>
            </p:txBody>
          </p:sp>
        </mc:Fallback>
      </mc:AlternateContent>
      <p:sp>
        <p:nvSpPr>
          <p:cNvPr id="6" name="矩形 5"/>
          <p:cNvSpPr/>
          <p:nvPr/>
        </p:nvSpPr>
        <p:spPr>
          <a:xfrm>
            <a:off x="1981200" y="327303"/>
            <a:ext cx="4737515" cy="523220"/>
          </a:xfrm>
          <a:prstGeom prst="rect">
            <a:avLst/>
          </a:prstGeom>
        </p:spPr>
        <p:txBody>
          <a:bodyPr wrap="none">
            <a:spAutoFit/>
          </a:bodyPr>
          <a:lstStyle/>
          <a:p>
            <a:r>
              <a:rPr lang="en-US" altLang="zh-CN" sz="2800" b="1" dirty="0">
                <a:solidFill>
                  <a:srgbClr val="003366"/>
                </a:solidFill>
              </a:rPr>
              <a:t>16 pairs shielding coils scheme</a:t>
            </a:r>
          </a:p>
        </p:txBody>
      </p:sp>
      <p:sp>
        <p:nvSpPr>
          <p:cNvPr id="5" name="页脚占位符 4"/>
          <p:cNvSpPr>
            <a:spLocks noGrp="1"/>
          </p:cNvSpPr>
          <p:nvPr>
            <p:ph type="ftr" sz="quarter" idx="5"/>
          </p:nvPr>
        </p:nvSpPr>
        <p:spPr/>
        <p:txBody>
          <a:bodyPr/>
          <a:lstStyle/>
          <a:p>
            <a:endParaRPr lang="zh-CN" altLang="en-US"/>
          </a:p>
        </p:txBody>
      </p:sp>
    </p:spTree>
    <p:extLst>
      <p:ext uri="{BB962C8B-B14F-4D97-AF65-F5344CB8AC3E}">
        <p14:creationId xmlns:p14="http://schemas.microsoft.com/office/powerpoint/2010/main" val="2676344260"/>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9489" r="30714" b="3382"/>
          <a:stretch/>
        </p:blipFill>
        <p:spPr>
          <a:xfrm>
            <a:off x="5638800" y="908050"/>
            <a:ext cx="3259149" cy="2645432"/>
          </a:xfrm>
          <a:prstGeom prst="rect">
            <a:avLst/>
          </a:prstGeom>
        </p:spPr>
      </p:pic>
      <p:sp>
        <p:nvSpPr>
          <p:cNvPr id="7171" name="内容占位符 2"/>
          <p:cNvSpPr>
            <a:spLocks noGrp="1"/>
          </p:cNvSpPr>
          <p:nvPr>
            <p:ph idx="4294967295"/>
          </p:nvPr>
        </p:nvSpPr>
        <p:spPr>
          <a:xfrm>
            <a:off x="574675" y="894803"/>
            <a:ext cx="3853309" cy="503237"/>
          </a:xfrm>
          <a:prstGeom prst="rect">
            <a:avLst/>
          </a:prstGeom>
        </p:spPr>
        <p:txBody>
          <a:bodyPr/>
          <a:lstStyle/>
          <a:p>
            <a:pPr>
              <a:spcBef>
                <a:spcPts val="1200"/>
              </a:spcBef>
              <a:buClr>
                <a:srgbClr val="FFC000"/>
              </a:buClr>
              <a:buFont typeface="Wingdings" pitchFamily="2" charset="2"/>
              <a:buChar char="Ø"/>
              <a:defRPr/>
            </a:pPr>
            <a:r>
              <a:rPr lang="en-US" altLang="zh-CN" sz="2800" dirty="0" smtClean="0">
                <a:solidFill>
                  <a:srgbClr val="000066"/>
                </a:solidFill>
              </a:rPr>
              <a:t>Perfect coils</a:t>
            </a:r>
            <a:endParaRPr lang="en-US" altLang="zh-CN" sz="2800" b="0" dirty="0" smtClean="0"/>
          </a:p>
        </p:txBody>
      </p:sp>
      <p:sp>
        <p:nvSpPr>
          <p:cNvPr id="5" name="灯片编号占位符 4"/>
          <p:cNvSpPr>
            <a:spLocks noGrp="1"/>
          </p:cNvSpPr>
          <p:nvPr>
            <p:ph type="sldNum" sz="quarter" idx="4294967295"/>
          </p:nvPr>
        </p:nvSpPr>
        <p:spPr>
          <a:xfrm>
            <a:off x="8458199" y="6472238"/>
            <a:ext cx="663575" cy="365125"/>
          </a:xfrm>
          <a:prstGeom prst="rect">
            <a:avLst/>
          </a:prstGeom>
        </p:spPr>
        <p:txBody>
          <a:bodyPr/>
          <a:lstStyle/>
          <a:p>
            <a:pPr>
              <a:defRPr/>
            </a:pPr>
            <a:fld id="{E49137E0-7E85-4EBA-BA13-0B5C13BD6995}" type="slidenum">
              <a:rPr lang="zh-CN" altLang="en-US" smtClean="0"/>
              <a:pPr>
                <a:defRPr/>
              </a:pPr>
              <a:t>8</a:t>
            </a:fld>
            <a:endParaRPr lang="zh-CN" altLang="en-US"/>
          </a:p>
        </p:txBody>
      </p:sp>
      <p:sp>
        <p:nvSpPr>
          <p:cNvPr id="9221" name="矩形 3"/>
          <p:cNvSpPr>
            <a:spLocks noChangeArrowheads="1"/>
          </p:cNvSpPr>
          <p:nvPr/>
        </p:nvSpPr>
        <p:spPr bwMode="auto">
          <a:xfrm>
            <a:off x="3563938" y="5229225"/>
            <a:ext cx="19446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812800" indent="-812800"/>
            <a:endParaRPr lang="zh-CN" altLang="en-US"/>
          </a:p>
        </p:txBody>
      </p:sp>
      <p:sp>
        <p:nvSpPr>
          <p:cNvPr id="9" name="标题 1"/>
          <p:cNvSpPr>
            <a:spLocks noGrp="1"/>
          </p:cNvSpPr>
          <p:nvPr>
            <p:ph type="title"/>
          </p:nvPr>
        </p:nvSpPr>
        <p:spPr>
          <a:xfrm>
            <a:off x="127973" y="152400"/>
            <a:ext cx="4419600" cy="622300"/>
          </a:xfrm>
        </p:spPr>
        <p:txBody>
          <a:bodyPr/>
          <a:lstStyle/>
          <a:p>
            <a:pPr>
              <a:defRPr/>
            </a:pPr>
            <a:r>
              <a:rPr lang="en-US" altLang="zh-CN" sz="3600" dirty="0" smtClean="0">
                <a:solidFill>
                  <a:srgbClr val="000066"/>
                </a:solidFill>
              </a:rPr>
              <a:t>Error analysis</a:t>
            </a:r>
            <a:endParaRPr lang="zh-CN" altLang="en-US" sz="3600" dirty="0">
              <a:solidFill>
                <a:srgbClr val="000066"/>
              </a:solidFill>
            </a:endParaRPr>
          </a:p>
        </p:txBody>
      </p:sp>
      <mc:AlternateContent xmlns:mc="http://schemas.openxmlformats.org/markup-compatibility/2006" xmlns:a14="http://schemas.microsoft.com/office/drawing/2010/main">
        <mc:Choice Requires="a14">
          <p:sp>
            <p:nvSpPr>
              <p:cNvPr id="10" name="กล่องข้อความ 5"/>
              <p:cNvSpPr txBox="1"/>
              <p:nvPr/>
            </p:nvSpPr>
            <p:spPr>
              <a:xfrm>
                <a:off x="467544" y="2132856"/>
                <a:ext cx="4536504" cy="681597"/>
              </a:xfrm>
              <a:prstGeom prst="rect">
                <a:avLst/>
              </a:prstGeom>
              <a:noFill/>
            </p:spPr>
            <p:txBody>
              <a:bodyPr wrap="square" rtlCol="0">
                <a:spAutoFit/>
              </a:bodyPr>
              <a:lstStyle/>
              <a:p>
                <a:pPr algn="ctr"/>
                <a14:m>
                  <m:oMath xmlns:m="http://schemas.openxmlformats.org/officeDocument/2006/math">
                    <m:sSub>
                      <m:sSubPr>
                        <m:ctrlPr>
                          <a:rPr lang="th-TH" sz="2400" i="1" smtClean="0">
                            <a:solidFill>
                              <a:schemeClr val="tx1"/>
                            </a:solidFill>
                            <a:latin typeface="Cambria Math"/>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𝑝</m:t>
                        </m:r>
                        <m:r>
                          <a:rPr lang="en-US" sz="2400" b="0" i="1" smtClean="0">
                            <a:solidFill>
                              <a:schemeClr val="tx1"/>
                            </a:solidFill>
                            <a:latin typeface="Cambria Math"/>
                          </a:rPr>
                          <m:t>−</m:t>
                        </m:r>
                        <m:r>
                          <a:rPr lang="en-US" sz="2400" b="0" i="1" smtClean="0">
                            <a:solidFill>
                              <a:schemeClr val="tx1"/>
                            </a:solidFill>
                            <a:latin typeface="Cambria Math"/>
                          </a:rPr>
                          <m:t>𝑡</m:t>
                        </m:r>
                        <m:r>
                          <a:rPr lang="en-US" sz="2400" b="0" i="1" smtClean="0">
                            <a:solidFill>
                              <a:schemeClr val="tx1"/>
                            </a:solidFill>
                            <a:latin typeface="Cambria Math"/>
                          </a:rPr>
                          <m:t>−</m:t>
                        </m:r>
                        <m:r>
                          <a:rPr lang="en-US" sz="2400" b="0" i="1" smtClean="0">
                            <a:solidFill>
                              <a:schemeClr val="tx1"/>
                            </a:solidFill>
                            <a:latin typeface="Cambria Math"/>
                          </a:rPr>
                          <m:t>𝑝</m:t>
                        </m:r>
                      </m:sub>
                    </m:sSub>
                    <m:r>
                      <a:rPr lang="en-US" sz="2400" b="0" i="1" smtClean="0">
                        <a:solidFill>
                          <a:schemeClr val="tx1"/>
                        </a:solidFill>
                        <a:latin typeface="Cambria Math" panose="02040503050406030204" pitchFamily="18" charset="0"/>
                      </a:rPr>
                      <m:t>=</m:t>
                    </m:r>
                    <m:d>
                      <m:dPr>
                        <m:ctrlPr>
                          <a:rPr lang="en-US" sz="2400" b="0" i="1" smtClean="0">
                            <a:solidFill>
                              <a:schemeClr val="tx1"/>
                            </a:solidFill>
                            <a:latin typeface="Cambria Math"/>
                          </a:rPr>
                        </m:ctrlPr>
                      </m:dPr>
                      <m:e>
                        <m:f>
                          <m:fPr>
                            <m:ctrlPr>
                              <a:rPr lang="en-US" sz="2400" b="0" i="1" smtClean="0">
                                <a:solidFill>
                                  <a:schemeClr val="tx1"/>
                                </a:solidFill>
                                <a:latin typeface="Cambria Math"/>
                              </a:rPr>
                            </m:ctrlPr>
                          </m:fPr>
                          <m:num>
                            <m:sSub>
                              <m:sSubPr>
                                <m:ctrlPr>
                                  <a:rPr lang="en-US" sz="2400" b="0" i="1" smtClean="0">
                                    <a:solidFill>
                                      <a:schemeClr val="tx1"/>
                                    </a:solidFill>
                                    <a:latin typeface="Cambria Math"/>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𝑚𝑎𝑥</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panose="02040503050406030204" pitchFamily="18" charset="0"/>
                                  </a:rPr>
                                  <m:t>𝑚𝑖𝑛</m:t>
                                </m:r>
                              </m:sub>
                            </m:sSub>
                          </m:num>
                          <m:den>
                            <m:sSub>
                              <m:sSubPr>
                                <m:ctrlPr>
                                  <a:rPr lang="en-US" sz="2400" b="0" i="1" smtClean="0">
                                    <a:solidFill>
                                      <a:schemeClr val="tx1"/>
                                    </a:solidFill>
                                    <a:latin typeface="Cambria Math"/>
                                  </a:rPr>
                                </m:ctrlPr>
                              </m:sSubPr>
                              <m:e>
                                <m:r>
                                  <a:rPr lang="en-US" sz="2400" b="0" i="1" smtClean="0">
                                    <a:solidFill>
                                      <a:schemeClr val="tx1"/>
                                    </a:solidFill>
                                    <a:latin typeface="Cambria Math" panose="02040503050406030204" pitchFamily="18" charset="0"/>
                                  </a:rPr>
                                  <m:t>𝐵</m:t>
                                </m:r>
                              </m:e>
                              <m:sub>
                                <m:r>
                                  <a:rPr lang="en-US" sz="2400" b="0" i="1" smtClean="0">
                                    <a:solidFill>
                                      <a:schemeClr val="tx1"/>
                                    </a:solidFill>
                                    <a:latin typeface="Cambria Math"/>
                                  </a:rPr>
                                  <m:t>𝐸𝑀𝐹</m:t>
                                </m:r>
                              </m:sub>
                            </m:sSub>
                          </m:den>
                        </m:f>
                      </m:e>
                    </m:d>
                    <m:r>
                      <a:rPr lang="en-US" sz="2400" b="0" i="1" smtClean="0">
                        <a:solidFill>
                          <a:schemeClr val="tx1"/>
                        </a:solidFill>
                        <a:latin typeface="Cambria Math" panose="02040503050406030204" pitchFamily="18" charset="0"/>
                        <a:ea typeface="Cambria Math" panose="02040503050406030204" pitchFamily="18" charset="0"/>
                      </a:rPr>
                      <m:t>×100</m:t>
                    </m:r>
                  </m:oMath>
                </a14:m>
                <a:r>
                  <a:rPr lang="en-US" sz="2400" dirty="0" smtClean="0">
                    <a:solidFill>
                      <a:schemeClr val="tx1"/>
                    </a:solidFill>
                  </a:rPr>
                  <a:t> %</a:t>
                </a:r>
                <a:endParaRPr lang="th-TH" sz="2400" dirty="0">
                  <a:solidFill>
                    <a:schemeClr val="tx1"/>
                  </a:solidFill>
                </a:endParaRPr>
              </a:p>
            </p:txBody>
          </p:sp>
        </mc:Choice>
        <mc:Fallback xmlns="">
          <p:sp>
            <p:nvSpPr>
              <p:cNvPr id="10" name="กล่องข้อความ 5"/>
              <p:cNvSpPr txBox="1">
                <a:spLocks noRot="1" noChangeAspect="1" noMove="1" noResize="1" noEditPoints="1" noAdjustHandles="1" noChangeArrowheads="1" noChangeShapeType="1" noTextEdit="1"/>
              </p:cNvSpPr>
              <p:nvPr/>
            </p:nvSpPr>
            <p:spPr>
              <a:xfrm>
                <a:off x="467544" y="2132856"/>
                <a:ext cx="4536504" cy="681597"/>
              </a:xfrm>
              <a:prstGeom prst="rect">
                <a:avLst/>
              </a:prstGeom>
              <a:blipFill rotWithShape="1">
                <a:blip r:embed="rId4"/>
                <a:stretch>
                  <a:fillRect b="-893"/>
                </a:stretch>
              </a:blipFill>
            </p:spPr>
            <p:txBody>
              <a:bodyPr/>
              <a:lstStyle/>
              <a:p>
                <a:r>
                  <a:rPr lang="zh-CN" altLang="en-US">
                    <a:noFill/>
                  </a:rPr>
                  <a:t> </a:t>
                </a:r>
              </a:p>
            </p:txBody>
          </p:sp>
        </mc:Fallback>
      </mc:AlternateContent>
      <p:sp>
        <p:nvSpPr>
          <p:cNvPr id="3" name="TextBox 2"/>
          <p:cNvSpPr txBox="1"/>
          <p:nvPr/>
        </p:nvSpPr>
        <p:spPr>
          <a:xfrm>
            <a:off x="571713" y="1524000"/>
            <a:ext cx="4328165" cy="400110"/>
          </a:xfrm>
          <a:prstGeom prst="rect">
            <a:avLst/>
          </a:prstGeom>
          <a:noFill/>
        </p:spPr>
        <p:txBody>
          <a:bodyPr wrap="square" rtlCol="0">
            <a:spAutoFit/>
          </a:bodyPr>
          <a:lstStyle/>
          <a:p>
            <a:pPr marL="342900" indent="-342900">
              <a:buFont typeface="Arial" pitchFamily="34" charset="0"/>
              <a:buChar char="•"/>
            </a:pPr>
            <a:r>
              <a:rPr lang="en-US" altLang="zh-CN" dirty="0" smtClean="0"/>
              <a:t>Peak to peak field deviation</a:t>
            </a:r>
            <a:endParaRPr lang="en-US" altLang="zh-CN" dirty="0"/>
          </a:p>
        </p:txBody>
      </p:sp>
      <p:sp>
        <p:nvSpPr>
          <p:cNvPr id="12" name="TextBox 11"/>
          <p:cNvSpPr txBox="1"/>
          <p:nvPr/>
        </p:nvSpPr>
        <p:spPr>
          <a:xfrm>
            <a:off x="675883" y="2965721"/>
            <a:ext cx="6056357" cy="400110"/>
          </a:xfrm>
          <a:prstGeom prst="rect">
            <a:avLst/>
          </a:prstGeom>
          <a:noFill/>
        </p:spPr>
        <p:txBody>
          <a:bodyPr wrap="square" rtlCol="0">
            <a:spAutoFit/>
          </a:bodyPr>
          <a:lstStyle/>
          <a:p>
            <a:pPr marL="342900" indent="-342900">
              <a:buFont typeface="Arial" pitchFamily="34" charset="0"/>
              <a:buChar char="•"/>
            </a:pPr>
            <a:r>
              <a:rPr lang="en-US" altLang="zh-CN" dirty="0" smtClean="0"/>
              <a:t>Max </a:t>
            </a:r>
            <a:r>
              <a:rPr lang="en-US" altLang="zh-CN" dirty="0"/>
              <a:t>of </a:t>
            </a:r>
            <a:r>
              <a:rPr lang="en-US" altLang="zh-CN" dirty="0" smtClean="0"/>
              <a:t>Residual field </a:t>
            </a:r>
            <a:r>
              <a:rPr lang="en-US" altLang="zh-CN" dirty="0"/>
              <a:t>to </a:t>
            </a:r>
            <a:r>
              <a:rPr lang="en-US" altLang="zh-CN" dirty="0" smtClean="0"/>
              <a:t>EMF deviation</a:t>
            </a:r>
            <a:endParaRPr lang="en-US" altLang="zh-CN" dirty="0"/>
          </a:p>
        </p:txBody>
      </p:sp>
      <mc:AlternateContent xmlns:mc="http://schemas.openxmlformats.org/markup-compatibility/2006" xmlns:a14="http://schemas.microsoft.com/office/drawing/2010/main">
        <mc:Choice Requires="a14">
          <p:sp>
            <p:nvSpPr>
              <p:cNvPr id="13" name="กล่องข้อความ 7"/>
              <p:cNvSpPr txBox="1"/>
              <p:nvPr/>
            </p:nvSpPr>
            <p:spPr>
              <a:xfrm>
                <a:off x="138414" y="3632446"/>
                <a:ext cx="8867171" cy="990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𝑅</m:t>
                      </m:r>
                      <m:r>
                        <a:rPr lang="en-US" b="0" i="1" smtClean="0">
                          <a:solidFill>
                            <a:schemeClr val="tx1"/>
                          </a:solidFill>
                          <a:latin typeface="Cambria Math"/>
                        </a:rPr>
                        <m:t>𝑒𝑠</m:t>
                      </m:r>
                      <m:r>
                        <a:rPr lang="en-US" b="0" i="1" smtClean="0">
                          <a:solidFill>
                            <a:schemeClr val="tx1"/>
                          </a:solidFill>
                          <a:latin typeface="Cambria Math"/>
                        </a:rPr>
                        <m:t>_</m:t>
                      </m:r>
                      <m:r>
                        <m:rPr>
                          <m:sty m:val="p"/>
                        </m:rPr>
                        <a:rPr lang="en-US" altLang="zh-CN" b="0" i="1">
                          <a:solidFill>
                            <a:schemeClr val="tx1"/>
                          </a:solidFill>
                          <a:latin typeface="Cambria Math"/>
                        </a:rPr>
                        <m:t>max</m:t>
                      </m:r>
                      <m:r>
                        <a:rPr lang="en-US" b="0" i="1" smtClean="0">
                          <a:solidFill>
                            <a:schemeClr val="tx1"/>
                          </a:solidFill>
                          <a:latin typeface="Cambria Math" panose="02040503050406030204" pitchFamily="18" charset="0"/>
                        </a:rPr>
                        <m:t>=</m:t>
                      </m:r>
                      <m:d>
                        <m:dPr>
                          <m:ctrlPr>
                            <a:rPr lang="en-US" b="0" i="1" smtClean="0">
                              <a:solidFill>
                                <a:schemeClr val="tx1"/>
                              </a:solidFill>
                              <a:latin typeface="Cambria Math"/>
                            </a:rPr>
                          </m:ctrlPr>
                        </m:dPr>
                        <m:e>
                          <m:f>
                            <m:fPr>
                              <m:ctrlPr>
                                <a:rPr lang="en-US" i="1">
                                  <a:solidFill>
                                    <a:schemeClr val="tx1"/>
                                  </a:solidFill>
                                  <a:latin typeface="Cambria Math"/>
                                </a:rPr>
                              </m:ctrlPr>
                            </m:fPr>
                            <m:num>
                              <m:rad>
                                <m:radPr>
                                  <m:degHide m:val="on"/>
                                  <m:ctrlPr>
                                    <a:rPr lang="en-US" i="1">
                                      <a:solidFill>
                                        <a:schemeClr val="tx1"/>
                                      </a:solidFill>
                                      <a:latin typeface="Cambria Math"/>
                                    </a:rPr>
                                  </m:ctrlPr>
                                </m:radPr>
                                <m:deg/>
                                <m:e>
                                  <m:sSup>
                                    <m:sSupPr>
                                      <m:ctrlPr>
                                        <a:rPr lang="en-US" i="1">
                                          <a:solidFill>
                                            <a:schemeClr val="tx1"/>
                                          </a:solidFill>
                                          <a:latin typeface="Cambria Math"/>
                                        </a:rPr>
                                      </m:ctrlPr>
                                    </m:sSupPr>
                                    <m:e>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𝑥</m:t>
                                              </m:r>
                                            </m:sub>
                                          </m:sSub>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𝐸𝑀𝐹𝑥</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a:rPr>
                                      </m:ctrlPr>
                                    </m:sSupPr>
                                    <m:e>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𝑦</m:t>
                                              </m:r>
                                            </m:sub>
                                          </m:sSub>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𝐸𝑀𝐹𝑦</m:t>
                                              </m:r>
                                            </m:sub>
                                          </m:sSub>
                                        </m:e>
                                      </m:d>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m:t>
                                  </m:r>
                                  <m:sSup>
                                    <m:sSupPr>
                                      <m:ctrlPr>
                                        <a:rPr lang="en-US" i="1">
                                          <a:solidFill>
                                            <a:schemeClr val="tx1"/>
                                          </a:solidFill>
                                          <a:latin typeface="Cambria Math"/>
                                        </a:rPr>
                                      </m:ctrlPr>
                                    </m:sSupPr>
                                    <m:e>
                                      <m:d>
                                        <m:dPr>
                                          <m:ctrlPr>
                                            <a:rPr lang="en-US" i="1">
                                              <a:solidFill>
                                                <a:schemeClr val="tx1"/>
                                              </a:solidFill>
                                              <a:latin typeface="Cambria Math"/>
                                            </a:rPr>
                                          </m:ctrlPr>
                                        </m:dPr>
                                        <m:e>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𝑧</m:t>
                                              </m:r>
                                            </m:sub>
                                          </m:sSub>
                                          <m:r>
                                            <a:rPr lang="en-US" i="1">
                                              <a:solidFill>
                                                <a:schemeClr val="tx1"/>
                                              </a:solidFill>
                                              <a:latin typeface="Cambria Math" panose="02040503050406030204" pitchFamily="18" charset="0"/>
                                            </a:rPr>
                                            <m:t>−</m:t>
                                          </m:r>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𝐸𝑀𝐹𝑧</m:t>
                                              </m:r>
                                            </m:sub>
                                          </m:sSub>
                                        </m:e>
                                      </m:d>
                                    </m:e>
                                    <m:sup>
                                      <m:r>
                                        <a:rPr lang="en-US" i="1">
                                          <a:solidFill>
                                            <a:schemeClr val="tx1"/>
                                          </a:solidFill>
                                          <a:latin typeface="Cambria Math" panose="02040503050406030204" pitchFamily="18" charset="0"/>
                                        </a:rPr>
                                        <m:t>2</m:t>
                                      </m:r>
                                    </m:sup>
                                  </m:sSup>
                                </m:e>
                              </m:rad>
                            </m:num>
                            <m:den>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𝐸𝑀𝐹</m:t>
                                  </m:r>
                                </m:sub>
                              </m:sSub>
                            </m:den>
                          </m:f>
                        </m:e>
                      </m:d>
                      <m:r>
                        <a:rPr lang="en-US" b="1" i="1" smtClean="0">
                          <a:solidFill>
                            <a:schemeClr val="tx1"/>
                          </a:solidFill>
                          <a:latin typeface="Cambria Math"/>
                        </a:rPr>
                        <m:t>𝒎𝒂𝒙</m:t>
                      </m:r>
                      <m:r>
                        <a:rPr lang="en-US" b="0" i="1" smtClean="0">
                          <a:solidFill>
                            <a:schemeClr val="tx1"/>
                          </a:solidFill>
                          <a:latin typeface="Cambria Math" panose="02040503050406030204" pitchFamily="18" charset="0"/>
                          <a:ea typeface="Cambria Math" panose="02040503050406030204" pitchFamily="18" charset="0"/>
                        </a:rPr>
                        <m:t>×100%</m:t>
                      </m:r>
                    </m:oMath>
                  </m:oMathPara>
                </a14:m>
                <a:endParaRPr lang="th-TH" sz="1800" dirty="0">
                  <a:solidFill>
                    <a:schemeClr val="tx1"/>
                  </a:solidFill>
                </a:endParaRPr>
              </a:p>
            </p:txBody>
          </p:sp>
        </mc:Choice>
        <mc:Fallback xmlns="">
          <p:sp>
            <p:nvSpPr>
              <p:cNvPr id="13" name="กล่องข้อความ 7"/>
              <p:cNvSpPr txBox="1">
                <a:spLocks noRot="1" noChangeAspect="1" noMove="1" noResize="1" noEditPoints="1" noAdjustHandles="1" noChangeArrowheads="1" noChangeShapeType="1" noTextEdit="1"/>
              </p:cNvSpPr>
              <p:nvPr/>
            </p:nvSpPr>
            <p:spPr>
              <a:xfrm>
                <a:off x="138414" y="3632446"/>
                <a:ext cx="8867171" cy="990849"/>
              </a:xfrm>
              <a:prstGeom prst="rect">
                <a:avLst/>
              </a:prstGeom>
              <a:blipFill rotWithShape="1">
                <a:blip r:embed="rId5"/>
                <a:stretch>
                  <a:fillRect/>
                </a:stretch>
              </a:blipFill>
            </p:spPr>
            <p:txBody>
              <a:bodyPr/>
              <a:lstStyle/>
              <a:p>
                <a:r>
                  <a:rPr lang="zh-CN" altLang="en-US">
                    <a:noFill/>
                  </a:rPr>
                  <a:t> </a:t>
                </a:r>
              </a:p>
            </p:txBody>
          </p:sp>
        </mc:Fallback>
      </mc:AlternateContent>
      <p:graphicFrame>
        <p:nvGraphicFramePr>
          <p:cNvPr id="6" name="表格 5"/>
          <p:cNvGraphicFramePr>
            <a:graphicFrameLocks noGrp="1"/>
          </p:cNvGraphicFramePr>
          <p:nvPr>
            <p:extLst>
              <p:ext uri="{D42A27DB-BD31-4B8C-83A1-F6EECF244321}">
                <p14:modId xmlns:p14="http://schemas.microsoft.com/office/powerpoint/2010/main" val="1961818898"/>
              </p:ext>
            </p:extLst>
          </p:nvPr>
        </p:nvGraphicFramePr>
        <p:xfrm>
          <a:off x="990600" y="4724400"/>
          <a:ext cx="6744073" cy="1483360"/>
        </p:xfrm>
        <a:graphic>
          <a:graphicData uri="http://schemas.openxmlformats.org/drawingml/2006/table">
            <a:tbl>
              <a:tblPr firstRow="1" bandRow="1">
                <a:tableStyleId>{5C22544A-7EE6-4342-B048-85BDC9FD1C3A}</a:tableStyleId>
              </a:tblPr>
              <a:tblGrid>
                <a:gridCol w="1944216"/>
                <a:gridCol w="792088"/>
                <a:gridCol w="720080"/>
                <a:gridCol w="792088"/>
                <a:gridCol w="864096"/>
                <a:gridCol w="864096"/>
                <a:gridCol w="767409"/>
              </a:tblGrid>
              <a:tr h="370840">
                <a:tc>
                  <a:txBody>
                    <a:bodyPr/>
                    <a:lstStyle/>
                    <a:p>
                      <a:pPr algn="ctr"/>
                      <a:r>
                        <a:rPr lang="en-US" altLang="zh-CN" dirty="0" smtClean="0">
                          <a:solidFill>
                            <a:srgbClr val="0000FF"/>
                          </a:solidFill>
                        </a:rPr>
                        <a:t>Item</a:t>
                      </a:r>
                      <a:endParaRPr lang="zh-CN" altLang="en-US"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smtClean="0">
                          <a:solidFill>
                            <a:srgbClr val="0000FF"/>
                          </a:solidFill>
                        </a:rPr>
                        <a:t>CD</a:t>
                      </a:r>
                      <a:endParaRPr lang="zh-CN" altLang="en-US"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tc>
                <a:tc hMerge="1">
                  <a:txBody>
                    <a:bodyPr/>
                    <a:lstStyle/>
                    <a:p>
                      <a:pPr algn="ctr"/>
                      <a:endParaRPr lang="zh-CN" altLang="en-US" dirty="0"/>
                    </a:p>
                  </a:txBody>
                  <a:tcPr/>
                </a:tc>
                <a:tc>
                  <a:txBody>
                    <a:bodyPr/>
                    <a:lstStyle/>
                    <a:p>
                      <a:pPr algn="ctr"/>
                      <a:endParaRPr lang="zh-CN" altLang="en-US"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CN" dirty="0" smtClean="0">
                          <a:solidFill>
                            <a:srgbClr val="0000FF"/>
                          </a:solidFill>
                        </a:rPr>
                        <a:t>Veto</a:t>
                      </a:r>
                      <a:endParaRPr lang="zh-CN" altLang="en-US"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tc>
              </a:tr>
              <a:tr h="370840">
                <a:tc>
                  <a:txBody>
                    <a:bodyPr/>
                    <a:lstStyle/>
                    <a:p>
                      <a:pPr algn="ctr"/>
                      <a:r>
                        <a:rPr lang="en-US" altLang="zh-CN" dirty="0" smtClean="0">
                          <a:solidFill>
                            <a:srgbClr val="FF6600"/>
                          </a:solidFill>
                        </a:rPr>
                        <a:t>Dia.(m)</a:t>
                      </a:r>
                      <a:endParaRPr lang="zh-CN" altLang="en-US" dirty="0">
                        <a:solidFill>
                          <a:srgbClr val="FF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39</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39.5</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40</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41</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41.5</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solidFill>
                            <a:schemeClr val="tx1"/>
                          </a:solidFill>
                        </a:rPr>
                        <a:t>41.8</a:t>
                      </a:r>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dirty="0" smtClean="0">
                          <a:solidFill>
                            <a:srgbClr val="FF6600"/>
                          </a:solidFill>
                        </a:rPr>
                        <a:t>P-T-P(%)</a:t>
                      </a:r>
                      <a:endParaRPr lang="zh-CN" altLang="en-US" dirty="0">
                        <a:solidFill>
                          <a:srgbClr val="FF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2.23</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3.06</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4.57</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11.7</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20.77</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t>29.72</a:t>
                      </a:r>
                      <a:endParaRPr lang="zh-CN" alt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altLang="zh-CN" dirty="0" err="1" smtClean="0">
                          <a:solidFill>
                            <a:srgbClr val="FF6600"/>
                          </a:solidFill>
                        </a:rPr>
                        <a:t>Res_max</a:t>
                      </a:r>
                      <a:r>
                        <a:rPr lang="en-US" altLang="zh-CN" dirty="0" smtClean="0">
                          <a:solidFill>
                            <a:srgbClr val="FF6600"/>
                          </a:solidFill>
                        </a:rPr>
                        <a:t>(%)</a:t>
                      </a:r>
                      <a:endParaRPr lang="zh-CN" altLang="en-US" dirty="0">
                        <a:solidFill>
                          <a:srgbClr val="FF66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solidFill>
                            <a:srgbClr val="FF0000"/>
                          </a:solidFill>
                        </a:rPr>
                        <a:t>1.54</a:t>
                      </a:r>
                      <a:endParaRPr lang="zh-CN" alt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solidFill>
                            <a:srgbClr val="FF0000"/>
                          </a:solidFill>
                        </a:rPr>
                        <a:t>2.09</a:t>
                      </a:r>
                      <a:endParaRPr lang="zh-CN" alt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solidFill>
                            <a:srgbClr val="FF0000"/>
                          </a:solidFill>
                        </a:rPr>
                        <a:t>2.97</a:t>
                      </a:r>
                      <a:endParaRPr lang="zh-CN" alt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solidFill>
                            <a:srgbClr val="FF0000"/>
                          </a:solidFill>
                        </a:rPr>
                        <a:t>6.84</a:t>
                      </a:r>
                      <a:endParaRPr lang="zh-CN" alt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solidFill>
                            <a:srgbClr val="FF0000"/>
                          </a:solidFill>
                        </a:rPr>
                        <a:t>10.85</a:t>
                      </a:r>
                      <a:endParaRPr lang="zh-CN" alt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1" dirty="0" smtClean="0">
                          <a:solidFill>
                            <a:srgbClr val="FF0000"/>
                          </a:solidFill>
                        </a:rPr>
                        <a:t>15.29</a:t>
                      </a:r>
                      <a:endParaRPr lang="zh-CN" alt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页脚占位符 1"/>
          <p:cNvSpPr>
            <a:spLocks noGrp="1"/>
          </p:cNvSpPr>
          <p:nvPr>
            <p:ph type="ftr" sz="quarter" idx="5"/>
          </p:nvPr>
        </p:nvSpPr>
        <p:spPr/>
        <p:txBody>
          <a:bodyPr/>
          <a:lstStyle/>
          <a:p>
            <a:endParaRPr lang="zh-CN" altLang="en-US"/>
          </a:p>
        </p:txBody>
      </p:sp>
    </p:spTree>
    <p:extLst>
      <p:ext uri="{BB962C8B-B14F-4D97-AF65-F5344CB8AC3E}">
        <p14:creationId xmlns:p14="http://schemas.microsoft.com/office/powerpoint/2010/main" val="1250436554"/>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4294967295"/>
          </p:nvPr>
        </p:nvSpPr>
        <p:spPr>
          <a:xfrm>
            <a:off x="400085" y="403981"/>
            <a:ext cx="7556291" cy="430887"/>
          </a:xfrm>
          <a:prstGeom prst="rect">
            <a:avLst/>
          </a:prstGeom>
        </p:spPr>
        <p:txBody>
          <a:bodyPr/>
          <a:lstStyle/>
          <a:p>
            <a:pPr>
              <a:spcBef>
                <a:spcPts val="1200"/>
              </a:spcBef>
              <a:buClr>
                <a:srgbClr val="FFC000"/>
              </a:buClr>
              <a:buFont typeface="Wingdings" pitchFamily="2" charset="2"/>
              <a:buChar char="Ø"/>
              <a:defRPr/>
            </a:pPr>
            <a:r>
              <a:rPr lang="en-US" altLang="zh-CN" sz="2800" dirty="0" smtClean="0">
                <a:solidFill>
                  <a:srgbClr val="000066"/>
                </a:solidFill>
              </a:rPr>
              <a:t>Installation error</a:t>
            </a:r>
            <a:endParaRPr lang="en-US" altLang="zh-CN" sz="2800" dirty="0">
              <a:solidFill>
                <a:srgbClr val="000066"/>
              </a:solidFill>
            </a:endParaRPr>
          </a:p>
        </p:txBody>
      </p:sp>
      <p:pic>
        <p:nvPicPr>
          <p:cNvPr id="6" name="内容占位符 3" descr="JUNO logo 01.jpg"/>
          <p:cNvPicPr>
            <a:picLocks noChangeAspect="1"/>
          </p:cNvPicPr>
          <p:nvPr/>
        </p:nvPicPr>
        <p:blipFill>
          <a:blip r:embed="rId2" cstate="print">
            <a:extLst>
              <a:ext uri="{28A0092B-C50C-407E-A947-70E740481C1C}">
                <a14:useLocalDpi xmlns:a14="http://schemas.microsoft.com/office/drawing/2010/main" val="0"/>
              </a:ext>
            </a:extLst>
          </a:blip>
          <a:srcRect l="53276"/>
          <a:stretch>
            <a:fillRect/>
          </a:stretch>
        </p:blipFill>
        <p:spPr bwMode="auto">
          <a:xfrm>
            <a:off x="8101013" y="115888"/>
            <a:ext cx="8715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15510" r="26531" b="2977"/>
          <a:stretch/>
        </p:blipFill>
        <p:spPr>
          <a:xfrm>
            <a:off x="179512" y="1161829"/>
            <a:ext cx="6624738" cy="5570992"/>
          </a:xfrm>
          <a:prstGeom prst="rect">
            <a:avLst/>
          </a:prstGeom>
        </p:spPr>
      </p:pic>
      <p:sp>
        <p:nvSpPr>
          <p:cNvPr id="8" name="矩形 7"/>
          <p:cNvSpPr/>
          <p:nvPr/>
        </p:nvSpPr>
        <p:spPr>
          <a:xfrm>
            <a:off x="5649266" y="1425316"/>
            <a:ext cx="3418534" cy="1754326"/>
          </a:xfrm>
          <a:prstGeom prst="rect">
            <a:avLst/>
          </a:prstGeom>
        </p:spPr>
        <p:txBody>
          <a:bodyPr wrap="square">
            <a:spAutoFit/>
          </a:bodyPr>
          <a:lstStyle/>
          <a:p>
            <a:r>
              <a:rPr lang="en-US" altLang="zh-CN" sz="1800" dirty="0" smtClean="0"/>
              <a:t>Assumed that:</a:t>
            </a:r>
          </a:p>
          <a:p>
            <a:r>
              <a:rPr lang="en-US" altLang="zh-CN" sz="1800" dirty="0" smtClean="0"/>
              <a:t>1. The coil angle deviation makes coil surface is not perpendicular </a:t>
            </a:r>
            <a:r>
              <a:rPr lang="en-US" altLang="zh-CN" sz="1800" dirty="0"/>
              <a:t>to the direction of the </a:t>
            </a:r>
            <a:r>
              <a:rPr lang="en-US" altLang="zh-CN" sz="1800" dirty="0" smtClean="0"/>
              <a:t>earth magnetic </a:t>
            </a:r>
            <a:r>
              <a:rPr lang="en-US" altLang="zh-CN" sz="1800" dirty="0"/>
              <a:t>axis</a:t>
            </a:r>
            <a:r>
              <a:rPr lang="en-US" altLang="zh-CN" sz="1800" dirty="0" smtClean="0"/>
              <a:t>.</a:t>
            </a:r>
            <a:endParaRPr lang="en-US" altLang="zh-CN" sz="1800" dirty="0"/>
          </a:p>
          <a:p>
            <a:r>
              <a:rPr lang="en-US" altLang="zh-CN" sz="1800" dirty="0" smtClean="0">
                <a:ea typeface="宋体"/>
              </a:rPr>
              <a:t>2. Some coils position move 10cm.</a:t>
            </a:r>
          </a:p>
        </p:txBody>
      </p:sp>
      <p:sp>
        <p:nvSpPr>
          <p:cNvPr id="14" name="矩形 13"/>
          <p:cNvSpPr/>
          <p:nvPr/>
        </p:nvSpPr>
        <p:spPr>
          <a:xfrm>
            <a:off x="458446" y="5964968"/>
            <a:ext cx="441146" cy="400110"/>
          </a:xfrm>
          <a:prstGeom prst="rect">
            <a:avLst/>
          </a:prstGeom>
        </p:spPr>
        <p:txBody>
          <a:bodyPr wrap="none">
            <a:spAutoFit/>
          </a:bodyPr>
          <a:lstStyle/>
          <a:p>
            <a:r>
              <a:rPr lang="en-US" altLang="zh-CN" dirty="0" smtClean="0"/>
              <a:t>15</a:t>
            </a:r>
            <a:endParaRPr lang="zh-CN" altLang="en-US" dirty="0"/>
          </a:p>
        </p:txBody>
      </p:sp>
      <p:cxnSp>
        <p:nvCxnSpPr>
          <p:cNvPr id="18" name="直接箭头连接符 17"/>
          <p:cNvCxnSpPr/>
          <p:nvPr/>
        </p:nvCxnSpPr>
        <p:spPr>
          <a:xfrm flipV="1">
            <a:off x="899592" y="6019069"/>
            <a:ext cx="466635" cy="14595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610846" y="6246824"/>
            <a:ext cx="441146" cy="400110"/>
          </a:xfrm>
          <a:prstGeom prst="rect">
            <a:avLst/>
          </a:prstGeom>
        </p:spPr>
        <p:txBody>
          <a:bodyPr wrap="none">
            <a:spAutoFit/>
          </a:bodyPr>
          <a:lstStyle/>
          <a:p>
            <a:r>
              <a:rPr lang="en-US" altLang="zh-CN" dirty="0" smtClean="0"/>
              <a:t>16</a:t>
            </a:r>
            <a:endParaRPr lang="zh-CN" altLang="en-US" dirty="0"/>
          </a:p>
        </p:txBody>
      </p:sp>
      <p:cxnSp>
        <p:nvCxnSpPr>
          <p:cNvPr id="27" name="直接箭头连接符 26"/>
          <p:cNvCxnSpPr/>
          <p:nvPr/>
        </p:nvCxnSpPr>
        <p:spPr>
          <a:xfrm flipV="1">
            <a:off x="1051992" y="6092046"/>
            <a:ext cx="466635" cy="35483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79512" y="1475453"/>
            <a:ext cx="312906" cy="400110"/>
          </a:xfrm>
          <a:prstGeom prst="rect">
            <a:avLst/>
          </a:prstGeom>
        </p:spPr>
        <p:txBody>
          <a:bodyPr wrap="none">
            <a:spAutoFit/>
          </a:bodyPr>
          <a:lstStyle/>
          <a:p>
            <a:r>
              <a:rPr lang="en-US" altLang="zh-CN" dirty="0" smtClean="0"/>
              <a:t>1</a:t>
            </a:r>
            <a:endParaRPr lang="zh-CN" altLang="en-US" dirty="0"/>
          </a:p>
        </p:txBody>
      </p:sp>
      <p:cxnSp>
        <p:nvCxnSpPr>
          <p:cNvPr id="30" name="直接箭头连接符 29"/>
          <p:cNvCxnSpPr/>
          <p:nvPr/>
        </p:nvCxnSpPr>
        <p:spPr>
          <a:xfrm>
            <a:off x="400085" y="1875563"/>
            <a:ext cx="571515" cy="40130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458446" y="1356737"/>
            <a:ext cx="312906" cy="400110"/>
          </a:xfrm>
          <a:prstGeom prst="rect">
            <a:avLst/>
          </a:prstGeom>
        </p:spPr>
        <p:txBody>
          <a:bodyPr wrap="none">
            <a:spAutoFit/>
          </a:bodyPr>
          <a:lstStyle/>
          <a:p>
            <a:r>
              <a:rPr lang="en-US" altLang="zh-CN" dirty="0" smtClean="0"/>
              <a:t>2</a:t>
            </a:r>
            <a:endParaRPr lang="zh-CN" altLang="en-US" dirty="0"/>
          </a:p>
        </p:txBody>
      </p:sp>
      <p:cxnSp>
        <p:nvCxnSpPr>
          <p:cNvPr id="35" name="直接箭头连接符 34"/>
          <p:cNvCxnSpPr/>
          <p:nvPr/>
        </p:nvCxnSpPr>
        <p:spPr>
          <a:xfrm>
            <a:off x="771352" y="1675508"/>
            <a:ext cx="416272" cy="40070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99592" y="1275398"/>
            <a:ext cx="312906" cy="400110"/>
          </a:xfrm>
          <a:prstGeom prst="rect">
            <a:avLst/>
          </a:prstGeom>
        </p:spPr>
        <p:txBody>
          <a:bodyPr wrap="none">
            <a:spAutoFit/>
          </a:bodyPr>
          <a:lstStyle/>
          <a:p>
            <a:r>
              <a:rPr lang="en-US" altLang="zh-CN" dirty="0" smtClean="0"/>
              <a:t>3</a:t>
            </a:r>
            <a:endParaRPr lang="zh-CN" altLang="en-US" dirty="0"/>
          </a:p>
        </p:txBody>
      </p:sp>
      <p:cxnSp>
        <p:nvCxnSpPr>
          <p:cNvPr id="39" name="直接箭头连接符 38"/>
          <p:cNvCxnSpPr/>
          <p:nvPr/>
        </p:nvCxnSpPr>
        <p:spPr>
          <a:xfrm>
            <a:off x="1187624" y="1556792"/>
            <a:ext cx="288032" cy="31907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1212498" y="1114928"/>
            <a:ext cx="312906" cy="400110"/>
          </a:xfrm>
          <a:prstGeom prst="rect">
            <a:avLst/>
          </a:prstGeom>
        </p:spPr>
        <p:txBody>
          <a:bodyPr wrap="none">
            <a:spAutoFit/>
          </a:bodyPr>
          <a:lstStyle/>
          <a:p>
            <a:r>
              <a:rPr lang="en-US" altLang="zh-CN" dirty="0" smtClean="0"/>
              <a:t>4</a:t>
            </a:r>
            <a:endParaRPr lang="zh-CN" altLang="en-US" dirty="0"/>
          </a:p>
        </p:txBody>
      </p:sp>
      <p:cxnSp>
        <p:nvCxnSpPr>
          <p:cNvPr id="44" name="直接箭头连接符 43"/>
          <p:cNvCxnSpPr/>
          <p:nvPr/>
        </p:nvCxnSpPr>
        <p:spPr>
          <a:xfrm>
            <a:off x="1475656" y="1440151"/>
            <a:ext cx="288032" cy="27617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619672" y="1414448"/>
            <a:ext cx="3096344" cy="489654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547664" y="1558464"/>
            <a:ext cx="3240360" cy="4608512"/>
          </a:xfrm>
          <a:prstGeom prst="line">
            <a:avLst/>
          </a:prstGeom>
          <a:ln w="28575">
            <a:solidFill>
              <a:srgbClr val="0000FF"/>
            </a:solidFill>
            <a:prstDash val="dashDot"/>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636300" y="1486456"/>
            <a:ext cx="144016" cy="144016"/>
          </a:xfrm>
          <a:prstGeom prst="straightConnector1">
            <a:avLst/>
          </a:prstGeom>
          <a:ln>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725003" y="1037984"/>
            <a:ext cx="3519405" cy="276999"/>
          </a:xfrm>
          <a:prstGeom prst="rect">
            <a:avLst/>
          </a:prstGeom>
        </p:spPr>
        <p:txBody>
          <a:bodyPr wrap="square">
            <a:spAutoFit/>
          </a:bodyPr>
          <a:lstStyle/>
          <a:p>
            <a:pPr algn="ctr"/>
            <a:r>
              <a:rPr lang="en-US" altLang="zh-CN" sz="1200" dirty="0"/>
              <a:t>Angle of Installation error </a:t>
            </a:r>
            <a:r>
              <a:rPr lang="en-US" altLang="zh-CN" sz="1200" dirty="0">
                <a:latin typeface="宋体"/>
                <a:ea typeface="宋体"/>
              </a:rPr>
              <a:t>±1</a:t>
            </a:r>
            <a:r>
              <a:rPr lang="en-US" altLang="zh-CN" sz="1200" dirty="0" smtClean="0">
                <a:latin typeface="宋体"/>
                <a:ea typeface="宋体"/>
              </a:rPr>
              <a:t>°,</a:t>
            </a:r>
            <a:r>
              <a:rPr lang="en-US" altLang="zh-CN" sz="1200" dirty="0" smtClean="0">
                <a:latin typeface="+mn-lt"/>
                <a:ea typeface="宋体"/>
              </a:rPr>
              <a:t>6.8cm~37cm/°</a:t>
            </a:r>
            <a:endParaRPr lang="en-US" altLang="zh-CN" sz="1200" dirty="0">
              <a:latin typeface="+mn-lt"/>
              <a:ea typeface="宋体"/>
            </a:endParaRPr>
          </a:p>
        </p:txBody>
      </p:sp>
      <p:cxnSp>
        <p:nvCxnSpPr>
          <p:cNvPr id="4" name="直接箭头连接符 3"/>
          <p:cNvCxnSpPr/>
          <p:nvPr/>
        </p:nvCxnSpPr>
        <p:spPr bwMode="auto">
          <a:xfrm flipV="1">
            <a:off x="4725003" y="1356737"/>
            <a:ext cx="207037" cy="200055"/>
          </a:xfrm>
          <a:prstGeom prst="straightConnector1">
            <a:avLst/>
          </a:prstGeom>
          <a:noFill/>
          <a:ln w="9525" cap="flat" cmpd="sng" algn="ctr">
            <a:solidFill>
              <a:srgbClr val="0000FF"/>
            </a:solidFill>
            <a:prstDash val="solid"/>
            <a:round/>
            <a:headEnd type="none" w="med" len="med"/>
            <a:tailEnd type="arrow"/>
          </a:ln>
          <a:effectLst/>
        </p:spPr>
      </p:cxnSp>
      <p:sp>
        <p:nvSpPr>
          <p:cNvPr id="3" name="页脚占位符 2"/>
          <p:cNvSpPr>
            <a:spLocks noGrp="1"/>
          </p:cNvSpPr>
          <p:nvPr>
            <p:ph type="ftr" sz="quarter" idx="5"/>
          </p:nvPr>
        </p:nvSpPr>
        <p:spPr/>
        <p:txBody>
          <a:bodyPr/>
          <a:lstStyle/>
          <a:p>
            <a:endParaRPr lang="zh-CN" altLang="en-US"/>
          </a:p>
        </p:txBody>
      </p:sp>
      <p:sp>
        <p:nvSpPr>
          <p:cNvPr id="5" name="灯片编号占位符 4"/>
          <p:cNvSpPr>
            <a:spLocks noGrp="1"/>
          </p:cNvSpPr>
          <p:nvPr>
            <p:ph type="sldNum" sz="quarter" idx="7"/>
          </p:nvPr>
        </p:nvSpPr>
        <p:spPr/>
        <p:txBody>
          <a:bodyPr/>
          <a:lstStyle/>
          <a:p>
            <a:pPr marL="114935">
              <a:lnSpc>
                <a:spcPts val="1510"/>
              </a:lnSpc>
            </a:pPr>
            <a:fld id="{81D60167-4931-47E6-BA6A-407CBD079E47}" type="slidenum">
              <a:rPr lang="en-US" altLang="zh-CN" smtClean="0"/>
              <a:t>9</a:t>
            </a:fld>
            <a:endParaRPr lang="en-US" altLang="zh-CN" dirty="0"/>
          </a:p>
        </p:txBody>
      </p:sp>
    </p:spTree>
    <p:extLst>
      <p:ext uri="{BB962C8B-B14F-4D97-AF65-F5344CB8AC3E}">
        <p14:creationId xmlns:p14="http://schemas.microsoft.com/office/powerpoint/2010/main" val="1480203941"/>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1975</TotalTime>
  <Words>1229</Words>
  <Application>Microsoft Office PowerPoint</Application>
  <PresentationFormat>全屏显示(4:3)</PresentationFormat>
  <Paragraphs>345</Paragraphs>
  <Slides>19</Slides>
  <Notes>0</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Theme</vt:lpstr>
      <vt:lpstr>Earth magnetic field shielding(EMF)  system status</vt:lpstr>
      <vt:lpstr>Outline</vt:lpstr>
      <vt:lpstr>1. Introduction</vt:lpstr>
      <vt:lpstr>PowerPoint 演示文稿</vt:lpstr>
      <vt:lpstr>PowerPoint 演示文稿</vt:lpstr>
      <vt:lpstr>EMF intensity at JUNO</vt:lpstr>
      <vt:lpstr>PowerPoint 演示文稿</vt:lpstr>
      <vt:lpstr>Error analysis</vt:lpstr>
      <vt:lpstr>PowerPoint 演示文稿</vt:lpstr>
      <vt:lpstr>PowerPoint 演示文稿</vt:lpstr>
      <vt:lpstr>EMF measurement at JUNO site</vt:lpstr>
      <vt:lpstr>Measurement</vt:lpstr>
      <vt:lpstr>EMF direction</vt:lpstr>
      <vt:lpstr>The hardware progress</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Songlm</dc:creator>
  <cp:lastModifiedBy>luhq</cp:lastModifiedBy>
  <cp:revision>227</cp:revision>
  <dcterms:created xsi:type="dcterms:W3CDTF">2017-07-10T08:40:22Z</dcterms:created>
  <dcterms:modified xsi:type="dcterms:W3CDTF">2018-05-10T03:17:05Z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2017-06-18T00:00:00Z</vt:filetime>
  </property>
  <property fmtid="{D5CDD505-2E9C-101B-9397-08002B2CF9AE}" pid="3" name="Creator">
    <vt:lpwstr>Microsoft® Office PowerPoint® 2007</vt:lpwstr>
  </property>
  <property fmtid="{D5CDD505-2E9C-101B-9397-08002B2CF9AE}" pid="4" name="LastSaved">
    <vt:filetime>2017-07-10T00:00:00Z</vt:filetime>
  </property>
</Properties>
</file>