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22"/>
  </p:notesMasterIdLst>
  <p:handoutMasterIdLst>
    <p:handoutMasterId r:id="rId23"/>
  </p:handoutMasterIdLst>
  <p:sldIdLst>
    <p:sldId id="466" r:id="rId2"/>
    <p:sldId id="710" r:id="rId3"/>
    <p:sldId id="749" r:id="rId4"/>
    <p:sldId id="752" r:id="rId5"/>
    <p:sldId id="714" r:id="rId6"/>
    <p:sldId id="753" r:id="rId7"/>
    <p:sldId id="614" r:id="rId8"/>
    <p:sldId id="717" r:id="rId9"/>
    <p:sldId id="693" r:id="rId10"/>
    <p:sldId id="755" r:id="rId11"/>
    <p:sldId id="736" r:id="rId12"/>
    <p:sldId id="721" r:id="rId13"/>
    <p:sldId id="739" r:id="rId14"/>
    <p:sldId id="733" r:id="rId15"/>
    <p:sldId id="746" r:id="rId16"/>
    <p:sldId id="748" r:id="rId17"/>
    <p:sldId id="759" r:id="rId18"/>
    <p:sldId id="743" r:id="rId19"/>
    <p:sldId id="754" r:id="rId20"/>
    <p:sldId id="758" r:id="rId21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85C0"/>
    <a:srgbClr val="7961B5"/>
    <a:srgbClr val="00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71" autoAdjust="0"/>
  </p:normalViewPr>
  <p:slideViewPr>
    <p:cSldViewPr>
      <p:cViewPr varScale="1">
        <p:scale>
          <a:sx n="74" d="100"/>
          <a:sy n="74" d="100"/>
        </p:scale>
        <p:origin x="42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442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3713"/>
          </a:xfrm>
          <a:prstGeom prst="rect">
            <a:avLst/>
          </a:prstGeom>
        </p:spPr>
        <p:txBody>
          <a:bodyPr vert="horz" lIns="95866" tIns="47932" rIns="95866" bIns="479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60" cy="493713"/>
          </a:xfrm>
          <a:prstGeom prst="rect">
            <a:avLst/>
          </a:prstGeom>
        </p:spPr>
        <p:txBody>
          <a:bodyPr vert="horz" lIns="95866" tIns="47932" rIns="95866" bIns="47932" rtlCol="0"/>
          <a:lstStyle>
            <a:lvl1pPr algn="r">
              <a:defRPr sz="1300"/>
            </a:lvl1pPr>
          </a:lstStyle>
          <a:p>
            <a:fld id="{E475C4FC-35E6-4797-93C0-CFF6D97D969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8826"/>
            <a:ext cx="2945660" cy="493713"/>
          </a:xfrm>
          <a:prstGeom prst="rect">
            <a:avLst/>
          </a:prstGeom>
        </p:spPr>
        <p:txBody>
          <a:bodyPr vert="horz" lIns="95866" tIns="47932" rIns="95866" bIns="479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78826"/>
            <a:ext cx="2945660" cy="493713"/>
          </a:xfrm>
          <a:prstGeom prst="rect">
            <a:avLst/>
          </a:prstGeom>
        </p:spPr>
        <p:txBody>
          <a:bodyPr vert="horz" lIns="95866" tIns="47932" rIns="95866" bIns="47932" rtlCol="0" anchor="b"/>
          <a:lstStyle>
            <a:lvl1pPr algn="r">
              <a:defRPr sz="1300"/>
            </a:lvl1pPr>
          </a:lstStyle>
          <a:p>
            <a:fld id="{256B9AC4-8839-45D8-B391-3CD549B5B3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70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3713"/>
          </a:xfrm>
          <a:prstGeom prst="rect">
            <a:avLst/>
          </a:prstGeom>
        </p:spPr>
        <p:txBody>
          <a:bodyPr vert="horz" lIns="95866" tIns="47932" rIns="95866" bIns="479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60" cy="493713"/>
          </a:xfrm>
          <a:prstGeom prst="rect">
            <a:avLst/>
          </a:prstGeom>
        </p:spPr>
        <p:txBody>
          <a:bodyPr vert="horz" lIns="95866" tIns="47932" rIns="95866" bIns="47932" rtlCol="0"/>
          <a:lstStyle>
            <a:lvl1pPr algn="r">
              <a:defRPr sz="1300"/>
            </a:lvl1pPr>
          </a:lstStyle>
          <a:p>
            <a:fld id="{B2844CFD-19FC-44F9-9438-1BC9EFD23643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66" tIns="47932" rIns="95866" bIns="47932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5866" tIns="47932" rIns="95866" bIns="4793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8826"/>
            <a:ext cx="2945660" cy="493713"/>
          </a:xfrm>
          <a:prstGeom prst="rect">
            <a:avLst/>
          </a:prstGeom>
        </p:spPr>
        <p:txBody>
          <a:bodyPr vert="horz" lIns="95866" tIns="47932" rIns="95866" bIns="479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78826"/>
            <a:ext cx="2945660" cy="493713"/>
          </a:xfrm>
          <a:prstGeom prst="rect">
            <a:avLst/>
          </a:prstGeom>
        </p:spPr>
        <p:txBody>
          <a:bodyPr vert="horz" lIns="95866" tIns="47932" rIns="95866" bIns="47932" rtlCol="0" anchor="b"/>
          <a:lstStyle>
            <a:lvl1pPr algn="r">
              <a:defRPr sz="1300"/>
            </a:lvl1pPr>
          </a:lstStyle>
          <a:p>
            <a:fld id="{0EC1AC27-5FCC-4357-97B0-B5371A120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13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1AC27-5FCC-4357-97B0-B5371A1201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1AC27-5FCC-4357-97B0-B5371A1201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0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1AC27-5FCC-4357-97B0-B5371A1201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2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1AC27-5FCC-4357-97B0-B5371A1201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1AC27-5FCC-4357-97B0-B5371A1201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1AC27-5FCC-4357-97B0-B5371A1201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8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1AC27-5FCC-4357-97B0-B5371A1201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68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1AC27-5FCC-4357-97B0-B5371A1201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1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1AC27-5FCC-4357-97B0-B5371A1201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8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70AB678-926E-4767-8F9D-311668D8C643}" type="datetime2">
              <a:rPr lang="en-US" altLang="zh-CN" smtClean="0"/>
              <a:t>Tuesday, October 16, 2018</a:t>
            </a:fld>
            <a:endParaRPr lang="fr-BE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C2DC-72AF-44EE-AA67-98A66F875DB7}" type="datetime2">
              <a:rPr lang="en-US" altLang="zh-CN" smtClean="0"/>
              <a:t>Tuesday, October 16, 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800A-AB1E-4641-AC40-91CDEB6657C3}" type="datetime2">
              <a:rPr lang="en-US" altLang="zh-CN" smtClean="0"/>
              <a:t>Tuesday, October 16, 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3917" y="1794917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7D62285-0A33-4578-8AE3-909851DAE12F}" type="datetime2">
              <a:rPr lang="en-US" altLang="zh-CN" smtClean="0"/>
              <a:t>Tuesday, October 16, 2018</a:t>
            </a:fld>
            <a:endParaRPr lang="fr-BE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899592" y="1556792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899592" y="1556792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7918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201F-4351-4EE2-A71F-3BBB6852F0BA}" type="datetime2">
              <a:rPr lang="en-US" altLang="zh-CN" smtClean="0"/>
              <a:t>Tuesday, October 16, 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93F2109-D5D2-4BAA-B2FA-96F64E04D7D6}" type="datetime2">
              <a:rPr lang="en-US" altLang="zh-CN" smtClean="0"/>
              <a:t>Tuesday, October 16, 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7AAE-DACF-42E3-8EB3-C9B115E70C3E}" type="datetime2">
              <a:rPr lang="en-US" altLang="zh-CN" smtClean="0"/>
              <a:t>Tuesday, October 16, 2018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1167-BFAF-43DC-B047-233F58ABF4EF}" type="datetime2">
              <a:rPr lang="en-US" altLang="zh-CN" smtClean="0"/>
              <a:t>Tuesday, October 16, 2018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CC44-3552-4A06-9CC9-B9646315B03C}" type="datetime2">
              <a:rPr lang="en-US" altLang="zh-CN" smtClean="0"/>
              <a:t>Tuesday, October 16, 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8363-BB3C-47FF-BFF0-456092BE6573}" type="datetime2">
              <a:rPr lang="en-US" altLang="zh-CN" smtClean="0"/>
              <a:t>Tuesday, October 16, 2018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riangle isocèle 6"/>
          <p:cNvSpPr>
            <a:spLocks noChangeAspect="1"/>
          </p:cNvSpPr>
          <p:nvPr userDrawn="1"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B61A-69D9-418F-A51E-381B8B042545}" type="datetime2">
              <a:rPr lang="en-US" altLang="zh-CN" smtClean="0"/>
              <a:t>Tuesday, October 16, 2018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5D3A-A300-46BA-82D8-6673ECF0DDBE}" type="datetime2">
              <a:rPr lang="en-US" altLang="zh-CN" smtClean="0"/>
              <a:t>Tuesday, October 16, 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7C15E0-9A4F-42DB-B3D4-CEB3CC47C1C6}" type="datetime2">
              <a:rPr lang="en-US" altLang="zh-CN" smtClean="0"/>
              <a:t>Tuesday, October 16, 2018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Visio_2003-2010___2.vsd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gif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Visio_2003-2010___3.vsd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Visio_2003-2010___1.vsd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187624" y="1698861"/>
            <a:ext cx="6912768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 smtClean="0">
                <a:solidFill>
                  <a:srgbClr val="0000FF"/>
                </a:solidFill>
                <a:cs typeface="Arial" pitchFamily="34" charset="0"/>
              </a:rPr>
              <a:t>针对</a:t>
            </a:r>
            <a:r>
              <a:rPr lang="en-US" altLang="zh-CN" dirty="0" smtClean="0">
                <a:solidFill>
                  <a:srgbClr val="0000FF"/>
                </a:solidFill>
                <a:cs typeface="Arial" pitchFamily="34" charset="0"/>
              </a:rPr>
              <a:t>CEPC</a:t>
            </a:r>
            <a:r>
              <a:rPr lang="zh-CN" altLang="en-US" dirty="0" smtClean="0">
                <a:solidFill>
                  <a:srgbClr val="0000FF"/>
                </a:solidFill>
                <a:cs typeface="Arial" pitchFamily="34" charset="0"/>
              </a:rPr>
              <a:t>顶点探测器的高粒度数字像素设计</a:t>
            </a:r>
            <a:endParaRPr lang="en-US" altLang="zh-CN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9592" y="3137577"/>
            <a:ext cx="687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周扬 卢云鹏 吴志刚 施坦 鞠旭东 董静  欧阳群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" descr="C:\Users\gorden\Desktop\logo_main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29" y="143272"/>
            <a:ext cx="4032531" cy="909464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174749" y="5229200"/>
            <a:ext cx="6853635" cy="88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第十九届全国核电子学与核探测技术学术年会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湖南衡阳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51974" y="38949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核探测与核电子学国家重点实验室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722844"/>
              </p:ext>
            </p:extLst>
          </p:nvPr>
        </p:nvGraphicFramePr>
        <p:xfrm>
          <a:off x="457200" y="1913118"/>
          <a:ext cx="2230535" cy="272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3" name="Visio" r:id="rId4" imgW="4778976" imgH="5911920" progId="Visio.Drawing.11">
                  <p:embed/>
                </p:oleObj>
              </mc:Choice>
              <mc:Fallback>
                <p:oleObj name="Visio" r:id="rId4" imgW="4778976" imgH="59119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13118"/>
                        <a:ext cx="2230535" cy="27262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内容占位符 3"/>
          <p:cNvPicPr>
            <a:picLocks noGrp="1"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91318"/>
            <a:ext cx="5763785" cy="38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699792" y="5318435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像素面阵内差分放大器</a:t>
            </a:r>
            <a:r>
              <a:rPr lang="zh-CN" alt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平均增益</a:t>
            </a:r>
            <a:r>
              <a:rPr lang="en-US" altLang="zh-CN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~6.9</a:t>
            </a:r>
            <a:r>
              <a:rPr lang="zh-CN" alt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</a:t>
            </a:r>
            <a:r>
              <a:rPr lang="zh-CN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，增益分布</a:t>
            </a:r>
            <a:r>
              <a:rPr lang="en-US" altLang="zh-CN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zh-CN" alt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值</a:t>
            </a:r>
            <a:r>
              <a:rPr lang="en-US" altLang="zh-CN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altLang="zh-CN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endParaRPr lang="en-US" altLang="zh-CN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20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JadePix2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初步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结果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放大器增益分布特性 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3632" y="1163487"/>
            <a:ext cx="364715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一级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差分放大器增益的分布特性：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4665527"/>
            <a:ext cx="3326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像素内差分放大器原理图：</a:t>
            </a:r>
            <a:r>
              <a:rPr lang="zh-CN" alt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设计增益</a:t>
            </a:r>
            <a:r>
              <a:rPr lang="en-US" altLang="zh-CN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84080" y="2414283"/>
            <a:ext cx="248147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包括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  <a:r>
              <a:rPr lang="zh-CN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板上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6.4</a:t>
            </a:r>
            <a:r>
              <a:rPr lang="zh-CN" alt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倍的</a:t>
            </a:r>
            <a:r>
              <a:rPr lang="zh-CN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增益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两级源跟随器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共</a:t>
            </a:r>
            <a:r>
              <a:rPr lang="en-US" altLang="zh-CN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zh-CN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倍的增益</a:t>
            </a:r>
            <a:endParaRPr lang="zh-CN" altLang="en-US" sz="1400" dirty="0"/>
          </a:p>
        </p:txBody>
      </p:sp>
      <p:sp>
        <p:nvSpPr>
          <p:cNvPr id="19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430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largegain_4col_afterchange1.pdf" descr="largegain_4col_afterchange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1458" y="1714474"/>
            <a:ext cx="5832648" cy="413531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11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4096" y="1114115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lnSpc>
                <a:spcPct val="200000"/>
              </a:lnSpc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两级单端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放大器增益分布特性：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20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JadePix2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初步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结果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放大器增益分布特性（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87624" y="5761764"/>
            <a:ext cx="600108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像素面阵内差分放大器</a:t>
            </a:r>
            <a:r>
              <a:rPr lang="zh-CN" alt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平均增益</a:t>
            </a:r>
            <a:r>
              <a:rPr lang="en-US" altLang="zh-CN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~52</a:t>
            </a:r>
            <a:r>
              <a:rPr lang="zh-CN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，增益分布</a:t>
            </a:r>
            <a:r>
              <a:rPr lang="en-US" altLang="zh-CN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zh-CN" alt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值</a:t>
            </a:r>
            <a:r>
              <a:rPr lang="en-US" altLang="zh-CN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~15</a:t>
            </a:r>
            <a:endParaRPr lang="en-US" altLang="zh-CN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99992" y="2852936"/>
            <a:ext cx="226229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包括两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级源跟随器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共</a:t>
            </a: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倍的增益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550237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1259632" y="4115260"/>
            <a:ext cx="2463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像素内动态锁存器原理图</a:t>
            </a:r>
            <a:endParaRPr lang="zh-C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91636"/>
              </p:ext>
            </p:extLst>
          </p:nvPr>
        </p:nvGraphicFramePr>
        <p:xfrm>
          <a:off x="253588" y="4663121"/>
          <a:ext cx="4680519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757"/>
                <a:gridCol w="1158130"/>
                <a:gridCol w="2023632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锁存器噪声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FPN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差分放大器版本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≈ 4 e</a:t>
                      </a:r>
                      <a:r>
                        <a:rPr lang="en-US" altLang="zh-CN" sz="14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4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单端放大器版本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ignorable</a:t>
                      </a:r>
                      <a:endParaRPr lang="zh-CN" altLang="en-US" sz="1400" b="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850686"/>
              </p:ext>
            </p:extLst>
          </p:nvPr>
        </p:nvGraphicFramePr>
        <p:xfrm>
          <a:off x="367436" y="1380567"/>
          <a:ext cx="3815086" cy="255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4" name="Visio" r:id="rId4" imgW="8617673" imgH="5736528" progId="Visio.Drawing.11">
                  <p:embed/>
                </p:oleObj>
              </mc:Choice>
              <mc:Fallback>
                <p:oleObj name="Visio" r:id="rId4" imgW="8617673" imgH="57365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436" y="1380567"/>
                        <a:ext cx="3815086" cy="2556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s_curve_odd72_FPN.gif" descr="s_curve_odd72_FPN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79452" y="1303214"/>
            <a:ext cx="3700794" cy="2509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s_curve_odd72_TN.gif" descr="s_curve_odd72_TN.g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45374" y="3679478"/>
            <a:ext cx="3634872" cy="246502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矩形 17"/>
          <p:cNvSpPr/>
          <p:nvPr/>
        </p:nvSpPr>
        <p:spPr>
          <a:xfrm>
            <a:off x="4779452" y="1763703"/>
            <a:ext cx="2654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FPN</a:t>
            </a:r>
            <a:r>
              <a:rPr lang="zh-CN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 mV</a:t>
            </a:r>
          </a:p>
        </p:txBody>
      </p:sp>
      <p:sp>
        <p:nvSpPr>
          <p:cNvPr id="19" name="矩形 18"/>
          <p:cNvSpPr/>
          <p:nvPr/>
        </p:nvSpPr>
        <p:spPr>
          <a:xfrm>
            <a:off x="5907076" y="4454449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zh-CN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mV</a:t>
            </a:r>
          </a:p>
        </p:txBody>
      </p:sp>
      <p:sp>
        <p:nvSpPr>
          <p:cNvPr id="2" name="矩形 1"/>
          <p:cNvSpPr/>
          <p:nvPr/>
        </p:nvSpPr>
        <p:spPr>
          <a:xfrm>
            <a:off x="5310572" y="1150758"/>
            <a:ext cx="2492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锁存器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噪声测试结果：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20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JadePix2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初步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结果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动态锁存器噪声特性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6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Multigraph_70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647943"/>
            <a:ext cx="3633281" cy="2300438"/>
          </a:xfrm>
          <a:prstGeom prst="rect">
            <a:avLst/>
          </a:prstGeom>
        </p:spPr>
      </p:pic>
      <p:pic>
        <p:nvPicPr>
          <p:cNvPr id="18" name="Picture 1" descr="Mean_70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10" y="1187610"/>
            <a:ext cx="2987574" cy="2360552"/>
          </a:xfrm>
          <a:prstGeom prst="rect">
            <a:avLst/>
          </a:prstGeom>
        </p:spPr>
      </p:pic>
      <p:pic>
        <p:nvPicPr>
          <p:cNvPr id="19" name="Picture 1" descr="Noise_70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10" y="3593691"/>
            <a:ext cx="2958132" cy="233729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02885" y="5060162"/>
            <a:ext cx="3085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瞬态噪声：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11 e</a:t>
            </a:r>
            <a:r>
              <a:rPr lang="en-US" altLang="zh-CN" i="1" baseline="30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altLang="zh-CN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8909" y="4483607"/>
            <a:ext cx="4406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像素间的差异噪声：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~29 e</a:t>
            </a:r>
            <a:r>
              <a:rPr lang="en-US" altLang="zh-CN" i="1" baseline="30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zh-CN" i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95416" y="5619404"/>
                <a:ext cx="3684791" cy="403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zh-CN" altLang="en-US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总噪声 </a:t>
                </a:r>
                <a:r>
                  <a:rPr lang="en-US" altLang="zh-CN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29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31 e</a:t>
                </a:r>
                <a:r>
                  <a:rPr lang="en-US" altLang="zh-CN" i="1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zh-CN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16" y="5619404"/>
                <a:ext cx="3684791" cy="403252"/>
              </a:xfrm>
              <a:prstGeom prst="rect">
                <a:avLst/>
              </a:prstGeom>
              <a:blipFill rotWithShape="0">
                <a:blip r:embed="rId5"/>
                <a:stretch>
                  <a:fillRect t="-3030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338637" y="1187610"/>
            <a:ext cx="359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差分</a:t>
            </a:r>
            <a:r>
              <a:rPr lang="zh-CN" altLang="en-US" dirty="0"/>
              <a:t>版本</a:t>
            </a:r>
            <a:r>
              <a:rPr lang="zh-CN" altLang="en-US" dirty="0" smtClean="0"/>
              <a:t>数字像素阵列</a:t>
            </a:r>
            <a:r>
              <a:rPr lang="en-US" altLang="zh-CN" dirty="0" smtClean="0"/>
              <a:t>S-</a:t>
            </a:r>
            <a:r>
              <a:rPr lang="zh-CN" altLang="en-US" dirty="0" smtClean="0"/>
              <a:t>曲线结果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895923" y="340532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各像素阈值分布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557997" y="587042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各像素瞬态噪声分布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2" name="矩形 1"/>
          <p:cNvSpPr/>
          <p:nvPr/>
        </p:nvSpPr>
        <p:spPr>
          <a:xfrm>
            <a:off x="5210010" y="1785118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FPN: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1.08mV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等效到输入端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36096" y="4252760"/>
            <a:ext cx="3271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TN: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0.4mV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等效到输入端</a:t>
            </a:r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20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JadePix2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初步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结果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数字像素面阵噪声特性（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FPN_0.5.pdf" descr="FPN_0.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956" y="1300239"/>
            <a:ext cx="2766642" cy="2429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TN_0.5.pdf" descr="TN_0.5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7788" y="3716974"/>
            <a:ext cx="2766642" cy="2429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S_0.5_odd.pdf" descr="S_0.5_odd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3551" y="1720011"/>
            <a:ext cx="2888369" cy="253687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14</a:t>
            </a:fld>
            <a:endParaRPr lang="zh-CN" altLang="en-US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20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JadePix2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初步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结果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数字像素面阵噪声特性（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6844" y="1350679"/>
            <a:ext cx="428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两</a:t>
            </a:r>
            <a:r>
              <a:rPr lang="zh-CN" altLang="en-US" dirty="0" smtClean="0"/>
              <a:t>级单端版本数字像素阵列</a:t>
            </a:r>
            <a:r>
              <a:rPr lang="en-US" altLang="zh-CN" dirty="0" smtClean="0"/>
              <a:t>S-</a:t>
            </a:r>
            <a:r>
              <a:rPr lang="zh-CN" altLang="en-US" dirty="0" smtClean="0"/>
              <a:t>曲线结果：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624751" y="362415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各像素阈值分布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393918" y="598977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各像素瞬态噪声分布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472513" y="1179917"/>
            <a:ext cx="455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FPN: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53.3/52 =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1.03mV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等效到输入端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24751" y="4383288"/>
            <a:ext cx="3271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~0.2mV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等效到输入端</a:t>
            </a:r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2885" y="5060162"/>
            <a:ext cx="3085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瞬态噪声：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 e</a:t>
            </a:r>
            <a:r>
              <a:rPr lang="en-US" altLang="zh-CN" i="1" baseline="30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altLang="zh-CN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8909" y="4483607"/>
            <a:ext cx="4406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像素间的差异噪声：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e</a:t>
            </a:r>
            <a:r>
              <a:rPr lang="en-US" altLang="zh-CN" i="1" baseline="30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zh-CN" i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95416" y="5619404"/>
                <a:ext cx="3720057" cy="403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zh-CN" altLang="en-US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总噪声 </a:t>
                </a:r>
                <a:r>
                  <a:rPr lang="en-US" altLang="zh-CN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29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5.5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29.5 e</a:t>
                </a:r>
                <a:r>
                  <a:rPr lang="en-US" altLang="zh-CN" i="1" baseline="300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altLang="zh-CN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16" y="5619404"/>
                <a:ext cx="3720057" cy="403252"/>
              </a:xfrm>
              <a:prstGeom prst="rect">
                <a:avLst/>
              </a:prstGeom>
              <a:blipFill rotWithShape="0">
                <a:blip r:embed="rId5"/>
                <a:stretch>
                  <a:fillRect t="-3030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65848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0790" y="2418941"/>
            <a:ext cx="3626115" cy="3263504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962248" y="2752468"/>
            <a:ext cx="468630" cy="137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0" name="直接箭头连接符 9"/>
          <p:cNvCxnSpPr>
            <a:stCxn id="8" idx="1"/>
          </p:cNvCxnSpPr>
          <p:nvPr/>
        </p:nvCxnSpPr>
        <p:spPr>
          <a:xfrm flipH="1" flipV="1">
            <a:off x="2989066" y="2230873"/>
            <a:ext cx="1041812" cy="541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JadePix2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初步测试结果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信号收集端等效电容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693748" y="1836551"/>
                <a:ext cx="1800200" cy="48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C=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4.9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𝑓𝐹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48" y="1836551"/>
                <a:ext cx="1800200" cy="487378"/>
              </a:xfrm>
              <a:prstGeom prst="rect">
                <a:avLst/>
              </a:prstGeom>
              <a:blipFill rotWithShape="0">
                <a:blip r:embed="rId4"/>
                <a:stretch>
                  <a:fillRect l="-3051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281149" y="1229013"/>
            <a:ext cx="540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利用两级单端放大器的模拟像素阵列和</a:t>
            </a:r>
            <a:r>
              <a:rPr lang="en-US" altLang="zh-CN" baseline="30000" dirty="0" smtClean="0"/>
              <a:t>55</a:t>
            </a:r>
            <a:r>
              <a:rPr lang="en-US" altLang="zh-CN" dirty="0" smtClean="0"/>
              <a:t>Fe</a:t>
            </a:r>
            <a:r>
              <a:rPr lang="zh-CN" altLang="en-US" dirty="0" smtClean="0"/>
              <a:t>源测试：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5103431" y="2189069"/>
            <a:ext cx="2798582" cy="1041268"/>
            <a:chOff x="6126131" y="1115850"/>
            <a:chExt cx="4976291" cy="2270019"/>
          </a:xfrm>
        </p:grpSpPr>
        <p:sp>
          <p:nvSpPr>
            <p:cNvPr id="23" name="圆角矩形 22"/>
            <p:cNvSpPr/>
            <p:nvPr/>
          </p:nvSpPr>
          <p:spPr>
            <a:xfrm>
              <a:off x="7038253" y="1115850"/>
              <a:ext cx="4064169" cy="227001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6126131" y="1115850"/>
              <a:ext cx="912122" cy="227001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7920" y="1225455"/>
              <a:ext cx="4884502" cy="2050808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5358981" y="1772463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两级放大器，两级源跟随器</a:t>
            </a:r>
          </a:p>
        </p:txBody>
      </p:sp>
      <p:sp>
        <p:nvSpPr>
          <p:cNvPr id="28" name="矩形 27"/>
          <p:cNvSpPr/>
          <p:nvPr/>
        </p:nvSpPr>
        <p:spPr>
          <a:xfrm>
            <a:off x="4547266" y="3459710"/>
            <a:ext cx="40943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zh-CN" sz="1400" dirty="0" smtClean="0"/>
              <a:t>4</a:t>
            </a:r>
            <a:r>
              <a:rPr lang="zh-CN" altLang="en-US" sz="1400" dirty="0" smtClean="0"/>
              <a:t>级放大器模块</a:t>
            </a:r>
            <a:r>
              <a:rPr lang="zh-CN" altLang="en-US" sz="1400" dirty="0" smtClean="0"/>
              <a:t>，前</a:t>
            </a:r>
            <a:r>
              <a:rPr lang="zh-CN" altLang="en-US" sz="1400" dirty="0" smtClean="0"/>
              <a:t>两级放大器的增益</a:t>
            </a:r>
            <a:r>
              <a:rPr lang="zh-CN" altLang="en-US" sz="1400" dirty="0" smtClean="0"/>
              <a:t>较高且非线性，后两级</a:t>
            </a:r>
            <a:r>
              <a:rPr lang="en-US" altLang="zh-CN" sz="1400" dirty="0" smtClean="0"/>
              <a:t>SF</a:t>
            </a:r>
            <a:r>
              <a:rPr lang="zh-CN" altLang="en-US" sz="1400" dirty="0"/>
              <a:t>同时</a:t>
            </a:r>
            <a:r>
              <a:rPr lang="zh-CN" altLang="en-US" sz="1400" dirty="0" smtClean="0"/>
              <a:t>限定了有限的动态范围。</a:t>
            </a:r>
            <a:r>
              <a:rPr lang="zh-CN" altLang="en-US" sz="1400" dirty="0" smtClean="0"/>
              <a:t>等效</a:t>
            </a:r>
            <a:r>
              <a:rPr lang="zh-CN" altLang="en-US" sz="1400" dirty="0" smtClean="0"/>
              <a:t>到输入</a:t>
            </a:r>
            <a:r>
              <a:rPr lang="zh-CN" altLang="en-US" sz="1400" dirty="0" smtClean="0"/>
              <a:t>端的</a:t>
            </a:r>
            <a:r>
              <a:rPr lang="zh-CN" altLang="en-US" sz="1400" dirty="0" smtClean="0">
                <a:solidFill>
                  <a:srgbClr val="FF0000"/>
                </a:solidFill>
              </a:rPr>
              <a:t>增益线性动态范围</a:t>
            </a:r>
            <a:r>
              <a:rPr lang="zh-CN" altLang="en-US" sz="1400" dirty="0" smtClean="0">
                <a:solidFill>
                  <a:srgbClr val="FF0000"/>
                </a:solidFill>
              </a:rPr>
              <a:t>很窄</a:t>
            </a:r>
            <a:r>
              <a:rPr lang="zh-CN" altLang="en-US" sz="1400" dirty="0" smtClean="0"/>
              <a:t>（只有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多个</a:t>
            </a:r>
            <a:r>
              <a:rPr lang="en-US" altLang="zh-CN" sz="1400" dirty="0" smtClean="0"/>
              <a:t>mV</a:t>
            </a:r>
            <a:r>
              <a:rPr lang="zh-CN" altLang="en-US" sz="1400" dirty="0" smtClean="0"/>
              <a:t>的线性放大范围），信号很容易饱和。</a:t>
            </a:r>
            <a:endParaRPr lang="en-US" altLang="zh-CN" sz="1400" dirty="0" smtClean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zh-CN" altLang="en-US" sz="1400" dirty="0"/>
              <a:t>调节</a:t>
            </a:r>
            <a:r>
              <a:rPr lang="zh-CN" altLang="en-US" sz="1400" dirty="0" smtClean="0"/>
              <a:t>了放大器的初始工作点，使</a:t>
            </a:r>
            <a:r>
              <a:rPr lang="en-US" altLang="zh-CN" sz="1400" dirty="0" smtClean="0"/>
              <a:t>1600e</a:t>
            </a:r>
            <a:r>
              <a:rPr lang="en-US" altLang="zh-CN" sz="1400" baseline="30000" dirty="0" smtClean="0"/>
              <a:t>-</a:t>
            </a:r>
            <a:r>
              <a:rPr lang="zh-CN" altLang="en-US" sz="1400" dirty="0" smtClean="0"/>
              <a:t>左右的</a:t>
            </a:r>
            <a:r>
              <a:rPr lang="zh-CN" altLang="en-US" sz="1400" dirty="0" smtClean="0">
                <a:solidFill>
                  <a:srgbClr val="FF0000"/>
                </a:solidFill>
              </a:rPr>
              <a:t>大信号刚好落在模拟通路的线性放大范围</a:t>
            </a:r>
            <a:r>
              <a:rPr lang="zh-CN" altLang="en-US" sz="1400" dirty="0" smtClean="0"/>
              <a:t>，但此时对</a:t>
            </a:r>
            <a:r>
              <a:rPr lang="zh-CN" altLang="en-US" sz="1400" dirty="0" smtClean="0">
                <a:solidFill>
                  <a:srgbClr val="FF0000"/>
                </a:solidFill>
              </a:rPr>
              <a:t>小信号没有增益</a:t>
            </a:r>
            <a:r>
              <a:rPr lang="zh-CN" altLang="en-US" sz="1400" dirty="0" smtClean="0">
                <a:solidFill>
                  <a:srgbClr val="FF0000"/>
                </a:solidFill>
              </a:rPr>
              <a:t>和</a:t>
            </a:r>
            <a:r>
              <a:rPr lang="zh-CN" altLang="en-US" sz="1400" dirty="0">
                <a:solidFill>
                  <a:srgbClr val="FF0000"/>
                </a:solidFill>
              </a:rPr>
              <a:t>响应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zh-CN" altLang="en-US" sz="1400" dirty="0" smtClean="0"/>
              <a:t>取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倍以上信噪比的事例数后得到的结果</a:t>
            </a:r>
            <a:endParaRPr lang="zh-CN" altLang="en-US" sz="1400" dirty="0"/>
          </a:p>
        </p:txBody>
      </p:sp>
      <p:sp>
        <p:nvSpPr>
          <p:cNvPr id="29" name="矩形 28"/>
          <p:cNvSpPr/>
          <p:nvPr/>
        </p:nvSpPr>
        <p:spPr>
          <a:xfrm>
            <a:off x="2904601" y="3297767"/>
            <a:ext cx="105764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200" dirty="0"/>
              <a:t>5.9 </a:t>
            </a:r>
            <a:r>
              <a:rPr lang="en-US" altLang="zh-CN" sz="1200" dirty="0" err="1"/>
              <a:t>keV</a:t>
            </a:r>
            <a:r>
              <a:rPr lang="en-US" altLang="zh-CN" sz="1200" dirty="0"/>
              <a:t> </a:t>
            </a:r>
            <a:r>
              <a:rPr lang="en-US" altLang="zh-CN" sz="1200" dirty="0" smtClean="0"/>
              <a:t>X-ray</a:t>
            </a:r>
            <a:r>
              <a:rPr lang="zh-CN" altLang="en-US" sz="1200" dirty="0" smtClean="0"/>
              <a:t>产生的</a:t>
            </a:r>
            <a:r>
              <a:rPr lang="en-US" altLang="zh-CN" sz="1200" dirty="0" smtClean="0"/>
              <a:t>1640 e</a:t>
            </a:r>
            <a:r>
              <a:rPr lang="en-US" altLang="zh-CN" sz="1200" baseline="30000" dirty="0" smtClean="0"/>
              <a:t>-</a:t>
            </a:r>
            <a:r>
              <a:rPr lang="zh-CN" altLang="en-US" sz="1200" dirty="0" smtClean="0"/>
              <a:t>的吸收峰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992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12224" cy="914400"/>
          </a:xfrm>
        </p:spPr>
        <p:txBody>
          <a:bodyPr>
            <a:normAutofit/>
          </a:bodyPr>
          <a:lstStyle/>
          <a:p>
            <a:pPr lvl="1" algn="ctr" rtl="0">
              <a:lnSpc>
                <a:spcPct val="200000"/>
              </a:lnSpc>
              <a:defRPr/>
            </a:pPr>
            <a:r>
              <a:rPr lang="zh-CN" alt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小结和展望</a:t>
            </a:r>
            <a:endParaRPr lang="en-US" sz="24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72233"/>
              </p:ext>
            </p:extLst>
          </p:nvPr>
        </p:nvGraphicFramePr>
        <p:xfrm>
          <a:off x="796643" y="1438436"/>
          <a:ext cx="7433338" cy="252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530"/>
                <a:gridCol w="5212808"/>
              </a:tblGrid>
              <a:tr h="487192">
                <a:tc>
                  <a:txBody>
                    <a:bodyPr/>
                    <a:lstStyle/>
                    <a:p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CEPC</a:t>
                      </a:r>
                      <a:r>
                        <a:rPr lang="zh-CN" altLang="en-US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主要指标要求</a:t>
                      </a:r>
                      <a:endParaRPr lang="zh-CN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JadePix2</a:t>
                      </a:r>
                      <a:r>
                        <a:rPr lang="en-US" altLang="zh-CN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的结构拓展到 </a:t>
                      </a:r>
                      <a:r>
                        <a:rPr lang="en-US" altLang="zh-CN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1.5×3.0 cm</a:t>
                      </a:r>
                      <a:r>
                        <a:rPr lang="en-US" altLang="zh-CN" sz="16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altLang="zh-CN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altLang="zh-CN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600×1300 pixels)</a:t>
                      </a:r>
                      <a:endParaRPr lang="zh-CN" altLang="en-US" sz="1600" i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7192">
                <a:tc>
                  <a:txBody>
                    <a:bodyPr/>
                    <a:lstStyle/>
                    <a:p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&lt;20 </a:t>
                      </a:r>
                      <a:r>
                        <a:rPr lang="el-GR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30 </a:t>
                      </a:r>
                      <a:r>
                        <a:rPr lang="el-GR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s/</a:t>
                      </a:r>
                      <a:r>
                        <a:rPr lang="zh-CN" altLang="en-US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帧</a:t>
                      </a:r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（按</a:t>
                      </a:r>
                      <a:r>
                        <a:rPr lang="en-US" altLang="zh-CN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MISTRAL</a:t>
                      </a:r>
                      <a:r>
                        <a:rPr lang="zh-CN" altLang="en-US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的方式，两行同时读出）</a:t>
                      </a:r>
                      <a:endParaRPr lang="zh-CN" altLang="en-US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1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 </a:t>
                      </a:r>
                      <a:r>
                        <a:rPr lang="en-US" altLang="zh-CN" sz="16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16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像素面阵部分（同一时间双行导通）：</a:t>
                      </a:r>
                      <a:endParaRPr lang="en-US" altLang="zh-CN" sz="16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- 7.5 </a:t>
                      </a:r>
                      <a:r>
                        <a:rPr lang="en-US" altLang="zh-CN" sz="16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16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（差分版本）；</a:t>
                      </a:r>
                      <a:endParaRPr lang="en-US" altLang="zh-CN" sz="160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- 13 </a:t>
                      </a:r>
                      <a:r>
                        <a:rPr lang="en-US" altLang="zh-CN" sz="16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altLang="zh-CN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16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（单端版本）；</a:t>
                      </a:r>
                      <a:endParaRPr lang="en-US" altLang="zh-CN" sz="160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外围电路部分：功耗的主要来源，需完善待验证</a:t>
                      </a:r>
                      <a:endParaRPr lang="zh-CN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7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 </a:t>
                      </a:r>
                      <a:r>
                        <a:rPr lang="el-GR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altLang="zh-CN" sz="1600" i="1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en-US" altLang="zh-CN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zh-CN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altLang="en-US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依据国际同行经验，待验证</a:t>
                      </a:r>
                      <a:r>
                        <a:rPr lang="en-US" altLang="zh-CN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CN" sz="1600" i="1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7648" y="4127654"/>
            <a:ext cx="7525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下一步工作：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进一步尝试压缩像素尺寸；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进一步提高读出速度；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优化噪声水平到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~20e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设计外围数据压缩电路：优化功耗、面积和算法，使芯片整体达到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功耗要求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79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8424" y="2967335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谢谢大家！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34076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致谢：感谢国家重点研发计划专项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(2016YFA0400400)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和国家自然科学青年基金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项目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11605217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支持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67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02" y="1524437"/>
            <a:ext cx="5635092" cy="342729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59587" y="3589558"/>
            <a:ext cx="12148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dirty="0"/>
              <a:t>第一列</a:t>
            </a:r>
          </a:p>
        </p:txBody>
      </p:sp>
      <p:cxnSp>
        <p:nvCxnSpPr>
          <p:cNvPr id="7" name="直接箭头连接符 6"/>
          <p:cNvCxnSpPr>
            <a:stCxn id="5" idx="0"/>
          </p:cNvCxnSpPr>
          <p:nvPr/>
        </p:nvCxnSpPr>
        <p:spPr>
          <a:xfrm flipV="1">
            <a:off x="1767010" y="3073576"/>
            <a:ext cx="522514" cy="515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2289524" y="1499501"/>
            <a:ext cx="1770017" cy="4180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137919" y="1291044"/>
            <a:ext cx="17242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SF</a:t>
            </a:r>
            <a:r>
              <a:rPr lang="zh-CN" altLang="en-US" sz="1350" dirty="0"/>
              <a:t>饱和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52764" y="4765802"/>
            <a:ext cx="457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V1</a:t>
            </a:r>
            <a:endParaRPr lang="zh-CN" altLang="en-US" sz="1350" dirty="0"/>
          </a:p>
        </p:txBody>
      </p:sp>
      <p:sp>
        <p:nvSpPr>
          <p:cNvPr id="14" name="文本框 13"/>
          <p:cNvSpPr txBox="1"/>
          <p:nvPr/>
        </p:nvSpPr>
        <p:spPr>
          <a:xfrm>
            <a:off x="-8008" y="1780353"/>
            <a:ext cx="6270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ADC</a:t>
            </a:r>
            <a:endParaRPr lang="zh-CN" altLang="en-US" sz="1350" dirty="0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5032724" y="3635279"/>
            <a:ext cx="32657" cy="5355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732278" y="3358279"/>
            <a:ext cx="10776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dirty="0"/>
              <a:t>放大器界限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39" y="1708267"/>
            <a:ext cx="2870424" cy="21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03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097" y="1908876"/>
            <a:ext cx="2278373" cy="1456820"/>
          </a:xfrm>
          <a:prstGeom prst="rect">
            <a:avLst/>
          </a:prstGeom>
        </p:spPr>
      </p:pic>
      <p:graphicFrame>
        <p:nvGraphicFramePr>
          <p:cNvPr id="32" name="表格 31"/>
          <p:cNvGraphicFramePr>
            <a:graphicFrameLocks noGrp="1"/>
          </p:cNvGraphicFramePr>
          <p:nvPr>
            <p:extLst/>
          </p:nvPr>
        </p:nvGraphicFramePr>
        <p:xfrm>
          <a:off x="429994" y="4234119"/>
          <a:ext cx="7794272" cy="1715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079"/>
                <a:gridCol w="995060"/>
                <a:gridCol w="867384"/>
                <a:gridCol w="1510297"/>
                <a:gridCol w="953156"/>
                <a:gridCol w="878718"/>
                <a:gridCol w="858690"/>
                <a:gridCol w="969888"/>
              </a:tblGrid>
              <a:tr h="533386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Diode </a:t>
                      </a:r>
                      <a:r>
                        <a:rPr lang="en-US" altLang="zh-CN" sz="9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size (µm</a:t>
                      </a:r>
                      <a:r>
                        <a:rPr lang="en-US" altLang="zh-CN" sz="900" b="1" kern="1200" baseline="300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Diode Bias (V)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Equivalent</a:t>
                      </a:r>
                      <a:r>
                        <a:rPr lang="en-US" altLang="zh-CN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C, including AMP input transistors (</a:t>
                      </a:r>
                      <a:r>
                        <a:rPr lang="en-US" altLang="zh-CN" sz="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r>
                        <a:rPr lang="en-US" altLang="zh-CN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Parasitic</a:t>
                      </a:r>
                      <a:r>
                        <a:rPr lang="en-US" altLang="zh-CN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 (</a:t>
                      </a:r>
                      <a:r>
                        <a:rPr lang="en-US" altLang="zh-CN" sz="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r>
                        <a:rPr lang="en-US" altLang="zh-CN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altLang="zh-CN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sensing point C (</a:t>
                      </a:r>
                      <a:r>
                        <a:rPr lang="en-US" altLang="zh-CN" sz="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r>
                        <a:rPr lang="en-US" altLang="zh-CN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CVF on the</a:t>
                      </a:r>
                      <a:endParaRPr lang="zh-CN" altLang="en-US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sensing</a:t>
                      </a:r>
                      <a:r>
                        <a:rPr lang="en-US" altLang="zh-CN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diode (</a:t>
                      </a:r>
                      <a:r>
                        <a:rPr lang="en-US" altLang="zh-CN" sz="9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µV/e</a:t>
                      </a:r>
                      <a:r>
                        <a:rPr lang="en-US" altLang="zh-CN" sz="900" b="1" kern="1200" baseline="300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CVF after</a:t>
                      </a:r>
                      <a:r>
                        <a:rPr lang="en-US" altLang="zh-CN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altLang="zh-CN" sz="9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altLang="zh-CN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9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µV/e</a:t>
                      </a:r>
                      <a:r>
                        <a:rPr lang="en-US" altLang="zh-CN" sz="900" b="1" kern="1200" baseline="300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23722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Version 1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r>
                        <a:rPr lang="en-US" altLang="zh-CN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0.786 </a:t>
                      </a:r>
                      <a:r>
                        <a:rPr lang="en-US" altLang="zh-CN" sz="11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4.316 </a:t>
                      </a:r>
                      <a:r>
                        <a:rPr lang="en-US" altLang="zh-CN" sz="11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22860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Version</a:t>
                      </a:r>
                      <a:r>
                        <a:rPr lang="en-US" altLang="zh-CN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6.32</a:t>
                      </a:r>
                      <a:r>
                        <a:rPr lang="en-US" altLang="zh-CN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0.670 </a:t>
                      </a:r>
                      <a:r>
                        <a:rPr lang="en-US" altLang="zh-CN" sz="11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6.99 </a:t>
                      </a:r>
                      <a:r>
                        <a:rPr lang="en-US" altLang="zh-CN" sz="11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22.9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187.3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4.39 </a:t>
                      </a:r>
                      <a:r>
                        <a:rPr lang="en-US" altLang="zh-CN" sz="11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5.06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31.7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8.13 </a:t>
                      </a:r>
                      <a:r>
                        <a:rPr lang="en-US" altLang="zh-CN" sz="11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8.80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18.2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143.8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5.37 </a:t>
                      </a:r>
                      <a:r>
                        <a:rPr lang="en-US" altLang="zh-CN" sz="11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6.04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209.4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743711" y="1749627"/>
            <a:ext cx="3007616" cy="2355712"/>
            <a:chOff x="836297" y="422193"/>
            <a:chExt cx="4229479" cy="338817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151" y="651292"/>
              <a:ext cx="3931625" cy="2948719"/>
            </a:xfrm>
            <a:prstGeom prst="rect">
              <a:avLst/>
            </a:prstGeom>
          </p:spPr>
        </p:pic>
        <p:sp>
          <p:nvSpPr>
            <p:cNvPr id="58" name="矩形 57"/>
            <p:cNvSpPr/>
            <p:nvPr/>
          </p:nvSpPr>
          <p:spPr>
            <a:xfrm>
              <a:off x="1869200" y="621474"/>
              <a:ext cx="1019364" cy="4316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b="1" dirty="0"/>
                <a:t>6.32 </a:t>
              </a:r>
              <a:r>
                <a:rPr lang="en-US" altLang="zh-CN" sz="1350" b="1" dirty="0" err="1"/>
                <a:t>fF</a:t>
              </a:r>
              <a:endParaRPr lang="zh-CN" altLang="en-US" sz="1350" b="1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3972561" y="2337298"/>
              <a:ext cx="1019364" cy="4316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b="1" dirty="0"/>
                <a:t>4.39 </a:t>
              </a:r>
              <a:r>
                <a:rPr lang="en-US" altLang="zh-CN" sz="1350" b="1" dirty="0" err="1"/>
                <a:t>fF</a:t>
              </a:r>
              <a:endParaRPr lang="zh-CN" altLang="en-US" sz="1350" b="1" dirty="0"/>
            </a:p>
          </p:txBody>
        </p:sp>
        <p:sp>
          <p:nvSpPr>
            <p:cNvPr id="60" name="矩形 59"/>
            <p:cNvSpPr/>
            <p:nvPr/>
          </p:nvSpPr>
          <p:spPr>
            <a:xfrm>
              <a:off x="2940028" y="1617831"/>
              <a:ext cx="706027" cy="4316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b="1" dirty="0"/>
                <a:t>30%</a:t>
              </a:r>
              <a:endParaRPr lang="zh-CN" altLang="en-US" sz="1350" b="1" dirty="0"/>
            </a:p>
          </p:txBody>
        </p:sp>
        <p:cxnSp>
          <p:nvCxnSpPr>
            <p:cNvPr id="61" name="直接箭头连接符 60"/>
            <p:cNvCxnSpPr/>
            <p:nvPr/>
          </p:nvCxnSpPr>
          <p:spPr>
            <a:xfrm>
              <a:off x="3527048" y="1516199"/>
              <a:ext cx="0" cy="57259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1890477" y="3445163"/>
              <a:ext cx="2580939" cy="365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105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bias</a:t>
              </a:r>
              <a:r>
                <a:rPr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on the sensing diode (V)</a:t>
              </a:r>
              <a:endPara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rot="16200000">
              <a:off x="-599294" y="1857784"/>
              <a:ext cx="3228254" cy="3570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Equivalent C on the sensing point (</a:t>
              </a:r>
              <a:r>
                <a:rPr lang="en-US" altLang="zh-CN" sz="10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fF</a:t>
              </a:r>
              <a:r>
                <a:rPr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4" name="直接箭头连接符 63"/>
          <p:cNvCxnSpPr>
            <a:endCxn id="31" idx="1"/>
          </p:cNvCxnSpPr>
          <p:nvPr/>
        </p:nvCxnSpPr>
        <p:spPr>
          <a:xfrm>
            <a:off x="3679117" y="2552042"/>
            <a:ext cx="2374980" cy="85244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 rot="157401">
            <a:off x="3706368" y="2340833"/>
            <a:ext cx="2368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version 2 &amp; diode surface </a:t>
            </a:r>
            <a:r>
              <a:rPr lang="en-US" altLang="zh-CN" sz="1050" dirty="0"/>
              <a:t>= 4 </a:t>
            </a:r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µm</a:t>
            </a:r>
            <a:r>
              <a:rPr lang="en-US" altLang="zh-CN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050" dirty="0"/>
              <a:t> </a:t>
            </a:r>
            <a:endParaRPr lang="zh-CN" altLang="en-US" sz="1050" dirty="0"/>
          </a:p>
        </p:txBody>
      </p:sp>
      <p:sp>
        <p:nvSpPr>
          <p:cNvPr id="66" name="文本框 65"/>
          <p:cNvSpPr txBox="1"/>
          <p:nvPr/>
        </p:nvSpPr>
        <p:spPr>
          <a:xfrm>
            <a:off x="2122726" y="3993507"/>
            <a:ext cx="60007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Table: some details for both of the 2 versions with different “Bias voltage” and “diode size” </a:t>
            </a:r>
            <a:endParaRPr lang="zh-CN" altLang="en-US" sz="1050" dirty="0"/>
          </a:p>
        </p:txBody>
      </p:sp>
      <p:sp>
        <p:nvSpPr>
          <p:cNvPr id="67" name="矩形 66"/>
          <p:cNvSpPr/>
          <p:nvPr/>
        </p:nvSpPr>
        <p:spPr>
          <a:xfrm>
            <a:off x="8224267" y="4461833"/>
            <a:ext cx="10310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“Best case” 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cxnSp>
        <p:nvCxnSpPr>
          <p:cNvPr id="68" name="直接箭头连接符 67"/>
          <p:cNvCxnSpPr/>
          <p:nvPr/>
        </p:nvCxnSpPr>
        <p:spPr>
          <a:xfrm flipH="1">
            <a:off x="7962138" y="4710061"/>
            <a:ext cx="370332" cy="178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 flipH="1">
            <a:off x="7962138" y="4738832"/>
            <a:ext cx="438912" cy="6081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457200" y="1300678"/>
            <a:ext cx="2813591" cy="397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</a:t>
            </a:r>
            <a:r>
              <a:rPr lang="en-US" altLang="zh-CN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on the sensing </a:t>
            </a:r>
            <a:r>
              <a:rPr lang="en-US" altLang="zh-CN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point:</a:t>
            </a:r>
            <a:endParaRPr lang="en-US" altLang="zh-CN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5287230" y="3453658"/>
            <a:ext cx="36556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*A carefully layout &amp; AMP input transistor size was chosen</a:t>
            </a:r>
            <a:endParaRPr lang="zh-CN" altLang="en-US" sz="1050" dirty="0"/>
          </a:p>
        </p:txBody>
      </p:sp>
      <p:sp>
        <p:nvSpPr>
          <p:cNvPr id="29" name="Titre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78296"/>
          </a:xfrm>
        </p:spPr>
        <p:txBody>
          <a:bodyPr>
            <a:normAutofit fontScale="90000"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JadePix2: sensing point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3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报告内容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904" y="148478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顶点探测器芯片的设计要求和挑战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原型芯片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JadePix2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设计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初步测试结果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小结和展望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致谢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30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6"/>
          <p:cNvSpPr>
            <a:spLocks noGrp="1"/>
          </p:cNvSpPr>
          <p:nvPr>
            <p:ph type="title"/>
          </p:nvPr>
        </p:nvSpPr>
        <p:spPr>
          <a:xfrm>
            <a:off x="415066" y="775708"/>
            <a:ext cx="8229600" cy="367608"/>
          </a:xfrm>
        </p:spPr>
        <p:txBody>
          <a:bodyPr>
            <a:normAutofit fontScale="90000"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Sensing point: </a:t>
            </a:r>
            <a:r>
              <a:rPr lang="en-US" sz="2200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test results of JadePix1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4" y="2492896"/>
            <a:ext cx="3672408" cy="258779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414" y="2524505"/>
            <a:ext cx="3612480" cy="236606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582923" y="525688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CVF ≈ 26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00142" y="528854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CVF ≈ 32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μV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en-US" altLang="zh-CN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zh-CN" alt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82049" y="1406116"/>
            <a:ext cx="690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results from JadePix1: diode + SF structure</a:t>
            </a:r>
            <a:endParaRPr lang="zh-CN" altLang="en-US" sz="2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51572" y="212031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um</a:t>
            </a:r>
            <a:r>
              <a:rPr lang="en-US" altLang="zh-CN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diode, 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diode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V</a:t>
            </a:r>
            <a:endParaRPr lang="zh-CN" alt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82662" y="215540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r>
              <a:rPr lang="en-US" altLang="zh-CN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diode,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diode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V</a:t>
            </a:r>
            <a:endParaRPr lang="zh-CN" alt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835696" y="5631885"/>
            <a:ext cx="223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≈5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altLang="zh-CN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436096" y="5651956"/>
            <a:ext cx="262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6.15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altLang="zh-CN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96596" y="3580390"/>
            <a:ext cx="145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5.9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ray</a:t>
            </a:r>
            <a:endParaRPr lang="zh-CN" alt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3100242" y="3924647"/>
            <a:ext cx="247622" cy="76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9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 txBox="1">
            <a:spLocks/>
          </p:cNvSpPr>
          <p:nvPr/>
        </p:nvSpPr>
        <p:spPr>
          <a:xfrm>
            <a:off x="460281" y="3745596"/>
            <a:ext cx="7521129" cy="21080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内层像素探测器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主要技术指标要求：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空间分辨精度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优于</a:t>
            </a:r>
            <a:r>
              <a:rPr lang="en-US" altLang="zh-CN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sz="1600" dirty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µm</a:t>
            </a:r>
            <a:r>
              <a:rPr lang="en-US" altLang="zh-CN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zh-CN" alt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高粒度像素面阵，数字像素尺寸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18 </a:t>
            </a:r>
            <a:r>
              <a:rPr lang="el-GR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物质量 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每层单面 </a:t>
            </a:r>
            <a:r>
              <a:rPr lang="en-US" altLang="zh-CN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altLang="zh-CN" sz="1600" dirty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0.15%X</a:t>
            </a:r>
            <a:r>
              <a:rPr lang="en-US" altLang="zh-CN" sz="1600" baseline="-25000" dirty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1600" dirty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/layer </a:t>
            </a:r>
            <a:r>
              <a:rPr lang="en-US" altLang="zh-CN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zh-CN" alt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薄探测器、低功耗；</a:t>
            </a:r>
            <a:r>
              <a:rPr lang="zh-CN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要求</a:t>
            </a: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AISC+</a:t>
            </a:r>
            <a:r>
              <a:rPr lang="zh-CN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传感器厚度 </a:t>
            </a:r>
            <a:r>
              <a:rPr lang="en-US" altLang="zh-CN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µm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采用风冷技术，尽量控制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探测器芯片</a:t>
            </a:r>
            <a:r>
              <a:rPr lang="zh-CN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功耗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&lt;50mV/cm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着火像素比率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1% </a:t>
            </a:r>
            <a:r>
              <a:rPr lang="en-US" altLang="zh-CN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高速</a:t>
            </a:r>
            <a:r>
              <a:rPr lang="zh-CN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信号处理，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20</a:t>
            </a:r>
            <a:r>
              <a:rPr lang="el-GR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</a:t>
            </a:r>
            <a:r>
              <a:rPr lang="zh-CN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帧</a:t>
            </a:r>
            <a:endParaRPr lang="en-US" altLang="zh-CN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抗辐照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要求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总剂量</a:t>
            </a:r>
            <a:r>
              <a:rPr lang="zh-CN" altLang="en-US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sz="1600" dirty="0" err="1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altLang="zh-CN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非电离能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600" baseline="300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1600" baseline="-25000" dirty="0" err="1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en-US" altLang="zh-CN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  <a:r>
              <a:rPr lang="en-US" altLang="zh-CN" sz="1600" baseline="300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600" dirty="0" smtClean="0">
                <a:solidFill>
                  <a:srgbClr val="280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03" y="1206675"/>
            <a:ext cx="2870089" cy="225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150" y="1338209"/>
            <a:ext cx="2304333" cy="1970289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3400670" y="3130515"/>
            <a:ext cx="434955" cy="222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圆角矩形 21"/>
          <p:cNvSpPr/>
          <p:nvPr/>
        </p:nvSpPr>
        <p:spPr>
          <a:xfrm>
            <a:off x="5475447" y="1346569"/>
            <a:ext cx="2308093" cy="20012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23" name="直接箭头连接符 22"/>
          <p:cNvCxnSpPr>
            <a:stCxn id="21" idx="6"/>
          </p:cNvCxnSpPr>
          <p:nvPr/>
        </p:nvCxnSpPr>
        <p:spPr>
          <a:xfrm flipV="1">
            <a:off x="3835625" y="2790336"/>
            <a:ext cx="1356746" cy="451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375939" y="3434453"/>
            <a:ext cx="2804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+mn-ea"/>
              </a:rPr>
              <a:t>粒子对撞机探测器结构图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41954" y="3425161"/>
            <a:ext cx="1654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+mn-ea"/>
              </a:rPr>
              <a:t>顶点探测器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6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顶点探测器芯片的设计要求和挑战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dirty="0"/>
              <a:t>4</a:t>
            </a: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415066" y="1916832"/>
            <a:ext cx="8507288" cy="210127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有希望达到要求的像素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探测器工艺包括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DEPFET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CMOS technology: </a:t>
            </a:r>
            <a:r>
              <a:rPr lang="zh-CN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具有可单片集成、</a:t>
            </a: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fill factor</a:t>
            </a:r>
            <a:r>
              <a:rPr lang="zh-CN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、成熟的商业化应用、低噪声等优势</a:t>
            </a: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当前相对较成熟的选择 </a:t>
            </a:r>
            <a:r>
              <a:rPr lang="en-US" altLang="zh-CN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TowerJazz</a:t>
            </a:r>
            <a:r>
              <a:rPr lang="en-US" altLang="zh-C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0.18 </a:t>
            </a:r>
            <a:r>
              <a:rPr lang="zh-CN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μm 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CIS </a:t>
            </a:r>
            <a:r>
              <a:rPr lang="zh-CN" altLang="en-US" sz="1600" i="1" dirty="0">
                <a:latin typeface="Times New Roman" pitchFamily="18" charset="0"/>
                <a:cs typeface="Times New Roman" pitchFamily="18" charset="0"/>
              </a:rPr>
              <a:t>工艺</a:t>
            </a:r>
            <a:endParaRPr lang="en-US" altLang="zh-CN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四阱工艺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full in-pixel CMOS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zh-CN" alt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高阻外延层：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kΩ•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cm，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μm 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厚度，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MIP</a:t>
            </a:r>
            <a:r>
              <a:rPr lang="zh-CN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单个粒子可产生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e-</a:t>
            </a:r>
            <a:r>
              <a:rPr lang="zh-CN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以上的总信号量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sz="1600" i="1" dirty="0" smtClean="0">
                <a:latin typeface="Times New Roman" pitchFamily="18" charset="0"/>
                <a:cs typeface="Times New Roman" pitchFamily="18" charset="0"/>
              </a:rPr>
              <a:t>层金属可用于布线</a:t>
            </a:r>
            <a:endParaRPr lang="en-US" altLang="zh-CN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348" y="3861048"/>
            <a:ext cx="3744416" cy="2057476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07504" y="1322260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/>
              <a:t>目前国际上尚没有一个像素传感器可以完全满足</a:t>
            </a:r>
            <a:r>
              <a:rPr lang="en-US" altLang="zh-CN" sz="2000" dirty="0"/>
              <a:t>CEPC</a:t>
            </a:r>
            <a:r>
              <a:rPr lang="zh-CN" altLang="en-US" sz="2000" dirty="0"/>
              <a:t>的性能</a:t>
            </a:r>
            <a:r>
              <a:rPr lang="zh-CN" altLang="en-US" sz="2000" dirty="0" smtClean="0"/>
              <a:t>要求！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0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顶点探测器芯片的设计要求和挑战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90493"/>
              </p:ext>
            </p:extLst>
          </p:nvPr>
        </p:nvGraphicFramePr>
        <p:xfrm>
          <a:off x="613025" y="2014581"/>
          <a:ext cx="7848872" cy="2466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001"/>
                <a:gridCol w="1420287"/>
                <a:gridCol w="1368152"/>
                <a:gridCol w="864096"/>
                <a:gridCol w="1080120"/>
                <a:gridCol w="864096"/>
                <a:gridCol w="1080120"/>
              </a:tblGrid>
              <a:tr h="662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芯片名</a:t>
                      </a:r>
                      <a:endParaRPr lang="en-US" sz="1600" dirty="0">
                        <a:solidFill>
                          <a:srgbClr val="3366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信号读出方式</a:t>
                      </a:r>
                      <a:endParaRPr lang="en-US" sz="1600" dirty="0" smtClean="0">
                        <a:solidFill>
                          <a:srgbClr val="3366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数字像素尺寸</a:t>
                      </a:r>
                      <a:r>
                        <a:rPr kumimoji="0"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l-GR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en-US" altLang="zh-CN" sz="1600" kern="12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6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sz="1600" kern="12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积分时间</a:t>
                      </a:r>
                      <a:r>
                        <a:rPr kumimoji="0" lang="en-US" altLang="zh-CN" sz="1600" kern="12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l-GR" altLang="zh-CN" sz="1600" kern="12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altLang="zh-CN" sz="1600" kern="12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s)</a:t>
                      </a:r>
                      <a:endParaRPr kumimoji="0" lang="en-US" sz="1600" kern="1200" dirty="0">
                        <a:solidFill>
                          <a:srgbClr val="33669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功耗</a:t>
                      </a:r>
                      <a:endParaRPr lang="en-US" sz="1600" baseline="0" dirty="0" smtClean="0">
                        <a:solidFill>
                          <a:srgbClr val="3366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en-US" altLang="zh-CN" sz="1600" kern="12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zh-CN" sz="1600" kern="1200" dirty="0" err="1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kumimoji="0" lang="en-US" altLang="zh-CN" sz="1600" kern="12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kumimoji="0" lang="en-US" altLang="zh-CN" sz="1600" kern="1200" baseline="300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600" kern="12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600" kern="1200" dirty="0">
                        <a:solidFill>
                          <a:srgbClr val="33669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sz="1600" kern="12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噪声水平（</a:t>
                      </a:r>
                      <a:r>
                        <a:rPr kumimoji="0" lang="en-US" altLang="zh-CN" sz="1600" kern="12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kumimoji="0" lang="zh-CN" altLang="en-US" sz="1600" kern="12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en-US" sz="1600" kern="1200" dirty="0">
                        <a:solidFill>
                          <a:srgbClr val="33669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空间分辨精度</a:t>
                      </a:r>
                      <a:endParaRPr lang="en-US" sz="1600" baseline="0" dirty="0">
                        <a:solidFill>
                          <a:srgbClr val="3366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5988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ASTRAL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4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IPHC)</a:t>
                      </a:r>
                      <a:endParaRPr lang="en-US" sz="1400" dirty="0">
                        <a:solidFill>
                          <a:srgbClr val="3366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同步读出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× 33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~25 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≈ 5</a:t>
                      </a:r>
                      <a:r>
                        <a:rPr lang="el-GR" altLang="zh-CN" sz="16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zh-CN" sz="16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9263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ALPIDE (</a:t>
                      </a:r>
                      <a:r>
                        <a:rPr lang="en-US" altLang="zh-CN" sz="14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40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CERN,INFN,CCNU,</a:t>
                      </a:r>
                      <a:r>
                        <a:rPr lang="en-US" sz="1400" baseline="0" dirty="0" smtClean="0">
                          <a:solidFill>
                            <a:srgbClr val="3366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YONSEI)</a:t>
                      </a:r>
                      <a:endParaRPr lang="en-US" sz="1400" dirty="0">
                        <a:solidFill>
                          <a:srgbClr val="3366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异步读出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x 29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593848" y="1484784"/>
            <a:ext cx="351970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/>
              <a:t>领域内前沿芯片主要性能</a:t>
            </a:r>
            <a:endParaRPr lang="zh-CN" altLang="en-US" dirty="0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536" y="4787779"/>
            <a:ext cx="815095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难点：</a:t>
            </a:r>
            <a:r>
              <a:rPr lang="zh-CN" altLang="en-US" dirty="0" smtClean="0">
                <a:latin typeface="+mn-ea"/>
              </a:rPr>
              <a:t>如何在保持芯片其他性能（速度、功耗、噪声水平）的前提下，进一步缩小像素尺寸？</a:t>
            </a:r>
            <a:endParaRPr lang="zh-CN" altLang="en-US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8689" y="5723354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新探测器工艺的</a:t>
            </a:r>
            <a:r>
              <a:rPr lang="zh-CN" altLang="en-US" dirty="0" smtClean="0">
                <a:latin typeface="+mn-ea"/>
              </a:rPr>
              <a:t>发展、信号收集端、像素内电子学结构</a:t>
            </a:r>
            <a:endParaRPr lang="zh-CN" altLang="en-US" dirty="0">
              <a:latin typeface="+mn-ea"/>
            </a:endParaRPr>
          </a:p>
        </p:txBody>
      </p:sp>
      <p:sp>
        <p:nvSpPr>
          <p:cNvPr id="16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顶点探测器芯片的设计要求和挑战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87016" y="1268280"/>
            <a:ext cx="885698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JadePix2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：采用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0.18 um CMOS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工艺，实现了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l-GR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的数字像素水平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高能所为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顶点探测器预研设计的第二块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CPS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芯片，也是第一块数字读出的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CPS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芯片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21632" y="6361856"/>
            <a:ext cx="19812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27" name="Rectangle 11"/>
          <p:cNvSpPr/>
          <p:nvPr/>
        </p:nvSpPr>
        <p:spPr>
          <a:xfrm>
            <a:off x="1712040" y="5708797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JadePix2</a:t>
            </a:r>
            <a:r>
              <a:rPr lang="zh-CN" altLang="en-US" i="1" dirty="0" smtClean="0">
                <a:latin typeface="Times New Roman" pitchFamily="18" charset="0"/>
                <a:cs typeface="Times New Roman" pitchFamily="18" charset="0"/>
              </a:rPr>
              <a:t>版图</a:t>
            </a:r>
            <a:endParaRPr lang="en-US" altLang="zh-CN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92" y="2370056"/>
            <a:ext cx="3687608" cy="322299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712040" y="3384244"/>
            <a:ext cx="2395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Times New Roman" panose="02020603050405020304" pitchFamily="18" charset="0"/>
              <a:buChar char="─"/>
            </a:pP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× 3.3 mm</a:t>
            </a:r>
            <a:r>
              <a:rPr lang="en-US" altLang="zh-CN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en-US" i="1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Times New Roman" panose="02020603050405020304" pitchFamily="18" charset="0"/>
              <a:buChar char="─"/>
            </a:pP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× 112 </a:t>
            </a:r>
            <a:r>
              <a:rPr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像素单元</a:t>
            </a:r>
            <a:endParaRPr lang="en-US" altLang="zh-C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Times New Roman" panose="02020603050405020304" pitchFamily="18" charset="0"/>
              <a:buChar char="─"/>
            </a:pPr>
            <a:r>
              <a:rPr lang="zh-CN" alt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像素边长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 </a:t>
            </a:r>
            <a:r>
              <a:rPr lang="el-GR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矩形 29"/>
          <p:cNvSpPr/>
          <p:nvPr/>
        </p:nvSpPr>
        <p:spPr>
          <a:xfrm>
            <a:off x="4921285" y="4663423"/>
            <a:ext cx="34403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包括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个子像素面阵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，分别对应：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两种像素内电子学结构；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两种信号收集二极管尺寸；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两种数据输出格式：模拟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数字</a:t>
            </a:r>
            <a:endParaRPr lang="zh-CN" altLang="en-US" sz="1600" dirty="0"/>
          </a:p>
        </p:txBody>
      </p:sp>
      <p:sp>
        <p:nvSpPr>
          <p:cNvPr id="31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16" y="227144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1"/>
          <p:cNvSpPr/>
          <p:nvPr/>
        </p:nvSpPr>
        <p:spPr>
          <a:xfrm>
            <a:off x="5220072" y="3977839"/>
            <a:ext cx="3246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JadePix2</a:t>
            </a:r>
            <a:r>
              <a:rPr lang="zh-CN" altLang="en-US" sz="1600" i="1" dirty="0" smtClean="0">
                <a:latin typeface="Times New Roman" pitchFamily="18" charset="0"/>
                <a:cs typeface="Times New Roman" pitchFamily="18" charset="0"/>
              </a:rPr>
              <a:t>单像素版图：边长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l-GR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zh-CN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851920" y="2924944"/>
            <a:ext cx="72008" cy="72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stCxn id="5" idx="7"/>
          </p:cNvCxnSpPr>
          <p:nvPr/>
        </p:nvCxnSpPr>
        <p:spPr>
          <a:xfrm flipV="1">
            <a:off x="3913383" y="2808507"/>
            <a:ext cx="2022733" cy="126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200000"/>
              </a:lnSpc>
              <a:defRPr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原型芯片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JadePix2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的设计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2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145977" y="1945361"/>
            <a:ext cx="2233911" cy="1821988"/>
            <a:chOff x="6559081" y="2387456"/>
            <a:chExt cx="2233911" cy="1821988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6768" y="2501616"/>
              <a:ext cx="2016224" cy="1707828"/>
            </a:xfrm>
            <a:prstGeom prst="rect">
              <a:avLst/>
            </a:prstGeom>
          </p:spPr>
        </p:pic>
        <p:sp>
          <p:nvSpPr>
            <p:cNvPr id="36" name="椭圆 35"/>
            <p:cNvSpPr/>
            <p:nvPr/>
          </p:nvSpPr>
          <p:spPr>
            <a:xfrm>
              <a:off x="6876256" y="2387456"/>
              <a:ext cx="1296144" cy="3934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7610517" y="3511658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隔离电容</a:t>
              </a:r>
              <a:endParaRPr lang="en-US" altLang="zh-CN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731968" y="3212976"/>
              <a:ext cx="440432" cy="288032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559081" y="3789516"/>
              <a:ext cx="10823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信号收集端</a:t>
              </a:r>
              <a:endPara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26081" y="1560120"/>
            <a:ext cx="299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偏压</a:t>
            </a:r>
            <a:r>
              <a:rPr lang="en-US" altLang="zh-CN" dirty="0">
                <a:solidFill>
                  <a:srgbClr val="FF0000"/>
                </a:solidFill>
              </a:rPr>
              <a:t>~10V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等效电容值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减少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11560" y="3641621"/>
            <a:ext cx="3281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JadePix2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中采用的信号收集级结构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21632" y="6361856"/>
            <a:ext cx="19812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18" name="文本框 17"/>
          <p:cNvSpPr txBox="1"/>
          <p:nvPr/>
        </p:nvSpPr>
        <p:spPr>
          <a:xfrm>
            <a:off x="916394" y="4940106"/>
            <a:ext cx="731121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高压偏执带来的好处</a:t>
            </a:r>
            <a:r>
              <a:rPr lang="en-US" altLang="zh-CN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提高了耗尽深度：信号收集效率提升，同时抗辐照性能提升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信号收集级的电荷</a:t>
            </a:r>
            <a:r>
              <a:rPr lang="en-US" altLang="zh-CN" dirty="0"/>
              <a:t>-</a:t>
            </a:r>
            <a:r>
              <a:rPr lang="zh-CN" altLang="en-US" dirty="0"/>
              <a:t>电压</a:t>
            </a:r>
            <a:r>
              <a:rPr lang="zh-CN" altLang="en-US" dirty="0" smtClean="0"/>
              <a:t>转换效率提升：从而为简化像素内电子学带来可能</a:t>
            </a:r>
            <a:endParaRPr lang="en-US" altLang="zh-CN" dirty="0" smtClean="0"/>
          </a:p>
        </p:txBody>
      </p:sp>
      <p:grpSp>
        <p:nvGrpSpPr>
          <p:cNvPr id="19" name="组合 18"/>
          <p:cNvGrpSpPr/>
          <p:nvPr/>
        </p:nvGrpSpPr>
        <p:grpSpPr>
          <a:xfrm>
            <a:off x="4925228" y="1916832"/>
            <a:ext cx="3007616" cy="2355712"/>
            <a:chOff x="836297" y="422193"/>
            <a:chExt cx="4229479" cy="33881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151" y="651292"/>
              <a:ext cx="3931625" cy="294871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1869201" y="621474"/>
              <a:ext cx="884111" cy="4316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b="1" dirty="0" smtClean="0"/>
                <a:t>6.3 </a:t>
              </a:r>
              <a:r>
                <a:rPr lang="en-US" altLang="zh-CN" sz="1350" b="1" dirty="0" err="1"/>
                <a:t>fF</a:t>
              </a:r>
              <a:endParaRPr lang="zh-CN" altLang="en-US" sz="1350" b="1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3972561" y="2337298"/>
              <a:ext cx="884111" cy="4316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b="1" dirty="0" smtClean="0"/>
                <a:t>4.4 </a:t>
              </a:r>
              <a:r>
                <a:rPr lang="en-US" altLang="zh-CN" sz="1350" b="1" dirty="0" err="1"/>
                <a:t>fF</a:t>
              </a:r>
              <a:endParaRPr lang="zh-CN" altLang="en-US" sz="1350" b="1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40028" y="1617831"/>
              <a:ext cx="706027" cy="4316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50" b="1" dirty="0"/>
                <a:t>30%</a:t>
              </a:r>
              <a:endParaRPr lang="zh-CN" altLang="en-US" sz="1350" b="1" dirty="0"/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3527048" y="1516199"/>
              <a:ext cx="0" cy="57259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1890477" y="3445163"/>
              <a:ext cx="2580939" cy="365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sz="105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bias</a:t>
              </a:r>
              <a:r>
                <a:rPr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on the sensing diode (V)</a:t>
              </a:r>
              <a:endPara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6200000">
              <a:off x="-599294" y="1857784"/>
              <a:ext cx="3228254" cy="3570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Equivalent C on the sensing point (</a:t>
              </a:r>
              <a:r>
                <a:rPr lang="en-US" altLang="zh-CN" sz="10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fF</a:t>
              </a:r>
              <a:r>
                <a:rPr lang="en-US" altLang="zh-CN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256077" y="2817717"/>
            <a:ext cx="165949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CVF </a:t>
            </a:r>
            <a:r>
              <a:rPr lang="en-US" altLang="zh-CN" dirty="0" smtClean="0"/>
              <a:t>~30µV/e- </a:t>
            </a:r>
            <a:endParaRPr lang="en-US" altLang="zh-CN" dirty="0"/>
          </a:p>
        </p:txBody>
      </p:sp>
      <p:sp>
        <p:nvSpPr>
          <p:cNvPr id="28" name="矩形 27"/>
          <p:cNvSpPr/>
          <p:nvPr/>
        </p:nvSpPr>
        <p:spPr>
          <a:xfrm>
            <a:off x="4617996" y="4319827"/>
            <a:ext cx="3777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*电容值还受隔离电容、放大器输入管的</a:t>
            </a:r>
            <a:r>
              <a:rPr lang="en-US" altLang="zh-CN" sz="1400" dirty="0" smtClean="0"/>
              <a:t>GS</a:t>
            </a:r>
            <a:r>
              <a:rPr lang="zh-CN" altLang="en-US" sz="1400" dirty="0" smtClean="0"/>
              <a:t>电容、版图绘制中的寄生电容等因素的影响</a:t>
            </a:r>
            <a:endParaRPr lang="en-US" altLang="zh-CN" sz="1400" dirty="0"/>
          </a:p>
        </p:txBody>
      </p:sp>
      <p:sp>
        <p:nvSpPr>
          <p:cNvPr id="6" name="矩形 5"/>
          <p:cNvSpPr/>
          <p:nvPr/>
        </p:nvSpPr>
        <p:spPr>
          <a:xfrm>
            <a:off x="4135208" y="13188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JadePix2</a:t>
            </a:r>
            <a:r>
              <a:rPr lang="zh-CN" altLang="en-US" dirty="0"/>
              <a:t>信号收集端等效</a:t>
            </a:r>
            <a:r>
              <a:rPr lang="zh-CN" altLang="en-US" dirty="0" smtClean="0"/>
              <a:t>电容*与</a:t>
            </a:r>
            <a:r>
              <a:rPr lang="zh-CN" altLang="en-US" dirty="0"/>
              <a:t>偏压的关系</a:t>
            </a:r>
            <a:r>
              <a:rPr lang="zh-CN" altLang="en-US" dirty="0" smtClean="0"/>
              <a:t>仿真结果（</a:t>
            </a:r>
            <a:r>
              <a:rPr lang="en-US" altLang="zh-CN" dirty="0" smtClean="0"/>
              <a:t>diode</a:t>
            </a:r>
            <a:r>
              <a:rPr lang="zh-CN" altLang="en-US" dirty="0" smtClean="0"/>
              <a:t>尺寸</a:t>
            </a:r>
            <a:r>
              <a:rPr lang="en-US" altLang="zh-CN" dirty="0" smtClean="0"/>
              <a:t>4</a:t>
            </a:r>
            <a:r>
              <a:rPr lang="en-US" altLang="zh-CN" dirty="0"/>
              <a:t>um</a:t>
            </a:r>
            <a:r>
              <a:rPr lang="en-US" altLang="zh-CN" baseline="30000" dirty="0"/>
              <a:t>2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30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200000"/>
              </a:lnSpc>
              <a:defRPr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原型芯片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JadePix2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的设计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信号收集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级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34924" y="1925142"/>
            <a:ext cx="3371532" cy="1360691"/>
            <a:chOff x="465492" y="721943"/>
            <a:chExt cx="4584548" cy="2036009"/>
          </a:xfrm>
        </p:grpSpPr>
        <p:sp>
          <p:nvSpPr>
            <p:cNvPr id="20" name="圆角矩形 19"/>
            <p:cNvSpPr/>
            <p:nvPr/>
          </p:nvSpPr>
          <p:spPr>
            <a:xfrm>
              <a:off x="465492" y="721943"/>
              <a:ext cx="792976" cy="2004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1289304" y="721943"/>
              <a:ext cx="3760736" cy="203600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623" y="721943"/>
              <a:ext cx="4448417" cy="2004450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4788024" y="1878187"/>
            <a:ext cx="3660677" cy="1386555"/>
            <a:chOff x="5705856" y="919152"/>
            <a:chExt cx="4693310" cy="2046780"/>
          </a:xfrm>
        </p:grpSpPr>
        <p:sp>
          <p:nvSpPr>
            <p:cNvPr id="37" name="圆角矩形 36"/>
            <p:cNvSpPr/>
            <p:nvPr/>
          </p:nvSpPr>
          <p:spPr>
            <a:xfrm>
              <a:off x="6501736" y="929923"/>
              <a:ext cx="3897429" cy="203600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5705856" y="919152"/>
              <a:ext cx="786383" cy="20044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2474" y="1024018"/>
              <a:ext cx="4536692" cy="1899584"/>
            </a:xfrm>
            <a:prstGeom prst="rect">
              <a:avLst/>
            </a:prstGeom>
          </p:spPr>
        </p:pic>
      </p:grpSp>
      <p:graphicFrame>
        <p:nvGraphicFramePr>
          <p:cNvPr id="34" name="对象 33"/>
          <p:cNvGraphicFramePr>
            <a:graphicFrameLocks noChangeAspect="1"/>
          </p:cNvGraphicFramePr>
          <p:nvPr>
            <p:extLst/>
          </p:nvPr>
        </p:nvGraphicFramePr>
        <p:xfrm>
          <a:off x="567213" y="3718654"/>
          <a:ext cx="3717060" cy="2307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65" name="Visio" r:id="rId6" imgW="7577337" imgH="5276880" progId="Visio.Drawing.11">
                  <p:embed/>
                </p:oleObj>
              </mc:Choice>
              <mc:Fallback>
                <p:oleObj name="Visio" r:id="rId6" imgW="7577337" imgH="52768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" y="3718654"/>
                        <a:ext cx="3717060" cy="2307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1321999" y="6026320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差分放大器版本像素工作时序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4924" y="1259468"/>
            <a:ext cx="8609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设计要点</a:t>
            </a:r>
            <a:r>
              <a:rPr lang="zh-CN" alt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结构简单、</a:t>
            </a:r>
            <a:r>
              <a:rPr lang="zh-CN" alt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低功耗（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锁存器无静态功耗、任意时间只有两行像素工作等</a:t>
            </a:r>
            <a:r>
              <a:rPr lang="zh-CN" alt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）、高速（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相邻两行时序信号间的重叠设计</a:t>
            </a:r>
            <a:r>
              <a:rPr lang="zh-CN" alt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）、低噪声（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低噪声模块设计，像素内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CDS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zh-CN" alt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1600" dirty="0"/>
          </a:p>
        </p:txBody>
      </p:sp>
      <p:sp>
        <p:nvSpPr>
          <p:cNvPr id="28" name="矩形 27"/>
          <p:cNvSpPr/>
          <p:nvPr/>
        </p:nvSpPr>
        <p:spPr>
          <a:xfrm>
            <a:off x="963774" y="3384245"/>
            <a:ext cx="3235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差分放大器版本像素内原理图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11203" y="3376660"/>
            <a:ext cx="3235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单端放大器版本像素内原理图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38861"/>
              </p:ext>
            </p:extLst>
          </p:nvPr>
        </p:nvGraphicFramePr>
        <p:xfrm>
          <a:off x="4402306" y="3697332"/>
          <a:ext cx="4554271" cy="251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66"/>
                <a:gridCol w="3565705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主要性能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JadePix2</a:t>
                      </a:r>
                      <a:r>
                        <a:rPr lang="zh-CN" altLang="en-US" sz="1400" dirty="0" smtClean="0"/>
                        <a:t>设计结果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结构简单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像素版图尺寸</a:t>
                      </a:r>
                      <a:r>
                        <a:rPr lang="zh-CN" altLang="en-US" sz="1400" baseline="0" dirty="0" smtClean="0"/>
                        <a:t>对比同类芯片缩小</a:t>
                      </a:r>
                      <a:r>
                        <a:rPr lang="en-US" altLang="zh-CN" sz="1400" baseline="0" dirty="0" smtClean="0"/>
                        <a:t>30%</a:t>
                      </a:r>
                      <a:endParaRPr lang="zh-CN" altLang="en-US" sz="1400" dirty="0"/>
                    </a:p>
                  </a:txBody>
                  <a:tcPr/>
                </a:tc>
              </a:tr>
              <a:tr h="469688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低功耗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/>
                        <a:t>差分版本</a:t>
                      </a:r>
                      <a:r>
                        <a:rPr lang="en-US" altLang="zh-CN" sz="1400" dirty="0" smtClean="0"/>
                        <a:t>~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 </a:t>
                      </a:r>
                      <a:r>
                        <a:rPr lang="en-US" altLang="zh-CN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μA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/pixel;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单端版本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~ 6.5μA/pixel; </a:t>
                      </a:r>
                    </a:p>
                    <a:p>
                      <a:r>
                        <a:rPr lang="zh-CN" altLang="en-US" sz="1400" dirty="0" smtClean="0"/>
                        <a:t>同一时仅有两行像素工作，对最终芯片功耗贡献大约在</a:t>
                      </a:r>
                      <a:r>
                        <a:rPr lang="en-US" altLang="zh-CN" sz="1400" dirty="0" smtClean="0"/>
                        <a:t>7-15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baseline="0" dirty="0" err="1" smtClean="0"/>
                        <a:t>mW</a:t>
                      </a:r>
                      <a:r>
                        <a:rPr lang="en-US" altLang="zh-CN" sz="1400" baseline="0" dirty="0" smtClean="0"/>
                        <a:t>/cm</a:t>
                      </a:r>
                      <a:r>
                        <a:rPr lang="en-US" altLang="zh-CN" sz="1400" baseline="30000" dirty="0" smtClean="0"/>
                        <a:t>2</a:t>
                      </a:r>
                      <a:r>
                        <a:rPr lang="zh-CN" altLang="en-US" sz="1400" baseline="0" dirty="0" smtClean="0"/>
                        <a:t>左右</a:t>
                      </a:r>
                      <a:endParaRPr lang="zh-CN" altLang="en-US" sz="1400" dirty="0"/>
                    </a:p>
                  </a:txBody>
                  <a:tcPr/>
                </a:tc>
              </a:tr>
              <a:tr h="455584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高速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100ns/</a:t>
                      </a:r>
                      <a:r>
                        <a:rPr lang="zh-CN" altLang="en-US" sz="1400" dirty="0" smtClean="0"/>
                        <a:t>行；</a:t>
                      </a:r>
                      <a:r>
                        <a:rPr lang="en-US" altLang="zh-CN" sz="1400" baseline="0" dirty="0" smtClean="0"/>
                        <a:t>80ns/</a:t>
                      </a:r>
                      <a:r>
                        <a:rPr lang="zh-CN" altLang="en-US" sz="1400" baseline="0" dirty="0" smtClean="0"/>
                        <a:t>行（对比同类芯片</a:t>
                      </a:r>
                      <a:r>
                        <a:rPr lang="en-US" altLang="zh-CN" sz="1400" baseline="0" dirty="0" smtClean="0"/>
                        <a:t>160ns/</a:t>
                      </a:r>
                      <a:r>
                        <a:rPr lang="zh-CN" altLang="en-US" sz="1400" baseline="0" dirty="0" smtClean="0"/>
                        <a:t>行）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低噪声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~30 e</a:t>
                      </a:r>
                      <a:r>
                        <a:rPr lang="en-US" altLang="zh-CN" sz="1400" baseline="30000" dirty="0" smtClean="0"/>
                        <a:t>-</a:t>
                      </a:r>
                      <a:r>
                        <a:rPr lang="en-US" altLang="zh-CN" sz="1400" dirty="0" smtClean="0"/>
                        <a:t> </a:t>
                      </a:r>
                      <a:r>
                        <a:rPr lang="zh-CN" altLang="en-US" sz="1400" dirty="0" smtClean="0"/>
                        <a:t>（总信号量</a:t>
                      </a:r>
                      <a:r>
                        <a:rPr lang="en-US" altLang="zh-CN" sz="1400" dirty="0" smtClean="0"/>
                        <a:t>&gt;1200 e</a:t>
                      </a:r>
                      <a:r>
                        <a:rPr lang="en-US" altLang="zh-CN" sz="1400" baseline="30000" dirty="0" smtClean="0"/>
                        <a:t>-</a:t>
                      </a:r>
                      <a:r>
                        <a:rPr lang="zh-CN" altLang="en-US" sz="1400" dirty="0" smtClean="0"/>
                        <a:t>）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200000"/>
              </a:lnSpc>
              <a:defRPr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原型芯片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JadePix2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的设计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像素内电子学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3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12776"/>
            <a:ext cx="2232248" cy="167418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0" r="29656" b="4766"/>
          <a:stretch/>
        </p:blipFill>
        <p:spPr bwMode="auto">
          <a:xfrm rot="5400000" flipH="1">
            <a:off x="2068675" y="-198107"/>
            <a:ext cx="1673593" cy="4896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矩形 14"/>
          <p:cNvSpPr/>
          <p:nvPr/>
        </p:nvSpPr>
        <p:spPr>
          <a:xfrm>
            <a:off x="5940152" y="3164204"/>
            <a:ext cx="2135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JadePix2 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绑定在测试板上</a:t>
            </a:r>
            <a:endParaRPr lang="zh-CN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185815" y="3188324"/>
            <a:ext cx="5466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JadePix2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测试板：包括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（提供时钟和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通信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12-bit ADC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（模拟信号采样）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LVDS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56465"/>
              </p:ext>
            </p:extLst>
          </p:nvPr>
        </p:nvGraphicFramePr>
        <p:xfrm>
          <a:off x="457200" y="3928707"/>
          <a:ext cx="7956776" cy="20892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6569"/>
                <a:gridCol w="4740207"/>
              </a:tblGrid>
              <a:tr h="337771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测试目标</a:t>
                      </a:r>
                      <a:endParaRPr lang="zh-CN" altLang="en-US" sz="2000" dirty="0"/>
                    </a:p>
                  </a:txBody>
                  <a:tcPr/>
                </a:tc>
              </a:tr>
              <a:tr h="44191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像素面阵整体的电子学性能（两个版本）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放大器增益分布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540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锁存器</a:t>
                      </a:r>
                      <a:r>
                        <a:rPr lang="en-US" altLang="zh-CN" sz="1600" dirty="0" smtClean="0"/>
                        <a:t>Latch</a:t>
                      </a:r>
                      <a:r>
                        <a:rPr lang="zh-CN" altLang="en-US" sz="1600" dirty="0" smtClean="0"/>
                        <a:t>的噪声</a:t>
                      </a:r>
                      <a:endParaRPr lang="zh-CN" altLang="en-US" sz="1600" dirty="0"/>
                    </a:p>
                  </a:txBody>
                  <a:tcPr/>
                </a:tc>
              </a:tr>
              <a:tr h="2858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数字像素面阵的响应特性和噪声</a:t>
                      </a:r>
                      <a:endParaRPr lang="zh-CN" altLang="en-US" sz="1600" dirty="0"/>
                    </a:p>
                  </a:txBody>
                  <a:tcPr/>
                </a:tc>
              </a:tr>
              <a:tr h="510377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信号收集端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等效电容值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20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JadePix2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初步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结果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硬件和测试目标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numéro de diapositive 2"/>
          <p:cNvSpPr txBox="1">
            <a:spLocks/>
          </p:cNvSpPr>
          <p:nvPr/>
        </p:nvSpPr>
        <p:spPr>
          <a:xfrm>
            <a:off x="2230760" y="6361856"/>
            <a:ext cx="6517704" cy="365760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第十九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届全国核电子学与核探测技术学术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年会          湖南衡阳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2018.10.16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52812</TotalTime>
  <Words>1923</Words>
  <Application>Microsoft Office PowerPoint</Application>
  <PresentationFormat>全屏显示(4:3)</PresentationFormat>
  <Paragraphs>283</Paragraphs>
  <Slides>20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华文新魏</vt:lpstr>
      <vt:lpstr>宋体</vt:lpstr>
      <vt:lpstr>Arial</vt:lpstr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Origine</vt:lpstr>
      <vt:lpstr>Visio</vt:lpstr>
      <vt:lpstr>PowerPoint 演示文稿</vt:lpstr>
      <vt:lpstr>报告内容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小结和展望</vt:lpstr>
      <vt:lpstr>PowerPoint 演示文稿</vt:lpstr>
      <vt:lpstr>PowerPoint 演示文稿</vt:lpstr>
      <vt:lpstr>JadePix2: sensing point</vt:lpstr>
      <vt:lpstr>Sensing point: 55Fe test results of JadePix1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Zhou</dc:creator>
  <cp:lastModifiedBy>gorden</cp:lastModifiedBy>
  <cp:revision>2652</cp:revision>
  <cp:lastPrinted>2018-06-15T13:22:03Z</cp:lastPrinted>
  <dcterms:created xsi:type="dcterms:W3CDTF">2011-08-29T09:22:06Z</dcterms:created>
  <dcterms:modified xsi:type="dcterms:W3CDTF">2018-10-16T00:40:42Z</dcterms:modified>
</cp:coreProperties>
</file>