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7"/>
  </p:notesMasterIdLst>
  <p:sldIdLst>
    <p:sldId id="260" r:id="rId2"/>
    <p:sldId id="390" r:id="rId3"/>
    <p:sldId id="373" r:id="rId4"/>
    <p:sldId id="392" r:id="rId5"/>
    <p:sldId id="376" r:id="rId6"/>
    <p:sldId id="377" r:id="rId7"/>
    <p:sldId id="378" r:id="rId8"/>
    <p:sldId id="380" r:id="rId9"/>
    <p:sldId id="386" r:id="rId10"/>
    <p:sldId id="389" r:id="rId11"/>
    <p:sldId id="381" r:id="rId12"/>
    <p:sldId id="382" r:id="rId13"/>
    <p:sldId id="391" r:id="rId14"/>
    <p:sldId id="385" r:id="rId15"/>
    <p:sldId id="384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99"/>
    <a:srgbClr val="008000"/>
    <a:srgbClr val="C31823"/>
    <a:srgbClr val="C9151E"/>
    <a:srgbClr val="E9CBBC"/>
    <a:srgbClr val="E0A487"/>
    <a:srgbClr val="D97C5B"/>
    <a:srgbClr val="CC141E"/>
    <a:srgbClr val="D05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8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98CA2-EF3E-4822-B0FB-B6E64F2F7B40}" type="datetimeFigureOut">
              <a:rPr lang="zh-CN" altLang="en-US" smtClean="0"/>
              <a:pPr/>
              <a:t>2018/10/16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2F251-E3F2-4E56-97B1-683C6D3ABA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19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783" y="1901308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 u="none" baseline="0">
                <a:solidFill>
                  <a:srgbClr val="C00000"/>
                </a:solidFill>
                <a:latin typeface="Garamond" panose="02020404030301010803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0" hasCustomPrompt="1"/>
          </p:nvPr>
        </p:nvSpPr>
        <p:spPr>
          <a:xfrm>
            <a:off x="1261005" y="3426747"/>
            <a:ext cx="6850062" cy="1379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u="none" baseline="0">
                <a:solidFill>
                  <a:srgbClr val="C00000"/>
                </a:solidFill>
                <a:latin typeface="Garamond" panose="02020404030301010803" pitchFamily="18" charset="0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 smtClean="0"/>
              <a:t>单击此处编辑母版副标题文本样式</a:t>
            </a:r>
          </a:p>
        </p:txBody>
      </p:sp>
    </p:spTree>
    <p:extLst>
      <p:ext uri="{BB962C8B-B14F-4D97-AF65-F5344CB8AC3E}">
        <p14:creationId xmlns:p14="http://schemas.microsoft.com/office/powerpoint/2010/main" val="112318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47649" y="204259"/>
            <a:ext cx="8506884" cy="53234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 flipV="1">
            <a:off x="0" y="829737"/>
            <a:ext cx="5731933" cy="84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6540" y="6325287"/>
            <a:ext cx="1259825" cy="35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9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47649" y="204259"/>
            <a:ext cx="8506884" cy="532341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 userDrawn="1"/>
        </p:nvCxnSpPr>
        <p:spPr>
          <a:xfrm flipV="1">
            <a:off x="0" y="829737"/>
            <a:ext cx="5731933" cy="84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47650" y="957263"/>
            <a:ext cx="8507413" cy="5291137"/>
          </a:xfrm>
        </p:spPr>
        <p:txBody>
          <a:bodyPr/>
          <a:lstStyle>
            <a:lvl1pPr>
              <a:defRPr baseline="0">
                <a:latin typeface="Garamond" panose="02020404030301010803" pitchFamily="18" charset="0"/>
                <a:ea typeface="黑体" panose="02010609060101010101" pitchFamily="49" charset="-122"/>
              </a:defRPr>
            </a:lvl1pPr>
            <a:lvl2pPr>
              <a:defRPr baseline="0">
                <a:latin typeface="Garamond" panose="02020404030301010803" pitchFamily="18" charset="0"/>
                <a:ea typeface="黑体" panose="02010609060101010101" pitchFamily="49" charset="-122"/>
              </a:defRPr>
            </a:lvl2pPr>
            <a:lvl3pPr>
              <a:defRPr baseline="0">
                <a:latin typeface="Garamond" panose="02020404030301010803" pitchFamily="18" charset="0"/>
                <a:ea typeface="黑体" panose="02010609060101010101" pitchFamily="49" charset="-122"/>
              </a:defRPr>
            </a:lvl3pPr>
            <a:lvl4pPr>
              <a:defRPr baseline="0">
                <a:latin typeface="Garamond" panose="02020404030301010803" pitchFamily="18" charset="0"/>
                <a:ea typeface="黑体" panose="02010609060101010101" pitchFamily="49" charset="-122"/>
              </a:defRPr>
            </a:lvl4pPr>
            <a:lvl5pPr>
              <a:defRPr baseline="0">
                <a:latin typeface="Garamond" panose="02020404030301010803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6540" y="6325287"/>
            <a:ext cx="1259825" cy="35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1794404" y="2523067"/>
            <a:ext cx="6189662" cy="719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 b="1" i="0" baseline="0">
                <a:latin typeface="Garamond" panose="02020404030301010803" pitchFamily="18" charset="0"/>
                <a:ea typeface="黑体" panose="02010609060101010101" pitchFamily="49" charset="-122"/>
              </a:defRPr>
            </a:lvl1pPr>
            <a:lvl2pPr>
              <a:defRPr b="1" i="0" baseline="0">
                <a:latin typeface="Garamond" panose="02020404030301010803" pitchFamily="18" charset="0"/>
                <a:ea typeface="黑体" panose="02010609060101010101" pitchFamily="49" charset="-122"/>
              </a:defRPr>
            </a:lvl2pPr>
            <a:lvl3pPr>
              <a:defRPr b="1" i="0" baseline="0">
                <a:latin typeface="Garamond" panose="02020404030301010803" pitchFamily="18" charset="0"/>
                <a:ea typeface="黑体" panose="02010609060101010101" pitchFamily="49" charset="-122"/>
              </a:defRPr>
            </a:lvl3pPr>
            <a:lvl4pPr>
              <a:defRPr b="1" i="0" baseline="0">
                <a:latin typeface="Garamond" panose="02020404030301010803" pitchFamily="18" charset="0"/>
                <a:ea typeface="黑体" panose="02010609060101010101" pitchFamily="49" charset="-122"/>
              </a:defRPr>
            </a:lvl4pPr>
            <a:lvl5pPr>
              <a:defRPr b="1" i="0" baseline="0">
                <a:latin typeface="Garamond" panose="02020404030301010803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0721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4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6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490" y="1935598"/>
            <a:ext cx="848106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PandaX-4</a:t>
            </a:r>
            <a:r>
              <a:rPr lang="en-US" altLang="zh-CN" dirty="0" smtClean="0"/>
              <a:t>T</a:t>
            </a:r>
            <a:r>
              <a:rPr lang="zh-CN" altLang="en-US" dirty="0" smtClean="0"/>
              <a:t>电子学</a:t>
            </a:r>
            <a:r>
              <a:rPr lang="zh-CN" altLang="en-US" dirty="0" smtClean="0"/>
              <a:t>和数据获取系统</a:t>
            </a:r>
            <a:endParaRPr lang="zh-CN" altLang="en-US" u="none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663116" y="3426747"/>
            <a:ext cx="8180738" cy="2031732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任祥祥</a:t>
            </a:r>
            <a:r>
              <a:rPr lang="en-US" altLang="zh-CN" sz="2800" dirty="0"/>
              <a:t> </a:t>
            </a:r>
            <a:r>
              <a:rPr lang="zh-CN" altLang="en-US" sz="2800" dirty="0" smtClean="0"/>
              <a:t>（代表</a:t>
            </a:r>
            <a:r>
              <a:rPr lang="en-US" altLang="zh-CN" sz="2800" dirty="0" smtClean="0"/>
              <a:t>PandaX-4</a:t>
            </a:r>
            <a:r>
              <a:rPr lang="en-US" altLang="zh-CN" sz="2800" dirty="0"/>
              <a:t>T</a:t>
            </a:r>
            <a:r>
              <a:rPr lang="zh-CN" altLang="en-US" sz="2800" dirty="0" smtClean="0"/>
              <a:t> </a:t>
            </a:r>
            <a:r>
              <a:rPr lang="zh-CN" altLang="en-US" sz="2800" dirty="0" smtClean="0"/>
              <a:t>电子学组</a:t>
            </a:r>
            <a:r>
              <a:rPr lang="en-US" altLang="zh-CN" sz="2800" dirty="0" smtClean="0"/>
              <a:t>)</a:t>
            </a:r>
          </a:p>
          <a:p>
            <a:r>
              <a:rPr lang="zh-CN" altLang="en-US" sz="2800" dirty="0" smtClean="0"/>
              <a:t>上海交通大学</a:t>
            </a:r>
            <a:endParaRPr lang="en-US" altLang="zh-CN" sz="2800" dirty="0" smtClean="0"/>
          </a:p>
          <a:p>
            <a:r>
              <a:rPr lang="en-US" altLang="zh-CN" sz="2800" dirty="0" smtClean="0"/>
              <a:t>NED18, 10/16/2018</a:t>
            </a:r>
            <a:r>
              <a:rPr lang="zh-CN" altLang="en-US" sz="2800" dirty="0"/>
              <a:t>，衡阳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13543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PandaX-4T</a:t>
            </a:r>
            <a:r>
              <a:rPr lang="zh-CN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触发系统测试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957263"/>
            <a:ext cx="3968354" cy="52911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"/>
          <a:stretch/>
        </p:blipFill>
        <p:spPr>
          <a:xfrm>
            <a:off x="4772464" y="3320704"/>
            <a:ext cx="3426138" cy="281294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216003" y="1046478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为</a:t>
            </a:r>
            <a:r>
              <a:rPr lang="en-US" altLang="zh-CN" sz="2000" dirty="0" smtClean="0"/>
              <a:t>PandaX-4T</a:t>
            </a:r>
            <a:r>
              <a:rPr lang="zh-CN" altLang="en-US" sz="2000" dirty="0" smtClean="0"/>
              <a:t>设计</a:t>
            </a:r>
            <a:r>
              <a:rPr lang="zh-CN" altLang="en-US" sz="2000" dirty="0" smtClean="0"/>
              <a:t>了</a:t>
            </a:r>
            <a:r>
              <a:rPr lang="en-US" altLang="zh-CN" sz="2000" dirty="0" smtClean="0"/>
              <a:t>~</a:t>
            </a:r>
            <a:r>
              <a:rPr lang="en-US" altLang="zh-CN" sz="2000" dirty="0" smtClean="0"/>
              <a:t>200LVDS</a:t>
            </a:r>
            <a:r>
              <a:rPr lang="zh-CN" altLang="en-US" sz="2000" dirty="0" smtClean="0"/>
              <a:t>接口的</a:t>
            </a:r>
            <a:r>
              <a:rPr lang="en-US" altLang="zh-CN" sz="2000" dirty="0" smtClean="0"/>
              <a:t>FPGA</a:t>
            </a:r>
            <a:r>
              <a:rPr lang="zh-CN" altLang="en-US" sz="2000" dirty="0" smtClean="0"/>
              <a:t>触发板卡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低能触发需求</a:t>
            </a:r>
            <a:r>
              <a:rPr lang="en-US" altLang="zh-CN" sz="2000" dirty="0" smtClean="0"/>
              <a:t>: </a:t>
            </a:r>
            <a:endParaRPr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低能刻度</a:t>
            </a:r>
            <a:r>
              <a:rPr lang="en-US" altLang="zh-CN" dirty="0" smtClean="0"/>
              <a:t>(</a:t>
            </a:r>
            <a:r>
              <a:rPr lang="en-US" altLang="zh-CN" dirty="0"/>
              <a:t>100PE)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轻传播子暗物质模型</a:t>
            </a:r>
            <a:r>
              <a:rPr lang="en-US" altLang="zh-CN" dirty="0" smtClean="0"/>
              <a:t>(</a:t>
            </a:r>
            <a:r>
              <a:rPr lang="en-US" altLang="zh-CN" dirty="0"/>
              <a:t>60PE)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S2-only </a:t>
            </a:r>
            <a:r>
              <a:rPr lang="zh-CN" altLang="en-US" dirty="0" smtClean="0"/>
              <a:t>分析</a:t>
            </a:r>
            <a:r>
              <a:rPr lang="en-US" altLang="zh-CN" dirty="0" smtClean="0"/>
              <a:t> (</a:t>
            </a:r>
            <a:r>
              <a:rPr lang="zh-CN" altLang="en-US" dirty="0" smtClean="0"/>
              <a:t>单电子</a:t>
            </a:r>
            <a:r>
              <a:rPr lang="en-US" altLang="zh-CN" dirty="0" smtClean="0"/>
              <a:t>~24PE)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prstClr val="black"/>
                </a:solidFill>
              </a:rPr>
              <a:t>在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PandaX</a:t>
            </a:r>
            <a:r>
              <a:rPr lang="en-US" altLang="zh-CN" sz="2000" dirty="0" smtClean="0">
                <a:solidFill>
                  <a:prstClr val="black"/>
                </a:solidFill>
              </a:rPr>
              <a:t>-II</a:t>
            </a:r>
            <a:r>
              <a:rPr lang="zh-CN" altLang="en-US" sz="2000" dirty="0" smtClean="0">
                <a:solidFill>
                  <a:prstClr val="black"/>
                </a:solidFill>
              </a:rPr>
              <a:t>上成功测试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lvl="1"/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5926015" y="3244362"/>
            <a:ext cx="1371600" cy="233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" t="4359"/>
          <a:stretch/>
        </p:blipFill>
        <p:spPr>
          <a:xfrm>
            <a:off x="2360087" y="963421"/>
            <a:ext cx="1872386" cy="251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PandaX-4T</a:t>
            </a:r>
            <a:r>
              <a:rPr lang="en-US" altLang="zh-CN" dirty="0" smtClean="0"/>
              <a:t> FADC </a:t>
            </a:r>
            <a:r>
              <a:rPr lang="zh-CN" altLang="en-US" dirty="0" smtClean="0"/>
              <a:t>板卡设计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60" y="1046284"/>
            <a:ext cx="3887748" cy="51698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9" y="2497016"/>
            <a:ext cx="4182992" cy="401918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2031" y="1046284"/>
            <a:ext cx="4246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14bit, 500MSPS, 1.8Vpp ADC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JESD204B</a:t>
            </a:r>
            <a:r>
              <a:rPr lang="zh-CN" altLang="en-US" dirty="0" smtClean="0">
                <a:latin typeface="Garamond" pitchFamily="18" charset="0"/>
                <a:ea typeface="黑体" pitchFamily="49" charset="-122"/>
              </a:rPr>
              <a:t>高速数据传输</a:t>
            </a:r>
            <a:endParaRPr lang="en-US" altLang="zh-CN" dirty="0" smtClean="0">
              <a:latin typeface="Garamond" pitchFamily="18" charset="0"/>
              <a:ea typeface="黑体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Garamond" pitchFamily="18" charset="0"/>
                <a:ea typeface="黑体" pitchFamily="49" charset="-122"/>
              </a:rPr>
              <a:t>双</a:t>
            </a:r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PLL</a:t>
            </a:r>
            <a:r>
              <a:rPr lang="zh-CN" altLang="en-US" dirty="0" smtClean="0">
                <a:latin typeface="Garamond" pitchFamily="18" charset="0"/>
                <a:ea typeface="黑体" pitchFamily="49" charset="-122"/>
              </a:rPr>
              <a:t>低抖动时钟</a:t>
            </a:r>
            <a:endParaRPr lang="en-US" altLang="zh-CN" dirty="0" smtClean="0">
              <a:latin typeface="Garamond" pitchFamily="18" charset="0"/>
              <a:ea typeface="黑体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Garamond" pitchFamily="18" charset="0"/>
                <a:ea typeface="黑体" pitchFamily="49" charset="-122"/>
              </a:rPr>
              <a:t>板</a:t>
            </a:r>
            <a:r>
              <a:rPr lang="zh-CN" altLang="en-US" dirty="0" smtClean="0">
                <a:latin typeface="Garamond" pitchFamily="18" charset="0"/>
                <a:ea typeface="黑体" pitchFamily="49" charset="-122"/>
              </a:rPr>
              <a:t>载</a:t>
            </a:r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4GBDDR3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Garamond" pitchFamily="18" charset="0"/>
                <a:ea typeface="黑体" pitchFamily="49" charset="-122"/>
              </a:rPr>
              <a:t>千兆、万兆以太网传输</a:t>
            </a:r>
          </a:p>
        </p:txBody>
      </p:sp>
    </p:spTree>
    <p:extLst>
      <p:ext uri="{BB962C8B-B14F-4D97-AF65-F5344CB8AC3E}">
        <p14:creationId xmlns:p14="http://schemas.microsoft.com/office/powerpoint/2010/main" val="25598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PandaX-4T</a:t>
            </a:r>
            <a:r>
              <a:rPr lang="en-US" altLang="zh-CN" dirty="0"/>
              <a:t> </a:t>
            </a:r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FADC</a:t>
            </a:r>
            <a:r>
              <a:rPr lang="zh-CN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测试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338654" y="2404355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 </a:t>
            </a:r>
            <a:endParaRPr lang="zh-CN" altLang="en-US" dirty="0" smtClean="0">
              <a:latin typeface="Garamond" pitchFamily="18" charset="0"/>
              <a:ea typeface="黑体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63" y="3855407"/>
            <a:ext cx="3270370" cy="253809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7649" y="940859"/>
            <a:ext cx="7999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实现千兆以太网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噪声</a:t>
            </a:r>
            <a:r>
              <a:rPr lang="en-US" altLang="zh-CN" dirty="0" smtClean="0"/>
              <a:t>RMS 2.5 LSB </a:t>
            </a:r>
            <a:r>
              <a:rPr lang="en-US" altLang="zh-CN" dirty="0"/>
              <a:t>(</a:t>
            </a:r>
            <a:r>
              <a:rPr lang="en-US" altLang="zh-CN" dirty="0" smtClean="0"/>
              <a:t>~0.3 mV)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有效</a:t>
            </a:r>
            <a:r>
              <a:rPr lang="zh-CN" altLang="en-US" dirty="0" smtClean="0"/>
              <a:t>位在</a:t>
            </a:r>
            <a:r>
              <a:rPr lang="en-US" altLang="zh-CN" dirty="0" smtClean="0"/>
              <a:t>248MHZ</a:t>
            </a:r>
            <a:r>
              <a:rPr lang="zh-CN" altLang="en-US" dirty="0" smtClean="0"/>
              <a:t>为</a:t>
            </a:r>
            <a:r>
              <a:rPr lang="en-US" altLang="zh-CN" dirty="0" smtClean="0"/>
              <a:t>9.8bit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337"/>
          <a:stretch/>
        </p:blipFill>
        <p:spPr>
          <a:xfrm>
            <a:off x="247649" y="2345447"/>
            <a:ext cx="5062010" cy="384379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163" y="1176366"/>
            <a:ext cx="3270370" cy="26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PandaX-4T</a:t>
            </a:r>
            <a:r>
              <a:rPr lang="en-US" altLang="zh-CN" dirty="0"/>
              <a:t> </a:t>
            </a:r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FADC</a:t>
            </a:r>
            <a:r>
              <a:rPr lang="zh-CN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PMT </a:t>
            </a:r>
            <a:r>
              <a:rPr lang="zh-CN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联调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338654" y="2404355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 </a:t>
            </a:r>
            <a:endParaRPr lang="zh-CN" altLang="en-US" dirty="0" smtClean="0">
              <a:latin typeface="Garamond" pitchFamily="18" charset="0"/>
              <a:ea typeface="黑体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1" y="2275840"/>
            <a:ext cx="3249116" cy="24368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33" y="1796127"/>
            <a:ext cx="5281755" cy="20370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7649" y="940859"/>
            <a:ext cx="7999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60000"/>
              <a:buFont typeface="Wingdings" panose="05000000000000000000" pitchFamily="2" charset="2"/>
              <a:buChar char="l"/>
            </a:pPr>
            <a:r>
              <a:rPr lang="zh-CN" altLang="en-US" dirty="0"/>
              <a:t>完成常温下</a:t>
            </a:r>
            <a:r>
              <a:rPr lang="en-US" altLang="zh-CN" dirty="0"/>
              <a:t>1KHz PMT</a:t>
            </a:r>
            <a:r>
              <a:rPr lang="zh-CN" altLang="en-US" dirty="0"/>
              <a:t>暗噪声测试（自触发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pPr marL="285750" indent="-285750">
              <a:buSzPct val="60000"/>
              <a:buFont typeface="Wingdings" panose="05000000000000000000" pitchFamily="2" charset="2"/>
              <a:buChar char="l"/>
            </a:pPr>
            <a:r>
              <a:rPr lang="en-US" altLang="zh-CN" dirty="0" smtClean="0"/>
              <a:t>LED</a:t>
            </a:r>
            <a:r>
              <a:rPr lang="zh-CN" altLang="en-US" dirty="0" smtClean="0"/>
              <a:t>增益测试中观测到单光子信号峰 （外部触发）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667" y="3833214"/>
            <a:ext cx="3970802" cy="230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PandaX-4T</a:t>
            </a:r>
            <a:r>
              <a:rPr lang="zh-CN" altLang="en-US" dirty="0" smtClean="0"/>
              <a:t>基于商业</a:t>
            </a:r>
            <a:r>
              <a:rPr lang="en-US" altLang="zh-CN" dirty="0" smtClean="0"/>
              <a:t>FADC</a:t>
            </a:r>
            <a:r>
              <a:rPr lang="zh-CN" altLang="en-US" dirty="0" smtClean="0"/>
              <a:t>插件</a:t>
            </a:r>
            <a:r>
              <a:rPr lang="zh-CN" altLang="en-US" dirty="0"/>
              <a:t>的</a:t>
            </a:r>
            <a:r>
              <a:rPr lang="zh-CN" altLang="en-US" dirty="0" smtClean="0"/>
              <a:t>原型电子学</a:t>
            </a:r>
            <a:r>
              <a:rPr lang="zh-CN" altLang="en-US" dirty="0"/>
              <a:t>与数据获取系统已</a:t>
            </a:r>
            <a:r>
              <a:rPr lang="zh-CN" altLang="en-US" dirty="0" smtClean="0"/>
              <a:t>在交大搭建完成，完成了</a:t>
            </a:r>
            <a:r>
              <a:rPr lang="en-US" altLang="zh-CN" dirty="0" smtClean="0"/>
              <a:t>ZLE</a:t>
            </a:r>
            <a:r>
              <a:rPr lang="zh-CN" altLang="en-US" dirty="0" smtClean="0"/>
              <a:t>及</a:t>
            </a:r>
            <a:r>
              <a:rPr lang="en-US" altLang="zh-CN" dirty="0" smtClean="0"/>
              <a:t>DAW</a:t>
            </a:r>
            <a:r>
              <a:rPr lang="zh-CN" altLang="en-US" dirty="0" smtClean="0"/>
              <a:t>的功能测试，实现了并行光纤数据传输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设计了一个新的</a:t>
            </a:r>
            <a:r>
              <a:rPr lang="en-US" altLang="zh-CN" dirty="0" smtClean="0"/>
              <a:t>FPGA</a:t>
            </a:r>
            <a:r>
              <a:rPr lang="zh-CN" altLang="en-US" dirty="0" smtClean="0"/>
              <a:t>触发板，在</a:t>
            </a:r>
            <a:r>
              <a:rPr lang="en-US" altLang="zh-CN" dirty="0" err="1" smtClean="0"/>
              <a:t>PandaX</a:t>
            </a:r>
            <a:r>
              <a:rPr lang="en-US" altLang="zh-CN" dirty="0" smtClean="0"/>
              <a:t>-II</a:t>
            </a:r>
            <a:r>
              <a:rPr lang="zh-CN" altLang="en-US" dirty="0" smtClean="0"/>
              <a:t>期探测器上完成了触发系统的测试，实现了更低的触发阈值。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设计完成一版</a:t>
            </a:r>
            <a:r>
              <a:rPr lang="en-US" altLang="zh-CN" dirty="0" smtClean="0"/>
              <a:t>500MS/s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ADC</a:t>
            </a:r>
            <a:r>
              <a:rPr lang="zh-CN" altLang="en-US" dirty="0" smtClean="0"/>
              <a:t>板卡，成功实现和</a:t>
            </a:r>
            <a:r>
              <a:rPr lang="en-US" altLang="zh-CN" dirty="0" smtClean="0"/>
              <a:t>PMT</a:t>
            </a:r>
            <a:r>
              <a:rPr lang="zh-CN" altLang="en-US" dirty="0"/>
              <a:t>联调</a:t>
            </a:r>
            <a:r>
              <a:rPr lang="zh-CN" altLang="en-US" dirty="0" smtClean="0"/>
              <a:t>，性能满足实验要求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未来暗物质实验逐步实现电子学系统全部自主研发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43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sz="2800" dirty="0" smtClean="0"/>
              <a:t>Thanks</a:t>
            </a:r>
            <a:r>
              <a:rPr lang="zh-CN" altLang="en-US" sz="2800" dirty="0" smtClean="0"/>
              <a:t>！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188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648" y="204259"/>
            <a:ext cx="8896351" cy="532341"/>
          </a:xfrm>
        </p:spPr>
        <p:txBody>
          <a:bodyPr>
            <a:normAutofit/>
          </a:bodyPr>
          <a:lstStyle/>
          <a:p>
            <a:r>
              <a:rPr lang="en-US" altLang="zh-CN" sz="2700" b="0" dirty="0" err="1"/>
              <a:t>PandaX</a:t>
            </a:r>
            <a:r>
              <a:rPr lang="en-US" altLang="zh-CN" sz="2700" b="0" dirty="0"/>
              <a:t>: Particle and Astrophysical Xenon </a:t>
            </a:r>
            <a:r>
              <a:rPr lang="en-US" altLang="zh-CN" sz="2700" b="0" dirty="0" smtClean="0"/>
              <a:t>Experiments</a:t>
            </a:r>
            <a:endParaRPr lang="zh-CN" altLang="en-US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2890" y="960120"/>
            <a:ext cx="8641080" cy="58889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暗物质实验：</a:t>
            </a:r>
            <a:r>
              <a:rPr lang="en-US" altLang="zh-CN" dirty="0" err="1" smtClean="0"/>
              <a:t>PandaX</a:t>
            </a:r>
            <a:r>
              <a:rPr lang="en-US" altLang="zh-CN" dirty="0" smtClean="0"/>
              <a:t>-I, </a:t>
            </a:r>
            <a:r>
              <a:rPr lang="en-US" altLang="zh-CN" dirty="0" err="1" smtClean="0"/>
              <a:t>PandaX</a:t>
            </a:r>
            <a:r>
              <a:rPr lang="en-US" altLang="zh-CN" dirty="0" smtClean="0"/>
              <a:t>-II, PandaX-4T </a:t>
            </a:r>
          </a:p>
          <a:p>
            <a:r>
              <a:rPr lang="zh-CN" altLang="en-US" dirty="0"/>
              <a:t>无中微子双贝</a:t>
            </a:r>
            <a:r>
              <a:rPr lang="zh-CN" altLang="en-US" dirty="0" smtClean="0"/>
              <a:t>塔衰变实验：</a:t>
            </a:r>
            <a:r>
              <a:rPr lang="en-US" altLang="zh-CN" dirty="0" err="1" smtClean="0"/>
              <a:t>PandaX</a:t>
            </a:r>
            <a:r>
              <a:rPr lang="en-US" altLang="zh-CN" dirty="0" smtClean="0"/>
              <a:t>-III</a:t>
            </a:r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90872" y="1947862"/>
            <a:ext cx="8107362" cy="3261514"/>
            <a:chOff x="636129" y="1172758"/>
            <a:chExt cx="8107821" cy="3262148"/>
          </a:xfrm>
        </p:grpSpPr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338" y="1579735"/>
              <a:ext cx="1234585" cy="149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636129" y="3234344"/>
              <a:ext cx="1964172" cy="120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err="1">
                  <a:solidFill>
                    <a:srgbClr val="FF0066"/>
                  </a:solidFill>
                  <a:latin typeface="Franklin Gothic Book" panose="020B0503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PandaX</a:t>
              </a:r>
              <a:r>
                <a:rPr lang="en-US" altLang="zh-CN" sz="1800" b="1" dirty="0">
                  <a:solidFill>
                    <a:srgbClr val="FF0066"/>
                  </a:solidFill>
                  <a:latin typeface="Franklin Gothic Book" panose="020B0503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-I: </a:t>
              </a:r>
              <a:r>
                <a:rPr lang="en-US" altLang="zh-CN" sz="1800" b="1" dirty="0">
                  <a:latin typeface="Franklin Gothic Book" panose="020B0503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120 kg </a:t>
              </a:r>
              <a:r>
                <a:rPr lang="en-US" altLang="zh-CN" sz="1800" b="1" dirty="0" smtClean="0">
                  <a:solidFill>
                    <a:srgbClr val="FF0066"/>
                  </a:solidFill>
                  <a:latin typeface="Franklin Gothic Book" panose="020B0503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2009-2014</a:t>
              </a:r>
              <a:endParaRPr lang="en-US" altLang="zh-CN" sz="1800" b="1" dirty="0">
                <a:solidFill>
                  <a:srgbClr val="FF0066"/>
                </a:solidFill>
                <a:latin typeface="Franklin Gothic Book" panose="020B0503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800" dirty="0">
                <a:latin typeface="Franklin Gothic Book" panose="020B0503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800" dirty="0">
                <a:latin typeface="Franklin Gothic Book" panose="020B0503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2854630" y="3230324"/>
              <a:ext cx="1967534" cy="923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err="1">
                  <a:solidFill>
                    <a:srgbClr val="FF0066"/>
                  </a:solidFill>
                  <a:latin typeface="Franklin Gothic Book" panose="020B0503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PandaX</a:t>
              </a:r>
              <a:r>
                <a:rPr lang="en-US" altLang="zh-CN" sz="1800" b="1" dirty="0">
                  <a:solidFill>
                    <a:srgbClr val="FF0066"/>
                  </a:solidFill>
                  <a:latin typeface="Franklin Gothic Book" panose="020B0503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-II: </a:t>
              </a:r>
              <a:r>
                <a:rPr lang="en-US" altLang="zh-CN" sz="1800" b="1" dirty="0">
                  <a:latin typeface="Franklin Gothic Book" panose="020B0503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500 </a:t>
              </a:r>
              <a:r>
                <a:rPr lang="en-US" altLang="zh-CN" sz="1800" b="1" dirty="0" smtClean="0">
                  <a:latin typeface="Franklin Gothic Book" panose="020B0503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kg</a:t>
              </a:r>
              <a:endParaRPr lang="en-US" altLang="zh-CN" sz="1800" b="1" dirty="0">
                <a:latin typeface="Franklin Gothic Book" panose="020B0503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solidFill>
                    <a:srgbClr val="FF0066"/>
                  </a:solidFill>
                  <a:latin typeface="Franklin Gothic Book" panose="020B0503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2014-2018</a:t>
              </a:r>
              <a:endParaRPr lang="en-US" altLang="zh-CN" sz="1800" b="1" dirty="0">
                <a:solidFill>
                  <a:srgbClr val="FF0066"/>
                </a:solidFill>
                <a:latin typeface="Franklin Gothic Book" panose="020B0503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800" dirty="0">
                <a:latin typeface="Franklin Gothic Book" panose="020B0503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539097" y="3230323"/>
              <a:ext cx="2204853" cy="120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err="1">
                  <a:solidFill>
                    <a:srgbClr val="FF0066"/>
                  </a:solidFill>
                  <a:latin typeface="Franklin Gothic Book" panose="020B0503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PandaX</a:t>
              </a:r>
              <a:r>
                <a:rPr lang="en-US" altLang="zh-CN" sz="1800" b="1" dirty="0">
                  <a:solidFill>
                    <a:srgbClr val="FF0066"/>
                  </a:solidFill>
                  <a:latin typeface="Franklin Gothic Book" panose="020B0503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-III: </a:t>
              </a:r>
              <a:r>
                <a:rPr lang="en-US" altLang="zh-CN" sz="1800" b="1" dirty="0">
                  <a:latin typeface="Franklin Gothic Book" panose="020B0503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200 kg to 1 ton HP gas </a:t>
              </a:r>
              <a:r>
                <a:rPr lang="en-US" altLang="zh-CN" sz="1800" b="1" baseline="30000" dirty="0">
                  <a:latin typeface="Franklin Gothic Book" panose="020B0503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136</a:t>
              </a:r>
              <a:r>
                <a:rPr lang="en-US" altLang="zh-CN" sz="1800" b="1" dirty="0">
                  <a:latin typeface="Franklin Gothic Book" panose="020B0503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Xe </a:t>
              </a:r>
              <a:r>
                <a:rPr lang="en-US" altLang="zh-CN" sz="1800" b="1" dirty="0" smtClean="0">
                  <a:solidFill>
                    <a:srgbClr val="FF0066"/>
                  </a:solidFill>
                  <a:latin typeface="Franklin Gothic Book" panose="020B0503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Future</a:t>
              </a:r>
              <a:endParaRPr lang="en-US" altLang="zh-CN" sz="1800" b="1" dirty="0">
                <a:solidFill>
                  <a:srgbClr val="FF0066"/>
                </a:solidFill>
                <a:latin typeface="Franklin Gothic Book" panose="020B0503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800" dirty="0">
                <a:latin typeface="Franklin Gothic Book" panose="020B0503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4715004" y="3230323"/>
              <a:ext cx="1682623" cy="923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err="1">
                  <a:solidFill>
                    <a:srgbClr val="FF0066"/>
                  </a:solidFill>
                  <a:latin typeface="Franklin Gothic Book" panose="020B0503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PandaX-xT</a:t>
              </a:r>
              <a:r>
                <a:rPr lang="en-US" altLang="zh-CN" sz="1800" b="1" dirty="0">
                  <a:solidFill>
                    <a:srgbClr val="FF0066"/>
                  </a:solidFill>
                  <a:latin typeface="Franklin Gothic Book" panose="020B0503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:   </a:t>
              </a:r>
              <a:r>
                <a:rPr lang="en-US" altLang="zh-CN" sz="1800" b="1" dirty="0">
                  <a:latin typeface="Franklin Gothic Book" panose="020B0503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multi-ton (~4-T) </a:t>
              </a:r>
              <a:r>
                <a:rPr lang="en-US" altLang="zh-CN" sz="1800" b="1" dirty="0" smtClean="0">
                  <a:solidFill>
                    <a:srgbClr val="FF0066"/>
                  </a:solidFill>
                  <a:latin typeface="Franklin Gothic Book" panose="020B0503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Future</a:t>
              </a:r>
              <a:endParaRPr lang="en-US" altLang="zh-CN" sz="1800" b="1" dirty="0">
                <a:solidFill>
                  <a:srgbClr val="FF0066"/>
                </a:solidFill>
                <a:latin typeface="Franklin Gothic Book" panose="020B0503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pic>
          <p:nvPicPr>
            <p:cNvPr id="11" name="Picture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913" y="1172758"/>
              <a:ext cx="1758950" cy="227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4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13" y="1579846"/>
              <a:ext cx="1878012" cy="147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825" y="1500471"/>
              <a:ext cx="2114550" cy="157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右大括号 18"/>
          <p:cNvSpPr/>
          <p:nvPr/>
        </p:nvSpPr>
        <p:spPr>
          <a:xfrm rot="5400000">
            <a:off x="2444684" y="3456174"/>
            <a:ext cx="285396" cy="366583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右大括号 19"/>
          <p:cNvSpPr/>
          <p:nvPr/>
        </p:nvSpPr>
        <p:spPr>
          <a:xfrm rot="5400000">
            <a:off x="6473776" y="3444674"/>
            <a:ext cx="285396" cy="366583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文本框 20"/>
          <p:cNvSpPr txBox="1"/>
          <p:nvPr/>
        </p:nvSpPr>
        <p:spPr>
          <a:xfrm>
            <a:off x="2107665" y="5350684"/>
            <a:ext cx="102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CJPL-I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文本框 21"/>
          <p:cNvSpPr txBox="1"/>
          <p:nvPr/>
        </p:nvSpPr>
        <p:spPr>
          <a:xfrm>
            <a:off x="6112933" y="5350684"/>
            <a:ext cx="1117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CJPL-II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Rectangle 16"/>
          <p:cNvSpPr/>
          <p:nvPr/>
        </p:nvSpPr>
        <p:spPr>
          <a:xfrm>
            <a:off x="4546938" y="1946915"/>
            <a:ext cx="4117284" cy="39966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648" y="204259"/>
            <a:ext cx="8759191" cy="532341"/>
          </a:xfrm>
        </p:spPr>
        <p:txBody>
          <a:bodyPr>
            <a:normAutofit fontScale="90000"/>
          </a:bodyPr>
          <a:lstStyle/>
          <a:p>
            <a:r>
              <a:rPr lang="en-US" altLang="zh-CN" sz="3600" dirty="0" err="1" smtClean="0"/>
              <a:t>PandaX</a:t>
            </a:r>
            <a:r>
              <a:rPr lang="en-US" altLang="zh-CN" sz="3600" dirty="0" smtClean="0"/>
              <a:t>-I&amp;II</a:t>
            </a:r>
            <a:r>
              <a:rPr lang="en-US" altLang="zh-CN" dirty="0" smtClean="0"/>
              <a:t> </a:t>
            </a:r>
            <a:r>
              <a:rPr lang="zh-CN" altLang="en-US" dirty="0" smtClean="0"/>
              <a:t>电子学与数据获取系统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538374"/>
              </p:ext>
            </p:extLst>
          </p:nvPr>
        </p:nvGraphicFramePr>
        <p:xfrm>
          <a:off x="1054003" y="1779261"/>
          <a:ext cx="6718397" cy="4788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" name="文档" r:id="rId3" imgW="5018321" imgH="3577161" progId="Word.Document.12">
                  <p:embed/>
                </p:oleObj>
              </mc:Choice>
              <mc:Fallback>
                <p:oleObj name="文档" r:id="rId3" imgW="5018321" imgH="3577161" progId="Word.Document.12">
                  <p:embed/>
                  <p:pic>
                    <p:nvPicPr>
                      <p:cNvPr id="3436" name="对象 34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003" y="1779261"/>
                        <a:ext cx="6718397" cy="4788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564302" y="940777"/>
            <a:ext cx="3579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JINST 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nn-NO" altLang="zh-CN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T04002</a:t>
            </a:r>
            <a:r>
              <a:rPr lang="nn-NO" altLang="zh-CN" sz="1400" b="0" dirty="0">
                <a:latin typeface="Arial" panose="020B0604020202020204" pitchFamily="34" charset="0"/>
                <a:cs typeface="Arial" panose="020B0604020202020204" pitchFamily="34" charset="0"/>
              </a:rPr>
              <a:t>, arXiv: 1602.00858</a:t>
            </a:r>
            <a:endParaRPr lang="en-US" altLang="zh-CN" sz="1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n-US" altLang="zh-CN" sz="1400" b="0" dirty="0">
                <a:latin typeface="Arial" panose="020B0604020202020204" pitchFamily="34" charset="0"/>
                <a:cs typeface="Arial" panose="020B0604020202020204" pitchFamily="34" charset="0"/>
              </a:rPr>
              <a:t>JINST 12 </a:t>
            </a:r>
            <a:r>
              <a:rPr lang="en-US" altLang="zh-CN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T08004, </a:t>
            </a:r>
            <a:r>
              <a:rPr lang="en-US" altLang="zh-CN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altLang="zh-CN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1707.02134</a:t>
            </a:r>
            <a:endParaRPr lang="zh-CN" alt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7648" y="940777"/>
            <a:ext cx="8220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PMT</a:t>
            </a:r>
            <a:r>
              <a:rPr lang="zh-CN" altLang="en-US" dirty="0" smtClean="0">
                <a:latin typeface="Garamond" pitchFamily="18" charset="0"/>
                <a:ea typeface="黑体" pitchFamily="49" charset="-122"/>
              </a:rPr>
              <a:t>波形采样</a:t>
            </a:r>
            <a:r>
              <a:rPr lang="zh-CN" altLang="en-US" dirty="0">
                <a:latin typeface="Garamond" pitchFamily="18" charset="0"/>
                <a:ea typeface="黑体" pitchFamily="49" charset="-122"/>
              </a:rPr>
              <a:t>采用</a:t>
            </a:r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100MHz</a:t>
            </a:r>
            <a:r>
              <a:rPr lang="zh-CN" altLang="en-US" dirty="0" smtClean="0">
                <a:latin typeface="Garamond" pitchFamily="18" charset="0"/>
                <a:ea typeface="黑体" pitchFamily="49" charset="-122"/>
              </a:rPr>
              <a:t>，</a:t>
            </a:r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14bit, </a:t>
            </a:r>
            <a:r>
              <a:rPr lang="zh-CN" altLang="en-US" dirty="0" smtClean="0">
                <a:latin typeface="Garamond" pitchFamily="18" charset="0"/>
                <a:ea typeface="黑体" pitchFamily="49" charset="-122"/>
              </a:rPr>
              <a:t>商业插件</a:t>
            </a:r>
            <a:endParaRPr lang="en-US" altLang="zh-CN" dirty="0" smtClean="0">
              <a:latin typeface="Garamond" pitchFamily="18" charset="0"/>
              <a:ea typeface="黑体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latin typeface="Garamond" pitchFamily="18" charset="0"/>
                <a:ea typeface="黑体" pitchFamily="49" charset="-122"/>
              </a:rPr>
              <a:t>PandaX</a:t>
            </a:r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-I</a:t>
            </a:r>
            <a:r>
              <a:rPr lang="zh-CN" altLang="en-US" dirty="0" smtClean="0">
                <a:latin typeface="Garamond" pitchFamily="18" charset="0"/>
                <a:ea typeface="黑体" pitchFamily="49" charset="-122"/>
              </a:rPr>
              <a:t>触发系统基于模拟信号</a:t>
            </a:r>
            <a:endParaRPr lang="en-US" altLang="zh-CN" dirty="0" smtClean="0">
              <a:latin typeface="Garamond" pitchFamily="18" charset="0"/>
              <a:ea typeface="黑体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latin typeface="Garamond" pitchFamily="18" charset="0"/>
                <a:ea typeface="黑体" pitchFamily="49" charset="-122"/>
              </a:rPr>
              <a:t>PandaX</a:t>
            </a:r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-II</a:t>
            </a:r>
            <a:r>
              <a:rPr lang="zh-CN" altLang="en-US" dirty="0" smtClean="0">
                <a:latin typeface="Garamond" pitchFamily="18" charset="0"/>
                <a:ea typeface="黑体" pitchFamily="49" charset="-122"/>
              </a:rPr>
              <a:t>触发系统基于商业可编程</a:t>
            </a:r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FPGA</a:t>
            </a:r>
            <a:endParaRPr lang="zh-CN" altLang="en-US" dirty="0" smtClean="0">
              <a:latin typeface="Garamond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44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err="1"/>
              <a:t>PandaX</a:t>
            </a:r>
            <a:r>
              <a:rPr lang="zh-CN" altLang="en-US" dirty="0"/>
              <a:t>电子学与数据获取系统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err="1" smtClean="0"/>
              <a:t>PandaX</a:t>
            </a:r>
            <a:r>
              <a:rPr lang="zh-CN" altLang="en-US" sz="2400" dirty="0" smtClean="0"/>
              <a:t>电子学与数据获取系统升级主要方向：</a:t>
            </a:r>
            <a:endParaRPr lang="en-US" altLang="zh-CN" sz="2400" dirty="0" smtClean="0"/>
          </a:p>
          <a:p>
            <a:r>
              <a:rPr lang="zh-CN" altLang="en-US" sz="2000" dirty="0" smtClean="0"/>
              <a:t>更多通道，更长的采样窗口</a:t>
            </a:r>
            <a:endParaRPr lang="en-US" altLang="zh-CN" sz="2000" dirty="0" smtClean="0"/>
          </a:p>
          <a:p>
            <a:r>
              <a:rPr lang="zh-CN" altLang="en-US" sz="2000" dirty="0" smtClean="0"/>
              <a:t>更高的采样率</a:t>
            </a:r>
            <a:endParaRPr lang="en-US" altLang="zh-CN" sz="2000" dirty="0" smtClean="0"/>
          </a:p>
          <a:p>
            <a:r>
              <a:rPr lang="zh-CN" altLang="en-US" sz="2000" dirty="0"/>
              <a:t>更高的传输</a:t>
            </a:r>
            <a:r>
              <a:rPr lang="zh-CN" altLang="en-US" sz="2000" dirty="0" smtClean="0"/>
              <a:t>带宽以及更低的阈值</a:t>
            </a:r>
            <a:endParaRPr lang="zh-CN" altLang="en-US" sz="2000" dirty="0"/>
          </a:p>
        </p:txBody>
      </p:sp>
      <p:graphicFrame>
        <p:nvGraphicFramePr>
          <p:cNvPr id="4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380400"/>
              </p:ext>
            </p:extLst>
          </p:nvPr>
        </p:nvGraphicFramePr>
        <p:xfrm>
          <a:off x="71345" y="2597964"/>
          <a:ext cx="8997417" cy="36504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3009">
                  <a:extLst>
                    <a:ext uri="{9D8B030D-6E8A-4147-A177-3AD203B41FA5}">
                      <a16:colId xmlns:a16="http://schemas.microsoft.com/office/drawing/2014/main" val="990773231"/>
                    </a:ext>
                  </a:extLst>
                </a:gridCol>
                <a:gridCol w="993531">
                  <a:extLst>
                    <a:ext uri="{9D8B030D-6E8A-4147-A177-3AD203B41FA5}">
                      <a16:colId xmlns:a16="http://schemas.microsoft.com/office/drawing/2014/main" val="862314274"/>
                    </a:ext>
                  </a:extLst>
                </a:gridCol>
                <a:gridCol w="1389184">
                  <a:extLst>
                    <a:ext uri="{9D8B030D-6E8A-4147-A177-3AD203B41FA5}">
                      <a16:colId xmlns:a16="http://schemas.microsoft.com/office/drawing/2014/main" val="1192565620"/>
                    </a:ext>
                  </a:extLst>
                </a:gridCol>
                <a:gridCol w="1151792">
                  <a:extLst>
                    <a:ext uri="{9D8B030D-6E8A-4147-A177-3AD203B41FA5}">
                      <a16:colId xmlns:a16="http://schemas.microsoft.com/office/drawing/2014/main" val="3485148276"/>
                    </a:ext>
                  </a:extLst>
                </a:gridCol>
                <a:gridCol w="1468316">
                  <a:extLst>
                    <a:ext uri="{9D8B030D-6E8A-4147-A177-3AD203B41FA5}">
                      <a16:colId xmlns:a16="http://schemas.microsoft.com/office/drawing/2014/main" val="3360637306"/>
                    </a:ext>
                  </a:extLst>
                </a:gridCol>
                <a:gridCol w="1327638">
                  <a:extLst>
                    <a:ext uri="{9D8B030D-6E8A-4147-A177-3AD203B41FA5}">
                      <a16:colId xmlns:a16="http://schemas.microsoft.com/office/drawing/2014/main" val="3004988823"/>
                    </a:ext>
                  </a:extLst>
                </a:gridCol>
                <a:gridCol w="1313947">
                  <a:extLst>
                    <a:ext uri="{9D8B030D-6E8A-4147-A177-3AD203B41FA5}">
                      <a16:colId xmlns:a16="http://schemas.microsoft.com/office/drawing/2014/main" val="1853948311"/>
                    </a:ext>
                  </a:extLst>
                </a:gridCol>
              </a:tblGrid>
              <a:tr h="919145"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 PMTs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漂移时间</a:t>
                      </a: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(us) 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FADC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S2</a:t>
                      </a:r>
                    </a:p>
                    <a:p>
                      <a:pPr marL="0" algn="l" defTabSz="914400" rtl="0" eaLnBrk="1" latinLnBrk="0" hangingPunct="1"/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触发阈值</a:t>
                      </a: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(PE) 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数据传输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触发模式</a:t>
                      </a: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159624"/>
                  </a:ext>
                </a:extLst>
              </a:tr>
              <a:tr h="82766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PandaX</a:t>
                      </a:r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</a:t>
                      </a:r>
                      <a:r>
                        <a:rPr lang="en-US" altLang="zh-CN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183</a:t>
                      </a:r>
                      <a:r>
                        <a:rPr lang="en-US" altLang="zh-CN" dirty="0" smtClean="0"/>
                        <a:t>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~90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V1724 (100MHz)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串行光纤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外部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8436795"/>
                  </a:ext>
                </a:extLst>
              </a:tr>
              <a:tr h="8276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PandaX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-II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158</a:t>
                      </a:r>
                      <a:r>
                        <a:rPr lang="en-US" altLang="zh-CN" dirty="0" smtClean="0"/>
                        <a:t>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~350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V1724 (100MHz)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串行光纤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外部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390553"/>
                  </a:ext>
                </a:extLst>
              </a:tr>
              <a:tr h="10759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PandaX-4T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初期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512</a:t>
                      </a:r>
                      <a:r>
                        <a:rPr lang="en-US" altLang="zh-CN" dirty="0" smtClean="0"/>
                        <a:t>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~700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V1725B (250MHz)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并行光纤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外部</a:t>
                      </a: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无触发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80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39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PandaX-4T</a:t>
            </a:r>
            <a:r>
              <a:rPr lang="zh-CN" altLang="en-US" dirty="0"/>
              <a:t>电子学与数据获取</a:t>
            </a:r>
            <a:r>
              <a:rPr lang="zh-CN" altLang="en-US" dirty="0" smtClean="0"/>
              <a:t>系统原型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297" y="1248509"/>
            <a:ext cx="6465607" cy="32003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r="23162"/>
          <a:stretch/>
        </p:blipFill>
        <p:spPr>
          <a:xfrm>
            <a:off x="61546" y="927582"/>
            <a:ext cx="2226142" cy="580732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01302" y="4563208"/>
            <a:ext cx="6232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Garamond" pitchFamily="18" charset="0"/>
                <a:ea typeface="黑体" pitchFamily="49" charset="-122"/>
              </a:rPr>
              <a:t>初期</a:t>
            </a:r>
            <a:r>
              <a:rPr lang="zh-CN" altLang="en-US" dirty="0" smtClean="0">
                <a:latin typeface="Garamond" pitchFamily="18" charset="0"/>
                <a:ea typeface="黑体" pitchFamily="49" charset="-122"/>
              </a:rPr>
              <a:t>采用商业</a:t>
            </a:r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16-</a:t>
            </a:r>
            <a:r>
              <a:rPr lang="zh-CN" altLang="en-US" dirty="0" smtClean="0">
                <a:latin typeface="Garamond" pitchFamily="18" charset="0"/>
                <a:ea typeface="黑体" pitchFamily="49" charset="-122"/>
              </a:rPr>
              <a:t>通道，</a:t>
            </a:r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250MS/s, 14-bit 2Vpp </a:t>
            </a:r>
            <a:r>
              <a:rPr lang="en-US" altLang="zh-CN" dirty="0" smtClean="0">
                <a:latin typeface="Garamond" pitchFamily="18" charset="0"/>
                <a:ea typeface="黑体" pitchFamily="49" charset="-122"/>
              </a:rPr>
              <a:t>FADC</a:t>
            </a:r>
            <a:r>
              <a:rPr lang="zh-CN" altLang="en-US" dirty="0" smtClean="0">
                <a:latin typeface="Garamond" pitchFamily="18" charset="0"/>
                <a:ea typeface="黑体" pitchFamily="49" charset="-122"/>
              </a:rPr>
              <a:t>插件</a:t>
            </a:r>
            <a:endParaRPr lang="en-US" altLang="zh-CN" dirty="0" smtClean="0">
              <a:latin typeface="Garamond" pitchFamily="18" charset="0"/>
              <a:ea typeface="黑体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Garamond" pitchFamily="18" charset="0"/>
                <a:ea typeface="黑体" pitchFamily="49" charset="-122"/>
              </a:rPr>
              <a:t>多</a:t>
            </a:r>
            <a:r>
              <a:rPr lang="zh-CN" altLang="en-US" dirty="0" smtClean="0">
                <a:latin typeface="Garamond" pitchFamily="18" charset="0"/>
                <a:ea typeface="黑体" pitchFamily="49" charset="-122"/>
              </a:rPr>
              <a:t>光纤，多服务器，并行读出</a:t>
            </a:r>
            <a:endParaRPr lang="en-US" altLang="zh-CN" dirty="0" smtClean="0">
              <a:latin typeface="Garamond" pitchFamily="18" charset="0"/>
              <a:ea typeface="黑体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Garamond" pitchFamily="18" charset="0"/>
                <a:ea typeface="黑体" pitchFamily="49" charset="-122"/>
              </a:rPr>
              <a:t>高速</a:t>
            </a:r>
            <a:r>
              <a:rPr lang="zh-CN" altLang="en-US" dirty="0" smtClean="0">
                <a:latin typeface="Garamond" pitchFamily="18" charset="0"/>
                <a:ea typeface="黑体" pitchFamily="49" charset="-122"/>
              </a:rPr>
              <a:t>交换机</a:t>
            </a:r>
            <a:r>
              <a:rPr lang="zh-CN" altLang="en-US" dirty="0" smtClean="0">
                <a:latin typeface="Garamond" pitchFamily="18" charset="0"/>
                <a:ea typeface="黑体" pitchFamily="49" charset="-122"/>
              </a:rPr>
              <a:t>及实时</a:t>
            </a:r>
            <a:r>
              <a:rPr lang="zh-CN" altLang="en-US" dirty="0" smtClean="0">
                <a:latin typeface="Garamond" pitchFamily="18" charset="0"/>
                <a:ea typeface="黑体" pitchFamily="49" charset="-122"/>
              </a:rPr>
              <a:t>事件重组</a:t>
            </a:r>
            <a:endParaRPr lang="en-US" altLang="zh-CN" dirty="0" smtClean="0">
              <a:latin typeface="Garamond" pitchFamily="18" charset="0"/>
              <a:ea typeface="黑体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Garamond" pitchFamily="18" charset="0"/>
                <a:ea typeface="黑体" pitchFamily="49" charset="-122"/>
              </a:rPr>
              <a:t>自主设计触发逻辑系统</a:t>
            </a:r>
            <a:endParaRPr lang="en-US" altLang="zh-CN" dirty="0" smtClean="0">
              <a:latin typeface="Garamond" pitchFamily="18" charset="0"/>
              <a:ea typeface="黑体" pitchFamily="49" charset="-122"/>
            </a:endParaRPr>
          </a:p>
          <a:p>
            <a:endParaRPr lang="en-US" altLang="zh-CN" dirty="0" smtClean="0">
              <a:latin typeface="Garamond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78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 </a:t>
            </a:r>
            <a:r>
              <a:rPr lang="en-US" altLang="zh-CN" dirty="0">
                <a:solidFill>
                  <a:schemeClr val="dk1"/>
                </a:solidFill>
                <a:cs typeface="Arial" panose="020B0604020202020204" pitchFamily="34" charset="0"/>
              </a:rPr>
              <a:t>PandaX-4T </a:t>
            </a:r>
            <a:r>
              <a:rPr lang="zh-CN" altLang="en-US" dirty="0"/>
              <a:t>外部</a:t>
            </a:r>
            <a:r>
              <a:rPr lang="zh-CN" altLang="en-US" dirty="0" smtClean="0"/>
              <a:t>触发模式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183" t="4692" r="2239" b="3440"/>
          <a:stretch/>
        </p:blipFill>
        <p:spPr>
          <a:xfrm>
            <a:off x="139603" y="987673"/>
            <a:ext cx="8732171" cy="47953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08" y="3176849"/>
            <a:ext cx="4593979" cy="311734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01865" y="1158705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Garamond" pitchFamily="18" charset="0"/>
                <a:ea typeface="黑体" pitchFamily="49" charset="-122"/>
              </a:rPr>
              <a:t>ZLE: </a:t>
            </a:r>
            <a:r>
              <a:rPr lang="zh-CN" altLang="en-US" b="1" dirty="0" smtClean="0">
                <a:latin typeface="Garamond" pitchFamily="18" charset="0"/>
                <a:ea typeface="黑体" pitchFamily="49" charset="-122"/>
              </a:rPr>
              <a:t>零压缩</a:t>
            </a:r>
            <a:r>
              <a:rPr lang="en-US" altLang="zh-CN" b="1" dirty="0" smtClean="0">
                <a:latin typeface="Garamond" pitchFamily="18" charset="0"/>
                <a:ea typeface="黑体" pitchFamily="49" charset="-122"/>
              </a:rPr>
              <a:t> </a:t>
            </a:r>
            <a:endParaRPr lang="zh-CN" altLang="en-US" b="1" dirty="0" smtClean="0">
              <a:latin typeface="Garamond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738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PandaX-4T </a:t>
            </a:r>
            <a:r>
              <a:rPr lang="zh-CN" altLang="en-US" dirty="0" smtClean="0"/>
              <a:t>通道自触发模式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4709"/>
          <a:stretch/>
        </p:blipFill>
        <p:spPr>
          <a:xfrm>
            <a:off x="247649" y="967153"/>
            <a:ext cx="8360020" cy="510753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756334" y="2859084"/>
            <a:ext cx="5534812" cy="3523382"/>
            <a:chOff x="2756334" y="2859084"/>
            <a:chExt cx="5534812" cy="352338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l="361" t="17039" b="5545"/>
            <a:stretch/>
          </p:blipFill>
          <p:spPr>
            <a:xfrm>
              <a:off x="2830830" y="2859084"/>
              <a:ext cx="5460316" cy="321560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7174523" y="6074689"/>
              <a:ext cx="1116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latin typeface="Garamond" pitchFamily="18" charset="0"/>
                  <a:ea typeface="黑体" pitchFamily="49" charset="-122"/>
                </a:rPr>
                <a:t>Time(4ns)</a:t>
              </a:r>
              <a:endParaRPr lang="zh-CN" altLang="en-US" sz="1400" dirty="0" smtClean="0">
                <a:latin typeface="Garamond" pitchFamily="18" charset="0"/>
                <a:ea typeface="黑体" pitchFamily="49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756334" y="3456963"/>
              <a:ext cx="400110" cy="201343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altLang="zh-CN" sz="1400" dirty="0" smtClean="0">
                  <a:latin typeface="Garamond" pitchFamily="18" charset="0"/>
                  <a:ea typeface="黑体" pitchFamily="49" charset="-122"/>
                </a:rPr>
                <a:t>ADC Count ()0.12mv/LSB</a:t>
              </a:r>
              <a:endParaRPr lang="zh-CN" altLang="en-US" sz="1400" dirty="0" smtClean="0">
                <a:latin typeface="Garamond" pitchFamily="18" charset="0"/>
                <a:ea typeface="黑体" pitchFamily="49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854960" y="2921000"/>
            <a:ext cx="142240" cy="421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58998" y="1054003"/>
            <a:ext cx="268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Garamond" pitchFamily="18" charset="0"/>
                <a:ea typeface="黑体" pitchFamily="49" charset="-122"/>
              </a:rPr>
              <a:t>DAW: </a:t>
            </a:r>
            <a:r>
              <a:rPr lang="zh-CN" altLang="en-US" b="1" dirty="0" smtClean="0">
                <a:latin typeface="Garamond" pitchFamily="18" charset="0"/>
                <a:ea typeface="黑体" pitchFamily="49" charset="-122"/>
              </a:rPr>
              <a:t>通道动态数据获取</a:t>
            </a:r>
          </a:p>
        </p:txBody>
      </p:sp>
    </p:spTree>
    <p:extLst>
      <p:ext uri="{BB962C8B-B14F-4D97-AF65-F5344CB8AC3E}">
        <p14:creationId xmlns:p14="http://schemas.microsoft.com/office/powerpoint/2010/main" val="60753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PandaX-4T </a:t>
            </a:r>
            <a:r>
              <a:rPr lang="zh-CN" altLang="en-US" dirty="0" smtClean="0"/>
              <a:t>数据获取软件框架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394" r="30814"/>
          <a:stretch/>
        </p:blipFill>
        <p:spPr>
          <a:xfrm>
            <a:off x="294067" y="1230842"/>
            <a:ext cx="8555865" cy="48837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67" y="1555100"/>
            <a:ext cx="3093863" cy="39141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7649" y="5143500"/>
            <a:ext cx="1167913" cy="3257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9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PandaX-4T </a:t>
            </a:r>
            <a:r>
              <a:rPr lang="zh-CN" altLang="en-US" dirty="0" smtClean="0"/>
              <a:t>传输带宽测试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921372"/>
              </p:ext>
            </p:extLst>
          </p:nvPr>
        </p:nvGraphicFramePr>
        <p:xfrm>
          <a:off x="427159" y="2679152"/>
          <a:ext cx="8001000" cy="30885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443399715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19791716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538598227"/>
                    </a:ext>
                  </a:extLst>
                </a:gridCol>
              </a:tblGrid>
              <a:tr h="58935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Single-channel </a:t>
                      </a:r>
                      <a:r>
                        <a:rPr lang="en-US" altLang="zh-CN" sz="1600" kern="1200" dirty="0" smtClean="0"/>
                        <a:t>random</a:t>
                      </a:r>
                      <a:r>
                        <a:rPr lang="en-US" altLang="zh-CN" baseline="0" dirty="0" smtClean="0"/>
                        <a:t> pulse rate (Hz)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kern="1200" dirty="0" smtClean="0"/>
                        <a:t># of Samples/ channel 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Net-work bandwidth usage for 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three boards 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48026"/>
                  </a:ext>
                </a:extLst>
              </a:tr>
              <a:tr h="52825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kern="1200" dirty="0" smtClean="0"/>
                        <a:t>100 (400ns) 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1.3</a:t>
                      </a:r>
                      <a:r>
                        <a:rPr lang="en-US" altLang="zh-CN" baseline="0" dirty="0" smtClean="0"/>
                        <a:t>  MB/s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57824"/>
                  </a:ext>
                </a:extLst>
              </a:tr>
              <a:tr h="52825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1000 </a:t>
                      </a:r>
                      <a:r>
                        <a:rPr lang="en-US" altLang="zh-CN" sz="1800" kern="1200" dirty="0" smtClean="0"/>
                        <a:t>(4000ns) </a:t>
                      </a:r>
                      <a:endParaRPr lang="zh-CN" altLang="en-US" sz="1800" b="1" kern="120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 MB/s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618198"/>
                  </a:ext>
                </a:extLst>
              </a:tr>
              <a:tr h="52825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100 </a:t>
                      </a:r>
                      <a:r>
                        <a:rPr lang="en-US" altLang="zh-CN" sz="1800" kern="1200" dirty="0" smtClean="0"/>
                        <a:t>(400ns) </a:t>
                      </a:r>
                      <a:endParaRPr lang="zh-CN" altLang="en-US" sz="1800" b="1" kern="120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 MB/s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582071"/>
                  </a:ext>
                </a:extLst>
              </a:tr>
              <a:tr h="52825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1000 </a:t>
                      </a:r>
                      <a:r>
                        <a:rPr lang="en-US" altLang="zh-CN" sz="1800" kern="1200" dirty="0" smtClean="0"/>
                        <a:t>(4000ns) </a:t>
                      </a:r>
                      <a:endParaRPr lang="zh-CN" altLang="en-US" sz="1800" b="1" kern="120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38</a:t>
                      </a:r>
                      <a:r>
                        <a:rPr lang="en-US" altLang="zh-CN" baseline="0" dirty="0" smtClean="0"/>
                        <a:t> MB/s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229420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47649" y="892268"/>
            <a:ext cx="83600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 smtClean="0"/>
              <a:t>数据传输</a:t>
            </a:r>
            <a:r>
              <a:rPr lang="en-US" altLang="zh-CN" sz="2800" dirty="0" smtClean="0"/>
              <a:t>: </a:t>
            </a:r>
            <a:endParaRPr lang="en-US" altLang="zh-CN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DM </a:t>
            </a:r>
            <a:r>
              <a:rPr lang="zh-CN" altLang="en-US" sz="2000" dirty="0"/>
              <a:t>事例</a:t>
            </a:r>
            <a:r>
              <a:rPr lang="en-US" altLang="zh-CN" sz="2000" dirty="0" smtClean="0"/>
              <a:t>:V1724(100KB/module</a:t>
            </a:r>
            <a:r>
              <a:rPr lang="en-US" altLang="zh-CN" sz="2000" dirty="0"/>
              <a:t>, 1.17ms) V1725B(1MB/module, 11.7ms)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在</a:t>
            </a:r>
            <a:r>
              <a:rPr lang="en-US" altLang="zh-CN" sz="2000" dirty="0" smtClean="0"/>
              <a:t>DM</a:t>
            </a:r>
            <a:r>
              <a:rPr lang="zh-CN" altLang="en-US" sz="2000" dirty="0" smtClean="0"/>
              <a:t>全局触发运行中，预计最高事例率约为</a:t>
            </a:r>
            <a:r>
              <a:rPr lang="en-US" altLang="zh-CN" sz="2000" dirty="0" smtClean="0"/>
              <a:t>37Hz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在</a:t>
            </a:r>
            <a:r>
              <a:rPr lang="en-US" altLang="zh-CN" sz="2000" dirty="0" smtClean="0"/>
              <a:t>DM’</a:t>
            </a:r>
            <a:r>
              <a:rPr lang="zh-CN" altLang="en-US" sz="2000" dirty="0" smtClean="0"/>
              <a:t>无触发</a:t>
            </a:r>
            <a:r>
              <a:rPr lang="en-US" altLang="zh-CN" sz="2000" dirty="0" smtClean="0"/>
              <a:t>’</a:t>
            </a:r>
            <a:r>
              <a:rPr lang="zh-CN" altLang="en-US" sz="2000" dirty="0" smtClean="0"/>
              <a:t>运行</a:t>
            </a:r>
            <a:r>
              <a:rPr lang="zh-CN" altLang="en-US" sz="2000" dirty="0"/>
              <a:t>中</a:t>
            </a:r>
            <a:r>
              <a:rPr lang="zh-CN" altLang="en-US" sz="2000" dirty="0" smtClean="0"/>
              <a:t>，可以实现无死时间运行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605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上海仪器仪表学会自供电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Garamond" pitchFamily="18" charset="0"/>
            <a:ea typeface="黑体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6上海仪器仪表学会自供电" id="{0402690C-B81E-4B69-BFA0-6D0681966409}" vid="{9D4A92CC-5D71-4472-BC1E-D01ECF54391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2016上海仪器仪表学会自供电</Template>
  <TotalTime>2313</TotalTime>
  <Words>591</Words>
  <Application>Microsoft Office PowerPoint</Application>
  <PresentationFormat>全屏显示(4:3)</PresentationFormat>
  <Paragraphs>118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 Unicode MS</vt:lpstr>
      <vt:lpstr>黑体</vt:lpstr>
      <vt:lpstr>宋体</vt:lpstr>
      <vt:lpstr>Arial</vt:lpstr>
      <vt:lpstr>Calibri</vt:lpstr>
      <vt:lpstr>Calibri Light</vt:lpstr>
      <vt:lpstr>Franklin Gothic Book</vt:lpstr>
      <vt:lpstr>Garamond</vt:lpstr>
      <vt:lpstr>Times New Roman</vt:lpstr>
      <vt:lpstr>Wingdings</vt:lpstr>
      <vt:lpstr>2016上海仪器仪表学会自供电</vt:lpstr>
      <vt:lpstr>文档</vt:lpstr>
      <vt:lpstr>PandaX-4T电子学和数据获取系统</vt:lpstr>
      <vt:lpstr>PandaX: Particle and Astrophysical Xenon Experiments</vt:lpstr>
      <vt:lpstr>PandaX-I&amp;II 电子学与数据获取系统</vt:lpstr>
      <vt:lpstr>PandaX电子学与数据获取系统</vt:lpstr>
      <vt:lpstr>PandaX-4T电子学与数据获取系统原型</vt:lpstr>
      <vt:lpstr> PandaX-4T 外部触发模式</vt:lpstr>
      <vt:lpstr>PandaX-4T 通道自触发模式</vt:lpstr>
      <vt:lpstr>PandaX-4T 数据获取软件框架</vt:lpstr>
      <vt:lpstr>PandaX-4T 传输带宽测试</vt:lpstr>
      <vt:lpstr>PandaX-4T触发系统测试</vt:lpstr>
      <vt:lpstr>PandaX-4T FADC 板卡设计</vt:lpstr>
      <vt:lpstr>PandaX-4T FADC测试</vt:lpstr>
      <vt:lpstr>PandaX-4T FADC + PMT 联调</vt:lpstr>
      <vt:lpstr>总结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Electronics and DAQ for PandaX-4T</dc:title>
  <dc:creator>任 祥祥</dc:creator>
  <cp:lastModifiedBy>Hepg_ Renxx</cp:lastModifiedBy>
  <cp:revision>222</cp:revision>
  <dcterms:created xsi:type="dcterms:W3CDTF">2016-10-23T12:52:31Z</dcterms:created>
  <dcterms:modified xsi:type="dcterms:W3CDTF">2018-10-16T01:09:06Z</dcterms:modified>
</cp:coreProperties>
</file>