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80" r:id="rId2"/>
  </p:sldMasterIdLst>
  <p:notesMasterIdLst>
    <p:notesMasterId r:id="rId72"/>
  </p:notesMasterIdLst>
  <p:handoutMasterIdLst>
    <p:handoutMasterId r:id="rId73"/>
  </p:handoutMasterIdLst>
  <p:sldIdLst>
    <p:sldId id="405" r:id="rId3"/>
    <p:sldId id="406" r:id="rId4"/>
    <p:sldId id="628" r:id="rId5"/>
    <p:sldId id="519" r:id="rId6"/>
    <p:sldId id="569" r:id="rId7"/>
    <p:sldId id="524" r:id="rId8"/>
    <p:sldId id="566" r:id="rId9"/>
    <p:sldId id="521" r:id="rId10"/>
    <p:sldId id="526" r:id="rId11"/>
    <p:sldId id="567" r:id="rId12"/>
    <p:sldId id="568" r:id="rId13"/>
    <p:sldId id="570" r:id="rId14"/>
    <p:sldId id="571" r:id="rId15"/>
    <p:sldId id="572" r:id="rId16"/>
    <p:sldId id="601" r:id="rId17"/>
    <p:sldId id="602" r:id="rId18"/>
    <p:sldId id="575" r:id="rId19"/>
    <p:sldId id="576" r:id="rId20"/>
    <p:sldId id="629" r:id="rId21"/>
    <p:sldId id="580" r:id="rId22"/>
    <p:sldId id="586" r:id="rId23"/>
    <p:sldId id="585" r:id="rId24"/>
    <p:sldId id="518" r:id="rId25"/>
    <p:sldId id="597" r:id="rId26"/>
    <p:sldId id="589" r:id="rId27"/>
    <p:sldId id="587" r:id="rId28"/>
    <p:sldId id="593" r:id="rId29"/>
    <p:sldId id="596" r:id="rId30"/>
    <p:sldId id="577" r:id="rId31"/>
    <p:sldId id="592" r:id="rId32"/>
    <p:sldId id="579" r:id="rId33"/>
    <p:sldId id="582" r:id="rId34"/>
    <p:sldId id="583" r:id="rId35"/>
    <p:sldId id="614" r:id="rId36"/>
    <p:sldId id="594" r:id="rId37"/>
    <p:sldId id="581" r:id="rId38"/>
    <p:sldId id="600" r:id="rId39"/>
    <p:sldId id="630" r:id="rId40"/>
    <p:sldId id="541" r:id="rId41"/>
    <p:sldId id="540" r:id="rId42"/>
    <p:sldId id="588" r:id="rId43"/>
    <p:sldId id="598" r:id="rId44"/>
    <p:sldId id="599" r:id="rId45"/>
    <p:sldId id="544" r:id="rId46"/>
    <p:sldId id="545" r:id="rId47"/>
    <p:sldId id="603" r:id="rId48"/>
    <p:sldId id="604" r:id="rId49"/>
    <p:sldId id="605" r:id="rId50"/>
    <p:sldId id="606" r:id="rId51"/>
    <p:sldId id="610" r:id="rId52"/>
    <p:sldId id="555" r:id="rId53"/>
    <p:sldId id="557" r:id="rId54"/>
    <p:sldId id="611" r:id="rId55"/>
    <p:sldId id="615" r:id="rId56"/>
    <p:sldId id="561" r:id="rId57"/>
    <p:sldId id="623" r:id="rId58"/>
    <p:sldId id="617" r:id="rId59"/>
    <p:sldId id="563" r:id="rId60"/>
    <p:sldId id="625" r:id="rId61"/>
    <p:sldId id="618" r:id="rId62"/>
    <p:sldId id="626" r:id="rId63"/>
    <p:sldId id="619" r:id="rId64"/>
    <p:sldId id="620" r:id="rId65"/>
    <p:sldId id="624" r:id="rId66"/>
    <p:sldId id="613" r:id="rId67"/>
    <p:sldId id="609" r:id="rId68"/>
    <p:sldId id="631" r:id="rId69"/>
    <p:sldId id="621" r:id="rId70"/>
    <p:sldId id="627"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15">
          <p15:clr>
            <a:srgbClr val="A4A3A4"/>
          </p15:clr>
        </p15:guide>
        <p15:guide id="3" orient="horz" pos="274">
          <p15:clr>
            <a:srgbClr val="A4A3A4"/>
          </p15:clr>
        </p15:guide>
        <p15:guide id="4" orient="horz" pos="3840">
          <p15:clr>
            <a:srgbClr val="A4A3A4"/>
          </p15:clr>
        </p15:guide>
        <p15:guide id="5" pos="3839">
          <p15:clr>
            <a:srgbClr val="A4A3A4"/>
          </p15:clr>
        </p15:guide>
        <p15:guide id="6" pos="6911">
          <p15:clr>
            <a:srgbClr val="A4A3A4"/>
          </p15:clr>
        </p15:guide>
        <p15:guide id="7" pos="767">
          <p15:clr>
            <a:srgbClr val="A4A3A4"/>
          </p15:clr>
        </p15:guide>
        <p15:guide id="8" pos="2880">
          <p15:clr>
            <a:srgbClr val="A4A3A4"/>
          </p15:clr>
        </p15:guide>
        <p15:guide id="9" pos="5185">
          <p15:clr>
            <a:srgbClr val="A4A3A4"/>
          </p15:clr>
        </p15:guide>
        <p15:guide id="10" pos="57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432FF"/>
    <a:srgbClr val="9CC8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8" autoAdjust="0"/>
    <p:restoredTop sz="91116" autoAdjust="0"/>
  </p:normalViewPr>
  <p:slideViewPr>
    <p:cSldViewPr>
      <p:cViewPr varScale="1">
        <p:scale>
          <a:sx n="101" d="100"/>
          <a:sy n="101" d="100"/>
        </p:scale>
        <p:origin x="603" y="48"/>
      </p:cViewPr>
      <p:guideLst>
        <p:guide orient="horz" pos="2160"/>
        <p:guide orient="horz" pos="1015"/>
        <p:guide orient="horz" pos="274"/>
        <p:guide orient="horz" pos="3840"/>
        <p:guide pos="3839"/>
        <p:guide pos="6911"/>
        <p:guide pos="767"/>
        <p:guide pos="2880"/>
        <p:guide pos="5185"/>
        <p:guide pos="575"/>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76" d="100"/>
          <a:sy n="76" d="100"/>
        </p:scale>
        <p:origin x="17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8B9437-54B2-4D63-A98E-F3C4E013C506}" type="doc">
      <dgm:prSet loTypeId="urn:microsoft.com/office/officeart/2005/8/layout/hProcess11" loCatId="process" qsTypeId="urn:microsoft.com/office/officeart/2005/8/quickstyle/3d9" qsCatId="3D" csTypeId="urn:microsoft.com/office/officeart/2005/8/colors/accent6_4" csCatId="accent6" phldr="1"/>
      <dgm:spPr>
        <a:scene3d>
          <a:camera prst="perspectiveRelaxed" fov="2700000">
            <a:rot lat="0" lon="20106000" rev="1578000"/>
          </a:camera>
          <a:lightRig rig="soft" dir="t"/>
          <a:backdrop>
            <a:anchor x="0" y="0" z="-210000"/>
            <a:norm dx="0" dy="0" dz="914400"/>
            <a:up dx="0" dy="914400" dz="0"/>
          </a:backdrop>
        </a:scene3d>
      </dgm:spPr>
      <dgm:t>
        <a:bodyPr/>
        <a:lstStyle/>
        <a:p>
          <a:endParaRPr lang="zh-CN" altLang="en-US"/>
        </a:p>
      </dgm:t>
    </dgm:pt>
    <dgm:pt modelId="{6B137D46-1130-40A8-9375-E33087193936}">
      <dgm:prSet custT="1"/>
      <dgm:spPr/>
      <dgm:t>
        <a:bodyPr/>
        <a:lstStyle/>
        <a:p>
          <a:pPr rtl="0"/>
          <a:r>
            <a:rPr lang="en-US" sz="2000" i="0" dirty="0">
              <a:latin typeface="黑体" panose="02010609060101010101" pitchFamily="49" charset="-122"/>
              <a:ea typeface="黑体" panose="02010609060101010101" pitchFamily="49" charset="-122"/>
            </a:rPr>
            <a:t>1964</a:t>
          </a:r>
          <a:r>
            <a:rPr lang="zh-CN" sz="2000" i="0" dirty="0">
              <a:latin typeface="黑体" panose="02010609060101010101" pitchFamily="49" charset="-122"/>
              <a:ea typeface="黑体" panose="02010609060101010101" pitchFamily="49" charset="-122"/>
            </a:rPr>
            <a:t>年</a:t>
          </a:r>
        </a:p>
      </dgm:t>
    </dgm:pt>
    <dgm:pt modelId="{AF8AFC0E-324A-4307-B187-6B7FA1C2FDF1}" type="parTrans" cxnId="{051B2AC0-F2CB-4E79-AAF1-9CE24C0AEE02}">
      <dgm:prSet/>
      <dgm:spPr/>
      <dgm:t>
        <a:bodyPr/>
        <a:lstStyle/>
        <a:p>
          <a:endParaRPr lang="zh-CN" altLang="en-US" sz="2800" i="0">
            <a:latin typeface="黑体" panose="02010609060101010101" pitchFamily="49" charset="-122"/>
            <a:ea typeface="黑体" panose="02010609060101010101" pitchFamily="49" charset="-122"/>
          </a:endParaRPr>
        </a:p>
      </dgm:t>
    </dgm:pt>
    <dgm:pt modelId="{C9E7C69F-1C6A-4931-981F-6E11C72EA4AD}" type="sibTrans" cxnId="{051B2AC0-F2CB-4E79-AAF1-9CE24C0AEE02}">
      <dgm:prSet/>
      <dgm:spPr/>
      <dgm:t>
        <a:bodyPr/>
        <a:lstStyle/>
        <a:p>
          <a:endParaRPr lang="zh-CN" altLang="en-US" sz="2800" i="0">
            <a:latin typeface="黑体" panose="02010609060101010101" pitchFamily="49" charset="-122"/>
            <a:ea typeface="黑体" panose="02010609060101010101" pitchFamily="49" charset="-122"/>
          </a:endParaRPr>
        </a:p>
      </dgm:t>
    </dgm:pt>
    <dgm:pt modelId="{0BA10D0E-8995-4971-8340-F61D22BDE3B8}">
      <dgm:prSet custT="1"/>
      <dgm:spPr/>
      <dgm:t>
        <a:bodyPr/>
        <a:lstStyle/>
        <a:p>
          <a:pPr rtl="0"/>
          <a:r>
            <a:rPr lang="en-US" sz="1600" i="0" dirty="0">
              <a:latin typeface="黑体" panose="02010609060101010101" pitchFamily="49" charset="-122"/>
              <a:ea typeface="黑体" panose="02010609060101010101" pitchFamily="49" charset="-122"/>
            </a:rPr>
            <a:t>NIM</a:t>
          </a:r>
          <a:r>
            <a:rPr lang="zh-CN" sz="1600" i="0" dirty="0">
              <a:latin typeface="黑体" panose="02010609060101010101" pitchFamily="49" charset="-122"/>
              <a:ea typeface="黑体" panose="02010609060101010101" pitchFamily="49" charset="-122"/>
            </a:rPr>
            <a:t>，第一个插件式仪器系统标准</a:t>
          </a:r>
        </a:p>
      </dgm:t>
    </dgm:pt>
    <dgm:pt modelId="{7BA98774-CD3B-47C9-9004-7B6F8FC0928F}" type="parTrans" cxnId="{AD0DBA37-08DB-4960-9F07-D92629C7E93D}">
      <dgm:prSet/>
      <dgm:spPr/>
      <dgm:t>
        <a:bodyPr/>
        <a:lstStyle/>
        <a:p>
          <a:endParaRPr lang="zh-CN" altLang="en-US" sz="2800" i="0">
            <a:latin typeface="黑体" panose="02010609060101010101" pitchFamily="49" charset="-122"/>
            <a:ea typeface="黑体" panose="02010609060101010101" pitchFamily="49" charset="-122"/>
          </a:endParaRPr>
        </a:p>
      </dgm:t>
    </dgm:pt>
    <dgm:pt modelId="{F1437DDB-107B-434F-9EAA-A72BA98A6345}" type="sibTrans" cxnId="{AD0DBA37-08DB-4960-9F07-D92629C7E93D}">
      <dgm:prSet/>
      <dgm:spPr/>
      <dgm:t>
        <a:bodyPr/>
        <a:lstStyle/>
        <a:p>
          <a:endParaRPr lang="zh-CN" altLang="en-US" sz="2800" i="0">
            <a:latin typeface="黑体" panose="02010609060101010101" pitchFamily="49" charset="-122"/>
            <a:ea typeface="黑体" panose="02010609060101010101" pitchFamily="49" charset="-122"/>
          </a:endParaRPr>
        </a:p>
      </dgm:t>
    </dgm:pt>
    <dgm:pt modelId="{5A873072-F592-4E1A-9296-1D17EFDE060B}">
      <dgm:prSet custT="1"/>
      <dgm:spPr/>
      <dgm:t>
        <a:bodyPr/>
        <a:lstStyle/>
        <a:p>
          <a:pPr rtl="0"/>
          <a:r>
            <a:rPr lang="en-US" sz="2000" i="0">
              <a:latin typeface="黑体" panose="02010609060101010101" pitchFamily="49" charset="-122"/>
              <a:ea typeface="黑体" panose="02010609060101010101" pitchFamily="49" charset="-122"/>
            </a:rPr>
            <a:t>1968</a:t>
          </a:r>
          <a:r>
            <a:rPr lang="zh-CN" sz="2000" i="0">
              <a:latin typeface="黑体" panose="02010609060101010101" pitchFamily="49" charset="-122"/>
              <a:ea typeface="黑体" panose="02010609060101010101" pitchFamily="49" charset="-122"/>
            </a:rPr>
            <a:t>年</a:t>
          </a:r>
        </a:p>
      </dgm:t>
    </dgm:pt>
    <dgm:pt modelId="{66B6D773-66AD-4ADB-856F-6608BEF835C9}" type="parTrans" cxnId="{BE8787CB-B8C6-4A83-AA51-95A54DE67011}">
      <dgm:prSet/>
      <dgm:spPr/>
      <dgm:t>
        <a:bodyPr/>
        <a:lstStyle/>
        <a:p>
          <a:endParaRPr lang="zh-CN" altLang="en-US" sz="2800" i="0">
            <a:latin typeface="黑体" panose="02010609060101010101" pitchFamily="49" charset="-122"/>
            <a:ea typeface="黑体" panose="02010609060101010101" pitchFamily="49" charset="-122"/>
          </a:endParaRPr>
        </a:p>
      </dgm:t>
    </dgm:pt>
    <dgm:pt modelId="{7E11656D-5506-4719-8DE4-9C8DF683F2C6}" type="sibTrans" cxnId="{BE8787CB-B8C6-4A83-AA51-95A54DE67011}">
      <dgm:prSet/>
      <dgm:spPr/>
      <dgm:t>
        <a:bodyPr/>
        <a:lstStyle/>
        <a:p>
          <a:endParaRPr lang="zh-CN" altLang="en-US" sz="2800" i="0">
            <a:latin typeface="黑体" panose="02010609060101010101" pitchFamily="49" charset="-122"/>
            <a:ea typeface="黑体" panose="02010609060101010101" pitchFamily="49" charset="-122"/>
          </a:endParaRPr>
        </a:p>
      </dgm:t>
    </dgm:pt>
    <dgm:pt modelId="{D50B4314-8FFA-4AC4-8C98-EC235B010AF2}">
      <dgm:prSet custT="1"/>
      <dgm:spPr/>
      <dgm:t>
        <a:bodyPr/>
        <a:lstStyle/>
        <a:p>
          <a:pPr rtl="0"/>
          <a:r>
            <a:rPr lang="en-US" sz="1600" i="0" dirty="0">
              <a:latin typeface="黑体" panose="02010609060101010101" pitchFamily="49" charset="-122"/>
              <a:ea typeface="黑体" panose="02010609060101010101" pitchFamily="49" charset="-122"/>
            </a:rPr>
            <a:t>CAMAC</a:t>
          </a:r>
          <a:r>
            <a:rPr lang="zh-CN" sz="1600" i="0" dirty="0">
              <a:latin typeface="黑体" panose="02010609060101010101" pitchFamily="49" charset="-122"/>
              <a:ea typeface="黑体" panose="02010609060101010101" pitchFamily="49" charset="-122"/>
            </a:rPr>
            <a:t>，计算机辅助测量和控制系统规范</a:t>
          </a:r>
        </a:p>
      </dgm:t>
    </dgm:pt>
    <dgm:pt modelId="{9A900E84-EFD3-4C7D-99B5-7464370EBB38}" type="parTrans" cxnId="{49B7BC95-44CC-4A11-9DF9-83CD95E5EFA0}">
      <dgm:prSet/>
      <dgm:spPr/>
      <dgm:t>
        <a:bodyPr/>
        <a:lstStyle/>
        <a:p>
          <a:endParaRPr lang="zh-CN" altLang="en-US" sz="2800" i="0">
            <a:latin typeface="黑体" panose="02010609060101010101" pitchFamily="49" charset="-122"/>
            <a:ea typeface="黑体" panose="02010609060101010101" pitchFamily="49" charset="-122"/>
          </a:endParaRPr>
        </a:p>
      </dgm:t>
    </dgm:pt>
    <dgm:pt modelId="{A9570E00-466F-4537-90B9-2BD6F0140863}" type="sibTrans" cxnId="{49B7BC95-44CC-4A11-9DF9-83CD95E5EFA0}">
      <dgm:prSet/>
      <dgm:spPr/>
      <dgm:t>
        <a:bodyPr/>
        <a:lstStyle/>
        <a:p>
          <a:endParaRPr lang="zh-CN" altLang="en-US" sz="2800" i="0">
            <a:latin typeface="黑体" panose="02010609060101010101" pitchFamily="49" charset="-122"/>
            <a:ea typeface="黑体" panose="02010609060101010101" pitchFamily="49" charset="-122"/>
          </a:endParaRPr>
        </a:p>
      </dgm:t>
    </dgm:pt>
    <dgm:pt modelId="{0A2B24E4-874F-4F8F-A425-AECF008E3800}">
      <dgm:prSet custT="1"/>
      <dgm:spPr/>
      <dgm:t>
        <a:bodyPr/>
        <a:lstStyle/>
        <a:p>
          <a:pPr rtl="0"/>
          <a:r>
            <a:rPr lang="en-US" sz="2000" i="0" dirty="0">
              <a:latin typeface="黑体" panose="02010609060101010101" pitchFamily="49" charset="-122"/>
              <a:ea typeface="黑体" panose="02010609060101010101" pitchFamily="49" charset="-122"/>
            </a:rPr>
            <a:t>1976</a:t>
          </a:r>
          <a:r>
            <a:rPr lang="zh-CN" sz="2000" i="0" dirty="0">
              <a:latin typeface="黑体" panose="02010609060101010101" pitchFamily="49" charset="-122"/>
              <a:ea typeface="黑体" panose="02010609060101010101" pitchFamily="49" charset="-122"/>
            </a:rPr>
            <a:t>年</a:t>
          </a:r>
        </a:p>
      </dgm:t>
    </dgm:pt>
    <dgm:pt modelId="{DEA2DFD2-5CA2-42E6-837F-488B76A1AE53}" type="parTrans" cxnId="{7F6F80A4-1EE8-4109-A1B7-8CABD7D5E491}">
      <dgm:prSet/>
      <dgm:spPr/>
      <dgm:t>
        <a:bodyPr/>
        <a:lstStyle/>
        <a:p>
          <a:endParaRPr lang="zh-CN" altLang="en-US" sz="2800" i="0">
            <a:latin typeface="黑体" panose="02010609060101010101" pitchFamily="49" charset="-122"/>
            <a:ea typeface="黑体" panose="02010609060101010101" pitchFamily="49" charset="-122"/>
          </a:endParaRPr>
        </a:p>
      </dgm:t>
    </dgm:pt>
    <dgm:pt modelId="{0262277A-A5C9-4BAB-ACC5-539F6D38B97A}" type="sibTrans" cxnId="{7F6F80A4-1EE8-4109-A1B7-8CABD7D5E491}">
      <dgm:prSet/>
      <dgm:spPr/>
      <dgm:t>
        <a:bodyPr/>
        <a:lstStyle/>
        <a:p>
          <a:endParaRPr lang="zh-CN" altLang="en-US" sz="2800" i="0">
            <a:latin typeface="黑体" panose="02010609060101010101" pitchFamily="49" charset="-122"/>
            <a:ea typeface="黑体" panose="02010609060101010101" pitchFamily="49" charset="-122"/>
          </a:endParaRPr>
        </a:p>
      </dgm:t>
    </dgm:pt>
    <dgm:pt modelId="{535DCC8D-48B9-4A92-8EB7-E962DE945CBD}">
      <dgm:prSet custT="1"/>
      <dgm:spPr/>
      <dgm:t>
        <a:bodyPr/>
        <a:lstStyle/>
        <a:p>
          <a:pPr rtl="0"/>
          <a:r>
            <a:rPr lang="en-US" sz="1600" i="0" dirty="0">
              <a:latin typeface="黑体" panose="02010609060101010101" pitchFamily="49" charset="-122"/>
              <a:ea typeface="黑体" panose="02010609060101010101" pitchFamily="49" charset="-122"/>
            </a:rPr>
            <a:t>FASTBUS</a:t>
          </a:r>
          <a:r>
            <a:rPr lang="zh-CN" altLang="en-US" sz="1600" i="0" dirty="0">
              <a:latin typeface="黑体" panose="02010609060101010101" pitchFamily="49" charset="-122"/>
              <a:ea typeface="黑体" panose="02010609060101010101" pitchFamily="49" charset="-122"/>
            </a:rPr>
            <a:t>，</a:t>
          </a:r>
          <a:r>
            <a:rPr lang="zh-CN" sz="1600" i="0" dirty="0">
              <a:latin typeface="黑体" panose="02010609060101010101" pitchFamily="49" charset="-122"/>
              <a:ea typeface="黑体" panose="02010609060101010101" pitchFamily="49" charset="-122"/>
            </a:rPr>
            <a:t>专为粒子物理实验制定的总线标准</a:t>
          </a:r>
        </a:p>
      </dgm:t>
    </dgm:pt>
    <dgm:pt modelId="{EE32BAE0-93CC-4BD5-831D-E9A5980C58A4}" type="parTrans" cxnId="{7A87DEF7-D689-44F0-93E4-56FDDBB6F98A}">
      <dgm:prSet/>
      <dgm:spPr/>
      <dgm:t>
        <a:bodyPr/>
        <a:lstStyle/>
        <a:p>
          <a:endParaRPr lang="zh-CN" altLang="en-US" sz="2800" i="0">
            <a:latin typeface="黑体" panose="02010609060101010101" pitchFamily="49" charset="-122"/>
            <a:ea typeface="黑体" panose="02010609060101010101" pitchFamily="49" charset="-122"/>
          </a:endParaRPr>
        </a:p>
      </dgm:t>
    </dgm:pt>
    <dgm:pt modelId="{CA6B5DBE-DB97-4614-BF0C-99187BD3EBD3}" type="sibTrans" cxnId="{7A87DEF7-D689-44F0-93E4-56FDDBB6F98A}">
      <dgm:prSet/>
      <dgm:spPr/>
      <dgm:t>
        <a:bodyPr/>
        <a:lstStyle/>
        <a:p>
          <a:endParaRPr lang="zh-CN" altLang="en-US" sz="2800" i="0">
            <a:latin typeface="黑体" panose="02010609060101010101" pitchFamily="49" charset="-122"/>
            <a:ea typeface="黑体" panose="02010609060101010101" pitchFamily="49" charset="-122"/>
          </a:endParaRPr>
        </a:p>
      </dgm:t>
    </dgm:pt>
    <dgm:pt modelId="{DB16581E-0EFA-427E-8923-5AAC9C5C3113}">
      <dgm:prSet custT="1"/>
      <dgm:spPr/>
      <dgm:t>
        <a:bodyPr/>
        <a:lstStyle/>
        <a:p>
          <a:pPr rtl="0"/>
          <a:r>
            <a:rPr lang="en-US" sz="2000" i="0">
              <a:latin typeface="黑体" panose="02010609060101010101" pitchFamily="49" charset="-122"/>
              <a:ea typeface="黑体" panose="02010609060101010101" pitchFamily="49" charset="-122"/>
            </a:rPr>
            <a:t>1985</a:t>
          </a:r>
          <a:r>
            <a:rPr lang="zh-CN" sz="2000" i="0">
              <a:latin typeface="黑体" panose="02010609060101010101" pitchFamily="49" charset="-122"/>
              <a:ea typeface="黑体" panose="02010609060101010101" pitchFamily="49" charset="-122"/>
            </a:rPr>
            <a:t>年</a:t>
          </a:r>
        </a:p>
      </dgm:t>
    </dgm:pt>
    <dgm:pt modelId="{99D4B755-659F-470D-AC04-293854A6F2F4}" type="parTrans" cxnId="{1DC8E92D-0973-49E4-BAF9-592A7E4CB023}">
      <dgm:prSet/>
      <dgm:spPr/>
      <dgm:t>
        <a:bodyPr/>
        <a:lstStyle/>
        <a:p>
          <a:endParaRPr lang="zh-CN" altLang="en-US" sz="2800" i="0">
            <a:latin typeface="黑体" panose="02010609060101010101" pitchFamily="49" charset="-122"/>
            <a:ea typeface="黑体" panose="02010609060101010101" pitchFamily="49" charset="-122"/>
          </a:endParaRPr>
        </a:p>
      </dgm:t>
    </dgm:pt>
    <dgm:pt modelId="{0898C262-BF11-4DE9-BFF6-FA538B969FEF}" type="sibTrans" cxnId="{1DC8E92D-0973-49E4-BAF9-592A7E4CB023}">
      <dgm:prSet/>
      <dgm:spPr/>
      <dgm:t>
        <a:bodyPr/>
        <a:lstStyle/>
        <a:p>
          <a:endParaRPr lang="zh-CN" altLang="en-US" sz="2800" i="0">
            <a:latin typeface="黑体" panose="02010609060101010101" pitchFamily="49" charset="-122"/>
            <a:ea typeface="黑体" panose="02010609060101010101" pitchFamily="49" charset="-122"/>
          </a:endParaRPr>
        </a:p>
      </dgm:t>
    </dgm:pt>
    <dgm:pt modelId="{27F3ECC6-6363-4A18-8241-898B6B2DF3CE}">
      <dgm:prSet custT="1"/>
      <dgm:spPr/>
      <dgm:t>
        <a:bodyPr/>
        <a:lstStyle/>
        <a:p>
          <a:pPr rtl="0"/>
          <a:r>
            <a:rPr lang="en-US" sz="1600" i="0" dirty="0">
              <a:latin typeface="黑体" panose="02010609060101010101" pitchFamily="49" charset="-122"/>
              <a:ea typeface="黑体" panose="02010609060101010101" pitchFamily="49" charset="-122"/>
            </a:rPr>
            <a:t>VME</a:t>
          </a:r>
          <a:r>
            <a:rPr lang="zh-CN" sz="1600" i="0" dirty="0">
              <a:latin typeface="黑体" panose="02010609060101010101" pitchFamily="49" charset="-122"/>
              <a:ea typeface="黑体" panose="02010609060101010101" pitchFamily="49" charset="-122"/>
            </a:rPr>
            <a:t>总线</a:t>
          </a:r>
        </a:p>
      </dgm:t>
    </dgm:pt>
    <dgm:pt modelId="{16BF3454-151B-4D9F-8A80-708666FD35D5}" type="parTrans" cxnId="{C99B2936-97C9-44B1-84F5-1EA9266AB4C8}">
      <dgm:prSet/>
      <dgm:spPr/>
      <dgm:t>
        <a:bodyPr/>
        <a:lstStyle/>
        <a:p>
          <a:endParaRPr lang="zh-CN" altLang="en-US" sz="2800" i="0">
            <a:latin typeface="黑体" panose="02010609060101010101" pitchFamily="49" charset="-122"/>
            <a:ea typeface="黑体" panose="02010609060101010101" pitchFamily="49" charset="-122"/>
          </a:endParaRPr>
        </a:p>
      </dgm:t>
    </dgm:pt>
    <dgm:pt modelId="{0F407A0F-15B4-4F1F-9EF8-88436ADC243D}" type="sibTrans" cxnId="{C99B2936-97C9-44B1-84F5-1EA9266AB4C8}">
      <dgm:prSet/>
      <dgm:spPr/>
      <dgm:t>
        <a:bodyPr/>
        <a:lstStyle/>
        <a:p>
          <a:endParaRPr lang="zh-CN" altLang="en-US" sz="2800" i="0">
            <a:latin typeface="黑体" panose="02010609060101010101" pitchFamily="49" charset="-122"/>
            <a:ea typeface="黑体" panose="02010609060101010101" pitchFamily="49" charset="-122"/>
          </a:endParaRPr>
        </a:p>
      </dgm:t>
    </dgm:pt>
    <dgm:pt modelId="{95C17176-D28D-4E0A-B6B0-CDDAA73A1A89}">
      <dgm:prSet custT="1"/>
      <dgm:spPr/>
      <dgm:t>
        <a:bodyPr/>
        <a:lstStyle/>
        <a:p>
          <a:pPr rtl="0"/>
          <a:r>
            <a:rPr lang="en-US" sz="1600" i="0" dirty="0">
              <a:latin typeface="黑体" panose="02010609060101010101" pitchFamily="49" charset="-122"/>
              <a:ea typeface="黑体" panose="02010609060101010101" pitchFamily="49" charset="-122"/>
            </a:rPr>
            <a:t>1995</a:t>
          </a:r>
          <a:r>
            <a:rPr lang="zh-CN" sz="1600" i="0" dirty="0">
              <a:latin typeface="黑体" panose="02010609060101010101" pitchFamily="49" charset="-122"/>
              <a:ea typeface="黑体" panose="02010609060101010101" pitchFamily="49" charset="-122"/>
            </a:rPr>
            <a:t>年，</a:t>
          </a:r>
          <a:r>
            <a:rPr lang="en-US" sz="1600" i="0" dirty="0">
              <a:latin typeface="黑体" panose="02010609060101010101" pitchFamily="49" charset="-122"/>
              <a:ea typeface="黑体" panose="02010609060101010101" pitchFamily="49" charset="-122"/>
            </a:rPr>
            <a:t>VME64</a:t>
          </a:r>
          <a:endParaRPr lang="zh-CN" sz="1600" i="0" dirty="0">
            <a:latin typeface="黑体" panose="02010609060101010101" pitchFamily="49" charset="-122"/>
            <a:ea typeface="黑体" panose="02010609060101010101" pitchFamily="49" charset="-122"/>
          </a:endParaRPr>
        </a:p>
      </dgm:t>
    </dgm:pt>
    <dgm:pt modelId="{5EC7FBB3-9009-4337-8E05-8183E430155A}" type="parTrans" cxnId="{9BE96616-F27D-472C-A4FE-9943E376A1F9}">
      <dgm:prSet/>
      <dgm:spPr/>
      <dgm:t>
        <a:bodyPr/>
        <a:lstStyle/>
        <a:p>
          <a:endParaRPr lang="zh-CN" altLang="en-US" sz="2800" i="0">
            <a:latin typeface="黑体" panose="02010609060101010101" pitchFamily="49" charset="-122"/>
            <a:ea typeface="黑体" panose="02010609060101010101" pitchFamily="49" charset="-122"/>
          </a:endParaRPr>
        </a:p>
      </dgm:t>
    </dgm:pt>
    <dgm:pt modelId="{5E4B69DC-5F69-43C6-B699-2C46248112F8}" type="sibTrans" cxnId="{9BE96616-F27D-472C-A4FE-9943E376A1F9}">
      <dgm:prSet/>
      <dgm:spPr/>
      <dgm:t>
        <a:bodyPr/>
        <a:lstStyle/>
        <a:p>
          <a:endParaRPr lang="zh-CN" altLang="en-US" sz="2800" i="0">
            <a:latin typeface="黑体" panose="02010609060101010101" pitchFamily="49" charset="-122"/>
            <a:ea typeface="黑体" panose="02010609060101010101" pitchFamily="49" charset="-122"/>
          </a:endParaRPr>
        </a:p>
      </dgm:t>
    </dgm:pt>
    <dgm:pt modelId="{B94B74CF-3C17-4ED1-A124-8FC3878BB15E}">
      <dgm:prSet custT="1"/>
      <dgm:spPr/>
      <dgm:t>
        <a:bodyPr/>
        <a:lstStyle/>
        <a:p>
          <a:pPr rtl="0"/>
          <a:r>
            <a:rPr lang="en-US" sz="1600" i="0" dirty="0">
              <a:latin typeface="黑体" panose="02010609060101010101" pitchFamily="49" charset="-122"/>
              <a:ea typeface="黑体" panose="02010609060101010101" pitchFamily="49" charset="-122"/>
            </a:rPr>
            <a:t>1997</a:t>
          </a:r>
          <a:r>
            <a:rPr lang="zh-CN" sz="1600" i="0" dirty="0">
              <a:latin typeface="黑体" panose="02010609060101010101" pitchFamily="49" charset="-122"/>
              <a:ea typeface="黑体" panose="02010609060101010101" pitchFamily="49" charset="-122"/>
            </a:rPr>
            <a:t>年，</a:t>
          </a:r>
          <a:r>
            <a:rPr lang="en-US" sz="1600" i="0" dirty="0">
              <a:latin typeface="黑体" panose="02010609060101010101" pitchFamily="49" charset="-122"/>
              <a:ea typeface="黑体" panose="02010609060101010101" pitchFamily="49" charset="-122"/>
            </a:rPr>
            <a:t>VME64X</a:t>
          </a:r>
          <a:r>
            <a:rPr lang="zh-CN" sz="1600" i="0" dirty="0">
              <a:latin typeface="黑体" panose="02010609060101010101" pitchFamily="49" charset="-122"/>
              <a:ea typeface="黑体" panose="02010609060101010101" pitchFamily="49" charset="-122"/>
            </a:rPr>
            <a:t>、</a:t>
          </a:r>
          <a:r>
            <a:rPr lang="en-US" sz="1600" i="0" dirty="0">
              <a:latin typeface="黑体" panose="02010609060101010101" pitchFamily="49" charset="-122"/>
              <a:ea typeface="黑体" panose="02010609060101010101" pitchFamily="49" charset="-122"/>
            </a:rPr>
            <a:t>VME64XP</a:t>
          </a:r>
          <a:endParaRPr lang="zh-CN" sz="1600" i="0" dirty="0">
            <a:latin typeface="黑体" panose="02010609060101010101" pitchFamily="49" charset="-122"/>
            <a:ea typeface="黑体" panose="02010609060101010101" pitchFamily="49" charset="-122"/>
          </a:endParaRPr>
        </a:p>
      </dgm:t>
    </dgm:pt>
    <dgm:pt modelId="{C0F79C98-7502-4499-902E-578A9D45D3E5}" type="parTrans" cxnId="{9318515B-1A5F-4BA9-B8EE-B60C76C6A8D5}">
      <dgm:prSet/>
      <dgm:spPr/>
      <dgm:t>
        <a:bodyPr/>
        <a:lstStyle/>
        <a:p>
          <a:endParaRPr lang="zh-CN" altLang="en-US" sz="2800" i="0">
            <a:latin typeface="黑体" panose="02010609060101010101" pitchFamily="49" charset="-122"/>
            <a:ea typeface="黑体" panose="02010609060101010101" pitchFamily="49" charset="-122"/>
          </a:endParaRPr>
        </a:p>
      </dgm:t>
    </dgm:pt>
    <dgm:pt modelId="{3A74476B-7B25-460D-B302-99C5D8718BEB}" type="sibTrans" cxnId="{9318515B-1A5F-4BA9-B8EE-B60C76C6A8D5}">
      <dgm:prSet/>
      <dgm:spPr/>
      <dgm:t>
        <a:bodyPr/>
        <a:lstStyle/>
        <a:p>
          <a:endParaRPr lang="zh-CN" altLang="en-US" sz="2800" i="0">
            <a:latin typeface="黑体" panose="02010609060101010101" pitchFamily="49" charset="-122"/>
            <a:ea typeface="黑体" panose="02010609060101010101" pitchFamily="49" charset="-122"/>
          </a:endParaRPr>
        </a:p>
      </dgm:t>
    </dgm:pt>
    <dgm:pt modelId="{B423BE21-54EC-4948-B4F1-59A7C611B87E}">
      <dgm:prSet custT="1"/>
      <dgm:spPr/>
      <dgm:t>
        <a:bodyPr/>
        <a:lstStyle/>
        <a:p>
          <a:pPr rtl="0"/>
          <a:r>
            <a:rPr lang="en-US" sz="2000" i="0" dirty="0">
              <a:latin typeface="黑体" panose="02010609060101010101" pitchFamily="49" charset="-122"/>
              <a:ea typeface="黑体" panose="02010609060101010101" pitchFamily="49" charset="-122"/>
            </a:rPr>
            <a:t>1994</a:t>
          </a:r>
          <a:r>
            <a:rPr lang="zh-CN" sz="2000" i="0" dirty="0">
              <a:latin typeface="黑体" panose="02010609060101010101" pitchFamily="49" charset="-122"/>
              <a:ea typeface="黑体" panose="02010609060101010101" pitchFamily="49" charset="-122"/>
            </a:rPr>
            <a:t>年</a:t>
          </a:r>
        </a:p>
      </dgm:t>
    </dgm:pt>
    <dgm:pt modelId="{3CF5E309-0847-4B52-A7F6-D9CDBEDBAB31}" type="parTrans" cxnId="{E6D8E36A-CD5A-45D0-83DA-B8894D9D9CE1}">
      <dgm:prSet/>
      <dgm:spPr/>
      <dgm:t>
        <a:bodyPr/>
        <a:lstStyle/>
        <a:p>
          <a:endParaRPr lang="zh-CN" altLang="en-US" sz="2800" i="0">
            <a:latin typeface="黑体" panose="02010609060101010101" pitchFamily="49" charset="-122"/>
            <a:ea typeface="黑体" panose="02010609060101010101" pitchFamily="49" charset="-122"/>
          </a:endParaRPr>
        </a:p>
      </dgm:t>
    </dgm:pt>
    <dgm:pt modelId="{E85B55A6-7903-4EBC-B302-B82E3A19FEEC}" type="sibTrans" cxnId="{E6D8E36A-CD5A-45D0-83DA-B8894D9D9CE1}">
      <dgm:prSet/>
      <dgm:spPr/>
      <dgm:t>
        <a:bodyPr/>
        <a:lstStyle/>
        <a:p>
          <a:endParaRPr lang="zh-CN" altLang="en-US" sz="2800" i="0">
            <a:latin typeface="黑体" panose="02010609060101010101" pitchFamily="49" charset="-122"/>
            <a:ea typeface="黑体" panose="02010609060101010101" pitchFamily="49" charset="-122"/>
          </a:endParaRPr>
        </a:p>
      </dgm:t>
    </dgm:pt>
    <dgm:pt modelId="{8029C5E0-B03E-4674-9805-639DDB616F12}">
      <dgm:prSet custT="1"/>
      <dgm:spPr/>
      <dgm:t>
        <a:bodyPr/>
        <a:lstStyle/>
        <a:p>
          <a:pPr rtl="0"/>
          <a:r>
            <a:rPr lang="en-US" sz="1600" i="0" dirty="0">
              <a:latin typeface="黑体" panose="02010609060101010101" pitchFamily="49" charset="-122"/>
              <a:ea typeface="黑体" panose="02010609060101010101" pitchFamily="49" charset="-122"/>
            </a:rPr>
            <a:t>CPCI</a:t>
          </a:r>
          <a:r>
            <a:rPr lang="zh-CN" sz="1600" i="0" dirty="0">
              <a:latin typeface="黑体" panose="02010609060101010101" pitchFamily="49" charset="-122"/>
              <a:ea typeface="黑体" panose="02010609060101010101" pitchFamily="49" charset="-122"/>
            </a:rPr>
            <a:t>总线</a:t>
          </a:r>
        </a:p>
      </dgm:t>
    </dgm:pt>
    <dgm:pt modelId="{93D6D08B-565C-4D4F-8547-8B7962DDFC89}" type="parTrans" cxnId="{F2ECA409-8594-4591-B7B7-499A62907663}">
      <dgm:prSet/>
      <dgm:spPr/>
      <dgm:t>
        <a:bodyPr/>
        <a:lstStyle/>
        <a:p>
          <a:endParaRPr lang="zh-CN" altLang="en-US" sz="2800" i="0">
            <a:latin typeface="黑体" panose="02010609060101010101" pitchFamily="49" charset="-122"/>
            <a:ea typeface="黑体" panose="02010609060101010101" pitchFamily="49" charset="-122"/>
          </a:endParaRPr>
        </a:p>
      </dgm:t>
    </dgm:pt>
    <dgm:pt modelId="{34A3F2C0-D73E-44EB-8169-88C8A110788D}" type="sibTrans" cxnId="{F2ECA409-8594-4591-B7B7-499A62907663}">
      <dgm:prSet/>
      <dgm:spPr/>
      <dgm:t>
        <a:bodyPr/>
        <a:lstStyle/>
        <a:p>
          <a:endParaRPr lang="zh-CN" altLang="en-US" sz="2800" i="0">
            <a:latin typeface="黑体" panose="02010609060101010101" pitchFamily="49" charset="-122"/>
            <a:ea typeface="黑体" panose="02010609060101010101" pitchFamily="49" charset="-122"/>
          </a:endParaRPr>
        </a:p>
      </dgm:t>
    </dgm:pt>
    <dgm:pt modelId="{60D8A142-FADB-472D-86E2-412943D89DD2}">
      <dgm:prSet custT="1"/>
      <dgm:spPr/>
      <dgm:t>
        <a:bodyPr/>
        <a:lstStyle/>
        <a:p>
          <a:pPr rtl="0"/>
          <a:r>
            <a:rPr lang="en-US" sz="1600" i="0">
              <a:latin typeface="黑体" panose="02010609060101010101" pitchFamily="49" charset="-122"/>
              <a:ea typeface="黑体" panose="02010609060101010101" pitchFamily="49" charset="-122"/>
            </a:rPr>
            <a:t>1997</a:t>
          </a:r>
          <a:r>
            <a:rPr lang="zh-CN" sz="1600" i="0">
              <a:latin typeface="黑体" panose="02010609060101010101" pitchFamily="49" charset="-122"/>
              <a:ea typeface="黑体" panose="02010609060101010101" pitchFamily="49" charset="-122"/>
            </a:rPr>
            <a:t>年，</a:t>
          </a:r>
          <a:r>
            <a:rPr lang="en-US" sz="1600" i="0">
              <a:latin typeface="黑体" panose="02010609060101010101" pitchFamily="49" charset="-122"/>
              <a:ea typeface="黑体" panose="02010609060101010101" pitchFamily="49" charset="-122"/>
            </a:rPr>
            <a:t>PXI</a:t>
          </a:r>
          <a:endParaRPr lang="zh-CN" sz="1600" i="0">
            <a:latin typeface="黑体" panose="02010609060101010101" pitchFamily="49" charset="-122"/>
            <a:ea typeface="黑体" panose="02010609060101010101" pitchFamily="49" charset="-122"/>
          </a:endParaRPr>
        </a:p>
      </dgm:t>
    </dgm:pt>
    <dgm:pt modelId="{127DE7A9-5EE2-4B55-88C2-FC6336878884}" type="parTrans" cxnId="{E0BC18B4-CC52-45D9-AF7F-67B861A8A24B}">
      <dgm:prSet/>
      <dgm:spPr/>
      <dgm:t>
        <a:bodyPr/>
        <a:lstStyle/>
        <a:p>
          <a:endParaRPr lang="zh-CN" altLang="en-US" sz="2800" i="0">
            <a:latin typeface="黑体" panose="02010609060101010101" pitchFamily="49" charset="-122"/>
            <a:ea typeface="黑体" panose="02010609060101010101" pitchFamily="49" charset="-122"/>
          </a:endParaRPr>
        </a:p>
      </dgm:t>
    </dgm:pt>
    <dgm:pt modelId="{E69F6F43-13D4-4AC5-9E8D-7C361A03C27E}" type="sibTrans" cxnId="{E0BC18B4-CC52-45D9-AF7F-67B861A8A24B}">
      <dgm:prSet/>
      <dgm:spPr/>
      <dgm:t>
        <a:bodyPr/>
        <a:lstStyle/>
        <a:p>
          <a:endParaRPr lang="zh-CN" altLang="en-US" sz="2800" i="0">
            <a:latin typeface="黑体" panose="02010609060101010101" pitchFamily="49" charset="-122"/>
            <a:ea typeface="黑体" panose="02010609060101010101" pitchFamily="49" charset="-122"/>
          </a:endParaRPr>
        </a:p>
      </dgm:t>
    </dgm:pt>
    <dgm:pt modelId="{0F1A2F15-52F5-4B25-947B-D35378C20811}">
      <dgm:prSet custT="1"/>
      <dgm:spPr/>
      <dgm:t>
        <a:bodyPr/>
        <a:lstStyle/>
        <a:p>
          <a:pPr rtl="0"/>
          <a:r>
            <a:rPr lang="en-US" sz="2000" i="0" dirty="0">
              <a:latin typeface="黑体" panose="02010609060101010101" pitchFamily="49" charset="-122"/>
              <a:ea typeface="黑体" panose="02010609060101010101" pitchFamily="49" charset="-122"/>
            </a:rPr>
            <a:t>2000</a:t>
          </a:r>
          <a:r>
            <a:rPr lang="zh-CN" sz="2000" i="0" dirty="0">
              <a:latin typeface="黑体" panose="02010609060101010101" pitchFamily="49" charset="-122"/>
              <a:ea typeface="黑体" panose="02010609060101010101" pitchFamily="49" charset="-122"/>
            </a:rPr>
            <a:t>年后</a:t>
          </a:r>
        </a:p>
      </dgm:t>
    </dgm:pt>
    <dgm:pt modelId="{602057DF-CA75-452B-B9D2-00B91F0E76A1}" type="parTrans" cxnId="{892C4217-29FB-407F-865C-A8630A99CC31}">
      <dgm:prSet/>
      <dgm:spPr/>
      <dgm:t>
        <a:bodyPr/>
        <a:lstStyle/>
        <a:p>
          <a:endParaRPr lang="zh-CN" altLang="en-US" sz="2800" i="0">
            <a:latin typeface="黑体" panose="02010609060101010101" pitchFamily="49" charset="-122"/>
            <a:ea typeface="黑体" panose="02010609060101010101" pitchFamily="49" charset="-122"/>
          </a:endParaRPr>
        </a:p>
      </dgm:t>
    </dgm:pt>
    <dgm:pt modelId="{0FF00877-C8A8-4ED3-A3EA-78B40457E48C}" type="sibTrans" cxnId="{892C4217-29FB-407F-865C-A8630A99CC31}">
      <dgm:prSet/>
      <dgm:spPr/>
      <dgm:t>
        <a:bodyPr/>
        <a:lstStyle/>
        <a:p>
          <a:endParaRPr lang="zh-CN" altLang="en-US" sz="2800" i="0">
            <a:latin typeface="黑体" panose="02010609060101010101" pitchFamily="49" charset="-122"/>
            <a:ea typeface="黑体" panose="02010609060101010101" pitchFamily="49" charset="-122"/>
          </a:endParaRPr>
        </a:p>
      </dgm:t>
    </dgm:pt>
    <dgm:pt modelId="{987FD4DF-9A96-4B98-ACEC-F098C4DA0742}">
      <dgm:prSet custT="1"/>
      <dgm:spPr/>
      <dgm:t>
        <a:bodyPr/>
        <a:lstStyle/>
        <a:p>
          <a:pPr rtl="0"/>
          <a:r>
            <a:rPr lang="en-US" sz="1600" i="0" dirty="0">
              <a:latin typeface="黑体" panose="02010609060101010101" pitchFamily="49" charset="-122"/>
              <a:ea typeface="黑体" panose="02010609060101010101" pitchFamily="49" charset="-122"/>
            </a:rPr>
            <a:t>ATCA</a:t>
          </a:r>
          <a:r>
            <a:rPr lang="zh-CN" sz="1600" i="0" dirty="0">
              <a:latin typeface="黑体" panose="02010609060101010101" pitchFamily="49" charset="-122"/>
              <a:ea typeface="黑体" panose="02010609060101010101" pitchFamily="49" charset="-122"/>
            </a:rPr>
            <a:t>、</a:t>
          </a:r>
          <a:r>
            <a:rPr lang="en-US" sz="1600" i="0" dirty="0">
              <a:latin typeface="黑体" panose="02010609060101010101" pitchFamily="49" charset="-122"/>
              <a:ea typeface="黑体" panose="02010609060101010101" pitchFamily="49" charset="-122"/>
            </a:rPr>
            <a:t>SRS</a:t>
          </a:r>
          <a:r>
            <a:rPr lang="zh-CN" sz="1600" i="0" dirty="0">
              <a:latin typeface="黑体" panose="02010609060101010101" pitchFamily="49" charset="-122"/>
              <a:ea typeface="黑体" panose="02010609060101010101" pitchFamily="49" charset="-122"/>
            </a:rPr>
            <a:t>、</a:t>
          </a:r>
          <a:r>
            <a:rPr lang="en-US" sz="1600" i="0" dirty="0">
              <a:latin typeface="黑体" panose="02010609060101010101" pitchFamily="49" charset="-122"/>
              <a:ea typeface="黑体" panose="02010609060101010101" pitchFamily="49" charset="-122"/>
            </a:rPr>
            <a:t>InfiniBand……</a:t>
          </a:r>
          <a:endParaRPr lang="zh-CN" sz="1600" i="0" dirty="0">
            <a:latin typeface="黑体" panose="02010609060101010101" pitchFamily="49" charset="-122"/>
            <a:ea typeface="黑体" panose="02010609060101010101" pitchFamily="49" charset="-122"/>
          </a:endParaRPr>
        </a:p>
      </dgm:t>
    </dgm:pt>
    <dgm:pt modelId="{647A48CD-AD7C-46F4-97CB-FA3169BB8A3F}" type="parTrans" cxnId="{600A2CFB-87F7-4B5F-B1FE-1D7F1B568199}">
      <dgm:prSet/>
      <dgm:spPr/>
      <dgm:t>
        <a:bodyPr/>
        <a:lstStyle/>
        <a:p>
          <a:endParaRPr lang="zh-CN" altLang="en-US" sz="2800" i="0">
            <a:latin typeface="黑体" panose="02010609060101010101" pitchFamily="49" charset="-122"/>
            <a:ea typeface="黑体" panose="02010609060101010101" pitchFamily="49" charset="-122"/>
          </a:endParaRPr>
        </a:p>
      </dgm:t>
    </dgm:pt>
    <dgm:pt modelId="{45F22260-4FAE-4FAA-9E9F-FFF46A737CA6}" type="sibTrans" cxnId="{600A2CFB-87F7-4B5F-B1FE-1D7F1B568199}">
      <dgm:prSet/>
      <dgm:spPr/>
      <dgm:t>
        <a:bodyPr/>
        <a:lstStyle/>
        <a:p>
          <a:endParaRPr lang="zh-CN" altLang="en-US" sz="2800" i="0">
            <a:latin typeface="黑体" panose="02010609060101010101" pitchFamily="49" charset="-122"/>
            <a:ea typeface="黑体" panose="02010609060101010101" pitchFamily="49" charset="-122"/>
          </a:endParaRPr>
        </a:p>
      </dgm:t>
    </dgm:pt>
    <dgm:pt modelId="{1AC0685E-0F15-49BC-8582-5D4F6C78267E}" type="pres">
      <dgm:prSet presAssocID="{C48B9437-54B2-4D63-A98E-F3C4E013C506}" presName="Name0" presStyleCnt="0">
        <dgm:presLayoutVars>
          <dgm:dir/>
          <dgm:resizeHandles val="exact"/>
        </dgm:presLayoutVars>
      </dgm:prSet>
      <dgm:spPr/>
    </dgm:pt>
    <dgm:pt modelId="{918461B2-FE4F-4CCD-9B8F-D4503ADEA310}" type="pres">
      <dgm:prSet presAssocID="{C48B9437-54B2-4D63-A98E-F3C4E013C506}" presName="arrow" presStyleLbl="bgShp" presStyleIdx="0" presStyleCnt="1"/>
      <dgm:spPr/>
    </dgm:pt>
    <dgm:pt modelId="{4E825EB5-F703-465F-B2DD-6737961571E5}" type="pres">
      <dgm:prSet presAssocID="{C48B9437-54B2-4D63-A98E-F3C4E013C506}" presName="points" presStyleCnt="0"/>
      <dgm:spPr/>
    </dgm:pt>
    <dgm:pt modelId="{A54CB1CF-7A9C-43C1-AA77-7C57195DDC83}" type="pres">
      <dgm:prSet presAssocID="{6B137D46-1130-40A8-9375-E33087193936}" presName="compositeA" presStyleCnt="0"/>
      <dgm:spPr/>
    </dgm:pt>
    <dgm:pt modelId="{3B595401-D2A1-4BDB-B622-6C8DE868081F}" type="pres">
      <dgm:prSet presAssocID="{6B137D46-1130-40A8-9375-E33087193936}" presName="textA" presStyleLbl="revTx" presStyleIdx="0" presStyleCnt="6">
        <dgm:presLayoutVars>
          <dgm:bulletEnabled val="1"/>
        </dgm:presLayoutVars>
      </dgm:prSet>
      <dgm:spPr/>
    </dgm:pt>
    <dgm:pt modelId="{598AD8CB-B297-469B-A586-A4AC7721CCBB}" type="pres">
      <dgm:prSet presAssocID="{6B137D46-1130-40A8-9375-E33087193936}" presName="circleA" presStyleLbl="node1" presStyleIdx="0" presStyleCnt="6"/>
      <dgm:spPr/>
    </dgm:pt>
    <dgm:pt modelId="{AAB0077C-D5D0-4044-A5EC-33B78BA49136}" type="pres">
      <dgm:prSet presAssocID="{6B137D46-1130-40A8-9375-E33087193936}" presName="spaceA" presStyleCnt="0"/>
      <dgm:spPr/>
    </dgm:pt>
    <dgm:pt modelId="{74CAB113-D2FE-44EC-8038-AC90A3BC8209}" type="pres">
      <dgm:prSet presAssocID="{C9E7C69F-1C6A-4931-981F-6E11C72EA4AD}" presName="space" presStyleCnt="0"/>
      <dgm:spPr/>
    </dgm:pt>
    <dgm:pt modelId="{F7A20C54-0944-4D80-A010-05964F70D2C1}" type="pres">
      <dgm:prSet presAssocID="{5A873072-F592-4E1A-9296-1D17EFDE060B}" presName="compositeB" presStyleCnt="0"/>
      <dgm:spPr/>
    </dgm:pt>
    <dgm:pt modelId="{2BE463C5-9901-4578-B2D9-C01CAFA2273E}" type="pres">
      <dgm:prSet presAssocID="{5A873072-F592-4E1A-9296-1D17EFDE060B}" presName="textB" presStyleLbl="revTx" presStyleIdx="1" presStyleCnt="6">
        <dgm:presLayoutVars>
          <dgm:bulletEnabled val="1"/>
        </dgm:presLayoutVars>
      </dgm:prSet>
      <dgm:spPr/>
    </dgm:pt>
    <dgm:pt modelId="{B2A279E1-DB0E-46FB-8D3F-F6FD5540EBED}" type="pres">
      <dgm:prSet presAssocID="{5A873072-F592-4E1A-9296-1D17EFDE060B}" presName="circleB" presStyleLbl="node1" presStyleIdx="1" presStyleCnt="6"/>
      <dgm:spPr/>
    </dgm:pt>
    <dgm:pt modelId="{D0DC2436-9779-4833-88B8-DDB17BA91DF0}" type="pres">
      <dgm:prSet presAssocID="{5A873072-F592-4E1A-9296-1D17EFDE060B}" presName="spaceB" presStyleCnt="0"/>
      <dgm:spPr/>
    </dgm:pt>
    <dgm:pt modelId="{F7330E2B-AD22-4F2E-9A57-F866DA058579}" type="pres">
      <dgm:prSet presAssocID="{7E11656D-5506-4719-8DE4-9C8DF683F2C6}" presName="space" presStyleCnt="0"/>
      <dgm:spPr/>
    </dgm:pt>
    <dgm:pt modelId="{20AA038A-A354-4E85-BC25-EEA439C5E017}" type="pres">
      <dgm:prSet presAssocID="{0A2B24E4-874F-4F8F-A425-AECF008E3800}" presName="compositeA" presStyleCnt="0"/>
      <dgm:spPr/>
    </dgm:pt>
    <dgm:pt modelId="{118AEC74-53F7-40A4-A1C9-DB14B2B0C05B}" type="pres">
      <dgm:prSet presAssocID="{0A2B24E4-874F-4F8F-A425-AECF008E3800}" presName="textA" presStyleLbl="revTx" presStyleIdx="2" presStyleCnt="6">
        <dgm:presLayoutVars>
          <dgm:bulletEnabled val="1"/>
        </dgm:presLayoutVars>
      </dgm:prSet>
      <dgm:spPr/>
    </dgm:pt>
    <dgm:pt modelId="{0104A606-77B8-42D1-9A51-46D8438D6E90}" type="pres">
      <dgm:prSet presAssocID="{0A2B24E4-874F-4F8F-A425-AECF008E3800}" presName="circleA" presStyleLbl="node1" presStyleIdx="2" presStyleCnt="6"/>
      <dgm:spPr/>
    </dgm:pt>
    <dgm:pt modelId="{C5149469-8242-4845-BCF9-4A52485B1F26}" type="pres">
      <dgm:prSet presAssocID="{0A2B24E4-874F-4F8F-A425-AECF008E3800}" presName="spaceA" presStyleCnt="0"/>
      <dgm:spPr/>
    </dgm:pt>
    <dgm:pt modelId="{03A3F05C-03B6-486A-A0E5-A213D34E8558}" type="pres">
      <dgm:prSet presAssocID="{0262277A-A5C9-4BAB-ACC5-539F6D38B97A}" presName="space" presStyleCnt="0"/>
      <dgm:spPr/>
    </dgm:pt>
    <dgm:pt modelId="{21E5486D-EF70-4514-93D6-B85EBEFB3AA5}" type="pres">
      <dgm:prSet presAssocID="{DB16581E-0EFA-427E-8923-5AAC9C5C3113}" presName="compositeB" presStyleCnt="0"/>
      <dgm:spPr/>
    </dgm:pt>
    <dgm:pt modelId="{C587BA9C-B46D-4350-9C2B-6EFD2F86B350}" type="pres">
      <dgm:prSet presAssocID="{DB16581E-0EFA-427E-8923-5AAC9C5C3113}" presName="textB" presStyleLbl="revTx" presStyleIdx="3" presStyleCnt="6">
        <dgm:presLayoutVars>
          <dgm:bulletEnabled val="1"/>
        </dgm:presLayoutVars>
      </dgm:prSet>
      <dgm:spPr/>
    </dgm:pt>
    <dgm:pt modelId="{B481E1F7-403B-442F-B36C-9E93E8D2DF1B}" type="pres">
      <dgm:prSet presAssocID="{DB16581E-0EFA-427E-8923-5AAC9C5C3113}" presName="circleB" presStyleLbl="node1" presStyleIdx="3" presStyleCnt="6"/>
      <dgm:spPr/>
    </dgm:pt>
    <dgm:pt modelId="{7FF7C38F-DA4C-4AD1-A53E-031A91464632}" type="pres">
      <dgm:prSet presAssocID="{DB16581E-0EFA-427E-8923-5AAC9C5C3113}" presName="spaceB" presStyleCnt="0"/>
      <dgm:spPr/>
    </dgm:pt>
    <dgm:pt modelId="{1ED8AE80-81FE-4C60-BBEA-B498992B2335}" type="pres">
      <dgm:prSet presAssocID="{0898C262-BF11-4DE9-BFF6-FA538B969FEF}" presName="space" presStyleCnt="0"/>
      <dgm:spPr/>
    </dgm:pt>
    <dgm:pt modelId="{53BF439A-8285-40F7-8ADE-BF534A0BA2B8}" type="pres">
      <dgm:prSet presAssocID="{B423BE21-54EC-4948-B4F1-59A7C611B87E}" presName="compositeA" presStyleCnt="0"/>
      <dgm:spPr/>
    </dgm:pt>
    <dgm:pt modelId="{9B1E10EE-4E8B-43DC-B3B2-D0881E65131E}" type="pres">
      <dgm:prSet presAssocID="{B423BE21-54EC-4948-B4F1-59A7C611B87E}" presName="textA" presStyleLbl="revTx" presStyleIdx="4" presStyleCnt="6">
        <dgm:presLayoutVars>
          <dgm:bulletEnabled val="1"/>
        </dgm:presLayoutVars>
      </dgm:prSet>
      <dgm:spPr/>
    </dgm:pt>
    <dgm:pt modelId="{46B5AD52-E948-4743-BB0B-9AC313191C56}" type="pres">
      <dgm:prSet presAssocID="{B423BE21-54EC-4948-B4F1-59A7C611B87E}" presName="circleA" presStyleLbl="node1" presStyleIdx="4" presStyleCnt="6"/>
      <dgm:spPr/>
    </dgm:pt>
    <dgm:pt modelId="{1A59A6E0-09F4-4FBA-8B4F-1B4CCEC82CBF}" type="pres">
      <dgm:prSet presAssocID="{B423BE21-54EC-4948-B4F1-59A7C611B87E}" presName="spaceA" presStyleCnt="0"/>
      <dgm:spPr/>
    </dgm:pt>
    <dgm:pt modelId="{50D5CE24-82F9-48D2-8068-91CBCCB0CC7A}" type="pres">
      <dgm:prSet presAssocID="{E85B55A6-7903-4EBC-B302-B82E3A19FEEC}" presName="space" presStyleCnt="0"/>
      <dgm:spPr/>
    </dgm:pt>
    <dgm:pt modelId="{FBD930CA-9E77-4CA3-A38B-1A0FF3342005}" type="pres">
      <dgm:prSet presAssocID="{0F1A2F15-52F5-4B25-947B-D35378C20811}" presName="compositeB" presStyleCnt="0"/>
      <dgm:spPr/>
    </dgm:pt>
    <dgm:pt modelId="{9F1CCCA2-D368-4497-AB8E-2F5646811BCF}" type="pres">
      <dgm:prSet presAssocID="{0F1A2F15-52F5-4B25-947B-D35378C20811}" presName="textB" presStyleLbl="revTx" presStyleIdx="5" presStyleCnt="6">
        <dgm:presLayoutVars>
          <dgm:bulletEnabled val="1"/>
        </dgm:presLayoutVars>
      </dgm:prSet>
      <dgm:spPr/>
    </dgm:pt>
    <dgm:pt modelId="{EDB91532-CBBD-47CD-A2AE-7A7FD5B0CEDC}" type="pres">
      <dgm:prSet presAssocID="{0F1A2F15-52F5-4B25-947B-D35378C20811}" presName="circleB" presStyleLbl="node1" presStyleIdx="5" presStyleCnt="6"/>
      <dgm:spPr/>
    </dgm:pt>
    <dgm:pt modelId="{3FB47253-3320-4224-BFF2-A9FC1B289F8C}" type="pres">
      <dgm:prSet presAssocID="{0F1A2F15-52F5-4B25-947B-D35378C20811}" presName="spaceB" presStyleCnt="0"/>
      <dgm:spPr/>
    </dgm:pt>
  </dgm:ptLst>
  <dgm:cxnLst>
    <dgm:cxn modelId="{F2ECA409-8594-4591-B7B7-499A62907663}" srcId="{B423BE21-54EC-4948-B4F1-59A7C611B87E}" destId="{8029C5E0-B03E-4674-9805-639DDB616F12}" srcOrd="0" destOrd="0" parTransId="{93D6D08B-565C-4D4F-8547-8B7962DDFC89}" sibTransId="{34A3F2C0-D73E-44EB-8169-88C8A110788D}"/>
    <dgm:cxn modelId="{9BE96616-F27D-472C-A4FE-9943E376A1F9}" srcId="{27F3ECC6-6363-4A18-8241-898B6B2DF3CE}" destId="{95C17176-D28D-4E0A-B6B0-CDDAA73A1A89}" srcOrd="0" destOrd="0" parTransId="{5EC7FBB3-9009-4337-8E05-8183E430155A}" sibTransId="{5E4B69DC-5F69-43C6-B699-2C46248112F8}"/>
    <dgm:cxn modelId="{892C4217-29FB-407F-865C-A8630A99CC31}" srcId="{C48B9437-54B2-4D63-A98E-F3C4E013C506}" destId="{0F1A2F15-52F5-4B25-947B-D35378C20811}" srcOrd="5" destOrd="0" parTransId="{602057DF-CA75-452B-B9D2-00B91F0E76A1}" sibTransId="{0FF00877-C8A8-4ED3-A3EA-78B40457E48C}"/>
    <dgm:cxn modelId="{E0CAF923-71EE-4F6C-80F7-DB78EA8A19D8}" type="presOf" srcId="{D50B4314-8FFA-4AC4-8C98-EC235B010AF2}" destId="{2BE463C5-9901-4578-B2D9-C01CAFA2273E}" srcOrd="0" destOrd="1" presId="urn:microsoft.com/office/officeart/2005/8/layout/hProcess11"/>
    <dgm:cxn modelId="{1DC8E92D-0973-49E4-BAF9-592A7E4CB023}" srcId="{C48B9437-54B2-4D63-A98E-F3C4E013C506}" destId="{DB16581E-0EFA-427E-8923-5AAC9C5C3113}" srcOrd="3" destOrd="0" parTransId="{99D4B755-659F-470D-AC04-293854A6F2F4}" sibTransId="{0898C262-BF11-4DE9-BFF6-FA538B969FEF}"/>
    <dgm:cxn modelId="{D0A9A734-53F4-4E40-B5F9-7B22AFBF1515}" type="presOf" srcId="{B423BE21-54EC-4948-B4F1-59A7C611B87E}" destId="{9B1E10EE-4E8B-43DC-B3B2-D0881E65131E}" srcOrd="0" destOrd="0" presId="urn:microsoft.com/office/officeart/2005/8/layout/hProcess11"/>
    <dgm:cxn modelId="{C99B2936-97C9-44B1-84F5-1EA9266AB4C8}" srcId="{DB16581E-0EFA-427E-8923-5AAC9C5C3113}" destId="{27F3ECC6-6363-4A18-8241-898B6B2DF3CE}" srcOrd="0" destOrd="0" parTransId="{16BF3454-151B-4D9F-8A80-708666FD35D5}" sibTransId="{0F407A0F-15B4-4F1F-9EF8-88436ADC243D}"/>
    <dgm:cxn modelId="{AD0DBA37-08DB-4960-9F07-D92629C7E93D}" srcId="{6B137D46-1130-40A8-9375-E33087193936}" destId="{0BA10D0E-8995-4971-8340-F61D22BDE3B8}" srcOrd="0" destOrd="0" parTransId="{7BA98774-CD3B-47C9-9004-7B6F8FC0928F}" sibTransId="{F1437DDB-107B-434F-9EAA-A72BA98A6345}"/>
    <dgm:cxn modelId="{B0E5893D-CC32-4F41-9CCC-01D7A72B8DF9}" type="presOf" srcId="{B94B74CF-3C17-4ED1-A124-8FC3878BB15E}" destId="{C587BA9C-B46D-4350-9C2B-6EFD2F86B350}" srcOrd="0" destOrd="3" presId="urn:microsoft.com/office/officeart/2005/8/layout/hProcess11"/>
    <dgm:cxn modelId="{9318515B-1A5F-4BA9-B8EE-B60C76C6A8D5}" srcId="{27F3ECC6-6363-4A18-8241-898B6B2DF3CE}" destId="{B94B74CF-3C17-4ED1-A124-8FC3878BB15E}" srcOrd="1" destOrd="0" parTransId="{C0F79C98-7502-4499-902E-578A9D45D3E5}" sibTransId="{3A74476B-7B25-460D-B302-99C5D8718BEB}"/>
    <dgm:cxn modelId="{368D795C-1933-4B04-9AB5-23D494C80063}" type="presOf" srcId="{0BA10D0E-8995-4971-8340-F61D22BDE3B8}" destId="{3B595401-D2A1-4BDB-B622-6C8DE868081F}" srcOrd="0" destOrd="1" presId="urn:microsoft.com/office/officeart/2005/8/layout/hProcess11"/>
    <dgm:cxn modelId="{73B70563-EA50-49F4-8C50-129B7A163AD5}" type="presOf" srcId="{5A873072-F592-4E1A-9296-1D17EFDE060B}" destId="{2BE463C5-9901-4578-B2D9-C01CAFA2273E}" srcOrd="0" destOrd="0" presId="urn:microsoft.com/office/officeart/2005/8/layout/hProcess11"/>
    <dgm:cxn modelId="{E6D8E36A-CD5A-45D0-83DA-B8894D9D9CE1}" srcId="{C48B9437-54B2-4D63-A98E-F3C4E013C506}" destId="{B423BE21-54EC-4948-B4F1-59A7C611B87E}" srcOrd="4" destOrd="0" parTransId="{3CF5E309-0847-4B52-A7F6-D9CDBEDBAB31}" sibTransId="{E85B55A6-7903-4EBC-B302-B82E3A19FEEC}"/>
    <dgm:cxn modelId="{4350AB6C-6483-4816-AC81-9A3C4F81224C}" type="presOf" srcId="{8029C5E0-B03E-4674-9805-639DDB616F12}" destId="{9B1E10EE-4E8B-43DC-B3B2-D0881E65131E}" srcOrd="0" destOrd="1" presId="urn:microsoft.com/office/officeart/2005/8/layout/hProcess11"/>
    <dgm:cxn modelId="{219E574F-1FA6-45FB-92DE-3B266BA47467}" type="presOf" srcId="{0A2B24E4-874F-4F8F-A425-AECF008E3800}" destId="{118AEC74-53F7-40A4-A1C9-DB14B2B0C05B}" srcOrd="0" destOrd="0" presId="urn:microsoft.com/office/officeart/2005/8/layout/hProcess11"/>
    <dgm:cxn modelId="{374C1C53-933E-4DB2-8A9F-CFFE2450DDDB}" type="presOf" srcId="{0F1A2F15-52F5-4B25-947B-D35378C20811}" destId="{9F1CCCA2-D368-4497-AB8E-2F5646811BCF}" srcOrd="0" destOrd="0" presId="urn:microsoft.com/office/officeart/2005/8/layout/hProcess11"/>
    <dgm:cxn modelId="{F5236A5A-A9F3-415D-B55E-BF3B6AC37481}" type="presOf" srcId="{535DCC8D-48B9-4A92-8EB7-E962DE945CBD}" destId="{118AEC74-53F7-40A4-A1C9-DB14B2B0C05B}" srcOrd="0" destOrd="1" presId="urn:microsoft.com/office/officeart/2005/8/layout/hProcess11"/>
    <dgm:cxn modelId="{00318892-316F-4562-B093-2995B5A3D0A5}" type="presOf" srcId="{987FD4DF-9A96-4B98-ACEC-F098C4DA0742}" destId="{9F1CCCA2-D368-4497-AB8E-2F5646811BCF}" srcOrd="0" destOrd="1" presId="urn:microsoft.com/office/officeart/2005/8/layout/hProcess11"/>
    <dgm:cxn modelId="{49B7BC95-44CC-4A11-9DF9-83CD95E5EFA0}" srcId="{5A873072-F592-4E1A-9296-1D17EFDE060B}" destId="{D50B4314-8FFA-4AC4-8C98-EC235B010AF2}" srcOrd="0" destOrd="0" parTransId="{9A900E84-EFD3-4C7D-99B5-7464370EBB38}" sibTransId="{A9570E00-466F-4537-90B9-2BD6F0140863}"/>
    <dgm:cxn modelId="{7F6F80A4-1EE8-4109-A1B7-8CABD7D5E491}" srcId="{C48B9437-54B2-4D63-A98E-F3C4E013C506}" destId="{0A2B24E4-874F-4F8F-A425-AECF008E3800}" srcOrd="2" destOrd="0" parTransId="{DEA2DFD2-5CA2-42E6-837F-488B76A1AE53}" sibTransId="{0262277A-A5C9-4BAB-ACC5-539F6D38B97A}"/>
    <dgm:cxn modelId="{12AEEAA5-FB61-4314-92EA-2B8393D2F285}" type="presOf" srcId="{6B137D46-1130-40A8-9375-E33087193936}" destId="{3B595401-D2A1-4BDB-B622-6C8DE868081F}" srcOrd="0" destOrd="0" presId="urn:microsoft.com/office/officeart/2005/8/layout/hProcess11"/>
    <dgm:cxn modelId="{E0BC18B4-CC52-45D9-AF7F-67B861A8A24B}" srcId="{8029C5E0-B03E-4674-9805-639DDB616F12}" destId="{60D8A142-FADB-472D-86E2-412943D89DD2}" srcOrd="0" destOrd="0" parTransId="{127DE7A9-5EE2-4B55-88C2-FC6336878884}" sibTransId="{E69F6F43-13D4-4AC5-9E8D-7C361A03C27E}"/>
    <dgm:cxn modelId="{A44A18B6-5740-4BBE-8FC8-3318CEF2DB66}" type="presOf" srcId="{C48B9437-54B2-4D63-A98E-F3C4E013C506}" destId="{1AC0685E-0F15-49BC-8582-5D4F6C78267E}" srcOrd="0" destOrd="0" presId="urn:microsoft.com/office/officeart/2005/8/layout/hProcess11"/>
    <dgm:cxn modelId="{051B2AC0-F2CB-4E79-AAF1-9CE24C0AEE02}" srcId="{C48B9437-54B2-4D63-A98E-F3C4E013C506}" destId="{6B137D46-1130-40A8-9375-E33087193936}" srcOrd="0" destOrd="0" parTransId="{AF8AFC0E-324A-4307-B187-6B7FA1C2FDF1}" sibTransId="{C9E7C69F-1C6A-4931-981F-6E11C72EA4AD}"/>
    <dgm:cxn modelId="{BE8787CB-B8C6-4A83-AA51-95A54DE67011}" srcId="{C48B9437-54B2-4D63-A98E-F3C4E013C506}" destId="{5A873072-F592-4E1A-9296-1D17EFDE060B}" srcOrd="1" destOrd="0" parTransId="{66B6D773-66AD-4ADB-856F-6608BEF835C9}" sibTransId="{7E11656D-5506-4719-8DE4-9C8DF683F2C6}"/>
    <dgm:cxn modelId="{1E1AFAD3-9B08-41C8-8DA7-DD8566B60B8A}" type="presOf" srcId="{60D8A142-FADB-472D-86E2-412943D89DD2}" destId="{9B1E10EE-4E8B-43DC-B3B2-D0881E65131E}" srcOrd="0" destOrd="2" presId="urn:microsoft.com/office/officeart/2005/8/layout/hProcess11"/>
    <dgm:cxn modelId="{46DA37DA-FA88-4ECC-8D28-326BBA26E43A}" type="presOf" srcId="{95C17176-D28D-4E0A-B6B0-CDDAA73A1A89}" destId="{C587BA9C-B46D-4350-9C2B-6EFD2F86B350}" srcOrd="0" destOrd="2" presId="urn:microsoft.com/office/officeart/2005/8/layout/hProcess11"/>
    <dgm:cxn modelId="{971E6AF3-6A9D-4D90-8B30-2FE49371D5EB}" type="presOf" srcId="{27F3ECC6-6363-4A18-8241-898B6B2DF3CE}" destId="{C587BA9C-B46D-4350-9C2B-6EFD2F86B350}" srcOrd="0" destOrd="1" presId="urn:microsoft.com/office/officeart/2005/8/layout/hProcess11"/>
    <dgm:cxn modelId="{7A87DEF7-D689-44F0-93E4-56FDDBB6F98A}" srcId="{0A2B24E4-874F-4F8F-A425-AECF008E3800}" destId="{535DCC8D-48B9-4A92-8EB7-E962DE945CBD}" srcOrd="0" destOrd="0" parTransId="{EE32BAE0-93CC-4BD5-831D-E9A5980C58A4}" sibTransId="{CA6B5DBE-DB97-4614-BF0C-99187BD3EBD3}"/>
    <dgm:cxn modelId="{D9A40EFA-CC91-44DF-BC51-C6C161C35796}" type="presOf" srcId="{DB16581E-0EFA-427E-8923-5AAC9C5C3113}" destId="{C587BA9C-B46D-4350-9C2B-6EFD2F86B350}" srcOrd="0" destOrd="0" presId="urn:microsoft.com/office/officeart/2005/8/layout/hProcess11"/>
    <dgm:cxn modelId="{600A2CFB-87F7-4B5F-B1FE-1D7F1B568199}" srcId="{0F1A2F15-52F5-4B25-947B-D35378C20811}" destId="{987FD4DF-9A96-4B98-ACEC-F098C4DA0742}" srcOrd="0" destOrd="0" parTransId="{647A48CD-AD7C-46F4-97CB-FA3169BB8A3F}" sibTransId="{45F22260-4FAE-4FAA-9E9F-FFF46A737CA6}"/>
    <dgm:cxn modelId="{6D877DE7-E8A8-4E46-A85C-04CC78A7EA19}" type="presParOf" srcId="{1AC0685E-0F15-49BC-8582-5D4F6C78267E}" destId="{918461B2-FE4F-4CCD-9B8F-D4503ADEA310}" srcOrd="0" destOrd="0" presId="urn:microsoft.com/office/officeart/2005/8/layout/hProcess11"/>
    <dgm:cxn modelId="{3DCA4D3C-F177-4836-A968-DEE16BE2E33C}" type="presParOf" srcId="{1AC0685E-0F15-49BC-8582-5D4F6C78267E}" destId="{4E825EB5-F703-465F-B2DD-6737961571E5}" srcOrd="1" destOrd="0" presId="urn:microsoft.com/office/officeart/2005/8/layout/hProcess11"/>
    <dgm:cxn modelId="{052AB64E-DBD4-45EB-8692-9960FBE584F5}" type="presParOf" srcId="{4E825EB5-F703-465F-B2DD-6737961571E5}" destId="{A54CB1CF-7A9C-43C1-AA77-7C57195DDC83}" srcOrd="0" destOrd="0" presId="urn:microsoft.com/office/officeart/2005/8/layout/hProcess11"/>
    <dgm:cxn modelId="{A11CDFCD-8773-4F8C-BBF7-B97CCADB17A9}" type="presParOf" srcId="{A54CB1CF-7A9C-43C1-AA77-7C57195DDC83}" destId="{3B595401-D2A1-4BDB-B622-6C8DE868081F}" srcOrd="0" destOrd="0" presId="urn:microsoft.com/office/officeart/2005/8/layout/hProcess11"/>
    <dgm:cxn modelId="{150A839D-3822-4565-A8E0-CCE7F2EAB9EE}" type="presParOf" srcId="{A54CB1CF-7A9C-43C1-AA77-7C57195DDC83}" destId="{598AD8CB-B297-469B-A586-A4AC7721CCBB}" srcOrd="1" destOrd="0" presId="urn:microsoft.com/office/officeart/2005/8/layout/hProcess11"/>
    <dgm:cxn modelId="{691DE19F-6ED3-4B61-AF7F-08BC7D01B7F0}" type="presParOf" srcId="{A54CB1CF-7A9C-43C1-AA77-7C57195DDC83}" destId="{AAB0077C-D5D0-4044-A5EC-33B78BA49136}" srcOrd="2" destOrd="0" presId="urn:microsoft.com/office/officeart/2005/8/layout/hProcess11"/>
    <dgm:cxn modelId="{BC3E6F70-6A5D-4CAB-99A2-450C5249D0F3}" type="presParOf" srcId="{4E825EB5-F703-465F-B2DD-6737961571E5}" destId="{74CAB113-D2FE-44EC-8038-AC90A3BC8209}" srcOrd="1" destOrd="0" presId="urn:microsoft.com/office/officeart/2005/8/layout/hProcess11"/>
    <dgm:cxn modelId="{DF6656B0-10E8-49EB-994C-96C764E2B314}" type="presParOf" srcId="{4E825EB5-F703-465F-B2DD-6737961571E5}" destId="{F7A20C54-0944-4D80-A010-05964F70D2C1}" srcOrd="2" destOrd="0" presId="urn:microsoft.com/office/officeart/2005/8/layout/hProcess11"/>
    <dgm:cxn modelId="{C496C024-05DB-4C29-B461-0BF1BDD0EE2F}" type="presParOf" srcId="{F7A20C54-0944-4D80-A010-05964F70D2C1}" destId="{2BE463C5-9901-4578-B2D9-C01CAFA2273E}" srcOrd="0" destOrd="0" presId="urn:microsoft.com/office/officeart/2005/8/layout/hProcess11"/>
    <dgm:cxn modelId="{906CF5E2-E8E1-4772-8779-32A4C2A90050}" type="presParOf" srcId="{F7A20C54-0944-4D80-A010-05964F70D2C1}" destId="{B2A279E1-DB0E-46FB-8D3F-F6FD5540EBED}" srcOrd="1" destOrd="0" presId="urn:microsoft.com/office/officeart/2005/8/layout/hProcess11"/>
    <dgm:cxn modelId="{A02E5214-193F-43F8-8A3D-5BE28D4E6846}" type="presParOf" srcId="{F7A20C54-0944-4D80-A010-05964F70D2C1}" destId="{D0DC2436-9779-4833-88B8-DDB17BA91DF0}" srcOrd="2" destOrd="0" presId="urn:microsoft.com/office/officeart/2005/8/layout/hProcess11"/>
    <dgm:cxn modelId="{4DBC2357-C08A-4E68-8D98-019CE92A2075}" type="presParOf" srcId="{4E825EB5-F703-465F-B2DD-6737961571E5}" destId="{F7330E2B-AD22-4F2E-9A57-F866DA058579}" srcOrd="3" destOrd="0" presId="urn:microsoft.com/office/officeart/2005/8/layout/hProcess11"/>
    <dgm:cxn modelId="{C6C67C96-5AF5-4E18-A201-FA5DD2DC8FDC}" type="presParOf" srcId="{4E825EB5-F703-465F-B2DD-6737961571E5}" destId="{20AA038A-A354-4E85-BC25-EEA439C5E017}" srcOrd="4" destOrd="0" presId="urn:microsoft.com/office/officeart/2005/8/layout/hProcess11"/>
    <dgm:cxn modelId="{0B49A82C-0BDD-4358-A70F-E0E291211B96}" type="presParOf" srcId="{20AA038A-A354-4E85-BC25-EEA439C5E017}" destId="{118AEC74-53F7-40A4-A1C9-DB14B2B0C05B}" srcOrd="0" destOrd="0" presId="urn:microsoft.com/office/officeart/2005/8/layout/hProcess11"/>
    <dgm:cxn modelId="{EB6D22F1-8B3A-49DD-9FB1-B8A2D6CD09EC}" type="presParOf" srcId="{20AA038A-A354-4E85-BC25-EEA439C5E017}" destId="{0104A606-77B8-42D1-9A51-46D8438D6E90}" srcOrd="1" destOrd="0" presId="urn:microsoft.com/office/officeart/2005/8/layout/hProcess11"/>
    <dgm:cxn modelId="{38025631-FCB3-4382-9BD2-9F4E7AAACE10}" type="presParOf" srcId="{20AA038A-A354-4E85-BC25-EEA439C5E017}" destId="{C5149469-8242-4845-BCF9-4A52485B1F26}" srcOrd="2" destOrd="0" presId="urn:microsoft.com/office/officeart/2005/8/layout/hProcess11"/>
    <dgm:cxn modelId="{86B42D18-06E3-466A-8BF5-A2750AD834DE}" type="presParOf" srcId="{4E825EB5-F703-465F-B2DD-6737961571E5}" destId="{03A3F05C-03B6-486A-A0E5-A213D34E8558}" srcOrd="5" destOrd="0" presId="urn:microsoft.com/office/officeart/2005/8/layout/hProcess11"/>
    <dgm:cxn modelId="{9EA98CBA-17C5-49A2-8657-2E0C1534AA6B}" type="presParOf" srcId="{4E825EB5-F703-465F-B2DD-6737961571E5}" destId="{21E5486D-EF70-4514-93D6-B85EBEFB3AA5}" srcOrd="6" destOrd="0" presId="urn:microsoft.com/office/officeart/2005/8/layout/hProcess11"/>
    <dgm:cxn modelId="{9D1DB017-3E43-4B9F-A621-54F0864D608F}" type="presParOf" srcId="{21E5486D-EF70-4514-93D6-B85EBEFB3AA5}" destId="{C587BA9C-B46D-4350-9C2B-6EFD2F86B350}" srcOrd="0" destOrd="0" presId="urn:microsoft.com/office/officeart/2005/8/layout/hProcess11"/>
    <dgm:cxn modelId="{7EEC6E26-AA74-43DF-949E-39347BB6787A}" type="presParOf" srcId="{21E5486D-EF70-4514-93D6-B85EBEFB3AA5}" destId="{B481E1F7-403B-442F-B36C-9E93E8D2DF1B}" srcOrd="1" destOrd="0" presId="urn:microsoft.com/office/officeart/2005/8/layout/hProcess11"/>
    <dgm:cxn modelId="{AA4BBB2E-FDE3-45C4-94D4-904FEFEE2E50}" type="presParOf" srcId="{21E5486D-EF70-4514-93D6-B85EBEFB3AA5}" destId="{7FF7C38F-DA4C-4AD1-A53E-031A91464632}" srcOrd="2" destOrd="0" presId="urn:microsoft.com/office/officeart/2005/8/layout/hProcess11"/>
    <dgm:cxn modelId="{ABFC0930-ACB1-4FD4-84DB-4CE686FFF67F}" type="presParOf" srcId="{4E825EB5-F703-465F-B2DD-6737961571E5}" destId="{1ED8AE80-81FE-4C60-BBEA-B498992B2335}" srcOrd="7" destOrd="0" presId="urn:microsoft.com/office/officeart/2005/8/layout/hProcess11"/>
    <dgm:cxn modelId="{4E501C76-43FB-4570-AF08-8D26AB9FFBAF}" type="presParOf" srcId="{4E825EB5-F703-465F-B2DD-6737961571E5}" destId="{53BF439A-8285-40F7-8ADE-BF534A0BA2B8}" srcOrd="8" destOrd="0" presId="urn:microsoft.com/office/officeart/2005/8/layout/hProcess11"/>
    <dgm:cxn modelId="{05FB9C6F-F81D-4958-83D2-B8E68955A968}" type="presParOf" srcId="{53BF439A-8285-40F7-8ADE-BF534A0BA2B8}" destId="{9B1E10EE-4E8B-43DC-B3B2-D0881E65131E}" srcOrd="0" destOrd="0" presId="urn:microsoft.com/office/officeart/2005/8/layout/hProcess11"/>
    <dgm:cxn modelId="{207F8304-35A1-4982-BF47-063769834719}" type="presParOf" srcId="{53BF439A-8285-40F7-8ADE-BF534A0BA2B8}" destId="{46B5AD52-E948-4743-BB0B-9AC313191C56}" srcOrd="1" destOrd="0" presId="urn:microsoft.com/office/officeart/2005/8/layout/hProcess11"/>
    <dgm:cxn modelId="{52DC2689-2985-46DC-A45D-890D7005F494}" type="presParOf" srcId="{53BF439A-8285-40F7-8ADE-BF534A0BA2B8}" destId="{1A59A6E0-09F4-4FBA-8B4F-1B4CCEC82CBF}" srcOrd="2" destOrd="0" presId="urn:microsoft.com/office/officeart/2005/8/layout/hProcess11"/>
    <dgm:cxn modelId="{8627FA82-90FF-4B88-B171-8EB86E041FA0}" type="presParOf" srcId="{4E825EB5-F703-465F-B2DD-6737961571E5}" destId="{50D5CE24-82F9-48D2-8068-91CBCCB0CC7A}" srcOrd="9" destOrd="0" presId="urn:microsoft.com/office/officeart/2005/8/layout/hProcess11"/>
    <dgm:cxn modelId="{0A922F9F-0681-421A-8230-6B8E58B5F8FE}" type="presParOf" srcId="{4E825EB5-F703-465F-B2DD-6737961571E5}" destId="{FBD930CA-9E77-4CA3-A38B-1A0FF3342005}" srcOrd="10" destOrd="0" presId="urn:microsoft.com/office/officeart/2005/8/layout/hProcess11"/>
    <dgm:cxn modelId="{58723808-832A-4AE5-BE96-E9C8845A537E}" type="presParOf" srcId="{FBD930CA-9E77-4CA3-A38B-1A0FF3342005}" destId="{9F1CCCA2-D368-4497-AB8E-2F5646811BCF}" srcOrd="0" destOrd="0" presId="urn:microsoft.com/office/officeart/2005/8/layout/hProcess11"/>
    <dgm:cxn modelId="{9C9C2E7B-B083-4F54-98B8-27B756BB3571}" type="presParOf" srcId="{FBD930CA-9E77-4CA3-A38B-1A0FF3342005}" destId="{EDB91532-CBBD-47CD-A2AE-7A7FD5B0CEDC}" srcOrd="1" destOrd="0" presId="urn:microsoft.com/office/officeart/2005/8/layout/hProcess11"/>
    <dgm:cxn modelId="{ECA0D00E-35AD-453F-81FF-C1ACE2DDF5AE}" type="presParOf" srcId="{FBD930CA-9E77-4CA3-A38B-1A0FF3342005}" destId="{3FB47253-3320-4224-BFF2-A9FC1B289F8C}" srcOrd="2" destOrd="0" presId="urn:microsoft.com/office/officeart/2005/8/layout/hProcess1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0441AD-7374-44C3-8062-D7055BAE13DC}"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zh-CN" altLang="en-US"/>
        </a:p>
      </dgm:t>
    </dgm:pt>
    <dgm:pt modelId="{35831AB3-BDCA-47CE-BC65-DEA64BBA8EF9}">
      <dgm:prSet/>
      <dgm:spPr/>
      <dgm:t>
        <a:bodyPr/>
        <a:lstStyle/>
        <a:p>
          <a:pPr rtl="0"/>
          <a:r>
            <a:rPr lang="zh-CN">
              <a:latin typeface="黑体" panose="02010609060101010101" pitchFamily="49" charset="-122"/>
              <a:ea typeface="黑体" panose="02010609060101010101" pitchFamily="49" charset="-122"/>
            </a:rPr>
            <a:t>粒子探测器</a:t>
          </a:r>
        </a:p>
      </dgm:t>
    </dgm:pt>
    <dgm:pt modelId="{5D582D52-4300-445F-B97F-6837BB243DB0}" type="parTrans" cxnId="{60F5F18B-B9F8-4F27-B3B7-D8A38AFE5557}">
      <dgm:prSet/>
      <dgm:spPr/>
      <dgm:t>
        <a:bodyPr/>
        <a:lstStyle/>
        <a:p>
          <a:endParaRPr lang="zh-CN" altLang="en-US">
            <a:latin typeface="黑体" panose="02010609060101010101" pitchFamily="49" charset="-122"/>
            <a:ea typeface="黑体" panose="02010609060101010101" pitchFamily="49" charset="-122"/>
          </a:endParaRPr>
        </a:p>
      </dgm:t>
    </dgm:pt>
    <dgm:pt modelId="{281A0DF5-4D5B-4147-9AB5-7EEC735A7332}" type="sibTrans" cxnId="{60F5F18B-B9F8-4F27-B3B7-D8A38AFE5557}">
      <dgm:prSet/>
      <dgm:spPr/>
      <dgm:t>
        <a:bodyPr/>
        <a:lstStyle/>
        <a:p>
          <a:endParaRPr lang="zh-CN" altLang="en-US">
            <a:latin typeface="黑体" panose="02010609060101010101" pitchFamily="49" charset="-122"/>
            <a:ea typeface="黑体" panose="02010609060101010101" pitchFamily="49" charset="-122"/>
          </a:endParaRPr>
        </a:p>
      </dgm:t>
    </dgm:pt>
    <dgm:pt modelId="{D2BA9BC3-9CF8-4964-95F6-8CE4AC898986}">
      <dgm:prSet/>
      <dgm:spPr/>
      <dgm:t>
        <a:bodyPr/>
        <a:lstStyle/>
        <a:p>
          <a:pPr rtl="0"/>
          <a:r>
            <a:rPr lang="zh-CN" dirty="0">
              <a:latin typeface="黑体" panose="02010609060101010101" pitchFamily="49" charset="-122"/>
              <a:ea typeface="黑体" panose="02010609060101010101" pitchFamily="49" charset="-122"/>
            </a:rPr>
            <a:t>气体探测器</a:t>
          </a:r>
        </a:p>
      </dgm:t>
    </dgm:pt>
    <dgm:pt modelId="{AE40EF1C-DDA2-47F5-A913-59C184560ECF}" type="parTrans" cxnId="{2AF4DE72-4A05-43A5-9126-3D78E31F394F}">
      <dgm:prSet/>
      <dgm:spPr/>
      <dgm:t>
        <a:bodyPr/>
        <a:lstStyle/>
        <a:p>
          <a:endParaRPr lang="zh-CN" altLang="en-US">
            <a:latin typeface="黑体" panose="02010609060101010101" pitchFamily="49" charset="-122"/>
            <a:ea typeface="黑体" panose="02010609060101010101" pitchFamily="49" charset="-122"/>
          </a:endParaRPr>
        </a:p>
      </dgm:t>
    </dgm:pt>
    <dgm:pt modelId="{513C5036-CE19-41D2-BC84-DCD4995212B4}" type="sibTrans" cxnId="{2AF4DE72-4A05-43A5-9126-3D78E31F394F}">
      <dgm:prSet/>
      <dgm:spPr/>
      <dgm:t>
        <a:bodyPr/>
        <a:lstStyle/>
        <a:p>
          <a:endParaRPr lang="zh-CN" altLang="en-US">
            <a:latin typeface="黑体" panose="02010609060101010101" pitchFamily="49" charset="-122"/>
            <a:ea typeface="黑体" panose="02010609060101010101" pitchFamily="49" charset="-122"/>
          </a:endParaRPr>
        </a:p>
      </dgm:t>
    </dgm:pt>
    <dgm:pt modelId="{8A570943-012E-4E00-A1B7-FDF388D8225A}">
      <dgm:prSet/>
      <dgm:spPr/>
      <dgm:t>
        <a:bodyPr/>
        <a:lstStyle/>
        <a:p>
          <a:pPr rtl="0"/>
          <a:r>
            <a:rPr lang="zh-CN">
              <a:latin typeface="黑体" panose="02010609060101010101" pitchFamily="49" charset="-122"/>
              <a:ea typeface="黑体" panose="02010609060101010101" pitchFamily="49" charset="-122"/>
            </a:rPr>
            <a:t>多丝漂移室</a:t>
          </a:r>
        </a:p>
      </dgm:t>
    </dgm:pt>
    <dgm:pt modelId="{F276E891-3EBA-466F-96D0-AF6F9A152DAF}" type="parTrans" cxnId="{429A2560-1438-40C2-A248-692B150F1844}">
      <dgm:prSet/>
      <dgm:spPr/>
      <dgm:t>
        <a:bodyPr/>
        <a:lstStyle/>
        <a:p>
          <a:endParaRPr lang="zh-CN" altLang="en-US">
            <a:latin typeface="黑体" panose="02010609060101010101" pitchFamily="49" charset="-122"/>
            <a:ea typeface="黑体" panose="02010609060101010101" pitchFamily="49" charset="-122"/>
          </a:endParaRPr>
        </a:p>
      </dgm:t>
    </dgm:pt>
    <dgm:pt modelId="{5C9925D0-A225-4E4C-BE9B-3DEBDDA8FDEA}" type="sibTrans" cxnId="{429A2560-1438-40C2-A248-692B150F1844}">
      <dgm:prSet/>
      <dgm:spPr/>
      <dgm:t>
        <a:bodyPr/>
        <a:lstStyle/>
        <a:p>
          <a:endParaRPr lang="zh-CN" altLang="en-US">
            <a:latin typeface="黑体" panose="02010609060101010101" pitchFamily="49" charset="-122"/>
            <a:ea typeface="黑体" panose="02010609060101010101" pitchFamily="49" charset="-122"/>
          </a:endParaRPr>
        </a:p>
      </dgm:t>
    </dgm:pt>
    <dgm:pt modelId="{5C2299FE-EE87-43A9-B3B3-8755290322E1}">
      <dgm:prSet/>
      <dgm:spPr/>
      <dgm:t>
        <a:bodyPr/>
        <a:lstStyle/>
        <a:p>
          <a:pPr rtl="0"/>
          <a:r>
            <a:rPr lang="zh-CN">
              <a:latin typeface="黑体" panose="02010609060101010101" pitchFamily="49" charset="-122"/>
              <a:ea typeface="黑体" panose="02010609060101010101" pitchFamily="49" charset="-122"/>
            </a:rPr>
            <a:t>时间投影室</a:t>
          </a:r>
        </a:p>
      </dgm:t>
    </dgm:pt>
    <dgm:pt modelId="{02C64E87-F166-48A8-B137-6BA2BE602D62}" type="parTrans" cxnId="{FE4797E7-F1E6-4B44-9D94-1E5429DD67CF}">
      <dgm:prSet/>
      <dgm:spPr/>
      <dgm:t>
        <a:bodyPr/>
        <a:lstStyle/>
        <a:p>
          <a:endParaRPr lang="zh-CN" altLang="en-US">
            <a:latin typeface="黑体" panose="02010609060101010101" pitchFamily="49" charset="-122"/>
            <a:ea typeface="黑体" panose="02010609060101010101" pitchFamily="49" charset="-122"/>
          </a:endParaRPr>
        </a:p>
      </dgm:t>
    </dgm:pt>
    <dgm:pt modelId="{DBB0EDC5-23DA-4D3A-A3B6-396427439EC2}" type="sibTrans" cxnId="{FE4797E7-F1E6-4B44-9D94-1E5429DD67CF}">
      <dgm:prSet/>
      <dgm:spPr/>
      <dgm:t>
        <a:bodyPr/>
        <a:lstStyle/>
        <a:p>
          <a:endParaRPr lang="zh-CN" altLang="en-US">
            <a:latin typeface="黑体" panose="02010609060101010101" pitchFamily="49" charset="-122"/>
            <a:ea typeface="黑体" panose="02010609060101010101" pitchFamily="49" charset="-122"/>
          </a:endParaRPr>
        </a:p>
      </dgm:t>
    </dgm:pt>
    <dgm:pt modelId="{826FF282-3F41-44F2-922E-F1B280141EB5}">
      <dgm:prSet/>
      <dgm:spPr/>
      <dgm:t>
        <a:bodyPr/>
        <a:lstStyle/>
        <a:p>
          <a:pPr rtl="0"/>
          <a:r>
            <a:rPr lang="zh-CN">
              <a:latin typeface="黑体" panose="02010609060101010101" pitchFamily="49" charset="-122"/>
              <a:ea typeface="黑体" panose="02010609060101010101" pitchFamily="49" charset="-122"/>
            </a:rPr>
            <a:t>微结构气体探测器</a:t>
          </a:r>
        </a:p>
      </dgm:t>
    </dgm:pt>
    <dgm:pt modelId="{88604652-AE75-46F2-AFF7-264CCE83A475}" type="parTrans" cxnId="{962D8E40-13B1-4E5B-90CB-D8E1D3CFE578}">
      <dgm:prSet/>
      <dgm:spPr/>
      <dgm:t>
        <a:bodyPr/>
        <a:lstStyle/>
        <a:p>
          <a:endParaRPr lang="zh-CN" altLang="en-US">
            <a:latin typeface="黑体" panose="02010609060101010101" pitchFamily="49" charset="-122"/>
            <a:ea typeface="黑体" panose="02010609060101010101" pitchFamily="49" charset="-122"/>
          </a:endParaRPr>
        </a:p>
      </dgm:t>
    </dgm:pt>
    <dgm:pt modelId="{3A2EDC98-4BCA-47D1-AEBD-FA502164C432}" type="sibTrans" cxnId="{962D8E40-13B1-4E5B-90CB-D8E1D3CFE578}">
      <dgm:prSet/>
      <dgm:spPr/>
      <dgm:t>
        <a:bodyPr/>
        <a:lstStyle/>
        <a:p>
          <a:endParaRPr lang="zh-CN" altLang="en-US">
            <a:latin typeface="黑体" panose="02010609060101010101" pitchFamily="49" charset="-122"/>
            <a:ea typeface="黑体" panose="02010609060101010101" pitchFamily="49" charset="-122"/>
          </a:endParaRPr>
        </a:p>
      </dgm:t>
    </dgm:pt>
    <dgm:pt modelId="{4A1E78ED-A9C4-45F0-8AF3-B662C2D891BA}">
      <dgm:prSet/>
      <dgm:spPr/>
      <dgm:t>
        <a:bodyPr/>
        <a:lstStyle/>
        <a:p>
          <a:pPr rtl="0"/>
          <a:r>
            <a:rPr lang="en-US">
              <a:latin typeface="黑体" panose="02010609060101010101" pitchFamily="49" charset="-122"/>
              <a:ea typeface="黑体" panose="02010609060101010101" pitchFamily="49" charset="-122"/>
            </a:rPr>
            <a:t>MicroMegas</a:t>
          </a:r>
          <a:endParaRPr lang="zh-CN">
            <a:latin typeface="黑体" panose="02010609060101010101" pitchFamily="49" charset="-122"/>
            <a:ea typeface="黑体" panose="02010609060101010101" pitchFamily="49" charset="-122"/>
          </a:endParaRPr>
        </a:p>
      </dgm:t>
    </dgm:pt>
    <dgm:pt modelId="{9CD56CBE-F49C-40EA-AE21-2273CAECDBFB}" type="parTrans" cxnId="{7904CC61-80D7-4F92-B3D7-435C34E2A53F}">
      <dgm:prSet/>
      <dgm:spPr/>
      <dgm:t>
        <a:bodyPr/>
        <a:lstStyle/>
        <a:p>
          <a:endParaRPr lang="zh-CN" altLang="en-US">
            <a:latin typeface="黑体" panose="02010609060101010101" pitchFamily="49" charset="-122"/>
            <a:ea typeface="黑体" panose="02010609060101010101" pitchFamily="49" charset="-122"/>
          </a:endParaRPr>
        </a:p>
      </dgm:t>
    </dgm:pt>
    <dgm:pt modelId="{2F969D16-3057-4705-8F60-49B3FE67F482}" type="sibTrans" cxnId="{7904CC61-80D7-4F92-B3D7-435C34E2A53F}">
      <dgm:prSet/>
      <dgm:spPr/>
      <dgm:t>
        <a:bodyPr/>
        <a:lstStyle/>
        <a:p>
          <a:endParaRPr lang="zh-CN" altLang="en-US">
            <a:latin typeface="黑体" panose="02010609060101010101" pitchFamily="49" charset="-122"/>
            <a:ea typeface="黑体" panose="02010609060101010101" pitchFamily="49" charset="-122"/>
          </a:endParaRPr>
        </a:p>
      </dgm:t>
    </dgm:pt>
    <dgm:pt modelId="{E2A8FD37-5CAE-4AE6-A572-62E5123FCF1C}">
      <dgm:prSet/>
      <dgm:spPr/>
      <dgm:t>
        <a:bodyPr/>
        <a:lstStyle/>
        <a:p>
          <a:pPr rtl="0"/>
          <a:r>
            <a:rPr lang="en-US">
              <a:latin typeface="黑体" panose="02010609060101010101" pitchFamily="49" charset="-122"/>
              <a:ea typeface="黑体" panose="02010609060101010101" pitchFamily="49" charset="-122"/>
            </a:rPr>
            <a:t>GEM</a:t>
          </a:r>
          <a:endParaRPr lang="zh-CN">
            <a:latin typeface="黑体" panose="02010609060101010101" pitchFamily="49" charset="-122"/>
            <a:ea typeface="黑体" panose="02010609060101010101" pitchFamily="49" charset="-122"/>
          </a:endParaRPr>
        </a:p>
      </dgm:t>
    </dgm:pt>
    <dgm:pt modelId="{481BA8FA-1A02-42E7-9B40-95F3C2ED8491}" type="parTrans" cxnId="{E235B0FD-5EA3-472B-B090-279CA796ACD0}">
      <dgm:prSet/>
      <dgm:spPr/>
      <dgm:t>
        <a:bodyPr/>
        <a:lstStyle/>
        <a:p>
          <a:endParaRPr lang="zh-CN" altLang="en-US">
            <a:latin typeface="黑体" panose="02010609060101010101" pitchFamily="49" charset="-122"/>
            <a:ea typeface="黑体" panose="02010609060101010101" pitchFamily="49" charset="-122"/>
          </a:endParaRPr>
        </a:p>
      </dgm:t>
    </dgm:pt>
    <dgm:pt modelId="{F94FB9B0-D2E4-4FA6-93E1-0C8016F44CB0}" type="sibTrans" cxnId="{E235B0FD-5EA3-472B-B090-279CA796ACD0}">
      <dgm:prSet/>
      <dgm:spPr/>
      <dgm:t>
        <a:bodyPr/>
        <a:lstStyle/>
        <a:p>
          <a:endParaRPr lang="zh-CN" altLang="en-US">
            <a:latin typeface="黑体" panose="02010609060101010101" pitchFamily="49" charset="-122"/>
            <a:ea typeface="黑体" panose="02010609060101010101" pitchFamily="49" charset="-122"/>
          </a:endParaRPr>
        </a:p>
      </dgm:t>
    </dgm:pt>
    <dgm:pt modelId="{DFB569F3-72A5-40B7-897E-93BC150E49AE}">
      <dgm:prSet/>
      <dgm:spPr/>
      <dgm:t>
        <a:bodyPr/>
        <a:lstStyle/>
        <a:p>
          <a:pPr rtl="0"/>
          <a:r>
            <a:rPr lang="zh-CN" dirty="0">
              <a:latin typeface="黑体" panose="02010609060101010101" pitchFamily="49" charset="-122"/>
              <a:ea typeface="黑体" panose="02010609060101010101" pitchFamily="49" charset="-122"/>
            </a:rPr>
            <a:t>平行板电极气体探测器</a:t>
          </a:r>
        </a:p>
      </dgm:t>
    </dgm:pt>
    <dgm:pt modelId="{2EC0CE23-554C-4E31-92F8-CB5235702037}" type="parTrans" cxnId="{AFC006C5-812A-43DE-8FD8-7CB1C3C69301}">
      <dgm:prSet/>
      <dgm:spPr/>
      <dgm:t>
        <a:bodyPr/>
        <a:lstStyle/>
        <a:p>
          <a:endParaRPr lang="zh-CN" altLang="en-US">
            <a:latin typeface="黑体" panose="02010609060101010101" pitchFamily="49" charset="-122"/>
            <a:ea typeface="黑体" panose="02010609060101010101" pitchFamily="49" charset="-122"/>
          </a:endParaRPr>
        </a:p>
      </dgm:t>
    </dgm:pt>
    <dgm:pt modelId="{0D3B3455-4BC7-49DD-968B-0B8E8974524A}" type="sibTrans" cxnId="{AFC006C5-812A-43DE-8FD8-7CB1C3C69301}">
      <dgm:prSet/>
      <dgm:spPr/>
      <dgm:t>
        <a:bodyPr/>
        <a:lstStyle/>
        <a:p>
          <a:endParaRPr lang="zh-CN" altLang="en-US">
            <a:latin typeface="黑体" panose="02010609060101010101" pitchFamily="49" charset="-122"/>
            <a:ea typeface="黑体" panose="02010609060101010101" pitchFamily="49" charset="-122"/>
          </a:endParaRPr>
        </a:p>
      </dgm:t>
    </dgm:pt>
    <dgm:pt modelId="{44D18A8E-01EE-46E8-A492-7970955540A8}">
      <dgm:prSet/>
      <dgm:spPr/>
      <dgm:t>
        <a:bodyPr/>
        <a:lstStyle/>
        <a:p>
          <a:pPr rtl="0"/>
          <a:r>
            <a:rPr lang="en-US">
              <a:latin typeface="黑体" panose="02010609060101010101" pitchFamily="49" charset="-122"/>
              <a:ea typeface="黑体" panose="02010609060101010101" pitchFamily="49" charset="-122"/>
            </a:rPr>
            <a:t>RPC</a:t>
          </a:r>
          <a:endParaRPr lang="zh-CN">
            <a:latin typeface="黑体" panose="02010609060101010101" pitchFamily="49" charset="-122"/>
            <a:ea typeface="黑体" panose="02010609060101010101" pitchFamily="49" charset="-122"/>
          </a:endParaRPr>
        </a:p>
      </dgm:t>
    </dgm:pt>
    <dgm:pt modelId="{4A281404-A52E-446A-AB04-87E748CF6299}" type="parTrans" cxnId="{B41FDE5B-34B7-4077-BC01-4EA3DF7F8B06}">
      <dgm:prSet/>
      <dgm:spPr/>
      <dgm:t>
        <a:bodyPr/>
        <a:lstStyle/>
        <a:p>
          <a:endParaRPr lang="zh-CN" altLang="en-US">
            <a:latin typeface="黑体" panose="02010609060101010101" pitchFamily="49" charset="-122"/>
            <a:ea typeface="黑体" panose="02010609060101010101" pitchFamily="49" charset="-122"/>
          </a:endParaRPr>
        </a:p>
      </dgm:t>
    </dgm:pt>
    <dgm:pt modelId="{6E098E8E-0847-4F0E-A8DB-D43BEEED2C46}" type="sibTrans" cxnId="{B41FDE5B-34B7-4077-BC01-4EA3DF7F8B06}">
      <dgm:prSet/>
      <dgm:spPr/>
      <dgm:t>
        <a:bodyPr/>
        <a:lstStyle/>
        <a:p>
          <a:endParaRPr lang="zh-CN" altLang="en-US">
            <a:latin typeface="黑体" panose="02010609060101010101" pitchFamily="49" charset="-122"/>
            <a:ea typeface="黑体" panose="02010609060101010101" pitchFamily="49" charset="-122"/>
          </a:endParaRPr>
        </a:p>
      </dgm:t>
    </dgm:pt>
    <dgm:pt modelId="{1B5B37A7-A323-4025-88E9-037D5E3CE55F}">
      <dgm:prSet/>
      <dgm:spPr/>
      <dgm:t>
        <a:bodyPr/>
        <a:lstStyle/>
        <a:p>
          <a:pPr rtl="0"/>
          <a:r>
            <a:rPr lang="en-US">
              <a:latin typeface="黑体" panose="02010609060101010101" pitchFamily="49" charset="-122"/>
              <a:ea typeface="黑体" panose="02010609060101010101" pitchFamily="49" charset="-122"/>
            </a:rPr>
            <a:t>MRPC</a:t>
          </a:r>
          <a:endParaRPr lang="zh-CN">
            <a:latin typeface="黑体" panose="02010609060101010101" pitchFamily="49" charset="-122"/>
            <a:ea typeface="黑体" panose="02010609060101010101" pitchFamily="49" charset="-122"/>
          </a:endParaRPr>
        </a:p>
      </dgm:t>
    </dgm:pt>
    <dgm:pt modelId="{B2316CA0-10DD-41C6-BB12-304F8FBBFE32}" type="parTrans" cxnId="{DD0B9F8D-00BC-4C9D-925B-4E03FCA822AB}">
      <dgm:prSet/>
      <dgm:spPr/>
      <dgm:t>
        <a:bodyPr/>
        <a:lstStyle/>
        <a:p>
          <a:endParaRPr lang="zh-CN" altLang="en-US">
            <a:latin typeface="黑体" panose="02010609060101010101" pitchFamily="49" charset="-122"/>
            <a:ea typeface="黑体" panose="02010609060101010101" pitchFamily="49" charset="-122"/>
          </a:endParaRPr>
        </a:p>
      </dgm:t>
    </dgm:pt>
    <dgm:pt modelId="{5AE3A761-804F-4090-B872-C607068E1B52}" type="sibTrans" cxnId="{DD0B9F8D-00BC-4C9D-925B-4E03FCA822AB}">
      <dgm:prSet/>
      <dgm:spPr/>
      <dgm:t>
        <a:bodyPr/>
        <a:lstStyle/>
        <a:p>
          <a:endParaRPr lang="zh-CN" altLang="en-US">
            <a:latin typeface="黑体" panose="02010609060101010101" pitchFamily="49" charset="-122"/>
            <a:ea typeface="黑体" panose="02010609060101010101" pitchFamily="49" charset="-122"/>
          </a:endParaRPr>
        </a:p>
      </dgm:t>
    </dgm:pt>
    <dgm:pt modelId="{9B250318-1709-40BF-A06B-7198D5A4C48D}">
      <dgm:prSet/>
      <dgm:spPr/>
      <dgm:t>
        <a:bodyPr/>
        <a:lstStyle/>
        <a:p>
          <a:pPr rtl="0"/>
          <a:r>
            <a:rPr lang="zh-CN" dirty="0">
              <a:latin typeface="黑体" panose="02010609060101010101" pitchFamily="49" charset="-122"/>
              <a:ea typeface="黑体" panose="02010609060101010101" pitchFamily="49" charset="-122"/>
            </a:rPr>
            <a:t>半导体探测器</a:t>
          </a:r>
        </a:p>
      </dgm:t>
    </dgm:pt>
    <dgm:pt modelId="{059F6BB3-8269-4722-8781-3E3DD34CD5DF}" type="parTrans" cxnId="{D517696C-60BE-4EF7-8FAB-C454A9B6CEE5}">
      <dgm:prSet/>
      <dgm:spPr/>
      <dgm:t>
        <a:bodyPr/>
        <a:lstStyle/>
        <a:p>
          <a:endParaRPr lang="zh-CN" altLang="en-US">
            <a:latin typeface="黑体" panose="02010609060101010101" pitchFamily="49" charset="-122"/>
            <a:ea typeface="黑体" panose="02010609060101010101" pitchFamily="49" charset="-122"/>
          </a:endParaRPr>
        </a:p>
      </dgm:t>
    </dgm:pt>
    <dgm:pt modelId="{3703DE5C-ED80-4296-BE84-7A9E306EB6B7}" type="sibTrans" cxnId="{D517696C-60BE-4EF7-8FAB-C454A9B6CEE5}">
      <dgm:prSet/>
      <dgm:spPr/>
      <dgm:t>
        <a:bodyPr/>
        <a:lstStyle/>
        <a:p>
          <a:endParaRPr lang="zh-CN" altLang="en-US">
            <a:latin typeface="黑体" panose="02010609060101010101" pitchFamily="49" charset="-122"/>
            <a:ea typeface="黑体" panose="02010609060101010101" pitchFamily="49" charset="-122"/>
          </a:endParaRPr>
        </a:p>
      </dgm:t>
    </dgm:pt>
    <dgm:pt modelId="{371295DB-0961-41AB-AE4D-FFFB7AF2B262}">
      <dgm:prSet/>
      <dgm:spPr/>
      <dgm:t>
        <a:bodyPr/>
        <a:lstStyle/>
        <a:p>
          <a:pPr rtl="0"/>
          <a:r>
            <a:rPr lang="en-US" dirty="0">
              <a:latin typeface="黑体" panose="02010609060101010101" pitchFamily="49" charset="-122"/>
              <a:ea typeface="黑体" panose="02010609060101010101" pitchFamily="49" charset="-122"/>
            </a:rPr>
            <a:t>PIN</a:t>
          </a:r>
          <a:r>
            <a:rPr lang="zh-CN" dirty="0">
              <a:latin typeface="黑体" panose="02010609060101010101" pitchFamily="49" charset="-122"/>
              <a:ea typeface="黑体" panose="02010609060101010101" pitchFamily="49" charset="-122"/>
            </a:rPr>
            <a:t>、</a:t>
          </a:r>
          <a:r>
            <a:rPr lang="en-US" dirty="0" err="1">
              <a:latin typeface="黑体" panose="02010609060101010101" pitchFamily="49" charset="-122"/>
              <a:ea typeface="黑体" panose="02010609060101010101" pitchFamily="49" charset="-122"/>
            </a:rPr>
            <a:t>HPGe</a:t>
          </a:r>
          <a:r>
            <a:rPr lang="zh-CN" dirty="0">
              <a:latin typeface="黑体" panose="02010609060101010101" pitchFamily="49" charset="-122"/>
              <a:ea typeface="黑体" panose="02010609060101010101" pitchFamily="49" charset="-122"/>
            </a:rPr>
            <a:t>、</a:t>
          </a:r>
          <a:r>
            <a:rPr lang="en-US" dirty="0" err="1">
              <a:latin typeface="黑体" panose="02010609060101010101" pitchFamily="49" charset="-122"/>
              <a:ea typeface="黑体" panose="02010609060101010101" pitchFamily="49" charset="-122"/>
            </a:rPr>
            <a:t>CdTe</a:t>
          </a:r>
          <a:r>
            <a:rPr lang="zh-CN" dirty="0">
              <a:latin typeface="黑体" panose="02010609060101010101" pitchFamily="49" charset="-122"/>
              <a:ea typeface="黑体" panose="02010609060101010101" pitchFamily="49" charset="-122"/>
            </a:rPr>
            <a:t>、</a:t>
          </a:r>
          <a:r>
            <a:rPr lang="en-US" dirty="0">
              <a:latin typeface="黑体" panose="02010609060101010101" pitchFamily="49" charset="-122"/>
              <a:ea typeface="黑体" panose="02010609060101010101" pitchFamily="49" charset="-122"/>
            </a:rPr>
            <a:t>CZT</a:t>
          </a:r>
          <a:r>
            <a:rPr lang="zh-CN" dirty="0">
              <a:latin typeface="黑体" panose="02010609060101010101" pitchFamily="49" charset="-122"/>
              <a:ea typeface="黑体" panose="02010609060101010101" pitchFamily="49" charset="-122"/>
            </a:rPr>
            <a:t>、硅微条、硅像素、</a:t>
          </a:r>
          <a:r>
            <a:rPr lang="en-US" dirty="0">
              <a:latin typeface="黑体" panose="02010609060101010101" pitchFamily="49" charset="-122"/>
              <a:ea typeface="黑体" panose="02010609060101010101" pitchFamily="49" charset="-122"/>
            </a:rPr>
            <a:t>CCD</a:t>
          </a:r>
          <a:r>
            <a:rPr lang="zh-CN" dirty="0">
              <a:latin typeface="黑体" panose="02010609060101010101" pitchFamily="49" charset="-122"/>
              <a:ea typeface="黑体" panose="02010609060101010101" pitchFamily="49" charset="-122"/>
            </a:rPr>
            <a:t>、</a:t>
          </a:r>
          <a:r>
            <a:rPr lang="en-US" dirty="0">
              <a:latin typeface="黑体" panose="02010609060101010101" pitchFamily="49" charset="-122"/>
              <a:ea typeface="黑体" panose="02010609060101010101" pitchFamily="49" charset="-122"/>
            </a:rPr>
            <a:t>SSD</a:t>
          </a:r>
          <a:endParaRPr lang="zh-CN" dirty="0">
            <a:latin typeface="黑体" panose="02010609060101010101" pitchFamily="49" charset="-122"/>
            <a:ea typeface="黑体" panose="02010609060101010101" pitchFamily="49" charset="-122"/>
          </a:endParaRPr>
        </a:p>
      </dgm:t>
    </dgm:pt>
    <dgm:pt modelId="{9DB01809-6FB7-4350-B8A2-F72108D0D5F9}" type="parTrans" cxnId="{E407D6CD-1923-48CD-B5AD-A6FAAA9E30DF}">
      <dgm:prSet/>
      <dgm:spPr/>
      <dgm:t>
        <a:bodyPr/>
        <a:lstStyle/>
        <a:p>
          <a:endParaRPr lang="zh-CN" altLang="en-US">
            <a:latin typeface="黑体" panose="02010609060101010101" pitchFamily="49" charset="-122"/>
            <a:ea typeface="黑体" panose="02010609060101010101" pitchFamily="49" charset="-122"/>
          </a:endParaRPr>
        </a:p>
      </dgm:t>
    </dgm:pt>
    <dgm:pt modelId="{6A602B6C-8BA0-4B17-9A5D-47A232A1C9AA}" type="sibTrans" cxnId="{E407D6CD-1923-48CD-B5AD-A6FAAA9E30DF}">
      <dgm:prSet/>
      <dgm:spPr/>
      <dgm:t>
        <a:bodyPr/>
        <a:lstStyle/>
        <a:p>
          <a:endParaRPr lang="zh-CN" altLang="en-US">
            <a:latin typeface="黑体" panose="02010609060101010101" pitchFamily="49" charset="-122"/>
            <a:ea typeface="黑体" panose="02010609060101010101" pitchFamily="49" charset="-122"/>
          </a:endParaRPr>
        </a:p>
      </dgm:t>
    </dgm:pt>
    <dgm:pt modelId="{18496DBC-4DB2-4ACC-9A7A-1E108B76C202}">
      <dgm:prSet/>
      <dgm:spPr/>
      <dgm:t>
        <a:bodyPr/>
        <a:lstStyle/>
        <a:p>
          <a:pPr rtl="0"/>
          <a:r>
            <a:rPr lang="zh-CN" dirty="0">
              <a:latin typeface="黑体" panose="02010609060101010101" pitchFamily="49" charset="-122"/>
              <a:ea typeface="黑体" panose="02010609060101010101" pitchFamily="49" charset="-122"/>
            </a:rPr>
            <a:t>闪烁探测器</a:t>
          </a:r>
        </a:p>
      </dgm:t>
    </dgm:pt>
    <dgm:pt modelId="{30D6805E-850F-4A31-BE59-81AA870F73EB}" type="parTrans" cxnId="{87893C89-DE5C-4B52-A9DB-06A23EF22080}">
      <dgm:prSet/>
      <dgm:spPr/>
      <dgm:t>
        <a:bodyPr/>
        <a:lstStyle/>
        <a:p>
          <a:endParaRPr lang="zh-CN" altLang="en-US">
            <a:latin typeface="黑体" panose="02010609060101010101" pitchFamily="49" charset="-122"/>
            <a:ea typeface="黑体" panose="02010609060101010101" pitchFamily="49" charset="-122"/>
          </a:endParaRPr>
        </a:p>
      </dgm:t>
    </dgm:pt>
    <dgm:pt modelId="{D000AB06-DDE4-4599-ACEA-3389B1CE0DB1}" type="sibTrans" cxnId="{87893C89-DE5C-4B52-A9DB-06A23EF22080}">
      <dgm:prSet/>
      <dgm:spPr/>
      <dgm:t>
        <a:bodyPr/>
        <a:lstStyle/>
        <a:p>
          <a:endParaRPr lang="zh-CN" altLang="en-US">
            <a:latin typeface="黑体" panose="02010609060101010101" pitchFamily="49" charset="-122"/>
            <a:ea typeface="黑体" panose="02010609060101010101" pitchFamily="49" charset="-122"/>
          </a:endParaRPr>
        </a:p>
      </dgm:t>
    </dgm:pt>
    <dgm:pt modelId="{4B834641-7B39-4879-B879-38F4ED52A9C3}">
      <dgm:prSet/>
      <dgm:spPr/>
      <dgm:t>
        <a:bodyPr/>
        <a:lstStyle/>
        <a:p>
          <a:pPr rtl="0"/>
          <a:r>
            <a:rPr lang="zh-CN" dirty="0">
              <a:latin typeface="黑体" panose="02010609060101010101" pitchFamily="49" charset="-122"/>
              <a:ea typeface="黑体" panose="02010609060101010101" pitchFamily="49" charset="-122"/>
            </a:rPr>
            <a:t>闪烁体</a:t>
          </a:r>
          <a:r>
            <a:rPr lang="en-US" dirty="0">
              <a:latin typeface="黑体" panose="02010609060101010101" pitchFamily="49" charset="-122"/>
              <a:ea typeface="黑体" panose="02010609060101010101" pitchFamily="49" charset="-122"/>
            </a:rPr>
            <a:t>+PMT</a:t>
          </a:r>
          <a:r>
            <a:rPr lang="zh-CN" altLang="en-US" dirty="0">
              <a:latin typeface="黑体" panose="02010609060101010101" pitchFamily="49" charset="-122"/>
              <a:ea typeface="黑体" panose="02010609060101010101" pitchFamily="49" charset="-122"/>
            </a:rPr>
            <a:t>、闪烁体</a:t>
          </a:r>
          <a:r>
            <a:rPr lang="en-US" altLang="zh-CN" dirty="0">
              <a:latin typeface="黑体" panose="02010609060101010101" pitchFamily="49" charset="-122"/>
              <a:ea typeface="黑体" panose="02010609060101010101" pitchFamily="49" charset="-122"/>
            </a:rPr>
            <a:t>+</a:t>
          </a:r>
          <a:r>
            <a:rPr lang="en-US" dirty="0" err="1">
              <a:latin typeface="黑体" panose="02010609060101010101" pitchFamily="49" charset="-122"/>
              <a:ea typeface="黑体" panose="02010609060101010101" pitchFamily="49" charset="-122"/>
            </a:rPr>
            <a:t>SiPM</a:t>
          </a:r>
          <a:endParaRPr lang="zh-CN" dirty="0">
            <a:latin typeface="黑体" panose="02010609060101010101" pitchFamily="49" charset="-122"/>
            <a:ea typeface="黑体" panose="02010609060101010101" pitchFamily="49" charset="-122"/>
          </a:endParaRPr>
        </a:p>
      </dgm:t>
    </dgm:pt>
    <dgm:pt modelId="{FE76E471-84E3-46B9-A290-CF2072C0B0E5}" type="parTrans" cxnId="{9BE8A49A-7BB7-4C40-A50F-BA5C33E4EC84}">
      <dgm:prSet/>
      <dgm:spPr/>
      <dgm:t>
        <a:bodyPr/>
        <a:lstStyle/>
        <a:p>
          <a:endParaRPr lang="zh-CN" altLang="en-US">
            <a:latin typeface="黑体" panose="02010609060101010101" pitchFamily="49" charset="-122"/>
            <a:ea typeface="黑体" panose="02010609060101010101" pitchFamily="49" charset="-122"/>
          </a:endParaRPr>
        </a:p>
      </dgm:t>
    </dgm:pt>
    <dgm:pt modelId="{79A62B0B-6D7B-4EC6-AB6B-E14E83C2275B}" type="sibTrans" cxnId="{9BE8A49A-7BB7-4C40-A50F-BA5C33E4EC84}">
      <dgm:prSet/>
      <dgm:spPr/>
      <dgm:t>
        <a:bodyPr/>
        <a:lstStyle/>
        <a:p>
          <a:endParaRPr lang="zh-CN" altLang="en-US">
            <a:latin typeface="黑体" panose="02010609060101010101" pitchFamily="49" charset="-122"/>
            <a:ea typeface="黑体" panose="02010609060101010101" pitchFamily="49" charset="-122"/>
          </a:endParaRPr>
        </a:p>
      </dgm:t>
    </dgm:pt>
    <dgm:pt modelId="{32B09C4A-14FB-41E5-819C-5CE9DEC5845E}">
      <dgm:prSet/>
      <dgm:spPr/>
      <dgm:t>
        <a:bodyPr/>
        <a:lstStyle/>
        <a:p>
          <a:pPr rtl="0"/>
          <a:r>
            <a:rPr lang="zh-CN" dirty="0">
              <a:latin typeface="黑体" panose="02010609060101010101" pitchFamily="49" charset="-122"/>
              <a:ea typeface="黑体" panose="02010609060101010101" pitchFamily="49" charset="-122"/>
            </a:rPr>
            <a:t>契伦科夫探测器</a:t>
          </a:r>
        </a:p>
      </dgm:t>
    </dgm:pt>
    <dgm:pt modelId="{AB1B8ED1-34AA-4188-B2C3-02776BBCA034}" type="parTrans" cxnId="{806EAA00-43E9-435C-A685-EF1E643AD293}">
      <dgm:prSet/>
      <dgm:spPr/>
      <dgm:t>
        <a:bodyPr/>
        <a:lstStyle/>
        <a:p>
          <a:endParaRPr lang="zh-CN" altLang="en-US">
            <a:latin typeface="黑体" panose="02010609060101010101" pitchFamily="49" charset="-122"/>
            <a:ea typeface="黑体" panose="02010609060101010101" pitchFamily="49" charset="-122"/>
          </a:endParaRPr>
        </a:p>
      </dgm:t>
    </dgm:pt>
    <dgm:pt modelId="{6CE37F9E-6082-4E8B-8793-C5C7066EA619}" type="sibTrans" cxnId="{806EAA00-43E9-435C-A685-EF1E643AD293}">
      <dgm:prSet/>
      <dgm:spPr/>
      <dgm:t>
        <a:bodyPr/>
        <a:lstStyle/>
        <a:p>
          <a:endParaRPr lang="zh-CN" altLang="en-US">
            <a:latin typeface="黑体" panose="02010609060101010101" pitchFamily="49" charset="-122"/>
            <a:ea typeface="黑体" panose="02010609060101010101" pitchFamily="49" charset="-122"/>
          </a:endParaRPr>
        </a:p>
      </dgm:t>
    </dgm:pt>
    <dgm:pt modelId="{7D88518A-7A46-497F-834D-7057BAF165C0}">
      <dgm:prSet/>
      <dgm:spPr/>
      <dgm:t>
        <a:bodyPr/>
        <a:lstStyle/>
        <a:p>
          <a:pPr rtl="0"/>
          <a:r>
            <a:rPr lang="zh-CN" dirty="0">
              <a:latin typeface="黑体" panose="02010609060101010101" pitchFamily="49" charset="-122"/>
              <a:ea typeface="黑体" panose="02010609060101010101" pitchFamily="49" charset="-122"/>
            </a:rPr>
            <a:t>穿越辐射探测器</a:t>
          </a:r>
        </a:p>
      </dgm:t>
    </dgm:pt>
    <dgm:pt modelId="{D75081CE-A3EB-4916-A438-6ACD69E12F46}" type="parTrans" cxnId="{AF38B42A-D419-45F9-852B-DB9DBD6EEC25}">
      <dgm:prSet/>
      <dgm:spPr/>
      <dgm:t>
        <a:bodyPr/>
        <a:lstStyle/>
        <a:p>
          <a:endParaRPr lang="zh-CN" altLang="en-US">
            <a:latin typeface="黑体" panose="02010609060101010101" pitchFamily="49" charset="-122"/>
            <a:ea typeface="黑体" panose="02010609060101010101" pitchFamily="49" charset="-122"/>
          </a:endParaRPr>
        </a:p>
      </dgm:t>
    </dgm:pt>
    <dgm:pt modelId="{8C7918F5-9155-4D2D-9C13-2A902DCC477E}" type="sibTrans" cxnId="{AF38B42A-D419-45F9-852B-DB9DBD6EEC25}">
      <dgm:prSet/>
      <dgm:spPr/>
      <dgm:t>
        <a:bodyPr/>
        <a:lstStyle/>
        <a:p>
          <a:endParaRPr lang="zh-CN" altLang="en-US">
            <a:latin typeface="黑体" panose="02010609060101010101" pitchFamily="49" charset="-122"/>
            <a:ea typeface="黑体" panose="02010609060101010101" pitchFamily="49" charset="-122"/>
          </a:endParaRPr>
        </a:p>
      </dgm:t>
    </dgm:pt>
    <dgm:pt modelId="{4B16E158-2E5C-441A-9E06-2424CB980D1A}" type="pres">
      <dgm:prSet presAssocID="{2E0441AD-7374-44C3-8062-D7055BAE13DC}" presName="diagram" presStyleCnt="0">
        <dgm:presLayoutVars>
          <dgm:chPref val="1"/>
          <dgm:dir/>
          <dgm:animOne val="branch"/>
          <dgm:animLvl val="lvl"/>
          <dgm:resizeHandles val="exact"/>
        </dgm:presLayoutVars>
      </dgm:prSet>
      <dgm:spPr/>
    </dgm:pt>
    <dgm:pt modelId="{FC79EBC6-7F1B-4C62-B500-6E6C79617E30}" type="pres">
      <dgm:prSet presAssocID="{35831AB3-BDCA-47CE-BC65-DEA64BBA8EF9}" presName="root1" presStyleCnt="0"/>
      <dgm:spPr/>
    </dgm:pt>
    <dgm:pt modelId="{5103BCBA-529A-4EB0-9605-A0EF930E65CA}" type="pres">
      <dgm:prSet presAssocID="{35831AB3-BDCA-47CE-BC65-DEA64BBA8EF9}" presName="LevelOneTextNode" presStyleLbl="node0" presStyleIdx="0" presStyleCnt="1">
        <dgm:presLayoutVars>
          <dgm:chPref val="3"/>
        </dgm:presLayoutVars>
      </dgm:prSet>
      <dgm:spPr/>
    </dgm:pt>
    <dgm:pt modelId="{C9DBF343-70D4-43AA-B964-1AD7E7BEBAC8}" type="pres">
      <dgm:prSet presAssocID="{35831AB3-BDCA-47CE-BC65-DEA64BBA8EF9}" presName="level2hierChild" presStyleCnt="0"/>
      <dgm:spPr/>
    </dgm:pt>
    <dgm:pt modelId="{4FCAE9D3-B2C2-4432-80F9-1EA36315EE53}" type="pres">
      <dgm:prSet presAssocID="{AE40EF1C-DDA2-47F5-A913-59C184560ECF}" presName="conn2-1" presStyleLbl="parChTrans1D2" presStyleIdx="0" presStyleCnt="5"/>
      <dgm:spPr/>
    </dgm:pt>
    <dgm:pt modelId="{B81B14F8-E9D0-4A00-A225-9E34E9B121AD}" type="pres">
      <dgm:prSet presAssocID="{AE40EF1C-DDA2-47F5-A913-59C184560ECF}" presName="connTx" presStyleLbl="parChTrans1D2" presStyleIdx="0" presStyleCnt="5"/>
      <dgm:spPr/>
    </dgm:pt>
    <dgm:pt modelId="{1474BEF2-C3EF-439B-89BF-DFF6A728C7AE}" type="pres">
      <dgm:prSet presAssocID="{D2BA9BC3-9CF8-4964-95F6-8CE4AC898986}" presName="root2" presStyleCnt="0"/>
      <dgm:spPr/>
    </dgm:pt>
    <dgm:pt modelId="{CFB7370E-B25C-4FFF-8C41-7D1B6EB90A68}" type="pres">
      <dgm:prSet presAssocID="{D2BA9BC3-9CF8-4964-95F6-8CE4AC898986}" presName="LevelTwoTextNode" presStyleLbl="node2" presStyleIdx="0" presStyleCnt="5" custScaleX="132905">
        <dgm:presLayoutVars>
          <dgm:chPref val="3"/>
        </dgm:presLayoutVars>
      </dgm:prSet>
      <dgm:spPr/>
    </dgm:pt>
    <dgm:pt modelId="{FBFA943B-91F5-4904-90C4-023C5FFD4164}" type="pres">
      <dgm:prSet presAssocID="{D2BA9BC3-9CF8-4964-95F6-8CE4AC898986}" presName="level3hierChild" presStyleCnt="0"/>
      <dgm:spPr/>
    </dgm:pt>
    <dgm:pt modelId="{187AB3BC-90E5-4B77-AACA-7938B4B9CFEF}" type="pres">
      <dgm:prSet presAssocID="{F276E891-3EBA-466F-96D0-AF6F9A152DAF}" presName="conn2-1" presStyleLbl="parChTrans1D3" presStyleIdx="0" presStyleCnt="6"/>
      <dgm:spPr/>
    </dgm:pt>
    <dgm:pt modelId="{0B8B4CB2-2DD9-4959-A58B-BCCF3FEEFDD0}" type="pres">
      <dgm:prSet presAssocID="{F276E891-3EBA-466F-96D0-AF6F9A152DAF}" presName="connTx" presStyleLbl="parChTrans1D3" presStyleIdx="0" presStyleCnt="6"/>
      <dgm:spPr/>
    </dgm:pt>
    <dgm:pt modelId="{B317AFE8-1E92-4032-9035-9AC667CDAD61}" type="pres">
      <dgm:prSet presAssocID="{8A570943-012E-4E00-A1B7-FDF388D8225A}" presName="root2" presStyleCnt="0"/>
      <dgm:spPr/>
    </dgm:pt>
    <dgm:pt modelId="{DCF2CAA4-AB4D-42E5-88B5-4BDCE38B4BE1}" type="pres">
      <dgm:prSet presAssocID="{8A570943-012E-4E00-A1B7-FDF388D8225A}" presName="LevelTwoTextNode" presStyleLbl="node3" presStyleIdx="0" presStyleCnt="6">
        <dgm:presLayoutVars>
          <dgm:chPref val="3"/>
        </dgm:presLayoutVars>
      </dgm:prSet>
      <dgm:spPr/>
    </dgm:pt>
    <dgm:pt modelId="{90700E09-5FD2-4E59-95AB-3B12B41CFA37}" type="pres">
      <dgm:prSet presAssocID="{8A570943-012E-4E00-A1B7-FDF388D8225A}" presName="level3hierChild" presStyleCnt="0"/>
      <dgm:spPr/>
    </dgm:pt>
    <dgm:pt modelId="{84FD39DB-9AC5-483C-BA0D-0D2281DF349C}" type="pres">
      <dgm:prSet presAssocID="{02C64E87-F166-48A8-B137-6BA2BE602D62}" presName="conn2-1" presStyleLbl="parChTrans1D3" presStyleIdx="1" presStyleCnt="6"/>
      <dgm:spPr/>
    </dgm:pt>
    <dgm:pt modelId="{0436C0F4-EC4E-47CB-8F8F-194ECD9B3679}" type="pres">
      <dgm:prSet presAssocID="{02C64E87-F166-48A8-B137-6BA2BE602D62}" presName="connTx" presStyleLbl="parChTrans1D3" presStyleIdx="1" presStyleCnt="6"/>
      <dgm:spPr/>
    </dgm:pt>
    <dgm:pt modelId="{58B91C87-2866-474C-B01C-5F2743E41E03}" type="pres">
      <dgm:prSet presAssocID="{5C2299FE-EE87-43A9-B3B3-8755290322E1}" presName="root2" presStyleCnt="0"/>
      <dgm:spPr/>
    </dgm:pt>
    <dgm:pt modelId="{95A5E198-30A7-47B4-96FE-8D44AC439F31}" type="pres">
      <dgm:prSet presAssocID="{5C2299FE-EE87-43A9-B3B3-8755290322E1}" presName="LevelTwoTextNode" presStyleLbl="node3" presStyleIdx="1" presStyleCnt="6">
        <dgm:presLayoutVars>
          <dgm:chPref val="3"/>
        </dgm:presLayoutVars>
      </dgm:prSet>
      <dgm:spPr/>
    </dgm:pt>
    <dgm:pt modelId="{DD035A2C-10BE-466E-8864-6E36EA34AA55}" type="pres">
      <dgm:prSet presAssocID="{5C2299FE-EE87-43A9-B3B3-8755290322E1}" presName="level3hierChild" presStyleCnt="0"/>
      <dgm:spPr/>
    </dgm:pt>
    <dgm:pt modelId="{1A923301-8BF8-4AEF-A2DA-4C55726F4089}" type="pres">
      <dgm:prSet presAssocID="{88604652-AE75-46F2-AFF7-264CCE83A475}" presName="conn2-1" presStyleLbl="parChTrans1D3" presStyleIdx="2" presStyleCnt="6"/>
      <dgm:spPr/>
    </dgm:pt>
    <dgm:pt modelId="{CD50136E-DC08-4392-A787-6F7C9414775F}" type="pres">
      <dgm:prSet presAssocID="{88604652-AE75-46F2-AFF7-264CCE83A475}" presName="connTx" presStyleLbl="parChTrans1D3" presStyleIdx="2" presStyleCnt="6"/>
      <dgm:spPr/>
    </dgm:pt>
    <dgm:pt modelId="{A17DC783-0DE1-4E9F-81A0-514D8FB832F5}" type="pres">
      <dgm:prSet presAssocID="{826FF282-3F41-44F2-922E-F1B280141EB5}" presName="root2" presStyleCnt="0"/>
      <dgm:spPr/>
    </dgm:pt>
    <dgm:pt modelId="{1C91EB9B-B817-46A0-B3EE-E759CD4DF219}" type="pres">
      <dgm:prSet presAssocID="{826FF282-3F41-44F2-922E-F1B280141EB5}" presName="LevelTwoTextNode" presStyleLbl="node3" presStyleIdx="2" presStyleCnt="6" custScaleX="192021">
        <dgm:presLayoutVars>
          <dgm:chPref val="3"/>
        </dgm:presLayoutVars>
      </dgm:prSet>
      <dgm:spPr/>
    </dgm:pt>
    <dgm:pt modelId="{917ADC98-09E8-40BE-AE98-7ABEC6C6DE07}" type="pres">
      <dgm:prSet presAssocID="{826FF282-3F41-44F2-922E-F1B280141EB5}" presName="level3hierChild" presStyleCnt="0"/>
      <dgm:spPr/>
    </dgm:pt>
    <dgm:pt modelId="{CFA96E05-71C8-45B4-A532-CA44A8C3CAC4}" type="pres">
      <dgm:prSet presAssocID="{9CD56CBE-F49C-40EA-AE21-2273CAECDBFB}" presName="conn2-1" presStyleLbl="parChTrans1D4" presStyleIdx="0" presStyleCnt="4"/>
      <dgm:spPr/>
    </dgm:pt>
    <dgm:pt modelId="{0FCA74C1-49F5-4F64-A46A-422774F06F42}" type="pres">
      <dgm:prSet presAssocID="{9CD56CBE-F49C-40EA-AE21-2273CAECDBFB}" presName="connTx" presStyleLbl="parChTrans1D4" presStyleIdx="0" presStyleCnt="4"/>
      <dgm:spPr/>
    </dgm:pt>
    <dgm:pt modelId="{DC3295C4-C957-4A3F-BD32-D2F3926A11DB}" type="pres">
      <dgm:prSet presAssocID="{4A1E78ED-A9C4-45F0-8AF3-B662C2D891BA}" presName="root2" presStyleCnt="0"/>
      <dgm:spPr/>
    </dgm:pt>
    <dgm:pt modelId="{5491F13A-A46F-47DB-9AB8-8A4118166664}" type="pres">
      <dgm:prSet presAssocID="{4A1E78ED-A9C4-45F0-8AF3-B662C2D891BA}" presName="LevelTwoTextNode" presStyleLbl="node4" presStyleIdx="0" presStyleCnt="4">
        <dgm:presLayoutVars>
          <dgm:chPref val="3"/>
        </dgm:presLayoutVars>
      </dgm:prSet>
      <dgm:spPr/>
    </dgm:pt>
    <dgm:pt modelId="{EB2BC7F8-CE3F-40E0-A348-8FF328C3C53E}" type="pres">
      <dgm:prSet presAssocID="{4A1E78ED-A9C4-45F0-8AF3-B662C2D891BA}" presName="level3hierChild" presStyleCnt="0"/>
      <dgm:spPr/>
    </dgm:pt>
    <dgm:pt modelId="{9A8EB258-C29C-4EA8-A280-34DB03244BEC}" type="pres">
      <dgm:prSet presAssocID="{481BA8FA-1A02-42E7-9B40-95F3C2ED8491}" presName="conn2-1" presStyleLbl="parChTrans1D4" presStyleIdx="1" presStyleCnt="4"/>
      <dgm:spPr/>
    </dgm:pt>
    <dgm:pt modelId="{8BCDCD5A-56BB-4AB8-ABBB-63BBD0022CCD}" type="pres">
      <dgm:prSet presAssocID="{481BA8FA-1A02-42E7-9B40-95F3C2ED8491}" presName="connTx" presStyleLbl="parChTrans1D4" presStyleIdx="1" presStyleCnt="4"/>
      <dgm:spPr/>
    </dgm:pt>
    <dgm:pt modelId="{2D61BC6D-04FD-4759-806C-E410E3F379DA}" type="pres">
      <dgm:prSet presAssocID="{E2A8FD37-5CAE-4AE6-A572-62E5123FCF1C}" presName="root2" presStyleCnt="0"/>
      <dgm:spPr/>
    </dgm:pt>
    <dgm:pt modelId="{E84C4043-2390-45B7-A40E-290FECD70E55}" type="pres">
      <dgm:prSet presAssocID="{E2A8FD37-5CAE-4AE6-A572-62E5123FCF1C}" presName="LevelTwoTextNode" presStyleLbl="node4" presStyleIdx="1" presStyleCnt="4">
        <dgm:presLayoutVars>
          <dgm:chPref val="3"/>
        </dgm:presLayoutVars>
      </dgm:prSet>
      <dgm:spPr/>
    </dgm:pt>
    <dgm:pt modelId="{BA1464CB-372C-4106-8353-D057AADBD8AB}" type="pres">
      <dgm:prSet presAssocID="{E2A8FD37-5CAE-4AE6-A572-62E5123FCF1C}" presName="level3hierChild" presStyleCnt="0"/>
      <dgm:spPr/>
    </dgm:pt>
    <dgm:pt modelId="{A3D7AD99-0AD1-48EB-BB69-7748C63B1367}" type="pres">
      <dgm:prSet presAssocID="{2EC0CE23-554C-4E31-92F8-CB5235702037}" presName="conn2-1" presStyleLbl="parChTrans1D3" presStyleIdx="3" presStyleCnt="6"/>
      <dgm:spPr/>
    </dgm:pt>
    <dgm:pt modelId="{43C8E98C-7010-433A-A8D3-B443282F42E7}" type="pres">
      <dgm:prSet presAssocID="{2EC0CE23-554C-4E31-92F8-CB5235702037}" presName="connTx" presStyleLbl="parChTrans1D3" presStyleIdx="3" presStyleCnt="6"/>
      <dgm:spPr/>
    </dgm:pt>
    <dgm:pt modelId="{03F6B288-8BAB-4879-9D21-08EC96AF4D55}" type="pres">
      <dgm:prSet presAssocID="{DFB569F3-72A5-40B7-897E-93BC150E49AE}" presName="root2" presStyleCnt="0"/>
      <dgm:spPr/>
    </dgm:pt>
    <dgm:pt modelId="{DC20ADB9-C38B-4B75-A76F-ABB95CE7DC83}" type="pres">
      <dgm:prSet presAssocID="{DFB569F3-72A5-40B7-897E-93BC150E49AE}" presName="LevelTwoTextNode" presStyleLbl="node3" presStyleIdx="3" presStyleCnt="6" custScaleX="192020">
        <dgm:presLayoutVars>
          <dgm:chPref val="3"/>
        </dgm:presLayoutVars>
      </dgm:prSet>
      <dgm:spPr/>
    </dgm:pt>
    <dgm:pt modelId="{B5EA3088-8C69-44C2-90B6-5BFCCDD6623D}" type="pres">
      <dgm:prSet presAssocID="{DFB569F3-72A5-40B7-897E-93BC150E49AE}" presName="level3hierChild" presStyleCnt="0"/>
      <dgm:spPr/>
    </dgm:pt>
    <dgm:pt modelId="{2AA32180-6A09-4C6E-9A3E-8600BEAE7BBC}" type="pres">
      <dgm:prSet presAssocID="{4A281404-A52E-446A-AB04-87E748CF6299}" presName="conn2-1" presStyleLbl="parChTrans1D4" presStyleIdx="2" presStyleCnt="4"/>
      <dgm:spPr/>
    </dgm:pt>
    <dgm:pt modelId="{C85D14F6-660D-4516-91CE-6BA97BF68B48}" type="pres">
      <dgm:prSet presAssocID="{4A281404-A52E-446A-AB04-87E748CF6299}" presName="connTx" presStyleLbl="parChTrans1D4" presStyleIdx="2" presStyleCnt="4"/>
      <dgm:spPr/>
    </dgm:pt>
    <dgm:pt modelId="{C5D9D0FC-696D-4FC9-876F-C4EA8ABC7AD0}" type="pres">
      <dgm:prSet presAssocID="{44D18A8E-01EE-46E8-A492-7970955540A8}" presName="root2" presStyleCnt="0"/>
      <dgm:spPr/>
    </dgm:pt>
    <dgm:pt modelId="{A3DE8E9A-EAD2-477A-BE81-E9C668E3B178}" type="pres">
      <dgm:prSet presAssocID="{44D18A8E-01EE-46E8-A492-7970955540A8}" presName="LevelTwoTextNode" presStyleLbl="node4" presStyleIdx="2" presStyleCnt="4" custLinFactNeighborX="-2248">
        <dgm:presLayoutVars>
          <dgm:chPref val="3"/>
        </dgm:presLayoutVars>
      </dgm:prSet>
      <dgm:spPr/>
    </dgm:pt>
    <dgm:pt modelId="{211D8D88-801B-4CF9-B290-6371A7E7FA5F}" type="pres">
      <dgm:prSet presAssocID="{44D18A8E-01EE-46E8-A492-7970955540A8}" presName="level3hierChild" presStyleCnt="0"/>
      <dgm:spPr/>
    </dgm:pt>
    <dgm:pt modelId="{DF0ADD6F-4815-48F2-A3A5-55793FEA1D1E}" type="pres">
      <dgm:prSet presAssocID="{B2316CA0-10DD-41C6-BB12-304F8FBBFE32}" presName="conn2-1" presStyleLbl="parChTrans1D4" presStyleIdx="3" presStyleCnt="4"/>
      <dgm:spPr/>
    </dgm:pt>
    <dgm:pt modelId="{737E1FEB-8453-485C-813E-D71048151BED}" type="pres">
      <dgm:prSet presAssocID="{B2316CA0-10DD-41C6-BB12-304F8FBBFE32}" presName="connTx" presStyleLbl="parChTrans1D4" presStyleIdx="3" presStyleCnt="4"/>
      <dgm:spPr/>
    </dgm:pt>
    <dgm:pt modelId="{AC88520A-9F94-47AC-883C-F90EF2926E64}" type="pres">
      <dgm:prSet presAssocID="{1B5B37A7-A323-4025-88E9-037D5E3CE55F}" presName="root2" presStyleCnt="0"/>
      <dgm:spPr/>
    </dgm:pt>
    <dgm:pt modelId="{C7BA96E1-1C45-4AB7-852D-D7A51BC3CCD9}" type="pres">
      <dgm:prSet presAssocID="{1B5B37A7-A323-4025-88E9-037D5E3CE55F}" presName="LevelTwoTextNode" presStyleLbl="node4" presStyleIdx="3" presStyleCnt="4">
        <dgm:presLayoutVars>
          <dgm:chPref val="3"/>
        </dgm:presLayoutVars>
      </dgm:prSet>
      <dgm:spPr/>
    </dgm:pt>
    <dgm:pt modelId="{114B274C-D7C1-4070-A963-E49B6048A674}" type="pres">
      <dgm:prSet presAssocID="{1B5B37A7-A323-4025-88E9-037D5E3CE55F}" presName="level3hierChild" presStyleCnt="0"/>
      <dgm:spPr/>
    </dgm:pt>
    <dgm:pt modelId="{F9A3FD0A-FB87-4734-AEA5-F1A10ED1408F}" type="pres">
      <dgm:prSet presAssocID="{059F6BB3-8269-4722-8781-3E3DD34CD5DF}" presName="conn2-1" presStyleLbl="parChTrans1D2" presStyleIdx="1" presStyleCnt="5"/>
      <dgm:spPr/>
    </dgm:pt>
    <dgm:pt modelId="{B900E402-33A8-4F9F-A153-A8A6507F130D}" type="pres">
      <dgm:prSet presAssocID="{059F6BB3-8269-4722-8781-3E3DD34CD5DF}" presName="connTx" presStyleLbl="parChTrans1D2" presStyleIdx="1" presStyleCnt="5"/>
      <dgm:spPr/>
    </dgm:pt>
    <dgm:pt modelId="{45ABD98B-9185-4F83-9D4B-33F53443E054}" type="pres">
      <dgm:prSet presAssocID="{9B250318-1709-40BF-A06B-7198D5A4C48D}" presName="root2" presStyleCnt="0"/>
      <dgm:spPr/>
    </dgm:pt>
    <dgm:pt modelId="{E93E9A99-E65A-4477-A597-DCBDDC82BBBC}" type="pres">
      <dgm:prSet presAssocID="{9B250318-1709-40BF-A06B-7198D5A4C48D}" presName="LevelTwoTextNode" presStyleLbl="node2" presStyleIdx="1" presStyleCnt="5" custScaleX="136579">
        <dgm:presLayoutVars>
          <dgm:chPref val="3"/>
        </dgm:presLayoutVars>
      </dgm:prSet>
      <dgm:spPr/>
    </dgm:pt>
    <dgm:pt modelId="{911DA8FD-7359-4460-9DF3-89D8E2A1C7D6}" type="pres">
      <dgm:prSet presAssocID="{9B250318-1709-40BF-A06B-7198D5A4C48D}" presName="level3hierChild" presStyleCnt="0"/>
      <dgm:spPr/>
    </dgm:pt>
    <dgm:pt modelId="{465E9A7F-0D05-45C0-BCB4-CDA1BB992F28}" type="pres">
      <dgm:prSet presAssocID="{9DB01809-6FB7-4350-B8A2-F72108D0D5F9}" presName="conn2-1" presStyleLbl="parChTrans1D3" presStyleIdx="4" presStyleCnt="6"/>
      <dgm:spPr/>
    </dgm:pt>
    <dgm:pt modelId="{11BA5FA4-93FD-41F5-8232-3F22E12D901C}" type="pres">
      <dgm:prSet presAssocID="{9DB01809-6FB7-4350-B8A2-F72108D0D5F9}" presName="connTx" presStyleLbl="parChTrans1D3" presStyleIdx="4" presStyleCnt="6"/>
      <dgm:spPr/>
    </dgm:pt>
    <dgm:pt modelId="{0B3701A3-7B4B-4534-B94D-CD9CA028DF48}" type="pres">
      <dgm:prSet presAssocID="{371295DB-0961-41AB-AE4D-FFFB7AF2B262}" presName="root2" presStyleCnt="0"/>
      <dgm:spPr/>
    </dgm:pt>
    <dgm:pt modelId="{46355A24-438F-4B87-B017-54C1FBC4DE43}" type="pres">
      <dgm:prSet presAssocID="{371295DB-0961-41AB-AE4D-FFFB7AF2B262}" presName="LevelTwoTextNode" presStyleLbl="node3" presStyleIdx="4" presStyleCnt="6" custScaleX="404036">
        <dgm:presLayoutVars>
          <dgm:chPref val="3"/>
        </dgm:presLayoutVars>
      </dgm:prSet>
      <dgm:spPr/>
    </dgm:pt>
    <dgm:pt modelId="{B930FD5F-38B7-41E8-A13D-3BB7D41CE394}" type="pres">
      <dgm:prSet presAssocID="{371295DB-0961-41AB-AE4D-FFFB7AF2B262}" presName="level3hierChild" presStyleCnt="0"/>
      <dgm:spPr/>
    </dgm:pt>
    <dgm:pt modelId="{4E2551EA-82F4-4C1C-83F7-70D243D101F9}" type="pres">
      <dgm:prSet presAssocID="{30D6805E-850F-4A31-BE59-81AA870F73EB}" presName="conn2-1" presStyleLbl="parChTrans1D2" presStyleIdx="2" presStyleCnt="5"/>
      <dgm:spPr/>
    </dgm:pt>
    <dgm:pt modelId="{146884DC-4C19-4E49-8555-1C118A4FE883}" type="pres">
      <dgm:prSet presAssocID="{30D6805E-850F-4A31-BE59-81AA870F73EB}" presName="connTx" presStyleLbl="parChTrans1D2" presStyleIdx="2" presStyleCnt="5"/>
      <dgm:spPr/>
    </dgm:pt>
    <dgm:pt modelId="{4AC893C8-318E-49FA-A526-C0ED83A92438}" type="pres">
      <dgm:prSet presAssocID="{18496DBC-4DB2-4ACC-9A7A-1E108B76C202}" presName="root2" presStyleCnt="0"/>
      <dgm:spPr/>
    </dgm:pt>
    <dgm:pt modelId="{555E8C7B-E506-48D6-B7BD-2A5B400FC343}" type="pres">
      <dgm:prSet presAssocID="{18496DBC-4DB2-4ACC-9A7A-1E108B76C202}" presName="LevelTwoTextNode" presStyleLbl="node2" presStyleIdx="2" presStyleCnt="5" custScaleX="132906">
        <dgm:presLayoutVars>
          <dgm:chPref val="3"/>
        </dgm:presLayoutVars>
      </dgm:prSet>
      <dgm:spPr/>
    </dgm:pt>
    <dgm:pt modelId="{33AF6108-DC7B-4985-8F76-8F9C2B5A9F56}" type="pres">
      <dgm:prSet presAssocID="{18496DBC-4DB2-4ACC-9A7A-1E108B76C202}" presName="level3hierChild" presStyleCnt="0"/>
      <dgm:spPr/>
    </dgm:pt>
    <dgm:pt modelId="{38D99C0E-83FE-4B1C-87A4-655967482C99}" type="pres">
      <dgm:prSet presAssocID="{FE76E471-84E3-46B9-A290-CF2072C0B0E5}" presName="conn2-1" presStyleLbl="parChTrans1D3" presStyleIdx="5" presStyleCnt="6"/>
      <dgm:spPr/>
    </dgm:pt>
    <dgm:pt modelId="{A2CB7DDB-8BF4-40C8-A134-FD1BDFA116C1}" type="pres">
      <dgm:prSet presAssocID="{FE76E471-84E3-46B9-A290-CF2072C0B0E5}" presName="connTx" presStyleLbl="parChTrans1D3" presStyleIdx="5" presStyleCnt="6"/>
      <dgm:spPr/>
    </dgm:pt>
    <dgm:pt modelId="{8265AF2B-8CAA-4F29-9C36-F85E811A4323}" type="pres">
      <dgm:prSet presAssocID="{4B834641-7B39-4879-B879-38F4ED52A9C3}" presName="root2" presStyleCnt="0"/>
      <dgm:spPr/>
    </dgm:pt>
    <dgm:pt modelId="{DD354EF8-A672-4E69-A043-BCF540AA8C9A}" type="pres">
      <dgm:prSet presAssocID="{4B834641-7B39-4879-B879-38F4ED52A9C3}" presName="LevelTwoTextNode" presStyleLbl="node3" presStyleIdx="5" presStyleCnt="6" custScaleX="218855">
        <dgm:presLayoutVars>
          <dgm:chPref val="3"/>
        </dgm:presLayoutVars>
      </dgm:prSet>
      <dgm:spPr/>
    </dgm:pt>
    <dgm:pt modelId="{4BE62845-D026-40CC-B795-B67D3F544227}" type="pres">
      <dgm:prSet presAssocID="{4B834641-7B39-4879-B879-38F4ED52A9C3}" presName="level3hierChild" presStyleCnt="0"/>
      <dgm:spPr/>
    </dgm:pt>
    <dgm:pt modelId="{0822EFD0-8530-4DBF-8BAA-46D0E961E884}" type="pres">
      <dgm:prSet presAssocID="{AB1B8ED1-34AA-4188-B2C3-02776BBCA034}" presName="conn2-1" presStyleLbl="parChTrans1D2" presStyleIdx="3" presStyleCnt="5"/>
      <dgm:spPr/>
    </dgm:pt>
    <dgm:pt modelId="{E652B36E-0A00-497F-BD4D-AB770A933E0E}" type="pres">
      <dgm:prSet presAssocID="{AB1B8ED1-34AA-4188-B2C3-02776BBCA034}" presName="connTx" presStyleLbl="parChTrans1D2" presStyleIdx="3" presStyleCnt="5"/>
      <dgm:spPr/>
    </dgm:pt>
    <dgm:pt modelId="{FEAE683D-EA82-4847-ACAF-5999C72886DC}" type="pres">
      <dgm:prSet presAssocID="{32B09C4A-14FB-41E5-819C-5CE9DEC5845E}" presName="root2" presStyleCnt="0"/>
      <dgm:spPr/>
    </dgm:pt>
    <dgm:pt modelId="{503C3697-EF23-4853-BB5E-4D903A28B5E5}" type="pres">
      <dgm:prSet presAssocID="{32B09C4A-14FB-41E5-819C-5CE9DEC5845E}" presName="LevelTwoTextNode" presStyleLbl="node2" presStyleIdx="3" presStyleCnt="5" custScaleX="136579">
        <dgm:presLayoutVars>
          <dgm:chPref val="3"/>
        </dgm:presLayoutVars>
      </dgm:prSet>
      <dgm:spPr/>
    </dgm:pt>
    <dgm:pt modelId="{E7A23D95-09A2-4701-8117-8453A86500EF}" type="pres">
      <dgm:prSet presAssocID="{32B09C4A-14FB-41E5-819C-5CE9DEC5845E}" presName="level3hierChild" presStyleCnt="0"/>
      <dgm:spPr/>
    </dgm:pt>
    <dgm:pt modelId="{2F734877-15D4-49C3-90A9-3E66F4FFF356}" type="pres">
      <dgm:prSet presAssocID="{D75081CE-A3EB-4916-A438-6ACD69E12F46}" presName="conn2-1" presStyleLbl="parChTrans1D2" presStyleIdx="4" presStyleCnt="5"/>
      <dgm:spPr/>
    </dgm:pt>
    <dgm:pt modelId="{1930C7E0-73D7-41B1-A612-F4D0A8FB7201}" type="pres">
      <dgm:prSet presAssocID="{D75081CE-A3EB-4916-A438-6ACD69E12F46}" presName="connTx" presStyleLbl="parChTrans1D2" presStyleIdx="4" presStyleCnt="5"/>
      <dgm:spPr/>
    </dgm:pt>
    <dgm:pt modelId="{13E906DD-7DF0-4CBC-8036-1A5A92CF8160}" type="pres">
      <dgm:prSet presAssocID="{7D88518A-7A46-497F-834D-7057BAF165C0}" presName="root2" presStyleCnt="0"/>
      <dgm:spPr/>
    </dgm:pt>
    <dgm:pt modelId="{A5AC7A7A-C022-4B5D-B206-7CB7A04D152C}" type="pres">
      <dgm:prSet presAssocID="{7D88518A-7A46-497F-834D-7057BAF165C0}" presName="LevelTwoTextNode" presStyleLbl="node2" presStyleIdx="4" presStyleCnt="5" custScaleX="136580">
        <dgm:presLayoutVars>
          <dgm:chPref val="3"/>
        </dgm:presLayoutVars>
      </dgm:prSet>
      <dgm:spPr/>
    </dgm:pt>
    <dgm:pt modelId="{91F38AFC-58AD-482D-9E64-8BFEBCFBDAC6}" type="pres">
      <dgm:prSet presAssocID="{7D88518A-7A46-497F-834D-7057BAF165C0}" presName="level3hierChild" presStyleCnt="0"/>
      <dgm:spPr/>
    </dgm:pt>
  </dgm:ptLst>
  <dgm:cxnLst>
    <dgm:cxn modelId="{806EAA00-43E9-435C-A685-EF1E643AD293}" srcId="{35831AB3-BDCA-47CE-BC65-DEA64BBA8EF9}" destId="{32B09C4A-14FB-41E5-819C-5CE9DEC5845E}" srcOrd="3" destOrd="0" parTransId="{AB1B8ED1-34AA-4188-B2C3-02776BBCA034}" sibTransId="{6CE37F9E-6082-4E8B-8793-C5C7066EA619}"/>
    <dgm:cxn modelId="{B7097603-B282-47F5-8B1E-94BE4AD3DB2C}" type="presOf" srcId="{B2316CA0-10DD-41C6-BB12-304F8FBBFE32}" destId="{DF0ADD6F-4815-48F2-A3A5-55793FEA1D1E}" srcOrd="0" destOrd="0" presId="urn:microsoft.com/office/officeart/2005/8/layout/hierarchy2"/>
    <dgm:cxn modelId="{9E6F9B0F-E4A9-4683-B9C7-CD243CDEAADE}" type="presOf" srcId="{FE76E471-84E3-46B9-A290-CF2072C0B0E5}" destId="{38D99C0E-83FE-4B1C-87A4-655967482C99}" srcOrd="0" destOrd="0" presId="urn:microsoft.com/office/officeart/2005/8/layout/hierarchy2"/>
    <dgm:cxn modelId="{10066315-79FF-41B5-B225-956152917CF3}" type="presOf" srcId="{2EC0CE23-554C-4E31-92F8-CB5235702037}" destId="{A3D7AD99-0AD1-48EB-BB69-7748C63B1367}" srcOrd="0" destOrd="0" presId="urn:microsoft.com/office/officeart/2005/8/layout/hierarchy2"/>
    <dgm:cxn modelId="{E488BA17-9006-4386-8A36-D9230B4F0213}" type="presOf" srcId="{D2BA9BC3-9CF8-4964-95F6-8CE4AC898986}" destId="{CFB7370E-B25C-4FFF-8C41-7D1B6EB90A68}" srcOrd="0" destOrd="0" presId="urn:microsoft.com/office/officeart/2005/8/layout/hierarchy2"/>
    <dgm:cxn modelId="{DDEECF19-89CC-4B0F-BF0B-6D86E6ABF197}" type="presOf" srcId="{88604652-AE75-46F2-AFF7-264CCE83A475}" destId="{1A923301-8BF8-4AEF-A2DA-4C55726F4089}" srcOrd="0" destOrd="0" presId="urn:microsoft.com/office/officeart/2005/8/layout/hierarchy2"/>
    <dgm:cxn modelId="{41F3911C-97D9-4A7F-A7AE-6F140E58D039}" type="presOf" srcId="{4A281404-A52E-446A-AB04-87E748CF6299}" destId="{C85D14F6-660D-4516-91CE-6BA97BF68B48}" srcOrd="1" destOrd="0" presId="urn:microsoft.com/office/officeart/2005/8/layout/hierarchy2"/>
    <dgm:cxn modelId="{110A8220-3F6B-4B42-9709-71A157A9F863}" type="presOf" srcId="{D75081CE-A3EB-4916-A438-6ACD69E12F46}" destId="{1930C7E0-73D7-41B1-A612-F4D0A8FB7201}" srcOrd="1" destOrd="0" presId="urn:microsoft.com/office/officeart/2005/8/layout/hierarchy2"/>
    <dgm:cxn modelId="{4543CB27-C87C-43BE-87D6-C09D739AB252}" type="presOf" srcId="{059F6BB3-8269-4722-8781-3E3DD34CD5DF}" destId="{B900E402-33A8-4F9F-A153-A8A6507F130D}" srcOrd="1" destOrd="0" presId="urn:microsoft.com/office/officeart/2005/8/layout/hierarchy2"/>
    <dgm:cxn modelId="{AF38B42A-D419-45F9-852B-DB9DBD6EEC25}" srcId="{35831AB3-BDCA-47CE-BC65-DEA64BBA8EF9}" destId="{7D88518A-7A46-497F-834D-7057BAF165C0}" srcOrd="4" destOrd="0" parTransId="{D75081CE-A3EB-4916-A438-6ACD69E12F46}" sibTransId="{8C7918F5-9155-4D2D-9C13-2A902DCC477E}"/>
    <dgm:cxn modelId="{94139E2E-9E2B-40C9-8A72-FBE4E8ED0272}" type="presOf" srcId="{B2316CA0-10DD-41C6-BB12-304F8FBBFE32}" destId="{737E1FEB-8453-485C-813E-D71048151BED}" srcOrd="1" destOrd="0" presId="urn:microsoft.com/office/officeart/2005/8/layout/hierarchy2"/>
    <dgm:cxn modelId="{B351C72F-4851-480B-8546-C4E49C744D5B}" type="presOf" srcId="{371295DB-0961-41AB-AE4D-FFFB7AF2B262}" destId="{46355A24-438F-4B87-B017-54C1FBC4DE43}" srcOrd="0" destOrd="0" presId="urn:microsoft.com/office/officeart/2005/8/layout/hierarchy2"/>
    <dgm:cxn modelId="{478E0A35-42F9-4868-AAAE-8A73F33D0EE9}" type="presOf" srcId="{FE76E471-84E3-46B9-A290-CF2072C0B0E5}" destId="{A2CB7DDB-8BF4-40C8-A134-FD1BDFA116C1}" srcOrd="1" destOrd="0" presId="urn:microsoft.com/office/officeart/2005/8/layout/hierarchy2"/>
    <dgm:cxn modelId="{178BE236-E9FF-4B7E-BD32-D9A25FC0C3FB}" type="presOf" srcId="{9CD56CBE-F49C-40EA-AE21-2273CAECDBFB}" destId="{CFA96E05-71C8-45B4-A532-CA44A8C3CAC4}" srcOrd="0" destOrd="0" presId="urn:microsoft.com/office/officeart/2005/8/layout/hierarchy2"/>
    <dgm:cxn modelId="{939D8A3C-C4A9-4744-86F5-1DFC40E48F3F}" type="presOf" srcId="{DFB569F3-72A5-40B7-897E-93BC150E49AE}" destId="{DC20ADB9-C38B-4B75-A76F-ABB95CE7DC83}" srcOrd="0" destOrd="0" presId="urn:microsoft.com/office/officeart/2005/8/layout/hierarchy2"/>
    <dgm:cxn modelId="{03F1AD3E-6D10-41A8-801F-7E6A1EF8DB93}" type="presOf" srcId="{826FF282-3F41-44F2-922E-F1B280141EB5}" destId="{1C91EB9B-B817-46A0-B3EE-E759CD4DF219}" srcOrd="0" destOrd="0" presId="urn:microsoft.com/office/officeart/2005/8/layout/hierarchy2"/>
    <dgm:cxn modelId="{962D8E40-13B1-4E5B-90CB-D8E1D3CFE578}" srcId="{D2BA9BC3-9CF8-4964-95F6-8CE4AC898986}" destId="{826FF282-3F41-44F2-922E-F1B280141EB5}" srcOrd="2" destOrd="0" parTransId="{88604652-AE75-46F2-AFF7-264CCE83A475}" sibTransId="{3A2EDC98-4BCA-47D1-AEBD-FA502164C432}"/>
    <dgm:cxn modelId="{B41FDE5B-34B7-4077-BC01-4EA3DF7F8B06}" srcId="{DFB569F3-72A5-40B7-897E-93BC150E49AE}" destId="{44D18A8E-01EE-46E8-A492-7970955540A8}" srcOrd="0" destOrd="0" parTransId="{4A281404-A52E-446A-AB04-87E748CF6299}" sibTransId="{6E098E8E-0847-4F0E-A8DB-D43BEEED2C46}"/>
    <dgm:cxn modelId="{DB71F05D-28BE-4316-9F15-9FB6244EDC4E}" type="presOf" srcId="{481BA8FA-1A02-42E7-9B40-95F3C2ED8491}" destId="{8BCDCD5A-56BB-4AB8-ABBB-63BBD0022CCD}" srcOrd="1" destOrd="0" presId="urn:microsoft.com/office/officeart/2005/8/layout/hierarchy2"/>
    <dgm:cxn modelId="{0211875F-F996-495B-AC35-96457EB57C53}" type="presOf" srcId="{481BA8FA-1A02-42E7-9B40-95F3C2ED8491}" destId="{9A8EB258-C29C-4EA8-A280-34DB03244BEC}" srcOrd="0" destOrd="0" presId="urn:microsoft.com/office/officeart/2005/8/layout/hierarchy2"/>
    <dgm:cxn modelId="{429A2560-1438-40C2-A248-692B150F1844}" srcId="{D2BA9BC3-9CF8-4964-95F6-8CE4AC898986}" destId="{8A570943-012E-4E00-A1B7-FDF388D8225A}" srcOrd="0" destOrd="0" parTransId="{F276E891-3EBA-466F-96D0-AF6F9A152DAF}" sibTransId="{5C9925D0-A225-4E4C-BE9B-3DEBDDA8FDEA}"/>
    <dgm:cxn modelId="{7904CC61-80D7-4F92-B3D7-435C34E2A53F}" srcId="{826FF282-3F41-44F2-922E-F1B280141EB5}" destId="{4A1E78ED-A9C4-45F0-8AF3-B662C2D891BA}" srcOrd="0" destOrd="0" parTransId="{9CD56CBE-F49C-40EA-AE21-2273CAECDBFB}" sibTransId="{2F969D16-3057-4705-8F60-49B3FE67F482}"/>
    <dgm:cxn modelId="{D517696C-60BE-4EF7-8FAB-C454A9B6CEE5}" srcId="{35831AB3-BDCA-47CE-BC65-DEA64BBA8EF9}" destId="{9B250318-1709-40BF-A06B-7198D5A4C48D}" srcOrd="1" destOrd="0" parTransId="{059F6BB3-8269-4722-8781-3E3DD34CD5DF}" sibTransId="{3703DE5C-ED80-4296-BE84-7A9E306EB6B7}"/>
    <dgm:cxn modelId="{E0AB6E6D-A5B3-4FB7-B44D-3AC6E9C5ACC8}" type="presOf" srcId="{2EC0CE23-554C-4E31-92F8-CB5235702037}" destId="{43C8E98C-7010-433A-A8D3-B443282F42E7}" srcOrd="1" destOrd="0" presId="urn:microsoft.com/office/officeart/2005/8/layout/hierarchy2"/>
    <dgm:cxn modelId="{34714171-9977-48CA-B96E-99508C53A15D}" type="presOf" srcId="{32B09C4A-14FB-41E5-819C-5CE9DEC5845E}" destId="{503C3697-EF23-4853-BB5E-4D903A28B5E5}" srcOrd="0" destOrd="0" presId="urn:microsoft.com/office/officeart/2005/8/layout/hierarchy2"/>
    <dgm:cxn modelId="{2AF4DE72-4A05-43A5-9126-3D78E31F394F}" srcId="{35831AB3-BDCA-47CE-BC65-DEA64BBA8EF9}" destId="{D2BA9BC3-9CF8-4964-95F6-8CE4AC898986}" srcOrd="0" destOrd="0" parTransId="{AE40EF1C-DDA2-47F5-A913-59C184560ECF}" sibTransId="{513C5036-CE19-41D2-BC84-DCD4995212B4}"/>
    <dgm:cxn modelId="{1D208973-D7F2-4D6E-8A3C-A6E3E5A5D6BC}" type="presOf" srcId="{02C64E87-F166-48A8-B137-6BA2BE602D62}" destId="{0436C0F4-EC4E-47CB-8F8F-194ECD9B3679}" srcOrd="1" destOrd="0" presId="urn:microsoft.com/office/officeart/2005/8/layout/hierarchy2"/>
    <dgm:cxn modelId="{EA286458-D835-4391-B39A-08F19E4A8865}" type="presOf" srcId="{2E0441AD-7374-44C3-8062-D7055BAE13DC}" destId="{4B16E158-2E5C-441A-9E06-2424CB980D1A}" srcOrd="0" destOrd="0" presId="urn:microsoft.com/office/officeart/2005/8/layout/hierarchy2"/>
    <dgm:cxn modelId="{0C0AAE80-C335-4D0F-9218-3DBC6CB44F45}" type="presOf" srcId="{AE40EF1C-DDA2-47F5-A913-59C184560ECF}" destId="{4FCAE9D3-B2C2-4432-80F9-1EA36315EE53}" srcOrd="0" destOrd="0" presId="urn:microsoft.com/office/officeart/2005/8/layout/hierarchy2"/>
    <dgm:cxn modelId="{87893C89-DE5C-4B52-A9DB-06A23EF22080}" srcId="{35831AB3-BDCA-47CE-BC65-DEA64BBA8EF9}" destId="{18496DBC-4DB2-4ACC-9A7A-1E108B76C202}" srcOrd="2" destOrd="0" parTransId="{30D6805E-850F-4A31-BE59-81AA870F73EB}" sibTransId="{D000AB06-DDE4-4599-ACEA-3389B1CE0DB1}"/>
    <dgm:cxn modelId="{60F5F18B-B9F8-4F27-B3B7-D8A38AFE5557}" srcId="{2E0441AD-7374-44C3-8062-D7055BAE13DC}" destId="{35831AB3-BDCA-47CE-BC65-DEA64BBA8EF9}" srcOrd="0" destOrd="0" parTransId="{5D582D52-4300-445F-B97F-6837BB243DB0}" sibTransId="{281A0DF5-4D5B-4147-9AB5-7EEC735A7332}"/>
    <dgm:cxn modelId="{DD0B9F8D-00BC-4C9D-925B-4E03FCA822AB}" srcId="{DFB569F3-72A5-40B7-897E-93BC150E49AE}" destId="{1B5B37A7-A323-4025-88E9-037D5E3CE55F}" srcOrd="1" destOrd="0" parTransId="{B2316CA0-10DD-41C6-BB12-304F8FBBFE32}" sibTransId="{5AE3A761-804F-4090-B872-C607068E1B52}"/>
    <dgm:cxn modelId="{99413C91-B4D3-48D4-B7BE-79C05E5282B4}" type="presOf" srcId="{E2A8FD37-5CAE-4AE6-A572-62E5123FCF1C}" destId="{E84C4043-2390-45B7-A40E-290FECD70E55}" srcOrd="0" destOrd="0" presId="urn:microsoft.com/office/officeart/2005/8/layout/hierarchy2"/>
    <dgm:cxn modelId="{5AC9C697-2B58-4F1D-A60F-44BACEB39A08}" type="presOf" srcId="{35831AB3-BDCA-47CE-BC65-DEA64BBA8EF9}" destId="{5103BCBA-529A-4EB0-9605-A0EF930E65CA}" srcOrd="0" destOrd="0" presId="urn:microsoft.com/office/officeart/2005/8/layout/hierarchy2"/>
    <dgm:cxn modelId="{A006389A-C1ED-471E-B25E-D5A9DAFE6E81}" type="presOf" srcId="{9DB01809-6FB7-4350-B8A2-F72108D0D5F9}" destId="{465E9A7F-0D05-45C0-BCB4-CDA1BB992F28}" srcOrd="0" destOrd="0" presId="urn:microsoft.com/office/officeart/2005/8/layout/hierarchy2"/>
    <dgm:cxn modelId="{9BE8A49A-7BB7-4C40-A50F-BA5C33E4EC84}" srcId="{18496DBC-4DB2-4ACC-9A7A-1E108B76C202}" destId="{4B834641-7B39-4879-B879-38F4ED52A9C3}" srcOrd="0" destOrd="0" parTransId="{FE76E471-84E3-46B9-A290-CF2072C0B0E5}" sibTransId="{79A62B0B-6D7B-4EC6-AB6B-E14E83C2275B}"/>
    <dgm:cxn modelId="{CDD1319E-3EFA-4BAB-9E2C-FFA3DAC1049C}" type="presOf" srcId="{AE40EF1C-DDA2-47F5-A913-59C184560ECF}" destId="{B81B14F8-E9D0-4A00-A225-9E34E9B121AD}" srcOrd="1" destOrd="0" presId="urn:microsoft.com/office/officeart/2005/8/layout/hierarchy2"/>
    <dgm:cxn modelId="{BCCA1FA0-0A17-4E4E-89C1-E0CBBE0966A5}" type="presOf" srcId="{18496DBC-4DB2-4ACC-9A7A-1E108B76C202}" destId="{555E8C7B-E506-48D6-B7BD-2A5B400FC343}" srcOrd="0" destOrd="0" presId="urn:microsoft.com/office/officeart/2005/8/layout/hierarchy2"/>
    <dgm:cxn modelId="{9A8363A4-B307-4EE8-8E6C-B83357C8EF05}" type="presOf" srcId="{02C64E87-F166-48A8-B137-6BA2BE602D62}" destId="{84FD39DB-9AC5-483C-BA0D-0D2281DF349C}" srcOrd="0" destOrd="0" presId="urn:microsoft.com/office/officeart/2005/8/layout/hierarchy2"/>
    <dgm:cxn modelId="{5C2EF0A4-2F4B-4AC0-ADBF-FE7C0BFA731A}" type="presOf" srcId="{7D88518A-7A46-497F-834D-7057BAF165C0}" destId="{A5AC7A7A-C022-4B5D-B206-7CB7A04D152C}" srcOrd="0" destOrd="0" presId="urn:microsoft.com/office/officeart/2005/8/layout/hierarchy2"/>
    <dgm:cxn modelId="{6C8BB1A5-DBAD-4B5B-8E1D-577227ADCFAB}" type="presOf" srcId="{AB1B8ED1-34AA-4188-B2C3-02776BBCA034}" destId="{0822EFD0-8530-4DBF-8BAA-46D0E961E884}" srcOrd="0" destOrd="0" presId="urn:microsoft.com/office/officeart/2005/8/layout/hierarchy2"/>
    <dgm:cxn modelId="{F47A4BAB-627B-43A0-AB74-5510F4B53C3C}" type="presOf" srcId="{44D18A8E-01EE-46E8-A492-7970955540A8}" destId="{A3DE8E9A-EAD2-477A-BE81-E9C668E3B178}" srcOrd="0" destOrd="0" presId="urn:microsoft.com/office/officeart/2005/8/layout/hierarchy2"/>
    <dgm:cxn modelId="{544EAFAB-6707-47E5-AAC3-471A6547CEE2}" type="presOf" srcId="{059F6BB3-8269-4722-8781-3E3DD34CD5DF}" destId="{F9A3FD0A-FB87-4734-AEA5-F1A10ED1408F}" srcOrd="0" destOrd="0" presId="urn:microsoft.com/office/officeart/2005/8/layout/hierarchy2"/>
    <dgm:cxn modelId="{BC5202B1-1C30-4604-8A39-FB1E34E7598F}" type="presOf" srcId="{30D6805E-850F-4A31-BE59-81AA870F73EB}" destId="{146884DC-4C19-4E49-8555-1C118A4FE883}" srcOrd="1" destOrd="0" presId="urn:microsoft.com/office/officeart/2005/8/layout/hierarchy2"/>
    <dgm:cxn modelId="{FA1EC6B1-497B-494C-85A0-3F77882E058D}" type="presOf" srcId="{4A281404-A52E-446A-AB04-87E748CF6299}" destId="{2AA32180-6A09-4C6E-9A3E-8600BEAE7BBC}" srcOrd="0" destOrd="0" presId="urn:microsoft.com/office/officeart/2005/8/layout/hierarchy2"/>
    <dgm:cxn modelId="{6ADE97B5-8A8C-41E6-B52A-CB0A6E8D4648}" type="presOf" srcId="{D75081CE-A3EB-4916-A438-6ACD69E12F46}" destId="{2F734877-15D4-49C3-90A9-3E66F4FFF356}" srcOrd="0" destOrd="0" presId="urn:microsoft.com/office/officeart/2005/8/layout/hierarchy2"/>
    <dgm:cxn modelId="{F8E177BC-2BB8-4ACF-80BA-8CC5B2AC21DC}" type="presOf" srcId="{88604652-AE75-46F2-AFF7-264CCE83A475}" destId="{CD50136E-DC08-4392-A787-6F7C9414775F}" srcOrd="1" destOrd="0" presId="urn:microsoft.com/office/officeart/2005/8/layout/hierarchy2"/>
    <dgm:cxn modelId="{93E451C4-2F33-4083-BDCC-B28BBECAC9E1}" type="presOf" srcId="{F276E891-3EBA-466F-96D0-AF6F9A152DAF}" destId="{187AB3BC-90E5-4B77-AACA-7938B4B9CFEF}" srcOrd="0" destOrd="0" presId="urn:microsoft.com/office/officeart/2005/8/layout/hierarchy2"/>
    <dgm:cxn modelId="{A16386C4-1845-4D34-9DBE-E7A52D9C9D3C}" type="presOf" srcId="{30D6805E-850F-4A31-BE59-81AA870F73EB}" destId="{4E2551EA-82F4-4C1C-83F7-70D243D101F9}" srcOrd="0" destOrd="0" presId="urn:microsoft.com/office/officeart/2005/8/layout/hierarchy2"/>
    <dgm:cxn modelId="{AFC006C5-812A-43DE-8FD8-7CB1C3C69301}" srcId="{D2BA9BC3-9CF8-4964-95F6-8CE4AC898986}" destId="{DFB569F3-72A5-40B7-897E-93BC150E49AE}" srcOrd="3" destOrd="0" parTransId="{2EC0CE23-554C-4E31-92F8-CB5235702037}" sibTransId="{0D3B3455-4BC7-49DD-968B-0B8E8974524A}"/>
    <dgm:cxn modelId="{DB0716C8-3B2B-4051-8D41-AF318E588618}" type="presOf" srcId="{9DB01809-6FB7-4350-B8A2-F72108D0D5F9}" destId="{11BA5FA4-93FD-41F5-8232-3F22E12D901C}" srcOrd="1" destOrd="0" presId="urn:microsoft.com/office/officeart/2005/8/layout/hierarchy2"/>
    <dgm:cxn modelId="{E407D6CD-1923-48CD-B5AD-A6FAAA9E30DF}" srcId="{9B250318-1709-40BF-A06B-7198D5A4C48D}" destId="{371295DB-0961-41AB-AE4D-FFFB7AF2B262}" srcOrd="0" destOrd="0" parTransId="{9DB01809-6FB7-4350-B8A2-F72108D0D5F9}" sibTransId="{6A602B6C-8BA0-4B17-9A5D-47A232A1C9AA}"/>
    <dgm:cxn modelId="{CC566CD1-6B21-4F93-9A76-19083F609FB2}" type="presOf" srcId="{5C2299FE-EE87-43A9-B3B3-8755290322E1}" destId="{95A5E198-30A7-47B4-96FE-8D44AC439F31}" srcOrd="0" destOrd="0" presId="urn:microsoft.com/office/officeart/2005/8/layout/hierarchy2"/>
    <dgm:cxn modelId="{268981D6-4048-43ED-A1D7-3A374554E83B}" type="presOf" srcId="{4B834641-7B39-4879-B879-38F4ED52A9C3}" destId="{DD354EF8-A672-4E69-A043-BCF540AA8C9A}" srcOrd="0" destOrd="0" presId="urn:microsoft.com/office/officeart/2005/8/layout/hierarchy2"/>
    <dgm:cxn modelId="{4048CBD8-FAE0-43B6-B66C-7501DF41A6E5}" type="presOf" srcId="{AB1B8ED1-34AA-4188-B2C3-02776BBCA034}" destId="{E652B36E-0A00-497F-BD4D-AB770A933E0E}" srcOrd="1" destOrd="0" presId="urn:microsoft.com/office/officeart/2005/8/layout/hierarchy2"/>
    <dgm:cxn modelId="{555305DA-7D91-4378-A9EC-A24AB849738E}" type="presOf" srcId="{8A570943-012E-4E00-A1B7-FDF388D8225A}" destId="{DCF2CAA4-AB4D-42E5-88B5-4BDCE38B4BE1}" srcOrd="0" destOrd="0" presId="urn:microsoft.com/office/officeart/2005/8/layout/hierarchy2"/>
    <dgm:cxn modelId="{943FF0DF-9E23-40B8-B64D-951C9882FE22}" type="presOf" srcId="{F276E891-3EBA-466F-96D0-AF6F9A152DAF}" destId="{0B8B4CB2-2DD9-4959-A58B-BCCF3FEEFDD0}" srcOrd="1" destOrd="0" presId="urn:microsoft.com/office/officeart/2005/8/layout/hierarchy2"/>
    <dgm:cxn modelId="{FE4797E7-F1E6-4B44-9D94-1E5429DD67CF}" srcId="{D2BA9BC3-9CF8-4964-95F6-8CE4AC898986}" destId="{5C2299FE-EE87-43A9-B3B3-8755290322E1}" srcOrd="1" destOrd="0" parTransId="{02C64E87-F166-48A8-B137-6BA2BE602D62}" sibTransId="{DBB0EDC5-23DA-4D3A-A3B6-396427439EC2}"/>
    <dgm:cxn modelId="{FFF654EB-609D-4DAA-85AE-9E0073A26C18}" type="presOf" srcId="{4A1E78ED-A9C4-45F0-8AF3-B662C2D891BA}" destId="{5491F13A-A46F-47DB-9AB8-8A4118166664}" srcOrd="0" destOrd="0" presId="urn:microsoft.com/office/officeart/2005/8/layout/hierarchy2"/>
    <dgm:cxn modelId="{A23B3FED-9E7C-450F-AEC3-9EB20566CA07}" type="presOf" srcId="{9B250318-1709-40BF-A06B-7198D5A4C48D}" destId="{E93E9A99-E65A-4477-A597-DCBDDC82BBBC}" srcOrd="0" destOrd="0" presId="urn:microsoft.com/office/officeart/2005/8/layout/hierarchy2"/>
    <dgm:cxn modelId="{F009FBF7-EBED-41B8-8812-77E5D31F907C}" type="presOf" srcId="{9CD56CBE-F49C-40EA-AE21-2273CAECDBFB}" destId="{0FCA74C1-49F5-4F64-A46A-422774F06F42}" srcOrd="1" destOrd="0" presId="urn:microsoft.com/office/officeart/2005/8/layout/hierarchy2"/>
    <dgm:cxn modelId="{E235B0FD-5EA3-472B-B090-279CA796ACD0}" srcId="{826FF282-3F41-44F2-922E-F1B280141EB5}" destId="{E2A8FD37-5CAE-4AE6-A572-62E5123FCF1C}" srcOrd="1" destOrd="0" parTransId="{481BA8FA-1A02-42E7-9B40-95F3C2ED8491}" sibTransId="{F94FB9B0-D2E4-4FA6-93E1-0C8016F44CB0}"/>
    <dgm:cxn modelId="{DAB666FF-6D41-477D-9A7B-AB27C227AA56}" type="presOf" srcId="{1B5B37A7-A323-4025-88E9-037D5E3CE55F}" destId="{C7BA96E1-1C45-4AB7-852D-D7A51BC3CCD9}" srcOrd="0" destOrd="0" presId="urn:microsoft.com/office/officeart/2005/8/layout/hierarchy2"/>
    <dgm:cxn modelId="{DC4E8791-CC01-4EAF-8B76-DA72DEC3C4DC}" type="presParOf" srcId="{4B16E158-2E5C-441A-9E06-2424CB980D1A}" destId="{FC79EBC6-7F1B-4C62-B500-6E6C79617E30}" srcOrd="0" destOrd="0" presId="urn:microsoft.com/office/officeart/2005/8/layout/hierarchy2"/>
    <dgm:cxn modelId="{CB90E2E6-C800-4ADB-B7C2-ECF2EB2F2BFE}" type="presParOf" srcId="{FC79EBC6-7F1B-4C62-B500-6E6C79617E30}" destId="{5103BCBA-529A-4EB0-9605-A0EF930E65CA}" srcOrd="0" destOrd="0" presId="urn:microsoft.com/office/officeart/2005/8/layout/hierarchy2"/>
    <dgm:cxn modelId="{A1693785-FBD8-4C7A-9A8F-1B24E4B2C248}" type="presParOf" srcId="{FC79EBC6-7F1B-4C62-B500-6E6C79617E30}" destId="{C9DBF343-70D4-43AA-B964-1AD7E7BEBAC8}" srcOrd="1" destOrd="0" presId="urn:microsoft.com/office/officeart/2005/8/layout/hierarchy2"/>
    <dgm:cxn modelId="{8A1BAA9A-D790-4CC5-9813-1872CF8E3F54}" type="presParOf" srcId="{C9DBF343-70D4-43AA-B964-1AD7E7BEBAC8}" destId="{4FCAE9D3-B2C2-4432-80F9-1EA36315EE53}" srcOrd="0" destOrd="0" presId="urn:microsoft.com/office/officeart/2005/8/layout/hierarchy2"/>
    <dgm:cxn modelId="{CBCD28F0-F7B9-427C-A759-4214DD1C631C}" type="presParOf" srcId="{4FCAE9D3-B2C2-4432-80F9-1EA36315EE53}" destId="{B81B14F8-E9D0-4A00-A225-9E34E9B121AD}" srcOrd="0" destOrd="0" presId="urn:microsoft.com/office/officeart/2005/8/layout/hierarchy2"/>
    <dgm:cxn modelId="{39020D13-86C4-4C1F-B4E4-8C2459BDCD9C}" type="presParOf" srcId="{C9DBF343-70D4-43AA-B964-1AD7E7BEBAC8}" destId="{1474BEF2-C3EF-439B-89BF-DFF6A728C7AE}" srcOrd="1" destOrd="0" presId="urn:microsoft.com/office/officeart/2005/8/layout/hierarchy2"/>
    <dgm:cxn modelId="{D8068268-7A57-4A21-A6A9-DDBC4C4ED21F}" type="presParOf" srcId="{1474BEF2-C3EF-439B-89BF-DFF6A728C7AE}" destId="{CFB7370E-B25C-4FFF-8C41-7D1B6EB90A68}" srcOrd="0" destOrd="0" presId="urn:microsoft.com/office/officeart/2005/8/layout/hierarchy2"/>
    <dgm:cxn modelId="{6E179386-68E9-46D8-9F80-144B9D53B415}" type="presParOf" srcId="{1474BEF2-C3EF-439B-89BF-DFF6A728C7AE}" destId="{FBFA943B-91F5-4904-90C4-023C5FFD4164}" srcOrd="1" destOrd="0" presId="urn:microsoft.com/office/officeart/2005/8/layout/hierarchy2"/>
    <dgm:cxn modelId="{FF1E319B-FD18-42DA-AA76-ABCF9465355A}" type="presParOf" srcId="{FBFA943B-91F5-4904-90C4-023C5FFD4164}" destId="{187AB3BC-90E5-4B77-AACA-7938B4B9CFEF}" srcOrd="0" destOrd="0" presId="urn:microsoft.com/office/officeart/2005/8/layout/hierarchy2"/>
    <dgm:cxn modelId="{8AF49CFB-537D-40C6-B6F4-D18683A4A193}" type="presParOf" srcId="{187AB3BC-90E5-4B77-AACA-7938B4B9CFEF}" destId="{0B8B4CB2-2DD9-4959-A58B-BCCF3FEEFDD0}" srcOrd="0" destOrd="0" presId="urn:microsoft.com/office/officeart/2005/8/layout/hierarchy2"/>
    <dgm:cxn modelId="{33ACF398-4B50-438E-8092-11E2574455AE}" type="presParOf" srcId="{FBFA943B-91F5-4904-90C4-023C5FFD4164}" destId="{B317AFE8-1E92-4032-9035-9AC667CDAD61}" srcOrd="1" destOrd="0" presId="urn:microsoft.com/office/officeart/2005/8/layout/hierarchy2"/>
    <dgm:cxn modelId="{EAA65113-0ED7-4C5B-9940-FA578779F801}" type="presParOf" srcId="{B317AFE8-1E92-4032-9035-9AC667CDAD61}" destId="{DCF2CAA4-AB4D-42E5-88B5-4BDCE38B4BE1}" srcOrd="0" destOrd="0" presId="urn:microsoft.com/office/officeart/2005/8/layout/hierarchy2"/>
    <dgm:cxn modelId="{5B78B4CE-3F33-498F-B40C-01680FD3F3A8}" type="presParOf" srcId="{B317AFE8-1E92-4032-9035-9AC667CDAD61}" destId="{90700E09-5FD2-4E59-95AB-3B12B41CFA37}" srcOrd="1" destOrd="0" presId="urn:microsoft.com/office/officeart/2005/8/layout/hierarchy2"/>
    <dgm:cxn modelId="{0F0DD418-4FE6-4B3F-AB56-E884B27FD758}" type="presParOf" srcId="{FBFA943B-91F5-4904-90C4-023C5FFD4164}" destId="{84FD39DB-9AC5-483C-BA0D-0D2281DF349C}" srcOrd="2" destOrd="0" presId="urn:microsoft.com/office/officeart/2005/8/layout/hierarchy2"/>
    <dgm:cxn modelId="{32C47974-687D-4810-A87A-B7B2545CEA03}" type="presParOf" srcId="{84FD39DB-9AC5-483C-BA0D-0D2281DF349C}" destId="{0436C0F4-EC4E-47CB-8F8F-194ECD9B3679}" srcOrd="0" destOrd="0" presId="urn:microsoft.com/office/officeart/2005/8/layout/hierarchy2"/>
    <dgm:cxn modelId="{749743DC-5A62-45A6-9865-43FD5DB131E0}" type="presParOf" srcId="{FBFA943B-91F5-4904-90C4-023C5FFD4164}" destId="{58B91C87-2866-474C-B01C-5F2743E41E03}" srcOrd="3" destOrd="0" presId="urn:microsoft.com/office/officeart/2005/8/layout/hierarchy2"/>
    <dgm:cxn modelId="{7B0E514C-8C1D-44DA-AFA2-70CB25BB28AF}" type="presParOf" srcId="{58B91C87-2866-474C-B01C-5F2743E41E03}" destId="{95A5E198-30A7-47B4-96FE-8D44AC439F31}" srcOrd="0" destOrd="0" presId="urn:microsoft.com/office/officeart/2005/8/layout/hierarchy2"/>
    <dgm:cxn modelId="{B9E04E38-633C-4F20-AD8D-0FCDDA38E1C8}" type="presParOf" srcId="{58B91C87-2866-474C-B01C-5F2743E41E03}" destId="{DD035A2C-10BE-466E-8864-6E36EA34AA55}" srcOrd="1" destOrd="0" presId="urn:microsoft.com/office/officeart/2005/8/layout/hierarchy2"/>
    <dgm:cxn modelId="{B987F671-13BA-4373-BC63-2B848232766F}" type="presParOf" srcId="{FBFA943B-91F5-4904-90C4-023C5FFD4164}" destId="{1A923301-8BF8-4AEF-A2DA-4C55726F4089}" srcOrd="4" destOrd="0" presId="urn:microsoft.com/office/officeart/2005/8/layout/hierarchy2"/>
    <dgm:cxn modelId="{95677DC5-BE2C-4AFE-9462-219EB2DFAEE7}" type="presParOf" srcId="{1A923301-8BF8-4AEF-A2DA-4C55726F4089}" destId="{CD50136E-DC08-4392-A787-6F7C9414775F}" srcOrd="0" destOrd="0" presId="urn:microsoft.com/office/officeart/2005/8/layout/hierarchy2"/>
    <dgm:cxn modelId="{95B436CA-C5D4-4F24-8360-4DFCC7B4FB45}" type="presParOf" srcId="{FBFA943B-91F5-4904-90C4-023C5FFD4164}" destId="{A17DC783-0DE1-4E9F-81A0-514D8FB832F5}" srcOrd="5" destOrd="0" presId="urn:microsoft.com/office/officeart/2005/8/layout/hierarchy2"/>
    <dgm:cxn modelId="{89D03F17-664B-42BC-B982-3AF61C827574}" type="presParOf" srcId="{A17DC783-0DE1-4E9F-81A0-514D8FB832F5}" destId="{1C91EB9B-B817-46A0-B3EE-E759CD4DF219}" srcOrd="0" destOrd="0" presId="urn:microsoft.com/office/officeart/2005/8/layout/hierarchy2"/>
    <dgm:cxn modelId="{96943FFC-835A-46D7-8E26-D4F7B8803EFA}" type="presParOf" srcId="{A17DC783-0DE1-4E9F-81A0-514D8FB832F5}" destId="{917ADC98-09E8-40BE-AE98-7ABEC6C6DE07}" srcOrd="1" destOrd="0" presId="urn:microsoft.com/office/officeart/2005/8/layout/hierarchy2"/>
    <dgm:cxn modelId="{24D1961D-0A59-4496-A565-E75737DA4256}" type="presParOf" srcId="{917ADC98-09E8-40BE-AE98-7ABEC6C6DE07}" destId="{CFA96E05-71C8-45B4-A532-CA44A8C3CAC4}" srcOrd="0" destOrd="0" presId="urn:microsoft.com/office/officeart/2005/8/layout/hierarchy2"/>
    <dgm:cxn modelId="{FB1D4078-843E-471C-ACB7-073B36D8F136}" type="presParOf" srcId="{CFA96E05-71C8-45B4-A532-CA44A8C3CAC4}" destId="{0FCA74C1-49F5-4F64-A46A-422774F06F42}" srcOrd="0" destOrd="0" presId="urn:microsoft.com/office/officeart/2005/8/layout/hierarchy2"/>
    <dgm:cxn modelId="{086B30AD-2778-43FD-9889-F63086D3CF76}" type="presParOf" srcId="{917ADC98-09E8-40BE-AE98-7ABEC6C6DE07}" destId="{DC3295C4-C957-4A3F-BD32-D2F3926A11DB}" srcOrd="1" destOrd="0" presId="urn:microsoft.com/office/officeart/2005/8/layout/hierarchy2"/>
    <dgm:cxn modelId="{057D271B-A82A-432A-BAAB-A675C3BD9814}" type="presParOf" srcId="{DC3295C4-C957-4A3F-BD32-D2F3926A11DB}" destId="{5491F13A-A46F-47DB-9AB8-8A4118166664}" srcOrd="0" destOrd="0" presId="urn:microsoft.com/office/officeart/2005/8/layout/hierarchy2"/>
    <dgm:cxn modelId="{082197DA-E0F3-472F-BC46-59EABBF93FF4}" type="presParOf" srcId="{DC3295C4-C957-4A3F-BD32-D2F3926A11DB}" destId="{EB2BC7F8-CE3F-40E0-A348-8FF328C3C53E}" srcOrd="1" destOrd="0" presId="urn:microsoft.com/office/officeart/2005/8/layout/hierarchy2"/>
    <dgm:cxn modelId="{CEAE0D1D-BB81-42F9-A686-1264F867D3A8}" type="presParOf" srcId="{917ADC98-09E8-40BE-AE98-7ABEC6C6DE07}" destId="{9A8EB258-C29C-4EA8-A280-34DB03244BEC}" srcOrd="2" destOrd="0" presId="urn:microsoft.com/office/officeart/2005/8/layout/hierarchy2"/>
    <dgm:cxn modelId="{6B11C02B-25A4-4B40-B0AB-A66C04BB2336}" type="presParOf" srcId="{9A8EB258-C29C-4EA8-A280-34DB03244BEC}" destId="{8BCDCD5A-56BB-4AB8-ABBB-63BBD0022CCD}" srcOrd="0" destOrd="0" presId="urn:microsoft.com/office/officeart/2005/8/layout/hierarchy2"/>
    <dgm:cxn modelId="{82072C7E-ADC7-4421-96C4-EB4CDE5D1146}" type="presParOf" srcId="{917ADC98-09E8-40BE-AE98-7ABEC6C6DE07}" destId="{2D61BC6D-04FD-4759-806C-E410E3F379DA}" srcOrd="3" destOrd="0" presId="urn:microsoft.com/office/officeart/2005/8/layout/hierarchy2"/>
    <dgm:cxn modelId="{DBF41BD5-4112-461B-9DBF-B64E4268762C}" type="presParOf" srcId="{2D61BC6D-04FD-4759-806C-E410E3F379DA}" destId="{E84C4043-2390-45B7-A40E-290FECD70E55}" srcOrd="0" destOrd="0" presId="urn:microsoft.com/office/officeart/2005/8/layout/hierarchy2"/>
    <dgm:cxn modelId="{F99F2972-ECBB-4C5E-B7F3-00190C184357}" type="presParOf" srcId="{2D61BC6D-04FD-4759-806C-E410E3F379DA}" destId="{BA1464CB-372C-4106-8353-D057AADBD8AB}" srcOrd="1" destOrd="0" presId="urn:microsoft.com/office/officeart/2005/8/layout/hierarchy2"/>
    <dgm:cxn modelId="{C7B5AE38-FC48-4648-B731-92312736F3C5}" type="presParOf" srcId="{FBFA943B-91F5-4904-90C4-023C5FFD4164}" destId="{A3D7AD99-0AD1-48EB-BB69-7748C63B1367}" srcOrd="6" destOrd="0" presId="urn:microsoft.com/office/officeart/2005/8/layout/hierarchy2"/>
    <dgm:cxn modelId="{95F21BC3-D4E3-440C-959C-18B7F862C34A}" type="presParOf" srcId="{A3D7AD99-0AD1-48EB-BB69-7748C63B1367}" destId="{43C8E98C-7010-433A-A8D3-B443282F42E7}" srcOrd="0" destOrd="0" presId="urn:microsoft.com/office/officeart/2005/8/layout/hierarchy2"/>
    <dgm:cxn modelId="{B474B088-E0C0-4969-BB19-5C4109D3DD9D}" type="presParOf" srcId="{FBFA943B-91F5-4904-90C4-023C5FFD4164}" destId="{03F6B288-8BAB-4879-9D21-08EC96AF4D55}" srcOrd="7" destOrd="0" presId="urn:microsoft.com/office/officeart/2005/8/layout/hierarchy2"/>
    <dgm:cxn modelId="{8CA34408-3DF9-45A2-872B-82E72A88F184}" type="presParOf" srcId="{03F6B288-8BAB-4879-9D21-08EC96AF4D55}" destId="{DC20ADB9-C38B-4B75-A76F-ABB95CE7DC83}" srcOrd="0" destOrd="0" presId="urn:microsoft.com/office/officeart/2005/8/layout/hierarchy2"/>
    <dgm:cxn modelId="{EC9D2BA5-191D-44E9-85E2-16AD769C55EE}" type="presParOf" srcId="{03F6B288-8BAB-4879-9D21-08EC96AF4D55}" destId="{B5EA3088-8C69-44C2-90B6-5BFCCDD6623D}" srcOrd="1" destOrd="0" presId="urn:microsoft.com/office/officeart/2005/8/layout/hierarchy2"/>
    <dgm:cxn modelId="{F064D137-E771-4371-A791-EA87F5F1B18C}" type="presParOf" srcId="{B5EA3088-8C69-44C2-90B6-5BFCCDD6623D}" destId="{2AA32180-6A09-4C6E-9A3E-8600BEAE7BBC}" srcOrd="0" destOrd="0" presId="urn:microsoft.com/office/officeart/2005/8/layout/hierarchy2"/>
    <dgm:cxn modelId="{D4295521-7C40-4C47-AB7B-5A867517ED9B}" type="presParOf" srcId="{2AA32180-6A09-4C6E-9A3E-8600BEAE7BBC}" destId="{C85D14F6-660D-4516-91CE-6BA97BF68B48}" srcOrd="0" destOrd="0" presId="urn:microsoft.com/office/officeart/2005/8/layout/hierarchy2"/>
    <dgm:cxn modelId="{F276C3EF-E1F7-45DB-AA11-E357303515CD}" type="presParOf" srcId="{B5EA3088-8C69-44C2-90B6-5BFCCDD6623D}" destId="{C5D9D0FC-696D-4FC9-876F-C4EA8ABC7AD0}" srcOrd="1" destOrd="0" presId="urn:microsoft.com/office/officeart/2005/8/layout/hierarchy2"/>
    <dgm:cxn modelId="{264AE87A-3ABB-40F3-9387-1A8F0C556380}" type="presParOf" srcId="{C5D9D0FC-696D-4FC9-876F-C4EA8ABC7AD0}" destId="{A3DE8E9A-EAD2-477A-BE81-E9C668E3B178}" srcOrd="0" destOrd="0" presId="urn:microsoft.com/office/officeart/2005/8/layout/hierarchy2"/>
    <dgm:cxn modelId="{C091B5EA-508D-4442-B80E-FBF293000043}" type="presParOf" srcId="{C5D9D0FC-696D-4FC9-876F-C4EA8ABC7AD0}" destId="{211D8D88-801B-4CF9-B290-6371A7E7FA5F}" srcOrd="1" destOrd="0" presId="urn:microsoft.com/office/officeart/2005/8/layout/hierarchy2"/>
    <dgm:cxn modelId="{94A47ADF-93FE-4174-B0A8-13A4F9A1DCDB}" type="presParOf" srcId="{B5EA3088-8C69-44C2-90B6-5BFCCDD6623D}" destId="{DF0ADD6F-4815-48F2-A3A5-55793FEA1D1E}" srcOrd="2" destOrd="0" presId="urn:microsoft.com/office/officeart/2005/8/layout/hierarchy2"/>
    <dgm:cxn modelId="{57F048FA-3D4C-40AB-94F5-AA2DB299C9E7}" type="presParOf" srcId="{DF0ADD6F-4815-48F2-A3A5-55793FEA1D1E}" destId="{737E1FEB-8453-485C-813E-D71048151BED}" srcOrd="0" destOrd="0" presId="urn:microsoft.com/office/officeart/2005/8/layout/hierarchy2"/>
    <dgm:cxn modelId="{357AF1A7-9F9D-4B90-B599-024A9C4ECE3C}" type="presParOf" srcId="{B5EA3088-8C69-44C2-90B6-5BFCCDD6623D}" destId="{AC88520A-9F94-47AC-883C-F90EF2926E64}" srcOrd="3" destOrd="0" presId="urn:microsoft.com/office/officeart/2005/8/layout/hierarchy2"/>
    <dgm:cxn modelId="{E10FE73C-1201-4F8F-953F-C17C9F12511B}" type="presParOf" srcId="{AC88520A-9F94-47AC-883C-F90EF2926E64}" destId="{C7BA96E1-1C45-4AB7-852D-D7A51BC3CCD9}" srcOrd="0" destOrd="0" presId="urn:microsoft.com/office/officeart/2005/8/layout/hierarchy2"/>
    <dgm:cxn modelId="{2F1244F5-958D-4C1B-963A-3EC91EF52E15}" type="presParOf" srcId="{AC88520A-9F94-47AC-883C-F90EF2926E64}" destId="{114B274C-D7C1-4070-A963-E49B6048A674}" srcOrd="1" destOrd="0" presId="urn:microsoft.com/office/officeart/2005/8/layout/hierarchy2"/>
    <dgm:cxn modelId="{3017E660-0143-4602-84E5-C898EAA927E6}" type="presParOf" srcId="{C9DBF343-70D4-43AA-B964-1AD7E7BEBAC8}" destId="{F9A3FD0A-FB87-4734-AEA5-F1A10ED1408F}" srcOrd="2" destOrd="0" presId="urn:microsoft.com/office/officeart/2005/8/layout/hierarchy2"/>
    <dgm:cxn modelId="{78E3F7CB-3A5E-486A-B083-76C7DFDC3C40}" type="presParOf" srcId="{F9A3FD0A-FB87-4734-AEA5-F1A10ED1408F}" destId="{B900E402-33A8-4F9F-A153-A8A6507F130D}" srcOrd="0" destOrd="0" presId="urn:microsoft.com/office/officeart/2005/8/layout/hierarchy2"/>
    <dgm:cxn modelId="{9103F581-0DE7-4222-8510-84EEA9BF0806}" type="presParOf" srcId="{C9DBF343-70D4-43AA-B964-1AD7E7BEBAC8}" destId="{45ABD98B-9185-4F83-9D4B-33F53443E054}" srcOrd="3" destOrd="0" presId="urn:microsoft.com/office/officeart/2005/8/layout/hierarchy2"/>
    <dgm:cxn modelId="{C478C9D0-8464-4E66-B9A1-8C5337328FC0}" type="presParOf" srcId="{45ABD98B-9185-4F83-9D4B-33F53443E054}" destId="{E93E9A99-E65A-4477-A597-DCBDDC82BBBC}" srcOrd="0" destOrd="0" presId="urn:microsoft.com/office/officeart/2005/8/layout/hierarchy2"/>
    <dgm:cxn modelId="{0AAF742B-6646-4F8E-B1EA-2A5D791AF248}" type="presParOf" srcId="{45ABD98B-9185-4F83-9D4B-33F53443E054}" destId="{911DA8FD-7359-4460-9DF3-89D8E2A1C7D6}" srcOrd="1" destOrd="0" presId="urn:microsoft.com/office/officeart/2005/8/layout/hierarchy2"/>
    <dgm:cxn modelId="{4B674045-6BFC-4D6A-9B73-8D1356DD6FE6}" type="presParOf" srcId="{911DA8FD-7359-4460-9DF3-89D8E2A1C7D6}" destId="{465E9A7F-0D05-45C0-BCB4-CDA1BB992F28}" srcOrd="0" destOrd="0" presId="urn:microsoft.com/office/officeart/2005/8/layout/hierarchy2"/>
    <dgm:cxn modelId="{F2399B36-CD22-418F-8910-25F7C4E8AC5E}" type="presParOf" srcId="{465E9A7F-0D05-45C0-BCB4-CDA1BB992F28}" destId="{11BA5FA4-93FD-41F5-8232-3F22E12D901C}" srcOrd="0" destOrd="0" presId="urn:microsoft.com/office/officeart/2005/8/layout/hierarchy2"/>
    <dgm:cxn modelId="{0E179D27-07A3-47B4-A3D9-BB90FA9EB304}" type="presParOf" srcId="{911DA8FD-7359-4460-9DF3-89D8E2A1C7D6}" destId="{0B3701A3-7B4B-4534-B94D-CD9CA028DF48}" srcOrd="1" destOrd="0" presId="urn:microsoft.com/office/officeart/2005/8/layout/hierarchy2"/>
    <dgm:cxn modelId="{BA88CCA1-05D8-45F2-B247-65BBA7A65078}" type="presParOf" srcId="{0B3701A3-7B4B-4534-B94D-CD9CA028DF48}" destId="{46355A24-438F-4B87-B017-54C1FBC4DE43}" srcOrd="0" destOrd="0" presId="urn:microsoft.com/office/officeart/2005/8/layout/hierarchy2"/>
    <dgm:cxn modelId="{C1E7ECD7-1EAA-4597-A395-220E8466FB86}" type="presParOf" srcId="{0B3701A3-7B4B-4534-B94D-CD9CA028DF48}" destId="{B930FD5F-38B7-41E8-A13D-3BB7D41CE394}" srcOrd="1" destOrd="0" presId="urn:microsoft.com/office/officeart/2005/8/layout/hierarchy2"/>
    <dgm:cxn modelId="{9161C614-70EF-4763-9F40-DE0AAB9B67FC}" type="presParOf" srcId="{C9DBF343-70D4-43AA-B964-1AD7E7BEBAC8}" destId="{4E2551EA-82F4-4C1C-83F7-70D243D101F9}" srcOrd="4" destOrd="0" presId="urn:microsoft.com/office/officeart/2005/8/layout/hierarchy2"/>
    <dgm:cxn modelId="{B56F5086-1AAC-4C7B-A6A7-319BB2AE66B6}" type="presParOf" srcId="{4E2551EA-82F4-4C1C-83F7-70D243D101F9}" destId="{146884DC-4C19-4E49-8555-1C118A4FE883}" srcOrd="0" destOrd="0" presId="urn:microsoft.com/office/officeart/2005/8/layout/hierarchy2"/>
    <dgm:cxn modelId="{C8846260-7168-4109-A346-FF89AD7D920A}" type="presParOf" srcId="{C9DBF343-70D4-43AA-B964-1AD7E7BEBAC8}" destId="{4AC893C8-318E-49FA-A526-C0ED83A92438}" srcOrd="5" destOrd="0" presId="urn:microsoft.com/office/officeart/2005/8/layout/hierarchy2"/>
    <dgm:cxn modelId="{056CA812-8151-486B-9296-2319FE049407}" type="presParOf" srcId="{4AC893C8-318E-49FA-A526-C0ED83A92438}" destId="{555E8C7B-E506-48D6-B7BD-2A5B400FC343}" srcOrd="0" destOrd="0" presId="urn:microsoft.com/office/officeart/2005/8/layout/hierarchy2"/>
    <dgm:cxn modelId="{94C3743E-DA9B-4906-8F50-D819646F7B1D}" type="presParOf" srcId="{4AC893C8-318E-49FA-A526-C0ED83A92438}" destId="{33AF6108-DC7B-4985-8F76-8F9C2B5A9F56}" srcOrd="1" destOrd="0" presId="urn:microsoft.com/office/officeart/2005/8/layout/hierarchy2"/>
    <dgm:cxn modelId="{4A5266B4-C4B2-445C-A8DD-3E85CF70FC56}" type="presParOf" srcId="{33AF6108-DC7B-4985-8F76-8F9C2B5A9F56}" destId="{38D99C0E-83FE-4B1C-87A4-655967482C99}" srcOrd="0" destOrd="0" presId="urn:microsoft.com/office/officeart/2005/8/layout/hierarchy2"/>
    <dgm:cxn modelId="{2577E462-4D12-43B5-8EFC-2BB67D81A44F}" type="presParOf" srcId="{38D99C0E-83FE-4B1C-87A4-655967482C99}" destId="{A2CB7DDB-8BF4-40C8-A134-FD1BDFA116C1}" srcOrd="0" destOrd="0" presId="urn:microsoft.com/office/officeart/2005/8/layout/hierarchy2"/>
    <dgm:cxn modelId="{D1787CF2-617E-44FA-A4ED-3E936906D2BF}" type="presParOf" srcId="{33AF6108-DC7B-4985-8F76-8F9C2B5A9F56}" destId="{8265AF2B-8CAA-4F29-9C36-F85E811A4323}" srcOrd="1" destOrd="0" presId="urn:microsoft.com/office/officeart/2005/8/layout/hierarchy2"/>
    <dgm:cxn modelId="{D9542306-20E6-4CDB-96C7-B157CF5F0AC0}" type="presParOf" srcId="{8265AF2B-8CAA-4F29-9C36-F85E811A4323}" destId="{DD354EF8-A672-4E69-A043-BCF540AA8C9A}" srcOrd="0" destOrd="0" presId="urn:microsoft.com/office/officeart/2005/8/layout/hierarchy2"/>
    <dgm:cxn modelId="{D3C2721A-B891-4F66-A61B-A019143A921A}" type="presParOf" srcId="{8265AF2B-8CAA-4F29-9C36-F85E811A4323}" destId="{4BE62845-D026-40CC-B795-B67D3F544227}" srcOrd="1" destOrd="0" presId="urn:microsoft.com/office/officeart/2005/8/layout/hierarchy2"/>
    <dgm:cxn modelId="{EDBA71CB-4025-4077-8B5B-829675384A1D}" type="presParOf" srcId="{C9DBF343-70D4-43AA-B964-1AD7E7BEBAC8}" destId="{0822EFD0-8530-4DBF-8BAA-46D0E961E884}" srcOrd="6" destOrd="0" presId="urn:microsoft.com/office/officeart/2005/8/layout/hierarchy2"/>
    <dgm:cxn modelId="{899DBF1A-9A2F-4584-8ABE-5D950302BCD5}" type="presParOf" srcId="{0822EFD0-8530-4DBF-8BAA-46D0E961E884}" destId="{E652B36E-0A00-497F-BD4D-AB770A933E0E}" srcOrd="0" destOrd="0" presId="urn:microsoft.com/office/officeart/2005/8/layout/hierarchy2"/>
    <dgm:cxn modelId="{92AA6BFD-A668-4119-83EF-E52DA037F4F5}" type="presParOf" srcId="{C9DBF343-70D4-43AA-B964-1AD7E7BEBAC8}" destId="{FEAE683D-EA82-4847-ACAF-5999C72886DC}" srcOrd="7" destOrd="0" presId="urn:microsoft.com/office/officeart/2005/8/layout/hierarchy2"/>
    <dgm:cxn modelId="{5EBAFBBB-196B-46F2-BCAA-B0B63F541BD4}" type="presParOf" srcId="{FEAE683D-EA82-4847-ACAF-5999C72886DC}" destId="{503C3697-EF23-4853-BB5E-4D903A28B5E5}" srcOrd="0" destOrd="0" presId="urn:microsoft.com/office/officeart/2005/8/layout/hierarchy2"/>
    <dgm:cxn modelId="{19733C18-C74D-48CF-AA42-8044A0728604}" type="presParOf" srcId="{FEAE683D-EA82-4847-ACAF-5999C72886DC}" destId="{E7A23D95-09A2-4701-8117-8453A86500EF}" srcOrd="1" destOrd="0" presId="urn:microsoft.com/office/officeart/2005/8/layout/hierarchy2"/>
    <dgm:cxn modelId="{6348CA67-23D4-410C-A151-18818F434422}" type="presParOf" srcId="{C9DBF343-70D4-43AA-B964-1AD7E7BEBAC8}" destId="{2F734877-15D4-49C3-90A9-3E66F4FFF356}" srcOrd="8" destOrd="0" presId="urn:microsoft.com/office/officeart/2005/8/layout/hierarchy2"/>
    <dgm:cxn modelId="{1FF5AD05-A962-4EB3-8356-2E3C815B8FB6}" type="presParOf" srcId="{2F734877-15D4-49C3-90A9-3E66F4FFF356}" destId="{1930C7E0-73D7-41B1-A612-F4D0A8FB7201}" srcOrd="0" destOrd="0" presId="urn:microsoft.com/office/officeart/2005/8/layout/hierarchy2"/>
    <dgm:cxn modelId="{51B61D5C-3726-4CFE-80B4-C40C3A8F2FF1}" type="presParOf" srcId="{C9DBF343-70D4-43AA-B964-1AD7E7BEBAC8}" destId="{13E906DD-7DF0-4CBC-8036-1A5A92CF8160}" srcOrd="9" destOrd="0" presId="urn:microsoft.com/office/officeart/2005/8/layout/hierarchy2"/>
    <dgm:cxn modelId="{5B4E586A-A2A1-42E2-845D-C40E9B441567}" type="presParOf" srcId="{13E906DD-7DF0-4CBC-8036-1A5A92CF8160}" destId="{A5AC7A7A-C022-4B5D-B206-7CB7A04D152C}" srcOrd="0" destOrd="0" presId="urn:microsoft.com/office/officeart/2005/8/layout/hierarchy2"/>
    <dgm:cxn modelId="{0EF6ABF3-A834-41E0-9054-AE403C02FCB4}" type="presParOf" srcId="{13E906DD-7DF0-4CBC-8036-1A5A92CF8160}" destId="{91F38AFC-58AD-482D-9E64-8BFEBCFBDAC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461B2-FE4F-4CCD-9B8F-D4503ADEA310}">
      <dsp:nvSpPr>
        <dsp:cNvPr id="0" name=""/>
        <dsp:cNvSpPr/>
      </dsp:nvSpPr>
      <dsp:spPr>
        <a:xfrm>
          <a:off x="0" y="1988820"/>
          <a:ext cx="10287000" cy="2651760"/>
        </a:xfrm>
        <a:prstGeom prst="notchedRightArrow">
          <a:avLst/>
        </a:prstGeom>
        <a:solidFill>
          <a:schemeClr val="accent6">
            <a:tint val="55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3B595401-D2A1-4BDB-B622-6C8DE868081F}">
      <dsp:nvSpPr>
        <dsp:cNvPr id="0" name=""/>
        <dsp:cNvSpPr/>
      </dsp:nvSpPr>
      <dsp:spPr>
        <a:xfrm>
          <a:off x="2542" y="0"/>
          <a:ext cx="1480514" cy="2651760"/>
        </a:xfrm>
        <a:prstGeom prst="rect">
          <a:avLst/>
        </a:prstGeom>
        <a:noFill/>
        <a:ln>
          <a:noFill/>
        </a:ln>
        <a:effectLst/>
        <a:scene3d>
          <a:camera prst="perspectiveRelaxed" fov="2700000">
            <a:rot lat="0" lon="20106000" rev="1578000"/>
          </a:camera>
          <a:lightRig rig="soft" dir="t"/>
          <a:backdrop>
            <a:anchor x="0" y="0" z="-210000"/>
            <a:norm dx="0" dy="0" dz="914400"/>
            <a:up dx="0" dy="914400" dz="0"/>
          </a:backdrop>
        </a:scene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sp3d extrusionH="28000" prstMaterial="matte"/>
        </a:bodyPr>
        <a:lstStyle/>
        <a:p>
          <a:pPr marL="0" lvl="0" indent="0" algn="l" defTabSz="889000" rtl="0">
            <a:lnSpc>
              <a:spcPct val="90000"/>
            </a:lnSpc>
            <a:spcBef>
              <a:spcPct val="0"/>
            </a:spcBef>
            <a:spcAft>
              <a:spcPct val="35000"/>
            </a:spcAft>
            <a:buNone/>
          </a:pPr>
          <a:r>
            <a:rPr lang="en-US" sz="2000" i="0" kern="1200" dirty="0">
              <a:latin typeface="黑体" panose="02010609060101010101" pitchFamily="49" charset="-122"/>
              <a:ea typeface="黑体" panose="02010609060101010101" pitchFamily="49" charset="-122"/>
            </a:rPr>
            <a:t>1964</a:t>
          </a:r>
          <a:r>
            <a:rPr lang="zh-CN" sz="2000" i="0" kern="1200" dirty="0">
              <a:latin typeface="黑体" panose="02010609060101010101" pitchFamily="49" charset="-122"/>
              <a:ea typeface="黑体" panose="02010609060101010101" pitchFamily="49" charset="-122"/>
            </a:rPr>
            <a:t>年</a:t>
          </a:r>
        </a:p>
        <a:p>
          <a:pPr marL="171450" lvl="1" indent="-171450" algn="l" defTabSz="711200" rtl="0">
            <a:lnSpc>
              <a:spcPct val="90000"/>
            </a:lnSpc>
            <a:spcBef>
              <a:spcPct val="0"/>
            </a:spcBef>
            <a:spcAft>
              <a:spcPct val="15000"/>
            </a:spcAft>
            <a:buChar char="•"/>
          </a:pPr>
          <a:r>
            <a:rPr lang="en-US" sz="1600" i="0" kern="1200" dirty="0">
              <a:latin typeface="黑体" panose="02010609060101010101" pitchFamily="49" charset="-122"/>
              <a:ea typeface="黑体" panose="02010609060101010101" pitchFamily="49" charset="-122"/>
            </a:rPr>
            <a:t>NIM</a:t>
          </a:r>
          <a:r>
            <a:rPr lang="zh-CN" sz="1600" i="0" kern="1200" dirty="0">
              <a:latin typeface="黑体" panose="02010609060101010101" pitchFamily="49" charset="-122"/>
              <a:ea typeface="黑体" panose="02010609060101010101" pitchFamily="49" charset="-122"/>
            </a:rPr>
            <a:t>，第一个插件式仪器系统标准</a:t>
          </a:r>
        </a:p>
      </dsp:txBody>
      <dsp:txXfrm>
        <a:off x="2542" y="0"/>
        <a:ext cx="1480514" cy="2651760"/>
      </dsp:txXfrm>
    </dsp:sp>
    <dsp:sp modelId="{598AD8CB-B297-469B-A586-A4AC7721CCBB}">
      <dsp:nvSpPr>
        <dsp:cNvPr id="0" name=""/>
        <dsp:cNvSpPr/>
      </dsp:nvSpPr>
      <dsp:spPr>
        <a:xfrm>
          <a:off x="411330" y="2983230"/>
          <a:ext cx="662940" cy="662940"/>
        </a:xfrm>
        <a:prstGeom prst="ellipse">
          <a:avLst/>
        </a:prstGeom>
        <a:solidFill>
          <a:schemeClr val="accent6">
            <a:shade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2BE463C5-9901-4578-B2D9-C01CAFA2273E}">
      <dsp:nvSpPr>
        <dsp:cNvPr id="0" name=""/>
        <dsp:cNvSpPr/>
      </dsp:nvSpPr>
      <dsp:spPr>
        <a:xfrm>
          <a:off x="1557082" y="3977640"/>
          <a:ext cx="1480514" cy="2651760"/>
        </a:xfrm>
        <a:prstGeom prst="rect">
          <a:avLst/>
        </a:prstGeom>
        <a:noFill/>
        <a:ln>
          <a:noFill/>
        </a:ln>
        <a:effectLst/>
        <a:scene3d>
          <a:camera prst="perspectiveRelaxed" fov="2700000">
            <a:rot lat="0" lon="20106000" rev="1578000"/>
          </a:camera>
          <a:lightRig rig="soft" dir="t"/>
          <a:backdrop>
            <a:anchor x="0" y="0" z="-210000"/>
            <a:norm dx="0" dy="0" dz="914400"/>
            <a:up dx="0" dy="914400" dz="0"/>
          </a:backdrop>
        </a:scene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1">
          <a:noAutofit/>
          <a:sp3d extrusionH="28000" prstMaterial="matte"/>
        </a:bodyPr>
        <a:lstStyle/>
        <a:p>
          <a:pPr marL="0" lvl="0" indent="0" algn="l" defTabSz="889000" rtl="0">
            <a:lnSpc>
              <a:spcPct val="90000"/>
            </a:lnSpc>
            <a:spcBef>
              <a:spcPct val="0"/>
            </a:spcBef>
            <a:spcAft>
              <a:spcPct val="35000"/>
            </a:spcAft>
            <a:buNone/>
          </a:pPr>
          <a:r>
            <a:rPr lang="en-US" sz="2000" i="0" kern="1200">
              <a:latin typeface="黑体" panose="02010609060101010101" pitchFamily="49" charset="-122"/>
              <a:ea typeface="黑体" panose="02010609060101010101" pitchFamily="49" charset="-122"/>
            </a:rPr>
            <a:t>1968</a:t>
          </a:r>
          <a:r>
            <a:rPr lang="zh-CN" sz="2000" i="0" kern="1200">
              <a:latin typeface="黑体" panose="02010609060101010101" pitchFamily="49" charset="-122"/>
              <a:ea typeface="黑体" panose="02010609060101010101" pitchFamily="49" charset="-122"/>
            </a:rPr>
            <a:t>年</a:t>
          </a:r>
        </a:p>
        <a:p>
          <a:pPr marL="171450" lvl="1" indent="-171450" algn="l" defTabSz="711200" rtl="0">
            <a:lnSpc>
              <a:spcPct val="90000"/>
            </a:lnSpc>
            <a:spcBef>
              <a:spcPct val="0"/>
            </a:spcBef>
            <a:spcAft>
              <a:spcPct val="15000"/>
            </a:spcAft>
            <a:buChar char="•"/>
          </a:pPr>
          <a:r>
            <a:rPr lang="en-US" sz="1600" i="0" kern="1200" dirty="0">
              <a:latin typeface="黑体" panose="02010609060101010101" pitchFamily="49" charset="-122"/>
              <a:ea typeface="黑体" panose="02010609060101010101" pitchFamily="49" charset="-122"/>
            </a:rPr>
            <a:t>CAMAC</a:t>
          </a:r>
          <a:r>
            <a:rPr lang="zh-CN" sz="1600" i="0" kern="1200" dirty="0">
              <a:latin typeface="黑体" panose="02010609060101010101" pitchFamily="49" charset="-122"/>
              <a:ea typeface="黑体" panose="02010609060101010101" pitchFamily="49" charset="-122"/>
            </a:rPr>
            <a:t>，计算机辅助测量和控制系统规范</a:t>
          </a:r>
        </a:p>
      </dsp:txBody>
      <dsp:txXfrm>
        <a:off x="1557082" y="3977640"/>
        <a:ext cx="1480514" cy="2651760"/>
      </dsp:txXfrm>
    </dsp:sp>
    <dsp:sp modelId="{B2A279E1-DB0E-46FB-8D3F-F6FD5540EBED}">
      <dsp:nvSpPr>
        <dsp:cNvPr id="0" name=""/>
        <dsp:cNvSpPr/>
      </dsp:nvSpPr>
      <dsp:spPr>
        <a:xfrm>
          <a:off x="1965870" y="2983230"/>
          <a:ext cx="662940" cy="662940"/>
        </a:xfrm>
        <a:prstGeom prst="ellipse">
          <a:avLst/>
        </a:prstGeom>
        <a:solidFill>
          <a:schemeClr val="accent6">
            <a:shade val="50000"/>
            <a:hueOff val="-125956"/>
            <a:satOff val="-4611"/>
            <a:lumOff val="1447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118AEC74-53F7-40A4-A1C9-DB14B2B0C05B}">
      <dsp:nvSpPr>
        <dsp:cNvPr id="0" name=""/>
        <dsp:cNvSpPr/>
      </dsp:nvSpPr>
      <dsp:spPr>
        <a:xfrm>
          <a:off x="3111622" y="0"/>
          <a:ext cx="1480514" cy="2651760"/>
        </a:xfrm>
        <a:prstGeom prst="rect">
          <a:avLst/>
        </a:prstGeom>
        <a:noFill/>
        <a:ln>
          <a:noFill/>
        </a:ln>
        <a:effectLst/>
        <a:scene3d>
          <a:camera prst="perspectiveRelaxed" fov="2700000">
            <a:rot lat="0" lon="20106000" rev="1578000"/>
          </a:camera>
          <a:lightRig rig="soft" dir="t"/>
          <a:backdrop>
            <a:anchor x="0" y="0" z="-210000"/>
            <a:norm dx="0" dy="0" dz="914400"/>
            <a:up dx="0" dy="914400" dz="0"/>
          </a:backdrop>
        </a:scene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sp3d extrusionH="28000" prstMaterial="matte"/>
        </a:bodyPr>
        <a:lstStyle/>
        <a:p>
          <a:pPr marL="0" lvl="0" indent="0" algn="l" defTabSz="889000" rtl="0">
            <a:lnSpc>
              <a:spcPct val="90000"/>
            </a:lnSpc>
            <a:spcBef>
              <a:spcPct val="0"/>
            </a:spcBef>
            <a:spcAft>
              <a:spcPct val="35000"/>
            </a:spcAft>
            <a:buNone/>
          </a:pPr>
          <a:r>
            <a:rPr lang="en-US" sz="2000" i="0" kern="1200" dirty="0">
              <a:latin typeface="黑体" panose="02010609060101010101" pitchFamily="49" charset="-122"/>
              <a:ea typeface="黑体" panose="02010609060101010101" pitchFamily="49" charset="-122"/>
            </a:rPr>
            <a:t>1976</a:t>
          </a:r>
          <a:r>
            <a:rPr lang="zh-CN" sz="2000" i="0" kern="1200" dirty="0">
              <a:latin typeface="黑体" panose="02010609060101010101" pitchFamily="49" charset="-122"/>
              <a:ea typeface="黑体" panose="02010609060101010101" pitchFamily="49" charset="-122"/>
            </a:rPr>
            <a:t>年</a:t>
          </a:r>
        </a:p>
        <a:p>
          <a:pPr marL="171450" lvl="1" indent="-171450" algn="l" defTabSz="711200" rtl="0">
            <a:lnSpc>
              <a:spcPct val="90000"/>
            </a:lnSpc>
            <a:spcBef>
              <a:spcPct val="0"/>
            </a:spcBef>
            <a:spcAft>
              <a:spcPct val="15000"/>
            </a:spcAft>
            <a:buChar char="•"/>
          </a:pPr>
          <a:r>
            <a:rPr lang="en-US" sz="1600" i="0" kern="1200" dirty="0">
              <a:latin typeface="黑体" panose="02010609060101010101" pitchFamily="49" charset="-122"/>
              <a:ea typeface="黑体" panose="02010609060101010101" pitchFamily="49" charset="-122"/>
            </a:rPr>
            <a:t>FASTBUS</a:t>
          </a:r>
          <a:r>
            <a:rPr lang="zh-CN" altLang="en-US" sz="1600" i="0" kern="1200" dirty="0">
              <a:latin typeface="黑体" panose="02010609060101010101" pitchFamily="49" charset="-122"/>
              <a:ea typeface="黑体" panose="02010609060101010101" pitchFamily="49" charset="-122"/>
            </a:rPr>
            <a:t>，</a:t>
          </a:r>
          <a:r>
            <a:rPr lang="zh-CN" sz="1600" i="0" kern="1200" dirty="0">
              <a:latin typeface="黑体" panose="02010609060101010101" pitchFamily="49" charset="-122"/>
              <a:ea typeface="黑体" panose="02010609060101010101" pitchFamily="49" charset="-122"/>
            </a:rPr>
            <a:t>专为粒子物理实验制定的总线标准</a:t>
          </a:r>
        </a:p>
      </dsp:txBody>
      <dsp:txXfrm>
        <a:off x="3111622" y="0"/>
        <a:ext cx="1480514" cy="2651760"/>
      </dsp:txXfrm>
    </dsp:sp>
    <dsp:sp modelId="{0104A606-77B8-42D1-9A51-46D8438D6E90}">
      <dsp:nvSpPr>
        <dsp:cNvPr id="0" name=""/>
        <dsp:cNvSpPr/>
      </dsp:nvSpPr>
      <dsp:spPr>
        <a:xfrm>
          <a:off x="3520410" y="2983230"/>
          <a:ext cx="662940" cy="662940"/>
        </a:xfrm>
        <a:prstGeom prst="ellipse">
          <a:avLst/>
        </a:prstGeom>
        <a:solidFill>
          <a:schemeClr val="accent6">
            <a:shade val="50000"/>
            <a:hueOff val="-251912"/>
            <a:satOff val="-9223"/>
            <a:lumOff val="28941"/>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C587BA9C-B46D-4350-9C2B-6EFD2F86B350}">
      <dsp:nvSpPr>
        <dsp:cNvPr id="0" name=""/>
        <dsp:cNvSpPr/>
      </dsp:nvSpPr>
      <dsp:spPr>
        <a:xfrm>
          <a:off x="4666162" y="3977640"/>
          <a:ext cx="1480514" cy="2651760"/>
        </a:xfrm>
        <a:prstGeom prst="rect">
          <a:avLst/>
        </a:prstGeom>
        <a:noFill/>
        <a:ln>
          <a:noFill/>
        </a:ln>
        <a:effectLst/>
        <a:scene3d>
          <a:camera prst="perspectiveRelaxed" fov="2700000">
            <a:rot lat="0" lon="20106000" rev="1578000"/>
          </a:camera>
          <a:lightRig rig="soft" dir="t"/>
          <a:backdrop>
            <a:anchor x="0" y="0" z="-210000"/>
            <a:norm dx="0" dy="0" dz="914400"/>
            <a:up dx="0" dy="914400" dz="0"/>
          </a:backdrop>
        </a:scene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1">
          <a:noAutofit/>
          <a:sp3d extrusionH="28000" prstMaterial="matte"/>
        </a:bodyPr>
        <a:lstStyle/>
        <a:p>
          <a:pPr marL="0" lvl="0" indent="0" algn="l" defTabSz="889000" rtl="0">
            <a:lnSpc>
              <a:spcPct val="90000"/>
            </a:lnSpc>
            <a:spcBef>
              <a:spcPct val="0"/>
            </a:spcBef>
            <a:spcAft>
              <a:spcPct val="35000"/>
            </a:spcAft>
            <a:buNone/>
          </a:pPr>
          <a:r>
            <a:rPr lang="en-US" sz="2000" i="0" kern="1200">
              <a:latin typeface="黑体" panose="02010609060101010101" pitchFamily="49" charset="-122"/>
              <a:ea typeface="黑体" panose="02010609060101010101" pitchFamily="49" charset="-122"/>
            </a:rPr>
            <a:t>1985</a:t>
          </a:r>
          <a:r>
            <a:rPr lang="zh-CN" sz="2000" i="0" kern="1200">
              <a:latin typeface="黑体" panose="02010609060101010101" pitchFamily="49" charset="-122"/>
              <a:ea typeface="黑体" panose="02010609060101010101" pitchFamily="49" charset="-122"/>
            </a:rPr>
            <a:t>年</a:t>
          </a:r>
        </a:p>
        <a:p>
          <a:pPr marL="171450" lvl="1" indent="-171450" algn="l" defTabSz="711200" rtl="0">
            <a:lnSpc>
              <a:spcPct val="90000"/>
            </a:lnSpc>
            <a:spcBef>
              <a:spcPct val="0"/>
            </a:spcBef>
            <a:spcAft>
              <a:spcPct val="15000"/>
            </a:spcAft>
            <a:buChar char="•"/>
          </a:pPr>
          <a:r>
            <a:rPr lang="en-US" sz="1600" i="0" kern="1200" dirty="0">
              <a:latin typeface="黑体" panose="02010609060101010101" pitchFamily="49" charset="-122"/>
              <a:ea typeface="黑体" panose="02010609060101010101" pitchFamily="49" charset="-122"/>
            </a:rPr>
            <a:t>VME</a:t>
          </a:r>
          <a:r>
            <a:rPr lang="zh-CN" sz="1600" i="0" kern="1200" dirty="0">
              <a:latin typeface="黑体" panose="02010609060101010101" pitchFamily="49" charset="-122"/>
              <a:ea typeface="黑体" panose="02010609060101010101" pitchFamily="49" charset="-122"/>
            </a:rPr>
            <a:t>总线</a:t>
          </a:r>
        </a:p>
        <a:p>
          <a:pPr marL="342900" lvl="2" indent="-171450" algn="l" defTabSz="711200" rtl="0">
            <a:lnSpc>
              <a:spcPct val="90000"/>
            </a:lnSpc>
            <a:spcBef>
              <a:spcPct val="0"/>
            </a:spcBef>
            <a:spcAft>
              <a:spcPct val="15000"/>
            </a:spcAft>
            <a:buChar char="•"/>
          </a:pPr>
          <a:r>
            <a:rPr lang="en-US" sz="1600" i="0" kern="1200" dirty="0">
              <a:latin typeface="黑体" panose="02010609060101010101" pitchFamily="49" charset="-122"/>
              <a:ea typeface="黑体" panose="02010609060101010101" pitchFamily="49" charset="-122"/>
            </a:rPr>
            <a:t>1995</a:t>
          </a:r>
          <a:r>
            <a:rPr lang="zh-CN" sz="1600" i="0" kern="1200" dirty="0">
              <a:latin typeface="黑体" panose="02010609060101010101" pitchFamily="49" charset="-122"/>
              <a:ea typeface="黑体" panose="02010609060101010101" pitchFamily="49" charset="-122"/>
            </a:rPr>
            <a:t>年，</a:t>
          </a:r>
          <a:r>
            <a:rPr lang="en-US" sz="1600" i="0" kern="1200" dirty="0">
              <a:latin typeface="黑体" panose="02010609060101010101" pitchFamily="49" charset="-122"/>
              <a:ea typeface="黑体" panose="02010609060101010101" pitchFamily="49" charset="-122"/>
            </a:rPr>
            <a:t>VME64</a:t>
          </a:r>
          <a:endParaRPr lang="zh-CN" sz="1600" i="0" kern="1200" dirty="0">
            <a:latin typeface="黑体" panose="02010609060101010101" pitchFamily="49" charset="-122"/>
            <a:ea typeface="黑体" panose="02010609060101010101" pitchFamily="49" charset="-122"/>
          </a:endParaRPr>
        </a:p>
        <a:p>
          <a:pPr marL="342900" lvl="2" indent="-171450" algn="l" defTabSz="711200" rtl="0">
            <a:lnSpc>
              <a:spcPct val="90000"/>
            </a:lnSpc>
            <a:spcBef>
              <a:spcPct val="0"/>
            </a:spcBef>
            <a:spcAft>
              <a:spcPct val="15000"/>
            </a:spcAft>
            <a:buChar char="•"/>
          </a:pPr>
          <a:r>
            <a:rPr lang="en-US" sz="1600" i="0" kern="1200" dirty="0">
              <a:latin typeface="黑体" panose="02010609060101010101" pitchFamily="49" charset="-122"/>
              <a:ea typeface="黑体" panose="02010609060101010101" pitchFamily="49" charset="-122"/>
            </a:rPr>
            <a:t>1997</a:t>
          </a:r>
          <a:r>
            <a:rPr lang="zh-CN" sz="1600" i="0" kern="1200" dirty="0">
              <a:latin typeface="黑体" panose="02010609060101010101" pitchFamily="49" charset="-122"/>
              <a:ea typeface="黑体" panose="02010609060101010101" pitchFamily="49" charset="-122"/>
            </a:rPr>
            <a:t>年，</a:t>
          </a:r>
          <a:r>
            <a:rPr lang="en-US" sz="1600" i="0" kern="1200" dirty="0">
              <a:latin typeface="黑体" panose="02010609060101010101" pitchFamily="49" charset="-122"/>
              <a:ea typeface="黑体" panose="02010609060101010101" pitchFamily="49" charset="-122"/>
            </a:rPr>
            <a:t>VME64X</a:t>
          </a:r>
          <a:r>
            <a:rPr lang="zh-CN" sz="1600" i="0" kern="1200" dirty="0">
              <a:latin typeface="黑体" panose="02010609060101010101" pitchFamily="49" charset="-122"/>
              <a:ea typeface="黑体" panose="02010609060101010101" pitchFamily="49" charset="-122"/>
            </a:rPr>
            <a:t>、</a:t>
          </a:r>
          <a:r>
            <a:rPr lang="en-US" sz="1600" i="0" kern="1200" dirty="0">
              <a:latin typeface="黑体" panose="02010609060101010101" pitchFamily="49" charset="-122"/>
              <a:ea typeface="黑体" panose="02010609060101010101" pitchFamily="49" charset="-122"/>
            </a:rPr>
            <a:t>VME64XP</a:t>
          </a:r>
          <a:endParaRPr lang="zh-CN" sz="1600" i="0" kern="1200" dirty="0">
            <a:latin typeface="黑体" panose="02010609060101010101" pitchFamily="49" charset="-122"/>
            <a:ea typeface="黑体" panose="02010609060101010101" pitchFamily="49" charset="-122"/>
          </a:endParaRPr>
        </a:p>
      </dsp:txBody>
      <dsp:txXfrm>
        <a:off x="4666162" y="3977640"/>
        <a:ext cx="1480514" cy="2651760"/>
      </dsp:txXfrm>
    </dsp:sp>
    <dsp:sp modelId="{B481E1F7-403B-442F-B36C-9E93E8D2DF1B}">
      <dsp:nvSpPr>
        <dsp:cNvPr id="0" name=""/>
        <dsp:cNvSpPr/>
      </dsp:nvSpPr>
      <dsp:spPr>
        <a:xfrm>
          <a:off x="5074949" y="2983230"/>
          <a:ext cx="662940" cy="662940"/>
        </a:xfrm>
        <a:prstGeom prst="ellipse">
          <a:avLst/>
        </a:prstGeom>
        <a:solidFill>
          <a:schemeClr val="accent6">
            <a:shade val="50000"/>
            <a:hueOff val="-377868"/>
            <a:satOff val="-13834"/>
            <a:lumOff val="43411"/>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9B1E10EE-4E8B-43DC-B3B2-D0881E65131E}">
      <dsp:nvSpPr>
        <dsp:cNvPr id="0" name=""/>
        <dsp:cNvSpPr/>
      </dsp:nvSpPr>
      <dsp:spPr>
        <a:xfrm>
          <a:off x="6220702" y="0"/>
          <a:ext cx="1480514" cy="2651760"/>
        </a:xfrm>
        <a:prstGeom prst="rect">
          <a:avLst/>
        </a:prstGeom>
        <a:noFill/>
        <a:ln>
          <a:noFill/>
        </a:ln>
        <a:effectLst/>
        <a:scene3d>
          <a:camera prst="perspectiveRelaxed" fov="2700000">
            <a:rot lat="0" lon="20106000" rev="1578000"/>
          </a:camera>
          <a:lightRig rig="soft" dir="t"/>
          <a:backdrop>
            <a:anchor x="0" y="0" z="-210000"/>
            <a:norm dx="0" dy="0" dz="914400"/>
            <a:up dx="0" dy="914400" dz="0"/>
          </a:backdrop>
        </a:scene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sp3d extrusionH="28000" prstMaterial="matte"/>
        </a:bodyPr>
        <a:lstStyle/>
        <a:p>
          <a:pPr marL="0" lvl="0" indent="0" algn="l" defTabSz="889000" rtl="0">
            <a:lnSpc>
              <a:spcPct val="90000"/>
            </a:lnSpc>
            <a:spcBef>
              <a:spcPct val="0"/>
            </a:spcBef>
            <a:spcAft>
              <a:spcPct val="35000"/>
            </a:spcAft>
            <a:buNone/>
          </a:pPr>
          <a:r>
            <a:rPr lang="en-US" sz="2000" i="0" kern="1200" dirty="0">
              <a:latin typeface="黑体" panose="02010609060101010101" pitchFamily="49" charset="-122"/>
              <a:ea typeface="黑体" panose="02010609060101010101" pitchFamily="49" charset="-122"/>
            </a:rPr>
            <a:t>1994</a:t>
          </a:r>
          <a:r>
            <a:rPr lang="zh-CN" sz="2000" i="0" kern="1200" dirty="0">
              <a:latin typeface="黑体" panose="02010609060101010101" pitchFamily="49" charset="-122"/>
              <a:ea typeface="黑体" panose="02010609060101010101" pitchFamily="49" charset="-122"/>
            </a:rPr>
            <a:t>年</a:t>
          </a:r>
        </a:p>
        <a:p>
          <a:pPr marL="171450" lvl="1" indent="-171450" algn="l" defTabSz="711200" rtl="0">
            <a:lnSpc>
              <a:spcPct val="90000"/>
            </a:lnSpc>
            <a:spcBef>
              <a:spcPct val="0"/>
            </a:spcBef>
            <a:spcAft>
              <a:spcPct val="15000"/>
            </a:spcAft>
            <a:buChar char="•"/>
          </a:pPr>
          <a:r>
            <a:rPr lang="en-US" sz="1600" i="0" kern="1200" dirty="0">
              <a:latin typeface="黑体" panose="02010609060101010101" pitchFamily="49" charset="-122"/>
              <a:ea typeface="黑体" panose="02010609060101010101" pitchFamily="49" charset="-122"/>
            </a:rPr>
            <a:t>CPCI</a:t>
          </a:r>
          <a:r>
            <a:rPr lang="zh-CN" sz="1600" i="0" kern="1200" dirty="0">
              <a:latin typeface="黑体" panose="02010609060101010101" pitchFamily="49" charset="-122"/>
              <a:ea typeface="黑体" panose="02010609060101010101" pitchFamily="49" charset="-122"/>
            </a:rPr>
            <a:t>总线</a:t>
          </a:r>
        </a:p>
        <a:p>
          <a:pPr marL="342900" lvl="2" indent="-171450" algn="l" defTabSz="711200" rtl="0">
            <a:lnSpc>
              <a:spcPct val="90000"/>
            </a:lnSpc>
            <a:spcBef>
              <a:spcPct val="0"/>
            </a:spcBef>
            <a:spcAft>
              <a:spcPct val="15000"/>
            </a:spcAft>
            <a:buChar char="•"/>
          </a:pPr>
          <a:r>
            <a:rPr lang="en-US" sz="1600" i="0" kern="1200">
              <a:latin typeface="黑体" panose="02010609060101010101" pitchFamily="49" charset="-122"/>
              <a:ea typeface="黑体" panose="02010609060101010101" pitchFamily="49" charset="-122"/>
            </a:rPr>
            <a:t>1997</a:t>
          </a:r>
          <a:r>
            <a:rPr lang="zh-CN" sz="1600" i="0" kern="1200">
              <a:latin typeface="黑体" panose="02010609060101010101" pitchFamily="49" charset="-122"/>
              <a:ea typeface="黑体" panose="02010609060101010101" pitchFamily="49" charset="-122"/>
            </a:rPr>
            <a:t>年，</a:t>
          </a:r>
          <a:r>
            <a:rPr lang="en-US" sz="1600" i="0" kern="1200">
              <a:latin typeface="黑体" panose="02010609060101010101" pitchFamily="49" charset="-122"/>
              <a:ea typeface="黑体" panose="02010609060101010101" pitchFamily="49" charset="-122"/>
            </a:rPr>
            <a:t>PXI</a:t>
          </a:r>
          <a:endParaRPr lang="zh-CN" sz="1600" i="0" kern="1200">
            <a:latin typeface="黑体" panose="02010609060101010101" pitchFamily="49" charset="-122"/>
            <a:ea typeface="黑体" panose="02010609060101010101" pitchFamily="49" charset="-122"/>
          </a:endParaRPr>
        </a:p>
      </dsp:txBody>
      <dsp:txXfrm>
        <a:off x="6220702" y="0"/>
        <a:ext cx="1480514" cy="2651760"/>
      </dsp:txXfrm>
    </dsp:sp>
    <dsp:sp modelId="{46B5AD52-E948-4743-BB0B-9AC313191C56}">
      <dsp:nvSpPr>
        <dsp:cNvPr id="0" name=""/>
        <dsp:cNvSpPr/>
      </dsp:nvSpPr>
      <dsp:spPr>
        <a:xfrm>
          <a:off x="6629489" y="2983230"/>
          <a:ext cx="662940" cy="662940"/>
        </a:xfrm>
        <a:prstGeom prst="ellipse">
          <a:avLst/>
        </a:prstGeom>
        <a:solidFill>
          <a:schemeClr val="accent6">
            <a:shade val="50000"/>
            <a:hueOff val="-251912"/>
            <a:satOff val="-9223"/>
            <a:lumOff val="28941"/>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9F1CCCA2-D368-4497-AB8E-2F5646811BCF}">
      <dsp:nvSpPr>
        <dsp:cNvPr id="0" name=""/>
        <dsp:cNvSpPr/>
      </dsp:nvSpPr>
      <dsp:spPr>
        <a:xfrm>
          <a:off x="7775242" y="3977640"/>
          <a:ext cx="1480514" cy="2651760"/>
        </a:xfrm>
        <a:prstGeom prst="rect">
          <a:avLst/>
        </a:prstGeom>
        <a:noFill/>
        <a:ln>
          <a:noFill/>
        </a:ln>
        <a:effectLst/>
        <a:scene3d>
          <a:camera prst="perspectiveRelaxed" fov="2700000">
            <a:rot lat="0" lon="20106000" rev="1578000"/>
          </a:camera>
          <a:lightRig rig="soft" dir="t"/>
          <a:backdrop>
            <a:anchor x="0" y="0" z="-210000"/>
            <a:norm dx="0" dy="0" dz="914400"/>
            <a:up dx="0" dy="914400" dz="0"/>
          </a:backdrop>
        </a:scene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1">
          <a:noAutofit/>
          <a:sp3d extrusionH="28000" prstMaterial="matte"/>
        </a:bodyPr>
        <a:lstStyle/>
        <a:p>
          <a:pPr marL="0" lvl="0" indent="0" algn="l" defTabSz="889000" rtl="0">
            <a:lnSpc>
              <a:spcPct val="90000"/>
            </a:lnSpc>
            <a:spcBef>
              <a:spcPct val="0"/>
            </a:spcBef>
            <a:spcAft>
              <a:spcPct val="35000"/>
            </a:spcAft>
            <a:buNone/>
          </a:pPr>
          <a:r>
            <a:rPr lang="en-US" sz="2000" i="0" kern="1200" dirty="0">
              <a:latin typeface="黑体" panose="02010609060101010101" pitchFamily="49" charset="-122"/>
              <a:ea typeface="黑体" panose="02010609060101010101" pitchFamily="49" charset="-122"/>
            </a:rPr>
            <a:t>2000</a:t>
          </a:r>
          <a:r>
            <a:rPr lang="zh-CN" sz="2000" i="0" kern="1200" dirty="0">
              <a:latin typeface="黑体" panose="02010609060101010101" pitchFamily="49" charset="-122"/>
              <a:ea typeface="黑体" panose="02010609060101010101" pitchFamily="49" charset="-122"/>
            </a:rPr>
            <a:t>年后</a:t>
          </a:r>
        </a:p>
        <a:p>
          <a:pPr marL="171450" lvl="1" indent="-171450" algn="l" defTabSz="711200" rtl="0">
            <a:lnSpc>
              <a:spcPct val="90000"/>
            </a:lnSpc>
            <a:spcBef>
              <a:spcPct val="0"/>
            </a:spcBef>
            <a:spcAft>
              <a:spcPct val="15000"/>
            </a:spcAft>
            <a:buChar char="•"/>
          </a:pPr>
          <a:r>
            <a:rPr lang="en-US" sz="1600" i="0" kern="1200" dirty="0">
              <a:latin typeface="黑体" panose="02010609060101010101" pitchFamily="49" charset="-122"/>
              <a:ea typeface="黑体" panose="02010609060101010101" pitchFamily="49" charset="-122"/>
            </a:rPr>
            <a:t>ATCA</a:t>
          </a:r>
          <a:r>
            <a:rPr lang="zh-CN" sz="1600" i="0" kern="1200" dirty="0">
              <a:latin typeface="黑体" panose="02010609060101010101" pitchFamily="49" charset="-122"/>
              <a:ea typeface="黑体" panose="02010609060101010101" pitchFamily="49" charset="-122"/>
            </a:rPr>
            <a:t>、</a:t>
          </a:r>
          <a:r>
            <a:rPr lang="en-US" sz="1600" i="0" kern="1200" dirty="0">
              <a:latin typeface="黑体" panose="02010609060101010101" pitchFamily="49" charset="-122"/>
              <a:ea typeface="黑体" panose="02010609060101010101" pitchFamily="49" charset="-122"/>
            </a:rPr>
            <a:t>SRS</a:t>
          </a:r>
          <a:r>
            <a:rPr lang="zh-CN" sz="1600" i="0" kern="1200" dirty="0">
              <a:latin typeface="黑体" panose="02010609060101010101" pitchFamily="49" charset="-122"/>
              <a:ea typeface="黑体" panose="02010609060101010101" pitchFamily="49" charset="-122"/>
            </a:rPr>
            <a:t>、</a:t>
          </a:r>
          <a:r>
            <a:rPr lang="en-US" sz="1600" i="0" kern="1200" dirty="0">
              <a:latin typeface="黑体" panose="02010609060101010101" pitchFamily="49" charset="-122"/>
              <a:ea typeface="黑体" panose="02010609060101010101" pitchFamily="49" charset="-122"/>
            </a:rPr>
            <a:t>InfiniBand……</a:t>
          </a:r>
          <a:endParaRPr lang="zh-CN" sz="1600" i="0" kern="1200" dirty="0">
            <a:latin typeface="黑体" panose="02010609060101010101" pitchFamily="49" charset="-122"/>
            <a:ea typeface="黑体" panose="02010609060101010101" pitchFamily="49" charset="-122"/>
          </a:endParaRPr>
        </a:p>
      </dsp:txBody>
      <dsp:txXfrm>
        <a:off x="7775242" y="3977640"/>
        <a:ext cx="1480514" cy="2651760"/>
      </dsp:txXfrm>
    </dsp:sp>
    <dsp:sp modelId="{EDB91532-CBBD-47CD-A2AE-7A7FD5B0CEDC}">
      <dsp:nvSpPr>
        <dsp:cNvPr id="0" name=""/>
        <dsp:cNvSpPr/>
      </dsp:nvSpPr>
      <dsp:spPr>
        <a:xfrm>
          <a:off x="8184029" y="2983230"/>
          <a:ext cx="662940" cy="662940"/>
        </a:xfrm>
        <a:prstGeom prst="ellipse">
          <a:avLst/>
        </a:prstGeom>
        <a:solidFill>
          <a:schemeClr val="accent6">
            <a:shade val="50000"/>
            <a:hueOff val="-125956"/>
            <a:satOff val="-4611"/>
            <a:lumOff val="1447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3BCBA-529A-4EB0-9605-A0EF930E65CA}">
      <dsp:nvSpPr>
        <dsp:cNvPr id="0" name=""/>
        <dsp:cNvSpPr/>
      </dsp:nvSpPr>
      <dsp:spPr>
        <a:xfrm>
          <a:off x="152400" y="3799861"/>
          <a:ext cx="1258341" cy="62917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zh-CN" sz="1700" kern="1200">
              <a:latin typeface="黑体" panose="02010609060101010101" pitchFamily="49" charset="-122"/>
              <a:ea typeface="黑体" panose="02010609060101010101" pitchFamily="49" charset="-122"/>
            </a:rPr>
            <a:t>粒子探测器</a:t>
          </a:r>
        </a:p>
      </dsp:txBody>
      <dsp:txXfrm>
        <a:off x="170828" y="3818289"/>
        <a:ext cx="1221485" cy="592314"/>
      </dsp:txXfrm>
    </dsp:sp>
    <dsp:sp modelId="{4FCAE9D3-B2C2-4432-80F9-1EA36315EE53}">
      <dsp:nvSpPr>
        <dsp:cNvPr id="0" name=""/>
        <dsp:cNvSpPr/>
      </dsp:nvSpPr>
      <dsp:spPr>
        <a:xfrm rot="16924900">
          <a:off x="460014" y="2930333"/>
          <a:ext cx="2404791" cy="16699"/>
        </a:xfrm>
        <a:custGeom>
          <a:avLst/>
          <a:gdLst/>
          <a:ahLst/>
          <a:cxnLst/>
          <a:rect l="0" t="0" r="0" b="0"/>
          <a:pathLst>
            <a:path>
              <a:moveTo>
                <a:pt x="0" y="8349"/>
              </a:moveTo>
              <a:lnTo>
                <a:pt x="2404791" y="83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latin typeface="黑体" panose="02010609060101010101" pitchFamily="49" charset="-122"/>
            <a:ea typeface="黑体" panose="02010609060101010101" pitchFamily="49" charset="-122"/>
          </a:endParaRPr>
        </a:p>
      </dsp:txBody>
      <dsp:txXfrm>
        <a:off x="1602290" y="2878563"/>
        <a:ext cx="120239" cy="120239"/>
      </dsp:txXfrm>
    </dsp:sp>
    <dsp:sp modelId="{CFB7370E-B25C-4FFF-8C41-7D1B6EB90A68}">
      <dsp:nvSpPr>
        <dsp:cNvPr id="0" name=""/>
        <dsp:cNvSpPr/>
      </dsp:nvSpPr>
      <dsp:spPr>
        <a:xfrm>
          <a:off x="1914078" y="1448334"/>
          <a:ext cx="1672399" cy="62917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zh-CN" sz="1700" kern="1200" dirty="0">
              <a:latin typeface="黑体" panose="02010609060101010101" pitchFamily="49" charset="-122"/>
              <a:ea typeface="黑体" panose="02010609060101010101" pitchFamily="49" charset="-122"/>
            </a:rPr>
            <a:t>气体探测器</a:t>
          </a:r>
        </a:p>
      </dsp:txBody>
      <dsp:txXfrm>
        <a:off x="1932506" y="1466762"/>
        <a:ext cx="1635543" cy="592314"/>
      </dsp:txXfrm>
    </dsp:sp>
    <dsp:sp modelId="{187AB3BC-90E5-4B77-AACA-7938B4B9CFEF}">
      <dsp:nvSpPr>
        <dsp:cNvPr id="0" name=""/>
        <dsp:cNvSpPr/>
      </dsp:nvSpPr>
      <dsp:spPr>
        <a:xfrm rot="17350740">
          <a:off x="3072080" y="1031024"/>
          <a:ext cx="1532131" cy="16699"/>
        </a:xfrm>
        <a:custGeom>
          <a:avLst/>
          <a:gdLst/>
          <a:ahLst/>
          <a:cxnLst/>
          <a:rect l="0" t="0" r="0" b="0"/>
          <a:pathLst>
            <a:path>
              <a:moveTo>
                <a:pt x="0" y="8349"/>
              </a:moveTo>
              <a:lnTo>
                <a:pt x="1532131" y="83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3799842" y="1001070"/>
        <a:ext cx="76606" cy="76606"/>
      </dsp:txXfrm>
    </dsp:sp>
    <dsp:sp modelId="{DCF2CAA4-AB4D-42E5-88B5-4BDCE38B4BE1}">
      <dsp:nvSpPr>
        <dsp:cNvPr id="0" name=""/>
        <dsp:cNvSpPr/>
      </dsp:nvSpPr>
      <dsp:spPr>
        <a:xfrm>
          <a:off x="4089814" y="1241"/>
          <a:ext cx="1258341" cy="62917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zh-CN" sz="1700" kern="1200">
              <a:latin typeface="黑体" panose="02010609060101010101" pitchFamily="49" charset="-122"/>
              <a:ea typeface="黑体" panose="02010609060101010101" pitchFamily="49" charset="-122"/>
            </a:rPr>
            <a:t>多丝漂移室</a:t>
          </a:r>
        </a:p>
      </dsp:txBody>
      <dsp:txXfrm>
        <a:off x="4108242" y="19669"/>
        <a:ext cx="1221485" cy="592314"/>
      </dsp:txXfrm>
    </dsp:sp>
    <dsp:sp modelId="{84FD39DB-9AC5-483C-BA0D-0D2281DF349C}">
      <dsp:nvSpPr>
        <dsp:cNvPr id="0" name=""/>
        <dsp:cNvSpPr/>
      </dsp:nvSpPr>
      <dsp:spPr>
        <a:xfrm rot="18289469">
          <a:off x="3397445" y="1392797"/>
          <a:ext cx="881400" cy="16699"/>
        </a:xfrm>
        <a:custGeom>
          <a:avLst/>
          <a:gdLst/>
          <a:ahLst/>
          <a:cxnLst/>
          <a:rect l="0" t="0" r="0" b="0"/>
          <a:pathLst>
            <a:path>
              <a:moveTo>
                <a:pt x="0" y="8349"/>
              </a:moveTo>
              <a:lnTo>
                <a:pt x="881400" y="83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3816111" y="1379112"/>
        <a:ext cx="44070" cy="44070"/>
      </dsp:txXfrm>
    </dsp:sp>
    <dsp:sp modelId="{95A5E198-30A7-47B4-96FE-8D44AC439F31}">
      <dsp:nvSpPr>
        <dsp:cNvPr id="0" name=""/>
        <dsp:cNvSpPr/>
      </dsp:nvSpPr>
      <dsp:spPr>
        <a:xfrm>
          <a:off x="4089814" y="724788"/>
          <a:ext cx="1258341" cy="62917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zh-CN" sz="1700" kern="1200">
              <a:latin typeface="黑体" panose="02010609060101010101" pitchFamily="49" charset="-122"/>
              <a:ea typeface="黑体" panose="02010609060101010101" pitchFamily="49" charset="-122"/>
            </a:rPr>
            <a:t>时间投影室</a:t>
          </a:r>
        </a:p>
      </dsp:txBody>
      <dsp:txXfrm>
        <a:off x="4108242" y="743216"/>
        <a:ext cx="1221485" cy="592314"/>
      </dsp:txXfrm>
    </dsp:sp>
    <dsp:sp modelId="{1A923301-8BF8-4AEF-A2DA-4C55726F4089}">
      <dsp:nvSpPr>
        <dsp:cNvPr id="0" name=""/>
        <dsp:cNvSpPr/>
      </dsp:nvSpPr>
      <dsp:spPr>
        <a:xfrm>
          <a:off x="3586477" y="1754570"/>
          <a:ext cx="503336" cy="16699"/>
        </a:xfrm>
        <a:custGeom>
          <a:avLst/>
          <a:gdLst/>
          <a:ahLst/>
          <a:cxnLst/>
          <a:rect l="0" t="0" r="0" b="0"/>
          <a:pathLst>
            <a:path>
              <a:moveTo>
                <a:pt x="0" y="8349"/>
              </a:moveTo>
              <a:lnTo>
                <a:pt x="503336" y="83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3825562" y="1750336"/>
        <a:ext cx="25166" cy="25166"/>
      </dsp:txXfrm>
    </dsp:sp>
    <dsp:sp modelId="{1C91EB9B-B817-46A0-B3EE-E759CD4DF219}">
      <dsp:nvSpPr>
        <dsp:cNvPr id="0" name=""/>
        <dsp:cNvSpPr/>
      </dsp:nvSpPr>
      <dsp:spPr>
        <a:xfrm>
          <a:off x="4089814" y="1448334"/>
          <a:ext cx="2416280" cy="62917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zh-CN" sz="1700" kern="1200">
              <a:latin typeface="黑体" panose="02010609060101010101" pitchFamily="49" charset="-122"/>
              <a:ea typeface="黑体" panose="02010609060101010101" pitchFamily="49" charset="-122"/>
            </a:rPr>
            <a:t>微结构气体探测器</a:t>
          </a:r>
        </a:p>
      </dsp:txBody>
      <dsp:txXfrm>
        <a:off x="4108242" y="1466762"/>
        <a:ext cx="2379424" cy="592314"/>
      </dsp:txXfrm>
    </dsp:sp>
    <dsp:sp modelId="{CFA96E05-71C8-45B4-A532-CA44A8C3CAC4}">
      <dsp:nvSpPr>
        <dsp:cNvPr id="0" name=""/>
        <dsp:cNvSpPr/>
      </dsp:nvSpPr>
      <dsp:spPr>
        <a:xfrm rot="19457599">
          <a:off x="6447832" y="1573684"/>
          <a:ext cx="619861" cy="16699"/>
        </a:xfrm>
        <a:custGeom>
          <a:avLst/>
          <a:gdLst/>
          <a:ahLst/>
          <a:cxnLst/>
          <a:rect l="0" t="0" r="0" b="0"/>
          <a:pathLst>
            <a:path>
              <a:moveTo>
                <a:pt x="0" y="8349"/>
              </a:moveTo>
              <a:lnTo>
                <a:pt x="619861" y="834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6742266" y="1566537"/>
        <a:ext cx="30993" cy="30993"/>
      </dsp:txXfrm>
    </dsp:sp>
    <dsp:sp modelId="{5491F13A-A46F-47DB-9AB8-8A4118166664}">
      <dsp:nvSpPr>
        <dsp:cNvPr id="0" name=""/>
        <dsp:cNvSpPr/>
      </dsp:nvSpPr>
      <dsp:spPr>
        <a:xfrm>
          <a:off x="7009431" y="1086561"/>
          <a:ext cx="1258341" cy="62917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黑体" panose="02010609060101010101" pitchFamily="49" charset="-122"/>
              <a:ea typeface="黑体" panose="02010609060101010101" pitchFamily="49" charset="-122"/>
            </a:rPr>
            <a:t>MicroMegas</a:t>
          </a:r>
          <a:endParaRPr lang="zh-CN" sz="1700" kern="1200">
            <a:latin typeface="黑体" panose="02010609060101010101" pitchFamily="49" charset="-122"/>
            <a:ea typeface="黑体" panose="02010609060101010101" pitchFamily="49" charset="-122"/>
          </a:endParaRPr>
        </a:p>
      </dsp:txBody>
      <dsp:txXfrm>
        <a:off x="7027859" y="1104989"/>
        <a:ext cx="1221485" cy="592314"/>
      </dsp:txXfrm>
    </dsp:sp>
    <dsp:sp modelId="{9A8EB258-C29C-4EA8-A280-34DB03244BEC}">
      <dsp:nvSpPr>
        <dsp:cNvPr id="0" name=""/>
        <dsp:cNvSpPr/>
      </dsp:nvSpPr>
      <dsp:spPr>
        <a:xfrm rot="2142401">
          <a:off x="6447832" y="1935457"/>
          <a:ext cx="619861" cy="16699"/>
        </a:xfrm>
        <a:custGeom>
          <a:avLst/>
          <a:gdLst/>
          <a:ahLst/>
          <a:cxnLst/>
          <a:rect l="0" t="0" r="0" b="0"/>
          <a:pathLst>
            <a:path>
              <a:moveTo>
                <a:pt x="0" y="8349"/>
              </a:moveTo>
              <a:lnTo>
                <a:pt x="619861" y="834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6742266" y="1928310"/>
        <a:ext cx="30993" cy="30993"/>
      </dsp:txXfrm>
    </dsp:sp>
    <dsp:sp modelId="{E84C4043-2390-45B7-A40E-290FECD70E55}">
      <dsp:nvSpPr>
        <dsp:cNvPr id="0" name=""/>
        <dsp:cNvSpPr/>
      </dsp:nvSpPr>
      <dsp:spPr>
        <a:xfrm>
          <a:off x="7009431" y="1810108"/>
          <a:ext cx="1258341" cy="62917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黑体" panose="02010609060101010101" pitchFamily="49" charset="-122"/>
              <a:ea typeface="黑体" panose="02010609060101010101" pitchFamily="49" charset="-122"/>
            </a:rPr>
            <a:t>GEM</a:t>
          </a:r>
          <a:endParaRPr lang="zh-CN" sz="1700" kern="1200">
            <a:latin typeface="黑体" panose="02010609060101010101" pitchFamily="49" charset="-122"/>
            <a:ea typeface="黑体" panose="02010609060101010101" pitchFamily="49" charset="-122"/>
          </a:endParaRPr>
        </a:p>
      </dsp:txBody>
      <dsp:txXfrm>
        <a:off x="7027859" y="1828536"/>
        <a:ext cx="1221485" cy="592314"/>
      </dsp:txXfrm>
    </dsp:sp>
    <dsp:sp modelId="{A3D7AD99-0AD1-48EB-BB69-7748C63B1367}">
      <dsp:nvSpPr>
        <dsp:cNvPr id="0" name=""/>
        <dsp:cNvSpPr/>
      </dsp:nvSpPr>
      <dsp:spPr>
        <a:xfrm rot="4249260">
          <a:off x="3072080" y="2478117"/>
          <a:ext cx="1532131" cy="16699"/>
        </a:xfrm>
        <a:custGeom>
          <a:avLst/>
          <a:gdLst/>
          <a:ahLst/>
          <a:cxnLst/>
          <a:rect l="0" t="0" r="0" b="0"/>
          <a:pathLst>
            <a:path>
              <a:moveTo>
                <a:pt x="0" y="8349"/>
              </a:moveTo>
              <a:lnTo>
                <a:pt x="1532131" y="83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3799842" y="2448163"/>
        <a:ext cx="76606" cy="76606"/>
      </dsp:txXfrm>
    </dsp:sp>
    <dsp:sp modelId="{DC20ADB9-C38B-4B75-A76F-ABB95CE7DC83}">
      <dsp:nvSpPr>
        <dsp:cNvPr id="0" name=""/>
        <dsp:cNvSpPr/>
      </dsp:nvSpPr>
      <dsp:spPr>
        <a:xfrm>
          <a:off x="4089814" y="2895427"/>
          <a:ext cx="2416267" cy="62917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zh-CN" sz="1700" kern="1200" dirty="0">
              <a:latin typeface="黑体" panose="02010609060101010101" pitchFamily="49" charset="-122"/>
              <a:ea typeface="黑体" panose="02010609060101010101" pitchFamily="49" charset="-122"/>
            </a:rPr>
            <a:t>平行板电极气体探测器</a:t>
          </a:r>
        </a:p>
      </dsp:txBody>
      <dsp:txXfrm>
        <a:off x="4108242" y="2913855"/>
        <a:ext cx="2379411" cy="592314"/>
      </dsp:txXfrm>
    </dsp:sp>
    <dsp:sp modelId="{2AA32180-6A09-4C6E-9A3E-8600BEAE7BBC}">
      <dsp:nvSpPr>
        <dsp:cNvPr id="0" name=""/>
        <dsp:cNvSpPr/>
      </dsp:nvSpPr>
      <dsp:spPr>
        <a:xfrm rot="19362537">
          <a:off x="6445047" y="3020777"/>
          <a:ext cx="597119" cy="16699"/>
        </a:xfrm>
        <a:custGeom>
          <a:avLst/>
          <a:gdLst/>
          <a:ahLst/>
          <a:cxnLst/>
          <a:rect l="0" t="0" r="0" b="0"/>
          <a:pathLst>
            <a:path>
              <a:moveTo>
                <a:pt x="0" y="8349"/>
              </a:moveTo>
              <a:lnTo>
                <a:pt x="597119" y="834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6728679" y="3014198"/>
        <a:ext cx="29855" cy="29855"/>
      </dsp:txXfrm>
    </dsp:sp>
    <dsp:sp modelId="{A3DE8E9A-EAD2-477A-BE81-E9C668E3B178}">
      <dsp:nvSpPr>
        <dsp:cNvPr id="0" name=""/>
        <dsp:cNvSpPr/>
      </dsp:nvSpPr>
      <dsp:spPr>
        <a:xfrm>
          <a:off x="6981131" y="2533654"/>
          <a:ext cx="1258341" cy="62917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黑体" panose="02010609060101010101" pitchFamily="49" charset="-122"/>
              <a:ea typeface="黑体" panose="02010609060101010101" pitchFamily="49" charset="-122"/>
            </a:rPr>
            <a:t>RPC</a:t>
          </a:r>
          <a:endParaRPr lang="zh-CN" sz="1700" kern="1200">
            <a:latin typeface="黑体" panose="02010609060101010101" pitchFamily="49" charset="-122"/>
            <a:ea typeface="黑体" panose="02010609060101010101" pitchFamily="49" charset="-122"/>
          </a:endParaRPr>
        </a:p>
      </dsp:txBody>
      <dsp:txXfrm>
        <a:off x="6999559" y="2552082"/>
        <a:ext cx="1221485" cy="592314"/>
      </dsp:txXfrm>
    </dsp:sp>
    <dsp:sp modelId="{DF0ADD6F-4815-48F2-A3A5-55793FEA1D1E}">
      <dsp:nvSpPr>
        <dsp:cNvPr id="0" name=""/>
        <dsp:cNvSpPr/>
      </dsp:nvSpPr>
      <dsp:spPr>
        <a:xfrm rot="2142401">
          <a:off x="6447820" y="3382550"/>
          <a:ext cx="619861" cy="16699"/>
        </a:xfrm>
        <a:custGeom>
          <a:avLst/>
          <a:gdLst/>
          <a:ahLst/>
          <a:cxnLst/>
          <a:rect l="0" t="0" r="0" b="0"/>
          <a:pathLst>
            <a:path>
              <a:moveTo>
                <a:pt x="0" y="8349"/>
              </a:moveTo>
              <a:lnTo>
                <a:pt x="619861" y="834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6742254" y="3375403"/>
        <a:ext cx="30993" cy="30993"/>
      </dsp:txXfrm>
    </dsp:sp>
    <dsp:sp modelId="{C7BA96E1-1C45-4AB7-852D-D7A51BC3CCD9}">
      <dsp:nvSpPr>
        <dsp:cNvPr id="0" name=""/>
        <dsp:cNvSpPr/>
      </dsp:nvSpPr>
      <dsp:spPr>
        <a:xfrm>
          <a:off x="7009419" y="3257201"/>
          <a:ext cx="1258341" cy="62917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黑体" panose="02010609060101010101" pitchFamily="49" charset="-122"/>
              <a:ea typeface="黑体" panose="02010609060101010101" pitchFamily="49" charset="-122"/>
            </a:rPr>
            <a:t>MRPC</a:t>
          </a:r>
          <a:endParaRPr lang="zh-CN" sz="1700" kern="1200">
            <a:latin typeface="黑体" panose="02010609060101010101" pitchFamily="49" charset="-122"/>
            <a:ea typeface="黑体" panose="02010609060101010101" pitchFamily="49" charset="-122"/>
          </a:endParaRPr>
        </a:p>
      </dsp:txBody>
      <dsp:txXfrm>
        <a:off x="7027847" y="3275629"/>
        <a:ext cx="1221485" cy="592314"/>
      </dsp:txXfrm>
    </dsp:sp>
    <dsp:sp modelId="{F9A3FD0A-FB87-4734-AEA5-F1A10ED1408F}">
      <dsp:nvSpPr>
        <dsp:cNvPr id="0" name=""/>
        <dsp:cNvSpPr/>
      </dsp:nvSpPr>
      <dsp:spPr>
        <a:xfrm rot="1186030">
          <a:off x="1394983" y="4196540"/>
          <a:ext cx="534853" cy="16699"/>
        </a:xfrm>
        <a:custGeom>
          <a:avLst/>
          <a:gdLst/>
          <a:ahLst/>
          <a:cxnLst/>
          <a:rect l="0" t="0" r="0" b="0"/>
          <a:pathLst>
            <a:path>
              <a:moveTo>
                <a:pt x="0" y="8349"/>
              </a:moveTo>
              <a:lnTo>
                <a:pt x="534853" y="83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1649038" y="4191518"/>
        <a:ext cx="26742" cy="26742"/>
      </dsp:txXfrm>
    </dsp:sp>
    <dsp:sp modelId="{E93E9A99-E65A-4477-A597-DCBDDC82BBBC}">
      <dsp:nvSpPr>
        <dsp:cNvPr id="0" name=""/>
        <dsp:cNvSpPr/>
      </dsp:nvSpPr>
      <dsp:spPr>
        <a:xfrm>
          <a:off x="1914078" y="3980747"/>
          <a:ext cx="1718630" cy="62917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zh-CN" sz="1700" kern="1200" dirty="0">
              <a:latin typeface="黑体" panose="02010609060101010101" pitchFamily="49" charset="-122"/>
              <a:ea typeface="黑体" panose="02010609060101010101" pitchFamily="49" charset="-122"/>
            </a:rPr>
            <a:t>半导体探测器</a:t>
          </a:r>
        </a:p>
      </dsp:txBody>
      <dsp:txXfrm>
        <a:off x="1932506" y="3999175"/>
        <a:ext cx="1681774" cy="592314"/>
      </dsp:txXfrm>
    </dsp:sp>
    <dsp:sp modelId="{465E9A7F-0D05-45C0-BCB4-CDA1BB992F28}">
      <dsp:nvSpPr>
        <dsp:cNvPr id="0" name=""/>
        <dsp:cNvSpPr/>
      </dsp:nvSpPr>
      <dsp:spPr>
        <a:xfrm>
          <a:off x="3632709" y="4286983"/>
          <a:ext cx="503336" cy="16699"/>
        </a:xfrm>
        <a:custGeom>
          <a:avLst/>
          <a:gdLst/>
          <a:ahLst/>
          <a:cxnLst/>
          <a:rect l="0" t="0" r="0" b="0"/>
          <a:pathLst>
            <a:path>
              <a:moveTo>
                <a:pt x="0" y="8349"/>
              </a:moveTo>
              <a:lnTo>
                <a:pt x="503336" y="83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3871794" y="4282749"/>
        <a:ext cx="25166" cy="25166"/>
      </dsp:txXfrm>
    </dsp:sp>
    <dsp:sp modelId="{46355A24-438F-4B87-B017-54C1FBC4DE43}">
      <dsp:nvSpPr>
        <dsp:cNvPr id="0" name=""/>
        <dsp:cNvSpPr/>
      </dsp:nvSpPr>
      <dsp:spPr>
        <a:xfrm>
          <a:off x="4136046" y="3980747"/>
          <a:ext cx="5084153" cy="62917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黑体" panose="02010609060101010101" pitchFamily="49" charset="-122"/>
              <a:ea typeface="黑体" panose="02010609060101010101" pitchFamily="49" charset="-122"/>
            </a:rPr>
            <a:t>PIN</a:t>
          </a:r>
          <a:r>
            <a:rPr lang="zh-CN" sz="1700" kern="1200" dirty="0">
              <a:latin typeface="黑体" panose="02010609060101010101" pitchFamily="49" charset="-122"/>
              <a:ea typeface="黑体" panose="02010609060101010101" pitchFamily="49" charset="-122"/>
            </a:rPr>
            <a:t>、</a:t>
          </a:r>
          <a:r>
            <a:rPr lang="en-US" sz="1700" kern="1200" dirty="0" err="1">
              <a:latin typeface="黑体" panose="02010609060101010101" pitchFamily="49" charset="-122"/>
              <a:ea typeface="黑体" panose="02010609060101010101" pitchFamily="49" charset="-122"/>
            </a:rPr>
            <a:t>HPGe</a:t>
          </a:r>
          <a:r>
            <a:rPr lang="zh-CN" sz="1700" kern="1200" dirty="0">
              <a:latin typeface="黑体" panose="02010609060101010101" pitchFamily="49" charset="-122"/>
              <a:ea typeface="黑体" panose="02010609060101010101" pitchFamily="49" charset="-122"/>
            </a:rPr>
            <a:t>、</a:t>
          </a:r>
          <a:r>
            <a:rPr lang="en-US" sz="1700" kern="1200" dirty="0" err="1">
              <a:latin typeface="黑体" panose="02010609060101010101" pitchFamily="49" charset="-122"/>
              <a:ea typeface="黑体" panose="02010609060101010101" pitchFamily="49" charset="-122"/>
            </a:rPr>
            <a:t>CdTe</a:t>
          </a:r>
          <a:r>
            <a:rPr lang="zh-CN" sz="1700" kern="1200" dirty="0">
              <a:latin typeface="黑体" panose="02010609060101010101" pitchFamily="49" charset="-122"/>
              <a:ea typeface="黑体" panose="02010609060101010101" pitchFamily="49" charset="-122"/>
            </a:rPr>
            <a:t>、</a:t>
          </a:r>
          <a:r>
            <a:rPr lang="en-US" sz="1700" kern="1200" dirty="0">
              <a:latin typeface="黑体" panose="02010609060101010101" pitchFamily="49" charset="-122"/>
              <a:ea typeface="黑体" panose="02010609060101010101" pitchFamily="49" charset="-122"/>
            </a:rPr>
            <a:t>CZT</a:t>
          </a:r>
          <a:r>
            <a:rPr lang="zh-CN" sz="1700" kern="1200" dirty="0">
              <a:latin typeface="黑体" panose="02010609060101010101" pitchFamily="49" charset="-122"/>
              <a:ea typeface="黑体" panose="02010609060101010101" pitchFamily="49" charset="-122"/>
            </a:rPr>
            <a:t>、硅微条、硅像素、</a:t>
          </a:r>
          <a:r>
            <a:rPr lang="en-US" sz="1700" kern="1200" dirty="0">
              <a:latin typeface="黑体" panose="02010609060101010101" pitchFamily="49" charset="-122"/>
              <a:ea typeface="黑体" panose="02010609060101010101" pitchFamily="49" charset="-122"/>
            </a:rPr>
            <a:t>CCD</a:t>
          </a:r>
          <a:r>
            <a:rPr lang="zh-CN" sz="1700" kern="1200" dirty="0">
              <a:latin typeface="黑体" panose="02010609060101010101" pitchFamily="49" charset="-122"/>
              <a:ea typeface="黑体" panose="02010609060101010101" pitchFamily="49" charset="-122"/>
            </a:rPr>
            <a:t>、</a:t>
          </a:r>
          <a:r>
            <a:rPr lang="en-US" sz="1700" kern="1200" dirty="0">
              <a:latin typeface="黑体" panose="02010609060101010101" pitchFamily="49" charset="-122"/>
              <a:ea typeface="黑体" panose="02010609060101010101" pitchFamily="49" charset="-122"/>
            </a:rPr>
            <a:t>SSD</a:t>
          </a:r>
          <a:endParaRPr lang="zh-CN" sz="1700" kern="1200" dirty="0">
            <a:latin typeface="黑体" panose="02010609060101010101" pitchFamily="49" charset="-122"/>
            <a:ea typeface="黑体" panose="02010609060101010101" pitchFamily="49" charset="-122"/>
          </a:endParaRPr>
        </a:p>
      </dsp:txBody>
      <dsp:txXfrm>
        <a:off x="4154474" y="3999175"/>
        <a:ext cx="5047297" cy="592314"/>
      </dsp:txXfrm>
    </dsp:sp>
    <dsp:sp modelId="{4E2551EA-82F4-4C1C-83F7-70D243D101F9}">
      <dsp:nvSpPr>
        <dsp:cNvPr id="0" name=""/>
        <dsp:cNvSpPr/>
      </dsp:nvSpPr>
      <dsp:spPr>
        <a:xfrm rot="3654187">
          <a:off x="1144880" y="4558313"/>
          <a:ext cx="1035059" cy="16699"/>
        </a:xfrm>
        <a:custGeom>
          <a:avLst/>
          <a:gdLst/>
          <a:ahLst/>
          <a:cxnLst/>
          <a:rect l="0" t="0" r="0" b="0"/>
          <a:pathLst>
            <a:path>
              <a:moveTo>
                <a:pt x="0" y="8349"/>
              </a:moveTo>
              <a:lnTo>
                <a:pt x="1035059" y="83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1636533" y="4540786"/>
        <a:ext cx="51752" cy="51752"/>
      </dsp:txXfrm>
    </dsp:sp>
    <dsp:sp modelId="{555E8C7B-E506-48D6-B7BD-2A5B400FC343}">
      <dsp:nvSpPr>
        <dsp:cNvPr id="0" name=""/>
        <dsp:cNvSpPr/>
      </dsp:nvSpPr>
      <dsp:spPr>
        <a:xfrm>
          <a:off x="1914078" y="4704294"/>
          <a:ext cx="1672411" cy="62917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zh-CN" sz="1700" kern="1200" dirty="0">
              <a:latin typeface="黑体" panose="02010609060101010101" pitchFamily="49" charset="-122"/>
              <a:ea typeface="黑体" panose="02010609060101010101" pitchFamily="49" charset="-122"/>
            </a:rPr>
            <a:t>闪烁探测器</a:t>
          </a:r>
        </a:p>
      </dsp:txBody>
      <dsp:txXfrm>
        <a:off x="1932506" y="4722722"/>
        <a:ext cx="1635555" cy="592314"/>
      </dsp:txXfrm>
    </dsp:sp>
    <dsp:sp modelId="{38D99C0E-83FE-4B1C-87A4-655967482C99}">
      <dsp:nvSpPr>
        <dsp:cNvPr id="0" name=""/>
        <dsp:cNvSpPr/>
      </dsp:nvSpPr>
      <dsp:spPr>
        <a:xfrm>
          <a:off x="3586490" y="5010530"/>
          <a:ext cx="503336" cy="16699"/>
        </a:xfrm>
        <a:custGeom>
          <a:avLst/>
          <a:gdLst/>
          <a:ahLst/>
          <a:cxnLst/>
          <a:rect l="0" t="0" r="0" b="0"/>
          <a:pathLst>
            <a:path>
              <a:moveTo>
                <a:pt x="0" y="8349"/>
              </a:moveTo>
              <a:lnTo>
                <a:pt x="503336" y="83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3825575" y="5006296"/>
        <a:ext cx="25166" cy="25166"/>
      </dsp:txXfrm>
    </dsp:sp>
    <dsp:sp modelId="{DD354EF8-A672-4E69-A043-BCF540AA8C9A}">
      <dsp:nvSpPr>
        <dsp:cNvPr id="0" name=""/>
        <dsp:cNvSpPr/>
      </dsp:nvSpPr>
      <dsp:spPr>
        <a:xfrm>
          <a:off x="4089827" y="4704294"/>
          <a:ext cx="2753943" cy="62917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zh-CN" sz="1700" kern="1200" dirty="0">
              <a:latin typeface="黑体" panose="02010609060101010101" pitchFamily="49" charset="-122"/>
              <a:ea typeface="黑体" panose="02010609060101010101" pitchFamily="49" charset="-122"/>
            </a:rPr>
            <a:t>闪烁体</a:t>
          </a:r>
          <a:r>
            <a:rPr lang="en-US" sz="1700" kern="1200" dirty="0">
              <a:latin typeface="黑体" panose="02010609060101010101" pitchFamily="49" charset="-122"/>
              <a:ea typeface="黑体" panose="02010609060101010101" pitchFamily="49" charset="-122"/>
            </a:rPr>
            <a:t>+PMT</a:t>
          </a:r>
          <a:r>
            <a:rPr lang="zh-CN" altLang="en-US" sz="1700" kern="1200" dirty="0">
              <a:latin typeface="黑体" panose="02010609060101010101" pitchFamily="49" charset="-122"/>
              <a:ea typeface="黑体" panose="02010609060101010101" pitchFamily="49" charset="-122"/>
            </a:rPr>
            <a:t>、闪烁体</a:t>
          </a:r>
          <a:r>
            <a:rPr lang="en-US" altLang="zh-CN" sz="1700" kern="1200" dirty="0">
              <a:latin typeface="黑体" panose="02010609060101010101" pitchFamily="49" charset="-122"/>
              <a:ea typeface="黑体" panose="02010609060101010101" pitchFamily="49" charset="-122"/>
            </a:rPr>
            <a:t>+</a:t>
          </a:r>
          <a:r>
            <a:rPr lang="en-US" sz="1700" kern="1200" dirty="0" err="1">
              <a:latin typeface="黑体" panose="02010609060101010101" pitchFamily="49" charset="-122"/>
              <a:ea typeface="黑体" panose="02010609060101010101" pitchFamily="49" charset="-122"/>
            </a:rPr>
            <a:t>SiPM</a:t>
          </a:r>
          <a:endParaRPr lang="zh-CN" sz="1700" kern="1200" dirty="0">
            <a:latin typeface="黑体" panose="02010609060101010101" pitchFamily="49" charset="-122"/>
            <a:ea typeface="黑体" panose="02010609060101010101" pitchFamily="49" charset="-122"/>
          </a:endParaRPr>
        </a:p>
      </dsp:txBody>
      <dsp:txXfrm>
        <a:off x="4108255" y="4722722"/>
        <a:ext cx="2717087" cy="592314"/>
      </dsp:txXfrm>
    </dsp:sp>
    <dsp:sp modelId="{0822EFD0-8530-4DBF-8BAA-46D0E961E884}">
      <dsp:nvSpPr>
        <dsp:cNvPr id="0" name=""/>
        <dsp:cNvSpPr/>
      </dsp:nvSpPr>
      <dsp:spPr>
        <a:xfrm rot="4369170">
          <a:off x="810402" y="4920086"/>
          <a:ext cx="1704014" cy="16699"/>
        </a:xfrm>
        <a:custGeom>
          <a:avLst/>
          <a:gdLst/>
          <a:ahLst/>
          <a:cxnLst/>
          <a:rect l="0" t="0" r="0" b="0"/>
          <a:pathLst>
            <a:path>
              <a:moveTo>
                <a:pt x="0" y="8349"/>
              </a:moveTo>
              <a:lnTo>
                <a:pt x="1704014" y="83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黑体" panose="02010609060101010101" pitchFamily="49" charset="-122"/>
            <a:ea typeface="黑体" panose="02010609060101010101" pitchFamily="49" charset="-122"/>
          </a:endParaRPr>
        </a:p>
      </dsp:txBody>
      <dsp:txXfrm>
        <a:off x="1619809" y="4885836"/>
        <a:ext cx="85200" cy="85200"/>
      </dsp:txXfrm>
    </dsp:sp>
    <dsp:sp modelId="{503C3697-EF23-4853-BB5E-4D903A28B5E5}">
      <dsp:nvSpPr>
        <dsp:cNvPr id="0" name=""/>
        <dsp:cNvSpPr/>
      </dsp:nvSpPr>
      <dsp:spPr>
        <a:xfrm>
          <a:off x="1914078" y="5427840"/>
          <a:ext cx="1718630" cy="62917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zh-CN" sz="1700" kern="1200" dirty="0">
              <a:latin typeface="黑体" panose="02010609060101010101" pitchFamily="49" charset="-122"/>
              <a:ea typeface="黑体" panose="02010609060101010101" pitchFamily="49" charset="-122"/>
            </a:rPr>
            <a:t>契伦科夫探测器</a:t>
          </a:r>
        </a:p>
      </dsp:txBody>
      <dsp:txXfrm>
        <a:off x="1932506" y="5446268"/>
        <a:ext cx="1681774" cy="592314"/>
      </dsp:txXfrm>
    </dsp:sp>
    <dsp:sp modelId="{2F734877-15D4-49C3-90A9-3E66F4FFF356}">
      <dsp:nvSpPr>
        <dsp:cNvPr id="0" name=""/>
        <dsp:cNvSpPr/>
      </dsp:nvSpPr>
      <dsp:spPr>
        <a:xfrm rot="4675100">
          <a:off x="460014" y="5281860"/>
          <a:ext cx="2404791" cy="16699"/>
        </a:xfrm>
        <a:custGeom>
          <a:avLst/>
          <a:gdLst/>
          <a:ahLst/>
          <a:cxnLst/>
          <a:rect l="0" t="0" r="0" b="0"/>
          <a:pathLst>
            <a:path>
              <a:moveTo>
                <a:pt x="0" y="8349"/>
              </a:moveTo>
              <a:lnTo>
                <a:pt x="2404791" y="83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latin typeface="黑体" panose="02010609060101010101" pitchFamily="49" charset="-122"/>
            <a:ea typeface="黑体" panose="02010609060101010101" pitchFamily="49" charset="-122"/>
          </a:endParaRPr>
        </a:p>
      </dsp:txBody>
      <dsp:txXfrm>
        <a:off x="1602290" y="5230089"/>
        <a:ext cx="120239" cy="120239"/>
      </dsp:txXfrm>
    </dsp:sp>
    <dsp:sp modelId="{A5AC7A7A-C022-4B5D-B206-7CB7A04D152C}">
      <dsp:nvSpPr>
        <dsp:cNvPr id="0" name=""/>
        <dsp:cNvSpPr/>
      </dsp:nvSpPr>
      <dsp:spPr>
        <a:xfrm>
          <a:off x="1914078" y="6151387"/>
          <a:ext cx="1718643" cy="62917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zh-CN" sz="1700" kern="1200" dirty="0">
              <a:latin typeface="黑体" panose="02010609060101010101" pitchFamily="49" charset="-122"/>
              <a:ea typeface="黑体" panose="02010609060101010101" pitchFamily="49" charset="-122"/>
            </a:rPr>
            <a:t>穿越辐射探测器</a:t>
          </a:r>
        </a:p>
      </dsp:txBody>
      <dsp:txXfrm>
        <a:off x="1932506" y="6169815"/>
        <a:ext cx="1681787" cy="5923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image" Target="../media/image18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image" Target="../media/image1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pPr/>
              <a:t>10/15/2018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pPr/>
              <a:t>‹#›</a:t>
            </a:fld>
            <a:endParaRPr/>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pPr/>
              <a:t>10/15/2018</a:t>
            </a:fld>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pPr/>
              <a:t>‹#›</a:t>
            </a:fld>
            <a:endParaRPr/>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074690-7256-4BB9-AC0F-97AEAE8CDEC2}" type="slidenum">
              <a:rPr lang="uk-UA" smtClean="0"/>
              <a:pPr/>
              <a:t>2</a:t>
            </a:fld>
            <a:endParaRPr lang="uk-UA"/>
          </a:p>
        </p:txBody>
      </p:sp>
    </p:spTree>
    <p:extLst>
      <p:ext uri="{BB962C8B-B14F-4D97-AF65-F5344CB8AC3E}">
        <p14:creationId xmlns:p14="http://schemas.microsoft.com/office/powerpoint/2010/main" val="136649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t>该实验采用</a:t>
            </a:r>
            <a:r>
              <a:rPr lang="zh-CN" altLang="zh-CN" dirty="0"/>
              <a:t>读出电子学包括三个组成部分：基于</a:t>
            </a:r>
            <a:r>
              <a:rPr lang="en-US" altLang="zh-CN" dirty="0"/>
              <a:t>APV25</a:t>
            </a:r>
            <a:r>
              <a:rPr lang="zh-CN" altLang="zh-CN" dirty="0"/>
              <a:t>芯片的</a:t>
            </a:r>
            <a:r>
              <a:rPr lang="en-US" altLang="zh-CN" dirty="0"/>
              <a:t>FEC</a:t>
            </a:r>
            <a:r>
              <a:rPr lang="zh-CN" altLang="zh-CN" dirty="0"/>
              <a:t>子板、承接多块子板的背板以及数据汇总处理的</a:t>
            </a:r>
            <a:r>
              <a:rPr lang="en-US" altLang="zh-CN" dirty="0"/>
              <a:t>MPD</a:t>
            </a:r>
            <a:r>
              <a:rPr lang="zh-CN" altLang="zh-CN" dirty="0"/>
              <a:t>板</a:t>
            </a:r>
            <a:r>
              <a:rPr lang="zh-CN" altLang="en-US" dirty="0"/>
              <a:t>。</a:t>
            </a:r>
            <a:r>
              <a:rPr lang="en-US" altLang="zh-CN" dirty="0"/>
              <a:t>FEC</a:t>
            </a:r>
            <a:r>
              <a:rPr lang="zh-CN" altLang="zh-CN" dirty="0"/>
              <a:t>子板模拟读出信号通过</a:t>
            </a:r>
            <a:r>
              <a:rPr lang="en-US" altLang="zh-CN" dirty="0"/>
              <a:t>HDMI</a:t>
            </a:r>
            <a:r>
              <a:rPr lang="zh-CN" altLang="zh-CN" dirty="0"/>
              <a:t>连接线传输到</a:t>
            </a:r>
            <a:r>
              <a:rPr lang="en-US" altLang="zh-CN" dirty="0"/>
              <a:t>MPD</a:t>
            </a:r>
            <a:r>
              <a:rPr lang="zh-CN" altLang="zh-CN" dirty="0"/>
              <a:t>板上，背板为</a:t>
            </a:r>
            <a:r>
              <a:rPr lang="en-US" altLang="zh-CN" dirty="0"/>
              <a:t>FEC</a:t>
            </a:r>
            <a:r>
              <a:rPr lang="zh-CN" altLang="zh-CN" dirty="0"/>
              <a:t>子板提供机械支撑、供电、触发时钟以及配置总线。</a:t>
            </a:r>
            <a:r>
              <a:rPr lang="en-US" altLang="zh-CN" dirty="0"/>
              <a:t>MPD</a:t>
            </a:r>
            <a:r>
              <a:rPr lang="zh-CN" altLang="en-US" dirty="0"/>
              <a:t>板基于标准的</a:t>
            </a:r>
            <a:r>
              <a:rPr lang="en-US" altLang="zh-CN" dirty="0"/>
              <a:t>VME</a:t>
            </a:r>
            <a:r>
              <a:rPr lang="zh-CN" altLang="en-US" dirty="0"/>
              <a:t>机箱设计，可以在机箱内集成多块</a:t>
            </a:r>
            <a:r>
              <a:rPr lang="en-US" altLang="zh-CN" dirty="0"/>
              <a:t>DCM</a:t>
            </a:r>
            <a:r>
              <a:rPr lang="zh-CN" altLang="en-US" dirty="0"/>
              <a:t>实现大规模读出。</a:t>
            </a:r>
          </a:p>
          <a:p>
            <a:r>
              <a:rPr lang="zh-CN" altLang="en-US" dirty="0"/>
              <a:t>此读出方案集成度高，结构相对灵活，可以根据实验规模选择合适数量的子板和后端板。但由于前后端传输模拟信号，前后端传输距离短，连接复杂。</a:t>
            </a:r>
          </a:p>
          <a:p>
            <a:endParaRPr lang="zh-CN" altLang="en-US" dirty="0"/>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13</a:t>
            </a:fld>
            <a:endParaRPr lang="en-US" altLang="zh-CN"/>
          </a:p>
        </p:txBody>
      </p:sp>
    </p:spTree>
    <p:extLst>
      <p:ext uri="{BB962C8B-B14F-4D97-AF65-F5344CB8AC3E}">
        <p14:creationId xmlns:p14="http://schemas.microsoft.com/office/powerpoint/2010/main" val="326876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14</a:t>
            </a:fld>
            <a:endParaRPr lang="en-US" altLang="zh-CN"/>
          </a:p>
        </p:txBody>
      </p:sp>
    </p:spTree>
    <p:extLst>
      <p:ext uri="{BB962C8B-B14F-4D97-AF65-F5344CB8AC3E}">
        <p14:creationId xmlns:p14="http://schemas.microsoft.com/office/powerpoint/2010/main" val="2318276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spcAft>
                <a:spcPct val="0"/>
              </a:spcAft>
              <a:buSzPct val="68000"/>
              <a:defRPr/>
            </a:pPr>
            <a:r>
              <a:rPr lang="en-US" altLang="zh-CN" sz="2600" dirty="0">
                <a:latin typeface="黑体" panose="02010609060101010101" pitchFamily="49" charset="-122"/>
                <a:ea typeface="黑体" panose="02010609060101010101" pitchFamily="49" charset="-122"/>
              </a:rPr>
              <a:t>CERN</a:t>
            </a:r>
            <a:r>
              <a:rPr lang="zh-CN" altLang="en-US" sz="2600" dirty="0">
                <a:latin typeface="黑体" panose="02010609060101010101" pitchFamily="49" charset="-122"/>
                <a:ea typeface="黑体" panose="02010609060101010101" pitchFamily="49" charset="-122"/>
              </a:rPr>
              <a:t> </a:t>
            </a:r>
            <a:r>
              <a:rPr lang="en-US" altLang="zh-CN" sz="2600" dirty="0">
                <a:latin typeface="黑体" panose="02010609060101010101" pitchFamily="49" charset="-122"/>
                <a:ea typeface="黑体" panose="02010609060101010101" pitchFamily="49" charset="-122"/>
              </a:rPr>
              <a:t>RD51</a:t>
            </a:r>
            <a:r>
              <a:rPr lang="zh-CN" altLang="en-US" sz="2600" dirty="0">
                <a:latin typeface="黑体" panose="02010609060101010101" pitchFamily="49" charset="-122"/>
                <a:ea typeface="黑体" panose="02010609060101010101" pitchFamily="49" charset="-122"/>
              </a:rPr>
              <a:t>小组提出</a:t>
            </a:r>
            <a:endParaRPr lang="en-US" altLang="zh-CN" sz="2600" dirty="0">
              <a:latin typeface="黑体" panose="02010609060101010101" pitchFamily="49" charset="-122"/>
              <a:ea typeface="黑体" panose="02010609060101010101" pitchFamily="49" charset="-122"/>
            </a:endParaRPr>
          </a:p>
          <a:p>
            <a:pPr lvl="1" fontAlgn="base">
              <a:spcAft>
                <a:spcPct val="0"/>
              </a:spcAft>
              <a:buSzPct val="68000"/>
              <a:defRPr/>
            </a:pPr>
            <a:r>
              <a:rPr lang="zh-CN" altLang="en-US" sz="2200" dirty="0">
                <a:latin typeface="黑体" panose="02010609060101010101" pitchFamily="49" charset="-122"/>
                <a:ea typeface="黑体" panose="02010609060101010101" pitchFamily="49" charset="-122"/>
              </a:rPr>
              <a:t>可兼容不同</a:t>
            </a:r>
            <a:r>
              <a:rPr lang="en-US" altLang="zh-CN" sz="2200" dirty="0">
                <a:latin typeface="黑体" panose="02010609060101010101" pitchFamily="49" charset="-122"/>
                <a:ea typeface="黑体" panose="02010609060101010101" pitchFamily="49" charset="-122"/>
              </a:rPr>
              <a:t>ASIC</a:t>
            </a:r>
            <a:r>
              <a:rPr lang="zh-CN" altLang="en-US" sz="2200" dirty="0">
                <a:latin typeface="黑体" panose="02010609060101010101" pitchFamily="49" charset="-122"/>
                <a:ea typeface="黑体" panose="02010609060101010101" pitchFamily="49" charset="-122"/>
              </a:rPr>
              <a:t>芯片，满足不同场合的探测器需求</a:t>
            </a:r>
            <a:endParaRPr lang="en-US" altLang="zh-CN" sz="2200" dirty="0">
              <a:latin typeface="黑体" panose="02010609060101010101" pitchFamily="49" charset="-122"/>
              <a:ea typeface="黑体" panose="02010609060101010101" pitchFamily="49" charset="-122"/>
            </a:endParaRPr>
          </a:p>
          <a:p>
            <a:pPr lvl="1" fontAlgn="base">
              <a:spcAft>
                <a:spcPct val="0"/>
              </a:spcAft>
              <a:buSzPct val="68000"/>
              <a:defRPr/>
            </a:pPr>
            <a:r>
              <a:rPr lang="zh-CN" altLang="en-US" sz="2200" dirty="0">
                <a:latin typeface="黑体" panose="02010609060101010101" pitchFamily="49" charset="-122"/>
                <a:ea typeface="黑体" panose="02010609060101010101" pitchFamily="49" charset="-122"/>
              </a:rPr>
              <a:t>通道数可扩展，满足不同阶段、不同规模的实验需求</a:t>
            </a:r>
            <a:endParaRPr lang="en-US" altLang="zh-CN" sz="2200" dirty="0">
              <a:latin typeface="黑体" panose="02010609060101010101" pitchFamily="49" charset="-122"/>
              <a:ea typeface="黑体" panose="02010609060101010101" pitchFamily="49" charset="-122"/>
            </a:endParaRPr>
          </a:p>
          <a:p>
            <a:pPr lvl="1" fontAlgn="base">
              <a:spcAft>
                <a:spcPct val="0"/>
              </a:spcAft>
              <a:buSzPct val="68000"/>
              <a:defRPr/>
            </a:pPr>
            <a:r>
              <a:rPr lang="zh-CN" altLang="en-US" sz="2200" dirty="0">
                <a:latin typeface="黑体" panose="02010609060101010101" pitchFamily="49" charset="-122"/>
                <a:ea typeface="黑体" panose="02010609060101010101" pitchFamily="49" charset="-122"/>
              </a:rPr>
              <a:t>基于以太网的数据数据传输</a:t>
            </a:r>
            <a:endParaRPr lang="en-US" altLang="zh-CN" sz="2200" dirty="0">
              <a:latin typeface="黑体" panose="02010609060101010101" pitchFamily="49" charset="-122"/>
              <a:ea typeface="黑体" panose="02010609060101010101" pitchFamily="49" charset="-122"/>
            </a:endParaRPr>
          </a:p>
          <a:p>
            <a:endParaRPr lang="zh-CN" altLang="en-US" dirty="0"/>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15</a:t>
            </a:fld>
            <a:endParaRPr lang="en-US" altLang="zh-CN"/>
          </a:p>
        </p:txBody>
      </p:sp>
    </p:spTree>
    <p:extLst>
      <p:ext uri="{BB962C8B-B14F-4D97-AF65-F5344CB8AC3E}">
        <p14:creationId xmlns:p14="http://schemas.microsoft.com/office/powerpoint/2010/main" val="420060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16</a:t>
            </a:fld>
            <a:endParaRPr lang="en-US" altLang="zh-CN"/>
          </a:p>
        </p:txBody>
      </p:sp>
    </p:spTree>
    <p:extLst>
      <p:ext uri="{BB962C8B-B14F-4D97-AF65-F5344CB8AC3E}">
        <p14:creationId xmlns:p14="http://schemas.microsoft.com/office/powerpoint/2010/main" val="1494940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buClr>
                    <a:srgbClr val="0000FF"/>
                  </a:buClr>
                  <a:buFont typeface="Wingdings" panose="05000000000000000000" pitchFamily="2" charset="2"/>
                  <a:buNone/>
                  <a:defRPr/>
                </a:pPr>
                <a:endParaRPr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NEXT</a:t>
                </a:r>
                <a:r>
                  <a:rPr lang="zh-CN" altLang="en-US" sz="1200" kern="1200" dirty="0">
                    <a:solidFill>
                      <a:schemeClr val="tx1"/>
                    </a:solidFill>
                    <a:effectLst/>
                    <a:latin typeface="+mn-lt"/>
                    <a:ea typeface="+mn-ea"/>
                    <a:cs typeface="+mn-cs"/>
                  </a:rPr>
                  <a:t>实验是在</a:t>
                </a:r>
                <a:r>
                  <a:rPr lang="zh-CN" altLang="zh-CN" sz="1200" kern="1200" dirty="0">
                    <a:solidFill>
                      <a:schemeClr val="tx1"/>
                    </a:solidFill>
                    <a:effectLst/>
                    <a:latin typeface="+mn-lt"/>
                    <a:ea typeface="+mn-ea"/>
                    <a:cs typeface="+mn-cs"/>
                  </a:rPr>
                  <a:t>西班牙的地下实验室开展的</a:t>
                </a:r>
                <a:r>
                  <a:rPr lang="zh-CN" altLang="en-US" sz="1200" kern="1200" dirty="0">
                    <a:solidFill>
                      <a:schemeClr val="tx1"/>
                    </a:solidFill>
                    <a:effectLst/>
                    <a:latin typeface="+mn-lt"/>
                    <a:ea typeface="+mn-ea"/>
                    <a:cs typeface="+mn-cs"/>
                  </a:rPr>
                  <a:t>寻找</a:t>
                </a:r>
                <a:r>
                  <a:rPr lang="zh-CN" altLang="zh-CN" sz="1200" kern="1200" dirty="0">
                    <a:solidFill>
                      <a:schemeClr val="tx1"/>
                    </a:solidFill>
                    <a:effectLst/>
                    <a:latin typeface="+mn-lt"/>
                    <a:ea typeface="+mn-ea"/>
                    <a:cs typeface="+mn-cs"/>
                  </a:rPr>
                  <a:t>无中微子双贝塔衰变实验</a:t>
                </a:r>
                <a:r>
                  <a:rPr lang="zh-CN" altLang="en-US" sz="1200" kern="1200" dirty="0">
                    <a:solidFill>
                      <a:schemeClr val="tx1"/>
                    </a:solidFill>
                    <a:effectLst/>
                    <a:latin typeface="+mn-lt"/>
                    <a:ea typeface="+mn-ea"/>
                    <a:cs typeface="+mn-cs"/>
                  </a:rPr>
                  <a:t>，它的原型探测器读出系统采用的是</a:t>
                </a:r>
                <a:r>
                  <a:rPr lang="en-US" altLang="zh-CN" sz="1200" kern="1200" dirty="0">
                    <a:solidFill>
                      <a:schemeClr val="tx1"/>
                    </a:solidFill>
                    <a:effectLst/>
                    <a:latin typeface="+mn-lt"/>
                    <a:ea typeface="+mn-ea"/>
                    <a:cs typeface="+mn-cs"/>
                  </a:rPr>
                  <a:t>SRS-ATCA</a:t>
                </a:r>
                <a:r>
                  <a:rPr lang="zh-CN" altLang="en-US" sz="1200" kern="1200" dirty="0">
                    <a:solidFill>
                      <a:schemeClr val="tx1"/>
                    </a:solidFill>
                    <a:effectLst/>
                    <a:latin typeface="+mn-lt"/>
                    <a:ea typeface="+mn-ea"/>
                    <a:cs typeface="+mn-cs"/>
                  </a:rPr>
                  <a:t>架构，板卡设计成子母板形式，对于不同的前端探测器设计不同的子板进行信号读出，而母板负责实现数据的汇总和处理。同时通过</a:t>
                </a:r>
                <a:r>
                  <a:rPr lang="en-US" altLang="zh-CN" sz="1200" kern="1200" dirty="0">
                    <a:solidFill>
                      <a:schemeClr val="tx1"/>
                    </a:solidFill>
                    <a:effectLst/>
                    <a:latin typeface="+mn-lt"/>
                    <a:ea typeface="+mn-ea"/>
                    <a:cs typeface="+mn-cs"/>
                  </a:rPr>
                  <a:t>ATCA</a:t>
                </a:r>
                <a:r>
                  <a:rPr lang="zh-CN" altLang="en-US" sz="1200" kern="1200" dirty="0">
                    <a:solidFill>
                      <a:schemeClr val="tx1"/>
                    </a:solidFill>
                    <a:effectLst/>
                    <a:latin typeface="+mn-lt"/>
                    <a:ea typeface="+mn-ea"/>
                    <a:cs typeface="+mn-cs"/>
                  </a:rPr>
                  <a:t>机箱的背板接口来</a:t>
                </a:r>
                <a:r>
                  <a:rPr lang="zh-CN" altLang="en-US" sz="1200" b="1" i="1" kern="1200" dirty="0">
                    <a:solidFill>
                      <a:schemeClr val="tx1"/>
                    </a:solidFill>
                    <a:effectLst/>
                    <a:latin typeface="+mn-lt"/>
                    <a:ea typeface="+mn-ea"/>
                    <a:cs typeface="+mn-cs"/>
                  </a:rPr>
                  <a:t>实现触发信息的收集以及控制信号的分发；</a:t>
                </a:r>
                <a:endParaRPr lang="en-US" altLang="zh-CN" sz="1200" b="1" i="1" kern="1200" dirty="0">
                  <a:solidFill>
                    <a:schemeClr val="tx1"/>
                  </a:solidFill>
                  <a:effectLst/>
                  <a:latin typeface="+mn-lt"/>
                  <a:ea typeface="+mn-ea"/>
                  <a:cs typeface="+mn-cs"/>
                </a:endParaRPr>
              </a:p>
              <a:p>
                <a:r>
                  <a:rPr lang="zh-CN" altLang="en-US" sz="1200" b="1" i="1" kern="1200" dirty="0">
                    <a:solidFill>
                      <a:schemeClr val="tx1"/>
                    </a:solidFill>
                    <a:effectLst/>
                    <a:latin typeface="+mn-lt"/>
                    <a:ea typeface="+mn-ea"/>
                    <a:cs typeface="+mn-cs"/>
                  </a:rPr>
                  <a:t>最后整个</a:t>
                </a:r>
                <a:r>
                  <a:rPr lang="zh-CN" altLang="en-US" sz="1200" kern="1200" dirty="0">
                    <a:solidFill>
                      <a:schemeClr val="tx1"/>
                    </a:solidFill>
                    <a:effectLst/>
                    <a:latin typeface="+mn-lt"/>
                    <a:ea typeface="+mn-ea"/>
                    <a:cs typeface="+mn-cs"/>
                  </a:rPr>
                  <a:t>原型系统通过</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个</a:t>
                </a:r>
                <a:r>
                  <a:rPr lang="en-US" altLang="zh-CN" sz="1200" kern="1200" dirty="0">
                    <a:solidFill>
                      <a:schemeClr val="tx1"/>
                    </a:solidFill>
                    <a:effectLst/>
                    <a:latin typeface="+mn-lt"/>
                    <a:ea typeface="+mn-ea"/>
                    <a:cs typeface="+mn-cs"/>
                  </a:rPr>
                  <a:t>ATCA</a:t>
                </a:r>
                <a:r>
                  <a:rPr lang="zh-CN" altLang="en-US" sz="1200" kern="1200" dirty="0">
                    <a:solidFill>
                      <a:schemeClr val="tx1"/>
                    </a:solidFill>
                    <a:effectLst/>
                    <a:latin typeface="+mn-lt"/>
                    <a:ea typeface="+mn-ea"/>
                    <a:cs typeface="+mn-cs"/>
                  </a:rPr>
                  <a:t>板卡实现</a:t>
                </a:r>
                <a:r>
                  <a:rPr lang="en-US" altLang="zh-CN" sz="1200" kern="1200" dirty="0">
                    <a:solidFill>
                      <a:schemeClr val="tx1"/>
                    </a:solidFill>
                    <a:effectLst/>
                    <a:latin typeface="+mn-lt"/>
                    <a:ea typeface="+mn-ea"/>
                    <a:cs typeface="+mn-cs"/>
                  </a:rPr>
                  <a:t>1800SiPM</a:t>
                </a:r>
                <a:r>
                  <a:rPr lang="zh-CN" altLang="en-US"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12</a:t>
                </a:r>
                <a:r>
                  <a:rPr lang="zh-CN" altLang="en-US" sz="1200" kern="1200" dirty="0">
                    <a:solidFill>
                      <a:schemeClr val="tx1"/>
                    </a:solidFill>
                    <a:effectLst/>
                    <a:latin typeface="+mn-lt"/>
                    <a:ea typeface="+mn-ea"/>
                    <a:cs typeface="+mn-cs"/>
                  </a:rPr>
                  <a:t>路</a:t>
                </a:r>
                <a:r>
                  <a:rPr lang="en-US" altLang="zh-CN" sz="1200" kern="1200" dirty="0">
                    <a:solidFill>
                      <a:schemeClr val="tx1"/>
                    </a:solidFill>
                    <a:effectLst/>
                    <a:latin typeface="+mn-lt"/>
                    <a:ea typeface="+mn-ea"/>
                    <a:cs typeface="+mn-cs"/>
                  </a:rPr>
                  <a:t>PMT</a:t>
                </a:r>
                <a:r>
                  <a:rPr lang="zh-CN" altLang="en-US" sz="1200" kern="1200" dirty="0">
                    <a:solidFill>
                      <a:schemeClr val="tx1"/>
                    </a:solidFill>
                    <a:effectLst/>
                    <a:latin typeface="+mn-lt"/>
                    <a:ea typeface="+mn-ea"/>
                    <a:cs typeface="+mn-cs"/>
                  </a:rPr>
                  <a:t>信号的数据读出</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第三个</a:t>
                </a:r>
                <a:r>
                  <a:rPr lang="en-US" altLang="zh-CN" sz="1200" kern="1200" dirty="0">
                    <a:solidFill>
                      <a:schemeClr val="tx1"/>
                    </a:solidFill>
                    <a:effectLst/>
                    <a:latin typeface="+mn-lt"/>
                    <a:ea typeface="+mn-ea"/>
                    <a:cs typeface="+mn-cs"/>
                  </a:rPr>
                  <a:t>ATCA</a:t>
                </a:r>
                <a:r>
                  <a:rPr lang="zh-CN" altLang="en-US" sz="1200" kern="1200" dirty="0">
                    <a:solidFill>
                      <a:schemeClr val="tx1"/>
                    </a:solidFill>
                    <a:effectLst/>
                    <a:latin typeface="+mn-lt"/>
                    <a:ea typeface="+mn-ea"/>
                    <a:cs typeface="+mn-cs"/>
                  </a:rPr>
                  <a:t>板卡实现系统的触发判选。利用</a:t>
                </a:r>
                <a:r>
                  <a:rPr lang="en-US" altLang="zh-CN" sz="1200" kern="1200" dirty="0">
                    <a:solidFill>
                      <a:schemeClr val="tx1"/>
                    </a:solidFill>
                    <a:effectLst/>
                    <a:latin typeface="+mn-lt"/>
                    <a:ea typeface="+mn-ea"/>
                    <a:cs typeface="+mn-cs"/>
                  </a:rPr>
                  <a:t>ATCA</a:t>
                </a:r>
                <a:r>
                  <a:rPr lang="zh-CN" altLang="en-US" sz="1200" kern="1200" dirty="0">
                    <a:solidFill>
                      <a:schemeClr val="tx1"/>
                    </a:solidFill>
                    <a:effectLst/>
                    <a:latin typeface="+mn-lt"/>
                    <a:ea typeface="+mn-ea"/>
                    <a:cs typeface="+mn-cs"/>
                  </a:rPr>
                  <a:t>架构整个系统集成度大大提高，同时可以进行扩展以应对实验的升级。</a:t>
                </a:r>
                <a:endParaRPr lang="zh-CN" altLang="en-US" dirty="0"/>
              </a:p>
            </p:txBody>
          </p:sp>
        </mc:Choice>
        <mc:Fallback xmlns="">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PANDA</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Anti-Proton Annihilations at Darmstadt</a:t>
                </a:r>
                <a:r>
                  <a:rPr lang="zh-CN" altLang="zh-CN" sz="1200" kern="1200" dirty="0" smtClean="0">
                    <a:solidFill>
                      <a:schemeClr val="tx1"/>
                    </a:solidFill>
                    <a:effectLst/>
                    <a:latin typeface="+mn-lt"/>
                    <a:ea typeface="+mn-ea"/>
                    <a:cs typeface="+mn-cs"/>
                  </a:rPr>
                  <a:t>）是安装在</a:t>
                </a:r>
                <a:r>
                  <a:rPr lang="en-US" altLang="zh-CN" sz="1200" kern="1200" dirty="0" smtClean="0">
                    <a:solidFill>
                      <a:schemeClr val="tx1"/>
                    </a:solidFill>
                    <a:effectLst/>
                    <a:latin typeface="+mn-lt"/>
                    <a:ea typeface="+mn-ea"/>
                    <a:cs typeface="+mn-cs"/>
                  </a:rPr>
                  <a:t>FAIR</a:t>
                </a:r>
                <a:r>
                  <a:rPr lang="zh-CN" altLang="zh-CN" sz="1200" kern="1200" dirty="0" smtClean="0">
                    <a:solidFill>
                      <a:schemeClr val="tx1"/>
                    </a:solidFill>
                    <a:effectLst/>
                    <a:latin typeface="+mn-lt"/>
                    <a:ea typeface="+mn-ea"/>
                    <a:cs typeface="+mn-cs"/>
                  </a:rPr>
                  <a:t>加速器</a:t>
                </a:r>
                <a:r>
                  <a:rPr lang="en-US" altLang="zh-CN" sz="1200" kern="1200" dirty="0" smtClean="0">
                    <a:solidFill>
                      <a:schemeClr val="tx1"/>
                    </a:solidFill>
                    <a:effectLst/>
                    <a:latin typeface="+mn-lt"/>
                    <a:ea typeface="+mn-ea"/>
                    <a:cs typeface="+mn-cs"/>
                  </a:rPr>
                  <a:t>HESR</a:t>
                </a:r>
                <a:r>
                  <a:rPr lang="zh-CN" altLang="zh-CN" sz="1200" kern="1200" dirty="0" smtClean="0">
                    <a:solidFill>
                      <a:schemeClr val="tx1"/>
                    </a:solidFill>
                    <a:effectLst/>
                    <a:latin typeface="+mn-lt"/>
                    <a:ea typeface="+mn-ea"/>
                    <a:cs typeface="+mn-cs"/>
                  </a:rPr>
                  <a:t>储存环上的一台通用谱仪，用以检测</a:t>
                </a:r>
                <a:r>
                  <a:rPr lang="en-US" altLang="zh-CN" sz="1200" kern="1200" dirty="0" smtClean="0">
                    <a:solidFill>
                      <a:schemeClr val="tx1"/>
                    </a:solidFill>
                    <a:effectLst/>
                    <a:latin typeface="+mn-lt"/>
                    <a:ea typeface="+mn-ea"/>
                    <a:cs typeface="+mn-cs"/>
                  </a:rPr>
                  <a:t>QCD</a:t>
                </a:r>
                <a:r>
                  <a:rPr lang="zh-CN" altLang="zh-CN" sz="1200" kern="1200" dirty="0" smtClean="0">
                    <a:solidFill>
                      <a:schemeClr val="tx1"/>
                    </a:solidFill>
                    <a:effectLst/>
                    <a:latin typeface="+mn-lt"/>
                    <a:ea typeface="+mn-ea"/>
                    <a:cs typeface="+mn-cs"/>
                  </a:rPr>
                  <a:t>强相互作用。</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整个实验在高亮度条件下进行，打靶产生的事例率率高达</a:t>
                </a:r>
                <a:r>
                  <a:rPr lang="en-US" altLang="zh-CN" sz="1200" i="0" kern="1200">
                    <a:solidFill>
                      <a:schemeClr val="tx1"/>
                    </a:solidFill>
                    <a:effectLst/>
                    <a:latin typeface="+mn-lt"/>
                    <a:ea typeface="+mn-ea"/>
                    <a:cs typeface="+mn-cs"/>
                  </a:rPr>
                  <a:t>3×</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10</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7/s</a:t>
                </a:r>
                <a:r>
                  <a:rPr lang="zh-CN" altLang="zh-CN" sz="1200" kern="1200" dirty="0">
                    <a:solidFill>
                      <a:schemeClr val="tx1"/>
                    </a:solidFill>
                    <a:effectLst/>
                    <a:latin typeface="+mn-lt"/>
                    <a:ea typeface="+mn-ea"/>
                    <a:cs typeface="+mn-cs"/>
                  </a:rPr>
                  <a:t>，以每个事例</a:t>
                </a:r>
                <a:r>
                  <a:rPr lang="en-US" altLang="zh-CN" sz="1200" kern="1200" dirty="0">
                    <a:solidFill>
                      <a:schemeClr val="tx1"/>
                    </a:solidFill>
                    <a:effectLst/>
                    <a:latin typeface="+mn-lt"/>
                    <a:ea typeface="+mn-ea"/>
                    <a:cs typeface="+mn-cs"/>
                  </a:rPr>
                  <a:t>4-20kB</a:t>
                </a:r>
                <a:r>
                  <a:rPr lang="zh-CN" altLang="zh-CN" sz="1200" kern="1200" dirty="0">
                    <a:solidFill>
                      <a:schemeClr val="tx1"/>
                    </a:solidFill>
                    <a:effectLst/>
                    <a:latin typeface="+mn-lt"/>
                    <a:ea typeface="+mn-ea"/>
                    <a:cs typeface="+mn-cs"/>
                  </a:rPr>
                  <a:t>的大小计算，经过前端电子学进行数据压缩和预处理后总的数据率将高达</a:t>
                </a:r>
                <a:r>
                  <a:rPr lang="en-US" altLang="zh-CN" sz="1200" kern="1200" dirty="0">
                    <a:solidFill>
                      <a:schemeClr val="tx1"/>
                    </a:solidFill>
                    <a:effectLst/>
                    <a:latin typeface="+mn-lt"/>
                    <a:ea typeface="+mn-ea"/>
                    <a:cs typeface="+mn-cs"/>
                  </a:rPr>
                  <a:t>40 GB/s</a:t>
                </a:r>
                <a:r>
                  <a:rPr lang="zh-CN" altLang="zh-CN" sz="1200" kern="1200" dirty="0">
                    <a:solidFill>
                      <a:schemeClr val="tx1"/>
                    </a:solidFill>
                    <a:effectLst/>
                    <a:latin typeface="+mn-lt"/>
                    <a:ea typeface="+mn-ea"/>
                    <a:cs typeface="+mn-cs"/>
                  </a:rPr>
                  <a:t>至</a:t>
                </a:r>
                <a:r>
                  <a:rPr lang="en-US" altLang="zh-CN" sz="1200" kern="1200" dirty="0">
                    <a:solidFill>
                      <a:schemeClr val="tx1"/>
                    </a:solidFill>
                    <a:effectLst/>
                    <a:latin typeface="+mn-lt"/>
                    <a:ea typeface="+mn-ea"/>
                    <a:cs typeface="+mn-cs"/>
                  </a:rPr>
                  <a:t>200 GB/s</a:t>
                </a:r>
                <a:r>
                  <a:rPr lang="zh-CN" altLang="zh-CN" sz="1200" kern="1200" dirty="0">
                    <a:solidFill>
                      <a:schemeClr val="tx1"/>
                    </a:solidFill>
                    <a:effectLst/>
                    <a:latin typeface="+mn-lt"/>
                    <a:ea typeface="+mn-ea"/>
                    <a:cs typeface="+mn-cs"/>
                  </a:rPr>
                  <a:t>。这就要求在线触发与数据获取系统具有高数据传输、大数据量缓存及快速数据处理的能力</a:t>
                </a:r>
                <a:r>
                  <a:rPr lang="zh-CN" altLang="zh-CN" sz="1200" kern="120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组成核心</a:t>
                </a:r>
                <a:r>
                  <a:rPr lang="en-US" altLang="zh-CN" sz="1200" kern="1200" dirty="0" smtClean="0">
                    <a:solidFill>
                      <a:schemeClr val="tx1"/>
                    </a:solidFill>
                    <a:effectLst/>
                    <a:latin typeface="+mn-lt"/>
                    <a:ea typeface="+mn-ea"/>
                    <a:cs typeface="+mn-cs"/>
                  </a:rPr>
                  <a:t>L1</a:t>
                </a:r>
                <a:r>
                  <a:rPr lang="zh-CN" altLang="zh-CN" sz="1200" kern="1200" dirty="0" smtClean="0">
                    <a:solidFill>
                      <a:schemeClr val="tx1"/>
                    </a:solidFill>
                    <a:effectLst/>
                    <a:latin typeface="+mn-lt"/>
                    <a:ea typeface="+mn-ea"/>
                    <a:cs typeface="+mn-cs"/>
                  </a:rPr>
                  <a:t>网络的高性能计算节点</a:t>
                </a:r>
                <a:r>
                  <a:rPr lang="en-US" altLang="zh-CN" sz="1200" kern="1200" dirty="0" smtClean="0">
                    <a:solidFill>
                      <a:schemeClr val="tx1"/>
                    </a:solidFill>
                    <a:effectLst/>
                    <a:latin typeface="+mn-lt"/>
                    <a:ea typeface="+mn-ea"/>
                    <a:cs typeface="+mn-cs"/>
                  </a:rPr>
                  <a:t>CN</a:t>
                </a:r>
                <a:r>
                  <a:rPr lang="zh-CN" altLang="zh-CN" sz="1200" kern="1200" dirty="0" smtClean="0">
                    <a:solidFill>
                      <a:schemeClr val="tx1"/>
                    </a:solidFill>
                    <a:effectLst/>
                    <a:latin typeface="+mn-lt"/>
                    <a:ea typeface="+mn-ea"/>
                    <a:cs typeface="+mn-cs"/>
                  </a:rPr>
                  <a:t>就是基于</a:t>
                </a:r>
                <a:r>
                  <a:rPr lang="en-US" altLang="zh-CN" sz="1200" kern="1200" dirty="0" smtClean="0">
                    <a:solidFill>
                      <a:schemeClr val="tx1"/>
                    </a:solidFill>
                    <a:effectLst/>
                    <a:latin typeface="+mn-lt"/>
                    <a:ea typeface="+mn-ea"/>
                    <a:cs typeface="+mn-cs"/>
                  </a:rPr>
                  <a:t>ATCA</a:t>
                </a:r>
                <a:r>
                  <a:rPr lang="zh-CN" altLang="zh-CN" sz="1200" kern="1200" dirty="0" smtClean="0">
                    <a:solidFill>
                      <a:schemeClr val="tx1"/>
                    </a:solidFill>
                    <a:effectLst/>
                    <a:latin typeface="+mn-lt"/>
                    <a:ea typeface="+mn-ea"/>
                    <a:cs typeface="+mn-cs"/>
                  </a:rPr>
                  <a:t>架构来设计的</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主要负责数据的实时传输和并行、流水线数据处理。</a:t>
                </a:r>
                <a:endParaRPr lang="zh-CN" altLang="en-US" dirty="0"/>
              </a:p>
            </p:txBody>
          </p:sp>
        </mc:Fallback>
      </mc:AlternateContent>
      <p:sp>
        <p:nvSpPr>
          <p:cNvPr id="4" name="灯片编号占位符 3"/>
          <p:cNvSpPr>
            <a:spLocks noGrp="1"/>
          </p:cNvSpPr>
          <p:nvPr>
            <p:ph type="sldNum" sz="quarter" idx="10"/>
          </p:nvPr>
        </p:nvSpPr>
        <p:spPr/>
        <p:txBody>
          <a:bodyPr/>
          <a:lstStyle/>
          <a:p>
            <a:fld id="{18EE6819-5B3E-46D7-A41A-F94EFE21914A}" type="slidenum">
              <a:rPr lang="zh-CN" altLang="en-US" smtClean="0"/>
              <a:t>17</a:t>
            </a:fld>
            <a:endParaRPr lang="zh-CN" altLang="en-US"/>
          </a:p>
        </p:txBody>
      </p:sp>
    </p:spTree>
    <p:extLst>
      <p:ext uri="{BB962C8B-B14F-4D97-AF65-F5344CB8AC3E}">
        <p14:creationId xmlns:p14="http://schemas.microsoft.com/office/powerpoint/2010/main" val="1734595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074690-7256-4BB9-AC0F-97AEAE8CDEC2}" type="slidenum">
              <a:rPr lang="uk-UA" smtClean="0"/>
              <a:pPr/>
              <a:t>19</a:t>
            </a:fld>
            <a:endParaRPr lang="uk-UA"/>
          </a:p>
        </p:txBody>
      </p:sp>
    </p:spTree>
    <p:extLst>
      <p:ext uri="{BB962C8B-B14F-4D97-AF65-F5344CB8AC3E}">
        <p14:creationId xmlns:p14="http://schemas.microsoft.com/office/powerpoint/2010/main" val="397638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22</a:t>
            </a:fld>
            <a:endParaRPr lang="en-US" altLang="zh-CN"/>
          </a:p>
        </p:txBody>
      </p:sp>
    </p:spTree>
    <p:extLst>
      <p:ext uri="{BB962C8B-B14F-4D97-AF65-F5344CB8AC3E}">
        <p14:creationId xmlns:p14="http://schemas.microsoft.com/office/powerpoint/2010/main" val="858340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24</a:t>
            </a:fld>
            <a:endParaRPr lang="en-US" altLang="zh-CN"/>
          </a:p>
        </p:txBody>
      </p:sp>
    </p:spTree>
    <p:extLst>
      <p:ext uri="{BB962C8B-B14F-4D97-AF65-F5344CB8AC3E}">
        <p14:creationId xmlns:p14="http://schemas.microsoft.com/office/powerpoint/2010/main" val="4146193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30</a:t>
            </a:fld>
            <a:endParaRPr lang="en-US" altLang="zh-CN"/>
          </a:p>
        </p:txBody>
      </p:sp>
    </p:spTree>
    <p:extLst>
      <p:ext uri="{BB962C8B-B14F-4D97-AF65-F5344CB8AC3E}">
        <p14:creationId xmlns:p14="http://schemas.microsoft.com/office/powerpoint/2010/main" val="3698005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35</a:t>
            </a:fld>
            <a:endParaRPr lang="en-US" altLang="zh-CN"/>
          </a:p>
        </p:txBody>
      </p:sp>
    </p:spTree>
    <p:extLst>
      <p:ext uri="{BB962C8B-B14F-4D97-AF65-F5344CB8AC3E}">
        <p14:creationId xmlns:p14="http://schemas.microsoft.com/office/powerpoint/2010/main" val="165762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074690-7256-4BB9-AC0F-97AEAE8CDEC2}" type="slidenum">
              <a:rPr lang="uk-UA" smtClean="0"/>
              <a:pPr/>
              <a:t>3</a:t>
            </a:fld>
            <a:endParaRPr lang="uk-UA"/>
          </a:p>
        </p:txBody>
      </p:sp>
    </p:spTree>
    <p:extLst>
      <p:ext uri="{BB962C8B-B14F-4D97-AF65-F5344CB8AC3E}">
        <p14:creationId xmlns:p14="http://schemas.microsoft.com/office/powerpoint/2010/main" val="94221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37</a:t>
            </a:fld>
            <a:endParaRPr lang="en-US" altLang="zh-CN"/>
          </a:p>
        </p:txBody>
      </p:sp>
    </p:spTree>
    <p:extLst>
      <p:ext uri="{BB962C8B-B14F-4D97-AF65-F5344CB8AC3E}">
        <p14:creationId xmlns:p14="http://schemas.microsoft.com/office/powerpoint/2010/main" val="736945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074690-7256-4BB9-AC0F-97AEAE8CDEC2}" type="slidenum">
              <a:rPr lang="uk-UA" smtClean="0"/>
              <a:pPr/>
              <a:t>38</a:t>
            </a:fld>
            <a:endParaRPr lang="uk-UA"/>
          </a:p>
        </p:txBody>
      </p:sp>
    </p:spTree>
    <p:extLst>
      <p:ext uri="{BB962C8B-B14F-4D97-AF65-F5344CB8AC3E}">
        <p14:creationId xmlns:p14="http://schemas.microsoft.com/office/powerpoint/2010/main" val="2802569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307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561FF86-2D40-4F56-8C0A-2E3992F5035E}" type="slidenum">
              <a:rPr lang="zh-CN" altLang="en-US" smtClean="0"/>
              <a:pPr/>
              <a:t>41</a:t>
            </a:fld>
            <a:endParaRPr lang="zh-CN" altLang="en-US"/>
          </a:p>
        </p:txBody>
      </p:sp>
    </p:spTree>
    <p:extLst>
      <p:ext uri="{BB962C8B-B14F-4D97-AF65-F5344CB8AC3E}">
        <p14:creationId xmlns:p14="http://schemas.microsoft.com/office/powerpoint/2010/main" val="2298112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42</a:t>
            </a:fld>
            <a:endParaRPr lang="en-US" altLang="zh-CN"/>
          </a:p>
        </p:txBody>
      </p:sp>
    </p:spTree>
    <p:extLst>
      <p:ext uri="{BB962C8B-B14F-4D97-AF65-F5344CB8AC3E}">
        <p14:creationId xmlns:p14="http://schemas.microsoft.com/office/powerpoint/2010/main" val="349409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43</a:t>
            </a:fld>
            <a:endParaRPr lang="en-US" altLang="zh-CN"/>
          </a:p>
        </p:txBody>
      </p:sp>
    </p:spTree>
    <p:extLst>
      <p:ext uri="{BB962C8B-B14F-4D97-AF65-F5344CB8AC3E}">
        <p14:creationId xmlns:p14="http://schemas.microsoft.com/office/powerpoint/2010/main" val="1511708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85000" lnSpcReduction="20000"/>
          </a:bodyPr>
          <a:lstStyle/>
          <a:p>
            <a:pPr marL="0" lvl="1">
              <a:lnSpc>
                <a:spcPct val="150000"/>
              </a:lnSpc>
            </a:pPr>
            <a:r>
              <a:rPr lang="zh-CN" altLang="en-US" sz="1700" dirty="0">
                <a:latin typeface="微软雅黑" pitchFamily="34" charset="-122"/>
                <a:ea typeface="微软雅黑" pitchFamily="34" charset="-122"/>
              </a:rPr>
              <a:t>在结合调研的多个读出电子学优点，本论文提出来一种通用可扩展电子学方案。</a:t>
            </a:r>
            <a:endParaRPr lang="en-US" altLang="zh-CN" sz="1700" dirty="0">
              <a:latin typeface="微软雅黑" pitchFamily="34" charset="-122"/>
              <a:ea typeface="微软雅黑" pitchFamily="34" charset="-122"/>
            </a:endParaRPr>
          </a:p>
          <a:p>
            <a:pPr marL="0" marR="0" lvl="1" indent="0" algn="l" defTabSz="914400" rtl="0" eaLnBrk="0" fontAlgn="base" latinLnBrk="0" hangingPunct="0">
              <a:lnSpc>
                <a:spcPct val="150000"/>
              </a:lnSpc>
              <a:spcBef>
                <a:spcPct val="30000"/>
              </a:spcBef>
              <a:spcAft>
                <a:spcPct val="0"/>
              </a:spcAft>
              <a:buClrTx/>
              <a:buSzTx/>
              <a:buFontTx/>
              <a:buNone/>
              <a:tabLst/>
              <a:defRPr/>
            </a:pPr>
            <a:r>
              <a:rPr lang="zh-CN" altLang="en-US" sz="1700" dirty="0">
                <a:latin typeface="微软雅黑" pitchFamily="34" charset="-122"/>
                <a:ea typeface="微软雅黑" pitchFamily="34" charset="-122"/>
              </a:rPr>
              <a:t>主要包括专用前端电子学</a:t>
            </a:r>
            <a:r>
              <a:rPr lang="en-US" altLang="zh-CN" sz="1700" dirty="0">
                <a:latin typeface="微软雅黑" pitchFamily="34" charset="-122"/>
                <a:ea typeface="微软雅黑" pitchFamily="34" charset="-122"/>
              </a:rPr>
              <a:t>+</a:t>
            </a:r>
            <a:r>
              <a:rPr lang="zh-CN" altLang="en-US" sz="1700" dirty="0">
                <a:latin typeface="微软雅黑" pitchFamily="34" charset="-122"/>
                <a:ea typeface="微软雅黑" pitchFamily="34" charset="-122"/>
              </a:rPr>
              <a:t>通用后端电子学两大部分。根据不同实验设计或者选用合适的前端电子学模块，配合可支持多块前端电子学读出的通用后端电子学实现可扩展读出系统设计。前端</a:t>
            </a:r>
            <a:r>
              <a:rPr lang="en-US" altLang="zh-CN" sz="1700" dirty="0">
                <a:latin typeface="微软雅黑" pitchFamily="34" charset="-122"/>
                <a:ea typeface="微软雅黑" pitchFamily="34" charset="-122"/>
              </a:rPr>
              <a:t>ASIC</a:t>
            </a:r>
            <a:r>
              <a:rPr lang="zh-CN" altLang="en-US" sz="1700" dirty="0">
                <a:latin typeface="微软雅黑" pitchFamily="34" charset="-122"/>
                <a:ea typeface="微软雅黑" pitchFamily="34" charset="-122"/>
              </a:rPr>
              <a:t>将信号读出并数字化，经过</a:t>
            </a:r>
            <a:r>
              <a:rPr lang="en-US" altLang="zh-CN" sz="1700" dirty="0">
                <a:latin typeface="微软雅黑" pitchFamily="34" charset="-122"/>
                <a:ea typeface="微软雅黑" pitchFamily="34" charset="-122"/>
              </a:rPr>
              <a:t>FPGA</a:t>
            </a:r>
            <a:r>
              <a:rPr lang="zh-CN" altLang="en-US" sz="1700" dirty="0">
                <a:latin typeface="微软雅黑" pitchFamily="34" charset="-122"/>
                <a:ea typeface="微软雅黑" pitchFamily="34" charset="-122"/>
              </a:rPr>
              <a:t>数据处理后传输到后端。</a:t>
            </a:r>
            <a:r>
              <a:rPr lang="zh-CN" altLang="en-US" sz="1800" dirty="0"/>
              <a:t>后端电子学使用千兆以太网读出到</a:t>
            </a:r>
            <a:r>
              <a:rPr lang="en-US" altLang="zh-CN" sz="1800" dirty="0"/>
              <a:t>PC</a:t>
            </a:r>
            <a:r>
              <a:rPr lang="zh-CN" altLang="en-US" sz="1800" dirty="0"/>
              <a:t>，</a:t>
            </a:r>
            <a:r>
              <a:rPr lang="zh-CN" altLang="zh-CN" sz="1800" dirty="0"/>
              <a:t>带宽比较高，传输距离远，</a:t>
            </a:r>
            <a:r>
              <a:rPr lang="zh-CN" altLang="en-US" sz="1800" dirty="0"/>
              <a:t>不依赖于机箱结构，使用灵活，</a:t>
            </a:r>
            <a:r>
              <a:rPr lang="zh-CN" altLang="zh-CN" sz="1800" dirty="0"/>
              <a:t>技术成熟且应用广泛</a:t>
            </a:r>
            <a:r>
              <a:rPr lang="zh-CN" altLang="en-US" sz="1800" dirty="0"/>
              <a:t>。</a:t>
            </a:r>
            <a:r>
              <a:rPr lang="zh-CN" altLang="zh-CN" sz="1800" dirty="0"/>
              <a:t>进一步扩展可以使用多块后端板，并通过分布式网络传输数据。</a:t>
            </a:r>
            <a:endParaRPr lang="en-US" altLang="zh-CN" sz="2800" dirty="0">
              <a:latin typeface="微软雅黑" pitchFamily="34" charset="-122"/>
              <a:ea typeface="微软雅黑" pitchFamily="34" charset="-122"/>
            </a:endParaRPr>
          </a:p>
          <a:p>
            <a:pPr marL="0" lvl="1">
              <a:lnSpc>
                <a:spcPct val="150000"/>
              </a:lnSpc>
            </a:pPr>
            <a:r>
              <a:rPr lang="zh-CN" altLang="zh-CN" dirty="0"/>
              <a:t>前后端之间使用</a:t>
            </a:r>
            <a:r>
              <a:rPr lang="zh-CN" altLang="en-US" dirty="0"/>
              <a:t>通用的</a:t>
            </a:r>
            <a:r>
              <a:rPr lang="zh-CN" altLang="zh-CN" dirty="0"/>
              <a:t>全光纤链路，满足时钟、触发、命令、实验数据等多种信息收发。</a:t>
            </a:r>
            <a:r>
              <a:rPr lang="zh-CN" altLang="en-US" dirty="0"/>
              <a:t>光纤链路能够实现时钟数据融合传输，数据带宽高，传输距离远，电磁兼容性好，比较适合</a:t>
            </a:r>
            <a:r>
              <a:rPr lang="zh-CN" altLang="zh-CN" dirty="0"/>
              <a:t>物理实验</a:t>
            </a:r>
            <a:r>
              <a:rPr lang="zh-CN" altLang="en-US" dirty="0"/>
              <a:t>读出需要。根据不同读出需要，更改自定义的光纤链路协议。</a:t>
            </a:r>
            <a:endParaRPr lang="en-US" altLang="zh-CN" dirty="0"/>
          </a:p>
          <a:p>
            <a:pPr marL="0" lvl="1">
              <a:lnSpc>
                <a:spcPct val="150000"/>
              </a:lnSpc>
            </a:pPr>
            <a:r>
              <a:rPr lang="zh-CN" altLang="en-US" dirty="0"/>
              <a:t>此读出系统比较适合</a:t>
            </a:r>
            <a:r>
              <a:rPr lang="en-US" altLang="zh-CN" dirty="0" err="1"/>
              <a:t>PandaX</a:t>
            </a:r>
            <a:r>
              <a:rPr lang="en-US" altLang="zh-CN" dirty="0"/>
              <a:t>-III</a:t>
            </a:r>
            <a:r>
              <a:rPr lang="zh-CN" altLang="en-US" dirty="0"/>
              <a:t>实验读出需要，在实验前期使用少量读出模块进行方案验证、工程阶段只需要进行通道复制实现大规模读出。</a:t>
            </a:r>
            <a:endParaRPr lang="en-US" altLang="zh-CN" dirty="0"/>
          </a:p>
          <a:p>
            <a:pPr marL="0" lvl="1">
              <a:lnSpc>
                <a:spcPct val="150000"/>
              </a:lnSpc>
            </a:pPr>
            <a:r>
              <a:rPr lang="zh-CN" altLang="en-US" dirty="0"/>
              <a:t>另外通过更换前端板专用</a:t>
            </a:r>
            <a:r>
              <a:rPr lang="en-US" altLang="zh-CN" dirty="0"/>
              <a:t>ASIC</a:t>
            </a:r>
            <a:r>
              <a:rPr lang="zh-CN" altLang="en-US" dirty="0"/>
              <a:t>板，配合通用后端电子学，该读出电子学系统可以实现不同</a:t>
            </a:r>
            <a:r>
              <a:rPr lang="en-US" altLang="zh-CN" dirty="0"/>
              <a:t>MPGD</a:t>
            </a:r>
            <a:r>
              <a:rPr lang="zh-CN" altLang="en-US" dirty="0"/>
              <a:t>甚至半导体探测器大数据通道的读出。</a:t>
            </a:r>
            <a:endParaRPr lang="en-US" altLang="zh-CN" dirty="0"/>
          </a:p>
        </p:txBody>
      </p:sp>
      <p:sp>
        <p:nvSpPr>
          <p:cNvPr id="4" name="灯片编号占位符 3"/>
          <p:cNvSpPr>
            <a:spLocks noGrp="1"/>
          </p:cNvSpPr>
          <p:nvPr>
            <p:ph type="sldNum" sz="quarter" idx="10"/>
          </p:nvPr>
        </p:nvSpPr>
        <p:spPr/>
        <p:txBody>
          <a:bodyPr/>
          <a:lstStyle/>
          <a:p>
            <a:pPr>
              <a:defRPr/>
            </a:pPr>
            <a:fld id="{6DAF9D5B-DECA-4BE4-A097-858524B2E462}" type="slidenum">
              <a:rPr lang="zh-CN" altLang="en-US" smtClean="0"/>
              <a:pPr>
                <a:defRPr/>
              </a:pPr>
              <a:t>44</a:t>
            </a:fld>
            <a:endParaRPr lang="zh-CN" altLang="en-US"/>
          </a:p>
        </p:txBody>
      </p:sp>
    </p:spTree>
    <p:extLst>
      <p:ext uri="{BB962C8B-B14F-4D97-AF65-F5344CB8AC3E}">
        <p14:creationId xmlns:p14="http://schemas.microsoft.com/office/powerpoint/2010/main" val="3520024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04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962C12D-C5D6-43BB-8AF1-C32EEB8017E8}" type="slidenum">
              <a:rPr lang="zh-CN" altLang="en-US" smtClean="0"/>
              <a:pPr/>
              <a:t>45</a:t>
            </a:fld>
            <a:endParaRPr lang="zh-CN" altLang="en-US"/>
          </a:p>
        </p:txBody>
      </p:sp>
    </p:spTree>
    <p:extLst>
      <p:ext uri="{BB962C8B-B14F-4D97-AF65-F5344CB8AC3E}">
        <p14:creationId xmlns:p14="http://schemas.microsoft.com/office/powerpoint/2010/main" val="1204219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dirty="0"/>
              <a:t>首先中国科学技术大学高能物理探测器组研发的</a:t>
            </a:r>
            <a:r>
              <a:rPr lang="zh-CN" altLang="en-US" dirty="0"/>
              <a:t>阻性四角读出</a:t>
            </a:r>
            <a:r>
              <a:rPr lang="en-US" altLang="zh-CN" dirty="0" err="1"/>
              <a:t>Micromegas</a:t>
            </a:r>
            <a:r>
              <a:rPr lang="zh-CN" altLang="zh-CN" dirty="0"/>
              <a:t>探测器</a:t>
            </a:r>
            <a:r>
              <a:rPr lang="zh-CN" altLang="en-US" dirty="0"/>
              <a:t>、</a:t>
            </a:r>
            <a:r>
              <a:rPr lang="en-US" altLang="zh-CN" dirty="0"/>
              <a:t>GEM</a:t>
            </a:r>
            <a:r>
              <a:rPr lang="zh-CN" altLang="en-US" dirty="0"/>
              <a:t>探测器</a:t>
            </a:r>
            <a:r>
              <a:rPr lang="zh-CN" altLang="zh-CN" dirty="0"/>
              <a:t>模块进行</a:t>
            </a:r>
            <a:r>
              <a:rPr lang="zh-CN" altLang="en-US" dirty="0"/>
              <a:t>联调</a:t>
            </a:r>
            <a:r>
              <a:rPr lang="zh-CN" altLang="zh-CN" dirty="0"/>
              <a:t>测试</a:t>
            </a:r>
            <a:r>
              <a:rPr lang="zh-CN" altLang="en-US" dirty="0"/>
              <a:t>，测试得到了</a:t>
            </a:r>
            <a:r>
              <a:rPr lang="en-US" altLang="zh-CN" dirty="0"/>
              <a:t>Fe</a:t>
            </a:r>
            <a:r>
              <a:rPr lang="zh-CN" altLang="en-US" dirty="0"/>
              <a:t>源能谱以及成像结果</a:t>
            </a:r>
            <a:r>
              <a:rPr lang="zh-CN" altLang="zh-CN" dirty="0"/>
              <a:t>。</a:t>
            </a:r>
            <a:endParaRPr lang="zh-CN" altLang="en-US" dirty="0"/>
          </a:p>
        </p:txBody>
      </p:sp>
      <p:sp>
        <p:nvSpPr>
          <p:cNvPr id="563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A4EB6D1-2D6F-44E2-91B9-D6D2ECC6F722}" type="slidenum">
              <a:rPr lang="zh-CN" altLang="en-US" smtClean="0"/>
              <a:pPr/>
              <a:t>46</a:t>
            </a:fld>
            <a:endParaRPr lang="zh-CN" altLang="en-US"/>
          </a:p>
        </p:txBody>
      </p:sp>
    </p:spTree>
    <p:extLst>
      <p:ext uri="{BB962C8B-B14F-4D97-AF65-F5344CB8AC3E}">
        <p14:creationId xmlns:p14="http://schemas.microsoft.com/office/powerpoint/2010/main" val="285952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另外，</a:t>
            </a:r>
            <a:r>
              <a:rPr lang="en-US" altLang="zh-CN"/>
              <a:t>GEM</a:t>
            </a:r>
            <a:r>
              <a:rPr lang="zh-CN" altLang="zh-CN"/>
              <a:t>探测器与</a:t>
            </a:r>
            <a:r>
              <a:rPr lang="en-US" altLang="zh-CN"/>
              <a:t>Micromegas</a:t>
            </a:r>
            <a:r>
              <a:rPr lang="zh-CN" altLang="zh-CN"/>
              <a:t>探测器都属于微结构气体探测器，工作原理类似，探测器信号波形相近。我们与高能所研发的</a:t>
            </a:r>
            <a:r>
              <a:rPr lang="en-US" altLang="zh-CN"/>
              <a:t>GEM</a:t>
            </a:r>
            <a:r>
              <a:rPr lang="zh-CN" altLang="zh-CN"/>
              <a:t>探测器也进行了联调测试。放射源通过圆形过孔在探测器成像结果如图所示，准直孔成像束斑清晰可见。</a:t>
            </a:r>
            <a:endParaRPr lang="zh-CN" altLang="en-US"/>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2D02271-7A62-4CCE-A4DB-3B13981FC42E}" type="slidenum">
              <a:rPr lang="zh-CN" altLang="en-US" smtClean="0"/>
              <a:pPr/>
              <a:t>47</a:t>
            </a:fld>
            <a:endParaRPr lang="zh-CN" altLang="en-US"/>
          </a:p>
        </p:txBody>
      </p:sp>
    </p:spTree>
    <p:extLst>
      <p:ext uri="{BB962C8B-B14F-4D97-AF65-F5344CB8AC3E}">
        <p14:creationId xmlns:p14="http://schemas.microsoft.com/office/powerpoint/2010/main" val="210801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该读出系统还用于了东莞散裂中子源白光中子束线测试当中当中，配合科大</a:t>
            </a:r>
            <a:r>
              <a:rPr lang="zh-CN" altLang="en-US">
                <a:latin typeface="微软雅黑" panose="020B0503020204020204" pitchFamily="34" charset="-122"/>
                <a:ea typeface="微软雅黑" panose="020B0503020204020204" pitchFamily="34" charset="-122"/>
              </a:rPr>
              <a:t>镀硼</a:t>
            </a:r>
            <a:r>
              <a:rPr lang="zh-CN" altLang="zh-CN"/>
              <a:t>探测器</a:t>
            </a:r>
            <a:r>
              <a:rPr lang="zh-CN" altLang="en-US"/>
              <a:t>得到首次得到了中子束斑成像结果，</a:t>
            </a:r>
            <a:r>
              <a:rPr lang="zh-CN" altLang="zh-CN"/>
              <a:t>如图所示</a:t>
            </a:r>
            <a:r>
              <a:rPr lang="zh-CN" altLang="en-US"/>
              <a:t>。</a:t>
            </a:r>
            <a:endParaRPr lang="en-US" altLang="zh-CN"/>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A87E70F-5EAE-4FD6-9E25-12C204F9802D}" type="slidenum">
              <a:rPr lang="zh-CN" altLang="en-US" smtClean="0"/>
              <a:pPr/>
              <a:t>48</a:t>
            </a:fld>
            <a:endParaRPr lang="zh-CN" altLang="en-US"/>
          </a:p>
        </p:txBody>
      </p:sp>
    </p:spTree>
    <p:extLst>
      <p:ext uri="{BB962C8B-B14F-4D97-AF65-F5344CB8AC3E}">
        <p14:creationId xmlns:p14="http://schemas.microsoft.com/office/powerpoint/2010/main" val="49326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典型的粒子物理实验信号读出和数据采集系统构成，主要由粒子探测装置、前端信号的读出电子学、后端的触发判选、慢控制管理系统、后端的数据获取系统和数据分析存储系统组成。前端电子学提取探测器输出的信号中能够反映粒子特征的信息，包括电荷、时间、计数等。这些信息经过后端的一系列处理操作，送到数据获取系统进行离线的数据存储和分析。</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4</a:t>
            </a:fld>
            <a:endParaRPr lang="en-US" altLang="zh-CN"/>
          </a:p>
        </p:txBody>
      </p:sp>
    </p:spTree>
    <p:extLst>
      <p:ext uri="{BB962C8B-B14F-4D97-AF65-F5344CB8AC3E}">
        <p14:creationId xmlns:p14="http://schemas.microsoft.com/office/powerpoint/2010/main" val="1572354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BE49F85-D03D-47BB-8A8D-E228B02438EC}" type="slidenum">
              <a:rPr lang="zh-CN" altLang="en-US" smtClean="0"/>
              <a:pPr/>
              <a:t>49</a:t>
            </a:fld>
            <a:endParaRPr lang="zh-CN" altLang="en-US"/>
          </a:p>
        </p:txBody>
      </p:sp>
    </p:spTree>
    <p:extLst>
      <p:ext uri="{BB962C8B-B14F-4D97-AF65-F5344CB8AC3E}">
        <p14:creationId xmlns:p14="http://schemas.microsoft.com/office/powerpoint/2010/main" val="314591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51</a:t>
            </a:fld>
            <a:endParaRPr lang="en-US" altLang="zh-CN"/>
          </a:p>
        </p:txBody>
      </p:sp>
    </p:spTree>
    <p:extLst>
      <p:ext uri="{BB962C8B-B14F-4D97-AF65-F5344CB8AC3E}">
        <p14:creationId xmlns:p14="http://schemas.microsoft.com/office/powerpoint/2010/main" val="3797075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EE6819-5B3E-46D7-A41A-F94EFE21914A}" type="slidenum">
              <a:rPr lang="zh-CN" altLang="en-US" smtClean="0"/>
              <a:t>52</a:t>
            </a:fld>
            <a:endParaRPr lang="zh-CN" altLang="en-US"/>
          </a:p>
        </p:txBody>
      </p:sp>
    </p:spTree>
    <p:extLst>
      <p:ext uri="{BB962C8B-B14F-4D97-AF65-F5344CB8AC3E}">
        <p14:creationId xmlns:p14="http://schemas.microsoft.com/office/powerpoint/2010/main" val="1433569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EE6819-5B3E-46D7-A41A-F94EFE21914A}" type="slidenum">
              <a:rPr lang="zh-CN" altLang="en-US" smtClean="0"/>
              <a:t>55</a:t>
            </a:fld>
            <a:endParaRPr lang="zh-CN" altLang="en-US"/>
          </a:p>
        </p:txBody>
      </p:sp>
    </p:spTree>
    <p:extLst>
      <p:ext uri="{BB962C8B-B14F-4D97-AF65-F5344CB8AC3E}">
        <p14:creationId xmlns:p14="http://schemas.microsoft.com/office/powerpoint/2010/main" val="2396149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56</a:t>
            </a:fld>
            <a:endParaRPr lang="en-US" altLang="zh-CN"/>
          </a:p>
        </p:txBody>
      </p:sp>
    </p:spTree>
    <p:extLst>
      <p:ext uri="{BB962C8B-B14F-4D97-AF65-F5344CB8AC3E}">
        <p14:creationId xmlns:p14="http://schemas.microsoft.com/office/powerpoint/2010/main" val="160620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65125" indent="-255588" fontAlgn="base">
              <a:spcBef>
                <a:spcPts val="400"/>
              </a:spcBef>
              <a:spcAft>
                <a:spcPct val="0"/>
              </a:spcAft>
              <a:buClr>
                <a:schemeClr val="accent1"/>
              </a:buClr>
              <a:buSzPct val="68000"/>
              <a:buFont typeface="Wingdings 2" panose="05020102010507070707" pitchFamily="18" charset="2"/>
              <a:buChar char=""/>
            </a:pPr>
            <a:r>
              <a:rPr lang="en-US" altLang="zh-CN" dirty="0">
                <a:solidFill>
                  <a:srgbClr val="FF0000"/>
                </a:solidFill>
                <a:latin typeface="Arial" pitchFamily="34" charset="0"/>
                <a:cs typeface="Arial" pitchFamily="34" charset="0"/>
              </a:rPr>
              <a:t>VC-709</a:t>
            </a:r>
          </a:p>
          <a:p>
            <a:pPr marL="620713" lvl="1" indent="-228600" fontAlgn="base">
              <a:spcBef>
                <a:spcPts val="325"/>
              </a:spcBef>
              <a:spcAft>
                <a:spcPct val="0"/>
              </a:spcAft>
              <a:buClr>
                <a:schemeClr val="accent1"/>
              </a:buClr>
            </a:pPr>
            <a:r>
              <a:rPr lang="en-US" altLang="zh-CN" dirty="0">
                <a:latin typeface="Arial" pitchFamily="34" charset="0"/>
                <a:cs typeface="Arial" pitchFamily="34" charset="0"/>
              </a:rPr>
              <a:t>XC7VX690T</a:t>
            </a:r>
          </a:p>
          <a:p>
            <a:pPr marL="620713" lvl="1" indent="-228600" fontAlgn="base">
              <a:spcBef>
                <a:spcPts val="325"/>
              </a:spcBef>
              <a:spcAft>
                <a:spcPct val="0"/>
              </a:spcAft>
              <a:buClr>
                <a:schemeClr val="accent1"/>
              </a:buClr>
            </a:pPr>
            <a:r>
              <a:rPr lang="en-US" altLang="zh-CN" dirty="0">
                <a:latin typeface="Arial" pitchFamily="34" charset="0"/>
                <a:cs typeface="Arial" pitchFamily="34" charset="0"/>
              </a:rPr>
              <a:t>PCIe Gen3 ×8lanes</a:t>
            </a:r>
          </a:p>
          <a:p>
            <a:pPr marL="620713" lvl="1" indent="-228600" fontAlgn="base">
              <a:spcBef>
                <a:spcPts val="325"/>
              </a:spcBef>
              <a:spcAft>
                <a:spcPct val="0"/>
              </a:spcAft>
              <a:buClr>
                <a:schemeClr val="accent1"/>
              </a:buClr>
            </a:pPr>
            <a:r>
              <a:rPr lang="en-US" altLang="zh-CN" dirty="0">
                <a:latin typeface="Arial" pitchFamily="34" charset="0"/>
                <a:cs typeface="Arial" pitchFamily="34" charset="0"/>
              </a:rPr>
              <a:t>SFP+ ×4</a:t>
            </a:r>
          </a:p>
          <a:p>
            <a:pPr marL="365125" indent="-255588" fontAlgn="base">
              <a:spcBef>
                <a:spcPts val="400"/>
              </a:spcBef>
              <a:spcAft>
                <a:spcPct val="0"/>
              </a:spcAft>
              <a:buClr>
                <a:schemeClr val="accent1"/>
              </a:buClr>
              <a:buSzPct val="68000"/>
              <a:buFont typeface="Wingdings 2" panose="05020102010507070707" pitchFamily="18" charset="2"/>
              <a:buChar char=""/>
            </a:pPr>
            <a:r>
              <a:rPr lang="en-US" altLang="zh-CN" dirty="0">
                <a:solidFill>
                  <a:srgbClr val="FF0000"/>
                </a:solidFill>
                <a:latin typeface="Arial" pitchFamily="34" charset="0"/>
                <a:cs typeface="Arial" pitchFamily="34" charset="0"/>
              </a:rPr>
              <a:t>VC-711&amp;712</a:t>
            </a:r>
          </a:p>
          <a:p>
            <a:pPr lvl="1"/>
            <a:r>
              <a:rPr lang="en-US" altLang="zh-CN" sz="1200" dirty="0"/>
              <a:t>XCKU115</a:t>
            </a:r>
          </a:p>
          <a:p>
            <a:pPr lvl="1"/>
            <a:r>
              <a:rPr lang="en-US" altLang="zh-CN" sz="1200" dirty="0"/>
              <a:t>PCIe Gen3 ×16lanes</a:t>
            </a:r>
          </a:p>
          <a:p>
            <a:pPr lvl="1"/>
            <a:r>
              <a:rPr lang="en-US" altLang="zh-CN" sz="1200" dirty="0"/>
              <a:t>48 links</a:t>
            </a:r>
          </a:p>
        </p:txBody>
      </p:sp>
      <p:sp>
        <p:nvSpPr>
          <p:cNvPr id="4" name="灯片编号占位符 3"/>
          <p:cNvSpPr>
            <a:spLocks noGrp="1"/>
          </p:cNvSpPr>
          <p:nvPr>
            <p:ph type="sldNum" sz="quarter" idx="5"/>
          </p:nvPr>
        </p:nvSpPr>
        <p:spPr/>
        <p:txBody>
          <a:bodyPr/>
          <a:lstStyle/>
          <a:p>
            <a:fld id="{C6074690-7256-4BB9-AC0F-97AEAE8CDEC2}" type="slidenum">
              <a:rPr lang="en-US" smtClean="0"/>
              <a:pPr/>
              <a:t>59</a:t>
            </a:fld>
            <a:endParaRPr lang="en-US"/>
          </a:p>
        </p:txBody>
      </p:sp>
    </p:spTree>
    <p:extLst>
      <p:ext uri="{BB962C8B-B14F-4D97-AF65-F5344CB8AC3E}">
        <p14:creationId xmlns:p14="http://schemas.microsoft.com/office/powerpoint/2010/main" val="4092961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074690-7256-4BB9-AC0F-97AEAE8CDEC2}" type="slidenum">
              <a:rPr lang="uk-UA" smtClean="0"/>
              <a:pPr/>
              <a:t>67</a:t>
            </a:fld>
            <a:endParaRPr lang="uk-UA"/>
          </a:p>
        </p:txBody>
      </p:sp>
    </p:spTree>
    <p:extLst>
      <p:ext uri="{BB962C8B-B14F-4D97-AF65-F5344CB8AC3E}">
        <p14:creationId xmlns:p14="http://schemas.microsoft.com/office/powerpoint/2010/main" val="702587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1964</a:t>
            </a:r>
            <a:r>
              <a:rPr lang="zh-CN" altLang="zh-CN" sz="1200" kern="1200" dirty="0">
                <a:solidFill>
                  <a:schemeClr val="tx1"/>
                </a:solidFill>
                <a:effectLst/>
                <a:latin typeface="+mn-lt"/>
                <a:ea typeface="+mn-ea"/>
                <a:cs typeface="+mn-cs"/>
              </a:rPr>
              <a:t>年</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美国原子能委员会核仪器插件标准委员会为核电子学仪器领域制定了第一个插件式仪器系统的标准</a:t>
            </a:r>
            <a:r>
              <a:rPr lang="en-US" altLang="zh-CN" sz="1200" kern="1200" dirty="0">
                <a:solidFill>
                  <a:schemeClr val="tx1"/>
                </a:solidFill>
                <a:effectLst/>
                <a:latin typeface="+mn-lt"/>
                <a:ea typeface="+mn-ea"/>
                <a:cs typeface="+mn-cs"/>
              </a:rPr>
              <a:t>NIM</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Nuclear Instrument Module</a:t>
            </a:r>
            <a:r>
              <a:rPr lang="zh-CN" altLang="zh-CN" sz="1200" kern="1200" dirty="0">
                <a:solidFill>
                  <a:schemeClr val="tx1"/>
                </a:solidFill>
                <a:effectLst/>
                <a:latin typeface="+mn-lt"/>
                <a:ea typeface="+mn-ea"/>
                <a:cs typeface="+mn-cs"/>
              </a:rPr>
              <a:t>）系统。自此之后，发展出了一系列的用于粒子物理实验数据采集系统的总线架构</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1968</a:t>
            </a:r>
            <a:r>
              <a:rPr lang="zh-CN" altLang="zh-CN" sz="1200" kern="1200" dirty="0">
                <a:solidFill>
                  <a:schemeClr val="tx1"/>
                </a:solidFill>
                <a:effectLst/>
                <a:latin typeface="+mn-lt"/>
                <a:ea typeface="+mn-ea"/>
                <a:cs typeface="+mn-cs"/>
              </a:rPr>
              <a:t>年提出了计算机辅助测量和控制系统规范</a:t>
            </a:r>
            <a:r>
              <a:rPr lang="en-US" altLang="zh-CN" sz="1200" kern="1200" dirty="0">
                <a:solidFill>
                  <a:schemeClr val="tx1"/>
                </a:solidFill>
                <a:effectLst/>
                <a:latin typeface="+mn-lt"/>
                <a:ea typeface="+mn-ea"/>
                <a:cs typeface="+mn-cs"/>
              </a:rPr>
              <a:t>CAMAC</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Computer Aided Measurement and Control</a:t>
            </a:r>
            <a:r>
              <a:rPr lang="zh-CN" altLang="zh-CN" sz="1200" kern="1200" dirty="0">
                <a:solidFill>
                  <a:schemeClr val="tx1"/>
                </a:solidFill>
                <a:effectLst/>
                <a:latin typeface="+mn-lt"/>
                <a:ea typeface="+mn-ea"/>
                <a:cs typeface="+mn-cs"/>
              </a:rPr>
              <a:t>），由于当时小规模集成电路和小型计算机的发展，因此</a:t>
            </a:r>
            <a:r>
              <a:rPr lang="en-US" altLang="zh-CN" sz="1200" kern="1200" dirty="0">
                <a:solidFill>
                  <a:schemeClr val="tx1"/>
                </a:solidFill>
                <a:effectLst/>
                <a:latin typeface="+mn-lt"/>
                <a:ea typeface="+mn-ea"/>
                <a:cs typeface="+mn-cs"/>
              </a:rPr>
              <a:t>CAMAC</a:t>
            </a:r>
            <a:r>
              <a:rPr lang="zh-CN" altLang="zh-CN" sz="1200" kern="1200" dirty="0">
                <a:solidFill>
                  <a:schemeClr val="tx1"/>
                </a:solidFill>
                <a:effectLst/>
                <a:latin typeface="+mn-lt"/>
                <a:ea typeface="+mn-ea"/>
                <a:cs typeface="+mn-cs"/>
              </a:rPr>
              <a:t>被设计作为外部设备与小型计算机的接口</a:t>
            </a:r>
            <a:r>
              <a:rPr lang="en-US" altLang="zh-CN" sz="1200" kern="1200" dirty="0">
                <a:solidFill>
                  <a:schemeClr val="tx1"/>
                </a:solidFill>
                <a:effectLst/>
                <a:latin typeface="+mn-lt"/>
                <a:ea typeface="+mn-ea"/>
                <a:cs typeface="+mn-cs"/>
              </a:rPr>
              <a:t>[4]</a:t>
            </a:r>
            <a:r>
              <a:rPr lang="zh-CN" altLang="zh-CN" sz="1200" kern="1200" dirty="0">
                <a:solidFill>
                  <a:schemeClr val="tx1"/>
                </a:solidFill>
                <a:effectLst/>
                <a:latin typeface="+mn-lt"/>
                <a:ea typeface="+mn-ea"/>
                <a:cs typeface="+mn-cs"/>
              </a:rPr>
              <a:t>，在</a:t>
            </a:r>
            <a:r>
              <a:rPr lang="en-US" altLang="zh-CN" sz="1200" kern="1200" dirty="0">
                <a:solidFill>
                  <a:schemeClr val="tx1"/>
                </a:solidFill>
                <a:effectLst/>
                <a:latin typeface="+mn-lt"/>
                <a:ea typeface="+mn-ea"/>
                <a:cs typeface="+mn-cs"/>
              </a:rPr>
              <a:t>70</a:t>
            </a:r>
            <a:r>
              <a:rPr lang="zh-CN" altLang="zh-CN" sz="1200" kern="1200" dirty="0">
                <a:solidFill>
                  <a:schemeClr val="tx1"/>
                </a:solidFill>
                <a:effectLst/>
                <a:latin typeface="+mn-lt"/>
                <a:ea typeface="+mn-ea"/>
                <a:cs typeface="+mn-cs"/>
              </a:rPr>
              <a:t>年代得到了广泛的应用。然而随着实验规模的扩大和更大的数据传输带宽的要求，只有</a:t>
            </a:r>
            <a:r>
              <a:rPr lang="en-US" altLang="zh-CN" sz="1200" kern="1200" dirty="0">
                <a:solidFill>
                  <a:schemeClr val="tx1"/>
                </a:solidFill>
                <a:effectLst/>
                <a:latin typeface="+mn-lt"/>
                <a:ea typeface="+mn-ea"/>
                <a:cs typeface="+mn-cs"/>
              </a:rPr>
              <a:t>3MB/s</a:t>
            </a:r>
            <a:r>
              <a:rPr lang="zh-CN" altLang="zh-CN" sz="1200" kern="1200" dirty="0">
                <a:solidFill>
                  <a:schemeClr val="tx1"/>
                </a:solidFill>
                <a:effectLst/>
                <a:latin typeface="+mn-lt"/>
                <a:ea typeface="+mn-ea"/>
                <a:cs typeface="+mn-cs"/>
              </a:rPr>
              <a:t>数据传输率的</a:t>
            </a:r>
            <a:r>
              <a:rPr lang="en-US" altLang="zh-CN" sz="1200" kern="1200" dirty="0">
                <a:solidFill>
                  <a:schemeClr val="tx1"/>
                </a:solidFill>
                <a:effectLst/>
                <a:latin typeface="+mn-lt"/>
                <a:ea typeface="+mn-ea"/>
                <a:cs typeface="+mn-cs"/>
              </a:rPr>
              <a:t>CAMAC</a:t>
            </a:r>
            <a:r>
              <a:rPr lang="zh-CN" altLang="zh-CN" sz="1200" kern="1200" dirty="0">
                <a:solidFill>
                  <a:schemeClr val="tx1"/>
                </a:solidFill>
                <a:effectLst/>
                <a:latin typeface="+mn-lt"/>
                <a:ea typeface="+mn-ea"/>
                <a:cs typeface="+mn-cs"/>
              </a:rPr>
              <a:t>已经不能满足粒子物理实验的需求。</a:t>
            </a:r>
            <a:r>
              <a:rPr lang="en-US" altLang="zh-CN" sz="1200" kern="1200" dirty="0">
                <a:solidFill>
                  <a:schemeClr val="tx1"/>
                </a:solidFill>
                <a:effectLst/>
                <a:latin typeface="+mn-lt"/>
                <a:ea typeface="+mn-ea"/>
                <a:cs typeface="+mn-cs"/>
              </a:rPr>
              <a:t>1976</a:t>
            </a:r>
            <a:r>
              <a:rPr lang="zh-CN" altLang="zh-CN" sz="1200" kern="1200" dirty="0">
                <a:solidFill>
                  <a:schemeClr val="tx1"/>
                </a:solidFill>
                <a:effectLst/>
                <a:latin typeface="+mn-lt"/>
                <a:ea typeface="+mn-ea"/>
                <a:cs typeface="+mn-cs"/>
              </a:rPr>
              <a:t>年，</a:t>
            </a:r>
            <a:r>
              <a:rPr lang="en-US" altLang="zh-CN" sz="1200" kern="1200" dirty="0">
                <a:solidFill>
                  <a:schemeClr val="tx1"/>
                </a:solidFill>
                <a:effectLst/>
                <a:latin typeface="+mn-lt"/>
                <a:ea typeface="+mn-ea"/>
                <a:cs typeface="+mn-cs"/>
              </a:rPr>
              <a:t>NIM</a:t>
            </a:r>
            <a:r>
              <a:rPr lang="zh-CN" altLang="zh-CN" sz="1200" kern="1200" dirty="0">
                <a:solidFill>
                  <a:schemeClr val="tx1"/>
                </a:solidFill>
                <a:effectLst/>
                <a:latin typeface="+mn-lt"/>
                <a:ea typeface="+mn-ea"/>
                <a:cs typeface="+mn-cs"/>
              </a:rPr>
              <a:t>委员会提出了专门为粒子物理实验制定的总线标准</a:t>
            </a:r>
            <a:r>
              <a:rPr lang="en-US" altLang="zh-CN" sz="1200" kern="1200" dirty="0">
                <a:solidFill>
                  <a:schemeClr val="tx1"/>
                </a:solidFill>
                <a:effectLst/>
                <a:latin typeface="+mn-lt"/>
                <a:ea typeface="+mn-ea"/>
                <a:cs typeface="+mn-cs"/>
              </a:rPr>
              <a:t>FASTBUS[5]</a:t>
            </a:r>
            <a:r>
              <a:rPr lang="zh-CN" altLang="zh-CN" sz="1200" kern="1200" dirty="0">
                <a:solidFill>
                  <a:schemeClr val="tx1"/>
                </a:solidFill>
                <a:effectLst/>
                <a:latin typeface="+mn-lt"/>
                <a:ea typeface="+mn-ea"/>
                <a:cs typeface="+mn-cs"/>
              </a:rPr>
              <a:t>，并于</a:t>
            </a:r>
            <a:r>
              <a:rPr lang="en-US" altLang="zh-CN" sz="1200" kern="1200" dirty="0">
                <a:solidFill>
                  <a:schemeClr val="tx1"/>
                </a:solidFill>
                <a:effectLst/>
                <a:latin typeface="+mn-lt"/>
                <a:ea typeface="+mn-ea"/>
                <a:cs typeface="+mn-cs"/>
              </a:rPr>
              <a:t>1989</a:t>
            </a:r>
            <a:r>
              <a:rPr lang="zh-CN" altLang="zh-CN" sz="1200" kern="1200" dirty="0">
                <a:solidFill>
                  <a:schemeClr val="tx1"/>
                </a:solidFill>
                <a:effectLst/>
                <a:latin typeface="+mn-lt"/>
                <a:ea typeface="+mn-ea"/>
                <a:cs typeface="+mn-cs"/>
              </a:rPr>
              <a:t>年成为</a:t>
            </a:r>
            <a:r>
              <a:rPr lang="en-US" altLang="zh-CN" sz="1200" kern="1200" dirty="0">
                <a:solidFill>
                  <a:schemeClr val="tx1"/>
                </a:solidFill>
                <a:effectLst/>
                <a:latin typeface="+mn-lt"/>
                <a:ea typeface="+mn-ea"/>
                <a:cs typeface="+mn-cs"/>
              </a:rPr>
              <a:t>IEEE</a:t>
            </a:r>
            <a:r>
              <a:rPr lang="zh-CN" altLang="zh-CN" sz="1200" kern="1200" dirty="0">
                <a:solidFill>
                  <a:schemeClr val="tx1"/>
                </a:solidFill>
                <a:effectLst/>
                <a:latin typeface="+mn-lt"/>
                <a:ea typeface="+mn-ea"/>
                <a:cs typeface="+mn-cs"/>
              </a:rPr>
              <a:t>新标准（</a:t>
            </a:r>
            <a:r>
              <a:rPr lang="en-US" altLang="zh-CN" sz="1200" kern="1200" dirty="0">
                <a:solidFill>
                  <a:schemeClr val="tx1"/>
                </a:solidFill>
                <a:effectLst/>
                <a:latin typeface="+mn-lt"/>
                <a:ea typeface="+mn-ea"/>
                <a:cs typeface="+mn-cs"/>
              </a:rPr>
              <a:t>ANSI/IEEE960</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FASTBUS</a:t>
            </a:r>
            <a:r>
              <a:rPr lang="zh-CN" altLang="zh-CN" sz="1200" kern="1200" dirty="0">
                <a:solidFill>
                  <a:schemeClr val="tx1"/>
                </a:solidFill>
                <a:effectLst/>
                <a:latin typeface="+mn-lt"/>
                <a:ea typeface="+mn-ea"/>
                <a:cs typeface="+mn-cs"/>
              </a:rPr>
              <a:t>以其更快的速度和更强大的功能开始在粒子物理实验中得到广泛的应用。</a:t>
            </a:r>
          </a:p>
          <a:p>
            <a:r>
              <a:rPr lang="zh-CN" altLang="zh-CN" sz="1200" kern="1200" dirty="0">
                <a:solidFill>
                  <a:schemeClr val="tx1"/>
                </a:solidFill>
                <a:effectLst/>
                <a:latin typeface="+mn-lt"/>
                <a:ea typeface="+mn-ea"/>
                <a:cs typeface="+mn-cs"/>
              </a:rPr>
              <a:t>之后随着实验规模的进一步发展，实验数据率的不断提高，在计算机辅助测量与控制系统方面被广泛应用的总线标准也相继在粒子物理实验中得到应用，包括</a:t>
            </a:r>
            <a:r>
              <a:rPr lang="en-US" altLang="zh-CN" sz="1200" kern="1200" dirty="0">
                <a:solidFill>
                  <a:schemeClr val="tx1"/>
                </a:solidFill>
                <a:effectLst/>
                <a:latin typeface="+mn-lt"/>
                <a:ea typeface="+mn-ea"/>
                <a:cs typeface="+mn-cs"/>
              </a:rPr>
              <a:t>VME</a:t>
            </a:r>
            <a:r>
              <a:rPr lang="zh-CN" altLang="zh-CN" sz="1200" kern="1200" dirty="0">
                <a:solidFill>
                  <a:schemeClr val="tx1"/>
                </a:solidFill>
                <a:effectLst/>
                <a:latin typeface="+mn-lt"/>
                <a:ea typeface="+mn-ea"/>
                <a:cs typeface="+mn-cs"/>
              </a:rPr>
              <a:t>（</a:t>
            </a:r>
            <a:r>
              <a:rPr lang="en-US" altLang="zh-CN" sz="1200" kern="1200" dirty="0" err="1">
                <a:solidFill>
                  <a:schemeClr val="tx1"/>
                </a:solidFill>
                <a:effectLst/>
                <a:latin typeface="+mn-lt"/>
                <a:ea typeface="+mn-ea"/>
                <a:cs typeface="+mn-cs"/>
              </a:rPr>
              <a:t>VersaModule</a:t>
            </a:r>
            <a:r>
              <a:rPr lang="en-US" altLang="zh-CN" sz="1200" kern="1200" dirty="0">
                <a:solidFill>
                  <a:schemeClr val="tx1"/>
                </a:solidFill>
                <a:effectLst/>
                <a:latin typeface="+mn-lt"/>
                <a:ea typeface="+mn-ea"/>
                <a:cs typeface="+mn-cs"/>
              </a:rPr>
              <a:t> Eurocard</a:t>
            </a:r>
            <a:r>
              <a:rPr lang="zh-CN" altLang="zh-CN" sz="1200" kern="1200" dirty="0">
                <a:solidFill>
                  <a:schemeClr val="tx1"/>
                </a:solidFill>
                <a:effectLst/>
                <a:latin typeface="+mn-lt"/>
                <a:ea typeface="+mn-ea"/>
                <a:cs typeface="+mn-cs"/>
              </a:rPr>
              <a:t>）总线，</a:t>
            </a:r>
            <a:r>
              <a:rPr lang="en-US" altLang="zh-CN" sz="1200" kern="1200" dirty="0">
                <a:solidFill>
                  <a:schemeClr val="tx1"/>
                </a:solidFill>
                <a:effectLst/>
                <a:latin typeface="+mn-lt"/>
                <a:ea typeface="+mn-ea"/>
                <a:cs typeface="+mn-cs"/>
              </a:rPr>
              <a:t>CPCI</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Compact Peripheral Component Interconnect</a:t>
            </a:r>
            <a:r>
              <a:rPr lang="zh-CN" altLang="zh-CN" sz="1200" kern="1200" dirty="0">
                <a:solidFill>
                  <a:schemeClr val="tx1"/>
                </a:solidFill>
                <a:effectLst/>
                <a:latin typeface="+mn-lt"/>
                <a:ea typeface="+mn-ea"/>
                <a:cs typeface="+mn-cs"/>
              </a:rPr>
              <a:t>）总线和</a:t>
            </a:r>
            <a:r>
              <a:rPr lang="en-US" altLang="zh-CN" sz="1200" kern="1200" dirty="0">
                <a:solidFill>
                  <a:schemeClr val="tx1"/>
                </a:solidFill>
                <a:effectLst/>
                <a:latin typeface="+mn-lt"/>
                <a:ea typeface="+mn-ea"/>
                <a:cs typeface="+mn-cs"/>
              </a:rPr>
              <a:t>PXI</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PCI Extensions for Instrumentation</a:t>
            </a:r>
            <a:r>
              <a:rPr lang="zh-CN" altLang="zh-CN" sz="1200" kern="1200" dirty="0">
                <a:solidFill>
                  <a:schemeClr val="tx1"/>
                </a:solidFill>
                <a:effectLst/>
                <a:latin typeface="+mn-lt"/>
                <a:ea typeface="+mn-ea"/>
                <a:cs typeface="+mn-cs"/>
              </a:rPr>
              <a:t>）总线等。下面就来介绍几种总线标准和它们在粒子物理实验中的应用。</a:t>
            </a:r>
          </a:p>
          <a:p>
            <a:endParaRPr lang="zh-CN" altLang="en-US" dirty="0"/>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5</a:t>
            </a:fld>
            <a:endParaRPr lang="en-US" altLang="zh-CN"/>
          </a:p>
        </p:txBody>
      </p:sp>
    </p:spTree>
    <p:extLst>
      <p:ext uri="{BB962C8B-B14F-4D97-AF65-F5344CB8AC3E}">
        <p14:creationId xmlns:p14="http://schemas.microsoft.com/office/powerpoint/2010/main" val="1511469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我国的羊八井宇宙线</a:t>
            </a:r>
            <a:r>
              <a:rPr lang="en-US" altLang="zh-CN" sz="1200" kern="1200" dirty="0">
                <a:solidFill>
                  <a:schemeClr val="tx1"/>
                </a:solidFill>
                <a:effectLst/>
                <a:latin typeface="+mn-lt"/>
                <a:ea typeface="+mn-ea"/>
                <a:cs typeface="+mn-cs"/>
              </a:rPr>
              <a:t>EAS</a:t>
            </a:r>
            <a:r>
              <a:rPr lang="zh-CN" altLang="zh-CN" sz="1200" kern="1200" dirty="0">
                <a:solidFill>
                  <a:schemeClr val="tx1"/>
                </a:solidFill>
                <a:effectLst/>
                <a:latin typeface="+mn-lt"/>
                <a:ea typeface="+mn-ea"/>
                <a:cs typeface="+mn-cs"/>
              </a:rPr>
              <a:t>实验在</a:t>
            </a:r>
            <a:r>
              <a:rPr lang="en-US" altLang="zh-CN" sz="1200" kern="1200" dirty="0">
                <a:solidFill>
                  <a:schemeClr val="tx1"/>
                </a:solidFill>
                <a:effectLst/>
                <a:latin typeface="+mn-lt"/>
                <a:ea typeface="+mn-ea"/>
                <a:cs typeface="+mn-cs"/>
              </a:rPr>
              <a:t>1994</a:t>
            </a:r>
            <a:r>
              <a:rPr lang="zh-CN" altLang="zh-CN" sz="1200" kern="1200" dirty="0">
                <a:solidFill>
                  <a:schemeClr val="tx1"/>
                </a:solidFill>
                <a:effectLst/>
                <a:latin typeface="+mn-lt"/>
                <a:ea typeface="+mn-ea"/>
                <a:cs typeface="+mn-cs"/>
              </a:rPr>
              <a:t>年建立的二期阵列，就是采用</a:t>
            </a:r>
            <a:r>
              <a:rPr lang="en-US" altLang="zh-CN" sz="1200" kern="1200" dirty="0">
                <a:solidFill>
                  <a:schemeClr val="tx1"/>
                </a:solidFill>
                <a:effectLst/>
                <a:latin typeface="+mn-lt"/>
                <a:ea typeface="+mn-ea"/>
                <a:cs typeface="+mn-cs"/>
              </a:rPr>
              <a:t>FASTBUS-CAMAC</a:t>
            </a:r>
            <a:r>
              <a:rPr lang="zh-CN" altLang="zh-CN" sz="1200" kern="1200" dirty="0">
                <a:solidFill>
                  <a:schemeClr val="tx1"/>
                </a:solidFill>
                <a:effectLst/>
                <a:latin typeface="+mn-lt"/>
                <a:ea typeface="+mn-ea"/>
                <a:cs typeface="+mn-cs"/>
              </a:rPr>
              <a:t>构成的快速大容量的数据采集系统。信号通道为</a:t>
            </a:r>
            <a:r>
              <a:rPr lang="en-US" altLang="zh-CN" sz="1200" kern="1200" dirty="0">
                <a:solidFill>
                  <a:schemeClr val="tx1"/>
                </a:solidFill>
                <a:effectLst/>
                <a:latin typeface="+mn-lt"/>
                <a:ea typeface="+mn-ea"/>
                <a:cs typeface="+mn-cs"/>
              </a:rPr>
              <a:t>458</a:t>
            </a:r>
            <a:r>
              <a:rPr lang="zh-CN" altLang="zh-CN" sz="1200" kern="1200" dirty="0">
                <a:solidFill>
                  <a:schemeClr val="tx1"/>
                </a:solidFill>
                <a:effectLst/>
                <a:latin typeface="+mn-lt"/>
                <a:ea typeface="+mn-ea"/>
                <a:cs typeface="+mn-cs"/>
              </a:rPr>
              <a:t>路，触发率大约是每秒</a:t>
            </a:r>
            <a:r>
              <a:rPr lang="en-US" altLang="zh-CN" sz="1200" kern="1200" dirty="0">
                <a:solidFill>
                  <a:schemeClr val="tx1"/>
                </a:solidFill>
                <a:effectLst/>
                <a:latin typeface="+mn-lt"/>
                <a:ea typeface="+mn-ea"/>
                <a:cs typeface="+mn-cs"/>
              </a:rPr>
              <a:t>200</a:t>
            </a:r>
            <a:r>
              <a:rPr lang="zh-CN" altLang="zh-CN" sz="1200" kern="1200" dirty="0">
                <a:solidFill>
                  <a:schemeClr val="tx1"/>
                </a:solidFill>
                <a:effectLst/>
                <a:latin typeface="+mn-lt"/>
                <a:ea typeface="+mn-ea"/>
                <a:cs typeface="+mn-cs"/>
              </a:rPr>
              <a:t>个大气簇射。实验的数据采集系统由</a:t>
            </a:r>
            <a:r>
              <a:rPr lang="en-US" altLang="zh-CN" sz="1200" kern="1200" dirty="0">
                <a:solidFill>
                  <a:schemeClr val="tx1"/>
                </a:solidFill>
                <a:effectLst/>
                <a:latin typeface="+mn-lt"/>
                <a:ea typeface="+mn-ea"/>
                <a:cs typeface="+mn-cs"/>
              </a:rPr>
              <a:t>TKO</a:t>
            </a:r>
            <a:r>
              <a:rPr lang="zh-CN" altLang="zh-CN" sz="1200" kern="1200" dirty="0">
                <a:solidFill>
                  <a:schemeClr val="tx1"/>
                </a:solidFill>
                <a:effectLst/>
                <a:latin typeface="+mn-lt"/>
                <a:ea typeface="+mn-ea"/>
                <a:cs typeface="+mn-cs"/>
              </a:rPr>
              <a:t>（日本</a:t>
            </a:r>
            <a:r>
              <a:rPr lang="en-US" altLang="zh-CN" sz="1200" kern="1200" dirty="0">
                <a:solidFill>
                  <a:schemeClr val="tx1"/>
                </a:solidFill>
                <a:effectLst/>
                <a:latin typeface="+mn-lt"/>
                <a:ea typeface="+mn-ea"/>
                <a:cs typeface="+mn-cs"/>
              </a:rPr>
              <a:t>KEK</a:t>
            </a:r>
            <a:r>
              <a:rPr lang="zh-CN" altLang="zh-CN" sz="1200" kern="1200" dirty="0">
                <a:solidFill>
                  <a:schemeClr val="tx1"/>
                </a:solidFill>
                <a:effectLst/>
                <a:latin typeface="+mn-lt"/>
                <a:ea typeface="+mn-ea"/>
                <a:cs typeface="+mn-cs"/>
              </a:rPr>
              <a:t>制定的数据采集系统标准）、触发逻辑、</a:t>
            </a:r>
            <a:r>
              <a:rPr lang="en-US" altLang="zh-CN" sz="1200" kern="1200" dirty="0">
                <a:solidFill>
                  <a:schemeClr val="tx1"/>
                </a:solidFill>
                <a:effectLst/>
                <a:latin typeface="+mn-lt"/>
                <a:ea typeface="+mn-ea"/>
                <a:cs typeface="+mn-cs"/>
              </a:rPr>
              <a:t>FASTBUS-CAMAC</a:t>
            </a:r>
            <a:r>
              <a:rPr lang="zh-CN" altLang="zh-CN" sz="1200" kern="1200" dirty="0">
                <a:solidFill>
                  <a:schemeClr val="tx1"/>
                </a:solidFill>
                <a:effectLst/>
                <a:latin typeface="+mn-lt"/>
                <a:ea typeface="+mn-ea"/>
                <a:cs typeface="+mn-cs"/>
              </a:rPr>
              <a:t>时钟系统、</a:t>
            </a:r>
            <a:r>
              <a:rPr lang="en-US" altLang="zh-CN" sz="1200" kern="1200" dirty="0">
                <a:solidFill>
                  <a:schemeClr val="tx1"/>
                </a:solidFill>
                <a:effectLst/>
                <a:latin typeface="+mn-lt"/>
                <a:ea typeface="+mn-ea"/>
                <a:cs typeface="+mn-cs"/>
              </a:rPr>
              <a:t>Blue-LED</a:t>
            </a:r>
            <a:r>
              <a:rPr lang="zh-CN" altLang="zh-CN" sz="1200" kern="1200" dirty="0">
                <a:solidFill>
                  <a:schemeClr val="tx1"/>
                </a:solidFill>
                <a:effectLst/>
                <a:latin typeface="+mn-lt"/>
                <a:ea typeface="+mn-ea"/>
                <a:cs typeface="+mn-cs"/>
              </a:rPr>
              <a:t>标定系统、高低压电源、在线计算机和磁带机构成</a:t>
            </a:r>
            <a:r>
              <a:rPr lang="zh-CN" altLang="en-US" sz="120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6</a:t>
            </a:fld>
            <a:endParaRPr lang="en-US" altLang="zh-CN"/>
          </a:p>
        </p:txBody>
      </p:sp>
    </p:spTree>
    <p:extLst>
      <p:ext uri="{BB962C8B-B14F-4D97-AF65-F5344CB8AC3E}">
        <p14:creationId xmlns:p14="http://schemas.microsoft.com/office/powerpoint/2010/main" val="312779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VME64XP </a:t>
            </a:r>
            <a:r>
              <a:rPr lang="zh-CN" altLang="zh-CN" sz="1200" kern="1200" dirty="0">
                <a:solidFill>
                  <a:schemeClr val="tx1"/>
                </a:solidFill>
                <a:effectLst/>
                <a:latin typeface="+mn-lt"/>
                <a:ea typeface="+mn-ea"/>
                <a:cs typeface="+mn-cs"/>
              </a:rPr>
              <a:t>中规定的</a:t>
            </a:r>
            <a:r>
              <a:rPr lang="en-US" altLang="zh-CN" sz="1200" kern="1200" dirty="0">
                <a:solidFill>
                  <a:schemeClr val="tx1"/>
                </a:solidFill>
                <a:effectLst/>
                <a:latin typeface="+mn-lt"/>
                <a:ea typeface="+mn-ea"/>
                <a:cs typeface="+mn-cs"/>
              </a:rPr>
              <a:t> CBLT (Chained Block Transfer)</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 MCST (Multicast Commands)</a:t>
            </a:r>
            <a:r>
              <a:rPr lang="zh-CN" altLang="zh-CN" sz="1200" kern="1200" dirty="0">
                <a:solidFill>
                  <a:schemeClr val="tx1"/>
                </a:solidFill>
                <a:effectLst/>
                <a:latin typeface="+mn-lt"/>
                <a:ea typeface="+mn-ea"/>
                <a:cs typeface="+mn-cs"/>
              </a:rPr>
              <a:t>是专门为高能物理开发的数据传输协议</a:t>
            </a:r>
            <a:r>
              <a:rPr lang="zh-CN" altLang="en-US" sz="1200" kern="1200" dirty="0">
                <a:solidFill>
                  <a:schemeClr val="tx1"/>
                </a:solidFill>
                <a:effectLst/>
                <a:latin typeface="+mn-lt"/>
                <a:ea typeface="+mn-ea"/>
                <a:cs typeface="+mn-cs"/>
              </a:rPr>
              <a:t>。带宽可以达到</a:t>
            </a:r>
            <a:r>
              <a:rPr lang="en-US" altLang="zh-CN" sz="1200" kern="1200" dirty="0">
                <a:solidFill>
                  <a:schemeClr val="tx1"/>
                </a:solidFill>
                <a:effectLst/>
                <a:latin typeface="+mn-lt"/>
                <a:ea typeface="+mn-ea"/>
                <a:cs typeface="+mn-cs"/>
              </a:rPr>
              <a:t>160MB/s</a:t>
            </a:r>
          </a:p>
          <a:p>
            <a:r>
              <a:rPr lang="en-US" altLang="zh-CN" sz="1200" kern="1200" dirty="0">
                <a:solidFill>
                  <a:schemeClr val="tx1"/>
                </a:solidFill>
                <a:effectLst/>
                <a:latin typeface="+mn-lt"/>
                <a:ea typeface="+mn-ea"/>
                <a:cs typeface="+mn-cs"/>
              </a:rPr>
              <a:t>VME</a:t>
            </a:r>
            <a:r>
              <a:rPr lang="zh-CN" altLang="en-US" sz="1200" kern="1200" dirty="0">
                <a:solidFill>
                  <a:schemeClr val="tx1"/>
                </a:solidFill>
                <a:effectLst/>
                <a:latin typeface="+mn-lt"/>
                <a:ea typeface="+mn-ea"/>
                <a:cs typeface="+mn-cs"/>
              </a:rPr>
              <a:t>总线因为可靠性高，总线标准开放，在粒子物理实验中得到了广泛的应用。</a:t>
            </a:r>
            <a:endParaRPr lang="en-US" altLang="zh-CN" sz="2000" dirty="0">
              <a:solidFill>
                <a:prstClr val="black"/>
              </a:solidFill>
              <a:latin typeface="Arial" charset="0"/>
              <a:ea typeface="黑体" pitchFamily="49" charset="-122"/>
              <a:cs typeface="Arial" charset="0"/>
            </a:endParaRPr>
          </a:p>
        </p:txBody>
      </p:sp>
      <p:sp>
        <p:nvSpPr>
          <p:cNvPr id="4" name="灯片编号占位符 3"/>
          <p:cNvSpPr>
            <a:spLocks noGrp="1"/>
          </p:cNvSpPr>
          <p:nvPr>
            <p:ph type="sldNum" sz="quarter" idx="10"/>
          </p:nvPr>
        </p:nvSpPr>
        <p:spPr/>
        <p:txBody>
          <a:bodyPr/>
          <a:lstStyle/>
          <a:p>
            <a:fld id="{C6074690-7256-4BB9-AC0F-97AEAE8CDEC2}" type="slidenum">
              <a:rPr lang="en-US" altLang="zh-CN" smtClean="0"/>
              <a:pPr/>
              <a:t>7</a:t>
            </a:fld>
            <a:endParaRPr lang="en-US" altLang="zh-CN"/>
          </a:p>
        </p:txBody>
      </p:sp>
    </p:spTree>
    <p:extLst>
      <p:ext uri="{BB962C8B-B14F-4D97-AF65-F5344CB8AC3E}">
        <p14:creationId xmlns:p14="http://schemas.microsoft.com/office/powerpoint/2010/main" val="2554386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我国的北京谱仪实验主要的</a:t>
            </a:r>
            <a:r>
              <a:rPr lang="zh-CN" altLang="zh-CN" sz="1200" kern="1200" dirty="0">
                <a:solidFill>
                  <a:schemeClr val="tx1"/>
                </a:solidFill>
                <a:effectLst/>
                <a:latin typeface="+mn-lt"/>
                <a:ea typeface="+mn-ea"/>
                <a:cs typeface="+mn-cs"/>
              </a:rPr>
              <a:t>探测装置包括飞行时间探测器（</a:t>
            </a:r>
            <a:r>
              <a:rPr lang="en-US" altLang="zh-CN" sz="1200" kern="1200" dirty="0">
                <a:solidFill>
                  <a:schemeClr val="tx1"/>
                </a:solidFill>
                <a:effectLst/>
                <a:latin typeface="+mn-lt"/>
                <a:ea typeface="+mn-ea"/>
                <a:cs typeface="+mn-cs"/>
              </a:rPr>
              <a:t>TOF</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主漂移室（</a:t>
            </a:r>
            <a:r>
              <a:rPr lang="en-US" altLang="zh-CN" sz="1200" kern="1200" dirty="0">
                <a:solidFill>
                  <a:schemeClr val="tx1"/>
                </a:solidFill>
                <a:effectLst/>
                <a:latin typeface="+mn-lt"/>
                <a:ea typeface="+mn-ea"/>
                <a:cs typeface="+mn-cs"/>
              </a:rPr>
              <a:t>MDC</a:t>
            </a:r>
            <a:r>
              <a:rPr lang="zh-CN" altLang="zh-CN" sz="1200" kern="1200" dirty="0">
                <a:solidFill>
                  <a:schemeClr val="tx1"/>
                </a:solidFill>
                <a:effectLst/>
                <a:latin typeface="+mn-lt"/>
                <a:ea typeface="+mn-ea"/>
                <a:cs typeface="+mn-cs"/>
              </a:rPr>
              <a:t>）、电磁量能器（</a:t>
            </a:r>
            <a:r>
              <a:rPr lang="en-US" altLang="zh-CN" sz="1200" kern="1200" dirty="0">
                <a:solidFill>
                  <a:schemeClr val="tx1"/>
                </a:solidFill>
                <a:effectLst/>
                <a:latin typeface="+mn-lt"/>
                <a:ea typeface="+mn-ea"/>
                <a:cs typeface="+mn-cs"/>
              </a:rPr>
              <a:t>EMC</a:t>
            </a:r>
            <a:r>
              <a:rPr lang="zh-CN"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等。它们的读出电子学以及触发系统都是基于</a:t>
            </a:r>
            <a:r>
              <a:rPr lang="en-US" altLang="zh-CN" sz="1200" kern="1200" dirty="0">
                <a:solidFill>
                  <a:schemeClr val="tx1"/>
                </a:solidFill>
                <a:effectLst/>
                <a:latin typeface="+mn-lt"/>
                <a:ea typeface="+mn-ea"/>
                <a:cs typeface="+mn-cs"/>
              </a:rPr>
              <a:t>VME64XP</a:t>
            </a:r>
            <a:r>
              <a:rPr lang="zh-CN" altLang="en-US" sz="1200" kern="1200" dirty="0">
                <a:solidFill>
                  <a:schemeClr val="tx1"/>
                </a:solidFill>
                <a:effectLst/>
                <a:latin typeface="+mn-lt"/>
                <a:ea typeface="+mn-ea"/>
                <a:cs typeface="+mn-cs"/>
              </a:rPr>
              <a:t>来实现的，总共</a:t>
            </a:r>
            <a:r>
              <a:rPr lang="en-US" altLang="zh-CN" sz="1200" kern="1200" dirty="0">
                <a:solidFill>
                  <a:schemeClr val="tx1"/>
                </a:solidFill>
                <a:effectLst/>
                <a:latin typeface="+mn-lt"/>
                <a:ea typeface="+mn-ea"/>
                <a:cs typeface="+mn-cs"/>
              </a:rPr>
              <a:t>48</a:t>
            </a:r>
            <a:r>
              <a:rPr lang="zh-CN" altLang="en-US" sz="1200" kern="1200" dirty="0">
                <a:solidFill>
                  <a:schemeClr val="tx1"/>
                </a:solidFill>
                <a:effectLst/>
                <a:latin typeface="+mn-lt"/>
                <a:ea typeface="+mn-ea"/>
                <a:cs typeface="+mn-cs"/>
              </a:rPr>
              <a:t>个读出机箱，基本能够满足带宽需求。</a:t>
            </a:r>
            <a:endParaRPr lang="en-US" altLang="zh-CN" dirty="0"/>
          </a:p>
          <a:p>
            <a:r>
              <a:rPr lang="zh-CN" altLang="en-US" dirty="0"/>
              <a:t>但是</a:t>
            </a:r>
            <a:r>
              <a:rPr lang="en-US" altLang="zh-CN" dirty="0"/>
              <a:t>VME</a:t>
            </a:r>
            <a:r>
              <a:rPr lang="zh-CN" altLang="en-US" dirty="0"/>
              <a:t>总线的传输带宽还是有限，因此</a:t>
            </a:r>
            <a:r>
              <a:rPr lang="en-US" altLang="zh-CN" dirty="0"/>
              <a:t>PXI</a:t>
            </a:r>
            <a:r>
              <a:rPr lang="zh-CN" altLang="en-US" dirty="0"/>
              <a:t>总线在粒子物理实验里面也得到了越来越多的应用。</a:t>
            </a:r>
          </a:p>
        </p:txBody>
      </p:sp>
      <p:sp>
        <p:nvSpPr>
          <p:cNvPr id="4" name="灯片编号占位符 3"/>
          <p:cNvSpPr>
            <a:spLocks noGrp="1"/>
          </p:cNvSpPr>
          <p:nvPr>
            <p:ph type="sldNum" sz="quarter" idx="5"/>
          </p:nvPr>
        </p:nvSpPr>
        <p:spPr/>
        <p:txBody>
          <a:bodyPr/>
          <a:lstStyle/>
          <a:p>
            <a:fld id="{C6074690-7256-4BB9-AC0F-97AEAE8CDEC2}" type="slidenum">
              <a:rPr lang="en-US" altLang="zh-CN" smtClean="0"/>
              <a:pPr/>
              <a:t>8</a:t>
            </a:fld>
            <a:endParaRPr lang="en-US" altLang="zh-CN"/>
          </a:p>
        </p:txBody>
      </p:sp>
    </p:spTree>
    <p:extLst>
      <p:ext uri="{BB962C8B-B14F-4D97-AF65-F5344CB8AC3E}">
        <p14:creationId xmlns:p14="http://schemas.microsoft.com/office/powerpoint/2010/main" val="341520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ATCA</a:t>
            </a:r>
            <a:r>
              <a:rPr lang="zh-CN" altLang="en-US" dirty="0"/>
              <a:t>，是在</a:t>
            </a:r>
            <a:r>
              <a:rPr lang="en-US" altLang="zh-CN" dirty="0"/>
              <a:t>2002</a:t>
            </a:r>
            <a:r>
              <a:rPr lang="zh-CN" altLang="en-US" dirty="0"/>
              <a:t>年由工业计算机制造协会提出的先进的通信计算机架构。它的核心规范为</a:t>
            </a:r>
            <a:r>
              <a:rPr lang="en-US" altLang="zh-CN" dirty="0"/>
              <a:t>3.0</a:t>
            </a:r>
            <a:r>
              <a:rPr lang="zh-CN" altLang="en-US" dirty="0"/>
              <a:t>，定义了</a:t>
            </a:r>
            <a:r>
              <a:rPr lang="en-US" altLang="zh-CN" dirty="0"/>
              <a:t>ATCA</a:t>
            </a:r>
            <a:r>
              <a:rPr lang="zh-CN" altLang="en-US" dirty="0"/>
              <a:t>架构的。。。</a:t>
            </a:r>
            <a:endParaRPr lang="en-US" altLang="zh-CN" dirty="0"/>
          </a:p>
          <a:p>
            <a:r>
              <a:rPr lang="zh-CN" altLang="en-US" dirty="0"/>
              <a:t>采用点对点互连串行接口：支持各种串行数据传输协议，包括以太网、光纤、</a:t>
            </a:r>
            <a:r>
              <a:rPr lang="en-US" altLang="zh-CN" dirty="0" err="1"/>
              <a:t>PCIe</a:t>
            </a:r>
            <a:r>
              <a:rPr lang="zh-CN" altLang="en-US" dirty="0"/>
              <a:t>等。</a:t>
            </a:r>
            <a:endParaRPr lang="en-US" altLang="zh-CN" dirty="0"/>
          </a:p>
          <a:p>
            <a:r>
              <a:rPr lang="zh-CN" altLang="zh-CN" sz="1200" kern="1200" dirty="0">
                <a:solidFill>
                  <a:schemeClr val="tx1"/>
                </a:solidFill>
                <a:effectLst/>
                <a:latin typeface="+mn-lt"/>
                <a:ea typeface="+mn-ea"/>
                <a:cs typeface="+mn-cs"/>
              </a:rPr>
              <a:t>机械和电气性能特性保证了</a:t>
            </a:r>
            <a:r>
              <a:rPr lang="en-US" altLang="zh-CN" sz="1200" kern="1200" dirty="0">
                <a:solidFill>
                  <a:schemeClr val="tx1"/>
                </a:solidFill>
                <a:effectLst/>
                <a:latin typeface="+mn-lt"/>
                <a:ea typeface="+mn-ea"/>
                <a:cs typeface="+mn-cs"/>
              </a:rPr>
              <a:t>ATCA</a:t>
            </a:r>
            <a:r>
              <a:rPr lang="zh-CN" altLang="zh-CN" sz="1200" kern="1200" dirty="0">
                <a:solidFill>
                  <a:schemeClr val="tx1"/>
                </a:solidFill>
                <a:effectLst/>
                <a:latin typeface="+mn-lt"/>
                <a:ea typeface="+mn-ea"/>
                <a:cs typeface="+mn-cs"/>
              </a:rPr>
              <a:t>具有稳定性和可靠性，可以为粒子物理实验电子学提供合适的工作平台。</a:t>
            </a:r>
            <a:endParaRPr lang="en-US" altLang="zh-CN" dirty="0"/>
          </a:p>
        </p:txBody>
      </p:sp>
      <p:sp>
        <p:nvSpPr>
          <p:cNvPr id="4" name="灯片编号占位符 3"/>
          <p:cNvSpPr>
            <a:spLocks noGrp="1"/>
          </p:cNvSpPr>
          <p:nvPr>
            <p:ph type="sldNum" sz="quarter" idx="10"/>
          </p:nvPr>
        </p:nvSpPr>
        <p:spPr/>
        <p:txBody>
          <a:bodyPr/>
          <a:lstStyle/>
          <a:p>
            <a:fld id="{18EE6819-5B3E-46D7-A41A-F94EFE21914A}" type="slidenum">
              <a:rPr lang="zh-CN" altLang="en-US" smtClean="0"/>
              <a:t>11</a:t>
            </a:fld>
            <a:endParaRPr lang="zh-CN" altLang="en-US"/>
          </a:p>
        </p:txBody>
      </p:sp>
    </p:spTree>
    <p:extLst>
      <p:ext uri="{BB962C8B-B14F-4D97-AF65-F5344CB8AC3E}">
        <p14:creationId xmlns:p14="http://schemas.microsoft.com/office/powerpoint/2010/main" val="727665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PANDA</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Anti-Proton Annihilations at Darmstadt</a:t>
                </a:r>
                <a:r>
                  <a:rPr lang="zh-CN" altLang="zh-CN" sz="1200" kern="1200" dirty="0">
                    <a:solidFill>
                      <a:schemeClr val="tx1"/>
                    </a:solidFill>
                    <a:effectLst/>
                    <a:latin typeface="+mn-lt"/>
                    <a:ea typeface="+mn-ea"/>
                    <a:cs typeface="+mn-cs"/>
                  </a:rPr>
                  <a:t>）是安装在</a:t>
                </a:r>
                <a:r>
                  <a:rPr lang="zh-CN" altLang="en-US" sz="1200" kern="1200" dirty="0">
                    <a:solidFill>
                      <a:schemeClr val="tx1"/>
                    </a:solidFill>
                    <a:effectLst/>
                    <a:latin typeface="+mn-lt"/>
                    <a:ea typeface="+mn-ea"/>
                    <a:cs typeface="+mn-cs"/>
                  </a:rPr>
                  <a:t>德国</a:t>
                </a:r>
                <a:r>
                  <a:rPr lang="en-US" altLang="zh-CN" sz="1200" kern="1200" dirty="0">
                    <a:solidFill>
                      <a:schemeClr val="tx1"/>
                    </a:solidFill>
                    <a:effectLst/>
                    <a:latin typeface="+mn-lt"/>
                    <a:ea typeface="+mn-ea"/>
                    <a:cs typeface="+mn-cs"/>
                  </a:rPr>
                  <a:t>FAIR</a:t>
                </a:r>
                <a:r>
                  <a:rPr lang="zh-CN" altLang="zh-CN" sz="1200" kern="1200" dirty="0">
                    <a:solidFill>
                      <a:schemeClr val="tx1"/>
                    </a:solidFill>
                    <a:effectLst/>
                    <a:latin typeface="+mn-lt"/>
                    <a:ea typeface="+mn-ea"/>
                    <a:cs typeface="+mn-cs"/>
                  </a:rPr>
                  <a:t>加速器的一台通用谱仪。</a:t>
                </a:r>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整个实验在高亮度条件下进行，前端电子学预处理后总的数据率将高达</a:t>
                </a:r>
                <a:r>
                  <a:rPr lang="en-US" altLang="zh-CN" sz="1200" kern="1200" dirty="0">
                    <a:solidFill>
                      <a:schemeClr val="tx1"/>
                    </a:solidFill>
                    <a:effectLst/>
                    <a:latin typeface="+mn-lt"/>
                    <a:ea typeface="+mn-ea"/>
                    <a:cs typeface="+mn-cs"/>
                  </a:rPr>
                  <a:t>40 GB/s</a:t>
                </a:r>
                <a:r>
                  <a:rPr lang="zh-CN" altLang="zh-CN" sz="1200" kern="1200" dirty="0">
                    <a:solidFill>
                      <a:schemeClr val="tx1"/>
                    </a:solidFill>
                    <a:effectLst/>
                    <a:latin typeface="+mn-lt"/>
                    <a:ea typeface="+mn-ea"/>
                    <a:cs typeface="+mn-cs"/>
                  </a:rPr>
                  <a:t>至</a:t>
                </a:r>
                <a:r>
                  <a:rPr lang="en-US" altLang="zh-CN" sz="1200" kern="1200" dirty="0">
                    <a:solidFill>
                      <a:schemeClr val="tx1"/>
                    </a:solidFill>
                    <a:effectLst/>
                    <a:latin typeface="+mn-lt"/>
                    <a:ea typeface="+mn-ea"/>
                    <a:cs typeface="+mn-cs"/>
                  </a:rPr>
                  <a:t>200 GB/s</a:t>
                </a:r>
                <a:r>
                  <a:rPr lang="zh-CN" altLang="zh-CN" sz="1200" kern="1200" dirty="0">
                    <a:solidFill>
                      <a:schemeClr val="tx1"/>
                    </a:solidFill>
                    <a:effectLst/>
                    <a:latin typeface="+mn-lt"/>
                    <a:ea typeface="+mn-ea"/>
                    <a:cs typeface="+mn-cs"/>
                  </a:rPr>
                  <a:t>。这就要求</a:t>
                </a:r>
                <a:r>
                  <a:rPr lang="zh-CN" altLang="en-US" sz="1200" kern="1200" dirty="0">
                    <a:solidFill>
                      <a:schemeClr val="tx1"/>
                    </a:solidFill>
                    <a:effectLst/>
                    <a:latin typeface="+mn-lt"/>
                    <a:ea typeface="+mn-ea"/>
                    <a:cs typeface="+mn-cs"/>
                  </a:rPr>
                  <a:t>后端的</a:t>
                </a:r>
                <a:r>
                  <a:rPr lang="zh-CN" altLang="zh-CN" sz="1200" kern="1200" dirty="0">
                    <a:solidFill>
                      <a:schemeClr val="tx1"/>
                    </a:solidFill>
                    <a:effectLst/>
                    <a:latin typeface="+mn-lt"/>
                    <a:ea typeface="+mn-ea"/>
                    <a:cs typeface="+mn-cs"/>
                  </a:rPr>
                  <a:t>数据获取</a:t>
                </a:r>
                <a:r>
                  <a:rPr lang="zh-CN" altLang="en-US" sz="1200" kern="1200" dirty="0">
                    <a:solidFill>
                      <a:schemeClr val="tx1"/>
                    </a:solidFill>
                    <a:effectLst/>
                    <a:latin typeface="+mn-lt"/>
                    <a:ea typeface="+mn-ea"/>
                    <a:cs typeface="+mn-cs"/>
                  </a:rPr>
                  <a:t>和触发</a:t>
                </a:r>
                <a:r>
                  <a:rPr lang="zh-CN" altLang="zh-CN" sz="1200" kern="1200" dirty="0">
                    <a:solidFill>
                      <a:schemeClr val="tx1"/>
                    </a:solidFill>
                    <a:effectLst/>
                    <a:latin typeface="+mn-lt"/>
                    <a:ea typeface="+mn-ea"/>
                    <a:cs typeface="+mn-cs"/>
                  </a:rPr>
                  <a:t>系统具有高</a:t>
                </a:r>
                <a:r>
                  <a:rPr lang="zh-CN" altLang="en-US" sz="1200" kern="1200" dirty="0">
                    <a:solidFill>
                      <a:schemeClr val="tx1"/>
                    </a:solidFill>
                    <a:effectLst/>
                    <a:latin typeface="+mn-lt"/>
                    <a:ea typeface="+mn-ea"/>
                    <a:cs typeface="+mn-cs"/>
                  </a:rPr>
                  <a:t>带宽数据传输</a:t>
                </a:r>
                <a:r>
                  <a:rPr lang="zh-CN" altLang="zh-CN" sz="1200" kern="1200" dirty="0">
                    <a:solidFill>
                      <a:schemeClr val="tx1"/>
                    </a:solidFill>
                    <a:effectLst/>
                    <a:latin typeface="+mn-lt"/>
                    <a:ea typeface="+mn-ea"/>
                    <a:cs typeface="+mn-cs"/>
                  </a:rPr>
                  <a:t>能力</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组成核心</a:t>
                </a:r>
                <a:r>
                  <a:rPr lang="en-US" altLang="zh-CN" sz="1200" kern="1200" dirty="0">
                    <a:solidFill>
                      <a:schemeClr val="tx1"/>
                    </a:solidFill>
                    <a:effectLst/>
                    <a:latin typeface="+mn-lt"/>
                    <a:ea typeface="+mn-ea"/>
                    <a:cs typeface="+mn-cs"/>
                  </a:rPr>
                  <a:t>L1</a:t>
                </a:r>
                <a:r>
                  <a:rPr lang="zh-CN" altLang="zh-CN" sz="1200" kern="1200" dirty="0">
                    <a:solidFill>
                      <a:schemeClr val="tx1"/>
                    </a:solidFill>
                    <a:effectLst/>
                    <a:latin typeface="+mn-lt"/>
                    <a:ea typeface="+mn-ea"/>
                    <a:cs typeface="+mn-cs"/>
                  </a:rPr>
                  <a:t>网络的高性能计算节点</a:t>
                </a:r>
                <a:r>
                  <a:rPr lang="en-US" altLang="zh-CN" sz="1200" kern="1200" dirty="0">
                    <a:solidFill>
                      <a:schemeClr val="tx1"/>
                    </a:solidFill>
                    <a:effectLst/>
                    <a:latin typeface="+mn-lt"/>
                    <a:ea typeface="+mn-ea"/>
                    <a:cs typeface="+mn-cs"/>
                  </a:rPr>
                  <a:t>CN</a:t>
                </a:r>
                <a:r>
                  <a:rPr lang="zh-CN" altLang="zh-CN" sz="1200" kern="1200" dirty="0">
                    <a:solidFill>
                      <a:schemeClr val="tx1"/>
                    </a:solidFill>
                    <a:effectLst/>
                    <a:latin typeface="+mn-lt"/>
                    <a:ea typeface="+mn-ea"/>
                    <a:cs typeface="+mn-cs"/>
                  </a:rPr>
                  <a:t>就是基于</a:t>
                </a:r>
                <a:r>
                  <a:rPr lang="zh-CN" altLang="en-US" sz="1200" kern="1200" dirty="0">
                    <a:solidFill>
                      <a:schemeClr val="tx1"/>
                    </a:solidFill>
                    <a:effectLst/>
                    <a:latin typeface="+mn-lt"/>
                    <a:ea typeface="+mn-ea"/>
                    <a:cs typeface="+mn-cs"/>
                  </a:rPr>
                  <a:t>全网状</a:t>
                </a:r>
                <a:r>
                  <a:rPr lang="en-US" altLang="zh-CN" sz="1200" kern="1200" dirty="0">
                    <a:solidFill>
                      <a:schemeClr val="tx1"/>
                    </a:solidFill>
                    <a:effectLst/>
                    <a:latin typeface="+mn-lt"/>
                    <a:ea typeface="+mn-ea"/>
                    <a:cs typeface="+mn-cs"/>
                  </a:rPr>
                  <a:t>ATCA</a:t>
                </a:r>
                <a:r>
                  <a:rPr lang="zh-CN" altLang="zh-CN" sz="1200" kern="1200" dirty="0">
                    <a:solidFill>
                      <a:schemeClr val="tx1"/>
                    </a:solidFill>
                    <a:effectLst/>
                    <a:latin typeface="+mn-lt"/>
                    <a:ea typeface="+mn-ea"/>
                    <a:cs typeface="+mn-cs"/>
                  </a:rPr>
                  <a:t>架构来设计的</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主要负责</a:t>
                </a:r>
                <a:r>
                  <a:rPr lang="zh-CN" altLang="zh-CN" sz="1200" kern="1200" dirty="0">
                    <a:solidFill>
                      <a:schemeClr val="tx1"/>
                    </a:solidFill>
                    <a:effectLst/>
                    <a:latin typeface="+mn-lt"/>
                    <a:ea typeface="+mn-ea"/>
                    <a:cs typeface="+mn-cs"/>
                  </a:rPr>
                  <a:t>数据的实时传输</a:t>
                </a:r>
                <a:r>
                  <a:rPr lang="zh-CN" altLang="en-US" sz="1200" kern="1200" dirty="0">
                    <a:solidFill>
                      <a:schemeClr val="tx1"/>
                    </a:solidFill>
                    <a:effectLst/>
                    <a:latin typeface="+mn-lt"/>
                    <a:ea typeface="+mn-ea"/>
                    <a:cs typeface="+mn-cs"/>
                  </a:rPr>
                  <a:t>和</a:t>
                </a:r>
                <a:r>
                  <a:rPr lang="zh-CN" altLang="zh-CN" sz="1200" kern="1200" dirty="0">
                    <a:solidFill>
                      <a:schemeClr val="tx1"/>
                    </a:solidFill>
                    <a:effectLst/>
                    <a:latin typeface="+mn-lt"/>
                    <a:ea typeface="+mn-ea"/>
                    <a:cs typeface="+mn-cs"/>
                  </a:rPr>
                  <a:t>流水线处理。</a:t>
                </a:r>
                <a:endParaRPr lang="en-US" altLang="zh-CN" sz="1200" kern="1200" dirty="0">
                  <a:solidFill>
                    <a:schemeClr val="tx1"/>
                  </a:solidFill>
                  <a:effectLst/>
                  <a:latin typeface="+mn-lt"/>
                  <a:ea typeface="+mn-ea"/>
                  <a:cs typeface="+mn-cs"/>
                </a:endParaRPr>
              </a:p>
              <a:p>
                <a:pPr>
                  <a:buClr>
                    <a:srgbClr val="0000FF"/>
                  </a:buClr>
                  <a:buFont typeface="Wingdings" panose="05000000000000000000" pitchFamily="2" charset="2"/>
                  <a:buNone/>
                  <a:defRPr/>
                </a:pPr>
                <a:r>
                  <a:rPr lang="en-US" altLang="zh-CN" sz="1200" dirty="0"/>
                  <a:t>LHC</a:t>
                </a:r>
                <a:r>
                  <a:rPr lang="zh-CN" altLang="en-US" sz="1200" dirty="0"/>
                  <a:t>实验亮度升级，因此</a:t>
                </a:r>
                <a:r>
                  <a:rPr lang="en-US" altLang="zh-CN" sz="1200" dirty="0"/>
                  <a:t>ATLAS</a:t>
                </a:r>
                <a:r>
                  <a:rPr lang="zh-CN" altLang="en-US" sz="1200" dirty="0"/>
                  <a:t>实验第二级触发进行了升级，加入了</a:t>
                </a:r>
                <a:r>
                  <a:rPr lang="en-US" altLang="zh-CN" sz="1200" dirty="0"/>
                  <a:t>Fast Tracker</a:t>
                </a:r>
                <a:r>
                  <a:rPr lang="zh-CN" altLang="en-US" sz="1200" dirty="0"/>
                  <a:t>处理器系统，其中的</a:t>
                </a:r>
                <a:r>
                  <a:rPr lang="zh-CN" altLang="en-US" sz="1200" kern="1200" dirty="0">
                    <a:solidFill>
                      <a:schemeClr val="tx1"/>
                    </a:solidFill>
                    <a:effectLst/>
                    <a:latin typeface="+mn-lt"/>
                    <a:ea typeface="+mn-ea"/>
                    <a:cs typeface="+mn-cs"/>
                  </a:rPr>
                  <a:t>数据格式化系统主要是对接收到的前端探测器的数据进行重新打包和组装：采用的是全网状</a:t>
                </a:r>
                <a:r>
                  <a:rPr lang="en-US" altLang="zh-CN" sz="1200" kern="1200" dirty="0">
                    <a:solidFill>
                      <a:schemeClr val="tx1"/>
                    </a:solidFill>
                    <a:effectLst/>
                    <a:latin typeface="+mn-lt"/>
                    <a:ea typeface="+mn-ea"/>
                    <a:cs typeface="+mn-cs"/>
                  </a:rPr>
                  <a:t>ATCA</a:t>
                </a:r>
                <a:r>
                  <a:rPr lang="zh-CN" altLang="en-US" sz="1200" kern="1200" dirty="0">
                    <a:solidFill>
                      <a:schemeClr val="tx1"/>
                    </a:solidFill>
                    <a:effectLst/>
                    <a:latin typeface="+mn-lt"/>
                    <a:ea typeface="+mn-ea"/>
                    <a:cs typeface="+mn-cs"/>
                  </a:rPr>
                  <a:t>架构，利用其强大的数据交互能力，各个节点模块之间能够进行灵活的数据共享和并行处理。</a:t>
                </a:r>
                <a:endParaRPr lang="zh-CN" altLang="en-US" dirty="0"/>
              </a:p>
              <a:p>
                <a:pPr>
                  <a:buClr>
                    <a:srgbClr val="0000FF"/>
                  </a:buClr>
                  <a:buFont typeface="Wingdings" panose="05000000000000000000" pitchFamily="2" charset="2"/>
                  <a:buChar char="n"/>
                  <a:defRPr/>
                </a:pPr>
                <a:endParaRPr lang="en-US" altLang="zh-CN" sz="1200" dirty="0"/>
              </a:p>
              <a:p>
                <a:endParaRPr lang="zh-CN" altLang="en-US" dirty="0"/>
              </a:p>
            </p:txBody>
          </p:sp>
        </mc:Choice>
        <mc:Fallback xmlns="">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PANDA</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Anti-Proton Annihilations at Darmstadt</a:t>
                </a:r>
                <a:r>
                  <a:rPr lang="zh-CN" altLang="zh-CN" sz="1200" kern="1200" dirty="0" smtClean="0">
                    <a:solidFill>
                      <a:schemeClr val="tx1"/>
                    </a:solidFill>
                    <a:effectLst/>
                    <a:latin typeface="+mn-lt"/>
                    <a:ea typeface="+mn-ea"/>
                    <a:cs typeface="+mn-cs"/>
                  </a:rPr>
                  <a:t>）是安装在</a:t>
                </a:r>
                <a:r>
                  <a:rPr lang="en-US" altLang="zh-CN" sz="1200" kern="1200" dirty="0" smtClean="0">
                    <a:solidFill>
                      <a:schemeClr val="tx1"/>
                    </a:solidFill>
                    <a:effectLst/>
                    <a:latin typeface="+mn-lt"/>
                    <a:ea typeface="+mn-ea"/>
                    <a:cs typeface="+mn-cs"/>
                  </a:rPr>
                  <a:t>FAIR</a:t>
                </a:r>
                <a:r>
                  <a:rPr lang="zh-CN" altLang="zh-CN" sz="1200" kern="1200" dirty="0" smtClean="0">
                    <a:solidFill>
                      <a:schemeClr val="tx1"/>
                    </a:solidFill>
                    <a:effectLst/>
                    <a:latin typeface="+mn-lt"/>
                    <a:ea typeface="+mn-ea"/>
                    <a:cs typeface="+mn-cs"/>
                  </a:rPr>
                  <a:t>加速器</a:t>
                </a:r>
                <a:r>
                  <a:rPr lang="en-US" altLang="zh-CN" sz="1200" kern="1200" dirty="0" smtClean="0">
                    <a:solidFill>
                      <a:schemeClr val="tx1"/>
                    </a:solidFill>
                    <a:effectLst/>
                    <a:latin typeface="+mn-lt"/>
                    <a:ea typeface="+mn-ea"/>
                    <a:cs typeface="+mn-cs"/>
                  </a:rPr>
                  <a:t>HESR</a:t>
                </a:r>
                <a:r>
                  <a:rPr lang="zh-CN" altLang="zh-CN" sz="1200" kern="1200" dirty="0" smtClean="0">
                    <a:solidFill>
                      <a:schemeClr val="tx1"/>
                    </a:solidFill>
                    <a:effectLst/>
                    <a:latin typeface="+mn-lt"/>
                    <a:ea typeface="+mn-ea"/>
                    <a:cs typeface="+mn-cs"/>
                  </a:rPr>
                  <a:t>储存环上的一台通用谱仪，用以检测</a:t>
                </a:r>
                <a:r>
                  <a:rPr lang="en-US" altLang="zh-CN" sz="1200" kern="1200" dirty="0" smtClean="0">
                    <a:solidFill>
                      <a:schemeClr val="tx1"/>
                    </a:solidFill>
                    <a:effectLst/>
                    <a:latin typeface="+mn-lt"/>
                    <a:ea typeface="+mn-ea"/>
                    <a:cs typeface="+mn-cs"/>
                  </a:rPr>
                  <a:t>QCD</a:t>
                </a:r>
                <a:r>
                  <a:rPr lang="zh-CN" altLang="zh-CN" sz="1200" kern="1200" dirty="0" smtClean="0">
                    <a:solidFill>
                      <a:schemeClr val="tx1"/>
                    </a:solidFill>
                    <a:effectLst/>
                    <a:latin typeface="+mn-lt"/>
                    <a:ea typeface="+mn-ea"/>
                    <a:cs typeface="+mn-cs"/>
                  </a:rPr>
                  <a:t>强相互作用。</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整个实验在高亮度条件下进行，打靶产生的事例率率高达</a:t>
                </a:r>
                <a:r>
                  <a:rPr lang="en-US" altLang="zh-CN" sz="1200" i="0" kern="1200">
                    <a:solidFill>
                      <a:schemeClr val="tx1"/>
                    </a:solidFill>
                    <a:effectLst/>
                    <a:latin typeface="+mn-lt"/>
                    <a:ea typeface="+mn-ea"/>
                    <a:cs typeface="+mn-cs"/>
                  </a:rPr>
                  <a:t>3×</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10</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7/s</a:t>
                </a:r>
                <a:r>
                  <a:rPr lang="zh-CN" altLang="zh-CN" sz="1200" kern="1200" dirty="0">
                    <a:solidFill>
                      <a:schemeClr val="tx1"/>
                    </a:solidFill>
                    <a:effectLst/>
                    <a:latin typeface="+mn-lt"/>
                    <a:ea typeface="+mn-ea"/>
                    <a:cs typeface="+mn-cs"/>
                  </a:rPr>
                  <a:t>，以每个事例</a:t>
                </a:r>
                <a:r>
                  <a:rPr lang="en-US" altLang="zh-CN" sz="1200" kern="1200" dirty="0">
                    <a:solidFill>
                      <a:schemeClr val="tx1"/>
                    </a:solidFill>
                    <a:effectLst/>
                    <a:latin typeface="+mn-lt"/>
                    <a:ea typeface="+mn-ea"/>
                    <a:cs typeface="+mn-cs"/>
                  </a:rPr>
                  <a:t>4-20kB</a:t>
                </a:r>
                <a:r>
                  <a:rPr lang="zh-CN" altLang="zh-CN" sz="1200" kern="1200" dirty="0">
                    <a:solidFill>
                      <a:schemeClr val="tx1"/>
                    </a:solidFill>
                    <a:effectLst/>
                    <a:latin typeface="+mn-lt"/>
                    <a:ea typeface="+mn-ea"/>
                    <a:cs typeface="+mn-cs"/>
                  </a:rPr>
                  <a:t>的大小计算，经过前端电子学进行数据压缩和预处理后总的数据率将高达</a:t>
                </a:r>
                <a:r>
                  <a:rPr lang="en-US" altLang="zh-CN" sz="1200" kern="1200" dirty="0">
                    <a:solidFill>
                      <a:schemeClr val="tx1"/>
                    </a:solidFill>
                    <a:effectLst/>
                    <a:latin typeface="+mn-lt"/>
                    <a:ea typeface="+mn-ea"/>
                    <a:cs typeface="+mn-cs"/>
                  </a:rPr>
                  <a:t>40 GB/s</a:t>
                </a:r>
                <a:r>
                  <a:rPr lang="zh-CN" altLang="zh-CN" sz="1200" kern="1200" dirty="0">
                    <a:solidFill>
                      <a:schemeClr val="tx1"/>
                    </a:solidFill>
                    <a:effectLst/>
                    <a:latin typeface="+mn-lt"/>
                    <a:ea typeface="+mn-ea"/>
                    <a:cs typeface="+mn-cs"/>
                  </a:rPr>
                  <a:t>至</a:t>
                </a:r>
                <a:r>
                  <a:rPr lang="en-US" altLang="zh-CN" sz="1200" kern="1200" dirty="0">
                    <a:solidFill>
                      <a:schemeClr val="tx1"/>
                    </a:solidFill>
                    <a:effectLst/>
                    <a:latin typeface="+mn-lt"/>
                    <a:ea typeface="+mn-ea"/>
                    <a:cs typeface="+mn-cs"/>
                  </a:rPr>
                  <a:t>200 GB/s</a:t>
                </a:r>
                <a:r>
                  <a:rPr lang="zh-CN" altLang="zh-CN" sz="1200" kern="1200" dirty="0">
                    <a:solidFill>
                      <a:schemeClr val="tx1"/>
                    </a:solidFill>
                    <a:effectLst/>
                    <a:latin typeface="+mn-lt"/>
                    <a:ea typeface="+mn-ea"/>
                    <a:cs typeface="+mn-cs"/>
                  </a:rPr>
                  <a:t>。这就要求在线触发与数据获取系统具有高数据传输、大数据量缓存及快速数据处理的能力</a:t>
                </a:r>
                <a:r>
                  <a:rPr lang="zh-CN" altLang="zh-CN" sz="1200" kern="120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组成核心</a:t>
                </a:r>
                <a:r>
                  <a:rPr lang="en-US" altLang="zh-CN" sz="1200" kern="1200" dirty="0" smtClean="0">
                    <a:solidFill>
                      <a:schemeClr val="tx1"/>
                    </a:solidFill>
                    <a:effectLst/>
                    <a:latin typeface="+mn-lt"/>
                    <a:ea typeface="+mn-ea"/>
                    <a:cs typeface="+mn-cs"/>
                  </a:rPr>
                  <a:t>L1</a:t>
                </a:r>
                <a:r>
                  <a:rPr lang="zh-CN" altLang="zh-CN" sz="1200" kern="1200" dirty="0" smtClean="0">
                    <a:solidFill>
                      <a:schemeClr val="tx1"/>
                    </a:solidFill>
                    <a:effectLst/>
                    <a:latin typeface="+mn-lt"/>
                    <a:ea typeface="+mn-ea"/>
                    <a:cs typeface="+mn-cs"/>
                  </a:rPr>
                  <a:t>网络的高性能计算节点</a:t>
                </a:r>
                <a:r>
                  <a:rPr lang="en-US" altLang="zh-CN" sz="1200" kern="1200" dirty="0" smtClean="0">
                    <a:solidFill>
                      <a:schemeClr val="tx1"/>
                    </a:solidFill>
                    <a:effectLst/>
                    <a:latin typeface="+mn-lt"/>
                    <a:ea typeface="+mn-ea"/>
                    <a:cs typeface="+mn-cs"/>
                  </a:rPr>
                  <a:t>CN</a:t>
                </a:r>
                <a:r>
                  <a:rPr lang="zh-CN" altLang="zh-CN" sz="1200" kern="1200" dirty="0" smtClean="0">
                    <a:solidFill>
                      <a:schemeClr val="tx1"/>
                    </a:solidFill>
                    <a:effectLst/>
                    <a:latin typeface="+mn-lt"/>
                    <a:ea typeface="+mn-ea"/>
                    <a:cs typeface="+mn-cs"/>
                  </a:rPr>
                  <a:t>就是基于</a:t>
                </a:r>
                <a:r>
                  <a:rPr lang="en-US" altLang="zh-CN" sz="1200" kern="1200" dirty="0" smtClean="0">
                    <a:solidFill>
                      <a:schemeClr val="tx1"/>
                    </a:solidFill>
                    <a:effectLst/>
                    <a:latin typeface="+mn-lt"/>
                    <a:ea typeface="+mn-ea"/>
                    <a:cs typeface="+mn-cs"/>
                  </a:rPr>
                  <a:t>ATCA</a:t>
                </a:r>
                <a:r>
                  <a:rPr lang="zh-CN" altLang="zh-CN" sz="1200" kern="1200" dirty="0" smtClean="0">
                    <a:solidFill>
                      <a:schemeClr val="tx1"/>
                    </a:solidFill>
                    <a:effectLst/>
                    <a:latin typeface="+mn-lt"/>
                    <a:ea typeface="+mn-ea"/>
                    <a:cs typeface="+mn-cs"/>
                  </a:rPr>
                  <a:t>架构来设计的</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主要负责数据的实时传输和并行、流水线数据处理。</a:t>
                </a:r>
                <a:endParaRPr lang="zh-CN" altLang="en-US" dirty="0"/>
              </a:p>
            </p:txBody>
          </p:sp>
        </mc:Fallback>
      </mc:AlternateContent>
      <p:sp>
        <p:nvSpPr>
          <p:cNvPr id="4" name="灯片编号占位符 3"/>
          <p:cNvSpPr>
            <a:spLocks noGrp="1"/>
          </p:cNvSpPr>
          <p:nvPr>
            <p:ph type="sldNum" sz="quarter" idx="10"/>
          </p:nvPr>
        </p:nvSpPr>
        <p:spPr/>
        <p:txBody>
          <a:bodyPr/>
          <a:lstStyle/>
          <a:p>
            <a:fld id="{18EE6819-5B3E-46D7-A41A-F94EFE21914A}" type="slidenum">
              <a:rPr lang="zh-CN" altLang="en-US" smtClean="0"/>
              <a:t>12</a:t>
            </a:fld>
            <a:endParaRPr lang="zh-CN" altLang="en-US"/>
          </a:p>
        </p:txBody>
      </p:sp>
    </p:spTree>
    <p:extLst>
      <p:ext uri="{BB962C8B-B14F-4D97-AF65-F5344CB8AC3E}">
        <p14:creationId xmlns:p14="http://schemas.microsoft.com/office/powerpoint/2010/main" val="3318484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4" name="Subtitle 2"/>
          <p:cNvSpPr>
            <a:spLocks noGrp="1"/>
          </p:cNvSpPr>
          <p:nvPr>
            <p:ph type="subTitle" idx="1"/>
          </p:nvPr>
        </p:nvSpPr>
        <p:spPr>
          <a:xfrm>
            <a:off x="533401" y="3657124"/>
            <a:ext cx="8077200" cy="991077"/>
          </a:xfrm>
        </p:spPr>
        <p:txBody>
          <a:bodyPr>
            <a:normAutofit/>
          </a:bodyPr>
          <a:lstStyle>
            <a:lvl1pPr marL="0" indent="0" algn="ctr">
              <a:spcBef>
                <a:spcPts val="0"/>
              </a:spcBef>
              <a:buNone/>
              <a:defRPr sz="20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43" name="Title 1"/>
          <p:cNvSpPr>
            <a:spLocks noGrp="1"/>
          </p:cNvSpPr>
          <p:nvPr>
            <p:ph type="ctrTitle"/>
          </p:nvPr>
        </p:nvSpPr>
        <p:spPr>
          <a:xfrm>
            <a:off x="533400" y="1905004"/>
            <a:ext cx="8077200" cy="1625599"/>
          </a:xfrm>
        </p:spPr>
        <p:txBody>
          <a:bodyPr>
            <a:normAutofit/>
          </a:bodyPr>
          <a:lstStyle>
            <a:lvl1pPr algn="ctr">
              <a:lnSpc>
                <a:spcPct val="90000"/>
              </a:lnSpc>
              <a:defRPr sz="4800">
                <a:solidFill>
                  <a:schemeClr val="tx1"/>
                </a:solidFill>
              </a:defRPr>
            </a:lvl1pPr>
          </a:lstStyle>
          <a:p>
            <a:r>
              <a:rPr lang="en-US"/>
              <a:t>Click to edit Master title style</a:t>
            </a:r>
            <a:endParaRPr/>
          </a:p>
        </p:txBody>
      </p:sp>
    </p:spTree>
    <p:extLst>
      <p:ext uri="{BB962C8B-B14F-4D97-AF65-F5344CB8AC3E}">
        <p14:creationId xmlns:p14="http://schemas.microsoft.com/office/powerpoint/2010/main" val="315800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0539259-AD49-4105-9597-719C29727039}" type="datetime1">
              <a:rPr lang="zh-CN" altLang="en-US" smtClean="0"/>
              <a:t>2018/10/15</a:t>
            </a:fld>
            <a:endParaRPr lang="en-US"/>
          </a:p>
        </p:txBody>
      </p:sp>
      <p:sp>
        <p:nvSpPr>
          <p:cNvPr id="5" name="Footer Placeholder 4"/>
          <p:cNvSpPr>
            <a:spLocks noGrp="1"/>
          </p:cNvSpPr>
          <p:nvPr>
            <p:ph type="ftr" sz="quarter" idx="11"/>
          </p:nvPr>
        </p:nvSpPr>
        <p:spPr/>
        <p:txBody>
          <a:bodyPr/>
          <a:lstStyle/>
          <a:p>
            <a:pPr algn="ctr"/>
            <a:r>
              <a:rPr lang="zh-CN" altLang="en-US" dirty="0"/>
              <a:t>刘树彬 中国科学技术大学</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
        <p:nvSpPr>
          <p:cNvPr id="3" name="Vertical Text Placeholder 2"/>
          <p:cNvSpPr>
            <a:spLocks noGrp="1"/>
          </p:cNvSpPr>
          <p:nvPr>
            <p:ph type="body" orient="vert" idx="1"/>
          </p:nvPr>
        </p:nvSpPr>
        <p:spPr/>
        <p:txBody>
          <a:bodyPr vert="eaVert"/>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lvl1pPr>
              <a:defRPr>
                <a:latin typeface="黑体" panose="02010609060101010101" pitchFamily="49" charset="-122"/>
                <a:ea typeface="黑体" panose="02010609060101010101" pitchFamily="49" charset="-122"/>
              </a:defRPr>
            </a:lvl1pPr>
          </a:lstStyle>
          <a:p>
            <a:r>
              <a:rPr lang="en-US"/>
              <a:t>Click to edit Master title style</a:t>
            </a:r>
            <a:endParaRPr/>
          </a:p>
        </p:txBody>
      </p:sp>
    </p:spTree>
    <p:extLst>
      <p:ext uri="{BB962C8B-B14F-4D97-AF65-F5344CB8AC3E}">
        <p14:creationId xmlns:p14="http://schemas.microsoft.com/office/powerpoint/2010/main" val="100047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4983A7B-18CA-49B8-B08A-65790E681DA3}" type="datetime1">
              <a:rPr lang="zh-CN" altLang="en-US" smtClean="0"/>
              <a:t>2018/10/15</a:t>
            </a:fld>
            <a:endParaRPr lang="en-US"/>
          </a:p>
        </p:txBody>
      </p:sp>
      <p:sp>
        <p:nvSpPr>
          <p:cNvPr id="5" name="Footer Placeholder 4"/>
          <p:cNvSpPr>
            <a:spLocks noGrp="1"/>
          </p:cNvSpPr>
          <p:nvPr>
            <p:ph type="ftr" sz="quarter" idx="11"/>
          </p:nvPr>
        </p:nvSpPr>
        <p:spPr/>
        <p:txBody>
          <a:bodyPr/>
          <a:lstStyle/>
          <a:p>
            <a:r>
              <a:rPr lang="zh-CN" altLang="en-US" dirty="0"/>
              <a:t>刘树彬 中国科学技术大学</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
        <p:nvSpPr>
          <p:cNvPr id="3" name="Vertical Text Placeholder 2"/>
          <p:cNvSpPr>
            <a:spLocks noGrp="1"/>
          </p:cNvSpPr>
          <p:nvPr>
            <p:ph type="body" orient="vert" idx="1"/>
          </p:nvPr>
        </p:nvSpPr>
        <p:spPr>
          <a:xfrm>
            <a:off x="913448" y="434976"/>
            <a:ext cx="6311956" cy="5661025"/>
          </a:xfrm>
        </p:spPr>
        <p:txBody>
          <a:bodyPr vert="eaVert"/>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Vertical Title 1"/>
          <p:cNvSpPr>
            <a:spLocks noGrp="1"/>
          </p:cNvSpPr>
          <p:nvPr>
            <p:ph type="title" orient="vert"/>
          </p:nvPr>
        </p:nvSpPr>
        <p:spPr>
          <a:xfrm>
            <a:off x="7377844" y="434976"/>
            <a:ext cx="876528" cy="5661025"/>
          </a:xfrm>
        </p:spPr>
        <p:txBody>
          <a:bodyPr vert="eaVert"/>
          <a:lstStyle>
            <a:lvl1pPr>
              <a:defRPr>
                <a:latin typeface="黑体" panose="02010609060101010101" pitchFamily="49" charset="-122"/>
                <a:ea typeface="黑体" panose="02010609060101010101" pitchFamily="49" charset="-122"/>
              </a:defRPr>
            </a:lvl1pPr>
          </a:lstStyle>
          <a:p>
            <a:r>
              <a:rPr lang="en-US"/>
              <a:t>Click to edit Master title style</a:t>
            </a:r>
            <a:endParaRPr/>
          </a:p>
        </p:txBody>
      </p:sp>
    </p:spTree>
    <p:extLst>
      <p:ext uri="{BB962C8B-B14F-4D97-AF65-F5344CB8AC3E}">
        <p14:creationId xmlns:p14="http://schemas.microsoft.com/office/powerpoint/2010/main" val="196623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Title 6"/>
          <p:cNvSpPr>
            <a:spLocks noGrp="1"/>
          </p:cNvSpPr>
          <p:nvPr>
            <p:ph type="title"/>
          </p:nvPr>
        </p:nvSpPr>
        <p:spPr/>
        <p:txBody>
          <a:bodyPr/>
          <a:lstStyle>
            <a:lvl1pPr>
              <a:defRPr>
                <a:latin typeface="黑体" panose="02010609060101010101" pitchFamily="49" charset="-122"/>
                <a:ea typeface="黑体" panose="02010609060101010101" pitchFamily="49" charset="-122"/>
              </a:defRPr>
            </a:lvl1pPr>
          </a:lstStyle>
          <a:p>
            <a:r>
              <a:rPr lang="en-US"/>
              <a:t>Click to edit Master title style</a:t>
            </a:r>
          </a:p>
        </p:txBody>
      </p:sp>
    </p:spTree>
    <p:extLst>
      <p:ext uri="{BB962C8B-B14F-4D97-AF65-F5344CB8AC3E}">
        <p14:creationId xmlns:p14="http://schemas.microsoft.com/office/powerpoint/2010/main" val="70185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Slide Number Placeholder 6"/>
          <p:cNvSpPr>
            <a:spLocks noGrp="1"/>
          </p:cNvSpPr>
          <p:nvPr userDrawn="1">
            <p:ph type="sldNum" sz="quarter" idx="12"/>
          </p:nvPr>
        </p:nvSpPr>
        <p:spPr>
          <a:xfrm>
            <a:off x="0" y="6560598"/>
            <a:ext cx="372862" cy="297402"/>
          </a:xfrm>
        </p:spPr>
        <p:txBody>
          <a:bodyPr/>
          <a:lstStyle/>
          <a:p>
            <a:fld id="{1CA79599-1F05-41A9-83BD-1B45EFED4681}" type="slidenum">
              <a:rPr lang="en-US" b="1" smtClean="0">
                <a:solidFill>
                  <a:schemeClr val="tx1"/>
                </a:solidFill>
                <a:latin typeface="Calibri" pitchFamily="34" charset="0"/>
                <a:cs typeface="Calibri" pitchFamily="34" charset="0"/>
              </a:rPr>
              <a:pPr/>
              <a:t>‹#›</a:t>
            </a:fld>
            <a:endParaRPr lang="en-US" b="1" dirty="0">
              <a:solidFill>
                <a:schemeClr val="tx1"/>
              </a:solidFill>
              <a:latin typeface="Calibri" pitchFamily="34" charset="0"/>
              <a:cs typeface="Calibri" pitchFamily="34" charset="0"/>
            </a:endParaRPr>
          </a:p>
        </p:txBody>
      </p:sp>
      <p:pic>
        <p:nvPicPr>
          <p:cNvPr id="6" name="Picture 1" descr="C:\Documents and Settings\degeronimo.BNL\Desktop\slides\Rev_Logo_Big.jpg"/>
          <p:cNvPicPr>
            <a:picLocks noChangeAspect="1" noChangeArrowheads="1"/>
          </p:cNvPicPr>
          <p:nvPr userDrawn="1"/>
        </p:nvPicPr>
        <p:blipFill>
          <a:blip r:embed="rId2" cstate="print"/>
          <a:srcRect/>
          <a:stretch>
            <a:fillRect/>
          </a:stretch>
        </p:blipFill>
        <p:spPr bwMode="auto">
          <a:xfrm>
            <a:off x="8407831" y="6656522"/>
            <a:ext cx="736169" cy="201478"/>
          </a:xfrm>
          <a:prstGeom prst="rect">
            <a:avLst/>
          </a:prstGeom>
          <a:noFill/>
        </p:spPr>
      </p:pic>
      <p:sp>
        <p:nvSpPr>
          <p:cNvPr id="7" name="Title 1"/>
          <p:cNvSpPr>
            <a:spLocks noGrp="1"/>
          </p:cNvSpPr>
          <p:nvPr>
            <p:ph type="title"/>
          </p:nvPr>
        </p:nvSpPr>
        <p:spPr>
          <a:xfrm>
            <a:off x="0" y="7104"/>
            <a:ext cx="9144000" cy="517451"/>
          </a:xfrm>
        </p:spPr>
        <p:txBody>
          <a:bodyPr>
            <a:normAutofit/>
          </a:bodyPr>
          <a:lstStyle>
            <a:lvl1pPr>
              <a:defRPr sz="3600" b="1">
                <a:solidFill>
                  <a:srgbClr val="042B7F"/>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996432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latin typeface="黑体" panose="02010609060101010101" pitchFamily="49" charset="-122"/>
                <a:ea typeface="黑体" panose="02010609060101010101" pitchFamily="49" charset="-122"/>
              </a:defRPr>
            </a:lvl1pPr>
            <a:lvl2pPr>
              <a:defRPr sz="2200">
                <a:solidFill>
                  <a:srgbClr val="505050"/>
                </a:solidFill>
                <a:latin typeface="黑体" panose="02010609060101010101" pitchFamily="49" charset="-122"/>
                <a:ea typeface="黑体" panose="02010609060101010101" pitchFamily="49" charset="-122"/>
              </a:defRPr>
            </a:lvl2pPr>
            <a:lvl3pPr>
              <a:defRPr sz="2000">
                <a:solidFill>
                  <a:srgbClr val="505050"/>
                </a:solidFill>
                <a:latin typeface="黑体" panose="02010609060101010101" pitchFamily="49" charset="-122"/>
                <a:ea typeface="黑体" panose="02010609060101010101" pitchFamily="49" charset="-122"/>
              </a:defRPr>
            </a:lvl3pPr>
            <a:lvl4pPr>
              <a:defRPr sz="1800">
                <a:solidFill>
                  <a:srgbClr val="505050"/>
                </a:solidFill>
                <a:latin typeface="黑体" panose="02010609060101010101" pitchFamily="49" charset="-122"/>
                <a:ea typeface="黑体" panose="02010609060101010101" pitchFamily="49" charset="-122"/>
              </a:defRPr>
            </a:lvl4pPr>
            <a:lvl5pPr marL="2057400" indent="-228600">
              <a:buFont typeface="Arial"/>
              <a:buChar char="•"/>
              <a:defRPr sz="1800">
                <a:solidFill>
                  <a:srgbClr val="505050"/>
                </a:solidFill>
                <a:latin typeface="黑体" panose="02010609060101010101" pitchFamily="49" charset="-122"/>
                <a:ea typeface="黑体" panose="02010609060101010101" pitchFamily="49" charset="-12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u="sng">
                <a:solidFill>
                  <a:srgbClr val="004C97"/>
                </a:solidFill>
                <a:latin typeface="黑体" panose="02010609060101010101" pitchFamily="49" charset="-122"/>
                <a:ea typeface="黑体" panose="02010609060101010101" pitchFamily="49" charset="-122"/>
              </a:defRPr>
            </a:lvl1pPr>
          </a:lstStyle>
          <a:p>
            <a:r>
              <a:rPr lang="en-US" dirty="0"/>
              <a:t>Click to edit Master title style</a:t>
            </a:r>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0D3EE46F-E204-429C-A2D0-EF341AB892EE}" type="datetime1">
              <a:rPr lang="zh-CN" altLang="en-US" smtClean="0"/>
              <a:t>2018/10/15</a:t>
            </a:fld>
            <a:endParaRPr lang="en-US" dirty="0"/>
          </a:p>
        </p:txBody>
      </p:sp>
      <p:sp>
        <p:nvSpPr>
          <p:cNvPr id="9" name="Footer Placeholder 4"/>
          <p:cNvSpPr>
            <a:spLocks noGrp="1"/>
          </p:cNvSpPr>
          <p:nvPr>
            <p:ph type="ftr" sz="quarter" idx="3"/>
          </p:nvPr>
        </p:nvSpPr>
        <p:spPr>
          <a:xfrm>
            <a:off x="2881882" y="6504213"/>
            <a:ext cx="3402804" cy="242873"/>
          </a:xfrm>
          <a:prstGeom prst="rect">
            <a:avLst/>
          </a:prstGeom>
        </p:spPr>
        <p:txBody>
          <a:bodyPr lIns="0" tIns="0" rIns="0" bIns="0" anchor="t" anchorCtr="0"/>
          <a:lstStyle>
            <a:lvl1pPr marL="0" algn="l">
              <a:defRPr sz="1200" b="0">
                <a:solidFill>
                  <a:srgbClr val="004C97"/>
                </a:solidFill>
                <a:latin typeface="+mn-ea"/>
                <a:ea typeface="+mn-ea"/>
                <a:cs typeface="ＭＳ Ｐゴシック" charset="0"/>
              </a:defRPr>
            </a:lvl1pPr>
          </a:lstStyle>
          <a:p>
            <a:pPr algn="ctr">
              <a:defRPr/>
            </a:pPr>
            <a:r>
              <a:rPr lang="zh-CN" altLang="en-US" dirty="0"/>
              <a:t>刘树彬 中国科学技术大学</a:t>
            </a:r>
            <a:endParaRPr lang="en-US"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972557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2pPr>
              <a:buSzPct val="70000"/>
              <a:buFont typeface="宋体" pitchFamily="2" charset="-122"/>
              <a:buChar char="◇"/>
              <a:defRPr/>
            </a:lvl2pPr>
            <a:extLs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7" name="标题 6"/>
          <p:cNvSpPr>
            <a:spLocks noGrp="1"/>
          </p:cNvSpPr>
          <p:nvPr>
            <p:ph type="title"/>
          </p:nvPr>
        </p:nvSpPr>
        <p:spPr/>
        <p:txBody>
          <a:bodyPr rtlCol="0"/>
          <a:lstStyle/>
          <a:p>
            <a:r>
              <a:rPr lang="zh-CN" altLang="en-US"/>
              <a:t>单击此处编辑母版标题样式</a:t>
            </a:r>
            <a:endParaRPr lang="en-US"/>
          </a:p>
        </p:txBody>
      </p:sp>
      <p:sp>
        <p:nvSpPr>
          <p:cNvPr id="4" name="日期占位符 9"/>
          <p:cNvSpPr>
            <a:spLocks noGrp="1"/>
          </p:cNvSpPr>
          <p:nvPr>
            <p:ph type="dt" sz="half" idx="10"/>
          </p:nvPr>
        </p:nvSpPr>
        <p:spPr>
          <a:xfrm>
            <a:off x="7572375" y="6408738"/>
            <a:ext cx="1074738" cy="365125"/>
          </a:xfrm>
        </p:spPr>
        <p:txBody>
          <a:bodyPr/>
          <a:lstStyle>
            <a:lvl1pPr>
              <a:defRPr/>
            </a:lvl1pPr>
          </a:lstStyle>
          <a:p>
            <a:pPr>
              <a:defRPr/>
            </a:pPr>
            <a:fld id="{7A115A3A-9213-43D5-8FCE-161F3EC011B2}" type="datetime1">
              <a:rPr lang="zh-CN" altLang="en-US" smtClean="0">
                <a:solidFill>
                  <a:prstClr val="black"/>
                </a:solidFill>
              </a:rPr>
              <a:pPr>
                <a:defRPr/>
              </a:pPr>
              <a:t>2018/10/15</a:t>
            </a:fld>
            <a:endParaRPr lang="en-US" altLang="zh-CN">
              <a:solidFill>
                <a:prstClr val="black"/>
              </a:solidFill>
            </a:endParaRPr>
          </a:p>
        </p:txBody>
      </p:sp>
      <p:sp>
        <p:nvSpPr>
          <p:cNvPr id="5" name="页脚占位符 21"/>
          <p:cNvSpPr>
            <a:spLocks noGrp="1"/>
          </p:cNvSpPr>
          <p:nvPr>
            <p:ph type="ftr" sz="quarter" idx="11"/>
          </p:nvPr>
        </p:nvSpPr>
        <p:spPr>
          <a:xfrm>
            <a:off x="4413250" y="6408738"/>
            <a:ext cx="3159125" cy="365125"/>
          </a:xfrm>
        </p:spPr>
        <p:txBody>
          <a:bodyPr/>
          <a:lstStyle>
            <a:lvl1pPr>
              <a:defRPr/>
            </a:lvl1pPr>
          </a:lstStyle>
          <a:p>
            <a:pPr>
              <a:defRPr/>
            </a:pPr>
            <a:r>
              <a:rPr lang="zh-CN" altLang="en-US">
                <a:solidFill>
                  <a:prstClr val="black"/>
                </a:solidFill>
              </a:rPr>
              <a:t>中国科学技术大学   博士论文答辩</a:t>
            </a:r>
            <a:endParaRPr lang="en-US" altLang="zh-CN">
              <a:solidFill>
                <a:prstClr val="black"/>
              </a:solidFill>
            </a:endParaRPr>
          </a:p>
        </p:txBody>
      </p:sp>
      <p:sp>
        <p:nvSpPr>
          <p:cNvPr id="6" name="灯片编号占位符 17"/>
          <p:cNvSpPr>
            <a:spLocks noGrp="1"/>
          </p:cNvSpPr>
          <p:nvPr>
            <p:ph type="sldNum" sz="quarter" idx="12"/>
          </p:nvPr>
        </p:nvSpPr>
        <p:spPr/>
        <p:txBody>
          <a:bodyPr/>
          <a:lstStyle>
            <a:lvl1pPr>
              <a:defRPr/>
            </a:lvl1pPr>
          </a:lstStyle>
          <a:p>
            <a:fld id="{3E259F91-715E-4CA3-9356-63EE0492BF41}" type="slidenum">
              <a:rPr lang="en-US" altLang="zh-CN">
                <a:solidFill>
                  <a:prstClr val="black"/>
                </a:solidFill>
              </a:rPr>
              <a:pPr/>
              <a:t>‹#›</a:t>
            </a:fld>
            <a:endParaRPr lang="en-US" altLang="zh-CN">
              <a:solidFill>
                <a:prstClr val="black"/>
              </a:solidFill>
            </a:endParaRPr>
          </a:p>
        </p:txBody>
      </p:sp>
    </p:spTree>
    <p:extLst>
      <p:ext uri="{BB962C8B-B14F-4D97-AF65-F5344CB8AC3E}">
        <p14:creationId xmlns:p14="http://schemas.microsoft.com/office/powerpoint/2010/main" val="1130735465"/>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9552" y="260648"/>
            <a:ext cx="8147248" cy="720080"/>
          </a:xfrm>
        </p:spPr>
        <p:txBody>
          <a:bodyPr>
            <a:normAutofit/>
          </a:bodyPr>
          <a:lstStyle>
            <a:lvl1pPr>
              <a:defRPr sz="3200"/>
            </a:lvl1pPr>
          </a:lstStyle>
          <a:p>
            <a:r>
              <a:rPr lang="zh-CN" altLang="en-US" dirty="0"/>
              <a:t>单击此处编辑母版标题样式</a:t>
            </a:r>
            <a:endParaRPr lang="en-US" dirty="0"/>
          </a:p>
        </p:txBody>
      </p:sp>
      <p:sp>
        <p:nvSpPr>
          <p:cNvPr id="8" name="内容占位符 7"/>
          <p:cNvSpPr>
            <a:spLocks noGrp="1"/>
          </p:cNvSpPr>
          <p:nvPr>
            <p:ph sz="quarter" idx="1"/>
          </p:nvPr>
        </p:nvSpPr>
        <p:spPr>
          <a:xfrm>
            <a:off x="539552" y="1052736"/>
            <a:ext cx="8147248" cy="5184576"/>
          </a:xfrm>
        </p:spPr>
        <p:txBody>
          <a:bodyPr/>
          <a:lstStyle>
            <a:lvl1pPr>
              <a:defRPr sz="2800">
                <a:solidFill>
                  <a:srgbClr val="0070C0"/>
                </a:solidFill>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日期占位符 3">
            <a:extLst>
              <a:ext uri="{FF2B5EF4-FFF2-40B4-BE49-F238E27FC236}">
                <a16:creationId xmlns:a16="http://schemas.microsoft.com/office/drawing/2014/main" id="{8C341DE3-CBBC-4E35-9DD6-3F2CE69E9638}"/>
              </a:ext>
            </a:extLst>
          </p:cNvPr>
          <p:cNvSpPr>
            <a:spLocks noGrp="1"/>
          </p:cNvSpPr>
          <p:nvPr>
            <p:ph type="dt" sz="half" idx="10"/>
          </p:nvPr>
        </p:nvSpPr>
        <p:spPr>
          <a:xfrm>
            <a:off x="6172200" y="6308725"/>
            <a:ext cx="2476500" cy="358775"/>
          </a:xfrm>
        </p:spPr>
        <p:txBody>
          <a:bodyPr/>
          <a:lstStyle>
            <a:lvl1pPr>
              <a:defRPr/>
            </a:lvl1pPr>
          </a:lstStyle>
          <a:p>
            <a:pPr>
              <a:defRPr/>
            </a:pPr>
            <a:r>
              <a:rPr lang="en-US" altLang="zh-CN"/>
              <a:t>2016/06/07</a:t>
            </a:r>
            <a:endParaRPr lang="zh-CN" altLang="en-US"/>
          </a:p>
        </p:txBody>
      </p:sp>
      <p:sp>
        <p:nvSpPr>
          <p:cNvPr id="5" name="页脚占位符 4">
            <a:extLst>
              <a:ext uri="{FF2B5EF4-FFF2-40B4-BE49-F238E27FC236}">
                <a16:creationId xmlns:a16="http://schemas.microsoft.com/office/drawing/2014/main" id="{3BCC7B7B-75AC-4710-9859-B8E6EABFDCC7}"/>
              </a:ext>
            </a:extLst>
          </p:cNvPr>
          <p:cNvSpPr>
            <a:spLocks noGrp="1"/>
          </p:cNvSpPr>
          <p:nvPr>
            <p:ph type="ftr" sz="quarter" idx="11"/>
          </p:nvPr>
        </p:nvSpPr>
        <p:spPr>
          <a:xfrm>
            <a:off x="914400" y="6308725"/>
            <a:ext cx="3962400" cy="320675"/>
          </a:xfrm>
        </p:spPr>
        <p:txBody>
          <a:bodyPr/>
          <a:lstStyle>
            <a:lvl1pPr>
              <a:defRPr/>
            </a:lvl1pPr>
          </a:lstStyle>
          <a:p>
            <a:pPr>
              <a:defRPr/>
            </a:pPr>
            <a:r>
              <a:rPr lang="zh-CN" altLang="en-US"/>
              <a:t>中国科学技术大学</a:t>
            </a:r>
          </a:p>
        </p:txBody>
      </p:sp>
      <p:sp>
        <p:nvSpPr>
          <p:cNvPr id="6" name="灯片编号占位符 5">
            <a:extLst>
              <a:ext uri="{FF2B5EF4-FFF2-40B4-BE49-F238E27FC236}">
                <a16:creationId xmlns:a16="http://schemas.microsoft.com/office/drawing/2014/main" id="{CF973411-1A3B-4845-9DF2-560073907C41}"/>
              </a:ext>
            </a:extLst>
          </p:cNvPr>
          <p:cNvSpPr>
            <a:spLocks noGrp="1"/>
          </p:cNvSpPr>
          <p:nvPr>
            <p:ph type="sldNum" sz="quarter" idx="12"/>
          </p:nvPr>
        </p:nvSpPr>
        <p:spPr/>
        <p:txBody>
          <a:bodyPr/>
          <a:lstStyle>
            <a:lvl1pPr>
              <a:defRPr/>
            </a:lvl1pPr>
          </a:lstStyle>
          <a:p>
            <a:pPr>
              <a:defRPr/>
            </a:pPr>
            <a:fld id="{4C46943D-3209-4B67-B1A8-69C7CA73A04E}" type="slidenum">
              <a:rPr lang="zh-CN" altLang="en-US"/>
              <a:pPr>
                <a:defRPr/>
              </a:pPr>
              <a:t>‹#›</a:t>
            </a:fld>
            <a:endParaRPr lang="zh-CN" altLang="en-US"/>
          </a:p>
        </p:txBody>
      </p:sp>
    </p:spTree>
    <p:extLst>
      <p:ext uri="{BB962C8B-B14F-4D97-AF65-F5344CB8AC3E}">
        <p14:creationId xmlns:p14="http://schemas.microsoft.com/office/powerpoint/2010/main" val="1987106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Title 6"/>
          <p:cNvSpPr>
            <a:spLocks noGrp="1"/>
          </p:cNvSpPr>
          <p:nvPr>
            <p:ph type="title"/>
          </p:nvPr>
        </p:nvSpPr>
        <p:spPr/>
        <p:txBody>
          <a:bodyPr/>
          <a:lstStyle>
            <a:lvl1pPr>
              <a:defRPr>
                <a:latin typeface="黑体" panose="02010609060101010101" pitchFamily="49" charset="-122"/>
                <a:ea typeface="黑体" panose="02010609060101010101" pitchFamily="49" charset="-122"/>
              </a:defRPr>
            </a:lvl1pPr>
          </a:lstStyle>
          <a:p>
            <a:r>
              <a:rPr lang="en-US"/>
              <a:t>Click to edit Master title style</a:t>
            </a:r>
          </a:p>
        </p:txBody>
      </p:sp>
      <p:sp>
        <p:nvSpPr>
          <p:cNvPr id="4" name="Date Placeholder 4"/>
          <p:cNvSpPr>
            <a:spLocks noGrp="1"/>
          </p:cNvSpPr>
          <p:nvPr>
            <p:ph type="dt" sz="half" idx="10"/>
          </p:nvPr>
        </p:nvSpPr>
        <p:spPr>
          <a:xfrm>
            <a:off x="76200" y="6477000"/>
            <a:ext cx="914400" cy="304800"/>
          </a:xfrm>
        </p:spPr>
        <p:txBody>
          <a:bodyPr/>
          <a:lstStyle/>
          <a:p>
            <a:fld id="{C49DFFA4-084B-4F85-9F98-84F197542AE0}" type="datetime1">
              <a:rPr lang="zh-CN" altLang="en-US" smtClean="0"/>
              <a:t>2018/10/15</a:t>
            </a:fld>
            <a:endParaRPr lang="en-US"/>
          </a:p>
        </p:txBody>
      </p:sp>
      <p:sp>
        <p:nvSpPr>
          <p:cNvPr id="5" name="Footer Placeholder 5"/>
          <p:cNvSpPr>
            <a:spLocks noGrp="1"/>
          </p:cNvSpPr>
          <p:nvPr>
            <p:ph type="ftr" sz="quarter" idx="11"/>
          </p:nvPr>
        </p:nvSpPr>
        <p:spPr>
          <a:xfrm>
            <a:off x="1981200" y="6477000"/>
            <a:ext cx="5562601" cy="304800"/>
          </a:xfrm>
        </p:spPr>
        <p:txBody>
          <a:bodyPr/>
          <a:lstStyle/>
          <a:p>
            <a:pPr algn="ctr"/>
            <a:r>
              <a:rPr lang="zh-CN" altLang="en-US" dirty="0"/>
              <a:t>刘树彬 中国科学技术大学</a:t>
            </a:r>
            <a:endParaRPr lang="en-US" dirty="0"/>
          </a:p>
        </p:txBody>
      </p:sp>
      <p:sp>
        <p:nvSpPr>
          <p:cNvPr id="6" name="Slide Number Placeholder 6"/>
          <p:cNvSpPr>
            <a:spLocks noGrp="1"/>
          </p:cNvSpPr>
          <p:nvPr>
            <p:ph type="sldNum" sz="quarter" idx="12"/>
          </p:nvPr>
        </p:nvSpPr>
        <p:spPr>
          <a:xfrm>
            <a:off x="8534400" y="6477000"/>
            <a:ext cx="533400" cy="304800"/>
          </a:xfrm>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65668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AD8CC1F-3DE7-4EFE-97AC-7CAF8DA26B4E}" type="datetime1">
              <a:rPr lang="zh-CN" altLang="en-US" smtClean="0"/>
              <a:t>2018/10/15</a:t>
            </a:fld>
            <a:endParaRPr lang="en-US"/>
          </a:p>
        </p:txBody>
      </p:sp>
      <p:sp>
        <p:nvSpPr>
          <p:cNvPr id="5" name="Footer Placeholder 4"/>
          <p:cNvSpPr>
            <a:spLocks noGrp="1"/>
          </p:cNvSpPr>
          <p:nvPr>
            <p:ph type="ftr" sz="quarter" idx="11"/>
          </p:nvPr>
        </p:nvSpPr>
        <p:spPr/>
        <p:txBody>
          <a:bodyPr/>
          <a:lstStyle/>
          <a:p>
            <a:pPr algn="ctr"/>
            <a:r>
              <a:rPr lang="zh-CN" altLang="en-US" dirty="0"/>
              <a:t>刘树彬 中国科学技术大学</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
        <p:nvSpPr>
          <p:cNvPr id="3" name="Text Placeholder 2"/>
          <p:cNvSpPr>
            <a:spLocks noGrp="1"/>
          </p:cNvSpPr>
          <p:nvPr>
            <p:ph type="body" idx="1"/>
          </p:nvPr>
        </p:nvSpPr>
        <p:spPr>
          <a:xfrm>
            <a:off x="533401" y="3733800"/>
            <a:ext cx="8077200" cy="12192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533400" y="990600"/>
            <a:ext cx="8077199" cy="2235203"/>
          </a:xfrm>
        </p:spPr>
        <p:txBody>
          <a:bodyPr anchor="b">
            <a:normAutofit/>
          </a:bodyPr>
          <a:lstStyle>
            <a:lvl1pPr algn="ctr">
              <a:lnSpc>
                <a:spcPct val="90000"/>
              </a:lnSpc>
              <a:defRPr sz="4800" b="0" cap="none" baseline="0"/>
            </a:lvl1pPr>
          </a:lstStyle>
          <a:p>
            <a:r>
              <a:rPr lang="en-US"/>
              <a:t>Click to edit Master title style</a:t>
            </a:r>
            <a:endParaRPr/>
          </a:p>
        </p:txBody>
      </p:sp>
    </p:spTree>
    <p:extLst>
      <p:ext uri="{BB962C8B-B14F-4D97-AF65-F5344CB8AC3E}">
        <p14:creationId xmlns:p14="http://schemas.microsoft.com/office/powerpoint/2010/main" val="287190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EFFBD8B-AA79-49DA-A950-00BAC6E5E882}" type="datetime1">
              <a:rPr lang="zh-CN" altLang="en-US" smtClean="0"/>
              <a:t>2018/10/15</a:t>
            </a:fld>
            <a:endParaRPr lang="en-US"/>
          </a:p>
        </p:txBody>
      </p:sp>
      <p:sp>
        <p:nvSpPr>
          <p:cNvPr id="6" name="Footer Placeholder 5"/>
          <p:cNvSpPr>
            <a:spLocks noGrp="1"/>
          </p:cNvSpPr>
          <p:nvPr>
            <p:ph type="ftr" sz="quarter" idx="11"/>
          </p:nvPr>
        </p:nvSpPr>
        <p:spPr/>
        <p:txBody>
          <a:bodyPr/>
          <a:lstStyle/>
          <a:p>
            <a:pPr algn="ctr"/>
            <a:r>
              <a:rPr lang="zh-CN" altLang="en-US" dirty="0"/>
              <a:t>刘树彬 中国科学技术大学</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
        <p:nvSpPr>
          <p:cNvPr id="4" name="Content Placeholder 3"/>
          <p:cNvSpPr>
            <a:spLocks noGrp="1"/>
          </p:cNvSpPr>
          <p:nvPr>
            <p:ph sz="half" idx="2"/>
          </p:nvPr>
        </p:nvSpPr>
        <p:spPr>
          <a:xfrm>
            <a:off x="4648200" y="1023547"/>
            <a:ext cx="4038600" cy="5301053"/>
          </a:xfrm>
        </p:spPr>
        <p:txBody>
          <a:bodyPr>
            <a:normAutofit/>
          </a:bodyPr>
          <a:lstStyle>
            <a:lvl1pPr>
              <a:defRPr sz="2400">
                <a:latin typeface="黑体" panose="02010609060101010101" pitchFamily="49" charset="-122"/>
                <a:ea typeface="黑体" panose="02010609060101010101" pitchFamily="49" charset="-122"/>
              </a:defRPr>
            </a:lvl1pPr>
            <a:lvl2pPr>
              <a:defRPr sz="2000">
                <a:latin typeface="黑体" panose="02010609060101010101" pitchFamily="49" charset="-122"/>
                <a:ea typeface="黑体" panose="02010609060101010101" pitchFamily="49" charset="-122"/>
              </a:defRPr>
            </a:lvl2pPr>
            <a:lvl3pPr>
              <a:defRPr sz="1800">
                <a:latin typeface="黑体" panose="02010609060101010101" pitchFamily="49" charset="-122"/>
                <a:ea typeface="黑体" panose="02010609060101010101" pitchFamily="49" charset="-122"/>
              </a:defRPr>
            </a:lvl3pPr>
            <a:lvl4pPr>
              <a:defRPr sz="1600">
                <a:latin typeface="黑体" panose="02010609060101010101" pitchFamily="49" charset="-122"/>
                <a:ea typeface="黑体" panose="02010609060101010101" pitchFamily="49" charset="-122"/>
              </a:defRPr>
            </a:lvl4pPr>
            <a:lvl5pPr>
              <a:defRPr sz="1600">
                <a:latin typeface="黑体" panose="02010609060101010101" pitchFamily="49" charset="-122"/>
                <a:ea typeface="黑体" panose="02010609060101010101" pitchFamily="49" charset="-122"/>
              </a:defRPr>
            </a:lvl5pPr>
            <a:lvl6pPr>
              <a:defRPr sz="1800"/>
            </a:lvl6pPr>
            <a:lvl7pPr>
              <a:defRPr sz="1800"/>
            </a:lvl7pPr>
            <a:lvl8pPr>
              <a:defRPr sz="1800" baseline="0"/>
            </a:lvl8pPr>
            <a:lvl9pPr>
              <a:defRPr sz="18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3" name="Content Placeholder 2"/>
          <p:cNvSpPr>
            <a:spLocks noGrp="1"/>
          </p:cNvSpPr>
          <p:nvPr>
            <p:ph sz="half" idx="1"/>
          </p:nvPr>
        </p:nvSpPr>
        <p:spPr>
          <a:xfrm>
            <a:off x="457200" y="1023547"/>
            <a:ext cx="4038600" cy="5301053"/>
          </a:xfrm>
        </p:spPr>
        <p:txBody>
          <a:bodyPr>
            <a:normAutofit/>
          </a:bodyPr>
          <a:lstStyle>
            <a:lvl1pPr>
              <a:defRPr sz="2400">
                <a:latin typeface="黑体" panose="02010609060101010101" pitchFamily="49" charset="-122"/>
                <a:ea typeface="黑体" panose="02010609060101010101" pitchFamily="49" charset="-122"/>
              </a:defRPr>
            </a:lvl1pPr>
            <a:lvl2pPr>
              <a:defRPr sz="2000">
                <a:latin typeface="黑体" panose="02010609060101010101" pitchFamily="49" charset="-122"/>
                <a:ea typeface="黑体" panose="02010609060101010101" pitchFamily="49" charset="-122"/>
              </a:defRPr>
            </a:lvl2pPr>
            <a:lvl3pPr>
              <a:defRPr sz="1800">
                <a:latin typeface="黑体" panose="02010609060101010101" pitchFamily="49" charset="-122"/>
                <a:ea typeface="黑体" panose="02010609060101010101" pitchFamily="49" charset="-122"/>
              </a:defRPr>
            </a:lvl3pPr>
            <a:lvl4pPr>
              <a:defRPr sz="1600">
                <a:latin typeface="黑体" panose="02010609060101010101" pitchFamily="49" charset="-122"/>
                <a:ea typeface="黑体" panose="02010609060101010101" pitchFamily="49" charset="-122"/>
              </a:defRPr>
            </a:lvl4pPr>
            <a:lvl5pPr>
              <a:defRPr sz="1600">
                <a:latin typeface="黑体" panose="02010609060101010101" pitchFamily="49" charset="-122"/>
                <a:ea typeface="黑体" panose="02010609060101010101" pitchFamily="49" charset="-122"/>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 name="Title 1"/>
          <p:cNvSpPr>
            <a:spLocks noGrp="1"/>
          </p:cNvSpPr>
          <p:nvPr>
            <p:ph type="title"/>
          </p:nvPr>
        </p:nvSpPr>
        <p:spPr/>
        <p:txBody>
          <a:bodyPr/>
          <a:lstStyle>
            <a:lvl1pPr>
              <a:defRPr>
                <a:latin typeface="黑体" panose="02010609060101010101" pitchFamily="49" charset="-122"/>
                <a:ea typeface="黑体" panose="02010609060101010101" pitchFamily="49" charset="-122"/>
              </a:defRPr>
            </a:lvl1pPr>
          </a:lstStyle>
          <a:p>
            <a:r>
              <a:rPr lang="en-US"/>
              <a:t>Click to edit Master title style</a:t>
            </a:r>
            <a:endParaRPr/>
          </a:p>
        </p:txBody>
      </p:sp>
    </p:spTree>
    <p:extLst>
      <p:ext uri="{BB962C8B-B14F-4D97-AF65-F5344CB8AC3E}">
        <p14:creationId xmlns:p14="http://schemas.microsoft.com/office/powerpoint/2010/main" val="126129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5172828-17C8-45F3-8881-48131D5E9ABC}" type="datetime1">
              <a:rPr lang="zh-CN" altLang="en-US" smtClean="0"/>
              <a:t>2018/10/15</a:t>
            </a:fld>
            <a:endParaRPr lang="en-US"/>
          </a:p>
        </p:txBody>
      </p:sp>
      <p:sp>
        <p:nvSpPr>
          <p:cNvPr id="8" name="Footer Placeholder 7"/>
          <p:cNvSpPr>
            <a:spLocks noGrp="1"/>
          </p:cNvSpPr>
          <p:nvPr>
            <p:ph type="ftr" sz="quarter" idx="11"/>
          </p:nvPr>
        </p:nvSpPr>
        <p:spPr/>
        <p:txBody>
          <a:bodyPr/>
          <a:lstStyle/>
          <a:p>
            <a:pPr algn="ctr"/>
            <a:r>
              <a:rPr lang="zh-CN" altLang="en-US" dirty="0"/>
              <a:t>刘树彬 中国科学技术大学</a:t>
            </a:r>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
        <p:nvSpPr>
          <p:cNvPr id="6" name="Content Placeholder 5"/>
          <p:cNvSpPr>
            <a:spLocks noGrp="1"/>
          </p:cNvSpPr>
          <p:nvPr>
            <p:ph sz="quarter" idx="4"/>
          </p:nvPr>
        </p:nvSpPr>
        <p:spPr>
          <a:xfrm>
            <a:off x="4648200" y="1828800"/>
            <a:ext cx="4038600" cy="4495800"/>
          </a:xfrm>
        </p:spPr>
        <p:txBody>
          <a:bodyPr>
            <a:normAutofit/>
          </a:bodyPr>
          <a:lstStyle>
            <a:lvl1pPr>
              <a:spcBef>
                <a:spcPts val="1600"/>
              </a:spcBef>
              <a:defRPr sz="2000">
                <a:latin typeface="黑体" panose="02010609060101010101" pitchFamily="49" charset="-122"/>
                <a:ea typeface="黑体" panose="02010609060101010101" pitchFamily="49" charset="-122"/>
              </a:defRPr>
            </a:lvl1pPr>
            <a:lvl2pPr>
              <a:defRPr sz="1800">
                <a:latin typeface="黑体" panose="02010609060101010101" pitchFamily="49" charset="-122"/>
                <a:ea typeface="黑体" panose="02010609060101010101" pitchFamily="49" charset="-122"/>
              </a:defRPr>
            </a:lvl2pPr>
            <a:lvl3pPr>
              <a:defRPr sz="1600">
                <a:latin typeface="黑体" panose="02010609060101010101" pitchFamily="49" charset="-122"/>
                <a:ea typeface="黑体" panose="02010609060101010101" pitchFamily="49" charset="-122"/>
              </a:defRPr>
            </a:lvl3pPr>
            <a:lvl4pPr>
              <a:defRPr sz="1400">
                <a:latin typeface="黑体" panose="02010609060101010101" pitchFamily="49" charset="-122"/>
                <a:ea typeface="黑体" panose="02010609060101010101" pitchFamily="49" charset="-122"/>
              </a:defRPr>
            </a:lvl4pPr>
            <a:lvl5pPr>
              <a:defRPr sz="1400">
                <a:latin typeface="黑体" panose="02010609060101010101" pitchFamily="49" charset="-122"/>
                <a:ea typeface="黑体" panose="02010609060101010101" pitchFamily="49" charset="-122"/>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4648200" y="1019031"/>
            <a:ext cx="4038600" cy="711200"/>
          </a:xfrm>
        </p:spPr>
        <p:txBody>
          <a:bodyPr anchor="ctr">
            <a:normAutofit/>
          </a:bodyPr>
          <a:lstStyle>
            <a:lvl1pPr marL="0" indent="0">
              <a:lnSpc>
                <a:spcPct val="90000"/>
              </a:lnSpc>
              <a:spcBef>
                <a:spcPts val="0"/>
              </a:spcBef>
              <a:buNone/>
              <a:defRPr sz="2000" b="1">
                <a:latin typeface="黑体" panose="02010609060101010101" pitchFamily="49" charset="-122"/>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28800"/>
            <a:ext cx="4038600" cy="4495800"/>
          </a:xfrm>
        </p:spPr>
        <p:txBody>
          <a:bodyPr>
            <a:normAutofit/>
          </a:bodyPr>
          <a:lstStyle>
            <a:lvl1pPr>
              <a:spcBef>
                <a:spcPts val="1600"/>
              </a:spcBef>
              <a:defRPr sz="2000">
                <a:latin typeface="黑体" panose="02010609060101010101" pitchFamily="49" charset="-122"/>
                <a:ea typeface="黑体" panose="02010609060101010101" pitchFamily="49" charset="-122"/>
              </a:defRPr>
            </a:lvl1pPr>
            <a:lvl2pPr>
              <a:defRPr sz="1800">
                <a:latin typeface="黑体" panose="02010609060101010101" pitchFamily="49" charset="-122"/>
                <a:ea typeface="黑体" panose="02010609060101010101" pitchFamily="49" charset="-122"/>
              </a:defRPr>
            </a:lvl2pPr>
            <a:lvl3pPr>
              <a:defRPr sz="1600">
                <a:latin typeface="黑体" panose="02010609060101010101" pitchFamily="49" charset="-122"/>
                <a:ea typeface="黑体" panose="02010609060101010101" pitchFamily="49" charset="-122"/>
              </a:defRPr>
            </a:lvl3pPr>
            <a:lvl4pPr>
              <a:defRPr sz="1400">
                <a:latin typeface="黑体" panose="02010609060101010101" pitchFamily="49" charset="-122"/>
                <a:ea typeface="黑体" panose="02010609060101010101" pitchFamily="49" charset="-122"/>
              </a:defRPr>
            </a:lvl4pPr>
            <a:lvl5pPr>
              <a:defRPr sz="1400">
                <a:latin typeface="黑体" panose="02010609060101010101" pitchFamily="49" charset="-122"/>
                <a:ea typeface="黑体" panose="02010609060101010101" pitchFamily="49" charset="-122"/>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3" name="Text Placeholder 2"/>
          <p:cNvSpPr>
            <a:spLocks noGrp="1"/>
          </p:cNvSpPr>
          <p:nvPr>
            <p:ph type="body" idx="1"/>
          </p:nvPr>
        </p:nvSpPr>
        <p:spPr>
          <a:xfrm>
            <a:off x="457200" y="1019031"/>
            <a:ext cx="4035486" cy="711200"/>
          </a:xfrm>
        </p:spPr>
        <p:txBody>
          <a:bodyPr anchor="ctr">
            <a:normAutofit/>
          </a:bodyPr>
          <a:lstStyle>
            <a:lvl1pPr marL="0" indent="0">
              <a:lnSpc>
                <a:spcPct val="90000"/>
              </a:lnSpc>
              <a:spcBef>
                <a:spcPts val="0"/>
              </a:spcBef>
              <a:buNone/>
              <a:defRPr sz="2000" b="1">
                <a:latin typeface="黑体" panose="02010609060101010101" pitchFamily="49" charset="-122"/>
                <a:ea typeface="黑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p:txBody>
          <a:bodyPr/>
          <a:lstStyle>
            <a:lvl1pPr>
              <a:defRPr>
                <a:latin typeface="黑体" panose="02010609060101010101" pitchFamily="49" charset="-122"/>
                <a:ea typeface="黑体" panose="02010609060101010101" pitchFamily="49" charset="-122"/>
              </a:defRPr>
            </a:lvl1pPr>
          </a:lstStyle>
          <a:p>
            <a:r>
              <a:rPr lang="en-US"/>
              <a:t>Click to edit Master title style</a:t>
            </a:r>
            <a:endParaRPr/>
          </a:p>
        </p:txBody>
      </p:sp>
    </p:spTree>
    <p:extLst>
      <p:ext uri="{BB962C8B-B14F-4D97-AF65-F5344CB8AC3E}">
        <p14:creationId xmlns:p14="http://schemas.microsoft.com/office/powerpoint/2010/main" val="242914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381EFEF-D01A-4F45-B262-76051F655E70}" type="datetime1">
              <a:rPr lang="zh-CN" altLang="en-US" smtClean="0"/>
              <a:t>2018/10/15</a:t>
            </a:fld>
            <a:endParaRPr lang="en-US"/>
          </a:p>
        </p:txBody>
      </p:sp>
      <p:sp>
        <p:nvSpPr>
          <p:cNvPr id="4" name="Footer Placeholder 3"/>
          <p:cNvSpPr>
            <a:spLocks noGrp="1"/>
          </p:cNvSpPr>
          <p:nvPr>
            <p:ph type="ftr" sz="quarter" idx="11"/>
          </p:nvPr>
        </p:nvSpPr>
        <p:spPr/>
        <p:txBody>
          <a:bodyPr/>
          <a:lstStyle/>
          <a:p>
            <a:pPr algn="ctr"/>
            <a:r>
              <a:rPr lang="zh-CN" altLang="en-US" dirty="0"/>
              <a:t>刘树彬 中国科学技术大学</a:t>
            </a:r>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
        <p:nvSpPr>
          <p:cNvPr id="2" name="Title 1"/>
          <p:cNvSpPr>
            <a:spLocks noGrp="1"/>
          </p:cNvSpPr>
          <p:nvPr>
            <p:ph type="title"/>
          </p:nvPr>
        </p:nvSpPr>
        <p:spPr/>
        <p:txBody>
          <a:bodyPr/>
          <a:lstStyle>
            <a:lvl1pPr>
              <a:defRPr>
                <a:latin typeface="黑体" panose="02010609060101010101" pitchFamily="49" charset="-122"/>
                <a:ea typeface="黑体" panose="02010609060101010101" pitchFamily="49" charset="-122"/>
              </a:defRPr>
            </a:lvl1pPr>
          </a:lstStyle>
          <a:p>
            <a:r>
              <a:rPr lang="en-US"/>
              <a:t>Click to edit Master title style</a:t>
            </a:r>
            <a:endParaRPr/>
          </a:p>
        </p:txBody>
      </p:sp>
    </p:spTree>
    <p:extLst>
      <p:ext uri="{BB962C8B-B14F-4D97-AF65-F5344CB8AC3E}">
        <p14:creationId xmlns:p14="http://schemas.microsoft.com/office/powerpoint/2010/main" val="350667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07D2B-D42C-463C-982F-CEF1F92A5F77}" type="datetime1">
              <a:rPr lang="zh-CN" altLang="en-US" smtClean="0"/>
              <a:t>2018/10/15</a:t>
            </a:fld>
            <a:endParaRPr lang="en-US"/>
          </a:p>
        </p:txBody>
      </p:sp>
      <p:sp>
        <p:nvSpPr>
          <p:cNvPr id="3" name="Footer Placeholder 2"/>
          <p:cNvSpPr>
            <a:spLocks noGrp="1"/>
          </p:cNvSpPr>
          <p:nvPr>
            <p:ph type="ftr" sz="quarter" idx="11"/>
          </p:nvPr>
        </p:nvSpPr>
        <p:spPr/>
        <p:txBody>
          <a:bodyPr/>
          <a:lstStyle/>
          <a:p>
            <a:pPr algn="ctr"/>
            <a:r>
              <a:rPr lang="zh-CN" altLang="en-US" dirty="0"/>
              <a:t>刘树彬 中国科学技术大学</a:t>
            </a:r>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2459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388562-5A77-457E-A953-8C210BC8CC75}" type="datetime1">
              <a:rPr lang="zh-CN" altLang="en-US" smtClean="0"/>
              <a:t>2018/10/15</a:t>
            </a:fld>
            <a:endParaRPr lang="en-US"/>
          </a:p>
        </p:txBody>
      </p:sp>
      <p:sp>
        <p:nvSpPr>
          <p:cNvPr id="6" name="Footer Placeholder 5"/>
          <p:cNvSpPr>
            <a:spLocks noGrp="1"/>
          </p:cNvSpPr>
          <p:nvPr>
            <p:ph type="ftr" sz="quarter" idx="11"/>
          </p:nvPr>
        </p:nvSpPr>
        <p:spPr/>
        <p:txBody>
          <a:bodyPr/>
          <a:lstStyle/>
          <a:p>
            <a:pPr algn="ctr"/>
            <a:r>
              <a:rPr lang="zh-CN" altLang="en-US" dirty="0"/>
              <a:t>刘树彬 中国科学技术大学</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
        <p:nvSpPr>
          <p:cNvPr id="3" name="Content Placeholder 2"/>
          <p:cNvSpPr>
            <a:spLocks noGrp="1"/>
          </p:cNvSpPr>
          <p:nvPr>
            <p:ph idx="1"/>
          </p:nvPr>
        </p:nvSpPr>
        <p:spPr>
          <a:xfrm>
            <a:off x="914401" y="1803401"/>
            <a:ext cx="4953001" cy="4267201"/>
          </a:xfrm>
        </p:spPr>
        <p:txBody>
          <a:bodyPr>
            <a:normAutofit/>
          </a:bodyPr>
          <a:lstStyle>
            <a:lvl1pPr>
              <a:defRPr sz="2400">
                <a:latin typeface="黑体" panose="02010609060101010101" pitchFamily="49" charset="-122"/>
                <a:ea typeface="黑体" panose="02010609060101010101" pitchFamily="49" charset="-122"/>
              </a:defRPr>
            </a:lvl1pPr>
            <a:lvl2pPr>
              <a:defRPr sz="2000">
                <a:latin typeface="黑体" panose="02010609060101010101" pitchFamily="49" charset="-122"/>
                <a:ea typeface="黑体" panose="02010609060101010101" pitchFamily="49" charset="-122"/>
              </a:defRPr>
            </a:lvl2pPr>
            <a:lvl3pPr>
              <a:defRPr sz="1800">
                <a:latin typeface="黑体" panose="02010609060101010101" pitchFamily="49" charset="-122"/>
                <a:ea typeface="黑体" panose="02010609060101010101" pitchFamily="49" charset="-122"/>
              </a:defRPr>
            </a:lvl3pPr>
            <a:lvl4pPr>
              <a:defRPr sz="1600">
                <a:latin typeface="黑体" panose="02010609060101010101" pitchFamily="49" charset="-122"/>
                <a:ea typeface="黑体" panose="02010609060101010101" pitchFamily="49" charset="-122"/>
              </a:defRPr>
            </a:lvl4pPr>
            <a:lvl5pPr>
              <a:defRPr sz="1600">
                <a:latin typeface="黑体" panose="02010609060101010101" pitchFamily="49" charset="-122"/>
                <a:ea typeface="黑体" panose="02010609060101010101" pitchFamily="49" charset="-122"/>
              </a:defRPr>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096000" y="1803401"/>
            <a:ext cx="2133601" cy="4267201"/>
          </a:xfrm>
        </p:spPr>
        <p:txBody>
          <a:bodyPr>
            <a:normAutofit/>
          </a:bodyPr>
          <a:lstStyle>
            <a:lvl1pPr marL="0" indent="0">
              <a:spcBef>
                <a:spcPts val="1600"/>
              </a:spcBef>
              <a:buNone/>
              <a:defRPr sz="2000">
                <a:latin typeface="黑体" panose="02010609060101010101" pitchFamily="49" charset="-122"/>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431800"/>
            <a:ext cx="7315200" cy="1168400"/>
          </a:xfrm>
        </p:spPr>
        <p:txBody>
          <a:bodyPr anchor="b">
            <a:normAutofit/>
          </a:bodyPr>
          <a:lstStyle>
            <a:lvl1pPr algn="l">
              <a:defRPr sz="3200" b="0">
                <a:latin typeface="黑体" panose="02010609060101010101" pitchFamily="49" charset="-122"/>
                <a:ea typeface="黑体" panose="02010609060101010101" pitchFamily="49" charset="-122"/>
              </a:defRPr>
            </a:lvl1pPr>
          </a:lstStyle>
          <a:p>
            <a:r>
              <a:rPr lang="en-US"/>
              <a:t>Click to edit Master title style</a:t>
            </a:r>
            <a:endParaRPr/>
          </a:p>
        </p:txBody>
      </p:sp>
    </p:spTree>
    <p:extLst>
      <p:ext uri="{BB962C8B-B14F-4D97-AF65-F5344CB8AC3E}">
        <p14:creationId xmlns:p14="http://schemas.microsoft.com/office/powerpoint/2010/main" val="325901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914400" y="1803400"/>
            <a:ext cx="495300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latin typeface="黑体" panose="02010609060101010101" pitchFamily="49" charset="-122"/>
              <a:ea typeface="黑体" panose="02010609060101010101" pitchFamily="49" charset="-122"/>
            </a:endParaRPr>
          </a:p>
        </p:txBody>
      </p:sp>
      <p:sp>
        <p:nvSpPr>
          <p:cNvPr id="5" name="Date Placeholder 4"/>
          <p:cNvSpPr>
            <a:spLocks noGrp="1"/>
          </p:cNvSpPr>
          <p:nvPr>
            <p:ph type="dt" sz="half" idx="10"/>
          </p:nvPr>
        </p:nvSpPr>
        <p:spPr/>
        <p:txBody>
          <a:bodyPr/>
          <a:lstStyle/>
          <a:p>
            <a:fld id="{AEB42CA7-7077-4667-98F7-DCCF8355365D}" type="datetime1">
              <a:rPr lang="zh-CN" altLang="en-US" smtClean="0"/>
              <a:t>2018/10/15</a:t>
            </a:fld>
            <a:endParaRPr lang="en-US"/>
          </a:p>
        </p:txBody>
      </p:sp>
      <p:sp>
        <p:nvSpPr>
          <p:cNvPr id="6" name="Footer Placeholder 5"/>
          <p:cNvSpPr>
            <a:spLocks noGrp="1"/>
          </p:cNvSpPr>
          <p:nvPr>
            <p:ph type="ftr" sz="quarter" idx="11"/>
          </p:nvPr>
        </p:nvSpPr>
        <p:spPr/>
        <p:txBody>
          <a:bodyPr/>
          <a:lstStyle/>
          <a:p>
            <a:pPr algn="ctr"/>
            <a:r>
              <a:rPr lang="zh-CN" altLang="en-US" dirty="0"/>
              <a:t>刘树彬 中国科学技术大学</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
        <p:nvSpPr>
          <p:cNvPr id="4" name="Text Placeholder 3"/>
          <p:cNvSpPr>
            <a:spLocks noGrp="1"/>
          </p:cNvSpPr>
          <p:nvPr>
            <p:ph type="body" sz="half" idx="2"/>
          </p:nvPr>
        </p:nvSpPr>
        <p:spPr>
          <a:xfrm>
            <a:off x="6096000" y="1803401"/>
            <a:ext cx="2133601" cy="4165600"/>
          </a:xfrm>
        </p:spPr>
        <p:txBody>
          <a:bodyPr>
            <a:normAutofit/>
          </a:bodyPr>
          <a:lstStyle>
            <a:lvl1pPr marL="0" indent="0">
              <a:spcBef>
                <a:spcPts val="1600"/>
              </a:spcBef>
              <a:buNone/>
              <a:defRPr sz="2000">
                <a:latin typeface="黑体" panose="02010609060101010101" pitchFamily="49" charset="-122"/>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1004316" y="1925320"/>
            <a:ext cx="4773168" cy="4023360"/>
          </a:xfrm>
          <a:solidFill>
            <a:schemeClr val="accent4"/>
          </a:solidFill>
        </p:spPr>
        <p:txBody>
          <a:bodyPr tIns="914400">
            <a:normAutofit/>
          </a:bodyPr>
          <a:lstStyle>
            <a:lvl1pPr marL="0" indent="0" algn="ctr">
              <a:buNone/>
              <a:defRPr sz="24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2" name="Title 1"/>
          <p:cNvSpPr>
            <a:spLocks noGrp="1"/>
          </p:cNvSpPr>
          <p:nvPr>
            <p:ph type="title"/>
          </p:nvPr>
        </p:nvSpPr>
        <p:spPr>
          <a:xfrm>
            <a:off x="914400" y="431800"/>
            <a:ext cx="7315200" cy="1168400"/>
          </a:xfrm>
        </p:spPr>
        <p:txBody>
          <a:bodyPr anchor="b">
            <a:normAutofit/>
          </a:bodyPr>
          <a:lstStyle>
            <a:lvl1pPr algn="l">
              <a:defRPr sz="3200" b="0">
                <a:latin typeface="黑体" panose="02010609060101010101" pitchFamily="49" charset="-122"/>
                <a:ea typeface="黑体" panose="02010609060101010101" pitchFamily="49" charset="-122"/>
              </a:defRPr>
            </a:lvl1pPr>
          </a:lstStyle>
          <a:p>
            <a:r>
              <a:rPr lang="en-US"/>
              <a:t>Click to edit Master title style</a:t>
            </a:r>
            <a:endParaRPr/>
          </a:p>
        </p:txBody>
      </p:sp>
    </p:spTree>
    <p:extLst>
      <p:ext uri="{BB962C8B-B14F-4D97-AF65-F5344CB8AC3E}">
        <p14:creationId xmlns:p14="http://schemas.microsoft.com/office/powerpoint/2010/main" val="178691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6200" y="6477000"/>
            <a:ext cx="914400" cy="304800"/>
          </a:xfrm>
          <a:prstGeom prst="rect">
            <a:avLst/>
          </a:prstGeom>
        </p:spPr>
        <p:txBody>
          <a:bodyPr vert="horz" lIns="91440" tIns="45720" rIns="91440" bIns="45720" rtlCol="0" anchor="ctr"/>
          <a:lstStyle>
            <a:lvl1pPr algn="r">
              <a:defRPr sz="1100">
                <a:solidFill>
                  <a:schemeClr val="tx1"/>
                </a:solidFill>
              </a:defRPr>
            </a:lvl1pPr>
          </a:lstStyle>
          <a:p>
            <a:fld id="{27CAEA37-CE24-4F8D-89B5-63C50F36691A}" type="datetime1">
              <a:rPr lang="zh-CN" altLang="en-US" smtClean="0"/>
              <a:t>2018/10/15</a:t>
            </a:fld>
            <a:endParaRPr lang="en-US"/>
          </a:p>
        </p:txBody>
      </p:sp>
      <p:sp>
        <p:nvSpPr>
          <p:cNvPr id="5" name="Footer Placeholder 4"/>
          <p:cNvSpPr>
            <a:spLocks noGrp="1"/>
          </p:cNvSpPr>
          <p:nvPr>
            <p:ph type="ftr" sz="quarter" idx="3"/>
          </p:nvPr>
        </p:nvSpPr>
        <p:spPr>
          <a:xfrm>
            <a:off x="1981200" y="6477000"/>
            <a:ext cx="5562601" cy="304800"/>
          </a:xfrm>
          <a:prstGeom prst="rect">
            <a:avLst/>
          </a:prstGeom>
        </p:spPr>
        <p:txBody>
          <a:bodyPr vert="horz" lIns="91440" tIns="45720" rIns="91440" bIns="45720" rtlCol="0" anchor="ctr"/>
          <a:lstStyle>
            <a:lvl1pPr algn="l">
              <a:defRPr sz="1100">
                <a:solidFill>
                  <a:schemeClr val="tx1"/>
                </a:solidFill>
              </a:defRPr>
            </a:lvl1pPr>
          </a:lstStyle>
          <a:p>
            <a:r>
              <a:rPr lang="zh-CN" altLang="en-US"/>
              <a:t>刘树彬 中国科学技术大学</a:t>
            </a:r>
            <a:endParaRPr lang="en-US"/>
          </a:p>
        </p:txBody>
      </p:sp>
      <p:sp>
        <p:nvSpPr>
          <p:cNvPr id="6" name="Slide Number Placeholder 5"/>
          <p:cNvSpPr>
            <a:spLocks noGrp="1"/>
          </p:cNvSpPr>
          <p:nvPr>
            <p:ph type="sldNum" sz="quarter" idx="4"/>
          </p:nvPr>
        </p:nvSpPr>
        <p:spPr>
          <a:xfrm>
            <a:off x="8534400" y="6477000"/>
            <a:ext cx="533400" cy="304800"/>
          </a:xfrm>
          <a:prstGeom prst="rect">
            <a:avLst/>
          </a:prstGeom>
        </p:spPr>
        <p:txBody>
          <a:bodyPr vert="horz" lIns="91440" tIns="45720" rIns="91440" bIns="45720" rtlCol="0" anchor="ctr"/>
          <a:lstStyle>
            <a:lvl1pPr algn="r">
              <a:defRPr sz="1100">
                <a:solidFill>
                  <a:schemeClr val="tx1"/>
                </a:solidFill>
              </a:defRPr>
            </a:lvl1pPr>
          </a:lstStyle>
          <a:p>
            <a:fld id="{DF28FB93-0A08-4E7D-8E63-9EFA29F1E093}" type="slidenum">
              <a:rPr lang="en-US" smtClean="0"/>
              <a:pPr/>
              <a:t>‹#›</a:t>
            </a:fld>
            <a:endParaRPr lang="en-US"/>
          </a:p>
        </p:txBody>
      </p:sp>
      <p:sp>
        <p:nvSpPr>
          <p:cNvPr id="3" name="Text Placeholder 2"/>
          <p:cNvSpPr>
            <a:spLocks noGrp="1"/>
          </p:cNvSpPr>
          <p:nvPr>
            <p:ph type="body" idx="1"/>
          </p:nvPr>
        </p:nvSpPr>
        <p:spPr>
          <a:xfrm>
            <a:off x="457200" y="1004592"/>
            <a:ext cx="8229600" cy="53200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0"/>
            <a:ext cx="8229600" cy="838200"/>
          </a:xfrm>
          <a:prstGeom prst="rect">
            <a:avLst/>
          </a:prstGeom>
        </p:spPr>
        <p:txBody>
          <a:bodyPr vert="horz" lIns="91440" tIns="45720" rIns="91440" bIns="45720" rtlCol="0" anchor="b">
            <a:normAutofit/>
          </a:bodyPr>
          <a:lstStyle/>
          <a:p>
            <a:r>
              <a:rPr lang="en-US" dirty="0"/>
              <a:t>Click to edit Master title style</a:t>
            </a:r>
            <a:endParaRPr dirty="0"/>
          </a:p>
        </p:txBody>
      </p:sp>
    </p:spTree>
    <p:extLst>
      <p:ext uri="{BB962C8B-B14F-4D97-AF65-F5344CB8AC3E}">
        <p14:creationId xmlns:p14="http://schemas.microsoft.com/office/powerpoint/2010/main" val="354980339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70" r:id="rId12"/>
    <p:sldLayoutId id="2147483792" r:id="rId13"/>
    <p:sldLayoutId id="2147483794" r:id="rId14"/>
    <p:sldLayoutId id="2147483795" r:id="rId15"/>
    <p:sldLayoutId id="214748379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accent5"/>
        </a:buClr>
        <a:buFont typeface="Wingdings" panose="05000000000000000000" pitchFamily="2" charset="2"/>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oleObject" Target="../embeddings/oleObject2.bin"/><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1.xml"/><Relationship Id="rId7" Type="http://schemas.openxmlformats.org/officeDocument/2006/relationships/image" Target="../media/image37.jpeg"/><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36.wmf"/><Relationship Id="rId11" Type="http://schemas.openxmlformats.org/officeDocument/2006/relationships/image" Target="../media/image39.png"/><Relationship Id="rId5" Type="http://schemas.openxmlformats.org/officeDocument/2006/relationships/image" Target="../media/image35.jpeg"/><Relationship Id="rId10" Type="http://schemas.openxmlformats.org/officeDocument/2006/relationships/image" Target="../media/image33.png"/><Relationship Id="rId4" Type="http://schemas.openxmlformats.org/officeDocument/2006/relationships/image" Target="../media/image34.jpeg"/><Relationship Id="rId9"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3.png"/><Relationship Id="rId5" Type="http://schemas.openxmlformats.org/officeDocument/2006/relationships/oleObject" Target="../embeddings/oleObject6.bin"/><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notesSlide" Target="../notesSlides/notesSlide18.xml"/><Relationship Id="rId7" Type="http://schemas.openxmlformats.org/officeDocument/2006/relationships/image" Target="../media/image76.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74.emf"/><Relationship Id="rId5" Type="http://schemas.openxmlformats.org/officeDocument/2006/relationships/oleObject" Target="../embeddings/oleObject7.bin"/><Relationship Id="rId10" Type="http://schemas.openxmlformats.org/officeDocument/2006/relationships/image" Target="../media/image78.jpeg"/><Relationship Id="rId4" Type="http://schemas.openxmlformats.org/officeDocument/2006/relationships/image" Target="../media/image75.jpeg"/><Relationship Id="rId9" Type="http://schemas.openxmlformats.org/officeDocument/2006/relationships/hyperlink" Target="../../../&#31995;&#21153;/&#26680;&#25506;&#27979;&#25216;&#26415;&#19982;&#26680;&#30005;&#23376;&#23398;&#38498;&#37325;&#28857;&#23454;&#39564;&#23460;/Review/09&#35780;&#20272;/Yuekun%20Heng/Local%20Settings/Temporary%20Internet%20Files/Content.IE5/X88Y9UCB/dzx.ppt#-1,2,PowerPoint &#28436;&#31034;&#25991;&#31295;"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oleObject" Target="../embeddings/oleObject8.bin"/><Relationship Id="rId7"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emf"/></Relationships>
</file>

<file path=ppt/slides/_rels/slide3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tiff"/><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emf"/><Relationship Id="rId7" Type="http://schemas.openxmlformats.org/officeDocument/2006/relationships/image" Target="../media/image99.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jpeg"/></Relationships>
</file>

<file path=ppt/slides/_rels/slide35.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59.png"/><Relationship Id="rId7" Type="http://schemas.openxmlformats.org/officeDocument/2006/relationships/image" Target="../media/image107.png"/><Relationship Id="rId12" Type="http://schemas.openxmlformats.org/officeDocument/2006/relationships/image" Target="../media/image112.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emf"/><Relationship Id="rId9" Type="http://schemas.openxmlformats.org/officeDocument/2006/relationships/image" Target="../media/image10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notesSlide" Target="../notesSlides/notesSlide23.xml"/><Relationship Id="rId7" Type="http://schemas.openxmlformats.org/officeDocument/2006/relationships/image" Target="../media/image126.emf"/><Relationship Id="rId2" Type="http://schemas.openxmlformats.org/officeDocument/2006/relationships/slideLayout" Target="../slideLayouts/slideLayout15.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125.emf"/><Relationship Id="rId4" Type="http://schemas.openxmlformats.org/officeDocument/2006/relationships/oleObject" Target="../embeddings/oleObject9.bin"/></Relationships>
</file>

<file path=ppt/slides/_rels/slide4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oleObject" Target="../embeddings/oleObject11.bin"/></Relationships>
</file>

<file path=ppt/slides/_rels/slide45.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134.jpg"/><Relationship Id="rId5" Type="http://schemas.openxmlformats.org/officeDocument/2006/relationships/image" Target="../media/image133.jpeg"/><Relationship Id="rId4" Type="http://schemas.openxmlformats.org/officeDocument/2006/relationships/image" Target="../media/image132.jpeg"/></Relationships>
</file>

<file path=ppt/slides/_rels/slide4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png"/></Relationships>
</file>

<file path=ppt/slides/_rels/slide4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142.png"/><Relationship Id="rId4" Type="http://schemas.openxmlformats.org/officeDocument/2006/relationships/image" Target="../media/image141.png"/></Relationships>
</file>

<file path=ppt/slides/_rels/slide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44.jpeg"/></Relationships>
</file>

<file path=ppt/slides/_rels/slide4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146.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jp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7.jpg"/><Relationship Id="rId5" Type="http://schemas.openxmlformats.org/officeDocument/2006/relationships/image" Target="../media/image6.jpg"/><Relationship Id="rId10" Type="http://schemas.microsoft.com/office/2007/relationships/diagramDrawing" Target="../diagrams/drawing1.xml"/><Relationship Id="rId4" Type="http://schemas.openxmlformats.org/officeDocument/2006/relationships/image" Target="../media/image5.jpg"/><Relationship Id="rId9" Type="http://schemas.openxmlformats.org/officeDocument/2006/relationships/diagramColors" Target="../diagrams/colors1.xml"/></Relationships>
</file>

<file path=ppt/slides/_rels/slide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50.jpeg"/></Relationships>
</file>

<file path=ppt/slides/_rels/slide52.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1.jpeg"/><Relationship Id="rId7" Type="http://schemas.openxmlformats.org/officeDocument/2006/relationships/image" Target="../media/image154.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130.emf"/><Relationship Id="rId5" Type="http://schemas.openxmlformats.org/officeDocument/2006/relationships/image" Target="../media/image153.png"/><Relationship Id="rId4" Type="http://schemas.openxmlformats.org/officeDocument/2006/relationships/image" Target="../media/image152.jpg"/><Relationship Id="rId9" Type="http://schemas.openxmlformats.org/officeDocument/2006/relationships/image" Target="../media/image156.jpeg"/></Relationships>
</file>

<file path=ppt/slides/_rels/slide53.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8.jpeg"/><Relationship Id="rId7" Type="http://schemas.openxmlformats.org/officeDocument/2006/relationships/image" Target="../media/image161.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30.emf"/><Relationship Id="rId5" Type="http://schemas.openxmlformats.org/officeDocument/2006/relationships/image" Target="../media/image160.jpeg"/><Relationship Id="rId4" Type="http://schemas.openxmlformats.org/officeDocument/2006/relationships/image" Target="../media/image159.jpe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47.emf"/><Relationship Id="rId4" Type="http://schemas.openxmlformats.org/officeDocument/2006/relationships/image" Target="../media/image163.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vmlDrawing" Target="../drawings/vmlDrawing11.vml"/><Relationship Id="rId5" Type="http://schemas.openxmlformats.org/officeDocument/2006/relationships/image" Target="../media/image164.emf"/><Relationship Id="rId4" Type="http://schemas.openxmlformats.org/officeDocument/2006/relationships/package" Target="../embeddings/Microsoft_Visio___1221111111111.vsdx"/></Relationships>
</file>

<file path=ppt/slides/_rels/slide5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166.emf"/></Relationships>
</file>

<file path=ppt/slides/_rels/slide5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170.tmp"/><Relationship Id="rId2" Type="http://schemas.openxmlformats.org/officeDocument/2006/relationships/image" Target="../media/image169.png"/><Relationship Id="rId1" Type="http://schemas.openxmlformats.org/officeDocument/2006/relationships/slideLayout" Target="../slideLayouts/slideLayout15.xml"/><Relationship Id="rId5" Type="http://schemas.openxmlformats.org/officeDocument/2006/relationships/image" Target="../media/image172.png"/><Relationship Id="rId4" Type="http://schemas.openxmlformats.org/officeDocument/2006/relationships/image" Target="../media/image171.png"/></Relationships>
</file>

<file path=ppt/slides/_rels/slide5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15.xml"/><Relationship Id="rId4" Type="http://schemas.openxmlformats.org/officeDocument/2006/relationships/image" Target="../media/image182.png"/></Relationships>
</file>

<file path=ppt/slides/_rels/slide6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5.xml"/><Relationship Id="rId4" Type="http://schemas.openxmlformats.org/officeDocument/2006/relationships/image" Target="../media/image185.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image" Target="../media/image129.emf"/><Relationship Id="rId5" Type="http://schemas.openxmlformats.org/officeDocument/2006/relationships/oleObject" Target="../embeddings/oleObject11.bin"/><Relationship Id="rId4" Type="http://schemas.openxmlformats.org/officeDocument/2006/relationships/image" Target="../media/image186.emf"/></Relationships>
</file>

<file path=ppt/slides/_rels/slide65.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533400" y="4267200"/>
            <a:ext cx="8077200" cy="1828800"/>
          </a:xfrm>
        </p:spPr>
        <p:txBody>
          <a:bodyPr>
            <a:noAutofit/>
          </a:bodyPr>
          <a:lstStyle/>
          <a:p>
            <a:pPr>
              <a:lnSpc>
                <a:spcPct val="120000"/>
              </a:lnSpc>
            </a:pPr>
            <a:r>
              <a:rPr lang="zh-CN" altLang="en-US" sz="2400"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刘树彬</a:t>
            </a:r>
            <a:endParaRPr lang="en-US" sz="2400"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nSpc>
                <a:spcPct val="120000"/>
              </a:lnSpc>
            </a:pPr>
            <a:r>
              <a:rPr lang="zh-CN" altLang="en-US" sz="2400"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核探测与核电子学国家重点实验室</a:t>
            </a:r>
            <a:endParaRPr lang="en-US" altLang="zh-CN" sz="2400"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nSpc>
                <a:spcPct val="120000"/>
              </a:lnSpc>
            </a:pPr>
            <a:r>
              <a:rPr lang="zh-CN" altLang="en-US" sz="2400"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中国科学技术大学</a:t>
            </a:r>
            <a:endParaRPr lang="en-US" sz="2400"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nSpc>
                <a:spcPct val="120000"/>
              </a:lnSpc>
            </a:pPr>
            <a:r>
              <a:rPr lang="en-US" sz="2400"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2018.10.16</a:t>
            </a:r>
          </a:p>
          <a:p>
            <a:pPr>
              <a:lnSpc>
                <a:spcPct val="120000"/>
              </a:lnSpc>
            </a:pPr>
            <a:endParaRPr lang="en-US" sz="1600" b="1" dirty="0">
              <a:solidFill>
                <a:srgbClr val="002060"/>
              </a:solidFill>
              <a:effectLst>
                <a:outerShdw blurRad="38100" dist="38100" dir="2700000" algn="tl">
                  <a:srgbClr val="000000">
                    <a:alpha val="43137"/>
                  </a:srgbClr>
                </a:outerShdw>
              </a:effectLst>
            </a:endParaRPr>
          </a:p>
          <a:p>
            <a:pPr>
              <a:lnSpc>
                <a:spcPct val="120000"/>
              </a:lnSpc>
            </a:pPr>
            <a:endParaRPr lang="en-US" sz="1600" b="1" dirty="0">
              <a:solidFill>
                <a:srgbClr val="002060"/>
              </a:solidFill>
              <a:effectLst>
                <a:outerShdw blurRad="38100" dist="38100" dir="2700000" algn="tl">
                  <a:srgbClr val="000000">
                    <a:alpha val="43137"/>
                  </a:srgbClr>
                </a:outerShdw>
              </a:effectLst>
            </a:endParaRPr>
          </a:p>
        </p:txBody>
      </p:sp>
      <p:sp>
        <p:nvSpPr>
          <p:cNvPr id="6" name="Title 5"/>
          <p:cNvSpPr>
            <a:spLocks noGrp="1"/>
          </p:cNvSpPr>
          <p:nvPr>
            <p:ph type="ctrTitle"/>
          </p:nvPr>
        </p:nvSpPr>
        <p:spPr>
          <a:xfrm>
            <a:off x="533400" y="2108201"/>
            <a:ext cx="8077200" cy="1625599"/>
          </a:xfrm>
        </p:spPr>
        <p:txBody>
          <a:bodyPr anchor="ctr" anchorCtr="0">
            <a:normAutofit/>
          </a:bodyPr>
          <a:lstStyle/>
          <a:p>
            <a:pPr>
              <a:lnSpc>
                <a:spcPct val="150000"/>
              </a:lnSpc>
            </a:pPr>
            <a:r>
              <a:rPr lang="zh-CN" altLang="en-US" sz="36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Palatino Linotype"/>
              </a:rPr>
              <a:t>面向高集成度探测器大规模通用可扩展读出电子学系统研究</a:t>
            </a:r>
            <a:endParaRPr lang="en-US" sz="36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Palatino Linotype"/>
            </a:endParaRPr>
          </a:p>
        </p:txBody>
      </p:sp>
    </p:spTree>
    <p:extLst>
      <p:ext uri="{BB962C8B-B14F-4D97-AF65-F5344CB8AC3E}">
        <p14:creationId xmlns:p14="http://schemas.microsoft.com/office/powerpoint/2010/main" val="126736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兰州重离子加速器</a:t>
            </a:r>
            <a:r>
              <a:rPr lang="en-US" altLang="zh-CN" dirty="0"/>
              <a:t>CSR</a:t>
            </a:r>
            <a:r>
              <a:rPr lang="zh-CN" altLang="en-US" dirty="0"/>
              <a:t>外靶实验</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10</a:t>
            </a:fld>
            <a:endParaRPr 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2" name="内容占位符 11"/>
          <p:cNvGraphicFramePr>
            <a:graphicFrameLocks noGrp="1" noChangeAspect="1"/>
          </p:cNvGraphicFramePr>
          <p:nvPr>
            <p:ph idx="1"/>
            <p:extLst>
              <p:ext uri="{D42A27DB-BD31-4B8C-83A1-F6EECF244321}">
                <p14:modId xmlns:p14="http://schemas.microsoft.com/office/powerpoint/2010/main" val="3508884316"/>
              </p:ext>
            </p:extLst>
          </p:nvPr>
        </p:nvGraphicFramePr>
        <p:xfrm>
          <a:off x="164029" y="1371600"/>
          <a:ext cx="3881717" cy="4432745"/>
        </p:xfrm>
        <a:graphic>
          <a:graphicData uri="http://schemas.openxmlformats.org/presentationml/2006/ole">
            <mc:AlternateContent xmlns:mc="http://schemas.openxmlformats.org/markup-compatibility/2006">
              <mc:Choice xmlns:v="urn:schemas-microsoft-com:vml" Requires="v">
                <p:oleObj spid="_x0000_s13549" name="Visio" r:id="rId3" imgW="9550469" imgH="10906498" progId="Visio.Drawing.11">
                  <p:embed/>
                </p:oleObj>
              </mc:Choice>
              <mc:Fallback>
                <p:oleObj name="Visio" r:id="rId3" imgW="9550469" imgH="1090649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029" y="1371600"/>
                        <a:ext cx="3881717" cy="4432745"/>
                      </a:xfrm>
                      <a:prstGeom prst="rect">
                        <a:avLst/>
                      </a:prstGeom>
                      <a:noFill/>
                      <a:extLst/>
                    </p:spPr>
                  </p:pic>
                </p:oleObj>
              </mc:Fallback>
            </mc:AlternateContent>
          </a:graphicData>
        </a:graphic>
      </p:graphicFrame>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0999" y="893058"/>
            <a:ext cx="2375429" cy="1773941"/>
          </a:xfrm>
          <a:prstGeom prst="rect">
            <a:avLst/>
          </a:prstGeom>
        </p:spPr>
      </p:pic>
      <p:pic>
        <p:nvPicPr>
          <p:cNvPr id="10" name="图片 3"/>
          <p:cNvPicPr>
            <a:picLocks noChangeAspect="1"/>
          </p:cNvPicPr>
          <p:nvPr/>
        </p:nvPicPr>
        <p:blipFill rotWithShape="1">
          <a:blip r:embed="rId6" cstate="print">
            <a:extLst>
              <a:ext uri="{28A0092B-C50C-407E-A947-70E740481C1C}">
                <a14:useLocalDpi xmlns:a14="http://schemas.microsoft.com/office/drawing/2010/main" val="0"/>
              </a:ext>
            </a:extLst>
          </a:blip>
          <a:srcRect b="3782"/>
          <a:stretch/>
        </p:blipFill>
        <p:spPr bwMode="auto">
          <a:xfrm>
            <a:off x="6670817" y="2807726"/>
            <a:ext cx="2467641" cy="176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4" descr="H:\liminFELAB\LIMIN lanzhou CSR\20141207 lanzhou（验收TOF）\20141207 lanzhou\联调照片\IMG_055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1000" y="2807726"/>
            <a:ext cx="2355976" cy="17669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65" descr="H:\liminFELAB\LIMIN lanzhou CSR\20151025 lanzhou\照片\097FC041-F85A-415F-A3BA-B6F378B9FEC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2716" y="893059"/>
            <a:ext cx="2449729" cy="1773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格 1"/>
          <p:cNvGraphicFramePr>
            <a:graphicFrameLocks noGrp="1"/>
          </p:cNvGraphicFramePr>
          <p:nvPr>
            <p:extLst>
              <p:ext uri="{D42A27DB-BD31-4B8C-83A1-F6EECF244321}">
                <p14:modId xmlns:p14="http://schemas.microsoft.com/office/powerpoint/2010/main" val="3918065738"/>
              </p:ext>
            </p:extLst>
          </p:nvPr>
        </p:nvGraphicFramePr>
        <p:xfrm>
          <a:off x="2635995" y="4715435"/>
          <a:ext cx="6427323" cy="1762596"/>
        </p:xfrm>
        <a:graphic>
          <a:graphicData uri="http://schemas.openxmlformats.org/drawingml/2006/table">
            <a:tbl>
              <a:tblPr firstRow="1" firstCol="1" bandRow="1">
                <a:tableStyleId>{5C22544A-7EE6-4342-B048-85BDC9FD1C3A}</a:tableStyleId>
              </a:tblPr>
              <a:tblGrid>
                <a:gridCol w="1279112">
                  <a:extLst>
                    <a:ext uri="{9D8B030D-6E8A-4147-A177-3AD203B41FA5}">
                      <a16:colId xmlns:a16="http://schemas.microsoft.com/office/drawing/2014/main" val="20000"/>
                    </a:ext>
                  </a:extLst>
                </a:gridCol>
                <a:gridCol w="1143531">
                  <a:extLst>
                    <a:ext uri="{9D8B030D-6E8A-4147-A177-3AD203B41FA5}">
                      <a16:colId xmlns:a16="http://schemas.microsoft.com/office/drawing/2014/main" val="20001"/>
                    </a:ext>
                  </a:extLst>
                </a:gridCol>
                <a:gridCol w="1396099">
                  <a:extLst>
                    <a:ext uri="{9D8B030D-6E8A-4147-A177-3AD203B41FA5}">
                      <a16:colId xmlns:a16="http://schemas.microsoft.com/office/drawing/2014/main" val="20002"/>
                    </a:ext>
                  </a:extLst>
                </a:gridCol>
                <a:gridCol w="1217906">
                  <a:extLst>
                    <a:ext uri="{9D8B030D-6E8A-4147-A177-3AD203B41FA5}">
                      <a16:colId xmlns:a16="http://schemas.microsoft.com/office/drawing/2014/main" val="20003"/>
                    </a:ext>
                  </a:extLst>
                </a:gridCol>
                <a:gridCol w="1390675">
                  <a:extLst>
                    <a:ext uri="{9D8B030D-6E8A-4147-A177-3AD203B41FA5}">
                      <a16:colId xmlns:a16="http://schemas.microsoft.com/office/drawing/2014/main" val="20004"/>
                    </a:ext>
                  </a:extLst>
                </a:gridCol>
              </a:tblGrid>
              <a:tr h="587532">
                <a:tc>
                  <a:txBody>
                    <a:bodyPr/>
                    <a:lstStyle/>
                    <a:p>
                      <a:pPr algn="l">
                        <a:spcAft>
                          <a:spcPts val="0"/>
                        </a:spcAft>
                      </a:pPr>
                      <a:r>
                        <a:rPr lang="zh-CN" sz="1100" kern="0">
                          <a:effectLst/>
                        </a:rPr>
                        <a:t>探测器种类 </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zh-CN" sz="1100" kern="0">
                          <a:effectLst/>
                        </a:rPr>
                        <a:t>通道数目 </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zh-CN" sz="1100" kern="0">
                          <a:effectLst/>
                        </a:rPr>
                        <a:t>通道数据率</a:t>
                      </a:r>
                      <a:br>
                        <a:rPr lang="en-US" sz="1100" kern="0">
                          <a:effectLst/>
                        </a:rPr>
                      </a:br>
                      <a:r>
                        <a:rPr lang="zh-CN" sz="1100" kern="0">
                          <a:effectLst/>
                        </a:rPr>
                        <a:t>（</a:t>
                      </a:r>
                      <a:r>
                        <a:rPr lang="en-US" sz="1100" kern="0">
                          <a:effectLst/>
                        </a:rPr>
                        <a:t>Bytes</a:t>
                      </a:r>
                      <a:r>
                        <a:rPr lang="zh-CN" sz="1100" kern="0">
                          <a:effectLst/>
                        </a:rPr>
                        <a:t>）</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zh-CN" sz="1100" kern="0">
                          <a:effectLst/>
                        </a:rPr>
                        <a:t>触发率</a:t>
                      </a:r>
                      <a:br>
                        <a:rPr lang="en-US" sz="1100" kern="0">
                          <a:effectLst/>
                        </a:rPr>
                      </a:br>
                      <a:r>
                        <a:rPr lang="zh-CN" sz="1100" kern="0">
                          <a:effectLst/>
                        </a:rPr>
                        <a:t>着火效率</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zh-CN" sz="1100" kern="0">
                          <a:effectLst/>
                        </a:rPr>
                        <a:t>总数据带宽</a:t>
                      </a:r>
                      <a:br>
                        <a:rPr lang="en-US" sz="1100" kern="0">
                          <a:effectLst/>
                        </a:rPr>
                      </a:br>
                      <a:r>
                        <a:rPr lang="zh-CN" sz="1100" kern="0">
                          <a:effectLst/>
                        </a:rPr>
                        <a:t>（</a:t>
                      </a:r>
                      <a:r>
                        <a:rPr lang="en-US" sz="1100" kern="0">
                          <a:effectLst/>
                        </a:rPr>
                        <a:t>MB/s</a:t>
                      </a:r>
                      <a:r>
                        <a:rPr lang="zh-CN" sz="1100" kern="0">
                          <a:effectLst/>
                        </a:rPr>
                        <a:t>）</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93766">
                <a:tc>
                  <a:txBody>
                    <a:bodyPr/>
                    <a:lstStyle/>
                    <a:p>
                      <a:pPr algn="l">
                        <a:spcAft>
                          <a:spcPts val="0"/>
                        </a:spcAft>
                      </a:pPr>
                      <a:r>
                        <a:rPr lang="en-US" sz="1100" kern="0">
                          <a:effectLst/>
                        </a:rPr>
                        <a:t>MWDC </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100" kern="0">
                          <a:effectLst/>
                        </a:rPr>
                        <a:t>3000 </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100" kern="0">
                          <a:effectLst/>
                        </a:rPr>
                        <a:t>8</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rowSpan="4">
                  <a:txBody>
                    <a:bodyPr/>
                    <a:lstStyle/>
                    <a:p>
                      <a:pPr algn="l">
                        <a:spcAft>
                          <a:spcPts val="0"/>
                        </a:spcAft>
                      </a:pPr>
                      <a:r>
                        <a:rPr lang="en-US" sz="1100" kern="0">
                          <a:effectLst/>
                        </a:rPr>
                        <a:t>10kHz</a:t>
                      </a:r>
                      <a:endParaRPr lang="zh-CN" sz="1200" kern="100">
                        <a:effectLst/>
                      </a:endParaRPr>
                    </a:p>
                    <a:p>
                      <a:pPr algn="l">
                        <a:spcAft>
                          <a:spcPts val="0"/>
                        </a:spcAft>
                      </a:pPr>
                      <a:r>
                        <a:rPr lang="en-US" sz="1100" kern="0">
                          <a:effectLst/>
                        </a:rPr>
                        <a:t>20%</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100" kern="0">
                          <a:effectLst/>
                        </a:rPr>
                        <a:t>45.8</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93766">
                <a:tc>
                  <a:txBody>
                    <a:bodyPr/>
                    <a:lstStyle/>
                    <a:p>
                      <a:pPr algn="l">
                        <a:spcAft>
                          <a:spcPts val="0"/>
                        </a:spcAft>
                      </a:pPr>
                      <a:r>
                        <a:rPr lang="zh-CN" sz="1100" kern="0">
                          <a:effectLst/>
                        </a:rPr>
                        <a:t>硅条探测器 </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100" kern="0">
                          <a:effectLst/>
                        </a:rPr>
                        <a:t>4000 </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100" kern="0">
                          <a:effectLst/>
                        </a:rPr>
                        <a:t>8 </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tc>
                  <a:txBody>
                    <a:bodyPr/>
                    <a:lstStyle/>
                    <a:p>
                      <a:pPr algn="l">
                        <a:spcAft>
                          <a:spcPts val="0"/>
                        </a:spcAft>
                      </a:pPr>
                      <a:r>
                        <a:rPr lang="en-US" sz="1000" kern="0">
                          <a:effectLst/>
                        </a:rPr>
                        <a:t>61</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93766">
                <a:tc>
                  <a:txBody>
                    <a:bodyPr/>
                    <a:lstStyle/>
                    <a:p>
                      <a:pPr algn="l">
                        <a:spcAft>
                          <a:spcPts val="0"/>
                        </a:spcAft>
                      </a:pPr>
                      <a:r>
                        <a:rPr lang="en-US" sz="1100" kern="0">
                          <a:effectLst/>
                        </a:rPr>
                        <a:t>TOF </a:t>
                      </a:r>
                      <a:r>
                        <a:rPr lang="zh-CN" sz="1100" kern="0">
                          <a:effectLst/>
                        </a:rPr>
                        <a:t>墙 </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100" kern="0">
                          <a:effectLst/>
                        </a:rPr>
                        <a:t>360 </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100" kern="0">
                          <a:effectLst/>
                        </a:rPr>
                        <a:t>12 </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tc>
                  <a:txBody>
                    <a:bodyPr/>
                    <a:lstStyle/>
                    <a:p>
                      <a:pPr algn="l">
                        <a:spcAft>
                          <a:spcPts val="0"/>
                        </a:spcAft>
                      </a:pPr>
                      <a:r>
                        <a:rPr lang="en-US" sz="1000" kern="0">
                          <a:effectLst/>
                        </a:rPr>
                        <a:t>8.2</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93766">
                <a:tc>
                  <a:txBody>
                    <a:bodyPr/>
                    <a:lstStyle/>
                    <a:p>
                      <a:pPr algn="l">
                        <a:spcAft>
                          <a:spcPts val="0"/>
                        </a:spcAft>
                      </a:pPr>
                      <a:r>
                        <a:rPr lang="zh-CN" sz="1100" kern="0">
                          <a:effectLst/>
                        </a:rPr>
                        <a:t>中子墙</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100" kern="0">
                          <a:effectLst/>
                        </a:rPr>
                        <a:t>504</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100" kern="0">
                          <a:effectLst/>
                        </a:rPr>
                        <a:t>12</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tc>
                  <a:txBody>
                    <a:bodyPr/>
                    <a:lstStyle/>
                    <a:p>
                      <a:pPr algn="l">
                        <a:spcAft>
                          <a:spcPts val="0"/>
                        </a:spcAft>
                      </a:pPr>
                      <a:r>
                        <a:rPr lang="en-US" sz="1000" kern="0" dirty="0">
                          <a:effectLst/>
                        </a:rPr>
                        <a:t>11.5</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7768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83" name="Picture 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4257353"/>
            <a:ext cx="2574761" cy="216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2"/>
          <p:cNvSpPr>
            <a:spLocks noGrp="1"/>
          </p:cNvSpPr>
          <p:nvPr>
            <p:ph type="title"/>
          </p:nvPr>
        </p:nvSpPr>
        <p:spPr>
          <a:xfrm>
            <a:off x="229048" y="179699"/>
            <a:ext cx="8229600" cy="796925"/>
          </a:xfrm>
        </p:spPr>
        <p:txBody>
          <a:bodyPr>
            <a:normAutofit fontScale="90000"/>
          </a:bodyPr>
          <a:lstStyle/>
          <a:p>
            <a:pPr>
              <a:defRPr/>
            </a:pPr>
            <a:r>
              <a:rPr lang="en-US" altLang="zh-CN" sz="3600" dirty="0">
                <a:effectLst/>
                <a:latin typeface="Times New Roman" panose="02020603050405020304" pitchFamily="18" charset="0"/>
                <a:cs typeface="Times New Roman" panose="02020603050405020304" pitchFamily="18" charset="0"/>
              </a:rPr>
              <a:t>ATCA</a:t>
            </a:r>
            <a:r>
              <a:rPr lang="zh-CN" altLang="en-US" sz="3100" dirty="0">
                <a:effectLst/>
                <a:latin typeface="Times New Roman" panose="02020603050405020304" pitchFamily="18" charset="0"/>
                <a:cs typeface="Times New Roman" panose="02020603050405020304" pitchFamily="18" charset="0"/>
              </a:rPr>
              <a:t>（</a:t>
            </a:r>
            <a:r>
              <a:rPr lang="en-US" altLang="zh-CN" sz="3100" dirty="0">
                <a:latin typeface="Times New Roman" panose="02020603050405020304" pitchFamily="18" charset="0"/>
                <a:cs typeface="Times New Roman" panose="02020603050405020304" pitchFamily="18" charset="0"/>
              </a:rPr>
              <a:t>Advanced Telecom Computing Architecture</a:t>
            </a:r>
            <a:r>
              <a:rPr lang="zh-CN" altLang="en-US" sz="3100" dirty="0">
                <a:effectLst/>
                <a:latin typeface="Times New Roman" panose="02020603050405020304" pitchFamily="18" charset="0"/>
                <a:cs typeface="Times New Roman" panose="02020603050405020304" pitchFamily="18" charset="0"/>
              </a:rPr>
              <a:t>）</a:t>
            </a:r>
            <a:endParaRPr lang="zh-CN" sz="3100" dirty="0">
              <a:effectLst/>
              <a:latin typeface="Times New Roman" panose="02020603050405020304" pitchFamily="18" charset="0"/>
              <a:cs typeface="Times New Roman" panose="02020603050405020304" pitchFamily="18"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sp>
        <p:nvSpPr>
          <p:cNvPr id="8"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3" name="图片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2005" y="1156322"/>
            <a:ext cx="4667094" cy="2873967"/>
          </a:xfrm>
          <a:prstGeom prst="rect">
            <a:avLst/>
          </a:prstGeom>
        </p:spPr>
      </p:pic>
      <p:pic>
        <p:nvPicPr>
          <p:cNvPr id="2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1214"/>
          <a:stretch/>
        </p:blipFill>
        <p:spPr bwMode="auto">
          <a:xfrm>
            <a:off x="6400800" y="3962400"/>
            <a:ext cx="2477136" cy="266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内容占位符 1"/>
          <p:cNvSpPr txBox="1">
            <a:spLocks/>
          </p:cNvSpPr>
          <p:nvPr/>
        </p:nvSpPr>
        <p:spPr bwMode="auto">
          <a:xfrm>
            <a:off x="304800" y="1355180"/>
            <a:ext cx="4419152" cy="222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46888" indent="-246888" eaLnBrk="1" hangingPunct="1">
              <a:spcBef>
                <a:spcPts val="1800"/>
              </a:spcBef>
              <a:buClr>
                <a:schemeClr val="accent5"/>
              </a:buClr>
              <a:buFont typeface="Wingdings" panose="05000000000000000000" pitchFamily="2" charset="2"/>
              <a:buChar char="§"/>
              <a:defRPr/>
            </a:pPr>
            <a:r>
              <a:rPr lang="zh-CN" altLang="en-US" sz="2400" dirty="0">
                <a:latin typeface="黑体" panose="02010609060101010101" pitchFamily="49" charset="-122"/>
                <a:ea typeface="黑体" panose="02010609060101010101" pitchFamily="49" charset="-122"/>
                <a:cs typeface="+mn-cs"/>
              </a:rPr>
              <a:t>采用点对点互联串行接口</a:t>
            </a:r>
            <a:endParaRPr lang="en-US" altLang="zh-CN" sz="2400" dirty="0">
              <a:latin typeface="黑体" panose="02010609060101010101" pitchFamily="49" charset="-122"/>
              <a:ea typeface="黑体" panose="02010609060101010101" pitchFamily="49" charset="-122"/>
              <a:cs typeface="+mn-cs"/>
            </a:endParaRPr>
          </a:p>
          <a:p>
            <a:pPr marL="502476" lvl="1" indent="-246888" eaLnBrk="1" hangingPunct="1">
              <a:spcBef>
                <a:spcPts val="1800"/>
              </a:spcBef>
              <a:buClr>
                <a:schemeClr val="accent5"/>
              </a:buClr>
              <a:buFont typeface="Wingdings" panose="05000000000000000000" pitchFamily="2" charset="2"/>
              <a:buChar char="§"/>
              <a:defRPr/>
            </a:pPr>
            <a:r>
              <a:rPr lang="zh-CN" altLang="en-US" sz="2000" dirty="0">
                <a:latin typeface="黑体" panose="02010609060101010101" pitchFamily="49" charset="-122"/>
                <a:ea typeface="黑体" panose="02010609060101010101" pitchFamily="49" charset="-122"/>
              </a:rPr>
              <a:t>以太网、光纤、</a:t>
            </a:r>
            <a:r>
              <a:rPr lang="en-US" altLang="zh-CN" sz="2000" dirty="0" err="1">
                <a:latin typeface="黑体" panose="02010609060101010101" pitchFamily="49" charset="-122"/>
                <a:ea typeface="黑体" panose="02010609060101010101" pitchFamily="49" charset="-122"/>
              </a:rPr>
              <a:t>PCIe</a:t>
            </a:r>
            <a:endParaRPr lang="en-US" altLang="zh-CN" sz="2000" dirty="0">
              <a:latin typeface="黑体" panose="02010609060101010101" pitchFamily="49" charset="-122"/>
              <a:ea typeface="黑体" panose="02010609060101010101" pitchFamily="49" charset="-122"/>
            </a:endParaRPr>
          </a:p>
          <a:p>
            <a:pPr marL="246888" indent="-246888" eaLnBrk="1" hangingPunct="1">
              <a:spcBef>
                <a:spcPts val="1800"/>
              </a:spcBef>
              <a:buClr>
                <a:schemeClr val="accent5"/>
              </a:buClr>
              <a:buFont typeface="Wingdings" panose="05000000000000000000" pitchFamily="2" charset="2"/>
              <a:buChar char="§"/>
              <a:defRPr/>
            </a:pPr>
            <a:r>
              <a:rPr lang="zh-CN" altLang="en-US" sz="2400" dirty="0">
                <a:latin typeface="黑体" panose="02010609060101010101" pitchFamily="49" charset="-122"/>
                <a:ea typeface="黑体" panose="02010609060101010101" pitchFamily="49" charset="-122"/>
                <a:cs typeface="+mn-cs"/>
              </a:rPr>
              <a:t>传输速度快</a:t>
            </a:r>
            <a:endParaRPr lang="en-US" altLang="zh-CN" sz="2400" dirty="0">
              <a:latin typeface="黑体" panose="02010609060101010101" pitchFamily="49" charset="-122"/>
              <a:ea typeface="黑体" panose="02010609060101010101" pitchFamily="49" charset="-122"/>
              <a:cs typeface="+mn-cs"/>
            </a:endParaRPr>
          </a:p>
          <a:p>
            <a:pPr marL="502476" lvl="1" indent="-246888" eaLnBrk="1" hangingPunct="1">
              <a:spcBef>
                <a:spcPts val="1800"/>
              </a:spcBef>
              <a:buClr>
                <a:schemeClr val="accent5"/>
              </a:buClr>
              <a:buFont typeface="Wingdings" panose="05000000000000000000" pitchFamily="2" charset="2"/>
              <a:buChar char="§"/>
              <a:defRPr/>
            </a:pPr>
            <a:r>
              <a:rPr lang="zh-CN" altLang="en-US" sz="2000" dirty="0">
                <a:latin typeface="黑体" panose="02010609060101010101" pitchFamily="49" charset="-122"/>
                <a:ea typeface="黑体" panose="02010609060101010101" pitchFamily="49" charset="-122"/>
                <a:cs typeface="+mn-cs"/>
              </a:rPr>
              <a:t>全网状结构内部最高数据交换率</a:t>
            </a:r>
            <a:r>
              <a:rPr lang="en-US" altLang="zh-CN" sz="2000" dirty="0">
                <a:latin typeface="黑体" panose="02010609060101010101" pitchFamily="49" charset="-122"/>
                <a:ea typeface="黑体" panose="02010609060101010101" pitchFamily="49" charset="-122"/>
                <a:cs typeface="+mn-cs"/>
              </a:rPr>
              <a:t>2.4Tbps</a:t>
            </a:r>
          </a:p>
          <a:p>
            <a:pPr marL="246888" indent="-246888" eaLnBrk="1" hangingPunct="1">
              <a:spcBef>
                <a:spcPts val="1800"/>
              </a:spcBef>
              <a:buClr>
                <a:schemeClr val="accent5"/>
              </a:buClr>
              <a:buFont typeface="Wingdings" panose="05000000000000000000" pitchFamily="2" charset="2"/>
              <a:buChar char="§"/>
              <a:defRPr/>
            </a:pPr>
            <a:r>
              <a:rPr lang="zh-CN" altLang="en-US" sz="2400" dirty="0">
                <a:latin typeface="黑体" panose="02010609060101010101" pitchFamily="49" charset="-122"/>
                <a:ea typeface="黑体" panose="02010609060101010101" pitchFamily="49" charset="-122"/>
                <a:cs typeface="+mn-cs"/>
              </a:rPr>
              <a:t>内部可扩展性强</a:t>
            </a:r>
            <a:endParaRPr lang="en-US" altLang="zh-CN" sz="2400" dirty="0">
              <a:latin typeface="黑体" panose="02010609060101010101" pitchFamily="49" charset="-122"/>
              <a:ea typeface="黑体" panose="02010609060101010101" pitchFamily="49" charset="-122"/>
              <a:cs typeface="+mn-cs"/>
            </a:endParaRPr>
          </a:p>
          <a:p>
            <a:pPr marL="246888" indent="-246888" eaLnBrk="1" hangingPunct="1">
              <a:spcBef>
                <a:spcPts val="1800"/>
              </a:spcBef>
              <a:buClr>
                <a:schemeClr val="accent5"/>
              </a:buClr>
              <a:buFont typeface="Wingdings" panose="05000000000000000000" pitchFamily="2" charset="2"/>
              <a:buChar char="§"/>
              <a:defRPr/>
            </a:pPr>
            <a:r>
              <a:rPr lang="zh-CN" altLang="en-US" sz="2400" dirty="0">
                <a:latin typeface="黑体" panose="02010609060101010101" pitchFamily="49" charset="-122"/>
                <a:ea typeface="黑体" panose="02010609060101010101" pitchFamily="49" charset="-122"/>
                <a:cs typeface="+mn-cs"/>
              </a:rPr>
              <a:t>稳定可靠</a:t>
            </a:r>
            <a:endParaRPr lang="en-US" altLang="zh-CN" sz="2400" dirty="0">
              <a:latin typeface="黑体" panose="02010609060101010101" pitchFamily="49" charset="-122"/>
              <a:ea typeface="黑体" panose="02010609060101010101" pitchFamily="49" charset="-122"/>
              <a:cs typeface="+mn-cs"/>
            </a:endParaRPr>
          </a:p>
          <a:p>
            <a:pPr marL="246888" indent="-246888" eaLnBrk="1" hangingPunct="1">
              <a:spcBef>
                <a:spcPts val="1800"/>
              </a:spcBef>
              <a:buClr>
                <a:schemeClr val="accent5"/>
              </a:buClr>
              <a:buFont typeface="Wingdings" panose="05000000000000000000" pitchFamily="2" charset="2"/>
              <a:buChar char="§"/>
              <a:defRPr/>
            </a:pPr>
            <a:r>
              <a:rPr lang="zh-CN" altLang="en-US" sz="2400" dirty="0">
                <a:latin typeface="黑体" panose="02010609060101010101" pitchFamily="49" charset="-122"/>
                <a:ea typeface="黑体" panose="02010609060101010101" pitchFamily="49" charset="-122"/>
                <a:cs typeface="+mn-cs"/>
              </a:rPr>
              <a:t>灵活性不足，成本高</a:t>
            </a:r>
            <a:endParaRPr lang="en-US" altLang="zh-CN" sz="2400" dirty="0">
              <a:latin typeface="黑体" panose="02010609060101010101" pitchFamily="49" charset="-122"/>
              <a:ea typeface="黑体" panose="02010609060101010101" pitchFamily="49" charset="-122"/>
              <a:cs typeface="+mn-cs"/>
            </a:endParaRPr>
          </a:p>
        </p:txBody>
      </p:sp>
      <p:sp>
        <p:nvSpPr>
          <p:cNvPr id="17" name="日期占位符 3"/>
          <p:cNvSpPr>
            <a:spLocks noGrp="1"/>
          </p:cNvSpPr>
          <p:nvPr>
            <p:ph type="dt" sz="half" idx="10"/>
          </p:nvPr>
        </p:nvSpPr>
        <p:spPr>
          <a:xfrm>
            <a:off x="76200" y="6477000"/>
            <a:ext cx="914400" cy="304800"/>
          </a:xfrm>
        </p:spPr>
        <p:txBody>
          <a:bodyPr/>
          <a:lstStyle/>
          <a:p>
            <a:fld id="{7CFC820F-34CA-482B-AABF-3D407C2431F7}" type="datetime1">
              <a:rPr lang="zh-CN" altLang="en-US" smtClean="0"/>
              <a:t>2018/10/15</a:t>
            </a:fld>
            <a:endParaRPr lang="en-US"/>
          </a:p>
        </p:txBody>
      </p:sp>
      <p:sp>
        <p:nvSpPr>
          <p:cNvPr id="18"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10" name="灯片编号占位符 9"/>
          <p:cNvSpPr>
            <a:spLocks noGrp="1"/>
          </p:cNvSpPr>
          <p:nvPr>
            <p:ph type="sldNum" sz="quarter" idx="12"/>
          </p:nvPr>
        </p:nvSpPr>
        <p:spPr/>
        <p:txBody>
          <a:bodyPr/>
          <a:lstStyle/>
          <a:p>
            <a:fld id="{3E259F91-715E-4CA3-9356-63EE0492BF41}" type="slidenum">
              <a:rPr lang="en-US" altLang="zh-CN" smtClean="0">
                <a:solidFill>
                  <a:prstClr val="black"/>
                </a:solidFill>
              </a:rPr>
              <a:pPr/>
              <a:t>11</a:t>
            </a:fld>
            <a:endParaRPr lang="en-US" altLang="zh-CN">
              <a:solidFill>
                <a:prstClr val="black"/>
              </a:solidFill>
            </a:endParaRPr>
          </a:p>
        </p:txBody>
      </p:sp>
    </p:spTree>
    <p:extLst>
      <p:ext uri="{BB962C8B-B14F-4D97-AF65-F5344CB8AC3E}">
        <p14:creationId xmlns:p14="http://schemas.microsoft.com/office/powerpoint/2010/main" val="873914383"/>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29048" y="179699"/>
            <a:ext cx="8229600" cy="796925"/>
          </a:xfrm>
        </p:spPr>
        <p:txBody>
          <a:bodyPr/>
          <a:lstStyle/>
          <a:p>
            <a:pPr>
              <a:defRPr/>
            </a:pPr>
            <a:r>
              <a:rPr lang="en-US" altLang="zh-CN" sz="3200" dirty="0">
                <a:effectLst/>
                <a:latin typeface="Times New Roman" panose="02020603050405020304" pitchFamily="18" charset="0"/>
                <a:cs typeface="Times New Roman" panose="02020603050405020304" pitchFamily="18" charset="0"/>
              </a:rPr>
              <a:t>ATCA</a:t>
            </a:r>
            <a:r>
              <a:rPr lang="zh-CN" altLang="en-US" sz="3200" dirty="0">
                <a:effectLst/>
                <a:latin typeface="黑体" panose="02010609060101010101" pitchFamily="49" charset="-122"/>
                <a:ea typeface="黑体" panose="02010609060101010101" pitchFamily="49" charset="-122"/>
              </a:rPr>
              <a:t>架构在一些粒子物理实验中的成功应用</a:t>
            </a:r>
            <a:endParaRPr lang="zh-CN" sz="3200" dirty="0">
              <a:effectLst/>
              <a:latin typeface="黑体" panose="02010609060101010101" pitchFamily="49" charset="-122"/>
              <a:ea typeface="黑体" panose="02010609060101010101" pitchFamily="49" charset="-122"/>
            </a:endParaRPr>
          </a:p>
        </p:txBody>
      </p:sp>
      <p:sp>
        <p:nvSpPr>
          <p:cNvPr id="6" name="内容占位符 1"/>
          <p:cNvSpPr>
            <a:spLocks noGrp="1"/>
          </p:cNvSpPr>
          <p:nvPr>
            <p:ph idx="1"/>
          </p:nvPr>
        </p:nvSpPr>
        <p:spPr>
          <a:xfrm>
            <a:off x="0" y="1292350"/>
            <a:ext cx="4706241" cy="889203"/>
          </a:xfrm>
        </p:spPr>
        <p:txBody>
          <a:bodyPr>
            <a:noAutofit/>
          </a:bodyPr>
          <a:lstStyle/>
          <a:p>
            <a:pPr fontAlgn="base">
              <a:lnSpc>
                <a:spcPct val="100000"/>
              </a:lnSpc>
              <a:spcAft>
                <a:spcPct val="0"/>
              </a:spcAft>
              <a:buSzPct val="68000"/>
              <a:defRPr/>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PANDA</a:t>
            </a:r>
            <a:r>
              <a:rPr lang="zh-CN" altLang="en-US" sz="2200" dirty="0">
                <a:latin typeface="黑体" panose="02010609060101010101" pitchFamily="49" charset="-122"/>
                <a:ea typeface="黑体" panose="02010609060101010101" pitchFamily="49" charset="-122"/>
              </a:rPr>
              <a:t>实验</a:t>
            </a:r>
            <a:endParaRPr lang="en-US" altLang="zh-CN" sz="2200" dirty="0">
              <a:latin typeface="黑体" panose="02010609060101010101" pitchFamily="49" charset="-122"/>
              <a:ea typeface="黑体" panose="02010609060101010101" pitchFamily="49" charset="-122"/>
            </a:endParaRPr>
          </a:p>
          <a:p>
            <a:pPr fontAlgn="base">
              <a:lnSpc>
                <a:spcPct val="100000"/>
              </a:lnSpc>
              <a:spcAft>
                <a:spcPct val="0"/>
              </a:spcAft>
              <a:buSzPct val="68000"/>
              <a:defRPr/>
            </a:pPr>
            <a:r>
              <a:rPr lang="zh-CN" altLang="en-US" sz="2200" dirty="0">
                <a:latin typeface="黑体" panose="02010609060101010101" pitchFamily="49" charset="-122"/>
                <a:ea typeface="黑体" panose="02010609060101010101" pitchFamily="49" charset="-122"/>
              </a:rPr>
              <a:t>高性能计算节点：高带宽数据处理</a:t>
            </a:r>
            <a:endParaRPr lang="en-US" altLang="zh-CN" sz="2200" dirty="0">
              <a:latin typeface="黑体" panose="02010609060101010101" pitchFamily="49" charset="-122"/>
              <a:ea typeface="黑体" panose="02010609060101010101" pitchFamily="49" charset="-122"/>
            </a:endParaRPr>
          </a:p>
          <a:p>
            <a:pPr>
              <a:lnSpc>
                <a:spcPct val="100000"/>
              </a:lnSpc>
              <a:buClr>
                <a:srgbClr val="0000FF"/>
              </a:buClr>
              <a:buFont typeface="Wingdings" panose="05000000000000000000" pitchFamily="2" charset="2"/>
              <a:buChar char="n"/>
              <a:defRPr/>
            </a:pPr>
            <a:endParaRPr lang="en-US" altLang="zh-CN" sz="2000" dirty="0"/>
          </a:p>
          <a:p>
            <a:pPr marL="392113" lvl="1" indent="0">
              <a:lnSpc>
                <a:spcPct val="100000"/>
              </a:lnSpc>
              <a:buClr>
                <a:srgbClr val="0000FF"/>
              </a:buClr>
              <a:buNone/>
              <a:defRPr/>
            </a:pPr>
            <a:endParaRPr lang="en-US" altLang="zh-CN" dirty="0"/>
          </a:p>
          <a:p>
            <a:pPr marL="365125" lvl="1" indent="-255588">
              <a:lnSpc>
                <a:spcPct val="100000"/>
              </a:lnSpc>
              <a:spcBef>
                <a:spcPts val="400"/>
              </a:spcBef>
              <a:buClr>
                <a:srgbClr val="0000FF"/>
              </a:buClr>
              <a:buSzPct val="68000"/>
              <a:buFont typeface="Wingdings" panose="05000000000000000000" pitchFamily="2" charset="2"/>
              <a:buChar char="n"/>
              <a:defRPr/>
            </a:pPr>
            <a:endParaRPr lang="en-US" altLang="zh-CN"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grpSp>
        <p:nvGrpSpPr>
          <p:cNvPr id="33" name="组合 32"/>
          <p:cNvGrpSpPr/>
          <p:nvPr/>
        </p:nvGrpSpPr>
        <p:grpSpPr>
          <a:xfrm>
            <a:off x="467544" y="2221214"/>
            <a:ext cx="3544573" cy="4179586"/>
            <a:chOff x="321255" y="1772898"/>
            <a:chExt cx="3702886" cy="4348709"/>
          </a:xfrm>
        </p:grpSpPr>
        <p:grpSp>
          <p:nvGrpSpPr>
            <p:cNvPr id="32" name="组合 31"/>
            <p:cNvGrpSpPr/>
            <p:nvPr/>
          </p:nvGrpSpPr>
          <p:grpSpPr>
            <a:xfrm>
              <a:off x="321255" y="1772898"/>
              <a:ext cx="3702886" cy="4348709"/>
              <a:chOff x="321255" y="1772898"/>
              <a:chExt cx="3702886" cy="4348709"/>
            </a:xfrm>
          </p:grpSpPr>
          <p:pic>
            <p:nvPicPr>
              <p:cNvPr id="11" name="图片 10" descr="F:\work\CSR\毕业论文\第2章\PANDA DAQ系统.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263" y="1772898"/>
                <a:ext cx="3449878" cy="4348709"/>
              </a:xfrm>
              <a:prstGeom prst="rect">
                <a:avLst/>
              </a:prstGeom>
              <a:noFill/>
              <a:ln>
                <a:noFill/>
              </a:ln>
            </p:spPr>
          </p:pic>
          <p:sp>
            <p:nvSpPr>
              <p:cNvPr id="12" name="文本框 15"/>
              <p:cNvSpPr txBox="1"/>
              <p:nvPr/>
            </p:nvSpPr>
            <p:spPr>
              <a:xfrm>
                <a:off x="321255" y="2703304"/>
                <a:ext cx="1440160" cy="338555"/>
              </a:xfrm>
              <a:prstGeom prst="rect">
                <a:avLst/>
              </a:prstGeom>
              <a:noFill/>
            </p:spPr>
            <p:txBody>
              <a:bodyPr wrap="square" rtlCol="0">
                <a:spAutoFit/>
              </a:bodyPr>
              <a:lstStyle/>
              <a:p>
                <a:pPr eaLnBrk="0" fontAlgn="base" hangingPunct="0">
                  <a:spcBef>
                    <a:spcPct val="0"/>
                  </a:spcBef>
                  <a:spcAft>
                    <a:spcPct val="0"/>
                  </a:spcAft>
                </a:pPr>
                <a:r>
                  <a:rPr lang="en-US" altLang="zh-CN" sz="1600" dirty="0">
                    <a:solidFill>
                      <a:srgbClr val="FF0000"/>
                    </a:solidFill>
                    <a:latin typeface="Arial" panose="020B0604020202020204" pitchFamily="34" charset="0"/>
                    <a:cs typeface="Arial" panose="020B0604020202020204" pitchFamily="34" charset="0"/>
                  </a:rPr>
                  <a:t>40~200GB/s</a:t>
                </a:r>
                <a:endParaRPr lang="zh-CN" altLang="en-US" sz="1600" dirty="0">
                  <a:solidFill>
                    <a:srgbClr val="FF0000"/>
                  </a:solidFill>
                  <a:latin typeface="Arial" panose="020B0604020202020204" pitchFamily="34" charset="0"/>
                  <a:cs typeface="Arial" panose="020B0604020202020204" pitchFamily="34" charset="0"/>
                </a:endParaRPr>
              </a:p>
            </p:txBody>
          </p:sp>
        </p:grpSp>
        <p:cxnSp>
          <p:nvCxnSpPr>
            <p:cNvPr id="14" name="直接箭头连接符 13"/>
            <p:cNvCxnSpPr/>
            <p:nvPr/>
          </p:nvCxnSpPr>
          <p:spPr>
            <a:xfrm flipH="1" flipV="1">
              <a:off x="2492628" y="3651237"/>
              <a:ext cx="495196" cy="1480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56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3854" y="5014866"/>
            <a:ext cx="1239988" cy="776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内容占位符 1"/>
          <p:cNvSpPr txBox="1">
            <a:spLocks/>
          </p:cNvSpPr>
          <p:nvPr/>
        </p:nvSpPr>
        <p:spPr bwMode="auto">
          <a:xfrm>
            <a:off x="4572000" y="1283940"/>
            <a:ext cx="4724400" cy="77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46888" indent="-246888" eaLnBrk="1" hangingPunct="1">
              <a:spcBef>
                <a:spcPts val="1800"/>
              </a:spcBef>
              <a:buClr>
                <a:schemeClr val="accent5"/>
              </a:buClr>
              <a:buFont typeface="Wingdings" panose="05000000000000000000" pitchFamily="2" charset="2"/>
              <a:buChar char="§"/>
              <a:defRPr/>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ATLAS FTK</a:t>
            </a:r>
            <a:r>
              <a:rPr lang="zh-CN" altLang="en-US" sz="2200" dirty="0">
                <a:latin typeface="黑体" panose="02010609060101010101" pitchFamily="49" charset="-122"/>
                <a:ea typeface="黑体" panose="02010609060101010101" pitchFamily="49" charset="-122"/>
                <a:cs typeface="+mn-cs"/>
              </a:rPr>
              <a:t>系统</a:t>
            </a:r>
            <a:endParaRPr lang="en-US" altLang="zh-CN" sz="2200" dirty="0">
              <a:latin typeface="黑体" panose="02010609060101010101" pitchFamily="49" charset="-122"/>
              <a:ea typeface="黑体" panose="02010609060101010101" pitchFamily="49" charset="-122"/>
              <a:cs typeface="+mn-cs"/>
            </a:endParaRPr>
          </a:p>
          <a:p>
            <a:pPr marL="246888" indent="-246888" eaLnBrk="1" hangingPunct="1">
              <a:spcBef>
                <a:spcPts val="1800"/>
              </a:spcBef>
              <a:buClr>
                <a:schemeClr val="accent5"/>
              </a:buClr>
              <a:buFont typeface="Wingdings" panose="05000000000000000000" pitchFamily="2" charset="2"/>
              <a:buChar char="§"/>
              <a:defRPr/>
            </a:pPr>
            <a:r>
              <a:rPr lang="zh-CN" altLang="en-US" sz="2200" dirty="0">
                <a:latin typeface="黑体" panose="02010609060101010101" pitchFamily="49" charset="-122"/>
                <a:ea typeface="黑体" panose="02010609060101010101" pitchFamily="49" charset="-122"/>
                <a:cs typeface="+mn-cs"/>
              </a:rPr>
              <a:t>数据格式化系统：灵活的数据交互</a:t>
            </a:r>
            <a:endParaRPr lang="en-US" altLang="zh-CN" sz="2000" dirty="0"/>
          </a:p>
          <a:p>
            <a:pPr marL="365125" lvl="1" indent="-255588">
              <a:spcBef>
                <a:spcPts val="400"/>
              </a:spcBef>
              <a:buClr>
                <a:srgbClr val="0000FF"/>
              </a:buClr>
              <a:buSzPct val="68000"/>
              <a:buFont typeface="Wingdings" panose="05000000000000000000" pitchFamily="2" charset="2"/>
              <a:buChar char="n"/>
              <a:defRPr/>
            </a:pPr>
            <a:endParaRPr lang="en-US" altLang="zh-CN" sz="2000" dirty="0"/>
          </a:p>
        </p:txBody>
      </p:sp>
      <p:grpSp>
        <p:nvGrpSpPr>
          <p:cNvPr id="4" name="组合 3"/>
          <p:cNvGrpSpPr>
            <a:grpSpLocks noChangeAspect="1"/>
          </p:cNvGrpSpPr>
          <p:nvPr/>
        </p:nvGrpSpPr>
        <p:grpSpPr>
          <a:xfrm>
            <a:off x="5090119" y="2236775"/>
            <a:ext cx="3730353" cy="4160903"/>
            <a:chOff x="5026371" y="1831454"/>
            <a:chExt cx="3925752" cy="4378854"/>
          </a:xfrm>
        </p:grpSpPr>
        <p:pic>
          <p:nvPicPr>
            <p:cNvPr id="22" name="图片 21"/>
            <p:cNvPicPr>
              <a:picLocks noChangeAspect="1"/>
            </p:cNvPicPr>
            <p:nvPr/>
          </p:nvPicPr>
          <p:blipFill>
            <a:blip r:embed="rId5"/>
            <a:stretch>
              <a:fillRect/>
            </a:stretch>
          </p:blipFill>
          <p:spPr>
            <a:xfrm>
              <a:off x="6156176" y="1831454"/>
              <a:ext cx="2647988" cy="2089197"/>
            </a:xfrm>
            <a:prstGeom prst="rect">
              <a:avLst/>
            </a:prstGeom>
          </p:spPr>
        </p:pic>
        <p:pic>
          <p:nvPicPr>
            <p:cNvPr id="21" name="图片 20"/>
            <p:cNvPicPr>
              <a:picLocks noChangeAspect="1"/>
            </p:cNvPicPr>
            <p:nvPr/>
          </p:nvPicPr>
          <p:blipFill>
            <a:blip r:embed="rId6"/>
            <a:stretch>
              <a:fillRect/>
            </a:stretch>
          </p:blipFill>
          <p:spPr>
            <a:xfrm>
              <a:off x="5084285" y="3731096"/>
              <a:ext cx="3867838" cy="2479212"/>
            </a:xfrm>
            <a:prstGeom prst="rect">
              <a:avLst/>
            </a:prstGeom>
          </p:spPr>
        </p:pic>
        <p:cxnSp>
          <p:nvCxnSpPr>
            <p:cNvPr id="23" name="直接箭头连接符 22"/>
            <p:cNvCxnSpPr/>
            <p:nvPr/>
          </p:nvCxnSpPr>
          <p:spPr>
            <a:xfrm flipV="1">
              <a:off x="6244492" y="3544706"/>
              <a:ext cx="127708" cy="4025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6371" y="2157963"/>
              <a:ext cx="1269754" cy="939308"/>
            </a:xfrm>
            <a:prstGeom prst="rect">
              <a:avLst/>
            </a:prstGeom>
            <a:noFill/>
            <a:ln>
              <a:noFill/>
            </a:ln>
          </p:spPr>
        </p:pic>
        <p:cxnSp>
          <p:nvCxnSpPr>
            <p:cNvPr id="41" name="直接箭头连接符 40"/>
            <p:cNvCxnSpPr/>
            <p:nvPr/>
          </p:nvCxnSpPr>
          <p:spPr>
            <a:xfrm flipH="1">
              <a:off x="6156176" y="2511337"/>
              <a:ext cx="360040" cy="1162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图片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2908" y="3607148"/>
            <a:ext cx="1603108" cy="140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日期占位符 3"/>
          <p:cNvSpPr>
            <a:spLocks noGrp="1"/>
          </p:cNvSpPr>
          <p:nvPr>
            <p:ph type="dt" sz="half" idx="10"/>
          </p:nvPr>
        </p:nvSpPr>
        <p:spPr>
          <a:xfrm>
            <a:off x="76200" y="6477000"/>
            <a:ext cx="914400" cy="304800"/>
          </a:xfrm>
        </p:spPr>
        <p:txBody>
          <a:bodyPr/>
          <a:lstStyle/>
          <a:p>
            <a:fld id="{0B80B56D-C483-4D9B-A5D4-8A945D14293C}" type="datetime1">
              <a:rPr lang="zh-CN" altLang="en-US" smtClean="0"/>
              <a:t>2018/10/15</a:t>
            </a:fld>
            <a:endParaRPr lang="en-US"/>
          </a:p>
        </p:txBody>
      </p:sp>
      <p:sp>
        <p:nvSpPr>
          <p:cNvPr id="20"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5" name="灯片编号占位符 4"/>
          <p:cNvSpPr>
            <a:spLocks noGrp="1"/>
          </p:cNvSpPr>
          <p:nvPr>
            <p:ph type="sldNum" sz="quarter" idx="12"/>
          </p:nvPr>
        </p:nvSpPr>
        <p:spPr/>
        <p:txBody>
          <a:bodyPr/>
          <a:lstStyle/>
          <a:p>
            <a:fld id="{3E259F91-715E-4CA3-9356-63EE0492BF41}" type="slidenum">
              <a:rPr lang="en-US" altLang="zh-CN" smtClean="0">
                <a:solidFill>
                  <a:prstClr val="black"/>
                </a:solidFill>
              </a:rPr>
              <a:pPr/>
              <a:t>12</a:t>
            </a:fld>
            <a:endParaRPr lang="en-US" altLang="zh-CN">
              <a:solidFill>
                <a:prstClr val="black"/>
              </a:solidFill>
            </a:endParaRPr>
          </a:p>
        </p:txBody>
      </p:sp>
    </p:spTree>
    <p:extLst>
      <p:ext uri="{BB962C8B-B14F-4D97-AF65-F5344CB8AC3E}">
        <p14:creationId xmlns:p14="http://schemas.microsoft.com/office/powerpoint/2010/main" val="613501755"/>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
          <p:cNvSpPr>
            <a:spLocks noGrp="1" noChangeArrowheads="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MPD</a:t>
            </a:r>
            <a:r>
              <a:rPr lang="en-US" altLang="zh-CN" sz="4000" dirty="0">
                <a:latin typeface="Times New Roman" panose="02020603050405020304" pitchFamily="18" charset="0"/>
                <a:cs typeface="Times New Roman" panose="02020603050405020304" pitchFamily="18" charset="0"/>
              </a:rPr>
              <a:t> (</a:t>
            </a:r>
            <a:r>
              <a:rPr lang="it-IT" altLang="zh-CN" dirty="0">
                <a:latin typeface="Times New Roman" panose="02020603050405020304" pitchFamily="18" charset="0"/>
                <a:cs typeface="Times New Roman" panose="02020603050405020304" pitchFamily="18" charset="0"/>
              </a:rPr>
              <a:t>Multi Purpose Digitizer</a:t>
            </a:r>
            <a:r>
              <a:rPr lang="en-US" altLang="zh-CN" sz="4000" dirty="0">
                <a:latin typeface="Times New Roman" panose="02020603050405020304" pitchFamily="18" charset="0"/>
                <a:cs typeface="Times New Roman" panose="02020603050405020304" pitchFamily="18" charset="0"/>
              </a:rPr>
              <a:t>)</a:t>
            </a:r>
            <a:r>
              <a:rPr lang="zh-CN" altLang="en-US" dirty="0"/>
              <a:t>架构</a:t>
            </a:r>
          </a:p>
        </p:txBody>
      </p:sp>
      <p:pic>
        <p:nvPicPr>
          <p:cNvPr id="706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44" y="943422"/>
            <a:ext cx="4094162"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20"/>
          <p:cNvSpPr txBox="1">
            <a:spLocks noChangeArrowheads="1"/>
          </p:cNvSpPr>
          <p:nvPr/>
        </p:nvSpPr>
        <p:spPr bwMode="auto">
          <a:xfrm>
            <a:off x="4856163" y="3421063"/>
            <a:ext cx="173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200">
                <a:solidFill>
                  <a:srgbClr val="FF0000"/>
                </a:solidFill>
              </a:rPr>
              <a:t>EP1AGX60DF780C6N</a:t>
            </a:r>
            <a:br>
              <a:rPr lang="it-IT" altLang="zh-CN" sz="1200">
                <a:solidFill>
                  <a:srgbClr val="FF0000"/>
                </a:solidFill>
              </a:rPr>
            </a:br>
            <a:r>
              <a:rPr lang="it-IT" altLang="zh-CN" sz="1200">
                <a:solidFill>
                  <a:srgbClr val="FF0000"/>
                </a:solidFill>
              </a:rPr>
              <a:t>IN FINAL RELEASE</a:t>
            </a:r>
          </a:p>
        </p:txBody>
      </p:sp>
      <p:sp>
        <p:nvSpPr>
          <p:cNvPr id="70662" name="Date Placeholder 9"/>
          <p:cNvSpPr txBox="1">
            <a:spLocks noChangeArrowheads="1"/>
          </p:cNvSpPr>
          <p:nvPr/>
        </p:nvSpPr>
        <p:spPr bwMode="auto">
          <a:xfrm>
            <a:off x="6872288" y="6096000"/>
            <a:ext cx="19192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it-IT" altLang="zh-CN" sz="1400"/>
              <a:t>17 October 2012</a:t>
            </a:r>
            <a:endParaRPr lang="en-US" altLang="zh-CN" sz="1400"/>
          </a:p>
        </p:txBody>
      </p:sp>
      <p:sp>
        <p:nvSpPr>
          <p:cNvPr id="70663" name="Slide Number Placeholder 11"/>
          <p:cNvSpPr txBox="1">
            <a:spLocks/>
          </p:cNvSpPr>
          <p:nvPr/>
        </p:nvSpPr>
        <p:spPr bwMode="auto">
          <a:xfrm>
            <a:off x="8791575" y="6096000"/>
            <a:ext cx="366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fld id="{02C136FC-96B3-43CA-AE5F-4268C007B866}" type="slidenum">
              <a:rPr lang="en-US" altLang="zh-CN" sz="1400">
                <a:latin typeface="Lucida Sans Unicode" panose="020B0602030504020204" pitchFamily="34" charset="0"/>
                <a:ea typeface="黑体" panose="02010609060101010101" pitchFamily="49" charset="-122"/>
              </a:rPr>
              <a:pPr algn="r" eaLnBrk="1" hangingPunct="1">
                <a:spcBef>
                  <a:spcPct val="0"/>
                </a:spcBef>
                <a:buFontTx/>
                <a:buNone/>
              </a:pPr>
              <a:t>13</a:t>
            </a:fld>
            <a:endParaRPr lang="en-US" altLang="zh-CN" sz="1400">
              <a:latin typeface="Lucida Sans Unicode" panose="020B0602030504020204" pitchFamily="34" charset="0"/>
              <a:ea typeface="黑体" panose="02010609060101010101" pitchFamily="49" charset="-122"/>
            </a:endParaRPr>
          </a:p>
        </p:txBody>
      </p:sp>
      <p:pic>
        <p:nvPicPr>
          <p:cNvPr id="70664" name="Picture 3" descr="MPD_v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2200" y="908050"/>
            <a:ext cx="4167188"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5" name="Group 28"/>
          <p:cNvGrpSpPr>
            <a:grpSpLocks/>
          </p:cNvGrpSpPr>
          <p:nvPr/>
        </p:nvGrpSpPr>
        <p:grpSpPr bwMode="auto">
          <a:xfrm>
            <a:off x="4140200" y="4711700"/>
            <a:ext cx="1828800" cy="990600"/>
            <a:chOff x="2438400" y="5029200"/>
            <a:chExt cx="1828800" cy="990600"/>
          </a:xfrm>
        </p:grpSpPr>
        <p:sp>
          <p:nvSpPr>
            <p:cNvPr id="65" name="Left Brace 4">
              <a:extLst>
                <a:ext uri="{FF2B5EF4-FFF2-40B4-BE49-F238E27FC236}">
                  <a16:creationId xmlns:a16="http://schemas.microsoft.com/office/drawing/2014/main" id="{1B67CCFA-77E6-4978-ABD9-14D09D1CCC13}"/>
                </a:ext>
              </a:extLst>
            </p:cNvPr>
            <p:cNvSpPr/>
            <p:nvPr/>
          </p:nvSpPr>
          <p:spPr>
            <a:xfrm>
              <a:off x="4038600" y="5029200"/>
              <a:ext cx="228600" cy="990600"/>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70709" name="TextBox 15"/>
            <p:cNvSpPr txBox="1">
              <a:spLocks noChangeArrowheads="1"/>
            </p:cNvSpPr>
            <p:nvPr/>
          </p:nvSpPr>
          <p:spPr bwMode="auto">
            <a:xfrm>
              <a:off x="2438400" y="5204480"/>
              <a:ext cx="17393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dirty="0">
                  <a:solidFill>
                    <a:srgbClr val="FF0000"/>
                  </a:solidFill>
                </a:rPr>
                <a:t>FE ANALOG Inputs</a:t>
              </a:r>
            </a:p>
            <a:p>
              <a:pPr algn="ctr">
                <a:spcBef>
                  <a:spcPct val="0"/>
                </a:spcBef>
                <a:buFontTx/>
                <a:buNone/>
              </a:pPr>
              <a:r>
                <a:rPr lang="zh-CN" altLang="en-US" sz="1400" dirty="0">
                  <a:solidFill>
                    <a:srgbClr val="FF0000"/>
                  </a:solidFill>
                </a:rPr>
                <a:t>（</a:t>
              </a:r>
              <a:r>
                <a:rPr lang="en-US" altLang="zh-CN" sz="1400" dirty="0">
                  <a:solidFill>
                    <a:srgbClr val="FF0000"/>
                  </a:solidFill>
                </a:rPr>
                <a:t>HDMI</a:t>
              </a:r>
              <a:r>
                <a:rPr lang="zh-CN" altLang="en-US" sz="1400" dirty="0">
                  <a:solidFill>
                    <a:srgbClr val="FF0000"/>
                  </a:solidFill>
                </a:rPr>
                <a:t>）</a:t>
              </a:r>
              <a:endParaRPr lang="it-IT" altLang="zh-CN" sz="1400" dirty="0">
                <a:solidFill>
                  <a:srgbClr val="FF0000"/>
                </a:solidFill>
              </a:endParaRPr>
            </a:p>
          </p:txBody>
        </p:sp>
      </p:grpSp>
      <p:grpSp>
        <p:nvGrpSpPr>
          <p:cNvPr id="70666" name="Group 29"/>
          <p:cNvGrpSpPr>
            <a:grpSpLocks/>
          </p:cNvGrpSpPr>
          <p:nvPr/>
        </p:nvGrpSpPr>
        <p:grpSpPr bwMode="auto">
          <a:xfrm>
            <a:off x="4051300" y="3873500"/>
            <a:ext cx="1917700" cy="762000"/>
            <a:chOff x="2349573" y="4191000"/>
            <a:chExt cx="1917627" cy="762000"/>
          </a:xfrm>
        </p:grpSpPr>
        <p:sp>
          <p:nvSpPr>
            <p:cNvPr id="68" name="Left Brace 5">
              <a:extLst>
                <a:ext uri="{FF2B5EF4-FFF2-40B4-BE49-F238E27FC236}">
                  <a16:creationId xmlns:a16="http://schemas.microsoft.com/office/drawing/2014/main" id="{DDA01B61-DB24-4139-8D67-6A50E82212EA}"/>
                </a:ext>
              </a:extLst>
            </p:cNvPr>
            <p:cNvSpPr/>
            <p:nvPr/>
          </p:nvSpPr>
          <p:spPr>
            <a:xfrm>
              <a:off x="4038609" y="4191000"/>
              <a:ext cx="228591" cy="762000"/>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70707" name="TextBox 22"/>
            <p:cNvSpPr txBox="1">
              <a:spLocks noChangeArrowheads="1"/>
            </p:cNvSpPr>
            <p:nvPr/>
          </p:nvSpPr>
          <p:spPr bwMode="auto">
            <a:xfrm>
              <a:off x="2349573" y="4279900"/>
              <a:ext cx="17652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dirty="0">
                  <a:solidFill>
                    <a:srgbClr val="FF0000"/>
                  </a:solidFill>
                </a:rPr>
                <a:t>FE DIGITAL Controls</a:t>
              </a:r>
            </a:p>
          </p:txBody>
        </p:sp>
      </p:grpSp>
      <p:sp>
        <p:nvSpPr>
          <p:cNvPr id="70667" name="TextBox 23"/>
          <p:cNvSpPr txBox="1">
            <a:spLocks noChangeArrowheads="1"/>
          </p:cNvSpPr>
          <p:nvPr/>
        </p:nvSpPr>
        <p:spPr bwMode="auto">
          <a:xfrm>
            <a:off x="4981575" y="2501900"/>
            <a:ext cx="106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a:solidFill>
                  <a:srgbClr val="FF0000"/>
                </a:solidFill>
              </a:rPr>
              <a:t>ETH 10/100</a:t>
            </a:r>
          </a:p>
        </p:txBody>
      </p:sp>
      <p:sp>
        <p:nvSpPr>
          <p:cNvPr id="70668" name="TextBox 24"/>
          <p:cNvSpPr txBox="1">
            <a:spLocks noChangeArrowheads="1"/>
          </p:cNvSpPr>
          <p:nvPr/>
        </p:nvSpPr>
        <p:spPr bwMode="auto">
          <a:xfrm>
            <a:off x="4668838" y="1816100"/>
            <a:ext cx="1300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a:solidFill>
                  <a:srgbClr val="FF0000"/>
                </a:solidFill>
              </a:rPr>
              <a:t>SFP Transceiver</a:t>
            </a:r>
          </a:p>
        </p:txBody>
      </p:sp>
      <p:sp>
        <p:nvSpPr>
          <p:cNvPr id="70669" name="TextBox 25"/>
          <p:cNvSpPr txBox="1">
            <a:spLocks noChangeArrowheads="1"/>
          </p:cNvSpPr>
          <p:nvPr/>
        </p:nvSpPr>
        <p:spPr bwMode="auto">
          <a:xfrm>
            <a:off x="5207000" y="2197100"/>
            <a:ext cx="896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a:solidFill>
                  <a:srgbClr val="FF0000"/>
                </a:solidFill>
              </a:rPr>
              <a:t>USB Slave</a:t>
            </a:r>
          </a:p>
        </p:txBody>
      </p:sp>
      <p:grpSp>
        <p:nvGrpSpPr>
          <p:cNvPr id="70670" name="Group 30"/>
          <p:cNvGrpSpPr>
            <a:grpSpLocks/>
          </p:cNvGrpSpPr>
          <p:nvPr/>
        </p:nvGrpSpPr>
        <p:grpSpPr bwMode="auto">
          <a:xfrm>
            <a:off x="4673600" y="2959100"/>
            <a:ext cx="1295400" cy="762000"/>
            <a:chOff x="2971800" y="3276600"/>
            <a:chExt cx="1295400" cy="762000"/>
          </a:xfrm>
        </p:grpSpPr>
        <p:sp>
          <p:nvSpPr>
            <p:cNvPr id="70704" name="TextBox 27"/>
            <p:cNvSpPr txBox="1">
              <a:spLocks noChangeArrowheads="1"/>
            </p:cNvSpPr>
            <p:nvPr/>
          </p:nvSpPr>
          <p:spPr bwMode="auto">
            <a:xfrm>
              <a:off x="2971800" y="3365500"/>
              <a:ext cx="11333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dirty="0">
                  <a:solidFill>
                    <a:srgbClr val="FF0000"/>
                  </a:solidFill>
                </a:rPr>
                <a:t>DIGITAL I/O</a:t>
              </a:r>
            </a:p>
          </p:txBody>
        </p:sp>
        <p:sp>
          <p:nvSpPr>
            <p:cNvPr id="75" name="Left Brace 12">
              <a:extLst>
                <a:ext uri="{FF2B5EF4-FFF2-40B4-BE49-F238E27FC236}">
                  <a16:creationId xmlns:a16="http://schemas.microsoft.com/office/drawing/2014/main" id="{834A42D7-9CFA-4E89-805D-ED5841312D95}"/>
                </a:ext>
              </a:extLst>
            </p:cNvPr>
            <p:cNvSpPr/>
            <p:nvPr/>
          </p:nvSpPr>
          <p:spPr>
            <a:xfrm>
              <a:off x="4038600" y="3276600"/>
              <a:ext cx="228600" cy="762000"/>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grpSp>
      <p:sp>
        <p:nvSpPr>
          <p:cNvPr id="70671" name="TextBox 29"/>
          <p:cNvSpPr txBox="1">
            <a:spLocks noChangeArrowheads="1"/>
          </p:cNvSpPr>
          <p:nvPr/>
        </p:nvSpPr>
        <p:spPr bwMode="auto">
          <a:xfrm>
            <a:off x="5511800" y="1511300"/>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a:solidFill>
                  <a:srgbClr val="FF0000"/>
                </a:solidFill>
              </a:rPr>
              <a:t>LEDs</a:t>
            </a:r>
          </a:p>
        </p:txBody>
      </p:sp>
      <p:grpSp>
        <p:nvGrpSpPr>
          <p:cNvPr id="70672" name="Group 38"/>
          <p:cNvGrpSpPr>
            <a:grpSpLocks/>
          </p:cNvGrpSpPr>
          <p:nvPr/>
        </p:nvGrpSpPr>
        <p:grpSpPr bwMode="auto">
          <a:xfrm>
            <a:off x="6426200" y="4483100"/>
            <a:ext cx="1662113" cy="1600200"/>
            <a:chOff x="4724400" y="4800600"/>
            <a:chExt cx="1663462" cy="1600200"/>
          </a:xfrm>
        </p:grpSpPr>
        <p:sp>
          <p:nvSpPr>
            <p:cNvPr id="78" name="Rectangle 13">
              <a:extLst>
                <a:ext uri="{FF2B5EF4-FFF2-40B4-BE49-F238E27FC236}">
                  <a16:creationId xmlns:a16="http://schemas.microsoft.com/office/drawing/2014/main" id="{56459B56-13C9-4FBC-B8FA-D34404D23E08}"/>
                </a:ext>
              </a:extLst>
            </p:cNvPr>
            <p:cNvSpPr/>
            <p:nvPr/>
          </p:nvSpPr>
          <p:spPr>
            <a:xfrm>
              <a:off x="4724400" y="4800600"/>
              <a:ext cx="838880" cy="1295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0703" name="TextBox 32"/>
            <p:cNvSpPr txBox="1">
              <a:spLocks noChangeArrowheads="1"/>
            </p:cNvSpPr>
            <p:nvPr/>
          </p:nvSpPr>
          <p:spPr bwMode="auto">
            <a:xfrm>
              <a:off x="4948429" y="6093023"/>
              <a:ext cx="14394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a:solidFill>
                    <a:srgbClr val="FF0000"/>
                  </a:solidFill>
                </a:rPr>
                <a:t>Analog Receivers</a:t>
              </a:r>
            </a:p>
          </p:txBody>
        </p:sp>
      </p:grpSp>
      <p:grpSp>
        <p:nvGrpSpPr>
          <p:cNvPr id="70673" name="Group 36"/>
          <p:cNvGrpSpPr>
            <a:grpSpLocks/>
          </p:cNvGrpSpPr>
          <p:nvPr/>
        </p:nvGrpSpPr>
        <p:grpSpPr bwMode="auto">
          <a:xfrm>
            <a:off x="7340600" y="4483100"/>
            <a:ext cx="635000" cy="1371600"/>
            <a:chOff x="5638800" y="4800600"/>
            <a:chExt cx="635110" cy="1371600"/>
          </a:xfrm>
        </p:grpSpPr>
        <p:sp>
          <p:nvSpPr>
            <p:cNvPr id="81" name="Rectangle 14">
              <a:extLst>
                <a:ext uri="{FF2B5EF4-FFF2-40B4-BE49-F238E27FC236}">
                  <a16:creationId xmlns:a16="http://schemas.microsoft.com/office/drawing/2014/main" id="{899E91D4-DB2D-4633-829A-90214EDB3439}"/>
                </a:ext>
              </a:extLst>
            </p:cNvPr>
            <p:cNvSpPr/>
            <p:nvPr/>
          </p:nvSpPr>
          <p:spPr>
            <a:xfrm>
              <a:off x="5638800" y="4800600"/>
              <a:ext cx="228640" cy="914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0701" name="TextBox 35"/>
            <p:cNvSpPr txBox="1">
              <a:spLocks noChangeArrowheads="1"/>
            </p:cNvSpPr>
            <p:nvPr/>
          </p:nvSpPr>
          <p:spPr bwMode="auto">
            <a:xfrm>
              <a:off x="5638800" y="5864423"/>
              <a:ext cx="6351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a:solidFill>
                    <a:srgbClr val="FF0000"/>
                  </a:solidFill>
                </a:rPr>
                <a:t>ADCs</a:t>
              </a:r>
            </a:p>
          </p:txBody>
        </p:sp>
      </p:grpSp>
      <p:grpSp>
        <p:nvGrpSpPr>
          <p:cNvPr id="70674" name="Group 35"/>
          <p:cNvGrpSpPr>
            <a:grpSpLocks/>
          </p:cNvGrpSpPr>
          <p:nvPr/>
        </p:nvGrpSpPr>
        <p:grpSpPr bwMode="auto">
          <a:xfrm>
            <a:off x="7569200" y="1816100"/>
            <a:ext cx="1362075" cy="3733800"/>
            <a:chOff x="5867400" y="2133600"/>
            <a:chExt cx="1362988" cy="3733800"/>
          </a:xfrm>
        </p:grpSpPr>
        <p:sp>
          <p:nvSpPr>
            <p:cNvPr id="84" name="Rectangle 16">
              <a:extLst>
                <a:ext uri="{FF2B5EF4-FFF2-40B4-BE49-F238E27FC236}">
                  <a16:creationId xmlns:a16="http://schemas.microsoft.com/office/drawing/2014/main" id="{C2D1A8E6-4E14-49ED-BD60-928C7861CBAC}"/>
                </a:ext>
              </a:extLst>
            </p:cNvPr>
            <p:cNvSpPr/>
            <p:nvPr/>
          </p:nvSpPr>
          <p:spPr>
            <a:xfrm>
              <a:off x="5867400" y="2133600"/>
              <a:ext cx="152502" cy="3733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0699" name="TextBox 38"/>
            <p:cNvSpPr txBox="1">
              <a:spLocks noChangeArrowheads="1"/>
            </p:cNvSpPr>
            <p:nvPr/>
          </p:nvSpPr>
          <p:spPr bwMode="auto">
            <a:xfrm>
              <a:off x="6019800" y="3810000"/>
              <a:ext cx="12105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dirty="0">
                  <a:solidFill>
                    <a:srgbClr val="FF0000"/>
                  </a:solidFill>
                </a:rPr>
                <a:t>VME Interface</a:t>
              </a:r>
            </a:p>
          </p:txBody>
        </p:sp>
      </p:grpSp>
      <p:grpSp>
        <p:nvGrpSpPr>
          <p:cNvPr id="70679" name="Group 43"/>
          <p:cNvGrpSpPr>
            <a:grpSpLocks/>
          </p:cNvGrpSpPr>
          <p:nvPr/>
        </p:nvGrpSpPr>
        <p:grpSpPr bwMode="auto">
          <a:xfrm>
            <a:off x="6807200" y="3340100"/>
            <a:ext cx="1679575" cy="1066800"/>
            <a:chOff x="5105400" y="3657600"/>
            <a:chExt cx="1679705" cy="1066800"/>
          </a:xfrm>
        </p:grpSpPr>
        <p:sp>
          <p:nvSpPr>
            <p:cNvPr id="99" name="Rectangle 40">
              <a:extLst>
                <a:ext uri="{FF2B5EF4-FFF2-40B4-BE49-F238E27FC236}">
                  <a16:creationId xmlns:a16="http://schemas.microsoft.com/office/drawing/2014/main" id="{E0BA4EDD-9DC6-4696-989E-2271375CC49D}"/>
                </a:ext>
              </a:extLst>
            </p:cNvPr>
            <p:cNvSpPr/>
            <p:nvPr/>
          </p:nvSpPr>
          <p:spPr>
            <a:xfrm>
              <a:off x="5105400" y="3657600"/>
              <a:ext cx="762059" cy="1066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0689" name="TextBox 53"/>
            <p:cNvSpPr txBox="1">
              <a:spLocks noChangeArrowheads="1"/>
            </p:cNvSpPr>
            <p:nvPr/>
          </p:nvSpPr>
          <p:spPr bwMode="auto">
            <a:xfrm>
              <a:off x="6028167" y="4038600"/>
              <a:ext cx="756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a:solidFill>
                    <a:srgbClr val="FF0000"/>
                  </a:solidFill>
                </a:rPr>
                <a:t>DC/DC</a:t>
              </a:r>
            </a:p>
          </p:txBody>
        </p:sp>
      </p:grpSp>
      <p:sp>
        <p:nvSpPr>
          <p:cNvPr id="70680" name="矩形 2"/>
          <p:cNvSpPr>
            <a:spLocks noChangeArrowheads="1"/>
          </p:cNvSpPr>
          <p:nvPr/>
        </p:nvSpPr>
        <p:spPr bwMode="auto">
          <a:xfrm>
            <a:off x="5602288" y="6464300"/>
            <a:ext cx="272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800"/>
              <a:t>MPD 3.0 Implementation</a:t>
            </a:r>
            <a:endParaRPr lang="zh-CN" altLang="en-US" sz="1800"/>
          </a:p>
        </p:txBody>
      </p:sp>
      <p:sp>
        <p:nvSpPr>
          <p:cNvPr id="70681" name="矩形 3"/>
          <p:cNvSpPr>
            <a:spLocks noChangeArrowheads="1"/>
          </p:cNvSpPr>
          <p:nvPr/>
        </p:nvSpPr>
        <p:spPr bwMode="auto">
          <a:xfrm>
            <a:off x="1547813" y="3390900"/>
            <a:ext cx="17986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dirty="0"/>
              <a:t>MPD Block Diagram</a:t>
            </a:r>
            <a:endParaRPr lang="zh-CN" altLang="en-US" sz="1400" dirty="0"/>
          </a:p>
        </p:txBody>
      </p:sp>
      <p:pic>
        <p:nvPicPr>
          <p:cNvPr id="70682" name="Content Placeholder 3" descr="DSCN3381.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52400" y="3822700"/>
            <a:ext cx="3987800" cy="2990850"/>
          </a:xfrm>
        </p:spPr>
      </p:pic>
      <p:grpSp>
        <p:nvGrpSpPr>
          <p:cNvPr id="70683" name="Group 16"/>
          <p:cNvGrpSpPr>
            <a:grpSpLocks/>
          </p:cNvGrpSpPr>
          <p:nvPr/>
        </p:nvGrpSpPr>
        <p:grpSpPr bwMode="auto">
          <a:xfrm>
            <a:off x="1625600" y="4343400"/>
            <a:ext cx="1117600" cy="1076325"/>
            <a:chOff x="4724400" y="1818655"/>
            <a:chExt cx="2323470" cy="2286000"/>
          </a:xfrm>
        </p:grpSpPr>
        <p:sp>
          <p:nvSpPr>
            <p:cNvPr id="105" name="Oval 4">
              <a:extLst>
                <a:ext uri="{FF2B5EF4-FFF2-40B4-BE49-F238E27FC236}">
                  <a16:creationId xmlns:a16="http://schemas.microsoft.com/office/drawing/2014/main" id="{323BD29A-9F38-4B5F-A014-EA22218BD4AE}"/>
                </a:ext>
              </a:extLst>
            </p:cNvPr>
            <p:cNvSpPr/>
            <p:nvPr/>
          </p:nvSpPr>
          <p:spPr>
            <a:xfrm>
              <a:off x="4724400" y="1818655"/>
              <a:ext cx="1600685" cy="2286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0687" name="TextBox 58"/>
            <p:cNvSpPr txBox="1">
              <a:spLocks noChangeArrowheads="1"/>
            </p:cNvSpPr>
            <p:nvPr/>
          </p:nvSpPr>
          <p:spPr bwMode="auto">
            <a:xfrm>
              <a:off x="6324595" y="3091703"/>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800" b="1" dirty="0">
                  <a:solidFill>
                    <a:srgbClr val="FF0000"/>
                  </a:solidFill>
                </a:rPr>
                <a:t>MPD</a:t>
              </a:r>
            </a:p>
          </p:txBody>
        </p:sp>
      </p:grpSp>
      <p:sp>
        <p:nvSpPr>
          <p:cNvPr id="70684" name="TextBox 59"/>
          <p:cNvSpPr txBox="1">
            <a:spLocks noChangeArrowheads="1"/>
          </p:cNvSpPr>
          <p:nvPr/>
        </p:nvSpPr>
        <p:spPr bwMode="auto">
          <a:xfrm>
            <a:off x="1237688" y="3950167"/>
            <a:ext cx="1082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400" b="1" dirty="0">
                <a:solidFill>
                  <a:srgbClr val="FF0000"/>
                </a:solidFill>
              </a:rPr>
              <a:t>VME C</a:t>
            </a:r>
            <a:r>
              <a:rPr lang="en-US" altLang="zh-CN" sz="1400" b="1" dirty="0">
                <a:solidFill>
                  <a:srgbClr val="FF0000"/>
                </a:solidFill>
              </a:rPr>
              <a:t>rate</a:t>
            </a:r>
            <a:endParaRPr lang="it-IT" altLang="zh-CN" sz="1400" b="1" dirty="0">
              <a:solidFill>
                <a:srgbClr val="FF0000"/>
              </a:solidFill>
            </a:endParaRPr>
          </a:p>
        </p:txBody>
      </p:sp>
      <p:sp>
        <p:nvSpPr>
          <p:cNvPr id="70685" name="TextBox 60"/>
          <p:cNvSpPr txBox="1">
            <a:spLocks noChangeArrowheads="1"/>
          </p:cNvSpPr>
          <p:nvPr/>
        </p:nvSpPr>
        <p:spPr bwMode="auto">
          <a:xfrm>
            <a:off x="928688" y="6540500"/>
            <a:ext cx="27971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200" b="1">
                <a:solidFill>
                  <a:srgbClr val="FF0000"/>
                </a:solidFill>
              </a:rPr>
              <a:t>BACKPLANE with 5 APV FrontEnds</a:t>
            </a:r>
          </a:p>
        </p:txBody>
      </p:sp>
      <p:sp>
        <p:nvSpPr>
          <p:cNvPr id="54" name="TextBox 58"/>
          <p:cNvSpPr txBox="1">
            <a:spLocks noChangeArrowheads="1"/>
          </p:cNvSpPr>
          <p:nvPr/>
        </p:nvSpPr>
        <p:spPr bwMode="auto">
          <a:xfrm>
            <a:off x="8338901" y="943422"/>
            <a:ext cx="347899" cy="17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it-IT" altLang="zh-CN" sz="1800" b="1" dirty="0">
                <a:solidFill>
                  <a:srgbClr val="FF0000"/>
                </a:solidFill>
              </a:rPr>
              <a:t>MPD</a:t>
            </a:r>
          </a:p>
        </p:txBody>
      </p:sp>
      <p:sp>
        <p:nvSpPr>
          <p:cNvPr id="55" name="TextBox 15"/>
          <p:cNvSpPr txBox="1">
            <a:spLocks noChangeArrowheads="1"/>
          </p:cNvSpPr>
          <p:nvPr/>
        </p:nvSpPr>
        <p:spPr bwMode="auto">
          <a:xfrm>
            <a:off x="3429000" y="5864423"/>
            <a:ext cx="643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400" dirty="0">
                <a:solidFill>
                  <a:srgbClr val="FF0000"/>
                </a:solidFill>
              </a:rPr>
              <a:t>HDMI</a:t>
            </a:r>
            <a:endParaRPr lang="it-IT" altLang="zh-CN" sz="1400" dirty="0">
              <a:solidFill>
                <a:srgbClr val="FF0000"/>
              </a:solidFill>
            </a:endParaRPr>
          </a:p>
        </p:txBody>
      </p:sp>
      <p:sp>
        <p:nvSpPr>
          <p:cNvPr id="2" name="灯片编号占位符 1"/>
          <p:cNvSpPr>
            <a:spLocks noGrp="1"/>
          </p:cNvSpPr>
          <p:nvPr>
            <p:ph type="sldNum" sz="quarter" idx="12"/>
          </p:nvPr>
        </p:nvSpPr>
        <p:spPr/>
        <p:txBody>
          <a:bodyPr/>
          <a:lstStyle/>
          <a:p>
            <a:fld id="{3E259F91-715E-4CA3-9356-63EE0492BF41}" type="slidenum">
              <a:rPr lang="en-US" altLang="zh-CN" smtClean="0">
                <a:solidFill>
                  <a:prstClr val="black"/>
                </a:solidFill>
              </a:rPr>
              <a:pPr/>
              <a:t>13</a:t>
            </a:fld>
            <a:endParaRPr lang="en-US" altLang="zh-CN">
              <a:solidFill>
                <a:prstClr val="black"/>
              </a:solidFill>
            </a:endParaRPr>
          </a:p>
        </p:txBody>
      </p:sp>
    </p:spTree>
    <p:extLst>
      <p:ext uri="{BB962C8B-B14F-4D97-AF65-F5344CB8AC3E}">
        <p14:creationId xmlns:p14="http://schemas.microsoft.com/office/powerpoint/2010/main" val="619676859"/>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标题 1"/>
          <p:cNvSpPr>
            <a:spLocks noGrp="1" noChangeArrowheads="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SRS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Scalable Readout System</a:t>
            </a:r>
            <a:r>
              <a:rPr lang="zh-CN" altLang="en-US" dirty="0">
                <a:latin typeface="Times New Roman" panose="02020603050405020304" pitchFamily="18" charset="0"/>
                <a:cs typeface="Times New Roman" panose="02020603050405020304" pitchFamily="18" charset="0"/>
              </a:rPr>
              <a:t>）架构</a:t>
            </a:r>
          </a:p>
        </p:txBody>
      </p:sp>
      <p:grpSp>
        <p:nvGrpSpPr>
          <p:cNvPr id="71684" name="Group 12"/>
          <p:cNvGrpSpPr>
            <a:grpSpLocks/>
          </p:cNvGrpSpPr>
          <p:nvPr/>
        </p:nvGrpSpPr>
        <p:grpSpPr bwMode="auto">
          <a:xfrm>
            <a:off x="513323" y="860612"/>
            <a:ext cx="5210175" cy="4191000"/>
            <a:chOff x="349344" y="1492302"/>
            <a:chExt cx="5209521" cy="4192831"/>
          </a:xfrm>
        </p:grpSpPr>
        <p:sp>
          <p:nvSpPr>
            <p:cNvPr id="12" name="Freeform 13">
              <a:extLst>
                <a:ext uri="{FF2B5EF4-FFF2-40B4-BE49-F238E27FC236}">
                  <a16:creationId xmlns:a16="http://schemas.microsoft.com/office/drawing/2014/main" id="{0CEDCD2D-881A-454D-BD04-F8F37DD42964}"/>
                </a:ext>
              </a:extLst>
            </p:cNvPr>
            <p:cNvSpPr/>
            <p:nvPr/>
          </p:nvSpPr>
          <p:spPr>
            <a:xfrm>
              <a:off x="1546169" y="1492302"/>
              <a:ext cx="3126982" cy="929094"/>
            </a:xfrm>
            <a:custGeom>
              <a:avLst/>
              <a:gdLst>
                <a:gd name="connsiteX0" fmla="*/ 0 w 1393455"/>
                <a:gd name="connsiteY0" fmla="*/ 92897 h 928970"/>
                <a:gd name="connsiteX1" fmla="*/ 92897 w 1393455"/>
                <a:gd name="connsiteY1" fmla="*/ 0 h 928970"/>
                <a:gd name="connsiteX2" fmla="*/ 1300558 w 1393455"/>
                <a:gd name="connsiteY2" fmla="*/ 0 h 928970"/>
                <a:gd name="connsiteX3" fmla="*/ 1393455 w 1393455"/>
                <a:gd name="connsiteY3" fmla="*/ 92897 h 928970"/>
                <a:gd name="connsiteX4" fmla="*/ 1393455 w 1393455"/>
                <a:gd name="connsiteY4" fmla="*/ 836073 h 928970"/>
                <a:gd name="connsiteX5" fmla="*/ 1300558 w 1393455"/>
                <a:gd name="connsiteY5" fmla="*/ 928970 h 928970"/>
                <a:gd name="connsiteX6" fmla="*/ 92897 w 1393455"/>
                <a:gd name="connsiteY6" fmla="*/ 928970 h 928970"/>
                <a:gd name="connsiteX7" fmla="*/ 0 w 1393455"/>
                <a:gd name="connsiteY7" fmla="*/ 836073 h 928970"/>
                <a:gd name="connsiteX8" fmla="*/ 0 w 1393455"/>
                <a:gd name="connsiteY8" fmla="*/ 92897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455" h="928970">
                  <a:moveTo>
                    <a:pt x="0" y="92897"/>
                  </a:moveTo>
                  <a:cubicBezTo>
                    <a:pt x="0" y="41591"/>
                    <a:pt x="41591" y="0"/>
                    <a:pt x="92897" y="0"/>
                  </a:cubicBezTo>
                  <a:lnTo>
                    <a:pt x="1300558" y="0"/>
                  </a:lnTo>
                  <a:cubicBezTo>
                    <a:pt x="1351864" y="0"/>
                    <a:pt x="1393455" y="41591"/>
                    <a:pt x="1393455" y="92897"/>
                  </a:cubicBezTo>
                  <a:lnTo>
                    <a:pt x="1393455" y="836073"/>
                  </a:lnTo>
                  <a:cubicBezTo>
                    <a:pt x="1393455" y="887379"/>
                    <a:pt x="1351864" y="928970"/>
                    <a:pt x="1300558" y="928970"/>
                  </a:cubicBezTo>
                  <a:lnTo>
                    <a:pt x="92897" y="928970"/>
                  </a:lnTo>
                  <a:cubicBezTo>
                    <a:pt x="41591" y="928970"/>
                    <a:pt x="0" y="887379"/>
                    <a:pt x="0" y="836073"/>
                  </a:cubicBezTo>
                  <a:lnTo>
                    <a:pt x="0" y="928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9599" tIns="99599" rIns="99599" bIns="99599" spcCol="1270" anchor="ctr"/>
            <a:lstStyle/>
            <a:p>
              <a:pPr algn="ctr" defTabSz="844550" eaLnBrk="1" fontAlgn="auto" hangingPunct="1">
                <a:lnSpc>
                  <a:spcPct val="90000"/>
                </a:lnSpc>
                <a:spcBef>
                  <a:spcPts val="0"/>
                </a:spcBef>
                <a:spcAft>
                  <a:spcPct val="35000"/>
                </a:spcAft>
                <a:defRPr/>
              </a:pPr>
              <a:r>
                <a:rPr lang="en-GB" dirty="0"/>
                <a:t>Scalable Readout Unit (SRU)</a:t>
              </a:r>
            </a:p>
          </p:txBody>
        </p:sp>
        <p:sp>
          <p:nvSpPr>
            <p:cNvPr id="13" name="Freeform 17">
              <a:extLst>
                <a:ext uri="{FF2B5EF4-FFF2-40B4-BE49-F238E27FC236}">
                  <a16:creationId xmlns:a16="http://schemas.microsoft.com/office/drawing/2014/main" id="{E27DF7AD-052C-4AA4-BA13-0E9A59DF844F}"/>
                </a:ext>
              </a:extLst>
            </p:cNvPr>
            <p:cNvSpPr/>
            <p:nvPr/>
          </p:nvSpPr>
          <p:spPr>
            <a:xfrm>
              <a:off x="1158867" y="4948211"/>
              <a:ext cx="774603" cy="706747"/>
            </a:xfrm>
            <a:custGeom>
              <a:avLst/>
              <a:gdLst>
                <a:gd name="connsiteX0" fmla="*/ 0 w 745205"/>
                <a:gd name="connsiteY0" fmla="*/ 74521 h 928970"/>
                <a:gd name="connsiteX1" fmla="*/ 74521 w 745205"/>
                <a:gd name="connsiteY1" fmla="*/ 0 h 928970"/>
                <a:gd name="connsiteX2" fmla="*/ 670685 w 745205"/>
                <a:gd name="connsiteY2" fmla="*/ 0 h 928970"/>
                <a:gd name="connsiteX3" fmla="*/ 745206 w 745205"/>
                <a:gd name="connsiteY3" fmla="*/ 74521 h 928970"/>
                <a:gd name="connsiteX4" fmla="*/ 745205 w 745205"/>
                <a:gd name="connsiteY4" fmla="*/ 854450 h 928970"/>
                <a:gd name="connsiteX5" fmla="*/ 670684 w 745205"/>
                <a:gd name="connsiteY5" fmla="*/ 928971 h 928970"/>
                <a:gd name="connsiteX6" fmla="*/ 74521 w 745205"/>
                <a:gd name="connsiteY6" fmla="*/ 928970 h 928970"/>
                <a:gd name="connsiteX7" fmla="*/ 0 w 745205"/>
                <a:gd name="connsiteY7" fmla="*/ 854449 h 928970"/>
                <a:gd name="connsiteX8" fmla="*/ 0 w 745205"/>
                <a:gd name="connsiteY8" fmla="*/ 74521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5205" h="928970">
                  <a:moveTo>
                    <a:pt x="0" y="74521"/>
                  </a:moveTo>
                  <a:cubicBezTo>
                    <a:pt x="0" y="33364"/>
                    <a:pt x="33364" y="0"/>
                    <a:pt x="74521" y="0"/>
                  </a:cubicBezTo>
                  <a:lnTo>
                    <a:pt x="670685" y="0"/>
                  </a:lnTo>
                  <a:cubicBezTo>
                    <a:pt x="711842" y="0"/>
                    <a:pt x="745206" y="33364"/>
                    <a:pt x="745206" y="74521"/>
                  </a:cubicBezTo>
                  <a:cubicBezTo>
                    <a:pt x="745206" y="334497"/>
                    <a:pt x="745205" y="594474"/>
                    <a:pt x="745205" y="854450"/>
                  </a:cubicBezTo>
                  <a:cubicBezTo>
                    <a:pt x="745205" y="895607"/>
                    <a:pt x="711841" y="928971"/>
                    <a:pt x="670684" y="928971"/>
                  </a:cubicBezTo>
                  <a:lnTo>
                    <a:pt x="74521" y="928970"/>
                  </a:lnTo>
                  <a:cubicBezTo>
                    <a:pt x="33364" y="928970"/>
                    <a:pt x="0" y="895606"/>
                    <a:pt x="0" y="854449"/>
                  </a:cubicBezTo>
                  <a:lnTo>
                    <a:pt x="0" y="74521"/>
                  </a:ln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4216" tIns="94216" rIns="94216" bIns="94216" spcCol="1270" anchor="ctr"/>
            <a:lstStyle/>
            <a:p>
              <a:pPr algn="ctr" defTabSz="844550" eaLnBrk="1" fontAlgn="auto" hangingPunct="1">
                <a:lnSpc>
                  <a:spcPct val="90000"/>
                </a:lnSpc>
                <a:spcBef>
                  <a:spcPts val="0"/>
                </a:spcBef>
                <a:spcAft>
                  <a:spcPct val="35000"/>
                </a:spcAft>
                <a:defRPr/>
              </a:pPr>
              <a:r>
                <a:rPr lang="en-GB" sz="1600" dirty="0"/>
                <a:t>FE ASIC1</a:t>
              </a:r>
            </a:p>
          </p:txBody>
        </p:sp>
        <p:sp>
          <p:nvSpPr>
            <p:cNvPr id="14" name="Freeform 19">
              <a:extLst>
                <a:ext uri="{FF2B5EF4-FFF2-40B4-BE49-F238E27FC236}">
                  <a16:creationId xmlns:a16="http://schemas.microsoft.com/office/drawing/2014/main" id="{0AE9D4B3-D08C-4DAA-B558-46AE98D542A2}"/>
                </a:ext>
              </a:extLst>
            </p:cNvPr>
            <p:cNvSpPr/>
            <p:nvPr/>
          </p:nvSpPr>
          <p:spPr>
            <a:xfrm>
              <a:off x="2339819" y="3040791"/>
              <a:ext cx="1141270" cy="659100"/>
            </a:xfrm>
            <a:custGeom>
              <a:avLst/>
              <a:gdLst>
                <a:gd name="connsiteX0" fmla="*/ 0 w 1003705"/>
                <a:gd name="connsiteY0" fmla="*/ 92897 h 928970"/>
                <a:gd name="connsiteX1" fmla="*/ 92897 w 1003705"/>
                <a:gd name="connsiteY1" fmla="*/ 0 h 928970"/>
                <a:gd name="connsiteX2" fmla="*/ 910808 w 1003705"/>
                <a:gd name="connsiteY2" fmla="*/ 0 h 928970"/>
                <a:gd name="connsiteX3" fmla="*/ 1003705 w 1003705"/>
                <a:gd name="connsiteY3" fmla="*/ 92897 h 928970"/>
                <a:gd name="connsiteX4" fmla="*/ 1003705 w 1003705"/>
                <a:gd name="connsiteY4" fmla="*/ 836073 h 928970"/>
                <a:gd name="connsiteX5" fmla="*/ 910808 w 1003705"/>
                <a:gd name="connsiteY5" fmla="*/ 928970 h 928970"/>
                <a:gd name="connsiteX6" fmla="*/ 92897 w 1003705"/>
                <a:gd name="connsiteY6" fmla="*/ 928970 h 928970"/>
                <a:gd name="connsiteX7" fmla="*/ 0 w 1003705"/>
                <a:gd name="connsiteY7" fmla="*/ 836073 h 928970"/>
                <a:gd name="connsiteX8" fmla="*/ 0 w 1003705"/>
                <a:gd name="connsiteY8" fmla="*/ 92897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705" h="928970">
                  <a:moveTo>
                    <a:pt x="0" y="92897"/>
                  </a:moveTo>
                  <a:cubicBezTo>
                    <a:pt x="0" y="41591"/>
                    <a:pt x="41591" y="0"/>
                    <a:pt x="92897" y="0"/>
                  </a:cubicBezTo>
                  <a:lnTo>
                    <a:pt x="910808" y="0"/>
                  </a:lnTo>
                  <a:cubicBezTo>
                    <a:pt x="962114" y="0"/>
                    <a:pt x="1003705" y="41591"/>
                    <a:pt x="1003705" y="92897"/>
                  </a:cubicBezTo>
                  <a:lnTo>
                    <a:pt x="1003705" y="836073"/>
                  </a:lnTo>
                  <a:cubicBezTo>
                    <a:pt x="1003705" y="887379"/>
                    <a:pt x="962114" y="928970"/>
                    <a:pt x="910808" y="928970"/>
                  </a:cubicBezTo>
                  <a:lnTo>
                    <a:pt x="92897" y="928970"/>
                  </a:lnTo>
                  <a:cubicBezTo>
                    <a:pt x="41591" y="928970"/>
                    <a:pt x="0" y="887379"/>
                    <a:pt x="0" y="836073"/>
                  </a:cubicBezTo>
                  <a:lnTo>
                    <a:pt x="0" y="928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9599" tIns="99599" rIns="99599" bIns="99599" spcCol="1270" anchor="ctr"/>
            <a:lstStyle/>
            <a:p>
              <a:pPr algn="ctr" defTabSz="844550" eaLnBrk="1" fontAlgn="auto" hangingPunct="1">
                <a:lnSpc>
                  <a:spcPct val="90000"/>
                </a:lnSpc>
                <a:spcBef>
                  <a:spcPts val="0"/>
                </a:spcBef>
                <a:spcAft>
                  <a:spcPct val="35000"/>
                </a:spcAft>
                <a:defRPr/>
              </a:pPr>
              <a:r>
                <a:rPr lang="en-GB" sz="1400" dirty="0">
                  <a:solidFill>
                    <a:prstClr val="white"/>
                  </a:solidFill>
                </a:rPr>
                <a:t>Front-end Card (FEC)</a:t>
              </a:r>
            </a:p>
          </p:txBody>
        </p:sp>
        <p:sp>
          <p:nvSpPr>
            <p:cNvPr id="15" name="Freeform 21">
              <a:extLst>
                <a:ext uri="{FF2B5EF4-FFF2-40B4-BE49-F238E27FC236}">
                  <a16:creationId xmlns:a16="http://schemas.microsoft.com/office/drawing/2014/main" id="{1863A8BC-5A18-429F-8363-38BE9BA2E727}"/>
                </a:ext>
              </a:extLst>
            </p:cNvPr>
            <p:cNvSpPr/>
            <p:nvPr/>
          </p:nvSpPr>
          <p:spPr>
            <a:xfrm>
              <a:off x="2123946" y="4948211"/>
              <a:ext cx="771428" cy="736922"/>
            </a:xfrm>
            <a:custGeom>
              <a:avLst/>
              <a:gdLst>
                <a:gd name="connsiteX0" fmla="*/ 0 w 747170"/>
                <a:gd name="connsiteY0" fmla="*/ 74717 h 928970"/>
                <a:gd name="connsiteX1" fmla="*/ 74717 w 747170"/>
                <a:gd name="connsiteY1" fmla="*/ 0 h 928970"/>
                <a:gd name="connsiteX2" fmla="*/ 672453 w 747170"/>
                <a:gd name="connsiteY2" fmla="*/ 0 h 928970"/>
                <a:gd name="connsiteX3" fmla="*/ 747170 w 747170"/>
                <a:gd name="connsiteY3" fmla="*/ 74717 h 928970"/>
                <a:gd name="connsiteX4" fmla="*/ 747170 w 747170"/>
                <a:gd name="connsiteY4" fmla="*/ 854253 h 928970"/>
                <a:gd name="connsiteX5" fmla="*/ 672453 w 747170"/>
                <a:gd name="connsiteY5" fmla="*/ 928970 h 928970"/>
                <a:gd name="connsiteX6" fmla="*/ 74717 w 747170"/>
                <a:gd name="connsiteY6" fmla="*/ 928970 h 928970"/>
                <a:gd name="connsiteX7" fmla="*/ 0 w 747170"/>
                <a:gd name="connsiteY7" fmla="*/ 854253 h 928970"/>
                <a:gd name="connsiteX8" fmla="*/ 0 w 747170"/>
                <a:gd name="connsiteY8" fmla="*/ 74717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170" h="928970">
                  <a:moveTo>
                    <a:pt x="0" y="74717"/>
                  </a:moveTo>
                  <a:cubicBezTo>
                    <a:pt x="0" y="33452"/>
                    <a:pt x="33452" y="0"/>
                    <a:pt x="74717" y="0"/>
                  </a:cubicBezTo>
                  <a:lnTo>
                    <a:pt x="672453" y="0"/>
                  </a:lnTo>
                  <a:cubicBezTo>
                    <a:pt x="713718" y="0"/>
                    <a:pt x="747170" y="33452"/>
                    <a:pt x="747170" y="74717"/>
                  </a:cubicBezTo>
                  <a:lnTo>
                    <a:pt x="747170" y="854253"/>
                  </a:lnTo>
                  <a:cubicBezTo>
                    <a:pt x="747170" y="895518"/>
                    <a:pt x="713718" y="928970"/>
                    <a:pt x="672453" y="928970"/>
                  </a:cubicBezTo>
                  <a:lnTo>
                    <a:pt x="74717" y="928970"/>
                  </a:lnTo>
                  <a:cubicBezTo>
                    <a:pt x="33452" y="928970"/>
                    <a:pt x="0" y="895518"/>
                    <a:pt x="0" y="854253"/>
                  </a:cubicBezTo>
                  <a:lnTo>
                    <a:pt x="0" y="74717"/>
                  </a:lnTo>
                  <a:close/>
                </a:path>
              </a:pathLst>
            </a:custGeom>
            <a:solidFill>
              <a:srgbClr val="F77F3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4274" tIns="94274" rIns="94274" bIns="94274" spcCol="1270" anchor="ctr"/>
            <a:lstStyle/>
            <a:p>
              <a:pPr algn="ctr" defTabSz="844550" eaLnBrk="1" fontAlgn="auto" hangingPunct="1">
                <a:lnSpc>
                  <a:spcPct val="90000"/>
                </a:lnSpc>
                <a:spcBef>
                  <a:spcPts val="0"/>
                </a:spcBef>
                <a:spcAft>
                  <a:spcPct val="35000"/>
                </a:spcAft>
                <a:defRPr/>
              </a:pPr>
              <a:r>
                <a:rPr lang="en-GB" sz="1600" dirty="0"/>
                <a:t>FE ASIC2</a:t>
              </a:r>
            </a:p>
          </p:txBody>
        </p:sp>
        <p:sp>
          <p:nvSpPr>
            <p:cNvPr id="16" name="Freeform 23">
              <a:extLst>
                <a:ext uri="{FF2B5EF4-FFF2-40B4-BE49-F238E27FC236}">
                  <a16:creationId xmlns:a16="http://schemas.microsoft.com/office/drawing/2014/main" id="{4F5F3C2F-4F6B-41AC-B752-736849B07F49}"/>
                </a:ext>
              </a:extLst>
            </p:cNvPr>
            <p:cNvSpPr/>
            <p:nvPr/>
          </p:nvSpPr>
          <p:spPr>
            <a:xfrm>
              <a:off x="2946168" y="4959329"/>
              <a:ext cx="787301" cy="706746"/>
            </a:xfrm>
            <a:custGeom>
              <a:avLst/>
              <a:gdLst>
                <a:gd name="connsiteX0" fmla="*/ 0 w 759572"/>
                <a:gd name="connsiteY0" fmla="*/ 75957 h 928970"/>
                <a:gd name="connsiteX1" fmla="*/ 75957 w 759572"/>
                <a:gd name="connsiteY1" fmla="*/ 0 h 928970"/>
                <a:gd name="connsiteX2" fmla="*/ 683615 w 759572"/>
                <a:gd name="connsiteY2" fmla="*/ 0 h 928970"/>
                <a:gd name="connsiteX3" fmla="*/ 759572 w 759572"/>
                <a:gd name="connsiteY3" fmla="*/ 75957 h 928970"/>
                <a:gd name="connsiteX4" fmla="*/ 759572 w 759572"/>
                <a:gd name="connsiteY4" fmla="*/ 853013 h 928970"/>
                <a:gd name="connsiteX5" fmla="*/ 683615 w 759572"/>
                <a:gd name="connsiteY5" fmla="*/ 928970 h 928970"/>
                <a:gd name="connsiteX6" fmla="*/ 75957 w 759572"/>
                <a:gd name="connsiteY6" fmla="*/ 928970 h 928970"/>
                <a:gd name="connsiteX7" fmla="*/ 0 w 759572"/>
                <a:gd name="connsiteY7" fmla="*/ 853013 h 928970"/>
                <a:gd name="connsiteX8" fmla="*/ 0 w 759572"/>
                <a:gd name="connsiteY8" fmla="*/ 75957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572" h="928970">
                  <a:moveTo>
                    <a:pt x="0" y="75957"/>
                  </a:moveTo>
                  <a:cubicBezTo>
                    <a:pt x="0" y="34007"/>
                    <a:pt x="34007" y="0"/>
                    <a:pt x="75957" y="0"/>
                  </a:cubicBezTo>
                  <a:lnTo>
                    <a:pt x="683615" y="0"/>
                  </a:lnTo>
                  <a:cubicBezTo>
                    <a:pt x="725565" y="0"/>
                    <a:pt x="759572" y="34007"/>
                    <a:pt x="759572" y="75957"/>
                  </a:cubicBezTo>
                  <a:lnTo>
                    <a:pt x="759572" y="853013"/>
                  </a:lnTo>
                  <a:cubicBezTo>
                    <a:pt x="759572" y="894963"/>
                    <a:pt x="725565" y="928970"/>
                    <a:pt x="683615" y="928970"/>
                  </a:cubicBezTo>
                  <a:lnTo>
                    <a:pt x="75957" y="928970"/>
                  </a:lnTo>
                  <a:cubicBezTo>
                    <a:pt x="34007" y="928970"/>
                    <a:pt x="0" y="894963"/>
                    <a:pt x="0" y="853013"/>
                  </a:cubicBezTo>
                  <a:lnTo>
                    <a:pt x="0" y="75957"/>
                  </a:lnTo>
                  <a:close/>
                </a:path>
              </a:pathLst>
            </a:custGeom>
            <a:solidFill>
              <a:srgbClr val="F77F3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4637" tIns="94637" rIns="94637" bIns="94637" spcCol="1270" anchor="ctr"/>
            <a:lstStyle/>
            <a:p>
              <a:pPr algn="ctr" defTabSz="844550" eaLnBrk="1" fontAlgn="auto" hangingPunct="1">
                <a:lnSpc>
                  <a:spcPct val="90000"/>
                </a:lnSpc>
                <a:spcBef>
                  <a:spcPts val="0"/>
                </a:spcBef>
                <a:spcAft>
                  <a:spcPct val="35000"/>
                </a:spcAft>
                <a:defRPr/>
              </a:pPr>
              <a:r>
                <a:rPr lang="en-GB" sz="1600" dirty="0"/>
                <a:t>FE ASIC2</a:t>
              </a:r>
            </a:p>
          </p:txBody>
        </p:sp>
        <p:sp>
          <p:nvSpPr>
            <p:cNvPr id="17" name="Freeform 27">
              <a:extLst>
                <a:ext uri="{FF2B5EF4-FFF2-40B4-BE49-F238E27FC236}">
                  <a16:creationId xmlns:a16="http://schemas.microsoft.com/office/drawing/2014/main" id="{53F27F13-1329-44D1-B44E-275233030939}"/>
                </a:ext>
              </a:extLst>
            </p:cNvPr>
            <p:cNvSpPr/>
            <p:nvPr/>
          </p:nvSpPr>
          <p:spPr>
            <a:xfrm>
              <a:off x="3923945" y="4948211"/>
              <a:ext cx="779365" cy="706747"/>
            </a:xfrm>
            <a:custGeom>
              <a:avLst/>
              <a:gdLst>
                <a:gd name="connsiteX0" fmla="*/ 0 w 754569"/>
                <a:gd name="connsiteY0" fmla="*/ 75457 h 928970"/>
                <a:gd name="connsiteX1" fmla="*/ 75457 w 754569"/>
                <a:gd name="connsiteY1" fmla="*/ 0 h 928970"/>
                <a:gd name="connsiteX2" fmla="*/ 679112 w 754569"/>
                <a:gd name="connsiteY2" fmla="*/ 0 h 928970"/>
                <a:gd name="connsiteX3" fmla="*/ 754569 w 754569"/>
                <a:gd name="connsiteY3" fmla="*/ 75457 h 928970"/>
                <a:gd name="connsiteX4" fmla="*/ 754569 w 754569"/>
                <a:gd name="connsiteY4" fmla="*/ 853513 h 928970"/>
                <a:gd name="connsiteX5" fmla="*/ 679112 w 754569"/>
                <a:gd name="connsiteY5" fmla="*/ 928970 h 928970"/>
                <a:gd name="connsiteX6" fmla="*/ 75457 w 754569"/>
                <a:gd name="connsiteY6" fmla="*/ 928970 h 928970"/>
                <a:gd name="connsiteX7" fmla="*/ 0 w 754569"/>
                <a:gd name="connsiteY7" fmla="*/ 853513 h 928970"/>
                <a:gd name="connsiteX8" fmla="*/ 0 w 754569"/>
                <a:gd name="connsiteY8" fmla="*/ 75457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569" h="928970">
                  <a:moveTo>
                    <a:pt x="0" y="75457"/>
                  </a:moveTo>
                  <a:cubicBezTo>
                    <a:pt x="0" y="33783"/>
                    <a:pt x="33783" y="0"/>
                    <a:pt x="75457" y="0"/>
                  </a:cubicBezTo>
                  <a:lnTo>
                    <a:pt x="679112" y="0"/>
                  </a:lnTo>
                  <a:cubicBezTo>
                    <a:pt x="720786" y="0"/>
                    <a:pt x="754569" y="33783"/>
                    <a:pt x="754569" y="75457"/>
                  </a:cubicBezTo>
                  <a:lnTo>
                    <a:pt x="754569" y="853513"/>
                  </a:lnTo>
                  <a:cubicBezTo>
                    <a:pt x="754569" y="895187"/>
                    <a:pt x="720786" y="928970"/>
                    <a:pt x="679112" y="928970"/>
                  </a:cubicBezTo>
                  <a:lnTo>
                    <a:pt x="75457" y="928970"/>
                  </a:lnTo>
                  <a:cubicBezTo>
                    <a:pt x="33783" y="928970"/>
                    <a:pt x="0" y="895187"/>
                    <a:pt x="0" y="853513"/>
                  </a:cubicBezTo>
                  <a:lnTo>
                    <a:pt x="0" y="75457"/>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4491" tIns="94491" rIns="94491" bIns="94491" spcCol="1270" anchor="ctr"/>
            <a:lstStyle/>
            <a:p>
              <a:pPr algn="ctr" defTabSz="844550" eaLnBrk="1" fontAlgn="auto" hangingPunct="1">
                <a:lnSpc>
                  <a:spcPct val="90000"/>
                </a:lnSpc>
                <a:spcBef>
                  <a:spcPts val="0"/>
                </a:spcBef>
                <a:spcAft>
                  <a:spcPct val="35000"/>
                </a:spcAft>
                <a:defRPr/>
              </a:pPr>
              <a:r>
                <a:rPr lang="en-GB" sz="1600" dirty="0"/>
                <a:t>FE ASIC3</a:t>
              </a:r>
            </a:p>
          </p:txBody>
        </p:sp>
        <p:sp>
          <p:nvSpPr>
            <p:cNvPr id="18" name="Freeform 36">
              <a:extLst>
                <a:ext uri="{FF2B5EF4-FFF2-40B4-BE49-F238E27FC236}">
                  <a16:creationId xmlns:a16="http://schemas.microsoft.com/office/drawing/2014/main" id="{8952424C-A426-46BE-B0A3-B4B346C828C2}"/>
                </a:ext>
              </a:extLst>
            </p:cNvPr>
            <p:cNvSpPr/>
            <p:nvPr/>
          </p:nvSpPr>
          <p:spPr>
            <a:xfrm>
              <a:off x="4741406" y="4948211"/>
              <a:ext cx="817459" cy="706747"/>
            </a:xfrm>
            <a:custGeom>
              <a:avLst/>
              <a:gdLst>
                <a:gd name="connsiteX0" fmla="*/ 0 w 754569"/>
                <a:gd name="connsiteY0" fmla="*/ 75457 h 928970"/>
                <a:gd name="connsiteX1" fmla="*/ 75457 w 754569"/>
                <a:gd name="connsiteY1" fmla="*/ 0 h 928970"/>
                <a:gd name="connsiteX2" fmla="*/ 679112 w 754569"/>
                <a:gd name="connsiteY2" fmla="*/ 0 h 928970"/>
                <a:gd name="connsiteX3" fmla="*/ 754569 w 754569"/>
                <a:gd name="connsiteY3" fmla="*/ 75457 h 928970"/>
                <a:gd name="connsiteX4" fmla="*/ 754569 w 754569"/>
                <a:gd name="connsiteY4" fmla="*/ 853513 h 928970"/>
                <a:gd name="connsiteX5" fmla="*/ 679112 w 754569"/>
                <a:gd name="connsiteY5" fmla="*/ 928970 h 928970"/>
                <a:gd name="connsiteX6" fmla="*/ 75457 w 754569"/>
                <a:gd name="connsiteY6" fmla="*/ 928970 h 928970"/>
                <a:gd name="connsiteX7" fmla="*/ 0 w 754569"/>
                <a:gd name="connsiteY7" fmla="*/ 853513 h 928970"/>
                <a:gd name="connsiteX8" fmla="*/ 0 w 754569"/>
                <a:gd name="connsiteY8" fmla="*/ 75457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569" h="928970">
                  <a:moveTo>
                    <a:pt x="0" y="75457"/>
                  </a:moveTo>
                  <a:cubicBezTo>
                    <a:pt x="0" y="33783"/>
                    <a:pt x="33783" y="0"/>
                    <a:pt x="75457" y="0"/>
                  </a:cubicBezTo>
                  <a:lnTo>
                    <a:pt x="679112" y="0"/>
                  </a:lnTo>
                  <a:cubicBezTo>
                    <a:pt x="720786" y="0"/>
                    <a:pt x="754569" y="33783"/>
                    <a:pt x="754569" y="75457"/>
                  </a:cubicBezTo>
                  <a:lnTo>
                    <a:pt x="754569" y="853513"/>
                  </a:lnTo>
                  <a:cubicBezTo>
                    <a:pt x="754569" y="895187"/>
                    <a:pt x="720786" y="928970"/>
                    <a:pt x="679112" y="928970"/>
                  </a:cubicBezTo>
                  <a:lnTo>
                    <a:pt x="75457" y="928970"/>
                  </a:lnTo>
                  <a:cubicBezTo>
                    <a:pt x="33783" y="928970"/>
                    <a:pt x="0" y="895187"/>
                    <a:pt x="0" y="853513"/>
                  </a:cubicBezTo>
                  <a:lnTo>
                    <a:pt x="0" y="75457"/>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4491" tIns="94491" rIns="94491" bIns="94491" spcCol="1270" anchor="ctr"/>
            <a:lstStyle/>
            <a:p>
              <a:pPr algn="ctr" defTabSz="844550" eaLnBrk="1" fontAlgn="auto" hangingPunct="1">
                <a:lnSpc>
                  <a:spcPct val="90000"/>
                </a:lnSpc>
                <a:spcBef>
                  <a:spcPts val="0"/>
                </a:spcBef>
                <a:spcAft>
                  <a:spcPct val="35000"/>
                </a:spcAft>
                <a:defRPr/>
              </a:pPr>
              <a:r>
                <a:rPr lang="en-GB" sz="1600" dirty="0"/>
                <a:t>FE ASIC3</a:t>
              </a:r>
            </a:p>
          </p:txBody>
        </p:sp>
        <p:sp>
          <p:nvSpPr>
            <p:cNvPr id="19" name="Freeform 40">
              <a:extLst>
                <a:ext uri="{FF2B5EF4-FFF2-40B4-BE49-F238E27FC236}">
                  <a16:creationId xmlns:a16="http://schemas.microsoft.com/office/drawing/2014/main" id="{6AEF96DB-C2E8-4177-BEC9-3A6E1A7CD6CE}"/>
                </a:ext>
              </a:extLst>
            </p:cNvPr>
            <p:cNvSpPr/>
            <p:nvPr/>
          </p:nvSpPr>
          <p:spPr>
            <a:xfrm>
              <a:off x="4139818" y="3040791"/>
              <a:ext cx="1188889" cy="659100"/>
            </a:xfrm>
            <a:custGeom>
              <a:avLst/>
              <a:gdLst>
                <a:gd name="connsiteX0" fmla="*/ 0 w 1003705"/>
                <a:gd name="connsiteY0" fmla="*/ 92897 h 928970"/>
                <a:gd name="connsiteX1" fmla="*/ 92897 w 1003705"/>
                <a:gd name="connsiteY1" fmla="*/ 0 h 928970"/>
                <a:gd name="connsiteX2" fmla="*/ 910808 w 1003705"/>
                <a:gd name="connsiteY2" fmla="*/ 0 h 928970"/>
                <a:gd name="connsiteX3" fmla="*/ 1003705 w 1003705"/>
                <a:gd name="connsiteY3" fmla="*/ 92897 h 928970"/>
                <a:gd name="connsiteX4" fmla="*/ 1003705 w 1003705"/>
                <a:gd name="connsiteY4" fmla="*/ 836073 h 928970"/>
                <a:gd name="connsiteX5" fmla="*/ 910808 w 1003705"/>
                <a:gd name="connsiteY5" fmla="*/ 928970 h 928970"/>
                <a:gd name="connsiteX6" fmla="*/ 92897 w 1003705"/>
                <a:gd name="connsiteY6" fmla="*/ 928970 h 928970"/>
                <a:gd name="connsiteX7" fmla="*/ 0 w 1003705"/>
                <a:gd name="connsiteY7" fmla="*/ 836073 h 928970"/>
                <a:gd name="connsiteX8" fmla="*/ 0 w 1003705"/>
                <a:gd name="connsiteY8" fmla="*/ 92897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705" h="928970">
                  <a:moveTo>
                    <a:pt x="0" y="92897"/>
                  </a:moveTo>
                  <a:cubicBezTo>
                    <a:pt x="0" y="41591"/>
                    <a:pt x="41591" y="0"/>
                    <a:pt x="92897" y="0"/>
                  </a:cubicBezTo>
                  <a:lnTo>
                    <a:pt x="910808" y="0"/>
                  </a:lnTo>
                  <a:cubicBezTo>
                    <a:pt x="962114" y="0"/>
                    <a:pt x="1003705" y="41591"/>
                    <a:pt x="1003705" y="92897"/>
                  </a:cubicBezTo>
                  <a:lnTo>
                    <a:pt x="1003705" y="836073"/>
                  </a:lnTo>
                  <a:cubicBezTo>
                    <a:pt x="1003705" y="887379"/>
                    <a:pt x="962114" y="928970"/>
                    <a:pt x="910808" y="928970"/>
                  </a:cubicBezTo>
                  <a:lnTo>
                    <a:pt x="92897" y="928970"/>
                  </a:lnTo>
                  <a:cubicBezTo>
                    <a:pt x="41591" y="928970"/>
                    <a:pt x="0" y="887379"/>
                    <a:pt x="0" y="836073"/>
                  </a:cubicBezTo>
                  <a:lnTo>
                    <a:pt x="0" y="928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9599" tIns="99599" rIns="99599" bIns="99599" spcCol="1270" anchor="ctr"/>
            <a:lstStyle/>
            <a:p>
              <a:pPr algn="ctr" defTabSz="844550" eaLnBrk="1" fontAlgn="auto" hangingPunct="1">
                <a:lnSpc>
                  <a:spcPct val="90000"/>
                </a:lnSpc>
                <a:spcBef>
                  <a:spcPts val="0"/>
                </a:spcBef>
                <a:spcAft>
                  <a:spcPct val="35000"/>
                </a:spcAft>
                <a:defRPr/>
              </a:pPr>
              <a:r>
                <a:rPr lang="en-GB" sz="1400" dirty="0">
                  <a:solidFill>
                    <a:prstClr val="white"/>
                  </a:solidFill>
                </a:rPr>
                <a:t>Front-end Card (FEC)</a:t>
              </a:r>
            </a:p>
          </p:txBody>
        </p:sp>
        <p:sp>
          <p:nvSpPr>
            <p:cNvPr id="20" name="Freeform 41">
              <a:extLst>
                <a:ext uri="{FF2B5EF4-FFF2-40B4-BE49-F238E27FC236}">
                  <a16:creationId xmlns:a16="http://schemas.microsoft.com/office/drawing/2014/main" id="{CCB7BF6B-8350-47E0-94FB-DF059263AD28}"/>
                </a:ext>
              </a:extLst>
            </p:cNvPr>
            <p:cNvSpPr/>
            <p:nvPr/>
          </p:nvSpPr>
          <p:spPr>
            <a:xfrm>
              <a:off x="349344" y="4948211"/>
              <a:ext cx="785713" cy="706747"/>
            </a:xfrm>
            <a:custGeom>
              <a:avLst/>
              <a:gdLst>
                <a:gd name="connsiteX0" fmla="*/ 0 w 745205"/>
                <a:gd name="connsiteY0" fmla="*/ 74521 h 928970"/>
                <a:gd name="connsiteX1" fmla="*/ 74521 w 745205"/>
                <a:gd name="connsiteY1" fmla="*/ 0 h 928970"/>
                <a:gd name="connsiteX2" fmla="*/ 670685 w 745205"/>
                <a:gd name="connsiteY2" fmla="*/ 0 h 928970"/>
                <a:gd name="connsiteX3" fmla="*/ 745206 w 745205"/>
                <a:gd name="connsiteY3" fmla="*/ 74521 h 928970"/>
                <a:gd name="connsiteX4" fmla="*/ 745205 w 745205"/>
                <a:gd name="connsiteY4" fmla="*/ 854450 h 928970"/>
                <a:gd name="connsiteX5" fmla="*/ 670684 w 745205"/>
                <a:gd name="connsiteY5" fmla="*/ 928971 h 928970"/>
                <a:gd name="connsiteX6" fmla="*/ 74521 w 745205"/>
                <a:gd name="connsiteY6" fmla="*/ 928970 h 928970"/>
                <a:gd name="connsiteX7" fmla="*/ 0 w 745205"/>
                <a:gd name="connsiteY7" fmla="*/ 854449 h 928970"/>
                <a:gd name="connsiteX8" fmla="*/ 0 w 745205"/>
                <a:gd name="connsiteY8" fmla="*/ 74521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5205" h="928970">
                  <a:moveTo>
                    <a:pt x="0" y="74521"/>
                  </a:moveTo>
                  <a:cubicBezTo>
                    <a:pt x="0" y="33364"/>
                    <a:pt x="33364" y="0"/>
                    <a:pt x="74521" y="0"/>
                  </a:cubicBezTo>
                  <a:lnTo>
                    <a:pt x="670685" y="0"/>
                  </a:lnTo>
                  <a:cubicBezTo>
                    <a:pt x="711842" y="0"/>
                    <a:pt x="745206" y="33364"/>
                    <a:pt x="745206" y="74521"/>
                  </a:cubicBezTo>
                  <a:cubicBezTo>
                    <a:pt x="745206" y="334497"/>
                    <a:pt x="745205" y="594474"/>
                    <a:pt x="745205" y="854450"/>
                  </a:cubicBezTo>
                  <a:cubicBezTo>
                    <a:pt x="745205" y="895607"/>
                    <a:pt x="711841" y="928971"/>
                    <a:pt x="670684" y="928971"/>
                  </a:cubicBezTo>
                  <a:lnTo>
                    <a:pt x="74521" y="928970"/>
                  </a:lnTo>
                  <a:cubicBezTo>
                    <a:pt x="33364" y="928970"/>
                    <a:pt x="0" y="895606"/>
                    <a:pt x="0" y="854449"/>
                  </a:cubicBezTo>
                  <a:lnTo>
                    <a:pt x="0" y="74521"/>
                  </a:ln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4216" tIns="94216" rIns="94216" bIns="94216" spcCol="1270" anchor="ctr"/>
            <a:lstStyle/>
            <a:p>
              <a:pPr algn="ctr" defTabSz="844550" eaLnBrk="1" fontAlgn="auto" hangingPunct="1">
                <a:lnSpc>
                  <a:spcPct val="90000"/>
                </a:lnSpc>
                <a:spcBef>
                  <a:spcPts val="0"/>
                </a:spcBef>
                <a:spcAft>
                  <a:spcPct val="35000"/>
                </a:spcAft>
                <a:defRPr/>
              </a:pPr>
              <a:r>
                <a:rPr lang="en-GB" sz="1600" dirty="0"/>
                <a:t>FE ASIC1</a:t>
              </a:r>
            </a:p>
          </p:txBody>
        </p:sp>
        <p:sp>
          <p:nvSpPr>
            <p:cNvPr id="21" name="Freeform 42">
              <a:extLst>
                <a:ext uri="{FF2B5EF4-FFF2-40B4-BE49-F238E27FC236}">
                  <a16:creationId xmlns:a16="http://schemas.microsoft.com/office/drawing/2014/main" id="{DB9B18BF-78C1-4C5B-B6B1-8CAEE05A493E}"/>
                </a:ext>
              </a:extLst>
            </p:cNvPr>
            <p:cNvSpPr/>
            <p:nvPr/>
          </p:nvSpPr>
          <p:spPr>
            <a:xfrm>
              <a:off x="558868" y="3040791"/>
              <a:ext cx="1199999" cy="659100"/>
            </a:xfrm>
            <a:custGeom>
              <a:avLst/>
              <a:gdLst>
                <a:gd name="connsiteX0" fmla="*/ 0 w 1003705"/>
                <a:gd name="connsiteY0" fmla="*/ 92897 h 928970"/>
                <a:gd name="connsiteX1" fmla="*/ 92897 w 1003705"/>
                <a:gd name="connsiteY1" fmla="*/ 0 h 928970"/>
                <a:gd name="connsiteX2" fmla="*/ 910808 w 1003705"/>
                <a:gd name="connsiteY2" fmla="*/ 0 h 928970"/>
                <a:gd name="connsiteX3" fmla="*/ 1003705 w 1003705"/>
                <a:gd name="connsiteY3" fmla="*/ 92897 h 928970"/>
                <a:gd name="connsiteX4" fmla="*/ 1003705 w 1003705"/>
                <a:gd name="connsiteY4" fmla="*/ 836073 h 928970"/>
                <a:gd name="connsiteX5" fmla="*/ 910808 w 1003705"/>
                <a:gd name="connsiteY5" fmla="*/ 928970 h 928970"/>
                <a:gd name="connsiteX6" fmla="*/ 92897 w 1003705"/>
                <a:gd name="connsiteY6" fmla="*/ 928970 h 928970"/>
                <a:gd name="connsiteX7" fmla="*/ 0 w 1003705"/>
                <a:gd name="connsiteY7" fmla="*/ 836073 h 928970"/>
                <a:gd name="connsiteX8" fmla="*/ 0 w 1003705"/>
                <a:gd name="connsiteY8" fmla="*/ 92897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705" h="928970">
                  <a:moveTo>
                    <a:pt x="0" y="92897"/>
                  </a:moveTo>
                  <a:cubicBezTo>
                    <a:pt x="0" y="41591"/>
                    <a:pt x="41591" y="0"/>
                    <a:pt x="92897" y="0"/>
                  </a:cubicBezTo>
                  <a:lnTo>
                    <a:pt x="910808" y="0"/>
                  </a:lnTo>
                  <a:cubicBezTo>
                    <a:pt x="962114" y="0"/>
                    <a:pt x="1003705" y="41591"/>
                    <a:pt x="1003705" y="92897"/>
                  </a:cubicBezTo>
                  <a:lnTo>
                    <a:pt x="1003705" y="836073"/>
                  </a:lnTo>
                  <a:cubicBezTo>
                    <a:pt x="1003705" y="887379"/>
                    <a:pt x="962114" y="928970"/>
                    <a:pt x="910808" y="928970"/>
                  </a:cubicBezTo>
                  <a:lnTo>
                    <a:pt x="92897" y="928970"/>
                  </a:lnTo>
                  <a:cubicBezTo>
                    <a:pt x="41591" y="928970"/>
                    <a:pt x="0" y="887379"/>
                    <a:pt x="0" y="836073"/>
                  </a:cubicBezTo>
                  <a:lnTo>
                    <a:pt x="0" y="928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9599" tIns="99599" rIns="99599" bIns="99599" spcCol="1270" anchor="ctr"/>
            <a:lstStyle/>
            <a:p>
              <a:pPr algn="ctr" defTabSz="844550" eaLnBrk="1" fontAlgn="auto" hangingPunct="1">
                <a:lnSpc>
                  <a:spcPct val="90000"/>
                </a:lnSpc>
                <a:spcBef>
                  <a:spcPts val="0"/>
                </a:spcBef>
                <a:spcAft>
                  <a:spcPct val="35000"/>
                </a:spcAft>
                <a:defRPr/>
              </a:pPr>
              <a:r>
                <a:rPr lang="en-GB" sz="1400" dirty="0"/>
                <a:t>Front-end Card (FEC)</a:t>
              </a:r>
            </a:p>
          </p:txBody>
        </p:sp>
        <p:sp>
          <p:nvSpPr>
            <p:cNvPr id="22" name="Freeform 29">
              <a:extLst>
                <a:ext uri="{FF2B5EF4-FFF2-40B4-BE49-F238E27FC236}">
                  <a16:creationId xmlns:a16="http://schemas.microsoft.com/office/drawing/2014/main" id="{D4BDEC68-B183-46EC-9A55-9A22D78CC993}"/>
                </a:ext>
              </a:extLst>
            </p:cNvPr>
            <p:cNvSpPr/>
            <p:nvPr/>
          </p:nvSpPr>
          <p:spPr>
            <a:xfrm>
              <a:off x="558868" y="3869828"/>
              <a:ext cx="1199999" cy="649571"/>
            </a:xfrm>
            <a:custGeom>
              <a:avLst/>
              <a:gdLst>
                <a:gd name="connsiteX0" fmla="*/ 0 w 1003705"/>
                <a:gd name="connsiteY0" fmla="*/ 92897 h 928970"/>
                <a:gd name="connsiteX1" fmla="*/ 92897 w 1003705"/>
                <a:gd name="connsiteY1" fmla="*/ 0 h 928970"/>
                <a:gd name="connsiteX2" fmla="*/ 910808 w 1003705"/>
                <a:gd name="connsiteY2" fmla="*/ 0 h 928970"/>
                <a:gd name="connsiteX3" fmla="*/ 1003705 w 1003705"/>
                <a:gd name="connsiteY3" fmla="*/ 92897 h 928970"/>
                <a:gd name="connsiteX4" fmla="*/ 1003705 w 1003705"/>
                <a:gd name="connsiteY4" fmla="*/ 836073 h 928970"/>
                <a:gd name="connsiteX5" fmla="*/ 910808 w 1003705"/>
                <a:gd name="connsiteY5" fmla="*/ 928970 h 928970"/>
                <a:gd name="connsiteX6" fmla="*/ 92897 w 1003705"/>
                <a:gd name="connsiteY6" fmla="*/ 928970 h 928970"/>
                <a:gd name="connsiteX7" fmla="*/ 0 w 1003705"/>
                <a:gd name="connsiteY7" fmla="*/ 836073 h 928970"/>
                <a:gd name="connsiteX8" fmla="*/ 0 w 1003705"/>
                <a:gd name="connsiteY8" fmla="*/ 92897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705" h="928970">
                  <a:moveTo>
                    <a:pt x="0" y="92897"/>
                  </a:moveTo>
                  <a:cubicBezTo>
                    <a:pt x="0" y="41591"/>
                    <a:pt x="41591" y="0"/>
                    <a:pt x="92897" y="0"/>
                  </a:cubicBezTo>
                  <a:lnTo>
                    <a:pt x="910808" y="0"/>
                  </a:lnTo>
                  <a:cubicBezTo>
                    <a:pt x="962114" y="0"/>
                    <a:pt x="1003705" y="41591"/>
                    <a:pt x="1003705" y="92897"/>
                  </a:cubicBezTo>
                  <a:lnTo>
                    <a:pt x="1003705" y="836073"/>
                  </a:lnTo>
                  <a:cubicBezTo>
                    <a:pt x="1003705" y="887379"/>
                    <a:pt x="962114" y="928970"/>
                    <a:pt x="910808" y="928970"/>
                  </a:cubicBezTo>
                  <a:lnTo>
                    <a:pt x="92897" y="928970"/>
                  </a:lnTo>
                  <a:cubicBezTo>
                    <a:pt x="41591" y="928970"/>
                    <a:pt x="0" y="887379"/>
                    <a:pt x="0" y="836073"/>
                  </a:cubicBezTo>
                  <a:lnTo>
                    <a:pt x="0" y="92897"/>
                  </a:ln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9599" tIns="99599" rIns="99599" bIns="99599" spcCol="1270" anchor="ctr"/>
            <a:lstStyle/>
            <a:p>
              <a:pPr algn="ctr" defTabSz="844550" eaLnBrk="1" fontAlgn="auto" hangingPunct="1">
                <a:lnSpc>
                  <a:spcPct val="90000"/>
                </a:lnSpc>
                <a:spcBef>
                  <a:spcPts val="0"/>
                </a:spcBef>
                <a:spcAft>
                  <a:spcPct val="35000"/>
                </a:spcAft>
                <a:defRPr/>
              </a:pPr>
              <a:r>
                <a:rPr lang="en-GB" sz="1400" dirty="0"/>
                <a:t>Front-end Adapter Card 1</a:t>
              </a:r>
            </a:p>
          </p:txBody>
        </p:sp>
        <p:sp>
          <p:nvSpPr>
            <p:cNvPr id="23" name="Freeform 30">
              <a:extLst>
                <a:ext uri="{FF2B5EF4-FFF2-40B4-BE49-F238E27FC236}">
                  <a16:creationId xmlns:a16="http://schemas.microsoft.com/office/drawing/2014/main" id="{FC41884B-2EF0-4201-8B50-CEA87EB8B3E9}"/>
                </a:ext>
              </a:extLst>
            </p:cNvPr>
            <p:cNvSpPr/>
            <p:nvPr/>
          </p:nvSpPr>
          <p:spPr>
            <a:xfrm>
              <a:off x="2344582" y="3869828"/>
              <a:ext cx="1136507" cy="649571"/>
            </a:xfrm>
            <a:custGeom>
              <a:avLst/>
              <a:gdLst>
                <a:gd name="connsiteX0" fmla="*/ 0 w 1003705"/>
                <a:gd name="connsiteY0" fmla="*/ 92897 h 928970"/>
                <a:gd name="connsiteX1" fmla="*/ 92897 w 1003705"/>
                <a:gd name="connsiteY1" fmla="*/ 0 h 928970"/>
                <a:gd name="connsiteX2" fmla="*/ 910808 w 1003705"/>
                <a:gd name="connsiteY2" fmla="*/ 0 h 928970"/>
                <a:gd name="connsiteX3" fmla="*/ 1003705 w 1003705"/>
                <a:gd name="connsiteY3" fmla="*/ 92897 h 928970"/>
                <a:gd name="connsiteX4" fmla="*/ 1003705 w 1003705"/>
                <a:gd name="connsiteY4" fmla="*/ 836073 h 928970"/>
                <a:gd name="connsiteX5" fmla="*/ 910808 w 1003705"/>
                <a:gd name="connsiteY5" fmla="*/ 928970 h 928970"/>
                <a:gd name="connsiteX6" fmla="*/ 92897 w 1003705"/>
                <a:gd name="connsiteY6" fmla="*/ 928970 h 928970"/>
                <a:gd name="connsiteX7" fmla="*/ 0 w 1003705"/>
                <a:gd name="connsiteY7" fmla="*/ 836073 h 928970"/>
                <a:gd name="connsiteX8" fmla="*/ 0 w 1003705"/>
                <a:gd name="connsiteY8" fmla="*/ 92897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705" h="928970">
                  <a:moveTo>
                    <a:pt x="0" y="92897"/>
                  </a:moveTo>
                  <a:cubicBezTo>
                    <a:pt x="0" y="41591"/>
                    <a:pt x="41591" y="0"/>
                    <a:pt x="92897" y="0"/>
                  </a:cubicBezTo>
                  <a:lnTo>
                    <a:pt x="910808" y="0"/>
                  </a:lnTo>
                  <a:cubicBezTo>
                    <a:pt x="962114" y="0"/>
                    <a:pt x="1003705" y="41591"/>
                    <a:pt x="1003705" y="92897"/>
                  </a:cubicBezTo>
                  <a:lnTo>
                    <a:pt x="1003705" y="836073"/>
                  </a:lnTo>
                  <a:cubicBezTo>
                    <a:pt x="1003705" y="887379"/>
                    <a:pt x="962114" y="928970"/>
                    <a:pt x="910808" y="928970"/>
                  </a:cubicBezTo>
                  <a:lnTo>
                    <a:pt x="92897" y="928970"/>
                  </a:lnTo>
                  <a:cubicBezTo>
                    <a:pt x="41591" y="928970"/>
                    <a:pt x="0" y="887379"/>
                    <a:pt x="0" y="836073"/>
                  </a:cubicBezTo>
                  <a:lnTo>
                    <a:pt x="0" y="92897"/>
                  </a:lnTo>
                  <a:close/>
                </a:path>
              </a:pathLst>
            </a:custGeom>
            <a:solidFill>
              <a:srgbClr val="F77F3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9599" tIns="99599" rIns="99599" bIns="99599" spcCol="1270" anchor="ctr"/>
            <a:lstStyle/>
            <a:p>
              <a:pPr algn="ctr" defTabSz="844550" eaLnBrk="1" fontAlgn="auto" hangingPunct="1">
                <a:lnSpc>
                  <a:spcPct val="90000"/>
                </a:lnSpc>
                <a:spcBef>
                  <a:spcPts val="0"/>
                </a:spcBef>
                <a:spcAft>
                  <a:spcPct val="35000"/>
                </a:spcAft>
                <a:defRPr/>
              </a:pPr>
              <a:r>
                <a:rPr lang="en-GB" sz="1400" dirty="0"/>
                <a:t>Front-end Adapter Card 2</a:t>
              </a:r>
            </a:p>
          </p:txBody>
        </p:sp>
        <p:sp>
          <p:nvSpPr>
            <p:cNvPr id="24" name="Freeform 32">
              <a:extLst>
                <a:ext uri="{FF2B5EF4-FFF2-40B4-BE49-F238E27FC236}">
                  <a16:creationId xmlns:a16="http://schemas.microsoft.com/office/drawing/2014/main" id="{1EE2BFB6-82A0-484F-B770-9122BBBAEBC3}"/>
                </a:ext>
              </a:extLst>
            </p:cNvPr>
            <p:cNvSpPr/>
            <p:nvPr/>
          </p:nvSpPr>
          <p:spPr>
            <a:xfrm>
              <a:off x="4139818" y="3869828"/>
              <a:ext cx="1188889" cy="649571"/>
            </a:xfrm>
            <a:custGeom>
              <a:avLst/>
              <a:gdLst>
                <a:gd name="connsiteX0" fmla="*/ 0 w 1003705"/>
                <a:gd name="connsiteY0" fmla="*/ 92897 h 928970"/>
                <a:gd name="connsiteX1" fmla="*/ 92897 w 1003705"/>
                <a:gd name="connsiteY1" fmla="*/ 0 h 928970"/>
                <a:gd name="connsiteX2" fmla="*/ 910808 w 1003705"/>
                <a:gd name="connsiteY2" fmla="*/ 0 h 928970"/>
                <a:gd name="connsiteX3" fmla="*/ 1003705 w 1003705"/>
                <a:gd name="connsiteY3" fmla="*/ 92897 h 928970"/>
                <a:gd name="connsiteX4" fmla="*/ 1003705 w 1003705"/>
                <a:gd name="connsiteY4" fmla="*/ 836073 h 928970"/>
                <a:gd name="connsiteX5" fmla="*/ 910808 w 1003705"/>
                <a:gd name="connsiteY5" fmla="*/ 928970 h 928970"/>
                <a:gd name="connsiteX6" fmla="*/ 92897 w 1003705"/>
                <a:gd name="connsiteY6" fmla="*/ 928970 h 928970"/>
                <a:gd name="connsiteX7" fmla="*/ 0 w 1003705"/>
                <a:gd name="connsiteY7" fmla="*/ 836073 h 928970"/>
                <a:gd name="connsiteX8" fmla="*/ 0 w 1003705"/>
                <a:gd name="connsiteY8" fmla="*/ 92897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705" h="928970">
                  <a:moveTo>
                    <a:pt x="0" y="92897"/>
                  </a:moveTo>
                  <a:cubicBezTo>
                    <a:pt x="0" y="41591"/>
                    <a:pt x="41591" y="0"/>
                    <a:pt x="92897" y="0"/>
                  </a:cubicBezTo>
                  <a:lnTo>
                    <a:pt x="910808" y="0"/>
                  </a:lnTo>
                  <a:cubicBezTo>
                    <a:pt x="962114" y="0"/>
                    <a:pt x="1003705" y="41591"/>
                    <a:pt x="1003705" y="92897"/>
                  </a:cubicBezTo>
                  <a:lnTo>
                    <a:pt x="1003705" y="836073"/>
                  </a:lnTo>
                  <a:cubicBezTo>
                    <a:pt x="1003705" y="887379"/>
                    <a:pt x="962114" y="928970"/>
                    <a:pt x="910808" y="928970"/>
                  </a:cubicBezTo>
                  <a:lnTo>
                    <a:pt x="92897" y="928970"/>
                  </a:lnTo>
                  <a:cubicBezTo>
                    <a:pt x="41591" y="928970"/>
                    <a:pt x="0" y="887379"/>
                    <a:pt x="0" y="836073"/>
                  </a:cubicBezTo>
                  <a:lnTo>
                    <a:pt x="0" y="92897"/>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9599" tIns="99599" rIns="99599" bIns="99599" spcCol="1270" anchor="ctr"/>
            <a:lstStyle/>
            <a:p>
              <a:pPr algn="ctr" defTabSz="844550" eaLnBrk="1" fontAlgn="auto" hangingPunct="1">
                <a:lnSpc>
                  <a:spcPct val="90000"/>
                </a:lnSpc>
                <a:spcBef>
                  <a:spcPts val="0"/>
                </a:spcBef>
                <a:spcAft>
                  <a:spcPct val="35000"/>
                </a:spcAft>
                <a:defRPr/>
              </a:pPr>
              <a:r>
                <a:rPr lang="en-GB" sz="1400" dirty="0"/>
                <a:t>Front-end Adapter Card 3</a:t>
              </a:r>
            </a:p>
          </p:txBody>
        </p:sp>
      </p:grpSp>
      <p:grpSp>
        <p:nvGrpSpPr>
          <p:cNvPr id="71685" name="Group 47"/>
          <p:cNvGrpSpPr>
            <a:grpSpLocks/>
          </p:cNvGrpSpPr>
          <p:nvPr/>
        </p:nvGrpSpPr>
        <p:grpSpPr bwMode="auto">
          <a:xfrm>
            <a:off x="1376923" y="1789300"/>
            <a:ext cx="3529013" cy="509587"/>
            <a:chOff x="4139952" y="2639550"/>
            <a:chExt cx="3528392" cy="432050"/>
          </a:xfrm>
        </p:grpSpPr>
        <p:cxnSp>
          <p:nvCxnSpPr>
            <p:cNvPr id="26" name="Straight Connector 6">
              <a:extLst>
                <a:ext uri="{FF2B5EF4-FFF2-40B4-BE49-F238E27FC236}">
                  <a16:creationId xmlns:a16="http://schemas.microsoft.com/office/drawing/2014/main" id="{EA3A818F-B780-497F-8820-71FBD47F0520}"/>
                </a:ext>
              </a:extLst>
            </p:cNvPr>
            <p:cNvCxnSpPr/>
            <p:nvPr/>
          </p:nvCxnSpPr>
          <p:spPr>
            <a:xfrm flipH="1">
              <a:off x="4139952" y="2639550"/>
              <a:ext cx="1728484" cy="43205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8">
              <a:extLst>
                <a:ext uri="{FF2B5EF4-FFF2-40B4-BE49-F238E27FC236}">
                  <a16:creationId xmlns:a16="http://schemas.microsoft.com/office/drawing/2014/main" id="{6D2A9FBB-1B33-4E52-819E-51057B198A10}"/>
                </a:ext>
              </a:extLst>
            </p:cNvPr>
            <p:cNvCxnSpPr/>
            <p:nvPr/>
          </p:nvCxnSpPr>
          <p:spPr>
            <a:xfrm>
              <a:off x="5868436" y="2639550"/>
              <a:ext cx="1799908" cy="43205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10">
              <a:extLst>
                <a:ext uri="{FF2B5EF4-FFF2-40B4-BE49-F238E27FC236}">
                  <a16:creationId xmlns:a16="http://schemas.microsoft.com/office/drawing/2014/main" id="{B8888185-2CBC-42B6-A27E-619ED2004126}"/>
                </a:ext>
              </a:extLst>
            </p:cNvPr>
            <p:cNvCxnSpPr/>
            <p:nvPr/>
          </p:nvCxnSpPr>
          <p:spPr>
            <a:xfrm>
              <a:off x="5868436" y="2639550"/>
              <a:ext cx="0" cy="432050"/>
            </a:xfrm>
            <a:prstGeom prst="line">
              <a:avLst/>
            </a:prstGeom>
          </p:spPr>
          <p:style>
            <a:lnRef idx="2">
              <a:schemeClr val="accent2"/>
            </a:lnRef>
            <a:fillRef idx="0">
              <a:schemeClr val="accent2"/>
            </a:fillRef>
            <a:effectRef idx="1">
              <a:schemeClr val="accent2"/>
            </a:effectRef>
            <a:fontRef idx="minor">
              <a:schemeClr val="tx1"/>
            </a:fontRef>
          </p:style>
        </p:cxnSp>
      </p:grpSp>
      <p:cxnSp>
        <p:nvCxnSpPr>
          <p:cNvPr id="29" name="Straight Connector 31">
            <a:extLst>
              <a:ext uri="{FF2B5EF4-FFF2-40B4-BE49-F238E27FC236}">
                <a16:creationId xmlns:a16="http://schemas.microsoft.com/office/drawing/2014/main" id="{1F641054-1FC2-4829-9390-CE61395DDBD8}"/>
              </a:ext>
            </a:extLst>
          </p:cNvPr>
          <p:cNvCxnSpPr/>
          <p:nvPr/>
        </p:nvCxnSpPr>
        <p:spPr>
          <a:xfrm flipH="1">
            <a:off x="2659623" y="3956237"/>
            <a:ext cx="400050" cy="371475"/>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33">
            <a:extLst>
              <a:ext uri="{FF2B5EF4-FFF2-40B4-BE49-F238E27FC236}">
                <a16:creationId xmlns:a16="http://schemas.microsoft.com/office/drawing/2014/main" id="{BC9BC76C-08DB-46BC-ABB6-7C2DD3614DC3}"/>
              </a:ext>
            </a:extLst>
          </p:cNvPr>
          <p:cNvCxnSpPr/>
          <p:nvPr/>
        </p:nvCxnSpPr>
        <p:spPr>
          <a:xfrm>
            <a:off x="3105711" y="3956237"/>
            <a:ext cx="379412" cy="371475"/>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Straight Connector 43">
            <a:extLst>
              <a:ext uri="{FF2B5EF4-FFF2-40B4-BE49-F238E27FC236}">
                <a16:creationId xmlns:a16="http://schemas.microsoft.com/office/drawing/2014/main" id="{66607742-D86D-46F5-AAAD-A1F0AB0A26D2}"/>
              </a:ext>
            </a:extLst>
          </p:cNvPr>
          <p:cNvCxnSpPr/>
          <p:nvPr/>
        </p:nvCxnSpPr>
        <p:spPr>
          <a:xfrm flipH="1">
            <a:off x="4467786" y="3956237"/>
            <a:ext cx="400050" cy="371475"/>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44">
            <a:extLst>
              <a:ext uri="{FF2B5EF4-FFF2-40B4-BE49-F238E27FC236}">
                <a16:creationId xmlns:a16="http://schemas.microsoft.com/office/drawing/2014/main" id="{999CB90D-9A52-4BC8-8F55-9549F941DB32}"/>
              </a:ext>
            </a:extLst>
          </p:cNvPr>
          <p:cNvCxnSpPr/>
          <p:nvPr/>
        </p:nvCxnSpPr>
        <p:spPr>
          <a:xfrm>
            <a:off x="4912286" y="3956237"/>
            <a:ext cx="381000" cy="371475"/>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Straight Connector 45">
            <a:extLst>
              <a:ext uri="{FF2B5EF4-FFF2-40B4-BE49-F238E27FC236}">
                <a16:creationId xmlns:a16="http://schemas.microsoft.com/office/drawing/2014/main" id="{96A54FE5-450B-4664-A4AE-9D77BDF668C3}"/>
              </a:ext>
            </a:extLst>
          </p:cNvPr>
          <p:cNvCxnSpPr/>
          <p:nvPr/>
        </p:nvCxnSpPr>
        <p:spPr>
          <a:xfrm flipH="1">
            <a:off x="892736" y="3956237"/>
            <a:ext cx="401637" cy="371475"/>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46">
            <a:extLst>
              <a:ext uri="{FF2B5EF4-FFF2-40B4-BE49-F238E27FC236}">
                <a16:creationId xmlns:a16="http://schemas.microsoft.com/office/drawing/2014/main" id="{05B9155D-64B2-4CFD-9C62-E867D6465530}"/>
              </a:ext>
            </a:extLst>
          </p:cNvPr>
          <p:cNvCxnSpPr/>
          <p:nvPr/>
        </p:nvCxnSpPr>
        <p:spPr>
          <a:xfrm>
            <a:off x="1338823" y="3956237"/>
            <a:ext cx="379413" cy="371475"/>
          </a:xfrm>
          <a:prstGeom prst="line">
            <a:avLst/>
          </a:prstGeom>
        </p:spPr>
        <p:style>
          <a:lnRef idx="2">
            <a:schemeClr val="accent2"/>
          </a:lnRef>
          <a:fillRef idx="0">
            <a:schemeClr val="accent2"/>
          </a:fillRef>
          <a:effectRef idx="1">
            <a:schemeClr val="accent2"/>
          </a:effectRef>
          <a:fontRef idx="minor">
            <a:schemeClr val="tx1"/>
          </a:fontRef>
        </p:style>
      </p:cxnSp>
      <p:sp>
        <p:nvSpPr>
          <p:cNvPr id="71692" name="Rounded Rectangle 48"/>
          <p:cNvSpPr>
            <a:spLocks noChangeArrowheads="1"/>
          </p:cNvSpPr>
          <p:nvPr/>
        </p:nvSpPr>
        <p:spPr bwMode="auto">
          <a:xfrm>
            <a:off x="584761" y="2227450"/>
            <a:ext cx="4968875" cy="1763712"/>
          </a:xfrm>
          <a:prstGeom prst="roundRect">
            <a:avLst>
              <a:gd name="adj" fmla="val 5773"/>
            </a:avLst>
          </a:prstGeom>
          <a:noFill/>
          <a:ln w="12700" algn="ctr">
            <a:solidFill>
              <a:schemeClr val="tx1">
                <a:alpha val="61176"/>
              </a:schemeClr>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en-GB" altLang="zh-CN" sz="1800">
              <a:solidFill>
                <a:srgbClr val="000000"/>
              </a:solidFill>
            </a:endParaRPr>
          </a:p>
        </p:txBody>
      </p:sp>
      <p:sp>
        <p:nvSpPr>
          <p:cNvPr id="71693" name="AutoShape 32"/>
          <p:cNvSpPr>
            <a:spLocks noChangeArrowheads="1"/>
          </p:cNvSpPr>
          <p:nvPr/>
        </p:nvSpPr>
        <p:spPr bwMode="auto">
          <a:xfrm>
            <a:off x="513323" y="5396100"/>
            <a:ext cx="1511300" cy="287337"/>
          </a:xfrm>
          <a:prstGeom prst="roundRect">
            <a:avLst>
              <a:gd name="adj" fmla="val 16667"/>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en-US" sz="1800">
                <a:latin typeface="Calibri" panose="020F0502020204030204" pitchFamily="34" charset="0"/>
              </a:rPr>
              <a:t>DETECTOR 1</a:t>
            </a:r>
          </a:p>
        </p:txBody>
      </p:sp>
      <p:sp>
        <p:nvSpPr>
          <p:cNvPr id="71694" name="AutoShape 33"/>
          <p:cNvSpPr>
            <a:spLocks noChangeArrowheads="1"/>
          </p:cNvSpPr>
          <p:nvPr/>
        </p:nvSpPr>
        <p:spPr bwMode="auto">
          <a:xfrm>
            <a:off x="2313548" y="5396100"/>
            <a:ext cx="3311525" cy="287337"/>
          </a:xfrm>
          <a:prstGeom prst="roundRect">
            <a:avLst>
              <a:gd name="adj" fmla="val 16667"/>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en-US" sz="1800">
                <a:latin typeface="Calibri" panose="020F0502020204030204" pitchFamily="34" charset="0"/>
              </a:rPr>
              <a:t>DETECTOR 2</a:t>
            </a:r>
          </a:p>
        </p:txBody>
      </p:sp>
      <p:sp>
        <p:nvSpPr>
          <p:cNvPr id="71695" name="Text Box 34"/>
          <p:cNvSpPr txBox="1">
            <a:spLocks noChangeArrowheads="1"/>
          </p:cNvSpPr>
          <p:nvPr/>
        </p:nvSpPr>
        <p:spPr bwMode="auto">
          <a:xfrm>
            <a:off x="4601136" y="1994087"/>
            <a:ext cx="892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en-US" sz="1400">
                <a:latin typeface="Calibri" panose="020F0502020204030204" pitchFamily="34" charset="0"/>
                <a:cs typeface="Arial" panose="020B0604020202020204" pitchFamily="34" charset="0"/>
              </a:rPr>
              <a:t>Eurocrate</a:t>
            </a:r>
          </a:p>
        </p:txBody>
      </p:sp>
      <p:cxnSp>
        <p:nvCxnSpPr>
          <p:cNvPr id="39" name="Straight Connector 51">
            <a:extLst>
              <a:ext uri="{FF2B5EF4-FFF2-40B4-BE49-F238E27FC236}">
                <a16:creationId xmlns:a16="http://schemas.microsoft.com/office/drawing/2014/main" id="{374C831B-23E1-48A7-ABFD-67B62CFCF334}"/>
              </a:ext>
            </a:extLst>
          </p:cNvPr>
          <p:cNvCxnSpPr/>
          <p:nvPr/>
        </p:nvCxnSpPr>
        <p:spPr>
          <a:xfrm>
            <a:off x="152961" y="4172137"/>
            <a:ext cx="554513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1697" name="TextBox 52"/>
          <p:cNvSpPr txBox="1">
            <a:spLocks noChangeArrowheads="1"/>
          </p:cNvSpPr>
          <p:nvPr/>
        </p:nvSpPr>
        <p:spPr bwMode="auto">
          <a:xfrm rot="-5400000">
            <a:off x="-247090" y="4737288"/>
            <a:ext cx="1171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GB" altLang="en-US" sz="1600">
                <a:latin typeface="Calibri" panose="020F0502020204030204" pitchFamily="34" charset="0"/>
                <a:cs typeface="Arial" panose="020B0604020202020204" pitchFamily="34" charset="0"/>
              </a:rPr>
              <a:t>on-detector</a:t>
            </a:r>
          </a:p>
        </p:txBody>
      </p:sp>
      <p:sp>
        <p:nvSpPr>
          <p:cNvPr id="71698" name="TextBox 53"/>
          <p:cNvSpPr txBox="1">
            <a:spLocks noChangeArrowheads="1"/>
          </p:cNvSpPr>
          <p:nvPr/>
        </p:nvSpPr>
        <p:spPr bwMode="auto">
          <a:xfrm rot="-5400000">
            <a:off x="-255821" y="3302981"/>
            <a:ext cx="1189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GB" altLang="en-US" sz="1600">
                <a:latin typeface="Calibri" panose="020F0502020204030204" pitchFamily="34" charset="0"/>
                <a:cs typeface="Arial" panose="020B0604020202020204" pitchFamily="34" charset="0"/>
              </a:rPr>
              <a:t>off-detector</a:t>
            </a:r>
          </a:p>
        </p:txBody>
      </p:sp>
      <p:pic>
        <p:nvPicPr>
          <p:cNvPr id="71699" name="Picture 1" descr="C:\Documents\Dropbox\smartonero\Dropbox\SRS Documents\Photos\Small-SRS-8HDMI-in-Cr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6210" y="1994087"/>
            <a:ext cx="29686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0" name="TextBox 49"/>
          <p:cNvSpPr txBox="1">
            <a:spLocks noChangeArrowheads="1"/>
          </p:cNvSpPr>
          <p:nvPr/>
        </p:nvSpPr>
        <p:spPr bwMode="auto">
          <a:xfrm>
            <a:off x="7636435" y="3721287"/>
            <a:ext cx="1366838" cy="666750"/>
          </a:xfrm>
          <a:prstGeom prst="rect">
            <a:avLst/>
          </a:prstGeom>
          <a:solidFill>
            <a:schemeClr val="bg1"/>
          </a:solidFill>
          <a:ln w="25400" algn="ctr">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en-US" sz="1800" b="1">
                <a:solidFill>
                  <a:srgbClr val="000000"/>
                </a:solidFill>
                <a:latin typeface="Calibri" panose="020F0502020204030204" pitchFamily="34" charset="0"/>
                <a:cs typeface="Arial" panose="020B0604020202020204" pitchFamily="34" charset="0"/>
              </a:rPr>
              <a:t>Front-end (FPGA) card </a:t>
            </a:r>
            <a:endParaRPr lang="en-US" altLang="en-US" sz="1800">
              <a:solidFill>
                <a:srgbClr val="000000"/>
              </a:solidFill>
              <a:latin typeface="Calibri" panose="020F0502020204030204" pitchFamily="34" charset="0"/>
              <a:cs typeface="Arial" panose="020B0604020202020204" pitchFamily="34" charset="0"/>
            </a:endParaRPr>
          </a:p>
        </p:txBody>
      </p:sp>
      <p:sp>
        <p:nvSpPr>
          <p:cNvPr id="71701" name="TextBox 50"/>
          <p:cNvSpPr txBox="1">
            <a:spLocks noChangeArrowheads="1"/>
          </p:cNvSpPr>
          <p:nvPr/>
        </p:nvSpPr>
        <p:spPr bwMode="auto">
          <a:xfrm>
            <a:off x="6052110" y="4442012"/>
            <a:ext cx="2376488" cy="606425"/>
          </a:xfrm>
          <a:prstGeom prst="rect">
            <a:avLst/>
          </a:prstGeom>
          <a:solidFill>
            <a:schemeClr val="bg1"/>
          </a:solidFill>
          <a:ln w="25400" algn="ctr">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en-US" sz="1600" b="1">
                <a:solidFill>
                  <a:srgbClr val="000000"/>
                </a:solidFill>
                <a:latin typeface="Calibri" panose="020F0502020204030204" pitchFamily="34" charset="0"/>
                <a:cs typeface="Arial" panose="020B0604020202020204" pitchFamily="34" charset="0"/>
              </a:rPr>
              <a:t>Adapter Card </a:t>
            </a:r>
          </a:p>
          <a:p>
            <a:pPr eaLnBrk="1" hangingPunct="1">
              <a:spcBef>
                <a:spcPct val="0"/>
              </a:spcBef>
            </a:pPr>
            <a:r>
              <a:rPr lang="en-US" altLang="en-US" sz="1600">
                <a:solidFill>
                  <a:srgbClr val="000000"/>
                </a:solidFill>
                <a:latin typeface="Calibri" panose="020F0502020204030204" pitchFamily="34" charset="0"/>
                <a:cs typeface="Arial" panose="020B0604020202020204" pitchFamily="34" charset="0"/>
              </a:rPr>
              <a:t> ADC / digital / optical /…</a:t>
            </a:r>
          </a:p>
        </p:txBody>
      </p:sp>
      <p:pic>
        <p:nvPicPr>
          <p:cNvPr id="71702" name="Picture 9" descr="Beetle_ASIC_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323" y="4819837"/>
            <a:ext cx="49371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4487" y="4833938"/>
            <a:ext cx="4683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4" name="Picture 11" descr="apv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5261" y="4876800"/>
            <a:ext cx="504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5" name="Picture 45" descr="Micromeg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8123" y="5715904"/>
            <a:ext cx="1479550" cy="111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6" name="Line 46"/>
          <p:cNvSpPr>
            <a:spLocks noChangeShapeType="1"/>
          </p:cNvSpPr>
          <p:nvPr/>
        </p:nvSpPr>
        <p:spPr bwMode="auto">
          <a:xfrm flipH="1" flipV="1">
            <a:off x="7779310" y="3291074"/>
            <a:ext cx="144463" cy="35877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1707" name="Line 47"/>
          <p:cNvSpPr>
            <a:spLocks noChangeShapeType="1"/>
          </p:cNvSpPr>
          <p:nvPr/>
        </p:nvSpPr>
        <p:spPr bwMode="auto">
          <a:xfrm flipV="1">
            <a:off x="6555348" y="3362512"/>
            <a:ext cx="576262" cy="10080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71708" name="Object 49"/>
          <p:cNvGraphicFramePr>
            <a:graphicFrameLocks noChangeAspect="1"/>
          </p:cNvGraphicFramePr>
          <p:nvPr>
            <p:extLst>
              <p:ext uri="{D42A27DB-BD31-4B8C-83A1-F6EECF244321}">
                <p14:modId xmlns:p14="http://schemas.microsoft.com/office/powerpoint/2010/main" val="1237706367"/>
              </p:ext>
            </p:extLst>
          </p:nvPr>
        </p:nvGraphicFramePr>
        <p:xfrm>
          <a:off x="3721660" y="1519424"/>
          <a:ext cx="879475" cy="879475"/>
        </p:xfrm>
        <a:graphic>
          <a:graphicData uri="http://schemas.openxmlformats.org/presentationml/2006/ole">
            <mc:AlternateContent xmlns:mc="http://schemas.openxmlformats.org/markup-compatibility/2006">
              <mc:Choice xmlns:v="urn:schemas-microsoft-com:vml" Requires="v">
                <p:oleObj spid="_x0000_s15581" name="Bitmap Image" r:id="rId9" imgW="1095528" imgH="1095528" progId="Paint.Picture">
                  <p:embed/>
                </p:oleObj>
              </mc:Choice>
              <mc:Fallback>
                <p:oleObj name="Bitmap Image" r:id="rId9" imgW="1095528" imgH="1095528"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1660" y="1519424"/>
                        <a:ext cx="879475"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09" name="Line 50"/>
          <p:cNvSpPr>
            <a:spLocks noChangeShapeType="1"/>
          </p:cNvSpPr>
          <p:nvPr/>
        </p:nvSpPr>
        <p:spPr bwMode="auto">
          <a:xfrm flipH="1" flipV="1">
            <a:off x="3393048" y="1508312"/>
            <a:ext cx="504825" cy="2159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1710" name="Line 51"/>
          <p:cNvSpPr>
            <a:spLocks noChangeShapeType="1"/>
          </p:cNvSpPr>
          <p:nvPr/>
        </p:nvSpPr>
        <p:spPr bwMode="auto">
          <a:xfrm flipH="1">
            <a:off x="3393048" y="2084575"/>
            <a:ext cx="504825" cy="35877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1711" name="Line 52"/>
          <p:cNvSpPr>
            <a:spLocks noChangeShapeType="1"/>
          </p:cNvSpPr>
          <p:nvPr/>
        </p:nvSpPr>
        <p:spPr bwMode="auto">
          <a:xfrm>
            <a:off x="4472548" y="2227450"/>
            <a:ext cx="433388" cy="3603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1712" name="TextBox 2"/>
          <p:cNvSpPr txBox="1">
            <a:spLocks noChangeArrowheads="1"/>
          </p:cNvSpPr>
          <p:nvPr/>
        </p:nvSpPr>
        <p:spPr bwMode="auto">
          <a:xfrm>
            <a:off x="4829239" y="1133616"/>
            <a:ext cx="208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800" dirty="0"/>
              <a:t>Max 40 FEC/ SRU</a:t>
            </a:r>
            <a:endParaRPr lang="zh-CN" altLang="en-US" sz="1800" dirty="0"/>
          </a:p>
        </p:txBody>
      </p:sp>
      <p:pic>
        <p:nvPicPr>
          <p:cNvPr id="50" name="Picture 9" descr="GEMphotoSauli200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3756" y="5756462"/>
            <a:ext cx="1268846"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灯片编号占位符 1"/>
          <p:cNvSpPr>
            <a:spLocks noGrp="1"/>
          </p:cNvSpPr>
          <p:nvPr>
            <p:ph type="sldNum" sz="quarter" idx="12"/>
          </p:nvPr>
        </p:nvSpPr>
        <p:spPr/>
        <p:txBody>
          <a:bodyPr/>
          <a:lstStyle/>
          <a:p>
            <a:fld id="{3E259F91-715E-4CA3-9356-63EE0492BF41}" type="slidenum">
              <a:rPr lang="en-US" altLang="zh-CN" smtClean="0">
                <a:solidFill>
                  <a:prstClr val="black"/>
                </a:solidFill>
              </a:rPr>
              <a:pPr/>
              <a:t>14</a:t>
            </a:fld>
            <a:endParaRPr lang="en-US" altLang="zh-CN">
              <a:solidFill>
                <a:prstClr val="black"/>
              </a:solidFill>
            </a:endParaRPr>
          </a:p>
        </p:txBody>
      </p:sp>
    </p:spTree>
    <p:extLst>
      <p:ext uri="{BB962C8B-B14F-4D97-AF65-F5344CB8AC3E}">
        <p14:creationId xmlns:p14="http://schemas.microsoft.com/office/powerpoint/2010/main" val="1275886852"/>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SRS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Scalable Readout System</a:t>
            </a:r>
            <a:r>
              <a:rPr lang="zh-CN" altLang="en-US" dirty="0">
                <a:latin typeface="Times New Roman" panose="02020603050405020304" pitchFamily="18" charset="0"/>
                <a:cs typeface="Times New Roman" panose="02020603050405020304" pitchFamily="18" charset="0"/>
              </a:rPr>
              <a:t>）架构</a:t>
            </a:r>
            <a:endParaRPr lang="zh-CN" altLang="en-US" dirty="0"/>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15</a:t>
            </a:fld>
            <a:endParaRPr lang="en-US"/>
          </a:p>
        </p:txBody>
      </p:sp>
      <p:grpSp>
        <p:nvGrpSpPr>
          <p:cNvPr id="7" name="Content Placeholder 3"/>
          <p:cNvGrpSpPr>
            <a:grpSpLocks noGrp="1"/>
          </p:cNvGrpSpPr>
          <p:nvPr/>
        </p:nvGrpSpPr>
        <p:grpSpPr bwMode="auto">
          <a:xfrm>
            <a:off x="147638" y="2919413"/>
            <a:ext cx="6356350" cy="3429000"/>
            <a:chOff x="68" y="1092"/>
            <a:chExt cx="5404" cy="2719"/>
          </a:xfrm>
        </p:grpSpPr>
        <p:pic>
          <p:nvPicPr>
            <p:cNvPr id="8" name="Picture 4" descr="srs_unit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1092"/>
              <a:ext cx="5184" cy="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374" y="1175"/>
              <a:ext cx="9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a:latin typeface="Calibri" panose="020F0502020204030204" pitchFamily="34" charset="0"/>
                  <a:cs typeface="Arial" panose="020B0604020202020204" pitchFamily="34" charset="0"/>
                </a:rPr>
                <a:t>Chip Carriers</a:t>
              </a:r>
            </a:p>
          </p:txBody>
        </p:sp>
        <p:sp>
          <p:nvSpPr>
            <p:cNvPr id="10" name="Text Box 6"/>
            <p:cNvSpPr txBox="1">
              <a:spLocks noChangeArrowheads="1"/>
            </p:cNvSpPr>
            <p:nvPr/>
          </p:nvSpPr>
          <p:spPr bwMode="auto">
            <a:xfrm rot="-5400000">
              <a:off x="-78" y="1585"/>
              <a:ext cx="5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1600">
                  <a:latin typeface="Calibri" panose="020F0502020204030204" pitchFamily="34" charset="0"/>
                  <a:cs typeface="Arial" panose="020B0604020202020204" pitchFamily="34" charset="0"/>
                </a:rPr>
                <a:t>Single</a:t>
              </a:r>
            </a:p>
          </p:txBody>
        </p:sp>
        <p:sp>
          <p:nvSpPr>
            <p:cNvPr id="11" name="Text Box 7"/>
            <p:cNvSpPr txBox="1">
              <a:spLocks noChangeArrowheads="1"/>
            </p:cNvSpPr>
            <p:nvPr/>
          </p:nvSpPr>
          <p:spPr bwMode="auto">
            <a:xfrm rot="-5400000">
              <a:off x="-55" y="2209"/>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1600">
                  <a:latin typeface="Calibri" panose="020F0502020204030204" pitchFamily="34" charset="0"/>
                  <a:cs typeface="Arial" panose="020B0604020202020204" pitchFamily="34" charset="0"/>
                </a:rPr>
                <a:t>Master</a:t>
              </a:r>
            </a:p>
          </p:txBody>
        </p:sp>
        <p:sp>
          <p:nvSpPr>
            <p:cNvPr id="12" name="Text Box 8"/>
            <p:cNvSpPr txBox="1">
              <a:spLocks noChangeArrowheads="1"/>
            </p:cNvSpPr>
            <p:nvPr/>
          </p:nvSpPr>
          <p:spPr bwMode="auto">
            <a:xfrm rot="-5400000">
              <a:off x="-55" y="2666"/>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1600">
                  <a:latin typeface="Calibri" panose="020F0502020204030204" pitchFamily="34" charset="0"/>
                  <a:cs typeface="Arial" panose="020B0604020202020204" pitchFamily="34" charset="0"/>
                </a:rPr>
                <a:t>Slave</a:t>
              </a:r>
            </a:p>
          </p:txBody>
        </p:sp>
      </p:grpSp>
      <p:sp>
        <p:nvSpPr>
          <p:cNvPr id="13" name="TextBox 11"/>
          <p:cNvSpPr txBox="1"/>
          <p:nvPr/>
        </p:nvSpPr>
        <p:spPr>
          <a:xfrm>
            <a:off x="228600" y="1236663"/>
            <a:ext cx="1371600" cy="18161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zh-CN" sz="1600" dirty="0">
                <a:solidFill>
                  <a:srgbClr val="000000"/>
                </a:solidFill>
                <a:ea typeface="宋体" pitchFamily="2" charset="-122"/>
              </a:rPr>
              <a:t>On-detector front-end hybrids</a:t>
            </a:r>
          </a:p>
          <a:p>
            <a:pPr eaLnBrk="1" hangingPunct="1">
              <a:buFont typeface="Arial" pitchFamily="34" charset="0"/>
              <a:buChar char="•"/>
              <a:defRPr/>
            </a:pPr>
            <a:r>
              <a:rPr lang="en-US" altLang="zh-CN" sz="1600" dirty="0">
                <a:solidFill>
                  <a:srgbClr val="000000"/>
                </a:solidFill>
                <a:ea typeface="宋体" pitchFamily="2" charset="-122"/>
              </a:rPr>
              <a:t> APV25</a:t>
            </a:r>
          </a:p>
          <a:p>
            <a:pPr eaLnBrk="1" hangingPunct="1">
              <a:buFont typeface="Arial" pitchFamily="34" charset="0"/>
              <a:buChar char="•"/>
              <a:defRPr/>
            </a:pPr>
            <a:r>
              <a:rPr lang="en-US" altLang="zh-CN" sz="1600" dirty="0">
                <a:solidFill>
                  <a:srgbClr val="000000"/>
                </a:solidFill>
                <a:ea typeface="宋体" pitchFamily="2" charset="-122"/>
              </a:rPr>
              <a:t> VFAT</a:t>
            </a:r>
          </a:p>
          <a:p>
            <a:pPr eaLnBrk="1" hangingPunct="1">
              <a:buFont typeface="Arial" pitchFamily="34" charset="0"/>
              <a:buChar char="•"/>
              <a:defRPr/>
            </a:pPr>
            <a:r>
              <a:rPr lang="en-US" altLang="zh-CN" sz="1600" dirty="0">
                <a:solidFill>
                  <a:srgbClr val="000000"/>
                </a:solidFill>
                <a:ea typeface="宋体" pitchFamily="2" charset="-122"/>
              </a:rPr>
              <a:t> BEETLE</a:t>
            </a:r>
          </a:p>
          <a:p>
            <a:pPr eaLnBrk="1" hangingPunct="1">
              <a:buFont typeface="Arial" pitchFamily="34" charset="0"/>
              <a:buChar char="•"/>
              <a:defRPr/>
            </a:pPr>
            <a:r>
              <a:rPr lang="en-US" altLang="zh-CN" sz="1600" dirty="0">
                <a:solidFill>
                  <a:srgbClr val="000000"/>
                </a:solidFill>
                <a:ea typeface="宋体" pitchFamily="2" charset="-122"/>
              </a:rPr>
              <a:t> …</a:t>
            </a:r>
          </a:p>
        </p:txBody>
      </p:sp>
      <p:cxnSp>
        <p:nvCxnSpPr>
          <p:cNvPr id="14" name="Straight Arrow Connector 13"/>
          <p:cNvCxnSpPr/>
          <p:nvPr/>
        </p:nvCxnSpPr>
        <p:spPr>
          <a:xfrm rot="16200000" flipH="1">
            <a:off x="374650" y="3184525"/>
            <a:ext cx="457200" cy="304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4038600" y="1309688"/>
            <a:ext cx="2057400" cy="1384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zh-CN" sz="1400" dirty="0">
                <a:solidFill>
                  <a:srgbClr val="000000"/>
                </a:solidFill>
                <a:ea typeface="宋体" pitchFamily="2" charset="-122"/>
              </a:rPr>
              <a:t>Front-end adapter </a:t>
            </a:r>
          </a:p>
          <a:p>
            <a:pPr eaLnBrk="1" hangingPunct="1">
              <a:defRPr/>
            </a:pPr>
            <a:r>
              <a:rPr lang="en-US" altLang="zh-CN" sz="1400" dirty="0">
                <a:solidFill>
                  <a:srgbClr val="000000"/>
                </a:solidFill>
                <a:ea typeface="宋体" pitchFamily="2" charset="-122"/>
              </a:rPr>
              <a:t>(FE-specific)</a:t>
            </a:r>
          </a:p>
          <a:p>
            <a:pPr eaLnBrk="1" hangingPunct="1">
              <a:buFont typeface="Arial" pitchFamily="34" charset="0"/>
              <a:buChar char="•"/>
              <a:defRPr/>
            </a:pPr>
            <a:r>
              <a:rPr lang="en-US" altLang="zh-CN" sz="1400" dirty="0">
                <a:solidFill>
                  <a:srgbClr val="000000"/>
                </a:solidFill>
                <a:ea typeface="宋体" pitchFamily="2" charset="-122"/>
              </a:rPr>
              <a:t> ADC card</a:t>
            </a:r>
          </a:p>
          <a:p>
            <a:pPr eaLnBrk="1" hangingPunct="1">
              <a:buFont typeface="Arial" pitchFamily="34" charset="0"/>
              <a:buChar char="•"/>
              <a:defRPr/>
            </a:pPr>
            <a:r>
              <a:rPr lang="en-US" altLang="zh-CN" sz="1400" dirty="0">
                <a:solidFill>
                  <a:srgbClr val="000000"/>
                </a:solidFill>
                <a:ea typeface="宋体" pitchFamily="2" charset="-122"/>
              </a:rPr>
              <a:t> digital FE card (VFAT)</a:t>
            </a:r>
          </a:p>
          <a:p>
            <a:pPr eaLnBrk="1" hangingPunct="1">
              <a:buFont typeface="Arial" pitchFamily="34" charset="0"/>
              <a:buChar char="•"/>
              <a:defRPr/>
            </a:pPr>
            <a:r>
              <a:rPr lang="en-US" altLang="zh-CN" sz="1400" dirty="0">
                <a:solidFill>
                  <a:srgbClr val="000000"/>
                </a:solidFill>
                <a:ea typeface="宋体" pitchFamily="2" charset="-122"/>
              </a:rPr>
              <a:t> GBT receiver</a:t>
            </a:r>
          </a:p>
          <a:p>
            <a:pPr eaLnBrk="1" hangingPunct="1">
              <a:buFont typeface="Arial" pitchFamily="34" charset="0"/>
              <a:buChar char="•"/>
              <a:defRPr/>
            </a:pPr>
            <a:r>
              <a:rPr lang="en-US" altLang="zh-CN" sz="1400" dirty="0">
                <a:solidFill>
                  <a:srgbClr val="000000"/>
                </a:solidFill>
                <a:ea typeface="宋体" pitchFamily="2" charset="-122"/>
              </a:rPr>
              <a:t> …</a:t>
            </a:r>
          </a:p>
        </p:txBody>
      </p:sp>
      <p:sp>
        <p:nvSpPr>
          <p:cNvPr id="16" name="TextBox 15"/>
          <p:cNvSpPr txBox="1"/>
          <p:nvPr/>
        </p:nvSpPr>
        <p:spPr>
          <a:xfrm>
            <a:off x="6227763" y="949325"/>
            <a:ext cx="1905000" cy="11699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400" dirty="0"/>
              <a:t>Front-end FPGA card (SRS standard)</a:t>
            </a:r>
          </a:p>
          <a:p>
            <a:pPr eaLnBrk="1" fontAlgn="auto" hangingPunct="1">
              <a:spcBef>
                <a:spcPts val="0"/>
              </a:spcBef>
              <a:spcAft>
                <a:spcPts val="0"/>
              </a:spcAft>
              <a:defRPr/>
            </a:pPr>
            <a:r>
              <a:rPr lang="en-US" sz="1400" dirty="0"/>
              <a:t>modular firmware:</a:t>
            </a:r>
          </a:p>
          <a:p>
            <a:pPr eaLnBrk="1" fontAlgn="auto" hangingPunct="1">
              <a:spcBef>
                <a:spcPts val="0"/>
              </a:spcBef>
              <a:spcAft>
                <a:spcPts val="0"/>
              </a:spcAft>
              <a:buFont typeface="Arial" pitchFamily="34" charset="0"/>
              <a:buChar char="•"/>
              <a:defRPr/>
            </a:pPr>
            <a:r>
              <a:rPr lang="en-US" sz="1400" dirty="0"/>
              <a:t>SRS control</a:t>
            </a:r>
          </a:p>
          <a:p>
            <a:pPr eaLnBrk="1" fontAlgn="auto" hangingPunct="1">
              <a:spcBef>
                <a:spcPts val="0"/>
              </a:spcBef>
              <a:spcAft>
                <a:spcPts val="0"/>
              </a:spcAft>
              <a:buFont typeface="Arial" pitchFamily="34" charset="0"/>
              <a:buChar char="•"/>
              <a:defRPr/>
            </a:pPr>
            <a:r>
              <a:rPr lang="en-US" sz="1400" dirty="0"/>
              <a:t>application specific</a:t>
            </a:r>
          </a:p>
        </p:txBody>
      </p:sp>
      <p:sp>
        <p:nvSpPr>
          <p:cNvPr id="17" name="Right Arrow 17"/>
          <p:cNvSpPr/>
          <p:nvPr/>
        </p:nvSpPr>
        <p:spPr>
          <a:xfrm>
            <a:off x="6303963" y="4357688"/>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err="1"/>
              <a:t>GbE</a:t>
            </a:r>
            <a:endParaRPr lang="en-US" dirty="0"/>
          </a:p>
        </p:txBody>
      </p:sp>
      <p:sp>
        <p:nvSpPr>
          <p:cNvPr id="18" name="TextBox 18"/>
          <p:cNvSpPr txBox="1">
            <a:spLocks noChangeArrowheads="1"/>
          </p:cNvSpPr>
          <p:nvPr/>
        </p:nvSpPr>
        <p:spPr bwMode="auto">
          <a:xfrm>
            <a:off x="6303963" y="4811713"/>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1400">
                <a:latin typeface="Calibri" panose="020F0502020204030204" pitchFamily="34" charset="0"/>
                <a:cs typeface="Arial" panose="020B0604020202020204" pitchFamily="34" charset="0"/>
              </a:rPr>
              <a:t>to DAQ (small/ medium size system)</a:t>
            </a:r>
          </a:p>
        </p:txBody>
      </p:sp>
      <p:sp>
        <p:nvSpPr>
          <p:cNvPr id="19" name="TextBox 19"/>
          <p:cNvSpPr txBox="1">
            <a:spLocks noChangeArrowheads="1"/>
          </p:cNvSpPr>
          <p:nvPr/>
        </p:nvSpPr>
        <p:spPr bwMode="auto">
          <a:xfrm>
            <a:off x="6227763" y="3440113"/>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1400">
                <a:latin typeface="Calibri" panose="020F0502020204030204" pitchFamily="34" charset="0"/>
                <a:cs typeface="Arial" panose="020B0604020202020204" pitchFamily="34" charset="0"/>
              </a:rPr>
              <a:t>to SRU</a:t>
            </a:r>
          </a:p>
          <a:p>
            <a:pPr eaLnBrk="1" hangingPunct="1"/>
            <a:r>
              <a:rPr lang="en-US" altLang="en-US" sz="1400">
                <a:latin typeface="Calibri" panose="020F0502020204030204" pitchFamily="34" charset="0"/>
                <a:cs typeface="Arial" panose="020B0604020202020204" pitchFamily="34" charset="0"/>
              </a:rPr>
              <a:t>(large-size system)</a:t>
            </a:r>
          </a:p>
        </p:txBody>
      </p:sp>
      <p:cxnSp>
        <p:nvCxnSpPr>
          <p:cNvPr id="20" name="Straight Arrow Connector 21"/>
          <p:cNvCxnSpPr/>
          <p:nvPr/>
        </p:nvCxnSpPr>
        <p:spPr>
          <a:xfrm flipH="1">
            <a:off x="4065588" y="2676525"/>
            <a:ext cx="361950" cy="7540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1" name="Straight Arrow Connector 25"/>
          <p:cNvCxnSpPr/>
          <p:nvPr/>
        </p:nvCxnSpPr>
        <p:spPr>
          <a:xfrm flipH="1">
            <a:off x="5818188" y="2389188"/>
            <a:ext cx="841375" cy="102393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2" name="TextBox 26"/>
          <p:cNvSpPr txBox="1"/>
          <p:nvPr/>
        </p:nvSpPr>
        <p:spPr>
          <a:xfrm>
            <a:off x="1752600" y="1403350"/>
            <a:ext cx="2133600" cy="1384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zh-CN" sz="1400" dirty="0">
                <a:solidFill>
                  <a:srgbClr val="000000"/>
                </a:solidFill>
                <a:ea typeface="宋体" pitchFamily="2" charset="-122"/>
              </a:rPr>
              <a:t>Chip-links</a:t>
            </a:r>
          </a:p>
          <a:p>
            <a:pPr eaLnBrk="1" hangingPunct="1">
              <a:buFont typeface="Arial" pitchFamily="34" charset="0"/>
              <a:buChar char="•"/>
              <a:defRPr/>
            </a:pPr>
            <a:r>
              <a:rPr lang="en-US" altLang="zh-CN" sz="1400" dirty="0">
                <a:solidFill>
                  <a:srgbClr val="000000"/>
                </a:solidFill>
                <a:ea typeface="宋体" pitchFamily="2" charset="-122"/>
              </a:rPr>
              <a:t> HDMI</a:t>
            </a:r>
          </a:p>
          <a:p>
            <a:pPr eaLnBrk="1" hangingPunct="1">
              <a:defRPr/>
            </a:pPr>
            <a:r>
              <a:rPr lang="en-US" altLang="zh-CN" sz="1400" dirty="0">
                <a:solidFill>
                  <a:srgbClr val="000000"/>
                </a:solidFill>
                <a:ea typeface="宋体" pitchFamily="2" charset="-122"/>
              </a:rPr>
              <a:t>   - analog (APV/Beetle)</a:t>
            </a:r>
          </a:p>
          <a:p>
            <a:pPr eaLnBrk="1" hangingPunct="1">
              <a:defRPr/>
            </a:pPr>
            <a:r>
              <a:rPr lang="en-US" altLang="zh-CN" sz="1400" dirty="0">
                <a:solidFill>
                  <a:srgbClr val="000000"/>
                </a:solidFill>
                <a:ea typeface="宋体" pitchFamily="2" charset="-122"/>
              </a:rPr>
              <a:t>   - digital (VFAT/Beetle)</a:t>
            </a:r>
          </a:p>
          <a:p>
            <a:pPr eaLnBrk="1" hangingPunct="1">
              <a:buFont typeface="Arial" pitchFamily="34" charset="0"/>
              <a:buChar char="•"/>
              <a:defRPr/>
            </a:pPr>
            <a:r>
              <a:rPr lang="en-US" altLang="zh-CN" sz="1400" dirty="0">
                <a:solidFill>
                  <a:srgbClr val="000000"/>
                </a:solidFill>
                <a:ea typeface="宋体" pitchFamily="2" charset="-122"/>
              </a:rPr>
              <a:t> optical (GBT. …)</a:t>
            </a:r>
          </a:p>
          <a:p>
            <a:pPr eaLnBrk="1" hangingPunct="1">
              <a:buFont typeface="Arial" pitchFamily="34" charset="0"/>
              <a:buChar char="•"/>
              <a:defRPr/>
            </a:pPr>
            <a:r>
              <a:rPr lang="en-US" altLang="zh-CN" sz="1400" dirty="0">
                <a:solidFill>
                  <a:srgbClr val="000000"/>
                </a:solidFill>
                <a:ea typeface="宋体" pitchFamily="2" charset="-122"/>
              </a:rPr>
              <a:t>…</a:t>
            </a:r>
          </a:p>
        </p:txBody>
      </p:sp>
      <p:cxnSp>
        <p:nvCxnSpPr>
          <p:cNvPr id="23" name="Straight Arrow Connector 28"/>
          <p:cNvCxnSpPr/>
          <p:nvPr/>
        </p:nvCxnSpPr>
        <p:spPr>
          <a:xfrm flipH="1">
            <a:off x="2235200" y="2820988"/>
            <a:ext cx="320675" cy="68738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4" name="Right Arrow 17"/>
          <p:cNvSpPr/>
          <p:nvPr/>
        </p:nvSpPr>
        <p:spPr>
          <a:xfrm>
            <a:off x="6324600" y="3897313"/>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DTC</a:t>
            </a:r>
          </a:p>
        </p:txBody>
      </p:sp>
      <p:pic>
        <p:nvPicPr>
          <p:cNvPr id="25"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4495800"/>
            <a:ext cx="85725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6" name="对象 5"/>
          <p:cNvGraphicFramePr>
            <a:graphicFrameLocks noGrp="1" noChangeAspect="1"/>
          </p:cNvGraphicFramePr>
          <p:nvPr/>
        </p:nvGraphicFramePr>
        <p:xfrm>
          <a:off x="7667625" y="3684588"/>
          <a:ext cx="1296988" cy="712787"/>
        </p:xfrm>
        <a:graphic>
          <a:graphicData uri="http://schemas.openxmlformats.org/presentationml/2006/ole">
            <mc:AlternateContent xmlns:mc="http://schemas.openxmlformats.org/markup-compatibility/2006">
              <mc:Choice xmlns:v="urn:schemas-microsoft-com:vml" Requires="v">
                <p:oleObj spid="_x0000_s23852" name="Bitmap Image" r:id="rId6" imgW="7268590" imgH="3809524" progId="PBrush">
                  <p:embed/>
                </p:oleObj>
              </mc:Choice>
              <mc:Fallback>
                <p:oleObj name="Bitmap Image" r:id="rId6" imgW="7268590" imgH="3809524" progId="PBrush">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7625" y="3684588"/>
                        <a:ext cx="1296988"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对象 6"/>
          <p:cNvGraphicFramePr>
            <a:graphicFrameLocks noGrp="1" noChangeAspect="1"/>
          </p:cNvGraphicFramePr>
          <p:nvPr/>
        </p:nvGraphicFramePr>
        <p:xfrm>
          <a:off x="7667625" y="2170113"/>
          <a:ext cx="1308100" cy="1514475"/>
        </p:xfrm>
        <a:graphic>
          <a:graphicData uri="http://schemas.openxmlformats.org/presentationml/2006/ole">
            <mc:AlternateContent xmlns:mc="http://schemas.openxmlformats.org/markup-compatibility/2006">
              <mc:Choice xmlns:v="urn:schemas-microsoft-com:vml" Requires="v">
                <p:oleObj spid="_x0000_s23853" name="Bitmap Image" r:id="rId8" imgW="4933333" imgH="5458587" progId="PBrush">
                  <p:embed/>
                </p:oleObj>
              </mc:Choice>
              <mc:Fallback>
                <p:oleObj name="Bitmap Image" r:id="rId8" imgW="4933333" imgH="5458587" progId="PBrush">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7625" y="2170113"/>
                        <a:ext cx="13081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矩形 2"/>
          <p:cNvSpPr>
            <a:spLocks noChangeArrowheads="1"/>
          </p:cNvSpPr>
          <p:nvPr/>
        </p:nvSpPr>
        <p:spPr bwMode="auto">
          <a:xfrm>
            <a:off x="6440488" y="2779713"/>
            <a:ext cx="1449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b="1">
                <a:solidFill>
                  <a:srgbClr val="FF0000"/>
                </a:solidFill>
              </a:rPr>
              <a:t>Max 40 FEC/ SRU</a:t>
            </a:r>
            <a:endParaRPr lang="zh-CN" altLang="en-US" sz="1200" b="1">
              <a:solidFill>
                <a:srgbClr val="FF0000"/>
              </a:solidFill>
            </a:endParaRPr>
          </a:p>
        </p:txBody>
      </p:sp>
      <p:sp>
        <p:nvSpPr>
          <p:cNvPr id="29" name="矩形 27"/>
          <p:cNvSpPr>
            <a:spLocks noChangeArrowheads="1"/>
          </p:cNvSpPr>
          <p:nvPr/>
        </p:nvSpPr>
        <p:spPr bwMode="auto">
          <a:xfrm>
            <a:off x="1436688" y="4549775"/>
            <a:ext cx="191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a:t>Max 16 chip carriers/FEC</a:t>
            </a:r>
            <a:endParaRPr lang="zh-CN" altLang="en-US" sz="1200"/>
          </a:p>
        </p:txBody>
      </p:sp>
    </p:spTree>
    <p:extLst>
      <p:ext uri="{BB962C8B-B14F-4D97-AF65-F5344CB8AC3E}">
        <p14:creationId xmlns:p14="http://schemas.microsoft.com/office/powerpoint/2010/main" val="19516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Hans\R&amp;D\rd51\WG52\Production files SRS\SRU\SRU-2 Revision\Views\mounted PC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938" y="5341938"/>
            <a:ext cx="21971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itle 1"/>
          <p:cNvSpPr txBox="1">
            <a:spLocks/>
          </p:cNvSpPr>
          <p:nvPr/>
        </p:nvSpPr>
        <p:spPr bwMode="auto">
          <a:xfrm>
            <a:off x="171450" y="188913"/>
            <a:ext cx="42560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4000" b="1">
                <a:solidFill>
                  <a:srgbClr val="0070C0"/>
                </a:solidFill>
                <a:cs typeface="Arial" panose="020B0604020202020204" pitchFamily="34" charset="0"/>
              </a:rPr>
              <a:t>S</a:t>
            </a:r>
            <a:r>
              <a:rPr lang="en-GB" altLang="zh-CN" sz="4000" b="1">
                <a:solidFill>
                  <a:srgbClr val="00B050"/>
                </a:solidFill>
                <a:cs typeface="Arial" panose="020B0604020202020204" pitchFamily="34" charset="0"/>
              </a:rPr>
              <a:t>R</a:t>
            </a:r>
            <a:r>
              <a:rPr lang="en-GB" altLang="zh-CN" sz="4000" b="1">
                <a:solidFill>
                  <a:srgbClr val="FF0000"/>
                </a:solidFill>
                <a:cs typeface="Arial" panose="020B0604020202020204" pitchFamily="34" charset="0"/>
              </a:rPr>
              <a:t>S</a:t>
            </a:r>
            <a:r>
              <a:rPr lang="en-GB" altLang="zh-CN" sz="4000" b="1">
                <a:solidFill>
                  <a:schemeClr val="tx2"/>
                </a:solidFill>
                <a:cs typeface="Arial" panose="020B0604020202020204" pitchFamily="34" charset="0"/>
              </a:rPr>
              <a:t>  Classic </a:t>
            </a:r>
          </a:p>
        </p:txBody>
      </p:sp>
      <p:pic>
        <p:nvPicPr>
          <p:cNvPr id="8090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8" y="1773238"/>
            <a:ext cx="3913187"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2" name="TextBox 7"/>
          <p:cNvSpPr txBox="1">
            <a:spLocks noChangeArrowheads="1"/>
          </p:cNvSpPr>
          <p:nvPr/>
        </p:nvSpPr>
        <p:spPr bwMode="auto">
          <a:xfrm>
            <a:off x="288925" y="1349375"/>
            <a:ext cx="2879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b="1"/>
              <a:t>table-top  SRS Combo </a:t>
            </a:r>
            <a:r>
              <a:rPr lang="en-GB" altLang="zh-CN" sz="1200"/>
              <a:t>=   generic  FEC card </a:t>
            </a:r>
          </a:p>
          <a:p>
            <a:r>
              <a:rPr lang="en-GB" altLang="zh-CN" sz="1200"/>
              <a:t>+ detector-specific  link  adapter card</a:t>
            </a:r>
          </a:p>
          <a:p>
            <a:r>
              <a:rPr lang="en-GB" altLang="zh-CN" sz="1200"/>
              <a:t>+ APV hybrids ( 16 max)</a:t>
            </a:r>
          </a:p>
        </p:txBody>
      </p:sp>
      <p:sp>
        <p:nvSpPr>
          <p:cNvPr id="80903" name="TextBox 8"/>
          <p:cNvSpPr txBox="1">
            <a:spLocks noChangeArrowheads="1"/>
          </p:cNvSpPr>
          <p:nvPr/>
        </p:nvSpPr>
        <p:spPr bwMode="auto">
          <a:xfrm>
            <a:off x="762000" y="981075"/>
            <a:ext cx="898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b="1" u="sng">
                <a:solidFill>
                  <a:srgbClr val="FF0000"/>
                </a:solidFill>
              </a:rPr>
              <a:t>BASICs</a:t>
            </a:r>
            <a:r>
              <a:rPr lang="en-GB" altLang="zh-CN">
                <a:solidFill>
                  <a:srgbClr val="FF0000"/>
                </a:solidFill>
              </a:rPr>
              <a:t>:</a:t>
            </a:r>
          </a:p>
        </p:txBody>
      </p:sp>
      <p:sp>
        <p:nvSpPr>
          <p:cNvPr id="80904" name="TextBox 9"/>
          <p:cNvSpPr txBox="1">
            <a:spLocks noChangeArrowheads="1"/>
          </p:cNvSpPr>
          <p:nvPr/>
        </p:nvSpPr>
        <p:spPr bwMode="auto">
          <a:xfrm>
            <a:off x="128588" y="3503613"/>
            <a:ext cx="381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b="1"/>
              <a:t>Frontend chips </a:t>
            </a:r>
            <a:r>
              <a:rPr lang="en-GB" altLang="zh-CN" sz="1200"/>
              <a:t>on MPGD  carrier,  sparc protected,</a:t>
            </a:r>
          </a:p>
          <a:p>
            <a:r>
              <a:rPr lang="en-GB" altLang="zh-CN" sz="1200"/>
              <a:t>powered via  HDMI  </a:t>
            </a:r>
            <a:r>
              <a:rPr lang="en-GB" altLang="zh-CN" sz="1200" b="1"/>
              <a:t>Chip link </a:t>
            </a:r>
            <a:r>
              <a:rPr lang="en-GB" altLang="zh-CN" sz="1200"/>
              <a:t>( HDMI up 25 m)   between  </a:t>
            </a:r>
          </a:p>
          <a:p>
            <a:r>
              <a:rPr lang="en-GB" altLang="zh-CN" sz="1200"/>
              <a:t>Combo and   detector-resident  hybrids, 8 per Combo</a:t>
            </a:r>
          </a:p>
        </p:txBody>
      </p:sp>
      <p:cxnSp>
        <p:nvCxnSpPr>
          <p:cNvPr id="11" name="Straight Connector 5"/>
          <p:cNvCxnSpPr/>
          <p:nvPr/>
        </p:nvCxnSpPr>
        <p:spPr>
          <a:xfrm>
            <a:off x="4219575" y="1165225"/>
            <a:ext cx="22225" cy="4532313"/>
          </a:xfrm>
          <a:prstGeom prst="line">
            <a:avLst/>
          </a:prstGeom>
        </p:spPr>
        <p:style>
          <a:lnRef idx="1">
            <a:schemeClr val="accent1"/>
          </a:lnRef>
          <a:fillRef idx="0">
            <a:schemeClr val="accent1"/>
          </a:fillRef>
          <a:effectRef idx="0">
            <a:schemeClr val="accent1"/>
          </a:effectRef>
          <a:fontRef idx="minor">
            <a:schemeClr val="tx1"/>
          </a:fontRef>
        </p:style>
      </p:cxnSp>
      <p:pic>
        <p:nvPicPr>
          <p:cNvPr id="8090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5050" y="1811338"/>
            <a:ext cx="2887663" cy="199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7" name="TextBox 12"/>
          <p:cNvSpPr txBox="1">
            <a:spLocks noChangeArrowheads="1"/>
          </p:cNvSpPr>
          <p:nvPr/>
        </p:nvSpPr>
        <p:spPr bwMode="auto">
          <a:xfrm>
            <a:off x="4651375" y="981075"/>
            <a:ext cx="107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b="1" u="sng">
                <a:solidFill>
                  <a:srgbClr val="FF0000"/>
                </a:solidFill>
              </a:rPr>
              <a:t>Systems</a:t>
            </a:r>
            <a:r>
              <a:rPr lang="en-GB" altLang="zh-CN" b="1">
                <a:solidFill>
                  <a:srgbClr val="FF0000"/>
                </a:solidFill>
              </a:rPr>
              <a:t>: </a:t>
            </a:r>
          </a:p>
        </p:txBody>
      </p:sp>
      <p:sp>
        <p:nvSpPr>
          <p:cNvPr id="80908" name="TextBox 13"/>
          <p:cNvSpPr txBox="1">
            <a:spLocks noChangeArrowheads="1"/>
          </p:cNvSpPr>
          <p:nvPr/>
        </p:nvSpPr>
        <p:spPr bwMode="auto">
          <a:xfrm>
            <a:off x="4691063" y="1349375"/>
            <a:ext cx="3913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b="1"/>
              <a:t>Powered  SRS Crates for u</a:t>
            </a:r>
            <a:r>
              <a:rPr lang="en-GB" altLang="zh-CN" sz="1200"/>
              <a:t>p to  8 Combos  up  16 k channels</a:t>
            </a:r>
          </a:p>
          <a:p>
            <a:r>
              <a:rPr lang="en-GB" altLang="zh-CN" sz="1200"/>
              <a:t>and  Clock /trigger Distribution card (CTF)</a:t>
            </a:r>
          </a:p>
        </p:txBody>
      </p:sp>
      <p:sp>
        <p:nvSpPr>
          <p:cNvPr id="80909" name="TextBox 14"/>
          <p:cNvSpPr txBox="1">
            <a:spLocks noChangeArrowheads="1"/>
          </p:cNvSpPr>
          <p:nvPr/>
        </p:nvSpPr>
        <p:spPr bwMode="auto">
          <a:xfrm>
            <a:off x="4508500" y="3706813"/>
            <a:ext cx="399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b="1"/>
              <a:t>Rack systems </a:t>
            </a:r>
            <a:r>
              <a:rPr lang="en-GB" altLang="zh-CN" sz="1200"/>
              <a:t>up 5 Crates/82 k channels, parallel  FEC readout</a:t>
            </a:r>
          </a:p>
          <a:p>
            <a:r>
              <a:rPr lang="en-GB" altLang="zh-CN" sz="1200"/>
              <a:t>via  1 Gb DTCC  links  ( Data-Trigger-Clock-Controls)</a:t>
            </a:r>
          </a:p>
        </p:txBody>
      </p:sp>
      <p:pic>
        <p:nvPicPr>
          <p:cNvPr id="809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4038" y="4167188"/>
            <a:ext cx="1878012"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0575" y="5418138"/>
            <a:ext cx="9683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TextBox 17"/>
          <p:cNvSpPr txBox="1">
            <a:spLocks noChangeArrowheads="1"/>
          </p:cNvSpPr>
          <p:nvPr/>
        </p:nvSpPr>
        <p:spPr bwMode="auto">
          <a:xfrm>
            <a:off x="6210300" y="4681538"/>
            <a:ext cx="25384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b="1"/>
              <a:t>1 SRU cluster concentrator / Rack </a:t>
            </a:r>
            <a:endParaRPr lang="en-GB" altLang="zh-CN" sz="1200"/>
          </a:p>
          <a:p>
            <a:r>
              <a:rPr lang="en-GB" altLang="zh-CN" sz="1200"/>
              <a:t>40 DTC links  input,  10 Gb  to DAQ</a:t>
            </a:r>
          </a:p>
          <a:p>
            <a:r>
              <a:rPr lang="en-GB" altLang="zh-CN" sz="1200"/>
              <a:t>1 Gb Slow Controls, 1 Gb Monitoring  </a:t>
            </a:r>
          </a:p>
          <a:p>
            <a:r>
              <a:rPr lang="en-GB" altLang="zh-CN" sz="1200"/>
              <a:t>1  TTC for trigger  </a:t>
            </a:r>
          </a:p>
          <a:p>
            <a:endParaRPr lang="en-GB" altLang="zh-CN" sz="1200"/>
          </a:p>
        </p:txBody>
      </p:sp>
      <p:sp>
        <p:nvSpPr>
          <p:cNvPr id="80913" name="TextBox 18"/>
          <p:cNvSpPr txBox="1">
            <a:spLocks noChangeArrowheads="1"/>
          </p:cNvSpPr>
          <p:nvPr/>
        </p:nvSpPr>
        <p:spPr bwMode="auto">
          <a:xfrm>
            <a:off x="68263" y="3154363"/>
            <a:ext cx="869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a:solidFill>
                  <a:srgbClr val="00B050"/>
                </a:solidFill>
              </a:rPr>
              <a:t>APV hybrid</a:t>
            </a:r>
          </a:p>
        </p:txBody>
      </p:sp>
      <p:sp>
        <p:nvSpPr>
          <p:cNvPr id="80914" name="TextBox 19"/>
          <p:cNvSpPr txBox="1">
            <a:spLocks noChangeArrowheads="1"/>
          </p:cNvSpPr>
          <p:nvPr/>
        </p:nvSpPr>
        <p:spPr bwMode="auto">
          <a:xfrm>
            <a:off x="3394075" y="1968500"/>
            <a:ext cx="469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a:solidFill>
                  <a:srgbClr val="00B050"/>
                </a:solidFill>
              </a:rPr>
              <a:t>DAQ</a:t>
            </a:r>
          </a:p>
        </p:txBody>
      </p:sp>
      <p:pic>
        <p:nvPicPr>
          <p:cNvPr id="80915" name="Picture 2" descr="C:\Hans\R&amp;D\rd51\WG52\Production files SRS\Minicrate\Views\3U Minicrate Frontside.png"/>
          <p:cNvPicPr>
            <a:picLocks noChangeAspect="1" noChangeArrowheads="1"/>
          </p:cNvPicPr>
          <p:nvPr/>
        </p:nvPicPr>
        <p:blipFill>
          <a:blip r:embed="rId8">
            <a:extLst>
              <a:ext uri="{28A0092B-C50C-407E-A947-70E740481C1C}">
                <a14:useLocalDpi xmlns:a14="http://schemas.microsoft.com/office/drawing/2010/main" val="0"/>
              </a:ext>
            </a:extLst>
          </a:blip>
          <a:srcRect b="13980"/>
          <a:stretch>
            <a:fillRect/>
          </a:stretch>
        </p:blipFill>
        <p:spPr bwMode="auto">
          <a:xfrm>
            <a:off x="227013" y="4149725"/>
            <a:ext cx="371157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6" name="TextBox 21"/>
          <p:cNvSpPr txBox="1">
            <a:spLocks noChangeArrowheads="1"/>
          </p:cNvSpPr>
          <p:nvPr/>
        </p:nvSpPr>
        <p:spPr bwMode="auto">
          <a:xfrm>
            <a:off x="128588" y="4273550"/>
            <a:ext cx="781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a:solidFill>
                  <a:srgbClr val="00B050"/>
                </a:solidFill>
              </a:rPr>
              <a:t>Minicrate</a:t>
            </a:r>
          </a:p>
        </p:txBody>
      </p:sp>
      <p:sp>
        <p:nvSpPr>
          <p:cNvPr id="80917" name="TextBox 22"/>
          <p:cNvSpPr txBox="1">
            <a:spLocks noChangeArrowheads="1"/>
          </p:cNvSpPr>
          <p:nvPr/>
        </p:nvSpPr>
        <p:spPr bwMode="auto">
          <a:xfrm>
            <a:off x="128588" y="5697538"/>
            <a:ext cx="4949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b="1"/>
              <a:t>Portable small systems , 3U , 5kg </a:t>
            </a:r>
            <a:r>
              <a:rPr lang="en-GB" altLang="zh-CN" sz="1200"/>
              <a:t> up to 2  Combos / 4096 channels</a:t>
            </a:r>
          </a:p>
        </p:txBody>
      </p:sp>
      <p:sp>
        <p:nvSpPr>
          <p:cNvPr id="80918" name="TextBox 23"/>
          <p:cNvSpPr txBox="1">
            <a:spLocks noChangeArrowheads="1"/>
          </p:cNvSpPr>
          <p:nvPr/>
        </p:nvSpPr>
        <p:spPr bwMode="auto">
          <a:xfrm>
            <a:off x="7702550" y="2020888"/>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a:solidFill>
                  <a:srgbClr val="00B050"/>
                </a:solidFill>
              </a:rPr>
              <a:t>Eurocrate</a:t>
            </a:r>
          </a:p>
        </p:txBody>
      </p:sp>
      <p:sp>
        <p:nvSpPr>
          <p:cNvPr id="80919" name="TextBox 24"/>
          <p:cNvSpPr txBox="1">
            <a:spLocks noChangeArrowheads="1"/>
          </p:cNvSpPr>
          <p:nvPr/>
        </p:nvSpPr>
        <p:spPr bwMode="auto">
          <a:xfrm>
            <a:off x="1477963" y="1949450"/>
            <a:ext cx="12080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a:solidFill>
                  <a:srgbClr val="00B050"/>
                </a:solidFill>
              </a:rPr>
              <a:t>FEC-ADC Combo</a:t>
            </a:r>
          </a:p>
        </p:txBody>
      </p:sp>
      <p:sp>
        <p:nvSpPr>
          <p:cNvPr id="80920" name="TextBox 25"/>
          <p:cNvSpPr txBox="1">
            <a:spLocks noChangeArrowheads="1"/>
          </p:cNvSpPr>
          <p:nvPr/>
        </p:nvSpPr>
        <p:spPr bwMode="auto">
          <a:xfrm>
            <a:off x="4900613" y="6021388"/>
            <a:ext cx="2279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b="1" dirty="0">
                <a:solidFill>
                  <a:srgbClr val="FF0000"/>
                </a:solidFill>
              </a:rPr>
              <a:t>Scalable Readout Unit (SRU</a:t>
            </a:r>
            <a:r>
              <a:rPr lang="en-GB" altLang="zh-CN" sz="1200" dirty="0">
                <a:solidFill>
                  <a:srgbClr val="FF0000"/>
                </a:solidFill>
              </a:rPr>
              <a:t>)</a:t>
            </a:r>
          </a:p>
        </p:txBody>
      </p:sp>
      <p:sp>
        <p:nvSpPr>
          <p:cNvPr id="80921" name="TextBox 26"/>
          <p:cNvSpPr txBox="1">
            <a:spLocks noChangeArrowheads="1"/>
          </p:cNvSpPr>
          <p:nvPr/>
        </p:nvSpPr>
        <p:spPr bwMode="auto">
          <a:xfrm>
            <a:off x="6905625" y="3289300"/>
            <a:ext cx="412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CN" sz="1200">
                <a:solidFill>
                  <a:srgbClr val="00B050"/>
                </a:solidFill>
              </a:rPr>
              <a:t>CTF</a:t>
            </a:r>
          </a:p>
        </p:txBody>
      </p:sp>
      <p:sp>
        <p:nvSpPr>
          <p:cNvPr id="27" name="日期占位符 3"/>
          <p:cNvSpPr>
            <a:spLocks noGrp="1"/>
          </p:cNvSpPr>
          <p:nvPr>
            <p:ph type="dt" sz="half" idx="10"/>
          </p:nvPr>
        </p:nvSpPr>
        <p:spPr>
          <a:xfrm>
            <a:off x="76200" y="6477000"/>
            <a:ext cx="914400" cy="304800"/>
          </a:xfrm>
        </p:spPr>
        <p:txBody>
          <a:bodyPr/>
          <a:lstStyle/>
          <a:p>
            <a:fld id="{35BE19E5-20DE-4BE8-BB18-48067BD73984}" type="datetime1">
              <a:rPr lang="zh-CN" altLang="en-US" smtClean="0"/>
              <a:t>2018/10/15</a:t>
            </a:fld>
            <a:endParaRPr lang="en-US"/>
          </a:p>
        </p:txBody>
      </p:sp>
      <p:sp>
        <p:nvSpPr>
          <p:cNvPr id="28"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2" name="灯片编号占位符 1"/>
          <p:cNvSpPr>
            <a:spLocks noGrp="1"/>
          </p:cNvSpPr>
          <p:nvPr>
            <p:ph type="sldNum" sz="quarter" idx="12"/>
          </p:nvPr>
        </p:nvSpPr>
        <p:spPr/>
        <p:txBody>
          <a:bodyPr/>
          <a:lstStyle/>
          <a:p>
            <a:fld id="{DF28FB93-0A08-4E7D-8E63-9EFA29F1E093}" type="slidenum">
              <a:rPr lang="en-US" smtClean="0"/>
              <a:pPr/>
              <a:t>16</a:t>
            </a:fld>
            <a:endParaRPr lang="en-US"/>
          </a:p>
        </p:txBody>
      </p:sp>
    </p:spTree>
    <p:extLst>
      <p:ext uri="{BB962C8B-B14F-4D97-AF65-F5344CB8AC3E}">
        <p14:creationId xmlns:p14="http://schemas.microsoft.com/office/powerpoint/2010/main" val="403098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29048" y="179699"/>
            <a:ext cx="8229600" cy="796925"/>
          </a:xfrm>
        </p:spPr>
        <p:txBody>
          <a:bodyPr/>
          <a:lstStyle/>
          <a:p>
            <a:pPr>
              <a:defRPr/>
            </a:pPr>
            <a:r>
              <a:rPr lang="en-US" altLang="zh-CN" sz="3200" dirty="0">
                <a:effectLst/>
                <a:latin typeface="Times New Roman" panose="02020603050405020304" pitchFamily="18" charset="0"/>
                <a:cs typeface="Times New Roman" panose="02020603050405020304" pitchFamily="18" charset="0"/>
              </a:rPr>
              <a:t>SRS-ATCA</a:t>
            </a:r>
            <a:endParaRPr lang="zh-CN" sz="3200" dirty="0">
              <a:effectLst/>
              <a:latin typeface="Times New Roman" panose="02020603050405020304" pitchFamily="18" charset="0"/>
              <a:cs typeface="Times New Roman" panose="02020603050405020304" pitchFamily="18" charset="0"/>
            </a:endParaRPr>
          </a:p>
        </p:txBody>
      </p:sp>
      <p:sp>
        <p:nvSpPr>
          <p:cNvPr id="6" name="内容占位符 1"/>
          <p:cNvSpPr>
            <a:spLocks noGrp="1"/>
          </p:cNvSpPr>
          <p:nvPr>
            <p:ph idx="1"/>
          </p:nvPr>
        </p:nvSpPr>
        <p:spPr>
          <a:xfrm>
            <a:off x="762000" y="1268760"/>
            <a:ext cx="7410400" cy="1368152"/>
          </a:xfrm>
        </p:spPr>
        <p:txBody>
          <a:bodyPr>
            <a:normAutofit fontScale="85000" lnSpcReduction="20000"/>
          </a:bodyPr>
          <a:lstStyle/>
          <a:p>
            <a:pPr fontAlgn="base">
              <a:lnSpc>
                <a:spcPct val="100000"/>
              </a:lnSpc>
              <a:spcAft>
                <a:spcPct val="0"/>
              </a:spcAft>
              <a:buSzPct val="68000"/>
              <a:defRPr/>
            </a:pPr>
            <a:r>
              <a:rPr lang="en-US" altLang="zh-CN" sz="2600" dirty="0">
                <a:latin typeface="黑体" panose="02010609060101010101" pitchFamily="49" charset="-122"/>
                <a:ea typeface="黑体" panose="02010609060101010101" pitchFamily="49" charset="-122"/>
              </a:rPr>
              <a:t>NEXT</a:t>
            </a:r>
            <a:r>
              <a:rPr lang="zh-CN" altLang="en-US" sz="2600" dirty="0">
                <a:latin typeface="黑体" panose="02010609060101010101" pitchFamily="49" charset="-122"/>
                <a:ea typeface="黑体" panose="02010609060101010101" pitchFamily="49" charset="-122"/>
              </a:rPr>
              <a:t>实验原型探测器读出系统</a:t>
            </a:r>
            <a:endParaRPr lang="en-US" altLang="zh-CN" sz="2600" dirty="0">
              <a:latin typeface="黑体" panose="02010609060101010101" pitchFamily="49" charset="-122"/>
              <a:ea typeface="黑体" panose="02010609060101010101" pitchFamily="49" charset="-122"/>
            </a:endParaRPr>
          </a:p>
          <a:p>
            <a:pPr fontAlgn="base">
              <a:lnSpc>
                <a:spcPct val="100000"/>
              </a:lnSpc>
              <a:spcAft>
                <a:spcPct val="0"/>
              </a:spcAft>
              <a:buSzPct val="68000"/>
              <a:defRPr/>
            </a:pPr>
            <a:r>
              <a:rPr lang="zh-CN" altLang="en-US" sz="2600" dirty="0">
                <a:latin typeface="黑体" panose="02010609060101010101" pitchFamily="49" charset="-122"/>
                <a:ea typeface="黑体" panose="02010609060101010101" pitchFamily="49" charset="-122"/>
              </a:rPr>
              <a:t>系统集成度大大提高</a:t>
            </a:r>
            <a:endParaRPr lang="en-US" altLang="zh-CN" sz="2600" dirty="0">
              <a:latin typeface="黑体" panose="02010609060101010101" pitchFamily="49" charset="-122"/>
              <a:ea typeface="黑体" panose="02010609060101010101" pitchFamily="49" charset="-122"/>
            </a:endParaRPr>
          </a:p>
          <a:p>
            <a:pPr fontAlgn="base">
              <a:lnSpc>
                <a:spcPct val="100000"/>
              </a:lnSpc>
              <a:spcAft>
                <a:spcPct val="0"/>
              </a:spcAft>
              <a:buSzPct val="68000"/>
              <a:defRPr/>
            </a:pPr>
            <a:r>
              <a:rPr lang="zh-CN" altLang="en-US" sz="2600" dirty="0">
                <a:latin typeface="黑体" panose="02010609060101010101" pitchFamily="49" charset="-122"/>
                <a:ea typeface="黑体" panose="02010609060101010101" pitchFamily="49" charset="-122"/>
              </a:rPr>
              <a:t>可扩展</a:t>
            </a:r>
            <a:endParaRPr lang="en-US" altLang="zh-CN" sz="2600" dirty="0">
              <a:latin typeface="黑体" panose="02010609060101010101" pitchFamily="49" charset="-122"/>
              <a:ea typeface="黑体" panose="02010609060101010101" pitchFamily="49" charset="-122"/>
            </a:endParaRPr>
          </a:p>
          <a:p>
            <a:pPr>
              <a:buClr>
                <a:srgbClr val="0000FF"/>
              </a:buClr>
              <a:buFont typeface="Wingdings" panose="05000000000000000000" pitchFamily="2" charset="2"/>
              <a:buChar char="n"/>
              <a:defRPr/>
            </a:pPr>
            <a:endParaRPr lang="en-US" altLang="zh-CN" sz="2000" dirty="0"/>
          </a:p>
          <a:p>
            <a:pPr marL="392113" lvl="1" indent="0">
              <a:buClr>
                <a:srgbClr val="0000FF"/>
              </a:buClr>
              <a:buNone/>
              <a:defRPr/>
            </a:pPr>
            <a:endParaRPr lang="en-US" altLang="zh-CN" sz="2000" dirty="0"/>
          </a:p>
          <a:p>
            <a:pPr marL="365125" lvl="1" indent="-255588">
              <a:spcBef>
                <a:spcPts val="400"/>
              </a:spcBef>
              <a:buClr>
                <a:srgbClr val="0000FF"/>
              </a:buClr>
              <a:buSzPct val="68000"/>
              <a:buFont typeface="Wingdings" panose="05000000000000000000" pitchFamily="2" charset="2"/>
              <a:buChar char="n"/>
              <a:defRPr/>
            </a:pPr>
            <a:endParaRPr lang="en-US" altLang="zh-CN" sz="20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endParaRPr>
          </a:p>
        </p:txBody>
      </p:sp>
      <p:pic>
        <p:nvPicPr>
          <p:cNvPr id="24" name="图片 23"/>
          <p:cNvPicPr>
            <a:picLocks noChangeAspect="1"/>
          </p:cNvPicPr>
          <p:nvPr/>
        </p:nvPicPr>
        <p:blipFill>
          <a:blip r:embed="rId3"/>
          <a:stretch>
            <a:fillRect/>
          </a:stretch>
        </p:blipFill>
        <p:spPr>
          <a:xfrm>
            <a:off x="179512" y="2996952"/>
            <a:ext cx="5592820" cy="2952328"/>
          </a:xfrm>
          <a:prstGeom prst="rect">
            <a:avLst/>
          </a:prstGeom>
        </p:spPr>
      </p:pic>
      <p:pic>
        <p:nvPicPr>
          <p:cNvPr id="25" name="图片 24"/>
          <p:cNvPicPr>
            <a:picLocks noChangeAspect="1"/>
          </p:cNvPicPr>
          <p:nvPr/>
        </p:nvPicPr>
        <p:blipFill>
          <a:blip r:embed="rId4"/>
          <a:stretch>
            <a:fillRect/>
          </a:stretch>
        </p:blipFill>
        <p:spPr>
          <a:xfrm>
            <a:off x="5940151" y="4079346"/>
            <a:ext cx="2808311" cy="2039057"/>
          </a:xfrm>
          <a:prstGeom prst="rect">
            <a:avLst/>
          </a:prstGeom>
        </p:spPr>
      </p:pic>
      <p:cxnSp>
        <p:nvCxnSpPr>
          <p:cNvPr id="26" name="直接箭头连接符 25"/>
          <p:cNvCxnSpPr/>
          <p:nvPr/>
        </p:nvCxnSpPr>
        <p:spPr>
          <a:xfrm>
            <a:off x="5292080" y="4434911"/>
            <a:ext cx="792088" cy="5062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内容占位符 1"/>
          <p:cNvSpPr txBox="1">
            <a:spLocks/>
          </p:cNvSpPr>
          <p:nvPr/>
        </p:nvSpPr>
        <p:spPr bwMode="auto">
          <a:xfrm>
            <a:off x="475928" y="5229200"/>
            <a:ext cx="7488832" cy="88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Clr>
                <a:srgbClr val="0000FF"/>
              </a:buClr>
              <a:buFont typeface="Wingdings" panose="05000000000000000000" pitchFamily="2" charset="2"/>
              <a:buChar char="n"/>
              <a:defRPr/>
            </a:pPr>
            <a:endParaRPr lang="en-US" altLang="zh-CN" sz="2000" dirty="0"/>
          </a:p>
        </p:txBody>
      </p:sp>
      <p:pic>
        <p:nvPicPr>
          <p:cNvPr id="13" name="图片 12"/>
          <p:cNvPicPr>
            <a:picLocks noChangeAspect="1"/>
          </p:cNvPicPr>
          <p:nvPr/>
        </p:nvPicPr>
        <p:blipFill>
          <a:blip r:embed="rId5"/>
          <a:stretch>
            <a:fillRect/>
          </a:stretch>
        </p:blipFill>
        <p:spPr>
          <a:xfrm>
            <a:off x="5697198" y="1196752"/>
            <a:ext cx="3184761" cy="2738578"/>
          </a:xfrm>
          <a:prstGeom prst="rect">
            <a:avLst/>
          </a:prstGeom>
        </p:spPr>
      </p:pic>
      <p:sp>
        <p:nvSpPr>
          <p:cNvPr id="10" name="日期占位符 3"/>
          <p:cNvSpPr>
            <a:spLocks noGrp="1"/>
          </p:cNvSpPr>
          <p:nvPr>
            <p:ph type="dt" sz="half" idx="10"/>
          </p:nvPr>
        </p:nvSpPr>
        <p:spPr>
          <a:xfrm>
            <a:off x="76200" y="6477000"/>
            <a:ext cx="914400" cy="304800"/>
          </a:xfrm>
        </p:spPr>
        <p:txBody>
          <a:bodyPr/>
          <a:lstStyle/>
          <a:p>
            <a:fld id="{6EF71C3F-C6DE-4333-9CF6-90A3BD68EAC6}" type="datetime1">
              <a:rPr lang="zh-CN" altLang="en-US" smtClean="0"/>
              <a:t>2018/10/15</a:t>
            </a:fld>
            <a:endParaRPr lang="en-US"/>
          </a:p>
        </p:txBody>
      </p:sp>
      <p:sp>
        <p:nvSpPr>
          <p:cNvPr id="11"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4" name="灯片编号占位符 3"/>
          <p:cNvSpPr>
            <a:spLocks noGrp="1"/>
          </p:cNvSpPr>
          <p:nvPr>
            <p:ph type="sldNum" sz="quarter" idx="12"/>
          </p:nvPr>
        </p:nvSpPr>
        <p:spPr/>
        <p:txBody>
          <a:bodyPr/>
          <a:lstStyle/>
          <a:p>
            <a:fld id="{3E259F91-715E-4CA3-9356-63EE0492BF41}" type="slidenum">
              <a:rPr lang="en-US" altLang="zh-CN" smtClean="0">
                <a:solidFill>
                  <a:prstClr val="black"/>
                </a:solidFill>
              </a:rPr>
              <a:pPr/>
              <a:t>17</a:t>
            </a:fld>
            <a:endParaRPr lang="en-US" altLang="zh-CN">
              <a:solidFill>
                <a:prstClr val="black"/>
              </a:solidFill>
            </a:endParaRPr>
          </a:p>
        </p:txBody>
      </p:sp>
    </p:spTree>
    <p:extLst>
      <p:ext uri="{BB962C8B-B14F-4D97-AF65-F5344CB8AC3E}">
        <p14:creationId xmlns:p14="http://schemas.microsoft.com/office/powerpoint/2010/main" val="1738458072"/>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p:cNvGraphicFramePr>
            <a:graphicFrameLocks noGrp="1"/>
          </p:cNvGraphicFramePr>
          <p:nvPr>
            <p:ph idx="1"/>
            <p:extLst>
              <p:ext uri="{D42A27DB-BD31-4B8C-83A1-F6EECF244321}">
                <p14:modId xmlns:p14="http://schemas.microsoft.com/office/powerpoint/2010/main" val="1816454734"/>
              </p:ext>
            </p:extLst>
          </p:nvPr>
        </p:nvGraphicFramePr>
        <p:xfrm>
          <a:off x="914400" y="1371598"/>
          <a:ext cx="7391400" cy="4724401"/>
        </p:xfrm>
        <a:graphic>
          <a:graphicData uri="http://schemas.openxmlformats.org/drawingml/2006/table">
            <a:tbl>
              <a:tblPr firstRow="1" firstCol="1" bandRow="1">
                <a:tableStyleId>{00A15C55-8517-42AA-B614-E9B94910E393}</a:tableStyleId>
              </a:tblPr>
              <a:tblGrid>
                <a:gridCol w="1231900">
                  <a:extLst>
                    <a:ext uri="{9D8B030D-6E8A-4147-A177-3AD203B41FA5}">
                      <a16:colId xmlns:a16="http://schemas.microsoft.com/office/drawing/2014/main" val="20000"/>
                    </a:ext>
                  </a:extLst>
                </a:gridCol>
                <a:gridCol w="1984727">
                  <a:extLst>
                    <a:ext uri="{9D8B030D-6E8A-4147-A177-3AD203B41FA5}">
                      <a16:colId xmlns:a16="http://schemas.microsoft.com/office/drawing/2014/main" val="20001"/>
                    </a:ext>
                  </a:extLst>
                </a:gridCol>
                <a:gridCol w="2326923">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tblGrid>
              <a:tr h="592453">
                <a:tc>
                  <a:txBody>
                    <a:bodyPr/>
                    <a:lstStyle/>
                    <a:p>
                      <a:pPr algn="ctr">
                        <a:spcAft>
                          <a:spcPts val="0"/>
                        </a:spcAft>
                      </a:pPr>
                      <a:r>
                        <a:rPr lang="en-US" sz="1200" kern="100" dirty="0">
                          <a:effectLst/>
                        </a:rPr>
                        <a:t> </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zh-CN" sz="1600" kern="100" dirty="0">
                          <a:effectLst/>
                        </a:rPr>
                        <a:t>最大传输速度</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zh-CN" sz="1600" kern="100" dirty="0">
                          <a:effectLst/>
                        </a:rPr>
                        <a:t>可扩展性</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zh-CN" altLang="en-US" sz="1600" kern="100" dirty="0">
                          <a:effectLst/>
                        </a:rPr>
                        <a:t>其他</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extLst>
                  <a:ext uri="{0D108BD9-81ED-4DB2-BD59-A6C34878D82A}">
                    <a16:rowId xmlns:a16="http://schemas.microsoft.com/office/drawing/2014/main" val="10000"/>
                  </a:ext>
                </a:extLst>
              </a:tr>
              <a:tr h="344329">
                <a:tc>
                  <a:txBody>
                    <a:bodyPr/>
                    <a:lstStyle/>
                    <a:p>
                      <a:pPr algn="ctr">
                        <a:spcAft>
                          <a:spcPts val="0"/>
                        </a:spcAft>
                      </a:pPr>
                      <a:r>
                        <a:rPr lang="en-US" sz="1400" kern="100" dirty="0" err="1">
                          <a:effectLst/>
                        </a:rPr>
                        <a:t>FastBus</a:t>
                      </a:r>
                      <a:endParaRPr lang="zh-CN" sz="14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en-US" sz="1600" kern="100" dirty="0">
                          <a:effectLst/>
                        </a:rPr>
                        <a:t>160MB/s</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rowSpan="3">
                  <a:txBody>
                    <a:bodyPr/>
                    <a:lstStyle/>
                    <a:p>
                      <a:pPr algn="l">
                        <a:spcAft>
                          <a:spcPts val="0"/>
                        </a:spcAft>
                      </a:pPr>
                      <a:r>
                        <a:rPr lang="zh-CN" sz="1200" kern="100" dirty="0">
                          <a:effectLst/>
                        </a:rPr>
                        <a:t>基于机箱设计，面对高带宽高通道数的需求可扩展性不足</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rowSpan="3">
                  <a:txBody>
                    <a:bodyPr/>
                    <a:lstStyle/>
                    <a:p>
                      <a:pPr algn="l">
                        <a:spcAft>
                          <a:spcPts val="0"/>
                        </a:spcAft>
                      </a:pPr>
                      <a:r>
                        <a:rPr lang="zh-CN" sz="1200" kern="100">
                          <a:effectLst/>
                        </a:rPr>
                        <a:t>已有大量成熟设计可以参考借鉴，开发成本低</a:t>
                      </a:r>
                      <a:endParaRPr lang="zh-CN" sz="1200" kern="10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extLst>
                  <a:ext uri="{0D108BD9-81ED-4DB2-BD59-A6C34878D82A}">
                    <a16:rowId xmlns:a16="http://schemas.microsoft.com/office/drawing/2014/main" val="10001"/>
                  </a:ext>
                </a:extLst>
              </a:tr>
              <a:tr h="344329">
                <a:tc>
                  <a:txBody>
                    <a:bodyPr/>
                    <a:lstStyle/>
                    <a:p>
                      <a:pPr algn="ctr">
                        <a:spcAft>
                          <a:spcPts val="0"/>
                        </a:spcAft>
                      </a:pPr>
                      <a:r>
                        <a:rPr lang="en-US" sz="1400" kern="100" dirty="0">
                          <a:effectLst/>
                        </a:rPr>
                        <a:t>VME</a:t>
                      </a:r>
                      <a:endParaRPr lang="zh-CN" sz="14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en-US" sz="1600" kern="100" dirty="0">
                          <a:effectLst/>
                        </a:rPr>
                        <a:t>160MB/s</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002"/>
                  </a:ext>
                </a:extLst>
              </a:tr>
              <a:tr h="344329">
                <a:tc>
                  <a:txBody>
                    <a:bodyPr/>
                    <a:lstStyle/>
                    <a:p>
                      <a:pPr algn="ctr">
                        <a:spcAft>
                          <a:spcPts val="0"/>
                        </a:spcAft>
                      </a:pPr>
                      <a:r>
                        <a:rPr lang="en-US" sz="1400" kern="100" dirty="0">
                          <a:effectLst/>
                        </a:rPr>
                        <a:t>PXI</a:t>
                      </a:r>
                      <a:endParaRPr lang="zh-CN" sz="14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en-US" sz="1600" kern="100" dirty="0">
                          <a:effectLst/>
                        </a:rPr>
                        <a:t>528MB/s</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003"/>
                  </a:ext>
                </a:extLst>
              </a:tr>
              <a:tr h="688658">
                <a:tc>
                  <a:txBody>
                    <a:bodyPr/>
                    <a:lstStyle/>
                    <a:p>
                      <a:pPr algn="ctr">
                        <a:spcAft>
                          <a:spcPts val="0"/>
                        </a:spcAft>
                      </a:pPr>
                      <a:r>
                        <a:rPr lang="en-US" sz="1400" kern="100" dirty="0">
                          <a:effectLst/>
                        </a:rPr>
                        <a:t>ATCA</a:t>
                      </a:r>
                      <a:endParaRPr lang="zh-CN" sz="14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en-US" sz="1600" kern="100" dirty="0">
                          <a:effectLst/>
                        </a:rPr>
                        <a:t>2.4T</a:t>
                      </a:r>
                      <a:r>
                        <a:rPr lang="en-US" altLang="zh-CN" sz="1600" kern="100" dirty="0">
                          <a:effectLst/>
                        </a:rPr>
                        <a:t>b</a:t>
                      </a:r>
                      <a:r>
                        <a:rPr lang="en-US" sz="1600" kern="100" dirty="0">
                          <a:effectLst/>
                        </a:rPr>
                        <a:t>/s</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a:txBody>
                    <a:bodyPr/>
                    <a:lstStyle/>
                    <a:p>
                      <a:pPr algn="l">
                        <a:spcAft>
                          <a:spcPts val="0"/>
                        </a:spcAft>
                      </a:pPr>
                      <a:r>
                        <a:rPr lang="zh-CN" sz="1200" kern="100" dirty="0">
                          <a:effectLst/>
                        </a:rPr>
                        <a:t>在</a:t>
                      </a:r>
                      <a:r>
                        <a:rPr lang="zh-CN" altLang="en-US" sz="1200" kern="100" dirty="0">
                          <a:effectLst/>
                        </a:rPr>
                        <a:t>单</a:t>
                      </a:r>
                      <a:r>
                        <a:rPr lang="zh-CN" sz="1200" kern="100" dirty="0">
                          <a:effectLst/>
                        </a:rPr>
                        <a:t>机箱容纳范围内可扩展性</a:t>
                      </a:r>
                      <a:r>
                        <a:rPr lang="zh-CN" altLang="en-US" sz="1200" kern="100" dirty="0">
                          <a:effectLst/>
                        </a:rPr>
                        <a:t>好，</a:t>
                      </a:r>
                      <a:r>
                        <a:rPr lang="zh-CN" sz="1200" kern="100" dirty="0">
                          <a:effectLst/>
                        </a:rPr>
                        <a:t>超出之后扩展性不足</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a:txBody>
                    <a:bodyPr/>
                    <a:lstStyle/>
                    <a:p>
                      <a:pPr algn="l">
                        <a:spcAft>
                          <a:spcPts val="0"/>
                        </a:spcAft>
                      </a:pPr>
                      <a:r>
                        <a:rPr lang="en-US" altLang="zh-CN" sz="1200" kern="100" dirty="0">
                          <a:effectLst/>
                        </a:rPr>
                        <a:t>ATCA</a:t>
                      </a:r>
                      <a:r>
                        <a:rPr lang="zh-CN" altLang="en-US" sz="1200" kern="100" dirty="0">
                          <a:effectLst/>
                        </a:rPr>
                        <a:t>机箱及刀片价格昂贵</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688658">
                <a:tc>
                  <a:txBody>
                    <a:bodyPr/>
                    <a:lstStyle/>
                    <a:p>
                      <a:pPr algn="ctr">
                        <a:spcAft>
                          <a:spcPts val="0"/>
                        </a:spcAft>
                      </a:pPr>
                      <a:r>
                        <a:rPr lang="en-US" sz="1400" kern="100" dirty="0">
                          <a:effectLst/>
                        </a:rPr>
                        <a:t>SRS</a:t>
                      </a:r>
                      <a:endParaRPr lang="zh-CN" sz="14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en-US" sz="1600" kern="100" dirty="0">
                          <a:effectLst/>
                        </a:rPr>
                        <a:t>~1GB/s</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a:txBody>
                    <a:bodyPr/>
                    <a:lstStyle/>
                    <a:p>
                      <a:pPr algn="l">
                        <a:spcAft>
                          <a:spcPts val="0"/>
                        </a:spcAft>
                      </a:pPr>
                      <a:r>
                        <a:rPr lang="zh-CN" sz="1200" kern="100" dirty="0">
                          <a:effectLst/>
                        </a:rPr>
                        <a:t>面向可扩展通用型设计，可扩展性</a:t>
                      </a:r>
                      <a:r>
                        <a:rPr lang="zh-CN" altLang="en-US" sz="1200" kern="100" dirty="0">
                          <a:effectLst/>
                        </a:rPr>
                        <a:t>强</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spcAft>
                          <a:spcPts val="0"/>
                        </a:spcAft>
                      </a:pPr>
                      <a:r>
                        <a:rPr lang="zh-CN" altLang="en-US" sz="1200" kern="100" dirty="0">
                          <a:effectLst/>
                        </a:rPr>
                        <a:t>成本较低，但</a:t>
                      </a:r>
                      <a:r>
                        <a:rPr lang="zh-CN" sz="1200" kern="100" dirty="0">
                          <a:effectLst/>
                        </a:rPr>
                        <a:t>目前尚未有成熟的高带宽多通道</a:t>
                      </a:r>
                      <a:r>
                        <a:rPr lang="en-US" sz="1200" kern="100" dirty="0">
                          <a:effectLst/>
                        </a:rPr>
                        <a:t>SRS</a:t>
                      </a:r>
                      <a:r>
                        <a:rPr lang="zh-CN" sz="1200" kern="100" dirty="0">
                          <a:effectLst/>
                        </a:rPr>
                        <a:t>系统</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extLst>
                  <a:ext uri="{0D108BD9-81ED-4DB2-BD59-A6C34878D82A}">
                    <a16:rowId xmlns:a16="http://schemas.microsoft.com/office/drawing/2014/main" val="10005"/>
                  </a:ext>
                </a:extLst>
              </a:tr>
              <a:tr h="344329">
                <a:tc>
                  <a:txBody>
                    <a:bodyPr/>
                    <a:lstStyle/>
                    <a:p>
                      <a:pPr algn="ctr">
                        <a:spcAft>
                          <a:spcPts val="0"/>
                        </a:spcAft>
                      </a:pPr>
                      <a:r>
                        <a:rPr lang="en-US" sz="1400" kern="100" dirty="0">
                          <a:effectLst/>
                        </a:rPr>
                        <a:t>PCI</a:t>
                      </a:r>
                      <a:endParaRPr lang="zh-CN" sz="14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en-US" sz="1600" kern="100" dirty="0">
                          <a:effectLst/>
                        </a:rPr>
                        <a:t>264MB/s</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zh-CN" sz="1200" kern="100" dirty="0">
                          <a:effectLst/>
                        </a:rPr>
                        <a:t>低</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rowSpan="5">
                  <a:txBody>
                    <a:bodyPr/>
                    <a:lstStyle/>
                    <a:p>
                      <a:pPr algn="l">
                        <a:spcAft>
                          <a:spcPts val="0"/>
                        </a:spcAft>
                      </a:pPr>
                      <a:r>
                        <a:rPr lang="zh-CN" sz="1200" kern="100" dirty="0">
                          <a:effectLst/>
                        </a:rPr>
                        <a:t>为针对计算机系统点对点高速互连设计</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extLst>
                  <a:ext uri="{0D108BD9-81ED-4DB2-BD59-A6C34878D82A}">
                    <a16:rowId xmlns:a16="http://schemas.microsoft.com/office/drawing/2014/main" val="10006"/>
                  </a:ext>
                </a:extLst>
              </a:tr>
              <a:tr h="344329">
                <a:tc>
                  <a:txBody>
                    <a:bodyPr/>
                    <a:lstStyle/>
                    <a:p>
                      <a:pPr algn="ctr">
                        <a:spcAft>
                          <a:spcPts val="0"/>
                        </a:spcAft>
                      </a:pPr>
                      <a:r>
                        <a:rPr lang="en-US" sz="1400" kern="100" dirty="0">
                          <a:effectLst/>
                        </a:rPr>
                        <a:t>PCIE</a:t>
                      </a:r>
                      <a:endParaRPr lang="zh-CN" sz="14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en-US" sz="1600" kern="100" dirty="0">
                          <a:effectLst/>
                        </a:rPr>
                        <a:t>31GB/s</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zh-CN" sz="1200" kern="100" dirty="0">
                          <a:effectLst/>
                        </a:rPr>
                        <a:t>低</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vMerge="1">
                  <a:txBody>
                    <a:bodyPr/>
                    <a:lstStyle/>
                    <a:p>
                      <a:endParaRPr lang="zh-CN" altLang="en-US"/>
                    </a:p>
                  </a:txBody>
                  <a:tcPr/>
                </a:tc>
                <a:extLst>
                  <a:ext uri="{0D108BD9-81ED-4DB2-BD59-A6C34878D82A}">
                    <a16:rowId xmlns:a16="http://schemas.microsoft.com/office/drawing/2014/main" val="10007"/>
                  </a:ext>
                </a:extLst>
              </a:tr>
              <a:tr h="344329">
                <a:tc>
                  <a:txBody>
                    <a:bodyPr/>
                    <a:lstStyle/>
                    <a:p>
                      <a:pPr algn="ctr">
                        <a:spcAft>
                          <a:spcPts val="0"/>
                        </a:spcAft>
                      </a:pPr>
                      <a:r>
                        <a:rPr lang="en-US" sz="1400" kern="100" dirty="0">
                          <a:effectLst/>
                        </a:rPr>
                        <a:t>InfiniBand</a:t>
                      </a:r>
                      <a:endParaRPr lang="zh-CN" sz="14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en-US" sz="1600" kern="100" dirty="0">
                          <a:effectLst/>
                        </a:rPr>
                        <a:t>290Gb/s</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zh-CN" sz="1200" kern="100" dirty="0">
                          <a:effectLst/>
                        </a:rPr>
                        <a:t>高</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vMerge="1">
                  <a:txBody>
                    <a:bodyPr/>
                    <a:lstStyle/>
                    <a:p>
                      <a:endParaRPr lang="zh-CN" altLang="en-US"/>
                    </a:p>
                  </a:txBody>
                  <a:tcPr/>
                </a:tc>
                <a:extLst>
                  <a:ext uri="{0D108BD9-81ED-4DB2-BD59-A6C34878D82A}">
                    <a16:rowId xmlns:a16="http://schemas.microsoft.com/office/drawing/2014/main" val="10008"/>
                  </a:ext>
                </a:extLst>
              </a:tr>
              <a:tr h="344329">
                <a:tc>
                  <a:txBody>
                    <a:bodyPr/>
                    <a:lstStyle/>
                    <a:p>
                      <a:pPr algn="ctr">
                        <a:spcAft>
                          <a:spcPts val="0"/>
                        </a:spcAft>
                      </a:pPr>
                      <a:r>
                        <a:rPr lang="en-US" sz="1400" kern="100" dirty="0">
                          <a:effectLst/>
                        </a:rPr>
                        <a:t>USB</a:t>
                      </a:r>
                      <a:endParaRPr lang="zh-CN" sz="14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en-US" sz="1600" kern="100" dirty="0">
                          <a:effectLst/>
                        </a:rPr>
                        <a:t>20Gb/s</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zh-CN" sz="1200" kern="100" dirty="0">
                          <a:effectLst/>
                        </a:rPr>
                        <a:t>高</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vMerge="1">
                  <a:txBody>
                    <a:bodyPr/>
                    <a:lstStyle/>
                    <a:p>
                      <a:endParaRPr lang="zh-CN" altLang="en-US"/>
                    </a:p>
                  </a:txBody>
                  <a:tcPr/>
                </a:tc>
                <a:extLst>
                  <a:ext uri="{0D108BD9-81ED-4DB2-BD59-A6C34878D82A}">
                    <a16:rowId xmlns:a16="http://schemas.microsoft.com/office/drawing/2014/main" val="10009"/>
                  </a:ext>
                </a:extLst>
              </a:tr>
              <a:tr h="344329">
                <a:tc>
                  <a:txBody>
                    <a:bodyPr/>
                    <a:lstStyle/>
                    <a:p>
                      <a:pPr algn="ctr">
                        <a:spcAft>
                          <a:spcPts val="0"/>
                        </a:spcAft>
                      </a:pPr>
                      <a:r>
                        <a:rPr lang="en-US" sz="1400" kern="100" dirty="0">
                          <a:effectLst/>
                        </a:rPr>
                        <a:t>Thunderbolt</a:t>
                      </a:r>
                      <a:endParaRPr lang="zh-CN" sz="14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en-US" sz="1600" kern="100" dirty="0">
                          <a:effectLst/>
                        </a:rPr>
                        <a:t>40Gb/s</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a:txBody>
                    <a:bodyPr/>
                    <a:lstStyle/>
                    <a:p>
                      <a:pPr algn="ctr">
                        <a:spcAft>
                          <a:spcPts val="0"/>
                        </a:spcAft>
                      </a:pPr>
                      <a:r>
                        <a:rPr lang="zh-CN" sz="1200" kern="100" dirty="0">
                          <a:effectLst/>
                        </a:rPr>
                        <a:t>高</a:t>
                      </a:r>
                      <a:endParaRPr lang="zh-CN" sz="12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nchorCtr="1"/>
                </a:tc>
                <a:tc vMerge="1">
                  <a:txBody>
                    <a:bodyPr/>
                    <a:lstStyle/>
                    <a:p>
                      <a:endParaRPr lang="zh-CN" altLang="en-US"/>
                    </a:p>
                  </a:txBody>
                  <a:tcPr/>
                </a:tc>
                <a:extLst>
                  <a:ext uri="{0D108BD9-81ED-4DB2-BD59-A6C34878D82A}">
                    <a16:rowId xmlns:a16="http://schemas.microsoft.com/office/drawing/2014/main" val="10010"/>
                  </a:ext>
                </a:extLst>
              </a:tr>
            </a:tbl>
          </a:graphicData>
        </a:graphic>
      </p:graphicFrame>
      <p:sp>
        <p:nvSpPr>
          <p:cNvPr id="3" name="标题 2"/>
          <p:cNvSpPr>
            <a:spLocks noGrp="1"/>
          </p:cNvSpPr>
          <p:nvPr>
            <p:ph type="title"/>
          </p:nvPr>
        </p:nvSpPr>
        <p:spPr/>
        <p:txBody>
          <a:bodyPr/>
          <a:lstStyle/>
          <a:p>
            <a:r>
              <a:rPr lang="zh-CN" altLang="en-US" dirty="0"/>
              <a:t>读出电子学系统架构小结</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18</a:t>
            </a:fld>
            <a:endParaRPr lang="en-US"/>
          </a:p>
        </p:txBody>
      </p:sp>
    </p:spTree>
    <p:extLst>
      <p:ext uri="{BB962C8B-B14F-4D97-AF65-F5344CB8AC3E}">
        <p14:creationId xmlns:p14="http://schemas.microsoft.com/office/powerpoint/2010/main" val="24094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953000"/>
          </a:xfrm>
        </p:spPr>
        <p:txBody>
          <a:bodyPr>
            <a:normAutofit/>
          </a:bodyPr>
          <a:lstStyle/>
          <a:p>
            <a:pPr>
              <a:lnSpc>
                <a:spcPct val="200000"/>
              </a:lnSpc>
            </a:pPr>
            <a:r>
              <a:rPr lang="zh-CN" altLang="en-US" dirty="0"/>
              <a:t>粒子物理实验的需求和读出电子学系统的发展</a:t>
            </a:r>
            <a:endParaRPr lang="en-US" altLang="zh-CN" dirty="0"/>
          </a:p>
          <a:p>
            <a:pPr>
              <a:lnSpc>
                <a:spcPct val="200000"/>
              </a:lnSpc>
            </a:pPr>
            <a:r>
              <a:rPr lang="zh-CN" altLang="en-US" b="1" i="1" u="sng" dirty="0"/>
              <a:t>当前和未来实验物理的新需求</a:t>
            </a:r>
            <a:endParaRPr lang="en-US" altLang="zh-CN" b="1" i="1" u="sng" dirty="0"/>
          </a:p>
          <a:p>
            <a:pPr>
              <a:lnSpc>
                <a:spcPct val="200000"/>
              </a:lnSpc>
            </a:pPr>
            <a:r>
              <a:rPr lang="zh-CN" altLang="en-US" dirty="0">
                <a:solidFill>
                  <a:srgbClr val="000000"/>
                </a:solidFill>
                <a:latin typeface="黑体" panose="02010609060101010101" pitchFamily="49" charset="-122"/>
                <a:ea typeface="黑体" panose="02010609060101010101" pitchFamily="49" charset="-122"/>
              </a:rPr>
              <a:t>大规模通用可扩展读出电子学初步研究</a:t>
            </a:r>
            <a:endParaRPr lang="en-US" altLang="zh-CN" dirty="0">
              <a:solidFill>
                <a:srgbClr val="000000"/>
              </a:solidFill>
              <a:latin typeface="黑体" panose="02010609060101010101" pitchFamily="49" charset="-122"/>
              <a:ea typeface="黑体" panose="02010609060101010101" pitchFamily="49" charset="-122"/>
            </a:endParaRPr>
          </a:p>
          <a:p>
            <a:pPr>
              <a:lnSpc>
                <a:spcPct val="200000"/>
              </a:lnSpc>
            </a:pPr>
            <a:r>
              <a:rPr lang="zh-CN" altLang="en-US" dirty="0">
                <a:latin typeface="黑体" panose="02010609060101010101" pitchFamily="49" charset="-122"/>
                <a:ea typeface="黑体" panose="02010609060101010101" pitchFamily="49" charset="-122"/>
              </a:rPr>
              <a:t>小结</a:t>
            </a:r>
            <a:endParaRPr lang="en-US" dirty="0">
              <a:latin typeface="黑体" panose="02010609060101010101" pitchFamily="49" charset="-122"/>
              <a:ea typeface="黑体" panose="02010609060101010101" pitchFamily="49" charset="-122"/>
            </a:endParaRPr>
          </a:p>
          <a:p>
            <a:pPr>
              <a:lnSpc>
                <a:spcPct val="200000"/>
              </a:lnSpc>
            </a:pPr>
            <a:endParaRPr lang="en-US" dirty="0">
              <a:latin typeface="黑体" panose="02010609060101010101" pitchFamily="49" charset="-122"/>
              <a:ea typeface="黑体" panose="02010609060101010101" pitchFamily="49" charset="-122"/>
            </a:endParaRPr>
          </a:p>
        </p:txBody>
      </p:sp>
      <p:sp>
        <p:nvSpPr>
          <p:cNvPr id="3" name="Title 2"/>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主要内容</a:t>
            </a:r>
            <a:endParaRPr lang="en-US" dirty="0">
              <a:latin typeface="黑体" panose="02010609060101010101" pitchFamily="49" charset="-122"/>
              <a:ea typeface="黑体" panose="02010609060101010101" pitchFamily="49" charset="-122"/>
            </a:endParaRPr>
          </a:p>
        </p:txBody>
      </p:sp>
      <p:sp>
        <p:nvSpPr>
          <p:cNvPr id="5" name="Date Placeholder 4"/>
          <p:cNvSpPr>
            <a:spLocks noGrp="1"/>
          </p:cNvSpPr>
          <p:nvPr>
            <p:ph type="dt" sz="half" idx="10"/>
          </p:nvPr>
        </p:nvSpPr>
        <p:spPr/>
        <p:txBody>
          <a:bodyPr/>
          <a:lstStyle/>
          <a:p>
            <a:fld id="{2332A5F4-E089-4FCE-A9E5-767F491D8F46}" type="datetime1">
              <a:rPr lang="zh-CN" altLang="en-US" smtClean="0"/>
              <a:t>2018/10/15</a:t>
            </a:fld>
            <a:endParaRPr lang="en-US"/>
          </a:p>
        </p:txBody>
      </p:sp>
      <p:sp>
        <p:nvSpPr>
          <p:cNvPr id="6" name="Footer Placeholder 5"/>
          <p:cNvSpPr>
            <a:spLocks noGrp="1"/>
          </p:cNvSpPr>
          <p:nvPr>
            <p:ph type="ftr" sz="quarter" idx="11"/>
          </p:nvPr>
        </p:nvSpPr>
        <p:spPr/>
        <p:txBody>
          <a:bodyPr/>
          <a:lstStyle/>
          <a:p>
            <a:pPr algn="ctr"/>
            <a:r>
              <a:rPr lang="zh-CN" altLang="en-US" dirty="0"/>
              <a:t>刘树彬 中国科学技术大学</a:t>
            </a:r>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19</a:t>
            </a:fld>
            <a:endParaRPr lang="en-US"/>
          </a:p>
        </p:txBody>
      </p:sp>
    </p:spTree>
    <p:extLst>
      <p:ext uri="{BB962C8B-B14F-4D97-AF65-F5344CB8AC3E}">
        <p14:creationId xmlns:p14="http://schemas.microsoft.com/office/powerpoint/2010/main" val="382859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953000"/>
          </a:xfrm>
        </p:spPr>
        <p:txBody>
          <a:bodyPr>
            <a:normAutofit/>
          </a:bodyPr>
          <a:lstStyle/>
          <a:p>
            <a:pPr>
              <a:lnSpc>
                <a:spcPct val="200000"/>
              </a:lnSpc>
            </a:pPr>
            <a:r>
              <a:rPr lang="zh-CN" altLang="en-US" dirty="0"/>
              <a:t>粒子物理实验的需求和读出电子学系统的发展</a:t>
            </a:r>
            <a:endParaRPr lang="en-US" altLang="zh-CN" dirty="0"/>
          </a:p>
          <a:p>
            <a:pPr>
              <a:lnSpc>
                <a:spcPct val="200000"/>
              </a:lnSpc>
            </a:pPr>
            <a:r>
              <a:rPr lang="zh-CN" altLang="en-US" dirty="0">
                <a:solidFill>
                  <a:srgbClr val="000000"/>
                </a:solidFill>
                <a:latin typeface="黑体" panose="02010609060101010101" pitchFamily="49" charset="-122"/>
                <a:ea typeface="黑体" panose="02010609060101010101" pitchFamily="49" charset="-122"/>
              </a:rPr>
              <a:t>当前和未来实验物理的新需求</a:t>
            </a:r>
            <a:endParaRPr lang="en-US" altLang="zh-CN" dirty="0">
              <a:solidFill>
                <a:srgbClr val="000000"/>
              </a:solidFill>
              <a:latin typeface="黑体" panose="02010609060101010101" pitchFamily="49" charset="-122"/>
              <a:ea typeface="黑体" panose="02010609060101010101" pitchFamily="49" charset="-122"/>
            </a:endParaRPr>
          </a:p>
          <a:p>
            <a:pPr>
              <a:lnSpc>
                <a:spcPct val="200000"/>
              </a:lnSpc>
            </a:pPr>
            <a:r>
              <a:rPr lang="zh-CN" altLang="en-US" dirty="0">
                <a:solidFill>
                  <a:srgbClr val="000000"/>
                </a:solidFill>
                <a:latin typeface="黑体" panose="02010609060101010101" pitchFamily="49" charset="-122"/>
                <a:ea typeface="黑体" panose="02010609060101010101" pitchFamily="49" charset="-122"/>
              </a:rPr>
              <a:t>大规模通用可扩展读出电子学初步研究</a:t>
            </a:r>
            <a:endParaRPr lang="en-US" altLang="zh-CN" dirty="0">
              <a:solidFill>
                <a:srgbClr val="000000"/>
              </a:solidFill>
              <a:latin typeface="黑体" panose="02010609060101010101" pitchFamily="49" charset="-122"/>
              <a:ea typeface="黑体" panose="02010609060101010101" pitchFamily="49" charset="-122"/>
            </a:endParaRPr>
          </a:p>
          <a:p>
            <a:pPr>
              <a:lnSpc>
                <a:spcPct val="200000"/>
              </a:lnSpc>
            </a:pPr>
            <a:r>
              <a:rPr lang="zh-CN" altLang="en-US" dirty="0">
                <a:latin typeface="黑体" panose="02010609060101010101" pitchFamily="49" charset="-122"/>
                <a:ea typeface="黑体" panose="02010609060101010101" pitchFamily="49" charset="-122"/>
              </a:rPr>
              <a:t>小结</a:t>
            </a:r>
            <a:endParaRPr lang="en-US" dirty="0">
              <a:latin typeface="黑体" panose="02010609060101010101" pitchFamily="49" charset="-122"/>
              <a:ea typeface="黑体" panose="02010609060101010101" pitchFamily="49" charset="-122"/>
            </a:endParaRPr>
          </a:p>
          <a:p>
            <a:pPr>
              <a:lnSpc>
                <a:spcPct val="200000"/>
              </a:lnSpc>
            </a:pPr>
            <a:endParaRPr lang="en-US" dirty="0">
              <a:latin typeface="黑体" panose="02010609060101010101" pitchFamily="49" charset="-122"/>
              <a:ea typeface="黑体" panose="02010609060101010101" pitchFamily="49" charset="-122"/>
            </a:endParaRPr>
          </a:p>
        </p:txBody>
      </p:sp>
      <p:sp>
        <p:nvSpPr>
          <p:cNvPr id="3" name="Title 2"/>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主要内容</a:t>
            </a:r>
            <a:endParaRPr lang="en-US" dirty="0">
              <a:latin typeface="黑体" panose="02010609060101010101" pitchFamily="49" charset="-122"/>
              <a:ea typeface="黑体" panose="02010609060101010101" pitchFamily="49" charset="-122"/>
            </a:endParaRPr>
          </a:p>
        </p:txBody>
      </p:sp>
      <p:sp>
        <p:nvSpPr>
          <p:cNvPr id="5" name="Date Placeholder 4"/>
          <p:cNvSpPr>
            <a:spLocks noGrp="1"/>
          </p:cNvSpPr>
          <p:nvPr>
            <p:ph type="dt" sz="half" idx="10"/>
          </p:nvPr>
        </p:nvSpPr>
        <p:spPr/>
        <p:txBody>
          <a:bodyPr/>
          <a:lstStyle/>
          <a:p>
            <a:fld id="{2332A5F4-E089-4FCE-A9E5-767F491D8F46}" type="datetime1">
              <a:rPr lang="zh-CN" altLang="en-US" smtClean="0"/>
              <a:t>2018/10/15</a:t>
            </a:fld>
            <a:endParaRPr lang="en-US"/>
          </a:p>
        </p:txBody>
      </p:sp>
      <p:sp>
        <p:nvSpPr>
          <p:cNvPr id="6" name="Footer Placeholder 5"/>
          <p:cNvSpPr>
            <a:spLocks noGrp="1"/>
          </p:cNvSpPr>
          <p:nvPr>
            <p:ph type="ftr" sz="quarter" idx="11"/>
          </p:nvPr>
        </p:nvSpPr>
        <p:spPr/>
        <p:txBody>
          <a:bodyPr/>
          <a:lstStyle/>
          <a:p>
            <a:pPr algn="ctr"/>
            <a:r>
              <a:rPr lang="zh-CN" altLang="en-US" dirty="0"/>
              <a:t>刘树彬 中国科学技术大学</a:t>
            </a:r>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2</a:t>
            </a:fld>
            <a:endParaRPr lang="en-US"/>
          </a:p>
        </p:txBody>
      </p:sp>
    </p:spTree>
    <p:extLst>
      <p:ext uri="{BB962C8B-B14F-4D97-AF65-F5344CB8AC3E}">
        <p14:creationId xmlns:p14="http://schemas.microsoft.com/office/powerpoint/2010/main" val="186766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新需求</a:t>
            </a:r>
            <a:r>
              <a:rPr lang="en-US" altLang="zh-CN" dirty="0">
                <a:sym typeface="Wingdings" panose="05000000000000000000" pitchFamily="2" charset="2"/>
              </a:rPr>
              <a:t></a:t>
            </a:r>
            <a:r>
              <a:rPr lang="zh-CN" altLang="en-US" dirty="0">
                <a:sym typeface="Wingdings" panose="05000000000000000000" pitchFamily="2" charset="2"/>
              </a:rPr>
              <a:t>新的系统架构</a:t>
            </a:r>
            <a:endParaRPr lang="zh-CN" altLang="en-US" dirty="0"/>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20</a:t>
            </a:fld>
            <a:endParaRPr lang="en-US"/>
          </a:p>
        </p:txBody>
      </p:sp>
      <p:sp>
        <p:nvSpPr>
          <p:cNvPr id="2" name="内容占位符 1"/>
          <p:cNvSpPr>
            <a:spLocks noGrp="1"/>
          </p:cNvSpPr>
          <p:nvPr>
            <p:ph idx="1"/>
          </p:nvPr>
        </p:nvSpPr>
        <p:spPr/>
        <p:txBody>
          <a:bodyPr>
            <a:normAutofit/>
          </a:bodyPr>
          <a:lstStyle/>
          <a:p>
            <a:pPr>
              <a:lnSpc>
                <a:spcPct val="150000"/>
              </a:lnSpc>
            </a:pPr>
            <a:r>
              <a:rPr lang="zh-CN" altLang="en-US" dirty="0"/>
              <a:t>紧凑的空间尺寸</a:t>
            </a:r>
            <a:endParaRPr lang="en-US" altLang="zh-CN" dirty="0"/>
          </a:p>
          <a:p>
            <a:pPr>
              <a:lnSpc>
                <a:spcPct val="150000"/>
              </a:lnSpc>
            </a:pPr>
            <a:r>
              <a:rPr lang="zh-CN" altLang="en-US" dirty="0"/>
              <a:t>海量的前端通道</a:t>
            </a:r>
            <a:endParaRPr lang="en-US" altLang="zh-CN" dirty="0"/>
          </a:p>
          <a:p>
            <a:pPr>
              <a:lnSpc>
                <a:spcPct val="150000"/>
              </a:lnSpc>
            </a:pPr>
            <a:r>
              <a:rPr lang="zh-CN" altLang="en-US" dirty="0"/>
              <a:t>庞大的传输需求</a:t>
            </a:r>
            <a:endParaRPr lang="en-US" altLang="zh-CN" dirty="0"/>
          </a:p>
          <a:p>
            <a:pPr>
              <a:lnSpc>
                <a:spcPct val="150000"/>
              </a:lnSpc>
            </a:pPr>
            <a:r>
              <a:rPr lang="zh-CN" altLang="en-US" dirty="0"/>
              <a:t>复杂的前端种类</a:t>
            </a:r>
            <a:endParaRPr lang="en-US" altLang="zh-CN" dirty="0"/>
          </a:p>
          <a:p>
            <a:pPr>
              <a:lnSpc>
                <a:spcPct val="150000"/>
              </a:lnSpc>
            </a:pPr>
            <a:r>
              <a:rPr lang="zh-CN" altLang="en-US" dirty="0"/>
              <a:t>不同的实验装置</a:t>
            </a:r>
            <a:endParaRPr lang="en-US" altLang="zh-CN" dirty="0"/>
          </a:p>
          <a:p>
            <a:pPr>
              <a:lnSpc>
                <a:spcPct val="150000"/>
              </a:lnSpc>
            </a:pPr>
            <a:r>
              <a:rPr lang="zh-CN" altLang="en-US" dirty="0"/>
              <a:t>合理的成本控制</a:t>
            </a:r>
            <a:endParaRPr lang="en-US" altLang="zh-CN" dirty="0"/>
          </a:p>
        </p:txBody>
      </p:sp>
    </p:spTree>
    <p:extLst>
      <p:ext uri="{BB962C8B-B14F-4D97-AF65-F5344CB8AC3E}">
        <p14:creationId xmlns:p14="http://schemas.microsoft.com/office/powerpoint/2010/main" val="9112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1"/>
          <p:cNvSpPr>
            <a:spLocks noChangeArrowheads="1"/>
          </p:cNvSpPr>
          <p:nvPr/>
        </p:nvSpPr>
        <p:spPr bwMode="auto">
          <a:xfrm>
            <a:off x="2971800" y="4405101"/>
            <a:ext cx="2892086" cy="1525418"/>
          </a:xfrm>
          <a:prstGeom prst="rect">
            <a:avLst/>
          </a:prstGeom>
          <a:solidFill>
            <a:schemeClr val="bg1"/>
          </a:solidFill>
          <a:ln>
            <a:noFill/>
          </a:ln>
          <a:extLst/>
        </p:spPr>
        <p:txBody>
          <a:bodyPr wrap="squar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lnSpc>
                <a:spcPct val="150000"/>
              </a:lnSpc>
              <a:spcBef>
                <a:spcPct val="0"/>
              </a:spcBef>
              <a:buClrTx/>
              <a:buSzTx/>
              <a:buFontTx/>
              <a:buNone/>
            </a:pPr>
            <a:r>
              <a:rPr kumimoji="1" lang="en-US" altLang="zh-CN" sz="1600" b="1" dirty="0">
                <a:solidFill>
                  <a:srgbClr val="333300"/>
                </a:solidFill>
                <a:latin typeface="Times New Roman" panose="02020603050405020304" pitchFamily="18" charset="0"/>
                <a:ea typeface="宋体" panose="02010600030101010101" pitchFamily="2" charset="-122"/>
              </a:rPr>
              <a:t>A total weight of 730t,</a:t>
            </a:r>
          </a:p>
          <a:p>
            <a:pPr eaLnBrk="1" hangingPunct="1">
              <a:lnSpc>
                <a:spcPct val="150000"/>
              </a:lnSpc>
              <a:spcBef>
                <a:spcPct val="0"/>
              </a:spcBef>
              <a:buClrTx/>
              <a:buSzTx/>
              <a:buFontTx/>
              <a:buNone/>
            </a:pPr>
            <a:r>
              <a:rPr kumimoji="1" lang="en-US" altLang="zh-CN" sz="1600" b="1" dirty="0">
                <a:solidFill>
                  <a:srgbClr val="333300"/>
                </a:solidFill>
                <a:latin typeface="Times New Roman" panose="02020603050405020304" pitchFamily="18" charset="0"/>
                <a:ea typeface="宋体" panose="02010600030101010101" pitchFamily="2" charset="-122"/>
              </a:rPr>
              <a:t> ~40000 readout channels, </a:t>
            </a:r>
          </a:p>
          <a:p>
            <a:pPr eaLnBrk="1" hangingPunct="1">
              <a:lnSpc>
                <a:spcPct val="150000"/>
              </a:lnSpc>
              <a:spcBef>
                <a:spcPct val="0"/>
              </a:spcBef>
              <a:buClrTx/>
              <a:buSzTx/>
              <a:buFontTx/>
              <a:buNone/>
            </a:pPr>
            <a:r>
              <a:rPr kumimoji="1" lang="en-US" altLang="zh-CN" sz="1600" b="1" dirty="0">
                <a:solidFill>
                  <a:srgbClr val="333300"/>
                </a:solidFill>
                <a:latin typeface="Times New Roman" panose="02020603050405020304" pitchFamily="18" charset="0"/>
                <a:ea typeface="宋体" panose="02010600030101010101" pitchFamily="2" charset="-122"/>
              </a:rPr>
              <a:t>Event rate: 4kHz,</a:t>
            </a:r>
          </a:p>
          <a:p>
            <a:pPr eaLnBrk="1" hangingPunct="1">
              <a:lnSpc>
                <a:spcPct val="150000"/>
              </a:lnSpc>
              <a:spcBef>
                <a:spcPct val="0"/>
              </a:spcBef>
              <a:buClrTx/>
              <a:buSzTx/>
              <a:buFontTx/>
              <a:buNone/>
            </a:pPr>
            <a:r>
              <a:rPr kumimoji="1" lang="en-US" altLang="zh-CN" sz="1600" b="1" dirty="0">
                <a:solidFill>
                  <a:srgbClr val="333300"/>
                </a:solidFill>
                <a:latin typeface="Times New Roman" panose="02020603050405020304" pitchFamily="18" charset="0"/>
                <a:ea typeface="宋体" panose="02010600030101010101" pitchFamily="2" charset="-122"/>
              </a:rPr>
              <a:t>data rate ~50Mb/s</a:t>
            </a:r>
          </a:p>
        </p:txBody>
      </p:sp>
      <p:sp>
        <p:nvSpPr>
          <p:cNvPr id="3" name="标题 2"/>
          <p:cNvSpPr>
            <a:spLocks noGrp="1"/>
          </p:cNvSpPr>
          <p:nvPr>
            <p:ph type="title"/>
          </p:nvPr>
        </p:nvSpPr>
        <p:spPr/>
        <p:txBody>
          <a:bodyPr/>
          <a:lstStyle/>
          <a:p>
            <a:r>
              <a:rPr lang="zh-CN" altLang="en-US" dirty="0"/>
              <a:t>狭小的空间</a:t>
            </a:r>
            <a:r>
              <a:rPr lang="en-US" altLang="zh-CN" dirty="0">
                <a:latin typeface="Times New Roman" panose="02020603050405020304" pitchFamily="18" charset="0"/>
                <a:cs typeface="Times New Roman" panose="02020603050405020304" pitchFamily="18" charset="0"/>
              </a:rPr>
              <a:t>Vs.</a:t>
            </a:r>
            <a:r>
              <a:rPr lang="zh-CN" altLang="en-US" dirty="0"/>
              <a:t>庞大的通道数</a:t>
            </a:r>
            <a:r>
              <a:rPr lang="en-US" altLang="zh-CN" dirty="0"/>
              <a:t>——</a:t>
            </a:r>
            <a:r>
              <a:rPr lang="en-US" altLang="zh-CN" dirty="0">
                <a:latin typeface="Times New Roman" panose="02020603050405020304" pitchFamily="18" charset="0"/>
                <a:cs typeface="Times New Roman" panose="02020603050405020304" pitchFamily="18" charset="0"/>
              </a:rPr>
              <a:t>BES III</a:t>
            </a:r>
            <a:endParaRPr lang="zh-CN" altLang="en-US"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21</a:t>
            </a:fld>
            <a:endParaRPr lang="en-US"/>
          </a:p>
        </p:txBody>
      </p:sp>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398" y="3864784"/>
            <a:ext cx="3557919" cy="267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023747" y="889381"/>
            <a:ext cx="5077570" cy="2945993"/>
          </a:xfrm>
          <a:prstGeom prst="rect">
            <a:avLst/>
          </a:prstGeom>
          <a:noFill/>
        </p:spPr>
      </p:pic>
      <p:sp>
        <p:nvSpPr>
          <p:cNvPr id="20" name="内容占位符 5"/>
          <p:cNvSpPr txBox="1">
            <a:spLocks/>
          </p:cNvSpPr>
          <p:nvPr/>
        </p:nvSpPr>
        <p:spPr>
          <a:xfrm>
            <a:off x="533400" y="4367465"/>
            <a:ext cx="3322712" cy="1931761"/>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548640" indent="-246888" algn="l" defTabSz="914400" rtl="0" eaLnBrk="1" latinLnBrk="0" hangingPunct="1">
              <a:lnSpc>
                <a:spcPct val="90000"/>
              </a:lnSpc>
              <a:spcBef>
                <a:spcPts val="800"/>
              </a:spcBef>
              <a:buClr>
                <a:schemeClr val="accent5"/>
              </a:buClr>
              <a:buFont typeface="Wingdings" panose="05000000000000000000" pitchFamily="2" charset="2"/>
              <a:buChar char="§"/>
              <a:defRPr sz="2000" kern="1200">
                <a:solidFill>
                  <a:schemeClr val="tx1"/>
                </a:solidFill>
                <a:latin typeface="黑体" panose="02010609060101010101" pitchFamily="49" charset="-122"/>
                <a:ea typeface="黑体" panose="02010609060101010101" pitchFamily="49" charset="-122"/>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黑体" panose="02010609060101010101" pitchFamily="49" charset="-122"/>
                <a:ea typeface="黑体" panose="02010609060101010101" pitchFamily="49" charset="-122"/>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a:lstStyle>
          <a:p>
            <a:r>
              <a:rPr lang="zh-CN" altLang="en-US" sz="2000" dirty="0"/>
              <a:t>探测器组成：</a:t>
            </a:r>
            <a:endParaRPr lang="en-US" altLang="zh-CN" sz="2000" dirty="0"/>
          </a:p>
          <a:p>
            <a:pPr lvl="1"/>
            <a:r>
              <a:rPr lang="zh-CN" altLang="en-US" sz="1800" dirty="0"/>
              <a:t>主漂移室</a:t>
            </a:r>
            <a:endParaRPr lang="en-US" altLang="zh-CN" sz="1800" dirty="0"/>
          </a:p>
          <a:p>
            <a:pPr lvl="1"/>
            <a:r>
              <a:rPr lang="zh-CN" altLang="en-US" sz="1800" dirty="0"/>
              <a:t>飞行时间探测器</a:t>
            </a:r>
            <a:endParaRPr lang="en-US" altLang="zh-CN" sz="1800" dirty="0"/>
          </a:p>
          <a:p>
            <a:pPr lvl="1"/>
            <a:r>
              <a:rPr lang="zh-CN" altLang="en-US" sz="1800" dirty="0"/>
              <a:t>电磁量能器</a:t>
            </a:r>
            <a:endParaRPr lang="en-US" altLang="zh-CN" sz="1800" dirty="0"/>
          </a:p>
          <a:p>
            <a:pPr lvl="1"/>
            <a:r>
              <a:rPr lang="zh-CN" altLang="en-US" sz="1800" dirty="0"/>
              <a:t>缪子探测器</a:t>
            </a:r>
          </a:p>
        </p:txBody>
      </p:sp>
      <p:graphicFrame>
        <p:nvGraphicFramePr>
          <p:cNvPr id="11" name="Object 2"/>
          <p:cNvGraphicFramePr>
            <a:graphicFrameLocks noChangeAspect="1"/>
          </p:cNvGraphicFramePr>
          <p:nvPr>
            <p:extLst>
              <p:ext uri="{D42A27DB-BD31-4B8C-83A1-F6EECF244321}">
                <p14:modId xmlns:p14="http://schemas.microsoft.com/office/powerpoint/2010/main" val="2403006510"/>
              </p:ext>
            </p:extLst>
          </p:nvPr>
        </p:nvGraphicFramePr>
        <p:xfrm>
          <a:off x="213640" y="889381"/>
          <a:ext cx="3824960" cy="3006389"/>
        </p:xfrm>
        <a:graphic>
          <a:graphicData uri="http://schemas.openxmlformats.org/presentationml/2006/ole">
            <mc:AlternateContent xmlns:mc="http://schemas.openxmlformats.org/markup-compatibility/2006">
              <mc:Choice xmlns:v="urn:schemas-microsoft-com:vml" Requires="v">
                <p:oleObj spid="_x0000_s22682" name="Photo Editor 照片" r:id="rId5" imgW="7695238" imgH="5904762" progId="">
                  <p:embed/>
                </p:oleObj>
              </mc:Choice>
              <mc:Fallback>
                <p:oleObj name="Photo Editor 照片" r:id="rId5" imgW="7695238" imgH="590476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3392" t="6097" r="14035" b="12193"/>
                      <a:stretch>
                        <a:fillRect/>
                      </a:stretch>
                    </p:blipFill>
                    <p:spPr bwMode="auto">
                      <a:xfrm>
                        <a:off x="213640" y="889381"/>
                        <a:ext cx="3824960" cy="3006389"/>
                      </a:xfrm>
                      <a:prstGeom prst="rect">
                        <a:avLst/>
                      </a:prstGeom>
                      <a:solidFill>
                        <a:srgbClr val="F3B712"/>
                      </a:solidFill>
                      <a:ln>
                        <a:noFill/>
                      </a:ln>
                      <a:effectLst/>
                      <a:extLst/>
                    </p:spPr>
                  </p:pic>
                </p:oleObj>
              </mc:Fallback>
            </mc:AlternateContent>
          </a:graphicData>
        </a:graphic>
      </p:graphicFrame>
      <p:sp>
        <p:nvSpPr>
          <p:cNvPr id="12" name="左大括号 11"/>
          <p:cNvSpPr/>
          <p:nvPr/>
        </p:nvSpPr>
        <p:spPr>
          <a:xfrm rot="16684427">
            <a:off x="1396133" y="2539291"/>
            <a:ext cx="609600" cy="263463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3" name="内容占位符 1"/>
          <p:cNvSpPr txBox="1">
            <a:spLocks/>
          </p:cNvSpPr>
          <p:nvPr/>
        </p:nvSpPr>
        <p:spPr>
          <a:xfrm>
            <a:off x="1447800" y="4091618"/>
            <a:ext cx="457200" cy="251782"/>
          </a:xfrm>
          <a:prstGeom prst="rect">
            <a:avLst/>
          </a:prstGeom>
        </p:spPr>
        <p:txBody>
          <a:bodyPr vert="horz" lIns="91440" tIns="45720" rIns="91440" bIns="45720" rtlCol="0">
            <a:noAutofit/>
          </a:bodyPr>
          <a:lst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548640" indent="-246888" algn="l" defTabSz="914400" rtl="0" eaLnBrk="1" latinLnBrk="0" hangingPunct="1">
              <a:lnSpc>
                <a:spcPct val="90000"/>
              </a:lnSpc>
              <a:spcBef>
                <a:spcPts val="800"/>
              </a:spcBef>
              <a:buClr>
                <a:schemeClr val="accent5"/>
              </a:buClr>
              <a:buFont typeface="Wingdings" panose="05000000000000000000" pitchFamily="2" charset="2"/>
              <a:buChar char="§"/>
              <a:defRPr sz="2000" kern="1200">
                <a:solidFill>
                  <a:schemeClr val="tx1"/>
                </a:solidFill>
                <a:latin typeface="黑体" panose="02010609060101010101" pitchFamily="49" charset="-122"/>
                <a:ea typeface="黑体" panose="02010609060101010101" pitchFamily="49" charset="-122"/>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黑体" panose="02010609060101010101" pitchFamily="49" charset="-122"/>
                <a:ea typeface="黑体" panose="02010609060101010101" pitchFamily="49" charset="-122"/>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a:lstStyle>
          <a:p>
            <a:pPr marL="0" indent="0">
              <a:buNone/>
            </a:pPr>
            <a:r>
              <a:rPr lang="en-US" altLang="zh-CN" sz="1000" b="1" dirty="0"/>
              <a:t>5.6m</a:t>
            </a:r>
          </a:p>
        </p:txBody>
      </p:sp>
      <p:sp>
        <p:nvSpPr>
          <p:cNvPr id="14" name="左大括号 13"/>
          <p:cNvSpPr/>
          <p:nvPr/>
        </p:nvSpPr>
        <p:spPr>
          <a:xfrm>
            <a:off x="269323" y="1236212"/>
            <a:ext cx="340277" cy="24213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5" name="内容占位符 1"/>
          <p:cNvSpPr txBox="1">
            <a:spLocks/>
          </p:cNvSpPr>
          <p:nvPr/>
        </p:nvSpPr>
        <p:spPr>
          <a:xfrm rot="16200000">
            <a:off x="28220" y="2321014"/>
            <a:ext cx="453777" cy="251782"/>
          </a:xfrm>
          <a:prstGeom prst="rect">
            <a:avLst/>
          </a:prstGeom>
        </p:spPr>
        <p:txBody>
          <a:bodyPr vert="horz" lIns="91440" tIns="45720" rIns="91440" bIns="45720" rtlCol="0">
            <a:noAutofit/>
          </a:bodyPr>
          <a:lst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548640" indent="-246888" algn="l" defTabSz="914400" rtl="0" eaLnBrk="1" latinLnBrk="0" hangingPunct="1">
              <a:lnSpc>
                <a:spcPct val="90000"/>
              </a:lnSpc>
              <a:spcBef>
                <a:spcPts val="800"/>
              </a:spcBef>
              <a:buClr>
                <a:schemeClr val="accent5"/>
              </a:buClr>
              <a:buFont typeface="Wingdings" panose="05000000000000000000" pitchFamily="2" charset="2"/>
              <a:buChar char="§"/>
              <a:defRPr sz="2000" kern="1200">
                <a:solidFill>
                  <a:schemeClr val="tx1"/>
                </a:solidFill>
                <a:latin typeface="黑体" panose="02010609060101010101" pitchFamily="49" charset="-122"/>
                <a:ea typeface="黑体" panose="02010609060101010101" pitchFamily="49" charset="-122"/>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黑体" panose="02010609060101010101" pitchFamily="49" charset="-122"/>
                <a:ea typeface="黑体" panose="02010609060101010101" pitchFamily="49" charset="-122"/>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a:lstStyle>
          <a:p>
            <a:pPr marL="0" indent="0">
              <a:buNone/>
            </a:pPr>
            <a:r>
              <a:rPr lang="en-US" altLang="zh-CN" sz="1000" b="1" dirty="0"/>
              <a:t>5.1m</a:t>
            </a:r>
          </a:p>
        </p:txBody>
      </p:sp>
    </p:spTree>
    <p:extLst>
      <p:ext uri="{BB962C8B-B14F-4D97-AF65-F5344CB8AC3E}">
        <p14:creationId xmlns:p14="http://schemas.microsoft.com/office/powerpoint/2010/main" val="43047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atl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054562"/>
            <a:ext cx="4996990" cy="39580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灯片编号占位符 5"/>
          <p:cNvSpPr>
            <a:spLocks noGrp="1"/>
          </p:cNvSpPr>
          <p:nvPr>
            <p:ph type="sldNum" sz="quarter" idx="12"/>
          </p:nvPr>
        </p:nvSpPr>
        <p:spPr/>
        <p:txBody>
          <a:bodyPr/>
          <a:lstStyle/>
          <a:p>
            <a:fld id="{DF28FB93-0A08-4E7D-8E63-9EFA29F1E093}" type="slidenum">
              <a:rPr lang="en-US" smtClean="0"/>
              <a:pPr/>
              <a:t>22</a:t>
            </a:fld>
            <a:endParaRPr lang="en-US"/>
          </a:p>
        </p:txBody>
      </p:sp>
      <p:pic>
        <p:nvPicPr>
          <p:cNvPr id="22" name="Content Placeholder 13" descr="atlas_cal_toroi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600450"/>
            <a:ext cx="237331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12"/>
          <p:cNvSpPr>
            <a:spLocks noChangeArrowheads="1"/>
          </p:cNvSpPr>
          <p:nvPr/>
        </p:nvSpPr>
        <p:spPr bwMode="auto">
          <a:xfrm>
            <a:off x="7467600" y="5353050"/>
            <a:ext cx="304800" cy="3810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spcBef>
                <a:spcPct val="0"/>
              </a:spcBef>
              <a:buClrTx/>
              <a:buSzTx/>
              <a:buFontTx/>
              <a:buNone/>
            </a:pPr>
            <a:endParaRPr lang="zh-CN" altLang="zh-CN" sz="2800">
              <a:latin typeface="Arial" panose="020B0604020202020204" pitchFamily="34" charset="0"/>
              <a:ea typeface="MS PGothic" panose="020B0600070205080204" pitchFamily="34" charset="-128"/>
            </a:endParaRPr>
          </a:p>
        </p:txBody>
      </p:sp>
      <p:cxnSp>
        <p:nvCxnSpPr>
          <p:cNvPr id="25" name="Straight Arrow Connector 15"/>
          <p:cNvCxnSpPr>
            <a:cxnSpLocks noChangeShapeType="1"/>
          </p:cNvCxnSpPr>
          <p:nvPr/>
        </p:nvCxnSpPr>
        <p:spPr bwMode="auto">
          <a:xfrm>
            <a:off x="6221863" y="4956084"/>
            <a:ext cx="1245737" cy="625566"/>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6" name="Text Box 9"/>
          <p:cNvSpPr txBox="1">
            <a:spLocks noChangeArrowheads="1"/>
          </p:cNvSpPr>
          <p:nvPr/>
        </p:nvSpPr>
        <p:spPr bwMode="auto">
          <a:xfrm>
            <a:off x="5530390" y="4559137"/>
            <a:ext cx="119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spcBef>
                <a:spcPct val="0"/>
              </a:spcBef>
              <a:buClrTx/>
              <a:buSzTx/>
              <a:buFontTx/>
              <a:buNone/>
            </a:pPr>
            <a:r>
              <a:rPr lang="en-US" altLang="zh-CN" sz="1400" dirty="0">
                <a:latin typeface="Arial" panose="020B0604020202020204" pitchFamily="34" charset="0"/>
                <a:ea typeface="MS PGothic" panose="020B0600070205080204" pitchFamily="34" charset="-128"/>
              </a:rPr>
              <a:t>Front End Crate</a:t>
            </a:r>
          </a:p>
        </p:txBody>
      </p:sp>
      <p:pic>
        <p:nvPicPr>
          <p:cNvPr id="3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7468" y="1390650"/>
            <a:ext cx="2852376" cy="190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标题 2"/>
          <p:cNvSpPr>
            <a:spLocks noGrp="1"/>
          </p:cNvSpPr>
          <p:nvPr>
            <p:ph type="title"/>
          </p:nvPr>
        </p:nvSpPr>
        <p:spPr>
          <a:xfrm>
            <a:off x="457200" y="0"/>
            <a:ext cx="8229600" cy="838200"/>
          </a:xfrm>
        </p:spPr>
        <p:txBody>
          <a:bodyPr/>
          <a:lstStyle/>
          <a:p>
            <a:r>
              <a:rPr lang="zh-CN" altLang="en-US" dirty="0"/>
              <a:t>狭小的空间</a:t>
            </a:r>
            <a:r>
              <a:rPr lang="en-US" altLang="zh-CN" dirty="0">
                <a:latin typeface="Times New Roman" panose="02020603050405020304" pitchFamily="18" charset="0"/>
                <a:cs typeface="Times New Roman" panose="02020603050405020304" pitchFamily="18" charset="0"/>
              </a:rPr>
              <a:t>Vs.</a:t>
            </a:r>
            <a:r>
              <a:rPr lang="zh-CN" altLang="en-US" dirty="0"/>
              <a:t>庞大的通道数</a:t>
            </a:r>
            <a:r>
              <a:rPr lang="en-US" altLang="zh-CN" dirty="0"/>
              <a:t>——</a:t>
            </a:r>
            <a:r>
              <a:rPr lang="en-US" altLang="zh-CN" dirty="0">
                <a:latin typeface="Times New Roman" panose="02020603050405020304" pitchFamily="18" charset="0"/>
                <a:cs typeface="Times New Roman" panose="02020603050405020304" pitchFamily="18" charset="0"/>
              </a:rPr>
              <a:t>ATLAS</a:t>
            </a:r>
            <a:endParaRPr lang="zh-CN" altLang="en-US" dirty="0">
              <a:latin typeface="Times New Roman" panose="02020603050405020304" pitchFamily="18" charset="0"/>
              <a:cs typeface="Times New Roman" panose="02020603050405020304" pitchFamily="18" charset="0"/>
            </a:endParaRPr>
          </a:p>
        </p:txBody>
      </p:sp>
      <p:sp>
        <p:nvSpPr>
          <p:cNvPr id="36" name="矩形 35"/>
          <p:cNvSpPr/>
          <p:nvPr/>
        </p:nvSpPr>
        <p:spPr>
          <a:xfrm>
            <a:off x="1858010" y="4678134"/>
            <a:ext cx="3092513" cy="369332"/>
          </a:xfrm>
          <a:prstGeom prst="rect">
            <a:avLst/>
          </a:prstGeom>
        </p:spPr>
        <p:txBody>
          <a:bodyPr wrap="none">
            <a:spAutoFit/>
          </a:bodyPr>
          <a:lstStyle/>
          <a:p>
            <a:r>
              <a:rPr lang="en-US" altLang="zh-CN" dirty="0"/>
              <a:t>Total Channel: ~90million</a:t>
            </a:r>
          </a:p>
        </p:txBody>
      </p:sp>
      <p:sp>
        <p:nvSpPr>
          <p:cNvPr id="38" name="内容占位符 1"/>
          <p:cNvSpPr>
            <a:spLocks noGrp="1"/>
          </p:cNvSpPr>
          <p:nvPr>
            <p:ph idx="1"/>
          </p:nvPr>
        </p:nvSpPr>
        <p:spPr>
          <a:xfrm>
            <a:off x="9524" y="4876800"/>
            <a:ext cx="3800475" cy="1828800"/>
          </a:xfrm>
        </p:spPr>
        <p:txBody>
          <a:bodyPr>
            <a:noAutofit/>
          </a:bodyPr>
          <a:lstStyle/>
          <a:p>
            <a:r>
              <a:rPr lang="en-US" altLang="zh-CN" sz="1400" dirty="0"/>
              <a:t>Inner Detector</a:t>
            </a:r>
          </a:p>
          <a:p>
            <a:pPr lvl="1"/>
            <a:r>
              <a:rPr lang="en-US" altLang="zh-CN" sz="1000" dirty="0"/>
              <a:t>Pixel Detector: 80 million channels</a:t>
            </a:r>
          </a:p>
          <a:p>
            <a:pPr lvl="1"/>
            <a:r>
              <a:rPr lang="en-US" altLang="zh-CN" sz="1000" dirty="0"/>
              <a:t>Semiconductor Tracker: 6 million channels</a:t>
            </a:r>
          </a:p>
          <a:p>
            <a:pPr lvl="1"/>
            <a:r>
              <a:rPr lang="en-US" altLang="zh-CN" sz="1000" dirty="0"/>
              <a:t>Transition Radiation Tracker: 350,000 channels</a:t>
            </a:r>
          </a:p>
          <a:p>
            <a:r>
              <a:rPr lang="en-US" altLang="zh-CN" sz="1400" dirty="0"/>
              <a:t>Calorimeter</a:t>
            </a:r>
          </a:p>
          <a:p>
            <a:pPr lvl="1"/>
            <a:r>
              <a:rPr lang="en-US" altLang="zh-CN" sz="1000" dirty="0"/>
              <a:t>Tile Calorimeter: 10,000 channels</a:t>
            </a:r>
          </a:p>
          <a:p>
            <a:pPr lvl="1"/>
            <a:r>
              <a:rPr lang="en-US" altLang="zh-CN" sz="1000" dirty="0" err="1"/>
              <a:t>LAr</a:t>
            </a:r>
            <a:r>
              <a:rPr lang="en-US" altLang="zh-CN" sz="1000" dirty="0"/>
              <a:t> Calorimeter: 110,000 channels</a:t>
            </a:r>
          </a:p>
        </p:txBody>
      </p:sp>
      <p:sp>
        <p:nvSpPr>
          <p:cNvPr id="39" name="内容占位符 1"/>
          <p:cNvSpPr txBox="1">
            <a:spLocks/>
          </p:cNvSpPr>
          <p:nvPr/>
        </p:nvSpPr>
        <p:spPr>
          <a:xfrm>
            <a:off x="3206391" y="5029200"/>
            <a:ext cx="3363944" cy="152400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548640" indent="-246888" algn="l" defTabSz="914400" rtl="0" eaLnBrk="1" latinLnBrk="0" hangingPunct="1">
              <a:lnSpc>
                <a:spcPct val="90000"/>
              </a:lnSpc>
              <a:spcBef>
                <a:spcPts val="800"/>
              </a:spcBef>
              <a:buClr>
                <a:schemeClr val="accent5"/>
              </a:buClr>
              <a:buFont typeface="Wingdings" panose="05000000000000000000" pitchFamily="2" charset="2"/>
              <a:buChar char="§"/>
              <a:defRPr sz="2000" kern="1200">
                <a:solidFill>
                  <a:schemeClr val="tx1"/>
                </a:solidFill>
                <a:latin typeface="黑体" panose="02010609060101010101" pitchFamily="49" charset="-122"/>
                <a:ea typeface="黑体" panose="02010609060101010101" pitchFamily="49" charset="-122"/>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黑体" panose="02010609060101010101" pitchFamily="49" charset="-122"/>
                <a:ea typeface="黑体" panose="02010609060101010101" pitchFamily="49" charset="-122"/>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a:lstStyle>
          <a:p>
            <a:r>
              <a:rPr lang="en-US" altLang="zh-CN" sz="1400" dirty="0"/>
              <a:t>Muon Spectrometer</a:t>
            </a:r>
          </a:p>
          <a:p>
            <a:pPr lvl="1"/>
            <a:r>
              <a:rPr lang="en-US" altLang="zh-CN" sz="1000" dirty="0"/>
              <a:t>Thin Gap Chambers: 440,000 channels</a:t>
            </a:r>
          </a:p>
          <a:p>
            <a:pPr lvl="1"/>
            <a:r>
              <a:rPr lang="en-US" altLang="zh-CN" sz="1000" dirty="0"/>
              <a:t>Resistive Plate Cambers: 380,000 channels</a:t>
            </a:r>
          </a:p>
          <a:p>
            <a:pPr lvl="1"/>
            <a:r>
              <a:rPr lang="en-US" altLang="zh-CN" sz="1000" dirty="0"/>
              <a:t>Monitored Drift Tubes: 354,240 tubes</a:t>
            </a:r>
          </a:p>
          <a:p>
            <a:pPr lvl="1"/>
            <a:r>
              <a:rPr lang="en-US" altLang="zh-CN" sz="1000" dirty="0"/>
              <a:t>Cathode Strip Chambers: 70,000 channels</a:t>
            </a:r>
          </a:p>
        </p:txBody>
      </p:sp>
      <p:sp>
        <p:nvSpPr>
          <p:cNvPr id="41" name="左大括号 40"/>
          <p:cNvSpPr/>
          <p:nvPr/>
        </p:nvSpPr>
        <p:spPr>
          <a:xfrm>
            <a:off x="152400" y="1676400"/>
            <a:ext cx="609600" cy="2514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2" name="内容占位符 1"/>
          <p:cNvSpPr txBox="1">
            <a:spLocks/>
          </p:cNvSpPr>
          <p:nvPr/>
        </p:nvSpPr>
        <p:spPr>
          <a:xfrm rot="16200000">
            <a:off x="-69400" y="2804386"/>
            <a:ext cx="381000" cy="251782"/>
          </a:xfrm>
          <a:prstGeom prst="rect">
            <a:avLst/>
          </a:prstGeom>
        </p:spPr>
        <p:txBody>
          <a:bodyPr vert="horz" lIns="91440" tIns="45720" rIns="91440" bIns="45720" rtlCol="0">
            <a:noAutofit/>
          </a:bodyPr>
          <a:lst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548640" indent="-246888" algn="l" defTabSz="914400" rtl="0" eaLnBrk="1" latinLnBrk="0" hangingPunct="1">
              <a:lnSpc>
                <a:spcPct val="90000"/>
              </a:lnSpc>
              <a:spcBef>
                <a:spcPts val="800"/>
              </a:spcBef>
              <a:buClr>
                <a:schemeClr val="accent5"/>
              </a:buClr>
              <a:buFont typeface="Wingdings" panose="05000000000000000000" pitchFamily="2" charset="2"/>
              <a:buChar char="§"/>
              <a:defRPr sz="2000" kern="1200">
                <a:solidFill>
                  <a:schemeClr val="tx1"/>
                </a:solidFill>
                <a:latin typeface="黑体" panose="02010609060101010101" pitchFamily="49" charset="-122"/>
                <a:ea typeface="黑体" panose="02010609060101010101" pitchFamily="49" charset="-122"/>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黑体" panose="02010609060101010101" pitchFamily="49" charset="-122"/>
                <a:ea typeface="黑体" panose="02010609060101010101" pitchFamily="49" charset="-122"/>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a:lstStyle>
          <a:p>
            <a:pPr marL="0" indent="0">
              <a:buNone/>
            </a:pPr>
            <a:r>
              <a:rPr lang="en-US" altLang="zh-CN" sz="1000" b="1" dirty="0"/>
              <a:t>25m</a:t>
            </a:r>
          </a:p>
        </p:txBody>
      </p:sp>
      <p:sp>
        <p:nvSpPr>
          <p:cNvPr id="43" name="左大括号 42"/>
          <p:cNvSpPr/>
          <p:nvPr/>
        </p:nvSpPr>
        <p:spPr>
          <a:xfrm rot="5400000">
            <a:off x="2993795" y="-765027"/>
            <a:ext cx="609600" cy="40825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4" name="内容占位符 1"/>
          <p:cNvSpPr txBox="1">
            <a:spLocks/>
          </p:cNvSpPr>
          <p:nvPr/>
        </p:nvSpPr>
        <p:spPr>
          <a:xfrm>
            <a:off x="3108095" y="728935"/>
            <a:ext cx="381000" cy="251782"/>
          </a:xfrm>
          <a:prstGeom prst="rect">
            <a:avLst/>
          </a:prstGeom>
        </p:spPr>
        <p:txBody>
          <a:bodyPr vert="horz" lIns="91440" tIns="45720" rIns="91440" bIns="45720" rtlCol="0">
            <a:noAutofit/>
          </a:bodyPr>
          <a:lst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548640" indent="-246888" algn="l" defTabSz="914400" rtl="0" eaLnBrk="1" latinLnBrk="0" hangingPunct="1">
              <a:lnSpc>
                <a:spcPct val="90000"/>
              </a:lnSpc>
              <a:spcBef>
                <a:spcPts val="800"/>
              </a:spcBef>
              <a:buClr>
                <a:schemeClr val="accent5"/>
              </a:buClr>
              <a:buFont typeface="Wingdings" panose="05000000000000000000" pitchFamily="2" charset="2"/>
              <a:buChar char="§"/>
              <a:defRPr sz="2000" kern="1200">
                <a:solidFill>
                  <a:schemeClr val="tx1"/>
                </a:solidFill>
                <a:latin typeface="黑体" panose="02010609060101010101" pitchFamily="49" charset="-122"/>
                <a:ea typeface="黑体" panose="02010609060101010101" pitchFamily="49" charset="-122"/>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黑体" panose="02010609060101010101" pitchFamily="49" charset="-122"/>
                <a:ea typeface="黑体" panose="02010609060101010101" pitchFamily="49" charset="-122"/>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a:lstStyle>
          <a:p>
            <a:pPr marL="0" indent="0">
              <a:buNone/>
            </a:pPr>
            <a:r>
              <a:rPr lang="en-US" altLang="zh-CN" sz="1000" b="1" dirty="0"/>
              <a:t>44m</a:t>
            </a:r>
          </a:p>
        </p:txBody>
      </p:sp>
      <p:sp>
        <p:nvSpPr>
          <p:cNvPr id="45" name="页脚占位符 44"/>
          <p:cNvSpPr>
            <a:spLocks noGrp="1"/>
          </p:cNvSpPr>
          <p:nvPr>
            <p:ph type="ftr" sz="quarter" idx="11"/>
          </p:nvPr>
        </p:nvSpPr>
        <p:spPr/>
        <p:txBody>
          <a:bodyPr/>
          <a:lstStyle/>
          <a:p>
            <a:pPr algn="ctr"/>
            <a:r>
              <a:rPr lang="zh-CN" altLang="en-US"/>
              <a:t>刘树彬 中国科学技术大学</a:t>
            </a:r>
            <a:endParaRPr lang="en-US" dirty="0"/>
          </a:p>
        </p:txBody>
      </p:sp>
    </p:spTree>
    <p:extLst>
      <p:ext uri="{BB962C8B-B14F-4D97-AF65-F5344CB8AC3E}">
        <p14:creationId xmlns:p14="http://schemas.microsoft.com/office/powerpoint/2010/main" val="212797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69" y="598977"/>
            <a:ext cx="4012324" cy="230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内容占位符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4723" y="1371600"/>
            <a:ext cx="4393077" cy="4869656"/>
          </a:xfrm>
        </p:spPr>
      </p:pic>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CEPC</a:t>
            </a:r>
            <a:r>
              <a:rPr lang="zh-CN" altLang="en-US" dirty="0"/>
              <a:t>对数据获取系统的需求</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23</a:t>
            </a:fld>
            <a:endParaRPr lang="en-US"/>
          </a:p>
        </p:txBody>
      </p:sp>
      <p:pic>
        <p:nvPicPr>
          <p:cNvPr id="10" name="图片 9"/>
          <p:cNvPicPr>
            <a:picLocks noChangeAspect="1"/>
          </p:cNvPicPr>
          <p:nvPr/>
        </p:nvPicPr>
        <p:blipFill>
          <a:blip r:embed="rId4"/>
          <a:stretch>
            <a:fillRect/>
          </a:stretch>
        </p:blipFill>
        <p:spPr>
          <a:xfrm>
            <a:off x="1972235" y="2638022"/>
            <a:ext cx="2942826" cy="1629177"/>
          </a:xfrm>
          <a:prstGeom prst="rect">
            <a:avLst/>
          </a:prstGeom>
        </p:spPr>
      </p:pic>
      <p:sp>
        <p:nvSpPr>
          <p:cNvPr id="11" name="内容占位符 5"/>
          <p:cNvSpPr txBox="1">
            <a:spLocks/>
          </p:cNvSpPr>
          <p:nvPr/>
        </p:nvSpPr>
        <p:spPr>
          <a:xfrm>
            <a:off x="292950" y="3895264"/>
            <a:ext cx="3322712" cy="2500105"/>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548640" indent="-246888" algn="l" defTabSz="914400" rtl="0" eaLnBrk="1" latinLnBrk="0" hangingPunct="1">
              <a:lnSpc>
                <a:spcPct val="90000"/>
              </a:lnSpc>
              <a:spcBef>
                <a:spcPts val="800"/>
              </a:spcBef>
              <a:buClr>
                <a:schemeClr val="accent5"/>
              </a:buClr>
              <a:buFont typeface="Wingdings" panose="05000000000000000000" pitchFamily="2" charset="2"/>
              <a:buChar char="§"/>
              <a:defRPr sz="2000" kern="1200">
                <a:solidFill>
                  <a:schemeClr val="tx1"/>
                </a:solidFill>
                <a:latin typeface="黑体" panose="02010609060101010101" pitchFamily="49" charset="-122"/>
                <a:ea typeface="黑体" panose="02010609060101010101" pitchFamily="49" charset="-122"/>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黑体" panose="02010609060101010101" pitchFamily="49" charset="-122"/>
                <a:ea typeface="黑体" panose="02010609060101010101" pitchFamily="49" charset="-122"/>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a:lstStyle>
          <a:p>
            <a:r>
              <a:rPr lang="zh-CN" altLang="en-US" sz="2000" dirty="0"/>
              <a:t>探测器组成：</a:t>
            </a:r>
            <a:endParaRPr lang="en-US" altLang="zh-CN" sz="2000" dirty="0"/>
          </a:p>
          <a:p>
            <a:pPr lvl="1"/>
            <a:r>
              <a:rPr lang="zh-CN" altLang="en-US" sz="1800" dirty="0"/>
              <a:t>顶点探测器</a:t>
            </a:r>
            <a:endParaRPr lang="en-US" altLang="zh-CN" sz="1800" dirty="0"/>
          </a:p>
          <a:p>
            <a:pPr lvl="1"/>
            <a:r>
              <a:rPr lang="zh-CN" altLang="en-US" sz="1800" dirty="0"/>
              <a:t>硅径迹探测器</a:t>
            </a:r>
            <a:endParaRPr lang="en-US" altLang="zh-CN" sz="1800" dirty="0"/>
          </a:p>
          <a:p>
            <a:pPr lvl="1"/>
            <a:r>
              <a:rPr lang="zh-CN" altLang="en-US" sz="1800" dirty="0"/>
              <a:t>时间投影室</a:t>
            </a:r>
            <a:endParaRPr lang="en-US" altLang="zh-CN" sz="1800" dirty="0"/>
          </a:p>
          <a:p>
            <a:pPr lvl="1"/>
            <a:r>
              <a:rPr lang="zh-CN" altLang="en-US" sz="1800" dirty="0"/>
              <a:t>电磁量能器</a:t>
            </a:r>
            <a:endParaRPr lang="en-US" altLang="zh-CN" sz="1800" dirty="0"/>
          </a:p>
          <a:p>
            <a:pPr lvl="1"/>
            <a:r>
              <a:rPr lang="zh-CN" altLang="en-US" sz="1800" dirty="0"/>
              <a:t>强子量能器</a:t>
            </a:r>
            <a:endParaRPr lang="en-US" altLang="zh-CN" sz="1800" dirty="0"/>
          </a:p>
          <a:p>
            <a:pPr lvl="1"/>
            <a:r>
              <a:rPr lang="zh-CN" altLang="en-US" sz="1800" dirty="0"/>
              <a:t>缪子探测器</a:t>
            </a:r>
          </a:p>
        </p:txBody>
      </p:sp>
    </p:spTree>
    <p:extLst>
      <p:ext uri="{BB962C8B-B14F-4D97-AF65-F5344CB8AC3E}">
        <p14:creationId xmlns:p14="http://schemas.microsoft.com/office/powerpoint/2010/main" val="395768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15309" y="4857750"/>
            <a:ext cx="4114800" cy="1676400"/>
          </a:xfrm>
        </p:spPr>
        <p:txBody>
          <a:bodyPr/>
          <a:lstStyle/>
          <a:p>
            <a:r>
              <a:rPr lang="en-US" altLang="zh-CN" sz="2000" dirty="0"/>
              <a:t>Detector</a:t>
            </a:r>
          </a:p>
          <a:p>
            <a:pPr lvl="1"/>
            <a:r>
              <a:rPr lang="en-US" altLang="zh-CN" sz="1600" dirty="0"/>
              <a:t>Inner Detector</a:t>
            </a:r>
          </a:p>
          <a:p>
            <a:pPr lvl="1"/>
            <a:r>
              <a:rPr lang="en-US" altLang="zh-CN" sz="1600" dirty="0"/>
              <a:t>Main Drift Chamber</a:t>
            </a:r>
          </a:p>
          <a:p>
            <a:pPr lvl="1"/>
            <a:r>
              <a:rPr lang="en-US" altLang="zh-CN" sz="1600" dirty="0"/>
              <a:t>Particle Identification Detector</a:t>
            </a:r>
          </a:p>
          <a:p>
            <a:pPr lvl="1"/>
            <a:r>
              <a:rPr lang="en-US" altLang="zh-CN" sz="1600" dirty="0"/>
              <a:t>EM Calorimeter</a:t>
            </a:r>
          </a:p>
        </p:txBody>
      </p:sp>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STCF </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Super Tau-Charm Factory</a:t>
            </a:r>
            <a:r>
              <a:rPr lang="zh-CN" altLang="en-US" dirty="0">
                <a:latin typeface="Times New Roman" panose="02020603050405020304" pitchFamily="18" charset="0"/>
                <a:cs typeface="Times New Roman" panose="02020603050405020304" pitchFamily="18" charset="0"/>
              </a:rPr>
              <a:t>）</a:t>
            </a:r>
          </a:p>
        </p:txBody>
      </p:sp>
      <p:pic>
        <p:nvPicPr>
          <p:cNvPr id="85" name="图片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771525"/>
            <a:ext cx="5196809" cy="4495800"/>
          </a:xfrm>
          <a:prstGeom prst="rect">
            <a:avLst/>
          </a:prstGeom>
        </p:spPr>
      </p:pic>
      <p:sp>
        <p:nvSpPr>
          <p:cNvPr id="7" name="内容占位符 1"/>
          <p:cNvSpPr txBox="1">
            <a:spLocks/>
          </p:cNvSpPr>
          <p:nvPr/>
        </p:nvSpPr>
        <p:spPr>
          <a:xfrm>
            <a:off x="5068389" y="5181600"/>
            <a:ext cx="4114800" cy="169545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accent5"/>
              </a:buClr>
              <a:buSzPct val="70000"/>
              <a:buFont typeface="宋体" pitchFamily="2" charset="-122"/>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a:lstStyle>
          <a:p>
            <a:r>
              <a:rPr lang="en-US" altLang="zh-CN" sz="2000" dirty="0"/>
              <a:t>Total Channel: ~1million</a:t>
            </a:r>
          </a:p>
          <a:p>
            <a:r>
              <a:rPr lang="en-US" altLang="zh-CN" sz="2000" dirty="0"/>
              <a:t>Event Rate: ~500kHz</a:t>
            </a:r>
          </a:p>
          <a:p>
            <a:r>
              <a:rPr lang="en-US" altLang="zh-CN" sz="2000" dirty="0"/>
              <a:t>Data Rate: ~500MB/s</a:t>
            </a:r>
            <a:endParaRPr lang="zh-CN" altLang="en-US" sz="2000" dirty="0"/>
          </a:p>
        </p:txBody>
      </p:sp>
      <p:sp>
        <p:nvSpPr>
          <p:cNvPr id="8" name="日期占位符 3"/>
          <p:cNvSpPr>
            <a:spLocks noGrp="1"/>
          </p:cNvSpPr>
          <p:nvPr>
            <p:ph type="dt" sz="half" idx="10"/>
          </p:nvPr>
        </p:nvSpPr>
        <p:spPr>
          <a:xfrm>
            <a:off x="76200" y="6477000"/>
            <a:ext cx="914400" cy="304800"/>
          </a:xfrm>
        </p:spPr>
        <p:txBody>
          <a:bodyPr/>
          <a:lstStyle/>
          <a:p>
            <a:fld id="{5C579B64-7F1D-401F-BAB6-403AC7DE6A2A}" type="datetime1">
              <a:rPr lang="zh-CN" altLang="en-US" smtClean="0"/>
              <a:t>2018/10/15</a:t>
            </a:fld>
            <a:endParaRPr lang="en-US"/>
          </a:p>
        </p:txBody>
      </p:sp>
      <p:sp>
        <p:nvSpPr>
          <p:cNvPr id="9"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3E259F91-715E-4CA3-9356-63EE0492BF41}" type="slidenum">
              <a:rPr lang="en-US" altLang="zh-CN" smtClean="0">
                <a:solidFill>
                  <a:prstClr val="black"/>
                </a:solidFill>
              </a:rPr>
              <a:pPr/>
              <a:t>24</a:t>
            </a:fld>
            <a:endParaRPr lang="en-US" altLang="zh-CN">
              <a:solidFill>
                <a:prstClr val="black"/>
              </a:solidFill>
            </a:endParaRPr>
          </a:p>
        </p:txBody>
      </p:sp>
    </p:spTree>
    <p:extLst>
      <p:ext uri="{BB962C8B-B14F-4D97-AF65-F5344CB8AC3E}">
        <p14:creationId xmlns:p14="http://schemas.microsoft.com/office/powerpoint/2010/main" val="2121658835"/>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10" descr="F:\project\FELIX\photo\当前ATLAS DAQ系统.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57584" y="838200"/>
            <a:ext cx="4850477" cy="3200400"/>
          </a:xfrm>
          <a:prstGeom prst="rect">
            <a:avLst/>
          </a:prstGeom>
          <a:noFill/>
          <a:ln>
            <a:noFill/>
          </a:ln>
        </p:spPr>
      </p:pic>
      <p:sp>
        <p:nvSpPr>
          <p:cNvPr id="3" name="标题 2"/>
          <p:cNvSpPr>
            <a:spLocks noGrp="1"/>
          </p:cNvSpPr>
          <p:nvPr>
            <p:ph type="title"/>
          </p:nvPr>
        </p:nvSpPr>
        <p:spPr/>
        <p:txBody>
          <a:bodyPr/>
          <a:lstStyle/>
          <a:p>
            <a:r>
              <a:rPr lang="zh-CN" altLang="en-US" dirty="0"/>
              <a:t>庞大的传输需求</a:t>
            </a:r>
            <a:r>
              <a:rPr lang="en-US" altLang="zh-CN" dirty="0"/>
              <a:t>——</a:t>
            </a:r>
            <a:r>
              <a:rPr lang="en-US" altLang="zh-CN" dirty="0">
                <a:latin typeface="Times New Roman" panose="02020603050405020304" pitchFamily="18" charset="0"/>
                <a:cs typeface="Times New Roman" panose="02020603050405020304" pitchFamily="18" charset="0"/>
              </a:rPr>
              <a:t>ATLAS</a:t>
            </a:r>
            <a:endParaRPr lang="zh-CN" altLang="en-US" dirty="0"/>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25</a:t>
            </a:fld>
            <a:endParaRPr lang="en-US"/>
          </a:p>
        </p:txBody>
      </p:sp>
      <p:sp>
        <p:nvSpPr>
          <p:cNvPr id="8" name="矩形 7"/>
          <p:cNvSpPr/>
          <p:nvPr/>
        </p:nvSpPr>
        <p:spPr>
          <a:xfrm>
            <a:off x="381000" y="5537673"/>
            <a:ext cx="7620000" cy="877163"/>
          </a:xfrm>
          <a:prstGeom prst="rect">
            <a:avLst/>
          </a:prstGeom>
        </p:spPr>
        <p:txBody>
          <a:bodyPr wrap="square">
            <a:spAutoFit/>
          </a:bodyPr>
          <a:lstStyle/>
          <a:p>
            <a:pPr marL="246888" indent="-246888">
              <a:lnSpc>
                <a:spcPct val="90000"/>
              </a:lnSpc>
              <a:spcBef>
                <a:spcPts val="1800"/>
              </a:spcBef>
              <a:buClr>
                <a:schemeClr val="accent5"/>
              </a:buClr>
              <a:buFont typeface="Wingdings" panose="05000000000000000000" pitchFamily="2" charset="2"/>
              <a:buChar char="§"/>
            </a:pPr>
            <a:r>
              <a:rPr lang="zh-CN" altLang="en-US" sz="2000" dirty="0">
                <a:latin typeface="黑体" panose="02010609060101010101" pitchFamily="49" charset="-122"/>
                <a:ea typeface="黑体" panose="02010609060101010101" pitchFamily="49" charset="-122"/>
              </a:rPr>
              <a:t>升级前，</a:t>
            </a:r>
            <a:r>
              <a:rPr lang="en-US" altLang="zh-CN" sz="2000" dirty="0">
                <a:latin typeface="黑体" panose="02010609060101010101" pitchFamily="49" charset="-122"/>
                <a:ea typeface="黑体" panose="02010609060101010101" pitchFamily="49" charset="-122"/>
              </a:rPr>
              <a:t>L1</a:t>
            </a:r>
            <a:r>
              <a:rPr lang="zh-CN" altLang="en-US" sz="2000" dirty="0">
                <a:latin typeface="黑体" panose="02010609060101010101" pitchFamily="49" charset="-122"/>
                <a:ea typeface="黑体" panose="02010609060101010101" pitchFamily="49" charset="-122"/>
              </a:rPr>
              <a:t>筛选事例率</a:t>
            </a:r>
            <a:r>
              <a:rPr lang="en-US" altLang="zh-CN" sz="2000" dirty="0">
                <a:latin typeface="黑体" panose="02010609060101010101" pitchFamily="49" charset="-122"/>
                <a:ea typeface="黑体" panose="02010609060101010101" pitchFamily="49" charset="-122"/>
              </a:rPr>
              <a:t>~100kHz</a:t>
            </a:r>
            <a:r>
              <a:rPr lang="zh-CN" altLang="en-US" sz="2000" dirty="0">
                <a:latin typeface="黑体" panose="02010609060101010101" pitchFamily="49" charset="-122"/>
                <a:ea typeface="黑体" panose="02010609060101010101" pitchFamily="49" charset="-122"/>
              </a:rPr>
              <a:t>，数据率</a:t>
            </a:r>
            <a:r>
              <a:rPr lang="en-US" altLang="zh-CN" sz="2000" dirty="0">
                <a:latin typeface="黑体" panose="02010609060101010101" pitchFamily="49" charset="-122"/>
                <a:ea typeface="黑体" panose="02010609060101010101" pitchFamily="49" charset="-122"/>
              </a:rPr>
              <a:t>~200GB/s</a:t>
            </a:r>
          </a:p>
          <a:p>
            <a:pPr marL="246888" indent="-246888">
              <a:lnSpc>
                <a:spcPct val="90000"/>
              </a:lnSpc>
              <a:spcBef>
                <a:spcPts val="1800"/>
              </a:spcBef>
              <a:buClr>
                <a:schemeClr val="accent5"/>
              </a:buClr>
              <a:buFont typeface="Wingdings" panose="05000000000000000000" pitchFamily="2" charset="2"/>
              <a:buChar char="§"/>
            </a:pPr>
            <a:r>
              <a:rPr lang="zh-CN" altLang="zh-CN" sz="2000" dirty="0">
                <a:latin typeface="黑体" panose="02010609060101010101" pitchFamily="49" charset="-122"/>
                <a:ea typeface="黑体" panose="02010609060101010101" pitchFamily="49" charset="-122"/>
              </a:rPr>
              <a:t>升级后，事例率将达到</a:t>
            </a:r>
            <a:r>
              <a:rPr lang="en-US" altLang="zh-CN" sz="2000" dirty="0">
                <a:latin typeface="黑体" panose="02010609060101010101" pitchFamily="49" charset="-122"/>
                <a:ea typeface="黑体" panose="02010609060101010101" pitchFamily="49" charset="-122"/>
              </a:rPr>
              <a:t>~1MHz</a:t>
            </a:r>
            <a:r>
              <a:rPr lang="zh-CN" altLang="zh-CN" sz="2000" dirty="0">
                <a:latin typeface="黑体" panose="02010609060101010101" pitchFamily="49" charset="-122"/>
                <a:ea typeface="黑体" panose="02010609060101010101" pitchFamily="49" charset="-122"/>
              </a:rPr>
              <a:t>，数据率</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黑体" panose="02010609060101010101" pitchFamily="49" charset="-122"/>
                <a:ea typeface="黑体" panose="02010609060101010101" pitchFamily="49" charset="-122"/>
              </a:rPr>
              <a:t>2TB/s</a:t>
            </a:r>
            <a:endParaRPr lang="zh-CN" altLang="en-US" sz="2000" dirty="0">
              <a:latin typeface="黑体" panose="02010609060101010101" pitchFamily="49" charset="-122"/>
              <a:ea typeface="黑体" panose="02010609060101010101" pitchFamily="49" charset="-122"/>
            </a:endParaRPr>
          </a:p>
        </p:txBody>
      </p:sp>
      <p:pic>
        <p:nvPicPr>
          <p:cNvPr id="12" name="图片 11" descr="F:\project\FELIX\photo\2025 ATLAS DAQ系统框图.PNG"/>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15633"/>
            <a:ext cx="5274310" cy="3622040"/>
          </a:xfrm>
          <a:prstGeom prst="rect">
            <a:avLst/>
          </a:prstGeom>
          <a:noFill/>
          <a:ln>
            <a:noFill/>
          </a:ln>
        </p:spPr>
      </p:pic>
    </p:spTree>
    <p:extLst>
      <p:ext uri="{BB962C8B-B14F-4D97-AF65-F5344CB8AC3E}">
        <p14:creationId xmlns:p14="http://schemas.microsoft.com/office/powerpoint/2010/main" val="213984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复杂的前端种类</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26</a:t>
            </a:fld>
            <a:endParaRPr lang="en-US"/>
          </a:p>
        </p:txBody>
      </p:sp>
      <p:graphicFrame>
        <p:nvGraphicFramePr>
          <p:cNvPr id="14" name="内容占位符 13"/>
          <p:cNvGraphicFramePr>
            <a:graphicFrameLocks noGrp="1"/>
          </p:cNvGraphicFramePr>
          <p:nvPr>
            <p:ph idx="1"/>
            <p:extLst>
              <p:ext uri="{D42A27DB-BD31-4B8C-83A1-F6EECF244321}">
                <p14:modId xmlns:p14="http://schemas.microsoft.com/office/powerpoint/2010/main" val="3914370836"/>
              </p:ext>
            </p:extLst>
          </p:nvPr>
        </p:nvGraphicFramePr>
        <p:xfrm>
          <a:off x="-76200" y="0"/>
          <a:ext cx="9372600" cy="678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91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stretch>
            <a:fillRect/>
          </a:stretch>
        </p:blipFill>
        <p:spPr>
          <a:xfrm>
            <a:off x="6099215" y="5509230"/>
            <a:ext cx="1976410" cy="1336507"/>
          </a:xfrm>
          <a:prstGeom prst="rect">
            <a:avLst/>
          </a:prstGeom>
        </p:spPr>
      </p:pic>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CEPC</a:t>
            </a:r>
            <a:r>
              <a:rPr lang="zh-CN" altLang="en-US" dirty="0"/>
              <a:t>量能器的探测器选型</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6" name="灯片编号占位符 5"/>
          <p:cNvSpPr>
            <a:spLocks noGrp="1"/>
          </p:cNvSpPr>
          <p:nvPr>
            <p:ph type="sldNum" sz="quarter" idx="12"/>
          </p:nvPr>
        </p:nvSpPr>
        <p:spPr/>
        <p:txBody>
          <a:bodyPr/>
          <a:lstStyle/>
          <a:p>
            <a:fld id="{DF28FB93-0A08-4E7D-8E63-9EFA29F1E093}" type="slidenum">
              <a:rPr lang="en-US" smtClean="0"/>
              <a:pPr/>
              <a:t>27</a:t>
            </a:fld>
            <a:endParaRPr lang="en-US"/>
          </a:p>
        </p:txBody>
      </p:sp>
      <p:grpSp>
        <p:nvGrpSpPr>
          <p:cNvPr id="9" name="组合 8">
            <a:extLst>
              <a:ext uri="{FF2B5EF4-FFF2-40B4-BE49-F238E27FC236}">
                <a16:creationId xmlns:a16="http://schemas.microsoft.com/office/drawing/2014/main" id="{57D63216-E1E2-40D9-9F42-57F72CBE1A8F}"/>
              </a:ext>
            </a:extLst>
          </p:cNvPr>
          <p:cNvGrpSpPr/>
          <p:nvPr/>
        </p:nvGrpSpPr>
        <p:grpSpPr>
          <a:xfrm>
            <a:off x="487859" y="914400"/>
            <a:ext cx="7817942" cy="4718555"/>
            <a:chOff x="678855" y="1512194"/>
            <a:chExt cx="7817942" cy="4718555"/>
          </a:xfrm>
        </p:grpSpPr>
        <p:grpSp>
          <p:nvGrpSpPr>
            <p:cNvPr id="10" name="组合 9"/>
            <p:cNvGrpSpPr>
              <a:grpSpLocks noChangeAspect="1"/>
            </p:cNvGrpSpPr>
            <p:nvPr/>
          </p:nvGrpSpPr>
          <p:grpSpPr>
            <a:xfrm>
              <a:off x="678855" y="1512194"/>
              <a:ext cx="7817942" cy="4710356"/>
              <a:chOff x="971600" y="1586553"/>
              <a:chExt cx="6762913" cy="4074695"/>
            </a:xfrm>
          </p:grpSpPr>
          <p:pic>
            <p:nvPicPr>
              <p:cNvPr id="12" name="图片 11"/>
              <p:cNvPicPr>
                <a:picLocks noChangeAspect="1"/>
              </p:cNvPicPr>
              <p:nvPr/>
            </p:nvPicPr>
            <p:blipFill rotWithShape="1">
              <a:blip r:embed="rId3"/>
              <a:srcRect l="935" r="1916" b="6161"/>
              <a:stretch/>
            </p:blipFill>
            <p:spPr>
              <a:xfrm>
                <a:off x="1142830" y="1586553"/>
                <a:ext cx="6591683" cy="3974759"/>
              </a:xfrm>
              <a:prstGeom prst="rect">
                <a:avLst/>
              </a:prstGeom>
            </p:spPr>
          </p:pic>
          <p:sp>
            <p:nvSpPr>
              <p:cNvPr id="13" name="椭圆 12"/>
              <p:cNvSpPr/>
              <p:nvPr/>
            </p:nvSpPr>
            <p:spPr>
              <a:xfrm>
                <a:off x="971600" y="5085184"/>
                <a:ext cx="1014766" cy="576064"/>
              </a:xfrm>
              <a:prstGeom prst="ellipse">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1986366" y="5085184"/>
                <a:ext cx="1014766" cy="576064"/>
              </a:xfrm>
              <a:prstGeom prst="ellipse">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椭圆 14"/>
              <p:cNvSpPr/>
              <p:nvPr/>
            </p:nvSpPr>
            <p:spPr>
              <a:xfrm>
                <a:off x="6084168" y="5085184"/>
                <a:ext cx="1014766" cy="576064"/>
              </a:xfrm>
              <a:prstGeom prst="ellipse">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椭圆 10"/>
            <p:cNvSpPr/>
            <p:nvPr/>
          </p:nvSpPr>
          <p:spPr>
            <a:xfrm>
              <a:off x="3072541" y="5564818"/>
              <a:ext cx="1173072" cy="665931"/>
            </a:xfrm>
            <a:prstGeom prst="ellipse">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32" name="图片 31"/>
          <p:cNvPicPr>
            <a:picLocks noChangeAspect="1"/>
          </p:cNvPicPr>
          <p:nvPr/>
        </p:nvPicPr>
        <p:blipFill rotWithShape="1">
          <a:blip r:embed="rId4" cstate="email">
            <a:extLst>
              <a:ext uri="{28A0092B-C50C-407E-A947-70E740481C1C}">
                <a14:useLocalDpi xmlns:a14="http://schemas.microsoft.com/office/drawing/2010/main"/>
              </a:ext>
            </a:extLst>
          </a:blip>
          <a:srcRect l="4736" t="12390" r="4560" b="8507"/>
          <a:stretch/>
        </p:blipFill>
        <p:spPr>
          <a:xfrm>
            <a:off x="1534532" y="5638800"/>
            <a:ext cx="1371600" cy="762001"/>
          </a:xfrm>
          <a:prstGeom prst="rect">
            <a:avLst/>
          </a:prstGeom>
        </p:spPr>
      </p:pic>
      <p:pic>
        <p:nvPicPr>
          <p:cNvPr id="33" name="图片 32"/>
          <p:cNvPicPr/>
          <p:nvPr/>
        </p:nvPicPr>
        <p:blipFill rotWithShape="1">
          <a:blip r:embed="rId5"/>
          <a:srcRect l="6144" t="11341" r="5856" b="6919"/>
          <a:stretch/>
        </p:blipFill>
        <p:spPr>
          <a:xfrm>
            <a:off x="487859" y="5638800"/>
            <a:ext cx="922020" cy="838200"/>
          </a:xfrm>
          <a:prstGeom prst="rect">
            <a:avLst/>
          </a:prstGeom>
        </p:spPr>
      </p:pic>
      <p:pic>
        <p:nvPicPr>
          <p:cNvPr id="31" name="图片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2420" y="6019800"/>
            <a:ext cx="1117600" cy="838200"/>
          </a:xfrm>
          <a:prstGeom prst="rect">
            <a:avLst/>
          </a:prstGeom>
        </p:spPr>
      </p:pic>
      <p:pic>
        <p:nvPicPr>
          <p:cNvPr id="37" name="Picture 4" descr="http://www.iphc.cnrs.fr/IMG/jpg/ultimate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6689" y="5592272"/>
            <a:ext cx="1265729" cy="126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椭圆 16">
            <a:extLst>
              <a:ext uri="{FF2B5EF4-FFF2-40B4-BE49-F238E27FC236}">
                <a16:creationId xmlns:a16="http://schemas.microsoft.com/office/drawing/2014/main" id="{E3670918-8FC3-401D-BC9B-07375BEE3A96}"/>
              </a:ext>
            </a:extLst>
          </p:cNvPr>
          <p:cNvSpPr/>
          <p:nvPr/>
        </p:nvSpPr>
        <p:spPr>
          <a:xfrm>
            <a:off x="4438941" y="4958824"/>
            <a:ext cx="1173072" cy="665931"/>
          </a:xfrm>
          <a:prstGeom prst="ellipse">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270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1447800"/>
            <a:ext cx="8229600" cy="4876800"/>
          </a:xfrm>
        </p:spPr>
        <p:txBody>
          <a:bodyPr/>
          <a:lstStyle/>
          <a:p>
            <a:r>
              <a:rPr lang="zh-CN" altLang="en-US" dirty="0"/>
              <a:t>前置放大</a:t>
            </a:r>
            <a:r>
              <a:rPr lang="en-US" altLang="zh-CN" dirty="0">
                <a:sym typeface="Wingdings" panose="05000000000000000000" pitchFamily="2" charset="2"/>
              </a:rPr>
              <a:t></a:t>
            </a:r>
            <a:r>
              <a:rPr lang="zh-CN" altLang="en-US" dirty="0">
                <a:sym typeface="Wingdings" panose="05000000000000000000" pitchFamily="2" charset="2"/>
              </a:rPr>
              <a:t>主放大</a:t>
            </a:r>
            <a:r>
              <a:rPr lang="en-US" altLang="zh-CN" dirty="0">
                <a:sym typeface="Wingdings" panose="05000000000000000000" pitchFamily="2" charset="2"/>
              </a:rPr>
              <a:t>/</a:t>
            </a:r>
            <a:r>
              <a:rPr lang="zh-CN" altLang="en-US" dirty="0">
                <a:sym typeface="Wingdings" panose="05000000000000000000" pitchFamily="2" charset="2"/>
              </a:rPr>
              <a:t>成形</a:t>
            </a:r>
            <a:r>
              <a:rPr lang="en-US" altLang="zh-CN" dirty="0">
                <a:sym typeface="Wingdings" panose="05000000000000000000" pitchFamily="2" charset="2"/>
              </a:rPr>
              <a:t></a:t>
            </a:r>
            <a:r>
              <a:rPr lang="zh-CN" altLang="en-US" dirty="0">
                <a:sym typeface="Wingdings" panose="05000000000000000000" pitchFamily="2" charset="2"/>
              </a:rPr>
              <a:t>数字化</a:t>
            </a:r>
            <a:r>
              <a:rPr lang="en-US" altLang="zh-CN" dirty="0">
                <a:sym typeface="Wingdings" panose="05000000000000000000" pitchFamily="2" charset="2"/>
              </a:rPr>
              <a:t></a:t>
            </a:r>
            <a:r>
              <a:rPr lang="zh-CN" altLang="en-US" dirty="0">
                <a:sym typeface="Wingdings" panose="05000000000000000000" pitchFamily="2" charset="2"/>
              </a:rPr>
              <a:t>总线传输</a:t>
            </a:r>
            <a:endParaRPr lang="en-US" altLang="zh-CN" dirty="0">
              <a:sym typeface="Wingdings" panose="05000000000000000000" pitchFamily="2" charset="2"/>
            </a:endParaRPr>
          </a:p>
          <a:p>
            <a:pPr lvl="1"/>
            <a:r>
              <a:rPr lang="zh-CN" altLang="en-US" dirty="0">
                <a:sym typeface="Wingdings" panose="05000000000000000000" pitchFamily="2" charset="2"/>
              </a:rPr>
              <a:t>后端数字化</a:t>
            </a:r>
            <a:endParaRPr lang="en-US" altLang="zh-CN" dirty="0">
              <a:sym typeface="Wingdings" panose="05000000000000000000" pitchFamily="2" charset="2"/>
            </a:endParaRPr>
          </a:p>
          <a:p>
            <a:pPr lvl="1"/>
            <a:r>
              <a:rPr lang="zh-CN" altLang="en-US" dirty="0">
                <a:sym typeface="Wingdings" panose="05000000000000000000" pitchFamily="2" charset="2"/>
              </a:rPr>
              <a:t>须高模拟带宽长电缆传输</a:t>
            </a:r>
            <a:endParaRPr lang="en-US" altLang="zh-CN" dirty="0">
              <a:sym typeface="Wingdings" panose="05000000000000000000" pitchFamily="2" charset="2"/>
            </a:endParaRPr>
          </a:p>
          <a:p>
            <a:pPr lvl="2"/>
            <a:r>
              <a:rPr lang="zh-CN" altLang="en-US" dirty="0">
                <a:sym typeface="Wingdings" panose="05000000000000000000" pitchFamily="2" charset="2"/>
              </a:rPr>
              <a:t>集成度低</a:t>
            </a:r>
            <a:endParaRPr lang="en-US" altLang="zh-CN" dirty="0">
              <a:sym typeface="Wingdings" panose="05000000000000000000" pitchFamily="2" charset="2"/>
            </a:endParaRPr>
          </a:p>
          <a:p>
            <a:pPr lvl="2"/>
            <a:r>
              <a:rPr lang="zh-CN" altLang="en-US" dirty="0">
                <a:sym typeface="Wingdings" panose="05000000000000000000" pitchFamily="2" charset="2"/>
              </a:rPr>
              <a:t>电缆昂贵</a:t>
            </a:r>
            <a:endParaRPr lang="en-US" altLang="zh-CN" dirty="0">
              <a:sym typeface="Wingdings" panose="05000000000000000000" pitchFamily="2" charset="2"/>
            </a:endParaRPr>
          </a:p>
          <a:p>
            <a:pPr lvl="2"/>
            <a:r>
              <a:rPr lang="zh-CN" altLang="en-US" dirty="0">
                <a:sym typeface="Wingdings" panose="05000000000000000000" pitchFamily="2" charset="2"/>
              </a:rPr>
              <a:t>信息损失</a:t>
            </a:r>
            <a:endParaRPr lang="en-US" altLang="zh-CN" dirty="0">
              <a:sym typeface="Wingdings" panose="05000000000000000000" pitchFamily="2" charset="2"/>
            </a:endParaRPr>
          </a:p>
        </p:txBody>
      </p:sp>
      <p:sp>
        <p:nvSpPr>
          <p:cNvPr id="3" name="标题 2"/>
          <p:cNvSpPr>
            <a:spLocks noGrp="1"/>
          </p:cNvSpPr>
          <p:nvPr>
            <p:ph type="title"/>
          </p:nvPr>
        </p:nvSpPr>
        <p:spPr/>
        <p:txBody>
          <a:bodyPr/>
          <a:lstStyle/>
          <a:p>
            <a:r>
              <a:rPr lang="zh-CN" altLang="en-US" dirty="0"/>
              <a:t>传统读出电子学设计</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28</a:t>
            </a:fld>
            <a:endParaRPr lang="en-US"/>
          </a:p>
        </p:txBody>
      </p:sp>
      <p:grpSp>
        <p:nvGrpSpPr>
          <p:cNvPr id="7" name="Group 42"/>
          <p:cNvGrpSpPr>
            <a:grpSpLocks/>
          </p:cNvGrpSpPr>
          <p:nvPr/>
        </p:nvGrpSpPr>
        <p:grpSpPr bwMode="auto">
          <a:xfrm>
            <a:off x="808831" y="3962400"/>
            <a:ext cx="7526337" cy="2227262"/>
            <a:chOff x="657" y="2478"/>
            <a:chExt cx="4741" cy="1403"/>
          </a:xfrm>
        </p:grpSpPr>
        <p:sp>
          <p:nvSpPr>
            <p:cNvPr id="8" name="Rectangle 9"/>
            <p:cNvSpPr>
              <a:spLocks noChangeArrowheads="1"/>
            </p:cNvSpPr>
            <p:nvPr/>
          </p:nvSpPr>
          <p:spPr bwMode="auto">
            <a:xfrm>
              <a:off x="748" y="2478"/>
              <a:ext cx="4219" cy="1180"/>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endParaRPr lang="zh-CN" altLang="en-US" sz="1400">
                <a:solidFill>
                  <a:srgbClr val="3333FF"/>
                </a:solidFill>
                <a:latin typeface="Times New Roman" panose="02020603050405020304" pitchFamily="18" charset="0"/>
              </a:endParaRPr>
            </a:p>
          </p:txBody>
        </p:sp>
        <p:sp>
          <p:nvSpPr>
            <p:cNvPr id="9" name="Rectangle 11"/>
            <p:cNvSpPr>
              <a:spLocks noChangeArrowheads="1"/>
            </p:cNvSpPr>
            <p:nvPr/>
          </p:nvSpPr>
          <p:spPr bwMode="auto">
            <a:xfrm>
              <a:off x="1746" y="2569"/>
              <a:ext cx="3099" cy="998"/>
            </a:xfrm>
            <a:prstGeom prst="rect">
              <a:avLst/>
            </a:prstGeom>
            <a:solidFill>
              <a:srgbClr val="3366FF"/>
            </a:solidFill>
            <a:ln w="25400" algn="ctr">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endParaRPr lang="zh-CN" altLang="en-US" sz="1400">
                <a:solidFill>
                  <a:srgbClr val="3333FF"/>
                </a:solidFill>
                <a:latin typeface="Times New Roman" panose="02020603050405020304" pitchFamily="18" charset="0"/>
              </a:endParaRPr>
            </a:p>
          </p:txBody>
        </p:sp>
        <p:sp>
          <p:nvSpPr>
            <p:cNvPr id="10" name="Line 14"/>
            <p:cNvSpPr>
              <a:spLocks noChangeShapeType="1"/>
            </p:cNvSpPr>
            <p:nvPr/>
          </p:nvSpPr>
          <p:spPr bwMode="auto">
            <a:xfrm>
              <a:off x="1126" y="3048"/>
              <a:ext cx="1164" cy="0"/>
            </a:xfrm>
            <a:prstGeom prst="line">
              <a:avLst/>
            </a:prstGeom>
            <a:noFill/>
            <a:ln w="57150">
              <a:solidFill>
                <a:srgbClr val="FF33CC"/>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Line 15"/>
            <p:cNvSpPr>
              <a:spLocks noChangeShapeType="1"/>
            </p:cNvSpPr>
            <p:nvPr/>
          </p:nvSpPr>
          <p:spPr bwMode="auto">
            <a:xfrm>
              <a:off x="657" y="3049"/>
              <a:ext cx="227" cy="0"/>
            </a:xfrm>
            <a:prstGeom prst="line">
              <a:avLst/>
            </a:prstGeom>
            <a:noFill/>
            <a:ln w="19050">
              <a:solidFill>
                <a:srgbClr val="FF33CC"/>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2" name="Text Box 16">
              <a:extLst>
                <a:ext uri="{FF2B5EF4-FFF2-40B4-BE49-F238E27FC236}">
                  <a16:creationId xmlns:a16="http://schemas.microsoft.com/office/drawing/2014/main" id="{DA9E8E45-ACD4-44D5-BEC7-D3ED23A32B71}"/>
                </a:ext>
              </a:extLst>
            </p:cNvPr>
            <p:cNvSpPr txBox="1">
              <a:spLocks noChangeArrowheads="1"/>
            </p:cNvSpPr>
            <p:nvPr/>
          </p:nvSpPr>
          <p:spPr bwMode="auto">
            <a:xfrm>
              <a:off x="1214" y="3076"/>
              <a:ext cx="530" cy="197"/>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50000"/>
                </a:spcBef>
                <a:buClr>
                  <a:schemeClr val="hlink"/>
                </a:buClr>
                <a:buSzPct val="120000"/>
                <a:defRPr/>
              </a:pPr>
              <a:r>
                <a:rPr lang="zh-CN" altLang="en-US" sz="1600" dirty="0">
                  <a:solidFill>
                    <a:srgbClr val="FF0000"/>
                  </a:solidFill>
                  <a:effectLst>
                    <a:outerShdw blurRad="38100" dist="38100" dir="2700000" algn="tl">
                      <a:srgbClr val="C0C0C0"/>
                    </a:outerShdw>
                  </a:effectLst>
                  <a:latin typeface="Tahoma" pitchFamily="34" charset="0"/>
                  <a:cs typeface="Arial" charset="0"/>
                </a:rPr>
                <a:t>长电缆</a:t>
              </a:r>
            </a:p>
          </p:txBody>
        </p:sp>
        <p:sp>
          <p:nvSpPr>
            <p:cNvPr id="13" name="Text Box 17">
              <a:extLst>
                <a:ext uri="{FF2B5EF4-FFF2-40B4-BE49-F238E27FC236}">
                  <a16:creationId xmlns:a16="http://schemas.microsoft.com/office/drawing/2014/main" id="{9976DD49-15F5-4F01-AE87-8649D63EC90A}"/>
                </a:ext>
              </a:extLst>
            </p:cNvPr>
            <p:cNvSpPr txBox="1">
              <a:spLocks noChangeArrowheads="1"/>
            </p:cNvSpPr>
            <p:nvPr/>
          </p:nvSpPr>
          <p:spPr bwMode="auto">
            <a:xfrm>
              <a:off x="839" y="2553"/>
              <a:ext cx="544" cy="197"/>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50000"/>
                </a:spcBef>
                <a:buClr>
                  <a:schemeClr val="hlink"/>
                </a:buClr>
                <a:buSzPct val="120000"/>
                <a:defRPr/>
              </a:pPr>
              <a:r>
                <a:rPr lang="zh-CN" altLang="en-US" sz="1600">
                  <a:solidFill>
                    <a:schemeClr val="tx2"/>
                  </a:solidFill>
                  <a:effectLst>
                    <a:outerShdw blurRad="38100" dist="38100" dir="2700000" algn="tl">
                      <a:srgbClr val="C0C0C0"/>
                    </a:outerShdw>
                  </a:effectLst>
                  <a:latin typeface="Tahoma" pitchFamily="34" charset="0"/>
                  <a:cs typeface="Arial" charset="0"/>
                </a:rPr>
                <a:t>前放</a:t>
              </a:r>
            </a:p>
          </p:txBody>
        </p:sp>
        <p:sp>
          <p:nvSpPr>
            <p:cNvPr id="14" name="Line 20"/>
            <p:cNvSpPr>
              <a:spLocks noChangeShapeType="1"/>
            </p:cNvSpPr>
            <p:nvPr/>
          </p:nvSpPr>
          <p:spPr bwMode="auto">
            <a:xfrm flipV="1">
              <a:off x="4694" y="2840"/>
              <a:ext cx="408" cy="1"/>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5" name="Line 21"/>
            <p:cNvSpPr>
              <a:spLocks noChangeShapeType="1"/>
            </p:cNvSpPr>
            <p:nvPr/>
          </p:nvSpPr>
          <p:spPr bwMode="auto">
            <a:xfrm>
              <a:off x="4346" y="2795"/>
              <a:ext cx="227" cy="0"/>
            </a:xfrm>
            <a:prstGeom prst="line">
              <a:avLst/>
            </a:prstGeom>
            <a:noFill/>
            <a:ln w="1905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6" name="Line 23"/>
            <p:cNvSpPr>
              <a:spLocks noChangeShapeType="1"/>
            </p:cNvSpPr>
            <p:nvPr/>
          </p:nvSpPr>
          <p:spPr bwMode="auto">
            <a:xfrm flipH="1">
              <a:off x="3425" y="3566"/>
              <a:ext cx="0" cy="136"/>
            </a:xfrm>
            <a:prstGeom prst="line">
              <a:avLst/>
            </a:prstGeom>
            <a:noFill/>
            <a:ln w="19050">
              <a:solidFill>
                <a:srgbClr val="FF3399"/>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17" name="AutoShape 24"/>
            <p:cNvSpPr>
              <a:spLocks noChangeArrowheads="1"/>
            </p:cNvSpPr>
            <p:nvPr/>
          </p:nvSpPr>
          <p:spPr bwMode="auto">
            <a:xfrm rot="5400000">
              <a:off x="1814" y="2888"/>
              <a:ext cx="546" cy="317"/>
            </a:xfrm>
            <a:prstGeom prst="flowChartExtract">
              <a:avLst/>
            </a:prstGeom>
            <a:solidFill>
              <a:srgbClr val="993366"/>
            </a:solidFill>
            <a:ln w="9525" algn="ctr">
              <a:solidFill>
                <a:schemeClr val="tx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endParaRPr lang="zh-CN" altLang="en-US" sz="1400">
                <a:solidFill>
                  <a:srgbClr val="3333FF"/>
                </a:solidFill>
                <a:latin typeface="Times New Roman" panose="02020603050405020304" pitchFamily="18" charset="0"/>
              </a:endParaRPr>
            </a:p>
          </p:txBody>
        </p:sp>
        <p:sp>
          <p:nvSpPr>
            <p:cNvPr id="18" name="Text Box 27">
              <a:extLst>
                <a:ext uri="{FF2B5EF4-FFF2-40B4-BE49-F238E27FC236}">
                  <a16:creationId xmlns:a16="http://schemas.microsoft.com/office/drawing/2014/main" id="{EA78E450-34F1-4986-B39E-82EDE98988A7}"/>
                </a:ext>
              </a:extLst>
            </p:cNvPr>
            <p:cNvSpPr txBox="1">
              <a:spLocks noChangeArrowheads="1"/>
            </p:cNvSpPr>
            <p:nvPr/>
          </p:nvSpPr>
          <p:spPr bwMode="auto">
            <a:xfrm>
              <a:off x="3243" y="3702"/>
              <a:ext cx="453" cy="179"/>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50000"/>
                </a:spcBef>
                <a:buClr>
                  <a:schemeClr val="hlink"/>
                </a:buClr>
                <a:buSzPct val="120000"/>
                <a:defRPr/>
              </a:pPr>
              <a:r>
                <a:rPr lang="zh-CN" altLang="en-US">
                  <a:solidFill>
                    <a:srgbClr val="660066"/>
                  </a:solidFill>
                  <a:effectLst>
                    <a:outerShdw blurRad="38100" dist="38100" dir="2700000" algn="tl">
                      <a:srgbClr val="C0C0C0"/>
                    </a:outerShdw>
                  </a:effectLst>
                  <a:latin typeface="Tahoma" pitchFamily="34" charset="0"/>
                  <a:cs typeface="Arial" charset="0"/>
                </a:rPr>
                <a:t>时钟</a:t>
              </a:r>
            </a:p>
          </p:txBody>
        </p:sp>
        <p:sp>
          <p:nvSpPr>
            <p:cNvPr id="19" name="Text Box 28"/>
            <p:cNvSpPr txBox="1">
              <a:spLocks noChangeArrowheads="1"/>
            </p:cNvSpPr>
            <p:nvPr/>
          </p:nvSpPr>
          <p:spPr bwMode="auto">
            <a:xfrm>
              <a:off x="5148" y="2659"/>
              <a:ext cx="25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en-US" altLang="zh-CN" sz="1400">
                  <a:solidFill>
                    <a:srgbClr val="3333FF"/>
                  </a:solidFill>
                  <a:latin typeface="Times New Roman" panose="02020603050405020304" pitchFamily="18" charset="0"/>
                </a:rPr>
                <a:t>DAQ</a:t>
              </a:r>
            </a:p>
          </p:txBody>
        </p:sp>
        <p:sp>
          <p:nvSpPr>
            <p:cNvPr id="20" name="Text Box 29"/>
            <p:cNvSpPr txBox="1">
              <a:spLocks noChangeArrowheads="1"/>
            </p:cNvSpPr>
            <p:nvPr/>
          </p:nvSpPr>
          <p:spPr bwMode="auto">
            <a:xfrm>
              <a:off x="5148" y="3022"/>
              <a:ext cx="250"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en-US" altLang="zh-CN" sz="1400">
                  <a:solidFill>
                    <a:srgbClr val="3333FF"/>
                  </a:solidFill>
                  <a:latin typeface="Times New Roman" panose="02020603050405020304" pitchFamily="18" charset="0"/>
                </a:rPr>
                <a:t>Trigger</a:t>
              </a:r>
            </a:p>
          </p:txBody>
        </p:sp>
        <p:sp>
          <p:nvSpPr>
            <p:cNvPr id="21" name="Line 30"/>
            <p:cNvSpPr>
              <a:spLocks noChangeShapeType="1"/>
            </p:cNvSpPr>
            <p:nvPr/>
          </p:nvSpPr>
          <p:spPr bwMode="auto">
            <a:xfrm>
              <a:off x="2245" y="3051"/>
              <a:ext cx="2041"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22" name="Rectangle 25"/>
            <p:cNvSpPr>
              <a:spLocks noChangeArrowheads="1"/>
            </p:cNvSpPr>
            <p:nvPr/>
          </p:nvSpPr>
          <p:spPr bwMode="auto">
            <a:xfrm>
              <a:off x="3787" y="2660"/>
              <a:ext cx="408" cy="726"/>
            </a:xfrm>
            <a:prstGeom prst="rect">
              <a:avLst/>
            </a:prstGeom>
            <a:solidFill>
              <a:schemeClr val="accent1"/>
            </a:solidFill>
            <a:ln w="9525" algn="ctr">
              <a:solidFill>
                <a:srgbClr val="FF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endParaRPr lang="zh-CN" altLang="en-US" sz="1400">
                <a:solidFill>
                  <a:srgbClr val="3333FF"/>
                </a:solidFill>
                <a:latin typeface="Times New Roman" panose="02020603050405020304" pitchFamily="18" charset="0"/>
              </a:endParaRPr>
            </a:p>
          </p:txBody>
        </p:sp>
        <p:sp>
          <p:nvSpPr>
            <p:cNvPr id="23" name="Rectangle 12"/>
            <p:cNvSpPr>
              <a:spLocks noChangeArrowheads="1"/>
            </p:cNvSpPr>
            <p:nvPr/>
          </p:nvSpPr>
          <p:spPr bwMode="auto">
            <a:xfrm>
              <a:off x="3062" y="2841"/>
              <a:ext cx="544" cy="408"/>
            </a:xfrm>
            <a:prstGeom prst="rect">
              <a:avLst/>
            </a:prstGeom>
            <a:solidFill>
              <a:schemeClr val="accent1"/>
            </a:solidFill>
            <a:ln w="9525" algn="ctr">
              <a:solidFill>
                <a:srgbClr val="FF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endParaRPr lang="zh-CN" altLang="en-US" sz="1400">
                <a:solidFill>
                  <a:srgbClr val="3333FF"/>
                </a:solidFill>
                <a:latin typeface="Times New Roman" panose="02020603050405020304" pitchFamily="18" charset="0"/>
              </a:endParaRPr>
            </a:p>
          </p:txBody>
        </p:sp>
        <p:sp>
          <p:nvSpPr>
            <p:cNvPr id="24" name="Rectangle 13"/>
            <p:cNvSpPr>
              <a:spLocks noChangeArrowheads="1"/>
            </p:cNvSpPr>
            <p:nvPr/>
          </p:nvSpPr>
          <p:spPr bwMode="auto">
            <a:xfrm>
              <a:off x="2380" y="2840"/>
              <a:ext cx="545" cy="408"/>
            </a:xfrm>
            <a:prstGeom prst="rect">
              <a:avLst/>
            </a:prstGeom>
            <a:solidFill>
              <a:schemeClr val="accent1"/>
            </a:solidFill>
            <a:ln w="9525" algn="ctr">
              <a:solidFill>
                <a:srgbClr val="FF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endParaRPr lang="zh-CN" altLang="en-US" sz="1400">
                <a:solidFill>
                  <a:srgbClr val="3333FF"/>
                </a:solidFill>
                <a:latin typeface="Times New Roman" panose="02020603050405020304" pitchFamily="18" charset="0"/>
              </a:endParaRPr>
            </a:p>
          </p:txBody>
        </p:sp>
        <p:sp>
          <p:nvSpPr>
            <p:cNvPr id="25" name="Text Box 31"/>
            <p:cNvSpPr txBox="1">
              <a:spLocks noChangeArrowheads="1"/>
            </p:cNvSpPr>
            <p:nvPr/>
          </p:nvSpPr>
          <p:spPr bwMode="auto">
            <a:xfrm>
              <a:off x="2290" y="2947"/>
              <a:ext cx="7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zh-CN" altLang="en-US" sz="1400">
                  <a:solidFill>
                    <a:srgbClr val="FFFF00"/>
                  </a:solidFill>
                  <a:latin typeface="Times New Roman" panose="02020603050405020304" pitchFamily="18" charset="0"/>
                </a:rPr>
                <a:t>成形电路</a:t>
              </a:r>
            </a:p>
          </p:txBody>
        </p:sp>
        <p:sp>
          <p:nvSpPr>
            <p:cNvPr id="26" name="Text Box 32"/>
            <p:cNvSpPr txBox="1">
              <a:spLocks noChangeArrowheads="1"/>
            </p:cNvSpPr>
            <p:nvPr/>
          </p:nvSpPr>
          <p:spPr bwMode="auto">
            <a:xfrm>
              <a:off x="3061" y="2931"/>
              <a:ext cx="5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en-US" altLang="zh-CN" sz="1800" dirty="0">
                  <a:solidFill>
                    <a:srgbClr val="FFFF00"/>
                  </a:solidFill>
                </a:rPr>
                <a:t>ADC</a:t>
              </a:r>
            </a:p>
          </p:txBody>
        </p:sp>
        <p:sp>
          <p:nvSpPr>
            <p:cNvPr id="27" name="Text Box 34"/>
            <p:cNvSpPr txBox="1">
              <a:spLocks noChangeArrowheads="1"/>
            </p:cNvSpPr>
            <p:nvPr/>
          </p:nvSpPr>
          <p:spPr bwMode="auto">
            <a:xfrm>
              <a:off x="3849" y="2659"/>
              <a:ext cx="271"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zh-CN" altLang="en-US" sz="1600" dirty="0">
                  <a:solidFill>
                    <a:srgbClr val="FFFF00"/>
                  </a:solidFill>
                  <a:latin typeface="Times New Roman" panose="02020603050405020304" pitchFamily="18" charset="0"/>
                </a:rPr>
                <a:t>数据缓存</a:t>
              </a:r>
            </a:p>
          </p:txBody>
        </p:sp>
        <p:sp>
          <p:nvSpPr>
            <p:cNvPr id="28" name="Rectangle 26"/>
            <p:cNvSpPr>
              <a:spLocks noChangeArrowheads="1"/>
            </p:cNvSpPr>
            <p:nvPr/>
          </p:nvSpPr>
          <p:spPr bwMode="auto">
            <a:xfrm>
              <a:off x="4286" y="2660"/>
              <a:ext cx="408" cy="726"/>
            </a:xfrm>
            <a:prstGeom prst="rect">
              <a:avLst/>
            </a:prstGeom>
            <a:solidFill>
              <a:schemeClr val="accent1"/>
            </a:solidFill>
            <a:ln w="9525" algn="ctr">
              <a:solidFill>
                <a:srgbClr val="FF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endParaRPr lang="zh-CN" altLang="en-US" sz="1400">
                <a:solidFill>
                  <a:srgbClr val="3333FF"/>
                </a:solidFill>
                <a:latin typeface="Times New Roman" panose="02020603050405020304" pitchFamily="18" charset="0"/>
              </a:endParaRPr>
            </a:p>
          </p:txBody>
        </p:sp>
        <p:sp>
          <p:nvSpPr>
            <p:cNvPr id="29" name="Text Box 36"/>
            <p:cNvSpPr txBox="1">
              <a:spLocks noChangeArrowheads="1"/>
            </p:cNvSpPr>
            <p:nvPr/>
          </p:nvSpPr>
          <p:spPr bwMode="auto">
            <a:xfrm>
              <a:off x="4333" y="2659"/>
              <a:ext cx="271"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zh-CN" altLang="en-US" sz="1600" dirty="0">
                  <a:solidFill>
                    <a:srgbClr val="FFFF00"/>
                  </a:solidFill>
                  <a:latin typeface="Times New Roman" panose="02020603050405020304" pitchFamily="18" charset="0"/>
                </a:rPr>
                <a:t>读出接口</a:t>
              </a:r>
            </a:p>
          </p:txBody>
        </p:sp>
        <p:sp>
          <p:nvSpPr>
            <p:cNvPr id="30" name="Line 37"/>
            <p:cNvSpPr>
              <a:spLocks noChangeShapeType="1"/>
            </p:cNvSpPr>
            <p:nvPr/>
          </p:nvSpPr>
          <p:spPr bwMode="auto">
            <a:xfrm flipV="1">
              <a:off x="4694" y="3248"/>
              <a:ext cx="408" cy="1"/>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 name="AutoShape 10"/>
            <p:cNvSpPr>
              <a:spLocks noChangeArrowheads="1"/>
            </p:cNvSpPr>
            <p:nvPr/>
          </p:nvSpPr>
          <p:spPr bwMode="auto">
            <a:xfrm rot="5400000">
              <a:off x="838" y="2886"/>
              <a:ext cx="409" cy="317"/>
            </a:xfrm>
            <a:prstGeom prst="flowChartExtract">
              <a:avLst/>
            </a:prstGeom>
            <a:solidFill>
              <a:srgbClr val="FF0000"/>
            </a:solidFill>
            <a:ln w="9525" algn="ctr">
              <a:solidFill>
                <a:schemeClr val="tx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endParaRPr lang="zh-CN" altLang="en-US" sz="1400">
                <a:solidFill>
                  <a:srgbClr val="3333FF"/>
                </a:solidFill>
                <a:latin typeface="Times New Roman" panose="02020603050405020304" pitchFamily="18" charset="0"/>
              </a:endParaRPr>
            </a:p>
          </p:txBody>
        </p:sp>
        <p:sp>
          <p:nvSpPr>
            <p:cNvPr id="32" name="Line 38"/>
            <p:cNvSpPr>
              <a:spLocks noChangeShapeType="1"/>
            </p:cNvSpPr>
            <p:nvPr/>
          </p:nvSpPr>
          <p:spPr bwMode="auto">
            <a:xfrm flipH="1">
              <a:off x="4467" y="3566"/>
              <a:ext cx="0" cy="136"/>
            </a:xfrm>
            <a:prstGeom prst="line">
              <a:avLst/>
            </a:prstGeom>
            <a:noFill/>
            <a:ln w="19050">
              <a:solidFill>
                <a:srgbClr val="FF3399"/>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33" name="Text Box 39">
              <a:extLst>
                <a:ext uri="{FF2B5EF4-FFF2-40B4-BE49-F238E27FC236}">
                  <a16:creationId xmlns:a16="http://schemas.microsoft.com/office/drawing/2014/main" id="{3AF7FBBF-575B-455D-9A4B-9AE56237DBF1}"/>
                </a:ext>
              </a:extLst>
            </p:cNvPr>
            <p:cNvSpPr txBox="1">
              <a:spLocks noChangeArrowheads="1"/>
            </p:cNvSpPr>
            <p:nvPr/>
          </p:nvSpPr>
          <p:spPr bwMode="auto">
            <a:xfrm>
              <a:off x="4286" y="3702"/>
              <a:ext cx="453" cy="179"/>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50000"/>
                </a:spcBef>
                <a:buClr>
                  <a:schemeClr val="hlink"/>
                </a:buClr>
                <a:buSzPct val="120000"/>
                <a:defRPr/>
              </a:pPr>
              <a:r>
                <a:rPr lang="zh-CN" altLang="en-US">
                  <a:solidFill>
                    <a:srgbClr val="660066"/>
                  </a:solidFill>
                  <a:effectLst>
                    <a:outerShdw blurRad="38100" dist="38100" dir="2700000" algn="tl">
                      <a:srgbClr val="C0C0C0"/>
                    </a:outerShdw>
                  </a:effectLst>
                  <a:latin typeface="Tahoma" pitchFamily="34" charset="0"/>
                  <a:cs typeface="Arial" charset="0"/>
                </a:rPr>
                <a:t>控制</a:t>
              </a:r>
            </a:p>
          </p:txBody>
        </p:sp>
        <p:sp>
          <p:nvSpPr>
            <p:cNvPr id="34" name="Text Box 40">
              <a:extLst>
                <a:ext uri="{FF2B5EF4-FFF2-40B4-BE49-F238E27FC236}">
                  <a16:creationId xmlns:a16="http://schemas.microsoft.com/office/drawing/2014/main" id="{BB9A90F1-746B-41F3-8B6C-C3523642E429}"/>
                </a:ext>
              </a:extLst>
            </p:cNvPr>
            <p:cNvSpPr txBox="1">
              <a:spLocks noChangeArrowheads="1"/>
            </p:cNvSpPr>
            <p:nvPr/>
          </p:nvSpPr>
          <p:spPr bwMode="auto">
            <a:xfrm>
              <a:off x="1874" y="2939"/>
              <a:ext cx="505" cy="215"/>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50000"/>
                </a:spcBef>
                <a:buClr>
                  <a:schemeClr val="hlink"/>
                </a:buClr>
                <a:buSzPct val="120000"/>
                <a:defRPr/>
              </a:pPr>
              <a:r>
                <a:rPr lang="zh-CN" altLang="en-US" dirty="0">
                  <a:solidFill>
                    <a:srgbClr val="FFFF00"/>
                  </a:solidFill>
                  <a:effectLst>
                    <a:outerShdw blurRad="38100" dist="38100" dir="2700000" algn="tl">
                      <a:srgbClr val="C0C0C0"/>
                    </a:outerShdw>
                  </a:effectLst>
                  <a:latin typeface="Tahoma" pitchFamily="34" charset="0"/>
                  <a:cs typeface="Arial" charset="0"/>
                </a:rPr>
                <a:t>主放</a:t>
              </a:r>
            </a:p>
          </p:txBody>
        </p:sp>
        <p:sp>
          <p:nvSpPr>
            <p:cNvPr id="35" name="Rectangle 41"/>
            <p:cNvSpPr>
              <a:spLocks noChangeArrowheads="1"/>
            </p:cNvSpPr>
            <p:nvPr/>
          </p:nvSpPr>
          <p:spPr bwMode="auto">
            <a:xfrm>
              <a:off x="1837" y="2704"/>
              <a:ext cx="1179" cy="681"/>
            </a:xfrm>
            <a:prstGeom prst="rect">
              <a:avLst/>
            </a:prstGeom>
            <a:noFill/>
            <a:ln w="15875" algn="ctr">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endParaRPr lang="zh-CN" altLang="en-US" sz="1400">
                <a:solidFill>
                  <a:srgbClr val="3333FF"/>
                </a:solidFill>
                <a:latin typeface="Times New Roman" panose="02020603050405020304" pitchFamily="18" charset="0"/>
              </a:endParaRPr>
            </a:p>
          </p:txBody>
        </p:sp>
      </p:grpSp>
    </p:spTree>
    <p:extLst>
      <p:ext uri="{BB962C8B-B14F-4D97-AF65-F5344CB8AC3E}">
        <p14:creationId xmlns:p14="http://schemas.microsoft.com/office/powerpoint/2010/main" val="40315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BES III</a:t>
            </a:r>
            <a:r>
              <a:rPr lang="zh-CN" altLang="en-US" dirty="0"/>
              <a:t>主漂移室读出电子学系统</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29</a:t>
            </a:fld>
            <a:endParaRPr lang="en-US"/>
          </a:p>
        </p:txBody>
      </p:sp>
      <p:sp>
        <p:nvSpPr>
          <p:cNvPr id="7" name="日期占位符 3"/>
          <p:cNvSpPr txBox="1">
            <a:spLocks/>
          </p:cNvSpPr>
          <p:nvPr/>
        </p:nvSpPr>
        <p:spPr>
          <a:xfrm>
            <a:off x="6172200" y="6308725"/>
            <a:ext cx="2476500" cy="35877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a:t>2016/06/07</a:t>
            </a:r>
            <a:endParaRPr lang="zh-CN" altLang="en-US"/>
          </a:p>
        </p:txBody>
      </p:sp>
      <p:pic>
        <p:nvPicPr>
          <p:cNvPr id="10" name="图片 9"/>
          <p:cNvPicPr/>
          <p:nvPr/>
        </p:nvPicPr>
        <p:blipFill rotWithShape="1">
          <a:blip r:embed="rId2" cstate="email">
            <a:extLst>
              <a:ext uri="{28A0092B-C50C-407E-A947-70E740481C1C}">
                <a14:useLocalDpi xmlns:a14="http://schemas.microsoft.com/office/drawing/2010/main"/>
              </a:ext>
            </a:extLst>
          </a:blip>
          <a:srcRect/>
          <a:stretch/>
        </p:blipFill>
        <p:spPr>
          <a:xfrm>
            <a:off x="3347864" y="4507094"/>
            <a:ext cx="2088232" cy="1584508"/>
          </a:xfrm>
          <a:prstGeom prst="rect">
            <a:avLst/>
          </a:prstGeom>
        </p:spPr>
      </p:pic>
      <p:pic>
        <p:nvPicPr>
          <p:cNvPr id="11" name="图片 10"/>
          <p:cNvPicPr/>
          <p:nvPr/>
        </p:nvPicPr>
        <p:blipFill>
          <a:blip r:embed="rId3" cstate="email">
            <a:extLst>
              <a:ext uri="{28A0092B-C50C-407E-A947-70E740481C1C}">
                <a14:useLocalDpi xmlns:a14="http://schemas.microsoft.com/office/drawing/2010/main"/>
              </a:ext>
            </a:extLst>
          </a:blip>
          <a:stretch>
            <a:fillRect/>
          </a:stretch>
        </p:blipFill>
        <p:spPr>
          <a:xfrm>
            <a:off x="5580112" y="3931196"/>
            <a:ext cx="3384376" cy="2736304"/>
          </a:xfrm>
          <a:prstGeom prst="rect">
            <a:avLst/>
          </a:prstGeom>
        </p:spPr>
      </p:pic>
      <p:sp>
        <p:nvSpPr>
          <p:cNvPr id="12" name="文本框 11"/>
          <p:cNvSpPr txBox="1"/>
          <p:nvPr/>
        </p:nvSpPr>
        <p:spPr>
          <a:xfrm>
            <a:off x="107504" y="1485013"/>
            <a:ext cx="4752528" cy="4752070"/>
          </a:xfrm>
          <a:prstGeom prst="rect">
            <a:avLst/>
          </a:prstGeom>
          <a:noFill/>
        </p:spPr>
        <p:txBody>
          <a:bodyPr wrap="square" rtlCol="0">
            <a:spAutoFit/>
          </a:bodyPr>
          <a:lstStyle/>
          <a:p>
            <a:pPr marL="246888" lvl="1" indent="-246888">
              <a:lnSpc>
                <a:spcPct val="90000"/>
              </a:lnSpc>
              <a:spcBef>
                <a:spcPts val="1800"/>
              </a:spcBef>
              <a:buClr>
                <a:schemeClr val="accent5"/>
              </a:buClr>
              <a:buFont typeface="Wingdings" panose="05000000000000000000" pitchFamily="2" charset="2"/>
              <a:buChar char="§"/>
            </a:pPr>
            <a:r>
              <a:rPr lang="zh-CN" altLang="en-US" sz="2400" dirty="0">
                <a:latin typeface="黑体" panose="02010609060101010101" pitchFamily="49" charset="-122"/>
                <a:ea typeface="黑体" panose="02010609060101010101" pitchFamily="49" charset="-122"/>
              </a:rPr>
              <a:t>前放：</a:t>
            </a:r>
            <a:r>
              <a:rPr lang="en-US" altLang="zh-CN" sz="2400" dirty="0">
                <a:latin typeface="黑体" panose="02010609060101010101" pitchFamily="49" charset="-122"/>
                <a:ea typeface="黑体" panose="02010609060101010101" pitchFamily="49" charset="-122"/>
              </a:rPr>
              <a:t>8</a:t>
            </a:r>
            <a:r>
              <a:rPr lang="zh-CN" altLang="en-US" sz="2400" dirty="0">
                <a:latin typeface="黑体" panose="02010609060101010101" pitchFamily="49" charset="-122"/>
                <a:ea typeface="黑体" panose="02010609060101010101" pitchFamily="49" charset="-122"/>
              </a:rPr>
              <a:t>通道子母板厚膜电路</a:t>
            </a:r>
            <a:endParaRPr lang="en-US" altLang="zh-CN" sz="2400" dirty="0">
              <a:latin typeface="黑体" panose="02010609060101010101" pitchFamily="49" charset="-122"/>
              <a:ea typeface="黑体" panose="02010609060101010101" pitchFamily="49" charset="-122"/>
            </a:endParaRPr>
          </a:p>
          <a:p>
            <a:pPr marL="246888" lvl="1" indent="-246888">
              <a:lnSpc>
                <a:spcPct val="90000"/>
              </a:lnSpc>
              <a:spcBef>
                <a:spcPts val="1800"/>
              </a:spcBef>
              <a:buClr>
                <a:schemeClr val="accent5"/>
              </a:buClr>
              <a:buFont typeface="Wingdings" panose="05000000000000000000" pitchFamily="2" charset="2"/>
              <a:buChar char="§"/>
              <a:tabLst>
                <a:tab pos="355600" algn="l"/>
              </a:tabLst>
            </a:pPr>
            <a:r>
              <a:rPr lang="en-US" altLang="zh-CN" sz="2400" dirty="0">
                <a:latin typeface="黑体" panose="02010609060101010101" pitchFamily="49" charset="-122"/>
                <a:ea typeface="黑体" panose="02010609060101010101" pitchFamily="49" charset="-122"/>
              </a:rPr>
              <a:t>MQT</a:t>
            </a:r>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32</a:t>
            </a:r>
            <a:r>
              <a:rPr lang="zh-CN" altLang="en-US" sz="2400" dirty="0">
                <a:latin typeface="黑体" panose="02010609060101010101" pitchFamily="49" charset="-122"/>
                <a:ea typeface="黑体" panose="02010609060101010101" pitchFamily="49" charset="-122"/>
              </a:rPr>
              <a:t>通道子母板</a:t>
            </a:r>
            <a:r>
              <a:rPr lang="en-US" altLang="zh-CN" sz="2400" dirty="0">
                <a:latin typeface="黑体" panose="02010609060101010101" pitchFamily="49" charset="-122"/>
                <a:ea typeface="黑体" panose="02010609060101010101" pitchFamily="49" charset="-122"/>
              </a:rPr>
              <a:t>VME</a:t>
            </a:r>
            <a:r>
              <a:rPr lang="zh-CN" altLang="en-US" sz="2400" dirty="0">
                <a:latin typeface="黑体" panose="02010609060101010101" pitchFamily="49" charset="-122"/>
                <a:ea typeface="黑体" panose="02010609060101010101" pitchFamily="49" charset="-122"/>
              </a:rPr>
              <a:t>插件</a:t>
            </a:r>
            <a:endParaRPr lang="en-US" altLang="zh-CN" sz="2400" dirty="0">
              <a:latin typeface="黑体" panose="02010609060101010101" pitchFamily="49" charset="-122"/>
              <a:ea typeface="黑体" panose="02010609060101010101" pitchFamily="49" charset="-122"/>
            </a:endParaRPr>
          </a:p>
          <a:p>
            <a:pPr marL="246888" lvl="1" indent="-246888">
              <a:lnSpc>
                <a:spcPct val="90000"/>
              </a:lnSpc>
              <a:spcBef>
                <a:spcPts val="1800"/>
              </a:spcBef>
              <a:buClr>
                <a:schemeClr val="accent5"/>
              </a:buClr>
              <a:buFont typeface="Wingdings" panose="05000000000000000000" pitchFamily="2" charset="2"/>
              <a:buChar char="§"/>
              <a:tabLst>
                <a:tab pos="355600" algn="l"/>
              </a:tabLst>
            </a:pPr>
            <a:r>
              <a:rPr lang="zh-CN" altLang="en-US" sz="2400" dirty="0">
                <a:latin typeface="黑体" panose="02010609060101010101" pitchFamily="49" charset="-122"/>
                <a:ea typeface="黑体" panose="02010609060101010101" pitchFamily="49" charset="-122"/>
              </a:rPr>
              <a:t>单机箱：</a:t>
            </a:r>
            <a:r>
              <a:rPr lang="en-US" altLang="zh-CN" sz="2400" dirty="0">
                <a:latin typeface="黑体" panose="02010609060101010101" pitchFamily="49" charset="-122"/>
                <a:ea typeface="黑体" panose="02010609060101010101" pitchFamily="49" charset="-122"/>
              </a:rPr>
              <a:t>512</a:t>
            </a:r>
            <a:r>
              <a:rPr lang="zh-CN" altLang="en-US" sz="2400" dirty="0">
                <a:latin typeface="黑体" panose="02010609060101010101" pitchFamily="49" charset="-122"/>
                <a:ea typeface="黑体" panose="02010609060101010101" pitchFamily="49" charset="-122"/>
              </a:rPr>
              <a:t>通道</a:t>
            </a:r>
            <a:endParaRPr lang="en-US" altLang="zh-CN" sz="2400" dirty="0">
              <a:latin typeface="黑体" panose="02010609060101010101" pitchFamily="49" charset="-122"/>
              <a:ea typeface="黑体" panose="02010609060101010101" pitchFamily="49" charset="-122"/>
            </a:endParaRPr>
          </a:p>
          <a:p>
            <a:pPr marL="246888" lvl="1" indent="-246888">
              <a:lnSpc>
                <a:spcPct val="90000"/>
              </a:lnSpc>
              <a:spcBef>
                <a:spcPts val="1800"/>
              </a:spcBef>
              <a:buClr>
                <a:schemeClr val="accent5"/>
              </a:buClr>
              <a:buFont typeface="Wingdings" panose="05000000000000000000" pitchFamily="2" charset="2"/>
              <a:buChar char="§"/>
              <a:tabLst>
                <a:tab pos="355600" algn="l"/>
              </a:tabLst>
            </a:pPr>
            <a:r>
              <a:rPr lang="zh-CN" altLang="en-US" sz="2400" dirty="0">
                <a:latin typeface="黑体" panose="02010609060101010101" pitchFamily="49" charset="-122"/>
                <a:ea typeface="黑体" panose="02010609060101010101" pitchFamily="49" charset="-122"/>
              </a:rPr>
              <a:t>阳极丝数：</a:t>
            </a:r>
            <a:r>
              <a:rPr lang="en-US" altLang="zh-CN" sz="2400" dirty="0">
                <a:latin typeface="黑体" panose="02010609060101010101" pitchFamily="49" charset="-122"/>
                <a:ea typeface="黑体" panose="02010609060101010101" pitchFamily="49" charset="-122"/>
              </a:rPr>
              <a:t>6796</a:t>
            </a:r>
          </a:p>
          <a:p>
            <a:pPr marL="246888" lvl="1" indent="-246888">
              <a:lnSpc>
                <a:spcPct val="90000"/>
              </a:lnSpc>
              <a:spcBef>
                <a:spcPts val="1800"/>
              </a:spcBef>
              <a:buClr>
                <a:schemeClr val="accent5"/>
              </a:buClr>
              <a:buFont typeface="Wingdings" panose="05000000000000000000" pitchFamily="2" charset="2"/>
              <a:buChar char="§"/>
              <a:tabLst>
                <a:tab pos="355600" algn="l"/>
              </a:tabLst>
            </a:pPr>
            <a:r>
              <a:rPr lang="zh-CN" altLang="en-US" sz="2400" dirty="0">
                <a:latin typeface="黑体" panose="02010609060101010101" pitchFamily="49" charset="-122"/>
                <a:ea typeface="黑体" panose="02010609060101010101" pitchFamily="49" charset="-122"/>
              </a:rPr>
              <a:t>机箱总数：</a:t>
            </a:r>
            <a:r>
              <a:rPr lang="en-US" altLang="zh-CN" sz="2400" dirty="0">
                <a:latin typeface="黑体" panose="02010609060101010101" pitchFamily="49" charset="-122"/>
                <a:ea typeface="黑体" panose="02010609060101010101" pitchFamily="49" charset="-122"/>
              </a:rPr>
              <a:t>17</a:t>
            </a:r>
            <a:r>
              <a:rPr lang="zh-CN" altLang="en-US" sz="2400" dirty="0">
                <a:latin typeface="黑体" panose="02010609060101010101" pitchFamily="49" charset="-122"/>
                <a:ea typeface="黑体" panose="02010609060101010101" pitchFamily="49" charset="-122"/>
              </a:rPr>
              <a:t>个</a:t>
            </a:r>
            <a:endParaRPr lang="en-US" altLang="zh-CN" sz="2400" dirty="0">
              <a:latin typeface="黑体" panose="02010609060101010101" pitchFamily="49" charset="-122"/>
              <a:ea typeface="黑体" panose="02010609060101010101" pitchFamily="49" charset="-122"/>
            </a:endParaRPr>
          </a:p>
          <a:p>
            <a:pPr marL="0" lvl="1">
              <a:spcBef>
                <a:spcPts val="600"/>
              </a:spcBef>
              <a:tabLst>
                <a:tab pos="355600" algn="l"/>
              </a:tabLst>
            </a:pPr>
            <a:endParaRPr lang="en-US" altLang="zh-CN" sz="2000" dirty="0"/>
          </a:p>
          <a:p>
            <a:pPr marL="342900" lvl="1" indent="-342900">
              <a:lnSpc>
                <a:spcPct val="90000"/>
              </a:lnSpc>
              <a:spcBef>
                <a:spcPts val="1800"/>
              </a:spcBef>
              <a:buClr>
                <a:schemeClr val="accent5"/>
              </a:buClr>
              <a:buFont typeface="Wingdings" panose="05000000000000000000" pitchFamily="2" charset="2"/>
              <a:buChar char="Ø"/>
              <a:tabLst>
                <a:tab pos="355600" algn="l"/>
              </a:tabLst>
            </a:pPr>
            <a:r>
              <a:rPr lang="zh-CN" altLang="en-US" sz="2400" dirty="0">
                <a:latin typeface="黑体" panose="02010609060101010101" pitchFamily="49" charset="-122"/>
                <a:ea typeface="黑体" panose="02010609060101010101" pitchFamily="49" charset="-122"/>
              </a:rPr>
              <a:t>子母板结构利于维护</a:t>
            </a:r>
            <a:endParaRPr lang="en-US" altLang="zh-CN" sz="2400" dirty="0">
              <a:latin typeface="黑体" panose="02010609060101010101" pitchFamily="49" charset="-122"/>
              <a:ea typeface="黑体" panose="02010609060101010101" pitchFamily="49" charset="-122"/>
            </a:endParaRPr>
          </a:p>
          <a:p>
            <a:pPr marL="342900" lvl="1" indent="-342900">
              <a:lnSpc>
                <a:spcPct val="90000"/>
              </a:lnSpc>
              <a:spcBef>
                <a:spcPts val="1800"/>
              </a:spcBef>
              <a:buClr>
                <a:schemeClr val="accent5"/>
              </a:buClr>
              <a:buFont typeface="Wingdings" panose="05000000000000000000" pitchFamily="2" charset="2"/>
              <a:buChar char="Ø"/>
              <a:tabLst>
                <a:tab pos="355600" algn="l"/>
              </a:tabLst>
            </a:pPr>
            <a:r>
              <a:rPr lang="en-US" altLang="zh-CN" sz="2400" dirty="0">
                <a:latin typeface="黑体" panose="02010609060101010101" pitchFamily="49" charset="-122"/>
                <a:ea typeface="黑体" panose="02010609060101010101" pitchFamily="49" charset="-122"/>
              </a:rPr>
              <a:t>VME</a:t>
            </a:r>
            <a:r>
              <a:rPr lang="zh-CN" altLang="en-US" sz="2400" dirty="0">
                <a:latin typeface="黑体" panose="02010609060101010101" pitchFamily="49" charset="-122"/>
                <a:ea typeface="黑体" panose="02010609060101010101" pitchFamily="49" charset="-122"/>
              </a:rPr>
              <a:t>机箱带宽低</a:t>
            </a:r>
            <a:endParaRPr lang="en-US" altLang="zh-CN" sz="2400" dirty="0">
              <a:latin typeface="黑体" panose="02010609060101010101" pitchFamily="49" charset="-122"/>
              <a:ea typeface="黑体" panose="02010609060101010101" pitchFamily="49" charset="-122"/>
            </a:endParaRPr>
          </a:p>
          <a:p>
            <a:pPr marL="342900" lvl="1" indent="-342900">
              <a:lnSpc>
                <a:spcPct val="90000"/>
              </a:lnSpc>
              <a:spcBef>
                <a:spcPts val="1800"/>
              </a:spcBef>
              <a:buClr>
                <a:schemeClr val="accent5"/>
              </a:buClr>
              <a:buFont typeface="Wingdings" panose="05000000000000000000" pitchFamily="2" charset="2"/>
              <a:buChar char="Ø"/>
              <a:tabLst>
                <a:tab pos="355600" algn="l"/>
              </a:tabLst>
            </a:pPr>
            <a:r>
              <a:rPr lang="zh-CN" altLang="en-US" sz="2400" dirty="0">
                <a:latin typeface="黑体" panose="02010609060101010101" pitchFamily="49" charset="-122"/>
                <a:ea typeface="黑体" panose="02010609060101010101" pitchFamily="49" charset="-122"/>
              </a:rPr>
              <a:t>集成度低</a:t>
            </a:r>
            <a:endParaRPr lang="en-US" altLang="zh-CN" sz="2400" dirty="0">
              <a:latin typeface="黑体" panose="02010609060101010101" pitchFamily="49" charset="-122"/>
              <a:ea typeface="黑体" panose="02010609060101010101" pitchFamily="49" charset="-122"/>
            </a:endParaRPr>
          </a:p>
        </p:txBody>
      </p:sp>
      <p:pic>
        <p:nvPicPr>
          <p:cNvPr id="13" name="图片 12"/>
          <p:cNvPicPr>
            <a:picLocks noChangeAspect="1"/>
          </p:cNvPicPr>
          <p:nvPr/>
        </p:nvPicPr>
        <p:blipFill>
          <a:blip r:embed="rId4"/>
          <a:stretch>
            <a:fillRect/>
          </a:stretch>
        </p:blipFill>
        <p:spPr>
          <a:xfrm>
            <a:off x="4704945" y="949599"/>
            <a:ext cx="3467455" cy="2911449"/>
          </a:xfrm>
          <a:prstGeom prst="rect">
            <a:avLst/>
          </a:prstGeom>
        </p:spPr>
      </p:pic>
      <p:cxnSp>
        <p:nvCxnSpPr>
          <p:cNvPr id="14" name="直接箭头连接符 13"/>
          <p:cNvCxnSpPr/>
          <p:nvPr/>
        </p:nvCxnSpPr>
        <p:spPr>
          <a:xfrm flipH="1">
            <a:off x="4269051" y="3501008"/>
            <a:ext cx="1167045" cy="10051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6876256" y="2852936"/>
            <a:ext cx="288032" cy="12961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5148064" y="3153666"/>
            <a:ext cx="992468" cy="707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5963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953000"/>
          </a:xfrm>
        </p:spPr>
        <p:txBody>
          <a:bodyPr>
            <a:normAutofit/>
          </a:bodyPr>
          <a:lstStyle/>
          <a:p>
            <a:pPr>
              <a:lnSpc>
                <a:spcPct val="200000"/>
              </a:lnSpc>
            </a:pPr>
            <a:r>
              <a:rPr lang="zh-CN" altLang="en-US" b="1" i="1" u="sng" dirty="0"/>
              <a:t>粒子物理实验的需求和读出电子学系统的发展</a:t>
            </a:r>
            <a:endParaRPr lang="en-US" altLang="zh-CN" b="1" i="1" u="sng" dirty="0"/>
          </a:p>
          <a:p>
            <a:pPr>
              <a:lnSpc>
                <a:spcPct val="200000"/>
              </a:lnSpc>
            </a:pPr>
            <a:r>
              <a:rPr lang="zh-CN" altLang="en-US" dirty="0">
                <a:solidFill>
                  <a:srgbClr val="000000"/>
                </a:solidFill>
                <a:latin typeface="黑体" panose="02010609060101010101" pitchFamily="49" charset="-122"/>
                <a:ea typeface="黑体" panose="02010609060101010101" pitchFamily="49" charset="-122"/>
              </a:rPr>
              <a:t>当前和未来实验物理的新需求</a:t>
            </a:r>
            <a:endParaRPr lang="en-US" altLang="zh-CN" dirty="0">
              <a:solidFill>
                <a:srgbClr val="000000"/>
              </a:solidFill>
              <a:latin typeface="黑体" panose="02010609060101010101" pitchFamily="49" charset="-122"/>
              <a:ea typeface="黑体" panose="02010609060101010101" pitchFamily="49" charset="-122"/>
            </a:endParaRPr>
          </a:p>
          <a:p>
            <a:pPr>
              <a:lnSpc>
                <a:spcPct val="200000"/>
              </a:lnSpc>
            </a:pPr>
            <a:r>
              <a:rPr lang="zh-CN" altLang="en-US" dirty="0">
                <a:solidFill>
                  <a:srgbClr val="000000"/>
                </a:solidFill>
                <a:latin typeface="黑体" panose="02010609060101010101" pitchFamily="49" charset="-122"/>
                <a:ea typeface="黑体" panose="02010609060101010101" pitchFamily="49" charset="-122"/>
              </a:rPr>
              <a:t>大规模通用可扩展读出电子学初步研究</a:t>
            </a:r>
            <a:endParaRPr lang="en-US" altLang="zh-CN" dirty="0">
              <a:solidFill>
                <a:srgbClr val="000000"/>
              </a:solidFill>
              <a:latin typeface="黑体" panose="02010609060101010101" pitchFamily="49" charset="-122"/>
              <a:ea typeface="黑体" panose="02010609060101010101" pitchFamily="49" charset="-122"/>
            </a:endParaRPr>
          </a:p>
          <a:p>
            <a:pPr>
              <a:lnSpc>
                <a:spcPct val="200000"/>
              </a:lnSpc>
            </a:pPr>
            <a:r>
              <a:rPr lang="zh-CN" altLang="en-US" dirty="0">
                <a:latin typeface="黑体" panose="02010609060101010101" pitchFamily="49" charset="-122"/>
                <a:ea typeface="黑体" panose="02010609060101010101" pitchFamily="49" charset="-122"/>
              </a:rPr>
              <a:t>小结</a:t>
            </a:r>
            <a:endParaRPr lang="en-US" dirty="0">
              <a:latin typeface="黑体" panose="02010609060101010101" pitchFamily="49" charset="-122"/>
              <a:ea typeface="黑体" panose="02010609060101010101" pitchFamily="49" charset="-122"/>
            </a:endParaRPr>
          </a:p>
          <a:p>
            <a:pPr>
              <a:lnSpc>
                <a:spcPct val="200000"/>
              </a:lnSpc>
            </a:pPr>
            <a:endParaRPr lang="en-US" dirty="0">
              <a:latin typeface="黑体" panose="02010609060101010101" pitchFamily="49" charset="-122"/>
              <a:ea typeface="黑体" panose="02010609060101010101" pitchFamily="49" charset="-122"/>
            </a:endParaRPr>
          </a:p>
        </p:txBody>
      </p:sp>
      <p:sp>
        <p:nvSpPr>
          <p:cNvPr id="3" name="Title 2"/>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主要内容</a:t>
            </a:r>
            <a:endParaRPr lang="en-US" dirty="0">
              <a:latin typeface="黑体" panose="02010609060101010101" pitchFamily="49" charset="-122"/>
              <a:ea typeface="黑体" panose="02010609060101010101" pitchFamily="49" charset="-122"/>
            </a:endParaRPr>
          </a:p>
        </p:txBody>
      </p:sp>
      <p:sp>
        <p:nvSpPr>
          <p:cNvPr id="5" name="Date Placeholder 4"/>
          <p:cNvSpPr>
            <a:spLocks noGrp="1"/>
          </p:cNvSpPr>
          <p:nvPr>
            <p:ph type="dt" sz="half" idx="10"/>
          </p:nvPr>
        </p:nvSpPr>
        <p:spPr/>
        <p:txBody>
          <a:bodyPr/>
          <a:lstStyle/>
          <a:p>
            <a:fld id="{2332A5F4-E089-4FCE-A9E5-767F491D8F46}" type="datetime1">
              <a:rPr lang="zh-CN" altLang="en-US" smtClean="0"/>
              <a:t>2018/10/15</a:t>
            </a:fld>
            <a:endParaRPr lang="en-US"/>
          </a:p>
        </p:txBody>
      </p:sp>
      <p:sp>
        <p:nvSpPr>
          <p:cNvPr id="6" name="Footer Placeholder 5"/>
          <p:cNvSpPr>
            <a:spLocks noGrp="1"/>
          </p:cNvSpPr>
          <p:nvPr>
            <p:ph type="ftr" sz="quarter" idx="11"/>
          </p:nvPr>
        </p:nvSpPr>
        <p:spPr/>
        <p:txBody>
          <a:bodyPr/>
          <a:lstStyle/>
          <a:p>
            <a:pPr algn="ctr"/>
            <a:r>
              <a:rPr lang="zh-CN" altLang="en-US" dirty="0"/>
              <a:t>刘树彬 中国科学技术大学</a:t>
            </a:r>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3</a:t>
            </a:fld>
            <a:endParaRPr lang="en-US"/>
          </a:p>
        </p:txBody>
      </p:sp>
    </p:spTree>
    <p:extLst>
      <p:ext uri="{BB962C8B-B14F-4D97-AF65-F5344CB8AC3E}">
        <p14:creationId xmlns:p14="http://schemas.microsoft.com/office/powerpoint/2010/main" val="64330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5"/>
          <p:cNvPicPr>
            <a:picLocks noChangeAspect="1" noChangeArrowheads="1"/>
          </p:cNvPicPr>
          <p:nvPr/>
        </p:nvPicPr>
        <p:blipFill rotWithShape="1">
          <a:blip r:embed="rId4" cstate="print"/>
          <a:srcRect l="33108" r="9944"/>
          <a:stretch/>
        </p:blipFill>
        <p:spPr bwMode="auto">
          <a:xfrm>
            <a:off x="7620000" y="34076"/>
            <a:ext cx="1524000" cy="2040945"/>
          </a:xfrm>
          <a:prstGeom prst="rect">
            <a:avLst/>
          </a:prstGeom>
          <a:noFill/>
          <a:ln w="9525">
            <a:noFill/>
            <a:miter lim="800000"/>
            <a:headEnd/>
            <a:tailEnd/>
          </a:ln>
        </p:spPr>
      </p:pic>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BES III TOF</a:t>
            </a:r>
            <a:r>
              <a:rPr lang="zh-CN" altLang="en-US" dirty="0"/>
              <a:t>读出电子学</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30</a:t>
            </a:fld>
            <a:endParaRPr lang="en-US"/>
          </a:p>
        </p:txBody>
      </p:sp>
      <p:graphicFrame>
        <p:nvGraphicFramePr>
          <p:cNvPr id="7" name="Object 5"/>
          <p:cNvGraphicFramePr>
            <a:graphicFrameLocks noGrp="1" noChangeAspect="1"/>
          </p:cNvGraphicFramePr>
          <p:nvPr>
            <p:ph idx="1"/>
            <p:extLst>
              <p:ext uri="{D42A27DB-BD31-4B8C-83A1-F6EECF244321}">
                <p14:modId xmlns:p14="http://schemas.microsoft.com/office/powerpoint/2010/main" val="993775341"/>
              </p:ext>
            </p:extLst>
          </p:nvPr>
        </p:nvGraphicFramePr>
        <p:xfrm>
          <a:off x="1266825" y="1066800"/>
          <a:ext cx="6429375" cy="5440363"/>
        </p:xfrm>
        <a:graphic>
          <a:graphicData uri="http://schemas.openxmlformats.org/presentationml/2006/ole">
            <mc:AlternateContent xmlns:mc="http://schemas.openxmlformats.org/markup-compatibility/2006">
              <mc:Choice xmlns:v="urn:schemas-microsoft-com:vml" Requires="v">
                <p:oleObj spid="_x0000_s21683" name="Visio" r:id="rId5" imgW="9630747" imgH="8150170" progId="Visio.Drawing.11">
                  <p:embed/>
                </p:oleObj>
              </mc:Choice>
              <mc:Fallback>
                <p:oleObj name="Visio" r:id="rId5" imgW="9630747" imgH="8150170" progId="Visio.Drawing.11">
                  <p:embed/>
                  <p:pic>
                    <p:nvPicPr>
                      <p:cNvPr id="0" name=""/>
                      <p:cNvPicPr>
                        <a:picLocks noChangeAspect="1" noChangeArrowheads="1"/>
                      </p:cNvPicPr>
                      <p:nvPr/>
                    </p:nvPicPr>
                    <p:blipFill>
                      <a:blip r:embed="rId6"/>
                      <a:srcRect/>
                      <a:stretch>
                        <a:fillRect/>
                      </a:stretch>
                    </p:blipFill>
                    <p:spPr bwMode="auto">
                      <a:xfrm>
                        <a:off x="1266825" y="1066800"/>
                        <a:ext cx="6429375" cy="5440363"/>
                      </a:xfrm>
                      <a:prstGeom prst="rect">
                        <a:avLst/>
                      </a:prstGeom>
                      <a:solidFill>
                        <a:schemeClr val="bg1">
                          <a:alpha val="0"/>
                        </a:schemeClr>
                      </a:solidFill>
                    </p:spPr>
                  </p:pic>
                </p:oleObj>
              </mc:Fallback>
            </mc:AlternateContent>
          </a:graphicData>
        </a:graphic>
      </p:graphicFrame>
      <p:pic>
        <p:nvPicPr>
          <p:cNvPr id="9" name="图片 8"/>
          <p:cNvPicPr>
            <a:picLocks noChangeAspect="1"/>
          </p:cNvPicPr>
          <p:nvPr/>
        </p:nvPicPr>
        <p:blipFill>
          <a:blip r:embed="rId7"/>
          <a:stretch>
            <a:fillRect/>
          </a:stretch>
        </p:blipFill>
        <p:spPr>
          <a:xfrm rot="5400000">
            <a:off x="-1783593" y="3702808"/>
            <a:ext cx="5782237" cy="375747"/>
          </a:xfrm>
          <a:prstGeom prst="rect">
            <a:avLst/>
          </a:prstGeom>
        </p:spPr>
      </p:pic>
      <p:pic>
        <p:nvPicPr>
          <p:cNvPr id="1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95" y="4641784"/>
            <a:ext cx="2263810" cy="172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DSC_0075">
            <a:hlinkClick r:id="rId9" action="ppaction://hlinkpres?slideindex=2&amp;slidetitle=PowerPoint 演示文稿"/>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53281" y="2971800"/>
            <a:ext cx="239071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69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BES III TOF</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Upgrade</a:t>
            </a:r>
            <a:r>
              <a:rPr lang="zh-CN" altLang="en-US" dirty="0"/>
              <a:t>读出电子学</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31</a:t>
            </a:fld>
            <a:endParaRPr lang="en-US"/>
          </a:p>
        </p:txBody>
      </p:sp>
      <p:graphicFrame>
        <p:nvGraphicFramePr>
          <p:cNvPr id="7" name="Object 1"/>
          <p:cNvGraphicFramePr>
            <a:graphicFrameLocks noGrp="1" noChangeAspect="1"/>
          </p:cNvGraphicFramePr>
          <p:nvPr>
            <p:ph idx="1"/>
            <p:extLst>
              <p:ext uri="{D42A27DB-BD31-4B8C-83A1-F6EECF244321}">
                <p14:modId xmlns:p14="http://schemas.microsoft.com/office/powerpoint/2010/main" val="120029244"/>
              </p:ext>
            </p:extLst>
          </p:nvPr>
        </p:nvGraphicFramePr>
        <p:xfrm>
          <a:off x="1276350" y="628650"/>
          <a:ext cx="6505575" cy="6000750"/>
        </p:xfrm>
        <a:graphic>
          <a:graphicData uri="http://schemas.openxmlformats.org/presentationml/2006/ole">
            <mc:AlternateContent xmlns:mc="http://schemas.openxmlformats.org/markup-compatibility/2006">
              <mc:Choice xmlns:v="urn:schemas-microsoft-com:vml" Requires="v">
                <p:oleObj spid="_x0000_s19651" name="Visio" r:id="rId3" imgW="13724955" imgH="12659547" progId="Visio.Drawing.11">
                  <p:embed/>
                </p:oleObj>
              </mc:Choice>
              <mc:Fallback>
                <p:oleObj name="Visio" r:id="rId3" imgW="13724955" imgH="12659547" progId="Visio.Drawing.11">
                  <p:embed/>
                  <p:pic>
                    <p:nvPicPr>
                      <p:cNvPr id="0" name=""/>
                      <p:cNvPicPr>
                        <a:picLocks noChangeAspect="1" noChangeArrowheads="1"/>
                      </p:cNvPicPr>
                      <p:nvPr/>
                    </p:nvPicPr>
                    <p:blipFill>
                      <a:blip r:embed="rId4"/>
                      <a:srcRect/>
                      <a:stretch>
                        <a:fillRect/>
                      </a:stretch>
                    </p:blipFill>
                    <p:spPr bwMode="auto">
                      <a:xfrm>
                        <a:off x="1276350" y="628650"/>
                        <a:ext cx="6505575" cy="6000750"/>
                      </a:xfrm>
                      <a:prstGeom prst="rect">
                        <a:avLst/>
                      </a:prstGeom>
                      <a:noFill/>
                      <a:ln>
                        <a:noFill/>
                      </a:ln>
                      <a:extLst/>
                    </p:spPr>
                  </p:pic>
                </p:oleObj>
              </mc:Fallback>
            </mc:AlternateContent>
          </a:graphicData>
        </a:graphic>
      </p:graphicFrame>
      <p:pic>
        <p:nvPicPr>
          <p:cNvPr id="8" name="图片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3865" y="1066800"/>
            <a:ext cx="242533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3865" y="4629150"/>
            <a:ext cx="242533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2507" y="1729142"/>
            <a:ext cx="1867694" cy="77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53472" y="4674598"/>
            <a:ext cx="1905000" cy="78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照片.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350" y="3067050"/>
            <a:ext cx="1274762" cy="102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56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descr="P1060698.JPG"/>
          <p:cNvPicPr>
            <a:picLocks noChangeAspect="1"/>
          </p:cNvPicPr>
          <p:nvPr/>
        </p:nvPicPr>
        <p:blipFill>
          <a:blip r:embed="rId2" cstate="print">
            <a:extLst>
              <a:ext uri="{28A0092B-C50C-407E-A947-70E740481C1C}">
                <a14:useLocalDpi xmlns:a14="http://schemas.microsoft.com/office/drawing/2010/main" val="0"/>
              </a:ext>
            </a:extLst>
          </a:blip>
          <a:srcRect l="15523" r="13402"/>
          <a:stretch>
            <a:fillRect/>
          </a:stretch>
        </p:blipFill>
        <p:spPr bwMode="auto">
          <a:xfrm>
            <a:off x="7457253" y="829235"/>
            <a:ext cx="1686747" cy="1779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标题 2"/>
          <p:cNvSpPr>
            <a:spLocks noGrp="1"/>
          </p:cNvSpPr>
          <p:nvPr>
            <p:ph type="title"/>
          </p:nvPr>
        </p:nvSpPr>
        <p:spPr/>
        <p:txBody>
          <a:bodyPr/>
          <a:lstStyle/>
          <a:p>
            <a:r>
              <a:rPr lang="en-US" altLang="zh-CN" dirty="0" err="1">
                <a:latin typeface="Times New Roman" panose="02020603050405020304" pitchFamily="18" charset="0"/>
                <a:cs typeface="Times New Roman" panose="02020603050405020304" pitchFamily="18" charset="0"/>
              </a:rPr>
              <a:t>MicroBooNE</a:t>
            </a:r>
            <a:r>
              <a:rPr lang="zh-CN" altLang="en-US" dirty="0">
                <a:latin typeface="Times New Roman" panose="02020603050405020304" pitchFamily="18" charset="0"/>
                <a:cs typeface="Times New Roman" panose="02020603050405020304" pitchFamily="18" charset="0"/>
              </a:rPr>
              <a:t>读出电子学</a:t>
            </a:r>
            <a:r>
              <a:rPr lang="en-US" altLang="zh-CN" dirty="0">
                <a:latin typeface="Times New Roman" panose="02020603050405020304" pitchFamily="18" charset="0"/>
                <a:cs typeface="Times New Roman" panose="02020603050405020304" pitchFamily="18" charset="0"/>
              </a:rPr>
              <a:t>Vs. SBNB TPC</a:t>
            </a:r>
            <a:r>
              <a:rPr lang="zh-CN" altLang="en-US" dirty="0">
                <a:latin typeface="Times New Roman" panose="02020603050405020304" pitchFamily="18" charset="0"/>
                <a:cs typeface="Times New Roman" panose="02020603050405020304" pitchFamily="18" charset="0"/>
              </a:rPr>
              <a:t>电子学</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32</a:t>
            </a:fld>
            <a:endParaRPr lang="en-US"/>
          </a:p>
        </p:txBody>
      </p:sp>
      <p:pic>
        <p:nvPicPr>
          <p:cNvPr id="7" name="Picture 6" descr="MicroBooNEReadoutScheme.03142011.pdf"/>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4929"/>
          <a:stretch/>
        </p:blipFill>
        <p:spPr>
          <a:xfrm>
            <a:off x="457200" y="1220056"/>
            <a:ext cx="8229600" cy="4418744"/>
          </a:xfrm>
          <a:prstGeom prst="rect">
            <a:avLst/>
          </a:prstGeom>
        </p:spPr>
      </p:pic>
      <p:pic>
        <p:nvPicPr>
          <p:cNvPr id="8" name="Picture 10" descr="P1080086.JPG"/>
          <p:cNvPicPr>
            <a:picLocks noChangeAspect="1"/>
          </p:cNvPicPr>
          <p:nvPr/>
        </p:nvPicPr>
        <p:blipFill rotWithShape="1">
          <a:blip r:embed="rId4" cstate="print">
            <a:extLst>
              <a:ext uri="{28A0092B-C50C-407E-A947-70E740481C1C}">
                <a14:useLocalDpi xmlns:a14="http://schemas.microsoft.com/office/drawing/2010/main" val="0"/>
              </a:ext>
            </a:extLst>
          </a:blip>
          <a:srcRect l="10694" t="6471" r="14397" b="6971"/>
          <a:stretch/>
        </p:blipFill>
        <p:spPr>
          <a:xfrm>
            <a:off x="1143000" y="3200400"/>
            <a:ext cx="493428" cy="427637"/>
          </a:xfrm>
          <a:prstGeom prst="rect">
            <a:avLst/>
          </a:prstGeom>
        </p:spPr>
      </p:pic>
      <p:pic>
        <p:nvPicPr>
          <p:cNvPr id="9" name="Picture 7" descr="P1080096.JPG"/>
          <p:cNvPicPr>
            <a:picLocks noChangeAspect="1"/>
          </p:cNvPicPr>
          <p:nvPr/>
        </p:nvPicPr>
        <p:blipFill rotWithShape="1">
          <a:blip r:embed="rId5" cstate="print">
            <a:extLst>
              <a:ext uri="{28A0092B-C50C-407E-A947-70E740481C1C}">
                <a14:useLocalDpi xmlns:a14="http://schemas.microsoft.com/office/drawing/2010/main" val="0"/>
              </a:ext>
            </a:extLst>
          </a:blip>
          <a:srcRect l="2943" t="25002" r="2862" b="31825"/>
          <a:stretch/>
        </p:blipFill>
        <p:spPr>
          <a:xfrm>
            <a:off x="533400" y="3693319"/>
            <a:ext cx="1447801" cy="497681"/>
          </a:xfrm>
          <a:prstGeom prst="rect">
            <a:avLst/>
          </a:prstGeom>
        </p:spPr>
      </p:pic>
      <p:pic>
        <p:nvPicPr>
          <p:cNvPr id="10" name="P 8" descr="IMG_4688_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2971800"/>
            <a:ext cx="1137190" cy="883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Content Placeholder 1"/>
          <p:cNvSpPr txBox="1">
            <a:spLocks/>
          </p:cNvSpPr>
          <p:nvPr/>
        </p:nvSpPr>
        <p:spPr>
          <a:xfrm>
            <a:off x="152400" y="5638800"/>
            <a:ext cx="8763000" cy="838200"/>
          </a:xfrm>
          <a:prstGeom prst="rect">
            <a:avLst/>
          </a:prstGeom>
        </p:spPr>
        <p:txBody>
          <a:bodyPr vert="horz" lIns="91440" tIns="45720" rIns="91440" bIns="45720" rtlCol="0">
            <a:noAutofit/>
          </a:bodyPr>
          <a:lst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548640" indent="-246888" algn="l" defTabSz="914400" rtl="0" eaLnBrk="1" latinLnBrk="0" hangingPunct="1">
              <a:lnSpc>
                <a:spcPct val="90000"/>
              </a:lnSpc>
              <a:spcBef>
                <a:spcPts val="800"/>
              </a:spcBef>
              <a:buClr>
                <a:schemeClr val="accent5"/>
              </a:buClr>
              <a:buFont typeface="Wingdings" panose="05000000000000000000" pitchFamily="2" charset="2"/>
              <a:buChar char="§"/>
              <a:defRPr sz="2000" kern="1200">
                <a:solidFill>
                  <a:schemeClr val="tx1"/>
                </a:solidFill>
                <a:latin typeface="黑体" panose="02010609060101010101" pitchFamily="49" charset="-122"/>
                <a:ea typeface="黑体" panose="02010609060101010101" pitchFamily="49" charset="-122"/>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黑体" panose="02010609060101010101" pitchFamily="49" charset="-122"/>
                <a:ea typeface="黑体" panose="02010609060101010101" pitchFamily="49" charset="-122"/>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黑体" panose="02010609060101010101" pitchFamily="49" charset="-122"/>
                <a:ea typeface="黑体" panose="02010609060101010101" pitchFamily="49" charset="-122"/>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a:lstStyle>
          <a:p>
            <a:pPr>
              <a:lnSpc>
                <a:spcPct val="120000"/>
              </a:lnSpc>
              <a:spcBef>
                <a:spcPts val="900"/>
              </a:spcBef>
            </a:pPr>
            <a:r>
              <a:rPr lang="en-US" sz="1200" b="1" dirty="0">
                <a:solidFill>
                  <a:srgbClr val="FF0000"/>
                </a:solidFill>
                <a:latin typeface="Times New Roman" panose="02020603050405020304" pitchFamily="18" charset="0"/>
                <a:cs typeface="Times New Roman" panose="02020603050405020304" pitchFamily="18" charset="0"/>
              </a:rPr>
              <a:t>50 cold mother boards (</a:t>
            </a:r>
            <a:r>
              <a:rPr lang="en-US" sz="1200" b="1" u="sng" dirty="0">
                <a:solidFill>
                  <a:srgbClr val="FF0000"/>
                </a:solidFill>
                <a:latin typeface="Times New Roman" panose="02020603050405020304" pitchFamily="18" charset="0"/>
                <a:cs typeface="Times New Roman" panose="02020603050405020304" pitchFamily="18" charset="0"/>
              </a:rPr>
              <a:t>8,256 channels</a:t>
            </a:r>
            <a:r>
              <a:rPr lang="en-US" sz="1200" b="1" dirty="0">
                <a:solidFill>
                  <a:srgbClr val="FF0000"/>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are installed on </a:t>
            </a:r>
            <a:r>
              <a:rPr lang="en-US" sz="1200" dirty="0" err="1">
                <a:latin typeface="Times New Roman" panose="02020603050405020304" pitchFamily="18" charset="0"/>
                <a:cs typeface="Times New Roman" panose="02020603050405020304" pitchFamily="18" charset="0"/>
              </a:rPr>
              <a:t>MicroBooNE</a:t>
            </a:r>
            <a:r>
              <a:rPr lang="en-US" sz="1200" dirty="0">
                <a:latin typeface="Times New Roman" panose="02020603050405020304" pitchFamily="18" charset="0"/>
                <a:cs typeface="Times New Roman" panose="02020603050405020304" pitchFamily="18" charset="0"/>
              </a:rPr>
              <a:t> TPC, all channels tested successfully in 2013</a:t>
            </a:r>
          </a:p>
          <a:p>
            <a:pPr>
              <a:lnSpc>
                <a:spcPct val="120000"/>
              </a:lnSpc>
              <a:spcBef>
                <a:spcPts val="900"/>
              </a:spcBef>
            </a:pPr>
            <a:r>
              <a:rPr lang="en-US" sz="1200" dirty="0">
                <a:latin typeface="Times New Roman" panose="02020603050405020304" pitchFamily="18" charset="0"/>
                <a:cs typeface="Times New Roman" panose="02020603050405020304" pitchFamily="18" charset="0"/>
              </a:rPr>
              <a:t>The full chain of front-end readout electronics has been installed in cryostat and tested successfully in January 2014</a:t>
            </a:r>
          </a:p>
        </p:txBody>
      </p:sp>
    </p:spTree>
    <p:extLst>
      <p:ext uri="{BB962C8B-B14F-4D97-AF65-F5344CB8AC3E}">
        <p14:creationId xmlns:p14="http://schemas.microsoft.com/office/powerpoint/2010/main" val="239219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err="1">
                <a:latin typeface="Times New Roman" panose="02020603050405020304" pitchFamily="18" charset="0"/>
                <a:cs typeface="Times New Roman" panose="02020603050405020304" pitchFamily="18" charset="0"/>
              </a:rPr>
              <a:t>MicroBooNE</a:t>
            </a:r>
            <a:r>
              <a:rPr lang="zh-CN" altLang="en-US" dirty="0">
                <a:latin typeface="Times New Roman" panose="02020603050405020304" pitchFamily="18" charset="0"/>
                <a:cs typeface="Times New Roman" panose="02020603050405020304" pitchFamily="18" charset="0"/>
              </a:rPr>
              <a:t>读出电子学</a:t>
            </a:r>
            <a:r>
              <a:rPr lang="en-US" altLang="zh-CN" dirty="0">
                <a:latin typeface="Times New Roman" panose="02020603050405020304" pitchFamily="18" charset="0"/>
                <a:cs typeface="Times New Roman" panose="02020603050405020304" pitchFamily="18" charset="0"/>
              </a:rPr>
              <a:t>Vs. SBNB TPC</a:t>
            </a:r>
            <a:r>
              <a:rPr lang="zh-CN" altLang="en-US" dirty="0">
                <a:latin typeface="Times New Roman" panose="02020603050405020304" pitchFamily="18" charset="0"/>
                <a:cs typeface="Times New Roman" panose="02020603050405020304" pitchFamily="18" charset="0"/>
              </a:rPr>
              <a:t>电子学</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33</a:t>
            </a:fld>
            <a:endParaRPr lang="en-US"/>
          </a:p>
        </p:txBody>
      </p:sp>
      <p:pic>
        <p:nvPicPr>
          <p:cNvPr id="13" name="Picture 15" descr="SBND_Electronics.20161009.pdf"/>
          <p:cNvPicPr>
            <a:picLocks noChangeAspect="1"/>
          </p:cNvPicPr>
          <p:nvPr/>
        </p:nvPicPr>
        <p:blipFill rotWithShape="1">
          <a:blip r:embed="rId2">
            <a:extLst>
              <a:ext uri="{28A0092B-C50C-407E-A947-70E740481C1C}">
                <a14:useLocalDpi xmlns:a14="http://schemas.microsoft.com/office/drawing/2010/main" val="0"/>
              </a:ext>
            </a:extLst>
          </a:blip>
          <a:srcRect t="4445" b="3332"/>
          <a:stretch/>
        </p:blipFill>
        <p:spPr>
          <a:xfrm>
            <a:off x="3581400" y="891241"/>
            <a:ext cx="4935682" cy="5890559"/>
          </a:xfrm>
          <a:prstGeom prst="rect">
            <a:avLst/>
          </a:prstGeom>
        </p:spPr>
      </p:pic>
      <p:sp>
        <p:nvSpPr>
          <p:cNvPr id="14" name="Content Placeholder 13"/>
          <p:cNvSpPr>
            <a:spLocks noGrp="1"/>
          </p:cNvSpPr>
          <p:nvPr>
            <p:ph idx="1"/>
          </p:nvPr>
        </p:nvSpPr>
        <p:spPr>
          <a:xfrm>
            <a:off x="-17453" y="2667000"/>
            <a:ext cx="3545541" cy="1905000"/>
          </a:xfrm>
        </p:spPr>
        <p:txBody>
          <a:bodyPr>
            <a:noAutofit/>
          </a:bodyPr>
          <a:lstStyle/>
          <a:p>
            <a:r>
              <a:rPr lang="en-US" sz="1600" b="1" dirty="0">
                <a:solidFill>
                  <a:srgbClr val="0000FF"/>
                </a:solidFill>
                <a:latin typeface="Times New Roman" panose="02020603050405020304" pitchFamily="18" charset="0"/>
                <a:cs typeface="Times New Roman" panose="02020603050405020304" pitchFamily="18" charset="0"/>
              </a:rPr>
              <a:t>Front End Electronics System</a:t>
            </a:r>
          </a:p>
          <a:p>
            <a:pPr lvl="1"/>
            <a:r>
              <a:rPr lang="en-US" sz="1200" b="1" dirty="0">
                <a:latin typeface="Times New Roman" panose="02020603050405020304" pitchFamily="18" charset="0"/>
                <a:cs typeface="Times New Roman" panose="02020603050405020304" pitchFamily="18" charset="0"/>
              </a:rPr>
              <a:t>11,264 channels</a:t>
            </a:r>
          </a:p>
          <a:p>
            <a:pPr lvl="1"/>
            <a:r>
              <a:rPr lang="en-US" sz="1200" b="1" dirty="0">
                <a:latin typeface="Times New Roman" panose="02020603050405020304" pitchFamily="18" charset="0"/>
                <a:cs typeface="Times New Roman" panose="02020603050405020304" pitchFamily="18" charset="0"/>
              </a:rPr>
              <a:t>704 FE ASICs/704 ADC ASICs/88 Cold FPGAs</a:t>
            </a:r>
          </a:p>
          <a:p>
            <a:pPr lvl="1"/>
            <a:r>
              <a:rPr lang="en-US" sz="1200" b="1" dirty="0">
                <a:latin typeface="Times New Roman" panose="02020603050405020304" pitchFamily="18" charset="0"/>
                <a:cs typeface="Times New Roman" panose="02020603050405020304" pitchFamily="18" charset="0"/>
              </a:rPr>
              <a:t>88 Front End Mother Board assemblies</a:t>
            </a:r>
          </a:p>
          <a:p>
            <a:pPr lvl="1"/>
            <a:r>
              <a:rPr lang="en-US" sz="1200" b="1" dirty="0">
                <a:latin typeface="Times New Roman" panose="02020603050405020304" pitchFamily="18" charset="0"/>
                <a:cs typeface="Times New Roman" panose="02020603050405020304" pitchFamily="18" charset="0"/>
              </a:rPr>
              <a:t>4 sets of cold cable bundles, 4 sets of signal feed-</a:t>
            </a:r>
            <a:r>
              <a:rPr lang="en-US" sz="1200" b="1" dirty="0" err="1">
                <a:latin typeface="Times New Roman" panose="02020603050405020304" pitchFamily="18" charset="0"/>
                <a:cs typeface="Times New Roman" panose="02020603050405020304" pitchFamily="18" charset="0"/>
              </a:rPr>
              <a:t>throughs</a:t>
            </a:r>
            <a:endParaRPr lang="en-US" sz="1200" b="1" dirty="0">
              <a:latin typeface="Times New Roman" panose="02020603050405020304" pitchFamily="18" charset="0"/>
              <a:cs typeface="Times New Roman" panose="02020603050405020304" pitchFamily="18" charset="0"/>
            </a:endParaRPr>
          </a:p>
          <a:p>
            <a:pPr lvl="1"/>
            <a:r>
              <a:rPr lang="en-US" sz="1200" b="1" dirty="0">
                <a:latin typeface="Times New Roman" panose="02020603050405020304" pitchFamily="18" charset="0"/>
                <a:cs typeface="Times New Roman" panose="02020603050405020304" pitchFamily="18" charset="0"/>
              </a:rPr>
              <a:t>~28 boards in WI electronics crate</a:t>
            </a:r>
          </a:p>
          <a:p>
            <a:endParaRPr lang="en-US" sz="1600" dirty="0">
              <a:latin typeface="Times New Roman" panose="02020603050405020304" pitchFamily="18" charset="0"/>
              <a:cs typeface="Times New Roman" panose="02020603050405020304" pitchFamily="18" charset="0"/>
            </a:endParaRPr>
          </a:p>
        </p:txBody>
      </p:sp>
      <p:pic>
        <p:nvPicPr>
          <p:cNvPr id="15" name="Picture 8"/>
          <p:cNvPicPr>
            <a:picLocks noChangeAspect="1"/>
          </p:cNvPicPr>
          <p:nvPr/>
        </p:nvPicPr>
        <p:blipFill>
          <a:blip r:embed="rId3" cstate="print"/>
          <a:stretch>
            <a:fillRect/>
          </a:stretch>
        </p:blipFill>
        <p:spPr>
          <a:xfrm>
            <a:off x="85165" y="4570245"/>
            <a:ext cx="3505200" cy="2070361"/>
          </a:xfrm>
          <a:prstGeom prst="rect">
            <a:avLst/>
          </a:prstGeom>
        </p:spPr>
      </p:pic>
      <p:pic>
        <p:nvPicPr>
          <p:cNvPr id="16" name="Picture 11" descr="IMGP1569.JPG"/>
          <p:cNvPicPr>
            <a:picLocks noChangeAspect="1"/>
          </p:cNvPicPr>
          <p:nvPr/>
        </p:nvPicPr>
        <p:blipFill rotWithShape="1">
          <a:blip r:embed="rId4" cstate="print">
            <a:extLst>
              <a:ext uri="{28A0092B-C50C-407E-A947-70E740481C1C}">
                <a14:useLocalDpi xmlns:a14="http://schemas.microsoft.com/office/drawing/2010/main" val="0"/>
              </a:ext>
            </a:extLst>
          </a:blip>
          <a:srcRect r="4226"/>
          <a:stretch/>
        </p:blipFill>
        <p:spPr>
          <a:xfrm>
            <a:off x="3519123" y="2850510"/>
            <a:ext cx="2486753" cy="1719735"/>
          </a:xfrm>
          <a:prstGeom prst="rect">
            <a:avLst/>
          </a:prstGeom>
        </p:spPr>
      </p:pic>
      <p:pic>
        <p:nvPicPr>
          <p:cNvPr id="17" name="Picture 12"/>
          <p:cNvPicPr>
            <a:picLocks noChangeAspect="1"/>
          </p:cNvPicPr>
          <p:nvPr/>
        </p:nvPicPr>
        <p:blipFill>
          <a:blip r:embed="rId5" cstate="print"/>
          <a:stretch>
            <a:fillRect/>
          </a:stretch>
        </p:blipFill>
        <p:spPr>
          <a:xfrm>
            <a:off x="712137" y="1113137"/>
            <a:ext cx="2914087" cy="1392739"/>
          </a:xfrm>
          <a:prstGeom prst="rect">
            <a:avLst/>
          </a:prstGeom>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4109" y="3689462"/>
            <a:ext cx="857820" cy="8763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18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a:t>中国散裂中子源白光中子源共用电子学</a:t>
            </a:r>
          </a:p>
        </p:txBody>
      </p:sp>
      <p:sp>
        <p:nvSpPr>
          <p:cNvPr id="3" name="标题 2"/>
          <p:cNvSpPr>
            <a:spLocks noGrp="1"/>
          </p:cNvSpPr>
          <p:nvPr>
            <p:ph type="title"/>
          </p:nvPr>
        </p:nvSpPr>
        <p:spPr/>
        <p:txBody>
          <a:bodyPr/>
          <a:lstStyle/>
          <a:p>
            <a:r>
              <a:rPr lang="zh-CN" altLang="en-US" dirty="0"/>
              <a:t>通用性</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34</a:t>
            </a:fld>
            <a:endParaRPr lang="en-US"/>
          </a:p>
        </p:txBody>
      </p:sp>
      <p:pic>
        <p:nvPicPr>
          <p:cNvPr id="7" name="图片 2"/>
          <p:cNvPicPr>
            <a:picLocks noChangeAspect="1" noChangeArrowheads="1"/>
          </p:cNvPicPr>
          <p:nvPr/>
        </p:nvPicPr>
        <p:blipFill>
          <a:blip r:embed="rId2">
            <a:extLst>
              <a:ext uri="{28A0092B-C50C-407E-A947-70E740481C1C}">
                <a14:useLocalDpi xmlns:a14="http://schemas.microsoft.com/office/drawing/2010/main" val="0"/>
              </a:ext>
            </a:extLst>
          </a:blip>
          <a:srcRect l="748" r="3798"/>
          <a:stretch>
            <a:fillRect/>
          </a:stretch>
        </p:blipFill>
        <p:spPr bwMode="auto">
          <a:xfrm>
            <a:off x="457200" y="1447800"/>
            <a:ext cx="4131830" cy="202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1386" y="3429000"/>
            <a:ext cx="3502018" cy="267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4"/>
          <p:cNvPicPr>
            <a:picLocks noChangeAspect="1"/>
          </p:cNvPicPr>
          <p:nvPr/>
        </p:nvPicPr>
        <p:blipFill>
          <a:blip r:embed="rId4">
            <a:extLst>
              <a:ext uri="{28A0092B-C50C-407E-A947-70E740481C1C}">
                <a14:useLocalDpi xmlns:a14="http://schemas.microsoft.com/office/drawing/2010/main" val="0"/>
              </a:ext>
            </a:extLst>
          </a:blip>
          <a:srcRect l="4921" t="8380" r="3534" b="15152"/>
          <a:stretch>
            <a:fillRect/>
          </a:stretch>
        </p:blipFill>
        <p:spPr bwMode="auto">
          <a:xfrm>
            <a:off x="3962400" y="3637654"/>
            <a:ext cx="2045802" cy="85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901706"/>
            <a:ext cx="1806920" cy="104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
          <p:cNvSpPr>
            <a:spLocks noChangeArrowheads="1"/>
          </p:cNvSpPr>
          <p:nvPr/>
        </p:nvSpPr>
        <p:spPr bwMode="auto">
          <a:xfrm>
            <a:off x="5313542" y="6019800"/>
            <a:ext cx="3875087"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600" b="1">
                <a:solidFill>
                  <a:schemeClr val="tx1"/>
                </a:solidFill>
                <a:latin typeface="Arial" panose="020B0604020202020204" pitchFamily="34" charset="0"/>
                <a:ea typeface="宋体" panose="02010600030101010101" pitchFamily="2" charset="-122"/>
              </a:defRPr>
            </a:lvl1pPr>
            <a:lvl2pPr>
              <a:defRPr sz="1600" b="1">
                <a:solidFill>
                  <a:schemeClr val="tx1"/>
                </a:solidFill>
                <a:latin typeface="Arial" panose="020B0604020202020204" pitchFamily="34" charset="0"/>
                <a:ea typeface="宋体" panose="02010600030101010101" pitchFamily="2" charset="-122"/>
              </a:defRPr>
            </a:lvl2pPr>
            <a:lvl3pPr marL="1143000" indent="-228600">
              <a:defRPr sz="1600" b="1">
                <a:solidFill>
                  <a:schemeClr val="tx1"/>
                </a:solidFill>
                <a:latin typeface="Arial" panose="020B0604020202020204" pitchFamily="34" charset="0"/>
                <a:ea typeface="宋体" panose="02010600030101010101" pitchFamily="2" charset="-122"/>
              </a:defRPr>
            </a:lvl3pPr>
            <a:lvl4pPr marL="1600200" indent="-228600">
              <a:defRPr sz="1600" b="1">
                <a:solidFill>
                  <a:schemeClr val="tx1"/>
                </a:solidFill>
                <a:latin typeface="Arial" panose="020B0604020202020204" pitchFamily="34" charset="0"/>
                <a:ea typeface="宋体" panose="02010600030101010101" pitchFamily="2" charset="-122"/>
              </a:defRPr>
            </a:lvl4pPr>
            <a:lvl5pPr marL="2057400" indent="-22860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marL="0" lvl="1" algn="just">
              <a:lnSpc>
                <a:spcPct val="110000"/>
              </a:lnSpc>
              <a:spcBef>
                <a:spcPts val="600"/>
              </a:spcBef>
            </a:pPr>
            <a:r>
              <a:rPr lang="zh-CN" altLang="en-US" sz="1400" dirty="0">
                <a:solidFill>
                  <a:srgbClr val="FF0000"/>
                </a:solidFill>
                <a:latin typeface="宋体" panose="02010600030101010101" pitchFamily="2" charset="-122"/>
              </a:rPr>
              <a:t>利用模拟调理电路，解决不同谱仪信号的适配</a:t>
            </a:r>
            <a:endParaRPr lang="en-US" altLang="zh-CN" sz="1400" dirty="0">
              <a:solidFill>
                <a:srgbClr val="FF0000"/>
              </a:solidFill>
              <a:latin typeface="宋体" panose="02010600030101010101" pitchFamily="2" charset="-122"/>
            </a:endParaRPr>
          </a:p>
          <a:p>
            <a:pPr marL="0" lvl="1" algn="just">
              <a:lnSpc>
                <a:spcPct val="110000"/>
              </a:lnSpc>
              <a:spcBef>
                <a:spcPts val="600"/>
              </a:spcBef>
            </a:pPr>
            <a:r>
              <a:rPr lang="zh-CN" altLang="en-US" sz="1400" dirty="0">
                <a:solidFill>
                  <a:srgbClr val="FF0000"/>
                </a:solidFill>
                <a:latin typeface="宋体" panose="02010600030101010101" pitchFamily="2" charset="-122"/>
              </a:rPr>
              <a:t>利用全数字化平台，解决灵活多变的触发需求</a:t>
            </a:r>
            <a:endParaRPr lang="en-US" altLang="zh-CN" sz="1400" dirty="0">
              <a:solidFill>
                <a:srgbClr val="FF0000"/>
              </a:solidFill>
              <a:latin typeface="宋体" panose="02010600030101010101" pitchFamily="2" charset="-122"/>
            </a:endParaRPr>
          </a:p>
        </p:txBody>
      </p:sp>
      <p:grpSp>
        <p:nvGrpSpPr>
          <p:cNvPr id="12" name="组合 4"/>
          <p:cNvGrpSpPr>
            <a:grpSpLocks/>
          </p:cNvGrpSpPr>
          <p:nvPr/>
        </p:nvGrpSpPr>
        <p:grpSpPr bwMode="auto">
          <a:xfrm>
            <a:off x="5091515" y="1447800"/>
            <a:ext cx="3846200" cy="2025946"/>
            <a:chOff x="5757863" y="1341438"/>
            <a:chExt cx="3079750" cy="1693862"/>
          </a:xfrm>
        </p:grpSpPr>
        <p:pic>
          <p:nvPicPr>
            <p:cNvPr id="13" name="图片 6" descr="D:\我的目录\科研工作\白光中子源11月测试\照片\mmexport151031983928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7863" y="2239963"/>
              <a:ext cx="102235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2249488"/>
              <a:ext cx="11699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9"/>
            <p:cNvPicPr>
              <a:picLocks noChangeAspect="1" noChangeArrowheads="1"/>
            </p:cNvPicPr>
            <p:nvPr/>
          </p:nvPicPr>
          <p:blipFill>
            <a:blip r:embed="rId8">
              <a:extLst>
                <a:ext uri="{28A0092B-C50C-407E-A947-70E740481C1C}">
                  <a14:useLocalDpi xmlns:a14="http://schemas.microsoft.com/office/drawing/2010/main" val="0"/>
                </a:ext>
              </a:extLst>
            </a:blip>
            <a:srcRect t="9201" b="13341"/>
            <a:stretch>
              <a:fillRect/>
            </a:stretch>
          </p:blipFill>
          <p:spPr bwMode="auto">
            <a:xfrm>
              <a:off x="6804025" y="1352550"/>
              <a:ext cx="116998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1" descr="46254372537816078_副本.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7863" y="1352550"/>
              <a:ext cx="10334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2379129617808566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2113" y="1341438"/>
              <a:ext cx="8255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3" descr="说明: 说明: 完整装配4-4-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7350" y="2220913"/>
              <a:ext cx="82867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4"/>
          <p:cNvSpPr txBox="1">
            <a:spLocks noChangeArrowheads="1"/>
          </p:cNvSpPr>
          <p:nvPr/>
        </p:nvSpPr>
        <p:spPr bwMode="auto">
          <a:xfrm>
            <a:off x="0" y="3794677"/>
            <a:ext cx="4137115"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600" b="1">
                <a:solidFill>
                  <a:schemeClr val="tx1"/>
                </a:solidFill>
                <a:latin typeface="Arial" panose="020B0604020202020204" pitchFamily="34" charset="0"/>
                <a:ea typeface="宋体" panose="02010600030101010101" pitchFamily="2" charset="-122"/>
              </a:defRPr>
            </a:lvl1pPr>
            <a:lvl2pPr>
              <a:defRPr sz="1600" b="1">
                <a:solidFill>
                  <a:schemeClr val="tx1"/>
                </a:solidFill>
                <a:latin typeface="Arial" panose="020B0604020202020204" pitchFamily="34" charset="0"/>
                <a:ea typeface="宋体" panose="02010600030101010101" pitchFamily="2" charset="-122"/>
              </a:defRPr>
            </a:lvl2pPr>
            <a:lvl3pPr marL="1143000" indent="-228600">
              <a:defRPr sz="1600" b="1">
                <a:solidFill>
                  <a:schemeClr val="tx1"/>
                </a:solidFill>
                <a:latin typeface="Arial" panose="020B0604020202020204" pitchFamily="34" charset="0"/>
                <a:ea typeface="宋体" panose="02010600030101010101" pitchFamily="2" charset="-122"/>
              </a:defRPr>
            </a:lvl3pPr>
            <a:lvl4pPr marL="1600200" indent="-228600">
              <a:defRPr sz="1600" b="1">
                <a:solidFill>
                  <a:schemeClr val="tx1"/>
                </a:solidFill>
                <a:latin typeface="Arial" panose="020B0604020202020204" pitchFamily="34" charset="0"/>
                <a:ea typeface="宋体" panose="02010600030101010101" pitchFamily="2" charset="-122"/>
              </a:defRPr>
            </a:lvl4pPr>
            <a:lvl5pPr marL="2057400" indent="-22860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marL="246888" lvl="1" indent="-246888">
              <a:lnSpc>
                <a:spcPct val="90000"/>
              </a:lnSpc>
              <a:spcBef>
                <a:spcPts val="1800"/>
              </a:spcBef>
              <a:buClr>
                <a:schemeClr val="accent5"/>
              </a:buClr>
              <a:buFont typeface="Wingdings" panose="05000000000000000000" pitchFamily="2" charset="2"/>
              <a:buChar char="§"/>
            </a:pPr>
            <a:r>
              <a:rPr lang="zh-CN" altLang="en-US" sz="1800" dirty="0">
                <a:latin typeface="黑体" panose="02010609060101010101" pitchFamily="49" charset="-122"/>
                <a:ea typeface="黑体" panose="02010609060101010101" pitchFamily="49" charset="-122"/>
              </a:rPr>
              <a:t>由一至多台</a:t>
            </a:r>
            <a:r>
              <a:rPr lang="en-US" altLang="zh-CN" sz="1800" dirty="0">
                <a:latin typeface="黑体" panose="02010609060101010101" pitchFamily="49" charset="-122"/>
                <a:ea typeface="黑体" panose="02010609060101010101" pitchFamily="49" charset="-122"/>
              </a:rPr>
              <a:t>PXIe</a:t>
            </a:r>
            <a:r>
              <a:rPr lang="zh-CN" altLang="en-US" sz="1800" dirty="0">
                <a:latin typeface="黑体" panose="02010609060101010101" pitchFamily="49" charset="-122"/>
                <a:ea typeface="黑体" panose="02010609060101010101" pitchFamily="49" charset="-122"/>
              </a:rPr>
              <a:t>读出平台组成</a:t>
            </a:r>
            <a:endParaRPr lang="en-US" altLang="zh-CN" sz="1800" dirty="0">
              <a:latin typeface="黑体" panose="02010609060101010101" pitchFamily="49" charset="-122"/>
              <a:ea typeface="黑体" panose="02010609060101010101" pitchFamily="49" charset="-122"/>
            </a:endParaRPr>
          </a:p>
          <a:p>
            <a:pPr marL="490537" lvl="2" indent="-285750">
              <a:lnSpc>
                <a:spcPct val="90000"/>
              </a:lnSpc>
              <a:spcBef>
                <a:spcPts val="1800"/>
              </a:spcBef>
              <a:buClr>
                <a:schemeClr val="accent5"/>
              </a:buClr>
              <a:buFont typeface="Wingdings" panose="05000000000000000000" pitchFamily="2" charset="2"/>
              <a:buChar char="p"/>
            </a:pPr>
            <a:r>
              <a:rPr lang="zh-CN" altLang="en-US" sz="1800" dirty="0">
                <a:latin typeface="黑体" panose="02010609060101010101" pitchFamily="49" charset="-122"/>
                <a:ea typeface="黑体" panose="02010609060101010101" pitchFamily="49" charset="-122"/>
              </a:rPr>
              <a:t>包括：模拟调理插件、触发时钟插件、波形数字化插件</a:t>
            </a:r>
            <a:endParaRPr lang="en-US" altLang="zh-CN" sz="1800" dirty="0">
              <a:latin typeface="黑体" panose="02010609060101010101" pitchFamily="49" charset="-122"/>
              <a:ea typeface="黑体" panose="02010609060101010101" pitchFamily="49" charset="-122"/>
            </a:endParaRPr>
          </a:p>
          <a:p>
            <a:pPr marL="246888" lvl="1" indent="-246888">
              <a:lnSpc>
                <a:spcPct val="90000"/>
              </a:lnSpc>
              <a:spcBef>
                <a:spcPts val="1800"/>
              </a:spcBef>
              <a:buClr>
                <a:schemeClr val="accent5"/>
              </a:buClr>
              <a:buFont typeface="Wingdings" panose="05000000000000000000" pitchFamily="2" charset="2"/>
              <a:buChar char="§"/>
            </a:pPr>
            <a:r>
              <a:rPr lang="zh-CN" altLang="en-US" sz="1800" dirty="0">
                <a:latin typeface="黑体" panose="02010609060101010101" pitchFamily="49" charset="-122"/>
                <a:ea typeface="黑体" panose="02010609060101010101" pitchFamily="49" charset="-122"/>
              </a:rPr>
              <a:t>解决中子源谱仪对波形精确测量的共性需求，并提供全数字化触发能力</a:t>
            </a:r>
            <a:endParaRPr lang="en-US" altLang="zh-CN" sz="1800" dirty="0">
              <a:latin typeface="黑体" panose="02010609060101010101" pitchFamily="49" charset="-122"/>
              <a:ea typeface="黑体" panose="02010609060101010101" pitchFamily="49" charset="-122"/>
            </a:endParaRPr>
          </a:p>
          <a:p>
            <a:pPr marL="246888" lvl="1" indent="-246888">
              <a:lnSpc>
                <a:spcPct val="90000"/>
              </a:lnSpc>
              <a:spcBef>
                <a:spcPts val="1800"/>
              </a:spcBef>
              <a:buClr>
                <a:schemeClr val="accent5"/>
              </a:buClr>
              <a:buFont typeface="Wingdings" panose="05000000000000000000" pitchFamily="2" charset="2"/>
              <a:buChar char="§"/>
            </a:pPr>
            <a:r>
              <a:rPr lang="zh-CN" altLang="en-US" sz="1800" dirty="0">
                <a:latin typeface="黑体" panose="02010609060101010101" pitchFamily="49" charset="-122"/>
                <a:ea typeface="黑体" panose="02010609060101010101" pitchFamily="49" charset="-122"/>
              </a:rPr>
              <a:t>具有高速高精度、灵活可重构、多机箱同步等特点</a:t>
            </a:r>
            <a:endParaRPr lang="en-US" altLang="zh-CN" sz="1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6028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425718"/>
            <a:ext cx="4114800" cy="236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2"/>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可剪裁、可扩展的需求</a:t>
            </a:r>
          </a:p>
        </p:txBody>
      </p:sp>
      <p:pic>
        <p:nvPicPr>
          <p:cNvPr id="10" name="图片 1"/>
          <p:cNvPicPr>
            <a:picLocks noChangeAspect="1"/>
          </p:cNvPicPr>
          <p:nvPr/>
        </p:nvPicPr>
        <p:blipFill rotWithShape="1">
          <a:blip r:embed="rId4">
            <a:extLst>
              <a:ext uri="{28A0092B-C50C-407E-A947-70E740481C1C}">
                <a14:useLocalDpi xmlns:a14="http://schemas.microsoft.com/office/drawing/2010/main" val="0"/>
              </a:ext>
            </a:extLst>
          </a:blip>
          <a:srcRect r="7327"/>
          <a:stretch/>
        </p:blipFill>
        <p:spPr bwMode="auto">
          <a:xfrm>
            <a:off x="2491044" y="3259381"/>
            <a:ext cx="2362200" cy="189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5"/>
          <a:stretch>
            <a:fillRect/>
          </a:stretch>
        </p:blipFill>
        <p:spPr>
          <a:xfrm>
            <a:off x="66026" y="2166228"/>
            <a:ext cx="3059113" cy="2328325"/>
          </a:xfrm>
          <a:prstGeom prst="ellipse">
            <a:avLst/>
          </a:prstGeom>
          <a:ln>
            <a:noFill/>
          </a:ln>
          <a:effectLst>
            <a:softEdge rad="112500"/>
          </a:effectLst>
        </p:spPr>
      </p:pic>
      <p:pic>
        <p:nvPicPr>
          <p:cNvPr id="13" name="Picture 2" descr="C:\Users\felab\AppData\Roaming\Foxmail\FoxmailTemp(448)\ECAL_SPIROC2b(10-27-10-18-08).jpg"/>
          <p:cNvPicPr>
            <a:picLocks noChangeAspect="1" noChangeArrowheads="1"/>
          </p:cNvPicPr>
          <p:nvPr/>
        </p:nvPicPr>
        <p:blipFill>
          <a:blip r:embed="rId6" cstate="print">
            <a:extLst>
              <a:ext uri="{28A0092B-C50C-407E-A947-70E740481C1C}">
                <a14:useLocalDpi xmlns:a14="http://schemas.microsoft.com/office/drawing/2010/main" val="0"/>
              </a:ext>
            </a:extLst>
          </a:blip>
          <a:srcRect l="4259" t="14874" b="18495"/>
          <a:stretch>
            <a:fillRect/>
          </a:stretch>
        </p:blipFill>
        <p:spPr bwMode="auto">
          <a:xfrm>
            <a:off x="142158" y="1070853"/>
            <a:ext cx="2307704"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a:blip r:embed="rId7"/>
          <a:stretch>
            <a:fillRect/>
          </a:stretch>
        </p:blipFill>
        <p:spPr>
          <a:xfrm>
            <a:off x="3019867" y="766633"/>
            <a:ext cx="2271024" cy="2381134"/>
          </a:xfrm>
          <a:prstGeom prst="rect">
            <a:avLst/>
          </a:prstGeom>
        </p:spPr>
      </p:pic>
      <p:pic>
        <p:nvPicPr>
          <p:cNvPr id="20" name="内容占位符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8091" y="4763125"/>
            <a:ext cx="2674611" cy="189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接箭头连接符 20">
            <a:extLst>
              <a:ext uri="{FF2B5EF4-FFF2-40B4-BE49-F238E27FC236}">
                <a16:creationId xmlns:a16="http://schemas.microsoft.com/office/drawing/2014/main" id="{08126C9B-F05B-4628-9001-EF7FC119BBE1}"/>
              </a:ext>
            </a:extLst>
          </p:cNvPr>
          <p:cNvCxnSpPr/>
          <p:nvPr/>
        </p:nvCxnSpPr>
        <p:spPr>
          <a:xfrm flipV="1">
            <a:off x="6781800" y="5575612"/>
            <a:ext cx="1905000" cy="241300"/>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grpSp>
        <p:nvGrpSpPr>
          <p:cNvPr id="22" name="组合 19"/>
          <p:cNvGrpSpPr>
            <a:grpSpLocks/>
          </p:cNvGrpSpPr>
          <p:nvPr/>
        </p:nvGrpSpPr>
        <p:grpSpPr bwMode="auto">
          <a:xfrm>
            <a:off x="4618674" y="4883774"/>
            <a:ext cx="1837526" cy="1866275"/>
            <a:chOff x="677526" y="3357443"/>
            <a:chExt cx="2485291" cy="2524277"/>
          </a:xfrm>
        </p:grpSpPr>
        <p:pic>
          <p:nvPicPr>
            <p:cNvPr id="23" name="图片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526" y="3357443"/>
              <a:ext cx="2485291" cy="252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直接箭头连接符 23">
              <a:extLst>
                <a:ext uri="{FF2B5EF4-FFF2-40B4-BE49-F238E27FC236}">
                  <a16:creationId xmlns:a16="http://schemas.microsoft.com/office/drawing/2014/main" id="{FA5945CE-10A4-4348-9B44-EF3E476C6585}"/>
                </a:ext>
              </a:extLst>
            </p:cNvPr>
            <p:cNvCxnSpPr/>
            <p:nvPr/>
          </p:nvCxnSpPr>
          <p:spPr>
            <a:xfrm flipH="1">
              <a:off x="742332" y="4619581"/>
              <a:ext cx="2279533" cy="0"/>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sp>
          <p:nvSpPr>
            <p:cNvPr id="25" name="文本框 15"/>
            <p:cNvSpPr txBox="1">
              <a:spLocks noChangeArrowheads="1"/>
            </p:cNvSpPr>
            <p:nvPr/>
          </p:nvSpPr>
          <p:spPr bwMode="auto">
            <a:xfrm>
              <a:off x="1536161" y="4545565"/>
              <a:ext cx="973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a:t>1.5m</a:t>
              </a:r>
              <a:endParaRPr lang="zh-CN" altLang="en-US" sz="2400" b="1"/>
            </a:p>
          </p:txBody>
        </p:sp>
      </p:grpSp>
      <p:sp>
        <p:nvSpPr>
          <p:cNvPr id="26" name="文本框 16"/>
          <p:cNvSpPr txBox="1">
            <a:spLocks noChangeArrowheads="1"/>
          </p:cNvSpPr>
          <p:nvPr/>
        </p:nvSpPr>
        <p:spPr bwMode="auto">
          <a:xfrm rot="21128370">
            <a:off x="7461250" y="5667687"/>
            <a:ext cx="71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a:t>2m</a:t>
            </a:r>
            <a:endParaRPr lang="zh-CN" altLang="en-US" sz="2400" b="1"/>
          </a:p>
        </p:txBody>
      </p:sp>
      <p:sp>
        <p:nvSpPr>
          <p:cNvPr id="27" name="左弧形箭头 26">
            <a:extLst>
              <a:ext uri="{FF2B5EF4-FFF2-40B4-BE49-F238E27FC236}">
                <a16:creationId xmlns:a16="http://schemas.microsoft.com/office/drawing/2014/main" id="{3B0EE234-79F8-4661-A424-5982CEB459A7}"/>
              </a:ext>
            </a:extLst>
          </p:cNvPr>
          <p:cNvSpPr/>
          <p:nvPr/>
        </p:nvSpPr>
        <p:spPr>
          <a:xfrm rot="17524739" flipH="1" flipV="1">
            <a:off x="5904434" y="4267928"/>
            <a:ext cx="533400" cy="1678281"/>
          </a:xfrm>
          <a:prstGeom prst="curvedRightArrow">
            <a:avLst>
              <a:gd name="adj1" fmla="val 18524"/>
              <a:gd name="adj2" fmla="val 79241"/>
              <a:gd name="adj3" fmla="val 3784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pic>
        <p:nvPicPr>
          <p:cNvPr id="28" name="图片 1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7477" y="5675418"/>
            <a:ext cx="973280" cy="8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11" descr="E:\jndong\work\PandaX III\FEC\毕业论文\图片\2-2lef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9050" y="5181820"/>
            <a:ext cx="1333401" cy="156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直接连接符 17"/>
          <p:cNvCxnSpPr>
            <a:cxnSpLocks noChangeShapeType="1"/>
          </p:cNvCxnSpPr>
          <p:nvPr/>
        </p:nvCxnSpPr>
        <p:spPr bwMode="auto">
          <a:xfrm flipV="1">
            <a:off x="10656" y="3615029"/>
            <a:ext cx="0" cy="6276"/>
          </a:xfrm>
          <a:prstGeom prst="line">
            <a:avLst/>
          </a:prstGeom>
          <a:noFill/>
          <a:ln w="19050" algn="ctr">
            <a:solidFill>
              <a:srgbClr val="0099CC"/>
            </a:solidFill>
            <a:prstDash val="sysDash"/>
            <a:round/>
            <a:headEnd/>
            <a:tailEnd/>
          </a:ln>
          <a:extLst>
            <a:ext uri="{909E8E84-426E-40DD-AFC4-6F175D3DCCD1}">
              <a14:hiddenFill xmlns:a14="http://schemas.microsoft.com/office/drawing/2010/main">
                <a:noFill/>
              </a14:hiddenFill>
            </a:ext>
          </a:extLst>
        </p:spPr>
      </p:cxnSp>
      <p:cxnSp>
        <p:nvCxnSpPr>
          <p:cNvPr id="37" name="直接连接符 18"/>
          <p:cNvCxnSpPr>
            <a:cxnSpLocks noChangeShapeType="1"/>
          </p:cNvCxnSpPr>
          <p:nvPr/>
        </p:nvCxnSpPr>
        <p:spPr bwMode="auto">
          <a:xfrm flipV="1">
            <a:off x="1883906" y="3615029"/>
            <a:ext cx="0" cy="6276"/>
          </a:xfrm>
          <a:prstGeom prst="line">
            <a:avLst/>
          </a:prstGeom>
          <a:noFill/>
          <a:ln w="19050" algn="ctr">
            <a:solidFill>
              <a:srgbClr val="0099CC"/>
            </a:solidFill>
            <a:prstDash val="sysDash"/>
            <a:round/>
            <a:headEnd/>
            <a:tailEnd/>
          </a:ln>
          <a:extLst>
            <a:ext uri="{909E8E84-426E-40DD-AFC4-6F175D3DCCD1}">
              <a14:hiddenFill xmlns:a14="http://schemas.microsoft.com/office/drawing/2010/main">
                <a:noFill/>
              </a14:hiddenFill>
            </a:ext>
          </a:extLst>
        </p:spPr>
      </p:cxnSp>
      <p:cxnSp>
        <p:nvCxnSpPr>
          <p:cNvPr id="38" name="直接连接符 19"/>
          <p:cNvCxnSpPr>
            <a:cxnSpLocks noChangeShapeType="1"/>
          </p:cNvCxnSpPr>
          <p:nvPr/>
        </p:nvCxnSpPr>
        <p:spPr bwMode="auto">
          <a:xfrm flipH="1">
            <a:off x="-492580" y="4334166"/>
            <a:ext cx="11601" cy="0"/>
          </a:xfrm>
          <a:prstGeom prst="line">
            <a:avLst/>
          </a:prstGeom>
          <a:noFill/>
          <a:ln w="19050" algn="ctr">
            <a:solidFill>
              <a:srgbClr val="0099CC"/>
            </a:solidFill>
            <a:prstDash val="sysDash"/>
            <a:round/>
            <a:headEnd/>
            <a:tailEnd/>
          </a:ln>
          <a:extLst>
            <a:ext uri="{909E8E84-426E-40DD-AFC4-6F175D3DCCD1}">
              <a14:hiddenFill xmlns:a14="http://schemas.microsoft.com/office/drawing/2010/main">
                <a:noFill/>
              </a14:hiddenFill>
            </a:ext>
          </a:extLst>
        </p:spPr>
      </p:cxnSp>
      <p:cxnSp>
        <p:nvCxnSpPr>
          <p:cNvPr id="39" name="直接连接符 20"/>
          <p:cNvCxnSpPr>
            <a:cxnSpLocks noChangeShapeType="1"/>
          </p:cNvCxnSpPr>
          <p:nvPr/>
        </p:nvCxnSpPr>
        <p:spPr bwMode="auto">
          <a:xfrm flipH="1">
            <a:off x="-492580" y="5904203"/>
            <a:ext cx="11601" cy="0"/>
          </a:xfrm>
          <a:prstGeom prst="line">
            <a:avLst/>
          </a:prstGeom>
          <a:noFill/>
          <a:ln w="19050" algn="ctr">
            <a:solidFill>
              <a:srgbClr val="0099CC"/>
            </a:solidFill>
            <a:prstDash val="sysDash"/>
            <a:round/>
            <a:headEnd/>
            <a:tailEnd/>
          </a:ln>
          <a:extLst>
            <a:ext uri="{909E8E84-426E-40DD-AFC4-6F175D3DCCD1}">
              <a14:hiddenFill xmlns:a14="http://schemas.microsoft.com/office/drawing/2010/main">
                <a:noFill/>
              </a14:hiddenFill>
            </a:ext>
          </a:extLst>
        </p:spPr>
      </p:cxnSp>
      <p:pic>
        <p:nvPicPr>
          <p:cNvPr id="52" name="图片 2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76862" y="5487193"/>
            <a:ext cx="170399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日期占位符 3"/>
          <p:cNvSpPr>
            <a:spLocks noGrp="1"/>
          </p:cNvSpPr>
          <p:nvPr>
            <p:ph type="dt" sz="half" idx="10"/>
          </p:nvPr>
        </p:nvSpPr>
        <p:spPr>
          <a:xfrm>
            <a:off x="76200" y="6477000"/>
            <a:ext cx="914400" cy="304800"/>
          </a:xfrm>
        </p:spPr>
        <p:txBody>
          <a:bodyPr/>
          <a:lstStyle/>
          <a:p>
            <a:fld id="{A9CF6228-6CA2-4A5D-901E-5761C994DDE5}" type="datetime1">
              <a:rPr lang="zh-CN" altLang="en-US" smtClean="0"/>
              <a:t>2018/10/15</a:t>
            </a:fld>
            <a:endParaRPr lang="en-US"/>
          </a:p>
        </p:txBody>
      </p:sp>
      <p:sp>
        <p:nvSpPr>
          <p:cNvPr id="2" name="灯片编号占位符 1"/>
          <p:cNvSpPr>
            <a:spLocks noGrp="1"/>
          </p:cNvSpPr>
          <p:nvPr>
            <p:ph type="sldNum" sz="quarter" idx="12"/>
          </p:nvPr>
        </p:nvSpPr>
        <p:spPr/>
        <p:txBody>
          <a:bodyPr/>
          <a:lstStyle/>
          <a:p>
            <a:fld id="{3E259F91-715E-4CA3-9356-63EE0492BF41}" type="slidenum">
              <a:rPr lang="en-US" altLang="zh-CN" smtClean="0">
                <a:solidFill>
                  <a:prstClr val="black"/>
                </a:solidFill>
              </a:rPr>
              <a:pPr/>
              <a:t>35</a:t>
            </a:fld>
            <a:endParaRPr lang="en-US" altLang="zh-CN">
              <a:solidFill>
                <a:prstClr val="black"/>
              </a:solidFill>
            </a:endParaRPr>
          </a:p>
        </p:txBody>
      </p:sp>
      <p:pic>
        <p:nvPicPr>
          <p:cNvPr id="35" name="图片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80595" y="11291"/>
            <a:ext cx="3063405" cy="243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133682"/>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双大括号 27"/>
          <p:cNvSpPr/>
          <p:nvPr/>
        </p:nvSpPr>
        <p:spPr>
          <a:xfrm>
            <a:off x="4267200" y="5107481"/>
            <a:ext cx="2057400" cy="607519"/>
          </a:xfrm>
          <a:prstGeom prst="bracePair">
            <a:avLst>
              <a:gd name="adj" fmla="val 9577"/>
            </a:avLst>
          </a:prstGeom>
          <a:ln w="190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 name="标题 2"/>
          <p:cNvSpPr>
            <a:spLocks noGrp="1"/>
          </p:cNvSpPr>
          <p:nvPr>
            <p:ph type="title"/>
          </p:nvPr>
        </p:nvSpPr>
        <p:spPr/>
        <p:txBody>
          <a:bodyPr/>
          <a:lstStyle/>
          <a:p>
            <a:r>
              <a:rPr lang="zh-CN" altLang="en-US" dirty="0"/>
              <a:t>新需求</a:t>
            </a:r>
            <a:r>
              <a:rPr lang="en-US" altLang="zh-CN" dirty="0">
                <a:sym typeface="Wingdings" panose="05000000000000000000" pitchFamily="2" charset="2"/>
              </a:rPr>
              <a:t></a:t>
            </a:r>
            <a:r>
              <a:rPr lang="zh-CN" altLang="en-US" dirty="0">
                <a:sym typeface="Wingdings" panose="05000000000000000000" pitchFamily="2" charset="2"/>
              </a:rPr>
              <a:t>新的系统架构</a:t>
            </a:r>
            <a:endParaRPr lang="zh-CN" altLang="en-US" dirty="0"/>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dirty="0"/>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36</a:t>
            </a:fld>
            <a:endParaRPr lang="en-US"/>
          </a:p>
        </p:txBody>
      </p:sp>
      <p:sp>
        <p:nvSpPr>
          <p:cNvPr id="8" name="文本框 7"/>
          <p:cNvSpPr txBox="1"/>
          <p:nvPr/>
        </p:nvSpPr>
        <p:spPr>
          <a:xfrm>
            <a:off x="6486854" y="1396623"/>
            <a:ext cx="2044149" cy="369332"/>
          </a:xfrm>
          <a:prstGeom prst="rect">
            <a:avLst/>
          </a:prstGeom>
          <a:noFill/>
          <a:ln>
            <a:noFill/>
          </a:ln>
        </p:spPr>
        <p:txBody>
          <a:bodyPr wrap="none" rtlCol="0" anchor="ctr" anchorCtr="1">
            <a:spAutoFit/>
          </a:bodyPr>
          <a:lstStyle/>
          <a:p>
            <a:r>
              <a:rPr lang="zh-CN" altLang="en-US" b="1" dirty="0">
                <a:solidFill>
                  <a:srgbClr val="C00000"/>
                </a:solidFill>
                <a:latin typeface="黑体" panose="02010609060101010101" pitchFamily="49" charset="-122"/>
                <a:ea typeface="黑体" panose="02010609060101010101" pitchFamily="49" charset="-122"/>
              </a:rPr>
              <a:t>高集成度、大规模</a:t>
            </a:r>
          </a:p>
        </p:txBody>
      </p:sp>
      <p:sp>
        <p:nvSpPr>
          <p:cNvPr id="9" name="文本框 8"/>
          <p:cNvSpPr txBox="1"/>
          <p:nvPr/>
        </p:nvSpPr>
        <p:spPr>
          <a:xfrm>
            <a:off x="6400800" y="5238388"/>
            <a:ext cx="877163" cy="369332"/>
          </a:xfrm>
          <a:prstGeom prst="rect">
            <a:avLst/>
          </a:prstGeom>
          <a:noFill/>
          <a:ln>
            <a:noFill/>
          </a:ln>
        </p:spPr>
        <p:txBody>
          <a:bodyPr wrap="none" rtlCol="0" anchor="ctr" anchorCtr="1">
            <a:spAutoFit/>
          </a:bodyPr>
          <a:lstStyle/>
          <a:p>
            <a:r>
              <a:rPr lang="zh-CN" altLang="en-US" b="1" dirty="0">
                <a:latin typeface="黑体" panose="02010609060101010101" pitchFamily="49" charset="-122"/>
                <a:ea typeface="黑体" panose="02010609060101010101" pitchFamily="49" charset="-122"/>
              </a:rPr>
              <a:t>可扩展</a:t>
            </a:r>
          </a:p>
        </p:txBody>
      </p:sp>
      <p:sp>
        <p:nvSpPr>
          <p:cNvPr id="10" name="文本框 9"/>
          <p:cNvSpPr txBox="1"/>
          <p:nvPr/>
        </p:nvSpPr>
        <p:spPr>
          <a:xfrm>
            <a:off x="6490987" y="4403610"/>
            <a:ext cx="646331" cy="369332"/>
          </a:xfrm>
          <a:prstGeom prst="rect">
            <a:avLst/>
          </a:prstGeom>
          <a:noFill/>
          <a:ln>
            <a:noFill/>
          </a:ln>
        </p:spPr>
        <p:txBody>
          <a:bodyPr wrap="none" rtlCol="0" anchor="ctr" anchorCtr="1">
            <a:spAutoFit/>
          </a:bodyPr>
          <a:lstStyle/>
          <a:p>
            <a:r>
              <a:rPr lang="zh-CN" altLang="en-US" b="1" dirty="0">
                <a:solidFill>
                  <a:srgbClr val="00B050"/>
                </a:solidFill>
                <a:latin typeface="黑体" panose="02010609060101010101" pitchFamily="49" charset="-122"/>
                <a:ea typeface="黑体" panose="02010609060101010101" pitchFamily="49" charset="-122"/>
              </a:rPr>
              <a:t>通用</a:t>
            </a:r>
          </a:p>
        </p:txBody>
      </p:sp>
      <p:sp>
        <p:nvSpPr>
          <p:cNvPr id="14" name="文本框 13"/>
          <p:cNvSpPr txBox="1"/>
          <p:nvPr/>
        </p:nvSpPr>
        <p:spPr>
          <a:xfrm>
            <a:off x="6490987" y="2964055"/>
            <a:ext cx="1569660" cy="369332"/>
          </a:xfrm>
          <a:prstGeom prst="rect">
            <a:avLst/>
          </a:prstGeom>
          <a:noFill/>
          <a:ln>
            <a:noFill/>
          </a:ln>
        </p:spPr>
        <p:txBody>
          <a:bodyPr wrap="none" rtlCol="0" anchor="ctr" anchorCtr="1">
            <a:spAutoFit/>
          </a:bodyPr>
          <a:lstStyle/>
          <a:p>
            <a:r>
              <a:rPr lang="zh-CN" altLang="en-US" b="1" dirty="0">
                <a:solidFill>
                  <a:srgbClr val="0000CC"/>
                </a:solidFill>
                <a:latin typeface="黑体" panose="02010609060101010101" pitchFamily="49" charset="-122"/>
                <a:ea typeface="黑体" panose="02010609060101010101" pitchFamily="49" charset="-122"/>
              </a:rPr>
              <a:t>高速数字技术</a:t>
            </a:r>
          </a:p>
        </p:txBody>
      </p:sp>
      <p:sp>
        <p:nvSpPr>
          <p:cNvPr id="16" name="双大括号 15"/>
          <p:cNvSpPr/>
          <p:nvPr/>
        </p:nvSpPr>
        <p:spPr>
          <a:xfrm>
            <a:off x="4267200" y="1141030"/>
            <a:ext cx="2057400" cy="916369"/>
          </a:xfrm>
          <a:prstGeom prst="bracePair">
            <a:avLst>
              <a:gd name="adj" fmla="val 9577"/>
            </a:avLst>
          </a:prstGeom>
          <a:ln w="1905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双大括号 23"/>
          <p:cNvSpPr/>
          <p:nvPr/>
        </p:nvSpPr>
        <p:spPr>
          <a:xfrm>
            <a:off x="4415658" y="1828800"/>
            <a:ext cx="2057400" cy="2639843"/>
          </a:xfrm>
          <a:prstGeom prst="bracePair">
            <a:avLst>
              <a:gd name="adj" fmla="val 9577"/>
            </a:avLst>
          </a:prstGeom>
          <a:ln w="19050">
            <a:solidFill>
              <a:srgbClr val="0000C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双大括号 26"/>
          <p:cNvSpPr/>
          <p:nvPr/>
        </p:nvSpPr>
        <p:spPr>
          <a:xfrm>
            <a:off x="4343400" y="3962400"/>
            <a:ext cx="2057400" cy="1251752"/>
          </a:xfrm>
          <a:prstGeom prst="bracePair">
            <a:avLst>
              <a:gd name="adj" fmla="val 9577"/>
            </a:avLst>
          </a:prstGeom>
          <a:ln w="19050">
            <a:solidFill>
              <a:srgbClr val="00B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矩形 24"/>
          <p:cNvSpPr/>
          <p:nvPr/>
        </p:nvSpPr>
        <p:spPr>
          <a:xfrm>
            <a:off x="4104946" y="1004591"/>
            <a:ext cx="784830" cy="5091409"/>
          </a:xfrm>
          <a:prstGeom prst="rect">
            <a:avLst/>
          </a:prstGeom>
          <a:solidFill>
            <a:schemeClr val="bg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dirty="0"/>
          </a:p>
        </p:txBody>
      </p:sp>
      <p:sp>
        <p:nvSpPr>
          <p:cNvPr id="2" name="内容占位符 1"/>
          <p:cNvSpPr>
            <a:spLocks noGrp="1"/>
          </p:cNvSpPr>
          <p:nvPr>
            <p:ph idx="1"/>
          </p:nvPr>
        </p:nvSpPr>
        <p:spPr/>
        <p:txBody>
          <a:bodyPr>
            <a:normAutofit fontScale="85000" lnSpcReduction="20000"/>
          </a:bodyPr>
          <a:lstStyle/>
          <a:p>
            <a:r>
              <a:rPr lang="zh-CN" altLang="en-US" dirty="0"/>
              <a:t>紧凑的空间尺寸</a:t>
            </a:r>
            <a:endParaRPr lang="en-US" altLang="zh-CN" dirty="0"/>
          </a:p>
          <a:p>
            <a:r>
              <a:rPr lang="zh-CN" altLang="en-US" dirty="0"/>
              <a:t>海量的前端通道</a:t>
            </a:r>
            <a:endParaRPr lang="en-US" altLang="zh-CN" dirty="0"/>
          </a:p>
          <a:p>
            <a:pPr lvl="1"/>
            <a:r>
              <a:rPr lang="zh-CN" altLang="en-US" dirty="0"/>
              <a:t>千</a:t>
            </a:r>
            <a:r>
              <a:rPr lang="en-US" altLang="zh-CN" dirty="0">
                <a:latin typeface="Times New Roman" panose="02020603050405020304" pitchFamily="18" charset="0"/>
                <a:cs typeface="Times New Roman" panose="02020603050405020304" pitchFamily="18" charset="0"/>
              </a:rPr>
              <a:t>~</a:t>
            </a:r>
            <a:r>
              <a:rPr lang="zh-CN" altLang="en-US" dirty="0"/>
              <a:t>千万量级</a:t>
            </a:r>
            <a:endParaRPr lang="en-US" altLang="zh-CN" dirty="0"/>
          </a:p>
          <a:p>
            <a:r>
              <a:rPr lang="zh-CN" altLang="en-US" dirty="0"/>
              <a:t>庞大的传输需求</a:t>
            </a:r>
            <a:endParaRPr lang="en-US" altLang="zh-CN" dirty="0"/>
          </a:p>
          <a:p>
            <a:pPr lvl="1"/>
            <a:r>
              <a:rPr lang="zh-CN" altLang="en-US" dirty="0"/>
              <a:t>灵活的数据交互</a:t>
            </a:r>
            <a:endParaRPr lang="en-US" altLang="zh-CN" dirty="0"/>
          </a:p>
          <a:p>
            <a:pPr lvl="1"/>
            <a:r>
              <a:rPr lang="zh-CN" altLang="en-US" dirty="0"/>
              <a:t>甚至无硬件触发</a:t>
            </a:r>
          </a:p>
          <a:p>
            <a:r>
              <a:rPr lang="zh-CN" altLang="en-US" dirty="0"/>
              <a:t>复杂的前端种类</a:t>
            </a:r>
            <a:endParaRPr lang="en-US" altLang="zh-CN" dirty="0"/>
          </a:p>
          <a:p>
            <a:pPr lvl="1"/>
            <a:r>
              <a:rPr lang="zh-CN" altLang="en-US" dirty="0"/>
              <a:t>层出不穷的探测技术</a:t>
            </a:r>
            <a:endParaRPr lang="en-US" altLang="zh-CN" dirty="0"/>
          </a:p>
          <a:p>
            <a:pPr lvl="1"/>
            <a:r>
              <a:rPr lang="zh-CN" altLang="en-US" dirty="0"/>
              <a:t>专用</a:t>
            </a:r>
            <a:r>
              <a:rPr lang="en-US" altLang="zh-CN" dirty="0"/>
              <a:t>ASIC</a:t>
            </a:r>
          </a:p>
          <a:p>
            <a:pPr lvl="1"/>
            <a:r>
              <a:rPr lang="zh-CN" altLang="en-US" dirty="0"/>
              <a:t>数字化前移</a:t>
            </a:r>
            <a:endParaRPr lang="en-US" altLang="zh-CN" dirty="0"/>
          </a:p>
          <a:p>
            <a:r>
              <a:rPr lang="zh-CN" altLang="en-US" dirty="0"/>
              <a:t>不同的实验装置</a:t>
            </a:r>
            <a:endParaRPr lang="en-US" altLang="zh-CN" dirty="0"/>
          </a:p>
          <a:p>
            <a:pPr lvl="1"/>
            <a:r>
              <a:rPr lang="zh-CN" altLang="en-US" dirty="0"/>
              <a:t>用途不同、算法原理不同</a:t>
            </a:r>
            <a:endParaRPr lang="en-US" altLang="zh-CN" dirty="0"/>
          </a:p>
          <a:p>
            <a:pPr lvl="1"/>
            <a:r>
              <a:rPr lang="zh-CN" altLang="en-US" dirty="0"/>
              <a:t>体量不同</a:t>
            </a:r>
            <a:endParaRPr lang="en-US" altLang="zh-CN" dirty="0"/>
          </a:p>
          <a:p>
            <a:pPr lvl="1"/>
            <a:r>
              <a:rPr lang="zh-CN" altLang="en-US" dirty="0"/>
              <a:t>不同阶段（方案</a:t>
            </a:r>
            <a:r>
              <a:rPr lang="en-US" altLang="zh-CN" dirty="0">
                <a:sym typeface="Wingdings" panose="05000000000000000000" pitchFamily="2" charset="2"/>
              </a:rPr>
              <a:t></a:t>
            </a:r>
            <a:r>
              <a:rPr lang="zh-CN" altLang="en-US" dirty="0"/>
              <a:t>小系统原型</a:t>
            </a:r>
            <a:r>
              <a:rPr lang="en-US" altLang="zh-CN" dirty="0">
                <a:sym typeface="Wingdings" panose="05000000000000000000" pitchFamily="2" charset="2"/>
              </a:rPr>
              <a:t></a:t>
            </a:r>
            <a:r>
              <a:rPr lang="zh-CN" altLang="en-US" dirty="0"/>
              <a:t>工程</a:t>
            </a:r>
            <a:r>
              <a:rPr lang="en-US" altLang="zh-CN" dirty="0">
                <a:sym typeface="Wingdings" panose="05000000000000000000" pitchFamily="2" charset="2"/>
              </a:rPr>
              <a:t></a:t>
            </a:r>
            <a:r>
              <a:rPr lang="zh-CN" altLang="en-US" dirty="0"/>
              <a:t>升级）</a:t>
            </a:r>
            <a:endParaRPr lang="en-US" altLang="zh-CN" dirty="0"/>
          </a:p>
          <a:p>
            <a:r>
              <a:rPr lang="zh-CN" altLang="en-US" dirty="0"/>
              <a:t>合理的成本控制</a:t>
            </a:r>
            <a:endParaRPr lang="en-US" altLang="zh-CN" dirty="0"/>
          </a:p>
        </p:txBody>
      </p:sp>
    </p:spTree>
    <p:extLst>
      <p:ext uri="{BB962C8B-B14F-4D97-AF65-F5344CB8AC3E}">
        <p14:creationId xmlns:p14="http://schemas.microsoft.com/office/powerpoint/2010/main" val="421417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F:\project\FELIX\photo\miniPOD实物图.PNG"/>
          <p:cNvPicPr/>
          <p:nvPr/>
        </p:nvPicPr>
        <p:blipFill rotWithShape="1">
          <a:blip r:embed="rId3" cstate="print">
            <a:extLst>
              <a:ext uri="{28A0092B-C50C-407E-A947-70E740481C1C}">
                <a14:useLocalDpi xmlns:a14="http://schemas.microsoft.com/office/drawing/2010/main" val="0"/>
              </a:ext>
            </a:extLst>
          </a:blip>
          <a:srcRect l="52830"/>
          <a:stretch/>
        </p:blipFill>
        <p:spPr bwMode="auto">
          <a:xfrm>
            <a:off x="7620000" y="2209800"/>
            <a:ext cx="1562100" cy="1557556"/>
          </a:xfrm>
          <a:prstGeom prst="rect">
            <a:avLst/>
          </a:prstGeom>
          <a:noFill/>
          <a:ln>
            <a:noFill/>
          </a:ln>
        </p:spPr>
      </p:pic>
      <p:sp>
        <p:nvSpPr>
          <p:cNvPr id="2" name="内容占位符 1"/>
          <p:cNvSpPr>
            <a:spLocks noGrp="1"/>
          </p:cNvSpPr>
          <p:nvPr>
            <p:ph idx="1"/>
          </p:nvPr>
        </p:nvSpPr>
        <p:spPr>
          <a:xfrm>
            <a:off x="152400" y="1080792"/>
            <a:ext cx="8915400" cy="4024608"/>
          </a:xfrm>
        </p:spPr>
        <p:txBody>
          <a:bodyPr>
            <a:normAutofit fontScale="85000" lnSpcReduction="10000"/>
          </a:bodyPr>
          <a:lstStyle/>
          <a:p>
            <a:r>
              <a:rPr lang="zh-CN" altLang="en-US" dirty="0"/>
              <a:t>光导纤维为介质进行数据传输</a:t>
            </a:r>
            <a:endParaRPr lang="en-US" altLang="zh-CN" dirty="0"/>
          </a:p>
          <a:p>
            <a:r>
              <a:rPr lang="zh-CN" altLang="en-US" dirty="0"/>
              <a:t>传输质量好、功耗低、体积小、带宽高</a:t>
            </a:r>
            <a:endParaRPr lang="en-US" altLang="zh-CN" dirty="0"/>
          </a:p>
          <a:p>
            <a:pPr lvl="1"/>
            <a:r>
              <a:rPr lang="zh-CN" altLang="en-US" dirty="0"/>
              <a:t>单根光导纤维的数据传输速率达几</a:t>
            </a:r>
            <a:r>
              <a:rPr lang="en-US" altLang="zh-CN" dirty="0" err="1"/>
              <a:t>Gbps</a:t>
            </a:r>
            <a:endParaRPr lang="en-US" altLang="zh-CN" dirty="0"/>
          </a:p>
          <a:p>
            <a:pPr lvl="1"/>
            <a:r>
              <a:rPr lang="zh-CN" altLang="en-US" dirty="0"/>
              <a:t>传输距离达几十公里</a:t>
            </a:r>
            <a:endParaRPr lang="en-US" altLang="zh-CN" dirty="0"/>
          </a:p>
          <a:p>
            <a:r>
              <a:rPr lang="zh-CN" altLang="en-US" dirty="0"/>
              <a:t>接口形式</a:t>
            </a:r>
            <a:endParaRPr lang="en-US" altLang="zh-CN" dirty="0"/>
          </a:p>
          <a:p>
            <a:pPr lvl="1"/>
            <a:r>
              <a:rPr lang="en-US" altLang="zh-CN" dirty="0"/>
              <a:t>SFP</a:t>
            </a:r>
            <a:r>
              <a:rPr lang="zh-CN" altLang="en-US" dirty="0"/>
              <a:t>（</a:t>
            </a:r>
            <a:r>
              <a:rPr lang="en-US" altLang="zh-CN" dirty="0"/>
              <a:t>Small Form-factor </a:t>
            </a:r>
            <a:r>
              <a:rPr lang="en-US" altLang="zh-CN" dirty="0" err="1"/>
              <a:t>Plugables</a:t>
            </a:r>
            <a:r>
              <a:rPr lang="zh-CN" altLang="en-US" dirty="0"/>
              <a:t>）：</a:t>
            </a:r>
            <a:r>
              <a:rPr lang="en-US" altLang="zh-CN" dirty="0"/>
              <a:t>200Mbps~2Gbps</a:t>
            </a:r>
          </a:p>
          <a:p>
            <a:pPr lvl="2"/>
            <a:r>
              <a:rPr lang="zh-CN" altLang="en-US" dirty="0"/>
              <a:t>多模：波长</a:t>
            </a:r>
            <a:r>
              <a:rPr lang="en-US" altLang="zh-CN" dirty="0"/>
              <a:t>850nm</a:t>
            </a:r>
            <a:r>
              <a:rPr lang="zh-CN" altLang="en-US" dirty="0"/>
              <a:t>，传输距离</a:t>
            </a:r>
            <a:r>
              <a:rPr lang="en-US" altLang="zh-CN" dirty="0"/>
              <a:t>&gt;100m</a:t>
            </a:r>
          </a:p>
          <a:p>
            <a:pPr lvl="2"/>
            <a:r>
              <a:rPr lang="zh-CN" altLang="en-US" dirty="0"/>
              <a:t>单模：</a:t>
            </a:r>
            <a:r>
              <a:rPr lang="en-US" altLang="zh-CN" dirty="0"/>
              <a:t>1310/1550nm</a:t>
            </a:r>
            <a:r>
              <a:rPr lang="zh-CN" altLang="en-US" dirty="0"/>
              <a:t>，传输距离</a:t>
            </a:r>
            <a:r>
              <a:rPr lang="en-US" altLang="zh-CN" dirty="0"/>
              <a:t>&gt;2km</a:t>
            </a:r>
          </a:p>
          <a:p>
            <a:pPr lvl="1"/>
            <a:r>
              <a:rPr lang="en-US" altLang="zh-CN" dirty="0"/>
              <a:t>SFP+</a:t>
            </a:r>
            <a:r>
              <a:rPr lang="zh-CN" altLang="en-US" dirty="0"/>
              <a:t>：支持</a:t>
            </a:r>
            <a:r>
              <a:rPr lang="en-US" altLang="zh-CN" dirty="0"/>
              <a:t>10Gbps</a:t>
            </a:r>
          </a:p>
          <a:p>
            <a:pPr lvl="1"/>
            <a:r>
              <a:rPr lang="en-US" altLang="zh-CN" dirty="0" err="1"/>
              <a:t>miniPOD</a:t>
            </a:r>
            <a:r>
              <a:rPr lang="en-US" altLang="zh-CN" dirty="0"/>
              <a:t>:</a:t>
            </a:r>
            <a:r>
              <a:rPr lang="zh-CN" altLang="en-US" dirty="0"/>
              <a:t>短距离数据和通信互连高带宽高密度并行光解决方案</a:t>
            </a:r>
            <a:endParaRPr lang="en-US" altLang="zh-CN" dirty="0"/>
          </a:p>
          <a:p>
            <a:pPr lvl="2"/>
            <a:r>
              <a:rPr lang="zh-CN" altLang="en-US" dirty="0"/>
              <a:t>波长</a:t>
            </a:r>
            <a:r>
              <a:rPr lang="en-US" altLang="zh-CN" dirty="0"/>
              <a:t>850nm</a:t>
            </a:r>
            <a:r>
              <a:rPr lang="zh-CN" altLang="en-US" dirty="0"/>
              <a:t>，传输距离</a:t>
            </a:r>
            <a:r>
              <a:rPr lang="en-US" altLang="zh-CN" dirty="0"/>
              <a:t>&gt;300m</a:t>
            </a:r>
            <a:r>
              <a:rPr lang="zh-CN" altLang="en-US" dirty="0"/>
              <a:t>，传输速率</a:t>
            </a:r>
            <a:r>
              <a:rPr lang="en-US" altLang="zh-CN" dirty="0"/>
              <a:t>10Gbps×12</a:t>
            </a:r>
          </a:p>
          <a:p>
            <a:pPr lvl="1"/>
            <a:r>
              <a:rPr lang="en-US" altLang="zh-CN" dirty="0"/>
              <a:t>MTP</a:t>
            </a:r>
            <a:r>
              <a:rPr lang="zh-CN" altLang="en-US" dirty="0"/>
              <a:t>（</a:t>
            </a:r>
            <a:r>
              <a:rPr lang="en-US" altLang="zh-CN" dirty="0"/>
              <a:t>Mechanical Transfer Pull Off</a:t>
            </a:r>
            <a:r>
              <a:rPr lang="zh-CN" altLang="en-US" dirty="0"/>
              <a:t>）连接器：可集成</a:t>
            </a:r>
            <a:r>
              <a:rPr lang="en-US" altLang="zh-CN" dirty="0"/>
              <a:t>12 / 24 / 36 / 48 / 72 / 96 / 144</a:t>
            </a:r>
            <a:r>
              <a:rPr lang="zh-CN" altLang="en-US" dirty="0"/>
              <a:t>芯</a:t>
            </a:r>
            <a:endParaRPr lang="en-US" altLang="zh-CN" dirty="0"/>
          </a:p>
        </p:txBody>
      </p:sp>
      <p:sp>
        <p:nvSpPr>
          <p:cNvPr id="3" name="标题 2"/>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光纤解决方案</a:t>
            </a:r>
          </a:p>
        </p:txBody>
      </p:sp>
      <p:sp>
        <p:nvSpPr>
          <p:cNvPr id="7" name="日期占位符 3"/>
          <p:cNvSpPr>
            <a:spLocks noGrp="1"/>
          </p:cNvSpPr>
          <p:nvPr>
            <p:ph type="dt" sz="half" idx="10"/>
          </p:nvPr>
        </p:nvSpPr>
        <p:spPr>
          <a:xfrm>
            <a:off x="76200" y="6477000"/>
            <a:ext cx="914400" cy="304800"/>
          </a:xfrm>
        </p:spPr>
        <p:txBody>
          <a:bodyPr/>
          <a:lstStyle/>
          <a:p>
            <a:fld id="{C845ACEF-A103-4270-8376-F70283759904}" type="datetime1">
              <a:rPr lang="zh-CN" altLang="en-US" smtClean="0"/>
              <a:t>2018/10/15</a:t>
            </a:fld>
            <a:endParaRPr lang="en-US"/>
          </a:p>
        </p:txBody>
      </p:sp>
      <p:sp>
        <p:nvSpPr>
          <p:cNvPr id="8"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10" name="灯片编号占位符 9"/>
          <p:cNvSpPr>
            <a:spLocks noGrp="1"/>
          </p:cNvSpPr>
          <p:nvPr>
            <p:ph type="sldNum" sz="quarter" idx="12"/>
          </p:nvPr>
        </p:nvSpPr>
        <p:spPr/>
        <p:txBody>
          <a:bodyPr/>
          <a:lstStyle/>
          <a:p>
            <a:fld id="{3E259F91-715E-4CA3-9356-63EE0492BF41}" type="slidenum">
              <a:rPr lang="en-US" altLang="zh-CN" smtClean="0">
                <a:solidFill>
                  <a:prstClr val="black"/>
                </a:solidFill>
              </a:rPr>
              <a:pPr/>
              <a:t>37</a:t>
            </a:fld>
            <a:endParaRPr lang="en-US" altLang="zh-CN">
              <a:solidFill>
                <a:prstClr val="black"/>
              </a:solidFill>
            </a:endParaRPr>
          </a:p>
        </p:txBody>
      </p:sp>
      <p:pic>
        <p:nvPicPr>
          <p:cNvPr id="11" name="图片 10" descr="F:\project\FELIX\photo\miniPOD实物图.PNG"/>
          <p:cNvPicPr/>
          <p:nvPr/>
        </p:nvPicPr>
        <p:blipFill rotWithShape="1">
          <a:blip r:embed="rId4" cstate="print">
            <a:extLst>
              <a:ext uri="{28A0092B-C50C-407E-A947-70E740481C1C}">
                <a14:useLocalDpi xmlns:a14="http://schemas.microsoft.com/office/drawing/2010/main" val="0"/>
              </a:ext>
            </a:extLst>
          </a:blip>
          <a:srcRect r="51029"/>
          <a:stretch/>
        </p:blipFill>
        <p:spPr bwMode="auto">
          <a:xfrm>
            <a:off x="6735183" y="3234187"/>
            <a:ext cx="1541038" cy="1480044"/>
          </a:xfrm>
          <a:prstGeom prst="rect">
            <a:avLst/>
          </a:prstGeom>
          <a:noFill/>
          <a:ln>
            <a:noFill/>
          </a:ln>
        </p:spPr>
      </p:pic>
      <p:pic>
        <p:nvPicPr>
          <p:cNvPr id="13" name="图片 12" descr="F:\project\FELIX\photo\MTP接口示意图.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4547" y="5267146"/>
            <a:ext cx="2253499" cy="1281408"/>
          </a:xfrm>
          <a:prstGeom prst="rect">
            <a:avLst/>
          </a:prstGeom>
          <a:noFill/>
          <a:ln>
            <a:noFill/>
          </a:ln>
        </p:spPr>
      </p:pic>
      <p:pic>
        <p:nvPicPr>
          <p:cNvPr id="14" name="图片 13" descr="C:\Users\USER\Desktop\MP2.jpg"/>
          <p:cNvPicPr/>
          <p:nvPr/>
        </p:nvPicPr>
        <p:blipFill rotWithShape="1">
          <a:blip r:embed="rId6">
            <a:extLst>
              <a:ext uri="{28A0092B-C50C-407E-A947-70E740481C1C}">
                <a14:useLocalDpi xmlns:a14="http://schemas.microsoft.com/office/drawing/2010/main" val="0"/>
              </a:ext>
            </a:extLst>
          </a:blip>
          <a:srcRect l="25319" t="10810" r="13881" b="17190"/>
          <a:stretch/>
        </p:blipFill>
        <p:spPr bwMode="auto">
          <a:xfrm>
            <a:off x="6553200" y="4972564"/>
            <a:ext cx="1943100" cy="1840831"/>
          </a:xfrm>
          <a:prstGeom prst="rect">
            <a:avLst/>
          </a:prstGeom>
          <a:noFill/>
          <a:ln>
            <a:noFill/>
          </a:ln>
        </p:spPr>
      </p:pic>
      <p:pic>
        <p:nvPicPr>
          <p:cNvPr id="15" name="图片 14"/>
          <p:cNvPicPr/>
          <p:nvPr/>
        </p:nvPicPr>
        <p:blipFill>
          <a:blip r:embed="rId7">
            <a:extLst>
              <a:ext uri="{28A0092B-C50C-407E-A947-70E740481C1C}">
                <a14:useLocalDpi xmlns:a14="http://schemas.microsoft.com/office/drawing/2010/main" val="0"/>
              </a:ext>
            </a:extLst>
          </a:blip>
          <a:srcRect/>
          <a:stretch>
            <a:fillRect/>
          </a:stretch>
        </p:blipFill>
        <p:spPr bwMode="auto">
          <a:xfrm>
            <a:off x="3651992" y="5000625"/>
            <a:ext cx="2238375" cy="1857375"/>
          </a:xfrm>
          <a:prstGeom prst="rect">
            <a:avLst/>
          </a:prstGeom>
          <a:noFill/>
        </p:spPr>
      </p:pic>
      <p:pic>
        <p:nvPicPr>
          <p:cNvPr id="9" name="图片 8" descr="https://gss3.bdstatic.com/7Po3dSag_xI4khGkpoWK1HF6hhy/baike/c0%3Dbaike80%2C5%2C5%2C80%2C26/sign=64e2808c9313b07ea9b0585a6dbefa46/d788d43f8794a4c2e20ee0860ef41bd5ad6e396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0089" y="0"/>
            <a:ext cx="2108200" cy="1527175"/>
          </a:xfrm>
          <a:prstGeom prst="rect">
            <a:avLst/>
          </a:prstGeom>
          <a:noFill/>
          <a:ln>
            <a:noFill/>
          </a:ln>
        </p:spPr>
      </p:pic>
      <p:pic>
        <p:nvPicPr>
          <p:cNvPr id="16" name="图片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8100" y="649287"/>
            <a:ext cx="27559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349043"/>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953000"/>
          </a:xfrm>
        </p:spPr>
        <p:txBody>
          <a:bodyPr>
            <a:normAutofit/>
          </a:bodyPr>
          <a:lstStyle/>
          <a:p>
            <a:pPr>
              <a:lnSpc>
                <a:spcPct val="200000"/>
              </a:lnSpc>
            </a:pPr>
            <a:r>
              <a:rPr lang="zh-CN" altLang="en-US" dirty="0"/>
              <a:t>粒子物理实验的需求和读出电子学系统的发展</a:t>
            </a:r>
            <a:endParaRPr lang="en-US" altLang="zh-CN" dirty="0"/>
          </a:p>
          <a:p>
            <a:pPr>
              <a:lnSpc>
                <a:spcPct val="200000"/>
              </a:lnSpc>
            </a:pPr>
            <a:r>
              <a:rPr lang="zh-CN" altLang="en-US" dirty="0">
                <a:solidFill>
                  <a:srgbClr val="000000"/>
                </a:solidFill>
                <a:latin typeface="黑体" panose="02010609060101010101" pitchFamily="49" charset="-122"/>
                <a:ea typeface="黑体" panose="02010609060101010101" pitchFamily="49" charset="-122"/>
              </a:rPr>
              <a:t>当前和未来实验物理的新需求</a:t>
            </a:r>
            <a:endParaRPr lang="en-US" altLang="zh-CN" dirty="0">
              <a:solidFill>
                <a:srgbClr val="000000"/>
              </a:solidFill>
              <a:latin typeface="黑体" panose="02010609060101010101" pitchFamily="49" charset="-122"/>
              <a:ea typeface="黑体" panose="02010609060101010101" pitchFamily="49" charset="-122"/>
            </a:endParaRPr>
          </a:p>
          <a:p>
            <a:pPr>
              <a:lnSpc>
                <a:spcPct val="200000"/>
              </a:lnSpc>
            </a:pPr>
            <a:r>
              <a:rPr lang="zh-CN" altLang="en-US" b="1" i="1" u="sng" dirty="0"/>
              <a:t>大规模通用可扩展读出电子学初步研究</a:t>
            </a:r>
            <a:endParaRPr lang="en-US" altLang="zh-CN" b="1" i="1" u="sng" dirty="0"/>
          </a:p>
          <a:p>
            <a:pPr>
              <a:lnSpc>
                <a:spcPct val="200000"/>
              </a:lnSpc>
            </a:pPr>
            <a:r>
              <a:rPr lang="zh-CN" altLang="en-US" dirty="0">
                <a:latin typeface="黑体" panose="02010609060101010101" pitchFamily="49" charset="-122"/>
                <a:ea typeface="黑体" panose="02010609060101010101" pitchFamily="49" charset="-122"/>
              </a:rPr>
              <a:t>小结</a:t>
            </a:r>
            <a:endParaRPr lang="en-US" dirty="0">
              <a:latin typeface="黑体" panose="02010609060101010101" pitchFamily="49" charset="-122"/>
              <a:ea typeface="黑体" panose="02010609060101010101" pitchFamily="49" charset="-122"/>
            </a:endParaRPr>
          </a:p>
          <a:p>
            <a:pPr>
              <a:lnSpc>
                <a:spcPct val="200000"/>
              </a:lnSpc>
            </a:pPr>
            <a:endParaRPr lang="en-US" dirty="0">
              <a:latin typeface="黑体" panose="02010609060101010101" pitchFamily="49" charset="-122"/>
              <a:ea typeface="黑体" panose="02010609060101010101" pitchFamily="49" charset="-122"/>
            </a:endParaRPr>
          </a:p>
        </p:txBody>
      </p:sp>
      <p:sp>
        <p:nvSpPr>
          <p:cNvPr id="3" name="Title 2"/>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主要内容</a:t>
            </a:r>
            <a:endParaRPr lang="en-US" dirty="0">
              <a:latin typeface="黑体" panose="02010609060101010101" pitchFamily="49" charset="-122"/>
              <a:ea typeface="黑体" panose="02010609060101010101" pitchFamily="49" charset="-122"/>
            </a:endParaRPr>
          </a:p>
        </p:txBody>
      </p:sp>
      <p:sp>
        <p:nvSpPr>
          <p:cNvPr id="5" name="Date Placeholder 4"/>
          <p:cNvSpPr>
            <a:spLocks noGrp="1"/>
          </p:cNvSpPr>
          <p:nvPr>
            <p:ph type="dt" sz="half" idx="10"/>
          </p:nvPr>
        </p:nvSpPr>
        <p:spPr/>
        <p:txBody>
          <a:bodyPr/>
          <a:lstStyle/>
          <a:p>
            <a:fld id="{2332A5F4-E089-4FCE-A9E5-767F491D8F46}" type="datetime1">
              <a:rPr lang="zh-CN" altLang="en-US" smtClean="0"/>
              <a:t>2018/10/15</a:t>
            </a:fld>
            <a:endParaRPr lang="en-US"/>
          </a:p>
        </p:txBody>
      </p:sp>
      <p:sp>
        <p:nvSpPr>
          <p:cNvPr id="6" name="Footer Placeholder 5"/>
          <p:cNvSpPr>
            <a:spLocks noGrp="1"/>
          </p:cNvSpPr>
          <p:nvPr>
            <p:ph type="ftr" sz="quarter" idx="11"/>
          </p:nvPr>
        </p:nvSpPr>
        <p:spPr/>
        <p:txBody>
          <a:bodyPr/>
          <a:lstStyle/>
          <a:p>
            <a:pPr algn="ctr"/>
            <a:r>
              <a:rPr lang="zh-CN" altLang="en-US" dirty="0"/>
              <a:t>刘树彬 中国科学技术大学</a:t>
            </a:r>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38</a:t>
            </a:fld>
            <a:endParaRPr lang="en-US"/>
          </a:p>
        </p:txBody>
      </p:sp>
    </p:spTree>
    <p:extLst>
      <p:ext uri="{BB962C8B-B14F-4D97-AF65-F5344CB8AC3E}">
        <p14:creationId xmlns:p14="http://schemas.microsoft.com/office/powerpoint/2010/main" val="166261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p:cNvGrpSpPr>
            <a:grpSpLocks/>
          </p:cNvGrpSpPr>
          <p:nvPr/>
        </p:nvGrpSpPr>
        <p:grpSpPr bwMode="auto">
          <a:xfrm>
            <a:off x="5562600" y="4304369"/>
            <a:ext cx="3652838" cy="2494164"/>
            <a:chOff x="5557838" y="3840163"/>
            <a:chExt cx="3586162" cy="2447925"/>
          </a:xfrm>
        </p:grpSpPr>
        <p:pic>
          <p:nvPicPr>
            <p:cNvPr id="16" name="图片 1"/>
            <p:cNvPicPr>
              <a:picLocks noChangeAspect="1" noChangeArrowheads="1"/>
            </p:cNvPicPr>
            <p:nvPr/>
          </p:nvPicPr>
          <p:blipFill>
            <a:blip r:embed="rId2">
              <a:extLst>
                <a:ext uri="{28A0092B-C50C-407E-A947-70E740481C1C}">
                  <a14:useLocalDpi xmlns:a14="http://schemas.microsoft.com/office/drawing/2010/main" val="0"/>
                </a:ext>
              </a:extLst>
            </a:blip>
            <a:srcRect r="5119"/>
            <a:stretch>
              <a:fillRect/>
            </a:stretch>
          </p:blipFill>
          <p:spPr bwMode="auto">
            <a:xfrm>
              <a:off x="5557838" y="3840163"/>
              <a:ext cx="34067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23"/>
            <p:cNvSpPr>
              <a:spLocks noChangeArrowheads="1"/>
            </p:cNvSpPr>
            <p:nvPr/>
          </p:nvSpPr>
          <p:spPr bwMode="auto">
            <a:xfrm>
              <a:off x="7477125" y="5732463"/>
              <a:ext cx="350838" cy="2889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8" name="矩形 26"/>
            <p:cNvSpPr>
              <a:spLocks noChangeArrowheads="1"/>
            </p:cNvSpPr>
            <p:nvPr/>
          </p:nvSpPr>
          <p:spPr bwMode="auto">
            <a:xfrm>
              <a:off x="8705850" y="3963988"/>
              <a:ext cx="438150" cy="3095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9" name="矩形 27"/>
            <p:cNvSpPr>
              <a:spLocks noChangeArrowheads="1"/>
            </p:cNvSpPr>
            <p:nvPr/>
          </p:nvSpPr>
          <p:spPr bwMode="auto">
            <a:xfrm>
              <a:off x="8686800" y="5162550"/>
              <a:ext cx="438150" cy="3079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gr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39</a:t>
            </a:fld>
            <a:endParaRPr lang="en-US"/>
          </a:p>
        </p:txBody>
      </p:sp>
      <p:pic>
        <p:nvPicPr>
          <p:cNvPr id="10"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2455" y="-1"/>
            <a:ext cx="4511546" cy="247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361769" y="2192694"/>
            <a:ext cx="2319745" cy="2356038"/>
            <a:chOff x="3729055" y="2031922"/>
            <a:chExt cx="2319745" cy="2356038"/>
          </a:xfrm>
        </p:grpSpPr>
        <p:pic>
          <p:nvPicPr>
            <p:cNvPr id="12"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9055" y="2031922"/>
              <a:ext cx="2319745" cy="2356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接箭头连接符 12">
              <a:extLst>
                <a:ext uri="{FF2B5EF4-FFF2-40B4-BE49-F238E27FC236}">
                  <a16:creationId xmlns:a16="http://schemas.microsoft.com/office/drawing/2014/main" id="{FA5945CE-10A4-4348-9B44-EF3E476C6585}"/>
                </a:ext>
              </a:extLst>
            </p:cNvPr>
            <p:cNvCxnSpPr/>
            <p:nvPr/>
          </p:nvCxnSpPr>
          <p:spPr bwMode="auto">
            <a:xfrm flipH="1">
              <a:off x="3789544" y="3209941"/>
              <a:ext cx="2127692" cy="0"/>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sp>
          <p:nvSpPr>
            <p:cNvPr id="14" name="文本框 15"/>
            <p:cNvSpPr txBox="1">
              <a:spLocks noChangeArrowheads="1"/>
            </p:cNvSpPr>
            <p:nvPr/>
          </p:nvSpPr>
          <p:spPr bwMode="auto">
            <a:xfrm>
              <a:off x="4530496" y="3140858"/>
              <a:ext cx="908807" cy="4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dirty="0"/>
                <a:t>1.5m</a:t>
              </a:r>
              <a:endParaRPr lang="zh-CN" altLang="en-US" sz="2400" b="1" dirty="0"/>
            </a:p>
          </p:txBody>
        </p:sp>
      </p:grpSp>
      <p:pic>
        <p:nvPicPr>
          <p:cNvPr id="20"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6533" y="3276600"/>
            <a:ext cx="1090895" cy="95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内容占位符 10"/>
          <p:cNvSpPr>
            <a:spLocks noGrp="1" noChangeArrowheads="1"/>
          </p:cNvSpPr>
          <p:nvPr>
            <p:ph idx="1"/>
          </p:nvPr>
        </p:nvSpPr>
        <p:spPr>
          <a:xfrm>
            <a:off x="608033" y="1277209"/>
            <a:ext cx="5335567" cy="2767012"/>
          </a:xfrm>
        </p:spPr>
        <p:txBody>
          <a:bodyPr/>
          <a:lstStyle/>
          <a:p>
            <a:pPr defTabSz="685800" eaLnBrk="1" hangingPunct="1">
              <a:lnSpc>
                <a:spcPct val="120000"/>
              </a:lnSpc>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TPC</a:t>
            </a:r>
            <a:r>
              <a:rPr lang="zh-CN" altLang="en-US" sz="2000" dirty="0">
                <a:ea typeface="宋体" panose="02010600030101010101" pitchFamily="2" charset="-122"/>
              </a:rPr>
              <a:t>端盖直径：</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1.5m</a:t>
            </a:r>
          </a:p>
          <a:p>
            <a:pPr defTabSz="685800" eaLnBrk="1" hangingPunct="1">
              <a:lnSpc>
                <a:spcPct val="120000"/>
              </a:lnSpc>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Micro-bulk </a:t>
            </a:r>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Micromegas</a:t>
            </a:r>
            <a:r>
              <a:rPr lang="zh-CN" altLang="en-US" sz="2000" dirty="0">
                <a:ea typeface="宋体" panose="02010600030101010101" pitchFamily="2" charset="-122"/>
              </a:rPr>
              <a:t>单元：</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20cm×20cm</a:t>
            </a:r>
          </a:p>
          <a:p>
            <a:pPr marL="457200" lvl="1" indent="0" defTabSz="685800" eaLnBrk="1" hangingPunct="1">
              <a:lnSpc>
                <a:spcPct val="120000"/>
              </a:lnSpc>
              <a:buFontTx/>
              <a:buNone/>
            </a:pPr>
            <a:r>
              <a:rPr lang="en-US" altLang="zh-CN" sz="1800" dirty="0">
                <a:ea typeface="宋体" panose="02010600030101010101" pitchFamily="2" charset="-122"/>
              </a:rPr>
              <a:t>=&gt;</a:t>
            </a:r>
            <a:r>
              <a:rPr lang="zh-CN" altLang="en-US" sz="1800" dirty="0">
                <a:ea typeface="宋体" panose="02010600030101010101" pitchFamily="2" charset="-122"/>
              </a:rPr>
              <a:t>目前规划每端盖</a:t>
            </a:r>
            <a:r>
              <a:rPr lang="zh-CN" altLang="zh-CN" sz="1800" dirty="0">
                <a:ea typeface="宋体" panose="02010600030101010101" pitchFamily="2" charset="-122"/>
              </a:rPr>
              <a:t>4</a:t>
            </a:r>
            <a:r>
              <a:rPr lang="en-US" altLang="zh-CN" sz="1800" dirty="0">
                <a:ea typeface="宋体" panose="02010600030101010101" pitchFamily="2" charset="-122"/>
              </a:rPr>
              <a:t>1</a:t>
            </a:r>
            <a:r>
              <a:rPr lang="zh-CN" altLang="en-US" sz="1800" dirty="0">
                <a:ea typeface="宋体" panose="02010600030101010101" pitchFamily="2" charset="-122"/>
              </a:rPr>
              <a:t>个</a:t>
            </a:r>
            <a:endParaRPr lang="en-US" altLang="zh-CN" sz="1800" dirty="0">
              <a:ea typeface="宋体" panose="02010600030101010101" pitchFamily="2" charset="-122"/>
            </a:endParaRPr>
          </a:p>
          <a:p>
            <a:pPr marL="457200" lvl="1" indent="0" defTabSz="685800" eaLnBrk="1" hangingPunct="1">
              <a:lnSpc>
                <a:spcPct val="120000"/>
              </a:lnSpc>
              <a:buFontTx/>
              <a:buNone/>
            </a:pPr>
            <a:r>
              <a:rPr lang="en-US" altLang="zh-CN" sz="1800" dirty="0">
                <a:ea typeface="宋体" panose="02010600030101010101" pitchFamily="2" charset="-122"/>
              </a:rPr>
              <a:t>=&gt;</a:t>
            </a:r>
            <a:r>
              <a:rPr lang="zh-CN" altLang="en-US" sz="1800" dirty="0">
                <a:ea typeface="宋体" panose="02010600030101010101" pitchFamily="2" charset="-122"/>
              </a:rPr>
              <a:t>两端共</a:t>
            </a:r>
            <a:r>
              <a:rPr lang="zh-CN" altLang="zh-CN" sz="1800" dirty="0">
                <a:ea typeface="宋体" panose="02010600030101010101" pitchFamily="2" charset="-122"/>
              </a:rPr>
              <a:t>8</a:t>
            </a:r>
            <a:r>
              <a:rPr lang="en-US" altLang="zh-CN" sz="1800" dirty="0">
                <a:ea typeface="宋体" panose="02010600030101010101" pitchFamily="2" charset="-122"/>
              </a:rPr>
              <a:t>2</a:t>
            </a:r>
            <a:r>
              <a:rPr lang="zh-CN" altLang="en-US" sz="1800" dirty="0">
                <a:ea typeface="宋体" panose="02010600030101010101" pitchFamily="2" charset="-122"/>
              </a:rPr>
              <a:t>个</a:t>
            </a:r>
          </a:p>
        </p:txBody>
      </p:sp>
      <p:sp>
        <p:nvSpPr>
          <p:cNvPr id="22" name="内容占位符 10"/>
          <p:cNvSpPr txBox="1">
            <a:spLocks/>
          </p:cNvSpPr>
          <p:nvPr/>
        </p:nvSpPr>
        <p:spPr bwMode="auto">
          <a:xfrm>
            <a:off x="608033" y="3430494"/>
            <a:ext cx="4514312"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685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246888" indent="-246888">
              <a:lnSpc>
                <a:spcPct val="120000"/>
              </a:lnSpc>
              <a:spcBef>
                <a:spcPts val="1800"/>
              </a:spcBef>
              <a:buClr>
                <a:schemeClr val="accent5"/>
              </a:buClr>
              <a:buFont typeface="Wingdings" panose="05000000000000000000" pitchFamily="2" charset="2"/>
              <a:buChar char="§"/>
            </a:pPr>
            <a:r>
              <a:rPr lang="zh-CN" altLang="en-US" sz="2000" dirty="0">
                <a:latin typeface="Times New Roman" panose="02020603050405020304" pitchFamily="18" charset="0"/>
                <a:cs typeface="Times New Roman" panose="02020603050405020304" pitchFamily="18" charset="0"/>
              </a:rPr>
              <a:t>读出</a:t>
            </a:r>
            <a:r>
              <a:rPr lang="en-US" altLang="zh-CN" sz="2000" dirty="0">
                <a:latin typeface="Times New Roman" panose="02020603050405020304" pitchFamily="18" charset="0"/>
                <a:cs typeface="Times New Roman" panose="02020603050405020304" pitchFamily="18" charset="0"/>
              </a:rPr>
              <a:t>pad</a:t>
            </a:r>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3mm × 3mm</a:t>
            </a:r>
          </a:p>
          <a:p>
            <a:pPr marL="246888" indent="-246888">
              <a:lnSpc>
                <a:spcPct val="120000"/>
              </a:lnSpc>
              <a:spcBef>
                <a:spcPts val="1800"/>
              </a:spcBef>
              <a:buClr>
                <a:schemeClr val="accent5"/>
              </a:buClr>
              <a:buFont typeface="Wingdings" panose="05000000000000000000" pitchFamily="2" charset="2"/>
              <a:buChar char="§"/>
            </a:pPr>
            <a:r>
              <a:rPr lang="zh-CN" altLang="en-US" sz="2000" dirty="0">
                <a:latin typeface="Times New Roman" panose="02020603050405020304" pitchFamily="18" charset="0"/>
                <a:cs typeface="Times New Roman" panose="02020603050405020304" pitchFamily="18" charset="0"/>
              </a:rPr>
              <a:t>二维平行条读出</a:t>
            </a:r>
            <a:endParaRPr lang="en-US" altLang="zh-CN" sz="2000" dirty="0">
              <a:latin typeface="Times New Roman" panose="02020603050405020304" pitchFamily="18" charset="0"/>
              <a:cs typeface="Times New Roman" panose="02020603050405020304" pitchFamily="18" charset="0"/>
            </a:endParaRPr>
          </a:p>
          <a:p>
            <a:pPr marL="246888" lvl="1" indent="-246888">
              <a:lnSpc>
                <a:spcPct val="120000"/>
              </a:lnSpc>
              <a:spcBef>
                <a:spcPts val="1800"/>
              </a:spcBef>
              <a:buClr>
                <a:schemeClr val="accent5"/>
              </a:buClr>
              <a:buFont typeface="Wingdings" panose="05000000000000000000" pitchFamily="2" charset="2"/>
              <a:buChar char="§"/>
            </a:pPr>
            <a:r>
              <a:rPr lang="zh-CN" altLang="en-US" sz="2000" dirty="0">
                <a:latin typeface="Times New Roman" panose="02020603050405020304" pitchFamily="18" charset="0"/>
                <a:cs typeface="Times New Roman" panose="02020603050405020304" pitchFamily="18" charset="0"/>
              </a:rPr>
              <a:t>每单元</a:t>
            </a:r>
            <a:r>
              <a:rPr lang="en-US" altLang="zh-CN" sz="2000" dirty="0">
                <a:latin typeface="Times New Roman" panose="02020603050405020304" pitchFamily="18" charset="0"/>
                <a:cs typeface="Times New Roman" panose="02020603050405020304" pitchFamily="18" charset="0"/>
              </a:rPr>
              <a:t>128</a:t>
            </a:r>
            <a:r>
              <a:rPr lang="zh-CN" altLang="en-US" sz="2000" dirty="0">
                <a:latin typeface="Times New Roman" panose="02020603050405020304" pitchFamily="18" charset="0"/>
                <a:cs typeface="Times New Roman" panose="02020603050405020304" pitchFamily="18" charset="0"/>
              </a:rPr>
              <a:t>路阳极条读出</a:t>
            </a:r>
            <a:endParaRPr lang="en-US" altLang="zh-CN" sz="2000" dirty="0">
              <a:latin typeface="Times New Roman" panose="02020603050405020304" pitchFamily="18" charset="0"/>
              <a:cs typeface="Times New Roman" panose="02020603050405020304" pitchFamily="18" charset="0"/>
            </a:endParaRPr>
          </a:p>
          <a:p>
            <a:pPr marL="246888" lvl="1" indent="-246888">
              <a:lnSpc>
                <a:spcPct val="120000"/>
              </a:lnSpc>
              <a:spcBef>
                <a:spcPts val="1800"/>
              </a:spcBef>
              <a:buClr>
                <a:schemeClr val="accent5"/>
              </a:buClr>
              <a:buFont typeface="Wingdings" panose="05000000000000000000" pitchFamily="2" charset="2"/>
              <a:buChar char="§"/>
            </a:pPr>
            <a:r>
              <a:rPr lang="zh-CN" altLang="en-US" sz="2000" dirty="0">
                <a:latin typeface="Times New Roman" panose="02020603050405020304" pitchFamily="18" charset="0"/>
                <a:cs typeface="Times New Roman" panose="02020603050405020304" pitchFamily="18" charset="0"/>
              </a:rPr>
              <a:t>总读出通道数</a:t>
            </a:r>
            <a:r>
              <a:rPr lang="zh-CN" altLang="zh-CN" sz="2000" dirty="0">
                <a:latin typeface="Times New Roman" panose="02020603050405020304" pitchFamily="18" charset="0"/>
                <a:cs typeface="Times New Roman" panose="02020603050405020304" pitchFamily="18" charset="0"/>
              </a:rPr>
              <a:t>1</a:t>
            </a:r>
            <a:r>
              <a:rPr lang="en-US" altLang="zh-CN" sz="2000" dirty="0">
                <a:latin typeface="Times New Roman" panose="02020603050405020304" pitchFamily="18" charset="0"/>
                <a:cs typeface="Times New Roman" panose="02020603050405020304" pitchFamily="18" charset="0"/>
              </a:rPr>
              <a:t>0496</a:t>
            </a:r>
          </a:p>
          <a:p>
            <a:pPr marL="246888" lvl="1" indent="-246888">
              <a:lnSpc>
                <a:spcPct val="120000"/>
              </a:lnSpc>
              <a:spcBef>
                <a:spcPts val="1800"/>
              </a:spcBef>
              <a:buClr>
                <a:schemeClr val="accent5"/>
              </a:buClr>
              <a:buFont typeface="Wingdings" panose="05000000000000000000" pitchFamily="2" charset="2"/>
              <a:buChar char="§"/>
            </a:pPr>
            <a:r>
              <a:rPr lang="en-US" altLang="zh-CN" sz="2000" dirty="0">
                <a:latin typeface="Times New Roman" panose="02020603050405020304" pitchFamily="18" charset="0"/>
                <a:cs typeface="Times New Roman" panose="02020603050405020304" pitchFamily="18" charset="0"/>
              </a:rPr>
              <a:t> Mesh</a:t>
            </a:r>
            <a:r>
              <a:rPr lang="zh-CN" altLang="en-US" sz="2000" dirty="0">
                <a:latin typeface="Times New Roman" panose="02020603050405020304" pitchFamily="18" charset="0"/>
                <a:cs typeface="Times New Roman" panose="02020603050405020304" pitchFamily="18" charset="0"/>
              </a:rPr>
              <a:t>信号通道数</a:t>
            </a:r>
            <a:r>
              <a:rPr lang="en-US" altLang="zh-CN" sz="2000" dirty="0">
                <a:latin typeface="Times New Roman" panose="02020603050405020304" pitchFamily="18" charset="0"/>
                <a:cs typeface="Times New Roman" panose="02020603050405020304" pitchFamily="18" charset="0"/>
              </a:rPr>
              <a:t>82</a:t>
            </a:r>
            <a:endParaRPr lang="zh-CN" altLang="en-US" sz="2000" dirty="0">
              <a:latin typeface="Times New Roman" panose="02020603050405020304" pitchFamily="18" charset="0"/>
              <a:cs typeface="Times New Roman" panose="02020603050405020304" pitchFamily="18" charset="0"/>
            </a:endParaRPr>
          </a:p>
          <a:p>
            <a:pPr lvl="1" eaLnBrk="1" hangingPunct="1">
              <a:buFont typeface="Symbol" panose="05050102010706020507" pitchFamily="18" charset="2"/>
              <a:buChar char="Þ"/>
            </a:pPr>
            <a:endParaRPr lang="en-US" altLang="zh-CN" sz="1800" dirty="0">
              <a:latin typeface="Times New Roman" panose="02020603050405020304" pitchFamily="18" charset="0"/>
              <a:cs typeface="Times New Roman" panose="02020603050405020304" pitchFamily="18" charset="0"/>
            </a:endParaRPr>
          </a:p>
        </p:txBody>
      </p:sp>
      <p:sp>
        <p:nvSpPr>
          <p:cNvPr id="3" name="标题 2"/>
          <p:cNvSpPr>
            <a:spLocks noGrp="1"/>
          </p:cNvSpPr>
          <p:nvPr>
            <p:ph type="title"/>
          </p:nvPr>
        </p:nvSpPr>
        <p:spPr/>
        <p:txBody>
          <a:bodyPr/>
          <a:lstStyle/>
          <a:p>
            <a:r>
              <a:rPr lang="en-US" altLang="zh-CN" dirty="0" err="1">
                <a:latin typeface="Times New Roman" panose="02020603050405020304" pitchFamily="18" charset="0"/>
                <a:cs typeface="Times New Roman" panose="02020603050405020304" pitchFamily="18" charset="0"/>
              </a:rPr>
              <a:t>PandaX</a:t>
            </a:r>
            <a:r>
              <a:rPr lang="en-US" altLang="zh-CN" dirty="0">
                <a:latin typeface="Times New Roman" panose="02020603050405020304" pitchFamily="18" charset="0"/>
                <a:cs typeface="Times New Roman" panose="02020603050405020304" pitchFamily="18" charset="0"/>
              </a:rPr>
              <a:t> III</a:t>
            </a:r>
            <a:r>
              <a:rPr lang="zh-CN" altLang="en-US" dirty="0"/>
              <a:t>实验</a:t>
            </a:r>
            <a:r>
              <a:rPr lang="en-US" altLang="zh-CN" dirty="0">
                <a:latin typeface="Times New Roman" panose="02020603050405020304" pitchFamily="18" charset="0"/>
                <a:cs typeface="Times New Roman" panose="02020603050405020304" pitchFamily="18" charset="0"/>
              </a:rPr>
              <a:t>TPC</a:t>
            </a:r>
            <a:r>
              <a:rPr lang="zh-CN" altLang="en-US" dirty="0"/>
              <a:t>读出</a:t>
            </a:r>
          </a:p>
        </p:txBody>
      </p:sp>
    </p:spTree>
    <p:extLst>
      <p:ext uri="{BB962C8B-B14F-4D97-AF65-F5344CB8AC3E}">
        <p14:creationId xmlns:p14="http://schemas.microsoft.com/office/powerpoint/2010/main" val="9701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粒子物理实验读出电子学系统的需求</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4</a:t>
            </a:fld>
            <a:endParaRPr lang="en-US"/>
          </a:p>
        </p:txBody>
      </p:sp>
      <p:sp>
        <p:nvSpPr>
          <p:cNvPr id="4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3" name="内容占位符 42"/>
          <p:cNvGraphicFramePr>
            <a:graphicFrameLocks noGrp="1" noChangeAspect="1"/>
          </p:cNvGraphicFramePr>
          <p:nvPr>
            <p:ph idx="1"/>
            <p:extLst>
              <p:ext uri="{D42A27DB-BD31-4B8C-83A1-F6EECF244321}">
                <p14:modId xmlns:p14="http://schemas.microsoft.com/office/powerpoint/2010/main" val="3893463714"/>
              </p:ext>
            </p:extLst>
          </p:nvPr>
        </p:nvGraphicFramePr>
        <p:xfrm>
          <a:off x="457200" y="2396864"/>
          <a:ext cx="8229600" cy="2535760"/>
        </p:xfrm>
        <a:graphic>
          <a:graphicData uri="http://schemas.openxmlformats.org/presentationml/2006/ole">
            <mc:AlternateContent xmlns:mc="http://schemas.openxmlformats.org/markup-compatibility/2006">
              <mc:Choice xmlns:v="urn:schemas-microsoft-com:vml" Requires="v">
                <p:oleObj spid="_x0000_s4354" name="Visio" r:id="rId4" imgW="10118229" imgH="3117687" progId="Visio.Drawing.11">
                  <p:embed/>
                </p:oleObj>
              </mc:Choice>
              <mc:Fallback>
                <p:oleObj name="Visio" r:id="rId4" imgW="10118229" imgH="311768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396864"/>
                        <a:ext cx="8229600" cy="253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1809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微结构气体探测器的读出电子学需求</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40</a:t>
            </a:fld>
            <a:endParaRPr lang="en-US"/>
          </a:p>
        </p:txBody>
      </p:sp>
      <p:graphicFrame>
        <p:nvGraphicFramePr>
          <p:cNvPr id="9" name="内容占位符 8">
            <a:extLst>
              <a:ext uri="{FF2B5EF4-FFF2-40B4-BE49-F238E27FC236}">
                <a16:creationId xmlns:a16="http://schemas.microsoft.com/office/drawing/2014/main" id="{B6D57D24-4DE2-4B0C-BDDD-FAD3F8E5ADE1}"/>
              </a:ext>
            </a:extLst>
          </p:cNvPr>
          <p:cNvGraphicFramePr>
            <a:graphicFrameLocks noGrp="1"/>
          </p:cNvGraphicFramePr>
          <p:nvPr>
            <p:ph idx="1"/>
            <p:extLst>
              <p:ext uri="{D42A27DB-BD31-4B8C-83A1-F6EECF244321}">
                <p14:modId xmlns:p14="http://schemas.microsoft.com/office/powerpoint/2010/main" val="3052364258"/>
              </p:ext>
            </p:extLst>
          </p:nvPr>
        </p:nvGraphicFramePr>
        <p:xfrm>
          <a:off x="457200" y="855662"/>
          <a:ext cx="8461375" cy="5316538"/>
        </p:xfrm>
        <a:graphic>
          <a:graphicData uri="http://schemas.openxmlformats.org/drawingml/2006/table">
            <a:tbl>
              <a:tblPr firstRow="1" bandRow="1">
                <a:tableStyleId>{21E4AEA4-8DFA-4A89-87EB-49C32662AFE0}</a:tableStyleId>
              </a:tblPr>
              <a:tblGrid>
                <a:gridCol w="2376389">
                  <a:extLst>
                    <a:ext uri="{9D8B030D-6E8A-4147-A177-3AD203B41FA5}">
                      <a16:colId xmlns:a16="http://schemas.microsoft.com/office/drawing/2014/main" val="499094095"/>
                    </a:ext>
                  </a:extLst>
                </a:gridCol>
                <a:gridCol w="1270772">
                  <a:extLst>
                    <a:ext uri="{9D8B030D-6E8A-4147-A177-3AD203B41FA5}">
                      <a16:colId xmlns:a16="http://schemas.microsoft.com/office/drawing/2014/main" val="2373369581"/>
                    </a:ext>
                  </a:extLst>
                </a:gridCol>
                <a:gridCol w="1753723">
                  <a:extLst>
                    <a:ext uri="{9D8B030D-6E8A-4147-A177-3AD203B41FA5}">
                      <a16:colId xmlns:a16="http://schemas.microsoft.com/office/drawing/2014/main" val="847674658"/>
                    </a:ext>
                  </a:extLst>
                </a:gridCol>
                <a:gridCol w="1702843">
                  <a:extLst>
                    <a:ext uri="{9D8B030D-6E8A-4147-A177-3AD203B41FA5}">
                      <a16:colId xmlns:a16="http://schemas.microsoft.com/office/drawing/2014/main" val="3945282413"/>
                    </a:ext>
                  </a:extLst>
                </a:gridCol>
                <a:gridCol w="1357648">
                  <a:extLst>
                    <a:ext uri="{9D8B030D-6E8A-4147-A177-3AD203B41FA5}">
                      <a16:colId xmlns:a16="http://schemas.microsoft.com/office/drawing/2014/main" val="1916863799"/>
                    </a:ext>
                  </a:extLst>
                </a:gridCol>
              </a:tblGrid>
              <a:tr h="467148">
                <a:tc>
                  <a:txBody>
                    <a:bodyPr/>
                    <a:lstStyle/>
                    <a:p>
                      <a:pPr algn="ctr"/>
                      <a:r>
                        <a:rPr lang="zh-CN" altLang="en-US" sz="1800" dirty="0"/>
                        <a:t>单位</a:t>
                      </a:r>
                    </a:p>
                  </a:txBody>
                  <a:tcPr marL="91445" marR="91445" marT="45733" marB="45733" anchor="ctr" anchorCtr="1"/>
                </a:tc>
                <a:tc>
                  <a:txBody>
                    <a:bodyPr/>
                    <a:lstStyle/>
                    <a:p>
                      <a:pPr algn="ctr"/>
                      <a:r>
                        <a:rPr lang="zh-CN" altLang="en-US" sz="1800" dirty="0"/>
                        <a:t>通道规模</a:t>
                      </a:r>
                    </a:p>
                  </a:txBody>
                  <a:tcPr marL="91445" marR="91445" marT="45733" marB="45733" anchor="ctr" anchorCtr="1"/>
                </a:tc>
                <a:tc>
                  <a:txBody>
                    <a:bodyPr/>
                    <a:lstStyle/>
                    <a:p>
                      <a:pPr algn="ctr"/>
                      <a:r>
                        <a:rPr lang="zh-CN" altLang="en-US" sz="1800" dirty="0"/>
                        <a:t>探测器类型</a:t>
                      </a:r>
                    </a:p>
                  </a:txBody>
                  <a:tcPr marL="91445" marR="91445" marT="45733" marB="45733" anchor="ctr" anchorCtr="1"/>
                </a:tc>
                <a:tc>
                  <a:txBody>
                    <a:bodyPr/>
                    <a:lstStyle/>
                    <a:p>
                      <a:pPr algn="ctr"/>
                      <a:r>
                        <a:rPr lang="zh-CN" altLang="en-US" sz="1800" dirty="0"/>
                        <a:t>应用背景</a:t>
                      </a:r>
                    </a:p>
                  </a:txBody>
                  <a:tcPr marL="91445" marR="91445" marT="45733" marB="45733" anchor="ctr" anchorCtr="1"/>
                </a:tc>
                <a:tc>
                  <a:txBody>
                    <a:bodyPr/>
                    <a:lstStyle/>
                    <a:p>
                      <a:pPr algn="ctr"/>
                      <a:r>
                        <a:rPr lang="zh-CN" altLang="en-US" sz="1800" dirty="0"/>
                        <a:t>备注</a:t>
                      </a:r>
                    </a:p>
                  </a:txBody>
                  <a:tcPr marL="91445" marR="91445" marT="45733" marB="45733" anchor="ctr" anchorCtr="1"/>
                </a:tc>
                <a:extLst>
                  <a:ext uri="{0D108BD9-81ED-4DB2-BD59-A6C34878D82A}">
                    <a16:rowId xmlns:a16="http://schemas.microsoft.com/office/drawing/2014/main" val="354993993"/>
                  </a:ext>
                </a:extLst>
              </a:tr>
              <a:tr h="432100">
                <a:tc>
                  <a:txBody>
                    <a:bodyPr/>
                    <a:lstStyle/>
                    <a:p>
                      <a:pPr algn="ctr"/>
                      <a:r>
                        <a:rPr lang="zh-CN" altLang="en-US" sz="1600" dirty="0"/>
                        <a:t>上海交通大学</a:t>
                      </a:r>
                    </a:p>
                  </a:txBody>
                  <a:tcPr marL="91445" marR="91445" marT="45733" marB="45733" anchor="ctr" anchorCtr="1"/>
                </a:tc>
                <a:tc>
                  <a:txBody>
                    <a:bodyPr/>
                    <a:lstStyle/>
                    <a:p>
                      <a:pPr algn="ctr"/>
                      <a:r>
                        <a:rPr lang="en-US" altLang="zh-CN" sz="1600" kern="1200" dirty="0">
                          <a:solidFill>
                            <a:schemeClr val="dk1"/>
                          </a:solidFill>
                          <a:latin typeface="+mn-lt"/>
                          <a:ea typeface="+mn-ea"/>
                          <a:cs typeface="+mn-cs"/>
                        </a:rPr>
                        <a:t>10496</a:t>
                      </a:r>
                      <a:endParaRPr lang="zh-CN" altLang="en-US" sz="1600" kern="1200" dirty="0">
                        <a:solidFill>
                          <a:schemeClr val="dk1"/>
                        </a:solidFill>
                        <a:latin typeface="+mn-lt"/>
                        <a:ea typeface="+mn-ea"/>
                        <a:cs typeface="+mn-cs"/>
                      </a:endParaRPr>
                    </a:p>
                  </a:txBody>
                  <a:tcPr marL="91445" marR="91445" marT="45733" marB="45733" anchor="ctr" anchorCtr="1"/>
                </a:tc>
                <a:tc>
                  <a:txBody>
                    <a:bodyPr/>
                    <a:lstStyle/>
                    <a:p>
                      <a:pPr algn="ctr"/>
                      <a:r>
                        <a:rPr lang="en-US" altLang="zh-CN" sz="1600" dirty="0"/>
                        <a:t>Micromegas</a:t>
                      </a:r>
                    </a:p>
                  </a:txBody>
                  <a:tcPr marL="91445" marR="91445" marT="45733" marB="45733" anchor="ctr" anchorCtr="1"/>
                </a:tc>
                <a:tc>
                  <a:txBody>
                    <a:bodyPr/>
                    <a:lstStyle/>
                    <a:p>
                      <a:pPr algn="ctr"/>
                      <a:r>
                        <a:rPr lang="en-US" altLang="zh-CN" sz="1600" dirty="0" err="1"/>
                        <a:t>PandaX</a:t>
                      </a:r>
                      <a:r>
                        <a:rPr lang="en-US" altLang="zh-CN" sz="1600" dirty="0"/>
                        <a:t>-III</a:t>
                      </a:r>
                      <a:endParaRPr lang="zh-CN" altLang="en-US" sz="1600" dirty="0"/>
                    </a:p>
                  </a:txBody>
                  <a:tcPr marL="91445" marR="91445" marT="45733" marB="45733"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TPC</a:t>
                      </a:r>
                      <a:endParaRPr lang="zh-CN" altLang="en-US" sz="1600" dirty="0"/>
                    </a:p>
                  </a:txBody>
                  <a:tcPr marL="91445" marR="91445" marT="45733" marB="45733" anchor="ctr" anchorCtr="1"/>
                </a:tc>
                <a:extLst>
                  <a:ext uri="{0D108BD9-81ED-4DB2-BD59-A6C34878D82A}">
                    <a16:rowId xmlns:a16="http://schemas.microsoft.com/office/drawing/2014/main" val="468983210"/>
                  </a:ext>
                </a:extLst>
              </a:tr>
              <a:tr h="5792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kern="1200" dirty="0">
                          <a:solidFill>
                            <a:schemeClr val="dk1"/>
                          </a:solidFill>
                          <a:latin typeface="+mn-lt"/>
                          <a:ea typeface="+mn-ea"/>
                          <a:cs typeface="+mn-cs"/>
                        </a:rPr>
                        <a:t>中科院近物所</a:t>
                      </a:r>
                    </a:p>
                    <a:p>
                      <a:pPr algn="ctr"/>
                      <a:r>
                        <a:rPr lang="zh-CN" altLang="en-US" sz="1600" kern="1200" dirty="0">
                          <a:solidFill>
                            <a:schemeClr val="dk1"/>
                          </a:solidFill>
                          <a:latin typeface="+mn-lt"/>
                          <a:ea typeface="+mn-ea"/>
                          <a:cs typeface="+mn-cs"/>
                        </a:rPr>
                        <a:t>上海应物所</a:t>
                      </a:r>
                    </a:p>
                  </a:txBody>
                  <a:tcPr marL="91445" marR="91445" marT="45733" marB="45733" anchor="ctr" anchorCtr="1"/>
                </a:tc>
                <a:tc>
                  <a:txBody>
                    <a:bodyPr/>
                    <a:lstStyle/>
                    <a:p>
                      <a:pPr algn="ctr"/>
                      <a:r>
                        <a:rPr lang="en-US" altLang="zh-CN" sz="1600" kern="1200" dirty="0">
                          <a:solidFill>
                            <a:schemeClr val="dk1"/>
                          </a:solidFill>
                          <a:latin typeface="+mn-lt"/>
                          <a:ea typeface="+mn-ea"/>
                          <a:cs typeface="+mn-cs"/>
                        </a:rPr>
                        <a:t>~10000</a:t>
                      </a:r>
                      <a:endParaRPr lang="zh-CN" altLang="en-US" sz="1600" kern="1200" dirty="0">
                        <a:solidFill>
                          <a:schemeClr val="dk1"/>
                        </a:solidFill>
                        <a:latin typeface="+mn-lt"/>
                        <a:ea typeface="+mn-ea"/>
                        <a:cs typeface="+mn-cs"/>
                      </a:endParaRPr>
                    </a:p>
                  </a:txBody>
                  <a:tcPr marL="91445" marR="91445" marT="45733" marB="45733"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dk1"/>
                          </a:solidFill>
                          <a:latin typeface="+mn-lt"/>
                          <a:ea typeface="+mn-ea"/>
                          <a:cs typeface="+mn-cs"/>
                        </a:rPr>
                        <a:t>GEM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dk1"/>
                          </a:solidFill>
                          <a:latin typeface="+mn-lt"/>
                          <a:ea typeface="+mn-ea"/>
                          <a:cs typeface="+mn-cs"/>
                        </a:rPr>
                        <a:t>+Micromegas</a:t>
                      </a:r>
                    </a:p>
                  </a:txBody>
                  <a:tcPr marL="91445" marR="91445" marT="45733" marB="45733" anchor="ctr" anchorCtr="1"/>
                </a:tc>
                <a:tc>
                  <a:txBody>
                    <a:bodyPr/>
                    <a:lstStyle/>
                    <a:p>
                      <a:pPr algn="ctr"/>
                      <a:r>
                        <a:rPr lang="zh-CN" altLang="en-US" sz="1600" kern="1200" dirty="0">
                          <a:solidFill>
                            <a:schemeClr val="dk1"/>
                          </a:solidFill>
                          <a:latin typeface="+mn-lt"/>
                          <a:ea typeface="+mn-ea"/>
                          <a:cs typeface="+mn-cs"/>
                        </a:rPr>
                        <a:t>核物理研究</a:t>
                      </a:r>
                    </a:p>
                  </a:txBody>
                  <a:tcPr marL="91445" marR="91445" marT="45733" marB="45733" anchor="ctr" anchorCtr="1"/>
                </a:tc>
                <a:tc>
                  <a:txBody>
                    <a:bodyPr/>
                    <a:lstStyle/>
                    <a:p>
                      <a:pPr algn="ctr"/>
                      <a:r>
                        <a:rPr lang="en-US" altLang="zh-CN" sz="1600" kern="1200" dirty="0">
                          <a:solidFill>
                            <a:schemeClr val="dk1"/>
                          </a:solidFill>
                          <a:latin typeface="+mn-lt"/>
                          <a:ea typeface="+mn-ea"/>
                          <a:cs typeface="+mn-cs"/>
                        </a:rPr>
                        <a:t>TPC</a:t>
                      </a:r>
                      <a:endParaRPr lang="zh-CN" altLang="en-US" sz="1600" kern="1200" dirty="0">
                        <a:solidFill>
                          <a:schemeClr val="dk1"/>
                        </a:solidFill>
                        <a:latin typeface="+mn-lt"/>
                        <a:ea typeface="+mn-ea"/>
                        <a:cs typeface="+mn-cs"/>
                      </a:endParaRPr>
                    </a:p>
                  </a:txBody>
                  <a:tcPr marL="91445" marR="91445" marT="45733" marB="45733" anchor="ctr" anchorCtr="1"/>
                </a:tc>
                <a:extLst>
                  <a:ext uri="{0D108BD9-81ED-4DB2-BD59-A6C34878D82A}">
                    <a16:rowId xmlns:a16="http://schemas.microsoft.com/office/drawing/2014/main" val="3407541641"/>
                  </a:ext>
                </a:extLst>
              </a:tr>
              <a:tr h="6402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latin typeface="Calibri" panose="020F0502020204030204" pitchFamily="34" charset="0"/>
                          <a:ea typeface="+mn-ea"/>
                          <a:cs typeface="Calibri" panose="020F0502020204030204" pitchFamily="34" charset="0"/>
                        </a:rPr>
                        <a:t>中国散裂中子源</a:t>
                      </a:r>
                    </a:p>
                  </a:txBody>
                  <a:tcPr marL="91445" marR="91445" marT="45733" marB="45733" anchor="ctr" anchorCtr="1"/>
                </a:tc>
                <a:tc>
                  <a:txBody>
                    <a:bodyPr/>
                    <a:lstStyle/>
                    <a:p>
                      <a:pPr algn="ctr"/>
                      <a:r>
                        <a:rPr lang="zh-CN" altLang="en-US" sz="1600" dirty="0"/>
                        <a:t>当前：</a:t>
                      </a:r>
                      <a:r>
                        <a:rPr lang="en-US" altLang="zh-CN" sz="1600" dirty="0"/>
                        <a:t>128</a:t>
                      </a:r>
                    </a:p>
                    <a:p>
                      <a:pPr algn="ctr"/>
                      <a:r>
                        <a:rPr lang="zh-CN" altLang="en-US" sz="1600" dirty="0"/>
                        <a:t>未来：</a:t>
                      </a:r>
                      <a:r>
                        <a:rPr lang="en-US" altLang="zh-CN" sz="1600" dirty="0"/>
                        <a:t>1024</a:t>
                      </a:r>
                      <a:endParaRPr lang="zh-CN" altLang="en-US" sz="1600" dirty="0"/>
                    </a:p>
                  </a:txBody>
                  <a:tcPr marL="91445" marR="91445" marT="45733" marB="45733"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Micromegas</a:t>
                      </a:r>
                      <a:r>
                        <a:rPr lang="zh-CN" altLang="en-US" sz="1600" dirty="0"/>
                        <a:t>，</a:t>
                      </a:r>
                      <a:endParaRPr lang="en-US" altLang="zh-CN"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GEM</a:t>
                      </a:r>
                    </a:p>
                  </a:txBody>
                  <a:tcPr marL="91445" marR="91445" marT="45733" marB="45733" anchor="ctr" anchorCtr="1"/>
                </a:tc>
                <a:tc>
                  <a:txBody>
                    <a:bodyPr/>
                    <a:lstStyle/>
                    <a:p>
                      <a:pPr algn="ctr"/>
                      <a:r>
                        <a:rPr lang="zh-CN" altLang="en-US" sz="1600" dirty="0"/>
                        <a:t>中子束流监测</a:t>
                      </a:r>
                    </a:p>
                  </a:txBody>
                  <a:tcPr marL="91445" marR="91445" marT="45733" marB="45733" anchor="ctr" anchorCtr="1"/>
                </a:tc>
                <a:tc>
                  <a:txBody>
                    <a:bodyPr/>
                    <a:lstStyle/>
                    <a:p>
                      <a:pPr algn="ctr"/>
                      <a:endParaRPr lang="zh-CN" altLang="en-US" sz="1600" dirty="0"/>
                    </a:p>
                  </a:txBody>
                  <a:tcPr marL="91445" marR="91445" marT="45733" marB="45733" anchor="ctr" anchorCtr="1"/>
                </a:tc>
                <a:extLst>
                  <a:ext uri="{0D108BD9-81ED-4DB2-BD59-A6C34878D82A}">
                    <a16:rowId xmlns:a16="http://schemas.microsoft.com/office/drawing/2014/main" val="1714408369"/>
                  </a:ext>
                </a:extLst>
              </a:tr>
              <a:tr h="4671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latin typeface="Calibri" panose="020F0502020204030204" pitchFamily="34" charset="0"/>
                          <a:ea typeface="+mn-ea"/>
                          <a:cs typeface="Calibri" panose="020F0502020204030204" pitchFamily="34" charset="0"/>
                        </a:rPr>
                        <a:t>中国科学院大学</a:t>
                      </a:r>
                      <a:endParaRPr lang="en-US" altLang="zh-CN" sz="1600" dirty="0">
                        <a:latin typeface="Calibri" panose="020F0502020204030204" pitchFamily="34" charset="0"/>
                        <a:ea typeface="+mn-ea"/>
                        <a:cs typeface="Calibri" panose="020F0502020204030204" pitchFamily="34" charset="0"/>
                      </a:endParaRPr>
                    </a:p>
                  </a:txBody>
                  <a:tcPr marL="91445" marR="91445" marT="45733" marB="45733" anchor="ctr" anchorCtr="1"/>
                </a:tc>
                <a:tc>
                  <a:txBody>
                    <a:bodyPr/>
                    <a:lstStyle/>
                    <a:p>
                      <a:pPr algn="ctr"/>
                      <a:r>
                        <a:rPr lang="en-US" altLang="zh-CN" sz="1600" dirty="0"/>
                        <a:t>~1024</a:t>
                      </a:r>
                      <a:endParaRPr lang="zh-CN" altLang="en-US" sz="1600" dirty="0"/>
                    </a:p>
                  </a:txBody>
                  <a:tcPr marL="91445" marR="91445" marT="45733" marB="45733" anchor="ctr" anchorCtr="1"/>
                </a:tc>
                <a:tc>
                  <a:txBody>
                    <a:bodyPr/>
                    <a:lstStyle/>
                    <a:p>
                      <a:pPr algn="ctr"/>
                      <a:r>
                        <a:rPr lang="en-US" altLang="zh-CN" sz="1600" dirty="0"/>
                        <a:t>THGEM</a:t>
                      </a:r>
                      <a:endParaRPr lang="zh-CN" altLang="en-US" sz="1600" dirty="0"/>
                    </a:p>
                  </a:txBody>
                  <a:tcPr marL="91445" marR="91445" marT="45733" marB="45733" anchor="ctr" anchorCtr="1"/>
                </a:tc>
                <a:tc>
                  <a:txBody>
                    <a:bodyPr/>
                    <a:lstStyle/>
                    <a:p>
                      <a:pPr algn="ctr"/>
                      <a:r>
                        <a:rPr lang="zh-CN" altLang="en-US" sz="1600" dirty="0"/>
                        <a:t>探测器研发</a:t>
                      </a:r>
                    </a:p>
                  </a:txBody>
                  <a:tcPr marL="91445" marR="91445" marT="45733" marB="45733" anchor="ctr" anchorCtr="1"/>
                </a:tc>
                <a:tc>
                  <a:txBody>
                    <a:bodyPr/>
                    <a:lstStyle/>
                    <a:p>
                      <a:pPr algn="ctr"/>
                      <a:r>
                        <a:rPr lang="en-US" altLang="zh-CN" sz="1600" dirty="0"/>
                        <a:t>TPC</a:t>
                      </a:r>
                      <a:endParaRPr lang="zh-CN" altLang="en-US" sz="1600" dirty="0"/>
                    </a:p>
                  </a:txBody>
                  <a:tcPr marL="91445" marR="91445" marT="45733" marB="45733" anchor="ctr" anchorCtr="1"/>
                </a:tc>
                <a:extLst>
                  <a:ext uri="{0D108BD9-81ED-4DB2-BD59-A6C34878D82A}">
                    <a16:rowId xmlns:a16="http://schemas.microsoft.com/office/drawing/2014/main" val="2748572242"/>
                  </a:ext>
                </a:extLst>
              </a:tr>
              <a:tr h="467148">
                <a:tc>
                  <a:txBody>
                    <a:bodyPr/>
                    <a:lstStyle/>
                    <a:p>
                      <a:pPr algn="ctr"/>
                      <a:r>
                        <a:rPr lang="zh-CN" altLang="en-US" sz="1600" dirty="0"/>
                        <a:t>高能物理研究所</a:t>
                      </a:r>
                    </a:p>
                  </a:txBody>
                  <a:tcPr marL="91445" marR="91445" marT="45733" marB="45733" anchor="ctr" anchorCtr="1"/>
                </a:tc>
                <a:tc>
                  <a:txBody>
                    <a:bodyPr/>
                    <a:lstStyle/>
                    <a:p>
                      <a:pPr algn="ctr"/>
                      <a:r>
                        <a:rPr lang="en-US" altLang="zh-CN" sz="1600" dirty="0"/>
                        <a:t>512</a:t>
                      </a:r>
                      <a:endParaRPr lang="zh-CN" altLang="en-US" sz="1600" dirty="0"/>
                    </a:p>
                  </a:txBody>
                  <a:tcPr marL="91445" marR="91445" marT="45733" marB="45733" anchor="ctr" anchorCtr="1"/>
                </a:tc>
                <a:tc>
                  <a:txBody>
                    <a:bodyPr/>
                    <a:lstStyle/>
                    <a:p>
                      <a:pPr algn="ctr"/>
                      <a:r>
                        <a:rPr lang="en-US" altLang="zh-CN" sz="1600" dirty="0"/>
                        <a:t>GEM</a:t>
                      </a:r>
                      <a:r>
                        <a:rPr lang="zh-CN" altLang="en-US" sz="1600" dirty="0"/>
                        <a:t>等</a:t>
                      </a:r>
                    </a:p>
                  </a:txBody>
                  <a:tcPr marL="91445" marR="91445" marT="45733" marB="45733"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t>探测器研发</a:t>
                      </a:r>
                    </a:p>
                  </a:txBody>
                  <a:tcPr marL="91445" marR="91445" marT="45733" marB="45733" anchor="ctr" anchorCtr="1"/>
                </a:tc>
                <a:tc>
                  <a:txBody>
                    <a:bodyPr/>
                    <a:lstStyle/>
                    <a:p>
                      <a:pPr algn="ctr"/>
                      <a:endParaRPr lang="zh-CN" altLang="en-US" sz="1600" dirty="0"/>
                    </a:p>
                  </a:txBody>
                  <a:tcPr marL="91445" marR="91445" marT="45733" marB="45733" anchor="ctr" anchorCtr="1"/>
                </a:tc>
                <a:extLst>
                  <a:ext uri="{0D108BD9-81ED-4DB2-BD59-A6C34878D82A}">
                    <a16:rowId xmlns:a16="http://schemas.microsoft.com/office/drawing/2014/main" val="3257736692"/>
                  </a:ext>
                </a:extLst>
              </a:tr>
              <a:tr h="403784">
                <a:tc>
                  <a:txBody>
                    <a:bodyPr/>
                    <a:lstStyle/>
                    <a:p>
                      <a:pPr algn="ctr"/>
                      <a:r>
                        <a:rPr lang="zh-CN" altLang="en-US" sz="1600" dirty="0"/>
                        <a:t>广西大学</a:t>
                      </a:r>
                    </a:p>
                  </a:txBody>
                  <a:tcPr marL="91445" marR="91445" marT="45733" marB="45733" anchor="ctr" anchorCtr="1"/>
                </a:tc>
                <a:tc>
                  <a:txBody>
                    <a:bodyPr/>
                    <a:lstStyle/>
                    <a:p>
                      <a:pPr algn="ctr"/>
                      <a:r>
                        <a:rPr lang="en-US" altLang="zh-CN" sz="1600" dirty="0"/>
                        <a:t>&gt;6000</a:t>
                      </a:r>
                      <a:endParaRPr lang="zh-CN" altLang="en-US" sz="1600" dirty="0"/>
                    </a:p>
                  </a:txBody>
                  <a:tcPr marL="91445" marR="91445" marT="45733" marB="45733" anchor="ctr" anchorCtr="1"/>
                </a:tc>
                <a:tc>
                  <a:txBody>
                    <a:bodyPr/>
                    <a:lstStyle/>
                    <a:p>
                      <a:pPr algn="ctr"/>
                      <a:r>
                        <a:rPr lang="en-US" altLang="zh-CN" sz="1600" dirty="0"/>
                        <a:t>THGEM</a:t>
                      </a:r>
                      <a:endParaRPr lang="zh-CN" altLang="en-US" sz="1600" dirty="0"/>
                    </a:p>
                  </a:txBody>
                  <a:tcPr marL="91445" marR="91445" marT="45733" marB="45733" anchor="ctr" anchorCtr="1"/>
                </a:tc>
                <a:tc>
                  <a:txBody>
                    <a:bodyPr/>
                    <a:lstStyle/>
                    <a:p>
                      <a:pPr algn="ctr"/>
                      <a:r>
                        <a:rPr lang="en-US" altLang="zh-CN" sz="1600" dirty="0"/>
                        <a:t>HERD</a:t>
                      </a:r>
                      <a:endParaRPr lang="zh-CN" altLang="en-US" sz="1600" dirty="0"/>
                    </a:p>
                  </a:txBody>
                  <a:tcPr marL="91445" marR="91445" marT="45733" marB="45733" anchor="ctr" anchorCtr="1"/>
                </a:tc>
                <a:tc>
                  <a:txBody>
                    <a:bodyPr/>
                    <a:lstStyle/>
                    <a:p>
                      <a:pPr algn="ctr"/>
                      <a:endParaRPr lang="zh-CN" altLang="en-US" sz="1600" dirty="0"/>
                    </a:p>
                  </a:txBody>
                  <a:tcPr marL="91445" marR="91445" marT="45733" marB="45733" anchor="ctr" anchorCtr="1"/>
                </a:tc>
                <a:extLst>
                  <a:ext uri="{0D108BD9-81ED-4DB2-BD59-A6C34878D82A}">
                    <a16:rowId xmlns:a16="http://schemas.microsoft.com/office/drawing/2014/main" val="2537561545"/>
                  </a:ext>
                </a:extLst>
              </a:tr>
              <a:tr h="579206">
                <a:tc>
                  <a:txBody>
                    <a:bodyPr/>
                    <a:lstStyle/>
                    <a:p>
                      <a:pPr algn="ctr"/>
                      <a:r>
                        <a:rPr lang="zh-CN" altLang="en-US" sz="1600" dirty="0"/>
                        <a:t>北京大学、</a:t>
                      </a:r>
                      <a:endParaRPr lang="en-US" altLang="zh-CN" sz="1600" dirty="0"/>
                    </a:p>
                    <a:p>
                      <a:pPr algn="ctr"/>
                      <a:r>
                        <a:rPr lang="zh-CN" altLang="en-US" sz="1600" dirty="0"/>
                        <a:t>中科院近物所</a:t>
                      </a:r>
                    </a:p>
                  </a:txBody>
                  <a:tcPr marL="91445" marR="91445" marT="45733" marB="45733" anchor="ctr" anchorCtr="1"/>
                </a:tc>
                <a:tc>
                  <a:txBody>
                    <a:bodyPr/>
                    <a:lstStyle/>
                    <a:p>
                      <a:pPr algn="ctr"/>
                      <a:r>
                        <a:rPr lang="en-US" altLang="zh-CN" sz="1600" dirty="0"/>
                        <a:t>~10000</a:t>
                      </a:r>
                      <a:endParaRPr lang="zh-CN" altLang="en-US" sz="1600" dirty="0"/>
                    </a:p>
                  </a:txBody>
                  <a:tcPr marL="91445" marR="91445" marT="45733" marB="45733" anchor="ctr" anchorCtr="1"/>
                </a:tc>
                <a:tc>
                  <a:txBody>
                    <a:bodyPr/>
                    <a:lstStyle/>
                    <a:p>
                      <a:pPr algn="ctr"/>
                      <a:r>
                        <a:rPr lang="en-US" altLang="zh-CN" sz="1600" dirty="0"/>
                        <a:t>GEM TPC</a:t>
                      </a:r>
                      <a:endParaRPr lang="zh-CN" altLang="en-US" sz="1600" dirty="0"/>
                    </a:p>
                  </a:txBody>
                  <a:tcPr marL="91445" marR="91445" marT="45733" marB="45733" anchor="ctr" anchorCtr="1"/>
                </a:tc>
                <a:tc>
                  <a:txBody>
                    <a:bodyPr/>
                    <a:lstStyle/>
                    <a:p>
                      <a:pPr algn="ctr"/>
                      <a:r>
                        <a:rPr lang="zh-CN" altLang="en-US" sz="1600" dirty="0"/>
                        <a:t>核物理研究</a:t>
                      </a:r>
                    </a:p>
                  </a:txBody>
                  <a:tcPr marL="91445" marR="91445" marT="45733" marB="45733" anchor="ctr" anchorCtr="1"/>
                </a:tc>
                <a:tc>
                  <a:txBody>
                    <a:bodyPr/>
                    <a:lstStyle/>
                    <a:p>
                      <a:pPr algn="ctr"/>
                      <a:r>
                        <a:rPr lang="en-US" altLang="zh-CN" sz="1600" dirty="0"/>
                        <a:t>TPC</a:t>
                      </a:r>
                      <a:endParaRPr lang="zh-CN" altLang="en-US" sz="1600" dirty="0"/>
                    </a:p>
                  </a:txBody>
                  <a:tcPr marL="91445" marR="91445" marT="45733" marB="45733" anchor="ctr" anchorCtr="1"/>
                </a:tc>
                <a:extLst>
                  <a:ext uri="{0D108BD9-81ED-4DB2-BD59-A6C34878D82A}">
                    <a16:rowId xmlns:a16="http://schemas.microsoft.com/office/drawing/2014/main" val="4240860616"/>
                  </a:ext>
                </a:extLst>
              </a:tr>
              <a:tr h="640266">
                <a:tc>
                  <a:txBody>
                    <a:bodyPr/>
                    <a:lstStyle/>
                    <a:p>
                      <a:pPr algn="ctr"/>
                      <a:r>
                        <a:rPr lang="zh-CN" altLang="en-US" sz="1600" dirty="0"/>
                        <a:t>原子能院</a:t>
                      </a:r>
                    </a:p>
                  </a:txBody>
                  <a:tcPr marL="91445" marR="91445" marT="45733" marB="45733" anchor="ctr" anchorCtr="1"/>
                </a:tc>
                <a:tc>
                  <a:txBody>
                    <a:bodyPr/>
                    <a:lstStyle/>
                    <a:p>
                      <a:pPr algn="ctr"/>
                      <a:r>
                        <a:rPr lang="en-US" altLang="zh-CN" sz="1600" dirty="0"/>
                        <a:t>512</a:t>
                      </a:r>
                      <a:endParaRPr lang="zh-CN" altLang="en-US" sz="1600" dirty="0"/>
                    </a:p>
                  </a:txBody>
                  <a:tcPr marL="91445" marR="91445" marT="45733" marB="45733" anchor="ctr" anchorCtr="1"/>
                </a:tc>
                <a:tc>
                  <a:txBody>
                    <a:bodyPr/>
                    <a:lstStyle/>
                    <a:p>
                      <a:pPr algn="ctr"/>
                      <a:r>
                        <a:rPr lang="en-US" altLang="zh-CN" sz="1600" dirty="0"/>
                        <a:t>Micromegas</a:t>
                      </a:r>
                      <a:endParaRPr lang="zh-CN" altLang="en-US" sz="1600" dirty="0"/>
                    </a:p>
                  </a:txBody>
                  <a:tcPr marL="91445" marR="91445" marT="45733" marB="45733" anchor="ctr" anchorCtr="1"/>
                </a:tc>
                <a:tc>
                  <a:txBody>
                    <a:bodyPr/>
                    <a:lstStyle/>
                    <a:p>
                      <a:pPr algn="ctr"/>
                      <a:r>
                        <a:rPr lang="en-US" altLang="zh-CN" sz="1600" dirty="0" err="1"/>
                        <a:t>PandaX</a:t>
                      </a:r>
                      <a:r>
                        <a:rPr lang="en-US" altLang="zh-CN" sz="1600" dirty="0"/>
                        <a:t>-III</a:t>
                      </a:r>
                    </a:p>
                    <a:p>
                      <a:pPr algn="ctr"/>
                      <a:r>
                        <a:rPr lang="zh-CN" altLang="en-US" sz="1600" dirty="0"/>
                        <a:t>探测器测试</a:t>
                      </a:r>
                    </a:p>
                  </a:txBody>
                  <a:tcPr marL="91445" marR="91445" marT="45733" marB="45733" anchor="ctr" anchorCtr="1"/>
                </a:tc>
                <a:tc>
                  <a:txBody>
                    <a:bodyPr/>
                    <a:lstStyle/>
                    <a:p>
                      <a:pPr algn="ctr"/>
                      <a:endParaRPr lang="zh-CN" altLang="en-US" sz="1600" dirty="0"/>
                    </a:p>
                  </a:txBody>
                  <a:tcPr marL="91445" marR="91445" marT="45733" marB="45733" anchor="ctr" anchorCtr="1"/>
                </a:tc>
                <a:extLst>
                  <a:ext uri="{0D108BD9-81ED-4DB2-BD59-A6C34878D82A}">
                    <a16:rowId xmlns:a16="http://schemas.microsoft.com/office/drawing/2014/main" val="2484872450"/>
                  </a:ext>
                </a:extLst>
              </a:tr>
              <a:tr h="640266">
                <a:tc>
                  <a:txBody>
                    <a:bodyPr/>
                    <a:lstStyle/>
                    <a:p>
                      <a:pPr algn="ctr"/>
                      <a:r>
                        <a:rPr lang="zh-CN" altLang="en-US" sz="1600" dirty="0"/>
                        <a:t>中国科学技术大学</a:t>
                      </a:r>
                    </a:p>
                  </a:txBody>
                  <a:tcPr marL="91445" marR="91445" marT="45733" marB="45733" anchor="ctr" anchorCtr="1"/>
                </a:tc>
                <a:tc>
                  <a:txBody>
                    <a:bodyPr/>
                    <a:lstStyle/>
                    <a:p>
                      <a:pPr algn="ctr"/>
                      <a:r>
                        <a:rPr lang="en-US" altLang="zh-CN" sz="1600" dirty="0"/>
                        <a:t>&gt; 4096</a:t>
                      </a:r>
                      <a:endParaRPr lang="zh-CN" altLang="en-US" sz="1600" dirty="0"/>
                    </a:p>
                  </a:txBody>
                  <a:tcPr marL="91445" marR="91445" marT="45733" marB="45733" anchor="ctr" anchorCtr="1"/>
                </a:tc>
                <a:tc>
                  <a:txBody>
                    <a:bodyPr/>
                    <a:lstStyle/>
                    <a:p>
                      <a:pPr algn="ctr"/>
                      <a:r>
                        <a:rPr lang="en-US" altLang="zh-CN" sz="1600" dirty="0"/>
                        <a:t>GEM</a:t>
                      </a:r>
                      <a:r>
                        <a:rPr lang="zh-CN" altLang="en-US" sz="1600" dirty="0"/>
                        <a:t>、</a:t>
                      </a:r>
                      <a:r>
                        <a:rPr lang="en-US" altLang="zh-CN" sz="1600" dirty="0"/>
                        <a:t>Micromegas</a:t>
                      </a:r>
                      <a:endParaRPr lang="zh-CN" altLang="en-US" sz="1600" dirty="0"/>
                    </a:p>
                  </a:txBody>
                  <a:tcPr marL="91445" marR="91445" marT="45733" marB="45733" anchor="ctr" anchorCtr="1"/>
                </a:tc>
                <a:tc>
                  <a:txBody>
                    <a:bodyPr/>
                    <a:lstStyle/>
                    <a:p>
                      <a:pPr algn="ctr"/>
                      <a:r>
                        <a:rPr lang="zh-CN" altLang="en-US" sz="1600" dirty="0"/>
                        <a:t>探测器研发、</a:t>
                      </a:r>
                      <a:endParaRPr lang="en-US" altLang="zh-CN" sz="1600" dirty="0"/>
                    </a:p>
                    <a:p>
                      <a:pPr algn="ctr"/>
                      <a:r>
                        <a:rPr lang="en-US" altLang="zh-CN" sz="1600" dirty="0"/>
                        <a:t>STCF</a:t>
                      </a:r>
                      <a:r>
                        <a:rPr lang="zh-CN" altLang="en-US" sz="1600" dirty="0"/>
                        <a:t>预研</a:t>
                      </a:r>
                    </a:p>
                  </a:txBody>
                  <a:tcPr marL="91445" marR="91445" marT="45733" marB="45733" anchor="ctr" anchorCtr="1"/>
                </a:tc>
                <a:tc>
                  <a:txBody>
                    <a:bodyPr/>
                    <a:lstStyle/>
                    <a:p>
                      <a:pPr algn="ctr"/>
                      <a:endParaRPr lang="zh-CN" altLang="en-US" sz="1600" dirty="0"/>
                    </a:p>
                  </a:txBody>
                  <a:tcPr marL="91445" marR="91445" marT="45733" marB="45733" anchor="ctr" anchorCtr="1"/>
                </a:tc>
                <a:extLst>
                  <a:ext uri="{0D108BD9-81ED-4DB2-BD59-A6C34878D82A}">
                    <a16:rowId xmlns:a16="http://schemas.microsoft.com/office/drawing/2014/main" val="3023052738"/>
                  </a:ext>
                </a:extLst>
              </a:tr>
            </a:tbl>
          </a:graphicData>
        </a:graphic>
      </p:graphicFrame>
      <p:sp>
        <p:nvSpPr>
          <p:cNvPr id="10" name="文本框 9">
            <a:extLst>
              <a:ext uri="{FF2B5EF4-FFF2-40B4-BE49-F238E27FC236}">
                <a16:creationId xmlns:a16="http://schemas.microsoft.com/office/drawing/2014/main" id="{1089AF30-E22D-450C-BCE0-B9BE9D63494C}"/>
              </a:ext>
            </a:extLst>
          </p:cNvPr>
          <p:cNvSpPr txBox="1"/>
          <p:nvPr/>
        </p:nvSpPr>
        <p:spPr>
          <a:xfrm>
            <a:off x="1476375" y="6172200"/>
            <a:ext cx="6696075" cy="368300"/>
          </a:xfrm>
          <a:prstGeom prst="rect">
            <a:avLst/>
          </a:prstGeom>
          <a:noFill/>
        </p:spPr>
        <p:txBody>
          <a:bodyPr>
            <a:spAutoFit/>
          </a:bodyPr>
          <a:lstStyle/>
          <a:p>
            <a:pPr marL="0" lvl="1">
              <a:defRPr/>
            </a:pPr>
            <a:r>
              <a:rPr lang="zh-CN" altLang="en-US" b="1" dirty="0">
                <a:latin typeface="Calibri" panose="020F0502020204030204" pitchFamily="34" charset="0"/>
                <a:ea typeface="+mn-ea"/>
                <a:cs typeface="Calibri" panose="020F0502020204030204" pitchFamily="34" charset="0"/>
              </a:rPr>
              <a:t>初步统计：未来两年内的</a:t>
            </a:r>
            <a:r>
              <a:rPr lang="en-US" altLang="zh-CN" b="1" dirty="0">
                <a:latin typeface="Calibri" panose="020F0502020204030204" pitchFamily="34" charset="0"/>
                <a:ea typeface="+mn-ea"/>
                <a:cs typeface="Calibri" panose="020F0502020204030204" pitchFamily="34" charset="0"/>
              </a:rPr>
              <a:t>MPGD</a:t>
            </a:r>
            <a:r>
              <a:rPr lang="zh-CN" altLang="en-US" b="1" dirty="0">
                <a:latin typeface="Calibri" panose="020F0502020204030204" pitchFamily="34" charset="0"/>
                <a:ea typeface="+mn-ea"/>
                <a:cs typeface="Calibri" panose="020F0502020204030204" pitchFamily="34" charset="0"/>
              </a:rPr>
              <a:t>应用规模总计将达到</a:t>
            </a:r>
            <a:r>
              <a:rPr lang="en-US" altLang="zh-CN" b="1" dirty="0">
                <a:latin typeface="Calibri" panose="020F0502020204030204" pitchFamily="34" charset="0"/>
                <a:ea typeface="+mn-ea"/>
                <a:cs typeface="Calibri" panose="020F0502020204030204" pitchFamily="34" charset="0"/>
              </a:rPr>
              <a:t>3-4</a:t>
            </a:r>
            <a:r>
              <a:rPr lang="zh-CN" altLang="en-US" b="1" dirty="0">
                <a:latin typeface="Calibri" panose="020F0502020204030204" pitchFamily="34" charset="0"/>
                <a:ea typeface="+mn-ea"/>
                <a:cs typeface="Calibri" panose="020F0502020204030204" pitchFamily="34" charset="0"/>
              </a:rPr>
              <a:t>万路</a:t>
            </a:r>
          </a:p>
        </p:txBody>
      </p:sp>
    </p:spTree>
    <p:extLst>
      <p:ext uri="{BB962C8B-B14F-4D97-AF65-F5344CB8AC3E}">
        <p14:creationId xmlns:p14="http://schemas.microsoft.com/office/powerpoint/2010/main" val="193492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10">
            <a:extLst>
              <a:ext uri="{FF2B5EF4-FFF2-40B4-BE49-F238E27FC236}">
                <a16:creationId xmlns:a16="http://schemas.microsoft.com/office/drawing/2014/main" id="{7CE2747A-AEB4-463F-935F-EFE8336C1116}"/>
              </a:ext>
            </a:extLst>
          </p:cNvPr>
          <p:cNvGraphicFramePr>
            <a:graphicFrameLocks noGrp="1"/>
          </p:cNvGraphicFramePr>
          <p:nvPr>
            <p:extLst>
              <p:ext uri="{D42A27DB-BD31-4B8C-83A1-F6EECF244321}">
                <p14:modId xmlns:p14="http://schemas.microsoft.com/office/powerpoint/2010/main" val="654308880"/>
              </p:ext>
            </p:extLst>
          </p:nvPr>
        </p:nvGraphicFramePr>
        <p:xfrm>
          <a:off x="498475" y="1125539"/>
          <a:ext cx="8177212" cy="5046662"/>
        </p:xfrm>
        <a:graphic>
          <a:graphicData uri="http://schemas.openxmlformats.org/drawingml/2006/table">
            <a:tbl>
              <a:tblPr>
                <a:tableStyleId>{5C22544A-7EE6-4342-B048-85BDC9FD1C3A}</a:tableStyleId>
              </a:tblPr>
              <a:tblGrid>
                <a:gridCol w="1522350">
                  <a:extLst>
                    <a:ext uri="{9D8B030D-6E8A-4147-A177-3AD203B41FA5}">
                      <a16:colId xmlns:a16="http://schemas.microsoft.com/office/drawing/2014/main" val="331502254"/>
                    </a:ext>
                  </a:extLst>
                </a:gridCol>
                <a:gridCol w="751034">
                  <a:extLst>
                    <a:ext uri="{9D8B030D-6E8A-4147-A177-3AD203B41FA5}">
                      <a16:colId xmlns:a16="http://schemas.microsoft.com/office/drawing/2014/main" val="3529968978"/>
                    </a:ext>
                  </a:extLst>
                </a:gridCol>
                <a:gridCol w="1024625">
                  <a:extLst>
                    <a:ext uri="{9D8B030D-6E8A-4147-A177-3AD203B41FA5}">
                      <a16:colId xmlns:a16="http://schemas.microsoft.com/office/drawing/2014/main" val="11356783"/>
                    </a:ext>
                  </a:extLst>
                </a:gridCol>
                <a:gridCol w="1629897">
                  <a:extLst>
                    <a:ext uri="{9D8B030D-6E8A-4147-A177-3AD203B41FA5}">
                      <a16:colId xmlns:a16="http://schemas.microsoft.com/office/drawing/2014/main" val="799484099"/>
                    </a:ext>
                  </a:extLst>
                </a:gridCol>
                <a:gridCol w="1849902">
                  <a:extLst>
                    <a:ext uri="{9D8B030D-6E8A-4147-A177-3AD203B41FA5}">
                      <a16:colId xmlns:a16="http://schemas.microsoft.com/office/drawing/2014/main" val="617611301"/>
                    </a:ext>
                  </a:extLst>
                </a:gridCol>
                <a:gridCol w="1399404">
                  <a:extLst>
                    <a:ext uri="{9D8B030D-6E8A-4147-A177-3AD203B41FA5}">
                      <a16:colId xmlns:a16="http://schemas.microsoft.com/office/drawing/2014/main" val="350457923"/>
                    </a:ext>
                  </a:extLst>
                </a:gridCol>
              </a:tblGrid>
              <a:tr h="463113">
                <a:tc>
                  <a:txBody>
                    <a:bodyPr/>
                    <a:lstStyle/>
                    <a:p>
                      <a:pPr algn="ctr">
                        <a:lnSpc>
                          <a:spcPct val="150000"/>
                        </a:lnSpc>
                        <a:spcAft>
                          <a:spcPts val="0"/>
                        </a:spcAft>
                      </a:pPr>
                      <a:r>
                        <a:rPr lang="zh-CN" altLang="en-US" sz="1800" b="1" kern="1200" dirty="0">
                          <a:solidFill>
                            <a:schemeClr val="lt1"/>
                          </a:solidFill>
                          <a:latin typeface="黑体" panose="02010609060101010101" pitchFamily="49" charset="-122"/>
                          <a:ea typeface="黑体" panose="02010609060101010101" pitchFamily="49" charset="-122"/>
                          <a:cs typeface="+mn-cs"/>
                        </a:rPr>
                        <a:t>名称</a:t>
                      </a:r>
                    </a:p>
                  </a:txBody>
                  <a:tcPr marL="109222" marR="109222" marT="0" marB="0">
                    <a:solidFill>
                      <a:schemeClr val="accent6">
                        <a:lumMod val="60000"/>
                        <a:lumOff val="40000"/>
                      </a:schemeClr>
                    </a:solidFill>
                  </a:tcPr>
                </a:tc>
                <a:tc>
                  <a:txBody>
                    <a:bodyPr/>
                    <a:lstStyle/>
                    <a:p>
                      <a:pPr algn="ctr">
                        <a:lnSpc>
                          <a:spcPct val="150000"/>
                        </a:lnSpc>
                        <a:spcAft>
                          <a:spcPts val="0"/>
                        </a:spcAft>
                      </a:pPr>
                      <a:r>
                        <a:rPr lang="zh-CN" altLang="en-US" sz="1800" b="1" kern="1200" dirty="0">
                          <a:solidFill>
                            <a:schemeClr val="lt1"/>
                          </a:solidFill>
                          <a:latin typeface="黑体" panose="02010609060101010101" pitchFamily="49" charset="-122"/>
                          <a:ea typeface="黑体" panose="02010609060101010101" pitchFamily="49" charset="-122"/>
                          <a:cs typeface="+mn-cs"/>
                        </a:rPr>
                        <a:t>输出</a:t>
                      </a:r>
                    </a:p>
                  </a:txBody>
                  <a:tcPr marL="109222" marR="109222" marT="0" marB="0">
                    <a:solidFill>
                      <a:schemeClr val="accent6">
                        <a:lumMod val="60000"/>
                        <a:lumOff val="40000"/>
                      </a:schemeClr>
                    </a:solidFill>
                  </a:tcPr>
                </a:tc>
                <a:tc>
                  <a:txBody>
                    <a:bodyPr/>
                    <a:lstStyle/>
                    <a:p>
                      <a:pPr algn="ctr">
                        <a:lnSpc>
                          <a:spcPct val="150000"/>
                        </a:lnSpc>
                        <a:spcAft>
                          <a:spcPts val="0"/>
                        </a:spcAft>
                      </a:pPr>
                      <a:r>
                        <a:rPr lang="zh-CN" altLang="en-US" sz="1800" b="1" kern="1200" dirty="0">
                          <a:solidFill>
                            <a:schemeClr val="lt1"/>
                          </a:solidFill>
                          <a:latin typeface="黑体" panose="02010609060101010101" pitchFamily="49" charset="-122"/>
                          <a:ea typeface="黑体" panose="02010609060101010101" pitchFamily="49" charset="-122"/>
                          <a:cs typeface="+mn-cs"/>
                        </a:rPr>
                        <a:t>通道数</a:t>
                      </a:r>
                    </a:p>
                  </a:txBody>
                  <a:tcPr marL="109222" marR="109222" marT="0" marB="0">
                    <a:solidFill>
                      <a:schemeClr val="accent6">
                        <a:lumMod val="60000"/>
                        <a:lumOff val="40000"/>
                      </a:schemeClr>
                    </a:solidFill>
                  </a:tcPr>
                </a:tc>
                <a:tc>
                  <a:txBody>
                    <a:bodyPr/>
                    <a:lstStyle/>
                    <a:p>
                      <a:pPr algn="ctr">
                        <a:lnSpc>
                          <a:spcPct val="150000"/>
                        </a:lnSpc>
                        <a:spcAft>
                          <a:spcPts val="0"/>
                        </a:spcAft>
                      </a:pPr>
                      <a:r>
                        <a:rPr lang="zh-CN" altLang="en-US" sz="1800" b="1" kern="1200" dirty="0">
                          <a:solidFill>
                            <a:schemeClr val="lt1"/>
                          </a:solidFill>
                          <a:latin typeface="黑体" panose="02010609060101010101" pitchFamily="49" charset="-122"/>
                          <a:ea typeface="黑体" panose="02010609060101010101" pitchFamily="49" charset="-122"/>
                          <a:cs typeface="+mn-cs"/>
                        </a:rPr>
                        <a:t>成形时间</a:t>
                      </a:r>
                    </a:p>
                  </a:txBody>
                  <a:tcPr marL="109222" marR="109222" marT="0" marB="0">
                    <a:solidFill>
                      <a:schemeClr val="accent6">
                        <a:lumMod val="60000"/>
                        <a:lumOff val="40000"/>
                      </a:schemeClr>
                    </a:solidFill>
                  </a:tcPr>
                </a:tc>
                <a:tc>
                  <a:txBody>
                    <a:bodyPr/>
                    <a:lstStyle/>
                    <a:p>
                      <a:pPr algn="ctr">
                        <a:lnSpc>
                          <a:spcPct val="150000"/>
                        </a:lnSpc>
                        <a:spcAft>
                          <a:spcPts val="0"/>
                        </a:spcAft>
                      </a:pPr>
                      <a:r>
                        <a:rPr lang="zh-CN" altLang="en-US" sz="1800" b="1" kern="1200" dirty="0">
                          <a:solidFill>
                            <a:schemeClr val="lt1"/>
                          </a:solidFill>
                          <a:latin typeface="黑体" panose="02010609060101010101" pitchFamily="49" charset="-122"/>
                          <a:ea typeface="黑体" panose="02010609060101010101" pitchFamily="49" charset="-122"/>
                          <a:cs typeface="+mn-cs"/>
                        </a:rPr>
                        <a:t>噪声</a:t>
                      </a:r>
                    </a:p>
                  </a:txBody>
                  <a:tcPr marL="109222" marR="109222" marT="0" marB="0">
                    <a:solidFill>
                      <a:schemeClr val="accent6">
                        <a:lumMod val="60000"/>
                        <a:lumOff val="40000"/>
                      </a:schemeClr>
                    </a:solidFill>
                  </a:tcPr>
                </a:tc>
                <a:tc>
                  <a:txBody>
                    <a:bodyPr/>
                    <a:lstStyle/>
                    <a:p>
                      <a:pPr algn="ctr">
                        <a:lnSpc>
                          <a:spcPct val="150000"/>
                        </a:lnSpc>
                        <a:spcAft>
                          <a:spcPts val="0"/>
                        </a:spcAft>
                      </a:pPr>
                      <a:r>
                        <a:rPr lang="zh-CN" altLang="en-US" sz="1800" b="1" kern="1200" dirty="0">
                          <a:solidFill>
                            <a:schemeClr val="lt1"/>
                          </a:solidFill>
                          <a:latin typeface="黑体" panose="02010609060101010101" pitchFamily="49" charset="-122"/>
                          <a:ea typeface="黑体" panose="02010609060101010101" pitchFamily="49" charset="-122"/>
                          <a:cs typeface="+mn-cs"/>
                        </a:rPr>
                        <a:t>动态范围</a:t>
                      </a:r>
                    </a:p>
                  </a:txBody>
                  <a:tcPr marL="109222" marR="109222" marT="0" marB="0">
                    <a:solidFill>
                      <a:schemeClr val="accent6">
                        <a:lumMod val="60000"/>
                        <a:lumOff val="40000"/>
                      </a:schemeClr>
                    </a:solidFill>
                  </a:tcPr>
                </a:tc>
                <a:extLst>
                  <a:ext uri="{0D108BD9-81ED-4DB2-BD59-A6C34878D82A}">
                    <a16:rowId xmlns:a16="http://schemas.microsoft.com/office/drawing/2014/main" val="1038818978"/>
                  </a:ext>
                </a:extLst>
              </a:tr>
              <a:tr h="436259">
                <a:tc>
                  <a:txBody>
                    <a:bodyPr/>
                    <a:lstStyle/>
                    <a:p>
                      <a:pPr algn="ctr">
                        <a:lnSpc>
                          <a:spcPct val="150000"/>
                        </a:lnSpc>
                        <a:spcAft>
                          <a:spcPts val="0"/>
                        </a:spcAft>
                      </a:pPr>
                      <a:r>
                        <a:rPr lang="en-US" sz="1600" kern="100" dirty="0">
                          <a:effectLst/>
                        </a:rPr>
                        <a:t>APV25</a:t>
                      </a:r>
                      <a:endParaRPr lang="zh-CN" sz="1600" kern="100" dirty="0">
                        <a:solidFill>
                          <a:srgbClr val="000000"/>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zh-CN" sz="1600" kern="100">
                          <a:effectLst/>
                        </a:rPr>
                        <a:t>模拟</a:t>
                      </a:r>
                      <a:endParaRPr lang="zh-CN" sz="1600" kern="100">
                        <a:solidFill>
                          <a:srgbClr val="000000"/>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effectLst/>
                        </a:rPr>
                        <a:t>128</a:t>
                      </a:r>
                      <a:endParaRPr lang="zh-CN" sz="1600" kern="100">
                        <a:solidFill>
                          <a:srgbClr val="000000"/>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effectLst/>
                        </a:rPr>
                        <a:t>50ns</a:t>
                      </a:r>
                      <a:endParaRPr lang="zh-CN" sz="1600" kern="100">
                        <a:solidFill>
                          <a:srgbClr val="000000"/>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effectLst/>
                        </a:rPr>
                        <a:t>250 e + 36 e/pF</a:t>
                      </a:r>
                      <a:endParaRPr lang="zh-CN" sz="1600" kern="100">
                        <a:solidFill>
                          <a:srgbClr val="000000"/>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effectLst/>
                        </a:rPr>
                        <a:t>20fC</a:t>
                      </a:r>
                      <a:endParaRPr lang="zh-CN" sz="1600" kern="100">
                        <a:solidFill>
                          <a:srgbClr val="000000"/>
                        </a:solidFill>
                        <a:effectLst/>
                        <a:latin typeface="Times New Roman" panose="02020603050405020304" pitchFamily="18" charset="0"/>
                        <a:ea typeface="宋体" panose="02010600030101010101" pitchFamily="2" charset="-122"/>
                      </a:endParaRPr>
                    </a:p>
                  </a:txBody>
                  <a:tcPr marL="109222" marR="109222" marT="0" marB="0"/>
                </a:tc>
                <a:extLst>
                  <a:ext uri="{0D108BD9-81ED-4DB2-BD59-A6C34878D82A}">
                    <a16:rowId xmlns:a16="http://schemas.microsoft.com/office/drawing/2014/main" val="2834257353"/>
                  </a:ext>
                </a:extLst>
              </a:tr>
              <a:tr h="436259">
                <a:tc>
                  <a:txBody>
                    <a:bodyPr/>
                    <a:lstStyle/>
                    <a:p>
                      <a:pPr algn="ctr">
                        <a:lnSpc>
                          <a:spcPct val="150000"/>
                        </a:lnSpc>
                        <a:spcAft>
                          <a:spcPts val="0"/>
                        </a:spcAft>
                      </a:pPr>
                      <a:r>
                        <a:rPr lang="en-US" sz="1600" b="0" kern="100" dirty="0">
                          <a:solidFill>
                            <a:schemeClr val="tx1"/>
                          </a:solidFill>
                          <a:effectLst/>
                        </a:rPr>
                        <a:t>AGET</a:t>
                      </a:r>
                      <a:endParaRPr lang="zh-CN" sz="1600" b="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zh-CN" sz="1600" b="0" kern="100" dirty="0">
                          <a:solidFill>
                            <a:schemeClr val="tx1"/>
                          </a:solidFill>
                          <a:effectLst/>
                        </a:rPr>
                        <a:t>模拟</a:t>
                      </a:r>
                      <a:endParaRPr lang="zh-CN" sz="1600" b="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b="0" kern="100" dirty="0">
                          <a:solidFill>
                            <a:schemeClr val="tx1"/>
                          </a:solidFill>
                          <a:effectLst/>
                        </a:rPr>
                        <a:t>64</a:t>
                      </a:r>
                      <a:endParaRPr lang="zh-CN" sz="1600" b="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b="0" kern="100" dirty="0">
                          <a:solidFill>
                            <a:schemeClr val="tx1"/>
                          </a:solidFill>
                          <a:effectLst/>
                        </a:rPr>
                        <a:t>50ns ~1000ns</a:t>
                      </a:r>
                      <a:endParaRPr lang="zh-CN" sz="1600" b="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b="0" kern="100" dirty="0">
                          <a:solidFill>
                            <a:schemeClr val="tx1"/>
                          </a:solidFill>
                          <a:effectLst/>
                        </a:rPr>
                        <a:t>550 e + 10 e/pF</a:t>
                      </a:r>
                      <a:endParaRPr lang="zh-CN" sz="1600" b="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b="0" kern="100" dirty="0">
                          <a:solidFill>
                            <a:schemeClr val="tx1"/>
                          </a:solidFill>
                          <a:effectLst/>
                        </a:rPr>
                        <a:t>10pC</a:t>
                      </a:r>
                      <a:endParaRPr lang="zh-CN" sz="1600" b="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extLst>
                  <a:ext uri="{0D108BD9-81ED-4DB2-BD59-A6C34878D82A}">
                    <a16:rowId xmlns:a16="http://schemas.microsoft.com/office/drawing/2014/main" val="2044866137"/>
                  </a:ext>
                </a:extLst>
              </a:tr>
              <a:tr h="436259">
                <a:tc>
                  <a:txBody>
                    <a:bodyPr/>
                    <a:lstStyle/>
                    <a:p>
                      <a:pPr algn="ctr">
                        <a:lnSpc>
                          <a:spcPct val="150000"/>
                        </a:lnSpc>
                        <a:spcAft>
                          <a:spcPts val="0"/>
                        </a:spcAft>
                      </a:pPr>
                      <a:r>
                        <a:rPr lang="en-US" sz="1600" kern="100" dirty="0">
                          <a:solidFill>
                            <a:schemeClr val="tx1"/>
                          </a:solidFill>
                          <a:effectLst/>
                        </a:rPr>
                        <a:t>VA140</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zh-CN" sz="1600" kern="100" dirty="0">
                          <a:solidFill>
                            <a:schemeClr val="tx1"/>
                          </a:solidFill>
                          <a:effectLst/>
                        </a:rPr>
                        <a:t>模拟</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solidFill>
                            <a:schemeClr val="tx1"/>
                          </a:solidFill>
                          <a:effectLst/>
                        </a:rPr>
                        <a:t>64</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solidFill>
                            <a:schemeClr val="tx1"/>
                          </a:solidFill>
                          <a:effectLst/>
                        </a:rPr>
                        <a:t>6.5us</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100 e + 7 e/pF</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solidFill>
                            <a:schemeClr val="tx1"/>
                          </a:solidFill>
                          <a:effectLst/>
                        </a:rPr>
                        <a:t>200fC</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extLst>
                  <a:ext uri="{0D108BD9-81ED-4DB2-BD59-A6C34878D82A}">
                    <a16:rowId xmlns:a16="http://schemas.microsoft.com/office/drawing/2014/main" val="2340455336"/>
                  </a:ext>
                </a:extLst>
              </a:tr>
              <a:tr h="497777">
                <a:tc>
                  <a:txBody>
                    <a:bodyPr/>
                    <a:lstStyle/>
                    <a:p>
                      <a:pPr algn="ctr">
                        <a:lnSpc>
                          <a:spcPct val="150000"/>
                        </a:lnSpc>
                        <a:spcAft>
                          <a:spcPts val="0"/>
                        </a:spcAft>
                      </a:pPr>
                      <a:r>
                        <a:rPr lang="en-US" sz="1600" kern="100" dirty="0">
                          <a:solidFill>
                            <a:schemeClr val="tx1"/>
                          </a:solidFill>
                          <a:effectLst/>
                        </a:rPr>
                        <a:t>VATA160</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zh-CN" sz="1600" kern="100" dirty="0">
                          <a:solidFill>
                            <a:schemeClr val="tx1"/>
                          </a:solidFill>
                          <a:effectLst/>
                        </a:rPr>
                        <a:t>模拟</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32</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2us</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2140 e + 30 e/pF</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13 </a:t>
                      </a:r>
                      <a:r>
                        <a:rPr lang="en-US" sz="1600" kern="100" dirty="0" err="1">
                          <a:solidFill>
                            <a:schemeClr val="tx1"/>
                          </a:solidFill>
                          <a:effectLst/>
                        </a:rPr>
                        <a:t>pC</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extLst>
                  <a:ext uri="{0D108BD9-81ED-4DB2-BD59-A6C34878D82A}">
                    <a16:rowId xmlns:a16="http://schemas.microsoft.com/office/drawing/2014/main" val="1488970251"/>
                  </a:ext>
                </a:extLst>
              </a:tr>
              <a:tr h="436259">
                <a:tc>
                  <a:txBody>
                    <a:bodyPr/>
                    <a:lstStyle/>
                    <a:p>
                      <a:pPr algn="ctr">
                        <a:lnSpc>
                          <a:spcPct val="150000"/>
                        </a:lnSpc>
                        <a:spcAft>
                          <a:spcPts val="0"/>
                        </a:spcAft>
                      </a:pPr>
                      <a:r>
                        <a:rPr lang="en-US" sz="1600" kern="100">
                          <a:solidFill>
                            <a:schemeClr val="tx1"/>
                          </a:solidFill>
                          <a:effectLst/>
                        </a:rPr>
                        <a:t>Beetle</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zh-CN" sz="1600" kern="100" dirty="0">
                          <a:solidFill>
                            <a:schemeClr val="tx1"/>
                          </a:solidFill>
                          <a:effectLst/>
                        </a:rPr>
                        <a:t>模拟</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128</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25ns</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solidFill>
                            <a:schemeClr val="tx1"/>
                          </a:solidFill>
                          <a:effectLst/>
                        </a:rPr>
                        <a:t>500 e + 50 e/pF</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solidFill>
                            <a:schemeClr val="tx1"/>
                          </a:solidFill>
                          <a:effectLst/>
                        </a:rPr>
                        <a:t>17.5fC</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extLst>
                  <a:ext uri="{0D108BD9-81ED-4DB2-BD59-A6C34878D82A}">
                    <a16:rowId xmlns:a16="http://schemas.microsoft.com/office/drawing/2014/main" val="2289138196"/>
                  </a:ext>
                </a:extLst>
              </a:tr>
              <a:tr h="497777">
                <a:tc>
                  <a:txBody>
                    <a:bodyPr/>
                    <a:lstStyle/>
                    <a:p>
                      <a:pPr algn="ctr">
                        <a:lnSpc>
                          <a:spcPct val="150000"/>
                        </a:lnSpc>
                        <a:spcAft>
                          <a:spcPts val="0"/>
                        </a:spcAft>
                      </a:pPr>
                      <a:r>
                        <a:rPr lang="en-US" sz="1600" kern="100">
                          <a:solidFill>
                            <a:schemeClr val="tx1"/>
                          </a:solidFill>
                          <a:effectLst/>
                        </a:rPr>
                        <a:t>VMM</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zh-CN" sz="1600" kern="100">
                          <a:solidFill>
                            <a:schemeClr val="tx1"/>
                          </a:solidFill>
                          <a:effectLst/>
                        </a:rPr>
                        <a:t>模拟</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64</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25ns~200ns</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5000 e @ 200 pF</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solidFill>
                            <a:schemeClr val="tx1"/>
                          </a:solidFill>
                          <a:effectLst/>
                        </a:rPr>
                        <a:t>2 pC</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extLst>
                  <a:ext uri="{0D108BD9-81ED-4DB2-BD59-A6C34878D82A}">
                    <a16:rowId xmlns:a16="http://schemas.microsoft.com/office/drawing/2014/main" val="3891114502"/>
                  </a:ext>
                </a:extLst>
              </a:tr>
              <a:tr h="448394">
                <a:tc>
                  <a:txBody>
                    <a:bodyPr/>
                    <a:lstStyle/>
                    <a:p>
                      <a:pPr algn="ctr">
                        <a:lnSpc>
                          <a:spcPct val="150000"/>
                        </a:lnSpc>
                        <a:spcAft>
                          <a:spcPts val="0"/>
                        </a:spcAft>
                      </a:pPr>
                      <a:r>
                        <a:rPr lang="en-US" sz="1600" kern="100">
                          <a:solidFill>
                            <a:schemeClr val="tx1"/>
                          </a:solidFill>
                          <a:effectLst/>
                        </a:rPr>
                        <a:t>GASTONE</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zh-CN" sz="1600" kern="100">
                          <a:solidFill>
                            <a:schemeClr val="tx1"/>
                          </a:solidFill>
                          <a:effectLst/>
                        </a:rPr>
                        <a:t>数字</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solidFill>
                            <a:schemeClr val="tx1"/>
                          </a:solidFill>
                          <a:effectLst/>
                        </a:rPr>
                        <a:t>64</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200ns</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800 e + 40 e/pF</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solidFill>
                            <a:schemeClr val="tx1"/>
                          </a:solidFill>
                          <a:effectLst/>
                        </a:rPr>
                        <a:t>200fC</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extLst>
                  <a:ext uri="{0D108BD9-81ED-4DB2-BD59-A6C34878D82A}">
                    <a16:rowId xmlns:a16="http://schemas.microsoft.com/office/drawing/2014/main" val="2118793420"/>
                  </a:ext>
                </a:extLst>
              </a:tr>
              <a:tr h="448394">
                <a:tc>
                  <a:txBody>
                    <a:bodyPr/>
                    <a:lstStyle/>
                    <a:p>
                      <a:pPr algn="ctr">
                        <a:lnSpc>
                          <a:spcPct val="150000"/>
                        </a:lnSpc>
                        <a:spcAft>
                          <a:spcPts val="0"/>
                        </a:spcAft>
                      </a:pPr>
                      <a:r>
                        <a:rPr lang="en-US" sz="1600" kern="100">
                          <a:solidFill>
                            <a:schemeClr val="tx1"/>
                          </a:solidFill>
                          <a:effectLst/>
                        </a:rPr>
                        <a:t>VFAT2</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zh-CN" sz="1600" kern="100">
                          <a:solidFill>
                            <a:schemeClr val="tx1"/>
                          </a:solidFill>
                          <a:effectLst/>
                        </a:rPr>
                        <a:t>数字</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solidFill>
                            <a:schemeClr val="tx1"/>
                          </a:solidFill>
                          <a:effectLst/>
                        </a:rPr>
                        <a:t>128</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22ns</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650 e + 50 e/pF</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18.5fC</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extLst>
                  <a:ext uri="{0D108BD9-81ED-4DB2-BD59-A6C34878D82A}">
                    <a16:rowId xmlns:a16="http://schemas.microsoft.com/office/drawing/2014/main" val="1569048687"/>
                  </a:ext>
                </a:extLst>
              </a:tr>
              <a:tr h="448394">
                <a:tc>
                  <a:txBody>
                    <a:bodyPr/>
                    <a:lstStyle/>
                    <a:p>
                      <a:pPr algn="ctr">
                        <a:lnSpc>
                          <a:spcPct val="150000"/>
                        </a:lnSpc>
                        <a:spcAft>
                          <a:spcPts val="0"/>
                        </a:spcAft>
                      </a:pPr>
                      <a:r>
                        <a:rPr lang="en-US" sz="1600" kern="100">
                          <a:solidFill>
                            <a:schemeClr val="tx1"/>
                          </a:solidFill>
                          <a:effectLst/>
                        </a:rPr>
                        <a:t>CASAGEM</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zh-CN" sz="1600" kern="100">
                          <a:solidFill>
                            <a:schemeClr val="tx1"/>
                          </a:solidFill>
                          <a:effectLst/>
                        </a:rPr>
                        <a:t>模拟</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solidFill>
                            <a:schemeClr val="tx1"/>
                          </a:solidFill>
                          <a:effectLst/>
                        </a:rPr>
                        <a:t>16</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a:solidFill>
                            <a:schemeClr val="tx1"/>
                          </a:solidFill>
                          <a:effectLst/>
                        </a:rPr>
                        <a:t>20~80ns</a:t>
                      </a:r>
                      <a:endParaRPr lang="zh-CN" sz="1600" kern="10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2000 e @ 50pF</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1pC</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extLst>
                  <a:ext uri="{0D108BD9-81ED-4DB2-BD59-A6C34878D82A}">
                    <a16:rowId xmlns:a16="http://schemas.microsoft.com/office/drawing/2014/main" val="3891758709"/>
                  </a:ext>
                </a:extLst>
              </a:tr>
              <a:tr h="497777">
                <a:tc>
                  <a:txBody>
                    <a:bodyPr/>
                    <a:lstStyle/>
                    <a:p>
                      <a:pPr algn="ctr">
                        <a:lnSpc>
                          <a:spcPct val="150000"/>
                        </a:lnSpc>
                        <a:spcAft>
                          <a:spcPts val="0"/>
                        </a:spcAft>
                      </a:pPr>
                      <a:r>
                        <a:rPr lang="en-US" sz="1600" kern="100" dirty="0">
                          <a:solidFill>
                            <a:schemeClr val="tx1"/>
                          </a:solidFill>
                          <a:effectLst/>
                        </a:rPr>
                        <a:t>MICROROC</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zh-CN" sz="1600" kern="100" dirty="0">
                          <a:solidFill>
                            <a:schemeClr val="tx1"/>
                          </a:solidFill>
                          <a:effectLst/>
                        </a:rPr>
                        <a:t>数字</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64</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75~200ns</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ctr">
                        <a:lnSpc>
                          <a:spcPct val="150000"/>
                        </a:lnSpc>
                        <a:spcAft>
                          <a:spcPts val="0"/>
                        </a:spcAft>
                      </a:pPr>
                      <a:r>
                        <a:rPr lang="en-US" sz="1600" kern="100" dirty="0">
                          <a:solidFill>
                            <a:schemeClr val="tx1"/>
                          </a:solidFill>
                          <a:effectLst/>
                        </a:rPr>
                        <a:t>0.24fC@80pF</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tc>
                  <a:txBody>
                    <a:bodyPr/>
                    <a:lstStyle/>
                    <a:p>
                      <a:pPr algn="just">
                        <a:lnSpc>
                          <a:spcPct val="150000"/>
                        </a:lnSpc>
                        <a:spcAft>
                          <a:spcPts val="0"/>
                        </a:spcAft>
                      </a:pPr>
                      <a:r>
                        <a:rPr lang="en-US" sz="1600" kern="100" dirty="0">
                          <a:solidFill>
                            <a:schemeClr val="tx1"/>
                          </a:solidFill>
                          <a:effectLst/>
                        </a:rPr>
                        <a:t>500fC/200fC</a:t>
                      </a: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109222" marR="109222" marT="0" marB="0"/>
                </a:tc>
                <a:extLst>
                  <a:ext uri="{0D108BD9-81ED-4DB2-BD59-A6C34878D82A}">
                    <a16:rowId xmlns:a16="http://schemas.microsoft.com/office/drawing/2014/main" val="1401284229"/>
                  </a:ext>
                </a:extLst>
              </a:tr>
            </a:tbl>
          </a:graphicData>
        </a:graphic>
      </p:graphicFrame>
      <p:sp>
        <p:nvSpPr>
          <p:cNvPr id="6" name="Title 2"/>
          <p:cNvSpPr>
            <a:spLocks noGrp="1"/>
          </p:cNvSpPr>
          <p:nvPr>
            <p:ph type="title"/>
          </p:nvPr>
        </p:nvSpPr>
        <p:spPr>
          <a:xfrm>
            <a:off x="457200" y="0"/>
            <a:ext cx="8229600" cy="838200"/>
          </a:xfrm>
        </p:spPr>
        <p:txBody>
          <a:bodyPr/>
          <a:lstStyle/>
          <a:p>
            <a:r>
              <a:rPr lang="zh-CN" altLang="en-US" dirty="0">
                <a:latin typeface="黑体" panose="02010609060101010101" pitchFamily="49" charset="-122"/>
                <a:ea typeface="黑体" panose="02010609060101010101" pitchFamily="49" charset="-122"/>
              </a:rPr>
              <a:t>可能的</a:t>
            </a:r>
            <a:r>
              <a:rPr lang="en-US" altLang="zh-CN" dirty="0">
                <a:latin typeface="Times New Roman" panose="02020603050405020304" pitchFamily="18" charset="0"/>
                <a:ea typeface="黑体" panose="02010609060101010101" pitchFamily="49" charset="-122"/>
                <a:cs typeface="Times New Roman" panose="02020603050405020304" pitchFamily="18" charset="0"/>
              </a:rPr>
              <a:t>ASIC</a:t>
            </a:r>
            <a:r>
              <a:rPr lang="zh-CN" altLang="en-US" dirty="0">
                <a:latin typeface="黑体" panose="02010609060101010101" pitchFamily="49" charset="-122"/>
                <a:ea typeface="黑体" panose="02010609060101010101" pitchFamily="49" charset="-122"/>
              </a:rPr>
              <a:t>芯片</a:t>
            </a:r>
            <a:endParaRPr lang="en-US" dirty="0">
              <a:latin typeface="黑体" panose="02010609060101010101" pitchFamily="49" charset="-122"/>
              <a:ea typeface="黑体" panose="02010609060101010101" pitchFamily="49" charset="-122"/>
            </a:endParaRPr>
          </a:p>
        </p:txBody>
      </p:sp>
      <p:sp>
        <p:nvSpPr>
          <p:cNvPr id="7" name="日期占位符 3"/>
          <p:cNvSpPr>
            <a:spLocks noGrp="1"/>
          </p:cNvSpPr>
          <p:nvPr>
            <p:ph type="dt" sz="half" idx="10"/>
          </p:nvPr>
        </p:nvSpPr>
        <p:spPr>
          <a:xfrm>
            <a:off x="76200" y="6477000"/>
            <a:ext cx="914400" cy="304800"/>
          </a:xfrm>
        </p:spPr>
        <p:txBody>
          <a:bodyPr/>
          <a:lstStyle/>
          <a:p>
            <a:fld id="{46C812BE-64C3-4CC8-9B10-85BED17460E9}" type="datetime1">
              <a:rPr lang="zh-CN" altLang="en-US" smtClean="0"/>
              <a:t>2018/10/15</a:t>
            </a:fld>
            <a:endParaRPr lang="en-US"/>
          </a:p>
        </p:txBody>
      </p:sp>
      <p:sp>
        <p:nvSpPr>
          <p:cNvPr id="8"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4" name="灯片编号占位符 3"/>
          <p:cNvSpPr>
            <a:spLocks noGrp="1"/>
          </p:cNvSpPr>
          <p:nvPr>
            <p:ph type="sldNum" sz="quarter" idx="12"/>
          </p:nvPr>
        </p:nvSpPr>
        <p:spPr/>
        <p:txBody>
          <a:bodyPr/>
          <a:lstStyle/>
          <a:p>
            <a:pPr>
              <a:defRPr/>
            </a:pPr>
            <a:fld id="{4C46943D-3209-4B67-B1A8-69C7CA73A04E}" type="slidenum">
              <a:rPr lang="zh-CN" altLang="en-US" smtClean="0"/>
              <a:pPr>
                <a:defRPr/>
              </a:pPr>
              <a:t>41</a:t>
            </a:fld>
            <a:endParaRPr lang="zh-CN" altLang="en-US"/>
          </a:p>
        </p:txBody>
      </p:sp>
    </p:spTree>
    <p:extLst>
      <p:ext uri="{BB962C8B-B14F-4D97-AF65-F5344CB8AC3E}">
        <p14:creationId xmlns:p14="http://schemas.microsoft.com/office/powerpoint/2010/main" val="3301745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对象 6"/>
          <p:cNvGraphicFramePr>
            <a:graphicFrameLocks noChangeAspect="1"/>
          </p:cNvGraphicFramePr>
          <p:nvPr>
            <p:extLst>
              <p:ext uri="{D42A27DB-BD31-4B8C-83A1-F6EECF244321}">
                <p14:modId xmlns:p14="http://schemas.microsoft.com/office/powerpoint/2010/main" val="2669687006"/>
              </p:ext>
            </p:extLst>
          </p:nvPr>
        </p:nvGraphicFramePr>
        <p:xfrm>
          <a:off x="5345113" y="787240"/>
          <a:ext cx="3798887" cy="2147887"/>
        </p:xfrm>
        <a:graphic>
          <a:graphicData uri="http://schemas.openxmlformats.org/presentationml/2006/ole">
            <mc:AlternateContent xmlns:mc="http://schemas.openxmlformats.org/markup-compatibility/2006">
              <mc:Choice xmlns:v="urn:schemas-microsoft-com:vml" Requires="v">
                <p:oleObj spid="_x0000_s24874" name="Visio" r:id="rId4" imgW="7381653" imgH="4186620" progId="Visio.Drawing.11">
                  <p:embed/>
                </p:oleObj>
              </mc:Choice>
              <mc:Fallback>
                <p:oleObj name="Visio" r:id="rId4" imgW="7381653" imgH="418662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5113" y="787240"/>
                        <a:ext cx="3798887" cy="2147887"/>
                      </a:xfrm>
                      <a:prstGeom prst="rect">
                        <a:avLst/>
                      </a:prstGeom>
                      <a:noFill/>
                      <a:ln>
                        <a:noFill/>
                      </a:ln>
                    </p:spPr>
                  </p:pic>
                </p:oleObj>
              </mc:Fallback>
            </mc:AlternateContent>
          </a:graphicData>
        </a:graphic>
      </p:graphicFrame>
      <p:graphicFrame>
        <p:nvGraphicFramePr>
          <p:cNvPr id="11" name="对象 8"/>
          <p:cNvGraphicFramePr>
            <a:graphicFrameLocks noChangeAspect="1"/>
          </p:cNvGraphicFramePr>
          <p:nvPr>
            <p:extLst>
              <p:ext uri="{D42A27DB-BD31-4B8C-83A1-F6EECF244321}">
                <p14:modId xmlns:p14="http://schemas.microsoft.com/office/powerpoint/2010/main" val="3337698526"/>
              </p:ext>
            </p:extLst>
          </p:nvPr>
        </p:nvGraphicFramePr>
        <p:xfrm>
          <a:off x="5968495" y="3400390"/>
          <a:ext cx="3240088" cy="2300287"/>
        </p:xfrm>
        <a:graphic>
          <a:graphicData uri="http://schemas.openxmlformats.org/presentationml/2006/ole">
            <mc:AlternateContent xmlns:mc="http://schemas.openxmlformats.org/markup-compatibility/2006">
              <mc:Choice xmlns:v="urn:schemas-microsoft-com:vml" Requires="v">
                <p:oleObj spid="_x0000_s24875" name="Visio" r:id="rId6" imgW="5434739" imgH="3868807" progId="Visio.Drawing.11">
                  <p:embed/>
                </p:oleObj>
              </mc:Choice>
              <mc:Fallback>
                <p:oleObj name="Visio" r:id="rId6" imgW="5434739" imgH="3868807" progId="Visio.Drawing.11">
                  <p:embed/>
                  <p:pic>
                    <p:nvPicPr>
                      <p:cNvPr id="0" name=""/>
                      <p:cNvPicPr>
                        <a:picLocks noChangeAspect="1" noChangeArrowheads="1"/>
                      </p:cNvPicPr>
                      <p:nvPr/>
                    </p:nvPicPr>
                    <p:blipFill>
                      <a:blip r:embed="rId7"/>
                      <a:srcRect/>
                      <a:stretch>
                        <a:fillRect/>
                      </a:stretch>
                    </p:blipFill>
                    <p:spPr bwMode="auto">
                      <a:xfrm>
                        <a:off x="5968495" y="3400390"/>
                        <a:ext cx="3240088"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标题 2"/>
          <p:cNvSpPr>
            <a:spLocks noGrp="1"/>
          </p:cNvSpPr>
          <p:nvPr>
            <p:ph type="title"/>
          </p:nvPr>
        </p:nvSpPr>
        <p:spPr/>
        <p:txBody>
          <a:bodyPr>
            <a:normAutofit/>
          </a:bodyPr>
          <a:lstStyle/>
          <a:p>
            <a:r>
              <a:rPr lang="zh-CN" altLang="en-US" dirty="0">
                <a:latin typeface="黑体" panose="02010609060101010101" pitchFamily="49" charset="-122"/>
                <a:ea typeface="黑体" panose="02010609060101010101" pitchFamily="49" charset="-122"/>
              </a:rPr>
              <a:t>前期：基于</a:t>
            </a:r>
            <a:r>
              <a:rPr lang="en-US" altLang="zh-CN" dirty="0">
                <a:latin typeface="黑体" panose="02010609060101010101" pitchFamily="49" charset="-122"/>
                <a:ea typeface="黑体" panose="02010609060101010101" pitchFamily="49" charset="-122"/>
              </a:rPr>
              <a:t>SRS</a:t>
            </a:r>
            <a:r>
              <a:rPr lang="zh-CN" altLang="en-US" dirty="0">
                <a:latin typeface="黑体" panose="02010609060101010101" pitchFamily="49" charset="-122"/>
                <a:ea typeface="黑体" panose="02010609060101010101" pitchFamily="49" charset="-122"/>
              </a:rPr>
              <a:t>架构的通用读出电子学设计</a:t>
            </a:r>
          </a:p>
        </p:txBody>
      </p:sp>
      <p:pic>
        <p:nvPicPr>
          <p:cNvPr id="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2607807"/>
            <a:ext cx="5880678" cy="386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日期占位符 3"/>
          <p:cNvSpPr>
            <a:spLocks noGrp="1"/>
          </p:cNvSpPr>
          <p:nvPr>
            <p:ph type="dt" sz="half" idx="10"/>
          </p:nvPr>
        </p:nvSpPr>
        <p:spPr>
          <a:xfrm>
            <a:off x="76200" y="6477000"/>
            <a:ext cx="914400" cy="304800"/>
          </a:xfrm>
        </p:spPr>
        <p:txBody>
          <a:bodyPr/>
          <a:lstStyle/>
          <a:p>
            <a:fld id="{93E77DFD-BBEC-49EC-A6C4-32319EC3BAD6}" type="datetime1">
              <a:rPr lang="zh-CN" altLang="en-US" smtClean="0"/>
              <a:t>2018/10/15</a:t>
            </a:fld>
            <a:endParaRPr lang="en-US"/>
          </a:p>
        </p:txBody>
      </p:sp>
      <p:sp>
        <p:nvSpPr>
          <p:cNvPr id="9"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2" name="灯片编号占位符 1"/>
          <p:cNvSpPr>
            <a:spLocks noGrp="1"/>
          </p:cNvSpPr>
          <p:nvPr>
            <p:ph type="sldNum" sz="quarter" idx="12"/>
          </p:nvPr>
        </p:nvSpPr>
        <p:spPr/>
        <p:txBody>
          <a:bodyPr/>
          <a:lstStyle/>
          <a:p>
            <a:fld id="{3E259F91-715E-4CA3-9356-63EE0492BF41}" type="slidenum">
              <a:rPr lang="en-US" altLang="zh-CN" smtClean="0">
                <a:solidFill>
                  <a:prstClr val="black"/>
                </a:solidFill>
              </a:rPr>
              <a:pPr/>
              <a:t>42</a:t>
            </a:fld>
            <a:endParaRPr lang="en-US" altLang="zh-CN">
              <a:solidFill>
                <a:prstClr val="black"/>
              </a:solidFill>
            </a:endParaRPr>
          </a:p>
        </p:txBody>
      </p:sp>
      <p:cxnSp>
        <p:nvCxnSpPr>
          <p:cNvPr id="5" name="直接连接符 4"/>
          <p:cNvCxnSpPr>
            <a:cxnSpLocks/>
          </p:cNvCxnSpPr>
          <p:nvPr/>
        </p:nvCxnSpPr>
        <p:spPr>
          <a:xfrm flipH="1">
            <a:off x="1981202" y="1828800"/>
            <a:ext cx="3505198" cy="77900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直接连接符 11"/>
          <p:cNvCxnSpPr>
            <a:cxnSpLocks/>
          </p:cNvCxnSpPr>
          <p:nvPr/>
        </p:nvCxnSpPr>
        <p:spPr>
          <a:xfrm flipH="1">
            <a:off x="3657602" y="1905000"/>
            <a:ext cx="1828798" cy="70280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接连接符 13"/>
          <p:cNvCxnSpPr>
            <a:cxnSpLocks/>
          </p:cNvCxnSpPr>
          <p:nvPr/>
        </p:nvCxnSpPr>
        <p:spPr>
          <a:xfrm flipH="1">
            <a:off x="4038600" y="2133600"/>
            <a:ext cx="2438400" cy="48822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cxnSpLocks/>
          </p:cNvCxnSpPr>
          <p:nvPr/>
        </p:nvCxnSpPr>
        <p:spPr>
          <a:xfrm flipH="1">
            <a:off x="5867400" y="2209800"/>
            <a:ext cx="609600" cy="5334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cxnSpLocks/>
          </p:cNvCxnSpPr>
          <p:nvPr/>
        </p:nvCxnSpPr>
        <p:spPr>
          <a:xfrm flipH="1">
            <a:off x="228602" y="1219200"/>
            <a:ext cx="5334000" cy="14407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cxnSpLocks/>
          </p:cNvCxnSpPr>
          <p:nvPr/>
        </p:nvCxnSpPr>
        <p:spPr>
          <a:xfrm flipH="1">
            <a:off x="1538364" y="1219200"/>
            <a:ext cx="4024238" cy="144072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537022"/>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err="1">
                <a:latin typeface="Times New Roman" panose="02020603050405020304" pitchFamily="18" charset="0"/>
                <a:ea typeface="黑体" panose="02010609060101010101" pitchFamily="49" charset="-122"/>
                <a:cs typeface="Times New Roman" panose="02020603050405020304" pitchFamily="18" charset="0"/>
              </a:rPr>
              <a:t>Feminos</a:t>
            </a:r>
            <a:r>
              <a:rPr lang="zh-CN" altLang="en-US" dirty="0">
                <a:latin typeface="黑体" panose="02010609060101010101" pitchFamily="49" charset="-122"/>
                <a:ea typeface="黑体" panose="02010609060101010101" pitchFamily="49" charset="-122"/>
              </a:rPr>
              <a:t>系统</a:t>
            </a:r>
          </a:p>
        </p:txBody>
      </p:sp>
      <p:sp>
        <p:nvSpPr>
          <p:cNvPr id="7" name="矩形 6"/>
          <p:cNvSpPr/>
          <p:nvPr/>
        </p:nvSpPr>
        <p:spPr>
          <a:xfrm>
            <a:off x="631551" y="3799344"/>
            <a:ext cx="5020229" cy="2677656"/>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sz="2000" b="0" i="0" u="none" smtId="4294967295">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sz="2000" b="0" i="0" u="none" smtId="4294967295">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sz="2000" b="0" i="0" u="none" smtId="4294967295">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sz="2000" b="0" i="0" u="none" smtId="4294967295">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sz="2000" b="0" i="0" u="none" smtId="4294967295">
                <a:solidFill>
                  <a:schemeClr val="tx1"/>
                </a:solidFill>
                <a:latin typeface="Arial" panose="020B0604020202020204" pitchFamily="34" charset="0"/>
                <a:ea typeface="宋体" panose="02010600030101010101" pitchFamily="2" charset="-122"/>
              </a:defRPr>
            </a:lvl5pPr>
          </a:lstStyle>
          <a:p>
            <a:pPr marL="246888" lvl="1" indent="-246888" eaLnBrk="1" hangingPunct="1">
              <a:lnSpc>
                <a:spcPct val="90000"/>
              </a:lnSpc>
              <a:spcBef>
                <a:spcPts val="1800"/>
              </a:spcBef>
              <a:buClr>
                <a:schemeClr val="accent5"/>
              </a:buClr>
              <a:buFont typeface="Wingdings" panose="05000000000000000000" pitchFamily="2" charset="2"/>
              <a:buChar char="§"/>
            </a:pPr>
            <a:r>
              <a:rPr lang="zh-CN" altLang="en-US" sz="2400" dirty="0">
                <a:latin typeface="黑体" panose="02010609060101010101" pitchFamily="49" charset="-122"/>
                <a:ea typeface="黑体" panose="02010609060101010101" pitchFamily="49" charset="-122"/>
              </a:rPr>
              <a:t>前端：</a:t>
            </a:r>
            <a:endParaRPr lang="en-US" altLang="zh-CN" sz="2400" dirty="0">
              <a:latin typeface="黑体" panose="02010609060101010101" pitchFamily="49" charset="-122"/>
              <a:ea typeface="黑体" panose="02010609060101010101" pitchFamily="49" charset="-122"/>
            </a:endParaRPr>
          </a:p>
          <a:p>
            <a:pPr marL="704088" lvl="2" indent="-246888" eaLnBrk="1" hangingPunct="1">
              <a:lnSpc>
                <a:spcPct val="90000"/>
              </a:lnSpc>
              <a:spcBef>
                <a:spcPts val="1800"/>
              </a:spcBef>
              <a:buClr>
                <a:schemeClr val="accent5"/>
              </a:buClr>
              <a:buFont typeface="Wingdings" panose="05000000000000000000" pitchFamily="2" charset="2"/>
              <a:buChar char="§"/>
            </a:pPr>
            <a:r>
              <a:rPr lang="en-US" altLang="zh-CN" sz="2400" dirty="0">
                <a:latin typeface="黑体" panose="02010609060101010101" pitchFamily="49" charset="-122"/>
                <a:ea typeface="黑体" panose="02010609060101010101" pitchFamily="49" charset="-122"/>
              </a:rPr>
              <a:t>FEC</a:t>
            </a:r>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AFTER/AGET</a:t>
            </a:r>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288/256</a:t>
            </a:r>
            <a:r>
              <a:rPr lang="zh-CN" altLang="en-US" sz="2400" dirty="0">
                <a:latin typeface="黑体" panose="02010609060101010101" pitchFamily="49" charset="-122"/>
                <a:ea typeface="黑体" panose="02010609060101010101" pitchFamily="49" charset="-122"/>
              </a:rPr>
              <a:t>路</a:t>
            </a:r>
            <a:endParaRPr lang="en-US" altLang="zh-CN" sz="2400" dirty="0">
              <a:latin typeface="黑体" panose="02010609060101010101" pitchFamily="49" charset="-122"/>
              <a:ea typeface="黑体" panose="02010609060101010101" pitchFamily="49" charset="-122"/>
            </a:endParaRPr>
          </a:p>
          <a:p>
            <a:pPr marL="246888" lvl="1" indent="-246888" eaLnBrk="1" hangingPunct="1">
              <a:lnSpc>
                <a:spcPct val="90000"/>
              </a:lnSpc>
              <a:spcBef>
                <a:spcPts val="1800"/>
              </a:spcBef>
              <a:buClr>
                <a:schemeClr val="accent5"/>
              </a:buClr>
              <a:buFont typeface="Wingdings" panose="05000000000000000000" pitchFamily="2" charset="2"/>
              <a:buChar char="§"/>
            </a:pPr>
            <a:r>
              <a:rPr lang="zh-CN" altLang="en-US" sz="2400" dirty="0">
                <a:latin typeface="黑体" panose="02010609060101010101" pitchFamily="49" charset="-122"/>
                <a:ea typeface="黑体" panose="02010609060101010101" pitchFamily="49" charset="-122"/>
              </a:rPr>
              <a:t>数字板：</a:t>
            </a:r>
            <a:endParaRPr lang="en-US" altLang="zh-CN" sz="2400" dirty="0">
              <a:latin typeface="黑体" panose="02010609060101010101" pitchFamily="49" charset="-122"/>
              <a:ea typeface="黑体" panose="02010609060101010101" pitchFamily="49" charset="-122"/>
            </a:endParaRPr>
          </a:p>
          <a:p>
            <a:pPr marL="704088" lvl="2" indent="-246888" eaLnBrk="1" hangingPunct="1">
              <a:lnSpc>
                <a:spcPct val="90000"/>
              </a:lnSpc>
              <a:spcBef>
                <a:spcPts val="1800"/>
              </a:spcBef>
              <a:buClr>
                <a:schemeClr val="accent5"/>
              </a:buClr>
              <a:buFont typeface="Wingdings" panose="05000000000000000000" pitchFamily="2" charset="2"/>
              <a:buChar char="§"/>
            </a:pPr>
            <a:r>
              <a:rPr lang="en-US" altLang="zh-CN" sz="2400" dirty="0" err="1">
                <a:latin typeface="黑体" panose="02010609060101010101" pitchFamily="49" charset="-122"/>
                <a:ea typeface="黑体" panose="02010609060101010101" pitchFamily="49" charset="-122"/>
              </a:rPr>
              <a:t>Feminos</a:t>
            </a:r>
            <a:r>
              <a:rPr lang="zh-CN" altLang="en-US" sz="2400" dirty="0">
                <a:latin typeface="黑体" panose="02010609060101010101" pitchFamily="49" charset="-122"/>
                <a:ea typeface="黑体" panose="02010609060101010101" pitchFamily="49" charset="-122"/>
              </a:rPr>
              <a:t>，连接</a:t>
            </a: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块</a:t>
            </a:r>
            <a:r>
              <a:rPr lang="en-US" altLang="zh-CN" sz="2400" dirty="0">
                <a:latin typeface="黑体" panose="02010609060101010101" pitchFamily="49" charset="-122"/>
                <a:ea typeface="黑体" panose="02010609060101010101" pitchFamily="49" charset="-122"/>
              </a:rPr>
              <a:t>FEC</a:t>
            </a:r>
          </a:p>
          <a:p>
            <a:pPr marL="704088" lvl="2" indent="-246888" eaLnBrk="1" hangingPunct="1">
              <a:lnSpc>
                <a:spcPct val="90000"/>
              </a:lnSpc>
              <a:spcBef>
                <a:spcPts val="1800"/>
              </a:spcBef>
              <a:buClr>
                <a:schemeClr val="accent5"/>
              </a:buClr>
              <a:buFont typeface="Wingdings" panose="05000000000000000000" pitchFamily="2" charset="2"/>
              <a:buChar char="§"/>
            </a:pPr>
            <a:r>
              <a:rPr lang="zh-CN" altLang="en-US" sz="2400" dirty="0">
                <a:latin typeface="黑体" panose="02010609060101010101" pitchFamily="49" charset="-122"/>
                <a:ea typeface="黑体" panose="02010609060101010101" pitchFamily="49" charset="-122"/>
              </a:rPr>
              <a:t>时钟触发板</a:t>
            </a:r>
            <a:endParaRPr lang="en-US" altLang="zh-CN" sz="2400" dirty="0">
              <a:latin typeface="黑体" panose="02010609060101010101" pitchFamily="49" charset="-122"/>
              <a:ea typeface="黑体" panose="02010609060101010101" pitchFamily="49" charset="-122"/>
            </a:endParaRPr>
          </a:p>
        </p:txBody>
      </p:sp>
      <p:pic>
        <p:nvPicPr>
          <p:cNvPr id="8" name="图片 7" descr="F:\Licheng_Design\PandaXIII_System\LiCheng文档\毕业论文\图片\minos.jpg"/>
          <p:cNvPicPr/>
          <p:nvPr/>
        </p:nvPicPr>
        <p:blipFill>
          <a:blip r:embed="rId3" cstate="print">
            <a:extLst>
              <a:ext uri="{28A0092B-C50C-407E-A947-70E740481C1C}">
                <a14:useLocalDpi xmlns:a14="http://schemas.microsoft.com/office/drawing/2010/main" val="0"/>
              </a:ext>
            </a:extLst>
          </a:blip>
          <a:srcRect/>
          <a:stretch>
            <a:fillRect/>
          </a:stretch>
        </p:blipFill>
        <p:spPr>
          <a:xfrm>
            <a:off x="1697580" y="761920"/>
            <a:ext cx="5541420" cy="3169510"/>
          </a:xfrm>
          <a:prstGeom prst="rect">
            <a:avLst/>
          </a:prstGeom>
          <a:noFill/>
          <a:ln>
            <a:noFill/>
          </a:ln>
        </p:spPr>
      </p:pic>
      <p:sp>
        <p:nvSpPr>
          <p:cNvPr id="9" name="文本框 8"/>
          <p:cNvSpPr txBox="1"/>
          <p:nvPr/>
        </p:nvSpPr>
        <p:spPr>
          <a:xfrm>
            <a:off x="5820358" y="4676507"/>
            <a:ext cx="2319866" cy="923330"/>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none" rtlCol="0">
            <a:spAutoFit/>
          </a:bodyPr>
          <a:lstStyle/>
          <a:p>
            <a:pPr marL="285750" indent="-285750">
              <a:lnSpc>
                <a:spcPct val="150000"/>
              </a:lnSpc>
              <a:buFont typeface="Wingdings" panose="05000000000000000000" pitchFamily="2" charset="2"/>
              <a:buChar char="Ø"/>
            </a:pPr>
            <a:r>
              <a:rPr lang="zh-CN" altLang="en-US">
                <a:solidFill>
                  <a:srgbClr val="FF0000"/>
                </a:solidFill>
                <a:latin typeface="微软雅黑" panose="020B0503020204020204" pitchFamily="34" charset="-122"/>
                <a:ea typeface="微软雅黑" panose="020B0503020204020204" pitchFamily="34" charset="-122"/>
              </a:rPr>
              <a:t>灵活易用</a:t>
            </a:r>
            <a:endParaRPr lang="en-US" altLang="zh-CN">
              <a:solidFill>
                <a:srgbClr val="FF0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a:solidFill>
                  <a:srgbClr val="FF0000"/>
                </a:solidFill>
                <a:latin typeface="微软雅黑" panose="020B0503020204020204" pitchFamily="34" charset="-122"/>
                <a:ea typeface="微软雅黑" panose="020B0503020204020204" pitchFamily="34" charset="-122"/>
              </a:rPr>
              <a:t>适合中小规模读出</a:t>
            </a:r>
            <a:endParaRPr lang="en-US" altLang="zh-CN">
              <a:solidFill>
                <a:srgbClr val="FF0000"/>
              </a:solidFill>
              <a:latin typeface="微软雅黑" panose="020B0503020204020204" pitchFamily="34" charset="-122"/>
              <a:ea typeface="微软雅黑" panose="020B0503020204020204" pitchFamily="34" charset="-122"/>
            </a:endParaRPr>
          </a:p>
        </p:txBody>
      </p:sp>
      <p:sp>
        <p:nvSpPr>
          <p:cNvPr id="10" name="日期占位符 3"/>
          <p:cNvSpPr>
            <a:spLocks noGrp="1"/>
          </p:cNvSpPr>
          <p:nvPr>
            <p:ph type="dt" sz="half" idx="10"/>
          </p:nvPr>
        </p:nvSpPr>
        <p:spPr>
          <a:xfrm>
            <a:off x="76200" y="6477000"/>
            <a:ext cx="914400" cy="304800"/>
          </a:xfrm>
        </p:spPr>
        <p:txBody>
          <a:bodyPr/>
          <a:lstStyle/>
          <a:p>
            <a:fld id="{46444154-1F40-418D-9E01-0D2AAE6698F4}" type="datetime1">
              <a:rPr lang="zh-CN" altLang="en-US" smtClean="0"/>
              <a:t>2018/10/15</a:t>
            </a:fld>
            <a:endParaRPr lang="en-US"/>
          </a:p>
        </p:txBody>
      </p:sp>
      <p:sp>
        <p:nvSpPr>
          <p:cNvPr id="11"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2" name="灯片编号占位符 1"/>
          <p:cNvSpPr>
            <a:spLocks noGrp="1"/>
          </p:cNvSpPr>
          <p:nvPr>
            <p:ph type="sldNum" sz="quarter" idx="12"/>
          </p:nvPr>
        </p:nvSpPr>
        <p:spPr/>
        <p:txBody>
          <a:bodyPr/>
          <a:lstStyle/>
          <a:p>
            <a:fld id="{3E259F91-715E-4CA3-9356-63EE0492BF41}" type="slidenum">
              <a:rPr lang="en-US" altLang="zh-CN" smtClean="0">
                <a:solidFill>
                  <a:prstClr val="black"/>
                </a:solidFill>
              </a:rPr>
              <a:pPr/>
              <a:t>43</a:t>
            </a:fld>
            <a:endParaRPr lang="en-US" altLang="zh-CN">
              <a:solidFill>
                <a:prstClr val="black"/>
              </a:solidFill>
            </a:endParaRPr>
          </a:p>
        </p:txBody>
      </p:sp>
    </p:spTree>
    <p:extLst>
      <p:ext uri="{BB962C8B-B14F-4D97-AF65-F5344CB8AC3E}">
        <p14:creationId xmlns:p14="http://schemas.microsoft.com/office/powerpoint/2010/main" val="384541850"/>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latin typeface="黑体" panose="02010609060101010101" pitchFamily="49" charset="-122"/>
                <a:ea typeface="黑体" panose="02010609060101010101" pitchFamily="49" charset="-122"/>
              </a:rPr>
              <a:t>针对</a:t>
            </a:r>
            <a:r>
              <a:rPr lang="en-US" altLang="zh-CN" dirty="0">
                <a:latin typeface="Times New Roman" panose="02020603050405020304" pitchFamily="18" charset="0"/>
                <a:ea typeface="黑体" panose="02010609060101010101" pitchFamily="49" charset="-122"/>
                <a:cs typeface="Times New Roman" panose="02020603050405020304" pitchFamily="18" charset="0"/>
              </a:rPr>
              <a:t>AGET</a:t>
            </a:r>
            <a:r>
              <a:rPr lang="zh-CN" altLang="en-US" dirty="0">
                <a:latin typeface="黑体" panose="02010609060101010101" pitchFamily="49" charset="-122"/>
                <a:ea typeface="黑体" panose="02010609060101010101" pitchFamily="49" charset="-122"/>
              </a:rPr>
              <a:t>芯片的通用可扩展读出电子学</a:t>
            </a:r>
          </a:p>
        </p:txBody>
      </p:sp>
      <p:graphicFrame>
        <p:nvGraphicFramePr>
          <p:cNvPr id="10" name="对象 11"/>
          <p:cNvGraphicFramePr>
            <a:graphicFrameLocks noChangeAspect="1"/>
          </p:cNvGraphicFramePr>
          <p:nvPr>
            <p:extLst>
              <p:ext uri="{D42A27DB-BD31-4B8C-83A1-F6EECF244321}">
                <p14:modId xmlns:p14="http://schemas.microsoft.com/office/powerpoint/2010/main" val="3512464214"/>
              </p:ext>
            </p:extLst>
          </p:nvPr>
        </p:nvGraphicFramePr>
        <p:xfrm>
          <a:off x="261827" y="1646853"/>
          <a:ext cx="5009068" cy="3886200"/>
        </p:xfrm>
        <a:graphic>
          <a:graphicData uri="http://schemas.openxmlformats.org/presentationml/2006/ole">
            <mc:AlternateContent xmlns:mc="http://schemas.openxmlformats.org/markup-compatibility/2006">
              <mc:Choice xmlns:v="urn:schemas-microsoft-com:vml" Requires="v">
                <p:oleObj spid="_x0000_s20664" name="Visio" r:id="rId4" imgW="6972423" imgH="5400675" progId="Visio.Drawing.15">
                  <p:embed/>
                </p:oleObj>
              </mc:Choice>
              <mc:Fallback>
                <p:oleObj name="Visio" r:id="rId4" imgW="6972423" imgH="5400675"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827" y="1646853"/>
                        <a:ext cx="5009068" cy="3886200"/>
                      </a:xfrm>
                      <a:prstGeom prst="rect">
                        <a:avLst/>
                      </a:prstGeom>
                      <a:noFill/>
                      <a:ln>
                        <a:noFill/>
                      </a:ln>
                      <a:extLst/>
                    </p:spPr>
                  </p:pic>
                </p:oleObj>
              </mc:Fallback>
            </mc:AlternateContent>
          </a:graphicData>
        </a:graphic>
      </p:graphicFrame>
      <p:sp>
        <p:nvSpPr>
          <p:cNvPr id="11" name="文本框 10">
            <a:extLst>
              <a:ext uri="{FF2B5EF4-FFF2-40B4-BE49-F238E27FC236}">
                <a16:creationId xmlns:a16="http://schemas.microsoft.com/office/drawing/2014/main" id="{88308467-DD6B-49E0-A5E7-E32F33490F9E}"/>
              </a:ext>
            </a:extLst>
          </p:cNvPr>
          <p:cNvSpPr txBox="1"/>
          <p:nvPr/>
        </p:nvSpPr>
        <p:spPr>
          <a:xfrm>
            <a:off x="5113338" y="1278553"/>
            <a:ext cx="3816350" cy="4893647"/>
          </a:xfrm>
          <a:prstGeom prst="rect">
            <a:avLst/>
          </a:prstGeom>
          <a:noFill/>
        </p:spPr>
        <p:txBody>
          <a:bodyPr>
            <a:spAutoFit/>
          </a:bodyPr>
          <a:lstStyle/>
          <a:p>
            <a:pPr marL="285750" indent="-285750">
              <a:lnSpc>
                <a:spcPct val="150000"/>
              </a:lnSpc>
              <a:buFont typeface="Wingdings" panose="05000000000000000000" pitchFamily="2" charset="2"/>
              <a:buChar char="Ø"/>
              <a:defRPr/>
            </a:pPr>
            <a:r>
              <a:rPr lang="zh-CN" altLang="en-US" sz="1600" dirty="0">
                <a:latin typeface="Calibri" panose="020F0502020204030204" pitchFamily="34" charset="0"/>
                <a:ea typeface="+mn-ea"/>
                <a:cs typeface="Calibri" panose="020F0502020204030204" pitchFamily="34" charset="0"/>
              </a:rPr>
              <a:t>系统构成：</a:t>
            </a:r>
            <a:endParaRPr lang="en-US" altLang="zh-CN" sz="1600" dirty="0">
              <a:latin typeface="Calibri" panose="020F0502020204030204" pitchFamily="34" charset="0"/>
              <a:ea typeface="+mn-ea"/>
              <a:cs typeface="Calibri" panose="020F0502020204030204" pitchFamily="34" charset="0"/>
            </a:endParaRPr>
          </a:p>
          <a:p>
            <a:pPr marL="742950" lvl="1" indent="-285750">
              <a:lnSpc>
                <a:spcPct val="150000"/>
              </a:lnSpc>
              <a:buFont typeface="Wingdings" panose="05000000000000000000" pitchFamily="2" charset="2"/>
              <a:buChar char="n"/>
              <a:defRPr/>
            </a:pPr>
            <a:r>
              <a:rPr lang="zh-CN" altLang="en-US" sz="1600" dirty="0">
                <a:latin typeface="Calibri" panose="020F0502020204030204" pitchFamily="34" charset="0"/>
                <a:ea typeface="+mn-ea"/>
                <a:cs typeface="Calibri" panose="020F0502020204030204" pitchFamily="34" charset="0"/>
              </a:rPr>
              <a:t>前端读出板（</a:t>
            </a:r>
            <a:r>
              <a:rPr lang="en-US" altLang="zh-CN" sz="1600" dirty="0">
                <a:latin typeface="Calibri" panose="020F0502020204030204" pitchFamily="34" charset="0"/>
                <a:ea typeface="+mn-ea"/>
                <a:cs typeface="Calibri" panose="020F0502020204030204" pitchFamily="34" charset="0"/>
              </a:rPr>
              <a:t>FEC</a:t>
            </a:r>
            <a:r>
              <a:rPr lang="zh-CN" altLang="en-US" sz="1600" dirty="0">
                <a:latin typeface="Calibri" panose="020F0502020204030204" pitchFamily="34" charset="0"/>
                <a:ea typeface="+mn-ea"/>
                <a:cs typeface="Calibri" panose="020F0502020204030204" pitchFamily="34" charset="0"/>
              </a:rPr>
              <a:t>）</a:t>
            </a:r>
            <a:endParaRPr lang="en-US" altLang="zh-CN" sz="1600" dirty="0">
              <a:latin typeface="Calibri" panose="020F0502020204030204" pitchFamily="34" charset="0"/>
              <a:ea typeface="+mn-ea"/>
              <a:cs typeface="Calibri" panose="020F0502020204030204" pitchFamily="34" charset="0"/>
            </a:endParaRPr>
          </a:p>
          <a:p>
            <a:pPr marL="742950" lvl="1" indent="-285750">
              <a:lnSpc>
                <a:spcPct val="150000"/>
              </a:lnSpc>
              <a:buFont typeface="Wingdings" panose="05000000000000000000" pitchFamily="2" charset="2"/>
              <a:buChar char="n"/>
              <a:defRPr/>
            </a:pPr>
            <a:r>
              <a:rPr lang="zh-CN" altLang="en-US" sz="1600" dirty="0">
                <a:latin typeface="Calibri" panose="020F0502020204030204" pitchFamily="34" charset="0"/>
                <a:ea typeface="+mn-ea"/>
                <a:cs typeface="Calibri" panose="020F0502020204030204" pitchFamily="34" charset="0"/>
              </a:rPr>
              <a:t>数据获取板（</a:t>
            </a:r>
            <a:r>
              <a:rPr lang="en-US" altLang="zh-CN" sz="1600" dirty="0">
                <a:latin typeface="Calibri" panose="020F0502020204030204" pitchFamily="34" charset="0"/>
                <a:ea typeface="+mn-ea"/>
                <a:cs typeface="Calibri" panose="020F0502020204030204" pitchFamily="34" charset="0"/>
              </a:rPr>
              <a:t>DAQ</a:t>
            </a:r>
            <a:r>
              <a:rPr lang="zh-CN" altLang="en-US" sz="1600" dirty="0">
                <a:latin typeface="Calibri" panose="020F0502020204030204" pitchFamily="34" charset="0"/>
                <a:ea typeface="+mn-ea"/>
                <a:cs typeface="Calibri" panose="020F0502020204030204" pitchFamily="34" charset="0"/>
              </a:rPr>
              <a:t>）</a:t>
            </a:r>
            <a:endParaRPr lang="en-US" altLang="zh-CN" sz="1600" dirty="0">
              <a:latin typeface="Calibri" panose="020F0502020204030204" pitchFamily="34" charset="0"/>
              <a:ea typeface="+mn-ea"/>
              <a:cs typeface="Calibri" panose="020F0502020204030204" pitchFamily="34" charset="0"/>
            </a:endParaRPr>
          </a:p>
          <a:p>
            <a:pPr marL="742950" lvl="1" indent="-285750">
              <a:lnSpc>
                <a:spcPct val="150000"/>
              </a:lnSpc>
              <a:buFont typeface="Wingdings" panose="05000000000000000000" pitchFamily="2" charset="2"/>
              <a:buChar char="n"/>
              <a:defRPr/>
            </a:pPr>
            <a:r>
              <a:rPr lang="zh-CN" altLang="en-US" sz="1600" dirty="0">
                <a:latin typeface="Calibri" panose="020F0502020204030204" pitchFamily="34" charset="0"/>
                <a:ea typeface="+mn-ea"/>
                <a:cs typeface="Calibri" panose="020F0502020204030204" pitchFamily="34" charset="0"/>
              </a:rPr>
              <a:t>数据获取软件（</a:t>
            </a:r>
            <a:r>
              <a:rPr lang="en-US" altLang="zh-CN" sz="1600" dirty="0">
                <a:latin typeface="Calibri" panose="020F0502020204030204" pitchFamily="34" charset="0"/>
                <a:ea typeface="+mn-ea"/>
                <a:cs typeface="Calibri" panose="020F0502020204030204" pitchFamily="34" charset="0"/>
              </a:rPr>
              <a:t>+ </a:t>
            </a:r>
            <a:r>
              <a:rPr lang="zh-CN" altLang="en-US" sz="1600" dirty="0">
                <a:latin typeface="Calibri" panose="020F0502020204030204" pitchFamily="34" charset="0"/>
                <a:ea typeface="+mn-ea"/>
                <a:cs typeface="Calibri" panose="020F0502020204030204" pitchFamily="34" charset="0"/>
              </a:rPr>
              <a:t>计算机）</a:t>
            </a:r>
            <a:endParaRPr lang="en-US" altLang="zh-CN" sz="1600" dirty="0">
              <a:latin typeface="Calibri" panose="020F0502020204030204" pitchFamily="34" charset="0"/>
              <a:ea typeface="+mn-ea"/>
              <a:cs typeface="Calibri" panose="020F0502020204030204" pitchFamily="34" charset="0"/>
            </a:endParaRPr>
          </a:p>
          <a:p>
            <a:pPr marL="285750" indent="-285750">
              <a:lnSpc>
                <a:spcPct val="150000"/>
              </a:lnSpc>
              <a:buFont typeface="Wingdings" panose="05000000000000000000" pitchFamily="2" charset="2"/>
              <a:buChar char="Ø"/>
              <a:defRPr/>
            </a:pPr>
            <a:r>
              <a:rPr lang="zh-CN" altLang="en-US" sz="1600" dirty="0">
                <a:latin typeface="Calibri" panose="020F0502020204030204" pitchFamily="34" charset="0"/>
                <a:ea typeface="+mn-ea"/>
                <a:cs typeface="Calibri" panose="020F0502020204030204" pitchFamily="34" charset="0"/>
              </a:rPr>
              <a:t>探测器</a:t>
            </a:r>
            <a:r>
              <a:rPr lang="en-US" altLang="zh-CN" sz="1600" dirty="0">
                <a:latin typeface="Calibri" panose="020F0502020204030204" pitchFamily="34" charset="0"/>
                <a:ea typeface="+mn-ea"/>
                <a:cs typeface="Calibri" panose="020F0502020204030204" pitchFamily="34" charset="0"/>
              </a:rPr>
              <a:t>-FEC</a:t>
            </a:r>
            <a:r>
              <a:rPr lang="zh-CN" altLang="en-US" sz="1600" dirty="0">
                <a:latin typeface="Calibri" panose="020F0502020204030204" pitchFamily="34" charset="0"/>
                <a:ea typeface="+mn-ea"/>
                <a:cs typeface="Calibri" panose="020F0502020204030204" pitchFamily="34" charset="0"/>
              </a:rPr>
              <a:t>连接</a:t>
            </a:r>
            <a:endParaRPr lang="en-US" altLang="zh-CN" sz="1600" dirty="0">
              <a:latin typeface="Calibri" panose="020F0502020204030204" pitchFamily="34" charset="0"/>
              <a:ea typeface="+mn-ea"/>
              <a:cs typeface="Calibri" panose="020F0502020204030204" pitchFamily="34" charset="0"/>
            </a:endParaRPr>
          </a:p>
          <a:p>
            <a:pPr marL="742950" lvl="1" indent="-285750">
              <a:lnSpc>
                <a:spcPct val="150000"/>
              </a:lnSpc>
              <a:buFont typeface="Wingdings" panose="05000000000000000000" pitchFamily="2" charset="2"/>
              <a:buChar char="n"/>
              <a:defRPr/>
            </a:pPr>
            <a:r>
              <a:rPr lang="zh-CN" altLang="en-US" sz="1600" dirty="0">
                <a:latin typeface="Calibri" panose="020F0502020204030204" pitchFamily="34" charset="0"/>
                <a:ea typeface="+mn-ea"/>
                <a:cs typeface="Calibri" panose="020F0502020204030204" pitchFamily="34" charset="0"/>
              </a:rPr>
              <a:t>采用</a:t>
            </a:r>
            <a:r>
              <a:rPr lang="en-US" altLang="zh-CN" sz="1600" dirty="0">
                <a:latin typeface="Calibri" panose="020F0502020204030204" pitchFamily="34" charset="0"/>
                <a:ea typeface="+mn-ea"/>
                <a:cs typeface="Calibri" panose="020F0502020204030204" pitchFamily="34" charset="0"/>
              </a:rPr>
              <a:t>80pin </a:t>
            </a:r>
            <a:r>
              <a:rPr lang="zh-CN" altLang="en-US" sz="1600" dirty="0">
                <a:latin typeface="Calibri" panose="020F0502020204030204" pitchFamily="34" charset="0"/>
                <a:ea typeface="+mn-ea"/>
                <a:cs typeface="Calibri" panose="020F0502020204030204" pitchFamily="34" charset="0"/>
              </a:rPr>
              <a:t>高密度连接器</a:t>
            </a:r>
          </a:p>
          <a:p>
            <a:pPr marL="285750" indent="-285750">
              <a:lnSpc>
                <a:spcPct val="150000"/>
              </a:lnSpc>
              <a:buFont typeface="Wingdings" panose="05000000000000000000" pitchFamily="2" charset="2"/>
              <a:buChar char="Ø"/>
              <a:defRPr/>
            </a:pPr>
            <a:r>
              <a:rPr lang="en-US" altLang="zh-CN" sz="1600" dirty="0">
                <a:latin typeface="Calibri" panose="020F0502020204030204" pitchFamily="34" charset="0"/>
                <a:ea typeface="+mn-ea"/>
                <a:cs typeface="Calibri" panose="020F0502020204030204" pitchFamily="34" charset="0"/>
              </a:rPr>
              <a:t>FEC-DAQ</a:t>
            </a:r>
            <a:r>
              <a:rPr lang="zh-CN" altLang="en-US" sz="1600" dirty="0">
                <a:latin typeface="Calibri" panose="020F0502020204030204" pitchFamily="34" charset="0"/>
                <a:ea typeface="+mn-ea"/>
                <a:cs typeface="Calibri" panose="020F0502020204030204" pitchFamily="34" charset="0"/>
              </a:rPr>
              <a:t>连接</a:t>
            </a:r>
            <a:endParaRPr lang="en-US" altLang="zh-CN" sz="1600" dirty="0">
              <a:latin typeface="Calibri" panose="020F0502020204030204" pitchFamily="34" charset="0"/>
              <a:ea typeface="+mn-ea"/>
              <a:cs typeface="Calibri" panose="020F0502020204030204" pitchFamily="34" charset="0"/>
            </a:endParaRPr>
          </a:p>
          <a:p>
            <a:pPr marL="742950" lvl="1" indent="-285750">
              <a:lnSpc>
                <a:spcPct val="150000"/>
              </a:lnSpc>
              <a:buFont typeface="Wingdings" panose="05000000000000000000" pitchFamily="2" charset="2"/>
              <a:buChar char="n"/>
              <a:defRPr/>
            </a:pPr>
            <a:r>
              <a:rPr lang="zh-CN" altLang="en-US" sz="1600" dirty="0">
                <a:latin typeface="Calibri" panose="020F0502020204030204" pitchFamily="34" charset="0"/>
                <a:ea typeface="+mn-ea"/>
                <a:cs typeface="Calibri" panose="020F0502020204030204" pitchFamily="34" charset="0"/>
              </a:rPr>
              <a:t>单芯双向光纤</a:t>
            </a:r>
            <a:endParaRPr lang="en-US" altLang="zh-CN" sz="1600" dirty="0">
              <a:latin typeface="Calibri" panose="020F0502020204030204" pitchFamily="34" charset="0"/>
              <a:ea typeface="+mn-ea"/>
              <a:cs typeface="Calibri" panose="020F0502020204030204" pitchFamily="34" charset="0"/>
            </a:endParaRPr>
          </a:p>
          <a:p>
            <a:pPr marL="285750" indent="-285750">
              <a:lnSpc>
                <a:spcPct val="150000"/>
              </a:lnSpc>
              <a:buFont typeface="Wingdings" panose="05000000000000000000" pitchFamily="2" charset="2"/>
              <a:buChar char="Ø"/>
              <a:defRPr/>
            </a:pPr>
            <a:r>
              <a:rPr lang="zh-CN" altLang="en-US" sz="1600" dirty="0">
                <a:latin typeface="Calibri" panose="020F0502020204030204" pitchFamily="34" charset="0"/>
                <a:ea typeface="+mn-ea"/>
                <a:cs typeface="Calibri" panose="020F0502020204030204" pitchFamily="34" charset="0"/>
              </a:rPr>
              <a:t>单个</a:t>
            </a:r>
            <a:r>
              <a:rPr lang="en-US" altLang="zh-CN" sz="1600" dirty="0">
                <a:latin typeface="Calibri" panose="020F0502020204030204" pitchFamily="34" charset="0"/>
                <a:ea typeface="+mn-ea"/>
                <a:cs typeface="Calibri" panose="020F0502020204030204" pitchFamily="34" charset="0"/>
              </a:rPr>
              <a:t>FEC</a:t>
            </a:r>
            <a:r>
              <a:rPr lang="zh-CN" altLang="en-US" sz="1600" dirty="0">
                <a:latin typeface="Calibri" panose="020F0502020204030204" pitchFamily="34" charset="0"/>
                <a:ea typeface="+mn-ea"/>
                <a:cs typeface="Calibri" panose="020F0502020204030204" pitchFamily="34" charset="0"/>
              </a:rPr>
              <a:t>可支持</a:t>
            </a:r>
            <a:r>
              <a:rPr lang="en-US" altLang="zh-CN" sz="1600" dirty="0">
                <a:latin typeface="Calibri" panose="020F0502020204030204" pitchFamily="34" charset="0"/>
                <a:ea typeface="+mn-ea"/>
                <a:cs typeface="Calibri" panose="020F0502020204030204" pitchFamily="34" charset="0"/>
              </a:rPr>
              <a:t>256</a:t>
            </a:r>
            <a:r>
              <a:rPr lang="zh-CN" altLang="en-US" sz="1600" dirty="0">
                <a:latin typeface="Calibri" panose="020F0502020204030204" pitchFamily="34" charset="0"/>
                <a:ea typeface="+mn-ea"/>
                <a:cs typeface="Calibri" panose="020F0502020204030204" pitchFamily="34" charset="0"/>
              </a:rPr>
              <a:t>个通道</a:t>
            </a:r>
            <a:endParaRPr lang="en-US" altLang="zh-CN" sz="1600" dirty="0">
              <a:latin typeface="Calibri" panose="020F0502020204030204" pitchFamily="34" charset="0"/>
              <a:ea typeface="+mn-ea"/>
              <a:cs typeface="Calibri" panose="020F0502020204030204" pitchFamily="34" charset="0"/>
            </a:endParaRPr>
          </a:p>
          <a:p>
            <a:pPr marL="285750" indent="-285750">
              <a:lnSpc>
                <a:spcPct val="150000"/>
              </a:lnSpc>
              <a:buFont typeface="Wingdings" panose="05000000000000000000" pitchFamily="2" charset="2"/>
              <a:buChar char="Ø"/>
              <a:defRPr/>
            </a:pPr>
            <a:r>
              <a:rPr lang="en-US" altLang="zh-CN" sz="1600" dirty="0">
                <a:latin typeface="Calibri" panose="020F0502020204030204" pitchFamily="34" charset="0"/>
                <a:cs typeface="Calibri" panose="020F0502020204030204" pitchFamily="34" charset="0"/>
              </a:rPr>
              <a:t>FEC</a:t>
            </a:r>
            <a:r>
              <a:rPr lang="zh-CN" altLang="en-US" sz="1600" dirty="0">
                <a:latin typeface="Calibri" panose="020F0502020204030204" pitchFamily="34" charset="0"/>
                <a:cs typeface="Calibri" panose="020F0502020204030204" pitchFamily="34" charset="0"/>
              </a:rPr>
              <a:t>数量可灵活配置</a:t>
            </a:r>
            <a:endParaRPr lang="en-US" altLang="zh-CN" sz="1600" dirty="0">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Ø"/>
              <a:defRPr/>
            </a:pPr>
            <a:r>
              <a:rPr lang="zh-CN" altLang="en-US" sz="1600" dirty="0">
                <a:latin typeface="Calibri" panose="020F0502020204030204" pitchFamily="34" charset="0"/>
                <a:ea typeface="+mn-ea"/>
                <a:cs typeface="Calibri" panose="020F0502020204030204" pitchFamily="34" charset="0"/>
              </a:rPr>
              <a:t>单个</a:t>
            </a:r>
            <a:r>
              <a:rPr lang="en-US" altLang="zh-CN" sz="1600" dirty="0">
                <a:latin typeface="Calibri" panose="020F0502020204030204" pitchFamily="34" charset="0"/>
                <a:ea typeface="+mn-ea"/>
                <a:cs typeface="Calibri" panose="020F0502020204030204" pitchFamily="34" charset="0"/>
              </a:rPr>
              <a:t>DAQ</a:t>
            </a:r>
            <a:r>
              <a:rPr lang="zh-CN" altLang="en-US" sz="1600" dirty="0">
                <a:latin typeface="Calibri" panose="020F0502020204030204" pitchFamily="34" charset="0"/>
                <a:ea typeface="+mn-ea"/>
                <a:cs typeface="Calibri" panose="020F0502020204030204" pitchFamily="34" charset="0"/>
              </a:rPr>
              <a:t>可支持多达</a:t>
            </a:r>
            <a:r>
              <a:rPr lang="en-US" altLang="zh-CN" sz="1600" dirty="0">
                <a:latin typeface="Calibri" panose="020F0502020204030204" pitchFamily="34" charset="0"/>
                <a:ea typeface="+mn-ea"/>
                <a:cs typeface="Calibri" panose="020F0502020204030204" pitchFamily="34" charset="0"/>
              </a:rPr>
              <a:t>24</a:t>
            </a:r>
            <a:r>
              <a:rPr lang="zh-CN" altLang="en-US" sz="1600" dirty="0">
                <a:latin typeface="Calibri" panose="020F0502020204030204" pitchFamily="34" charset="0"/>
                <a:ea typeface="+mn-ea"/>
                <a:cs typeface="Calibri" panose="020F0502020204030204" pitchFamily="34" charset="0"/>
              </a:rPr>
              <a:t>个</a:t>
            </a:r>
            <a:r>
              <a:rPr lang="en-US" altLang="zh-CN" sz="1600" dirty="0">
                <a:latin typeface="Calibri" panose="020F0502020204030204" pitchFamily="34" charset="0"/>
                <a:ea typeface="+mn-ea"/>
                <a:cs typeface="Calibri" panose="020F0502020204030204" pitchFamily="34" charset="0"/>
              </a:rPr>
              <a:t>FEC(6144</a:t>
            </a:r>
            <a:r>
              <a:rPr lang="zh-CN" altLang="en-US" sz="1600" dirty="0">
                <a:latin typeface="Calibri" panose="020F0502020204030204" pitchFamily="34" charset="0"/>
                <a:ea typeface="+mn-ea"/>
                <a:cs typeface="Calibri" panose="020F0502020204030204" pitchFamily="34" charset="0"/>
              </a:rPr>
              <a:t>路</a:t>
            </a:r>
            <a:r>
              <a:rPr lang="en-US" altLang="zh-CN" sz="1600" dirty="0">
                <a:latin typeface="Calibri" panose="020F0502020204030204" pitchFamily="34" charset="0"/>
                <a:ea typeface="+mn-ea"/>
                <a:cs typeface="Calibri" panose="020F0502020204030204" pitchFamily="34" charset="0"/>
              </a:rPr>
              <a:t>)</a:t>
            </a:r>
          </a:p>
          <a:p>
            <a:pPr marL="285750" indent="-285750">
              <a:lnSpc>
                <a:spcPct val="150000"/>
              </a:lnSpc>
              <a:buFont typeface="Wingdings" panose="05000000000000000000" pitchFamily="2" charset="2"/>
              <a:buChar char="Ø"/>
              <a:defRPr/>
            </a:pPr>
            <a:r>
              <a:rPr lang="en-US" altLang="zh-CN" sz="1600" dirty="0">
                <a:latin typeface="Calibri" panose="020F0502020204030204" pitchFamily="34" charset="0"/>
                <a:cs typeface="Calibri" panose="020F0502020204030204" pitchFamily="34" charset="0"/>
              </a:rPr>
              <a:t>DAQ</a:t>
            </a:r>
            <a:r>
              <a:rPr lang="zh-CN" altLang="en-US" sz="1600" dirty="0">
                <a:latin typeface="Calibri" panose="020F0502020204030204" pitchFamily="34" charset="0"/>
                <a:cs typeface="Calibri" panose="020F0502020204030204" pitchFamily="34" charset="0"/>
              </a:rPr>
              <a:t>到计算机：通过千兆以太网连接</a:t>
            </a:r>
          </a:p>
          <a:p>
            <a:pPr marL="285750" indent="-285750">
              <a:lnSpc>
                <a:spcPct val="150000"/>
              </a:lnSpc>
              <a:buFont typeface="Wingdings" panose="05000000000000000000" pitchFamily="2" charset="2"/>
              <a:buChar char="Ø"/>
              <a:defRPr/>
            </a:pPr>
            <a:r>
              <a:rPr lang="zh-CN" altLang="en-US" sz="1600" dirty="0">
                <a:latin typeface="Calibri" panose="020F0502020204030204" pitchFamily="34" charset="0"/>
                <a:ea typeface="+mn-ea"/>
                <a:cs typeface="Calibri" panose="020F0502020204030204" pitchFamily="34" charset="0"/>
              </a:rPr>
              <a:t>多个</a:t>
            </a:r>
            <a:r>
              <a:rPr lang="en-US" altLang="zh-CN" sz="1600" dirty="0">
                <a:latin typeface="Calibri" panose="020F0502020204030204" pitchFamily="34" charset="0"/>
                <a:ea typeface="+mn-ea"/>
                <a:cs typeface="Calibri" panose="020F0502020204030204" pitchFamily="34" charset="0"/>
              </a:rPr>
              <a:t>DAQ</a:t>
            </a:r>
            <a:r>
              <a:rPr lang="zh-CN" altLang="en-US" sz="1600" dirty="0">
                <a:latin typeface="Calibri" panose="020F0502020204030204" pitchFamily="34" charset="0"/>
                <a:ea typeface="+mn-ea"/>
                <a:cs typeface="Calibri" panose="020F0502020204030204" pitchFamily="34" charset="0"/>
              </a:rPr>
              <a:t>可并行工作以扩展系统规模</a:t>
            </a:r>
            <a:endParaRPr lang="en-US" altLang="zh-CN" sz="1600" dirty="0">
              <a:latin typeface="Calibri" panose="020F0502020204030204" pitchFamily="34" charset="0"/>
              <a:ea typeface="+mn-ea"/>
              <a:cs typeface="Calibri" panose="020F0502020204030204" pitchFamily="34" charset="0"/>
            </a:endParaRPr>
          </a:p>
        </p:txBody>
      </p:sp>
      <p:sp>
        <p:nvSpPr>
          <p:cNvPr id="7" name="日期占位符 3"/>
          <p:cNvSpPr>
            <a:spLocks noGrp="1"/>
          </p:cNvSpPr>
          <p:nvPr>
            <p:ph type="dt" sz="half" idx="10"/>
          </p:nvPr>
        </p:nvSpPr>
        <p:spPr>
          <a:xfrm>
            <a:off x="76200" y="6477000"/>
            <a:ext cx="914400" cy="304800"/>
          </a:xfrm>
        </p:spPr>
        <p:txBody>
          <a:bodyPr/>
          <a:lstStyle/>
          <a:p>
            <a:fld id="{1D2F24C9-70C6-4CF1-A29B-1A8685EBD108}" type="datetime1">
              <a:rPr lang="zh-CN" altLang="en-US" smtClean="0"/>
              <a:t>2018/10/15</a:t>
            </a:fld>
            <a:endParaRPr lang="en-US"/>
          </a:p>
        </p:txBody>
      </p:sp>
      <p:sp>
        <p:nvSpPr>
          <p:cNvPr id="8"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5" name="灯片编号占位符 4"/>
          <p:cNvSpPr>
            <a:spLocks noGrp="1"/>
          </p:cNvSpPr>
          <p:nvPr>
            <p:ph type="sldNum" sz="quarter" idx="12"/>
          </p:nvPr>
        </p:nvSpPr>
        <p:spPr/>
        <p:txBody>
          <a:bodyPr/>
          <a:lstStyle/>
          <a:p>
            <a:fld id="{3E259F91-715E-4CA3-9356-63EE0492BF41}" type="slidenum">
              <a:rPr lang="en-US" altLang="zh-CN" smtClean="0">
                <a:solidFill>
                  <a:prstClr val="black"/>
                </a:solidFill>
              </a:rPr>
              <a:pPr/>
              <a:t>44</a:t>
            </a:fld>
            <a:endParaRPr lang="en-US" altLang="zh-CN">
              <a:solidFill>
                <a:prstClr val="black"/>
              </a:solidFill>
            </a:endParaRPr>
          </a:p>
        </p:txBody>
      </p:sp>
      <p:pic>
        <p:nvPicPr>
          <p:cNvPr id="9" name="图片 8"/>
          <p:cNvPicPr>
            <a:picLocks noChangeAspect="1"/>
          </p:cNvPicPr>
          <p:nvPr/>
        </p:nvPicPr>
        <p:blipFill>
          <a:blip r:embed="rId6"/>
          <a:stretch>
            <a:fillRect/>
          </a:stretch>
        </p:blipFill>
        <p:spPr>
          <a:xfrm>
            <a:off x="2286000" y="4237653"/>
            <a:ext cx="1191635" cy="854505"/>
          </a:xfrm>
          <a:prstGeom prst="rect">
            <a:avLst/>
          </a:prstGeom>
        </p:spPr>
      </p:pic>
      <p:sp>
        <p:nvSpPr>
          <p:cNvPr id="13" name="文本框 12">
            <a:extLst>
              <a:ext uri="{FF2B5EF4-FFF2-40B4-BE49-F238E27FC236}">
                <a16:creationId xmlns:a16="http://schemas.microsoft.com/office/drawing/2014/main" id="{96D206E7-68AF-42FF-9C87-3FA103D1D8C7}"/>
              </a:ext>
            </a:extLst>
          </p:cNvPr>
          <p:cNvSpPr txBox="1"/>
          <p:nvPr/>
        </p:nvSpPr>
        <p:spPr>
          <a:xfrm>
            <a:off x="304800" y="6157040"/>
            <a:ext cx="7134225" cy="369332"/>
          </a:xfrm>
          <a:prstGeom prst="rect">
            <a:avLst/>
          </a:prstGeom>
          <a:noFill/>
        </p:spPr>
        <p:txBody>
          <a:bodyPr wrap="square">
            <a:spAutoFit/>
          </a:bodyPr>
          <a:lstStyle/>
          <a:p>
            <a:pPr marL="0" lvl="1">
              <a:defRPr/>
            </a:pPr>
            <a:r>
              <a:rPr lang="zh-CN" altLang="en-US" b="1" dirty="0">
                <a:solidFill>
                  <a:srgbClr val="FF0000"/>
                </a:solidFill>
                <a:latin typeface="Calibri" panose="020F0502020204030204" pitchFamily="34" charset="0"/>
                <a:ea typeface="+mn-ea"/>
                <a:cs typeface="Calibri" panose="020F0502020204030204" pitchFamily="34" charset="0"/>
              </a:rPr>
              <a:t>详见第二分会场（</a:t>
            </a:r>
            <a:r>
              <a:rPr lang="en-US" altLang="zh-CN" b="1" dirty="0">
                <a:solidFill>
                  <a:srgbClr val="FF0000"/>
                </a:solidFill>
                <a:latin typeface="Calibri" panose="020F0502020204030204" pitchFamily="34" charset="0"/>
                <a:ea typeface="+mn-ea"/>
                <a:cs typeface="Calibri" panose="020F0502020204030204" pitchFamily="34" charset="0"/>
              </a:rPr>
              <a:t>3</a:t>
            </a:r>
            <a:r>
              <a:rPr lang="zh-CN" altLang="en-US" b="1" dirty="0">
                <a:solidFill>
                  <a:srgbClr val="FF0000"/>
                </a:solidFill>
                <a:latin typeface="Calibri" panose="020F0502020204030204" pitchFamily="34" charset="0"/>
                <a:ea typeface="+mn-ea"/>
                <a:cs typeface="Calibri" panose="020F0502020204030204" pitchFamily="34" charset="0"/>
              </a:rPr>
              <a:t>）封常青报告：</a:t>
            </a:r>
            <a:r>
              <a:rPr lang="en-US" altLang="zh-CN" b="1" dirty="0" err="1">
                <a:solidFill>
                  <a:srgbClr val="FF0000"/>
                </a:solidFill>
                <a:latin typeface="Calibri" panose="020F0502020204030204" pitchFamily="34" charset="0"/>
                <a:ea typeface="+mn-ea"/>
                <a:cs typeface="Calibri" panose="020F0502020204030204" pitchFamily="34" charset="0"/>
              </a:rPr>
              <a:t>PandaX</a:t>
            </a:r>
            <a:r>
              <a:rPr lang="en-US" altLang="zh-CN" b="1" dirty="0">
                <a:solidFill>
                  <a:srgbClr val="FF0000"/>
                </a:solidFill>
                <a:latin typeface="Calibri" panose="020F0502020204030204" pitchFamily="34" charset="0"/>
                <a:ea typeface="+mn-ea"/>
                <a:cs typeface="Calibri" panose="020F0502020204030204" pitchFamily="34" charset="0"/>
              </a:rPr>
              <a:t> </a:t>
            </a:r>
            <a:r>
              <a:rPr lang="en-US" altLang="zh-CN" b="1" dirty="0">
                <a:solidFill>
                  <a:srgbClr val="FF0000"/>
                </a:solidFill>
                <a:latin typeface="Calibri" panose="020F0502020204030204" pitchFamily="34" charset="0"/>
                <a:cs typeface="Calibri" panose="020F0502020204030204" pitchFamily="34" charset="0"/>
              </a:rPr>
              <a:t>III</a:t>
            </a:r>
            <a:r>
              <a:rPr lang="zh-CN" altLang="en-US" b="1" dirty="0">
                <a:solidFill>
                  <a:srgbClr val="FF0000"/>
                </a:solidFill>
                <a:latin typeface="Calibri" panose="020F0502020204030204" pitchFamily="34" charset="0"/>
                <a:cs typeface="Calibri" panose="020F0502020204030204" pitchFamily="34" charset="0"/>
              </a:rPr>
              <a:t>读出电子学设计及进展</a:t>
            </a:r>
          </a:p>
        </p:txBody>
      </p:sp>
    </p:spTree>
    <p:extLst>
      <p:ext uri="{BB962C8B-B14F-4D97-AF65-F5344CB8AC3E}">
        <p14:creationId xmlns:p14="http://schemas.microsoft.com/office/powerpoint/2010/main" val="2094916933"/>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F:\Licheng_Design\PandaXIII_System\LiCheng文档\毕业论文\图片\system_v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5618" y="1185416"/>
            <a:ext cx="3463915" cy="2699653"/>
          </a:xfrm>
          <a:prstGeom prst="rect">
            <a:avLst/>
          </a:prstGeom>
          <a:noFill/>
          <a:ln>
            <a:noFill/>
          </a:ln>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209800"/>
            <a:ext cx="3176137" cy="2719852"/>
          </a:xfrm>
          <a:prstGeom prst="rect">
            <a:avLst/>
          </a:prstGeom>
        </p:spPr>
      </p:pic>
      <p:sp>
        <p:nvSpPr>
          <p:cNvPr id="59395" name="标题 1"/>
          <p:cNvSpPr>
            <a:spLocks noGrp="1" noChangeArrowheads="1"/>
          </p:cNvSpPr>
          <p:nvPr>
            <p:ph type="title"/>
          </p:nvPr>
        </p:nvSpPr>
        <p:spPr/>
        <p:txBody>
          <a:bodyPr/>
          <a:lstStyle/>
          <a:p>
            <a:r>
              <a:rPr lang="en-US" altLang="zh-CN" dirty="0" err="1">
                <a:latin typeface="Times New Roman" panose="02020603050405020304" pitchFamily="18" charset="0"/>
                <a:cs typeface="Times New Roman" panose="02020603050405020304" pitchFamily="18" charset="0"/>
              </a:rPr>
              <a:t>PandaX</a:t>
            </a:r>
            <a:r>
              <a:rPr lang="en-US" altLang="zh-CN" dirty="0">
                <a:latin typeface="Times New Roman" panose="02020603050405020304" pitchFamily="18" charset="0"/>
                <a:cs typeface="Times New Roman" panose="02020603050405020304" pitchFamily="18" charset="0"/>
              </a:rPr>
              <a:t> III TPC</a:t>
            </a:r>
            <a:r>
              <a:rPr lang="zh-CN" altLang="en-US" dirty="0"/>
              <a:t>原型小系统联调</a:t>
            </a:r>
          </a:p>
        </p:txBody>
      </p:sp>
      <p:sp>
        <p:nvSpPr>
          <p:cNvPr id="59399" name="Rectangle 3"/>
          <p:cNvSpPr>
            <a:spLocks noChangeArrowheads="1"/>
          </p:cNvSpPr>
          <p:nvPr/>
        </p:nvSpPr>
        <p:spPr bwMode="auto">
          <a:xfrm>
            <a:off x="0" y="0"/>
            <a:ext cx="9144000" cy="457200"/>
          </a:xfrm>
          <a:prstGeom prst="rect">
            <a:avLst/>
          </a:prstGeom>
          <a:noFill/>
          <a:ln>
            <a:noFill/>
          </a:ln>
          <a:effectLst>
            <a:prstShdw prst="shdw17" dist="17961" dir="2700000">
              <a:srgbClr val="5C7A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800"/>
          </a:p>
        </p:txBody>
      </p:sp>
      <p:grpSp>
        <p:nvGrpSpPr>
          <p:cNvPr id="2" name="组合 1"/>
          <p:cNvGrpSpPr/>
          <p:nvPr/>
        </p:nvGrpSpPr>
        <p:grpSpPr>
          <a:xfrm>
            <a:off x="3933518" y="843116"/>
            <a:ext cx="2302674" cy="1671484"/>
            <a:chOff x="-235837" y="1253331"/>
            <a:chExt cx="4065587" cy="2951162"/>
          </a:xfrm>
        </p:grpSpPr>
        <p:pic>
          <p:nvPicPr>
            <p:cNvPr id="59401" name="图片 12" descr="E:\jndong\work\PandaX III\FEC\毕业论文\图片\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837" y="1253331"/>
              <a:ext cx="4065587"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文本框 21"/>
            <p:cNvSpPr txBox="1">
              <a:spLocks noChangeArrowheads="1"/>
            </p:cNvSpPr>
            <p:nvPr/>
          </p:nvSpPr>
          <p:spPr bwMode="auto">
            <a:xfrm>
              <a:off x="742950" y="3019425"/>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dirty="0">
                  <a:solidFill>
                    <a:srgbClr val="FFC000"/>
                  </a:solidFill>
                  <a:latin typeface="Times New Roman" panose="02020603050405020304" pitchFamily="18" charset="0"/>
                  <a:ea typeface="黑体" panose="02010609060101010101" pitchFamily="49" charset="-122"/>
                  <a:cs typeface="Times New Roman" panose="02020603050405020304" pitchFamily="18" charset="0"/>
                </a:rPr>
                <a:t>1</a:t>
              </a:r>
              <a:endParaRPr lang="zh-CN" altLang="en-US" sz="2400" b="1" dirty="0">
                <a:solidFill>
                  <a:srgbClr val="FFC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9411" name="文本框 22"/>
            <p:cNvSpPr txBox="1">
              <a:spLocks noChangeArrowheads="1"/>
            </p:cNvSpPr>
            <p:nvPr/>
          </p:nvSpPr>
          <p:spPr bwMode="auto">
            <a:xfrm>
              <a:off x="1470025" y="3422650"/>
              <a:ext cx="338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a:solidFill>
                    <a:srgbClr val="FFC000"/>
                  </a:solidFill>
                  <a:latin typeface="Times New Roman" panose="02020603050405020304" pitchFamily="18" charset="0"/>
                  <a:ea typeface="黑体" panose="02010609060101010101" pitchFamily="49" charset="-122"/>
                  <a:cs typeface="Times New Roman" panose="02020603050405020304" pitchFamily="18" charset="0"/>
                </a:rPr>
                <a:t>2</a:t>
              </a:r>
              <a:endParaRPr lang="zh-CN" altLang="en-US" sz="2400" b="1">
                <a:solidFill>
                  <a:srgbClr val="FFC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9412" name="文本框 23"/>
            <p:cNvSpPr txBox="1">
              <a:spLocks noChangeArrowheads="1"/>
            </p:cNvSpPr>
            <p:nvPr/>
          </p:nvSpPr>
          <p:spPr bwMode="auto">
            <a:xfrm>
              <a:off x="1081087" y="2473325"/>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dirty="0">
                  <a:solidFill>
                    <a:srgbClr val="FFC000"/>
                  </a:solidFill>
                  <a:latin typeface="Times New Roman" panose="02020603050405020304" pitchFamily="18" charset="0"/>
                  <a:ea typeface="黑体" panose="02010609060101010101" pitchFamily="49" charset="-122"/>
                  <a:cs typeface="Times New Roman" panose="02020603050405020304" pitchFamily="18" charset="0"/>
                </a:rPr>
                <a:t>3</a:t>
              </a:r>
              <a:endParaRPr lang="zh-CN" altLang="en-US" sz="2400" b="1" dirty="0">
                <a:solidFill>
                  <a:srgbClr val="FFC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9413" name="文本框 24"/>
            <p:cNvSpPr txBox="1">
              <a:spLocks noChangeArrowheads="1"/>
            </p:cNvSpPr>
            <p:nvPr/>
          </p:nvSpPr>
          <p:spPr bwMode="auto">
            <a:xfrm>
              <a:off x="1808161" y="2819399"/>
              <a:ext cx="33813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dirty="0">
                  <a:solidFill>
                    <a:srgbClr val="FFC000"/>
                  </a:solidFill>
                  <a:latin typeface="Times New Roman" panose="02020603050405020304" pitchFamily="18" charset="0"/>
                  <a:ea typeface="黑体" panose="02010609060101010101" pitchFamily="49" charset="-122"/>
                  <a:cs typeface="Times New Roman" panose="02020603050405020304" pitchFamily="18" charset="0"/>
                </a:rPr>
                <a:t>4</a:t>
              </a:r>
              <a:endParaRPr lang="zh-CN" altLang="en-US" sz="2400" b="1" dirty="0">
                <a:solidFill>
                  <a:srgbClr val="FFC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9414" name="文本框 25"/>
            <p:cNvSpPr txBox="1">
              <a:spLocks noChangeArrowheads="1"/>
            </p:cNvSpPr>
            <p:nvPr/>
          </p:nvSpPr>
          <p:spPr bwMode="auto">
            <a:xfrm>
              <a:off x="2119312" y="2266950"/>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a:solidFill>
                    <a:srgbClr val="FFC000"/>
                  </a:solidFill>
                  <a:latin typeface="Times New Roman" panose="02020603050405020304" pitchFamily="18" charset="0"/>
                  <a:ea typeface="黑体" panose="02010609060101010101" pitchFamily="49" charset="-122"/>
                  <a:cs typeface="Times New Roman" panose="02020603050405020304" pitchFamily="18" charset="0"/>
                </a:rPr>
                <a:t>6</a:t>
              </a:r>
              <a:endParaRPr lang="zh-CN" altLang="en-US" sz="2400" b="1">
                <a:solidFill>
                  <a:srgbClr val="FFC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9415" name="文本框 26"/>
            <p:cNvSpPr txBox="1">
              <a:spLocks noChangeArrowheads="1"/>
            </p:cNvSpPr>
            <p:nvPr/>
          </p:nvSpPr>
          <p:spPr bwMode="auto">
            <a:xfrm>
              <a:off x="2481262" y="3214687"/>
              <a:ext cx="338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a:solidFill>
                    <a:srgbClr val="FFC000"/>
                  </a:solidFill>
                  <a:latin typeface="Times New Roman" panose="02020603050405020304" pitchFamily="18" charset="0"/>
                  <a:ea typeface="黑体" panose="02010609060101010101" pitchFamily="49" charset="-122"/>
                  <a:cs typeface="Times New Roman" panose="02020603050405020304" pitchFamily="18" charset="0"/>
                </a:rPr>
                <a:t>5</a:t>
              </a:r>
              <a:endParaRPr lang="zh-CN" altLang="en-US" sz="2400" b="1">
                <a:solidFill>
                  <a:srgbClr val="FFC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9416" name="文本框 27"/>
            <p:cNvSpPr txBox="1">
              <a:spLocks noChangeArrowheads="1"/>
            </p:cNvSpPr>
            <p:nvPr/>
          </p:nvSpPr>
          <p:spPr bwMode="auto">
            <a:xfrm>
              <a:off x="2768600" y="2646362"/>
              <a:ext cx="339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a:solidFill>
                    <a:srgbClr val="FFC000"/>
                  </a:solidFill>
                  <a:latin typeface="Times New Roman" panose="02020603050405020304" pitchFamily="18" charset="0"/>
                  <a:ea typeface="黑体" panose="02010609060101010101" pitchFamily="49" charset="-122"/>
                  <a:cs typeface="Times New Roman" panose="02020603050405020304" pitchFamily="18" charset="0"/>
                </a:rPr>
                <a:t>7</a:t>
              </a:r>
              <a:endParaRPr lang="zh-CN" altLang="en-US" sz="2400" b="1">
                <a:solidFill>
                  <a:srgbClr val="FFC000"/>
                </a:solidFill>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59417" name="文本框 12"/>
          <p:cNvSpPr txBox="1">
            <a:spLocks noChangeArrowheads="1"/>
          </p:cNvSpPr>
          <p:nvPr/>
        </p:nvSpPr>
        <p:spPr bwMode="auto">
          <a:xfrm>
            <a:off x="635557" y="5362206"/>
            <a:ext cx="7057922" cy="149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800100" indent="-3429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246888" lvl="1" indent="-246888" fontAlgn="base">
              <a:lnSpc>
                <a:spcPct val="90000"/>
              </a:lnSpc>
              <a:spcBef>
                <a:spcPts val="1800"/>
              </a:spcBef>
              <a:spcAft>
                <a:spcPct val="0"/>
              </a:spcAft>
              <a:buClr>
                <a:schemeClr val="accent5"/>
              </a:buClr>
              <a:buFont typeface="Wingdings" panose="05000000000000000000" pitchFamily="2" charset="2"/>
              <a:buChar char="§"/>
            </a:pPr>
            <a:r>
              <a:rPr lang="en-US" altLang="zh-CN" sz="2400" dirty="0">
                <a:latin typeface="黑体" panose="02010609060101010101" pitchFamily="49" charset="-122"/>
                <a:ea typeface="黑体" panose="02010609060101010101" pitchFamily="49" charset="-122"/>
              </a:rPr>
              <a:t>40kg</a:t>
            </a:r>
            <a:r>
              <a:rPr lang="zh-CN" altLang="en-US" sz="2400" dirty="0">
                <a:latin typeface="黑体" panose="02010609060101010101" pitchFamily="49" charset="-122"/>
                <a:ea typeface="黑体" panose="02010609060101010101" pitchFamily="49" charset="-122"/>
              </a:rPr>
              <a:t>原型时间投影室</a:t>
            </a:r>
            <a:endParaRPr lang="en-US" altLang="zh-CN" sz="2400" dirty="0">
              <a:latin typeface="黑体" panose="02010609060101010101" pitchFamily="49" charset="-122"/>
              <a:ea typeface="黑体" panose="02010609060101010101" pitchFamily="49" charset="-122"/>
            </a:endParaRPr>
          </a:p>
          <a:p>
            <a:pPr marL="246888" lvl="1" indent="-246888" fontAlgn="base">
              <a:lnSpc>
                <a:spcPct val="90000"/>
              </a:lnSpc>
              <a:spcBef>
                <a:spcPts val="1800"/>
              </a:spcBef>
              <a:spcAft>
                <a:spcPct val="0"/>
              </a:spcAft>
              <a:buClr>
                <a:schemeClr val="accent5"/>
              </a:buClr>
              <a:buFont typeface="Wingdings" panose="05000000000000000000" pitchFamily="2" charset="2"/>
              <a:buChar char="§"/>
            </a:pPr>
            <a:r>
              <a:rPr lang="zh-CN" altLang="en-US" sz="2400" dirty="0">
                <a:latin typeface="黑体" panose="02010609060101010101" pitchFamily="49" charset="-122"/>
                <a:ea typeface="黑体" panose="02010609060101010101" pitchFamily="49" charset="-122"/>
              </a:rPr>
              <a:t>端盖读出集成</a:t>
            </a:r>
            <a:r>
              <a:rPr lang="en-US" altLang="zh-CN" sz="2400" dirty="0">
                <a:latin typeface="黑体" panose="02010609060101010101" pitchFamily="49" charset="-122"/>
                <a:ea typeface="黑体" panose="02010609060101010101" pitchFamily="49" charset="-122"/>
              </a:rPr>
              <a:t>7</a:t>
            </a:r>
            <a:r>
              <a:rPr lang="zh-CN" altLang="en-US" sz="2400" dirty="0">
                <a:latin typeface="黑体" panose="02010609060101010101" pitchFamily="49" charset="-122"/>
                <a:ea typeface="黑体" panose="02010609060101010101" pitchFamily="49" charset="-122"/>
              </a:rPr>
              <a:t>块</a:t>
            </a: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Microbulk</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Micromegas</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marL="589788" lvl="2" indent="-246888" fontAlgn="base">
              <a:lnSpc>
                <a:spcPct val="90000"/>
              </a:lnSpc>
              <a:spcBef>
                <a:spcPts val="1800"/>
              </a:spcBef>
              <a:spcAft>
                <a:spcPct val="0"/>
              </a:spcAft>
              <a:buClr>
                <a:schemeClr val="accent5"/>
              </a:buClr>
              <a:buFont typeface="Wingdings" panose="05000000000000000000" pitchFamily="2" charset="2"/>
              <a:buChar char="§"/>
            </a:pPr>
            <a:r>
              <a:rPr lang="en-US" altLang="zh-CN" sz="2000" dirty="0">
                <a:latin typeface="黑体" panose="02010609060101010101" pitchFamily="49" charset="-122"/>
                <a:ea typeface="黑体" panose="02010609060101010101" pitchFamily="49" charset="-122"/>
              </a:rPr>
              <a:t>896</a:t>
            </a:r>
            <a:r>
              <a:rPr lang="zh-CN" altLang="en-US" sz="2000" dirty="0">
                <a:latin typeface="黑体" panose="02010609060101010101" pitchFamily="49" charset="-122"/>
                <a:ea typeface="黑体" panose="02010609060101010101" pitchFamily="49" charset="-122"/>
              </a:rPr>
              <a:t>路阳极条信号</a:t>
            </a:r>
            <a:r>
              <a:rPr lang="en-US" altLang="zh-CN" sz="2000" dirty="0">
                <a:latin typeface="黑体" panose="02010609060101010101" pitchFamily="49" charset="-122"/>
                <a:ea typeface="黑体" panose="02010609060101010101" pitchFamily="49" charset="-122"/>
              </a:rPr>
              <a:t>+7</a:t>
            </a:r>
            <a:r>
              <a:rPr lang="zh-CN" altLang="en-US" sz="2000" dirty="0">
                <a:latin typeface="黑体" panose="02010609060101010101" pitchFamily="49" charset="-122"/>
                <a:ea typeface="黑体" panose="02010609060101010101" pitchFamily="49" charset="-122"/>
              </a:rPr>
              <a:t>路丝网信号</a:t>
            </a:r>
            <a:endParaRPr lang="en-US" altLang="zh-CN" sz="2000" dirty="0">
              <a:latin typeface="黑体" panose="02010609060101010101" pitchFamily="49" charset="-122"/>
              <a:ea typeface="黑体" panose="02010609060101010101" pitchFamily="49" charset="-122"/>
            </a:endParaRPr>
          </a:p>
        </p:txBody>
      </p:sp>
      <p:sp>
        <p:nvSpPr>
          <p:cNvPr id="15" name="日期占位符 3"/>
          <p:cNvSpPr>
            <a:spLocks noGrp="1"/>
          </p:cNvSpPr>
          <p:nvPr>
            <p:ph type="dt" sz="half" idx="10"/>
          </p:nvPr>
        </p:nvSpPr>
        <p:spPr>
          <a:xfrm>
            <a:off x="76200" y="6477000"/>
            <a:ext cx="914400" cy="304800"/>
          </a:xfrm>
        </p:spPr>
        <p:txBody>
          <a:bodyPr/>
          <a:lstStyle/>
          <a:p>
            <a:fld id="{B9A72B11-7C9C-46E4-9C37-EB9834B0C909}" type="datetime1">
              <a:rPr lang="zh-CN" altLang="en-US" smtClean="0"/>
              <a:t>2018/10/15</a:t>
            </a:fld>
            <a:endParaRPr lang="en-US"/>
          </a:p>
        </p:txBody>
      </p:sp>
      <p:sp>
        <p:nvSpPr>
          <p:cNvPr id="3" name="灯片编号占位符 2"/>
          <p:cNvSpPr>
            <a:spLocks noGrp="1"/>
          </p:cNvSpPr>
          <p:nvPr>
            <p:ph type="sldNum" sz="quarter" idx="12"/>
          </p:nvPr>
        </p:nvSpPr>
        <p:spPr/>
        <p:txBody>
          <a:bodyPr/>
          <a:lstStyle/>
          <a:p>
            <a:fld id="{3E259F91-715E-4CA3-9356-63EE0492BF41}" type="slidenum">
              <a:rPr lang="en-US" altLang="zh-CN" smtClean="0">
                <a:solidFill>
                  <a:prstClr val="black"/>
                </a:solidFill>
              </a:rPr>
              <a:pPr/>
              <a:t>45</a:t>
            </a:fld>
            <a:endParaRPr lang="en-US" altLang="zh-CN">
              <a:solidFill>
                <a:prstClr val="black"/>
              </a:solidFill>
            </a:endParaRPr>
          </a:p>
        </p:txBody>
      </p:sp>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l="3889" r="10741"/>
          <a:stretch/>
        </p:blipFill>
        <p:spPr>
          <a:xfrm>
            <a:off x="6081580" y="1017724"/>
            <a:ext cx="3056351" cy="4773476"/>
          </a:xfrm>
          <a:prstGeom prst="rect">
            <a:avLst/>
          </a:prstGeom>
        </p:spPr>
      </p:pic>
      <p:pic>
        <p:nvPicPr>
          <p:cNvPr id="22" name="图片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0739" y="4266997"/>
            <a:ext cx="2236608" cy="16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241747"/>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图片 4" descr="F:\Licheng_Design\PandaXIII_System\LiCheng文档\毕业论文\图片\测试\FECandMM_副本_meitu_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46313"/>
            <a:ext cx="4786313"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150" y="4360863"/>
            <a:ext cx="2838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矩形 10"/>
          <p:cNvSpPr>
            <a:spLocks noChangeArrowheads="1"/>
          </p:cNvSpPr>
          <p:nvPr/>
        </p:nvSpPr>
        <p:spPr bwMode="auto">
          <a:xfrm>
            <a:off x="468313" y="1052513"/>
            <a:ext cx="719613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342900" indent="-3429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1">
              <a:lnSpc>
                <a:spcPct val="150000"/>
              </a:lnSpc>
              <a:spcBef>
                <a:spcPct val="0"/>
              </a:spcBef>
              <a:buFontTx/>
              <a:buChar char="•"/>
            </a:pPr>
            <a:r>
              <a:rPr lang="zh-CN" altLang="en-US" sz="2000" b="1" dirty="0">
                <a:latin typeface="Arial Unicode MS" panose="020B0604020202020204" pitchFamily="34" charset="-122"/>
                <a:ea typeface="黑体" panose="02010609060101010101" pitchFamily="49" charset="-122"/>
              </a:rPr>
              <a:t>探测器：阻性</a:t>
            </a:r>
            <a:r>
              <a:rPr lang="en-US" altLang="zh-CN" sz="2000" b="1" dirty="0" err="1">
                <a:latin typeface="Arial Unicode MS" panose="020B0604020202020204" pitchFamily="34" charset="-122"/>
                <a:ea typeface="黑体" panose="02010609060101010101" pitchFamily="49" charset="-122"/>
              </a:rPr>
              <a:t>Micromegas</a:t>
            </a:r>
            <a:r>
              <a:rPr lang="zh-CN" altLang="en-US" sz="2000" b="1" dirty="0">
                <a:latin typeface="Arial Unicode MS" panose="020B0604020202020204" pitchFamily="34" charset="-122"/>
                <a:ea typeface="黑体" panose="02010609060101010101" pitchFamily="49" charset="-122"/>
              </a:rPr>
              <a:t>、</a:t>
            </a:r>
            <a:r>
              <a:rPr lang="en-US" altLang="zh-CN" sz="2000" b="1" dirty="0">
                <a:latin typeface="Arial Unicode MS" panose="020B0604020202020204" pitchFamily="34" charset="-122"/>
                <a:ea typeface="黑体" panose="02010609060101010101" pitchFamily="49" charset="-122"/>
              </a:rPr>
              <a:t>GEM</a:t>
            </a:r>
          </a:p>
          <a:p>
            <a:pPr lvl="1">
              <a:lnSpc>
                <a:spcPct val="150000"/>
              </a:lnSpc>
              <a:spcBef>
                <a:spcPct val="0"/>
              </a:spcBef>
              <a:buFontTx/>
              <a:buChar char="•"/>
            </a:pPr>
            <a:r>
              <a:rPr lang="zh-CN" altLang="en-US" sz="2000" b="1" dirty="0">
                <a:latin typeface="Arial Unicode MS" panose="020B0604020202020204" pitchFamily="34" charset="-122"/>
                <a:ea typeface="黑体" panose="02010609060101010101" pitchFamily="49" charset="-122"/>
              </a:rPr>
              <a:t>电子学：</a:t>
            </a:r>
            <a:r>
              <a:rPr lang="en-US" altLang="zh-CN" sz="2000" b="1" dirty="0">
                <a:latin typeface="Arial Unicode MS" panose="020B0604020202020204" pitchFamily="34" charset="-122"/>
                <a:ea typeface="黑体" panose="02010609060101010101" pitchFamily="49" charset="-122"/>
              </a:rPr>
              <a:t>1</a:t>
            </a:r>
            <a:r>
              <a:rPr lang="zh-CN" altLang="en-US" sz="2000" b="1" dirty="0">
                <a:latin typeface="Arial Unicode MS" panose="020B0604020202020204" pitchFamily="34" charset="-122"/>
                <a:ea typeface="黑体" panose="02010609060101010101" pitchFamily="49" charset="-122"/>
              </a:rPr>
              <a:t>块</a:t>
            </a:r>
            <a:r>
              <a:rPr lang="en-US" altLang="zh-CN" sz="2000" b="1" dirty="0">
                <a:latin typeface="Arial Unicode MS" panose="020B0604020202020204" pitchFamily="34" charset="-122"/>
                <a:ea typeface="黑体" panose="02010609060101010101" pitchFamily="49" charset="-122"/>
              </a:rPr>
              <a:t>FEC+1</a:t>
            </a:r>
            <a:r>
              <a:rPr lang="zh-CN" altLang="en-US" sz="2000" b="1" dirty="0">
                <a:latin typeface="Arial Unicode MS" panose="020B0604020202020204" pitchFamily="34" charset="-122"/>
                <a:ea typeface="黑体" panose="02010609060101010101" pitchFamily="49" charset="-122"/>
              </a:rPr>
              <a:t>块</a:t>
            </a:r>
            <a:r>
              <a:rPr lang="en-US" altLang="zh-CN" sz="2000" b="1" dirty="0">
                <a:latin typeface="Arial Unicode MS" panose="020B0604020202020204" pitchFamily="34" charset="-122"/>
                <a:ea typeface="黑体" panose="02010609060101010101" pitchFamily="49" charset="-122"/>
              </a:rPr>
              <a:t>DCM</a:t>
            </a:r>
          </a:p>
        </p:txBody>
      </p:sp>
      <p:pic>
        <p:nvPicPr>
          <p:cNvPr id="55303"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3413" y="2246313"/>
            <a:ext cx="2968625"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图片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638" y="4384675"/>
            <a:ext cx="2154237"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txBox="1">
            <a:spLocks noChangeArrowheads="1"/>
          </p:cNvSpPr>
          <p:nvPr/>
        </p:nvSpPr>
        <p:spPr>
          <a:xfrm>
            <a:off x="457200" y="0"/>
            <a:ext cx="8229600" cy="8382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zh-CN" altLang="en-US" dirty="0">
                <a:latin typeface="黑体" panose="02010609060101010101" pitchFamily="49" charset="-122"/>
                <a:ea typeface="黑体" panose="02010609060101010101" pitchFamily="49" charset="-122"/>
                <a:cs typeface="Times New Roman" panose="02020603050405020304" pitchFamily="18" charset="0"/>
              </a:rPr>
              <a:t>中国科大：阻性</a:t>
            </a:r>
            <a:r>
              <a:rPr lang="en-US" altLang="zh-CN" dirty="0" err="1">
                <a:latin typeface="Times New Roman" panose="02020603050405020304" pitchFamily="18" charset="0"/>
                <a:cs typeface="Times New Roman" panose="02020603050405020304" pitchFamily="18" charset="0"/>
              </a:rPr>
              <a:t>Micromegas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GEM</a:t>
            </a:r>
            <a:r>
              <a:rPr lang="zh-CN" altLang="en-US" dirty="0">
                <a:latin typeface="黑体" panose="02010609060101010101" pitchFamily="49" charset="-122"/>
                <a:ea typeface="黑体" panose="02010609060101010101" pitchFamily="49" charset="-122"/>
                <a:cs typeface="Times New Roman" panose="02020603050405020304" pitchFamily="18" charset="0"/>
              </a:rPr>
              <a:t>测试</a:t>
            </a:r>
            <a:endParaRPr lang="zh-CN" altLang="en-US" dirty="0"/>
          </a:p>
        </p:txBody>
      </p:sp>
      <p:sp>
        <p:nvSpPr>
          <p:cNvPr id="11" name="日期占位符 3"/>
          <p:cNvSpPr>
            <a:spLocks noGrp="1"/>
          </p:cNvSpPr>
          <p:nvPr>
            <p:ph type="dt" sz="half" idx="10"/>
          </p:nvPr>
        </p:nvSpPr>
        <p:spPr>
          <a:xfrm>
            <a:off x="76200" y="6477000"/>
            <a:ext cx="914400" cy="304800"/>
          </a:xfrm>
        </p:spPr>
        <p:txBody>
          <a:bodyPr/>
          <a:lstStyle/>
          <a:p>
            <a:fld id="{B24F94C3-83B1-4B21-B356-1FB175B93BF0}" type="datetime1">
              <a:rPr lang="zh-CN" altLang="en-US" smtClean="0"/>
              <a:t>2018/10/15</a:t>
            </a:fld>
            <a:endParaRPr lang="en-US"/>
          </a:p>
        </p:txBody>
      </p:sp>
      <p:sp>
        <p:nvSpPr>
          <p:cNvPr id="12"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3" name="灯片编号占位符 2"/>
          <p:cNvSpPr>
            <a:spLocks noGrp="1"/>
          </p:cNvSpPr>
          <p:nvPr>
            <p:ph type="sldNum" sz="quarter" idx="12"/>
          </p:nvPr>
        </p:nvSpPr>
        <p:spPr/>
        <p:txBody>
          <a:bodyPr/>
          <a:lstStyle/>
          <a:p>
            <a:fld id="{3E259F91-715E-4CA3-9356-63EE0492BF41}" type="slidenum">
              <a:rPr lang="en-US" altLang="zh-CN" smtClean="0">
                <a:solidFill>
                  <a:prstClr val="black"/>
                </a:solidFill>
              </a:rPr>
              <a:pPr/>
              <a:t>46</a:t>
            </a:fld>
            <a:endParaRPr lang="en-US" altLang="zh-CN">
              <a:solidFill>
                <a:prstClr val="black"/>
              </a:solidFill>
            </a:endParaRPr>
          </a:p>
        </p:txBody>
      </p:sp>
    </p:spTree>
    <p:extLst>
      <p:ext uri="{BB962C8B-B14F-4D97-AF65-F5344CB8AC3E}">
        <p14:creationId xmlns:p14="http://schemas.microsoft.com/office/powerpoint/2010/main" val="3730516940"/>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图片 4" descr="F:\Licheng_Design\PandaXIII_System\LiCheng文档\毕业论文\图片\测试\IMG_20171026_180234_meitu_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2874963"/>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6488" y="1077913"/>
            <a:ext cx="39528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图片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048000"/>
            <a:ext cx="32194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矩形 9"/>
          <p:cNvSpPr>
            <a:spLocks noChangeArrowheads="1"/>
          </p:cNvSpPr>
          <p:nvPr/>
        </p:nvSpPr>
        <p:spPr bwMode="auto">
          <a:xfrm>
            <a:off x="274638" y="1198563"/>
            <a:ext cx="373856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342900" indent="-3429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1">
              <a:lnSpc>
                <a:spcPct val="150000"/>
              </a:lnSpc>
              <a:spcBef>
                <a:spcPct val="0"/>
              </a:spcBef>
              <a:buFontTx/>
              <a:buChar char="•"/>
            </a:pPr>
            <a:r>
              <a:rPr lang="zh-CN" altLang="en-US" sz="2000" b="1" dirty="0">
                <a:latin typeface="Arial Unicode MS" panose="020B0604020202020204" pitchFamily="34" charset="-122"/>
                <a:ea typeface="黑体" panose="02010609060101010101" pitchFamily="49" charset="-122"/>
              </a:rPr>
              <a:t>探测器：阻性</a:t>
            </a:r>
            <a:r>
              <a:rPr lang="en-US" altLang="zh-CN" sz="2000" b="1" dirty="0">
                <a:latin typeface="Arial Unicode MS" panose="020B0604020202020204" pitchFamily="34" charset="-122"/>
                <a:ea typeface="黑体" panose="02010609060101010101" pitchFamily="49" charset="-122"/>
              </a:rPr>
              <a:t>GEM</a:t>
            </a:r>
          </a:p>
          <a:p>
            <a:pPr lvl="1">
              <a:lnSpc>
                <a:spcPct val="150000"/>
              </a:lnSpc>
              <a:spcBef>
                <a:spcPct val="0"/>
              </a:spcBef>
              <a:buFontTx/>
              <a:buChar char="•"/>
            </a:pPr>
            <a:r>
              <a:rPr lang="zh-CN" altLang="en-US" sz="2000" b="1" dirty="0">
                <a:latin typeface="Arial Unicode MS" panose="020B0604020202020204" pitchFamily="34" charset="-122"/>
                <a:ea typeface="黑体" panose="02010609060101010101" pitchFamily="49" charset="-122"/>
              </a:rPr>
              <a:t>放射源：</a:t>
            </a:r>
            <a:r>
              <a:rPr lang="en-US" altLang="zh-CN" sz="2000" b="1" baseline="30000" dirty="0">
                <a:latin typeface="Arial Unicode MS" panose="020B0604020202020204" pitchFamily="34" charset="-122"/>
                <a:ea typeface="黑体" panose="02010609060101010101" pitchFamily="49" charset="-122"/>
              </a:rPr>
              <a:t>55</a:t>
            </a:r>
            <a:r>
              <a:rPr lang="en-US" altLang="zh-CN" sz="2000" b="1" dirty="0">
                <a:latin typeface="Arial Unicode MS" panose="020B0604020202020204" pitchFamily="34" charset="-122"/>
                <a:ea typeface="黑体" panose="02010609060101010101" pitchFamily="49" charset="-122"/>
              </a:rPr>
              <a:t>Fe</a:t>
            </a:r>
          </a:p>
          <a:p>
            <a:pPr lvl="1">
              <a:lnSpc>
                <a:spcPct val="150000"/>
              </a:lnSpc>
              <a:spcBef>
                <a:spcPct val="0"/>
              </a:spcBef>
              <a:buFontTx/>
              <a:buChar char="•"/>
            </a:pPr>
            <a:r>
              <a:rPr lang="zh-CN" altLang="en-US" sz="2000" b="1" dirty="0">
                <a:latin typeface="Arial Unicode MS" panose="020B0604020202020204" pitchFamily="34" charset="-122"/>
                <a:ea typeface="黑体" panose="02010609060101010101" pitchFamily="49" charset="-122"/>
              </a:rPr>
              <a:t>电子学：</a:t>
            </a:r>
            <a:r>
              <a:rPr lang="en-US" altLang="zh-CN" sz="2000" b="1" dirty="0">
                <a:latin typeface="Arial Unicode MS" panose="020B0604020202020204" pitchFamily="34" charset="-122"/>
                <a:ea typeface="黑体" panose="02010609060101010101" pitchFamily="49" charset="-122"/>
              </a:rPr>
              <a:t>2</a:t>
            </a:r>
            <a:r>
              <a:rPr lang="zh-CN" altLang="en-US" sz="2000" b="1" dirty="0">
                <a:latin typeface="Arial Unicode MS" panose="020B0604020202020204" pitchFamily="34" charset="-122"/>
                <a:ea typeface="黑体" panose="02010609060101010101" pitchFamily="49" charset="-122"/>
              </a:rPr>
              <a:t>块</a:t>
            </a:r>
            <a:r>
              <a:rPr lang="en-US" altLang="zh-CN" sz="2000" b="1" dirty="0">
                <a:latin typeface="Arial Unicode MS" panose="020B0604020202020204" pitchFamily="34" charset="-122"/>
                <a:ea typeface="黑体" panose="02010609060101010101" pitchFamily="49" charset="-122"/>
              </a:rPr>
              <a:t>FEC+1</a:t>
            </a:r>
            <a:r>
              <a:rPr lang="zh-CN" altLang="en-US" sz="2000" b="1" dirty="0">
                <a:latin typeface="Arial Unicode MS" panose="020B0604020202020204" pitchFamily="34" charset="-122"/>
                <a:ea typeface="黑体" panose="02010609060101010101" pitchFamily="49" charset="-122"/>
              </a:rPr>
              <a:t>块</a:t>
            </a:r>
            <a:r>
              <a:rPr lang="en-US" altLang="zh-CN" sz="2000" b="1" dirty="0">
                <a:latin typeface="Arial Unicode MS" panose="020B0604020202020204" pitchFamily="34" charset="-122"/>
                <a:ea typeface="黑体" panose="02010609060101010101" pitchFamily="49" charset="-122"/>
              </a:rPr>
              <a:t>DCM</a:t>
            </a:r>
          </a:p>
        </p:txBody>
      </p:sp>
      <p:sp>
        <p:nvSpPr>
          <p:cNvPr id="8" name="标题 1"/>
          <p:cNvSpPr txBox="1">
            <a:spLocks noChangeArrowheads="1"/>
          </p:cNvSpPr>
          <p:nvPr/>
        </p:nvSpPr>
        <p:spPr>
          <a:xfrm>
            <a:off x="457200" y="0"/>
            <a:ext cx="8229600" cy="8382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zh-CN" altLang="en-US" dirty="0">
                <a:latin typeface="黑体" panose="02010609060101010101" pitchFamily="49" charset="-122"/>
                <a:ea typeface="黑体" panose="02010609060101010101" pitchFamily="49" charset="-122"/>
                <a:cs typeface="Times New Roman" panose="02020603050405020304" pitchFamily="18" charset="0"/>
              </a:rPr>
              <a:t>高能所：阻性</a:t>
            </a:r>
            <a:r>
              <a:rPr lang="en-US" altLang="zh-CN" dirty="0">
                <a:latin typeface="Times New Roman" panose="02020603050405020304" pitchFamily="18" charset="0"/>
                <a:ea typeface="黑体" panose="02010609060101010101" pitchFamily="49" charset="-122"/>
                <a:cs typeface="Times New Roman" panose="02020603050405020304" pitchFamily="18" charset="0"/>
              </a:rPr>
              <a:t>GEM</a:t>
            </a:r>
            <a:r>
              <a:rPr lang="zh-CN" altLang="en-US" dirty="0">
                <a:latin typeface="黑体" panose="02010609060101010101" pitchFamily="49" charset="-122"/>
                <a:ea typeface="黑体" panose="02010609060101010101" pitchFamily="49" charset="-122"/>
                <a:cs typeface="Times New Roman" panose="02020603050405020304" pitchFamily="18" charset="0"/>
              </a:rPr>
              <a:t>测试</a:t>
            </a:r>
            <a:endParaRPr lang="zh-CN" altLang="en-US" dirty="0"/>
          </a:p>
        </p:txBody>
      </p:sp>
      <p:sp>
        <p:nvSpPr>
          <p:cNvPr id="9" name="日期占位符 3"/>
          <p:cNvSpPr>
            <a:spLocks noGrp="1"/>
          </p:cNvSpPr>
          <p:nvPr>
            <p:ph type="dt" sz="half" idx="10"/>
          </p:nvPr>
        </p:nvSpPr>
        <p:spPr>
          <a:xfrm>
            <a:off x="76200" y="6477000"/>
            <a:ext cx="914400" cy="304800"/>
          </a:xfrm>
        </p:spPr>
        <p:txBody>
          <a:bodyPr/>
          <a:lstStyle/>
          <a:p>
            <a:fld id="{96DA4F89-9BAC-46F6-BDF7-23BFD78B0147}" type="datetime1">
              <a:rPr lang="zh-CN" altLang="en-US" smtClean="0"/>
              <a:t>2018/10/15</a:t>
            </a:fld>
            <a:endParaRPr lang="en-US"/>
          </a:p>
        </p:txBody>
      </p:sp>
      <p:sp>
        <p:nvSpPr>
          <p:cNvPr id="10"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2" name="灯片编号占位符 1"/>
          <p:cNvSpPr>
            <a:spLocks noGrp="1"/>
          </p:cNvSpPr>
          <p:nvPr>
            <p:ph type="sldNum" sz="quarter" idx="12"/>
          </p:nvPr>
        </p:nvSpPr>
        <p:spPr/>
        <p:txBody>
          <a:bodyPr/>
          <a:lstStyle/>
          <a:p>
            <a:fld id="{3E259F91-715E-4CA3-9356-63EE0492BF41}" type="slidenum">
              <a:rPr lang="en-US" altLang="zh-CN" smtClean="0">
                <a:solidFill>
                  <a:prstClr val="black"/>
                </a:solidFill>
              </a:rPr>
              <a:pPr/>
              <a:t>47</a:t>
            </a:fld>
            <a:endParaRPr lang="en-US" altLang="zh-CN">
              <a:solidFill>
                <a:prstClr val="black"/>
              </a:solidFill>
            </a:endParaRPr>
          </a:p>
        </p:txBody>
      </p:sp>
    </p:spTree>
    <p:extLst>
      <p:ext uri="{BB962C8B-B14F-4D97-AF65-F5344CB8AC3E}">
        <p14:creationId xmlns:p14="http://schemas.microsoft.com/office/powerpoint/2010/main" val="3552862744"/>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内容占位符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4213" y="2800350"/>
            <a:ext cx="3717925" cy="2798763"/>
          </a:xfrm>
        </p:spPr>
      </p:pic>
      <p:pic>
        <p:nvPicPr>
          <p:cNvPr id="59397" name="图片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2497138"/>
            <a:ext cx="4324350"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矩形 7"/>
          <p:cNvSpPr>
            <a:spLocks noChangeArrowheads="1"/>
          </p:cNvSpPr>
          <p:nvPr/>
        </p:nvSpPr>
        <p:spPr bwMode="auto">
          <a:xfrm>
            <a:off x="457200" y="1133475"/>
            <a:ext cx="6807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342900" indent="-3429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1">
              <a:lnSpc>
                <a:spcPct val="150000"/>
              </a:lnSpc>
              <a:spcBef>
                <a:spcPct val="0"/>
              </a:spcBef>
              <a:buFontTx/>
              <a:buChar char="•"/>
            </a:pPr>
            <a:r>
              <a:rPr lang="zh-CN" altLang="en-US" sz="2000" b="1" dirty="0">
                <a:latin typeface="Arial Unicode MS" panose="020B0604020202020204" pitchFamily="34" charset="-122"/>
                <a:ea typeface="黑体" panose="02010609060101010101" pitchFamily="49" charset="-122"/>
              </a:rPr>
              <a:t>探测器：</a:t>
            </a:r>
            <a:r>
              <a:rPr lang="en-US" altLang="zh-CN" sz="2000" b="1" dirty="0">
                <a:latin typeface="Arial Unicode MS" panose="020B0604020202020204" pitchFamily="34" charset="-122"/>
                <a:ea typeface="黑体" panose="02010609060101010101" pitchFamily="49" charset="-122"/>
              </a:rPr>
              <a:t>	</a:t>
            </a:r>
            <a:r>
              <a:rPr lang="zh-CN" altLang="en-US" sz="2000" b="1" dirty="0">
                <a:latin typeface="Arial Unicode MS" panose="020B0604020202020204" pitchFamily="34" charset="-122"/>
                <a:ea typeface="黑体" panose="02010609060101010101" pitchFamily="49" charset="-122"/>
              </a:rPr>
              <a:t>中国科大镀硼</a:t>
            </a:r>
            <a:r>
              <a:rPr lang="en-US" altLang="zh-CN" sz="2000" b="1" dirty="0" err="1">
                <a:latin typeface="Arial Unicode MS" panose="020B0604020202020204" pitchFamily="34" charset="-122"/>
                <a:ea typeface="黑体" panose="02010609060101010101" pitchFamily="49" charset="-122"/>
              </a:rPr>
              <a:t>Micromegas</a:t>
            </a:r>
            <a:endParaRPr lang="zh-CN" altLang="en-US" sz="2000" b="1" dirty="0">
              <a:latin typeface="Arial Unicode MS" panose="020B0604020202020204" pitchFamily="34" charset="-122"/>
              <a:ea typeface="黑体" panose="02010609060101010101" pitchFamily="49" charset="-122"/>
            </a:endParaRPr>
          </a:p>
          <a:p>
            <a:pPr lvl="1">
              <a:lnSpc>
                <a:spcPct val="150000"/>
              </a:lnSpc>
              <a:spcBef>
                <a:spcPct val="0"/>
              </a:spcBef>
              <a:buFontTx/>
              <a:buChar char="•"/>
            </a:pPr>
            <a:r>
              <a:rPr lang="zh-CN" altLang="en-US" sz="2000" b="1" dirty="0">
                <a:latin typeface="Arial Unicode MS" panose="020B0604020202020204" pitchFamily="34" charset="-122"/>
                <a:ea typeface="黑体" panose="02010609060101010101" pitchFamily="49" charset="-122"/>
              </a:rPr>
              <a:t>实验装置：</a:t>
            </a:r>
            <a:r>
              <a:rPr lang="en-US" altLang="zh-CN" sz="2000" b="1" dirty="0">
                <a:latin typeface="Arial Unicode MS" panose="020B0604020202020204" pitchFamily="34" charset="-122"/>
                <a:ea typeface="黑体" panose="02010609060101010101" pitchFamily="49" charset="-122"/>
              </a:rPr>
              <a:t>   </a:t>
            </a:r>
            <a:r>
              <a:rPr lang="zh-CN" altLang="en-US" sz="2000" b="1" dirty="0">
                <a:latin typeface="Arial Unicode MS" panose="020B0604020202020204" pitchFamily="34" charset="-122"/>
                <a:ea typeface="黑体" panose="02010609060101010101" pitchFamily="49" charset="-122"/>
              </a:rPr>
              <a:t>中国散裂中子源“</a:t>
            </a:r>
            <a:r>
              <a:rPr lang="en-US" altLang="zh-CN" sz="2000" b="1" dirty="0">
                <a:latin typeface="Arial Unicode MS" panose="020B0604020202020204" pitchFamily="34" charset="-122"/>
                <a:ea typeface="黑体" panose="02010609060101010101" pitchFamily="49" charset="-122"/>
              </a:rPr>
              <a:t>Back-n</a:t>
            </a:r>
            <a:r>
              <a:rPr lang="zh-CN" altLang="en-US" sz="2000" b="1" dirty="0">
                <a:latin typeface="Arial Unicode MS" panose="020B0604020202020204" pitchFamily="34" charset="-122"/>
                <a:ea typeface="黑体" panose="02010609060101010101" pitchFamily="49" charset="-122"/>
              </a:rPr>
              <a:t>”白光中子束线</a:t>
            </a:r>
            <a:endParaRPr lang="en-US" altLang="zh-CN" sz="2000" b="1" dirty="0">
              <a:latin typeface="Arial Unicode MS" panose="020B0604020202020204" pitchFamily="34" charset="-122"/>
              <a:ea typeface="黑体" panose="02010609060101010101" pitchFamily="49" charset="-122"/>
            </a:endParaRPr>
          </a:p>
          <a:p>
            <a:pPr lvl="1">
              <a:lnSpc>
                <a:spcPct val="150000"/>
              </a:lnSpc>
              <a:spcBef>
                <a:spcPct val="0"/>
              </a:spcBef>
              <a:buFontTx/>
              <a:buChar char="•"/>
            </a:pPr>
            <a:r>
              <a:rPr lang="zh-CN" altLang="en-US" sz="2000" b="1" dirty="0">
                <a:latin typeface="Arial Unicode MS" panose="020B0604020202020204" pitchFamily="34" charset="-122"/>
                <a:ea typeface="黑体" panose="02010609060101010101" pitchFamily="49" charset="-122"/>
              </a:rPr>
              <a:t>电子学：</a:t>
            </a:r>
            <a:r>
              <a:rPr lang="en-US" altLang="zh-CN" sz="2000" b="1" dirty="0">
                <a:latin typeface="Arial Unicode MS" panose="020B0604020202020204" pitchFamily="34" charset="-122"/>
                <a:ea typeface="黑体" panose="02010609060101010101" pitchFamily="49" charset="-122"/>
              </a:rPr>
              <a:t>	1</a:t>
            </a:r>
            <a:r>
              <a:rPr lang="zh-CN" altLang="en-US" sz="2000" b="1" dirty="0">
                <a:latin typeface="Arial Unicode MS" panose="020B0604020202020204" pitchFamily="34" charset="-122"/>
                <a:ea typeface="黑体" panose="02010609060101010101" pitchFamily="49" charset="-122"/>
              </a:rPr>
              <a:t>块</a:t>
            </a:r>
            <a:r>
              <a:rPr lang="en-US" altLang="zh-CN" sz="2000" b="1" dirty="0">
                <a:latin typeface="Arial Unicode MS" panose="020B0604020202020204" pitchFamily="34" charset="-122"/>
                <a:ea typeface="黑体" panose="02010609060101010101" pitchFamily="49" charset="-122"/>
              </a:rPr>
              <a:t>FEC+1</a:t>
            </a:r>
            <a:r>
              <a:rPr lang="zh-CN" altLang="en-US" sz="2000" b="1" dirty="0">
                <a:latin typeface="Arial Unicode MS" panose="020B0604020202020204" pitchFamily="34" charset="-122"/>
                <a:ea typeface="黑体" panose="02010609060101010101" pitchFamily="49" charset="-122"/>
              </a:rPr>
              <a:t>块</a:t>
            </a:r>
            <a:r>
              <a:rPr lang="en-US" altLang="zh-CN" sz="2000" b="1" dirty="0">
                <a:latin typeface="Arial Unicode MS" panose="020B0604020202020204" pitchFamily="34" charset="-122"/>
                <a:ea typeface="黑体" panose="02010609060101010101" pitchFamily="49" charset="-122"/>
              </a:rPr>
              <a:t>DCM</a:t>
            </a:r>
          </a:p>
        </p:txBody>
      </p:sp>
      <p:sp>
        <p:nvSpPr>
          <p:cNvPr id="59399" name="文本框 1"/>
          <p:cNvSpPr txBox="1">
            <a:spLocks noChangeArrowheads="1"/>
          </p:cNvSpPr>
          <p:nvPr/>
        </p:nvSpPr>
        <p:spPr bwMode="auto">
          <a:xfrm>
            <a:off x="1757363" y="5716588"/>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a:t>测试现场照片</a:t>
            </a:r>
          </a:p>
        </p:txBody>
      </p:sp>
      <p:sp>
        <p:nvSpPr>
          <p:cNvPr id="59400" name="文本框 7"/>
          <p:cNvSpPr txBox="1">
            <a:spLocks noChangeArrowheads="1"/>
          </p:cNvSpPr>
          <p:nvPr/>
        </p:nvSpPr>
        <p:spPr bwMode="auto">
          <a:xfrm>
            <a:off x="5680075" y="5880100"/>
            <a:ext cx="2395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800"/>
              <a:t>Φ30mm</a:t>
            </a:r>
            <a:r>
              <a:rPr lang="zh-CN" altLang="en-US" sz="1800"/>
              <a:t>束斑测量结果</a:t>
            </a:r>
          </a:p>
        </p:txBody>
      </p:sp>
      <p:cxnSp>
        <p:nvCxnSpPr>
          <p:cNvPr id="59401" name="直接箭头连接符 4"/>
          <p:cNvCxnSpPr>
            <a:cxnSpLocks noChangeShapeType="1"/>
          </p:cNvCxnSpPr>
          <p:nvPr/>
        </p:nvCxnSpPr>
        <p:spPr bwMode="auto">
          <a:xfrm flipH="1" flipV="1">
            <a:off x="7164388" y="3768725"/>
            <a:ext cx="792162" cy="971550"/>
          </a:xfrm>
          <a:prstGeom prst="straightConnector1">
            <a:avLst/>
          </a:prstGeom>
          <a:noFill/>
          <a:ln w="2857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402" name="文本框 8"/>
          <p:cNvSpPr txBox="1">
            <a:spLocks noChangeArrowheads="1"/>
          </p:cNvSpPr>
          <p:nvPr/>
        </p:nvSpPr>
        <p:spPr bwMode="auto">
          <a:xfrm>
            <a:off x="7148513" y="4829175"/>
            <a:ext cx="18542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000"/>
              <a:t>暗点为</a:t>
            </a:r>
            <a:r>
              <a:rPr lang="el-GR" altLang="zh-CN" sz="1000"/>
              <a:t>Φ</a:t>
            </a:r>
            <a:r>
              <a:rPr lang="en-US" altLang="zh-CN" sz="1000"/>
              <a:t>2mm</a:t>
            </a:r>
            <a:r>
              <a:rPr lang="zh-CN" altLang="en-US" sz="1000"/>
              <a:t>的探测器支撑柱</a:t>
            </a:r>
          </a:p>
        </p:txBody>
      </p:sp>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散裂中子源：白光中子束斑测量</a:t>
            </a:r>
          </a:p>
        </p:txBody>
      </p:sp>
      <p:sp>
        <p:nvSpPr>
          <p:cNvPr id="13" name="日期占位符 3"/>
          <p:cNvSpPr>
            <a:spLocks noGrp="1"/>
          </p:cNvSpPr>
          <p:nvPr>
            <p:ph type="dt" sz="half" idx="10"/>
          </p:nvPr>
        </p:nvSpPr>
        <p:spPr>
          <a:xfrm>
            <a:off x="76200" y="6477000"/>
            <a:ext cx="914400" cy="304800"/>
          </a:xfrm>
        </p:spPr>
        <p:txBody>
          <a:bodyPr/>
          <a:lstStyle/>
          <a:p>
            <a:fld id="{630472C6-6841-421C-BC92-4B52C0CFA8B9}" type="datetime1">
              <a:rPr lang="zh-CN" altLang="en-US" smtClean="0"/>
              <a:t>2018/10/15</a:t>
            </a:fld>
            <a:endParaRPr lang="en-US"/>
          </a:p>
        </p:txBody>
      </p:sp>
      <p:sp>
        <p:nvSpPr>
          <p:cNvPr id="14"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4" name="灯片编号占位符 3"/>
          <p:cNvSpPr>
            <a:spLocks noGrp="1"/>
          </p:cNvSpPr>
          <p:nvPr>
            <p:ph type="sldNum" sz="quarter" idx="12"/>
          </p:nvPr>
        </p:nvSpPr>
        <p:spPr/>
        <p:txBody>
          <a:bodyPr/>
          <a:lstStyle/>
          <a:p>
            <a:fld id="{3E259F91-715E-4CA3-9356-63EE0492BF41}" type="slidenum">
              <a:rPr lang="en-US" altLang="zh-CN" smtClean="0">
                <a:solidFill>
                  <a:prstClr val="black"/>
                </a:solidFill>
              </a:rPr>
              <a:pPr/>
              <a:t>48</a:t>
            </a:fld>
            <a:endParaRPr lang="en-US" altLang="zh-CN">
              <a:solidFill>
                <a:prstClr val="black"/>
              </a:solidFill>
            </a:endParaRPr>
          </a:p>
        </p:txBody>
      </p:sp>
    </p:spTree>
    <p:extLst>
      <p:ext uri="{BB962C8B-B14F-4D97-AF65-F5344CB8AC3E}">
        <p14:creationId xmlns:p14="http://schemas.microsoft.com/office/powerpoint/2010/main" val="884796357"/>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矩形 7"/>
          <p:cNvSpPr>
            <a:spLocks noChangeArrowheads="1"/>
          </p:cNvSpPr>
          <p:nvPr/>
        </p:nvSpPr>
        <p:spPr bwMode="auto">
          <a:xfrm>
            <a:off x="357188" y="1273175"/>
            <a:ext cx="6807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342900" indent="-3429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1">
              <a:lnSpc>
                <a:spcPct val="150000"/>
              </a:lnSpc>
              <a:spcBef>
                <a:spcPct val="0"/>
              </a:spcBef>
              <a:buFontTx/>
              <a:buChar char="•"/>
            </a:pPr>
            <a:r>
              <a:rPr lang="zh-CN" altLang="en-US" sz="2000" b="1" dirty="0">
                <a:latin typeface="Arial Unicode MS" panose="020B0604020202020204" pitchFamily="34" charset="-122"/>
                <a:ea typeface="黑体" panose="02010609060101010101" pitchFamily="49" charset="-122"/>
              </a:rPr>
              <a:t>探测器：</a:t>
            </a:r>
            <a:r>
              <a:rPr lang="en-US" altLang="zh-CN" sz="2000" b="1" dirty="0">
                <a:latin typeface="Arial Unicode MS" panose="020B0604020202020204" pitchFamily="34" charset="-122"/>
                <a:ea typeface="黑体" panose="02010609060101010101" pitchFamily="49" charset="-122"/>
              </a:rPr>
              <a:t>	</a:t>
            </a:r>
            <a:r>
              <a:rPr lang="zh-CN" altLang="en-US" sz="2000" b="1" dirty="0">
                <a:latin typeface="Arial Unicode MS" panose="020B0604020202020204" pitchFamily="34" charset="-122"/>
                <a:ea typeface="黑体" panose="02010609060101010101" pitchFamily="49" charset="-122"/>
              </a:rPr>
              <a:t>广西大学</a:t>
            </a:r>
            <a:r>
              <a:rPr lang="en-US" altLang="zh-CN" sz="2000" b="1" dirty="0">
                <a:latin typeface="Arial Unicode MS" panose="020B0604020202020204" pitchFamily="34" charset="-122"/>
                <a:ea typeface="黑体" panose="02010609060101010101" pitchFamily="49" charset="-122"/>
              </a:rPr>
              <a:t>THGEM-TRD</a:t>
            </a:r>
            <a:r>
              <a:rPr lang="zh-CN" altLang="en-US" sz="2000" b="1" dirty="0">
                <a:latin typeface="Arial Unicode MS" panose="020B0604020202020204" pitchFamily="34" charset="-122"/>
                <a:ea typeface="黑体" panose="02010609060101010101" pitchFamily="49" charset="-122"/>
              </a:rPr>
              <a:t>探测器</a:t>
            </a:r>
          </a:p>
          <a:p>
            <a:pPr lvl="1">
              <a:lnSpc>
                <a:spcPct val="150000"/>
              </a:lnSpc>
              <a:spcBef>
                <a:spcPct val="0"/>
              </a:spcBef>
              <a:buFontTx/>
              <a:buChar char="•"/>
            </a:pPr>
            <a:r>
              <a:rPr lang="zh-CN" altLang="en-US" sz="2000" b="1" dirty="0">
                <a:latin typeface="Arial Unicode MS" panose="020B0604020202020204" pitchFamily="34" charset="-122"/>
                <a:ea typeface="黑体" panose="02010609060101010101" pitchFamily="49" charset="-122"/>
              </a:rPr>
              <a:t>实验装置：</a:t>
            </a:r>
            <a:r>
              <a:rPr lang="en-US" altLang="zh-CN" sz="2000" b="1" dirty="0">
                <a:latin typeface="Arial Unicode MS" panose="020B0604020202020204" pitchFamily="34" charset="-122"/>
                <a:ea typeface="黑体" panose="02010609060101010101" pitchFamily="49" charset="-122"/>
              </a:rPr>
              <a:t>  </a:t>
            </a:r>
            <a:r>
              <a:rPr lang="zh-CN" altLang="en-US" sz="2000" b="1" dirty="0">
                <a:latin typeface="Arial Unicode MS" panose="020B0604020202020204" pitchFamily="34" charset="-122"/>
                <a:ea typeface="黑体" panose="02010609060101010101" pitchFamily="49" charset="-122"/>
              </a:rPr>
              <a:t>用于</a:t>
            </a:r>
            <a:r>
              <a:rPr lang="en-US" altLang="zh-CN" sz="2000" b="1" dirty="0">
                <a:latin typeface="Arial Unicode MS" panose="020B0604020202020204" pitchFamily="34" charset="-122"/>
                <a:ea typeface="黑体" panose="02010609060101010101" pitchFamily="49" charset="-122"/>
              </a:rPr>
              <a:t>CERN</a:t>
            </a:r>
            <a:r>
              <a:rPr lang="zh-CN" altLang="en-US" sz="2000" b="1" dirty="0">
                <a:latin typeface="Arial Unicode MS" panose="020B0604020202020204" pitchFamily="34" charset="-122"/>
                <a:ea typeface="黑体" panose="02010609060101010101" pitchFamily="49" charset="-122"/>
              </a:rPr>
              <a:t>束流实验的</a:t>
            </a:r>
            <a:r>
              <a:rPr lang="en-US" altLang="zh-CN" sz="2000" b="1" dirty="0">
                <a:latin typeface="Arial Unicode MS" panose="020B0604020202020204" pitchFamily="34" charset="-122"/>
                <a:ea typeface="黑体" panose="02010609060101010101" pitchFamily="49" charset="-122"/>
              </a:rPr>
              <a:t>HERD TRD</a:t>
            </a:r>
            <a:r>
              <a:rPr lang="zh-CN" altLang="en-US" sz="2000" b="1" dirty="0">
                <a:latin typeface="Arial Unicode MS" panose="020B0604020202020204" pitchFamily="34" charset="-122"/>
                <a:ea typeface="黑体" panose="02010609060101010101" pitchFamily="49" charset="-122"/>
              </a:rPr>
              <a:t>原理样机</a:t>
            </a:r>
            <a:endParaRPr lang="en-US" altLang="zh-CN" sz="2000" b="1" dirty="0">
              <a:latin typeface="Arial Unicode MS" panose="020B0604020202020204" pitchFamily="34" charset="-122"/>
              <a:ea typeface="黑体" panose="02010609060101010101" pitchFamily="49" charset="-122"/>
            </a:endParaRPr>
          </a:p>
          <a:p>
            <a:pPr lvl="1">
              <a:lnSpc>
                <a:spcPct val="150000"/>
              </a:lnSpc>
              <a:spcBef>
                <a:spcPct val="0"/>
              </a:spcBef>
              <a:buFontTx/>
              <a:buChar char="•"/>
            </a:pPr>
            <a:r>
              <a:rPr lang="zh-CN" altLang="en-US" sz="2000" b="1" dirty="0">
                <a:latin typeface="Arial Unicode MS" panose="020B0604020202020204" pitchFamily="34" charset="-122"/>
                <a:ea typeface="黑体" panose="02010609060101010101" pitchFamily="49" charset="-122"/>
              </a:rPr>
              <a:t>电子学：</a:t>
            </a:r>
            <a:r>
              <a:rPr lang="en-US" altLang="zh-CN" sz="2000" b="1" dirty="0">
                <a:latin typeface="Arial Unicode MS" panose="020B0604020202020204" pitchFamily="34" charset="-122"/>
                <a:ea typeface="黑体" panose="02010609060101010101" pitchFamily="49" charset="-122"/>
              </a:rPr>
              <a:t>	1</a:t>
            </a:r>
            <a:r>
              <a:rPr lang="zh-CN" altLang="en-US" sz="2000" b="1" dirty="0">
                <a:latin typeface="Arial Unicode MS" panose="020B0604020202020204" pitchFamily="34" charset="-122"/>
                <a:ea typeface="黑体" panose="02010609060101010101" pitchFamily="49" charset="-122"/>
              </a:rPr>
              <a:t>块</a:t>
            </a:r>
            <a:r>
              <a:rPr lang="en-US" altLang="zh-CN" sz="2000" b="1" dirty="0">
                <a:latin typeface="Arial Unicode MS" panose="020B0604020202020204" pitchFamily="34" charset="-122"/>
                <a:ea typeface="黑体" panose="02010609060101010101" pitchFamily="49" charset="-122"/>
              </a:rPr>
              <a:t>FEC+1</a:t>
            </a:r>
            <a:r>
              <a:rPr lang="zh-CN" altLang="en-US" sz="2000" b="1" dirty="0">
                <a:latin typeface="Arial Unicode MS" panose="020B0604020202020204" pitchFamily="34" charset="-122"/>
                <a:ea typeface="黑体" panose="02010609060101010101" pitchFamily="49" charset="-122"/>
              </a:rPr>
              <a:t>块</a:t>
            </a:r>
            <a:r>
              <a:rPr lang="en-US" altLang="zh-CN" sz="2000" b="1" dirty="0">
                <a:latin typeface="Arial Unicode MS" panose="020B0604020202020204" pitchFamily="34" charset="-122"/>
                <a:ea typeface="黑体" panose="02010609060101010101" pitchFamily="49" charset="-122"/>
              </a:rPr>
              <a:t>DCM</a:t>
            </a:r>
          </a:p>
        </p:txBody>
      </p:sp>
      <p:pic>
        <p:nvPicPr>
          <p:cNvPr id="61445" name="图片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013" y="2851150"/>
            <a:ext cx="29210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图片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851150"/>
            <a:ext cx="41211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p:cNvSpPr txBox="1">
            <a:spLocks/>
          </p:cNvSpPr>
          <p:nvPr/>
        </p:nvSpPr>
        <p:spPr>
          <a:xfrm>
            <a:off x="457200" y="0"/>
            <a:ext cx="8229600" cy="8382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en-US" altLang="zh-CN" dirty="0">
                <a:latin typeface="Times New Roman" panose="02020603050405020304" pitchFamily="18" charset="0"/>
                <a:ea typeface="黑体" panose="02010609060101010101" pitchFamily="49" charset="-122"/>
                <a:cs typeface="Times New Roman" panose="02020603050405020304" pitchFamily="18" charset="0"/>
              </a:rPr>
              <a:t>HERD</a:t>
            </a:r>
            <a:r>
              <a:rPr lang="zh-CN" altLang="en-US"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rPr>
              <a:t>CERN</a:t>
            </a:r>
            <a:r>
              <a:rPr lang="zh-CN" altLang="en-US" dirty="0">
                <a:latin typeface="黑体" panose="02010609060101010101" pitchFamily="49" charset="-122"/>
                <a:ea typeface="黑体" panose="02010609060101010101" pitchFamily="49" charset="-122"/>
              </a:rPr>
              <a:t>束流实验</a:t>
            </a:r>
          </a:p>
        </p:txBody>
      </p:sp>
      <p:sp>
        <p:nvSpPr>
          <p:cNvPr id="9" name="日期占位符 3"/>
          <p:cNvSpPr>
            <a:spLocks noGrp="1"/>
          </p:cNvSpPr>
          <p:nvPr>
            <p:ph type="dt" sz="half" idx="10"/>
          </p:nvPr>
        </p:nvSpPr>
        <p:spPr>
          <a:xfrm>
            <a:off x="76200" y="6477000"/>
            <a:ext cx="914400" cy="304800"/>
          </a:xfrm>
        </p:spPr>
        <p:txBody>
          <a:bodyPr/>
          <a:lstStyle/>
          <a:p>
            <a:fld id="{95098F2B-1632-476D-94B7-310D1EB15FF0}" type="datetime1">
              <a:rPr lang="zh-CN" altLang="en-US" smtClean="0"/>
              <a:t>2018/10/15</a:t>
            </a:fld>
            <a:endParaRPr lang="en-US"/>
          </a:p>
        </p:txBody>
      </p:sp>
      <p:sp>
        <p:nvSpPr>
          <p:cNvPr id="10"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3" name="灯片编号占位符 2"/>
          <p:cNvSpPr>
            <a:spLocks noGrp="1"/>
          </p:cNvSpPr>
          <p:nvPr>
            <p:ph type="sldNum" sz="quarter" idx="12"/>
          </p:nvPr>
        </p:nvSpPr>
        <p:spPr/>
        <p:txBody>
          <a:bodyPr/>
          <a:lstStyle/>
          <a:p>
            <a:fld id="{3E259F91-715E-4CA3-9356-63EE0492BF41}" type="slidenum">
              <a:rPr lang="en-US" altLang="zh-CN" smtClean="0">
                <a:solidFill>
                  <a:prstClr val="black"/>
                </a:solidFill>
              </a:rPr>
              <a:pPr/>
              <a:t>49</a:t>
            </a:fld>
            <a:endParaRPr lang="en-US" altLang="zh-CN">
              <a:solidFill>
                <a:prstClr val="black"/>
              </a:solidFill>
            </a:endParaRPr>
          </a:p>
        </p:txBody>
      </p:sp>
    </p:spTree>
    <p:extLst>
      <p:ext uri="{BB962C8B-B14F-4D97-AF65-F5344CB8AC3E}">
        <p14:creationId xmlns:p14="http://schemas.microsoft.com/office/powerpoint/2010/main" val="3913870720"/>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315200" y="3886200"/>
            <a:ext cx="1828800" cy="1987537"/>
            <a:chOff x="6311267" y="1268760"/>
            <a:chExt cx="2349154" cy="2715609"/>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267" y="1268760"/>
              <a:ext cx="2349154" cy="2670205"/>
            </a:xfrm>
            <a:prstGeom prst="rect">
              <a:avLst/>
            </a:prstGeom>
          </p:spPr>
        </p:pic>
        <p:sp>
          <p:nvSpPr>
            <p:cNvPr id="11" name="文本框 15"/>
            <p:cNvSpPr txBox="1"/>
            <p:nvPr/>
          </p:nvSpPr>
          <p:spPr>
            <a:xfrm>
              <a:off x="7590492" y="3521796"/>
              <a:ext cx="972047" cy="462573"/>
            </a:xfrm>
            <a:prstGeom prst="rect">
              <a:avLst/>
            </a:prstGeom>
            <a:noFill/>
          </p:spPr>
          <p:txBody>
            <a:bodyPr wrap="square" rtlCol="0">
              <a:spAutoFit/>
            </a:bodyPr>
            <a:lstStyle/>
            <a:p>
              <a:pPr eaLnBrk="0" fontAlgn="base" hangingPunct="0">
                <a:spcBef>
                  <a:spcPct val="0"/>
                </a:spcBef>
                <a:spcAft>
                  <a:spcPct val="0"/>
                </a:spcAft>
              </a:pPr>
              <a:r>
                <a:rPr lang="en-US" altLang="zh-CN" sz="1600" dirty="0">
                  <a:solidFill>
                    <a:srgbClr val="FF0000"/>
                  </a:solidFill>
                  <a:latin typeface="Arial" panose="020B0604020202020204" pitchFamily="34" charset="0"/>
                  <a:cs typeface="Arial" panose="020B0604020202020204" pitchFamily="34" charset="0"/>
                </a:rPr>
                <a:t>VME</a:t>
              </a:r>
              <a:endParaRPr lang="zh-CN" altLang="en-US" sz="1600" dirty="0">
                <a:solidFill>
                  <a:srgbClr val="FF0000"/>
                </a:solidFill>
                <a:latin typeface="Arial" panose="020B0604020202020204" pitchFamily="34" charset="0"/>
                <a:cs typeface="Arial" panose="020B0604020202020204" pitchFamily="34" charset="0"/>
              </a:endParaRPr>
            </a:p>
          </p:txBody>
        </p:sp>
      </p:gr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228600"/>
            <a:ext cx="1831103" cy="1831103"/>
          </a:xfrm>
          <a:prstGeom prst="rect">
            <a:avLst/>
          </a:prstGeom>
        </p:spPr>
      </p:pic>
      <p:grpSp>
        <p:nvGrpSpPr>
          <p:cNvPr id="14" name="组合 13"/>
          <p:cNvGrpSpPr/>
          <p:nvPr/>
        </p:nvGrpSpPr>
        <p:grpSpPr>
          <a:xfrm>
            <a:off x="4267200" y="4480498"/>
            <a:ext cx="1828800" cy="1524000"/>
            <a:chOff x="6076094" y="3140968"/>
            <a:chExt cx="2246153" cy="1928763"/>
          </a:xfrm>
        </p:grpSpPr>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6094" y="3140968"/>
              <a:ext cx="2246153" cy="1759486"/>
            </a:xfrm>
            <a:prstGeom prst="rect">
              <a:avLst/>
            </a:prstGeom>
          </p:spPr>
        </p:pic>
        <p:sp>
          <p:nvSpPr>
            <p:cNvPr id="16" name="文本框 15"/>
            <p:cNvSpPr txBox="1"/>
            <p:nvPr/>
          </p:nvSpPr>
          <p:spPr>
            <a:xfrm>
              <a:off x="6804248" y="4731177"/>
              <a:ext cx="1152128" cy="338554"/>
            </a:xfrm>
            <a:prstGeom prst="rect">
              <a:avLst/>
            </a:prstGeom>
            <a:noFill/>
          </p:spPr>
          <p:txBody>
            <a:bodyPr wrap="square" rtlCol="0">
              <a:spAutoFit/>
            </a:bodyPr>
            <a:lstStyle/>
            <a:p>
              <a:pPr eaLnBrk="0" fontAlgn="base" hangingPunct="0">
                <a:spcBef>
                  <a:spcPct val="0"/>
                </a:spcBef>
                <a:spcAft>
                  <a:spcPct val="0"/>
                </a:spcAft>
              </a:pPr>
              <a:r>
                <a:rPr lang="en-US" altLang="zh-CN" sz="1600" dirty="0">
                  <a:solidFill>
                    <a:srgbClr val="FF0000"/>
                  </a:solidFill>
                  <a:latin typeface="Arial" panose="020B0604020202020204" pitchFamily="34" charset="0"/>
                  <a:cs typeface="Arial" panose="020B0604020202020204" pitchFamily="34" charset="0"/>
                </a:rPr>
                <a:t>CAMAC</a:t>
              </a:r>
              <a:endParaRPr lang="zh-CN" altLang="en-US" sz="1600" dirty="0">
                <a:solidFill>
                  <a:srgbClr val="FF0000"/>
                </a:solidFill>
                <a:latin typeface="Arial" panose="020B0604020202020204" pitchFamily="34" charset="0"/>
                <a:cs typeface="Arial" panose="020B0604020202020204" pitchFamily="34" charset="0"/>
              </a:endParaRPr>
            </a:p>
          </p:txBody>
        </p:sp>
      </p:grpSp>
      <p:graphicFrame>
        <p:nvGraphicFramePr>
          <p:cNvPr id="21" name="内容占位符 20"/>
          <p:cNvGraphicFramePr>
            <a:graphicFrameLocks noGrp="1"/>
          </p:cNvGraphicFramePr>
          <p:nvPr>
            <p:ph idx="1"/>
            <p:extLst>
              <p:ext uri="{D42A27DB-BD31-4B8C-83A1-F6EECF244321}">
                <p14:modId xmlns:p14="http://schemas.microsoft.com/office/powerpoint/2010/main" val="3567282224"/>
              </p:ext>
            </p:extLst>
          </p:nvPr>
        </p:nvGraphicFramePr>
        <p:xfrm>
          <a:off x="533400" y="0"/>
          <a:ext cx="10287000" cy="6629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标题 2"/>
          <p:cNvSpPr>
            <a:spLocks noGrp="1"/>
          </p:cNvSpPr>
          <p:nvPr>
            <p:ph type="title"/>
          </p:nvPr>
        </p:nvSpPr>
        <p:spPr/>
        <p:txBody>
          <a:bodyPr/>
          <a:lstStyle/>
          <a:p>
            <a:r>
              <a:rPr lang="zh-CN" altLang="en-US" dirty="0"/>
              <a:t>实验物理“总线”标准的发展</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5</a:t>
            </a:fld>
            <a:endParaRPr lang="en-US"/>
          </a:p>
        </p:txBody>
      </p:sp>
      <p:sp>
        <p:nvSpPr>
          <p:cNvPr id="13" name="文本框 15"/>
          <p:cNvSpPr txBox="1"/>
          <p:nvPr/>
        </p:nvSpPr>
        <p:spPr>
          <a:xfrm>
            <a:off x="7253973" y="1051074"/>
            <a:ext cx="518427" cy="338554"/>
          </a:xfrm>
          <a:prstGeom prst="rect">
            <a:avLst/>
          </a:prstGeom>
          <a:noFill/>
        </p:spPr>
        <p:txBody>
          <a:bodyPr wrap="square" rtlCol="0">
            <a:spAutoFit/>
          </a:bodyPr>
          <a:lstStyle/>
          <a:p>
            <a:pPr eaLnBrk="0" fontAlgn="base" hangingPunct="0">
              <a:spcBef>
                <a:spcPct val="0"/>
              </a:spcBef>
              <a:spcAft>
                <a:spcPct val="0"/>
              </a:spcAft>
            </a:pPr>
            <a:r>
              <a:rPr lang="en-US" altLang="zh-CN" sz="1600" dirty="0">
                <a:solidFill>
                  <a:srgbClr val="FF0000"/>
                </a:solidFill>
                <a:latin typeface="Arial" panose="020B0604020202020204" pitchFamily="34" charset="0"/>
                <a:cs typeface="Arial" panose="020B0604020202020204" pitchFamily="34" charset="0"/>
              </a:rPr>
              <a:t>PXI</a:t>
            </a:r>
            <a:endParaRPr lang="zh-CN" altLang="en-US" sz="1600" dirty="0">
              <a:solidFill>
                <a:srgbClr val="FF0000"/>
              </a:solidFill>
              <a:latin typeface="Arial" panose="020B0604020202020204" pitchFamily="34" charset="0"/>
              <a:cs typeface="Arial" panose="020B0604020202020204" pitchFamily="34" charset="0"/>
            </a:endParaRPr>
          </a:p>
        </p:txBody>
      </p:sp>
      <p:grpSp>
        <p:nvGrpSpPr>
          <p:cNvPr id="17" name="组合 16"/>
          <p:cNvGrpSpPr/>
          <p:nvPr/>
        </p:nvGrpSpPr>
        <p:grpSpPr>
          <a:xfrm>
            <a:off x="1219200" y="2514600"/>
            <a:ext cx="1676400" cy="1240101"/>
            <a:chOff x="6056446" y="1394921"/>
            <a:chExt cx="2321784" cy="1755559"/>
          </a:xfrm>
        </p:grpSpPr>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56446" y="1394921"/>
              <a:ext cx="2321784" cy="1602031"/>
            </a:xfrm>
            <a:prstGeom prst="rect">
              <a:avLst/>
            </a:prstGeom>
          </p:spPr>
        </p:pic>
        <p:sp>
          <p:nvSpPr>
            <p:cNvPr id="19" name="文本框 15"/>
            <p:cNvSpPr txBox="1"/>
            <p:nvPr/>
          </p:nvSpPr>
          <p:spPr>
            <a:xfrm>
              <a:off x="6900731" y="2671203"/>
              <a:ext cx="794829" cy="479277"/>
            </a:xfrm>
            <a:prstGeom prst="rect">
              <a:avLst/>
            </a:prstGeom>
            <a:noFill/>
          </p:spPr>
          <p:txBody>
            <a:bodyPr wrap="square" rtlCol="0">
              <a:spAutoFit/>
            </a:bodyPr>
            <a:lstStyle/>
            <a:p>
              <a:pPr eaLnBrk="0" fontAlgn="base" hangingPunct="0">
                <a:spcBef>
                  <a:spcPct val="0"/>
                </a:spcBef>
                <a:spcAft>
                  <a:spcPct val="0"/>
                </a:spcAft>
              </a:pPr>
              <a:r>
                <a:rPr lang="en-US" altLang="zh-CN" sz="1600" dirty="0">
                  <a:solidFill>
                    <a:srgbClr val="FF0000"/>
                  </a:solidFill>
                  <a:latin typeface="Arial" panose="020B0604020202020204" pitchFamily="34" charset="0"/>
                  <a:cs typeface="Arial" panose="020B0604020202020204" pitchFamily="34" charset="0"/>
                </a:rPr>
                <a:t>NIM</a:t>
              </a:r>
              <a:endParaRPr lang="zh-CN" altLang="en-US" sz="1600"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549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latin typeface="Times New Roman" panose="02020603050405020304" pitchFamily="18" charset="0"/>
                <a:cs typeface="Times New Roman" panose="02020603050405020304" pitchFamily="18" charset="0"/>
              </a:rPr>
              <a:t>PFA</a:t>
            </a:r>
            <a:r>
              <a:rPr lang="zh-CN" altLang="en-US" dirty="0"/>
              <a:t>量能器：细颗粒度、高集成度、大规模</a:t>
            </a:r>
            <a:endParaRPr lang="en-US" altLang="zh-CN" dirty="0"/>
          </a:p>
          <a:p>
            <a:pPr lvl="1"/>
            <a:r>
              <a:rPr lang="en-US" altLang="zh-CN" dirty="0">
                <a:latin typeface="Times New Roman" panose="02020603050405020304" pitchFamily="18" charset="0"/>
                <a:cs typeface="Times New Roman" panose="02020603050405020304" pitchFamily="18" charset="0"/>
              </a:rPr>
              <a:t>ECAL</a:t>
            </a:r>
          </a:p>
          <a:p>
            <a:pPr lvl="2"/>
            <a:r>
              <a:rPr lang="en-US" altLang="zh-CN" dirty="0" err="1">
                <a:latin typeface="Times New Roman" panose="02020603050405020304" pitchFamily="18" charset="0"/>
                <a:cs typeface="Times New Roman" panose="02020603050405020304" pitchFamily="18" charset="0"/>
              </a:rPr>
              <a:t>SiPIN</a:t>
            </a:r>
            <a:endParaRPr lang="en-US" altLang="zh-CN" dirty="0">
              <a:latin typeface="Times New Roman" panose="02020603050405020304" pitchFamily="18" charset="0"/>
              <a:cs typeface="Times New Roman" panose="02020603050405020304" pitchFamily="18" charset="0"/>
            </a:endParaRPr>
          </a:p>
          <a:p>
            <a:pPr lvl="2"/>
            <a:r>
              <a:rPr lang="en-US" altLang="zh-CN" dirty="0" err="1">
                <a:latin typeface="Times New Roman" panose="02020603050405020304" pitchFamily="18" charset="0"/>
                <a:cs typeface="Times New Roman" panose="02020603050405020304" pitchFamily="18" charset="0"/>
              </a:rPr>
              <a:t>SiPM</a:t>
            </a:r>
            <a:endParaRPr lang="en-US" altLang="zh-CN" dirty="0">
              <a:latin typeface="Times New Roman" panose="02020603050405020304" pitchFamily="18" charset="0"/>
              <a:cs typeface="Times New Roman" panose="02020603050405020304" pitchFamily="18" charset="0"/>
            </a:endParaRPr>
          </a:p>
          <a:p>
            <a:pPr lvl="2"/>
            <a:r>
              <a:rPr lang="en-US" altLang="zh-CN" dirty="0">
                <a:latin typeface="Times New Roman" panose="02020603050405020304" pitchFamily="18" charset="0"/>
                <a:cs typeface="Times New Roman" panose="02020603050405020304" pitchFamily="18" charset="0"/>
              </a:rPr>
              <a:t>MAPS</a:t>
            </a:r>
          </a:p>
          <a:p>
            <a:pPr lvl="1"/>
            <a:r>
              <a:rPr lang="en-US" altLang="zh-CN" dirty="0">
                <a:latin typeface="Times New Roman" panose="02020603050405020304" pitchFamily="18" charset="0"/>
                <a:cs typeface="Times New Roman" panose="02020603050405020304" pitchFamily="18" charset="0"/>
              </a:rPr>
              <a:t>HCAL</a:t>
            </a:r>
          </a:p>
          <a:p>
            <a:pPr lvl="2"/>
            <a:r>
              <a:rPr lang="en-US" altLang="zh-CN" dirty="0">
                <a:latin typeface="Times New Roman" panose="02020603050405020304" pitchFamily="18" charset="0"/>
                <a:cs typeface="Times New Roman" panose="02020603050405020304" pitchFamily="18" charset="0"/>
              </a:rPr>
              <a:t>GEM</a:t>
            </a:r>
          </a:p>
          <a:p>
            <a:pPr lvl="2"/>
            <a:r>
              <a:rPr lang="en-US" altLang="zh-CN" dirty="0" err="1">
                <a:latin typeface="Times New Roman" panose="02020603050405020304" pitchFamily="18" charset="0"/>
                <a:cs typeface="Times New Roman" panose="02020603050405020304" pitchFamily="18" charset="0"/>
              </a:rPr>
              <a:t>SiPM</a:t>
            </a:r>
            <a:endParaRPr lang="zh-CN" altLang="en-US" dirty="0">
              <a:latin typeface="Times New Roman" panose="02020603050405020304" pitchFamily="18" charset="0"/>
              <a:cs typeface="Times New Roman" panose="02020603050405020304" pitchFamily="18" charset="0"/>
            </a:endParaRPr>
          </a:p>
          <a:p>
            <a:r>
              <a:rPr lang="zh-CN" altLang="en-US" dirty="0"/>
              <a:t>读出电子学：高集成度、大规模、高带宽、通用、可扩展</a:t>
            </a:r>
            <a:endParaRPr lang="en-US" altLang="zh-CN" dirty="0"/>
          </a:p>
        </p:txBody>
      </p:sp>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CEPC</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PFA</a:t>
            </a:r>
            <a:r>
              <a:rPr lang="zh-CN" altLang="en-US" dirty="0"/>
              <a:t>量能器预研</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50</a:t>
            </a:fld>
            <a:endParaRPr lang="en-US"/>
          </a:p>
        </p:txBody>
      </p:sp>
      <p:pic>
        <p:nvPicPr>
          <p:cNvPr id="25" name="图片 24"/>
          <p:cNvPicPr>
            <a:picLocks noChangeAspect="1"/>
          </p:cNvPicPr>
          <p:nvPr/>
        </p:nvPicPr>
        <p:blipFill>
          <a:blip r:embed="rId2"/>
          <a:stretch>
            <a:fillRect/>
          </a:stretch>
        </p:blipFill>
        <p:spPr>
          <a:xfrm>
            <a:off x="3432386" y="1426038"/>
            <a:ext cx="5263379" cy="261256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r="14847" b="4682"/>
          <a:stretch/>
        </p:blipFill>
        <p:spPr>
          <a:xfrm>
            <a:off x="2916160" y="4495800"/>
            <a:ext cx="3692680" cy="2362200"/>
          </a:xfrm>
          <a:prstGeom prst="rect">
            <a:avLst/>
          </a:prstGeom>
        </p:spPr>
      </p:pic>
    </p:spTree>
    <p:extLst>
      <p:ext uri="{BB962C8B-B14F-4D97-AF65-F5344CB8AC3E}">
        <p14:creationId xmlns:p14="http://schemas.microsoft.com/office/powerpoint/2010/main" val="105465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CFB9AF6-53BC-4D8D-B578-42F3F49912E5}"/>
              </a:ext>
            </a:extLst>
          </p:cNvPr>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ECAL</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W-</a:t>
            </a:r>
            <a:r>
              <a:rPr lang="en-US" altLang="zh-CN" dirty="0" err="1">
                <a:latin typeface="Times New Roman" panose="02020603050405020304" pitchFamily="18" charset="0"/>
                <a:cs typeface="Times New Roman" panose="02020603050405020304" pitchFamily="18" charset="0"/>
              </a:rPr>
              <a:t>SiPIN</a:t>
            </a:r>
            <a:r>
              <a:rPr lang="zh-CN" altLang="en-US" dirty="0"/>
              <a:t>读出电子学</a:t>
            </a:r>
          </a:p>
        </p:txBody>
      </p:sp>
      <p:sp>
        <p:nvSpPr>
          <p:cNvPr id="11" name="文本框 13"/>
          <p:cNvSpPr txBox="1">
            <a:spLocks noChangeArrowheads="1"/>
          </p:cNvSpPr>
          <p:nvPr/>
        </p:nvSpPr>
        <p:spPr bwMode="auto">
          <a:xfrm>
            <a:off x="381000" y="1047413"/>
            <a:ext cx="846455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914400" indent="-4572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Char char="Ø"/>
            </a:pPr>
            <a:r>
              <a:rPr lang="zh-CN" altLang="en-US" sz="2200" b="1" dirty="0">
                <a:latin typeface="+mj-lt"/>
                <a:ea typeface="黑体" panose="02010609060101010101" pitchFamily="49" charset="-122"/>
                <a:cs typeface="Calibri" panose="020F0502020204030204" pitchFamily="34" charset="0"/>
              </a:rPr>
              <a:t>模块化设计：前端电子学</a:t>
            </a:r>
            <a:r>
              <a:rPr lang="en-US" altLang="zh-CN" sz="2200" b="1" dirty="0">
                <a:latin typeface="+mj-lt"/>
                <a:ea typeface="黑体" panose="02010609060101010101" pitchFamily="49" charset="-122"/>
                <a:cs typeface="Calibri" panose="020F0502020204030204" pitchFamily="34" charset="0"/>
              </a:rPr>
              <a:t>+</a:t>
            </a:r>
            <a:r>
              <a:rPr lang="zh-CN" altLang="en-US" sz="2200" b="1" dirty="0">
                <a:latin typeface="+mj-lt"/>
                <a:ea typeface="黑体" panose="02010609060101010101" pitchFamily="49" charset="-122"/>
                <a:cs typeface="Calibri" panose="020F0502020204030204" pitchFamily="34" charset="0"/>
              </a:rPr>
              <a:t>后端电子学</a:t>
            </a:r>
            <a:endParaRPr lang="en-US" altLang="zh-CN" sz="2200" b="1" dirty="0">
              <a:latin typeface="+mj-lt"/>
              <a:ea typeface="黑体" panose="02010609060101010101" pitchFamily="49" charset="-122"/>
              <a:cs typeface="Calibri" panose="020F0502020204030204" pitchFamily="34" charset="0"/>
            </a:endParaRPr>
          </a:p>
          <a:p>
            <a:pPr>
              <a:lnSpc>
                <a:spcPct val="150000"/>
              </a:lnSpc>
              <a:buFont typeface="Wingdings" panose="05000000000000000000" pitchFamily="2" charset="2"/>
              <a:buChar char="u"/>
            </a:pPr>
            <a:r>
              <a:rPr lang="zh-CN" altLang="en-US" sz="2000" b="1" dirty="0">
                <a:latin typeface="+mj-lt"/>
                <a:ea typeface="黑体" panose="02010609060101010101" pitchFamily="49" charset="-122"/>
                <a:cs typeface="Calibri" panose="020F0502020204030204" pitchFamily="34" charset="0"/>
              </a:rPr>
              <a:t>前端电子学</a:t>
            </a:r>
            <a:endParaRPr lang="en-US" altLang="zh-CN" sz="2000" b="1" dirty="0">
              <a:latin typeface="+mj-lt"/>
              <a:ea typeface="黑体" panose="02010609060101010101" pitchFamily="49" charset="-122"/>
              <a:cs typeface="Calibri" panose="020F0502020204030204" pitchFamily="34" charset="0"/>
            </a:endParaRPr>
          </a:p>
          <a:p>
            <a:pPr lvl="1">
              <a:lnSpc>
                <a:spcPct val="150000"/>
              </a:lnSpc>
              <a:buFont typeface="Wingdings" panose="05000000000000000000" pitchFamily="2" charset="2"/>
              <a:buChar char="p"/>
            </a:pPr>
            <a:r>
              <a:rPr lang="zh-CN" altLang="en-US" b="1" dirty="0">
                <a:latin typeface="+mj-lt"/>
                <a:ea typeface="黑体" panose="02010609060101010101" pitchFamily="49" charset="-122"/>
                <a:cs typeface="Calibri" panose="020F0502020204030204" pitchFamily="34" charset="0"/>
              </a:rPr>
              <a:t>前端板</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FEB, Front-End Board</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lvl="1">
              <a:lnSpc>
                <a:spcPct val="150000"/>
              </a:lnSpc>
              <a:buFont typeface="Wingdings" panose="05000000000000000000" pitchFamily="2" charset="2"/>
              <a:buChar char="p"/>
            </a:pPr>
            <a:r>
              <a:rPr lang="zh-CN" altLang="en-US" b="1" dirty="0">
                <a:latin typeface="+mj-lt"/>
                <a:ea typeface="黑体" panose="02010609060101010101" pitchFamily="49" charset="-122"/>
                <a:cs typeface="Calibri" panose="020F0502020204030204" pitchFamily="34" charset="0"/>
              </a:rPr>
              <a:t>数据接口板</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DIF, Data </a:t>
            </a:r>
            <a:r>
              <a:rPr lang="en-US" altLang="zh-CN" b="1" dirty="0" err="1">
                <a:latin typeface="Times New Roman" panose="02020603050405020304" pitchFamily="18" charset="0"/>
                <a:ea typeface="黑体" panose="02010609060101010101" pitchFamily="49" charset="-122"/>
                <a:cs typeface="Times New Roman" panose="02020603050405020304" pitchFamily="18" charset="0"/>
              </a:rPr>
              <a:t>InterFace</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文本框 11"/>
          <p:cNvSpPr txBox="1">
            <a:spLocks noChangeArrowheads="1"/>
          </p:cNvSpPr>
          <p:nvPr/>
        </p:nvSpPr>
        <p:spPr bwMode="auto">
          <a:xfrm>
            <a:off x="4674633" y="1555244"/>
            <a:ext cx="58409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800100" indent="-3429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Char char="u"/>
            </a:pPr>
            <a:r>
              <a:rPr lang="zh-CN" altLang="en-US" sz="2000" b="1" dirty="0">
                <a:latin typeface="+mj-lt"/>
                <a:ea typeface="黑体" panose="02010609060101010101" pitchFamily="49" charset="-122"/>
                <a:cs typeface="Calibri" panose="020F0502020204030204" pitchFamily="34" charset="0"/>
              </a:rPr>
              <a:t>后端电子学</a:t>
            </a:r>
            <a:endParaRPr lang="en-US" altLang="zh-CN" sz="2000" b="1" dirty="0">
              <a:latin typeface="+mj-lt"/>
              <a:ea typeface="黑体" panose="02010609060101010101" pitchFamily="49" charset="-122"/>
              <a:cs typeface="Calibri" panose="020F0502020204030204" pitchFamily="34" charset="0"/>
            </a:endParaRPr>
          </a:p>
          <a:p>
            <a:pPr lvl="1">
              <a:lnSpc>
                <a:spcPct val="150000"/>
              </a:lnSpc>
              <a:buFont typeface="Wingdings" panose="05000000000000000000" pitchFamily="2" charset="2"/>
              <a:buChar char="p"/>
            </a:pPr>
            <a:r>
              <a:rPr lang="zh-CN" altLang="en-US" b="1" dirty="0">
                <a:latin typeface="+mj-lt"/>
                <a:ea typeface="黑体" panose="02010609060101010101" pitchFamily="49" charset="-122"/>
                <a:cs typeface="Calibri" panose="020F0502020204030204" pitchFamily="34" charset="0"/>
              </a:rPr>
              <a:t>数据收集模块</a:t>
            </a:r>
            <a:endParaRPr lang="en-US" altLang="zh-CN" b="1" dirty="0">
              <a:latin typeface="+mj-lt"/>
              <a:ea typeface="黑体" panose="02010609060101010101" pitchFamily="49" charset="-122"/>
              <a:cs typeface="Calibri" panose="020F0502020204030204" pitchFamily="34" charset="0"/>
            </a:endParaRPr>
          </a:p>
          <a:p>
            <a:pPr marL="457200" lvl="1" indent="0">
              <a:lnSpc>
                <a:spcPct val="150000"/>
              </a:lnSpc>
            </a:pP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DCM,  Data Collection Module</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 name="图片 9" descr="E:\Work_File\Papers\PHD Graduate\figure\宇宙线径迹测试现场照片.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6323" y="2819400"/>
            <a:ext cx="3070477" cy="3881902"/>
          </a:xfrm>
          <a:prstGeom prst="rect">
            <a:avLst/>
          </a:prstGeom>
          <a:noFill/>
          <a:ln>
            <a:noFill/>
          </a:ln>
        </p:spPr>
      </p:pic>
      <p:sp>
        <p:nvSpPr>
          <p:cNvPr id="14" name="日期占位符 3"/>
          <p:cNvSpPr>
            <a:spLocks noGrp="1"/>
          </p:cNvSpPr>
          <p:nvPr>
            <p:ph type="dt" sz="half" idx="10"/>
          </p:nvPr>
        </p:nvSpPr>
        <p:spPr>
          <a:xfrm>
            <a:off x="76200" y="6477000"/>
            <a:ext cx="914400" cy="304800"/>
          </a:xfrm>
        </p:spPr>
        <p:txBody>
          <a:bodyPr/>
          <a:lstStyle/>
          <a:p>
            <a:fld id="{A156F3A5-59E0-44CE-8014-20E2B3D1C9C8}" type="datetime1">
              <a:rPr lang="zh-CN" altLang="en-US" smtClean="0"/>
              <a:t>2018/10/15</a:t>
            </a:fld>
            <a:endParaRPr lang="en-US"/>
          </a:p>
        </p:txBody>
      </p:sp>
      <p:sp>
        <p:nvSpPr>
          <p:cNvPr id="15"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17" name="灯片编号占位符 16"/>
          <p:cNvSpPr>
            <a:spLocks noGrp="1"/>
          </p:cNvSpPr>
          <p:nvPr>
            <p:ph type="sldNum" sz="quarter" idx="12"/>
          </p:nvPr>
        </p:nvSpPr>
        <p:spPr/>
        <p:txBody>
          <a:bodyPr/>
          <a:lstStyle/>
          <a:p>
            <a:fld id="{3E259F91-715E-4CA3-9356-63EE0492BF41}" type="slidenum">
              <a:rPr lang="en-US" altLang="zh-CN" smtClean="0">
                <a:solidFill>
                  <a:prstClr val="black"/>
                </a:solidFill>
              </a:rPr>
              <a:pPr/>
              <a:t>51</a:t>
            </a:fld>
            <a:endParaRPr lang="en-US" altLang="zh-CN">
              <a:solidFill>
                <a:prstClr val="black"/>
              </a:solidFill>
            </a:endParaRPr>
          </a:p>
        </p:txBody>
      </p:sp>
      <p:grpSp>
        <p:nvGrpSpPr>
          <p:cNvPr id="16" name="组合 15"/>
          <p:cNvGrpSpPr/>
          <p:nvPr/>
        </p:nvGrpSpPr>
        <p:grpSpPr>
          <a:xfrm>
            <a:off x="47897" y="3704067"/>
            <a:ext cx="5525984" cy="2233406"/>
            <a:chOff x="2426618" y="2720515"/>
            <a:chExt cx="4671763" cy="1888162"/>
          </a:xfrm>
        </p:grpSpPr>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618" y="2720515"/>
              <a:ext cx="4671763" cy="1888162"/>
            </a:xfrm>
            <a:prstGeom prst="rect">
              <a:avLst/>
            </a:prstGeom>
          </p:spPr>
        </p:pic>
        <p:sp>
          <p:nvSpPr>
            <p:cNvPr id="19" name="文本框 18"/>
            <p:cNvSpPr txBox="1"/>
            <p:nvPr/>
          </p:nvSpPr>
          <p:spPr>
            <a:xfrm>
              <a:off x="2590800" y="3733800"/>
              <a:ext cx="838200" cy="430887"/>
            </a:xfrm>
            <a:prstGeom prst="rect">
              <a:avLst/>
            </a:prstGeom>
            <a:solidFill>
              <a:srgbClr val="FFC000"/>
            </a:solidFill>
            <a:ln>
              <a:solidFill>
                <a:schemeClr val="bg2"/>
              </a:solidFill>
            </a:ln>
          </p:spPr>
          <p:txBody>
            <a:bodyPr wrap="square" rtlCol="0" anchor="ctr" anchorCtr="1">
              <a:spAutoFit/>
            </a:bodyPr>
            <a:lstStyle/>
            <a:p>
              <a:pPr algn="ctr"/>
              <a:r>
                <a:rPr lang="en-US" altLang="zh-CN" sz="1100" b="1" dirty="0">
                  <a:latin typeface="黑体" panose="02010609060101010101" pitchFamily="49" charset="-122"/>
                  <a:ea typeface="黑体" panose="02010609060101010101" pitchFamily="49" charset="-122"/>
                </a:rPr>
                <a:t>Detector Array</a:t>
              </a:r>
              <a:endParaRPr lang="zh-CN" altLang="en-US" sz="1100" b="1" dirty="0">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1316146285"/>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email">
            <a:extLst>
              <a:ext uri="{28A0092B-C50C-407E-A947-70E740481C1C}">
                <a14:useLocalDpi xmlns:a14="http://schemas.microsoft.com/office/drawing/2010/main"/>
              </a:ext>
            </a:extLst>
          </a:blip>
          <a:srcRect r="8299" b="8051"/>
          <a:stretch/>
        </p:blipFill>
        <p:spPr>
          <a:xfrm rot="10800000">
            <a:off x="3876676" y="3526013"/>
            <a:ext cx="1574657" cy="2105218"/>
          </a:xfrm>
          <a:prstGeom prst="rect">
            <a:avLst/>
          </a:prstGeom>
        </p:spPr>
      </p:pic>
      <p:sp>
        <p:nvSpPr>
          <p:cNvPr id="3" name="标题 2"/>
          <p:cNvSpPr>
            <a:spLocks noGrp="1"/>
          </p:cNvSpPr>
          <p:nvPr>
            <p:ph type="title"/>
          </p:nvPr>
        </p:nvSpPr>
        <p:spPr/>
        <p:txBody>
          <a:bodyPr/>
          <a:lstStyle/>
          <a:p>
            <a:r>
              <a:rPr lang="en-US" altLang="zh-CN" dirty="0">
                <a:latin typeface="Times New Roman" panose="02020603050405020304" pitchFamily="18" charset="0"/>
                <a:ea typeface="黑体" panose="02010609060101010101" pitchFamily="49" charset="-122"/>
                <a:cs typeface="Times New Roman" panose="02020603050405020304" pitchFamily="18" charset="0"/>
              </a:rPr>
              <a:t>ECAL&amp;HCAL</a:t>
            </a:r>
            <a:r>
              <a:rPr lang="zh-CN" altLang="en-US"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err="1">
                <a:latin typeface="Times New Roman" panose="02020603050405020304" pitchFamily="18" charset="0"/>
                <a:ea typeface="黑体" panose="02010609060101010101" pitchFamily="49" charset="-122"/>
                <a:cs typeface="Times New Roman" panose="02020603050405020304" pitchFamily="18" charset="0"/>
              </a:rPr>
              <a:t>SiPM</a:t>
            </a:r>
            <a:r>
              <a:rPr lang="zh-CN" altLang="en-US" dirty="0">
                <a:latin typeface="黑体" panose="02010609060101010101" pitchFamily="49" charset="-122"/>
                <a:ea typeface="黑体" panose="02010609060101010101" pitchFamily="49" charset="-122"/>
              </a:rPr>
              <a:t>读出</a:t>
            </a:r>
          </a:p>
        </p:txBody>
      </p:sp>
      <p:sp>
        <p:nvSpPr>
          <p:cNvPr id="10" name="文本框 9"/>
          <p:cNvSpPr txBox="1"/>
          <p:nvPr/>
        </p:nvSpPr>
        <p:spPr>
          <a:xfrm>
            <a:off x="3237361" y="3051777"/>
            <a:ext cx="1926203" cy="369332"/>
          </a:xfrm>
          <a:prstGeom prst="rect">
            <a:avLst/>
          </a:prstGeom>
          <a:noFill/>
        </p:spPr>
        <p:txBody>
          <a:bodyPr wrap="square" rtlCol="0">
            <a:spAutoFit/>
          </a:bodyPr>
          <a:lstStyle/>
          <a:p>
            <a:pPr algn="ct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FEB&amp;</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闪烁体</a:t>
            </a:r>
          </a:p>
        </p:txBody>
      </p:sp>
      <p:sp>
        <p:nvSpPr>
          <p:cNvPr id="11" name="文本框 10"/>
          <p:cNvSpPr txBox="1"/>
          <p:nvPr/>
        </p:nvSpPr>
        <p:spPr>
          <a:xfrm>
            <a:off x="3576622" y="4351260"/>
            <a:ext cx="1926203" cy="369332"/>
          </a:xfrm>
          <a:prstGeom prst="rect">
            <a:avLst/>
          </a:prstGeom>
          <a:noFill/>
        </p:spPr>
        <p:txBody>
          <a:bodyPr wrap="square" rtlCol="0">
            <a:spAutoFit/>
          </a:bodyPr>
          <a:lstStyle/>
          <a:p>
            <a:pPr algn="ctr"/>
            <a:r>
              <a:rPr lang="en-US" altLang="zh-CN"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DIF</a:t>
            </a:r>
            <a:endParaRPr lang="zh-CN" altLang="en-US"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13799" b="5629"/>
          <a:stretch/>
        </p:blipFill>
        <p:spPr>
          <a:xfrm>
            <a:off x="2288796" y="1026582"/>
            <a:ext cx="3888132" cy="1828800"/>
          </a:xfrm>
          <a:prstGeom prst="rect">
            <a:avLst/>
          </a:prstGeom>
        </p:spPr>
      </p:pic>
      <p:pic>
        <p:nvPicPr>
          <p:cNvPr id="18" name="图片 17">
            <a:extLst>
              <a:ext uri="{FF2B5EF4-FFF2-40B4-BE49-F238E27FC236}">
                <a16:creationId xmlns:a16="http://schemas.microsoft.com/office/drawing/2014/main" id="{AF438892-9526-4E8D-9C30-B06BB002B4E3}"/>
              </a:ext>
            </a:extLst>
          </p:cNvPr>
          <p:cNvPicPr>
            <a:picLocks noChangeAspect="1"/>
          </p:cNvPicPr>
          <p:nvPr/>
        </p:nvPicPr>
        <p:blipFill rotWithShape="1">
          <a:blip r:embed="rId5"/>
          <a:srcRect t="14902" r="76670"/>
          <a:stretch/>
        </p:blipFill>
        <p:spPr>
          <a:xfrm>
            <a:off x="625716" y="1061861"/>
            <a:ext cx="1371141" cy="1832328"/>
          </a:xfrm>
          <a:prstGeom prst="rect">
            <a:avLst/>
          </a:prstGeom>
        </p:spPr>
      </p:pic>
      <p:pic>
        <p:nvPicPr>
          <p:cNvPr id="22" name="图片 21"/>
          <p:cNvPicPr>
            <a:picLocks noChangeAspect="1"/>
          </p:cNvPicPr>
          <p:nvPr/>
        </p:nvPicPr>
        <p:blipFill>
          <a:blip r:embed="rId6"/>
          <a:stretch>
            <a:fillRect/>
          </a:stretch>
        </p:blipFill>
        <p:spPr>
          <a:xfrm rot="16200000">
            <a:off x="6140023" y="2483361"/>
            <a:ext cx="3275025" cy="2348477"/>
          </a:xfrm>
          <a:prstGeom prst="rect">
            <a:avLst/>
          </a:prstGeom>
        </p:spPr>
      </p:pic>
      <p:sp>
        <p:nvSpPr>
          <p:cNvPr id="23" name="日期占位符 3"/>
          <p:cNvSpPr>
            <a:spLocks noGrp="1"/>
          </p:cNvSpPr>
          <p:nvPr>
            <p:ph type="dt" sz="half" idx="10"/>
          </p:nvPr>
        </p:nvSpPr>
        <p:spPr>
          <a:xfrm>
            <a:off x="76200" y="6477000"/>
            <a:ext cx="914400" cy="304800"/>
          </a:xfrm>
        </p:spPr>
        <p:txBody>
          <a:bodyPr/>
          <a:lstStyle/>
          <a:p>
            <a:fld id="{148546DA-7A93-4EC6-AE15-382FD219D177}" type="datetime1">
              <a:rPr lang="zh-CN" altLang="en-US" smtClean="0"/>
              <a:t>2018/10/15</a:t>
            </a:fld>
            <a:endParaRPr lang="en-US"/>
          </a:p>
        </p:txBody>
      </p:sp>
      <p:sp>
        <p:nvSpPr>
          <p:cNvPr id="24"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26" name="灯片编号占位符 25"/>
          <p:cNvSpPr>
            <a:spLocks noGrp="1"/>
          </p:cNvSpPr>
          <p:nvPr>
            <p:ph type="sldNum" sz="quarter" idx="12"/>
          </p:nvPr>
        </p:nvSpPr>
        <p:spPr/>
        <p:txBody>
          <a:bodyPr/>
          <a:lstStyle/>
          <a:p>
            <a:fld id="{3E259F91-715E-4CA3-9356-63EE0492BF41}" type="slidenum">
              <a:rPr lang="en-US" altLang="zh-CN" smtClean="0">
                <a:solidFill>
                  <a:prstClr val="black"/>
                </a:solidFill>
              </a:rPr>
              <a:pPr/>
              <a:t>52</a:t>
            </a:fld>
            <a:endParaRPr lang="en-US" altLang="zh-CN">
              <a:solidFill>
                <a:prstClr val="black"/>
              </a:solidFill>
            </a:endParaRPr>
          </a:p>
        </p:txBody>
      </p:sp>
      <p:pic>
        <p:nvPicPr>
          <p:cNvPr id="15" name="内容占位符 17">
            <a:extLst>
              <a:ext uri="{FF2B5EF4-FFF2-40B4-BE49-F238E27FC236}">
                <a16:creationId xmlns:a16="http://schemas.microsoft.com/office/drawing/2014/main" id="{510D6211-AA1F-4313-9809-425E599B7B83}"/>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50978" t="27275" r="19394" b="14098"/>
          <a:stretch/>
        </p:blipFill>
        <p:spPr>
          <a:xfrm>
            <a:off x="211276" y="3411135"/>
            <a:ext cx="3665400" cy="3061298"/>
          </a:xfrm>
        </p:spPr>
      </p:pic>
      <p:pic>
        <p:nvPicPr>
          <p:cNvPr id="6" name="图片 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a:off x="310729" y="2712311"/>
            <a:ext cx="2747752" cy="3154544"/>
          </a:xfrm>
          <a:prstGeom prst="rect">
            <a:avLst/>
          </a:prstGeom>
        </p:spPr>
      </p:pic>
      <p:pic>
        <p:nvPicPr>
          <p:cNvPr id="16" name="内容占位符 17">
            <a:extLst>
              <a:ext uri="{FF2B5EF4-FFF2-40B4-BE49-F238E27FC236}">
                <a16:creationId xmlns:a16="http://schemas.microsoft.com/office/drawing/2014/main" id="{F0F2A62C-E813-43D8-A8C3-84798678FE1B}"/>
              </a:ext>
            </a:extLst>
          </p:cNvPr>
          <p:cNvPicPr>
            <a:picLocks noChangeAspect="1"/>
          </p:cNvPicPr>
          <p:nvPr/>
        </p:nvPicPr>
        <p:blipFill rotWithShape="1">
          <a:blip r:embed="rId7">
            <a:extLst>
              <a:ext uri="{28A0092B-C50C-407E-A947-70E740481C1C}">
                <a14:useLocalDpi xmlns:a14="http://schemas.microsoft.com/office/drawing/2010/main" val="0"/>
              </a:ext>
            </a:extLst>
          </a:blip>
          <a:srcRect l="81695" t="28286" r="733" b="44421"/>
          <a:stretch/>
        </p:blipFill>
        <p:spPr>
          <a:xfrm>
            <a:off x="3814898" y="5545839"/>
            <a:ext cx="1482826" cy="972109"/>
          </a:xfrm>
          <a:prstGeom prst="rect">
            <a:avLst/>
          </a:prstGeom>
        </p:spPr>
      </p:pic>
      <p:pic>
        <p:nvPicPr>
          <p:cNvPr id="19" name="内容占位符 17">
            <a:extLst>
              <a:ext uri="{FF2B5EF4-FFF2-40B4-BE49-F238E27FC236}">
                <a16:creationId xmlns:a16="http://schemas.microsoft.com/office/drawing/2014/main" id="{9E59ECF2-0DB4-4CE8-B083-797E1EB91211}"/>
              </a:ext>
            </a:extLst>
          </p:cNvPr>
          <p:cNvPicPr>
            <a:picLocks noChangeAspect="1"/>
          </p:cNvPicPr>
          <p:nvPr/>
        </p:nvPicPr>
        <p:blipFill rotWithShape="1">
          <a:blip r:embed="rId7">
            <a:extLst>
              <a:ext uri="{28A0092B-C50C-407E-A947-70E740481C1C}">
                <a14:useLocalDpi xmlns:a14="http://schemas.microsoft.com/office/drawing/2010/main" val="0"/>
              </a:ext>
            </a:extLst>
          </a:blip>
          <a:srcRect l="81695" t="57599" r="733" b="16119"/>
          <a:stretch/>
        </p:blipFill>
        <p:spPr>
          <a:xfrm>
            <a:off x="5262146" y="5545839"/>
            <a:ext cx="1482826" cy="936104"/>
          </a:xfrm>
          <a:prstGeom prst="rect">
            <a:avLst/>
          </a:prstGeom>
        </p:spPr>
      </p:pic>
      <p:sp>
        <p:nvSpPr>
          <p:cNvPr id="20" name="文本框 19">
            <a:extLst>
              <a:ext uri="{FF2B5EF4-FFF2-40B4-BE49-F238E27FC236}">
                <a16:creationId xmlns:a16="http://schemas.microsoft.com/office/drawing/2014/main" id="{F524DF4D-0037-46EC-A714-95C6A06E53C2}"/>
              </a:ext>
            </a:extLst>
          </p:cNvPr>
          <p:cNvSpPr txBox="1"/>
          <p:nvPr/>
        </p:nvSpPr>
        <p:spPr>
          <a:xfrm>
            <a:off x="6580699" y="2286000"/>
            <a:ext cx="1926203" cy="369332"/>
          </a:xfrm>
          <a:prstGeom prst="rect">
            <a:avLst/>
          </a:prstGeom>
          <a:noFill/>
        </p:spPr>
        <p:txBody>
          <a:bodyPr wrap="square" rtlCol="0">
            <a:spAutoFit/>
          </a:bodyPr>
          <a:lstStyle/>
          <a:p>
            <a:pPr algn="ctr"/>
            <a:r>
              <a:rPr lang="en-US" altLang="zh-CN"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DCM</a:t>
            </a:r>
            <a:endParaRPr lang="zh-CN" altLang="en-US"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1" name="图片 16" descr="E:\jndong\work\PandaX III\FEC\毕业论文\光纤_副本.jpg">
            <a:extLst>
              <a:ext uri="{FF2B5EF4-FFF2-40B4-BE49-F238E27FC236}">
                <a16:creationId xmlns:a16="http://schemas.microsoft.com/office/drawing/2014/main" id="{AEB19D6F-01D5-446A-8E84-FBF8A5A3D85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704"/>
          <a:stretch/>
        </p:blipFill>
        <p:spPr bwMode="auto">
          <a:xfrm rot="5400000">
            <a:off x="5201607" y="2218873"/>
            <a:ext cx="1511300" cy="148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93322"/>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170" y="3788194"/>
            <a:ext cx="4191001" cy="2843928"/>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1758808"/>
            <a:ext cx="4648200" cy="1317765"/>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22072"/>
          <a:stretch/>
        </p:blipFill>
        <p:spPr>
          <a:xfrm rot="10800000">
            <a:off x="233171" y="838199"/>
            <a:ext cx="3043429" cy="2921321"/>
          </a:xfrm>
          <a:prstGeom prst="rect">
            <a:avLst/>
          </a:prstGeom>
        </p:spPr>
      </p:pic>
      <p:pic>
        <p:nvPicPr>
          <p:cNvPr id="15" name="图片 16" descr="E:\jndong\work\PandaX III\FEC\毕业论文\光纤_副本.jpg"/>
          <p:cNvPicPr>
            <a:picLocks noChangeAspect="1" noChangeArrowheads="1"/>
          </p:cNvPicPr>
          <p:nvPr/>
        </p:nvPicPr>
        <p:blipFill rotWithShape="1">
          <a:blip r:embed="rId5">
            <a:extLst>
              <a:ext uri="{28A0092B-C50C-407E-A947-70E740481C1C}">
                <a14:useLocalDpi xmlns:a14="http://schemas.microsoft.com/office/drawing/2010/main" val="0"/>
              </a:ext>
            </a:extLst>
          </a:blip>
          <a:srcRect b="3704"/>
          <a:stretch/>
        </p:blipFill>
        <p:spPr bwMode="auto">
          <a:xfrm rot="5400000">
            <a:off x="4654550" y="4024731"/>
            <a:ext cx="1511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HCAL</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GEM</a:t>
            </a:r>
            <a:r>
              <a:rPr lang="zh-CN" altLang="en-US" dirty="0"/>
              <a:t>读出</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53</a:t>
            </a:fld>
            <a:endParaRPr lang="en-US"/>
          </a:p>
        </p:txBody>
      </p:sp>
      <p:pic>
        <p:nvPicPr>
          <p:cNvPr id="11" name="图片 10"/>
          <p:cNvPicPr>
            <a:picLocks noChangeAspect="1"/>
          </p:cNvPicPr>
          <p:nvPr/>
        </p:nvPicPr>
        <p:blipFill>
          <a:blip r:embed="rId6"/>
          <a:stretch>
            <a:fillRect/>
          </a:stretch>
        </p:blipFill>
        <p:spPr>
          <a:xfrm rot="16200000">
            <a:off x="5977130" y="3971591"/>
            <a:ext cx="2971800" cy="2131038"/>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10705" r="11781" b="2002"/>
          <a:stretch/>
        </p:blipFill>
        <p:spPr>
          <a:xfrm>
            <a:off x="1364532" y="1449339"/>
            <a:ext cx="1607268" cy="1524000"/>
          </a:xfrm>
          <a:prstGeom prst="rect">
            <a:avLst/>
          </a:prstGeom>
        </p:spPr>
      </p:pic>
      <p:pic>
        <p:nvPicPr>
          <p:cNvPr id="16" name="图片 16" descr="E:\jndong\work\PandaX III\FEC\毕业论文\光纤_副本.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310591" y="1946400"/>
            <a:ext cx="199041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6324600" y="2743200"/>
            <a:ext cx="1260140"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DIF</a:t>
            </a:r>
            <a:endParaRPr lang="zh-CN" altLang="en-US" sz="2000"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3041555" y="3943305"/>
            <a:ext cx="1260140"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DIF</a:t>
            </a:r>
            <a:endParaRPr lang="zh-CN" altLang="en-US" sz="2000"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72FD537C-DB0C-4D9F-8CA1-B270A6C5C2A0}"/>
              </a:ext>
            </a:extLst>
          </p:cNvPr>
          <p:cNvSpPr txBox="1"/>
          <p:nvPr/>
        </p:nvSpPr>
        <p:spPr>
          <a:xfrm>
            <a:off x="3500630" y="833304"/>
            <a:ext cx="5562600" cy="646331"/>
          </a:xfrm>
          <a:prstGeom prst="rect">
            <a:avLst/>
          </a:prstGeom>
          <a:noFill/>
        </p:spPr>
        <p:txBody>
          <a:bodyPr wrap="square">
            <a:spAutoFit/>
          </a:bodyPr>
          <a:lstStyle/>
          <a:p>
            <a:pPr marL="0" lvl="1">
              <a:defRPr/>
            </a:pPr>
            <a:r>
              <a:rPr lang="zh-CN" altLang="en-US" b="1" dirty="0">
                <a:solidFill>
                  <a:srgbClr val="FF0000"/>
                </a:solidFill>
                <a:latin typeface="Calibri" panose="020F0502020204030204" pitchFamily="34" charset="0"/>
                <a:ea typeface="+mn-ea"/>
                <a:cs typeface="Calibri" panose="020F0502020204030204" pitchFamily="34" charset="0"/>
              </a:rPr>
              <a:t>详见第二分会场（</a:t>
            </a:r>
            <a:r>
              <a:rPr lang="en-US" altLang="zh-CN" b="1" dirty="0">
                <a:solidFill>
                  <a:srgbClr val="FF0000"/>
                </a:solidFill>
                <a:latin typeface="Calibri" panose="020F0502020204030204" pitchFamily="34" charset="0"/>
                <a:ea typeface="+mn-ea"/>
                <a:cs typeface="Calibri" panose="020F0502020204030204" pitchFamily="34" charset="0"/>
              </a:rPr>
              <a:t>4</a:t>
            </a:r>
            <a:r>
              <a:rPr lang="zh-CN" altLang="en-US" b="1" dirty="0">
                <a:solidFill>
                  <a:srgbClr val="FF0000"/>
                </a:solidFill>
                <a:latin typeface="Calibri" panose="020F0502020204030204" pitchFamily="34" charset="0"/>
                <a:ea typeface="+mn-ea"/>
                <a:cs typeface="Calibri" panose="020F0502020204030204" pitchFamily="34" charset="0"/>
              </a:rPr>
              <a:t>）沈仲弢报告</a:t>
            </a:r>
            <a:r>
              <a:rPr lang="en-US" altLang="zh-CN" b="1" dirty="0">
                <a:solidFill>
                  <a:srgbClr val="FF0000"/>
                </a:solidFill>
                <a:latin typeface="Calibri" panose="020F0502020204030204" pitchFamily="34" charset="0"/>
                <a:ea typeface="+mn-ea"/>
                <a:cs typeface="Calibri" panose="020F0502020204030204" pitchFamily="34" charset="0"/>
              </a:rPr>
              <a:t>——</a:t>
            </a:r>
          </a:p>
          <a:p>
            <a:pPr marL="0" lvl="1" algn="ctr">
              <a:defRPr/>
            </a:pPr>
            <a:r>
              <a:rPr lang="en-US" altLang="zh-CN" b="1" dirty="0">
                <a:solidFill>
                  <a:srgbClr val="FF0000"/>
                </a:solidFill>
                <a:latin typeface="Calibri" panose="020F0502020204030204" pitchFamily="34" charset="0"/>
                <a:cs typeface="Calibri" panose="020F0502020204030204" pitchFamily="34" charset="0"/>
              </a:rPr>
              <a:t> CEPC</a:t>
            </a:r>
            <a:r>
              <a:rPr lang="zh-CN" altLang="en-US" b="1" dirty="0">
                <a:solidFill>
                  <a:srgbClr val="FF0000"/>
                </a:solidFill>
                <a:latin typeface="Calibri" panose="020F0502020204030204" pitchFamily="34" charset="0"/>
                <a:cs typeface="Calibri" panose="020F0502020204030204" pitchFamily="34" charset="0"/>
              </a:rPr>
              <a:t>高颗粒度量能器读出电子学研究进展</a:t>
            </a:r>
          </a:p>
        </p:txBody>
      </p:sp>
    </p:spTree>
    <p:extLst>
      <p:ext uri="{BB962C8B-B14F-4D97-AF65-F5344CB8AC3E}">
        <p14:creationId xmlns:p14="http://schemas.microsoft.com/office/powerpoint/2010/main" val="153681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对象 18">
            <a:extLst>
              <a:ext uri="{FF2B5EF4-FFF2-40B4-BE49-F238E27FC236}">
                <a16:creationId xmlns:a16="http://schemas.microsoft.com/office/drawing/2014/main" id="{C28DC9D4-3F36-4E66-B283-89505F0C5E53}"/>
              </a:ext>
            </a:extLst>
          </p:cNvPr>
          <p:cNvGraphicFramePr>
            <a:graphicFrameLocks noChangeAspect="1"/>
          </p:cNvGraphicFramePr>
          <p:nvPr>
            <p:extLst>
              <p:ext uri="{D42A27DB-BD31-4B8C-83A1-F6EECF244321}">
                <p14:modId xmlns:p14="http://schemas.microsoft.com/office/powerpoint/2010/main" val="3702976902"/>
              </p:ext>
            </p:extLst>
          </p:nvPr>
        </p:nvGraphicFramePr>
        <p:xfrm>
          <a:off x="258846" y="2988944"/>
          <a:ext cx="8689845" cy="3564256"/>
        </p:xfrm>
        <a:graphic>
          <a:graphicData uri="http://schemas.openxmlformats.org/presentationml/2006/ole">
            <mc:AlternateContent xmlns:mc="http://schemas.openxmlformats.org/markup-compatibility/2006">
              <mc:Choice xmlns:v="urn:schemas-microsoft-com:vml" Requires="v">
                <p:oleObj spid="_x0000_s25703" name="Visio" r:id="rId3" imgW="9629269" imgH="3070618" progId="Visio.Drawing.11">
                  <p:embed/>
                </p:oleObj>
              </mc:Choice>
              <mc:Fallback>
                <p:oleObj name="Visio" r:id="rId3" imgW="9629269" imgH="3070618" progId="Visio.Drawing.11">
                  <p:embed/>
                  <p:pic>
                    <p:nvPicPr>
                      <p:cNvPr id="9" name="对象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846" y="2988944"/>
                        <a:ext cx="8689845" cy="3564256"/>
                      </a:xfrm>
                      <a:prstGeom prst="rect">
                        <a:avLst/>
                      </a:prstGeom>
                      <a:noFill/>
                    </p:spPr>
                  </p:pic>
                </p:oleObj>
              </mc:Fallback>
            </mc:AlternateContent>
          </a:graphicData>
        </a:graphic>
      </p:graphicFrame>
      <p:pic>
        <p:nvPicPr>
          <p:cNvPr id="18" name="图片 17"/>
          <p:cNvPicPr>
            <a:picLocks noChangeAspect="1"/>
          </p:cNvPicPr>
          <p:nvPr/>
        </p:nvPicPr>
        <p:blipFill>
          <a:blip r:embed="rId5"/>
          <a:stretch>
            <a:fillRect/>
          </a:stretch>
        </p:blipFill>
        <p:spPr>
          <a:xfrm>
            <a:off x="2466383" y="898441"/>
            <a:ext cx="5263379" cy="2612562"/>
          </a:xfrm>
          <a:prstGeom prst="rect">
            <a:avLst/>
          </a:prstGeom>
        </p:spPr>
      </p:pic>
      <p:sp>
        <p:nvSpPr>
          <p:cNvPr id="3" name="标题 2"/>
          <p:cNvSpPr>
            <a:spLocks noGrp="1"/>
          </p:cNvSpPr>
          <p:nvPr>
            <p:ph type="title"/>
          </p:nvPr>
        </p:nvSpPr>
        <p:spPr/>
        <p:txBody>
          <a:bodyPr/>
          <a:lstStyle/>
          <a:p>
            <a:r>
              <a:rPr lang="zh-CN" altLang="en-US" dirty="0"/>
              <a:t>可否更进一步？</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54</a:t>
            </a:fld>
            <a:endParaRPr lang="en-US"/>
          </a:p>
        </p:txBody>
      </p:sp>
      <p:sp>
        <p:nvSpPr>
          <p:cNvPr id="10" name="椭圆 9">
            <a:extLst>
              <a:ext uri="{FF2B5EF4-FFF2-40B4-BE49-F238E27FC236}">
                <a16:creationId xmlns:a16="http://schemas.microsoft.com/office/drawing/2014/main" id="{599F26CF-D49B-4086-93D1-0C6AA333084F}"/>
              </a:ext>
            </a:extLst>
          </p:cNvPr>
          <p:cNvSpPr/>
          <p:nvPr/>
        </p:nvSpPr>
        <p:spPr>
          <a:xfrm rot="5400000">
            <a:off x="4016816" y="2292380"/>
            <a:ext cx="918673" cy="532334"/>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a:extLst>
              <a:ext uri="{FF2B5EF4-FFF2-40B4-BE49-F238E27FC236}">
                <a16:creationId xmlns:a16="http://schemas.microsoft.com/office/drawing/2014/main" id="{756EEE65-69ED-45DB-98FB-0700F74ABE86}"/>
              </a:ext>
            </a:extLst>
          </p:cNvPr>
          <p:cNvCxnSpPr>
            <a:cxnSpLocks/>
            <a:stCxn id="12" idx="2"/>
            <a:endCxn id="50" idx="4"/>
          </p:cNvCxnSpPr>
          <p:nvPr/>
        </p:nvCxnSpPr>
        <p:spPr>
          <a:xfrm flipV="1">
            <a:off x="994492" y="1607029"/>
            <a:ext cx="3690791" cy="15171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D134B099-3A4A-4D61-A9F4-B4FDAA795020}"/>
              </a:ext>
            </a:extLst>
          </p:cNvPr>
          <p:cNvSpPr/>
          <p:nvPr/>
        </p:nvSpPr>
        <p:spPr>
          <a:xfrm rot="5400000">
            <a:off x="-594598" y="4256091"/>
            <a:ext cx="3178180" cy="914400"/>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a:extLst>
              <a:ext uri="{FF2B5EF4-FFF2-40B4-BE49-F238E27FC236}">
                <a16:creationId xmlns:a16="http://schemas.microsoft.com/office/drawing/2014/main" id="{79532AE9-C517-4FDD-B38E-07F745A7EA3E}"/>
              </a:ext>
            </a:extLst>
          </p:cNvPr>
          <p:cNvCxnSpPr>
            <a:cxnSpLocks/>
            <a:stCxn id="12" idx="2"/>
            <a:endCxn id="10" idx="4"/>
          </p:cNvCxnSpPr>
          <p:nvPr/>
        </p:nvCxnSpPr>
        <p:spPr>
          <a:xfrm flipV="1">
            <a:off x="994492" y="2558548"/>
            <a:ext cx="3215494" cy="565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id="{3781DA80-7C1D-4C51-8C9C-F73481CDA6E8}"/>
              </a:ext>
            </a:extLst>
          </p:cNvPr>
          <p:cNvSpPr/>
          <p:nvPr/>
        </p:nvSpPr>
        <p:spPr>
          <a:xfrm rot="5400000">
            <a:off x="1032592" y="4585219"/>
            <a:ext cx="2057400" cy="1411206"/>
          </a:xfrm>
          <a:prstGeom prst="ellipse">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93A1681F-E26A-4797-A2AA-22B314365827}"/>
              </a:ext>
            </a:extLst>
          </p:cNvPr>
          <p:cNvSpPr/>
          <p:nvPr/>
        </p:nvSpPr>
        <p:spPr>
          <a:xfrm rot="5400000">
            <a:off x="4434850" y="2360066"/>
            <a:ext cx="918675" cy="457200"/>
          </a:xfrm>
          <a:prstGeom prst="ellipse">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15">
            <a:extLst>
              <a:ext uri="{FF2B5EF4-FFF2-40B4-BE49-F238E27FC236}">
                <a16:creationId xmlns:a16="http://schemas.microsoft.com/office/drawing/2014/main" id="{A125F47D-4ED3-416D-A3F7-BC918AD6D6CA}"/>
              </a:ext>
            </a:extLst>
          </p:cNvPr>
          <p:cNvCxnSpPr>
            <a:cxnSpLocks/>
            <a:stCxn id="14" idx="2"/>
            <a:endCxn id="15" idx="6"/>
          </p:cNvCxnSpPr>
          <p:nvPr/>
        </p:nvCxnSpPr>
        <p:spPr>
          <a:xfrm flipV="1">
            <a:off x="2061292" y="3048004"/>
            <a:ext cx="2832896" cy="121411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93A1681F-E26A-4797-A2AA-22B314365827}"/>
              </a:ext>
            </a:extLst>
          </p:cNvPr>
          <p:cNvSpPr/>
          <p:nvPr/>
        </p:nvSpPr>
        <p:spPr>
          <a:xfrm rot="5400000">
            <a:off x="4923258" y="1425970"/>
            <a:ext cx="918675" cy="457200"/>
          </a:xfrm>
          <a:prstGeom prst="ellipse">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599F26CF-D49B-4086-93D1-0C6AA333084F}"/>
              </a:ext>
            </a:extLst>
          </p:cNvPr>
          <p:cNvSpPr/>
          <p:nvPr/>
        </p:nvSpPr>
        <p:spPr>
          <a:xfrm rot="5400000">
            <a:off x="4492113" y="1340861"/>
            <a:ext cx="918673" cy="532334"/>
          </a:xfrm>
          <a:prstGeom prst="ellipse">
            <a:avLst/>
          </a:prstGeom>
          <a:noFill/>
          <a:ln w="3810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箭头连接符 52">
            <a:extLst>
              <a:ext uri="{FF2B5EF4-FFF2-40B4-BE49-F238E27FC236}">
                <a16:creationId xmlns:a16="http://schemas.microsoft.com/office/drawing/2014/main" id="{A125F47D-4ED3-416D-A3F7-BC918AD6D6CA}"/>
              </a:ext>
            </a:extLst>
          </p:cNvPr>
          <p:cNvCxnSpPr>
            <a:cxnSpLocks/>
            <a:stCxn id="14" idx="2"/>
            <a:endCxn id="42" idx="6"/>
          </p:cNvCxnSpPr>
          <p:nvPr/>
        </p:nvCxnSpPr>
        <p:spPr>
          <a:xfrm flipV="1">
            <a:off x="2061292" y="2113908"/>
            <a:ext cx="3321304" cy="214821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06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down)">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down)">
                                      <p:cBhvr>
                                        <p:cTn id="26" dur="500"/>
                                        <p:tgtEl>
                                          <p:spTgt spid="5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down)">
                                      <p:cBhvr>
                                        <p:cTn id="43" dur="500"/>
                                        <p:tgtEl>
                                          <p:spTgt spid="53"/>
                                        </p:tgtEl>
                                      </p:cBhvr>
                                    </p:animEffect>
                                  </p:childTnLst>
                                </p:cTn>
                              </p:par>
                            </p:childTnLst>
                          </p:cTn>
                        </p:par>
                        <p:par>
                          <p:cTn id="44" fill="hold">
                            <p:stCondLst>
                              <p:cond delay="1500"/>
                            </p:stCondLst>
                            <p:childTnLst>
                              <p:par>
                                <p:cTn id="45" presetID="22" presetClass="entr" presetSubtype="4"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42" grpId="0" animBg="1"/>
      <p:bldP spid="5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04800" y="5068302"/>
            <a:ext cx="4103371" cy="1066800"/>
          </a:xfrm>
        </p:spPr>
        <p:txBody>
          <a:bodyPr>
            <a:noAutofit/>
          </a:bodyPr>
          <a:lstStyle/>
          <a:p>
            <a:r>
              <a:rPr lang="zh-CN" altLang="en-US" sz="1800" dirty="0"/>
              <a:t>超大数据量通信：百</a:t>
            </a:r>
            <a:r>
              <a:rPr lang="en-US" altLang="zh-CN" sz="1800" dirty="0" err="1"/>
              <a:t>Gpbs</a:t>
            </a:r>
            <a:r>
              <a:rPr lang="zh-CN" altLang="en-US" sz="1800" dirty="0"/>
              <a:t>量级</a:t>
            </a:r>
          </a:p>
          <a:p>
            <a:r>
              <a:rPr lang="zh-CN" altLang="en-US" sz="1800" dirty="0"/>
              <a:t>通用性：适用于不同探测器</a:t>
            </a:r>
          </a:p>
        </p:txBody>
      </p:sp>
      <p:sp>
        <p:nvSpPr>
          <p:cNvPr id="3" name="标题 2"/>
          <p:cNvSpPr>
            <a:spLocks noGrp="1"/>
          </p:cNvSpPr>
          <p:nvPr>
            <p:ph type="title"/>
          </p:nvPr>
        </p:nvSpPr>
        <p:spPr/>
        <p:txBody>
          <a:bodyPr/>
          <a:lstStyle/>
          <a:p>
            <a:r>
              <a:rPr lang="en-US" altLang="zh-CN" sz="4000" dirty="0">
                <a:latin typeface="Times New Roman" panose="02020603050405020304" pitchFamily="18" charset="0"/>
                <a:cs typeface="Times New Roman" panose="02020603050405020304" pitchFamily="18" charset="0"/>
              </a:rPr>
              <a:t>FELIX</a:t>
            </a:r>
            <a:r>
              <a:rPr lang="zh-CN" altLang="en-US" sz="4000" dirty="0">
                <a:latin typeface="Times New Roman" panose="02020603050405020304" pitchFamily="18" charset="0"/>
                <a:cs typeface="Times New Roman" panose="02020603050405020304" pitchFamily="18" charset="0"/>
              </a:rPr>
              <a:t>（</a:t>
            </a:r>
            <a:r>
              <a:rPr lang="en-US" altLang="zh-CN" sz="4000" dirty="0" err="1">
                <a:latin typeface="Times New Roman" panose="02020603050405020304" pitchFamily="18" charset="0"/>
                <a:cs typeface="Times New Roman" panose="02020603050405020304" pitchFamily="18" charset="0"/>
              </a:rPr>
              <a:t>FrontEnd</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LInk</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eXchange</a:t>
            </a:r>
            <a:r>
              <a:rPr lang="zh-CN" altLang="en-US" sz="4000" dirty="0">
                <a:latin typeface="Times New Roman" panose="02020603050405020304" pitchFamily="18" charset="0"/>
                <a:cs typeface="Times New Roman" panose="02020603050405020304" pitchFamily="18" charset="0"/>
              </a:rPr>
              <a:t>）</a:t>
            </a:r>
          </a:p>
        </p:txBody>
      </p:sp>
      <p:graphicFrame>
        <p:nvGraphicFramePr>
          <p:cNvPr id="6" name="对象 5"/>
          <p:cNvGraphicFramePr>
            <a:graphicFrameLocks noChangeAspect="1"/>
          </p:cNvGraphicFramePr>
          <p:nvPr>
            <p:extLst>
              <p:ext uri="{D42A27DB-BD31-4B8C-83A1-F6EECF244321}">
                <p14:modId xmlns:p14="http://schemas.microsoft.com/office/powerpoint/2010/main" val="4166733919"/>
              </p:ext>
            </p:extLst>
          </p:nvPr>
        </p:nvGraphicFramePr>
        <p:xfrm>
          <a:off x="228600" y="1143000"/>
          <a:ext cx="5542530" cy="3810000"/>
        </p:xfrm>
        <a:graphic>
          <a:graphicData uri="http://schemas.openxmlformats.org/presentationml/2006/ole">
            <mc:AlternateContent xmlns:mc="http://schemas.openxmlformats.org/markup-compatibility/2006">
              <mc:Choice xmlns:v="urn:schemas-microsoft-com:vml" Requires="v">
                <p:oleObj spid="_x0000_s9465" name="Visio" r:id="rId4" imgW="10115668" imgH="6953310" progId="Visio.Drawing.15">
                  <p:embed/>
                </p:oleObj>
              </mc:Choice>
              <mc:Fallback>
                <p:oleObj name="Visio" r:id="rId4" imgW="10115668" imgH="6953310" progId="Visio.Drawing.15">
                  <p:embed/>
                  <p:pic>
                    <p:nvPicPr>
                      <p:cNvPr id="0" name=""/>
                      <p:cNvPicPr/>
                      <p:nvPr/>
                    </p:nvPicPr>
                    <p:blipFill>
                      <a:blip r:embed="rId5"/>
                      <a:stretch>
                        <a:fillRect/>
                      </a:stretch>
                    </p:blipFill>
                    <p:spPr>
                      <a:xfrm>
                        <a:off x="228600" y="1143000"/>
                        <a:ext cx="5542530" cy="3810000"/>
                      </a:xfrm>
                      <a:prstGeom prst="rect">
                        <a:avLst/>
                      </a:prstGeom>
                    </p:spPr>
                  </p:pic>
                </p:oleObj>
              </mc:Fallback>
            </mc:AlternateContent>
          </a:graphicData>
        </a:graphic>
      </p:graphicFrame>
      <p:sp>
        <p:nvSpPr>
          <p:cNvPr id="8" name="内容占位符 2"/>
          <p:cNvSpPr txBox="1">
            <a:spLocks/>
          </p:cNvSpPr>
          <p:nvPr/>
        </p:nvSpPr>
        <p:spPr>
          <a:xfrm>
            <a:off x="5105400" y="2590800"/>
            <a:ext cx="4114800" cy="13716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en-US" altLang="zh-CN" sz="1800" dirty="0">
                <a:latin typeface="Times New Roman" panose="02020603050405020304" pitchFamily="18" charset="0"/>
                <a:cs typeface="Times New Roman" panose="02020603050405020304" pitchFamily="18" charset="0"/>
              </a:rPr>
              <a:t>Felix &amp; GBT links 4.8Gbps @ GBT frame </a:t>
            </a:r>
          </a:p>
          <a:p>
            <a:pPr>
              <a:lnSpc>
                <a:spcPct val="100000"/>
              </a:lnSpc>
              <a:buFont typeface="Wingdings" panose="05000000000000000000" pitchFamily="2" charset="2"/>
              <a:buChar char="ü"/>
            </a:pPr>
            <a:r>
              <a:rPr lang="en-US" altLang="zh-CN" sz="1800" dirty="0">
                <a:latin typeface="Times New Roman" panose="02020603050405020304" pitchFamily="18" charset="0"/>
                <a:cs typeface="Times New Roman" panose="02020603050405020304" pitchFamily="18" charset="0"/>
              </a:rPr>
              <a:t>Felix &amp; PC 64Gbps @ PCIe GEN3 lane 8</a:t>
            </a:r>
          </a:p>
          <a:p>
            <a:pPr>
              <a:lnSpc>
                <a:spcPct val="100000"/>
              </a:lnSpc>
              <a:buFont typeface="Wingdings" panose="05000000000000000000" pitchFamily="2" charset="2"/>
              <a:buChar char="ü"/>
            </a:pPr>
            <a:r>
              <a:rPr lang="en-US" altLang="zh-CN" sz="1800" dirty="0">
                <a:latin typeface="Times New Roman" panose="02020603050405020304" pitchFamily="18" charset="0"/>
                <a:cs typeface="Times New Roman" panose="02020603050405020304" pitchFamily="18" charset="0"/>
              </a:rPr>
              <a:t>20 GBT link per Felix</a:t>
            </a:r>
          </a:p>
          <a:p>
            <a:pPr>
              <a:lnSpc>
                <a:spcPct val="100000"/>
              </a:lnSpc>
              <a:buFont typeface="Wingdings" panose="05000000000000000000" pitchFamily="2" charset="2"/>
              <a:buChar char="ü"/>
            </a:pPr>
            <a:r>
              <a:rPr lang="zh-CN" altLang="en-US" sz="1800" dirty="0">
                <a:latin typeface="Times New Roman" panose="02020603050405020304" pitchFamily="18" charset="0"/>
                <a:cs typeface="Times New Roman" panose="02020603050405020304" pitchFamily="18" charset="0"/>
              </a:rPr>
              <a:t>已有较完善的软硬件版本</a:t>
            </a:r>
            <a:endParaRPr lang="en-US" altLang="zh-CN" sz="1800" dirty="0">
              <a:latin typeface="Times New Roman" panose="02020603050405020304" pitchFamily="18" charset="0"/>
              <a:cs typeface="Times New Roman" panose="02020603050405020304" pitchFamily="18" charset="0"/>
            </a:endParaRPr>
          </a:p>
        </p:txBody>
      </p:sp>
      <p:sp>
        <p:nvSpPr>
          <p:cNvPr id="9" name="日期占位符 3"/>
          <p:cNvSpPr>
            <a:spLocks noGrp="1"/>
          </p:cNvSpPr>
          <p:nvPr>
            <p:ph type="dt" sz="half" idx="10"/>
          </p:nvPr>
        </p:nvSpPr>
        <p:spPr>
          <a:xfrm>
            <a:off x="76200" y="6477000"/>
            <a:ext cx="914400" cy="304800"/>
          </a:xfrm>
        </p:spPr>
        <p:txBody>
          <a:bodyPr/>
          <a:lstStyle/>
          <a:p>
            <a:fld id="{2C4434E2-C413-4689-89CC-74ECCB26A798}" type="datetime1">
              <a:rPr lang="zh-CN" altLang="en-US" smtClean="0"/>
              <a:t>2018/10/15</a:t>
            </a:fld>
            <a:endParaRPr lang="en-US"/>
          </a:p>
        </p:txBody>
      </p:sp>
      <p:sp>
        <p:nvSpPr>
          <p:cNvPr id="10" name="页脚占位符 4"/>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12" name="灯片编号占位符 11"/>
          <p:cNvSpPr>
            <a:spLocks noGrp="1"/>
          </p:cNvSpPr>
          <p:nvPr>
            <p:ph type="sldNum" sz="quarter" idx="12"/>
          </p:nvPr>
        </p:nvSpPr>
        <p:spPr/>
        <p:txBody>
          <a:bodyPr/>
          <a:lstStyle/>
          <a:p>
            <a:fld id="{3E259F91-715E-4CA3-9356-63EE0492BF41}" type="slidenum">
              <a:rPr lang="en-US" altLang="zh-CN" smtClean="0">
                <a:solidFill>
                  <a:prstClr val="black"/>
                </a:solidFill>
              </a:rPr>
              <a:pPr/>
              <a:t>55</a:t>
            </a:fld>
            <a:endParaRPr lang="en-US" altLang="zh-CN">
              <a:solidFill>
                <a:prstClr val="black"/>
              </a:solidFill>
            </a:endParaRPr>
          </a:p>
        </p:txBody>
      </p:sp>
      <p:sp>
        <p:nvSpPr>
          <p:cNvPr id="11" name="内容占位符 1">
            <a:extLst>
              <a:ext uri="{FF2B5EF4-FFF2-40B4-BE49-F238E27FC236}">
                <a16:creationId xmlns:a16="http://schemas.microsoft.com/office/drawing/2014/main" id="{29681C81-545E-405F-AE96-488CFA36684C}"/>
              </a:ext>
            </a:extLst>
          </p:cNvPr>
          <p:cNvSpPr txBox="1">
            <a:spLocks/>
          </p:cNvSpPr>
          <p:nvPr/>
        </p:nvSpPr>
        <p:spPr>
          <a:xfrm>
            <a:off x="4114800" y="5029200"/>
            <a:ext cx="5105400" cy="1447800"/>
          </a:xfrm>
          <a:prstGeom prst="rect">
            <a:avLst/>
          </a:prstGeom>
        </p:spPr>
        <p:txBody>
          <a:bodyPr vert="horz" lIns="91440" tIns="45720" rIns="91440" bIns="45720" rtlCol="0">
            <a:noAutofit/>
          </a:bodyPr>
          <a:lstStyle>
            <a:lvl1pPr marL="246888" indent="-246888" algn="l" defTabSz="914400" rtl="0" eaLnBrk="1" latinLnBrk="0" hangingPunct="1">
              <a:lnSpc>
                <a:spcPct val="90000"/>
              </a:lnSpc>
              <a:spcBef>
                <a:spcPts val="1800"/>
              </a:spcBef>
              <a:buClr>
                <a:schemeClr val="accent5"/>
              </a:buClr>
              <a:buFont typeface="Wingdings" panose="05000000000000000000" pitchFamily="2" charset="2"/>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accent5"/>
              </a:buClr>
              <a:buSzPct val="70000"/>
              <a:buFont typeface="宋体" pitchFamily="2" charset="-122"/>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accent5"/>
              </a:buClr>
              <a:buFont typeface="Wingdings" panose="05000000000000000000" pitchFamily="2" charset="2"/>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accent5"/>
              </a:buClr>
              <a:buFont typeface="Wingdings" panose="05000000000000000000" pitchFamily="2" charset="2"/>
              <a:buChar char="§"/>
              <a:defRPr sz="1600" kern="1200" baseline="0">
                <a:solidFill>
                  <a:schemeClr val="tx1"/>
                </a:solidFill>
                <a:latin typeface="+mn-lt"/>
                <a:ea typeface="+mn-ea"/>
                <a:cs typeface="+mn-cs"/>
              </a:defRPr>
            </a:lvl9pPr>
          </a:lstStyle>
          <a:p>
            <a:pPr>
              <a:lnSpc>
                <a:spcPct val="110000"/>
              </a:lnSpc>
            </a:pPr>
            <a:r>
              <a:rPr lang="zh-CN" altLang="en-US" sz="1800" dirty="0"/>
              <a:t>可扩展性：简单调整即可适应不同工作需求</a:t>
            </a:r>
          </a:p>
          <a:p>
            <a:r>
              <a:rPr lang="zh-CN" altLang="en-US" sz="1800" dirty="0"/>
              <a:t>实用性：商业通用交换机</a:t>
            </a:r>
            <a:endParaRPr lang="en-US" altLang="zh-CN" sz="1800" dirty="0"/>
          </a:p>
          <a:p>
            <a:pPr lvl="1"/>
            <a:r>
              <a:rPr lang="en-US" altLang="zh-CN" sz="1400" dirty="0"/>
              <a:t>Using COTS </a:t>
            </a:r>
            <a:r>
              <a:rPr lang="zh-CN" altLang="en-US" sz="1400" dirty="0"/>
              <a:t>（</a:t>
            </a:r>
            <a:r>
              <a:rPr lang="en-US" altLang="zh-CN" sz="1400" dirty="0"/>
              <a:t>Commercial Off The Shelf</a:t>
            </a:r>
            <a:r>
              <a:rPr lang="zh-CN" altLang="en-US" sz="1400" dirty="0"/>
              <a:t>）</a:t>
            </a:r>
            <a:r>
              <a:rPr lang="en-US" altLang="zh-CN" sz="1400" dirty="0"/>
              <a:t>to cut cost</a:t>
            </a:r>
          </a:p>
        </p:txBody>
      </p:sp>
    </p:spTree>
    <p:extLst>
      <p:ext uri="{BB962C8B-B14F-4D97-AF65-F5344CB8AC3E}">
        <p14:creationId xmlns:p14="http://schemas.microsoft.com/office/powerpoint/2010/main" val="2795359117"/>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600" y="1690688"/>
            <a:ext cx="5487708"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309" y="1691164"/>
            <a:ext cx="5678446"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标题 2"/>
          <p:cNvSpPr>
            <a:spLocks noGrp="1"/>
          </p:cNvSpPr>
          <p:nvPr>
            <p:ph type="title"/>
          </p:nvPr>
        </p:nvSpPr>
        <p:spPr>
          <a:xfrm>
            <a:off x="628650" y="365125"/>
            <a:ext cx="7886700" cy="1325563"/>
          </a:xfrm>
        </p:spPr>
        <p:txBody>
          <a:bodyPr>
            <a:normAutofit/>
          </a:bodyPr>
          <a:lstStyle/>
          <a:p>
            <a:r>
              <a:rPr lang="zh-CN" altLang="en-US" dirty="0">
                <a:latin typeface="黑体" panose="02010609060101010101" pitchFamily="49" charset="-122"/>
                <a:ea typeface="黑体" panose="02010609060101010101" pitchFamily="49" charset="-122"/>
              </a:rPr>
              <a:t>数据流图</a:t>
            </a:r>
          </a:p>
        </p:txBody>
      </p:sp>
      <p:sp>
        <p:nvSpPr>
          <p:cNvPr id="2" name="内容占位符 1"/>
          <p:cNvSpPr>
            <a:spLocks noGrp="1"/>
          </p:cNvSpPr>
          <p:nvPr>
            <p:ph idx="1"/>
          </p:nvPr>
        </p:nvSpPr>
        <p:spPr>
          <a:xfrm>
            <a:off x="628650" y="2015406"/>
            <a:ext cx="3823334" cy="4065986"/>
          </a:xfrm>
        </p:spPr>
        <p:txBody>
          <a:bodyPr anchor="t">
            <a:normAutofit/>
          </a:bodyPr>
          <a:lstStyle/>
          <a:p>
            <a:pPr>
              <a:buFont typeface="Wingdings" panose="05000000000000000000" pitchFamily="2" charset="2"/>
              <a:buChar char="v"/>
            </a:pPr>
            <a:r>
              <a:rPr lang="en-US" altLang="zh-CN" sz="1700" dirty="0">
                <a:solidFill>
                  <a:srgbClr val="FFFFFF"/>
                </a:solidFill>
              </a:rPr>
              <a:t>Chip Carrier</a:t>
            </a:r>
            <a:r>
              <a:rPr lang="zh-CN" altLang="en-US" sz="1700" dirty="0">
                <a:solidFill>
                  <a:srgbClr val="FFFFFF"/>
                </a:solidFill>
              </a:rPr>
              <a:t>就近分布于探测器输出</a:t>
            </a:r>
            <a:endParaRPr lang="en-US" altLang="zh-CN" sz="1700" dirty="0">
              <a:solidFill>
                <a:srgbClr val="FFFFFF"/>
              </a:solidFill>
            </a:endParaRPr>
          </a:p>
          <a:p>
            <a:pPr lvl="1">
              <a:buFont typeface="Wingdings" panose="05000000000000000000" pitchFamily="2" charset="2"/>
              <a:buChar char="§"/>
            </a:pPr>
            <a:r>
              <a:rPr lang="zh-CN" altLang="en-US" sz="1700" dirty="0">
                <a:solidFill>
                  <a:srgbClr val="FFFFFF"/>
                </a:solidFill>
              </a:rPr>
              <a:t>专用、抗辐照</a:t>
            </a:r>
            <a:r>
              <a:rPr lang="en-US" altLang="zh-CN" sz="1700" dirty="0">
                <a:solidFill>
                  <a:srgbClr val="FFFFFF"/>
                </a:solidFill>
              </a:rPr>
              <a:t>FEE ASIC</a:t>
            </a:r>
          </a:p>
          <a:p>
            <a:pPr lvl="1">
              <a:buFont typeface="Wingdings" panose="05000000000000000000" pitchFamily="2" charset="2"/>
              <a:buChar char="§"/>
            </a:pPr>
            <a:r>
              <a:rPr lang="en-US" altLang="zh-CN" sz="1700" dirty="0">
                <a:solidFill>
                  <a:srgbClr val="FFFFFF"/>
                </a:solidFill>
              </a:rPr>
              <a:t>E-Link</a:t>
            </a:r>
            <a:r>
              <a:rPr lang="zh-CN" altLang="en-US" sz="1700" dirty="0">
                <a:solidFill>
                  <a:srgbClr val="FFFFFF"/>
                </a:solidFill>
              </a:rPr>
              <a:t>串行接口（</a:t>
            </a:r>
            <a:r>
              <a:rPr lang="en-US" altLang="zh-CN" sz="1700" dirty="0">
                <a:solidFill>
                  <a:srgbClr val="FFFFFF"/>
                </a:solidFill>
              </a:rPr>
              <a:t>ASIC</a:t>
            </a:r>
            <a:r>
              <a:rPr lang="zh-CN" altLang="en-US" sz="1700" dirty="0">
                <a:solidFill>
                  <a:srgbClr val="FFFFFF"/>
                </a:solidFill>
              </a:rPr>
              <a:t>集成</a:t>
            </a:r>
            <a:r>
              <a:rPr lang="en-US" altLang="zh-CN" sz="1700" dirty="0">
                <a:solidFill>
                  <a:srgbClr val="FFFFFF"/>
                </a:solidFill>
              </a:rPr>
              <a:t>IP</a:t>
            </a:r>
            <a:r>
              <a:rPr lang="zh-CN" altLang="en-US" sz="1700" dirty="0">
                <a:solidFill>
                  <a:srgbClr val="FFFFFF"/>
                </a:solidFill>
              </a:rPr>
              <a:t>核或</a:t>
            </a:r>
            <a:r>
              <a:rPr lang="en-US" altLang="zh-CN" sz="1700" dirty="0">
                <a:solidFill>
                  <a:srgbClr val="FFFFFF"/>
                </a:solidFill>
              </a:rPr>
              <a:t>FPGA</a:t>
            </a:r>
            <a:r>
              <a:rPr lang="zh-CN" altLang="en-US" sz="1700" dirty="0">
                <a:solidFill>
                  <a:srgbClr val="FFFFFF"/>
                </a:solidFill>
              </a:rPr>
              <a:t>）</a:t>
            </a:r>
            <a:endParaRPr lang="en-US" altLang="zh-CN" sz="1700" dirty="0">
              <a:solidFill>
                <a:srgbClr val="FFFFFF"/>
              </a:solidFill>
            </a:endParaRPr>
          </a:p>
          <a:p>
            <a:pPr>
              <a:buFont typeface="Wingdings" panose="05000000000000000000" pitchFamily="2" charset="2"/>
              <a:buChar char="v"/>
            </a:pPr>
            <a:r>
              <a:rPr lang="en-US" altLang="zh-CN" sz="1700" dirty="0">
                <a:solidFill>
                  <a:srgbClr val="FFFFFF"/>
                </a:solidFill>
              </a:rPr>
              <a:t>GBT</a:t>
            </a:r>
            <a:r>
              <a:rPr lang="zh-CN" altLang="en-US" sz="1700" dirty="0">
                <a:solidFill>
                  <a:srgbClr val="FFFFFF"/>
                </a:solidFill>
              </a:rPr>
              <a:t>实现数据汇总</a:t>
            </a:r>
            <a:endParaRPr lang="en-US" altLang="zh-CN" sz="1700" dirty="0">
              <a:solidFill>
                <a:srgbClr val="FFFFFF"/>
              </a:solidFill>
            </a:endParaRPr>
          </a:p>
          <a:p>
            <a:pPr lvl="1">
              <a:buFont typeface="Wingdings" panose="05000000000000000000" pitchFamily="2" charset="2"/>
              <a:buChar char="§"/>
            </a:pPr>
            <a:r>
              <a:rPr lang="zh-CN" altLang="en-US" sz="1700" dirty="0">
                <a:solidFill>
                  <a:srgbClr val="FFFFFF"/>
                </a:solidFill>
              </a:rPr>
              <a:t>汇总多个</a:t>
            </a:r>
            <a:r>
              <a:rPr lang="en-US" altLang="zh-CN" sz="1700" dirty="0">
                <a:solidFill>
                  <a:srgbClr val="FFFFFF"/>
                </a:solidFill>
              </a:rPr>
              <a:t>Chip Carrier</a:t>
            </a:r>
            <a:r>
              <a:rPr lang="zh-CN" altLang="en-US" sz="1700" dirty="0">
                <a:solidFill>
                  <a:srgbClr val="FFFFFF"/>
                </a:solidFill>
              </a:rPr>
              <a:t>板的数据并打包</a:t>
            </a:r>
            <a:endParaRPr lang="en-US" altLang="zh-CN" sz="1700" dirty="0">
              <a:solidFill>
                <a:srgbClr val="FFFFFF"/>
              </a:solidFill>
            </a:endParaRPr>
          </a:p>
          <a:p>
            <a:pPr lvl="1">
              <a:buFont typeface="Wingdings" panose="05000000000000000000" pitchFamily="2" charset="2"/>
              <a:buChar char="§"/>
            </a:pPr>
            <a:r>
              <a:rPr lang="zh-CN" altLang="en-US" sz="1700" dirty="0">
                <a:solidFill>
                  <a:srgbClr val="FFFFFF"/>
                </a:solidFill>
              </a:rPr>
              <a:t>触发、同步及时钟扇出</a:t>
            </a:r>
            <a:endParaRPr lang="en-US" altLang="zh-CN" sz="1700" dirty="0">
              <a:solidFill>
                <a:srgbClr val="FFFFFF"/>
              </a:solidFill>
            </a:endParaRPr>
          </a:p>
          <a:p>
            <a:pPr lvl="1">
              <a:buFont typeface="Wingdings" panose="05000000000000000000" pitchFamily="2" charset="2"/>
              <a:buChar char="§"/>
            </a:pPr>
            <a:r>
              <a:rPr lang="zh-CN" altLang="en-US" sz="1700" dirty="0">
                <a:solidFill>
                  <a:srgbClr val="FFFFFF"/>
                </a:solidFill>
              </a:rPr>
              <a:t>前端慢控制</a:t>
            </a:r>
            <a:endParaRPr lang="en-US" altLang="zh-CN" sz="1700" dirty="0">
              <a:solidFill>
                <a:srgbClr val="FFFFFF"/>
              </a:solidFill>
            </a:endParaRPr>
          </a:p>
          <a:p>
            <a:pPr>
              <a:buFont typeface="Wingdings" panose="05000000000000000000" pitchFamily="2" charset="2"/>
              <a:buChar char="v"/>
            </a:pPr>
            <a:r>
              <a:rPr lang="zh-CN" altLang="en-US" sz="1700" dirty="0">
                <a:solidFill>
                  <a:srgbClr val="FFFFFF"/>
                </a:solidFill>
              </a:rPr>
              <a:t>后端尽量采用商用设备</a:t>
            </a:r>
            <a:endParaRPr lang="en-US" altLang="zh-CN" sz="1700" dirty="0">
              <a:solidFill>
                <a:srgbClr val="FFFFFF"/>
              </a:solidFill>
            </a:endParaRPr>
          </a:p>
          <a:p>
            <a:pPr lvl="1">
              <a:buFont typeface="Wingdings" panose="05000000000000000000" pitchFamily="2" charset="2"/>
              <a:buChar char="§"/>
            </a:pPr>
            <a:r>
              <a:rPr lang="en-US" altLang="zh-CN" sz="1700" dirty="0">
                <a:solidFill>
                  <a:srgbClr val="FFFFFF"/>
                </a:solidFill>
              </a:rPr>
              <a:t>GBT</a:t>
            </a:r>
            <a:r>
              <a:rPr lang="zh-CN" altLang="en-US" sz="1700" dirty="0">
                <a:solidFill>
                  <a:srgbClr val="FFFFFF"/>
                </a:solidFill>
              </a:rPr>
              <a:t>与</a:t>
            </a:r>
            <a:r>
              <a:rPr lang="en-US" altLang="zh-CN" sz="1700" dirty="0">
                <a:solidFill>
                  <a:srgbClr val="FFFFFF"/>
                </a:solidFill>
              </a:rPr>
              <a:t>FELIX</a:t>
            </a:r>
            <a:r>
              <a:rPr lang="zh-CN" altLang="en-US" sz="1700" dirty="0">
                <a:solidFill>
                  <a:srgbClr val="FFFFFF"/>
                </a:solidFill>
              </a:rPr>
              <a:t>之间的数据接口分时复用</a:t>
            </a:r>
            <a:endParaRPr lang="en-US" altLang="zh-CN" sz="1700" dirty="0">
              <a:solidFill>
                <a:srgbClr val="FFFFFF"/>
              </a:solidFill>
            </a:endParaRPr>
          </a:p>
        </p:txBody>
      </p:sp>
      <p:pic>
        <p:nvPicPr>
          <p:cNvPr id="12" name="图片 11" descr="F:\project\FELIX\photo\GBT link.JPG">
            <a:extLst>
              <a:ext uri="{FF2B5EF4-FFF2-40B4-BE49-F238E27FC236}">
                <a16:creationId xmlns:a16="http://schemas.microsoft.com/office/drawing/2014/main" id="{1AA670F8-DBAE-488A-84B9-4F27A51C99B1}"/>
              </a:ext>
            </a:extLst>
          </p:cNvPr>
          <p:cNvPicPr/>
          <p:nvPr/>
        </p:nvPicPr>
        <p:blipFill rotWithShape="1">
          <a:blip r:embed="rId3" cstate="print">
            <a:extLst>
              <a:ext uri="{28A0092B-C50C-407E-A947-70E740481C1C}">
                <a14:useLocalDpi xmlns:a14="http://schemas.microsoft.com/office/drawing/2010/main" val="0"/>
              </a:ext>
            </a:extLst>
          </a:blip>
          <a:srcRect l="1731" t="4712" r="1731" b="8933"/>
          <a:stretch/>
        </p:blipFill>
        <p:spPr bwMode="auto">
          <a:xfrm>
            <a:off x="4657784" y="5126672"/>
            <a:ext cx="4486216" cy="1274128"/>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p:spPr>
      </p:pic>
      <p:sp>
        <p:nvSpPr>
          <p:cNvPr id="8" name="Rectangle 15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5" name="图片 14">
            <a:extLst>
              <a:ext uri="{FF2B5EF4-FFF2-40B4-BE49-F238E27FC236}">
                <a16:creationId xmlns:a16="http://schemas.microsoft.com/office/drawing/2014/main" id="{7ADAD8F1-5AB6-4335-9852-591A0402BE54}"/>
              </a:ext>
            </a:extLst>
          </p:cNvPr>
          <p:cNvPicPr>
            <a:picLocks noChangeAspect="1"/>
          </p:cNvPicPr>
          <p:nvPr/>
        </p:nvPicPr>
        <p:blipFill>
          <a:blip r:embed="rId4"/>
          <a:stretch>
            <a:fillRect/>
          </a:stretch>
        </p:blipFill>
        <p:spPr>
          <a:xfrm>
            <a:off x="5562600" y="2542776"/>
            <a:ext cx="3581400" cy="2120928"/>
          </a:xfrm>
          <a:prstGeom prst="rect">
            <a:avLst/>
          </a:prstGeom>
        </p:spPr>
      </p:pic>
      <p:sp>
        <p:nvSpPr>
          <p:cNvPr id="16" name="日期占位符 3">
            <a:extLst>
              <a:ext uri="{FF2B5EF4-FFF2-40B4-BE49-F238E27FC236}">
                <a16:creationId xmlns:a16="http://schemas.microsoft.com/office/drawing/2014/main" id="{A16C764B-4EBE-46D7-9304-DC5735E5BA0D}"/>
              </a:ext>
            </a:extLst>
          </p:cNvPr>
          <p:cNvSpPr>
            <a:spLocks noGrp="1"/>
          </p:cNvSpPr>
          <p:nvPr>
            <p:ph type="dt" sz="half" idx="10"/>
          </p:nvPr>
        </p:nvSpPr>
        <p:spPr>
          <a:xfrm>
            <a:off x="76200" y="6477000"/>
            <a:ext cx="914400" cy="304800"/>
          </a:xfrm>
        </p:spPr>
        <p:txBody>
          <a:bodyPr/>
          <a:lstStyle/>
          <a:p>
            <a:fld id="{F5CB7A75-D049-4FF5-A08B-720BF079518C}" type="datetime1">
              <a:rPr lang="zh-CN" altLang="en-US" smtClean="0"/>
              <a:t>2018/10/15</a:t>
            </a:fld>
            <a:endParaRPr lang="en-US"/>
          </a:p>
        </p:txBody>
      </p:sp>
      <p:sp>
        <p:nvSpPr>
          <p:cNvPr id="17" name="页脚占位符 4">
            <a:extLst>
              <a:ext uri="{FF2B5EF4-FFF2-40B4-BE49-F238E27FC236}">
                <a16:creationId xmlns:a16="http://schemas.microsoft.com/office/drawing/2014/main" id="{8A8213FB-67E1-47DE-93B5-D15DF3DBD051}"/>
              </a:ext>
            </a:extLst>
          </p:cNvPr>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5" name="灯片编号占位符 4">
            <a:extLst>
              <a:ext uri="{FF2B5EF4-FFF2-40B4-BE49-F238E27FC236}">
                <a16:creationId xmlns:a16="http://schemas.microsoft.com/office/drawing/2014/main" id="{69874A30-8316-42D4-8771-2DC63F6D5A57}"/>
              </a:ext>
            </a:extLst>
          </p:cNvPr>
          <p:cNvSpPr>
            <a:spLocks noGrp="1"/>
          </p:cNvSpPr>
          <p:nvPr>
            <p:ph type="sldNum" sz="quarter" idx="12"/>
          </p:nvPr>
        </p:nvSpPr>
        <p:spPr/>
        <p:txBody>
          <a:bodyPr/>
          <a:lstStyle/>
          <a:p>
            <a:fld id="{3E259F91-715E-4CA3-9356-63EE0492BF41}" type="slidenum">
              <a:rPr lang="en-US" altLang="zh-CN" smtClean="0">
                <a:solidFill>
                  <a:prstClr val="black"/>
                </a:solidFill>
              </a:rPr>
              <a:pPr/>
              <a:t>56</a:t>
            </a:fld>
            <a:endParaRPr lang="en-US" altLang="zh-CN">
              <a:solidFill>
                <a:prstClr val="black"/>
              </a:solidFill>
            </a:endParaRPr>
          </a:p>
        </p:txBody>
      </p:sp>
    </p:spTree>
    <p:extLst>
      <p:ext uri="{BB962C8B-B14F-4D97-AF65-F5344CB8AC3E}">
        <p14:creationId xmlns:p14="http://schemas.microsoft.com/office/powerpoint/2010/main" val="3025341127"/>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标题 2"/>
          <p:cNvSpPr>
            <a:spLocks noGrp="1"/>
          </p:cNvSpPr>
          <p:nvPr>
            <p:ph type="title"/>
          </p:nvPr>
        </p:nvSpPr>
        <p:spPr>
          <a:xfrm>
            <a:off x="616137" y="640263"/>
            <a:ext cx="4653738" cy="1344975"/>
          </a:xfrm>
        </p:spPr>
        <p:txBody>
          <a:bodyPr vert="horz" lIns="91440" tIns="45720" rIns="91440" bIns="45720" rtlCol="0" anchor="ctr">
            <a:normAutofit/>
          </a:bodyPr>
          <a:lstStyle/>
          <a:p>
            <a:pPr>
              <a:lnSpc>
                <a:spcPct val="90000"/>
              </a:lnSpc>
            </a:pPr>
            <a:r>
              <a:rPr lang="en-US" altLang="zh-CN" sz="3500"/>
              <a:t>E-Link</a:t>
            </a:r>
          </a:p>
        </p:txBody>
      </p:sp>
      <p:sp>
        <p:nvSpPr>
          <p:cNvPr id="8" name="内容占位符 1"/>
          <p:cNvSpPr txBox="1">
            <a:spLocks/>
          </p:cNvSpPr>
          <p:nvPr/>
        </p:nvSpPr>
        <p:spPr bwMode="auto">
          <a:xfrm>
            <a:off x="616136" y="2121762"/>
            <a:ext cx="4653738" cy="36269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indent="-228600">
              <a:lnSpc>
                <a:spcPct val="90000"/>
              </a:lnSpc>
              <a:buFont typeface="Arial" panose="020B0604020202020204" pitchFamily="34" charset="0"/>
              <a:buChar char="•"/>
            </a:pPr>
            <a:r>
              <a:rPr lang="en-US" altLang="zh-CN" sz="2400" dirty="0">
                <a:latin typeface="+mn-lt"/>
                <a:cs typeface="+mn-cs"/>
              </a:rPr>
              <a:t>SLVS</a:t>
            </a:r>
            <a:r>
              <a:rPr lang="zh-CN" altLang="en-US" sz="2400" dirty="0">
                <a:latin typeface="+mn-lt"/>
                <a:cs typeface="+mn-cs"/>
              </a:rPr>
              <a:t>（</a:t>
            </a:r>
            <a:r>
              <a:rPr lang="en-US" altLang="zh-CN" sz="2400" dirty="0">
                <a:latin typeface="+mn-lt"/>
                <a:cs typeface="+mn-cs"/>
              </a:rPr>
              <a:t>Scalable Low Voltage Standard</a:t>
            </a:r>
            <a:r>
              <a:rPr lang="zh-CN" altLang="en-US" sz="2400" dirty="0">
                <a:latin typeface="+mn-lt"/>
                <a:cs typeface="+mn-cs"/>
              </a:rPr>
              <a:t>）接口</a:t>
            </a:r>
            <a:endParaRPr lang="en-US" altLang="zh-CN" sz="2400" dirty="0">
              <a:latin typeface="+mn-lt"/>
              <a:cs typeface="+mn-cs"/>
            </a:endParaRPr>
          </a:p>
          <a:p>
            <a:pPr lvl="1">
              <a:lnSpc>
                <a:spcPct val="90000"/>
              </a:lnSpc>
              <a:buFont typeface="Arial" panose="020B0604020202020204" pitchFamily="34" charset="0"/>
              <a:buChar char="•"/>
            </a:pPr>
            <a:r>
              <a:rPr lang="zh-CN" altLang="en-US" sz="2000" dirty="0">
                <a:latin typeface="+mn-lt"/>
                <a:cs typeface="+mn-cs"/>
              </a:rPr>
              <a:t>低功耗、低</a:t>
            </a:r>
            <a:r>
              <a:rPr lang="en-US" altLang="zh-CN" sz="2000" dirty="0">
                <a:latin typeface="+mn-lt"/>
                <a:cs typeface="+mn-cs"/>
              </a:rPr>
              <a:t>EMI</a:t>
            </a:r>
          </a:p>
          <a:p>
            <a:pPr lvl="1">
              <a:lnSpc>
                <a:spcPct val="90000"/>
              </a:lnSpc>
              <a:buFont typeface="Arial" panose="020B0604020202020204" pitchFamily="34" charset="0"/>
              <a:buChar char="•"/>
            </a:pPr>
            <a:r>
              <a:rPr lang="en-US" altLang="zh-CN" sz="2000" dirty="0">
                <a:latin typeface="+mn-lt"/>
                <a:cs typeface="+mn-cs"/>
              </a:rPr>
              <a:t>30cm PCB</a:t>
            </a:r>
            <a:r>
              <a:rPr lang="zh-CN" altLang="en-US" sz="2000" dirty="0">
                <a:latin typeface="+mn-lt"/>
                <a:cs typeface="+mn-cs"/>
              </a:rPr>
              <a:t>上最高</a:t>
            </a:r>
            <a:r>
              <a:rPr lang="en-US" altLang="zh-CN" sz="2000" dirty="0">
                <a:latin typeface="+mn-lt"/>
                <a:cs typeface="+mn-cs"/>
              </a:rPr>
              <a:t>1Gbps</a:t>
            </a:r>
          </a:p>
          <a:p>
            <a:pPr lvl="1">
              <a:lnSpc>
                <a:spcPct val="90000"/>
              </a:lnSpc>
              <a:buFont typeface="Arial" panose="020B0604020202020204" pitchFamily="34" charset="0"/>
              <a:buChar char="•"/>
            </a:pPr>
            <a:endParaRPr lang="en-US" altLang="zh-CN" sz="2000" dirty="0">
              <a:latin typeface="+mn-lt"/>
              <a:cs typeface="+mn-cs"/>
            </a:endParaRPr>
          </a:p>
          <a:p>
            <a:pPr indent="-228600">
              <a:lnSpc>
                <a:spcPct val="90000"/>
              </a:lnSpc>
              <a:buFont typeface="Arial" panose="020B0604020202020204" pitchFamily="34" charset="0"/>
              <a:buChar char="•"/>
            </a:pPr>
            <a:r>
              <a:rPr lang="en-US" altLang="zh-CN" sz="2400" dirty="0">
                <a:latin typeface="+mn-lt"/>
                <a:cs typeface="+mn-cs"/>
              </a:rPr>
              <a:t>E-link</a:t>
            </a:r>
          </a:p>
          <a:p>
            <a:pPr lvl="1">
              <a:lnSpc>
                <a:spcPct val="90000"/>
              </a:lnSpc>
              <a:buFont typeface="Arial" panose="020B0604020202020204" pitchFamily="34" charset="0"/>
              <a:buChar char="•"/>
            </a:pPr>
            <a:r>
              <a:rPr lang="zh-CN" altLang="en-US" sz="2000" dirty="0">
                <a:latin typeface="+mn-lt"/>
                <a:cs typeface="+mn-cs"/>
              </a:rPr>
              <a:t>最长</a:t>
            </a:r>
            <a:r>
              <a:rPr lang="en-US" altLang="zh-CN" sz="2000" dirty="0">
                <a:latin typeface="+mn-lt"/>
                <a:cs typeface="+mn-cs"/>
              </a:rPr>
              <a:t>2</a:t>
            </a:r>
            <a:r>
              <a:rPr lang="zh-CN" altLang="en-US" sz="2000" dirty="0">
                <a:latin typeface="+mn-lt"/>
                <a:cs typeface="+mn-cs"/>
              </a:rPr>
              <a:t>米点对点串行传输</a:t>
            </a:r>
            <a:endParaRPr lang="en-US" altLang="zh-CN" sz="2000" dirty="0">
              <a:latin typeface="+mn-lt"/>
              <a:cs typeface="+mn-cs"/>
            </a:endParaRPr>
          </a:p>
          <a:p>
            <a:pPr lvl="1">
              <a:lnSpc>
                <a:spcPct val="90000"/>
              </a:lnSpc>
              <a:buFont typeface="Arial" panose="020B0604020202020204" pitchFamily="34" charset="0"/>
              <a:buChar char="•"/>
            </a:pPr>
            <a:r>
              <a:rPr lang="zh-CN" altLang="en-US" sz="2000" dirty="0">
                <a:latin typeface="+mn-lt"/>
                <a:cs typeface="+mn-cs"/>
              </a:rPr>
              <a:t>数据率</a:t>
            </a:r>
            <a:r>
              <a:rPr lang="en-US" altLang="zh-CN" sz="2000" dirty="0">
                <a:latin typeface="+mn-lt"/>
                <a:cs typeface="+mn-cs"/>
              </a:rPr>
              <a:t>80/160/320Mbps</a:t>
            </a:r>
          </a:p>
          <a:p>
            <a:pPr lvl="1">
              <a:lnSpc>
                <a:spcPct val="90000"/>
              </a:lnSpc>
              <a:buFont typeface="Arial" panose="020B0604020202020204" pitchFamily="34" charset="0"/>
              <a:buChar char="•"/>
            </a:pPr>
            <a:endParaRPr lang="en-US" altLang="zh-CN" sz="2100" dirty="0">
              <a:latin typeface="+mn-lt"/>
              <a:cs typeface="+mn-cs"/>
            </a:endParaRPr>
          </a:p>
          <a:p>
            <a:pPr lvl="1">
              <a:lnSpc>
                <a:spcPct val="90000"/>
              </a:lnSpc>
              <a:buFont typeface="Arial" panose="020B0604020202020204" pitchFamily="34" charset="0"/>
              <a:buChar char="•"/>
            </a:pPr>
            <a:endParaRPr lang="en-US" altLang="zh-CN" sz="2100" dirty="0">
              <a:latin typeface="+mn-lt"/>
              <a:cs typeface="+mn-cs"/>
            </a:endParaRPr>
          </a:p>
        </p:txBody>
      </p:sp>
      <p:pic>
        <p:nvPicPr>
          <p:cNvPr id="22" name="内容占位符 4">
            <a:extLst>
              <a:ext uri="{FF2B5EF4-FFF2-40B4-BE49-F238E27FC236}">
                <a16:creationId xmlns:a16="http://schemas.microsoft.com/office/drawing/2014/main" id="{99DDF88B-7C08-44E3-B1C8-94EF9CE8F2B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029200" y="3663267"/>
            <a:ext cx="4051509" cy="1944725"/>
          </a:xfrm>
          <a:prstGeom prst="rect">
            <a:avLst/>
          </a:prstGeom>
        </p:spPr>
      </p:pic>
      <p:pic>
        <p:nvPicPr>
          <p:cNvPr id="17" name="图片 16" descr="F:\project\FELIX\photo\LVDS_SLVS区别.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915732"/>
            <a:ext cx="3932380" cy="2152979"/>
          </a:xfrm>
          <a:prstGeom prst="rect">
            <a:avLst/>
          </a:prstGeom>
          <a:noFill/>
        </p:spPr>
      </p:pic>
      <p:sp>
        <p:nvSpPr>
          <p:cNvPr id="23" name="日期占位符 3">
            <a:extLst>
              <a:ext uri="{FF2B5EF4-FFF2-40B4-BE49-F238E27FC236}">
                <a16:creationId xmlns:a16="http://schemas.microsoft.com/office/drawing/2014/main" id="{2C18B4BF-110F-4886-85B9-7A0BA22E2F21}"/>
              </a:ext>
            </a:extLst>
          </p:cNvPr>
          <p:cNvSpPr>
            <a:spLocks noGrp="1"/>
          </p:cNvSpPr>
          <p:nvPr>
            <p:ph type="dt" sz="half" idx="10"/>
          </p:nvPr>
        </p:nvSpPr>
        <p:spPr>
          <a:xfrm>
            <a:off x="76200" y="6477000"/>
            <a:ext cx="914400" cy="304800"/>
          </a:xfrm>
        </p:spPr>
        <p:txBody>
          <a:bodyPr/>
          <a:lstStyle/>
          <a:p>
            <a:fld id="{2C4434E2-C413-4689-89CC-74ECCB26A798}" type="datetime1">
              <a:rPr lang="zh-CN" altLang="en-US" smtClean="0"/>
              <a:t>2018/10/15</a:t>
            </a:fld>
            <a:endParaRPr lang="en-US"/>
          </a:p>
        </p:txBody>
      </p:sp>
      <p:sp>
        <p:nvSpPr>
          <p:cNvPr id="24" name="页脚占位符 4">
            <a:extLst>
              <a:ext uri="{FF2B5EF4-FFF2-40B4-BE49-F238E27FC236}">
                <a16:creationId xmlns:a16="http://schemas.microsoft.com/office/drawing/2014/main" id="{1ADDE5CA-BC76-47FA-893E-69405C179536}"/>
              </a:ext>
            </a:extLst>
          </p:cNvPr>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26" name="灯片编号占位符 11">
            <a:extLst>
              <a:ext uri="{FF2B5EF4-FFF2-40B4-BE49-F238E27FC236}">
                <a16:creationId xmlns:a16="http://schemas.microsoft.com/office/drawing/2014/main" id="{1D595459-7DD3-4C94-BC79-83E46501D7BE}"/>
              </a:ext>
            </a:extLst>
          </p:cNvPr>
          <p:cNvSpPr>
            <a:spLocks noGrp="1"/>
          </p:cNvSpPr>
          <p:nvPr>
            <p:ph type="sldNum" sz="quarter" idx="12"/>
          </p:nvPr>
        </p:nvSpPr>
        <p:spPr>
          <a:xfrm>
            <a:off x="8534400" y="6477000"/>
            <a:ext cx="533400" cy="304800"/>
          </a:xfrm>
        </p:spPr>
        <p:txBody>
          <a:bodyPr/>
          <a:lstStyle/>
          <a:p>
            <a:fld id="{3E259F91-715E-4CA3-9356-63EE0492BF41}" type="slidenum">
              <a:rPr lang="en-US" altLang="zh-CN" smtClean="0">
                <a:solidFill>
                  <a:prstClr val="black"/>
                </a:solidFill>
              </a:rPr>
              <a:pPr/>
              <a:t>57</a:t>
            </a:fld>
            <a:endParaRPr lang="en-US" altLang="zh-CN">
              <a:solidFill>
                <a:prstClr val="black"/>
              </a:solidFill>
            </a:endParaRPr>
          </a:p>
        </p:txBody>
      </p:sp>
    </p:spTree>
    <p:extLst>
      <p:ext uri="{BB962C8B-B14F-4D97-AF65-F5344CB8AC3E}">
        <p14:creationId xmlns:p14="http://schemas.microsoft.com/office/powerpoint/2010/main" val="3525587602"/>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F:\project\FELIX\photo\GBTX ASIC功能框图.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1711" y="715045"/>
            <a:ext cx="4292289" cy="2982795"/>
          </a:xfrm>
          <a:prstGeom prst="rect">
            <a:avLst/>
          </a:prstGeom>
          <a:noFill/>
          <a:ln>
            <a:noFill/>
          </a:ln>
        </p:spPr>
      </p:pic>
      <p:sp>
        <p:nvSpPr>
          <p:cNvPr id="3" name="标题 2"/>
          <p:cNvSpPr>
            <a:spLocks noGrp="1"/>
          </p:cNvSpPr>
          <p:nvPr>
            <p:ph type="title"/>
          </p:nvPr>
        </p:nvSpPr>
        <p:spPr/>
        <p:txBody>
          <a:bodyPr/>
          <a:lstStyle/>
          <a:p>
            <a:r>
              <a:rPr lang="en-US" altLang="zh-CN" dirty="0"/>
              <a:t>GBT</a:t>
            </a:r>
            <a:r>
              <a:rPr lang="zh-CN" altLang="en-US" dirty="0"/>
              <a:t>（</a:t>
            </a:r>
            <a:r>
              <a:rPr lang="en-US" altLang="zh-CN" dirty="0"/>
              <a:t>Giga Bit Transceiver</a:t>
            </a:r>
            <a:r>
              <a:rPr lang="zh-CN" altLang="en-US" dirty="0"/>
              <a:t>）</a:t>
            </a:r>
            <a:endParaRPr lang="en-US" altLang="zh-CN" dirty="0"/>
          </a:p>
        </p:txBody>
      </p:sp>
      <p:sp>
        <p:nvSpPr>
          <p:cNvPr id="8" name="内容占位符 1"/>
          <p:cNvSpPr txBox="1">
            <a:spLocks/>
          </p:cNvSpPr>
          <p:nvPr/>
        </p:nvSpPr>
        <p:spPr bwMode="auto">
          <a:xfrm>
            <a:off x="50536" y="1115177"/>
            <a:ext cx="4978663" cy="406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46888" indent="-246888">
              <a:lnSpc>
                <a:spcPct val="90000"/>
              </a:lnSpc>
              <a:spcBef>
                <a:spcPts val="1800"/>
              </a:spcBef>
              <a:buClr>
                <a:schemeClr val="accent5"/>
              </a:buClr>
              <a:buFont typeface="Wingdings" panose="05000000000000000000" pitchFamily="2" charset="2"/>
              <a:buChar char="§"/>
            </a:pPr>
            <a:r>
              <a:rPr lang="en-US" altLang="zh-CN" sz="2400" dirty="0">
                <a:latin typeface="+mn-lt"/>
                <a:cs typeface="+mn-cs"/>
              </a:rPr>
              <a:t>Chip Carrier</a:t>
            </a:r>
            <a:r>
              <a:rPr lang="zh-CN" altLang="en-US" sz="2400" dirty="0">
                <a:latin typeface="+mn-lt"/>
                <a:cs typeface="+mn-cs"/>
              </a:rPr>
              <a:t>与</a:t>
            </a:r>
            <a:r>
              <a:rPr lang="en-US" altLang="zh-CN" sz="2400" dirty="0">
                <a:latin typeface="+mn-lt"/>
                <a:cs typeface="+mn-cs"/>
              </a:rPr>
              <a:t>FELIX Card</a:t>
            </a:r>
            <a:r>
              <a:rPr lang="zh-CN" altLang="en-US" sz="2400" dirty="0">
                <a:latin typeface="+mn-lt"/>
                <a:cs typeface="+mn-cs"/>
              </a:rPr>
              <a:t>间桥接</a:t>
            </a:r>
            <a:endParaRPr lang="en-US" altLang="zh-CN" sz="2400" dirty="0">
              <a:latin typeface="+mn-lt"/>
              <a:cs typeface="+mn-cs"/>
            </a:endParaRPr>
          </a:p>
          <a:p>
            <a:pPr marL="523875" lvl="2" indent="-285750">
              <a:lnSpc>
                <a:spcPct val="90000"/>
              </a:lnSpc>
              <a:spcBef>
                <a:spcPts val="1800"/>
              </a:spcBef>
              <a:buClr>
                <a:schemeClr val="accent5"/>
              </a:buClr>
              <a:buFont typeface="Arial" panose="020B0604020202020204" pitchFamily="34" charset="0"/>
              <a:buChar char="•"/>
            </a:pPr>
            <a:r>
              <a:rPr lang="en-US" altLang="zh-CN" sz="2000" dirty="0">
                <a:latin typeface="+mn-lt"/>
                <a:cs typeface="+mn-cs"/>
              </a:rPr>
              <a:t>GBTX</a:t>
            </a:r>
            <a:r>
              <a:rPr lang="zh-CN" altLang="en-US" sz="2000" dirty="0">
                <a:latin typeface="+mn-lt"/>
                <a:cs typeface="+mn-cs"/>
              </a:rPr>
              <a:t>芯片组或</a:t>
            </a:r>
            <a:r>
              <a:rPr lang="en-US" altLang="zh-CN" sz="2000" dirty="0">
                <a:latin typeface="+mn-lt"/>
                <a:cs typeface="+mn-cs"/>
              </a:rPr>
              <a:t>GBT-FPGA</a:t>
            </a:r>
            <a:r>
              <a:rPr lang="zh-CN" altLang="en-US" sz="2000" dirty="0">
                <a:latin typeface="+mn-lt"/>
                <a:cs typeface="+mn-cs"/>
              </a:rPr>
              <a:t>实现多个</a:t>
            </a:r>
            <a:r>
              <a:rPr lang="en-US" altLang="zh-CN" sz="2000" dirty="0">
                <a:latin typeface="+mn-lt"/>
                <a:cs typeface="+mn-cs"/>
              </a:rPr>
              <a:t>Chip Carrier</a:t>
            </a:r>
            <a:r>
              <a:rPr lang="zh-CN" altLang="en-US" sz="2000" dirty="0">
                <a:latin typeface="+mn-lt"/>
                <a:cs typeface="+mn-cs"/>
              </a:rPr>
              <a:t>的</a:t>
            </a:r>
            <a:r>
              <a:rPr lang="en-US" altLang="zh-CN" sz="2000" dirty="0">
                <a:latin typeface="+mn-lt"/>
                <a:cs typeface="+mn-cs"/>
              </a:rPr>
              <a:t>E-Link</a:t>
            </a:r>
            <a:r>
              <a:rPr lang="zh-CN" altLang="en-US" sz="2000" dirty="0">
                <a:latin typeface="+mn-lt"/>
                <a:cs typeface="+mn-cs"/>
              </a:rPr>
              <a:t>数据打包</a:t>
            </a:r>
            <a:endParaRPr lang="en-US" altLang="zh-CN" sz="2000" dirty="0">
              <a:latin typeface="+mn-lt"/>
              <a:cs typeface="+mn-cs"/>
            </a:endParaRPr>
          </a:p>
          <a:p>
            <a:pPr marL="523875" lvl="2" indent="-285750">
              <a:lnSpc>
                <a:spcPct val="90000"/>
              </a:lnSpc>
              <a:spcBef>
                <a:spcPts val="1800"/>
              </a:spcBef>
              <a:buClr>
                <a:schemeClr val="accent5"/>
              </a:buClr>
              <a:buFont typeface="Arial" panose="020B0604020202020204" pitchFamily="34" charset="0"/>
              <a:buChar char="•"/>
            </a:pPr>
            <a:r>
              <a:rPr lang="zh-CN" altLang="en-US" sz="2000" dirty="0">
                <a:latin typeface="+mn-lt"/>
                <a:cs typeface="+mn-cs"/>
              </a:rPr>
              <a:t>通过光纤向</a:t>
            </a:r>
            <a:r>
              <a:rPr lang="en-US" altLang="zh-CN" sz="2000" dirty="0">
                <a:latin typeface="+mn-lt"/>
                <a:cs typeface="+mn-cs"/>
              </a:rPr>
              <a:t>FELIX Card</a:t>
            </a:r>
            <a:r>
              <a:rPr lang="zh-CN" altLang="en-US" sz="2000" dirty="0">
                <a:latin typeface="+mn-lt"/>
                <a:cs typeface="+mn-cs"/>
              </a:rPr>
              <a:t>数据传输</a:t>
            </a:r>
            <a:endParaRPr lang="en-US" altLang="zh-CN" sz="2000" dirty="0">
              <a:latin typeface="+mn-lt"/>
              <a:cs typeface="+mn-cs"/>
            </a:endParaRPr>
          </a:p>
          <a:p>
            <a:pPr marL="798512" lvl="4" indent="-285750">
              <a:lnSpc>
                <a:spcPct val="90000"/>
              </a:lnSpc>
              <a:spcBef>
                <a:spcPts val="1800"/>
              </a:spcBef>
              <a:buClr>
                <a:schemeClr val="accent5"/>
              </a:buClr>
              <a:buFont typeface="Wingdings" panose="05000000000000000000" pitchFamily="2" charset="2"/>
              <a:buChar char="ü"/>
            </a:pPr>
            <a:r>
              <a:rPr lang="en-US" altLang="zh-CN" dirty="0">
                <a:latin typeface="+mn-lt"/>
                <a:cs typeface="+mn-cs"/>
              </a:rPr>
              <a:t>GBT frame</a:t>
            </a:r>
            <a:r>
              <a:rPr lang="zh-CN" altLang="en-US" dirty="0">
                <a:latin typeface="+mn-lt"/>
                <a:cs typeface="+mn-cs"/>
              </a:rPr>
              <a:t>编码（</a:t>
            </a:r>
            <a:r>
              <a:rPr lang="en-US" altLang="zh-CN" dirty="0">
                <a:latin typeface="+mn-lt"/>
                <a:cs typeface="+mn-cs"/>
              </a:rPr>
              <a:t> 4.8Gbps @GBT mode</a:t>
            </a:r>
            <a:r>
              <a:rPr lang="zh-CN" altLang="en-US" dirty="0">
                <a:latin typeface="+mn-lt"/>
                <a:cs typeface="+mn-cs"/>
              </a:rPr>
              <a:t>，有效数据率</a:t>
            </a:r>
            <a:r>
              <a:rPr lang="en-US" altLang="zh-CN" dirty="0">
                <a:latin typeface="+mn-lt"/>
                <a:cs typeface="+mn-cs"/>
              </a:rPr>
              <a:t>3.2Gbps</a:t>
            </a:r>
            <a:r>
              <a:rPr lang="zh-CN" altLang="en-US" dirty="0">
                <a:latin typeface="+mn-lt"/>
                <a:cs typeface="+mn-cs"/>
              </a:rPr>
              <a:t>）</a:t>
            </a:r>
            <a:endParaRPr lang="en-US" altLang="zh-CN" dirty="0">
              <a:latin typeface="+mn-lt"/>
              <a:cs typeface="+mn-cs"/>
            </a:endParaRPr>
          </a:p>
          <a:p>
            <a:pPr marL="798512" lvl="4" indent="-285750">
              <a:lnSpc>
                <a:spcPct val="90000"/>
              </a:lnSpc>
              <a:spcBef>
                <a:spcPts val="1800"/>
              </a:spcBef>
              <a:buClr>
                <a:schemeClr val="accent5"/>
              </a:buClr>
              <a:buFont typeface="Wingdings" panose="05000000000000000000" pitchFamily="2" charset="2"/>
              <a:buChar char="ü"/>
            </a:pPr>
            <a:r>
              <a:rPr lang="en-US" altLang="zh-CN" dirty="0">
                <a:latin typeface="+mn-lt"/>
                <a:cs typeface="+mn-cs"/>
              </a:rPr>
              <a:t>8b/10b</a:t>
            </a:r>
            <a:r>
              <a:rPr lang="zh-CN" altLang="en-US" dirty="0">
                <a:latin typeface="+mn-lt"/>
                <a:cs typeface="+mn-cs"/>
              </a:rPr>
              <a:t>编码（</a:t>
            </a:r>
            <a:r>
              <a:rPr lang="en-US" altLang="zh-CN" dirty="0">
                <a:latin typeface="+mn-lt"/>
                <a:cs typeface="+mn-cs"/>
              </a:rPr>
              <a:t> 9.6Gbps@FULL mode</a:t>
            </a:r>
            <a:r>
              <a:rPr lang="zh-CN" altLang="en-US" dirty="0">
                <a:latin typeface="+mn-lt"/>
                <a:cs typeface="+mn-cs"/>
              </a:rPr>
              <a:t>，有效速率</a:t>
            </a:r>
            <a:r>
              <a:rPr lang="en-US" altLang="zh-CN" dirty="0">
                <a:latin typeface="+mn-lt"/>
                <a:cs typeface="+mn-cs"/>
              </a:rPr>
              <a:t>7.68Gbps</a:t>
            </a:r>
            <a:r>
              <a:rPr lang="zh-CN" altLang="en-US" dirty="0">
                <a:latin typeface="+mn-lt"/>
                <a:cs typeface="+mn-cs"/>
              </a:rPr>
              <a:t>）</a:t>
            </a:r>
            <a:endParaRPr lang="en-US" altLang="zh-CN" dirty="0">
              <a:latin typeface="+mn-lt"/>
              <a:cs typeface="+mn-cs"/>
            </a:endParaRPr>
          </a:p>
          <a:p>
            <a:pPr marL="798512" lvl="4" indent="-285750">
              <a:lnSpc>
                <a:spcPct val="90000"/>
              </a:lnSpc>
              <a:spcBef>
                <a:spcPts val="1800"/>
              </a:spcBef>
              <a:buClr>
                <a:schemeClr val="accent5"/>
              </a:buClr>
              <a:buFont typeface="Wingdings" panose="05000000000000000000" pitchFamily="2" charset="2"/>
              <a:buChar char="ü"/>
            </a:pPr>
            <a:r>
              <a:rPr lang="zh-CN" altLang="en-US" sz="1800" dirty="0">
                <a:latin typeface="+mn-lt"/>
                <a:cs typeface="+mn-cs"/>
              </a:rPr>
              <a:t>高能所和清华曾计划</a:t>
            </a:r>
            <a:r>
              <a:rPr lang="en-US" altLang="zh-CN" sz="1800" dirty="0">
                <a:latin typeface="+mn-lt"/>
                <a:cs typeface="+mn-cs"/>
              </a:rPr>
              <a:t>20Gbps</a:t>
            </a:r>
            <a:r>
              <a:rPr lang="zh-CN" altLang="en-US" sz="1800" dirty="0">
                <a:latin typeface="+mn-lt"/>
                <a:cs typeface="+mn-cs"/>
              </a:rPr>
              <a:t>抗辐照芯片</a:t>
            </a:r>
            <a:endParaRPr lang="en-US" altLang="zh-CN" sz="1800" dirty="0">
              <a:latin typeface="+mn-lt"/>
              <a:cs typeface="+mn-cs"/>
            </a:endParaRPr>
          </a:p>
          <a:p>
            <a:pPr lvl="1"/>
            <a:endParaRPr lang="en-US" altLang="zh-CN" sz="2800" dirty="0"/>
          </a:p>
        </p:txBody>
      </p:sp>
      <p:pic>
        <p:nvPicPr>
          <p:cNvPr id="16" name="图片 15"/>
          <p:cNvPicPr/>
          <p:nvPr/>
        </p:nvPicPr>
        <p:blipFill rotWithShape="1">
          <a:blip r:embed="rId3" cstate="print">
            <a:extLst>
              <a:ext uri="{28A0092B-C50C-407E-A947-70E740481C1C}">
                <a14:useLocalDpi xmlns:a14="http://schemas.microsoft.com/office/drawing/2010/main" val="0"/>
              </a:ext>
            </a:extLst>
          </a:blip>
          <a:srcRect l="6345" t="4585" b="2969"/>
          <a:stretch/>
        </p:blipFill>
        <p:spPr>
          <a:xfrm>
            <a:off x="5235512" y="3784457"/>
            <a:ext cx="3834408" cy="2688990"/>
          </a:xfrm>
          <a:prstGeom prst="rect">
            <a:avLst/>
          </a:prstGeom>
        </p:spPr>
      </p:pic>
      <p:pic>
        <p:nvPicPr>
          <p:cNvPr id="18" name="图片 17" descr="F:\project\FELIX\photo\Altera跑GBT.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859" y="4945583"/>
            <a:ext cx="2574077" cy="1197372"/>
          </a:xfrm>
          <a:prstGeom prst="rect">
            <a:avLst/>
          </a:prstGeom>
          <a:noFill/>
          <a:ln>
            <a:noFill/>
          </a:ln>
        </p:spPr>
      </p:pic>
      <p:pic>
        <p:nvPicPr>
          <p:cNvPr id="19" name="图片 18" descr="F:\project\FELIX\photo\Xilinx跑GBT.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7805" y="4925861"/>
            <a:ext cx="2569192" cy="1217094"/>
          </a:xfrm>
          <a:prstGeom prst="rect">
            <a:avLst/>
          </a:prstGeom>
          <a:noFill/>
          <a:ln>
            <a:noFill/>
          </a:ln>
        </p:spPr>
      </p:pic>
      <p:sp>
        <p:nvSpPr>
          <p:cNvPr id="9" name="日期占位符 3">
            <a:extLst>
              <a:ext uri="{FF2B5EF4-FFF2-40B4-BE49-F238E27FC236}">
                <a16:creationId xmlns:a16="http://schemas.microsoft.com/office/drawing/2014/main" id="{E39068A9-E0F5-4B0E-93B4-4426A8FB5645}"/>
              </a:ext>
            </a:extLst>
          </p:cNvPr>
          <p:cNvSpPr>
            <a:spLocks noGrp="1"/>
          </p:cNvSpPr>
          <p:nvPr>
            <p:ph type="dt" sz="half" idx="10"/>
          </p:nvPr>
        </p:nvSpPr>
        <p:spPr>
          <a:xfrm>
            <a:off x="76200" y="6477000"/>
            <a:ext cx="914400" cy="304800"/>
          </a:xfrm>
        </p:spPr>
        <p:txBody>
          <a:bodyPr/>
          <a:lstStyle/>
          <a:p>
            <a:fld id="{2C4434E2-C413-4689-89CC-74ECCB26A798}" type="datetime1">
              <a:rPr lang="zh-CN" altLang="en-US" smtClean="0"/>
              <a:t>2018/10/15</a:t>
            </a:fld>
            <a:endParaRPr lang="en-US"/>
          </a:p>
        </p:txBody>
      </p:sp>
      <p:sp>
        <p:nvSpPr>
          <p:cNvPr id="10" name="页脚占位符 4">
            <a:extLst>
              <a:ext uri="{FF2B5EF4-FFF2-40B4-BE49-F238E27FC236}">
                <a16:creationId xmlns:a16="http://schemas.microsoft.com/office/drawing/2014/main" id="{C4F9E10D-797B-4CFE-B906-D6A5CBC486AE}"/>
              </a:ext>
            </a:extLst>
          </p:cNvPr>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11" name="灯片编号占位符 11">
            <a:extLst>
              <a:ext uri="{FF2B5EF4-FFF2-40B4-BE49-F238E27FC236}">
                <a16:creationId xmlns:a16="http://schemas.microsoft.com/office/drawing/2014/main" id="{5C10B90B-8D0D-4BE7-AA0E-ED38D2C37065}"/>
              </a:ext>
            </a:extLst>
          </p:cNvPr>
          <p:cNvSpPr>
            <a:spLocks noGrp="1"/>
          </p:cNvSpPr>
          <p:nvPr>
            <p:ph type="sldNum" sz="quarter" idx="12"/>
          </p:nvPr>
        </p:nvSpPr>
        <p:spPr>
          <a:xfrm>
            <a:off x="8534400" y="6477000"/>
            <a:ext cx="533400" cy="304800"/>
          </a:xfrm>
        </p:spPr>
        <p:txBody>
          <a:bodyPr/>
          <a:lstStyle/>
          <a:p>
            <a:fld id="{3E259F91-715E-4CA3-9356-63EE0492BF41}" type="slidenum">
              <a:rPr lang="en-US" altLang="zh-CN" smtClean="0">
                <a:solidFill>
                  <a:prstClr val="black"/>
                </a:solidFill>
              </a:rPr>
              <a:pPr/>
              <a:t>58</a:t>
            </a:fld>
            <a:endParaRPr lang="en-US" altLang="zh-CN">
              <a:solidFill>
                <a:prstClr val="black"/>
              </a:solidFill>
            </a:endParaRPr>
          </a:p>
        </p:txBody>
      </p:sp>
    </p:spTree>
    <p:extLst>
      <p:ext uri="{BB962C8B-B14F-4D97-AF65-F5344CB8AC3E}">
        <p14:creationId xmlns:p14="http://schemas.microsoft.com/office/powerpoint/2010/main" val="1817012002"/>
      </p:ext>
    </p:extLst>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FELIX</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Card</a:t>
            </a:r>
            <a:endParaRPr lang="zh-CN" altLang="en-US" dirty="0"/>
          </a:p>
        </p:txBody>
      </p:sp>
      <p:sp>
        <p:nvSpPr>
          <p:cNvPr id="4" name="日期占位符 3">
            <a:extLst>
              <a:ext uri="{FF2B5EF4-FFF2-40B4-BE49-F238E27FC236}">
                <a16:creationId xmlns:a16="http://schemas.microsoft.com/office/drawing/2014/main" id="{0661782E-740D-4912-929A-136CFB45D904}"/>
              </a:ext>
            </a:extLst>
          </p:cNvPr>
          <p:cNvSpPr>
            <a:spLocks noGrp="1"/>
          </p:cNvSpPr>
          <p:nvPr>
            <p:ph type="dt" sz="half" idx="10"/>
          </p:nvPr>
        </p:nvSpPr>
        <p:spPr>
          <a:xfrm>
            <a:off x="76200" y="6477000"/>
            <a:ext cx="914400" cy="304800"/>
          </a:xfrm>
        </p:spPr>
        <p:txBody>
          <a:bodyPr/>
          <a:lstStyle/>
          <a:p>
            <a:fld id="{2C4434E2-C413-4689-89CC-74ECCB26A798}" type="datetime1">
              <a:rPr lang="zh-CN" altLang="en-US" smtClean="0"/>
              <a:t>2018/10/15</a:t>
            </a:fld>
            <a:endParaRPr lang="en-US"/>
          </a:p>
        </p:txBody>
      </p:sp>
      <p:sp>
        <p:nvSpPr>
          <p:cNvPr id="6" name="灯片编号占位符 11">
            <a:extLst>
              <a:ext uri="{FF2B5EF4-FFF2-40B4-BE49-F238E27FC236}">
                <a16:creationId xmlns:a16="http://schemas.microsoft.com/office/drawing/2014/main" id="{9E5DCA23-0AC0-42B4-A197-9222603F0481}"/>
              </a:ext>
            </a:extLst>
          </p:cNvPr>
          <p:cNvSpPr>
            <a:spLocks noGrp="1"/>
          </p:cNvSpPr>
          <p:nvPr>
            <p:ph type="sldNum" sz="quarter" idx="12"/>
          </p:nvPr>
        </p:nvSpPr>
        <p:spPr>
          <a:xfrm>
            <a:off x="8534400" y="6477000"/>
            <a:ext cx="533400" cy="304800"/>
          </a:xfrm>
        </p:spPr>
        <p:txBody>
          <a:bodyPr/>
          <a:lstStyle/>
          <a:p>
            <a:fld id="{3E259F91-715E-4CA3-9356-63EE0492BF41}" type="slidenum">
              <a:rPr lang="en-US" altLang="zh-CN" smtClean="0">
                <a:solidFill>
                  <a:prstClr val="black"/>
                </a:solidFill>
              </a:rPr>
              <a:pPr/>
              <a:t>59</a:t>
            </a:fld>
            <a:endParaRPr lang="en-US" altLang="zh-CN">
              <a:solidFill>
                <a:prstClr val="black"/>
              </a:solidFill>
            </a:endParaRPr>
          </a:p>
        </p:txBody>
      </p:sp>
      <p:sp>
        <p:nvSpPr>
          <p:cNvPr id="7" name="内容占位符 1">
            <a:extLst>
              <a:ext uri="{FF2B5EF4-FFF2-40B4-BE49-F238E27FC236}">
                <a16:creationId xmlns:a16="http://schemas.microsoft.com/office/drawing/2014/main" id="{0C7FFD97-A860-48D4-8B68-EC17C26C61C1}"/>
              </a:ext>
            </a:extLst>
          </p:cNvPr>
          <p:cNvSpPr txBox="1">
            <a:spLocks/>
          </p:cNvSpPr>
          <p:nvPr/>
        </p:nvSpPr>
        <p:spPr bwMode="auto">
          <a:xfrm>
            <a:off x="431536" y="304801"/>
            <a:ext cx="8331464" cy="263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46888" indent="-246888">
              <a:lnSpc>
                <a:spcPct val="90000"/>
              </a:lnSpc>
              <a:spcBef>
                <a:spcPts val="1800"/>
              </a:spcBef>
              <a:buClr>
                <a:schemeClr val="accent5"/>
              </a:buClr>
              <a:buFont typeface="Wingdings" panose="05000000000000000000" pitchFamily="2" charset="2"/>
              <a:buChar char="§"/>
            </a:pPr>
            <a:endParaRPr lang="en-US" altLang="zh-CN" sz="2400" dirty="0">
              <a:latin typeface="+mn-lt"/>
              <a:cs typeface="+mn-cs"/>
            </a:endParaRPr>
          </a:p>
          <a:p>
            <a:pPr marL="246888" indent="-246888">
              <a:lnSpc>
                <a:spcPct val="90000"/>
              </a:lnSpc>
              <a:spcBef>
                <a:spcPts val="1800"/>
              </a:spcBef>
              <a:buClr>
                <a:schemeClr val="accent5"/>
              </a:buClr>
              <a:buFont typeface="Wingdings" panose="05000000000000000000" pitchFamily="2" charset="2"/>
              <a:buChar char="§"/>
            </a:pPr>
            <a:endParaRPr lang="en-US" altLang="zh-CN" sz="2400" dirty="0">
              <a:latin typeface="+mn-lt"/>
              <a:cs typeface="+mn-cs"/>
            </a:endParaRPr>
          </a:p>
          <a:p>
            <a:pPr marL="598488" lvl="1" indent="-342900">
              <a:lnSpc>
                <a:spcPct val="90000"/>
              </a:lnSpc>
              <a:spcBef>
                <a:spcPts val="1800"/>
              </a:spcBef>
              <a:buClr>
                <a:schemeClr val="accent5"/>
              </a:buClr>
              <a:buFont typeface="Arial" panose="020B0604020202020204" pitchFamily="34" charset="0"/>
              <a:buChar char="•"/>
            </a:pPr>
            <a:r>
              <a:rPr lang="zh-CN" altLang="en-US" sz="2000" dirty="0"/>
              <a:t>与前端电子学通过光纤完成双向数据传输</a:t>
            </a:r>
            <a:endParaRPr lang="en-US" altLang="zh-CN" sz="2000" dirty="0"/>
          </a:p>
          <a:p>
            <a:pPr marL="598488" lvl="1" indent="-342900">
              <a:lnSpc>
                <a:spcPct val="90000"/>
              </a:lnSpc>
              <a:spcBef>
                <a:spcPts val="1800"/>
              </a:spcBef>
              <a:buClr>
                <a:schemeClr val="accent5"/>
              </a:buClr>
              <a:buFont typeface="Arial" panose="020B0604020202020204" pitchFamily="34" charset="0"/>
              <a:buChar char="•"/>
            </a:pPr>
            <a:r>
              <a:rPr lang="zh-CN" altLang="en-US" sz="2000" dirty="0"/>
              <a:t>与</a:t>
            </a:r>
            <a:r>
              <a:rPr lang="en-US" altLang="zh-CN" sz="2000" dirty="0"/>
              <a:t>FELIX Server</a:t>
            </a:r>
            <a:r>
              <a:rPr lang="zh-CN" altLang="en-US" sz="2000" dirty="0"/>
              <a:t>通过</a:t>
            </a:r>
            <a:r>
              <a:rPr lang="en-US" altLang="zh-CN" sz="2000" dirty="0"/>
              <a:t>PCIE</a:t>
            </a:r>
            <a:r>
              <a:rPr lang="zh-CN" altLang="en-US" sz="2000" dirty="0"/>
              <a:t>接口完成双向数据传输</a:t>
            </a:r>
            <a:endParaRPr lang="en-US" altLang="zh-CN" sz="2000" dirty="0"/>
          </a:p>
          <a:p>
            <a:pPr marL="779463" lvl="2" indent="-285750">
              <a:lnSpc>
                <a:spcPct val="90000"/>
              </a:lnSpc>
              <a:spcBef>
                <a:spcPts val="1800"/>
              </a:spcBef>
              <a:buClr>
                <a:schemeClr val="accent5"/>
              </a:buClr>
              <a:buFont typeface="Wingdings" panose="05000000000000000000" pitchFamily="2" charset="2"/>
              <a:buChar char="ü"/>
            </a:pPr>
            <a:r>
              <a:rPr lang="en-US" altLang="zh-CN" sz="1800" dirty="0"/>
              <a:t>FELIX Server</a:t>
            </a:r>
            <a:r>
              <a:rPr lang="zh-CN" altLang="en-US" sz="1800" dirty="0"/>
              <a:t>可以完成与多个</a:t>
            </a:r>
            <a:r>
              <a:rPr lang="en-US" altLang="zh-CN" sz="1800"/>
              <a:t>FELIX Card</a:t>
            </a:r>
            <a:r>
              <a:rPr lang="zh-CN" altLang="en-US" sz="1800" dirty="0"/>
              <a:t>的数据交互</a:t>
            </a:r>
            <a:endParaRPr lang="en-US" altLang="zh-CN" sz="1800" dirty="0">
              <a:latin typeface="+mn-lt"/>
              <a:cs typeface="+mn-cs"/>
            </a:endParaRPr>
          </a:p>
        </p:txBody>
      </p:sp>
      <p:pic>
        <p:nvPicPr>
          <p:cNvPr id="8" name="图片 7">
            <a:extLst>
              <a:ext uri="{FF2B5EF4-FFF2-40B4-BE49-F238E27FC236}">
                <a16:creationId xmlns:a16="http://schemas.microsoft.com/office/drawing/2014/main" id="{31829592-10FB-491B-922A-85B0559C3E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5670" y="3158221"/>
            <a:ext cx="3657600" cy="2743201"/>
          </a:xfrm>
          <a:prstGeom prst="rect">
            <a:avLst/>
          </a:prstGeom>
        </p:spPr>
      </p:pic>
      <p:pic>
        <p:nvPicPr>
          <p:cNvPr id="9" name="内容占位符 6">
            <a:extLst>
              <a:ext uri="{FF2B5EF4-FFF2-40B4-BE49-F238E27FC236}">
                <a16:creationId xmlns:a16="http://schemas.microsoft.com/office/drawing/2014/main" id="{4A1E5CBA-5BB0-4E33-9F3E-25E5CC2A4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28600" y="3158221"/>
            <a:ext cx="3858691" cy="201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内容占位符 1">
            <a:extLst>
              <a:ext uri="{FF2B5EF4-FFF2-40B4-BE49-F238E27FC236}">
                <a16:creationId xmlns:a16="http://schemas.microsoft.com/office/drawing/2014/main" id="{811E4153-75BC-4025-8195-59EFCF3D7315}"/>
              </a:ext>
            </a:extLst>
          </p:cNvPr>
          <p:cNvSpPr>
            <a:spLocks noGrp="1"/>
          </p:cNvSpPr>
          <p:nvPr>
            <p:ph idx="1"/>
          </p:nvPr>
        </p:nvSpPr>
        <p:spPr>
          <a:xfrm>
            <a:off x="3676307" y="3627403"/>
            <a:ext cx="1720112" cy="525187"/>
          </a:xfrm>
        </p:spPr>
        <p:txBody>
          <a:bodyPr>
            <a:normAutofit/>
          </a:bodyPr>
          <a:lstStyle/>
          <a:p>
            <a:pPr marL="365125" indent="-255588" fontAlgn="base">
              <a:spcBef>
                <a:spcPts val="400"/>
              </a:spcBef>
              <a:spcAft>
                <a:spcPct val="0"/>
              </a:spcAft>
              <a:buClr>
                <a:schemeClr val="accent1"/>
              </a:buClr>
              <a:buSzPct val="68000"/>
              <a:buFont typeface="Wingdings 2" panose="05020102010507070707" pitchFamily="18" charset="2"/>
              <a:buChar char=""/>
            </a:pPr>
            <a:r>
              <a:rPr lang="en-US" altLang="zh-CN" dirty="0">
                <a:solidFill>
                  <a:srgbClr val="FF0000"/>
                </a:solidFill>
                <a:latin typeface="Arial" pitchFamily="34" charset="0"/>
                <a:cs typeface="Arial" pitchFamily="34" charset="0"/>
              </a:rPr>
              <a:t>VC-709</a:t>
            </a:r>
          </a:p>
        </p:txBody>
      </p:sp>
      <p:pic>
        <p:nvPicPr>
          <p:cNvPr id="11" name="图片 10">
            <a:extLst>
              <a:ext uri="{FF2B5EF4-FFF2-40B4-BE49-F238E27FC236}">
                <a16:creationId xmlns:a16="http://schemas.microsoft.com/office/drawing/2014/main" id="{37B31755-A8D9-43DF-AEAA-3C0821E54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949" y="5168961"/>
            <a:ext cx="3474106" cy="1250152"/>
          </a:xfrm>
          <a:prstGeom prst="rect">
            <a:avLst/>
          </a:prstGeom>
        </p:spPr>
      </p:pic>
      <p:pic>
        <p:nvPicPr>
          <p:cNvPr id="12" name="图片 11" descr="F:\project\FELIX\photo\FLX712.png">
            <a:extLst>
              <a:ext uri="{FF2B5EF4-FFF2-40B4-BE49-F238E27FC236}">
                <a16:creationId xmlns:a16="http://schemas.microsoft.com/office/drawing/2014/main" id="{4F05359A-2ECE-44B9-9BB0-D20A5E9CC2E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0227" y="5232947"/>
            <a:ext cx="3776633" cy="1625053"/>
          </a:xfrm>
          <a:prstGeom prst="rect">
            <a:avLst/>
          </a:prstGeom>
          <a:noFill/>
          <a:ln>
            <a:noFill/>
          </a:ln>
        </p:spPr>
      </p:pic>
      <p:sp>
        <p:nvSpPr>
          <p:cNvPr id="14" name="内容占位符 1">
            <a:extLst>
              <a:ext uri="{FF2B5EF4-FFF2-40B4-BE49-F238E27FC236}">
                <a16:creationId xmlns:a16="http://schemas.microsoft.com/office/drawing/2014/main" id="{13EAF2E4-0794-4C84-AB71-089EBE814B37}"/>
              </a:ext>
            </a:extLst>
          </p:cNvPr>
          <p:cNvSpPr txBox="1">
            <a:spLocks/>
          </p:cNvSpPr>
          <p:nvPr/>
        </p:nvSpPr>
        <p:spPr bwMode="auto">
          <a:xfrm>
            <a:off x="6388170" y="5642130"/>
            <a:ext cx="1752600" cy="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Font typeface="Wingdings 2" panose="05020102010507070707" pitchFamily="18" charset="2"/>
              <a:buChar char=""/>
            </a:pPr>
            <a:r>
              <a:rPr lang="en-US" altLang="zh-CN" sz="2400" dirty="0">
                <a:solidFill>
                  <a:srgbClr val="FF0000"/>
                </a:solidFill>
              </a:rPr>
              <a:t>FLX-712</a:t>
            </a:r>
          </a:p>
        </p:txBody>
      </p:sp>
      <p:sp>
        <p:nvSpPr>
          <p:cNvPr id="15" name="内容占位符 1">
            <a:extLst>
              <a:ext uri="{FF2B5EF4-FFF2-40B4-BE49-F238E27FC236}">
                <a16:creationId xmlns:a16="http://schemas.microsoft.com/office/drawing/2014/main" id="{57C267C3-D1D9-47A4-A407-1CFCF4D62A9E}"/>
              </a:ext>
            </a:extLst>
          </p:cNvPr>
          <p:cNvSpPr txBox="1">
            <a:spLocks/>
          </p:cNvSpPr>
          <p:nvPr/>
        </p:nvSpPr>
        <p:spPr bwMode="auto">
          <a:xfrm>
            <a:off x="2971800" y="5488272"/>
            <a:ext cx="1905000" cy="44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Font typeface="Wingdings 2" panose="05020102010507070707" pitchFamily="18" charset="2"/>
              <a:buChar char=""/>
            </a:pPr>
            <a:r>
              <a:rPr lang="en-US" altLang="zh-CN" sz="2400" dirty="0">
                <a:solidFill>
                  <a:srgbClr val="FF0000"/>
                </a:solidFill>
              </a:rPr>
              <a:t>FLX-711</a:t>
            </a:r>
          </a:p>
        </p:txBody>
      </p:sp>
      <p:sp>
        <p:nvSpPr>
          <p:cNvPr id="16" name="内容占位符 1">
            <a:extLst>
              <a:ext uri="{FF2B5EF4-FFF2-40B4-BE49-F238E27FC236}">
                <a16:creationId xmlns:a16="http://schemas.microsoft.com/office/drawing/2014/main" id="{2E38E54C-2CBB-4CEF-81EA-43DAB6B69F2D}"/>
              </a:ext>
            </a:extLst>
          </p:cNvPr>
          <p:cNvSpPr txBox="1">
            <a:spLocks/>
          </p:cNvSpPr>
          <p:nvPr/>
        </p:nvSpPr>
        <p:spPr bwMode="auto">
          <a:xfrm>
            <a:off x="405872" y="997684"/>
            <a:ext cx="8128528" cy="46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46888" indent="-246888">
              <a:lnSpc>
                <a:spcPct val="90000"/>
              </a:lnSpc>
              <a:spcBef>
                <a:spcPts val="1800"/>
              </a:spcBef>
              <a:buClr>
                <a:schemeClr val="accent5"/>
              </a:buClr>
              <a:buFont typeface="Wingdings" panose="05000000000000000000" pitchFamily="2" charset="2"/>
              <a:buChar char="§"/>
            </a:pPr>
            <a:r>
              <a:rPr lang="zh-CN" altLang="en-US" sz="2400" dirty="0">
                <a:latin typeface="+mn-lt"/>
                <a:cs typeface="+mn-cs"/>
              </a:rPr>
              <a:t>连接前端电子学与</a:t>
            </a:r>
            <a:r>
              <a:rPr lang="en-US" altLang="zh-CN" sz="2400" dirty="0">
                <a:latin typeface="+mn-lt"/>
                <a:cs typeface="+mn-cs"/>
              </a:rPr>
              <a:t>FELIX Server</a:t>
            </a:r>
            <a:r>
              <a:rPr lang="zh-CN" altLang="en-US" sz="2400" dirty="0">
                <a:latin typeface="+mn-lt"/>
                <a:cs typeface="+mn-cs"/>
              </a:rPr>
              <a:t>间的物理通道</a:t>
            </a:r>
            <a:endParaRPr lang="en-US" altLang="zh-CN" sz="2800" dirty="0"/>
          </a:p>
        </p:txBody>
      </p:sp>
      <p:sp>
        <p:nvSpPr>
          <p:cNvPr id="17" name="内容占位符 1">
            <a:extLst>
              <a:ext uri="{FF2B5EF4-FFF2-40B4-BE49-F238E27FC236}">
                <a16:creationId xmlns:a16="http://schemas.microsoft.com/office/drawing/2014/main" id="{C905F311-3A0D-4ACE-9482-429F521F11B1}"/>
              </a:ext>
            </a:extLst>
          </p:cNvPr>
          <p:cNvSpPr txBox="1">
            <a:spLocks/>
          </p:cNvSpPr>
          <p:nvPr/>
        </p:nvSpPr>
        <p:spPr bwMode="auto">
          <a:xfrm>
            <a:off x="355336" y="2804827"/>
            <a:ext cx="8407664" cy="44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46888" indent="-246888">
              <a:lnSpc>
                <a:spcPct val="90000"/>
              </a:lnSpc>
              <a:spcBef>
                <a:spcPts val="1800"/>
              </a:spcBef>
              <a:buClr>
                <a:schemeClr val="accent5"/>
              </a:buClr>
              <a:buFont typeface="Wingdings" panose="05000000000000000000" pitchFamily="2" charset="2"/>
              <a:buChar char="§"/>
            </a:pPr>
            <a:r>
              <a:rPr lang="zh-CN" altLang="en-US" sz="2400" dirty="0">
                <a:latin typeface="+mn-lt"/>
                <a:cs typeface="+mn-cs"/>
              </a:rPr>
              <a:t>可接收</a:t>
            </a:r>
            <a:r>
              <a:rPr lang="en-US" altLang="zh-CN" sz="2400" dirty="0">
                <a:latin typeface="+mn-lt"/>
                <a:cs typeface="+mn-cs"/>
              </a:rPr>
              <a:t>TTC</a:t>
            </a:r>
            <a:r>
              <a:rPr lang="zh-CN" altLang="en-US" sz="2400" dirty="0">
                <a:latin typeface="+mn-lt"/>
                <a:cs typeface="+mn-cs"/>
              </a:rPr>
              <a:t>（</a:t>
            </a:r>
            <a:r>
              <a:rPr lang="en-US" altLang="zh-CN" sz="2400" dirty="0">
                <a:latin typeface="+mn-lt"/>
                <a:cs typeface="+mn-cs"/>
              </a:rPr>
              <a:t>Timing</a:t>
            </a:r>
            <a:r>
              <a:rPr lang="zh-CN" altLang="en-US" sz="2400" dirty="0">
                <a:latin typeface="+mn-lt"/>
                <a:cs typeface="+mn-cs"/>
              </a:rPr>
              <a:t>、</a:t>
            </a:r>
            <a:r>
              <a:rPr lang="en-US" altLang="zh-CN" sz="2400" dirty="0">
                <a:latin typeface="+mn-lt"/>
                <a:cs typeface="+mn-cs"/>
              </a:rPr>
              <a:t>Trigger</a:t>
            </a:r>
            <a:r>
              <a:rPr lang="zh-CN" altLang="en-US" sz="2400" dirty="0">
                <a:latin typeface="+mn-lt"/>
                <a:cs typeface="+mn-cs"/>
              </a:rPr>
              <a:t>、</a:t>
            </a:r>
            <a:r>
              <a:rPr lang="en-US" altLang="zh-CN" sz="2400" dirty="0">
                <a:latin typeface="+mn-lt"/>
                <a:cs typeface="+mn-cs"/>
              </a:rPr>
              <a:t>Control</a:t>
            </a:r>
            <a:r>
              <a:rPr lang="zh-CN" altLang="en-US" sz="2400" dirty="0">
                <a:latin typeface="+mn-lt"/>
                <a:cs typeface="+mn-cs"/>
              </a:rPr>
              <a:t>）信号</a:t>
            </a:r>
            <a:endParaRPr lang="en-US" altLang="zh-CN" sz="2800" dirty="0"/>
          </a:p>
        </p:txBody>
      </p:sp>
    </p:spTree>
    <p:extLst>
      <p:ext uri="{BB962C8B-B14F-4D97-AF65-F5344CB8AC3E}">
        <p14:creationId xmlns:p14="http://schemas.microsoft.com/office/powerpoint/2010/main" val="1857164948"/>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羊八井</a:t>
            </a:r>
            <a:r>
              <a:rPr lang="en-US" altLang="zh-CN" dirty="0"/>
              <a:t>EAS</a:t>
            </a:r>
            <a:r>
              <a:rPr lang="zh-CN" altLang="en-US" dirty="0"/>
              <a:t>实验数据采集系统</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6</a:t>
            </a:fld>
            <a:endParaRPr lang="en-US"/>
          </a:p>
        </p:txBody>
      </p:sp>
      <p:pic>
        <p:nvPicPr>
          <p:cNvPr id="7" name="内容占位符 6"/>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206722" y="1004888"/>
            <a:ext cx="6730556" cy="5319712"/>
          </a:xfrm>
          <a:prstGeom prst="rect">
            <a:avLst/>
          </a:prstGeom>
        </p:spPr>
      </p:pic>
    </p:spTree>
    <p:extLst>
      <p:ext uri="{BB962C8B-B14F-4D97-AF65-F5344CB8AC3E}">
        <p14:creationId xmlns:p14="http://schemas.microsoft.com/office/powerpoint/2010/main" val="2057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latin typeface="黑体" panose="02010609060101010101" pitchFamily="49" charset="-122"/>
                <a:ea typeface="黑体" panose="02010609060101010101" pitchFamily="49" charset="-122"/>
              </a:rPr>
              <a:t>FELIX</a:t>
            </a:r>
            <a:r>
              <a:rPr lang="zh-CN" altLang="en-US" dirty="0">
                <a:latin typeface="黑体" panose="02010609060101010101" pitchFamily="49" charset="-122"/>
                <a:ea typeface="黑体" panose="02010609060101010101" pitchFamily="49" charset="-122"/>
              </a:rPr>
              <a:t>软件</a:t>
            </a:r>
          </a:p>
        </p:txBody>
      </p:sp>
      <p:sp>
        <p:nvSpPr>
          <p:cNvPr id="4" name="日期占位符 3">
            <a:extLst>
              <a:ext uri="{FF2B5EF4-FFF2-40B4-BE49-F238E27FC236}">
                <a16:creationId xmlns:a16="http://schemas.microsoft.com/office/drawing/2014/main" id="{0661782E-740D-4912-929A-136CFB45D904}"/>
              </a:ext>
            </a:extLst>
          </p:cNvPr>
          <p:cNvSpPr>
            <a:spLocks noGrp="1"/>
          </p:cNvSpPr>
          <p:nvPr>
            <p:ph type="dt" sz="half" idx="10"/>
          </p:nvPr>
        </p:nvSpPr>
        <p:spPr>
          <a:xfrm>
            <a:off x="76200" y="6477000"/>
            <a:ext cx="914400" cy="304800"/>
          </a:xfrm>
        </p:spPr>
        <p:txBody>
          <a:bodyPr/>
          <a:lstStyle/>
          <a:p>
            <a:fld id="{2C4434E2-C413-4689-89CC-74ECCB26A798}" type="datetime1">
              <a:rPr lang="zh-CN" altLang="en-US" smtClean="0"/>
              <a:t>2018/10/15</a:t>
            </a:fld>
            <a:endParaRPr lang="en-US"/>
          </a:p>
        </p:txBody>
      </p:sp>
      <p:sp>
        <p:nvSpPr>
          <p:cNvPr id="5" name="页脚占位符 4">
            <a:extLst>
              <a:ext uri="{FF2B5EF4-FFF2-40B4-BE49-F238E27FC236}">
                <a16:creationId xmlns:a16="http://schemas.microsoft.com/office/drawing/2014/main" id="{D4C1F9DC-3F28-48E3-8686-36DD3D8A08CA}"/>
              </a:ext>
            </a:extLst>
          </p:cNvPr>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6" name="灯片编号占位符 11">
            <a:extLst>
              <a:ext uri="{FF2B5EF4-FFF2-40B4-BE49-F238E27FC236}">
                <a16:creationId xmlns:a16="http://schemas.microsoft.com/office/drawing/2014/main" id="{9E5DCA23-0AC0-42B4-A197-9222603F0481}"/>
              </a:ext>
            </a:extLst>
          </p:cNvPr>
          <p:cNvSpPr>
            <a:spLocks noGrp="1"/>
          </p:cNvSpPr>
          <p:nvPr>
            <p:ph type="sldNum" sz="quarter" idx="12"/>
          </p:nvPr>
        </p:nvSpPr>
        <p:spPr>
          <a:xfrm>
            <a:off x="8534400" y="6477000"/>
            <a:ext cx="533400" cy="304800"/>
          </a:xfrm>
        </p:spPr>
        <p:txBody>
          <a:bodyPr/>
          <a:lstStyle/>
          <a:p>
            <a:fld id="{3E259F91-715E-4CA3-9356-63EE0492BF41}" type="slidenum">
              <a:rPr lang="en-US" altLang="zh-CN" smtClean="0">
                <a:solidFill>
                  <a:prstClr val="black"/>
                </a:solidFill>
              </a:rPr>
              <a:pPr/>
              <a:t>60</a:t>
            </a:fld>
            <a:endParaRPr lang="en-US" altLang="zh-CN">
              <a:solidFill>
                <a:prstClr val="black"/>
              </a:solidFill>
            </a:endParaRPr>
          </a:p>
        </p:txBody>
      </p:sp>
      <p:pic>
        <p:nvPicPr>
          <p:cNvPr id="8" name="内容占位符 6" descr="F:\project\FELIX\photo\elinkconfig主界面.PNG">
            <a:extLst>
              <a:ext uri="{FF2B5EF4-FFF2-40B4-BE49-F238E27FC236}">
                <a16:creationId xmlns:a16="http://schemas.microsoft.com/office/drawing/2014/main" id="{10B6821F-4694-46A7-9542-FF0A3A3589C2}"/>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3165" y="1004888"/>
            <a:ext cx="6117669" cy="5319712"/>
          </a:xfrm>
          <a:prstGeom prst="rect">
            <a:avLst/>
          </a:prstGeom>
          <a:noFill/>
          <a:ln>
            <a:noFill/>
          </a:ln>
        </p:spPr>
      </p:pic>
    </p:spTree>
    <p:extLst>
      <p:ext uri="{BB962C8B-B14F-4D97-AF65-F5344CB8AC3E}">
        <p14:creationId xmlns:p14="http://schemas.microsoft.com/office/powerpoint/2010/main" val="1316497699"/>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期占位符 3">
            <a:extLst>
              <a:ext uri="{FF2B5EF4-FFF2-40B4-BE49-F238E27FC236}">
                <a16:creationId xmlns:a16="http://schemas.microsoft.com/office/drawing/2014/main" id="{D1BCCEAF-AC65-403B-BFFB-D4B2C7F63D9E}"/>
              </a:ext>
            </a:extLst>
          </p:cNvPr>
          <p:cNvSpPr>
            <a:spLocks noGrp="1"/>
          </p:cNvSpPr>
          <p:nvPr>
            <p:ph type="dt" sz="half" idx="10"/>
          </p:nvPr>
        </p:nvSpPr>
        <p:spPr>
          <a:xfrm>
            <a:off x="76200" y="6477000"/>
            <a:ext cx="914400" cy="304800"/>
          </a:xfrm>
        </p:spPr>
        <p:txBody>
          <a:bodyPr/>
          <a:lstStyle/>
          <a:p>
            <a:fld id="{2C4434E2-C413-4689-89CC-74ECCB26A798}" type="datetime1">
              <a:rPr lang="zh-CN" altLang="en-US" smtClean="0"/>
              <a:t>2018/10/15</a:t>
            </a:fld>
            <a:endParaRPr lang="en-US"/>
          </a:p>
        </p:txBody>
      </p:sp>
      <p:sp>
        <p:nvSpPr>
          <p:cNvPr id="8" name="页脚占位符 4">
            <a:extLst>
              <a:ext uri="{FF2B5EF4-FFF2-40B4-BE49-F238E27FC236}">
                <a16:creationId xmlns:a16="http://schemas.microsoft.com/office/drawing/2014/main" id="{F69457F5-4E6F-46CE-8A60-57834234A4A3}"/>
              </a:ext>
            </a:extLst>
          </p:cNvPr>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9" name="灯片编号占位符 11">
            <a:extLst>
              <a:ext uri="{FF2B5EF4-FFF2-40B4-BE49-F238E27FC236}">
                <a16:creationId xmlns:a16="http://schemas.microsoft.com/office/drawing/2014/main" id="{B6074681-301B-40AC-B378-7F41A31EFD7D}"/>
              </a:ext>
            </a:extLst>
          </p:cNvPr>
          <p:cNvSpPr>
            <a:spLocks noGrp="1"/>
          </p:cNvSpPr>
          <p:nvPr>
            <p:ph type="sldNum" sz="quarter" idx="12"/>
          </p:nvPr>
        </p:nvSpPr>
        <p:spPr>
          <a:xfrm>
            <a:off x="8534400" y="6477000"/>
            <a:ext cx="533400" cy="304800"/>
          </a:xfrm>
        </p:spPr>
        <p:txBody>
          <a:bodyPr/>
          <a:lstStyle/>
          <a:p>
            <a:fld id="{3E259F91-715E-4CA3-9356-63EE0492BF41}" type="slidenum">
              <a:rPr lang="en-US" altLang="zh-CN" smtClean="0">
                <a:solidFill>
                  <a:prstClr val="black"/>
                </a:solidFill>
              </a:rPr>
              <a:pPr/>
              <a:t>61</a:t>
            </a:fld>
            <a:endParaRPr lang="en-US" altLang="zh-CN">
              <a:solidFill>
                <a:prstClr val="black"/>
              </a:solidFill>
            </a:endParaRPr>
          </a:p>
        </p:txBody>
      </p:sp>
      <p:pic>
        <p:nvPicPr>
          <p:cNvPr id="10" name="Picture 2">
            <a:extLst>
              <a:ext uri="{FF2B5EF4-FFF2-40B4-BE49-F238E27FC236}">
                <a16:creationId xmlns:a16="http://schemas.microsoft.com/office/drawing/2014/main" id="{E61B6C85-E854-420A-A1B7-A7CE2032A6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1" y="685799"/>
            <a:ext cx="7011016" cy="391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a:extLst>
              <a:ext uri="{FF2B5EF4-FFF2-40B4-BE49-F238E27FC236}">
                <a16:creationId xmlns:a16="http://schemas.microsoft.com/office/drawing/2014/main" id="{A4AC1337-85DC-42A9-BE07-916AB7349DEE}"/>
              </a:ext>
            </a:extLst>
          </p:cNvPr>
          <p:cNvSpPr/>
          <p:nvPr/>
        </p:nvSpPr>
        <p:spPr>
          <a:xfrm>
            <a:off x="5015831" y="4460484"/>
            <a:ext cx="4128169" cy="2397516"/>
          </a:xfrm>
          <a:prstGeom prst="rect">
            <a:avLst/>
          </a:prstGeom>
        </p:spPr>
        <p:txBody>
          <a:bodyPr wrap="square">
            <a:spAutoFit/>
          </a:bodyPr>
          <a:lstStyle/>
          <a:p>
            <a:pPr>
              <a:lnSpc>
                <a:spcPct val="120000"/>
              </a:lnSpc>
            </a:pPr>
            <a:r>
              <a:rPr lang="en-US" altLang="zh-CN" b="1" dirty="0"/>
              <a:t>FEAST:	POWER ASIC(bottom layer)</a:t>
            </a:r>
          </a:p>
          <a:p>
            <a:pPr>
              <a:lnSpc>
                <a:spcPct val="120000"/>
              </a:lnSpc>
            </a:pPr>
            <a:r>
              <a:rPr lang="en-US" altLang="zh-CN" b="1" dirty="0"/>
              <a:t>VMM3:	Front-end ASIC</a:t>
            </a:r>
          </a:p>
          <a:p>
            <a:pPr>
              <a:lnSpc>
                <a:spcPct val="120000"/>
              </a:lnSpc>
            </a:pPr>
            <a:r>
              <a:rPr lang="en-US" altLang="zh-CN" b="1" dirty="0"/>
              <a:t>TDS2:	Trigger Data </a:t>
            </a:r>
            <a:r>
              <a:rPr lang="en-US" altLang="zh-CN" b="1" dirty="0" err="1"/>
              <a:t>Serializer</a:t>
            </a:r>
            <a:endParaRPr lang="en-US" altLang="zh-CN" b="1" dirty="0"/>
          </a:p>
          <a:p>
            <a:pPr>
              <a:lnSpc>
                <a:spcPct val="120000"/>
              </a:lnSpc>
            </a:pPr>
            <a:r>
              <a:rPr lang="en-US" altLang="zh-CN" b="1" dirty="0"/>
              <a:t>ROC:	Read Out Controller for raw         	data</a:t>
            </a:r>
            <a:endParaRPr lang="en-US" altLang="zh-CN" b="1" dirty="0">
              <a:latin typeface="Times New Roman" panose="02020603050405020304" pitchFamily="18" charset="0"/>
              <a:cs typeface="Times New Roman" panose="02020603050405020304" pitchFamily="18" charset="0"/>
            </a:endParaRPr>
          </a:p>
          <a:p>
            <a:pPr>
              <a:lnSpc>
                <a:spcPct val="120000"/>
              </a:lnSpc>
            </a:pPr>
            <a:r>
              <a:rPr lang="en-US" altLang="zh-CN" b="1" dirty="0"/>
              <a:t>GBT-SCA: Giga Bit Transceiver-Slow        	Control Adapter ASIC</a:t>
            </a:r>
          </a:p>
        </p:txBody>
      </p:sp>
      <p:pic>
        <p:nvPicPr>
          <p:cNvPr id="13" name="图片 12">
            <a:extLst>
              <a:ext uri="{FF2B5EF4-FFF2-40B4-BE49-F238E27FC236}">
                <a16:creationId xmlns:a16="http://schemas.microsoft.com/office/drawing/2014/main" id="{E12F5C04-0779-470A-BE21-43C87D673E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24" t="7752" r="4100" b="5635"/>
          <a:stretch/>
        </p:blipFill>
        <p:spPr>
          <a:xfrm>
            <a:off x="276224" y="4363152"/>
            <a:ext cx="4524375" cy="2342448"/>
          </a:xfrm>
          <a:prstGeom prst="rect">
            <a:avLst/>
          </a:prstGeom>
        </p:spPr>
      </p:pic>
      <p:cxnSp>
        <p:nvCxnSpPr>
          <p:cNvPr id="14" name="直接箭头连接符 13">
            <a:extLst>
              <a:ext uri="{FF2B5EF4-FFF2-40B4-BE49-F238E27FC236}">
                <a16:creationId xmlns:a16="http://schemas.microsoft.com/office/drawing/2014/main" id="{44968C0B-4DB3-4496-A1DA-4FAC8982D365}"/>
              </a:ext>
            </a:extLst>
          </p:cNvPr>
          <p:cNvCxnSpPr>
            <a:cxnSpLocks/>
          </p:cNvCxnSpPr>
          <p:nvPr/>
        </p:nvCxnSpPr>
        <p:spPr>
          <a:xfrm flipV="1">
            <a:off x="1619672" y="5004128"/>
            <a:ext cx="3396159" cy="348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6401714F-B632-4B7E-90D7-51A5171A4054}"/>
              </a:ext>
            </a:extLst>
          </p:cNvPr>
          <p:cNvCxnSpPr>
            <a:cxnSpLocks/>
          </p:cNvCxnSpPr>
          <p:nvPr/>
        </p:nvCxnSpPr>
        <p:spPr>
          <a:xfrm flipV="1">
            <a:off x="1619672" y="5004128"/>
            <a:ext cx="3396159" cy="10681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7F7CC16A-B64C-4F1D-B95D-338F210F40AE}"/>
              </a:ext>
            </a:extLst>
          </p:cNvPr>
          <p:cNvCxnSpPr>
            <a:cxnSpLocks/>
          </p:cNvCxnSpPr>
          <p:nvPr/>
        </p:nvCxnSpPr>
        <p:spPr>
          <a:xfrm flipV="1">
            <a:off x="3347864" y="5004128"/>
            <a:ext cx="1728192" cy="2124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F0D3727F-6F2F-498F-B38E-739E01F6CB10}"/>
              </a:ext>
            </a:extLst>
          </p:cNvPr>
          <p:cNvCxnSpPr>
            <a:cxnSpLocks/>
          </p:cNvCxnSpPr>
          <p:nvPr/>
        </p:nvCxnSpPr>
        <p:spPr>
          <a:xfrm flipV="1">
            <a:off x="971600" y="5319512"/>
            <a:ext cx="4116239" cy="2487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9D33E7F5-4509-4E66-A774-DEC26817616F}"/>
              </a:ext>
            </a:extLst>
          </p:cNvPr>
          <p:cNvCxnSpPr/>
          <p:nvPr/>
        </p:nvCxnSpPr>
        <p:spPr>
          <a:xfrm>
            <a:off x="4139952" y="6072304"/>
            <a:ext cx="936104" cy="20801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A109FB97-5FE5-4F79-9EDA-C126472C7F8E}"/>
              </a:ext>
            </a:extLst>
          </p:cNvPr>
          <p:cNvCxnSpPr/>
          <p:nvPr/>
        </p:nvCxnSpPr>
        <p:spPr>
          <a:xfrm>
            <a:off x="4175956" y="5494784"/>
            <a:ext cx="900100" cy="14401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标题 2">
            <a:extLst>
              <a:ext uri="{FF2B5EF4-FFF2-40B4-BE49-F238E27FC236}">
                <a16:creationId xmlns:a16="http://schemas.microsoft.com/office/drawing/2014/main" id="{BB9E218A-F03D-498A-804E-9F3568868E53}"/>
              </a:ext>
            </a:extLst>
          </p:cNvPr>
          <p:cNvSpPr>
            <a:spLocks noGrp="1"/>
          </p:cNvSpPr>
          <p:nvPr>
            <p:ph type="title"/>
          </p:nvPr>
        </p:nvSpPr>
        <p:spPr/>
        <p:txBody>
          <a:bodyPr/>
          <a:lstStyle/>
          <a:p>
            <a:r>
              <a:rPr lang="en-US" altLang="zh-CN" dirty="0">
                <a:latin typeface="Times New Roman" panose="02020603050405020304" pitchFamily="18" charset="0"/>
                <a:ea typeface="黑体" panose="02010609060101010101" pitchFamily="49" charset="-122"/>
                <a:cs typeface="Times New Roman" panose="02020603050405020304" pitchFamily="18" charset="0"/>
              </a:rPr>
              <a:t>ATLAS NSW</a:t>
            </a:r>
            <a:r>
              <a:rPr lang="zh-CN" altLang="en-US" dirty="0">
                <a:latin typeface="黑体" panose="02010609060101010101" pitchFamily="49" charset="-122"/>
                <a:ea typeface="黑体" panose="02010609060101010101" pitchFamily="49" charset="-122"/>
              </a:rPr>
              <a:t>读出电子学</a:t>
            </a:r>
          </a:p>
        </p:txBody>
      </p:sp>
    </p:spTree>
    <p:extLst>
      <p:ext uri="{BB962C8B-B14F-4D97-AF65-F5344CB8AC3E}">
        <p14:creationId xmlns:p14="http://schemas.microsoft.com/office/powerpoint/2010/main" val="3153196441"/>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latin typeface="黑体" panose="02010609060101010101" pitchFamily="49" charset="-122"/>
                <a:ea typeface="黑体" panose="02010609060101010101" pitchFamily="49" charset="-122"/>
              </a:rPr>
              <a:t>Mimosa26</a:t>
            </a:r>
            <a:r>
              <a:rPr lang="zh-CN" altLang="en-US" dirty="0">
                <a:latin typeface="黑体" panose="02010609060101010101" pitchFamily="49" charset="-122"/>
                <a:ea typeface="黑体" panose="02010609060101010101" pitchFamily="49" charset="-122"/>
              </a:rPr>
              <a:t>读出系统</a:t>
            </a:r>
          </a:p>
        </p:txBody>
      </p:sp>
      <p:pic>
        <p:nvPicPr>
          <p:cNvPr id="8" name="图片 7" descr="F:\project\mimosa26\photo\类GBT boar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537267"/>
            <a:ext cx="3844925" cy="2883535"/>
          </a:xfrm>
          <a:prstGeom prst="rect">
            <a:avLst/>
          </a:prstGeom>
          <a:noFill/>
          <a:ln>
            <a:noFill/>
          </a:ln>
        </p:spPr>
      </p:pic>
      <p:pic>
        <p:nvPicPr>
          <p:cNvPr id="9" name="图片 8" descr="F:\project\mimosa26\photo\Mimosa DAQ prospect.png"/>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42670"/>
            <a:ext cx="5264617" cy="2438400"/>
          </a:xfrm>
          <a:prstGeom prst="rect">
            <a:avLst/>
          </a:prstGeom>
          <a:noFill/>
          <a:ln>
            <a:noFill/>
          </a:ln>
        </p:spPr>
      </p:pic>
      <p:pic>
        <p:nvPicPr>
          <p:cNvPr id="10" name="图片 9" descr="D:\EMACS\mimosa\figures\mimosa_gu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8108" y="3537267"/>
            <a:ext cx="4191302" cy="2883535"/>
          </a:xfrm>
          <a:prstGeom prst="rect">
            <a:avLst/>
          </a:prstGeom>
          <a:noFill/>
          <a:ln>
            <a:noFill/>
          </a:ln>
        </p:spPr>
      </p:pic>
      <p:sp>
        <p:nvSpPr>
          <p:cNvPr id="11" name="日期占位符 3">
            <a:extLst>
              <a:ext uri="{FF2B5EF4-FFF2-40B4-BE49-F238E27FC236}">
                <a16:creationId xmlns:a16="http://schemas.microsoft.com/office/drawing/2014/main" id="{A81D6A27-22ED-4CEF-981E-F2C8589DD9DB}"/>
              </a:ext>
            </a:extLst>
          </p:cNvPr>
          <p:cNvSpPr>
            <a:spLocks noGrp="1"/>
          </p:cNvSpPr>
          <p:nvPr>
            <p:ph type="dt" sz="half" idx="10"/>
          </p:nvPr>
        </p:nvSpPr>
        <p:spPr>
          <a:xfrm>
            <a:off x="76200" y="6477000"/>
            <a:ext cx="914400" cy="304800"/>
          </a:xfrm>
        </p:spPr>
        <p:txBody>
          <a:bodyPr/>
          <a:lstStyle/>
          <a:p>
            <a:fld id="{2C4434E2-C413-4689-89CC-74ECCB26A798}" type="datetime1">
              <a:rPr lang="zh-CN" altLang="en-US" smtClean="0"/>
              <a:t>2018/10/15</a:t>
            </a:fld>
            <a:endParaRPr lang="en-US"/>
          </a:p>
        </p:txBody>
      </p:sp>
      <p:sp>
        <p:nvSpPr>
          <p:cNvPr id="12" name="页脚占位符 4">
            <a:extLst>
              <a:ext uri="{FF2B5EF4-FFF2-40B4-BE49-F238E27FC236}">
                <a16:creationId xmlns:a16="http://schemas.microsoft.com/office/drawing/2014/main" id="{E5C99913-B10A-4A21-96A3-7EE4AA7522D0}"/>
              </a:ext>
            </a:extLst>
          </p:cNvPr>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13" name="灯片编号占位符 11">
            <a:extLst>
              <a:ext uri="{FF2B5EF4-FFF2-40B4-BE49-F238E27FC236}">
                <a16:creationId xmlns:a16="http://schemas.microsoft.com/office/drawing/2014/main" id="{048F99D8-4FA5-4731-B85D-0D1AD0DD35C7}"/>
              </a:ext>
            </a:extLst>
          </p:cNvPr>
          <p:cNvSpPr>
            <a:spLocks noGrp="1"/>
          </p:cNvSpPr>
          <p:nvPr>
            <p:ph type="sldNum" sz="quarter" idx="12"/>
          </p:nvPr>
        </p:nvSpPr>
        <p:spPr>
          <a:xfrm>
            <a:off x="8534400" y="6477000"/>
            <a:ext cx="533400" cy="304800"/>
          </a:xfrm>
        </p:spPr>
        <p:txBody>
          <a:bodyPr/>
          <a:lstStyle/>
          <a:p>
            <a:fld id="{3E259F91-715E-4CA3-9356-63EE0492BF41}" type="slidenum">
              <a:rPr lang="en-US" altLang="zh-CN" smtClean="0">
                <a:solidFill>
                  <a:prstClr val="black"/>
                </a:solidFill>
              </a:rPr>
              <a:pPr/>
              <a:t>62</a:t>
            </a:fld>
            <a:endParaRPr lang="en-US" altLang="zh-CN">
              <a:solidFill>
                <a:prstClr val="black"/>
              </a:solidFill>
            </a:endParaRPr>
          </a:p>
        </p:txBody>
      </p:sp>
    </p:spTree>
    <p:extLst>
      <p:ext uri="{BB962C8B-B14F-4D97-AF65-F5344CB8AC3E}">
        <p14:creationId xmlns:p14="http://schemas.microsoft.com/office/powerpoint/2010/main" val="3391581733"/>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F:\project\FELIX\photo\当前BELLE II DAQ system示意图.PNG"/>
          <p:cNvPicPr/>
          <p:nvPr/>
        </p:nvPicPr>
        <p:blipFill>
          <a:blip r:embed="rId2">
            <a:extLst>
              <a:ext uri="{28A0092B-C50C-407E-A947-70E740481C1C}">
                <a14:useLocalDpi xmlns:a14="http://schemas.microsoft.com/office/drawing/2010/main" val="0"/>
              </a:ext>
            </a:extLst>
          </a:blip>
          <a:srcRect/>
          <a:stretch>
            <a:fillRect/>
          </a:stretch>
        </p:blipFill>
        <p:spPr bwMode="auto">
          <a:xfrm>
            <a:off x="3886835" y="614680"/>
            <a:ext cx="5274310" cy="2988945"/>
          </a:xfrm>
          <a:prstGeom prst="rect">
            <a:avLst/>
          </a:prstGeom>
          <a:noFill/>
          <a:ln>
            <a:noFill/>
          </a:ln>
        </p:spPr>
      </p:pic>
      <p:sp>
        <p:nvSpPr>
          <p:cNvPr id="3" name="标题 2"/>
          <p:cNvSpPr>
            <a:spLocks noGrp="1"/>
          </p:cNvSpPr>
          <p:nvPr>
            <p:ph type="title"/>
          </p:nvPr>
        </p:nvSpPr>
        <p:spPr/>
        <p:txBody>
          <a:bodyPr/>
          <a:lstStyle/>
          <a:p>
            <a:r>
              <a:rPr lang="en-US" altLang="zh-CN" dirty="0">
                <a:latin typeface="Times New Roman" panose="02020603050405020304" pitchFamily="18" charset="0"/>
                <a:ea typeface="黑体" panose="02010609060101010101" pitchFamily="49" charset="-122"/>
                <a:cs typeface="Times New Roman" panose="02020603050405020304" pitchFamily="18" charset="0"/>
              </a:rPr>
              <a:t>BELLE II</a:t>
            </a:r>
            <a:r>
              <a:rPr lang="zh-CN" altLang="en-US"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dirty="0">
                <a:latin typeface="Times New Roman" panose="02020603050405020304" pitchFamily="18" charset="0"/>
                <a:ea typeface="黑体" panose="02010609060101010101" pitchFamily="49" charset="-122"/>
                <a:cs typeface="Times New Roman" panose="02020603050405020304" pitchFamily="18" charset="0"/>
              </a:rPr>
              <a:t>DAQ</a:t>
            </a:r>
            <a:r>
              <a:rPr lang="zh-CN" altLang="en-US" dirty="0">
                <a:latin typeface="黑体" panose="02010609060101010101" pitchFamily="49" charset="-122"/>
                <a:ea typeface="黑体" panose="02010609060101010101" pitchFamily="49" charset="-122"/>
              </a:rPr>
              <a:t>升级可能选项</a:t>
            </a:r>
          </a:p>
        </p:txBody>
      </p:sp>
      <p:pic>
        <p:nvPicPr>
          <p:cNvPr id="7" name="图片 6" descr="F:\project\FELIX\photo\BELLE II DAQ系统框架图.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35" y="2154260"/>
            <a:ext cx="3810000" cy="2549480"/>
          </a:xfrm>
          <a:prstGeom prst="rect">
            <a:avLst/>
          </a:prstGeom>
          <a:noFill/>
          <a:ln>
            <a:noFill/>
          </a:ln>
        </p:spPr>
      </p:pic>
      <p:pic>
        <p:nvPicPr>
          <p:cNvPr id="9" name="图片 8" descr="F:\project\FELIX\photo\BELLE II基于FELIX的系统升级方案.PNG"/>
          <p:cNvPicPr/>
          <p:nvPr/>
        </p:nvPicPr>
        <p:blipFill>
          <a:blip r:embed="rId4">
            <a:extLst>
              <a:ext uri="{28A0092B-C50C-407E-A947-70E740481C1C}">
                <a14:useLocalDpi xmlns:a14="http://schemas.microsoft.com/office/drawing/2010/main" val="0"/>
              </a:ext>
            </a:extLst>
          </a:blip>
          <a:srcRect/>
          <a:stretch>
            <a:fillRect/>
          </a:stretch>
        </p:blipFill>
        <p:spPr bwMode="auto">
          <a:xfrm>
            <a:off x="3869690" y="3590925"/>
            <a:ext cx="5274310" cy="2827655"/>
          </a:xfrm>
          <a:prstGeom prst="rect">
            <a:avLst/>
          </a:prstGeom>
          <a:noFill/>
          <a:ln>
            <a:noFill/>
          </a:ln>
        </p:spPr>
      </p:pic>
      <p:sp>
        <p:nvSpPr>
          <p:cNvPr id="10" name="日期占位符 3">
            <a:extLst>
              <a:ext uri="{FF2B5EF4-FFF2-40B4-BE49-F238E27FC236}">
                <a16:creationId xmlns:a16="http://schemas.microsoft.com/office/drawing/2014/main" id="{28FAE241-E292-42A9-8087-8192C32A46F9}"/>
              </a:ext>
            </a:extLst>
          </p:cNvPr>
          <p:cNvSpPr>
            <a:spLocks noGrp="1"/>
          </p:cNvSpPr>
          <p:nvPr>
            <p:ph type="dt" sz="half" idx="10"/>
          </p:nvPr>
        </p:nvSpPr>
        <p:spPr>
          <a:xfrm>
            <a:off x="76200" y="6477000"/>
            <a:ext cx="914400" cy="304800"/>
          </a:xfrm>
        </p:spPr>
        <p:txBody>
          <a:bodyPr/>
          <a:lstStyle/>
          <a:p>
            <a:fld id="{2C4434E2-C413-4689-89CC-74ECCB26A798}" type="datetime1">
              <a:rPr lang="zh-CN" altLang="en-US" smtClean="0"/>
              <a:t>2018/10/15</a:t>
            </a:fld>
            <a:endParaRPr lang="en-US"/>
          </a:p>
        </p:txBody>
      </p:sp>
      <p:sp>
        <p:nvSpPr>
          <p:cNvPr id="11" name="页脚占位符 4">
            <a:extLst>
              <a:ext uri="{FF2B5EF4-FFF2-40B4-BE49-F238E27FC236}">
                <a16:creationId xmlns:a16="http://schemas.microsoft.com/office/drawing/2014/main" id="{1E29A364-6C9C-4A12-B058-44B120DE522D}"/>
              </a:ext>
            </a:extLst>
          </p:cNvPr>
          <p:cNvSpPr>
            <a:spLocks noGrp="1"/>
          </p:cNvSpPr>
          <p:nvPr>
            <p:ph type="ftr" sz="quarter" idx="11"/>
          </p:nvPr>
        </p:nvSpPr>
        <p:spPr>
          <a:xfrm>
            <a:off x="1981200" y="6477000"/>
            <a:ext cx="5562601" cy="304800"/>
          </a:xfrm>
        </p:spPr>
        <p:txBody>
          <a:bodyPr/>
          <a:lstStyle/>
          <a:p>
            <a:pPr algn="ctr"/>
            <a:r>
              <a:rPr lang="zh-CN" altLang="en-US"/>
              <a:t>刘树彬 中国科学技术大学</a:t>
            </a:r>
            <a:endParaRPr lang="en-US" dirty="0"/>
          </a:p>
        </p:txBody>
      </p:sp>
      <p:sp>
        <p:nvSpPr>
          <p:cNvPr id="12" name="灯片编号占位符 11">
            <a:extLst>
              <a:ext uri="{FF2B5EF4-FFF2-40B4-BE49-F238E27FC236}">
                <a16:creationId xmlns:a16="http://schemas.microsoft.com/office/drawing/2014/main" id="{9D66B9EA-4E31-46DC-8243-D64421E74248}"/>
              </a:ext>
            </a:extLst>
          </p:cNvPr>
          <p:cNvSpPr>
            <a:spLocks noGrp="1"/>
          </p:cNvSpPr>
          <p:nvPr>
            <p:ph type="sldNum" sz="quarter" idx="12"/>
          </p:nvPr>
        </p:nvSpPr>
        <p:spPr>
          <a:xfrm>
            <a:off x="8534400" y="6477000"/>
            <a:ext cx="533400" cy="304800"/>
          </a:xfrm>
        </p:spPr>
        <p:txBody>
          <a:bodyPr/>
          <a:lstStyle/>
          <a:p>
            <a:fld id="{3E259F91-715E-4CA3-9356-63EE0492BF41}" type="slidenum">
              <a:rPr lang="en-US" altLang="zh-CN" smtClean="0">
                <a:solidFill>
                  <a:prstClr val="black"/>
                </a:solidFill>
              </a:rPr>
              <a:pPr/>
              <a:t>63</a:t>
            </a:fld>
            <a:endParaRPr lang="en-US" altLang="zh-CN">
              <a:solidFill>
                <a:prstClr val="black"/>
              </a:solidFill>
            </a:endParaRPr>
          </a:p>
        </p:txBody>
      </p:sp>
    </p:spTree>
    <p:extLst>
      <p:ext uri="{BB962C8B-B14F-4D97-AF65-F5344CB8AC3E}">
        <p14:creationId xmlns:p14="http://schemas.microsoft.com/office/powerpoint/2010/main" val="2052461766"/>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6C1D8FE-B688-4E0F-86B4-A5A5651EE1E0}"/>
              </a:ext>
            </a:extLst>
          </p:cNvPr>
          <p:cNvSpPr>
            <a:spLocks noGrp="1"/>
          </p:cNvSpPr>
          <p:nvPr>
            <p:ph type="title"/>
          </p:nvPr>
        </p:nvSpPr>
        <p:spPr/>
        <p:txBody>
          <a:bodyPr>
            <a:normAutofit/>
          </a:bodyPr>
          <a:lstStyle/>
          <a:p>
            <a:r>
              <a:rPr lang="zh-CN" altLang="en-US" dirty="0">
                <a:latin typeface="黑体" panose="02010609060101010101" pitchFamily="49" charset="-122"/>
                <a:ea typeface="黑体" panose="02010609060101010101" pitchFamily="49" charset="-122"/>
              </a:rPr>
              <a:t>先进气体探测器通用测试平台读出系统</a:t>
            </a:r>
            <a:r>
              <a:rPr lang="en-US" altLang="zh-CN" dirty="0">
                <a:latin typeface="黑体" panose="02010609060101010101" pitchFamily="49" charset="-122"/>
                <a:ea typeface="黑体" panose="02010609060101010101" pitchFamily="49" charset="-122"/>
              </a:rPr>
              <a:t>1</a:t>
            </a:r>
            <a:endParaRPr lang="en-US" dirty="0">
              <a:latin typeface="黑体" panose="02010609060101010101" pitchFamily="49" charset="-122"/>
              <a:ea typeface="黑体" panose="02010609060101010101" pitchFamily="49" charset="-122"/>
            </a:endParaRPr>
          </a:p>
        </p:txBody>
      </p:sp>
      <p:sp>
        <p:nvSpPr>
          <p:cNvPr id="7" name="Rectangle 2">
            <a:extLst>
              <a:ext uri="{FF2B5EF4-FFF2-40B4-BE49-F238E27FC236}">
                <a16:creationId xmlns:a16="http://schemas.microsoft.com/office/drawing/2014/main" id="{094FE2A7-655F-44A4-B997-D5FB5CC498B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内容占位符 8">
            <a:extLst>
              <a:ext uri="{FF2B5EF4-FFF2-40B4-BE49-F238E27FC236}">
                <a16:creationId xmlns:a16="http://schemas.microsoft.com/office/drawing/2014/main" id="{74372C14-EDAE-497D-A05D-8C3274671F0F}"/>
              </a:ext>
            </a:extLst>
          </p:cNvPr>
          <p:cNvGraphicFramePr>
            <a:graphicFrameLocks noGrp="1" noChangeAspect="1"/>
          </p:cNvGraphicFramePr>
          <p:nvPr>
            <p:ph idx="1"/>
            <p:extLst>
              <p:ext uri="{D42A27DB-BD31-4B8C-83A1-F6EECF244321}">
                <p14:modId xmlns:p14="http://schemas.microsoft.com/office/powerpoint/2010/main" val="1153116023"/>
              </p:ext>
            </p:extLst>
          </p:nvPr>
        </p:nvGraphicFramePr>
        <p:xfrm>
          <a:off x="1981200" y="4038599"/>
          <a:ext cx="6256338" cy="2743200"/>
        </p:xfrm>
        <a:graphic>
          <a:graphicData uri="http://schemas.openxmlformats.org/presentationml/2006/ole">
            <mc:AlternateContent xmlns:mc="http://schemas.openxmlformats.org/markup-compatibility/2006">
              <mc:Choice xmlns:v="urn:schemas-microsoft-com:vml" Requires="v">
                <p:oleObj spid="_x0000_s26765" r:id="rId3" imgW="7968540" imgH="3494140" progId="Visio.Drawing.11">
                  <p:embed/>
                </p:oleObj>
              </mc:Choice>
              <mc:Fallback>
                <p:oleObj r:id="rId3" imgW="7968540" imgH="3494140" progId="Visio.Drawing.11">
                  <p:embed/>
                  <p:pic>
                    <p:nvPicPr>
                      <p:cNvPr id="8" name="对象 7">
                        <a:extLst>
                          <a:ext uri="{FF2B5EF4-FFF2-40B4-BE49-F238E27FC236}">
                            <a16:creationId xmlns:a16="http://schemas.microsoft.com/office/drawing/2014/main" id="{CF4AA6DF-07F7-4EB7-B475-AC1CA9DFA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038599"/>
                        <a:ext cx="6256338" cy="2743200"/>
                      </a:xfrm>
                      <a:prstGeom prst="rect">
                        <a:avLst/>
                      </a:prstGeom>
                      <a:noFill/>
                    </p:spPr>
                  </p:pic>
                </p:oleObj>
              </mc:Fallback>
            </mc:AlternateContent>
          </a:graphicData>
        </a:graphic>
      </p:graphicFrame>
      <p:graphicFrame>
        <p:nvGraphicFramePr>
          <p:cNvPr id="10" name="对象 11">
            <a:extLst>
              <a:ext uri="{FF2B5EF4-FFF2-40B4-BE49-F238E27FC236}">
                <a16:creationId xmlns:a16="http://schemas.microsoft.com/office/drawing/2014/main" id="{D9D491E6-54EA-493A-82D5-58F9DF48EA84}"/>
              </a:ext>
            </a:extLst>
          </p:cNvPr>
          <p:cNvGraphicFramePr>
            <a:graphicFrameLocks noChangeAspect="1"/>
          </p:cNvGraphicFramePr>
          <p:nvPr>
            <p:extLst>
              <p:ext uri="{D42A27DB-BD31-4B8C-83A1-F6EECF244321}">
                <p14:modId xmlns:p14="http://schemas.microsoft.com/office/powerpoint/2010/main" val="3541389970"/>
              </p:ext>
            </p:extLst>
          </p:nvPr>
        </p:nvGraphicFramePr>
        <p:xfrm>
          <a:off x="609600" y="876301"/>
          <a:ext cx="5009068" cy="3886200"/>
        </p:xfrm>
        <a:graphic>
          <a:graphicData uri="http://schemas.openxmlformats.org/presentationml/2006/ole">
            <mc:AlternateContent xmlns:mc="http://schemas.openxmlformats.org/markup-compatibility/2006">
              <mc:Choice xmlns:v="urn:schemas-microsoft-com:vml" Requires="v">
                <p:oleObj spid="_x0000_s26766" name="Visio" r:id="rId5" imgW="6972423" imgH="5400675" progId="Visio.Drawing.15">
                  <p:embed/>
                </p:oleObj>
              </mc:Choice>
              <mc:Fallback>
                <p:oleObj name="Visio" r:id="rId5" imgW="6972423" imgH="5400675" progId="Visio.Drawing.15">
                  <p:embed/>
                  <p:pic>
                    <p:nvPicPr>
                      <p:cNvPr id="10" name="对象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876301"/>
                        <a:ext cx="5009068" cy="3886200"/>
                      </a:xfrm>
                      <a:prstGeom prst="rect">
                        <a:avLst/>
                      </a:prstGeom>
                      <a:noFill/>
                      <a:ln>
                        <a:noFill/>
                      </a:ln>
                      <a:extLst/>
                    </p:spPr>
                  </p:pic>
                </p:oleObj>
              </mc:Fallback>
            </mc:AlternateContent>
          </a:graphicData>
        </a:graphic>
      </p:graphicFrame>
      <p:sp>
        <p:nvSpPr>
          <p:cNvPr id="11" name="日期占位符 3">
            <a:extLst>
              <a:ext uri="{FF2B5EF4-FFF2-40B4-BE49-F238E27FC236}">
                <a16:creationId xmlns:a16="http://schemas.microsoft.com/office/drawing/2014/main" id="{343ABAF7-5227-4BBB-AE78-1F450CB3E40C}"/>
              </a:ext>
            </a:extLst>
          </p:cNvPr>
          <p:cNvSpPr>
            <a:spLocks noGrp="1"/>
          </p:cNvSpPr>
          <p:nvPr>
            <p:ph type="dt" sz="half" idx="10"/>
          </p:nvPr>
        </p:nvSpPr>
        <p:spPr>
          <a:xfrm>
            <a:off x="76200" y="6477000"/>
            <a:ext cx="914400" cy="304800"/>
          </a:xfrm>
        </p:spPr>
        <p:txBody>
          <a:bodyPr/>
          <a:lstStyle/>
          <a:p>
            <a:fld id="{2C4434E2-C413-4689-89CC-74ECCB26A798}" type="datetime1">
              <a:rPr lang="zh-CN" altLang="en-US" smtClean="0"/>
              <a:t>2018/10/15</a:t>
            </a:fld>
            <a:endParaRPr lang="en-US"/>
          </a:p>
        </p:txBody>
      </p:sp>
      <p:sp>
        <p:nvSpPr>
          <p:cNvPr id="13" name="灯片编号占位符 11">
            <a:extLst>
              <a:ext uri="{FF2B5EF4-FFF2-40B4-BE49-F238E27FC236}">
                <a16:creationId xmlns:a16="http://schemas.microsoft.com/office/drawing/2014/main" id="{BED445F5-5C23-450A-AE73-7E65B8977692}"/>
              </a:ext>
            </a:extLst>
          </p:cNvPr>
          <p:cNvSpPr>
            <a:spLocks noGrp="1"/>
          </p:cNvSpPr>
          <p:nvPr>
            <p:ph type="sldNum" sz="quarter" idx="12"/>
          </p:nvPr>
        </p:nvSpPr>
        <p:spPr>
          <a:xfrm>
            <a:off x="8534400" y="6477000"/>
            <a:ext cx="533400" cy="304800"/>
          </a:xfrm>
        </p:spPr>
        <p:txBody>
          <a:bodyPr/>
          <a:lstStyle/>
          <a:p>
            <a:fld id="{3E259F91-715E-4CA3-9356-63EE0492BF41}" type="slidenum">
              <a:rPr lang="en-US" altLang="zh-CN" smtClean="0">
                <a:solidFill>
                  <a:prstClr val="black"/>
                </a:solidFill>
              </a:rPr>
              <a:pPr/>
              <a:t>64</a:t>
            </a:fld>
            <a:endParaRPr lang="en-US" altLang="zh-CN">
              <a:solidFill>
                <a:prstClr val="black"/>
              </a:solidFill>
            </a:endParaRPr>
          </a:p>
        </p:txBody>
      </p:sp>
      <p:sp>
        <p:nvSpPr>
          <p:cNvPr id="14" name="矩形 13">
            <a:extLst>
              <a:ext uri="{FF2B5EF4-FFF2-40B4-BE49-F238E27FC236}">
                <a16:creationId xmlns:a16="http://schemas.microsoft.com/office/drawing/2014/main" id="{6EBF9423-B0FD-47B1-B020-8537679062FE}"/>
              </a:ext>
            </a:extLst>
          </p:cNvPr>
          <p:cNvSpPr/>
          <p:nvPr/>
        </p:nvSpPr>
        <p:spPr>
          <a:xfrm>
            <a:off x="2819400" y="3481510"/>
            <a:ext cx="1066800" cy="609600"/>
          </a:xfrm>
          <a:prstGeom prst="rect">
            <a:avLst/>
          </a:prstGeom>
          <a:solidFill>
            <a:schemeClr val="bg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53043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ph idx="1"/>
          </p:nvPr>
        </p:nvPicPr>
        <p:blipFill>
          <a:blip r:embed="rId2"/>
          <a:stretch>
            <a:fillRect/>
          </a:stretch>
        </p:blipFill>
        <p:spPr>
          <a:xfrm>
            <a:off x="457200" y="1088380"/>
            <a:ext cx="8229600" cy="5152728"/>
          </a:xfrm>
          <a:prstGeom prst="rect">
            <a:avLst/>
          </a:prstGeom>
        </p:spPr>
      </p:pic>
      <p:sp>
        <p:nvSpPr>
          <p:cNvPr id="3" name="标题 2"/>
          <p:cNvSpPr>
            <a:spLocks noGrp="1"/>
          </p:cNvSpPr>
          <p:nvPr>
            <p:ph type="title"/>
          </p:nvPr>
        </p:nvSpPr>
        <p:spPr/>
        <p:txBody>
          <a:bodyPr/>
          <a:lstStyle/>
          <a:p>
            <a:r>
              <a:rPr lang="zh-CN" altLang="en-US" dirty="0"/>
              <a:t>先进气体探测器通用测试平台读出系统</a:t>
            </a:r>
            <a:r>
              <a:rPr lang="en-US" altLang="zh-CN" dirty="0"/>
              <a:t>1</a:t>
            </a:r>
            <a:endParaRPr lang="zh-CN" altLang="en-US" dirty="0"/>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65</a:t>
            </a:fld>
            <a:endParaRPr lang="en-US"/>
          </a:p>
        </p:txBody>
      </p:sp>
    </p:spTree>
    <p:extLst>
      <p:ext uri="{BB962C8B-B14F-4D97-AF65-F5344CB8AC3E}">
        <p14:creationId xmlns:p14="http://schemas.microsoft.com/office/powerpoint/2010/main" val="23036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p:cNvPicPr>
            <a:picLocks noGrp="1" noChangeAspect="1"/>
          </p:cNvPicPr>
          <p:nvPr>
            <p:ph idx="1"/>
          </p:nvPr>
        </p:nvPicPr>
        <p:blipFill>
          <a:blip r:embed="rId2"/>
          <a:stretch>
            <a:fillRect/>
          </a:stretch>
        </p:blipFill>
        <p:spPr>
          <a:xfrm>
            <a:off x="457200" y="1010196"/>
            <a:ext cx="8229600" cy="5309095"/>
          </a:xfrm>
          <a:prstGeom prst="rect">
            <a:avLst/>
          </a:prstGeom>
        </p:spPr>
      </p:pic>
      <p:sp>
        <p:nvSpPr>
          <p:cNvPr id="3" name="标题 2"/>
          <p:cNvSpPr>
            <a:spLocks noGrp="1"/>
          </p:cNvSpPr>
          <p:nvPr>
            <p:ph type="title"/>
          </p:nvPr>
        </p:nvSpPr>
        <p:spPr/>
        <p:txBody>
          <a:bodyPr/>
          <a:lstStyle/>
          <a:p>
            <a:r>
              <a:rPr lang="zh-CN" altLang="en-US" dirty="0"/>
              <a:t>先进气体探测器通用测试平台读出系统</a:t>
            </a:r>
            <a:r>
              <a:rPr lang="en-US" altLang="zh-CN" dirty="0"/>
              <a:t>2</a:t>
            </a:r>
            <a:endParaRPr lang="zh-CN" altLang="en-US" dirty="0"/>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66</a:t>
            </a:fld>
            <a:endParaRPr lang="en-US"/>
          </a:p>
        </p:txBody>
      </p:sp>
      <p:pic>
        <p:nvPicPr>
          <p:cNvPr id="9" name="内容占位符 6"/>
          <p:cNvPicPr>
            <a:picLocks noChangeAspect="1"/>
          </p:cNvPicPr>
          <p:nvPr/>
        </p:nvPicPr>
        <p:blipFill>
          <a:blip r:embed="rId3"/>
          <a:stretch>
            <a:fillRect/>
          </a:stretch>
        </p:blipFill>
        <p:spPr>
          <a:xfrm rot="5400000">
            <a:off x="7145129" y="830328"/>
            <a:ext cx="1958340" cy="1770599"/>
          </a:xfrm>
          <a:prstGeom prst="rect">
            <a:avLst/>
          </a:prstGeom>
        </p:spPr>
      </p:pic>
      <p:cxnSp>
        <p:nvCxnSpPr>
          <p:cNvPr id="11" name="直接箭头连接符 10"/>
          <p:cNvCxnSpPr>
            <a:cxnSpLocks/>
          </p:cNvCxnSpPr>
          <p:nvPr/>
        </p:nvCxnSpPr>
        <p:spPr>
          <a:xfrm flipV="1">
            <a:off x="4343400" y="838200"/>
            <a:ext cx="2895599" cy="1981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cxnSpLocks/>
          </p:cNvCxnSpPr>
          <p:nvPr/>
        </p:nvCxnSpPr>
        <p:spPr>
          <a:xfrm flipV="1">
            <a:off x="4876800" y="2694799"/>
            <a:ext cx="2362199" cy="101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43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953000"/>
          </a:xfrm>
        </p:spPr>
        <p:txBody>
          <a:bodyPr>
            <a:normAutofit/>
          </a:bodyPr>
          <a:lstStyle/>
          <a:p>
            <a:pPr>
              <a:lnSpc>
                <a:spcPct val="200000"/>
              </a:lnSpc>
            </a:pPr>
            <a:r>
              <a:rPr lang="zh-CN" altLang="en-US" dirty="0"/>
              <a:t>粒子物理实验的需求和读出电子学系统的发展</a:t>
            </a:r>
            <a:endParaRPr lang="en-US" altLang="zh-CN" dirty="0"/>
          </a:p>
          <a:p>
            <a:pPr>
              <a:lnSpc>
                <a:spcPct val="200000"/>
              </a:lnSpc>
            </a:pPr>
            <a:r>
              <a:rPr lang="zh-CN" altLang="en-US" dirty="0">
                <a:solidFill>
                  <a:srgbClr val="000000"/>
                </a:solidFill>
                <a:latin typeface="黑体" panose="02010609060101010101" pitchFamily="49" charset="-122"/>
                <a:ea typeface="黑体" panose="02010609060101010101" pitchFamily="49" charset="-122"/>
              </a:rPr>
              <a:t>当前和未来实验物理的新需求</a:t>
            </a:r>
            <a:endParaRPr lang="en-US" altLang="zh-CN" dirty="0">
              <a:solidFill>
                <a:srgbClr val="000000"/>
              </a:solidFill>
              <a:latin typeface="黑体" panose="02010609060101010101" pitchFamily="49" charset="-122"/>
              <a:ea typeface="黑体" panose="02010609060101010101" pitchFamily="49" charset="-122"/>
            </a:endParaRPr>
          </a:p>
          <a:p>
            <a:pPr>
              <a:lnSpc>
                <a:spcPct val="200000"/>
              </a:lnSpc>
            </a:pPr>
            <a:r>
              <a:rPr lang="zh-CN" altLang="en-US" dirty="0">
                <a:solidFill>
                  <a:srgbClr val="000000"/>
                </a:solidFill>
                <a:latin typeface="黑体" panose="02010609060101010101" pitchFamily="49" charset="-122"/>
                <a:ea typeface="黑体" panose="02010609060101010101" pitchFamily="49" charset="-122"/>
              </a:rPr>
              <a:t>大规模通用可扩展读出电子学初步研究</a:t>
            </a:r>
            <a:endParaRPr lang="en-US" altLang="zh-CN" dirty="0">
              <a:solidFill>
                <a:srgbClr val="000000"/>
              </a:solidFill>
              <a:latin typeface="黑体" panose="02010609060101010101" pitchFamily="49" charset="-122"/>
              <a:ea typeface="黑体" panose="02010609060101010101" pitchFamily="49" charset="-122"/>
            </a:endParaRPr>
          </a:p>
          <a:p>
            <a:pPr>
              <a:lnSpc>
                <a:spcPct val="200000"/>
              </a:lnSpc>
            </a:pPr>
            <a:r>
              <a:rPr lang="zh-CN" altLang="en-US" b="1" i="1" u="sng" dirty="0"/>
              <a:t>小结</a:t>
            </a:r>
            <a:endParaRPr lang="en-US" b="1" i="1" u="sng" dirty="0"/>
          </a:p>
          <a:p>
            <a:pPr>
              <a:lnSpc>
                <a:spcPct val="200000"/>
              </a:lnSpc>
            </a:pPr>
            <a:endParaRPr lang="en-US" dirty="0">
              <a:latin typeface="黑体" panose="02010609060101010101" pitchFamily="49" charset="-122"/>
              <a:ea typeface="黑体" panose="02010609060101010101" pitchFamily="49" charset="-122"/>
            </a:endParaRPr>
          </a:p>
        </p:txBody>
      </p:sp>
      <p:sp>
        <p:nvSpPr>
          <p:cNvPr id="3" name="Title 2"/>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主要内容</a:t>
            </a:r>
            <a:endParaRPr lang="en-US" dirty="0">
              <a:latin typeface="黑体" panose="02010609060101010101" pitchFamily="49" charset="-122"/>
              <a:ea typeface="黑体" panose="02010609060101010101" pitchFamily="49" charset="-122"/>
            </a:endParaRPr>
          </a:p>
        </p:txBody>
      </p:sp>
      <p:sp>
        <p:nvSpPr>
          <p:cNvPr id="5" name="Date Placeholder 4"/>
          <p:cNvSpPr>
            <a:spLocks noGrp="1"/>
          </p:cNvSpPr>
          <p:nvPr>
            <p:ph type="dt" sz="half" idx="10"/>
          </p:nvPr>
        </p:nvSpPr>
        <p:spPr/>
        <p:txBody>
          <a:bodyPr/>
          <a:lstStyle/>
          <a:p>
            <a:fld id="{2332A5F4-E089-4FCE-A9E5-767F491D8F46}" type="datetime1">
              <a:rPr lang="zh-CN" altLang="en-US" smtClean="0"/>
              <a:t>2018/10/15</a:t>
            </a:fld>
            <a:endParaRPr lang="en-US"/>
          </a:p>
        </p:txBody>
      </p:sp>
      <p:sp>
        <p:nvSpPr>
          <p:cNvPr id="6" name="Footer Placeholder 5"/>
          <p:cNvSpPr>
            <a:spLocks noGrp="1"/>
          </p:cNvSpPr>
          <p:nvPr>
            <p:ph type="ftr" sz="quarter" idx="11"/>
          </p:nvPr>
        </p:nvSpPr>
        <p:spPr/>
        <p:txBody>
          <a:bodyPr/>
          <a:lstStyle/>
          <a:p>
            <a:pPr algn="ctr"/>
            <a:r>
              <a:rPr lang="zh-CN" altLang="en-US" dirty="0"/>
              <a:t>刘树彬 中国科学技术大学</a:t>
            </a:r>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67</a:t>
            </a:fld>
            <a:endParaRPr lang="en-US"/>
          </a:p>
        </p:txBody>
      </p:sp>
    </p:spTree>
    <p:extLst>
      <p:ext uri="{BB962C8B-B14F-4D97-AF65-F5344CB8AC3E}">
        <p14:creationId xmlns:p14="http://schemas.microsoft.com/office/powerpoint/2010/main" val="249898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1402438"/>
            <a:ext cx="8229600" cy="4922162"/>
          </a:xfrm>
        </p:spPr>
        <p:txBody>
          <a:bodyPr/>
          <a:lstStyle/>
          <a:p>
            <a:r>
              <a:rPr lang="zh-CN" altLang="en-US" dirty="0"/>
              <a:t>新型高集成度探测器的广泛应用需要配合读出电子学系统</a:t>
            </a:r>
            <a:endParaRPr lang="en-US" altLang="zh-CN" dirty="0"/>
          </a:p>
          <a:p>
            <a:pPr lvl="1"/>
            <a:r>
              <a:rPr lang="zh-CN" altLang="en-US" dirty="0"/>
              <a:t>模块化、通用、可扩展、可剪裁</a:t>
            </a:r>
            <a:endParaRPr lang="en-US" altLang="zh-CN" dirty="0"/>
          </a:p>
          <a:p>
            <a:pPr lvl="1"/>
            <a:r>
              <a:rPr lang="zh-CN" altLang="en-US" dirty="0"/>
              <a:t>数字化前移</a:t>
            </a:r>
            <a:endParaRPr lang="en-US" altLang="zh-CN" dirty="0"/>
          </a:p>
          <a:p>
            <a:pPr lvl="1"/>
            <a:r>
              <a:rPr lang="zh-CN" altLang="en-US" dirty="0"/>
              <a:t>尽可能借用商用现成品或技术（</a:t>
            </a:r>
            <a:r>
              <a:rPr lang="en-US" altLang="zh-CN" dirty="0"/>
              <a:t>COTS</a:t>
            </a:r>
            <a:r>
              <a:rPr lang="zh-CN" altLang="en-US" dirty="0"/>
              <a:t>）</a:t>
            </a:r>
            <a:endParaRPr lang="en-US" altLang="zh-CN" dirty="0"/>
          </a:p>
          <a:p>
            <a:r>
              <a:rPr lang="zh-CN" altLang="en-US" dirty="0"/>
              <a:t>科大已实现较为通用的可扩展读出电子学系统</a:t>
            </a:r>
            <a:endParaRPr lang="en-US" altLang="zh-CN" dirty="0"/>
          </a:p>
          <a:p>
            <a:pPr lvl="1"/>
            <a:r>
              <a:rPr lang="zh-CN" altLang="en-US" dirty="0"/>
              <a:t>在</a:t>
            </a:r>
            <a:r>
              <a:rPr lang="en-US" altLang="zh-CN" dirty="0" err="1">
                <a:latin typeface="Times New Roman" panose="02020603050405020304" pitchFamily="18" charset="0"/>
                <a:cs typeface="Times New Roman" panose="02020603050405020304" pitchFamily="18" charset="0"/>
              </a:rPr>
              <a:t>PandaX</a:t>
            </a:r>
            <a:r>
              <a:rPr lang="en-US" altLang="zh-CN" dirty="0">
                <a:latin typeface="Times New Roman" panose="02020603050405020304" pitchFamily="18" charset="0"/>
                <a:cs typeface="Times New Roman" panose="02020603050405020304" pitchFamily="18" charset="0"/>
              </a:rPr>
              <a:t> III</a:t>
            </a:r>
            <a:r>
              <a:rPr lang="zh-CN" altLang="en-US" dirty="0"/>
              <a:t>及重点基金支持基础上</a:t>
            </a:r>
            <a:endParaRPr lang="en-US" altLang="zh-CN" dirty="0"/>
          </a:p>
          <a:p>
            <a:pPr lvl="1"/>
            <a:r>
              <a:rPr lang="zh-CN" altLang="en-US" dirty="0"/>
              <a:t>已提供多家兄弟单位探测器研究</a:t>
            </a:r>
            <a:endParaRPr lang="en-US" altLang="zh-CN" dirty="0"/>
          </a:p>
          <a:p>
            <a:r>
              <a:rPr lang="zh-CN" altLang="en-US" dirty="0"/>
              <a:t>正进行更灵活的通用可剪裁系统设计</a:t>
            </a:r>
            <a:endParaRPr lang="en-US" altLang="zh-CN" dirty="0"/>
          </a:p>
          <a:p>
            <a:pPr lvl="1"/>
            <a:r>
              <a:rPr lang="zh-CN" altLang="en-US" dirty="0"/>
              <a:t>建造国家重点实验室先进气体探测器通用测试开放平台</a:t>
            </a:r>
            <a:endParaRPr lang="en-US" altLang="zh-CN" dirty="0"/>
          </a:p>
          <a:p>
            <a:pPr lvl="1"/>
            <a:r>
              <a:rPr lang="zh-CN" altLang="en-US" dirty="0"/>
              <a:t>积极参与国内外相关工程项目研究</a:t>
            </a:r>
            <a:endParaRPr lang="en-US" altLang="zh-CN" dirty="0"/>
          </a:p>
          <a:p>
            <a:pPr lvl="1"/>
            <a:r>
              <a:rPr lang="zh-CN" altLang="en-US" dirty="0"/>
              <a:t>希望在将来的</a:t>
            </a:r>
            <a:r>
              <a:rPr lang="en-US" altLang="zh-CN" dirty="0"/>
              <a:t>CEPC</a:t>
            </a:r>
            <a:r>
              <a:rPr lang="zh-CN" altLang="en-US" dirty="0"/>
              <a:t>、</a:t>
            </a:r>
            <a:r>
              <a:rPr lang="en-US" altLang="zh-CN" dirty="0"/>
              <a:t>STCF</a:t>
            </a:r>
            <a:r>
              <a:rPr lang="zh-CN" altLang="en-US" dirty="0"/>
              <a:t>等工程建设中得到应用</a:t>
            </a:r>
            <a:endParaRPr lang="en-US" altLang="zh-CN" dirty="0"/>
          </a:p>
          <a:p>
            <a:pPr lvl="1"/>
            <a:endParaRPr lang="zh-CN" altLang="en-US" dirty="0"/>
          </a:p>
        </p:txBody>
      </p:sp>
      <p:sp>
        <p:nvSpPr>
          <p:cNvPr id="3" name="标题 2"/>
          <p:cNvSpPr>
            <a:spLocks noGrp="1"/>
          </p:cNvSpPr>
          <p:nvPr>
            <p:ph type="title"/>
          </p:nvPr>
        </p:nvSpPr>
        <p:spPr/>
        <p:txBody>
          <a:bodyPr/>
          <a:lstStyle/>
          <a:p>
            <a:r>
              <a:rPr lang="zh-CN" altLang="en-US" dirty="0"/>
              <a:t>小结</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68</a:t>
            </a:fld>
            <a:endParaRPr lang="en-US"/>
          </a:p>
        </p:txBody>
      </p:sp>
      <p:sp>
        <p:nvSpPr>
          <p:cNvPr id="7" name="矩形 6">
            <a:extLst>
              <a:ext uri="{FF2B5EF4-FFF2-40B4-BE49-F238E27FC236}">
                <a16:creationId xmlns:a16="http://schemas.microsoft.com/office/drawing/2014/main" id="{8EA6F91C-7CC3-4254-98E4-44EE3E445B4A}"/>
              </a:ext>
            </a:extLst>
          </p:cNvPr>
          <p:cNvSpPr/>
          <p:nvPr/>
        </p:nvSpPr>
        <p:spPr>
          <a:xfrm>
            <a:off x="7620000" y="1402438"/>
            <a:ext cx="1252048" cy="4524315"/>
          </a:xfrm>
          <a:prstGeom prst="rect">
            <a:avLst/>
          </a:prstGeom>
          <a:noFill/>
          <a:effectLst>
            <a:glow rad="139700">
              <a:schemeClr val="accent3">
                <a:satMod val="175000"/>
                <a:alpha val="40000"/>
              </a:schemeClr>
            </a:glow>
          </a:effectLst>
        </p:spPr>
        <p:txBody>
          <a:bodyPr wrap="square" lIns="91440" tIns="45720" rIns="91440" bIns="45720">
            <a:spAutoFit/>
            <a:scene3d>
              <a:camera prst="perspectiveRelaxedModerately"/>
              <a:lightRig rig="threePt" dir="t"/>
            </a:scene3d>
          </a:bodyPr>
          <a:lstStyle/>
          <a:p>
            <a:pPr algn="ctr"/>
            <a:r>
              <a:rPr lang="zh-CN" altLang="en-US" sz="9600" b="1" dirty="0">
                <a:ln w="12700">
                  <a:solidFill>
                    <a:schemeClr val="accent5"/>
                  </a:solidFill>
                  <a:prstDash val="solid"/>
                </a:ln>
                <a:pattFill prst="ltDnDiag">
                  <a:fgClr>
                    <a:schemeClr val="accent5">
                      <a:lumMod val="60000"/>
                      <a:lumOff val="40000"/>
                    </a:schemeClr>
                  </a:fgClr>
                  <a:bgClr>
                    <a:schemeClr val="bg1"/>
                  </a:bgClr>
                </a:pattFill>
                <a:effectLst>
                  <a:glow rad="63500">
                    <a:schemeClr val="accent1">
                      <a:satMod val="175000"/>
                      <a:alpha val="40000"/>
                    </a:schemeClr>
                  </a:glow>
                </a:effectLst>
              </a:rPr>
              <a:t>谢谢</a:t>
            </a:r>
            <a:endParaRPr lang="en-US" altLang="zh-CN" sz="9600" b="1" dirty="0">
              <a:ln w="12700">
                <a:solidFill>
                  <a:schemeClr val="accent5"/>
                </a:solidFill>
                <a:prstDash val="solid"/>
              </a:ln>
              <a:pattFill prst="ltDnDiag">
                <a:fgClr>
                  <a:schemeClr val="accent5">
                    <a:lumMod val="60000"/>
                    <a:lumOff val="40000"/>
                  </a:schemeClr>
                </a:fgClr>
                <a:bgClr>
                  <a:schemeClr val="bg1"/>
                </a:bgClr>
              </a:pattFill>
              <a:effectLst>
                <a:glow rad="63500">
                  <a:schemeClr val="accent1">
                    <a:satMod val="175000"/>
                    <a:alpha val="40000"/>
                  </a:schemeClr>
                </a:glow>
              </a:effectLst>
            </a:endParaRPr>
          </a:p>
          <a:p>
            <a:pPr algn="ctr"/>
            <a:r>
              <a:rPr lang="en-US" altLang="zh-CN" sz="9600" b="1" dirty="0">
                <a:ln w="12700">
                  <a:solidFill>
                    <a:schemeClr val="accent5"/>
                  </a:solidFill>
                  <a:prstDash val="solid"/>
                </a:ln>
                <a:pattFill prst="ltDnDiag">
                  <a:fgClr>
                    <a:schemeClr val="accent5">
                      <a:lumMod val="60000"/>
                      <a:lumOff val="40000"/>
                    </a:schemeClr>
                  </a:fgClr>
                  <a:bgClr>
                    <a:schemeClr val="bg1"/>
                  </a:bgClr>
                </a:pattFill>
                <a:effectLst>
                  <a:glow rad="63500">
                    <a:schemeClr val="accent1">
                      <a:satMod val="175000"/>
                      <a:alpha val="40000"/>
                    </a:schemeClr>
                  </a:glow>
                </a:effectLst>
              </a:rPr>
              <a:t>!</a:t>
            </a:r>
            <a:endParaRPr lang="zh-CN" altLang="en-US" sz="9600" b="1" dirty="0">
              <a:ln w="12700">
                <a:solidFill>
                  <a:schemeClr val="accent5"/>
                </a:solidFill>
                <a:prstDash val="solid"/>
              </a:ln>
              <a:pattFill prst="ltDnDiag">
                <a:fgClr>
                  <a:schemeClr val="accent5">
                    <a:lumMod val="60000"/>
                    <a:lumOff val="40000"/>
                  </a:schemeClr>
                </a:fgClr>
                <a:bgClr>
                  <a:schemeClr val="bg1"/>
                </a:bgClr>
              </a:pattFill>
              <a:effectLst>
                <a:glow rad="63500">
                  <a:schemeClr val="accent1">
                    <a:satMod val="175000"/>
                    <a:alpha val="40000"/>
                  </a:schemeClr>
                </a:glow>
              </a:effectLst>
            </a:endParaRPr>
          </a:p>
        </p:txBody>
      </p:sp>
    </p:spTree>
    <p:extLst>
      <p:ext uri="{BB962C8B-B14F-4D97-AF65-F5344CB8AC3E}">
        <p14:creationId xmlns:p14="http://schemas.microsoft.com/office/powerpoint/2010/main" val="89419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162CF5-7F5C-4CE2-BA0A-384BD48EBC45}"/>
              </a:ext>
            </a:extLst>
          </p:cNvPr>
          <p:cNvSpPr>
            <a:spLocks noGrp="1"/>
          </p:cNvSpPr>
          <p:nvPr>
            <p:ph type="dt" sz="half" idx="10"/>
          </p:nvPr>
        </p:nvSpPr>
        <p:spPr/>
        <p:txBody>
          <a:bodyPr/>
          <a:lstStyle/>
          <a:p>
            <a:fld id="{CC507D2B-D42C-463C-982F-CEF1F92A5F77}" type="datetime1">
              <a:rPr lang="zh-CN" altLang="en-US" smtClean="0"/>
              <a:t>2018/10/15</a:t>
            </a:fld>
            <a:endParaRPr lang="en-US"/>
          </a:p>
        </p:txBody>
      </p:sp>
      <p:sp>
        <p:nvSpPr>
          <p:cNvPr id="3" name="页脚占位符 2">
            <a:extLst>
              <a:ext uri="{FF2B5EF4-FFF2-40B4-BE49-F238E27FC236}">
                <a16:creationId xmlns:a16="http://schemas.microsoft.com/office/drawing/2014/main" id="{2A7FF18D-665C-4435-9215-52FCF1BE1529}"/>
              </a:ext>
            </a:extLst>
          </p:cNvPr>
          <p:cNvSpPr>
            <a:spLocks noGrp="1"/>
          </p:cNvSpPr>
          <p:nvPr>
            <p:ph type="ftr" sz="quarter" idx="11"/>
          </p:nvPr>
        </p:nvSpPr>
        <p:spPr/>
        <p:txBody>
          <a:bodyPr/>
          <a:lstStyle/>
          <a:p>
            <a:pPr algn="ctr"/>
            <a:r>
              <a:rPr lang="zh-CN" altLang="en-US"/>
              <a:t>刘树彬 中国科学技术大学</a:t>
            </a:r>
            <a:endParaRPr lang="en-US" dirty="0"/>
          </a:p>
        </p:txBody>
      </p:sp>
      <p:sp>
        <p:nvSpPr>
          <p:cNvPr id="4" name="灯片编号占位符 3">
            <a:extLst>
              <a:ext uri="{FF2B5EF4-FFF2-40B4-BE49-F238E27FC236}">
                <a16:creationId xmlns:a16="http://schemas.microsoft.com/office/drawing/2014/main" id="{17C56AE5-62E9-494E-BA78-80BBB036BEB9}"/>
              </a:ext>
            </a:extLst>
          </p:cNvPr>
          <p:cNvSpPr>
            <a:spLocks noGrp="1"/>
          </p:cNvSpPr>
          <p:nvPr>
            <p:ph type="sldNum" sz="quarter" idx="12"/>
          </p:nvPr>
        </p:nvSpPr>
        <p:spPr/>
        <p:txBody>
          <a:bodyPr/>
          <a:lstStyle/>
          <a:p>
            <a:fld id="{DF28FB93-0A08-4E7D-8E63-9EFA29F1E093}" type="slidenum">
              <a:rPr lang="en-US" smtClean="0"/>
              <a:pPr/>
              <a:t>69</a:t>
            </a:fld>
            <a:endParaRPr lang="en-US"/>
          </a:p>
        </p:txBody>
      </p:sp>
      <p:pic>
        <p:nvPicPr>
          <p:cNvPr id="6" name="图片 14">
            <a:extLst>
              <a:ext uri="{FF2B5EF4-FFF2-40B4-BE49-F238E27FC236}">
                <a16:creationId xmlns:a16="http://schemas.microsoft.com/office/drawing/2014/main" id="{6FF2EA32-8714-49AD-9BD8-9A633357A3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68413"/>
            <a:ext cx="6048375"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圆角矩形 15">
            <a:extLst>
              <a:ext uri="{FF2B5EF4-FFF2-40B4-BE49-F238E27FC236}">
                <a16:creationId xmlns:a16="http://schemas.microsoft.com/office/drawing/2014/main" id="{263BD08A-5DF7-44F4-B3A0-E3AB48EDE9D3}"/>
              </a:ext>
            </a:extLst>
          </p:cNvPr>
          <p:cNvSpPr/>
          <p:nvPr/>
        </p:nvSpPr>
        <p:spPr>
          <a:xfrm>
            <a:off x="962025" y="4119563"/>
            <a:ext cx="4762500" cy="5857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dirty="0">
                <a:solidFill>
                  <a:schemeClr val="bg1"/>
                </a:solidFill>
                <a:latin typeface="Times New Roman" panose="02020603050405020304" pitchFamily="18" charset="0"/>
                <a:cs typeface="Times New Roman" panose="02020603050405020304" pitchFamily="18" charset="0"/>
              </a:rPr>
              <a:t>AGET</a:t>
            </a:r>
            <a:endParaRPr lang="zh-CN" altLang="en-US" sz="2800" dirty="0">
              <a:solidFill>
                <a:schemeClr val="bg1"/>
              </a:solidFill>
              <a:latin typeface="Times New Roman" panose="02020603050405020304" pitchFamily="18" charset="0"/>
              <a:cs typeface="Times New Roman" panose="02020603050405020304" pitchFamily="18" charset="0"/>
            </a:endParaRPr>
          </a:p>
        </p:txBody>
      </p:sp>
      <p:sp>
        <p:nvSpPr>
          <p:cNvPr id="8" name="文本框 16">
            <a:extLst>
              <a:ext uri="{FF2B5EF4-FFF2-40B4-BE49-F238E27FC236}">
                <a16:creationId xmlns:a16="http://schemas.microsoft.com/office/drawing/2014/main" id="{BED92D15-670F-4689-85A3-03D51B024C00}"/>
              </a:ext>
            </a:extLst>
          </p:cNvPr>
          <p:cNvSpPr txBox="1">
            <a:spLocks noChangeArrowheads="1"/>
          </p:cNvSpPr>
          <p:nvPr/>
        </p:nvSpPr>
        <p:spPr bwMode="auto">
          <a:xfrm>
            <a:off x="2886075" y="2816225"/>
            <a:ext cx="1069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a:solidFill>
                  <a:schemeClr val="bg1"/>
                </a:solidFill>
                <a:latin typeface="Times New Roman" panose="02020603050405020304" pitchFamily="18" charset="0"/>
                <a:cs typeface="Times New Roman" panose="02020603050405020304" pitchFamily="18" charset="0"/>
              </a:rPr>
              <a:t>FPGA</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9" name="文本框 17">
            <a:extLst>
              <a:ext uri="{FF2B5EF4-FFF2-40B4-BE49-F238E27FC236}">
                <a16:creationId xmlns:a16="http://schemas.microsoft.com/office/drawing/2014/main" id="{756A68B5-B5BF-4E48-BC38-28B502475011}"/>
              </a:ext>
            </a:extLst>
          </p:cNvPr>
          <p:cNvSpPr txBox="1">
            <a:spLocks noChangeArrowheads="1"/>
          </p:cNvSpPr>
          <p:nvPr/>
        </p:nvSpPr>
        <p:spPr bwMode="auto">
          <a:xfrm>
            <a:off x="1744663" y="3235325"/>
            <a:ext cx="727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000">
                <a:solidFill>
                  <a:schemeClr val="bg1"/>
                </a:solidFill>
                <a:latin typeface="Times New Roman" panose="02020603050405020304" pitchFamily="18" charset="0"/>
                <a:cs typeface="Times New Roman" panose="02020603050405020304" pitchFamily="18" charset="0"/>
              </a:rPr>
              <a:t>ADC</a:t>
            </a:r>
            <a:endParaRPr lang="zh-CN" altLang="en-US" sz="2000">
              <a:solidFill>
                <a:schemeClr val="bg1"/>
              </a:solidFill>
              <a:latin typeface="Times New Roman" panose="02020603050405020304" pitchFamily="18" charset="0"/>
              <a:cs typeface="Times New Roman" panose="02020603050405020304" pitchFamily="18" charset="0"/>
            </a:endParaRPr>
          </a:p>
        </p:txBody>
      </p:sp>
      <p:cxnSp>
        <p:nvCxnSpPr>
          <p:cNvPr id="10" name="直接箭头连接符 9">
            <a:extLst>
              <a:ext uri="{FF2B5EF4-FFF2-40B4-BE49-F238E27FC236}">
                <a16:creationId xmlns:a16="http://schemas.microsoft.com/office/drawing/2014/main" id="{6B669217-2B58-43B2-A7E0-5449F5609CCD}"/>
              </a:ext>
            </a:extLst>
          </p:cNvPr>
          <p:cNvCxnSpPr/>
          <p:nvPr/>
        </p:nvCxnSpPr>
        <p:spPr>
          <a:xfrm flipH="1" flipV="1">
            <a:off x="2279650" y="3538538"/>
            <a:ext cx="114300" cy="2460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5257606D-BCF3-43D2-A161-FF1E0B5D6BC0}"/>
              </a:ext>
            </a:extLst>
          </p:cNvPr>
          <p:cNvCxnSpPr>
            <a:cxnSpLocks/>
          </p:cNvCxnSpPr>
          <p:nvPr/>
        </p:nvCxnSpPr>
        <p:spPr>
          <a:xfrm flipV="1">
            <a:off x="2393950" y="1282700"/>
            <a:ext cx="234950" cy="2365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20">
            <a:extLst>
              <a:ext uri="{FF2B5EF4-FFF2-40B4-BE49-F238E27FC236}">
                <a16:creationId xmlns:a16="http://schemas.microsoft.com/office/drawing/2014/main" id="{81B89B23-BC47-4D9F-ACE3-F041B5D8A211}"/>
              </a:ext>
            </a:extLst>
          </p:cNvPr>
          <p:cNvSpPr txBox="1">
            <a:spLocks noChangeArrowheads="1"/>
          </p:cNvSpPr>
          <p:nvPr/>
        </p:nvSpPr>
        <p:spPr bwMode="auto">
          <a:xfrm>
            <a:off x="2628900" y="977900"/>
            <a:ext cx="1211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000">
                <a:solidFill>
                  <a:srgbClr val="FF0000"/>
                </a:solidFill>
                <a:latin typeface="黑体" panose="02010609060101010101" pitchFamily="49" charset="-122"/>
                <a:ea typeface="黑体" panose="02010609060101010101" pitchFamily="49" charset="-122"/>
              </a:rPr>
              <a:t>光收发器</a:t>
            </a:r>
          </a:p>
        </p:txBody>
      </p:sp>
      <p:sp>
        <p:nvSpPr>
          <p:cNvPr id="13" name="圆角矩形 21">
            <a:extLst>
              <a:ext uri="{FF2B5EF4-FFF2-40B4-BE49-F238E27FC236}">
                <a16:creationId xmlns:a16="http://schemas.microsoft.com/office/drawing/2014/main" id="{66DDB2B0-3AFE-4FA6-B235-61870A9039BF}"/>
              </a:ext>
            </a:extLst>
          </p:cNvPr>
          <p:cNvSpPr/>
          <p:nvPr/>
        </p:nvSpPr>
        <p:spPr>
          <a:xfrm>
            <a:off x="755650" y="5403850"/>
            <a:ext cx="5329238" cy="406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a:solidFill>
                  <a:schemeClr val="bg1"/>
                </a:solidFill>
                <a:latin typeface="黑体" panose="02010609060101010101" pitchFamily="49" charset="-122"/>
                <a:cs typeface="Times New Roman" panose="02020603050405020304" pitchFamily="18" charset="0"/>
              </a:rPr>
              <a:t>高密度连接器</a:t>
            </a:r>
          </a:p>
        </p:txBody>
      </p:sp>
      <p:pic>
        <p:nvPicPr>
          <p:cNvPr id="14" name="图片 4">
            <a:extLst>
              <a:ext uri="{FF2B5EF4-FFF2-40B4-BE49-F238E27FC236}">
                <a16:creationId xmlns:a16="http://schemas.microsoft.com/office/drawing/2014/main" id="{AEC278F0-3D2F-4E25-9D23-2C1D54E207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3251" r="18500"/>
          <a:stretch>
            <a:fillRect/>
          </a:stretch>
        </p:blipFill>
        <p:spPr bwMode="auto">
          <a:xfrm>
            <a:off x="6607175" y="1268413"/>
            <a:ext cx="2324100"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20">
            <a:extLst>
              <a:ext uri="{FF2B5EF4-FFF2-40B4-BE49-F238E27FC236}">
                <a16:creationId xmlns:a16="http://schemas.microsoft.com/office/drawing/2014/main" id="{38567659-81A0-4107-82B9-01FC2BA4410C}"/>
              </a:ext>
            </a:extLst>
          </p:cNvPr>
          <p:cNvSpPr txBox="1">
            <a:spLocks noChangeArrowheads="1"/>
          </p:cNvSpPr>
          <p:nvPr/>
        </p:nvSpPr>
        <p:spPr bwMode="auto">
          <a:xfrm>
            <a:off x="7231063" y="4413250"/>
            <a:ext cx="954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000">
                <a:solidFill>
                  <a:srgbClr val="FFFF00"/>
                </a:solidFill>
                <a:latin typeface="黑体" panose="02010609060101010101" pitchFamily="49" charset="-122"/>
                <a:ea typeface="黑体" panose="02010609060101010101" pitchFamily="49" charset="-122"/>
              </a:rPr>
              <a:t>转接板</a:t>
            </a:r>
          </a:p>
        </p:txBody>
      </p:sp>
    </p:spTree>
    <p:extLst>
      <p:ext uri="{BB962C8B-B14F-4D97-AF65-F5344CB8AC3E}">
        <p14:creationId xmlns:p14="http://schemas.microsoft.com/office/powerpoint/2010/main" val="375998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pPr>
              <a:lnSpc>
                <a:spcPct val="150000"/>
              </a:lnSpc>
              <a:defRPr/>
            </a:pPr>
            <a:r>
              <a:rPr lang="zh-CN" altLang="en-US" dirty="0"/>
              <a:t>第一代</a:t>
            </a:r>
            <a:r>
              <a:rPr lang="en-US" altLang="zh-CN" dirty="0"/>
              <a:t>32</a:t>
            </a:r>
            <a:r>
              <a:rPr lang="zh-CN" altLang="en-US" dirty="0"/>
              <a:t>位工业开放标准总线</a:t>
            </a:r>
            <a:endParaRPr lang="en-US" altLang="zh-CN" dirty="0"/>
          </a:p>
          <a:p>
            <a:pPr marL="548640" lvl="2">
              <a:lnSpc>
                <a:spcPct val="150000"/>
              </a:lnSpc>
              <a:spcBef>
                <a:spcPts val="1800"/>
              </a:spcBef>
            </a:pPr>
            <a:r>
              <a:rPr lang="zh-CN" altLang="en-US" sz="2200" dirty="0"/>
              <a:t>并行总线结构</a:t>
            </a:r>
            <a:endParaRPr lang="en-US" altLang="zh-CN" sz="2200" dirty="0"/>
          </a:p>
          <a:p>
            <a:pPr marL="548640" lvl="2">
              <a:lnSpc>
                <a:spcPct val="150000"/>
              </a:lnSpc>
              <a:spcBef>
                <a:spcPts val="1800"/>
              </a:spcBef>
            </a:pPr>
            <a:r>
              <a:rPr lang="zh-CN" altLang="en-US" sz="2200" dirty="0"/>
              <a:t>异步数据传输方式</a:t>
            </a:r>
            <a:endParaRPr lang="en-US" altLang="zh-CN" sz="2200" dirty="0"/>
          </a:p>
          <a:p>
            <a:pPr lvl="0">
              <a:lnSpc>
                <a:spcPct val="150000"/>
              </a:lnSpc>
              <a:defRPr/>
            </a:pPr>
            <a:r>
              <a:rPr lang="zh-CN" altLang="en-US" dirty="0"/>
              <a:t>在粒子物理实验中的应用</a:t>
            </a:r>
            <a:endParaRPr lang="en-US" altLang="zh-CN" dirty="0"/>
          </a:p>
          <a:p>
            <a:pPr marL="548640" lvl="2">
              <a:lnSpc>
                <a:spcPct val="150000"/>
              </a:lnSpc>
              <a:spcBef>
                <a:spcPts val="1800"/>
              </a:spcBef>
            </a:pPr>
            <a:r>
              <a:rPr lang="en-US" altLang="zh-CN" sz="2200" dirty="0" err="1">
                <a:latin typeface="Times New Roman" panose="02020603050405020304" pitchFamily="18" charset="0"/>
                <a:cs typeface="Times New Roman" panose="02020603050405020304" pitchFamily="18" charset="0"/>
              </a:rPr>
              <a:t>Darkside</a:t>
            </a:r>
            <a:r>
              <a:rPr lang="zh-CN" altLang="en-US" sz="2200" dirty="0">
                <a:latin typeface="Times New Roman" panose="02020603050405020304" pitchFamily="18" charset="0"/>
                <a:cs typeface="Times New Roman" panose="02020603050405020304" pitchFamily="18" charset="0"/>
              </a:rPr>
              <a:t>、</a:t>
            </a:r>
            <a:r>
              <a:rPr lang="en-US" altLang="zh-CN" sz="2200" dirty="0">
                <a:latin typeface="Times New Roman" panose="02020603050405020304" pitchFamily="18" charset="0"/>
                <a:cs typeface="Times New Roman" panose="02020603050405020304" pitchFamily="18" charset="0"/>
              </a:rPr>
              <a:t>ALICE</a:t>
            </a:r>
            <a:r>
              <a:rPr lang="zh-CN" altLang="en-US" sz="2200" dirty="0">
                <a:latin typeface="Times New Roman" panose="02020603050405020304" pitchFamily="18" charset="0"/>
                <a:cs typeface="Times New Roman" panose="02020603050405020304" pitchFamily="18" charset="0"/>
              </a:rPr>
              <a:t>、</a:t>
            </a:r>
            <a:r>
              <a:rPr lang="en-US" altLang="zh-CN" sz="2200" dirty="0">
                <a:latin typeface="Times New Roman" panose="02020603050405020304" pitchFamily="18" charset="0"/>
                <a:cs typeface="Times New Roman" panose="02020603050405020304" pitchFamily="18" charset="0"/>
              </a:rPr>
              <a:t>BESIII</a:t>
            </a:r>
            <a:r>
              <a:rPr lang="zh-CN" altLang="en-US" sz="2200" dirty="0"/>
              <a:t>等</a:t>
            </a:r>
            <a:endParaRPr lang="en-US" altLang="zh-CN" sz="2200" dirty="0"/>
          </a:p>
        </p:txBody>
      </p:sp>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VME</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Versa Module Eurocard</a:t>
            </a:r>
            <a:r>
              <a:rPr lang="zh-CN" altLang="en-US" dirty="0">
                <a:latin typeface="Times New Roman" panose="02020603050405020304" pitchFamily="18" charset="0"/>
                <a:cs typeface="Times New Roman" panose="02020603050405020304" pitchFamily="18" charset="0"/>
              </a:rPr>
              <a:t>）</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7</a:t>
            </a:fld>
            <a:endParaRPr lang="en-US"/>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 y="4671515"/>
            <a:ext cx="8067929" cy="165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0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7287" y="704076"/>
            <a:ext cx="5934635" cy="371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BES III </a:t>
            </a:r>
            <a:r>
              <a:rPr lang="zh-CN" altLang="en-US" dirty="0"/>
              <a:t>读出电子学系统架构</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8</a:t>
            </a:fld>
            <a:endParaRPr lang="en-US"/>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2922" y="4716902"/>
            <a:ext cx="2338989" cy="1760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7033" y="2643632"/>
            <a:ext cx="2344878" cy="1905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图片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7033" y="585864"/>
            <a:ext cx="2344878" cy="1808810"/>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3254256140"/>
              </p:ext>
            </p:extLst>
          </p:nvPr>
        </p:nvGraphicFramePr>
        <p:xfrm>
          <a:off x="407288" y="4548635"/>
          <a:ext cx="5934634" cy="2004562"/>
        </p:xfrm>
        <a:graphic>
          <a:graphicData uri="http://schemas.openxmlformats.org/drawingml/2006/table">
            <a:tbl>
              <a:tblPr firstRow="1" firstCol="1" bandRow="1">
                <a:tableStyleId>{5C22544A-7EE6-4342-B048-85BDC9FD1C3A}</a:tableStyleId>
              </a:tblPr>
              <a:tblGrid>
                <a:gridCol w="1112387">
                  <a:extLst>
                    <a:ext uri="{9D8B030D-6E8A-4147-A177-3AD203B41FA5}">
                      <a16:colId xmlns:a16="http://schemas.microsoft.com/office/drawing/2014/main" val="20000"/>
                    </a:ext>
                  </a:extLst>
                </a:gridCol>
                <a:gridCol w="912085">
                  <a:extLst>
                    <a:ext uri="{9D8B030D-6E8A-4147-A177-3AD203B41FA5}">
                      <a16:colId xmlns:a16="http://schemas.microsoft.com/office/drawing/2014/main" val="20001"/>
                    </a:ext>
                  </a:extLst>
                </a:gridCol>
                <a:gridCol w="912800">
                  <a:extLst>
                    <a:ext uri="{9D8B030D-6E8A-4147-A177-3AD203B41FA5}">
                      <a16:colId xmlns:a16="http://schemas.microsoft.com/office/drawing/2014/main" val="20002"/>
                    </a:ext>
                  </a:extLst>
                </a:gridCol>
                <a:gridCol w="912800">
                  <a:extLst>
                    <a:ext uri="{9D8B030D-6E8A-4147-A177-3AD203B41FA5}">
                      <a16:colId xmlns:a16="http://schemas.microsoft.com/office/drawing/2014/main" val="20003"/>
                    </a:ext>
                  </a:extLst>
                </a:gridCol>
                <a:gridCol w="2084562">
                  <a:extLst>
                    <a:ext uri="{9D8B030D-6E8A-4147-A177-3AD203B41FA5}">
                      <a16:colId xmlns:a16="http://schemas.microsoft.com/office/drawing/2014/main" val="20004"/>
                    </a:ext>
                  </a:extLst>
                </a:gridCol>
              </a:tblGrid>
              <a:tr h="286366">
                <a:tc>
                  <a:txBody>
                    <a:bodyPr/>
                    <a:lstStyle/>
                    <a:p>
                      <a:pPr algn="ctr">
                        <a:spcAft>
                          <a:spcPts val="0"/>
                        </a:spcAft>
                      </a:pPr>
                      <a:r>
                        <a:rPr lang="zh-CN" sz="1200" kern="100" dirty="0">
                          <a:effectLst/>
                        </a:rPr>
                        <a:t>探测器名称</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200" kern="100">
                          <a:effectLst/>
                        </a:rPr>
                        <a:t>通道数目</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200" kern="100">
                          <a:effectLst/>
                        </a:rPr>
                        <a:t>模块数目</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200" kern="100">
                          <a:effectLst/>
                        </a:rPr>
                        <a:t>机箱数目</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200" kern="100">
                          <a:effectLst/>
                        </a:rPr>
                        <a:t>读出数据量（</a:t>
                      </a:r>
                      <a:r>
                        <a:rPr lang="en-US" sz="1200" kern="100">
                          <a:effectLst/>
                        </a:rPr>
                        <a:t>Mbyte/s</a:t>
                      </a:r>
                      <a:r>
                        <a:rPr lang="zh-CN" sz="1200" kern="100">
                          <a:effectLst/>
                        </a:rPr>
                        <a:t>）</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86366">
                <a:tc>
                  <a:txBody>
                    <a:bodyPr/>
                    <a:lstStyle/>
                    <a:p>
                      <a:pPr algn="ctr">
                        <a:spcAft>
                          <a:spcPts val="0"/>
                        </a:spcAft>
                      </a:pPr>
                      <a:r>
                        <a:rPr lang="en-US" sz="1200" kern="100">
                          <a:effectLst/>
                        </a:rPr>
                        <a:t>MDC</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rPr>
                        <a:t>7000</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224</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16</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46.6</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86366">
                <a:tc>
                  <a:txBody>
                    <a:bodyPr/>
                    <a:lstStyle/>
                    <a:p>
                      <a:pPr algn="ctr">
                        <a:spcAft>
                          <a:spcPts val="0"/>
                        </a:spcAft>
                      </a:pPr>
                      <a:r>
                        <a:rPr lang="en-US" sz="1200" kern="100">
                          <a:effectLst/>
                        </a:rPr>
                        <a:t>EMC</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6240</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208</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16</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24.8</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86366">
                <a:tc>
                  <a:txBody>
                    <a:bodyPr/>
                    <a:lstStyle/>
                    <a:p>
                      <a:pPr algn="ctr">
                        <a:spcAft>
                          <a:spcPts val="0"/>
                        </a:spcAft>
                      </a:pPr>
                      <a:r>
                        <a:rPr lang="en-US" sz="1200" kern="100">
                          <a:effectLst/>
                        </a:rPr>
                        <a:t>TOF</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896</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28</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2</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2.3</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86366">
                <a:tc>
                  <a:txBody>
                    <a:bodyPr/>
                    <a:lstStyle/>
                    <a:p>
                      <a:pPr algn="ctr">
                        <a:spcAft>
                          <a:spcPts val="0"/>
                        </a:spcAft>
                      </a:pPr>
                      <a:r>
                        <a:rPr lang="en-US" sz="1200" kern="100">
                          <a:effectLst/>
                        </a:rPr>
                        <a:t>MU</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9088</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40</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4</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2.4</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86366">
                <a:tc>
                  <a:txBody>
                    <a:bodyPr/>
                    <a:lstStyle/>
                    <a:p>
                      <a:pPr algn="ctr">
                        <a:spcAft>
                          <a:spcPts val="0"/>
                        </a:spcAft>
                      </a:pPr>
                      <a:r>
                        <a:rPr lang="zh-CN" sz="1200" kern="100">
                          <a:effectLst/>
                        </a:rPr>
                        <a:t>触发</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400</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160</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10</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6.4</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86366">
                <a:tc>
                  <a:txBody>
                    <a:bodyPr/>
                    <a:lstStyle/>
                    <a:p>
                      <a:pPr algn="ctr">
                        <a:spcAft>
                          <a:spcPts val="0"/>
                        </a:spcAft>
                      </a:pPr>
                      <a:r>
                        <a:rPr lang="zh-CN" sz="1200" kern="100">
                          <a:effectLst/>
                        </a:rPr>
                        <a:t>总计</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30256</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804</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rPr>
                        <a:t>48</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rPr>
                        <a:t>82.5</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0019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PXI</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PCI Extensions for Instrumentation</a:t>
            </a:r>
            <a:r>
              <a:rPr lang="zh-CN" altLang="en-US" dirty="0">
                <a:latin typeface="Times New Roman" panose="02020603050405020304" pitchFamily="18" charset="0"/>
                <a:cs typeface="Times New Roman" panose="02020603050405020304" pitchFamily="18" charset="0"/>
              </a:rPr>
              <a:t>）</a:t>
            </a:r>
          </a:p>
        </p:txBody>
      </p:sp>
      <p:sp>
        <p:nvSpPr>
          <p:cNvPr id="4" name="日期占位符 3"/>
          <p:cNvSpPr>
            <a:spLocks noGrp="1"/>
          </p:cNvSpPr>
          <p:nvPr>
            <p:ph type="dt" sz="half" idx="10"/>
          </p:nvPr>
        </p:nvSpPr>
        <p:spPr/>
        <p:txBody>
          <a:bodyPr/>
          <a:lstStyle/>
          <a:p>
            <a:fld id="{C49DFFA4-084B-4F85-9F98-84F197542AE0}" type="datetime1">
              <a:rPr lang="zh-CN" altLang="en-US" smtClean="0"/>
              <a:t>2018/10/15</a:t>
            </a:fld>
            <a:endParaRPr lang="en-US"/>
          </a:p>
        </p:txBody>
      </p:sp>
      <p:sp>
        <p:nvSpPr>
          <p:cNvPr id="5" name="页脚占位符 4"/>
          <p:cNvSpPr>
            <a:spLocks noGrp="1"/>
          </p:cNvSpPr>
          <p:nvPr>
            <p:ph type="ftr" sz="quarter" idx="11"/>
          </p:nvPr>
        </p:nvSpPr>
        <p:spPr/>
        <p:txBody>
          <a:bodyPr/>
          <a:lstStyle/>
          <a:p>
            <a:pPr algn="ctr"/>
            <a:r>
              <a:rPr lang="zh-CN" altLang="en-US"/>
              <a:t>刘树彬 中国科学技术大学</a:t>
            </a:r>
            <a:endParaRPr lang="en-US" dirty="0"/>
          </a:p>
        </p:txBody>
      </p:sp>
      <p:sp>
        <p:nvSpPr>
          <p:cNvPr id="6" name="灯片编号占位符 5"/>
          <p:cNvSpPr>
            <a:spLocks noGrp="1"/>
          </p:cNvSpPr>
          <p:nvPr>
            <p:ph type="sldNum" sz="quarter" idx="12"/>
          </p:nvPr>
        </p:nvSpPr>
        <p:spPr/>
        <p:txBody>
          <a:bodyPr/>
          <a:lstStyle/>
          <a:p>
            <a:fld id="{DF28FB93-0A08-4E7D-8E63-9EFA29F1E093}" type="slidenum">
              <a:rPr lang="en-US" smtClean="0"/>
              <a:pPr/>
              <a:t>9</a:t>
            </a:fld>
            <a:endParaRPr lang="en-US"/>
          </a:p>
        </p:txBody>
      </p:sp>
      <p:sp>
        <p:nvSpPr>
          <p:cNvPr id="7" name="内容占位符 1"/>
          <p:cNvSpPr>
            <a:spLocks noGrp="1"/>
          </p:cNvSpPr>
          <p:nvPr>
            <p:ph idx="1"/>
          </p:nvPr>
        </p:nvSpPr>
        <p:spPr>
          <a:xfrm>
            <a:off x="5611416" y="1556792"/>
            <a:ext cx="3456384" cy="1584176"/>
          </a:xfrm>
        </p:spPr>
        <p:txBody>
          <a:bodyPr vert="horz" lIns="91440" tIns="45720" rIns="91440" bIns="45720" rtlCol="0">
            <a:normAutofit fontScale="92500" lnSpcReduction="10000"/>
          </a:bodyPr>
          <a:lstStyle/>
          <a:p>
            <a:pPr>
              <a:lnSpc>
                <a:spcPct val="150000"/>
              </a:lnSpc>
            </a:pPr>
            <a:r>
              <a:rPr lang="zh-CN" altLang="en-US" dirty="0"/>
              <a:t>并行共享总线结构</a:t>
            </a:r>
            <a:endParaRPr lang="en-US" altLang="zh-CN" dirty="0"/>
          </a:p>
          <a:p>
            <a:pPr lvl="1"/>
            <a:r>
              <a:rPr lang="zh-CN" altLang="en-US" dirty="0"/>
              <a:t>同步数据传输方式</a:t>
            </a:r>
            <a:endParaRPr lang="en-US" altLang="zh-CN" dirty="0"/>
          </a:p>
          <a:p>
            <a:pPr lvl="1"/>
            <a:r>
              <a:rPr lang="en-US" altLang="zh-CN" dirty="0"/>
              <a:t>33/66MHz</a:t>
            </a:r>
            <a:r>
              <a:rPr lang="zh-CN" altLang="en-US" dirty="0"/>
              <a:t>，</a:t>
            </a:r>
            <a:r>
              <a:rPr lang="en-US" altLang="zh-CN" dirty="0"/>
              <a:t>32/64bit</a:t>
            </a:r>
          </a:p>
          <a:p>
            <a:pPr lvl="1"/>
            <a:r>
              <a:rPr lang="en-US" altLang="zh-CN" dirty="0"/>
              <a:t>528MB/s</a:t>
            </a: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51520" y="3140967"/>
            <a:ext cx="5472608" cy="259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内容占位符 1"/>
          <p:cNvSpPr txBox="1">
            <a:spLocks/>
          </p:cNvSpPr>
          <p:nvPr/>
        </p:nvSpPr>
        <p:spPr bwMode="auto">
          <a:xfrm>
            <a:off x="5615608" y="3645024"/>
            <a:ext cx="3528392" cy="2016224"/>
          </a:xfrm>
          <a:prstGeom prst="rect">
            <a:avLst/>
          </a:prstGeom>
          <a:extLst/>
        </p:spPr>
        <p:txBody>
          <a:bodyPr vert="horz" lIns="91440" tIns="45720" rIns="91440" bIns="45720" rtlCol="0">
            <a:normAutofit/>
          </a:bodyPr>
          <a:lstStyle>
            <a:lvl1pPr marL="246888" indent="-246888">
              <a:lnSpc>
                <a:spcPct val="150000"/>
              </a:lnSpc>
              <a:spcBef>
                <a:spcPts val="1800"/>
              </a:spcBef>
              <a:buClr>
                <a:schemeClr val="accent5"/>
              </a:buClr>
              <a:buFont typeface="Wingdings" panose="05000000000000000000" pitchFamily="2" charset="2"/>
              <a:buChar char="§"/>
              <a:defRPr sz="2400">
                <a:latin typeface="黑体" panose="02010609060101010101" pitchFamily="49" charset="-122"/>
                <a:ea typeface="黑体" panose="02010609060101010101" pitchFamily="49" charset="-122"/>
              </a:defRPr>
            </a:lvl1pPr>
            <a:lvl2pPr marL="548640" lvl="1" indent="-246888">
              <a:lnSpc>
                <a:spcPct val="90000"/>
              </a:lnSpc>
              <a:spcBef>
                <a:spcPts val="800"/>
              </a:spcBef>
              <a:buClr>
                <a:schemeClr val="accent5"/>
              </a:buClr>
              <a:buFont typeface="Wingdings" panose="05000000000000000000" pitchFamily="2" charset="2"/>
              <a:buChar char="§"/>
              <a:defRPr sz="2000">
                <a:latin typeface="黑体" panose="02010609060101010101" pitchFamily="49" charset="-122"/>
                <a:ea typeface="黑体" panose="02010609060101010101" pitchFamily="49" charset="-122"/>
              </a:defRPr>
            </a:lvl2pPr>
            <a:lvl3pPr marL="850392" indent="-246888">
              <a:lnSpc>
                <a:spcPct val="90000"/>
              </a:lnSpc>
              <a:spcBef>
                <a:spcPts val="800"/>
              </a:spcBef>
              <a:buClr>
                <a:schemeClr val="accent5"/>
              </a:buClr>
              <a:buFont typeface="Wingdings" panose="05000000000000000000" pitchFamily="2" charset="2"/>
              <a:buChar char="§"/>
              <a:defRPr>
                <a:latin typeface="黑体" panose="02010609060101010101" pitchFamily="49" charset="-122"/>
                <a:ea typeface="黑体" panose="02010609060101010101" pitchFamily="49" charset="-122"/>
              </a:defRPr>
            </a:lvl3pPr>
            <a:lvl4pPr marL="1152144" indent="-246888">
              <a:lnSpc>
                <a:spcPct val="90000"/>
              </a:lnSpc>
              <a:spcBef>
                <a:spcPts val="800"/>
              </a:spcBef>
              <a:buClr>
                <a:schemeClr val="accent5"/>
              </a:buClr>
              <a:buFont typeface="Wingdings" panose="05000000000000000000" pitchFamily="2" charset="2"/>
              <a:buChar char="§"/>
              <a:defRPr sz="1600">
                <a:latin typeface="黑体" panose="02010609060101010101" pitchFamily="49" charset="-122"/>
                <a:ea typeface="黑体" panose="02010609060101010101" pitchFamily="49" charset="-122"/>
              </a:defRPr>
            </a:lvl4pPr>
            <a:lvl5pPr marL="1453896" indent="-246888">
              <a:lnSpc>
                <a:spcPct val="90000"/>
              </a:lnSpc>
              <a:spcBef>
                <a:spcPts val="800"/>
              </a:spcBef>
              <a:buClr>
                <a:schemeClr val="accent5"/>
              </a:buClr>
              <a:buFont typeface="Wingdings" panose="05000000000000000000" pitchFamily="2" charset="2"/>
              <a:buChar char="§"/>
              <a:defRPr sz="1600">
                <a:latin typeface="黑体" panose="02010609060101010101" pitchFamily="49" charset="-122"/>
                <a:ea typeface="黑体" panose="02010609060101010101" pitchFamily="49" charset="-122"/>
              </a:defRPr>
            </a:lvl5pPr>
            <a:lvl6pPr marL="1755648" indent="-246888">
              <a:lnSpc>
                <a:spcPct val="90000"/>
              </a:lnSpc>
              <a:spcBef>
                <a:spcPts val="800"/>
              </a:spcBef>
              <a:buClr>
                <a:schemeClr val="accent5"/>
              </a:buClr>
              <a:buFont typeface="Wingdings" panose="05000000000000000000" pitchFamily="2" charset="2"/>
              <a:buChar char="§"/>
              <a:defRPr sz="1600" baseline="0"/>
            </a:lvl6pPr>
            <a:lvl7pPr marL="2057400" indent="-246888">
              <a:lnSpc>
                <a:spcPct val="90000"/>
              </a:lnSpc>
              <a:spcBef>
                <a:spcPts val="800"/>
              </a:spcBef>
              <a:buClr>
                <a:schemeClr val="accent5"/>
              </a:buClr>
              <a:buFont typeface="Wingdings" panose="05000000000000000000" pitchFamily="2" charset="2"/>
              <a:buChar char="§"/>
              <a:defRPr sz="1600" baseline="0"/>
            </a:lvl7pPr>
            <a:lvl8pPr marL="2359152" indent="-246888">
              <a:lnSpc>
                <a:spcPct val="90000"/>
              </a:lnSpc>
              <a:spcBef>
                <a:spcPts val="800"/>
              </a:spcBef>
              <a:buClr>
                <a:schemeClr val="accent5"/>
              </a:buClr>
              <a:buFont typeface="Wingdings" panose="05000000000000000000" pitchFamily="2" charset="2"/>
              <a:buChar char="§"/>
              <a:defRPr sz="1600" baseline="0"/>
            </a:lvl8pPr>
            <a:lvl9pPr marL="2660904" indent="-246888">
              <a:lnSpc>
                <a:spcPct val="90000"/>
              </a:lnSpc>
              <a:spcBef>
                <a:spcPts val="800"/>
              </a:spcBef>
              <a:buClr>
                <a:schemeClr val="accent5"/>
              </a:buClr>
              <a:buFont typeface="Wingdings" panose="05000000000000000000" pitchFamily="2" charset="2"/>
              <a:buChar char="§"/>
              <a:defRPr sz="1600" baseline="0"/>
            </a:lvl9pPr>
          </a:lstStyle>
          <a:p>
            <a:r>
              <a:rPr lang="zh-CN" altLang="en-US" dirty="0"/>
              <a:t>定时机制与触发特性</a:t>
            </a:r>
            <a:endParaRPr lang="en-US" altLang="zh-CN" dirty="0"/>
          </a:p>
          <a:p>
            <a:pPr lvl="1"/>
            <a:r>
              <a:rPr lang="zh-CN" altLang="en-US" dirty="0"/>
              <a:t>星型触发线：</a:t>
            </a:r>
            <a:r>
              <a:rPr lang="en-US" altLang="zh-CN" dirty="0"/>
              <a:t>skew&lt;1ns</a:t>
            </a:r>
          </a:p>
          <a:p>
            <a:pPr lvl="1"/>
            <a:r>
              <a:rPr lang="zh-CN" altLang="en-US" dirty="0"/>
              <a:t>局部总线：菊花链形式</a:t>
            </a:r>
            <a:endParaRPr lang="en-US" altLang="zh-CN" dirty="0"/>
          </a:p>
          <a:p>
            <a:pPr lvl="1"/>
            <a:r>
              <a:rPr lang="en-US" altLang="zh-CN" dirty="0"/>
              <a:t>10MHz</a:t>
            </a:r>
            <a:r>
              <a:rPr lang="zh-CN" altLang="en-US" dirty="0"/>
              <a:t>系统同步时钟</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 y="1583149"/>
            <a:ext cx="4178830" cy="105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40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103460554">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entury Gothic-Palatino Linotyp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spDef>
      <a:spPr/>
      <a:bodyPr rtlCol="0" anchor="ctr"/>
      <a:lstStyle>
        <a:defPPr algn="ctr">
          <a:defRPr dirty="0"/>
        </a:defPPr>
      </a:lstStyle>
      <a:style>
        <a:lnRef idx="3">
          <a:schemeClr val="lt1"/>
        </a:lnRef>
        <a:fillRef idx="1">
          <a:schemeClr val="accent2"/>
        </a:fillRef>
        <a:effectRef idx="1">
          <a:schemeClr val="accent2"/>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Rules design template" id="{FF6A9B0F-C8B8-4CC7-884F-ED15A6D8506E}" vid="{22252C17-64FB-4EF8-9329-A5DD51CEEA56}"/>
    </a:ext>
  </a:extLst>
</a:theme>
</file>

<file path=ppt/theme/theme2.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entury Gothic-Palatino Linotyp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entury Gothic-Palatino Linotyp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0BA44C2-DD02-4728-BB84-A46183D4F9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4941</Words>
  <Application>Microsoft Office PowerPoint</Application>
  <PresentationFormat>全屏显示(4:3)</PresentationFormat>
  <Paragraphs>1008</Paragraphs>
  <Slides>69</Slides>
  <Notes>36</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4</vt:i4>
      </vt:variant>
      <vt:variant>
        <vt:lpstr>幻灯片标题</vt:lpstr>
      </vt:variant>
      <vt:variant>
        <vt:i4>69</vt:i4>
      </vt:variant>
    </vt:vector>
  </HeadingPairs>
  <TitlesOfParts>
    <vt:vector size="91" baseType="lpstr">
      <vt:lpstr>Arial Unicode MS</vt:lpstr>
      <vt:lpstr>MS PGothic</vt:lpstr>
      <vt:lpstr>MS PGothic</vt:lpstr>
      <vt:lpstr>黑体</vt:lpstr>
      <vt:lpstr>宋体</vt:lpstr>
      <vt:lpstr>微软雅黑</vt:lpstr>
      <vt:lpstr>Arial</vt:lpstr>
      <vt:lpstr>Calibri</vt:lpstr>
      <vt:lpstr>Century Gothic</vt:lpstr>
      <vt:lpstr>Helvetica</vt:lpstr>
      <vt:lpstr>Lucida Sans Unicode</vt:lpstr>
      <vt:lpstr>Palatino Linotype</vt:lpstr>
      <vt:lpstr>Symbol</vt:lpstr>
      <vt:lpstr>Tahoma</vt:lpstr>
      <vt:lpstr>Times New Roman</vt:lpstr>
      <vt:lpstr>Wingdings</vt:lpstr>
      <vt:lpstr>Wingdings 2</vt:lpstr>
      <vt:lpstr>TS103460554</vt:lpstr>
      <vt:lpstr>Visio</vt:lpstr>
      <vt:lpstr>Bitmap Image</vt:lpstr>
      <vt:lpstr>Photo Editor 照片</vt:lpstr>
      <vt:lpstr>Visio.Drawing.11</vt:lpstr>
      <vt:lpstr>面向高集成度探测器大规模通用可扩展读出电子学系统研究</vt:lpstr>
      <vt:lpstr>主要内容</vt:lpstr>
      <vt:lpstr>主要内容</vt:lpstr>
      <vt:lpstr>粒子物理实验读出电子学系统的需求</vt:lpstr>
      <vt:lpstr>实验物理“总线”标准的发展</vt:lpstr>
      <vt:lpstr>羊八井EAS实验数据采集系统</vt:lpstr>
      <vt:lpstr>VME（Versa Module Eurocard）</vt:lpstr>
      <vt:lpstr>BES III 读出电子学系统架构</vt:lpstr>
      <vt:lpstr>PXI（PCI Extensions for Instrumentation）</vt:lpstr>
      <vt:lpstr>兰州重离子加速器CSR外靶实验</vt:lpstr>
      <vt:lpstr>ATCA（Advanced Telecom Computing Architecture）</vt:lpstr>
      <vt:lpstr>ATCA架构在一些粒子物理实验中的成功应用</vt:lpstr>
      <vt:lpstr>MPD (Multi Purpose Digitizer)架构</vt:lpstr>
      <vt:lpstr>SRS（Scalable Readout System）架构</vt:lpstr>
      <vt:lpstr>SRS（Scalable Readout System）架构</vt:lpstr>
      <vt:lpstr>PowerPoint 演示文稿</vt:lpstr>
      <vt:lpstr>SRS-ATCA</vt:lpstr>
      <vt:lpstr>读出电子学系统架构小结</vt:lpstr>
      <vt:lpstr>主要内容</vt:lpstr>
      <vt:lpstr>新需求新的系统架构</vt:lpstr>
      <vt:lpstr>狭小的空间Vs.庞大的通道数——BES III</vt:lpstr>
      <vt:lpstr>狭小的空间Vs.庞大的通道数——ATLAS</vt:lpstr>
      <vt:lpstr>CEPC对数据获取系统的需求</vt:lpstr>
      <vt:lpstr>STCF （Super Tau-Charm Factory）</vt:lpstr>
      <vt:lpstr>庞大的传输需求——ATLAS</vt:lpstr>
      <vt:lpstr>复杂的前端种类</vt:lpstr>
      <vt:lpstr>CEPC量能器的探测器选型</vt:lpstr>
      <vt:lpstr>传统读出电子学设计</vt:lpstr>
      <vt:lpstr>BES III主漂移室读出电子学系统</vt:lpstr>
      <vt:lpstr>BES III TOF读出电子学</vt:lpstr>
      <vt:lpstr>BES III TOF Upgrade读出电子学</vt:lpstr>
      <vt:lpstr>MicroBooNE读出电子学Vs. SBNB TPC电子学</vt:lpstr>
      <vt:lpstr>MicroBooNE读出电子学Vs. SBNB TPC电子学</vt:lpstr>
      <vt:lpstr>通用性</vt:lpstr>
      <vt:lpstr>可剪裁、可扩展的需求</vt:lpstr>
      <vt:lpstr>新需求新的系统架构</vt:lpstr>
      <vt:lpstr>光纤解决方案</vt:lpstr>
      <vt:lpstr>主要内容</vt:lpstr>
      <vt:lpstr>PandaX III实验TPC读出</vt:lpstr>
      <vt:lpstr>微结构气体探测器的读出电子学需求</vt:lpstr>
      <vt:lpstr>可能的ASIC芯片</vt:lpstr>
      <vt:lpstr>前期：基于SRS架构的通用读出电子学设计</vt:lpstr>
      <vt:lpstr>Feminos系统</vt:lpstr>
      <vt:lpstr>针对AGET芯片的通用可扩展读出电子学</vt:lpstr>
      <vt:lpstr>PandaX III TPC原型小系统联调</vt:lpstr>
      <vt:lpstr>PowerPoint 演示文稿</vt:lpstr>
      <vt:lpstr>PowerPoint 演示文稿</vt:lpstr>
      <vt:lpstr>散裂中子源：白光中子束斑测量</vt:lpstr>
      <vt:lpstr>PowerPoint 演示文稿</vt:lpstr>
      <vt:lpstr>CEPC：PFA量能器预研</vt:lpstr>
      <vt:lpstr>ECAL：W-SiPIN读出电子学</vt:lpstr>
      <vt:lpstr>ECAL&amp;HCAL：SiPM读出</vt:lpstr>
      <vt:lpstr>HCAL：GEM读出</vt:lpstr>
      <vt:lpstr>可否更进一步？</vt:lpstr>
      <vt:lpstr>FELIX（FrontEnd LInk eXchange）</vt:lpstr>
      <vt:lpstr>数据流图</vt:lpstr>
      <vt:lpstr>E-Link</vt:lpstr>
      <vt:lpstr>GBT（Giga Bit Transceiver）</vt:lpstr>
      <vt:lpstr>FELIX Card</vt:lpstr>
      <vt:lpstr>FELIX软件</vt:lpstr>
      <vt:lpstr>ATLAS NSW读出电子学</vt:lpstr>
      <vt:lpstr>Mimosa26读出系统</vt:lpstr>
      <vt:lpstr>BELLE II DAQ升级可能选项</vt:lpstr>
      <vt:lpstr>先进气体探测器通用测试平台读出系统1</vt:lpstr>
      <vt:lpstr>先进气体探测器通用测试平台读出系统1</vt:lpstr>
      <vt:lpstr>先进气体探测器通用测试平台读出系统2</vt:lpstr>
      <vt:lpstr>主要内容</vt:lpstr>
      <vt:lpstr>小结</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2018-10-13T07:45:22Z</dcterms:created>
  <dcterms:modified xsi:type="dcterms:W3CDTF">2018-10-15T03:00:50Z</dcterms:modified>
</cp:coreProperties>
</file>