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703" autoAdjust="0"/>
  </p:normalViewPr>
  <p:slideViewPr>
    <p:cSldViewPr>
      <p:cViewPr varScale="1">
        <p:scale>
          <a:sx n="106" d="100"/>
          <a:sy n="106" d="100"/>
        </p:scale>
        <p:origin x="1140" y="108"/>
      </p:cViewPr>
      <p:guideLst>
        <p:guide orient="horz" pos="2160"/>
        <p:guide pos="28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496" y="-84"/>
      </p:cViewPr>
      <p:guideLst>
        <p:guide orient="horz" pos="2880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48DD0F-5A45-4F71-827C-A17A0CEB7E1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898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82231E-210A-4762-A741-301E260CF06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7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2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5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3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3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4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9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5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5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9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6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92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9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2EB3CC2-F2E3-4ADE-9420-347B8106E5BE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_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/>
          <a:stretch>
            <a:fillRect/>
          </a:stretch>
        </p:blipFill>
        <p:spPr bwMode="auto">
          <a:xfrm>
            <a:off x="-1588" y="55563"/>
            <a:ext cx="9144001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6"/>
          <p:cNvSpPr>
            <a:spLocks noChangeShapeType="1"/>
          </p:cNvSpPr>
          <p:nvPr userDrawn="1"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27"/>
          <p:cNvSpPr>
            <a:spLocks noChangeShapeType="1"/>
          </p:cNvSpPr>
          <p:nvPr userDrawn="1"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9"/>
          <p:cNvSpPr>
            <a:spLocks noChangeArrowheads="1"/>
          </p:cNvSpPr>
          <p:nvPr userDrawn="1"/>
        </p:nvSpPr>
        <p:spPr bwMode="gray">
          <a:xfrm>
            <a:off x="0" y="0"/>
            <a:ext cx="9142413" cy="1447800"/>
          </a:xfrm>
          <a:prstGeom prst="rect">
            <a:avLst/>
          </a:prstGeom>
          <a:gradFill rotWithShape="1">
            <a:gsLst>
              <a:gs pos="0">
                <a:srgbClr val="81CFEB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9" name="Rectangle 33"/>
          <p:cNvSpPr>
            <a:spLocks noChangeArrowheads="1"/>
          </p:cNvSpPr>
          <p:nvPr userDrawn="1"/>
        </p:nvSpPr>
        <p:spPr bwMode="auto">
          <a:xfrm>
            <a:off x="0" y="14478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" name="Line 34"/>
          <p:cNvSpPr>
            <a:spLocks noChangeShapeType="1"/>
          </p:cNvSpPr>
          <p:nvPr userDrawn="1"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 Box 36"/>
          <p:cNvSpPr txBox="1">
            <a:spLocks noChangeArrowheads="1"/>
          </p:cNvSpPr>
          <p:nvPr userDrawn="1"/>
        </p:nvSpPr>
        <p:spPr bwMode="auto">
          <a:xfrm>
            <a:off x="4038600" y="914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zh-CN" smtClean="0"/>
          </a:p>
        </p:txBody>
      </p:sp>
      <p:pic>
        <p:nvPicPr>
          <p:cNvPr id="12" name="Picture 38" descr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89638"/>
            <a:ext cx="9890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9" descr="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5989638"/>
            <a:ext cx="98901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0" descr="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4114800"/>
            <a:ext cx="9890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1" descr="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75238"/>
            <a:ext cx="9890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2" descr="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89638"/>
            <a:ext cx="9890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 descr="6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73650"/>
            <a:ext cx="990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89224"/>
            <a:ext cx="7772400" cy="685800"/>
          </a:xfr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0806" y="3771900"/>
            <a:ext cx="6400800" cy="533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D3BA-3811-49FF-B3D5-C53C9F2721C6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22" name="图片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43" y="469986"/>
            <a:ext cx="4097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D57E-8A60-4394-94A7-65621A7747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3"/>
          <p:cNvSpPr>
            <a:spLocks noChangeArrowheads="1"/>
          </p:cNvSpPr>
          <p:nvPr userDrawn="1"/>
        </p:nvSpPr>
        <p:spPr bwMode="gray">
          <a:xfrm>
            <a:off x="838200" y="685800"/>
            <a:ext cx="8305800" cy="5562600"/>
          </a:xfrm>
          <a:prstGeom prst="rect">
            <a:avLst/>
          </a:prstGeom>
          <a:gradFill rotWithShape="1">
            <a:gsLst>
              <a:gs pos="0">
                <a:srgbClr val="81CFEB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D827748-D00D-48F3-9C37-71DBC6B14CD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33" name="Rectangle 13"/>
          <p:cNvSpPr>
            <a:spLocks noChangeArrowheads="1"/>
          </p:cNvSpPr>
          <p:nvPr userDrawn="1"/>
        </p:nvSpPr>
        <p:spPr bwMode="gray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609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8" name="Rectangle 28"/>
          <p:cNvSpPr>
            <a:spLocks noChangeArrowheads="1"/>
          </p:cNvSpPr>
          <p:nvPr userDrawn="1"/>
        </p:nvSpPr>
        <p:spPr bwMode="gray">
          <a:xfrm>
            <a:off x="604254" y="30956"/>
            <a:ext cx="71438" cy="6872287"/>
          </a:xfrm>
          <a:prstGeom prst="rect">
            <a:avLst/>
          </a:prstGeom>
          <a:solidFill>
            <a:srgbClr val="4A9A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56075"/>
            <a:ext cx="2634664" cy="26168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芯片抗辐射能力测试系统的设计与实现</a:t>
            </a:r>
            <a:endParaRPr lang="zh-CN" altLang="en-US" dirty="0" smtClean="0"/>
          </a:p>
        </p:txBody>
      </p:sp>
      <p:sp>
        <p:nvSpPr>
          <p:cNvPr id="3075" name="副标题 3"/>
          <p:cNvSpPr>
            <a:spLocks noGrp="1"/>
          </p:cNvSpPr>
          <p:nvPr>
            <p:ph type="subTitle" idx="1"/>
          </p:nvPr>
        </p:nvSpPr>
        <p:spPr>
          <a:xfrm>
            <a:off x="4572000" y="4343400"/>
            <a:ext cx="3581400" cy="1143000"/>
          </a:xfrm>
        </p:spPr>
        <p:txBody>
          <a:bodyPr/>
          <a:lstStyle/>
          <a:p>
            <a:pPr algn="l">
              <a:defRPr/>
            </a:pPr>
            <a:r>
              <a:rPr lang="zh-CN" altLang="en-US" sz="1800" dirty="0" smtClean="0"/>
              <a:t>成员：杜文  沈凡   王东</a:t>
            </a:r>
            <a:endParaRPr lang="en-US" altLang="zh-CN" sz="1800" dirty="0" smtClean="0"/>
          </a:p>
          <a:p>
            <a:pPr algn="l">
              <a:defRPr/>
            </a:pPr>
            <a:r>
              <a:rPr lang="zh-CN" altLang="en-US" sz="1800" dirty="0" smtClean="0"/>
              <a:t>华中</a:t>
            </a:r>
            <a:r>
              <a:rPr lang="zh-CN" altLang="en-US" sz="1800" dirty="0" smtClean="0"/>
              <a:t>师范大学</a:t>
            </a:r>
            <a:r>
              <a:rPr lang="zh-CN" altLang="en-US" sz="1800" dirty="0" smtClean="0"/>
              <a:t>像素实验室</a:t>
            </a:r>
            <a:r>
              <a:rPr lang="en-US" altLang="zh-CN" sz="1800" dirty="0" smtClean="0"/>
              <a:t>(PLAC</a:t>
            </a:r>
            <a:r>
              <a:rPr lang="en-US" altLang="zh-CN" sz="1800" dirty="0" smtClean="0"/>
              <a:t>)</a:t>
            </a:r>
          </a:p>
          <a:p>
            <a:pPr algn="l">
              <a:defRPr/>
            </a:pPr>
            <a:r>
              <a:rPr lang="zh-CN" altLang="en-US" sz="1800" dirty="0"/>
              <a:t>指导</a:t>
            </a:r>
            <a:r>
              <a:rPr lang="zh-CN" altLang="en-US" sz="1800" dirty="0" smtClean="0"/>
              <a:t>老师：王东副教授</a:t>
            </a:r>
            <a:endParaRPr lang="en-US" altLang="zh-CN" sz="1800" dirty="0" smtClean="0"/>
          </a:p>
          <a:p>
            <a:pPr algn="l">
              <a:defRPr/>
            </a:pPr>
            <a:endParaRPr lang="en-US" altLang="zh-CN" sz="2000" dirty="0" smtClean="0"/>
          </a:p>
          <a:p>
            <a:pPr>
              <a:defRPr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866078" y="2942272"/>
            <a:ext cx="8277922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意义：</a:t>
            </a:r>
            <a:endParaRPr lang="en-US" altLang="zh-CN" sz="2000" b="1" dirty="0" smtClean="0"/>
          </a:p>
          <a:p>
            <a:pPr marL="342900" indent="-342900">
              <a:buAutoNum type="arabicPeriod"/>
            </a:pPr>
            <a:r>
              <a:rPr lang="zh-CN" altLang="en-US" sz="2000" dirty="0"/>
              <a:t>设计</a:t>
            </a:r>
            <a:r>
              <a:rPr lang="zh-CN" altLang="en-US" sz="2000" dirty="0" smtClean="0"/>
              <a:t>一</a:t>
            </a:r>
            <a:r>
              <a:rPr lang="zh-CN" altLang="en-US" sz="2000" dirty="0" smtClean="0"/>
              <a:t>种新的集成电路微结构抗辐照测试系统，具有运行速度快、分辨率高等特点。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r>
              <a:rPr lang="zh-CN" altLang="en-US" sz="2000" dirty="0" smtClean="0"/>
              <a:t>能够指导集成电路设计者进行抗辐照设计。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66078" y="1416902"/>
            <a:ext cx="827792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后续计划：</a:t>
            </a:r>
            <a:endParaRPr lang="en-US" altLang="zh-CN" sz="2000" b="1" dirty="0" smtClean="0"/>
          </a:p>
          <a:p>
            <a:pPr marL="342900" indent="-342900">
              <a:buAutoNum type="arabicPeriod"/>
            </a:pPr>
            <a:r>
              <a:rPr lang="zh-CN" altLang="en-US" sz="2000" dirty="0" smtClean="0"/>
              <a:t>前往</a:t>
            </a:r>
            <a:r>
              <a:rPr lang="en-US" altLang="zh-CN" sz="2000" dirty="0" smtClean="0"/>
              <a:t>HIRFL</a:t>
            </a:r>
            <a:r>
              <a:rPr lang="zh-CN" altLang="en-US" sz="2000" dirty="0" smtClean="0"/>
              <a:t>进行重离子束流测试</a:t>
            </a:r>
            <a:endParaRPr lang="en-US" altLang="zh-CN" sz="2000" dirty="0" smtClean="0"/>
          </a:p>
          <a:p>
            <a:pPr marL="342900" indent="-342900">
              <a:buAutoNum type="arabicPeriod"/>
            </a:pPr>
            <a:r>
              <a:rPr lang="zh-CN" altLang="en-US" sz="2000" dirty="0" smtClean="0"/>
              <a:t>将</a:t>
            </a:r>
            <a:r>
              <a:rPr lang="en-US" altLang="zh-CN" sz="2000" dirty="0" smtClean="0"/>
              <a:t>MAPS</a:t>
            </a:r>
            <a:r>
              <a:rPr lang="zh-CN" altLang="en-US" sz="2000" dirty="0" smtClean="0"/>
              <a:t>芯片</a:t>
            </a:r>
            <a:r>
              <a:rPr lang="en-US" altLang="zh-CN" sz="2000" dirty="0" smtClean="0"/>
              <a:t>Mimosa26</a:t>
            </a:r>
            <a:r>
              <a:rPr lang="zh-CN" altLang="en-US" sz="2000" dirty="0" smtClean="0"/>
              <a:t>换为华中师范大学像素实验室设计的</a:t>
            </a:r>
            <a:r>
              <a:rPr lang="en-US" altLang="zh-CN" sz="2000" dirty="0" smtClean="0"/>
              <a:t>MAPS</a:t>
            </a:r>
            <a:r>
              <a:rPr lang="zh-CN" altLang="en-US" sz="2000" dirty="0" smtClean="0"/>
              <a:t>芯片</a:t>
            </a:r>
            <a:r>
              <a:rPr lang="en-US" altLang="zh-CN" sz="2000" dirty="0" smtClean="0"/>
              <a:t>MIC4.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000"/>
            <a:ext cx="827792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/>
              <a:t>一、研究背景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8200" y="1360170"/>
            <a:ext cx="798957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latin typeface="+mn-ea"/>
                <a:ea typeface="+mn-ea"/>
              </a:rPr>
              <a:t>    </a:t>
            </a:r>
            <a:r>
              <a:rPr lang="zh-CN" altLang="en-US" sz="2400" dirty="0" smtClean="0">
                <a:latin typeface="+mn-ea"/>
                <a:ea typeface="+mn-ea"/>
              </a:rPr>
              <a:t>高能物理学和航空航天的发展，需要半导体集成电路工作在具有高能粒子辐照的环境中，然而高能粒子的辐照效应会对集成电路产生一些影响</a:t>
            </a:r>
            <a:r>
              <a:rPr lang="zh-CN" altLang="en-US" sz="2000" dirty="0" smtClean="0">
                <a:latin typeface="+mn-ea"/>
                <a:ea typeface="+mn-ea"/>
              </a:rPr>
              <a:t>：</a:t>
            </a:r>
            <a:endParaRPr lang="en-US" altLang="zh-CN" dirty="0" smtClean="0">
              <a:latin typeface="+mn-ea"/>
              <a:ea typeface="+mn-ea"/>
            </a:endParaRPr>
          </a:p>
          <a:p>
            <a:endParaRPr lang="zh-CN" altLang="zh-CN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2291080" y="2951386"/>
            <a:ext cx="591572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+mn-ea"/>
                <a:ea typeface="+mn-ea"/>
              </a:rPr>
              <a:t>闩锁（</a:t>
            </a:r>
            <a:r>
              <a:rPr lang="en-US" altLang="zh-CN" sz="2400" b="1" dirty="0">
                <a:latin typeface="+mn-ea"/>
                <a:ea typeface="+mn-ea"/>
              </a:rPr>
              <a:t>Latch-up</a:t>
            </a:r>
            <a:r>
              <a:rPr lang="zh-CN" altLang="en-US" sz="2400" b="1" dirty="0">
                <a:latin typeface="+mn-ea"/>
                <a:ea typeface="+mn-ea"/>
              </a:rPr>
              <a:t>）</a:t>
            </a:r>
            <a:endParaRPr lang="en-US" altLang="zh-CN" sz="2400" b="1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+mn-ea"/>
                <a:ea typeface="+mn-ea"/>
              </a:rPr>
              <a:t>单粒子翻转（</a:t>
            </a:r>
            <a:r>
              <a:rPr lang="en-US" altLang="zh-CN" sz="2400" b="1" dirty="0">
                <a:latin typeface="+mn-ea"/>
                <a:ea typeface="+mn-ea"/>
              </a:rPr>
              <a:t>SEU</a:t>
            </a:r>
            <a:r>
              <a:rPr lang="zh-CN" altLang="en-US" sz="2400" b="1" dirty="0">
                <a:latin typeface="+mn-ea"/>
                <a:ea typeface="+mn-ea"/>
              </a:rPr>
              <a:t>）</a:t>
            </a:r>
            <a:endParaRPr lang="en-US" altLang="zh-CN" sz="2400" b="1" dirty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+mn-ea"/>
                <a:ea typeface="+mn-ea"/>
              </a:rPr>
              <a:t>位移损伤效应</a:t>
            </a:r>
            <a:endParaRPr lang="en-US" altLang="zh-CN" b="1" dirty="0">
              <a:latin typeface="+mn-ea"/>
              <a:ea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 smtClean="0"/>
              <a:t>集成电路微结构抗辐照测试系统</a:t>
            </a:r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000"/>
            <a:ext cx="827792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/>
              <a:t>二、辐照测量方法回顾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8200" y="1359932"/>
            <a:ext cx="82779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AutoNum type="arabicPeriod"/>
            </a:pPr>
            <a:r>
              <a:rPr lang="zh-CN" altLang="en-US" b="1" dirty="0" smtClean="0"/>
              <a:t>总</a:t>
            </a:r>
            <a:r>
              <a:rPr lang="zh-CN" altLang="en-US" b="1" dirty="0"/>
              <a:t>剂量效应测试（</a:t>
            </a:r>
            <a:r>
              <a:rPr lang="en-US" altLang="zh-CN" b="1" dirty="0"/>
              <a:t>TID</a:t>
            </a:r>
            <a:r>
              <a:rPr lang="zh-CN" altLang="en-US" b="1" dirty="0"/>
              <a:t>）</a:t>
            </a:r>
            <a:endParaRPr lang="en-US" altLang="zh-CN" b="1" dirty="0" smtClean="0"/>
          </a:p>
          <a:p>
            <a:r>
              <a:rPr lang="zh-CN" altLang="en-US" dirty="0" smtClean="0"/>
              <a:t>        让集成电路</a:t>
            </a:r>
            <a:r>
              <a:rPr lang="zh-CN" altLang="en-US" dirty="0"/>
              <a:t>元器件长期处于</a:t>
            </a:r>
            <a:r>
              <a:rPr lang="zh-CN" altLang="en-US" dirty="0" smtClean="0"/>
              <a:t>辐照环境</a:t>
            </a:r>
            <a:r>
              <a:rPr lang="zh-CN" altLang="en-US" dirty="0"/>
              <a:t>中时</a:t>
            </a:r>
            <a:r>
              <a:rPr lang="zh-CN" altLang="en-US" dirty="0" smtClean="0"/>
              <a:t>，持续的粒子束流入射</a:t>
            </a:r>
            <a:r>
              <a:rPr lang="zh-CN" altLang="en-US" dirty="0"/>
              <a:t>将会</a:t>
            </a:r>
            <a:r>
              <a:rPr lang="zh-CN" altLang="en-US" dirty="0" smtClean="0"/>
              <a:t>造成电荷</a:t>
            </a:r>
            <a:r>
              <a:rPr lang="zh-CN" altLang="en-US" dirty="0"/>
              <a:t>积累，从而引起器件性能发生退化甚至失效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不足之处：</a:t>
            </a:r>
            <a:r>
              <a:rPr lang="zh-CN" altLang="en-US" dirty="0" smtClean="0"/>
              <a:t>粒子束流击中集成电路芯片各部位的概率相等，因此只能判断芯片整体的抗辐照能力，不能更具体测量出芯片各部位抗辐照能力的分布情况。</a:t>
            </a:r>
            <a:endParaRPr lang="zh-CN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52800"/>
            <a:ext cx="404812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000"/>
            <a:ext cx="827792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/>
              <a:t>二、辐照测量方法回顾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8200" y="1359932"/>
            <a:ext cx="82779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 smtClean="0"/>
              <a:t>2. </a:t>
            </a:r>
            <a:r>
              <a:rPr lang="zh-CN" altLang="en-US" b="1" dirty="0" smtClean="0"/>
              <a:t>激光扫描</a:t>
            </a:r>
            <a:endParaRPr lang="en-US" altLang="zh-CN" b="1" dirty="0" smtClean="0"/>
          </a:p>
          <a:p>
            <a:r>
              <a:rPr lang="en-US" altLang="zh-CN" b="1" dirty="0" smtClean="0"/>
              <a:t>        </a:t>
            </a:r>
            <a:r>
              <a:rPr lang="zh-CN" altLang="en-US" b="1" dirty="0" smtClean="0"/>
              <a:t>用激光束对芯片平面进行扫描，即可得到芯片各部位的抗辐照能力分布。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不足之处：</a:t>
            </a:r>
            <a:r>
              <a:rPr lang="en-US" altLang="zh-CN" b="1" dirty="0" smtClean="0"/>
              <a:t>a. </a:t>
            </a:r>
            <a:r>
              <a:rPr lang="zh-CN" altLang="en-US" b="1" dirty="0"/>
              <a:t>速度</a:t>
            </a:r>
            <a:r>
              <a:rPr lang="zh-CN" altLang="en-US" b="1" dirty="0" smtClean="0"/>
              <a:t>慢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    b. </a:t>
            </a:r>
            <a:r>
              <a:rPr lang="zh-CN" altLang="en-US" b="1" dirty="0" smtClean="0"/>
              <a:t>不能推广为重粒子场景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    c. </a:t>
            </a:r>
            <a:r>
              <a:rPr lang="zh-CN" altLang="en-US" b="1" dirty="0" smtClean="0"/>
              <a:t>光子的能量固定</a:t>
            </a:r>
            <a:endParaRPr lang="en-US" altLang="zh-CN" b="1" dirty="0" smtClean="0"/>
          </a:p>
          <a:p>
            <a:endParaRPr lang="zh-CN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91257"/>
            <a:ext cx="3683807" cy="322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000"/>
            <a:ext cx="8277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/>
              <a:t>三、新方法：基于</a:t>
            </a:r>
            <a:r>
              <a:rPr lang="en-US" altLang="zh-CN" sz="2000" b="1" dirty="0"/>
              <a:t>MAPS</a:t>
            </a:r>
            <a:r>
              <a:rPr lang="zh-CN" altLang="en-US" sz="2000" b="1" dirty="0"/>
              <a:t>的集成电路微结构抗辐照测试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8200" y="1359932"/>
            <a:ext cx="82779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/>
              <a:t>        在芯片上方放置一块单片式有源像素传感器</a:t>
            </a:r>
            <a:r>
              <a:rPr lang="en-US" altLang="zh-CN" dirty="0" smtClean="0"/>
              <a:t> (</a:t>
            </a:r>
            <a:r>
              <a:rPr lang="en-US" altLang="zh-CN" dirty="0"/>
              <a:t>MAPS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，该传感器很薄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50μm</a:t>
            </a:r>
            <a:r>
              <a:rPr lang="zh-CN" altLang="en-US" dirty="0" smtClean="0"/>
              <a:t>）且对粒子的行径影响很小，可以精确测量粒子穿过的位置。这样就可以记录击中被测芯片的粒子的位置。</a:t>
            </a:r>
            <a:endParaRPr lang="zh-CN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11862"/>
            <a:ext cx="3683807" cy="403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635"/>
            <a:ext cx="827792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/>
              <a:t>四</a:t>
            </a:r>
            <a:r>
              <a:rPr lang="zh-CN" altLang="en-US" sz="2000" b="1" dirty="0" smtClean="0"/>
              <a:t>、</a:t>
            </a:r>
            <a:r>
              <a:rPr lang="zh-CN" altLang="en-US" sz="2000" b="1" dirty="0"/>
              <a:t>单片式有源像素传感器</a:t>
            </a:r>
            <a:r>
              <a:rPr lang="en-US" altLang="zh-CN" sz="2000" b="1" dirty="0"/>
              <a:t> (MAPS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：</a:t>
            </a:r>
            <a:r>
              <a:rPr lang="en-US" altLang="zh-CN" sz="2000" b="1" dirty="0"/>
              <a:t> Mimosa26 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8200" y="1359932"/>
            <a:ext cx="82779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 smtClean="0"/>
              <a:t>        Mimosa26 </a:t>
            </a:r>
            <a:r>
              <a:rPr lang="zh-CN" altLang="en-US" dirty="0" smtClean="0"/>
              <a:t>芯片</a:t>
            </a:r>
            <a:r>
              <a:rPr lang="zh-CN" altLang="en-US" dirty="0"/>
              <a:t>是法国</a:t>
            </a:r>
            <a:r>
              <a:rPr lang="en-US" altLang="zh-CN" dirty="0"/>
              <a:t>IPHC</a:t>
            </a:r>
            <a:r>
              <a:rPr lang="zh-CN" altLang="en-US" dirty="0"/>
              <a:t>微电子中心研制的单片式有源像素</a:t>
            </a:r>
            <a:r>
              <a:rPr lang="zh-CN" altLang="en-US" dirty="0" smtClean="0"/>
              <a:t>探测器</a:t>
            </a:r>
            <a:r>
              <a:rPr lang="en-US" altLang="zh-CN" dirty="0" smtClean="0"/>
              <a:t>MAPS</a:t>
            </a:r>
            <a:r>
              <a:rPr lang="zh-CN" altLang="en-US" dirty="0"/>
              <a:t>）</a:t>
            </a:r>
            <a:r>
              <a:rPr lang="zh-CN" altLang="en-US" dirty="0" smtClean="0"/>
              <a:t>，</a:t>
            </a:r>
            <a:r>
              <a:rPr lang="zh-CN" altLang="en-US" dirty="0"/>
              <a:t>该款</a:t>
            </a:r>
            <a:r>
              <a:rPr lang="zh-CN" altLang="en-US" dirty="0" smtClean="0"/>
              <a:t>芯片包含一个</a:t>
            </a:r>
            <a:r>
              <a:rPr lang="en-US" altLang="zh-CN" dirty="0" smtClean="0"/>
              <a:t>928</a:t>
            </a:r>
            <a:r>
              <a:rPr lang="en-US" altLang="zh-CN" dirty="0"/>
              <a:t>x</a:t>
            </a:r>
            <a:r>
              <a:rPr lang="en-US" altLang="zh-CN" dirty="0" smtClean="0"/>
              <a:t>960</a:t>
            </a:r>
            <a:r>
              <a:rPr lang="zh-CN" altLang="en-US" dirty="0" smtClean="0"/>
              <a:t>的像素矩阵，</a:t>
            </a:r>
            <a:r>
              <a:rPr lang="en-US" altLang="zh-CN" dirty="0"/>
              <a:t> </a:t>
            </a:r>
            <a:r>
              <a:rPr lang="zh-CN" altLang="en-US" dirty="0" smtClean="0"/>
              <a:t>大小</a:t>
            </a:r>
            <a:r>
              <a:rPr lang="en-US" altLang="zh-CN" dirty="0" smtClean="0"/>
              <a:t>20.22mm </a:t>
            </a:r>
            <a:r>
              <a:rPr lang="en-US" altLang="zh-CN" dirty="0"/>
              <a:t>x </a:t>
            </a:r>
            <a:r>
              <a:rPr lang="en-US" altLang="zh-CN" dirty="0" smtClean="0"/>
              <a:t>22.71mm</a:t>
            </a:r>
            <a:r>
              <a:rPr lang="zh-CN" altLang="en-US" dirty="0" smtClean="0"/>
              <a:t>，芯片厚度仅为</a:t>
            </a:r>
            <a:r>
              <a:rPr lang="en-US" altLang="zh-CN" dirty="0" smtClean="0"/>
              <a:t>50μm</a:t>
            </a:r>
            <a:r>
              <a:rPr lang="zh-CN" altLang="en-US" dirty="0" smtClean="0"/>
              <a:t>，拥有</a:t>
            </a:r>
            <a:r>
              <a:rPr lang="zh-CN" altLang="en-US" dirty="0"/>
              <a:t>极高的空间分辨能力</a:t>
            </a:r>
            <a:r>
              <a:rPr lang="zh-CN" altLang="en-US" dirty="0" smtClean="0"/>
              <a:t>（小于</a:t>
            </a:r>
            <a:r>
              <a:rPr lang="en-US" altLang="zh-CN" dirty="0" smtClean="0"/>
              <a:t>5μm</a:t>
            </a:r>
            <a:r>
              <a:rPr lang="zh-CN" altLang="en-US" dirty="0" smtClean="0"/>
              <a:t>），每帧的读出时间为</a:t>
            </a:r>
            <a:r>
              <a:rPr lang="en-US" altLang="zh-CN" dirty="0" smtClean="0"/>
              <a:t>185.6μs</a:t>
            </a:r>
            <a:r>
              <a:rPr lang="zh-CN" altLang="en-US" dirty="0" smtClean="0"/>
              <a:t>。</a:t>
            </a:r>
            <a:r>
              <a:rPr lang="zh-CN" altLang="en-US" dirty="0"/>
              <a:t>其优异的性能，被广泛应用于国内外粒子物理</a:t>
            </a:r>
            <a:r>
              <a:rPr lang="zh-CN" altLang="en-US" dirty="0" smtClean="0"/>
              <a:t>实验。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当</a:t>
            </a:r>
            <a:r>
              <a:rPr lang="zh-CN" altLang="en-US" dirty="0"/>
              <a:t>束流中的粒子穿过</a:t>
            </a:r>
            <a:r>
              <a:rPr lang="en-US" altLang="zh-CN" dirty="0"/>
              <a:t>MAPS</a:t>
            </a:r>
            <a:r>
              <a:rPr lang="zh-CN" altLang="en-US" dirty="0"/>
              <a:t>芯片时</a:t>
            </a:r>
            <a:r>
              <a:rPr lang="zh-CN" altLang="en-US" dirty="0" smtClean="0"/>
              <a:t>，芯片</a:t>
            </a:r>
            <a:r>
              <a:rPr lang="zh-CN" altLang="en-US" dirty="0"/>
              <a:t>上对应像素点会产生相应的电信号</a:t>
            </a:r>
            <a:r>
              <a:rPr lang="zh-CN" altLang="en-US" dirty="0" smtClean="0"/>
              <a:t>，通过读出系统可以将数据读取出来，同时软件</a:t>
            </a:r>
            <a:r>
              <a:rPr lang="zh-CN" altLang="en-US" dirty="0"/>
              <a:t>可以分析出被测芯片被击中的位置。</a:t>
            </a:r>
            <a:endParaRPr lang="zh-CN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329707"/>
            <a:ext cx="3167062" cy="354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000"/>
            <a:ext cx="827792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/>
              <a:t>五、</a:t>
            </a:r>
            <a:r>
              <a:rPr lang="en-US" altLang="zh-CN" sz="2000" b="1" dirty="0" smtClean="0"/>
              <a:t>X</a:t>
            </a:r>
            <a:r>
              <a:rPr lang="zh-CN" altLang="en-US" sz="2000" b="1" dirty="0" smtClean="0"/>
              <a:t>光测试平台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38200" y="1359932"/>
            <a:ext cx="8277922" cy="98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        </a:t>
            </a:r>
            <a:r>
              <a:rPr lang="zh-CN" altLang="en-US" sz="2000" dirty="0" smtClean="0"/>
              <a:t>在像素传感器上方放置一个金属片，改变穿过像素传感器的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光分布，将多帧图像叠在一起可以得到一个与金属遮挡物形状相似的图形。</a:t>
            </a:r>
            <a:endParaRPr lang="en-US" altLang="zh-CN" dirty="0" smtClean="0"/>
          </a:p>
          <a:p>
            <a:endParaRPr lang="zh-CN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06" y="3326524"/>
            <a:ext cx="3200400" cy="35314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53806" y="292989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X</a:t>
            </a:r>
            <a:r>
              <a:rPr lang="zh-CN" altLang="en-US" dirty="0" smtClean="0"/>
              <a:t>光能量</a:t>
            </a:r>
            <a:r>
              <a:rPr lang="en-US" altLang="zh-CN" dirty="0" smtClean="0"/>
              <a:t>8keV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5nA</a:t>
            </a:r>
            <a:r>
              <a:rPr lang="zh-CN" altLang="en-US" dirty="0" smtClean="0"/>
              <a:t>；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帧效果）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270" y="3546738"/>
            <a:ext cx="2609850" cy="27269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6524"/>
            <a:ext cx="2172585" cy="3167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000"/>
            <a:ext cx="827792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/>
              <a:t>六、测试平台电路系统</a:t>
            </a:r>
          </a:p>
        </p:txBody>
      </p:sp>
      <p:pic>
        <p:nvPicPr>
          <p:cNvPr id="8" name="图片 7" descr="C:\Users\shuang\Desktop\论文\硬件图片\VC_BOARD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29" y="1613612"/>
            <a:ext cx="3959225" cy="237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3747468" cy="2404354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3733799" cy="24043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200" y="1131332"/>
            <a:ext cx="4138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平台的电路系统主要有三个模块组成：</a:t>
            </a:r>
            <a:endParaRPr lang="en-US" altLang="zh-CN" dirty="0" smtClean="0"/>
          </a:p>
          <a:p>
            <a:r>
              <a:rPr lang="en-US" altLang="zh-CN" dirty="0" smtClean="0"/>
              <a:t>VC_BOARD</a:t>
            </a:r>
            <a:r>
              <a:rPr lang="zh-CN" altLang="en-US" dirty="0" smtClean="0"/>
              <a:t>：</a:t>
            </a:r>
            <a:r>
              <a:rPr lang="zh-CN" altLang="en-US" dirty="0"/>
              <a:t>真空</a:t>
            </a:r>
            <a:r>
              <a:rPr lang="zh-CN" altLang="en-US" dirty="0" smtClean="0"/>
              <a:t>腔、像素探测器、被测芯片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LU_BOARD</a:t>
            </a:r>
            <a:r>
              <a:rPr lang="zh-CN" altLang="en-US" dirty="0" smtClean="0"/>
              <a:t>：提供电源、电流检测、过流保护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HPDAQ2</a:t>
            </a:r>
            <a:r>
              <a:rPr lang="zh-CN" altLang="en-US" dirty="0" smtClean="0"/>
              <a:t>：数据读出系统，将数据通过光纤传给电脑进行下一步分析处理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705600" y="161361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VC_BOARD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4604" y="39740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LU_BOARD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91400" y="4038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HPDAQ2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algn="ctr" eaLnBrk="1" hangingPunct="1"/>
            <a:r>
              <a:rPr lang="zh-CN" altLang="en-US" sz="2800" dirty="0"/>
              <a:t>芯片抗辐射能力测试系统</a:t>
            </a:r>
            <a:endParaRPr lang="zh-CN" altLang="en-US" sz="2800" dirty="0" smtClean="0"/>
          </a:p>
        </p:txBody>
      </p:sp>
      <p:sp>
        <p:nvSpPr>
          <p:cNvPr id="6147" name="文本框 1"/>
          <p:cNvSpPr txBox="1">
            <a:spLocks noChangeArrowheads="1"/>
          </p:cNvSpPr>
          <p:nvPr/>
        </p:nvSpPr>
        <p:spPr bwMode="auto">
          <a:xfrm>
            <a:off x="838200" y="762000"/>
            <a:ext cx="827792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 smtClean="0"/>
              <a:t>七、重离子束流测试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8200" y="1131332"/>
            <a:ext cx="8277922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基于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光测试平台进行改进，把被测芯片放在像素探测器下面，用重离子束流进行辐照实验。当被测芯片发生闩锁时记下一帧像素探测器记录的位置信息，重复实验，就可以得到被测芯片抗辐照能力分布图。帧数越多，结果越准确。</a:t>
            </a:r>
            <a:endParaRPr lang="en-US" altLang="zh-CN" sz="2000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7999"/>
            <a:ext cx="8201722" cy="334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中宋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716</Words>
  <Application>Microsoft Office PowerPoint</Application>
  <PresentationFormat>全屏显示(4:3)</PresentationFormat>
  <Paragraphs>68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华文中宋</vt:lpstr>
      <vt:lpstr>宋体</vt:lpstr>
      <vt:lpstr>Arial</vt:lpstr>
      <vt:lpstr>Wingdings</vt:lpstr>
      <vt:lpstr>默认设计模板</vt:lpstr>
      <vt:lpstr>芯片抗辐射能力测试系统的设计与实现</vt:lpstr>
      <vt:lpstr>芯片抗辐射能力测试系统</vt:lpstr>
      <vt:lpstr>集成电路微结构抗辐照测试系统</vt:lpstr>
      <vt:lpstr>芯片抗辐射能力测试系统</vt:lpstr>
      <vt:lpstr>芯片抗辐射能力测试系统</vt:lpstr>
      <vt:lpstr>芯片抗辐射能力测试系统</vt:lpstr>
      <vt:lpstr>芯片抗辐射能力测试系统</vt:lpstr>
      <vt:lpstr>芯片抗辐射能力测试系统</vt:lpstr>
      <vt:lpstr>芯片抗辐射能力测试系统</vt:lpstr>
      <vt:lpstr>芯片抗辐射能力测试系统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CCNUSF</dc:creator>
  <cp:lastModifiedBy>shuang</cp:lastModifiedBy>
  <cp:revision>154</cp:revision>
  <cp:lastPrinted>2113-01-01T00:00:00Z</cp:lastPrinted>
  <dcterms:created xsi:type="dcterms:W3CDTF">2113-01-01T00:00:00Z</dcterms:created>
  <dcterms:modified xsi:type="dcterms:W3CDTF">2018-10-12T03:15:56Z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2052-10.1.0.7520</vt:lpwstr>
  </property>
</Properties>
</file>