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9" r:id="rId1"/>
  </p:sldMasterIdLst>
  <p:notesMasterIdLst>
    <p:notesMasterId r:id="rId26"/>
  </p:notesMasterIdLst>
  <p:handoutMasterIdLst>
    <p:handoutMasterId r:id="rId27"/>
  </p:handoutMasterIdLst>
  <p:sldIdLst>
    <p:sldId id="346" r:id="rId2"/>
    <p:sldId id="345" r:id="rId3"/>
    <p:sldId id="347" r:id="rId4"/>
    <p:sldId id="348" r:id="rId5"/>
    <p:sldId id="353" r:id="rId6"/>
    <p:sldId id="356" r:id="rId7"/>
    <p:sldId id="362" r:id="rId8"/>
    <p:sldId id="374" r:id="rId9"/>
    <p:sldId id="384" r:id="rId10"/>
    <p:sldId id="395" r:id="rId11"/>
    <p:sldId id="385" r:id="rId12"/>
    <p:sldId id="386" r:id="rId13"/>
    <p:sldId id="387" r:id="rId14"/>
    <p:sldId id="388" r:id="rId15"/>
    <p:sldId id="389" r:id="rId16"/>
    <p:sldId id="365" r:id="rId17"/>
    <p:sldId id="366" r:id="rId18"/>
    <p:sldId id="367" r:id="rId19"/>
    <p:sldId id="392" r:id="rId20"/>
    <p:sldId id="390" r:id="rId21"/>
    <p:sldId id="391" r:id="rId22"/>
    <p:sldId id="383" r:id="rId23"/>
    <p:sldId id="393" r:id="rId24"/>
    <p:sldId id="394" r:id="rId25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5pPr>
    <a:lvl6pPr marL="22860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6pPr>
    <a:lvl7pPr marL="27432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7pPr>
    <a:lvl8pPr marL="32004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8pPr>
    <a:lvl9pPr marL="3657600" algn="l" defTabSz="914400" rtl="0" eaLnBrk="1" latinLnBrk="0" hangingPunct="1">
      <a:defRPr sz="3600" b="1" kern="1200">
        <a:solidFill>
          <a:schemeClr val="bg1"/>
        </a:solidFill>
        <a:latin typeface="Times New Roman" pitchFamily="18" charset="0"/>
        <a:ea typeface="华文中宋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C3C3EB"/>
    <a:srgbClr val="FFFFCC"/>
    <a:srgbClr val="FF0066"/>
    <a:srgbClr val="CCFF99"/>
    <a:srgbClr val="FFCC00"/>
    <a:srgbClr val="FF9966"/>
    <a:srgbClr val="CCECFF"/>
    <a:srgbClr val="FFFF0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7" autoAdjust="0"/>
    <p:restoredTop sz="99265" autoAdjust="0"/>
  </p:normalViewPr>
  <p:slideViewPr>
    <p:cSldViewPr>
      <p:cViewPr>
        <p:scale>
          <a:sx n="100" d="100"/>
          <a:sy n="100" d="100"/>
        </p:scale>
        <p:origin x="-2316" y="-600"/>
      </p:cViewPr>
      <p:guideLst>
        <p:guide orient="horz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02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913DB623-E4F1-4968-96A3-99CF94D33F45}" type="datetimeFigureOut">
              <a:rPr lang="zh-CN" altLang="en-US"/>
              <a:pPr>
                <a:defRPr/>
              </a:pPr>
              <a:t>2018-10-16</a:t>
            </a:fld>
            <a:endParaRPr lang="en-US" altLang="zh-CN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宋体" pitchFamily="2" charset="-122"/>
              </a:defRPr>
            </a:lvl1pPr>
          </a:lstStyle>
          <a:p>
            <a:pPr>
              <a:defRPr/>
            </a:pPr>
            <a:fld id="{524E0D12-1631-4688-BDBA-B625EE6F83C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7979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61FFC5FB-8FAD-4A82-A31A-6D07400DB7BC}" type="datetimeFigureOut">
              <a:rPr lang="zh-CN" altLang="en-US"/>
              <a:pPr>
                <a:defRPr/>
              </a:pPr>
              <a:t>2018-10-16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>
                <a:solidFill>
                  <a:schemeClr val="tx1"/>
                </a:solidFill>
                <a:effectLst/>
                <a:latin typeface="Tahoma" pitchFamily="34" charset="0"/>
                <a:ea typeface="+mn-ea"/>
              </a:defRPr>
            </a:lvl1pPr>
          </a:lstStyle>
          <a:p>
            <a:pPr>
              <a:defRPr/>
            </a:pPr>
            <a:fld id="{9EBC002A-B0FF-4AB1-B1B7-F9D4F08610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0914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高能所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6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6E63E-8F84-4652-8FB1-FF44450FEA66}" type="datetime1">
              <a:rPr lang="zh-CN" altLang="en-US"/>
              <a:pPr>
                <a:defRPr/>
              </a:pPr>
              <a:t>2018-10-16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2"/>
          </p:nvPr>
        </p:nvSpPr>
        <p:spPr>
          <a:xfrm>
            <a:off x="1979712" y="4581525"/>
            <a:ext cx="4968552" cy="792163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B8559-02A1-4B24-86EC-BE3DB242B9D9}" type="datetime1">
              <a:rPr lang="zh-CN" altLang="en-US"/>
              <a:pPr>
                <a:defRPr/>
              </a:pPr>
              <a:t>2018-10-16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A0C16-74D8-4C89-8613-5E45EB8B4208}" type="datetime1">
              <a:rPr lang="zh-CN" altLang="en-US"/>
              <a:pPr>
                <a:defRPr/>
              </a:pPr>
              <a:t>2018-10-16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dirty="0" smtClean="0"/>
              <a:t>Click to edit Master text styles</a:t>
            </a:r>
          </a:p>
          <a:p>
            <a:pPr lvl="1"/>
            <a:r>
              <a:rPr lang="en-US" altLang="zh-CN" dirty="0" smtClean="0"/>
              <a:t>Second level</a:t>
            </a:r>
          </a:p>
          <a:p>
            <a:pPr lvl="2"/>
            <a:r>
              <a:rPr lang="en-US" altLang="zh-CN" dirty="0" smtClean="0"/>
              <a:t>Third level</a:t>
            </a:r>
          </a:p>
          <a:p>
            <a:pPr lvl="3"/>
            <a:r>
              <a:rPr lang="en-US" altLang="zh-CN" dirty="0" smtClean="0"/>
              <a:t>Fourth level</a:t>
            </a:r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D1267-7E2F-4700-9C61-E44B3548C528}" type="datetime1">
              <a:rPr lang="zh-CN" altLang="en-US"/>
              <a:pPr>
                <a:defRPr/>
              </a:pPr>
              <a:t>2018-10-16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A3148-A2A2-499D-8AD4-A42AA392E762}" type="datetime1">
              <a:rPr lang="zh-CN" altLang="en-US"/>
              <a:pPr>
                <a:defRPr/>
              </a:pPr>
              <a:t>2018-10-16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C93E-36B2-40C1-B7AC-83420700120D}" type="datetime1">
              <a:rPr lang="zh-CN" altLang="en-US"/>
              <a:pPr>
                <a:defRPr/>
              </a:pPr>
              <a:t>2018-10-16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F64D9-8DB8-45C9-BE2D-5E39827271F5}" type="datetime1">
              <a:rPr lang="zh-CN" altLang="en-US"/>
              <a:pPr>
                <a:defRPr/>
              </a:pPr>
              <a:t>2018-10-16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AF6A-52DC-4802-83F2-94AEEBC406E5}" type="datetime1">
              <a:rPr lang="zh-CN" altLang="en-US"/>
              <a:pPr>
                <a:defRPr/>
              </a:pPr>
              <a:t>2018-10-16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16514-12AA-447E-822F-DD9EDA71C173}" type="datetime1">
              <a:rPr lang="zh-CN" altLang="en-US"/>
              <a:pPr>
                <a:defRPr/>
              </a:pPr>
              <a:t>2018-10-16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35B66-8F1E-468F-A06B-AB51DFF38B68}" type="datetime1">
              <a:rPr lang="zh-CN" altLang="en-US"/>
              <a:pPr>
                <a:defRPr/>
              </a:pPr>
              <a:t>2018-10-16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2FB9D-30A9-4BE6-B289-DEFC83ECD8DC}" type="datetime1">
              <a:rPr lang="zh-CN" altLang="en-US"/>
              <a:pPr>
                <a:defRPr/>
              </a:pPr>
              <a:t>2018-10-16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3648" y="53752"/>
            <a:ext cx="713913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单击此处编辑母版标题样式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endParaRPr lang="zh-CN" altLang="en-US" dirty="0" smtClean="0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/>
            </a:lvl1pPr>
          </a:lstStyle>
          <a:p>
            <a:pPr>
              <a:defRPr/>
            </a:pPr>
            <a:fld id="{1DFA9564-8B1D-46BF-A8FC-7DF2AC969463}" type="datetime1">
              <a:rPr lang="zh-CN" altLang="en-US"/>
              <a:pPr>
                <a:defRPr/>
              </a:pPr>
              <a:t>2018-10-16</a:t>
            </a:fld>
            <a:endParaRPr lang="en-US" altLang="zh-CN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矩形 9"/>
          <p:cNvSpPr/>
          <p:nvPr userDrawn="1"/>
        </p:nvSpPr>
        <p:spPr bwMode="auto">
          <a:xfrm>
            <a:off x="0" y="6669360"/>
            <a:ext cx="9144000" cy="188640"/>
          </a:xfrm>
          <a:prstGeom prst="rect">
            <a:avLst/>
          </a:prstGeom>
          <a:solidFill>
            <a:srgbClr val="C3C3E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64"/>
            <a:ext cx="1403302" cy="102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ransition>
    <p:split orient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rgbClr val="FF0000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微软雅黑" pitchFamily="34" charset="-122"/>
          <a:ea typeface="微软雅黑" pitchFamily="34" charset="-122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ea typeface="黑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0090F2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B0F0"/>
        </a:buClr>
        <a:buSzPct val="90000"/>
        <a:buFont typeface="Wingdings" pitchFamily="2" charset="2"/>
        <a:buChar char="n"/>
        <a:defRPr sz="2800">
          <a:solidFill>
            <a:srgbClr val="003399"/>
          </a:solidFill>
          <a:latin typeface="微软雅黑" pitchFamily="34" charset="-122"/>
          <a:ea typeface="微软雅黑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B050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latin typeface="微软雅黑" pitchFamily="34" charset="-122"/>
          <a:ea typeface="微软雅黑" pitchFamily="34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99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3399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800">
          <a:solidFill>
            <a:srgbClr val="003399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8.emf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6.wmf"/><Relationship Id="rId10" Type="http://schemas.openxmlformats.org/officeDocument/2006/relationships/image" Target="../media/image4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062664" cy="1470025"/>
          </a:xfrm>
        </p:spPr>
        <p:txBody>
          <a:bodyPr/>
          <a:lstStyle/>
          <a:p>
            <a:r>
              <a:rPr lang="en-US" altLang="zh-CN" dirty="0" smtClean="0">
                <a:effectLst/>
              </a:rPr>
              <a:t>HEPS</a:t>
            </a:r>
            <a:r>
              <a:rPr lang="zh-CN" altLang="en-US" dirty="0">
                <a:effectLst/>
              </a:rPr>
              <a:t>数字</a:t>
            </a:r>
            <a:r>
              <a:rPr lang="en-US" altLang="zh-CN" dirty="0">
                <a:effectLst/>
              </a:rPr>
              <a:t>BPM</a:t>
            </a:r>
            <a:r>
              <a:rPr lang="zh-CN" altLang="en-US" dirty="0">
                <a:effectLst/>
              </a:rPr>
              <a:t>电子学研究与进展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683568" y="4293096"/>
            <a:ext cx="8064896" cy="1584175"/>
          </a:xfrm>
        </p:spPr>
        <p:txBody>
          <a:bodyPr/>
          <a:lstStyle/>
          <a:p>
            <a:r>
              <a:rPr lang="zh-CN" altLang="en-US" u="sng" dirty="0" smtClean="0"/>
              <a:t>魏书军</a:t>
            </a:r>
            <a:r>
              <a:rPr lang="zh-CN" altLang="en-US" dirty="0" smtClean="0"/>
              <a:t>，随艳峰，叶强，麻惠洲，杜垚垚，马宇飞，张醒儿，黄玺洋，卢艳华，杨静等</a:t>
            </a:r>
            <a:endParaRPr lang="en-US" altLang="zh-CN" dirty="0" smtClean="0"/>
          </a:p>
          <a:p>
            <a:r>
              <a:rPr lang="en-US" altLang="zh-CN" dirty="0" smtClean="0"/>
              <a:t>2018.10.14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实物照片</a:t>
            </a:r>
            <a:endParaRPr lang="zh-CN" alt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7111851" cy="516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614476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7584" y="53752"/>
            <a:ext cx="8316416" cy="150304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/>
              <a:t>4. </a:t>
            </a:r>
            <a:r>
              <a:rPr lang="zh-CN" altLang="en-US" dirty="0"/>
              <a:t>温度对</a:t>
            </a:r>
            <a:r>
              <a:rPr lang="en-US" altLang="zh-CN" dirty="0"/>
              <a:t>DBPM</a:t>
            </a:r>
            <a:r>
              <a:rPr lang="zh-CN" altLang="en-US" dirty="0"/>
              <a:t>影响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zh-CN" altLang="en-US" dirty="0"/>
              <a:t>与解决办法</a:t>
            </a:r>
            <a:r>
              <a:rPr lang="zh-CN" altLang="en-US" dirty="0" smtClean="0"/>
              <a:t>讨论</a:t>
            </a:r>
            <a:endParaRPr lang="zh-CN" altLang="en-US" dirty="0"/>
          </a:p>
        </p:txBody>
      </p:sp>
      <p:pic>
        <p:nvPicPr>
          <p:cNvPr id="4" name="Picture 3" descr="D:\DBPM_ALL\wzz王之琢\恒温机柜中BPM随温度变化—X_dire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6" y="1412776"/>
            <a:ext cx="637983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D:\DBPM_ALL\wzz王之琢\恒温机柜中BPM随温度变化—Y_direc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142" y="3501008"/>
            <a:ext cx="6092316" cy="33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768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139136" cy="1143000"/>
          </a:xfrm>
        </p:spPr>
        <p:txBody>
          <a:bodyPr/>
          <a:lstStyle/>
          <a:p>
            <a:r>
              <a:rPr lang="zh-CN" altLang="en-US" dirty="0" smtClean="0"/>
              <a:t>解决方法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115616" y="1556792"/>
            <a:ext cx="7776864" cy="45693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恒温控制（恒温机柜，恒温机箱，恒温板卡）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交联开关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Pilot Tone</a:t>
            </a:r>
            <a:r>
              <a:rPr lang="zh-CN" altLang="en-US" b="1" dirty="0" smtClean="0"/>
              <a:t>方式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bg1">
                    <a:lumMod val="75000"/>
                  </a:schemeClr>
                </a:solidFill>
              </a:rPr>
              <a:t>温度补偿算法</a:t>
            </a:r>
            <a:endParaRPr lang="en-US" altLang="zh-CN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。。。</a:t>
            </a:r>
            <a:endParaRPr lang="zh-CN" altLang="en-US" b="1" dirty="0"/>
          </a:p>
        </p:txBody>
      </p:sp>
      <p:pic>
        <p:nvPicPr>
          <p:cNvPr id="2052" name="Picture 4" descr="http://a0.att.hudong.com/33/81/20200000013920144734819887881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492896"/>
            <a:ext cx="3312368" cy="3658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49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“半导体制冷 片”的图片搜索结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141744"/>
            <a:ext cx="1512590" cy="151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88840" y="0"/>
            <a:ext cx="7355160" cy="1043608"/>
          </a:xfrm>
        </p:spPr>
        <p:txBody>
          <a:bodyPr/>
          <a:lstStyle/>
          <a:p>
            <a:r>
              <a:rPr lang="zh-CN" altLang="en-US" dirty="0" smtClean="0"/>
              <a:t>恒温机柜，恒温机箱，恒温板卡</a:t>
            </a:r>
            <a:endParaRPr lang="zh-CN" altLang="en-US" dirty="0"/>
          </a:p>
        </p:txBody>
      </p:sp>
      <p:pic>
        <p:nvPicPr>
          <p:cNvPr id="3079" name="Picture 7" descr="“工业 恒温机箱 水冷”的图片搜索结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89804"/>
            <a:ext cx="3796705" cy="237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5471641" cy="382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722406"/>
            <a:ext cx="5004048" cy="19319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矩形 3"/>
          <p:cNvSpPr/>
          <p:nvPr/>
        </p:nvSpPr>
        <p:spPr>
          <a:xfrm>
            <a:off x="4663727" y="2636912"/>
            <a:ext cx="44447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tx1"/>
                </a:solidFill>
              </a:rPr>
              <a:t>用机箱内</a:t>
            </a:r>
            <a:r>
              <a:rPr lang="zh-CN" altLang="en-US" sz="1800" dirty="0" smtClean="0">
                <a:solidFill>
                  <a:schemeClr val="tx1"/>
                </a:solidFill>
              </a:rPr>
              <a:t>电子学加</a:t>
            </a:r>
            <a:r>
              <a:rPr lang="zh-CN" altLang="en-US" sz="1800" dirty="0">
                <a:solidFill>
                  <a:schemeClr val="tx1"/>
                </a:solidFill>
              </a:rPr>
              <a:t>执机箱高于室温；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tx1"/>
                </a:solidFill>
              </a:rPr>
              <a:t>用脉宽调制风扇作降温控制；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tx1"/>
                </a:solidFill>
              </a:rPr>
              <a:t>温度</a:t>
            </a:r>
            <a:r>
              <a:rPr lang="zh-CN" altLang="en-US" sz="1800" dirty="0" smtClean="0">
                <a:solidFill>
                  <a:schemeClr val="tx1"/>
                </a:solidFill>
              </a:rPr>
              <a:t>变化可小于</a:t>
            </a:r>
            <a:r>
              <a:rPr lang="en-US" altLang="zh-CN" sz="1800" dirty="0">
                <a:solidFill>
                  <a:schemeClr val="tx1"/>
                </a:solidFill>
              </a:rPr>
              <a:t>0.1</a:t>
            </a:r>
            <a:r>
              <a:rPr lang="zh-CN" altLang="en-US" sz="1800" dirty="0">
                <a:solidFill>
                  <a:schemeClr val="tx1"/>
                </a:solidFill>
              </a:rPr>
              <a:t>度。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tx1"/>
                </a:solidFill>
              </a:rPr>
              <a:t>风扇控制频率：</a:t>
            </a:r>
            <a:r>
              <a:rPr lang="en-US" altLang="zh-CN" sz="1800" dirty="0" smtClean="0">
                <a:solidFill>
                  <a:schemeClr val="tx1"/>
                </a:solidFill>
              </a:rPr>
              <a:t>1KHz~25KHz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9" y="5301208"/>
            <a:ext cx="1993069" cy="12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4569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53752"/>
            <a:ext cx="4752528" cy="1143000"/>
          </a:xfrm>
        </p:spPr>
        <p:txBody>
          <a:bodyPr/>
          <a:lstStyle/>
          <a:p>
            <a:r>
              <a:rPr lang="zh-CN" altLang="en-US" dirty="0" smtClean="0"/>
              <a:t>交联开关方法</a:t>
            </a:r>
            <a:endParaRPr lang="zh-CN" altLang="en-US" dirty="0"/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5182432" cy="2767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518284"/>
              </p:ext>
            </p:extLst>
          </p:nvPr>
        </p:nvGraphicFramePr>
        <p:xfrm>
          <a:off x="3059832" y="4509120"/>
          <a:ext cx="5720705" cy="794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4" imgW="3200400" imgH="444240" progId="Equation.DSMT4">
                  <p:embed/>
                </p:oleObj>
              </mc:Choice>
              <mc:Fallback>
                <p:oleObj name="Equation" r:id="rId4" imgW="32004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59832" y="4509120"/>
                        <a:ext cx="5720705" cy="79457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2476510"/>
              </p:ext>
            </p:extLst>
          </p:nvPr>
        </p:nvGraphicFramePr>
        <p:xfrm>
          <a:off x="3092450" y="5726113"/>
          <a:ext cx="5621338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6" imgW="3124080" imgH="444240" progId="Equation.DSMT4">
                  <p:embed/>
                </p:oleObj>
              </mc:Choice>
              <mc:Fallback>
                <p:oleObj name="Equation" r:id="rId6" imgW="312408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92450" y="5726113"/>
                        <a:ext cx="5621338" cy="7985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14" y="4252320"/>
            <a:ext cx="2257778" cy="241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841" y="2613966"/>
            <a:ext cx="2342806" cy="16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5322"/>
            <a:ext cx="2248495" cy="16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右箭头 8"/>
          <p:cNvSpPr/>
          <p:nvPr/>
        </p:nvSpPr>
        <p:spPr>
          <a:xfrm rot="5400000">
            <a:off x="7236296" y="1988840"/>
            <a:ext cx="432048" cy="5760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0164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初步测试结果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9" y="1187646"/>
            <a:ext cx="3874903" cy="274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59" y="3977113"/>
            <a:ext cx="3874903" cy="267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87647"/>
            <a:ext cx="3874903" cy="274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weisj\Pictures\DBPM_SW_ON_OF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943" y="3977114"/>
            <a:ext cx="3848960" cy="262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圆角矩形 6"/>
          <p:cNvSpPr/>
          <p:nvPr/>
        </p:nvSpPr>
        <p:spPr bwMode="auto">
          <a:xfrm>
            <a:off x="5724128" y="5445224"/>
            <a:ext cx="1305266" cy="864097"/>
          </a:xfrm>
          <a:prstGeom prst="roundRect">
            <a:avLst/>
          </a:prstGeom>
          <a:noFill/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7528580" y="5553236"/>
            <a:ext cx="571812" cy="648072"/>
          </a:xfrm>
          <a:prstGeom prst="roundRect">
            <a:avLst/>
          </a:prstGeom>
          <a:noFill/>
          <a:ln w="28575" cap="flat" cmpd="sng" algn="ctr">
            <a:solidFill>
              <a:srgbClr val="FF0066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7380" y="4144266"/>
            <a:ext cx="241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00"/>
                </a:solidFill>
              </a:rPr>
              <a:t>Turn ON  Status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6376761" y="4605931"/>
            <a:ext cx="499495" cy="81967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>
            <a:stCxn id="9" idx="2"/>
          </p:cNvCxnSpPr>
          <p:nvPr/>
        </p:nvCxnSpPr>
        <p:spPr>
          <a:xfrm>
            <a:off x="7273514" y="4605931"/>
            <a:ext cx="610854" cy="90003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682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2254459" y="116632"/>
            <a:ext cx="5220072" cy="792088"/>
          </a:xfrm>
        </p:spPr>
        <p:txBody>
          <a:bodyPr/>
          <a:lstStyle/>
          <a:p>
            <a:r>
              <a:rPr lang="en-US" altLang="zh-CN" dirty="0" smtClean="0"/>
              <a:t>Pilot-Tone</a:t>
            </a:r>
            <a:r>
              <a:rPr lang="zh-CN" altLang="en-US" dirty="0" smtClean="0"/>
              <a:t>方法</a:t>
            </a:r>
            <a:endParaRPr lang="zh-CN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08720"/>
            <a:ext cx="6210063" cy="2792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60" y="3933056"/>
            <a:ext cx="8276745" cy="270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914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Pilot-tone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8" y="1304495"/>
            <a:ext cx="4338478" cy="441919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036" y="1412776"/>
            <a:ext cx="3870146" cy="420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04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Pilot-tone </a:t>
            </a:r>
            <a:r>
              <a:rPr lang="zh-CN" altLang="en-US" dirty="0" smtClean="0"/>
              <a:t>硬件测试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0" y="1196752"/>
            <a:ext cx="4725144" cy="472514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8054" y="1412776"/>
            <a:ext cx="3970521" cy="3744416"/>
          </a:xfrm>
          <a:prstGeom prst="rect">
            <a:avLst/>
          </a:prstGeo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240500" y="2492896"/>
            <a:ext cx="8100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99"/>
              </a:buClr>
              <a:buSzPct val="75000"/>
              <a:buFont typeface="Wingdings" panose="05000000000000000000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75000"/>
              <a:buFont typeface="Wingdings" panose="05000000000000000000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75000"/>
              <a:buFont typeface="Wingdings" panose="05000000000000000000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panose="05000000000000000000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panose="05000000000000000000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panose="05000000000000000000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panose="05000000000000000000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+mj-cs"/>
              </a:rPr>
              <a:t>497MHz</a:t>
            </a:r>
            <a:endParaRPr lang="en-US" altLang="zh-CN" sz="2000" b="1" dirty="0">
              <a:solidFill>
                <a:srgbClr val="FFFF00"/>
              </a:solidFill>
              <a:latin typeface="Arial Narrow" panose="020B0606020202030204" pitchFamily="34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409543" y="2492896"/>
            <a:ext cx="8100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03399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3399"/>
              </a:buClr>
              <a:buSzPct val="75000"/>
              <a:buFont typeface="Wingdings" panose="05000000000000000000" pitchFamily="2" charset="2"/>
              <a:buChar char="-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3399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3399"/>
              </a:buClr>
              <a:buSzPct val="75000"/>
              <a:buFont typeface="Wingdings" panose="05000000000000000000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3399"/>
              </a:buClr>
              <a:buSzPct val="75000"/>
              <a:buFont typeface="Wingdings" panose="05000000000000000000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panose="05000000000000000000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panose="05000000000000000000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panose="05000000000000000000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75000"/>
              <a:buFont typeface="Wingdings" panose="05000000000000000000" pitchFamily="2" charset="2"/>
              <a:buChar char="-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0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+mj-cs"/>
              </a:rPr>
              <a:t>500MHz</a:t>
            </a:r>
            <a:endParaRPr lang="en-US" altLang="zh-CN" sz="2000" b="1" dirty="0">
              <a:solidFill>
                <a:srgbClr val="FFFF00"/>
              </a:solidFill>
              <a:latin typeface="Arial Narrow" panose="020B0606020202030204" pitchFamily="34" charset="0"/>
              <a:ea typeface="微软雅黑" panose="020B0503020204020204" pitchFamily="34" charset="-122"/>
              <a:cs typeface="+mj-cs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6894258" y="2893006"/>
            <a:ext cx="270030" cy="17595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>
            <a:off x="7377223" y="2811813"/>
            <a:ext cx="155678" cy="26393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005826" y="3140968"/>
            <a:ext cx="1970838" cy="2016224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905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16824" cy="1143000"/>
          </a:xfrm>
        </p:spPr>
        <p:txBody>
          <a:bodyPr/>
          <a:lstStyle/>
          <a:p>
            <a:r>
              <a:rPr lang="zh-CN" altLang="en-US" dirty="0" smtClean="0"/>
              <a:t>实验至</a:t>
            </a:r>
            <a:r>
              <a:rPr lang="en-US" altLang="zh-CN" dirty="0" smtClean="0"/>
              <a:t>Pilot Tone</a:t>
            </a:r>
            <a:r>
              <a:rPr lang="zh-CN" altLang="en-US" dirty="0" smtClean="0"/>
              <a:t>实验平台搭建</a:t>
            </a:r>
            <a:endParaRPr lang="zh-CN" alt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91001"/>
            <a:ext cx="8618267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80319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63688" y="53752"/>
            <a:ext cx="6480720" cy="1143000"/>
          </a:xfrm>
        </p:spPr>
        <p:txBody>
          <a:bodyPr/>
          <a:lstStyle/>
          <a:p>
            <a:pPr algn="l"/>
            <a:r>
              <a:rPr lang="zh-CN" altLang="en-US" dirty="0" smtClean="0"/>
              <a:t>报告内容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3648" y="1124744"/>
            <a:ext cx="6120680" cy="5445224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b="1" dirty="0" smtClean="0"/>
              <a:t>系统需求</a:t>
            </a:r>
            <a:endParaRPr lang="en-US" altLang="zh-CN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b="1" dirty="0" smtClean="0"/>
              <a:t>系统架构</a:t>
            </a:r>
            <a:endParaRPr lang="en-US" altLang="zh-CN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altLang="zh-CN" b="1" dirty="0" smtClean="0"/>
              <a:t>DBPM</a:t>
            </a:r>
            <a:r>
              <a:rPr lang="zh-CN" altLang="en-US" b="1" dirty="0" smtClean="0"/>
              <a:t>电子学硬件设计与初步测试</a:t>
            </a:r>
            <a:endParaRPr lang="en-US" altLang="zh-CN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b="1" dirty="0" smtClean="0"/>
              <a:t>温度对</a:t>
            </a:r>
            <a:r>
              <a:rPr lang="en-US" altLang="zh-CN" b="1" dirty="0" smtClean="0"/>
              <a:t>DBPM</a:t>
            </a:r>
            <a:r>
              <a:rPr lang="zh-CN" altLang="en-US" b="1" dirty="0" smtClean="0"/>
              <a:t>影响与解决办法讨论</a:t>
            </a:r>
            <a:endParaRPr lang="en-US" altLang="zh-CN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b="1" dirty="0" smtClean="0"/>
              <a:t>测试系统在</a:t>
            </a:r>
            <a:r>
              <a:rPr lang="en-US" altLang="zh-CN" b="1" dirty="0" smtClean="0"/>
              <a:t>DBPM</a:t>
            </a:r>
            <a:r>
              <a:rPr lang="zh-CN" altLang="en-US" b="1" dirty="0" smtClean="0"/>
              <a:t>建设中的重要性</a:t>
            </a:r>
            <a:endParaRPr lang="en-US" altLang="zh-CN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b="1" dirty="0" smtClean="0"/>
              <a:t>未来</a:t>
            </a:r>
            <a:r>
              <a:rPr lang="en-US" altLang="zh-CN" b="1" dirty="0" smtClean="0"/>
              <a:t>DBPM</a:t>
            </a:r>
            <a:r>
              <a:rPr lang="zh-CN" altLang="en-US" b="1" dirty="0" smtClean="0"/>
              <a:t>系统运行设想</a:t>
            </a:r>
            <a:endParaRPr lang="en-US" altLang="zh-CN" b="1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zh-CN" altLang="en-US" b="1" dirty="0" smtClean="0"/>
              <a:t>致谢！</a:t>
            </a:r>
            <a:endParaRPr lang="zh-CN" alt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53752"/>
            <a:ext cx="8964488" cy="1143000"/>
          </a:xfrm>
        </p:spPr>
        <p:txBody>
          <a:bodyPr/>
          <a:lstStyle/>
          <a:p>
            <a:r>
              <a:rPr lang="en-US" altLang="zh-CN" dirty="0" smtClean="0"/>
              <a:t>5. </a:t>
            </a:r>
            <a:r>
              <a:rPr lang="zh-CN" altLang="en-US" dirty="0" smtClean="0"/>
              <a:t>测试</a:t>
            </a:r>
            <a:r>
              <a:rPr lang="zh-CN" altLang="en-US" dirty="0"/>
              <a:t>系统在</a:t>
            </a:r>
            <a:r>
              <a:rPr lang="en-US" altLang="zh-CN" dirty="0"/>
              <a:t>DBPM</a:t>
            </a:r>
            <a:r>
              <a:rPr lang="zh-CN" altLang="en-US" dirty="0"/>
              <a:t>建设中的</a:t>
            </a:r>
            <a:r>
              <a:rPr lang="zh-CN" altLang="en-US" dirty="0" smtClean="0"/>
              <a:t>重要性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484784"/>
            <a:ext cx="8856984" cy="5112568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zh-CN" altLang="zh-CN" dirty="0" smtClean="0"/>
              <a:t>对</a:t>
            </a:r>
            <a:r>
              <a:rPr lang="zh-CN" altLang="zh-CN" dirty="0"/>
              <a:t>设计、生产的电子学进行规范、系统的测试，是保障所设计、生产电子学系统</a:t>
            </a:r>
            <a:r>
              <a:rPr lang="zh-CN" altLang="zh-CN" b="1" dirty="0"/>
              <a:t>稳定、可靠</a:t>
            </a:r>
            <a:r>
              <a:rPr lang="zh-CN" altLang="zh-CN" dirty="0"/>
              <a:t>工作前提和基础；</a:t>
            </a:r>
          </a:p>
          <a:p>
            <a:pPr lvl="0">
              <a:lnSpc>
                <a:spcPct val="150000"/>
              </a:lnSpc>
            </a:pPr>
            <a:r>
              <a:rPr lang="zh-CN" altLang="zh-CN" dirty="0" smtClean="0"/>
              <a:t>测试</a:t>
            </a:r>
            <a:r>
              <a:rPr lang="zh-CN" altLang="zh-CN" dirty="0"/>
              <a:t>系统的建成将能够</a:t>
            </a:r>
            <a:r>
              <a:rPr lang="zh-CN" altLang="zh-CN" b="1" dirty="0"/>
              <a:t>提高</a:t>
            </a:r>
            <a:r>
              <a:rPr lang="zh-CN" altLang="zh-CN" dirty="0"/>
              <a:t>生产</a:t>
            </a:r>
            <a:r>
              <a:rPr lang="zh-CN" altLang="zh-CN" b="1" dirty="0"/>
              <a:t>测试效率</a:t>
            </a:r>
            <a:r>
              <a:rPr lang="zh-CN" altLang="zh-CN" dirty="0"/>
              <a:t>，它能够为在工期内完成全部产品的测试提供可靠的保障；</a:t>
            </a:r>
          </a:p>
          <a:p>
            <a:pPr lvl="0">
              <a:lnSpc>
                <a:spcPct val="150000"/>
              </a:lnSpc>
            </a:pPr>
            <a:r>
              <a:rPr lang="zh-CN" altLang="zh-CN" dirty="0" smtClean="0"/>
              <a:t>测试</a:t>
            </a:r>
            <a:r>
              <a:rPr lang="zh-CN" altLang="zh-CN" dirty="0"/>
              <a:t>系统是</a:t>
            </a:r>
            <a:r>
              <a:rPr lang="zh-CN" altLang="zh-CN" b="1" dirty="0"/>
              <a:t>未来</a:t>
            </a:r>
            <a:r>
              <a:rPr lang="zh-CN" altLang="zh-CN" b="1" dirty="0" smtClean="0"/>
              <a:t>在线</a:t>
            </a:r>
            <a:r>
              <a:rPr lang="zh-CN" altLang="en-US" b="1" dirty="0" smtClean="0"/>
              <a:t>监测，故障诊断</a:t>
            </a:r>
            <a:r>
              <a:rPr lang="zh-CN" altLang="zh-CN" b="1" dirty="0" smtClean="0"/>
              <a:t>、</a:t>
            </a:r>
            <a:r>
              <a:rPr lang="zh-CN" altLang="en-US" b="1" dirty="0" smtClean="0"/>
              <a:t>以及</a:t>
            </a:r>
            <a:r>
              <a:rPr lang="zh-CN" altLang="zh-CN" b="1" dirty="0" smtClean="0"/>
              <a:t>刻度</a:t>
            </a:r>
            <a:r>
              <a:rPr lang="zh-CN" altLang="zh-CN" b="1" dirty="0"/>
              <a:t>系统的前身</a:t>
            </a:r>
            <a:r>
              <a:rPr lang="zh-CN" altLang="zh-CN" dirty="0"/>
              <a:t>，</a:t>
            </a:r>
            <a:r>
              <a:rPr lang="zh-CN" altLang="zh-CN" dirty="0" smtClean="0"/>
              <a:t>是</a:t>
            </a:r>
            <a:r>
              <a:rPr lang="zh-CN" altLang="en-US" dirty="0" smtClean="0"/>
              <a:t>上述功能</a:t>
            </a:r>
            <a:r>
              <a:rPr lang="zh-CN" altLang="zh-CN" dirty="0" smtClean="0"/>
              <a:t>的</a:t>
            </a:r>
            <a:r>
              <a:rPr lang="zh-CN" altLang="zh-CN" b="1" dirty="0"/>
              <a:t>实验室版本</a:t>
            </a:r>
            <a:r>
              <a:rPr lang="zh-CN" altLang="zh-CN" dirty="0"/>
              <a:t>。</a:t>
            </a:r>
          </a:p>
          <a:p>
            <a:pPr>
              <a:lnSpc>
                <a:spcPct val="150000"/>
              </a:lnSpc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36992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测试系统设</a:t>
            </a:r>
            <a:r>
              <a:rPr lang="zh-CN" altLang="en-US" dirty="0"/>
              <a:t>想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6024" y="1484784"/>
            <a:ext cx="2195736" cy="2376263"/>
          </a:xfrm>
        </p:spPr>
        <p:txBody>
          <a:bodyPr/>
          <a:lstStyle/>
          <a:p>
            <a:r>
              <a:rPr lang="zh-CN" altLang="en-US" b="1" dirty="0" smtClean="0"/>
              <a:t>质量控制</a:t>
            </a:r>
            <a:endParaRPr lang="en-US" altLang="zh-CN" b="1" dirty="0" smtClean="0"/>
          </a:p>
          <a:p>
            <a:r>
              <a:rPr lang="zh-CN" altLang="en-US" b="1" dirty="0" smtClean="0"/>
              <a:t>在线监测</a:t>
            </a:r>
            <a:endParaRPr lang="en-US" altLang="zh-CN" b="1" dirty="0" smtClean="0"/>
          </a:p>
          <a:p>
            <a:r>
              <a:rPr lang="zh-CN" altLang="en-US" b="1" dirty="0" smtClean="0"/>
              <a:t>故障诊断</a:t>
            </a:r>
            <a:endParaRPr lang="en-US" altLang="zh-CN" b="1" dirty="0" smtClean="0"/>
          </a:p>
          <a:p>
            <a:r>
              <a:rPr lang="zh-CN" altLang="en-US" b="1" dirty="0" smtClean="0"/>
              <a:t>在线刻度</a:t>
            </a:r>
            <a:endParaRPr lang="zh-CN" altLang="en-US" b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9254087"/>
              </p:ext>
            </p:extLst>
          </p:nvPr>
        </p:nvGraphicFramePr>
        <p:xfrm>
          <a:off x="2195736" y="1124744"/>
          <a:ext cx="6912768" cy="2445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2" name="Visio" r:id="rId3" imgW="13451270" imgH="4765770" progId="Visio.Drawing.11">
                  <p:embed/>
                </p:oleObj>
              </mc:Choice>
              <mc:Fallback>
                <p:oleObj name="Visio" r:id="rId3" imgW="13451270" imgH="4765770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124744"/>
                        <a:ext cx="6912768" cy="2445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0673947"/>
              </p:ext>
            </p:extLst>
          </p:nvPr>
        </p:nvGraphicFramePr>
        <p:xfrm>
          <a:off x="467544" y="3681680"/>
          <a:ext cx="7416824" cy="2915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3" name="Visio" r:id="rId5" imgW="14907016" imgH="5845770" progId="Visio.Drawing.11">
                  <p:embed/>
                </p:oleObj>
              </mc:Choice>
              <mc:Fallback>
                <p:oleObj name="Visio" r:id="rId5" imgW="14907016" imgH="584577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681680"/>
                        <a:ext cx="7416824" cy="2915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2316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139136" cy="1143000"/>
          </a:xfrm>
        </p:spPr>
        <p:txBody>
          <a:bodyPr/>
          <a:lstStyle/>
          <a:p>
            <a:r>
              <a:rPr lang="en-US" altLang="zh-CN" dirty="0" smtClean="0"/>
              <a:t>6. </a:t>
            </a:r>
            <a:r>
              <a:rPr lang="zh-CN" altLang="en-US" dirty="0" smtClean="0"/>
              <a:t>未来</a:t>
            </a:r>
            <a:r>
              <a:rPr lang="en-US" altLang="zh-CN" dirty="0"/>
              <a:t>DBPM</a:t>
            </a:r>
            <a:r>
              <a:rPr lang="zh-CN" altLang="en-US" dirty="0"/>
              <a:t>系统运行</a:t>
            </a:r>
            <a:r>
              <a:rPr lang="zh-CN" altLang="en-US" dirty="0" smtClean="0"/>
              <a:t>设想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69649" y="1628800"/>
            <a:ext cx="4392488" cy="496855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设计功能：</a:t>
            </a:r>
            <a:endParaRPr lang="en-US" altLang="zh-CN" b="1" dirty="0" smtClean="0"/>
          </a:p>
          <a:p>
            <a:pPr lvl="1">
              <a:lnSpc>
                <a:spcPct val="150000"/>
              </a:lnSpc>
            </a:pPr>
            <a:r>
              <a:rPr lang="zh-CN" altLang="en-US" b="1" dirty="0" smtClean="0"/>
              <a:t>硬件设计中充分利用</a:t>
            </a:r>
            <a:r>
              <a:rPr lang="en-US" altLang="zh-CN" b="1" dirty="0" smtClean="0"/>
              <a:t>PT</a:t>
            </a:r>
            <a:r>
              <a:rPr lang="zh-CN" altLang="en-US" b="1" dirty="0" smtClean="0"/>
              <a:t>硬件逻辑；</a:t>
            </a:r>
            <a:endParaRPr lang="en-US" altLang="zh-CN" b="1" dirty="0" smtClean="0"/>
          </a:p>
          <a:p>
            <a:pPr lvl="1">
              <a:lnSpc>
                <a:spcPct val="150000"/>
              </a:lnSpc>
            </a:pPr>
            <a:r>
              <a:rPr lang="zh-CN" altLang="en-US" b="1" dirty="0" smtClean="0"/>
              <a:t>固件程序中设计刻度、监测和诊断逻辑；</a:t>
            </a:r>
            <a:endParaRPr lang="en-US" altLang="zh-CN" b="1" dirty="0" smtClean="0"/>
          </a:p>
          <a:p>
            <a:pPr lvl="1">
              <a:lnSpc>
                <a:spcPct val="150000"/>
              </a:lnSpc>
            </a:pPr>
            <a:r>
              <a:rPr lang="zh-CN" altLang="en-US" b="1" dirty="0" smtClean="0"/>
              <a:t>软件中设计相应逻辑功能</a:t>
            </a:r>
            <a:endParaRPr lang="en-US" altLang="zh-CN" b="1" dirty="0" smtClean="0"/>
          </a:p>
          <a:p>
            <a:pPr lvl="1">
              <a:lnSpc>
                <a:spcPct val="150000"/>
              </a:lnSpc>
            </a:pPr>
            <a:r>
              <a:rPr lang="en-US" altLang="zh-CN" b="1" dirty="0" smtClean="0"/>
              <a:t>PL</a:t>
            </a:r>
            <a:r>
              <a:rPr lang="zh-CN" altLang="en-US" b="1" dirty="0" smtClean="0"/>
              <a:t>逻辑需要远程可重配置</a:t>
            </a:r>
            <a:endParaRPr lang="en-US" altLang="zh-CN" b="1" dirty="0" smtClean="0"/>
          </a:p>
          <a:p>
            <a:pPr lvl="1">
              <a:lnSpc>
                <a:spcPct val="150000"/>
              </a:lnSpc>
            </a:pPr>
            <a:endParaRPr lang="en-US" altLang="zh-CN" b="1" dirty="0" smtClean="0"/>
          </a:p>
          <a:p>
            <a:pPr lvl="1">
              <a:lnSpc>
                <a:spcPct val="150000"/>
              </a:lnSpc>
            </a:pPr>
            <a:endParaRPr lang="en-US" altLang="zh-CN" b="1" dirty="0" smtClean="0"/>
          </a:p>
          <a:p>
            <a:pPr lvl="1">
              <a:lnSpc>
                <a:spcPct val="150000"/>
              </a:lnSpc>
            </a:pPr>
            <a:endParaRPr lang="zh-CN" altLang="en-US" b="1" dirty="0"/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3875928" cy="423793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目标：远程维护</a:t>
            </a:r>
            <a:endParaRPr lang="en-US" altLang="zh-CN" b="1" dirty="0" smtClean="0"/>
          </a:p>
          <a:p>
            <a:pPr lvl="1">
              <a:lnSpc>
                <a:spcPct val="150000"/>
              </a:lnSpc>
            </a:pPr>
            <a:r>
              <a:rPr lang="zh-CN" altLang="en-US" b="1" dirty="0" smtClean="0"/>
              <a:t>通过命令在线刻度</a:t>
            </a:r>
            <a:endParaRPr lang="en-US" altLang="zh-CN" b="1" dirty="0" smtClean="0"/>
          </a:p>
          <a:p>
            <a:pPr lvl="1">
              <a:lnSpc>
                <a:spcPct val="150000"/>
              </a:lnSpc>
            </a:pPr>
            <a:r>
              <a:rPr lang="zh-CN" altLang="en-US" b="1" dirty="0" smtClean="0"/>
              <a:t>自动在线监测</a:t>
            </a:r>
            <a:endParaRPr lang="en-US" altLang="zh-CN" b="1" dirty="0" smtClean="0"/>
          </a:p>
          <a:p>
            <a:pPr lvl="1">
              <a:lnSpc>
                <a:spcPct val="150000"/>
              </a:lnSpc>
            </a:pPr>
            <a:r>
              <a:rPr lang="zh-CN" altLang="en-US" b="1" dirty="0"/>
              <a:t>自动故障诊断</a:t>
            </a:r>
            <a:endParaRPr lang="en-US" altLang="zh-CN" b="1" dirty="0"/>
          </a:p>
          <a:p>
            <a:pPr marL="0" indent="0">
              <a:lnSpc>
                <a:spcPct val="150000"/>
              </a:lnSpc>
              <a:buNone/>
            </a:pPr>
            <a:endParaRPr lang="zh-CN" altLang="en-US" b="1" dirty="0"/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4427984" y="4509120"/>
            <a:ext cx="4644008" cy="2088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715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139136" cy="1143000"/>
          </a:xfrm>
        </p:spPr>
        <p:txBody>
          <a:bodyPr/>
          <a:lstStyle/>
          <a:p>
            <a:r>
              <a:rPr lang="en-US" altLang="zh-CN" dirty="0" smtClean="0"/>
              <a:t>7. </a:t>
            </a:r>
            <a:r>
              <a:rPr lang="zh-CN" altLang="en-US" dirty="0" smtClean="0"/>
              <a:t>致谢！！！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0" y="1337042"/>
            <a:ext cx="91440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b="1" dirty="0" smtClean="0">
                <a:solidFill>
                  <a:schemeClr val="accent1">
                    <a:lumMod val="25000"/>
                  </a:schemeClr>
                </a:solidFill>
              </a:rPr>
              <a:t>	</a:t>
            </a:r>
            <a:r>
              <a:rPr lang="zh-CN" altLang="en-US" b="1" dirty="0">
                <a:solidFill>
                  <a:schemeClr val="accent1">
                    <a:lumMod val="25000"/>
                  </a:schemeClr>
                </a:solidFill>
              </a:rPr>
              <a:t>感谢</a:t>
            </a:r>
            <a:r>
              <a:rPr lang="zh-CN" altLang="en-US" b="1" dirty="0" smtClean="0">
                <a:solidFill>
                  <a:schemeClr val="accent1">
                    <a:lumMod val="25000"/>
                  </a:schemeClr>
                </a:solidFill>
              </a:rPr>
              <a:t>来自</a:t>
            </a:r>
            <a:r>
              <a:rPr lang="en-US" altLang="zh-CN" b="1" dirty="0" smtClean="0">
                <a:solidFill>
                  <a:schemeClr val="accent1">
                    <a:lumMod val="25000"/>
                  </a:schemeClr>
                </a:solidFill>
              </a:rPr>
              <a:t>NSLSII</a:t>
            </a:r>
            <a:r>
              <a:rPr lang="zh-CN" altLang="en-US" b="1" dirty="0">
                <a:solidFill>
                  <a:schemeClr val="accent1">
                    <a:lumMod val="25000"/>
                  </a:schemeClr>
                </a:solidFill>
              </a:rPr>
              <a:t>，</a:t>
            </a:r>
            <a:r>
              <a:rPr lang="en-US" altLang="zh-CN" b="1" dirty="0">
                <a:solidFill>
                  <a:schemeClr val="accent1">
                    <a:lumMod val="25000"/>
                  </a:schemeClr>
                </a:solidFill>
              </a:rPr>
              <a:t>SIRIUS</a:t>
            </a:r>
            <a:r>
              <a:rPr lang="zh-CN" altLang="en-US" b="1" dirty="0" smtClean="0">
                <a:solidFill>
                  <a:schemeClr val="accent1">
                    <a:lumMod val="25000"/>
                  </a:schemeClr>
                </a:solidFill>
              </a:rPr>
              <a:t>，</a:t>
            </a:r>
            <a:r>
              <a:rPr lang="en-US" altLang="zh-CN" b="1" dirty="0">
                <a:solidFill>
                  <a:schemeClr val="accent1">
                    <a:lumMod val="25000"/>
                  </a:schemeClr>
                </a:solidFill>
              </a:rPr>
              <a:t>SSRF</a:t>
            </a:r>
            <a:r>
              <a:rPr lang="zh-CN" altLang="en-US" b="1" dirty="0">
                <a:solidFill>
                  <a:schemeClr val="accent1">
                    <a:lumMod val="25000"/>
                  </a:schemeClr>
                </a:solidFill>
              </a:rPr>
              <a:t>，</a:t>
            </a:r>
            <a:r>
              <a:rPr lang="en-US" altLang="zh-CN" b="1" dirty="0" smtClean="0">
                <a:solidFill>
                  <a:schemeClr val="accent1">
                    <a:lumMod val="25000"/>
                  </a:schemeClr>
                </a:solidFill>
              </a:rPr>
              <a:t>HLS</a:t>
            </a:r>
            <a:r>
              <a:rPr lang="zh-CN" altLang="en-US" b="1" dirty="0" smtClean="0">
                <a:solidFill>
                  <a:schemeClr val="accent1">
                    <a:lumMod val="25000"/>
                  </a:schemeClr>
                </a:solidFill>
              </a:rPr>
              <a:t>，科大等</a:t>
            </a:r>
            <a:r>
              <a:rPr lang="zh-CN" altLang="en-US" b="1" dirty="0" smtClean="0">
                <a:solidFill>
                  <a:schemeClr val="accent1">
                    <a:lumMod val="25000"/>
                  </a:schemeClr>
                </a:solidFill>
              </a:rPr>
              <a:t>同行专家的</a:t>
            </a:r>
            <a:r>
              <a:rPr lang="zh-CN" altLang="en-US" b="1" dirty="0">
                <a:solidFill>
                  <a:schemeClr val="accent1">
                    <a:lumMod val="25000"/>
                  </a:schemeClr>
                </a:solidFill>
              </a:rPr>
              <a:t>大力</a:t>
            </a:r>
            <a:r>
              <a:rPr lang="zh-CN" altLang="en-US" b="1" dirty="0" smtClean="0">
                <a:solidFill>
                  <a:schemeClr val="accent1">
                    <a:lumMod val="25000"/>
                  </a:schemeClr>
                </a:solidFill>
              </a:rPr>
              <a:t>帮助。</a:t>
            </a:r>
            <a:endParaRPr lang="en-US" altLang="zh-CN" b="1" dirty="0">
              <a:solidFill>
                <a:schemeClr val="accent1">
                  <a:lumMod val="2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/>
              <a:t>	</a:t>
            </a:r>
            <a:r>
              <a:rPr lang="zh-CN" altLang="en-US" b="1" dirty="0" smtClean="0"/>
              <a:t>感谢高能</a:t>
            </a:r>
            <a:r>
              <a:rPr lang="zh-CN" altLang="en-US" b="1" dirty="0" smtClean="0"/>
              <a:t>所及</a:t>
            </a:r>
            <a:r>
              <a:rPr lang="zh-CN" altLang="en-US" b="1" dirty="0" smtClean="0"/>
              <a:t>加速器中心领导的鼎力支持；</a:t>
            </a:r>
            <a:endParaRPr lang="en-US" altLang="zh-CN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/>
              <a:t>	</a:t>
            </a:r>
            <a:r>
              <a:rPr lang="zh-CN" altLang="en-US" b="1" dirty="0" smtClean="0"/>
              <a:t>感谢束测组参与本工作人员夜以继日的努力与付出，包括叶强，</a:t>
            </a:r>
            <a:r>
              <a:rPr lang="zh-CN" altLang="en-US" b="1" dirty="0"/>
              <a:t>随艳峰，</a:t>
            </a:r>
            <a:r>
              <a:rPr lang="zh-CN" altLang="en-US" b="1" dirty="0" smtClean="0"/>
              <a:t>麻</a:t>
            </a:r>
            <a:r>
              <a:rPr lang="zh-CN" altLang="en-US" b="1" dirty="0"/>
              <a:t>惠洲，杜垚垚</a:t>
            </a:r>
            <a:r>
              <a:rPr lang="zh-CN" altLang="en-US" b="1" dirty="0" smtClean="0"/>
              <a:t>，马宇飞</a:t>
            </a:r>
            <a:r>
              <a:rPr lang="zh-CN" altLang="en-US" b="1" dirty="0"/>
              <a:t>，</a:t>
            </a:r>
            <a:r>
              <a:rPr lang="zh-CN" altLang="en-US" b="1" dirty="0" smtClean="0"/>
              <a:t>张醒儿，</a:t>
            </a:r>
            <a:r>
              <a:rPr lang="zh-CN" altLang="en-US" b="1" dirty="0"/>
              <a:t>黄玺洋，卢艳华，杨静</a:t>
            </a:r>
            <a:r>
              <a:rPr lang="zh-CN" altLang="en-US" b="1" dirty="0" smtClean="0"/>
              <a:t>等。</a:t>
            </a:r>
            <a:endParaRPr lang="en-US" altLang="zh-CN" b="1" dirty="0" smtClean="0"/>
          </a:p>
        </p:txBody>
      </p:sp>
      <p:pic>
        <p:nvPicPr>
          <p:cNvPr id="10244" name="Picture 4" descr="https://timgsa.baidu.com/timg?image&amp;quality=80&amp;size=b9999_10000&amp;sec=1539205550958&amp;di=09d5541bf763414991d2687fc659e723&amp;imgtype=0&amp;src=http%3A%2F%2Fwww.51pptmoban.com%2Fd%2Ffile%2F2017%2F09%2F24%2F0c52f4bb799c5fcc7dd1f982ad4a7c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773" y="4719953"/>
            <a:ext cx="2852227" cy="213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893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32" y="2780928"/>
            <a:ext cx="7139136" cy="1143000"/>
          </a:xfrm>
        </p:spPr>
        <p:txBody>
          <a:bodyPr/>
          <a:lstStyle/>
          <a:p>
            <a:r>
              <a:rPr lang="zh-CN" altLang="en-US" dirty="0" smtClean="0"/>
              <a:t>谢谢！！！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786632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53752"/>
            <a:ext cx="6408712" cy="919530"/>
          </a:xfrm>
        </p:spPr>
        <p:txBody>
          <a:bodyPr/>
          <a:lstStyle/>
          <a:p>
            <a:r>
              <a:rPr lang="en-US" altLang="zh-CN" dirty="0" smtClean="0"/>
              <a:t>1. </a:t>
            </a:r>
            <a:r>
              <a:rPr lang="zh-CN" altLang="en-US" dirty="0" smtClean="0"/>
              <a:t>系统需求</a:t>
            </a:r>
            <a:endParaRPr lang="zh-CN" altLang="en-US" dirty="0"/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251520" y="3413766"/>
            <a:ext cx="8280920" cy="419449"/>
          </a:xfrm>
        </p:spPr>
        <p:txBody>
          <a:bodyPr/>
          <a:lstStyle/>
          <a:p>
            <a:r>
              <a:rPr lang="en-US" altLang="zh-CN" dirty="0"/>
              <a:t>Main Parameter of </a:t>
            </a:r>
            <a:r>
              <a:rPr lang="en-US" altLang="zh-CN" dirty="0" smtClean="0"/>
              <a:t>HEPS and DBPM</a:t>
            </a:r>
            <a:endParaRPr lang="zh-CN" altLang="en-US" dirty="0"/>
          </a:p>
        </p:txBody>
      </p:sp>
      <p:sp>
        <p:nvSpPr>
          <p:cNvPr id="5" name="内容占位符 3"/>
          <p:cNvSpPr txBox="1">
            <a:spLocks/>
          </p:cNvSpPr>
          <p:nvPr/>
        </p:nvSpPr>
        <p:spPr>
          <a:xfrm>
            <a:off x="64872" y="4149080"/>
            <a:ext cx="4482607" cy="244827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kern="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Storage ring circumference: 1296m</a:t>
            </a:r>
            <a:r>
              <a:rPr lang="zh-CN" altLang="en-US" kern="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，</a:t>
            </a:r>
            <a:r>
              <a:rPr lang="en-US" altLang="zh-CN" kern="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48</a:t>
            </a:r>
            <a:r>
              <a:rPr lang="zh-CN" altLang="en-US" kern="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*</a:t>
            </a:r>
            <a:r>
              <a:rPr lang="en-US" altLang="zh-CN" kern="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7BA</a:t>
            </a:r>
          </a:p>
          <a:p>
            <a:r>
              <a:rPr lang="zh-CN" altLang="en-US" kern="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Energy</a:t>
            </a:r>
            <a:r>
              <a:rPr lang="en-US" altLang="zh-CN" kern="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: </a:t>
            </a:r>
            <a:r>
              <a:rPr lang="zh-CN" altLang="en-US" kern="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6GeV</a:t>
            </a:r>
            <a:endParaRPr lang="en-US" altLang="zh-CN" kern="0" dirty="0" smtClean="0">
              <a:solidFill>
                <a:srgbClr val="7030A0"/>
              </a:solidFill>
              <a:latin typeface="Arial Narrow" panose="020B0606020202030204" pitchFamily="34" charset="0"/>
            </a:endParaRPr>
          </a:p>
          <a:p>
            <a:r>
              <a:rPr lang="en-US" altLang="zh-CN" kern="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E</a:t>
            </a:r>
            <a:r>
              <a:rPr lang="zh-CN" altLang="en-US" kern="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mittance</a:t>
            </a:r>
            <a:r>
              <a:rPr lang="en-US" altLang="zh-CN" kern="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: 60p</a:t>
            </a:r>
            <a:r>
              <a:rPr lang="zh-CN" altLang="en-US" kern="0" dirty="0" smtClean="0">
                <a:solidFill>
                  <a:srgbClr val="7030A0"/>
                </a:solidFill>
                <a:latin typeface="Arial Narrow" panose="020B0606020202030204" pitchFamily="34" charset="0"/>
              </a:rPr>
              <a:t>mrad</a:t>
            </a:r>
            <a:endParaRPr lang="zh-CN" altLang="en-US" kern="0" dirty="0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4773897"/>
              </p:ext>
            </p:extLst>
          </p:nvPr>
        </p:nvGraphicFramePr>
        <p:xfrm>
          <a:off x="4499992" y="3989830"/>
          <a:ext cx="4464496" cy="2592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endParaRPr lang="zh-CN" altLang="en-US" b="1" dirty="0"/>
                    </a:p>
                  </a:txBody>
                  <a:tcPr>
                    <a:pattFill prst="wd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b="1" dirty="0">
                          <a:solidFill>
                            <a:srgbClr val="C00000"/>
                          </a:solidFill>
                        </a:rPr>
                        <a:t>DBPM@HEPS</a:t>
                      </a:r>
                      <a:endParaRPr lang="zh-CN" altLang="en-US" sz="20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Turn</a:t>
                      </a:r>
                      <a:r>
                        <a:rPr lang="en-US" altLang="zh-CN" b="1" baseline="0" dirty="0"/>
                        <a:t> by Turn Data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u="sng" dirty="0">
                          <a:solidFill>
                            <a:srgbClr val="C00000"/>
                          </a:solidFill>
                        </a:rPr>
                        <a:t>1µm</a:t>
                      </a:r>
                      <a:r>
                        <a:rPr lang="en-US" altLang="zh-CN" b="1" u="sng" baseline="0" dirty="0">
                          <a:solidFill>
                            <a:srgbClr val="C00000"/>
                          </a:solidFill>
                        </a:rPr>
                        <a:t> @220kHz</a:t>
                      </a:r>
                      <a:endParaRPr lang="zh-CN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FA data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dirty="0">
                          <a:solidFill>
                            <a:srgbClr val="C00000"/>
                          </a:solidFill>
                        </a:rPr>
                        <a:t>0.3</a:t>
                      </a:r>
                      <a:r>
                        <a:rPr lang="en-US" altLang="zh-CN" b="1" u="sng" dirty="0">
                          <a:solidFill>
                            <a:srgbClr val="C00000"/>
                          </a:solidFill>
                        </a:rPr>
                        <a:t>µm</a:t>
                      </a:r>
                      <a:r>
                        <a:rPr lang="en-US" altLang="zh-CN" b="1" u="sng" baseline="0" dirty="0">
                          <a:solidFill>
                            <a:srgbClr val="C00000"/>
                          </a:solidFill>
                        </a:rPr>
                        <a:t> @22KHz</a:t>
                      </a:r>
                      <a:endParaRPr lang="zh-CN" altLang="en-US" b="1" dirty="0">
                        <a:solidFill>
                          <a:srgbClr val="C00000"/>
                        </a:solidFill>
                      </a:endParaRPr>
                    </a:p>
                    <a:p>
                      <a:pPr algn="l"/>
                      <a:endParaRPr lang="zh-CN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r>
                        <a:rPr lang="en-US" altLang="zh-CN" b="1" dirty="0"/>
                        <a:t>COD data</a:t>
                      </a:r>
                      <a:endParaRPr lang="zh-CN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b="1" u="sng" dirty="0">
                          <a:solidFill>
                            <a:srgbClr val="C00000"/>
                          </a:solidFill>
                        </a:rPr>
                        <a:t>0.1µm</a:t>
                      </a:r>
                      <a:r>
                        <a:rPr lang="en-US" altLang="zh-CN" b="1" u="sng" baseline="0" dirty="0">
                          <a:solidFill>
                            <a:srgbClr val="C00000"/>
                          </a:solidFill>
                        </a:rPr>
                        <a:t> @10Hz</a:t>
                      </a:r>
                      <a:endParaRPr lang="zh-CN" altLang="en-US" b="1" dirty="0">
                        <a:solidFill>
                          <a:srgbClr val="C00000"/>
                        </a:solidFill>
                      </a:endParaRPr>
                    </a:p>
                    <a:p>
                      <a:pPr algn="l"/>
                      <a:endParaRPr lang="zh-CN" alt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003" y="1000470"/>
            <a:ext cx="3806690" cy="235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://www.bqeot.com/webeditor/upload/image/20161209/20161209135919_65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73282"/>
            <a:ext cx="4295958" cy="238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378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1640" y="53752"/>
            <a:ext cx="8100392" cy="854968"/>
          </a:xfrm>
        </p:spPr>
        <p:txBody>
          <a:bodyPr/>
          <a:lstStyle/>
          <a:p>
            <a:r>
              <a:rPr lang="en-US" altLang="zh-CN" dirty="0" smtClean="0"/>
              <a:t>2. </a:t>
            </a:r>
            <a:r>
              <a:rPr lang="zh-CN" altLang="en-US" dirty="0" smtClean="0"/>
              <a:t>系统架构（</a:t>
            </a:r>
            <a:r>
              <a:rPr lang="en-US" altLang="zh-CN" dirty="0" smtClean="0"/>
              <a:t>FOFB</a:t>
            </a:r>
            <a:r>
              <a:rPr lang="zh-CN" altLang="en-US" dirty="0" smtClean="0"/>
              <a:t> </a:t>
            </a:r>
            <a:r>
              <a:rPr lang="en-US" altLang="zh-CN" dirty="0" smtClean="0"/>
              <a:t>&amp;&amp; DBPM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18"/>
            <a:ext cx="6669692" cy="5749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2204864"/>
            <a:ext cx="6486647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8909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36512" y="620688"/>
            <a:ext cx="4032448" cy="1368152"/>
          </a:xfrm>
        </p:spPr>
        <p:txBody>
          <a:bodyPr/>
          <a:lstStyle/>
          <a:p>
            <a:r>
              <a:rPr lang="en-US" altLang="zh-CN" sz="3600" dirty="0" smtClean="0"/>
              <a:t>3. DBPM</a:t>
            </a:r>
            <a:r>
              <a:rPr lang="zh-CN" altLang="en-US" sz="3600" dirty="0" smtClean="0"/>
              <a:t>电子学</a:t>
            </a: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zh-CN" altLang="en-US" sz="3600" dirty="0" smtClean="0"/>
              <a:t>设计与初步调试</a:t>
            </a:r>
            <a:endParaRPr lang="zh-CN" altLang="en-US" sz="3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411"/>
            <a:ext cx="5112568" cy="294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057428" y="3528493"/>
            <a:ext cx="3656593" cy="256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194658" y="3341414"/>
            <a:ext cx="3754115" cy="284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11" y="2132856"/>
            <a:ext cx="350230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5936" y="5599801"/>
            <a:ext cx="1342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AFE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14689" y="5517232"/>
            <a:ext cx="1342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DFE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51196"/>
            <a:ext cx="3569995" cy="2132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048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53752"/>
            <a:ext cx="7139136" cy="926976"/>
          </a:xfrm>
        </p:spPr>
        <p:txBody>
          <a:bodyPr/>
          <a:lstStyle/>
          <a:p>
            <a:r>
              <a:rPr lang="en-US" altLang="zh-CN" dirty="0" smtClean="0"/>
              <a:t>AFE Module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60" y="1102039"/>
            <a:ext cx="6417539" cy="507454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992014" y="1770823"/>
            <a:ext cx="1487786" cy="237626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箭头连接符 4"/>
          <p:cNvCxnSpPr/>
          <p:nvPr/>
        </p:nvCxnSpPr>
        <p:spPr>
          <a:xfrm flipH="1">
            <a:off x="6479800" y="1194759"/>
            <a:ext cx="576064" cy="576064"/>
          </a:xfrm>
          <a:prstGeom prst="straightConnector1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064537" y="878271"/>
            <a:ext cx="1387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0099"/>
                </a:solidFill>
              </a:rPr>
              <a:t>RF Circuit</a:t>
            </a:r>
            <a:endParaRPr lang="zh-CN" altLang="en-US" sz="2400" b="1" dirty="0">
              <a:solidFill>
                <a:srgbClr val="000099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40342" y="1943295"/>
            <a:ext cx="1019578" cy="25638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7537782" y="3249372"/>
            <a:ext cx="440875" cy="156282"/>
          </a:xfrm>
          <a:prstGeom prst="straightConnector1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8061337" y="2998865"/>
            <a:ext cx="10055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0099"/>
                </a:solidFill>
              </a:rPr>
              <a:t>power</a:t>
            </a:r>
            <a:endParaRPr lang="zh-CN" altLang="en-US" sz="2400" b="1" dirty="0">
              <a:solidFill>
                <a:srgbClr val="000099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75567" y="4075079"/>
            <a:ext cx="1224136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5123839" y="4115477"/>
            <a:ext cx="1224136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>
            <a:off x="1007192" y="4075079"/>
            <a:ext cx="1584176" cy="18002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248837" y="3793434"/>
            <a:ext cx="728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0099"/>
                </a:solidFill>
              </a:rPr>
              <a:t>ADC</a:t>
            </a:r>
            <a:endParaRPr lang="zh-CN" altLang="en-US" sz="2400" b="1" dirty="0">
              <a:solidFill>
                <a:srgbClr val="000099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11255" y="3405653"/>
            <a:ext cx="564079" cy="1029465"/>
          </a:xfrm>
          <a:prstGeom prst="rect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/>
          <p:cNvCxnSpPr/>
          <p:nvPr/>
        </p:nvCxnSpPr>
        <p:spPr>
          <a:xfrm>
            <a:off x="1007192" y="3405653"/>
            <a:ext cx="3162463" cy="120252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289713" y="3126349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0099"/>
                </a:solidFill>
              </a:rPr>
              <a:t>CLK</a:t>
            </a:r>
            <a:endParaRPr lang="zh-CN" altLang="en-US" sz="2400" b="1" dirty="0">
              <a:solidFill>
                <a:srgbClr val="000099"/>
              </a:solidFill>
            </a:endParaRPr>
          </a:p>
        </p:txBody>
      </p:sp>
      <p:cxnSp>
        <p:nvCxnSpPr>
          <p:cNvPr id="17" name="直接箭头连接符 16"/>
          <p:cNvCxnSpPr>
            <a:stCxn id="18" idx="3"/>
          </p:cNvCxnSpPr>
          <p:nvPr/>
        </p:nvCxnSpPr>
        <p:spPr>
          <a:xfrm>
            <a:off x="1388752" y="2637301"/>
            <a:ext cx="1091816" cy="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35496" y="2406468"/>
            <a:ext cx="1353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0099"/>
                </a:solidFill>
              </a:rPr>
              <a:t>Shielding</a:t>
            </a:r>
            <a:endParaRPr lang="zh-CN" altLang="en-US" sz="2400" b="1" dirty="0">
              <a:solidFill>
                <a:srgbClr val="000099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530199" y="836712"/>
            <a:ext cx="2225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0099"/>
                </a:solidFill>
              </a:rPr>
              <a:t>Ref </a:t>
            </a:r>
            <a:r>
              <a:rPr lang="en-US" altLang="zh-CN" sz="2400" b="1" dirty="0" err="1" smtClean="0">
                <a:solidFill>
                  <a:srgbClr val="000099"/>
                </a:solidFill>
              </a:rPr>
              <a:t>clk</a:t>
            </a:r>
            <a:r>
              <a:rPr lang="en-US" altLang="zh-CN" sz="2400" b="1" dirty="0" smtClean="0">
                <a:solidFill>
                  <a:srgbClr val="000099"/>
                </a:solidFill>
              </a:rPr>
              <a:t> &amp; trigger</a:t>
            </a:r>
            <a:endParaRPr lang="zh-CN" altLang="en-US" sz="2400" b="1" dirty="0">
              <a:solidFill>
                <a:srgbClr val="000099"/>
              </a:solidFill>
            </a:endParaRPr>
          </a:p>
        </p:txBody>
      </p:sp>
      <p:cxnSp>
        <p:nvCxnSpPr>
          <p:cNvPr id="20" name="直接箭头连接符 19"/>
          <p:cNvCxnSpPr/>
          <p:nvPr/>
        </p:nvCxnSpPr>
        <p:spPr>
          <a:xfrm flipH="1">
            <a:off x="4640904" y="1174560"/>
            <a:ext cx="576064" cy="576064"/>
          </a:xfrm>
          <a:prstGeom prst="straightConnector1">
            <a:avLst/>
          </a:prstGeom>
          <a:ln w="22225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015334" y="1190110"/>
            <a:ext cx="499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0099"/>
                </a:solidFill>
              </a:rPr>
              <a:t>PT</a:t>
            </a:r>
            <a:endParaRPr lang="zh-CN" altLang="en-US" sz="2400" b="1" dirty="0">
              <a:solidFill>
                <a:srgbClr val="000099"/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807392" y="4984293"/>
            <a:ext cx="3312368" cy="1029465"/>
          </a:xfrm>
          <a:prstGeom prst="rect">
            <a:avLst/>
          </a:prstGeom>
          <a:noFill/>
          <a:ln w="635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箭头连接符 22"/>
          <p:cNvCxnSpPr/>
          <p:nvPr/>
        </p:nvCxnSpPr>
        <p:spPr>
          <a:xfrm>
            <a:off x="1092666" y="5409015"/>
            <a:ext cx="1584176" cy="18002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326482" y="5180400"/>
            <a:ext cx="7056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0099"/>
                </a:solidFill>
              </a:rPr>
              <a:t>ADF</a:t>
            </a:r>
            <a:endParaRPr lang="zh-CN" altLang="en-US" sz="2400" b="1" dirty="0">
              <a:solidFill>
                <a:srgbClr val="000099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26482" y="4435118"/>
            <a:ext cx="970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 smtClean="0">
                <a:solidFill>
                  <a:srgbClr val="000099"/>
                </a:solidFill>
              </a:rPr>
              <a:t>Driver</a:t>
            </a:r>
            <a:endParaRPr lang="zh-CN" altLang="en-US" sz="2400" b="1" dirty="0">
              <a:solidFill>
                <a:srgbClr val="000099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675567" y="4485930"/>
            <a:ext cx="3672407" cy="360040"/>
          </a:xfrm>
          <a:prstGeom prst="rect">
            <a:avLst/>
          </a:pr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0F0"/>
              </a:solidFill>
            </a:endParaRPr>
          </a:p>
        </p:txBody>
      </p:sp>
      <p:cxnSp>
        <p:nvCxnSpPr>
          <p:cNvPr id="27" name="直接箭头连接符 26"/>
          <p:cNvCxnSpPr>
            <a:stCxn id="25" idx="3"/>
          </p:cNvCxnSpPr>
          <p:nvPr/>
        </p:nvCxnSpPr>
        <p:spPr>
          <a:xfrm>
            <a:off x="1296940" y="4665951"/>
            <a:ext cx="1294428" cy="5278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063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AFE Analog logic Testing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760"/>
            <a:ext cx="3493087" cy="51597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893" y="1613307"/>
            <a:ext cx="3027499" cy="349560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4180" y="2420889"/>
            <a:ext cx="2484276" cy="212188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79512" y="4542777"/>
            <a:ext cx="2070230" cy="14785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1547664" y="3933056"/>
            <a:ext cx="54006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 flipV="1">
            <a:off x="2087724" y="3501008"/>
            <a:ext cx="1728192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V="1">
            <a:off x="2251356" y="4045463"/>
            <a:ext cx="1942602" cy="10181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3497343" y="4780335"/>
            <a:ext cx="25779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</a:rPr>
              <a:t>孔间距 </a:t>
            </a:r>
            <a:r>
              <a:rPr lang="zh-CN" altLang="en-US" sz="2000" b="1" i="1" dirty="0" smtClean="0">
                <a:solidFill>
                  <a:srgbClr val="FF0000"/>
                </a:solidFill>
              </a:rPr>
              <a:t>S </a:t>
            </a:r>
            <a:r>
              <a:rPr lang="zh-CN" altLang="en-US" sz="2000" b="1" i="1" dirty="0">
                <a:solidFill>
                  <a:srgbClr val="FF0000"/>
                </a:solidFill>
              </a:rPr>
              <a:t>≈ 4D to 10D </a:t>
            </a:r>
          </a:p>
        </p:txBody>
      </p:sp>
      <p:sp>
        <p:nvSpPr>
          <p:cNvPr id="15" name="矩形 14"/>
          <p:cNvSpPr/>
          <p:nvPr/>
        </p:nvSpPr>
        <p:spPr>
          <a:xfrm>
            <a:off x="3419872" y="5260848"/>
            <a:ext cx="57606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要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有两排以上的接地过孔； 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两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排过孔相互错开； 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一排的过孔间距要小于λ 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 </a:t>
            </a:r>
          </a:p>
        </p:txBody>
      </p:sp>
    </p:spTree>
    <p:extLst>
      <p:ext uri="{BB962C8B-B14F-4D97-AF65-F5344CB8AC3E}">
        <p14:creationId xmlns:p14="http://schemas.microsoft.com/office/powerpoint/2010/main" val="2106895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DFE Module</a:t>
            </a:r>
            <a:endParaRPr lang="zh-CN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44" y="1052736"/>
            <a:ext cx="7344816" cy="5643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5974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03648" y="53752"/>
            <a:ext cx="6192688" cy="1143000"/>
          </a:xfrm>
        </p:spPr>
        <p:txBody>
          <a:bodyPr/>
          <a:lstStyle/>
          <a:p>
            <a:r>
              <a:rPr lang="en-US" altLang="zh-CN" dirty="0" smtClean="0"/>
              <a:t>DFE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Hardware Testing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670" y="2895373"/>
            <a:ext cx="2731551" cy="197378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2527"/>
            <a:ext cx="2096294" cy="248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4640515" y="1253894"/>
            <a:ext cx="2553285" cy="1513062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2411760" y="1253894"/>
            <a:ext cx="2156747" cy="1527034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6"/>
          <a:stretch>
            <a:fillRect/>
          </a:stretch>
        </p:blipFill>
        <p:spPr>
          <a:xfrm>
            <a:off x="251520" y="4005064"/>
            <a:ext cx="2096294" cy="2654371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7"/>
          <a:stretch>
            <a:fillRect/>
          </a:stretch>
        </p:blipFill>
        <p:spPr>
          <a:xfrm>
            <a:off x="2546670" y="4941168"/>
            <a:ext cx="2739163" cy="1608469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8"/>
          <a:stretch>
            <a:fillRect/>
          </a:stretch>
        </p:blipFill>
        <p:spPr>
          <a:xfrm>
            <a:off x="5364088" y="2835291"/>
            <a:ext cx="2127178" cy="265605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64088" y="5517232"/>
            <a:ext cx="1807406" cy="1161169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10"/>
          <a:stretch>
            <a:fillRect/>
          </a:stretch>
        </p:blipFill>
        <p:spPr>
          <a:xfrm>
            <a:off x="7193801" y="3861048"/>
            <a:ext cx="1985018" cy="283118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76062" y="799290"/>
            <a:ext cx="1540206" cy="30022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230039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chemeClr val="accent1">
                    <a:lumMod val="50000"/>
                  </a:schemeClr>
                </a:solidFill>
              </a:rPr>
              <a:t>电源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919805" y="1694245"/>
            <a:ext cx="14414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FPGA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76062" y="1806460"/>
            <a:ext cx="138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I2C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9567" y="4545994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UART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84331" y="5451485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>
                <a:solidFill>
                  <a:schemeClr val="accent1">
                    <a:lumMod val="50000"/>
                  </a:schemeClr>
                </a:solidFill>
              </a:rPr>
              <a:t>GbE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39699" y="5099071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DDR3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93801" y="459023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50000"/>
                  </a:schemeClr>
                </a:solidFill>
              </a:rPr>
              <a:t>LINUX</a:t>
            </a:r>
            <a:endParaRPr lang="zh-CN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2411760" y="2835291"/>
            <a:ext cx="2949466" cy="2078110"/>
          </a:xfrm>
          <a:prstGeom prst="rect">
            <a:avLst/>
          </a:prstGeom>
          <a:noFill/>
          <a:ln w="38100" cap="flat" cmpd="sng" algn="ctr">
            <a:solidFill>
              <a:srgbClr val="FF33CC"/>
            </a:solidFill>
            <a:prstDash val="solid"/>
            <a:round/>
            <a:headEnd type="none" w="med" len="med"/>
            <a:tailEnd type="none" w="med" len="med"/>
          </a:ln>
          <a:effectLst>
            <a:outerShdw dist="53882" dir="2700000" algn="ctr" rotWithShape="0">
              <a:srgbClr val="CCECFF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588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3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ea typeface="华文中宋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2718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rgbClr val="5F5F5F"/>
          </a:solidFill>
          <a:prstDash val="solid"/>
          <a:round/>
          <a:headEnd type="none" w="med" len="med"/>
          <a:tailEnd type="none" w="med" len="med"/>
        </a:ln>
        <a:effectLst>
          <a:outerShdw dist="53882" dir="2700000" algn="ctr" rotWithShape="0">
            <a:srgbClr val="CCECFF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1588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  <a:ea typeface="华文中宋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26785</TotalTime>
  <Words>459</Words>
  <Application>Microsoft Office PowerPoint</Application>
  <PresentationFormat>全屏显示(4:3)</PresentationFormat>
  <Paragraphs>98</Paragraphs>
  <Slides>24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27" baseType="lpstr">
      <vt:lpstr>自定义设计方案</vt:lpstr>
      <vt:lpstr>Equation</vt:lpstr>
      <vt:lpstr>Visio</vt:lpstr>
      <vt:lpstr>HEPS数字BPM电子学研究与进展</vt:lpstr>
      <vt:lpstr>报告内容</vt:lpstr>
      <vt:lpstr>1. 系统需求</vt:lpstr>
      <vt:lpstr>2. 系统架构（FOFB &amp;&amp; DBPM）</vt:lpstr>
      <vt:lpstr>3. DBPM电子学 设计与初步调试</vt:lpstr>
      <vt:lpstr>AFE Module</vt:lpstr>
      <vt:lpstr>AFE Analog logic Testing</vt:lpstr>
      <vt:lpstr>DFE Module</vt:lpstr>
      <vt:lpstr>DFE Hardware Testing</vt:lpstr>
      <vt:lpstr>实物照片</vt:lpstr>
      <vt:lpstr>4. 温度对DBPM影响 与解决办法讨论</vt:lpstr>
      <vt:lpstr>解决方法</vt:lpstr>
      <vt:lpstr>恒温机柜，恒温机箱，恒温板卡</vt:lpstr>
      <vt:lpstr>交联开关方法</vt:lpstr>
      <vt:lpstr>初步测试结果</vt:lpstr>
      <vt:lpstr>Pilot-Tone方法</vt:lpstr>
      <vt:lpstr>Pilot-tone</vt:lpstr>
      <vt:lpstr>Pilot-tone 硬件测试</vt:lpstr>
      <vt:lpstr>实验至Pilot Tone实验平台搭建</vt:lpstr>
      <vt:lpstr>5. 测试系统在DBPM建设中的重要性</vt:lpstr>
      <vt:lpstr>测试系统设想</vt:lpstr>
      <vt:lpstr>6. 未来DBPM系统运行设想</vt:lpstr>
      <vt:lpstr>7. 致谢！！！</vt:lpstr>
      <vt:lpstr>谢谢！！！</vt:lpstr>
    </vt:vector>
  </TitlesOfParts>
  <Company>MC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weisj</cp:lastModifiedBy>
  <cp:revision>877</cp:revision>
  <dcterms:created xsi:type="dcterms:W3CDTF">2010-03-12T08:32:26Z</dcterms:created>
  <dcterms:modified xsi:type="dcterms:W3CDTF">2018-10-15T16:37:13Z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TC100690452052</vt:lpwstr>
  </property>
</Properties>
</file>