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0" r:id="rId4"/>
    <p:sldId id="259" r:id="rId5"/>
    <p:sldId id="261" r:id="rId6"/>
    <p:sldId id="262" r:id="rId7"/>
    <p:sldId id="263" r:id="rId8"/>
    <p:sldId id="264" r:id="rId9"/>
    <p:sldId id="265" r:id="rId10"/>
    <p:sldId id="276" r:id="rId11"/>
    <p:sldId id="266" r:id="rId12"/>
    <p:sldId id="267" r:id="rId13"/>
    <p:sldId id="268" r:id="rId14"/>
    <p:sldId id="277" r:id="rId15"/>
    <p:sldId id="278" r:id="rId16"/>
    <p:sldId id="270" r:id="rId17"/>
    <p:sldId id="269" r:id="rId18"/>
    <p:sldId id="271" r:id="rId19"/>
    <p:sldId id="272" r:id="rId20"/>
    <p:sldId id="274" r:id="rId21"/>
    <p:sldId id="27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9" d="100"/>
          <a:sy n="69" d="100"/>
        </p:scale>
        <p:origin x="4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F77DF-DE5D-45C7-97E5-A2C40F47ABDC}" type="datetimeFigureOut">
              <a:rPr lang="zh-CN" altLang="en-US" smtClean="0"/>
              <a:t>2018/10/16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F9832-1034-409E-A3E0-B82068A54A19}" type="slidenum">
              <a:rPr lang="zh-CN" altLang="en-US" smtClean="0"/>
              <a:t>‹#›</a:t>
            </a:fld>
            <a:endParaRPr lang="zh-CN" altLang="en-US"/>
          </a:p>
        </p:txBody>
      </p:sp>
    </p:spTree>
    <p:extLst>
      <p:ext uri="{BB962C8B-B14F-4D97-AF65-F5344CB8AC3E}">
        <p14:creationId xmlns:p14="http://schemas.microsoft.com/office/powerpoint/2010/main" val="622416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F9832-1034-409E-A3E0-B82068A54A19}" type="slidenum">
              <a:rPr lang="zh-CN" altLang="en-US" smtClean="0"/>
              <a:t>1</a:t>
            </a:fld>
            <a:endParaRPr lang="zh-CN" altLang="en-US"/>
          </a:p>
        </p:txBody>
      </p:sp>
    </p:spTree>
    <p:extLst>
      <p:ext uri="{BB962C8B-B14F-4D97-AF65-F5344CB8AC3E}">
        <p14:creationId xmlns:p14="http://schemas.microsoft.com/office/powerpoint/2010/main" val="247362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6899886F-A911-487B-9717-533B3346FA8C}" type="datetime1">
              <a:rPr lang="zh-CN" altLang="en-US" smtClean="0"/>
              <a:t>2018/10/16</a:t>
            </a:fld>
            <a:endParaRPr lang="zh-CN" altLang="en-US"/>
          </a:p>
        </p:txBody>
      </p:sp>
      <p:sp>
        <p:nvSpPr>
          <p:cNvPr id="5" name="页脚占位符 4"/>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
        <p:nvSpPr>
          <p:cNvPr id="6" name="灯片编号占位符 5"/>
          <p:cNvSpPr>
            <a:spLocks noGrp="1"/>
          </p:cNvSpPr>
          <p:nvPr>
            <p:ph type="sldNum" sz="quarter" idx="12"/>
          </p:nvPr>
        </p:nvSpPr>
        <p:spPr/>
        <p:txBody>
          <a:bodyPr/>
          <a:lstStyle/>
          <a:p>
            <a:fld id="{878FC894-5C84-4921-969D-BD9BB3875B66}" type="slidenum">
              <a:rPr lang="zh-CN" altLang="en-US" smtClean="0"/>
              <a:t>‹#›</a:t>
            </a:fld>
            <a:endParaRPr lang="zh-CN" altLang="en-US"/>
          </a:p>
        </p:txBody>
      </p:sp>
    </p:spTree>
    <p:extLst>
      <p:ext uri="{BB962C8B-B14F-4D97-AF65-F5344CB8AC3E}">
        <p14:creationId xmlns:p14="http://schemas.microsoft.com/office/powerpoint/2010/main" val="295844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B3FC47D-3598-431D-BB5D-EECB6879A6DD}" type="datetime1">
              <a:rPr lang="zh-CN" altLang="en-US" smtClean="0"/>
              <a:t>2018/10/16</a:t>
            </a:fld>
            <a:endParaRPr lang="zh-CN" altLang="en-US"/>
          </a:p>
        </p:txBody>
      </p:sp>
      <p:sp>
        <p:nvSpPr>
          <p:cNvPr id="5" name="页脚占位符 4"/>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
        <p:nvSpPr>
          <p:cNvPr id="6" name="灯片编号占位符 5"/>
          <p:cNvSpPr>
            <a:spLocks noGrp="1"/>
          </p:cNvSpPr>
          <p:nvPr>
            <p:ph type="sldNum" sz="quarter" idx="12"/>
          </p:nvPr>
        </p:nvSpPr>
        <p:spPr/>
        <p:txBody>
          <a:bodyPr/>
          <a:lstStyle/>
          <a:p>
            <a:fld id="{878FC894-5C84-4921-969D-BD9BB3875B66}" type="slidenum">
              <a:rPr lang="zh-CN" altLang="en-US" smtClean="0"/>
              <a:t>‹#›</a:t>
            </a:fld>
            <a:endParaRPr lang="zh-CN" altLang="en-US"/>
          </a:p>
        </p:txBody>
      </p:sp>
    </p:spTree>
    <p:extLst>
      <p:ext uri="{BB962C8B-B14F-4D97-AF65-F5344CB8AC3E}">
        <p14:creationId xmlns:p14="http://schemas.microsoft.com/office/powerpoint/2010/main" val="201956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D0A490-619F-445B-86F5-154B345978C6}" type="datetime1">
              <a:rPr lang="zh-CN" altLang="en-US" smtClean="0"/>
              <a:t>2018/10/16</a:t>
            </a:fld>
            <a:endParaRPr lang="zh-CN" altLang="en-US"/>
          </a:p>
        </p:txBody>
      </p:sp>
      <p:sp>
        <p:nvSpPr>
          <p:cNvPr id="5" name="页脚占位符 4"/>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
        <p:nvSpPr>
          <p:cNvPr id="6" name="灯片编号占位符 5"/>
          <p:cNvSpPr>
            <a:spLocks noGrp="1"/>
          </p:cNvSpPr>
          <p:nvPr>
            <p:ph type="sldNum" sz="quarter" idx="12"/>
          </p:nvPr>
        </p:nvSpPr>
        <p:spPr/>
        <p:txBody>
          <a:bodyPr/>
          <a:lstStyle/>
          <a:p>
            <a:fld id="{878FC894-5C84-4921-969D-BD9BB3875B66}" type="slidenum">
              <a:rPr lang="zh-CN" altLang="en-US" smtClean="0"/>
              <a:t>‹#›</a:t>
            </a:fld>
            <a:endParaRPr lang="zh-CN" altLang="en-US"/>
          </a:p>
        </p:txBody>
      </p:sp>
    </p:spTree>
    <p:extLst>
      <p:ext uri="{BB962C8B-B14F-4D97-AF65-F5344CB8AC3E}">
        <p14:creationId xmlns:p14="http://schemas.microsoft.com/office/powerpoint/2010/main" val="353586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47FC07-3DF3-4CAC-A434-AE0F58234A3E}" type="datetime1">
              <a:rPr lang="zh-CN" altLang="en-US" smtClean="0"/>
              <a:t>2018/10/16</a:t>
            </a:fld>
            <a:endParaRPr lang="zh-CN" altLang="en-US"/>
          </a:p>
        </p:txBody>
      </p:sp>
      <p:sp>
        <p:nvSpPr>
          <p:cNvPr id="5" name="页脚占位符 4"/>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
        <p:nvSpPr>
          <p:cNvPr id="6" name="灯片编号占位符 5"/>
          <p:cNvSpPr>
            <a:spLocks noGrp="1"/>
          </p:cNvSpPr>
          <p:nvPr>
            <p:ph type="sldNum" sz="quarter" idx="12"/>
          </p:nvPr>
        </p:nvSpPr>
        <p:spPr/>
        <p:txBody>
          <a:bodyPr/>
          <a:lstStyle/>
          <a:p>
            <a:fld id="{878FC894-5C84-4921-969D-BD9BB3875B66}" type="slidenum">
              <a:rPr lang="zh-CN" altLang="en-US" smtClean="0"/>
              <a:t>‹#›</a:t>
            </a:fld>
            <a:endParaRPr lang="zh-CN" altLang="en-US"/>
          </a:p>
        </p:txBody>
      </p:sp>
    </p:spTree>
    <p:extLst>
      <p:ext uri="{BB962C8B-B14F-4D97-AF65-F5344CB8AC3E}">
        <p14:creationId xmlns:p14="http://schemas.microsoft.com/office/powerpoint/2010/main" val="6284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5F80D623-D6BC-4F38-A558-B0CDF86CC02D}" type="datetime1">
              <a:rPr lang="zh-CN" altLang="en-US" smtClean="0"/>
              <a:t>2018/10/16</a:t>
            </a:fld>
            <a:endParaRPr lang="zh-CN" altLang="en-US"/>
          </a:p>
        </p:txBody>
      </p:sp>
      <p:sp>
        <p:nvSpPr>
          <p:cNvPr id="5" name="页脚占位符 4"/>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
        <p:nvSpPr>
          <p:cNvPr id="6" name="灯片编号占位符 5"/>
          <p:cNvSpPr>
            <a:spLocks noGrp="1"/>
          </p:cNvSpPr>
          <p:nvPr>
            <p:ph type="sldNum" sz="quarter" idx="12"/>
          </p:nvPr>
        </p:nvSpPr>
        <p:spPr/>
        <p:txBody>
          <a:bodyPr/>
          <a:lstStyle/>
          <a:p>
            <a:fld id="{878FC894-5C84-4921-969D-BD9BB3875B66}" type="slidenum">
              <a:rPr lang="zh-CN" altLang="en-US" smtClean="0"/>
              <a:t>‹#›</a:t>
            </a:fld>
            <a:endParaRPr lang="zh-CN" altLang="en-US"/>
          </a:p>
        </p:txBody>
      </p:sp>
    </p:spTree>
    <p:extLst>
      <p:ext uri="{BB962C8B-B14F-4D97-AF65-F5344CB8AC3E}">
        <p14:creationId xmlns:p14="http://schemas.microsoft.com/office/powerpoint/2010/main" val="144690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6796202-0960-4E27-A8D0-60A8B7E4E0E6}" type="datetime1">
              <a:rPr lang="zh-CN" altLang="en-US" smtClean="0"/>
              <a:t>2018/10/16</a:t>
            </a:fld>
            <a:endParaRPr lang="zh-CN" altLang="en-US"/>
          </a:p>
        </p:txBody>
      </p:sp>
      <p:sp>
        <p:nvSpPr>
          <p:cNvPr id="6" name="页脚占位符 5"/>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
        <p:nvSpPr>
          <p:cNvPr id="7" name="灯片编号占位符 6"/>
          <p:cNvSpPr>
            <a:spLocks noGrp="1"/>
          </p:cNvSpPr>
          <p:nvPr>
            <p:ph type="sldNum" sz="quarter" idx="12"/>
          </p:nvPr>
        </p:nvSpPr>
        <p:spPr/>
        <p:txBody>
          <a:bodyPr/>
          <a:lstStyle/>
          <a:p>
            <a:fld id="{878FC894-5C84-4921-969D-BD9BB3875B66}" type="slidenum">
              <a:rPr lang="zh-CN" altLang="en-US" smtClean="0"/>
              <a:t>‹#›</a:t>
            </a:fld>
            <a:endParaRPr lang="zh-CN" altLang="en-US"/>
          </a:p>
        </p:txBody>
      </p:sp>
    </p:spTree>
    <p:extLst>
      <p:ext uri="{BB962C8B-B14F-4D97-AF65-F5344CB8AC3E}">
        <p14:creationId xmlns:p14="http://schemas.microsoft.com/office/powerpoint/2010/main" val="112259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D5DB334-7022-4E01-8A4C-15B280B30FF4}" type="datetime1">
              <a:rPr lang="zh-CN" altLang="en-US" smtClean="0"/>
              <a:t>2018/10/16</a:t>
            </a:fld>
            <a:endParaRPr lang="zh-CN" altLang="en-US"/>
          </a:p>
        </p:txBody>
      </p:sp>
      <p:sp>
        <p:nvSpPr>
          <p:cNvPr id="8" name="页脚占位符 7"/>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
        <p:nvSpPr>
          <p:cNvPr id="9" name="灯片编号占位符 8"/>
          <p:cNvSpPr>
            <a:spLocks noGrp="1"/>
          </p:cNvSpPr>
          <p:nvPr>
            <p:ph type="sldNum" sz="quarter" idx="12"/>
          </p:nvPr>
        </p:nvSpPr>
        <p:spPr/>
        <p:txBody>
          <a:bodyPr/>
          <a:lstStyle/>
          <a:p>
            <a:fld id="{878FC894-5C84-4921-969D-BD9BB3875B66}" type="slidenum">
              <a:rPr lang="zh-CN" altLang="en-US" smtClean="0"/>
              <a:t>‹#›</a:t>
            </a:fld>
            <a:endParaRPr lang="zh-CN" altLang="en-US"/>
          </a:p>
        </p:txBody>
      </p:sp>
    </p:spTree>
    <p:extLst>
      <p:ext uri="{BB962C8B-B14F-4D97-AF65-F5344CB8AC3E}">
        <p14:creationId xmlns:p14="http://schemas.microsoft.com/office/powerpoint/2010/main" val="287481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EFA3AA8-37FB-4F23-9399-71350DACA7C0}" type="datetime1">
              <a:rPr lang="zh-CN" altLang="en-US" smtClean="0"/>
              <a:t>2018/10/16</a:t>
            </a:fld>
            <a:endParaRPr lang="zh-CN" altLang="en-US"/>
          </a:p>
        </p:txBody>
      </p:sp>
      <p:sp>
        <p:nvSpPr>
          <p:cNvPr id="4" name="页脚占位符 3"/>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
        <p:nvSpPr>
          <p:cNvPr id="5" name="灯片编号占位符 4"/>
          <p:cNvSpPr>
            <a:spLocks noGrp="1"/>
          </p:cNvSpPr>
          <p:nvPr>
            <p:ph type="sldNum" sz="quarter" idx="12"/>
          </p:nvPr>
        </p:nvSpPr>
        <p:spPr/>
        <p:txBody>
          <a:bodyPr/>
          <a:lstStyle/>
          <a:p>
            <a:fld id="{878FC894-5C84-4921-969D-BD9BB3875B66}" type="slidenum">
              <a:rPr lang="zh-CN" altLang="en-US" smtClean="0"/>
              <a:t>‹#›</a:t>
            </a:fld>
            <a:endParaRPr lang="zh-CN" altLang="en-US"/>
          </a:p>
        </p:txBody>
      </p:sp>
    </p:spTree>
    <p:extLst>
      <p:ext uri="{BB962C8B-B14F-4D97-AF65-F5344CB8AC3E}">
        <p14:creationId xmlns:p14="http://schemas.microsoft.com/office/powerpoint/2010/main" val="60776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767758-F641-4BBB-A9EC-FEF6ACA53612}" type="datetime1">
              <a:rPr lang="zh-CN" altLang="en-US" smtClean="0"/>
              <a:t>2018/10/16</a:t>
            </a:fld>
            <a:endParaRPr lang="zh-CN" altLang="en-US"/>
          </a:p>
        </p:txBody>
      </p:sp>
      <p:sp>
        <p:nvSpPr>
          <p:cNvPr id="3" name="页脚占位符 2"/>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
        <p:nvSpPr>
          <p:cNvPr id="4" name="灯片编号占位符 3"/>
          <p:cNvSpPr>
            <a:spLocks noGrp="1"/>
          </p:cNvSpPr>
          <p:nvPr>
            <p:ph type="sldNum" sz="quarter" idx="12"/>
          </p:nvPr>
        </p:nvSpPr>
        <p:spPr/>
        <p:txBody>
          <a:bodyPr/>
          <a:lstStyle/>
          <a:p>
            <a:fld id="{878FC894-5C84-4921-969D-BD9BB3875B66}" type="slidenum">
              <a:rPr lang="zh-CN" altLang="en-US" smtClean="0"/>
              <a:t>‹#›</a:t>
            </a:fld>
            <a:endParaRPr lang="zh-CN" altLang="en-US"/>
          </a:p>
        </p:txBody>
      </p:sp>
    </p:spTree>
    <p:extLst>
      <p:ext uri="{BB962C8B-B14F-4D97-AF65-F5344CB8AC3E}">
        <p14:creationId xmlns:p14="http://schemas.microsoft.com/office/powerpoint/2010/main" val="355400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3843CF3-B94D-4C0B-8EFA-0C8C4235F427}" type="datetime1">
              <a:rPr lang="zh-CN" altLang="en-US" smtClean="0"/>
              <a:t>2018/10/16</a:t>
            </a:fld>
            <a:endParaRPr lang="zh-CN" altLang="en-US"/>
          </a:p>
        </p:txBody>
      </p:sp>
      <p:sp>
        <p:nvSpPr>
          <p:cNvPr id="6" name="页脚占位符 5"/>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
        <p:nvSpPr>
          <p:cNvPr id="7" name="灯片编号占位符 6"/>
          <p:cNvSpPr>
            <a:spLocks noGrp="1"/>
          </p:cNvSpPr>
          <p:nvPr>
            <p:ph type="sldNum" sz="quarter" idx="12"/>
          </p:nvPr>
        </p:nvSpPr>
        <p:spPr/>
        <p:txBody>
          <a:bodyPr/>
          <a:lstStyle/>
          <a:p>
            <a:fld id="{878FC894-5C84-4921-969D-BD9BB3875B66}" type="slidenum">
              <a:rPr lang="zh-CN" altLang="en-US" smtClean="0"/>
              <a:t>‹#›</a:t>
            </a:fld>
            <a:endParaRPr lang="zh-CN" altLang="en-US"/>
          </a:p>
        </p:txBody>
      </p:sp>
    </p:spTree>
    <p:extLst>
      <p:ext uri="{BB962C8B-B14F-4D97-AF65-F5344CB8AC3E}">
        <p14:creationId xmlns:p14="http://schemas.microsoft.com/office/powerpoint/2010/main" val="155182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673F5950-0817-4C41-9B52-7D528623370B}" type="datetime1">
              <a:rPr lang="zh-CN" altLang="en-US" smtClean="0"/>
              <a:t>2018/10/16</a:t>
            </a:fld>
            <a:endParaRPr lang="zh-CN" altLang="en-US"/>
          </a:p>
        </p:txBody>
      </p:sp>
      <p:sp>
        <p:nvSpPr>
          <p:cNvPr id="6" name="页脚占位符 5"/>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
        <p:nvSpPr>
          <p:cNvPr id="7" name="灯片编号占位符 6"/>
          <p:cNvSpPr>
            <a:spLocks noGrp="1"/>
          </p:cNvSpPr>
          <p:nvPr>
            <p:ph type="sldNum" sz="quarter" idx="12"/>
          </p:nvPr>
        </p:nvSpPr>
        <p:spPr/>
        <p:txBody>
          <a:bodyPr/>
          <a:lstStyle/>
          <a:p>
            <a:fld id="{878FC894-5C84-4921-969D-BD9BB3875B66}" type="slidenum">
              <a:rPr lang="zh-CN" altLang="en-US" smtClean="0"/>
              <a:t>‹#›</a:t>
            </a:fld>
            <a:endParaRPr lang="zh-CN" altLang="en-US"/>
          </a:p>
        </p:txBody>
      </p:sp>
    </p:spTree>
    <p:extLst>
      <p:ext uri="{BB962C8B-B14F-4D97-AF65-F5344CB8AC3E}">
        <p14:creationId xmlns:p14="http://schemas.microsoft.com/office/powerpoint/2010/main" val="104903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D1010-3003-492D-90D7-ABD3140BD9FB}" type="datetime1">
              <a:rPr lang="zh-CN" altLang="en-US" smtClean="0"/>
              <a:t>2018/10/16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FC894-5C84-4921-969D-BD9BB3875B66}" type="slidenum">
              <a:rPr lang="zh-CN" altLang="en-US" smtClean="0"/>
              <a:t>‹#›</a:t>
            </a:fld>
            <a:endParaRPr lang="zh-CN" altLang="en-US"/>
          </a:p>
        </p:txBody>
      </p:sp>
    </p:spTree>
    <p:extLst>
      <p:ext uri="{BB962C8B-B14F-4D97-AF65-F5344CB8AC3E}">
        <p14:creationId xmlns:p14="http://schemas.microsoft.com/office/powerpoint/2010/main" val="320369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0.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7.png"/><Relationship Id="rId1" Type="http://schemas.openxmlformats.org/officeDocument/2006/relationships/slideLayout" Target="../slideLayouts/slideLayout2.xml"/><Relationship Id="rId11" Type="http://schemas.openxmlformats.org/officeDocument/2006/relationships/image" Target="../media/image2.emf"/><Relationship Id="rId6" Type="http://schemas.openxmlformats.org/officeDocument/2006/relationships/image" Target="../media/image6.png"/><Relationship Id="rId10" Type="http://schemas.openxmlformats.org/officeDocument/2006/relationships/image" Target="../media/image1.emf"/><Relationship Id="rId9" Type="http://schemas.openxmlformats.org/officeDocument/2006/relationships/image" Target="../media/image24.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钼酸镉晶体微量热器</a:t>
            </a:r>
            <a:r>
              <a:rPr lang="en-US" altLang="zh-CN" dirty="0" smtClean="0"/>
              <a:t/>
            </a:r>
            <a:br>
              <a:rPr lang="en-US" altLang="zh-CN" dirty="0" smtClean="0"/>
            </a:br>
            <a:r>
              <a:rPr lang="zh-CN" altLang="en-US" dirty="0" smtClean="0"/>
              <a:t>的制作</a:t>
            </a:r>
            <a:endParaRPr lang="zh-CN" altLang="en-US" dirty="0"/>
          </a:p>
        </p:txBody>
      </p:sp>
      <p:sp>
        <p:nvSpPr>
          <p:cNvPr id="3" name="副标题 2"/>
          <p:cNvSpPr>
            <a:spLocks noGrp="1"/>
          </p:cNvSpPr>
          <p:nvPr>
            <p:ph type="subTitle" idx="1"/>
          </p:nvPr>
        </p:nvSpPr>
        <p:spPr/>
        <p:txBody>
          <a:bodyPr>
            <a:normAutofit lnSpcReduction="10000"/>
          </a:bodyPr>
          <a:lstStyle/>
          <a:p>
            <a:r>
              <a:rPr lang="zh-CN" altLang="en-US" dirty="0" smtClean="0"/>
              <a:t>第 </a:t>
            </a:r>
            <a:r>
              <a:rPr lang="en-US" altLang="zh-CN" dirty="0" smtClean="0"/>
              <a:t>19</a:t>
            </a:r>
            <a:r>
              <a:rPr lang="zh-CN" altLang="en-US" dirty="0" smtClean="0"/>
              <a:t>  届</a:t>
            </a:r>
            <a:r>
              <a:rPr lang="zh-CN" altLang="en-US" dirty="0"/>
              <a:t>核电子学和核探测技术学术</a:t>
            </a:r>
            <a:r>
              <a:rPr lang="zh-CN" altLang="en-US" dirty="0" smtClean="0"/>
              <a:t>年会（衡阳）</a:t>
            </a:r>
            <a:endParaRPr lang="en-US" altLang="zh-CN" dirty="0"/>
          </a:p>
          <a:p>
            <a:r>
              <a:rPr lang="en-US" altLang="zh-CN" dirty="0" smtClean="0"/>
              <a:t>2018</a:t>
            </a:r>
            <a:r>
              <a:rPr lang="zh-CN" altLang="en-US" dirty="0" smtClean="0"/>
              <a:t> </a:t>
            </a:r>
            <a:r>
              <a:rPr lang="zh-CN" altLang="en-US" dirty="0" smtClean="0"/>
              <a:t>年</a:t>
            </a:r>
            <a:r>
              <a:rPr lang="en-US" altLang="zh-CN" dirty="0" smtClean="0"/>
              <a:t>10</a:t>
            </a:r>
            <a:r>
              <a:rPr lang="zh-CN" altLang="en-US" dirty="0" smtClean="0"/>
              <a:t>月</a:t>
            </a:r>
            <a:r>
              <a:rPr lang="en-US" altLang="zh-CN" dirty="0" smtClean="0"/>
              <a:t>15~17</a:t>
            </a:r>
            <a:r>
              <a:rPr lang="zh-CN" altLang="en-US" dirty="0" smtClean="0"/>
              <a:t>日 </a:t>
            </a:r>
            <a:endParaRPr lang="en-US" altLang="zh-CN" dirty="0"/>
          </a:p>
          <a:p>
            <a:r>
              <a:rPr lang="zh-CN" altLang="en-US" dirty="0" smtClean="0"/>
              <a:t>许</a:t>
            </a:r>
            <a:r>
              <a:rPr lang="zh-CN" altLang="en-US" dirty="0"/>
              <a:t>咨宗</a:t>
            </a:r>
            <a:r>
              <a:rPr lang="en-US" altLang="zh-CN" dirty="0" smtClean="0"/>
              <a:t>,</a:t>
            </a:r>
            <a:r>
              <a:rPr lang="zh-CN" altLang="en-US" dirty="0" smtClean="0"/>
              <a:t>薛明萱</a:t>
            </a:r>
            <a:endParaRPr lang="en-US" altLang="zh-CN" dirty="0" smtClean="0"/>
          </a:p>
          <a:p>
            <a:r>
              <a:rPr lang="zh-CN" altLang="en-US" dirty="0" smtClean="0"/>
              <a:t>核</a:t>
            </a:r>
            <a:r>
              <a:rPr lang="zh-CN" altLang="en-US" dirty="0"/>
              <a:t>探测器和核电子学国家重点实验室</a:t>
            </a:r>
          </a:p>
          <a:p>
            <a:endParaRPr lang="zh-CN" altLang="en-US" dirty="0"/>
          </a:p>
        </p:txBody>
      </p:sp>
      <p:sp>
        <p:nvSpPr>
          <p:cNvPr id="4" name="页脚占位符 3"/>
          <p:cNvSpPr>
            <a:spLocks noGrp="1"/>
          </p:cNvSpPr>
          <p:nvPr>
            <p:ph type="ftr" sz="quarter" idx="11"/>
          </p:nvPr>
        </p:nvSpPr>
        <p:spPr/>
        <p:txBody>
          <a:bodyPr/>
          <a:lstStyle/>
          <a:p>
            <a:r>
              <a:rPr lang="zh-CN" altLang="en-US" dirty="0" smtClean="0"/>
              <a:t>第</a:t>
            </a:r>
            <a:r>
              <a:rPr lang="en-US" altLang="zh-CN" dirty="0" smtClean="0"/>
              <a:t>19</a:t>
            </a:r>
            <a:r>
              <a:rPr lang="zh-CN" altLang="en-US" dirty="0" smtClean="0"/>
              <a:t>届核探测和和电子学年会</a:t>
            </a:r>
            <a:r>
              <a:rPr lang="en-US" altLang="zh-CN" dirty="0" smtClean="0"/>
              <a:t>2018</a:t>
            </a:r>
            <a:r>
              <a:rPr lang="zh-CN" altLang="en-US" dirty="0" smtClean="0"/>
              <a:t>（衡阳）许咨宗</a:t>
            </a:r>
            <a:endParaRPr lang="zh-CN" altLang="en-US" dirty="0"/>
          </a:p>
        </p:txBody>
      </p:sp>
    </p:spTree>
    <p:extLst>
      <p:ext uri="{BB962C8B-B14F-4D97-AF65-F5344CB8AC3E}">
        <p14:creationId xmlns:p14="http://schemas.microsoft.com/office/powerpoint/2010/main" val="63206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11" y="996947"/>
            <a:ext cx="5207000" cy="38481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210" y="1070840"/>
            <a:ext cx="6172200" cy="4660900"/>
          </a:xfrm>
          <a:prstGeom prst="rect">
            <a:avLst/>
          </a:prstGeom>
        </p:spPr>
      </p:pic>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366313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62878" y="1023730"/>
            <a:ext cx="1651414" cy="369332"/>
          </a:xfrm>
          <a:prstGeom prst="rect">
            <a:avLst/>
          </a:prstGeom>
          <a:noFill/>
        </p:spPr>
        <p:txBody>
          <a:bodyPr wrap="none" rtlCol="0">
            <a:spAutoFit/>
          </a:bodyPr>
          <a:lstStyle/>
          <a:p>
            <a:r>
              <a:rPr lang="en-US" altLang="zh-CN" b="1" dirty="0"/>
              <a:t>2.4</a:t>
            </a:r>
            <a:r>
              <a:rPr lang="zh-CN" altLang="en-US" b="1" dirty="0"/>
              <a:t>、低温平台</a:t>
            </a:r>
            <a:endParaRPr lang="en-US" altLang="zh-CN" b="1" dirty="0"/>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1071811737"/>
              </p:ext>
            </p:extLst>
          </p:nvPr>
        </p:nvGraphicFramePr>
        <p:xfrm>
          <a:off x="5675244" y="1143055"/>
          <a:ext cx="4845896" cy="4979450"/>
        </p:xfrm>
        <a:graphic>
          <a:graphicData uri="http://schemas.openxmlformats.org/presentationml/2006/ole">
            <mc:AlternateContent xmlns:mc="http://schemas.openxmlformats.org/markup-compatibility/2006">
              <mc:Choice xmlns:v="urn:schemas-microsoft-com:vml" Requires="v">
                <p:oleObj spid="_x0000_s1049" r:id="rId3" imgW="7571429" imgH="7780952" progId="PBrush">
                  <p:embed/>
                </p:oleObj>
              </mc:Choice>
              <mc:Fallback>
                <p:oleObj r:id="rId3" imgW="7571429" imgH="7780952" progId="PBrush">
                  <p:embed/>
                  <p:pic>
                    <p:nvPicPr>
                      <p:cNvPr id="54274"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244" y="1143055"/>
                        <a:ext cx="4845896" cy="4979450"/>
                      </a:xfrm>
                      <a:prstGeom prst="rect">
                        <a:avLst/>
                      </a:prstGeom>
                      <a:noFill/>
                    </p:spPr>
                  </p:pic>
                </p:oleObj>
              </mc:Fallback>
            </mc:AlternateContent>
          </a:graphicData>
        </a:graphic>
      </p:graphicFrame>
      <p:sp>
        <p:nvSpPr>
          <p:cNvPr id="6" name="矩形 5"/>
          <p:cNvSpPr/>
          <p:nvPr/>
        </p:nvSpPr>
        <p:spPr>
          <a:xfrm>
            <a:off x="1830581" y="1803158"/>
            <a:ext cx="2845651" cy="369332"/>
          </a:xfrm>
          <a:prstGeom prst="rect">
            <a:avLst/>
          </a:prstGeom>
        </p:spPr>
        <p:txBody>
          <a:bodyPr wrap="none">
            <a:spAutoFit/>
          </a:bodyPr>
          <a:lstStyle/>
          <a:p>
            <a:pPr>
              <a:spcBef>
                <a:spcPct val="0"/>
              </a:spcBef>
            </a:pPr>
            <a:r>
              <a:rPr lang="zh-CN" altLang="zh-CN" dirty="0"/>
              <a:t>Triton Dilution Refrigerator</a:t>
            </a:r>
          </a:p>
        </p:txBody>
      </p:sp>
      <mc:AlternateContent xmlns:mc="http://schemas.openxmlformats.org/markup-compatibility/2006" xmlns:a14="http://schemas.microsoft.com/office/drawing/2010/main">
        <mc:Choice Requires="a14">
          <p:sp>
            <p:nvSpPr>
              <p:cNvPr id="7" name="文本框 6"/>
              <p:cNvSpPr txBox="1"/>
              <p:nvPr/>
            </p:nvSpPr>
            <p:spPr>
              <a:xfrm>
                <a:off x="1361476" y="2485368"/>
                <a:ext cx="4233275" cy="2031325"/>
              </a:xfrm>
              <a:prstGeom prst="rect">
                <a:avLst/>
              </a:prstGeom>
              <a:noFill/>
            </p:spPr>
            <p:txBody>
              <a:bodyPr wrap="none" rtlCol="0">
                <a:spAutoFit/>
              </a:bodyPr>
              <a:lstStyle/>
              <a:p>
                <a:r>
                  <a:rPr lang="zh-CN" altLang="en-US" dirty="0" smtClean="0"/>
                  <a:t>不需要液氦的</a:t>
                </a:r>
                <a:r>
                  <a:rPr lang="en-US" altLang="zh-CN" dirty="0" smtClean="0"/>
                  <a:t>10 </a:t>
                </a:r>
                <a:r>
                  <a:rPr lang="en-US" altLang="zh-CN" dirty="0" err="1" smtClean="0"/>
                  <a:t>mK</a:t>
                </a:r>
                <a:r>
                  <a:rPr lang="zh-CN" altLang="en-US" dirty="0" smtClean="0"/>
                  <a:t>低温系统。</a:t>
                </a:r>
                <a:endParaRPr lang="en-US" altLang="zh-CN" dirty="0" smtClean="0"/>
              </a:p>
              <a:p>
                <a:r>
                  <a:rPr lang="zh-CN" altLang="en-US" dirty="0" smtClean="0"/>
                  <a:t>样品室</a:t>
                </a:r>
                <a:r>
                  <a:rPr lang="en-US" altLang="zh-CN" dirty="0" smtClean="0"/>
                  <a:t>240X240 mm</a:t>
                </a:r>
                <a:r>
                  <a:rPr lang="zh-CN" altLang="en-US" dirty="0" smtClean="0"/>
                  <a:t>的样品室，</a:t>
                </a:r>
                <a:endParaRPr lang="en-US" altLang="zh-CN" dirty="0" smtClean="0"/>
              </a:p>
              <a:p>
                <a:r>
                  <a:rPr lang="zh-CN" altLang="en-US" dirty="0" smtClean="0"/>
                  <a:t>可以集成复杂的实验装置，</a:t>
                </a:r>
                <a:endParaRPr lang="en-US" altLang="zh-CN" dirty="0" smtClean="0"/>
              </a:p>
              <a:p>
                <a:r>
                  <a:rPr lang="en-US" altLang="zh-CN" dirty="0" smtClean="0"/>
                  <a:t>10mK base Temp.</a:t>
                </a:r>
              </a:p>
              <a:p>
                <a:r>
                  <a:rPr lang="en-US" altLang="zh-CN" dirty="0" smtClean="0"/>
                  <a:t>200 and 400</a:t>
                </a:r>
                <a14:m>
                  <m:oMath xmlns:m="http://schemas.openxmlformats.org/officeDocument/2006/math">
                    <m:r>
                      <a:rPr lang="zh-CN" altLang="en-US" i="1" smtClean="0">
                        <a:latin typeface="Cambria Math" panose="02040503050406030204" pitchFamily="18" charset="0"/>
                      </a:rPr>
                      <m:t>𝜇</m:t>
                    </m:r>
                    <m:r>
                      <a:rPr lang="en-US" altLang="zh-CN" b="0" i="1" smtClean="0">
                        <a:latin typeface="Cambria Math" panose="02040503050406030204" pitchFamily="18" charset="0"/>
                      </a:rPr>
                      <m:t>𝑊</m:t>
                    </m:r>
                    <m:r>
                      <a:rPr lang="en-US" altLang="zh-CN" b="0" i="1" smtClean="0">
                        <a:latin typeface="Cambria Math" panose="02040503050406030204" pitchFamily="18" charset="0"/>
                      </a:rPr>
                      <m:t> </m:t>
                    </m:r>
                    <m:r>
                      <a:rPr lang="en-US" altLang="zh-CN" b="0" i="1" smtClean="0">
                        <a:latin typeface="Cambria Math" panose="02040503050406030204" pitchFamily="18" charset="0"/>
                      </a:rPr>
                      <m:t>𝑐𝑜𝑜𝑙𝑖𝑛𝑔</m:t>
                    </m:r>
                    <m:r>
                      <a:rPr lang="en-US" altLang="zh-CN" b="0" i="1" smtClean="0">
                        <a:latin typeface="Cambria Math" panose="02040503050406030204" pitchFamily="18" charset="0"/>
                      </a:rPr>
                      <m:t> </m:t>
                    </m:r>
                    <m:r>
                      <a:rPr lang="en-US" altLang="zh-CN" b="0" i="1" smtClean="0">
                        <a:latin typeface="Cambria Math" panose="02040503050406030204" pitchFamily="18" charset="0"/>
                      </a:rPr>
                      <m:t>𝑝𝑜𝑤𝑒𝑟</m:t>
                    </m:r>
                    <m:r>
                      <a:rPr lang="en-US" altLang="zh-CN" b="0" i="1" smtClean="0">
                        <a:latin typeface="Cambria Math" panose="02040503050406030204" pitchFamily="18" charset="0"/>
                      </a:rPr>
                      <m:t> @100</m:t>
                    </m:r>
                    <m:r>
                      <a:rPr lang="en-US" altLang="zh-CN" b="0" i="1" smtClean="0">
                        <a:latin typeface="Cambria Math" panose="02040503050406030204" pitchFamily="18" charset="0"/>
                      </a:rPr>
                      <m:t>𝑚𝐾</m:t>
                    </m:r>
                  </m:oMath>
                </a14:m>
                <a:endParaRPr lang="en-US" altLang="zh-CN" dirty="0" smtClean="0"/>
              </a:p>
              <a:p>
                <a:r>
                  <a:rPr lang="en-US" altLang="zh-CN" dirty="0" smtClean="0"/>
                  <a:t>3</a:t>
                </a:r>
                <a14:m>
                  <m:oMath xmlns:m="http://schemas.openxmlformats.org/officeDocument/2006/math">
                    <m:r>
                      <a:rPr lang="zh-CN" altLang="en-US" i="1">
                        <a:latin typeface="Cambria Math" panose="02040503050406030204" pitchFamily="18" charset="0"/>
                      </a:rPr>
                      <m:t>𝜇</m:t>
                    </m:r>
                    <m:r>
                      <a:rPr lang="en-US" altLang="zh-CN" i="1">
                        <a:latin typeface="Cambria Math" panose="02040503050406030204" pitchFamily="18" charset="0"/>
                      </a:rPr>
                      <m:t>𝑊</m:t>
                    </m:r>
                    <m:r>
                      <a:rPr lang="en-US" altLang="zh-CN" i="1">
                        <a:latin typeface="Cambria Math" panose="02040503050406030204" pitchFamily="18" charset="0"/>
                      </a:rPr>
                      <m:t> </m:t>
                    </m:r>
                    <m:r>
                      <a:rPr lang="en-US" altLang="zh-CN" i="1">
                        <a:latin typeface="Cambria Math" panose="02040503050406030204" pitchFamily="18" charset="0"/>
                      </a:rPr>
                      <m:t>𝑐𝑜𝑜𝑙𝑖𝑛𝑔</m:t>
                    </m:r>
                    <m:r>
                      <a:rPr lang="en-US" altLang="zh-CN" i="1">
                        <a:latin typeface="Cambria Math" panose="02040503050406030204" pitchFamily="18" charset="0"/>
                      </a:rPr>
                      <m:t> </m:t>
                    </m:r>
                    <m:r>
                      <a:rPr lang="en-US" altLang="zh-CN" i="1">
                        <a:latin typeface="Cambria Math" panose="02040503050406030204" pitchFamily="18" charset="0"/>
                      </a:rPr>
                      <m:t>𝑝𝑜𝑤𝑒𝑟</m:t>
                    </m:r>
                    <m:r>
                      <a:rPr lang="en-US" altLang="zh-CN" i="1">
                        <a:latin typeface="Cambria Math" panose="02040503050406030204" pitchFamily="18" charset="0"/>
                      </a:rPr>
                      <m:t> @10</m:t>
                    </m:r>
                    <m:r>
                      <a:rPr lang="en-US" altLang="zh-CN" i="1">
                        <a:latin typeface="Cambria Math" panose="02040503050406030204" pitchFamily="18" charset="0"/>
                      </a:rPr>
                      <m:t>𝑚𝐾</m:t>
                    </m:r>
                  </m:oMath>
                </a14:m>
                <a:endParaRPr lang="zh-CN" altLang="en-US" dirty="0"/>
              </a:p>
              <a:p>
                <a:r>
                  <a:rPr lang="en-US" altLang="zh-CN" dirty="0" smtClean="0"/>
                  <a:t>Excellent Temp. stability from10mK to 30K</a:t>
                </a:r>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361476" y="2485368"/>
                <a:ext cx="4233275" cy="2031325"/>
              </a:xfrm>
              <a:prstGeom prst="rect">
                <a:avLst/>
              </a:prstGeom>
              <a:blipFill>
                <a:blip r:embed="rId5"/>
                <a:stretch>
                  <a:fillRect l="-1151" t="-1802" r="-2878" b="-3904"/>
                </a:stretch>
              </a:blipFill>
            </p:spPr>
            <p:txBody>
              <a:bodyPr/>
              <a:lstStyle/>
              <a:p>
                <a:r>
                  <a:rPr lang="zh-CN" altLang="en-US">
                    <a:noFill/>
                  </a:rPr>
                  <a:t> </a:t>
                </a:r>
              </a:p>
            </p:txBody>
          </p:sp>
        </mc:Fallback>
      </mc:AlternateContent>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2410870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33061" y="1043609"/>
            <a:ext cx="5989140" cy="461665"/>
          </a:xfrm>
          <a:prstGeom prst="rect">
            <a:avLst/>
          </a:prstGeom>
          <a:noFill/>
        </p:spPr>
        <p:txBody>
          <a:bodyPr wrap="none" rtlCol="0">
            <a:spAutoFit/>
          </a:bodyPr>
          <a:lstStyle/>
          <a:p>
            <a:r>
              <a:rPr lang="en-US" altLang="zh-CN" sz="2400" dirty="0"/>
              <a:t>3</a:t>
            </a:r>
            <a:r>
              <a:rPr lang="zh-CN" altLang="en-US" sz="2400" dirty="0"/>
              <a:t>、钼酸镉晶体微</a:t>
            </a:r>
            <a:r>
              <a:rPr lang="zh-CN" altLang="en-US" sz="2400" dirty="0" smtClean="0"/>
              <a:t>量热器</a:t>
            </a:r>
            <a:r>
              <a:rPr lang="zh-CN" altLang="en-US" sz="2400" dirty="0"/>
              <a:t>试</a:t>
            </a:r>
            <a:r>
              <a:rPr lang="zh-CN" altLang="en-US" sz="2400" dirty="0" smtClean="0"/>
              <a:t>运行和性能刻度</a:t>
            </a:r>
            <a:endParaRPr lang="en-US" altLang="zh-CN" sz="2400" dirty="0"/>
          </a:p>
        </p:txBody>
      </p:sp>
      <p:sp>
        <p:nvSpPr>
          <p:cNvPr id="5" name="文本框 4"/>
          <p:cNvSpPr txBox="1"/>
          <p:nvPr/>
        </p:nvSpPr>
        <p:spPr>
          <a:xfrm>
            <a:off x="1133061" y="1789043"/>
            <a:ext cx="8414160" cy="646331"/>
          </a:xfrm>
          <a:prstGeom prst="rect">
            <a:avLst/>
          </a:prstGeom>
          <a:noFill/>
        </p:spPr>
        <p:txBody>
          <a:bodyPr wrap="square" rtlCol="0">
            <a:spAutoFit/>
          </a:bodyPr>
          <a:lstStyle/>
          <a:p>
            <a:r>
              <a:rPr lang="en-US" altLang="zh-CN" b="1" dirty="0" smtClean="0"/>
              <a:t>3.1</a:t>
            </a:r>
            <a:r>
              <a:rPr lang="zh-CN" altLang="en-US" b="1" dirty="0" smtClean="0"/>
              <a:t>，能量刻度</a:t>
            </a:r>
            <a:r>
              <a:rPr lang="zh-CN" altLang="en-US" dirty="0" smtClean="0"/>
              <a:t>，</a:t>
            </a:r>
            <a:endParaRPr lang="en-US" altLang="zh-CN" dirty="0" smtClean="0"/>
          </a:p>
          <a:p>
            <a:r>
              <a:rPr lang="zh-CN" altLang="en-US" dirty="0"/>
              <a:t>第一个</a:t>
            </a:r>
            <a:r>
              <a:rPr lang="zh-CN" altLang="en-US" dirty="0" smtClean="0"/>
              <a:t>钼酸镉晶体微量热器的制作和运行是</a:t>
            </a:r>
            <a:r>
              <a:rPr lang="zh-CN" altLang="en-US" dirty="0" smtClean="0">
                <a:solidFill>
                  <a:srgbClr val="FF0000"/>
                </a:solidFill>
              </a:rPr>
              <a:t>薛明萱</a:t>
            </a:r>
            <a:r>
              <a:rPr lang="zh-CN" altLang="en-US" dirty="0" smtClean="0"/>
              <a:t>在</a:t>
            </a:r>
            <a:r>
              <a:rPr lang="en-US" altLang="zh-CN" dirty="0" smtClean="0"/>
              <a:t>CSNSM</a:t>
            </a:r>
            <a:r>
              <a:rPr lang="zh-CN" altLang="en-US" dirty="0" smtClean="0"/>
              <a:t>（</a:t>
            </a:r>
            <a:r>
              <a:rPr lang="en-US" altLang="zh-CN" dirty="0" err="1" smtClean="0"/>
              <a:t>Qrsay</a:t>
            </a:r>
            <a:r>
              <a:rPr lang="en-US" altLang="zh-CN" dirty="0" smtClean="0"/>
              <a:t> </a:t>
            </a:r>
            <a:r>
              <a:rPr lang="en-US" altLang="zh-CN" dirty="0"/>
              <a:t>F</a:t>
            </a:r>
            <a:r>
              <a:rPr lang="en-US" altLang="zh-CN" dirty="0" smtClean="0"/>
              <a:t>rance</a:t>
            </a:r>
            <a:r>
              <a:rPr lang="zh-CN" altLang="en-US" dirty="0" smtClean="0"/>
              <a:t>）</a:t>
            </a:r>
            <a:endParaRPr lang="zh-CN" altLang="en-US" dirty="0"/>
          </a:p>
        </p:txBody>
      </p:sp>
      <p:pic>
        <p:nvPicPr>
          <p:cNvPr id="6" name="图片 5"/>
          <p:cNvPicPr>
            <a:picLocks noChangeAspect="1"/>
          </p:cNvPicPr>
          <p:nvPr/>
        </p:nvPicPr>
        <p:blipFill>
          <a:blip r:embed="rId2"/>
          <a:stretch>
            <a:fillRect/>
          </a:stretch>
        </p:blipFill>
        <p:spPr>
          <a:xfrm>
            <a:off x="2933708" y="2519561"/>
            <a:ext cx="5773456" cy="3175561"/>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a:off x="1003852" y="5734882"/>
                <a:ext cx="10037556" cy="646331"/>
              </a:xfrm>
              <a:prstGeom prst="rect">
                <a:avLst/>
              </a:prstGeom>
              <a:noFill/>
            </p:spPr>
            <p:txBody>
              <a:bodyPr wrap="none" rtlCol="0">
                <a:spAutoFit/>
              </a:bodyPr>
              <a:lstStyle/>
              <a:p>
                <a:r>
                  <a:rPr lang="zh-CN" altLang="en-US" dirty="0" smtClean="0"/>
                  <a:t>双绞铜线把</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𝑁𝑇𝐷</m:t>
                        </m:r>
                      </m:e>
                      <m:sub>
                        <m:r>
                          <a:rPr lang="en-US" altLang="zh-CN" i="1">
                            <a:latin typeface="Cambria Math" panose="02040503050406030204" pitchFamily="18" charset="0"/>
                          </a:rPr>
                          <m:t>h</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𝑁𝑇𝐷</m:t>
                        </m:r>
                      </m:e>
                      <m:sub>
                        <m:r>
                          <a:rPr lang="en-US" altLang="zh-CN" i="1">
                            <a:latin typeface="Cambria Math" panose="02040503050406030204" pitchFamily="18" charset="0"/>
                          </a:rPr>
                          <m:t>𝐿</m:t>
                        </m:r>
                      </m:sub>
                    </m:sSub>
                  </m:oMath>
                </a14:m>
                <a:r>
                  <a:rPr lang="zh-CN" altLang="en-US" dirty="0" smtClean="0"/>
                  <a:t>的“热”和“荧光”信号读出（典型信号如图）；通过设定的选择规则，从在线</a:t>
                </a:r>
                <a:endParaRPr lang="en-US" altLang="zh-CN" dirty="0" smtClean="0"/>
              </a:p>
              <a:p>
                <a:r>
                  <a:rPr lang="zh-CN" altLang="en-US" dirty="0" smtClean="0"/>
                  <a:t>记录的数据中挑选出，满足“粒子击中”的信号，和“</a:t>
                </a:r>
                <a:r>
                  <a:rPr lang="en-US" altLang="zh-CN" dirty="0" smtClean="0"/>
                  <a:t>Heater</a:t>
                </a:r>
                <a:r>
                  <a:rPr lang="zh-CN" altLang="en-US" dirty="0" smtClean="0"/>
                  <a:t>”的信号    </a:t>
                </a:r>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003852" y="5734882"/>
                <a:ext cx="10037556" cy="646331"/>
              </a:xfrm>
              <a:prstGeom prst="rect">
                <a:avLst/>
              </a:prstGeom>
              <a:blipFill>
                <a:blip r:embed="rId3"/>
                <a:stretch>
                  <a:fillRect l="-547" t="-5660" b="-14151"/>
                </a:stretch>
              </a:blipFill>
            </p:spPr>
            <p:txBody>
              <a:bodyPr/>
              <a:lstStyle/>
              <a:p>
                <a:r>
                  <a:rPr lang="zh-CN" altLang="en-US">
                    <a:noFill/>
                  </a:rPr>
                  <a:t> </a:t>
                </a:r>
              </a:p>
            </p:txBody>
          </p:sp>
        </mc:Fallback>
      </mc:AlternateContent>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4171966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p:cNvSpPr txBox="1"/>
              <p:nvPr/>
            </p:nvSpPr>
            <p:spPr>
              <a:xfrm>
                <a:off x="824946" y="665921"/>
                <a:ext cx="10571164" cy="1213345"/>
              </a:xfrm>
              <a:prstGeom prst="rect">
                <a:avLst/>
              </a:prstGeom>
              <a:noFill/>
            </p:spPr>
            <p:txBody>
              <a:bodyPr wrap="none" rtlCol="0">
                <a:spAutoFit/>
              </a:bodyPr>
              <a:lstStyle/>
              <a:p>
                <a14:m>
                  <m:oMath xmlns:m="http://schemas.openxmlformats.org/officeDocument/2006/math">
                    <m:r>
                      <a:rPr lang="en-US" altLang="zh-CN" b="0" i="1" smtClean="0">
                        <a:latin typeface="Cambria Math" panose="02040503050406030204" pitchFamily="18" charset="0"/>
                      </a:rPr>
                      <m:t>3.1.1</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𝑁𝑇𝐷</m:t>
                        </m:r>
                      </m:e>
                      <m:sub>
                        <m:r>
                          <a:rPr lang="en-US" altLang="zh-CN" b="0" i="1" smtClean="0">
                            <a:latin typeface="Cambria Math" panose="02040503050406030204" pitchFamily="18" charset="0"/>
                          </a:rPr>
                          <m:t>h</m:t>
                        </m:r>
                      </m:sub>
                    </m:sSub>
                    <m:r>
                      <a:rPr lang="zh-CN" altLang="en-US" i="1">
                        <a:latin typeface="Cambria Math" panose="02040503050406030204" pitchFamily="18" charset="0"/>
                      </a:rPr>
                      <m:t>通道</m:t>
                    </m:r>
                  </m:oMath>
                </a14:m>
                <a:r>
                  <a:rPr lang="zh-CN" altLang="en-US" dirty="0" smtClean="0"/>
                  <a:t>的能量刻度</a:t>
                </a:r>
                <a:endParaRPr lang="en-US" altLang="zh-CN" dirty="0" smtClean="0"/>
              </a:p>
              <a:p>
                <a:r>
                  <a:rPr lang="en-US" altLang="zh-CN" dirty="0"/>
                  <a:t> </a:t>
                </a:r>
                <a:r>
                  <a:rPr lang="en-US" altLang="zh-CN" dirty="0" smtClean="0"/>
                  <a:t>  </a:t>
                </a:r>
                <a:r>
                  <a:rPr lang="zh-CN" altLang="en-US" dirty="0" smtClean="0"/>
                  <a:t>从所得的背景</a:t>
                </a:r>
                <a:r>
                  <a:rPr lang="en-US" altLang="zh-CN" dirty="0" smtClean="0"/>
                  <a:t>ADC</a:t>
                </a:r>
                <a:r>
                  <a:rPr lang="zh-CN" altLang="en-US" dirty="0" smtClean="0"/>
                  <a:t>谱中，确定特征背景放射性核素的特征伽马线：</a:t>
                </a:r>
                <a14:m>
                  <m:oMath xmlns:m="http://schemas.openxmlformats.org/officeDocument/2006/math">
                    <m:sPre>
                      <m:sPrePr>
                        <m:ctrlPr>
                          <a:rPr lang="en-US" altLang="zh-CN" i="1" smtClean="0">
                            <a:latin typeface="Cambria Math" panose="02040503050406030204" pitchFamily="18" charset="0"/>
                          </a:rPr>
                        </m:ctrlPr>
                      </m:sPrePr>
                      <m:sub>
                        <m:r>
                          <a:rPr lang="en-US" altLang="zh-CN" b="0" i="1" smtClean="0">
                            <a:latin typeface="Cambria Math" panose="02040503050406030204" pitchFamily="18" charset="0"/>
                          </a:rPr>
                          <m:t>82</m:t>
                        </m:r>
                      </m:sub>
                      <m:sup>
                        <m:r>
                          <a:rPr lang="en-US" altLang="zh-CN" b="0" i="1" smtClean="0">
                            <a:latin typeface="Cambria Math" panose="02040503050406030204" pitchFamily="18" charset="0"/>
                          </a:rPr>
                          <m:t>212</m:t>
                        </m:r>
                      </m:sup>
                      <m:e>
                        <m:r>
                          <a:rPr lang="en-US" altLang="zh-CN" b="0" i="1" smtClean="0">
                            <a:latin typeface="Cambria Math" panose="02040503050406030204" pitchFamily="18" charset="0"/>
                          </a:rPr>
                          <m:t>𝑃𝑏</m:t>
                        </m:r>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𝛾</m:t>
                            </m:r>
                            <m:r>
                              <a:rPr lang="en-US" altLang="zh-CN" b="0" i="1" smtClean="0">
                                <a:latin typeface="Cambria Math" panose="02040503050406030204" pitchFamily="18" charset="0"/>
                              </a:rPr>
                              <m:t>238</m:t>
                            </m:r>
                            <m:r>
                              <a:rPr lang="en-US" altLang="zh-CN" b="0" i="1" smtClean="0">
                                <a:latin typeface="Cambria Math" panose="02040503050406030204" pitchFamily="18" charset="0"/>
                              </a:rPr>
                              <m:t>𝑘𝑒𝑉</m:t>
                            </m:r>
                          </m:e>
                        </m:d>
                        <m:r>
                          <a:rPr lang="en-US" altLang="zh-CN" b="0" i="1" smtClean="0">
                            <a:latin typeface="Cambria Math" panose="02040503050406030204" pitchFamily="18" charset="0"/>
                          </a:rPr>
                          <m:t>,</m:t>
                        </m:r>
                        <m:sPre>
                          <m:sPrePr>
                            <m:ctrlPr>
                              <a:rPr lang="en-US" altLang="zh-CN" i="1">
                                <a:latin typeface="Cambria Math" panose="02040503050406030204" pitchFamily="18" charset="0"/>
                              </a:rPr>
                            </m:ctrlPr>
                          </m:sPrePr>
                          <m:sub>
                            <m:r>
                              <a:rPr lang="en-US" altLang="zh-CN" i="1">
                                <a:latin typeface="Cambria Math" panose="02040503050406030204" pitchFamily="18" charset="0"/>
                              </a:rPr>
                              <m:t>82</m:t>
                            </m:r>
                          </m:sub>
                          <m:sup>
                            <m:r>
                              <a:rPr lang="en-US" altLang="zh-CN" i="1">
                                <a:latin typeface="Cambria Math" panose="02040503050406030204" pitchFamily="18" charset="0"/>
                              </a:rPr>
                              <m:t>21</m:t>
                            </m:r>
                            <m:r>
                              <a:rPr lang="en-US" altLang="zh-CN" b="0" i="1" smtClean="0">
                                <a:latin typeface="Cambria Math" panose="02040503050406030204" pitchFamily="18" charset="0"/>
                              </a:rPr>
                              <m:t>4</m:t>
                            </m:r>
                          </m:sup>
                          <m:e>
                            <m:r>
                              <a:rPr lang="en-US" altLang="zh-CN" i="1">
                                <a:latin typeface="Cambria Math" panose="02040503050406030204" pitchFamily="18" charset="0"/>
                              </a:rPr>
                              <m:t>𝑃𝑏</m:t>
                            </m:r>
                            <m:d>
                              <m:dPr>
                                <m:ctrlPr>
                                  <a:rPr lang="en-US" altLang="zh-CN" i="1">
                                    <a:latin typeface="Cambria Math" panose="02040503050406030204" pitchFamily="18" charset="0"/>
                                  </a:rPr>
                                </m:ctrlPr>
                              </m:dPr>
                              <m:e>
                                <m:r>
                                  <a:rPr lang="zh-CN" altLang="en-US" i="1">
                                    <a:latin typeface="Cambria Math" panose="02040503050406030204" pitchFamily="18" charset="0"/>
                                  </a:rPr>
                                  <m:t>𝛾</m:t>
                                </m:r>
                                <m:r>
                                  <a:rPr lang="en-US" altLang="zh-CN" b="0" i="1" smtClean="0">
                                    <a:latin typeface="Cambria Math" panose="02040503050406030204" pitchFamily="18" charset="0"/>
                                  </a:rPr>
                                  <m:t>351</m:t>
                                </m:r>
                                <m:r>
                                  <a:rPr lang="en-US" altLang="zh-CN" i="1">
                                    <a:latin typeface="Cambria Math" panose="02040503050406030204" pitchFamily="18" charset="0"/>
                                  </a:rPr>
                                  <m:t>𝑘𝑒𝑉</m:t>
                                </m:r>
                              </m:e>
                            </m:d>
                            <m:r>
                              <a:rPr lang="en-US" altLang="zh-CN" i="1">
                                <a:latin typeface="Cambria Math" panose="02040503050406030204" pitchFamily="18" charset="0"/>
                              </a:rPr>
                              <m:t>,</m:t>
                            </m:r>
                            <m:r>
                              <a:rPr lang="en-US" altLang="zh-CN" i="1" smtClean="0">
                                <a:latin typeface="Cambria Math" panose="02040503050406030204" pitchFamily="18" charset="0"/>
                              </a:rPr>
                              <m:t> </m:t>
                            </m:r>
                          </m:e>
                        </m:sPre>
                      </m:e>
                    </m:sPre>
                  </m:oMath>
                </a14:m>
                <a:endParaRPr lang="en-US" altLang="zh-CN" dirty="0" smtClean="0"/>
              </a:p>
              <a:p>
                <a14:m>
                  <m:oMath xmlns:m="http://schemas.openxmlformats.org/officeDocument/2006/math">
                    <m:sPre>
                      <m:sPrePr>
                        <m:ctrlPr>
                          <a:rPr lang="en-US" altLang="zh-CN" i="1">
                            <a:latin typeface="Cambria Math" panose="02040503050406030204" pitchFamily="18" charset="0"/>
                          </a:rPr>
                        </m:ctrlPr>
                      </m:sPrePr>
                      <m:sub>
                        <m:r>
                          <a:rPr lang="en-US" altLang="zh-CN" i="1">
                            <a:latin typeface="Cambria Math" panose="02040503050406030204" pitchFamily="18" charset="0"/>
                          </a:rPr>
                          <m:t>81</m:t>
                        </m:r>
                      </m:sub>
                      <m:sup>
                        <m:r>
                          <a:rPr lang="en-US" altLang="zh-CN" i="1">
                            <a:latin typeface="Cambria Math" panose="02040503050406030204" pitchFamily="18" charset="0"/>
                          </a:rPr>
                          <m:t>208</m:t>
                        </m:r>
                      </m:sup>
                      <m:e>
                        <m:r>
                          <a:rPr lang="en-US" altLang="zh-CN" i="1">
                            <a:latin typeface="Cambria Math" panose="02040503050406030204" pitchFamily="18" charset="0"/>
                          </a:rPr>
                          <m:t>𝑇𝑙</m:t>
                        </m:r>
                        <m:d>
                          <m:dPr>
                            <m:ctrlPr>
                              <a:rPr lang="en-US" altLang="zh-CN" i="1">
                                <a:latin typeface="Cambria Math" panose="02040503050406030204" pitchFamily="18" charset="0"/>
                              </a:rPr>
                            </m:ctrlPr>
                          </m:dPr>
                          <m:e>
                            <m:r>
                              <a:rPr lang="zh-CN" altLang="en-US" i="1">
                                <a:latin typeface="Cambria Math" panose="02040503050406030204" pitchFamily="18" charset="0"/>
                              </a:rPr>
                              <m:t>𝛾</m:t>
                            </m:r>
                            <m:r>
                              <a:rPr lang="en-US" altLang="zh-CN" i="1">
                                <a:latin typeface="Cambria Math" panose="02040503050406030204" pitchFamily="18" charset="0"/>
                              </a:rPr>
                              <m:t>510</m:t>
                            </m:r>
                            <m:r>
                              <a:rPr lang="zh-CN" altLang="en-US" i="1">
                                <a:latin typeface="Cambria Math" panose="02040503050406030204" pitchFamily="18" charset="0"/>
                              </a:rPr>
                              <m:t>，</m:t>
                            </m:r>
                            <m:r>
                              <a:rPr lang="en-US" altLang="zh-CN" b="0" i="1" smtClean="0">
                                <a:latin typeface="Cambria Math" panose="02040503050406030204" pitchFamily="18" charset="0"/>
                              </a:rPr>
                              <m:t>583</m:t>
                            </m:r>
                            <m:r>
                              <a:rPr lang="en-US" altLang="zh-CN" i="1">
                                <a:latin typeface="Cambria Math" panose="02040503050406030204" pitchFamily="18" charset="0"/>
                              </a:rPr>
                              <m:t>𝑘𝑒𝑉</m:t>
                            </m:r>
                            <m:r>
                              <a:rPr lang="en-US" altLang="zh-CN" b="0" i="1" smtClean="0">
                                <a:latin typeface="Cambria Math" panose="02040503050406030204" pitchFamily="18" charset="0"/>
                              </a:rPr>
                              <m:t>,2615</m:t>
                            </m:r>
                            <m:r>
                              <a:rPr lang="en-US" altLang="zh-CN" b="0" i="1" smtClean="0">
                                <a:latin typeface="Cambria Math" panose="02040503050406030204" pitchFamily="18" charset="0"/>
                              </a:rPr>
                              <m:t>𝑘𝑒𝑉</m:t>
                            </m:r>
                            <m:r>
                              <a:rPr lang="en-US" altLang="zh-CN" b="0" i="1" smtClean="0">
                                <a:latin typeface="Cambria Math" panose="02040503050406030204" pitchFamily="18" charset="0"/>
                              </a:rPr>
                              <m:t>,</m:t>
                            </m:r>
                          </m:e>
                        </m:d>
                        <m:r>
                          <a:rPr lang="en-US" altLang="zh-CN" i="1">
                            <a:latin typeface="Cambria Math" panose="02040503050406030204" pitchFamily="18" charset="0"/>
                          </a:rPr>
                          <m:t>,</m:t>
                        </m:r>
                      </m:e>
                    </m:sPre>
                    <m:sPre>
                      <m:sPrePr>
                        <m:ctrlPr>
                          <a:rPr lang="en-US" altLang="zh-CN" i="1">
                            <a:latin typeface="Cambria Math" panose="02040503050406030204" pitchFamily="18" charset="0"/>
                          </a:rPr>
                        </m:ctrlPr>
                      </m:sPrePr>
                      <m:sub>
                        <m:r>
                          <a:rPr lang="en-US" altLang="zh-CN" i="1">
                            <a:latin typeface="Cambria Math" panose="02040503050406030204" pitchFamily="18" charset="0"/>
                          </a:rPr>
                          <m:t>8</m:t>
                        </m:r>
                        <m:r>
                          <a:rPr lang="en-US" altLang="zh-CN" b="0" i="1" smtClean="0">
                            <a:latin typeface="Cambria Math" panose="02040503050406030204" pitchFamily="18" charset="0"/>
                          </a:rPr>
                          <m:t>3</m:t>
                        </m:r>
                      </m:sub>
                      <m:sup>
                        <m:r>
                          <a:rPr lang="en-US" altLang="zh-CN" i="1">
                            <a:latin typeface="Cambria Math" panose="02040503050406030204" pitchFamily="18" charset="0"/>
                          </a:rPr>
                          <m:t>2</m:t>
                        </m:r>
                        <m:r>
                          <a:rPr lang="en-US" altLang="zh-CN" b="0" i="1" smtClean="0">
                            <a:latin typeface="Cambria Math" panose="02040503050406030204" pitchFamily="18" charset="0"/>
                          </a:rPr>
                          <m:t>14</m:t>
                        </m:r>
                      </m:sup>
                      <m:e>
                        <m:r>
                          <a:rPr lang="en-US" altLang="zh-CN" b="0" i="1" smtClean="0">
                            <a:latin typeface="Cambria Math" panose="02040503050406030204" pitchFamily="18" charset="0"/>
                          </a:rPr>
                          <m:t>𝐵𝑖</m:t>
                        </m:r>
                        <m:d>
                          <m:dPr>
                            <m:ctrlPr>
                              <a:rPr lang="en-US" altLang="zh-CN" i="1">
                                <a:latin typeface="Cambria Math" panose="02040503050406030204" pitchFamily="18" charset="0"/>
                              </a:rPr>
                            </m:ctrlPr>
                          </m:dPr>
                          <m:e>
                            <m:r>
                              <a:rPr lang="zh-CN" altLang="en-US" i="1">
                                <a:latin typeface="Cambria Math" panose="02040503050406030204" pitchFamily="18" charset="0"/>
                              </a:rPr>
                              <m:t>𝛾</m:t>
                            </m:r>
                            <m:r>
                              <a:rPr lang="en-US" altLang="zh-CN" i="1">
                                <a:latin typeface="Cambria Math" panose="02040503050406030204" pitchFamily="18" charset="0"/>
                              </a:rPr>
                              <m:t>609</m:t>
                            </m:r>
                            <m:r>
                              <a:rPr lang="en-US" altLang="zh-CN" i="1">
                                <a:latin typeface="Cambria Math" panose="02040503050406030204" pitchFamily="18" charset="0"/>
                              </a:rPr>
                              <m:t>𝑘𝑒𝑉</m:t>
                            </m:r>
                          </m:e>
                        </m:d>
                        <m:r>
                          <a:rPr lang="en-US" altLang="zh-CN" i="1">
                            <a:latin typeface="Cambria Math" panose="02040503050406030204" pitchFamily="18" charset="0"/>
                          </a:rPr>
                          <m:t>,</m:t>
                        </m:r>
                        <m:sPre>
                          <m:sPrePr>
                            <m:ctrlPr>
                              <a:rPr lang="en-US" altLang="zh-CN" i="1">
                                <a:latin typeface="Cambria Math" panose="02040503050406030204" pitchFamily="18" charset="0"/>
                              </a:rPr>
                            </m:ctrlPr>
                          </m:sPrePr>
                          <m:sub>
                            <m:r>
                              <a:rPr lang="en-US" altLang="zh-CN" i="1">
                                <a:latin typeface="Cambria Math" panose="02040503050406030204" pitchFamily="18" charset="0"/>
                              </a:rPr>
                              <m:t>89</m:t>
                            </m:r>
                          </m:sub>
                          <m:sup>
                            <m:r>
                              <a:rPr lang="en-US" altLang="zh-CN" i="1">
                                <a:latin typeface="Cambria Math" panose="02040503050406030204" pitchFamily="18" charset="0"/>
                              </a:rPr>
                              <m:t>228</m:t>
                            </m:r>
                          </m:sup>
                          <m:e>
                            <m:r>
                              <m:rPr>
                                <m:sty m:val="p"/>
                              </m:rPr>
                              <a:rPr lang="en-US" altLang="zh-CN" i="1" smtClean="0">
                                <a:latin typeface="Cambria Math" panose="02040503050406030204" pitchFamily="18" charset="0"/>
                              </a:rPr>
                              <m:t>Ac</m:t>
                            </m:r>
                            <m:d>
                              <m:dPr>
                                <m:ctrlPr>
                                  <a:rPr lang="en-US" altLang="zh-CN" i="1">
                                    <a:latin typeface="Cambria Math" panose="02040503050406030204" pitchFamily="18" charset="0"/>
                                  </a:rPr>
                                </m:ctrlPr>
                              </m:dPr>
                              <m:e>
                                <m:r>
                                  <a:rPr lang="zh-CN" altLang="en-US" i="1">
                                    <a:latin typeface="Cambria Math" panose="02040503050406030204" pitchFamily="18" charset="0"/>
                                  </a:rPr>
                                  <m:t>𝛾</m:t>
                                </m:r>
                                <m:r>
                                  <a:rPr lang="en-US" altLang="zh-CN" i="1">
                                    <a:latin typeface="Cambria Math" panose="02040503050406030204" pitchFamily="18" charset="0"/>
                                  </a:rPr>
                                  <m:t>911</m:t>
                                </m:r>
                                <m:r>
                                  <a:rPr lang="en-US" altLang="zh-CN" i="1">
                                    <a:latin typeface="Cambria Math" panose="02040503050406030204" pitchFamily="18" charset="0"/>
                                  </a:rPr>
                                  <m:t>𝑘𝑒𝑉</m:t>
                                </m:r>
                              </m:e>
                            </m:d>
                            <m:r>
                              <a:rPr lang="en-US" altLang="zh-CN" i="1">
                                <a:latin typeface="Cambria Math" panose="02040503050406030204" pitchFamily="18" charset="0"/>
                              </a:rPr>
                              <m:t>,</m:t>
                            </m:r>
                          </m:e>
                        </m:sPre>
                      </m:e>
                    </m:sPre>
                  </m:oMath>
                </a14:m>
                <a:r>
                  <a:rPr lang="zh-CN" altLang="en-US" dirty="0" smtClean="0"/>
                  <a:t> 对应的谱线的</a:t>
                </a:r>
                <a:r>
                  <a:rPr lang="en-US" altLang="zh-CN" dirty="0" smtClean="0"/>
                  <a:t>ADC</a:t>
                </a:r>
                <a:r>
                  <a:rPr lang="zh-CN" altLang="en-US" dirty="0" smtClean="0"/>
                  <a:t>，把原来的</a:t>
                </a:r>
                <a:r>
                  <a:rPr lang="en-US" altLang="zh-CN" dirty="0" smtClean="0"/>
                  <a:t>ADC</a:t>
                </a:r>
              </a:p>
              <a:p>
                <a:r>
                  <a:rPr lang="zh-CN" altLang="en-US" dirty="0" smtClean="0"/>
                  <a:t>谱线转换为图</a:t>
                </a:r>
                <a:r>
                  <a:rPr lang="en-US" altLang="zh-CN" dirty="0" smtClean="0"/>
                  <a:t>4 </a:t>
                </a:r>
                <a:r>
                  <a:rPr lang="zh-CN" altLang="en-US" dirty="0" smtClean="0"/>
                  <a:t>的“</a:t>
                </a:r>
                <a:r>
                  <a:rPr lang="en-US" altLang="zh-CN" dirty="0" err="1" smtClean="0"/>
                  <a:t>keV</a:t>
                </a:r>
                <a:r>
                  <a:rPr lang="zh-CN" altLang="en-US" dirty="0" smtClean="0"/>
                  <a:t>”</a:t>
                </a:r>
                <a:r>
                  <a:rPr lang="zh-CN" altLang="en-US" dirty="0"/>
                  <a:t>能谱</a:t>
                </a:r>
              </a:p>
            </p:txBody>
          </p:sp>
        </mc:Choice>
        <mc:Fallback xmlns="">
          <p:sp>
            <p:nvSpPr>
              <p:cNvPr id="6" name="文本框 5"/>
              <p:cNvSpPr txBox="1">
                <a:spLocks noRot="1" noChangeAspect="1" noMove="1" noResize="1" noEditPoints="1" noAdjustHandles="1" noChangeArrowheads="1" noChangeShapeType="1" noTextEdit="1"/>
              </p:cNvSpPr>
              <p:nvPr/>
            </p:nvSpPr>
            <p:spPr>
              <a:xfrm>
                <a:off x="824946" y="665921"/>
                <a:ext cx="10571164" cy="1213345"/>
              </a:xfrm>
              <a:prstGeom prst="rect">
                <a:avLst/>
              </a:prstGeom>
              <a:blipFill>
                <a:blip r:embed="rId2"/>
                <a:stretch>
                  <a:fillRect l="-461" t="-2513" b="-7035"/>
                </a:stretch>
              </a:blipFill>
            </p:spPr>
            <p:txBody>
              <a:bodyPr/>
              <a:lstStyle/>
              <a:p>
                <a:r>
                  <a:rPr lang="zh-CN" altLang="en-US">
                    <a:noFill/>
                  </a:rPr>
                  <a:t> </a:t>
                </a:r>
              </a:p>
            </p:txBody>
          </p:sp>
        </mc:Fallback>
      </mc:AlternateContent>
      <p:grpSp>
        <p:nvGrpSpPr>
          <p:cNvPr id="14" name="组合 13"/>
          <p:cNvGrpSpPr/>
          <p:nvPr/>
        </p:nvGrpSpPr>
        <p:grpSpPr>
          <a:xfrm>
            <a:off x="505814" y="2027587"/>
            <a:ext cx="9555484" cy="3558209"/>
            <a:chOff x="505814" y="2027587"/>
            <a:chExt cx="9555484" cy="3558209"/>
          </a:xfrm>
        </p:grpSpPr>
        <p:pic>
          <p:nvPicPr>
            <p:cNvPr id="4" name="图片 3"/>
            <p:cNvPicPr>
              <a:picLocks noChangeAspect="1"/>
            </p:cNvPicPr>
            <p:nvPr/>
          </p:nvPicPr>
          <p:blipFill>
            <a:blip r:embed="rId3"/>
            <a:stretch>
              <a:fillRect/>
            </a:stretch>
          </p:blipFill>
          <p:spPr>
            <a:xfrm>
              <a:off x="505814" y="2027587"/>
              <a:ext cx="9555484" cy="3558209"/>
            </a:xfrm>
            <a:prstGeom prst="rect">
              <a:avLst/>
            </a:prstGeom>
          </p:spPr>
        </p:pic>
        <p:cxnSp>
          <p:nvCxnSpPr>
            <p:cNvPr id="8" name="直接箭头连接符 7"/>
            <p:cNvCxnSpPr/>
            <p:nvPr/>
          </p:nvCxnSpPr>
          <p:spPr>
            <a:xfrm>
              <a:off x="4442791" y="3756991"/>
              <a:ext cx="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8044059" y="3561526"/>
              <a:ext cx="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7938042" y="3385936"/>
              <a:ext cx="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7679624" y="3008247"/>
              <a:ext cx="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7083277" y="2839287"/>
              <a:ext cx="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6616134" y="2153486"/>
              <a:ext cx="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 name="直接箭头连接符 14"/>
          <p:cNvCxnSpPr/>
          <p:nvPr/>
        </p:nvCxnSpPr>
        <p:spPr>
          <a:xfrm>
            <a:off x="9183742" y="3727173"/>
            <a:ext cx="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2877627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106083" y="713317"/>
            <a:ext cx="6794500" cy="4381500"/>
          </a:xfrm>
          <a:prstGeom prst="rect">
            <a:avLst/>
          </a:prstGeom>
        </p:spPr>
      </p:pic>
      <p:cxnSp>
        <p:nvCxnSpPr>
          <p:cNvPr id="6" name="直线箭头连接符 5"/>
          <p:cNvCxnSpPr/>
          <p:nvPr/>
        </p:nvCxnSpPr>
        <p:spPr>
          <a:xfrm>
            <a:off x="8331200" y="1066798"/>
            <a:ext cx="0" cy="4233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线箭头连接符 6"/>
          <p:cNvCxnSpPr/>
          <p:nvPr/>
        </p:nvCxnSpPr>
        <p:spPr>
          <a:xfrm flipH="1">
            <a:off x="4013200" y="2462404"/>
            <a:ext cx="4633" cy="13345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线箭头连接符 7"/>
          <p:cNvCxnSpPr/>
          <p:nvPr/>
        </p:nvCxnSpPr>
        <p:spPr>
          <a:xfrm>
            <a:off x="3200400" y="3776131"/>
            <a:ext cx="0" cy="4233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线箭头连接符 8"/>
          <p:cNvCxnSpPr/>
          <p:nvPr/>
        </p:nvCxnSpPr>
        <p:spPr>
          <a:xfrm>
            <a:off x="3445936" y="3369733"/>
            <a:ext cx="8464" cy="6773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线箭头连接符 9"/>
          <p:cNvCxnSpPr/>
          <p:nvPr/>
        </p:nvCxnSpPr>
        <p:spPr>
          <a:xfrm>
            <a:off x="3877733" y="2747739"/>
            <a:ext cx="0" cy="11299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950200" y="664115"/>
            <a:ext cx="762000" cy="369332"/>
          </a:xfrm>
          <a:prstGeom prst="rect">
            <a:avLst/>
          </a:prstGeom>
          <a:noFill/>
        </p:spPr>
        <p:txBody>
          <a:bodyPr wrap="square" rtlCol="0">
            <a:spAutoFit/>
          </a:bodyPr>
          <a:lstStyle/>
          <a:p>
            <a:r>
              <a:rPr kumimoji="1" lang="en-US" altLang="zh-CN" baseline="30000" dirty="0" smtClean="0"/>
              <a:t>208</a:t>
            </a:r>
            <a:r>
              <a:rPr kumimoji="1" lang="en-US" altLang="zh-CN" dirty="0" smtClean="0"/>
              <a:t>Tl</a:t>
            </a:r>
            <a:endParaRPr kumimoji="1" lang="zh-CN" altLang="en-US" dirty="0"/>
          </a:p>
        </p:txBody>
      </p:sp>
      <p:sp>
        <p:nvSpPr>
          <p:cNvPr id="12" name="文本框 11"/>
          <p:cNvSpPr txBox="1"/>
          <p:nvPr/>
        </p:nvSpPr>
        <p:spPr>
          <a:xfrm>
            <a:off x="2683936" y="3434597"/>
            <a:ext cx="762000" cy="369332"/>
          </a:xfrm>
          <a:prstGeom prst="rect">
            <a:avLst/>
          </a:prstGeom>
          <a:noFill/>
        </p:spPr>
        <p:txBody>
          <a:bodyPr wrap="square" rtlCol="0">
            <a:spAutoFit/>
          </a:bodyPr>
          <a:lstStyle/>
          <a:p>
            <a:r>
              <a:rPr kumimoji="1" lang="en-US" altLang="zh-CN" baseline="30000" dirty="0" smtClean="0"/>
              <a:t>212</a:t>
            </a:r>
            <a:r>
              <a:rPr kumimoji="1" lang="en-US" altLang="zh-CN" dirty="0" smtClean="0"/>
              <a:t>Pb</a:t>
            </a:r>
            <a:endParaRPr kumimoji="1" lang="zh-CN" altLang="en-US" dirty="0"/>
          </a:p>
        </p:txBody>
      </p:sp>
      <p:sp>
        <p:nvSpPr>
          <p:cNvPr id="13" name="文本框 12"/>
          <p:cNvSpPr txBox="1"/>
          <p:nvPr/>
        </p:nvSpPr>
        <p:spPr>
          <a:xfrm>
            <a:off x="2967568" y="3000401"/>
            <a:ext cx="762000" cy="369332"/>
          </a:xfrm>
          <a:prstGeom prst="rect">
            <a:avLst/>
          </a:prstGeom>
          <a:noFill/>
        </p:spPr>
        <p:txBody>
          <a:bodyPr wrap="square" rtlCol="0">
            <a:spAutoFit/>
          </a:bodyPr>
          <a:lstStyle/>
          <a:p>
            <a:r>
              <a:rPr kumimoji="1" lang="en-US" altLang="zh-CN" baseline="30000" dirty="0" smtClean="0"/>
              <a:t>214</a:t>
            </a:r>
            <a:r>
              <a:rPr kumimoji="1" lang="en-US" altLang="zh-CN" dirty="0" smtClean="0"/>
              <a:t>Pb</a:t>
            </a:r>
            <a:endParaRPr kumimoji="1" lang="zh-CN" altLang="en-US" dirty="0"/>
          </a:p>
        </p:txBody>
      </p:sp>
      <p:sp>
        <p:nvSpPr>
          <p:cNvPr id="14" name="文本框 13"/>
          <p:cNvSpPr txBox="1"/>
          <p:nvPr/>
        </p:nvSpPr>
        <p:spPr>
          <a:xfrm>
            <a:off x="3348568" y="2462404"/>
            <a:ext cx="762000" cy="369332"/>
          </a:xfrm>
          <a:prstGeom prst="rect">
            <a:avLst/>
          </a:prstGeom>
          <a:noFill/>
        </p:spPr>
        <p:txBody>
          <a:bodyPr wrap="square" rtlCol="0">
            <a:spAutoFit/>
          </a:bodyPr>
          <a:lstStyle/>
          <a:p>
            <a:r>
              <a:rPr kumimoji="1" lang="en-US" altLang="zh-CN" baseline="30000" dirty="0" smtClean="0"/>
              <a:t>208</a:t>
            </a:r>
            <a:r>
              <a:rPr kumimoji="1" lang="en-US" altLang="zh-CN" dirty="0" smtClean="0"/>
              <a:t>Tl</a:t>
            </a:r>
            <a:endParaRPr kumimoji="1" lang="zh-CN" altLang="en-US" dirty="0"/>
          </a:p>
        </p:txBody>
      </p:sp>
      <p:sp>
        <p:nvSpPr>
          <p:cNvPr id="15" name="文本框 14"/>
          <p:cNvSpPr txBox="1"/>
          <p:nvPr/>
        </p:nvSpPr>
        <p:spPr>
          <a:xfrm>
            <a:off x="3729568" y="2093072"/>
            <a:ext cx="762000" cy="369332"/>
          </a:xfrm>
          <a:prstGeom prst="rect">
            <a:avLst/>
          </a:prstGeom>
          <a:noFill/>
        </p:spPr>
        <p:txBody>
          <a:bodyPr wrap="square" rtlCol="0">
            <a:spAutoFit/>
          </a:bodyPr>
          <a:lstStyle/>
          <a:p>
            <a:r>
              <a:rPr kumimoji="1" lang="en-US" altLang="zh-CN" baseline="30000" dirty="0" smtClean="0"/>
              <a:t>214</a:t>
            </a:r>
            <a:r>
              <a:rPr kumimoji="1" lang="en-US" altLang="zh-CN" dirty="0" smtClean="0"/>
              <a:t>Bi</a:t>
            </a:r>
            <a:endParaRPr kumimoji="1" lang="zh-CN" altLang="en-US" dirty="0"/>
          </a:p>
        </p:txBody>
      </p:sp>
      <p:sp>
        <p:nvSpPr>
          <p:cNvPr id="20" name="文本框 19"/>
          <p:cNvSpPr txBox="1"/>
          <p:nvPr/>
        </p:nvSpPr>
        <p:spPr>
          <a:xfrm>
            <a:off x="1930400" y="5621867"/>
            <a:ext cx="6163733" cy="369332"/>
          </a:xfrm>
          <a:prstGeom prst="rect">
            <a:avLst/>
          </a:prstGeom>
          <a:noFill/>
        </p:spPr>
        <p:txBody>
          <a:bodyPr wrap="square" rtlCol="0">
            <a:spAutoFit/>
          </a:bodyPr>
          <a:lstStyle/>
          <a:p>
            <a:r>
              <a:rPr kumimoji="1" lang="zh-CN" altLang="en-US" dirty="0" smtClean="0"/>
              <a:t>横轴 </a:t>
            </a:r>
            <a:r>
              <a:rPr kumimoji="1" lang="en-US" altLang="zh-CN" dirty="0" smtClean="0"/>
              <a:t>ADC</a:t>
            </a:r>
            <a:r>
              <a:rPr kumimoji="1" lang="zh-CN" altLang="en-US" dirty="0" smtClean="0"/>
              <a:t>，纵轴能量</a:t>
            </a:r>
            <a:endParaRPr kumimoji="1" lang="zh-CN" altLang="en-US" dirty="0"/>
          </a:p>
        </p:txBody>
      </p:sp>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348160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332566" y="728133"/>
            <a:ext cx="6172200" cy="4216400"/>
          </a:xfrm>
          <a:prstGeom prst="rect">
            <a:avLst/>
          </a:prstGeom>
        </p:spPr>
      </p:pic>
      <p:sp>
        <p:nvSpPr>
          <p:cNvPr id="5" name="文本框 4"/>
          <p:cNvSpPr txBox="1"/>
          <p:nvPr/>
        </p:nvSpPr>
        <p:spPr>
          <a:xfrm>
            <a:off x="2861733" y="5604934"/>
            <a:ext cx="6163733" cy="646331"/>
          </a:xfrm>
          <a:prstGeom prst="rect">
            <a:avLst/>
          </a:prstGeom>
          <a:noFill/>
        </p:spPr>
        <p:txBody>
          <a:bodyPr wrap="square" rtlCol="0">
            <a:spAutoFit/>
          </a:bodyPr>
          <a:lstStyle/>
          <a:p>
            <a:r>
              <a:rPr kumimoji="1" lang="zh-CN" altLang="en-US" dirty="0" smtClean="0"/>
              <a:t>横轴能量，查表得；纵轴能量，刻度得；</a:t>
            </a:r>
            <a:endParaRPr kumimoji="1" lang="en-US" altLang="zh-CN" dirty="0" smtClean="0"/>
          </a:p>
          <a:p>
            <a:r>
              <a:rPr kumimoji="1" lang="zh-CN" altLang="en-US" dirty="0" smtClean="0"/>
              <a:t>拟合得，斜率为</a:t>
            </a:r>
            <a:r>
              <a:rPr kumimoji="1" lang="en-US" altLang="zh-CN" dirty="0" smtClean="0"/>
              <a:t>1.0002</a:t>
            </a:r>
            <a:r>
              <a:rPr kumimoji="1" lang="zh-CN" altLang="en-US" dirty="0" smtClean="0"/>
              <a:t>；</a:t>
            </a:r>
            <a:endParaRPr kumimoji="1" lang="zh-CN" altLang="en-US" dirty="0"/>
          </a:p>
        </p:txBody>
      </p:sp>
      <p:sp>
        <p:nvSpPr>
          <p:cNvPr id="6" name="矩形 5"/>
          <p:cNvSpPr/>
          <p:nvPr/>
        </p:nvSpPr>
        <p:spPr>
          <a:xfrm>
            <a:off x="6604000" y="1388533"/>
            <a:ext cx="931333" cy="3217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51970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432763" y="915703"/>
            <a:ext cx="8827331" cy="5344180"/>
          </a:xfrm>
          <a:prstGeom prst="rect">
            <a:avLst/>
          </a:prstGeom>
        </p:spPr>
      </p:pic>
      <mc:AlternateContent xmlns:mc="http://schemas.openxmlformats.org/markup-compatibility/2006">
        <mc:Choice xmlns:a14="http://schemas.microsoft.com/office/drawing/2010/main" Requires="a14">
          <p:sp>
            <p:nvSpPr>
              <p:cNvPr id="7" name="文本框 6"/>
              <p:cNvSpPr txBox="1"/>
              <p:nvPr/>
            </p:nvSpPr>
            <p:spPr>
              <a:xfrm>
                <a:off x="1858618" y="715617"/>
                <a:ext cx="3285258" cy="3120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altLang="zh-CN" sz="1400" i="1" smtClean="0">
                              <a:latin typeface="Cambria Math" panose="02040503050406030204" pitchFamily="18" charset="0"/>
                            </a:rPr>
                          </m:ctrlPr>
                        </m:sPrePr>
                        <m:sub>
                          <m:r>
                            <a:rPr lang="en-US" altLang="zh-CN" sz="1400" b="0" i="1" smtClean="0">
                              <a:latin typeface="Cambria Math" panose="02040503050406030204" pitchFamily="18" charset="0"/>
                            </a:rPr>
                            <m:t>82</m:t>
                          </m:r>
                        </m:sub>
                        <m:sup>
                          <m:r>
                            <a:rPr lang="en-US" altLang="zh-CN" sz="1400" b="0" i="1" smtClean="0">
                              <a:latin typeface="Cambria Math" panose="02040503050406030204" pitchFamily="18" charset="0"/>
                            </a:rPr>
                            <m:t>212</m:t>
                          </m:r>
                        </m:sup>
                        <m:e>
                          <m:r>
                            <a:rPr lang="en-US" altLang="zh-CN" sz="1400" b="0" i="1" smtClean="0">
                              <a:latin typeface="Cambria Math" panose="02040503050406030204" pitchFamily="18" charset="0"/>
                            </a:rPr>
                            <m:t>𝑃𝑏</m:t>
                          </m:r>
                          <m:r>
                            <a:rPr lang="en-US" altLang="zh-CN" sz="1400" b="0" i="1" smtClean="0">
                              <a:latin typeface="Cambria Math" panose="02040503050406030204" pitchFamily="18" charset="0"/>
                            </a:rPr>
                            <m:t>  238</m:t>
                          </m:r>
                          <m:r>
                            <a:rPr lang="en-US" altLang="zh-CN" sz="1400" b="0" i="1" smtClean="0">
                              <a:latin typeface="Cambria Math" panose="02040503050406030204" pitchFamily="18" charset="0"/>
                            </a:rPr>
                            <m:t>𝑘𝑒𝑉</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𝐹𝑊𝐻𝑀</m:t>
                          </m:r>
                          <m:r>
                            <a:rPr lang="en-US" altLang="zh-CN" sz="1400" b="0" i="1" smtClean="0">
                              <a:latin typeface="Cambria Math" panose="02040503050406030204" pitchFamily="18" charset="0"/>
                            </a:rPr>
                            <m:t>=~5</m:t>
                          </m:r>
                          <m:r>
                            <a:rPr lang="en-US" altLang="zh-CN" sz="1400" b="0" i="1" smtClean="0">
                              <a:latin typeface="Cambria Math" panose="02040503050406030204" pitchFamily="18" charset="0"/>
                            </a:rPr>
                            <m:t>𝑘𝑒𝑉</m:t>
                          </m:r>
                          <m:r>
                            <a:rPr lang="en-US" altLang="zh-CN" sz="1400" b="0" i="1" smtClean="0">
                              <a:latin typeface="Cambria Math" panose="02040503050406030204" pitchFamily="18" charset="0"/>
                            </a:rPr>
                            <m:t>(2%)</m:t>
                          </m:r>
                        </m:e>
                      </m:sPre>
                    </m:oMath>
                  </m:oMathPara>
                </a14:m>
                <a:endParaRPr lang="zh-CN" altLang="en-US" sz="1400" dirty="0"/>
              </a:p>
            </p:txBody>
          </p:sp>
        </mc:Choice>
        <mc:Fallback>
          <p:sp>
            <p:nvSpPr>
              <p:cNvPr id="7" name="文本框 6"/>
              <p:cNvSpPr txBox="1">
                <a:spLocks noRot="1" noChangeAspect="1" noMove="1" noResize="1" noEditPoints="1" noAdjustHandles="1" noChangeArrowheads="1" noChangeShapeType="1" noTextEdit="1"/>
              </p:cNvSpPr>
              <p:nvPr/>
            </p:nvSpPr>
            <p:spPr>
              <a:xfrm>
                <a:off x="1858618" y="715617"/>
                <a:ext cx="3285258" cy="312073"/>
              </a:xfrm>
              <a:prstGeom prst="rect">
                <a:avLst/>
              </a:prstGeom>
              <a:blipFill>
                <a:blip r:embed="rId3"/>
                <a:stretch>
                  <a:fillRect b="-576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5948810" y="711003"/>
                <a:ext cx="3652475" cy="3135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altLang="zh-CN" sz="1400" i="1" smtClean="0">
                              <a:latin typeface="Cambria Math" panose="02040503050406030204" pitchFamily="18" charset="0"/>
                            </a:rPr>
                          </m:ctrlPr>
                        </m:sPrePr>
                        <m:sub>
                          <m:r>
                            <a:rPr lang="en-US" altLang="zh-CN" sz="1400" b="0" i="1" smtClean="0">
                              <a:latin typeface="Cambria Math" panose="02040503050406030204" pitchFamily="18" charset="0"/>
                            </a:rPr>
                            <m:t>81</m:t>
                          </m:r>
                        </m:sub>
                        <m:sup>
                          <m:r>
                            <a:rPr lang="en-US" altLang="zh-CN" sz="1400" b="0" i="1" smtClean="0">
                              <a:latin typeface="Cambria Math" panose="02040503050406030204" pitchFamily="18" charset="0"/>
                            </a:rPr>
                            <m:t>208</m:t>
                          </m:r>
                        </m:sup>
                        <m:e>
                          <m:r>
                            <a:rPr lang="en-US" altLang="zh-CN" sz="1400" b="0" i="1" smtClean="0">
                              <a:latin typeface="Cambria Math" panose="02040503050406030204" pitchFamily="18" charset="0"/>
                            </a:rPr>
                            <m:t>𝑇𝑙</m:t>
                          </m:r>
                          <m:r>
                            <a:rPr lang="en-US" altLang="zh-CN" sz="1400" b="0" i="1" smtClean="0">
                              <a:latin typeface="Cambria Math" panose="02040503050406030204" pitchFamily="18" charset="0"/>
                            </a:rPr>
                            <m:t>  510.6</m:t>
                          </m:r>
                          <m:r>
                            <a:rPr lang="en-US" altLang="zh-CN" sz="1400" b="0" i="1" smtClean="0">
                              <a:latin typeface="Cambria Math" panose="02040503050406030204" pitchFamily="18" charset="0"/>
                            </a:rPr>
                            <m:t>𝑘𝑒𝑉</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𝐹𝑊𝐻𝑀</m:t>
                          </m:r>
                          <m:r>
                            <a:rPr lang="en-US" altLang="zh-CN" sz="1400" b="0" i="1" smtClean="0">
                              <a:latin typeface="Cambria Math" panose="02040503050406030204" pitchFamily="18" charset="0"/>
                            </a:rPr>
                            <m:t>=~7.7</m:t>
                          </m:r>
                          <m:r>
                            <a:rPr lang="en-US" altLang="zh-CN" sz="1400" b="0" i="1" smtClean="0">
                              <a:latin typeface="Cambria Math" panose="02040503050406030204" pitchFamily="18" charset="0"/>
                            </a:rPr>
                            <m:t>𝑘𝑒𝑉</m:t>
                          </m:r>
                          <m:r>
                            <a:rPr lang="en-US" altLang="zh-CN" sz="1400" b="0" i="1" smtClean="0">
                              <a:latin typeface="Cambria Math" panose="02040503050406030204" pitchFamily="18" charset="0"/>
                            </a:rPr>
                            <m:t>(1.5%)</m:t>
                          </m:r>
                        </m:e>
                      </m:sPre>
                    </m:oMath>
                  </m:oMathPara>
                </a14:m>
                <a:endParaRPr lang="zh-CN" altLang="en-US" sz="1400" dirty="0"/>
              </a:p>
            </p:txBody>
          </p:sp>
        </mc:Choice>
        <mc:Fallback>
          <p:sp>
            <p:nvSpPr>
              <p:cNvPr id="8" name="文本框 7"/>
              <p:cNvSpPr txBox="1">
                <a:spLocks noRot="1" noChangeAspect="1" noMove="1" noResize="1" noEditPoints="1" noAdjustHandles="1" noChangeArrowheads="1" noChangeShapeType="1" noTextEdit="1"/>
              </p:cNvSpPr>
              <p:nvPr/>
            </p:nvSpPr>
            <p:spPr>
              <a:xfrm>
                <a:off x="5948810" y="711003"/>
                <a:ext cx="3652475" cy="313547"/>
              </a:xfrm>
              <a:prstGeom prst="rect">
                <a:avLst/>
              </a:prstGeom>
              <a:blipFill>
                <a:blip r:embed="rId4"/>
                <a:stretch>
                  <a:fillRect b="-784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p:cNvSpPr txBox="1"/>
              <p:nvPr/>
            </p:nvSpPr>
            <p:spPr>
              <a:xfrm>
                <a:off x="724844" y="5468409"/>
                <a:ext cx="3381567" cy="313547"/>
              </a:xfrm>
              <a:prstGeom prst="rect">
                <a:avLst/>
              </a:prstGeom>
              <a:noFill/>
            </p:spPr>
            <p:txBody>
              <a:bodyPr wrap="none" rtlCol="0">
                <a:spAutoFit/>
              </a:bodyPr>
              <a:lstStyle/>
              <a:p>
                <a14:m>
                  <m:oMath xmlns:m="http://schemas.openxmlformats.org/officeDocument/2006/math">
                    <m:sPre>
                      <m:sPrePr>
                        <m:ctrlPr>
                          <a:rPr lang="en-US" altLang="zh-CN" sz="1400" i="1" smtClean="0">
                            <a:latin typeface="Cambria Math" panose="02040503050406030204" pitchFamily="18" charset="0"/>
                          </a:rPr>
                        </m:ctrlPr>
                      </m:sPrePr>
                      <m:sub>
                        <m:r>
                          <a:rPr lang="en-US" altLang="zh-CN" sz="1400" b="0" i="1" smtClean="0">
                            <a:latin typeface="Cambria Math" panose="02040503050406030204" pitchFamily="18" charset="0"/>
                          </a:rPr>
                          <m:t>89</m:t>
                        </m:r>
                      </m:sub>
                      <m:sup>
                        <m:r>
                          <a:rPr lang="en-US" altLang="zh-CN" sz="1400" b="0" i="1" smtClean="0">
                            <a:latin typeface="Cambria Math" panose="02040503050406030204" pitchFamily="18" charset="0"/>
                          </a:rPr>
                          <m:t>228</m:t>
                        </m:r>
                      </m:sup>
                      <m:e>
                        <m:r>
                          <a:rPr lang="en-US" altLang="zh-CN" sz="1400" b="0" i="1" smtClean="0">
                            <a:latin typeface="Cambria Math" panose="02040503050406030204" pitchFamily="18" charset="0"/>
                          </a:rPr>
                          <m:t>𝐴𝑐</m:t>
                        </m:r>
                        <m:r>
                          <a:rPr lang="en-US" altLang="zh-CN" sz="1400" b="0" i="1" smtClean="0">
                            <a:latin typeface="Cambria Math" panose="02040503050406030204" pitchFamily="18" charset="0"/>
                          </a:rPr>
                          <m:t>  911</m:t>
                        </m:r>
                        <m:r>
                          <a:rPr lang="en-US" altLang="zh-CN" sz="1400" b="0" i="1" smtClean="0">
                            <a:latin typeface="Cambria Math" panose="02040503050406030204" pitchFamily="18" charset="0"/>
                          </a:rPr>
                          <m:t>𝑘𝑒𝑉</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𝐹𝑊𝐻𝑀</m:t>
                        </m:r>
                        <m:r>
                          <a:rPr lang="en-US" altLang="zh-CN" sz="1400" b="0" i="1" smtClean="0">
                            <a:latin typeface="Cambria Math" panose="02040503050406030204" pitchFamily="18" charset="0"/>
                          </a:rPr>
                          <m:t>=~7.0</m:t>
                        </m:r>
                        <m:r>
                          <a:rPr lang="en-US" altLang="zh-CN" sz="1400" b="0" i="1" smtClean="0">
                            <a:latin typeface="Cambria Math" panose="02040503050406030204" pitchFamily="18" charset="0"/>
                          </a:rPr>
                          <m:t>𝑘𝑒𝑉</m:t>
                        </m:r>
                      </m:e>
                    </m:sPre>
                  </m:oMath>
                </a14:m>
                <a:r>
                  <a:rPr lang="en-US" altLang="zh-CN" sz="1400" dirty="0" smtClean="0"/>
                  <a:t>(0.8%)</a:t>
                </a:r>
                <a:endParaRPr lang="zh-CN" altLang="en-US" sz="1400" dirty="0"/>
              </a:p>
            </p:txBody>
          </p:sp>
        </mc:Choice>
        <mc:Fallback>
          <p:sp>
            <p:nvSpPr>
              <p:cNvPr id="9" name="文本框 8"/>
              <p:cNvSpPr txBox="1">
                <a:spLocks noRot="1" noChangeAspect="1" noMove="1" noResize="1" noEditPoints="1" noAdjustHandles="1" noChangeArrowheads="1" noChangeShapeType="1" noTextEdit="1"/>
              </p:cNvSpPr>
              <p:nvPr/>
            </p:nvSpPr>
            <p:spPr>
              <a:xfrm>
                <a:off x="724844" y="5468409"/>
                <a:ext cx="3381567" cy="313547"/>
              </a:xfrm>
              <a:prstGeom prst="rect">
                <a:avLst/>
              </a:prstGeom>
              <a:blipFill>
                <a:blip r:embed="rId5"/>
                <a:stretch>
                  <a:fillRect t="-1961" b="-21569"/>
                </a:stretch>
              </a:blipFill>
            </p:spPr>
            <p:txBody>
              <a:bodyPr/>
              <a:lstStyle/>
              <a:p>
                <a:r>
                  <a:rPr lang="zh-CN" altLang="en-US">
                    <a:noFill/>
                  </a:rPr>
                  <a:t> </a:t>
                </a:r>
              </a:p>
            </p:txBody>
          </p:sp>
        </mc:Fallback>
      </mc:AlternateContent>
      <p:sp>
        <p:nvSpPr>
          <p:cNvPr id="10" name="文本框 9"/>
          <p:cNvSpPr txBox="1"/>
          <p:nvPr/>
        </p:nvSpPr>
        <p:spPr>
          <a:xfrm>
            <a:off x="7742582" y="4870174"/>
            <a:ext cx="2031325" cy="369332"/>
          </a:xfrm>
          <a:prstGeom prst="rect">
            <a:avLst/>
          </a:prstGeom>
          <a:noFill/>
        </p:spPr>
        <p:txBody>
          <a:bodyPr wrap="none" rtlCol="0">
            <a:spAutoFit/>
          </a:bodyPr>
          <a:lstStyle/>
          <a:p>
            <a:r>
              <a:rPr lang="zh-CN" altLang="en-US" dirty="0" smtClean="0"/>
              <a:t>很好的能量分辨率</a:t>
            </a:r>
            <a:endParaRPr lang="zh-CN" altLang="en-US" dirty="0"/>
          </a:p>
        </p:txBody>
      </p:sp>
      <p:sp>
        <p:nvSpPr>
          <p:cNvPr id="2" name="页脚占位符 1"/>
          <p:cNvSpPr>
            <a:spLocks noGrp="1"/>
          </p:cNvSpPr>
          <p:nvPr>
            <p:ph type="ftr" sz="quarter" idx="11"/>
          </p:nvPr>
        </p:nvSpPr>
        <p:spPr>
          <a:xfrm>
            <a:off x="3558311" y="6179122"/>
            <a:ext cx="4338782" cy="517237"/>
          </a:xfrm>
        </p:spPr>
        <p:txBody>
          <a:bodyPr/>
          <a:lstStyle/>
          <a:p>
            <a:r>
              <a:rPr lang="zh-CN" altLang="en-US" dirty="0" smtClean="0"/>
              <a:t>第</a:t>
            </a:r>
            <a:r>
              <a:rPr lang="en-US" altLang="zh-CN" dirty="0" smtClean="0"/>
              <a:t>19</a:t>
            </a:r>
            <a:r>
              <a:rPr lang="zh-CN" altLang="en-US" dirty="0" smtClean="0"/>
              <a:t>届核探测和和电子学年会</a:t>
            </a:r>
            <a:r>
              <a:rPr lang="en-US" altLang="zh-CN" dirty="0" smtClean="0"/>
              <a:t>2018</a:t>
            </a:r>
            <a:r>
              <a:rPr lang="zh-CN" altLang="en-US" dirty="0" smtClean="0"/>
              <a:t>（衡阳）许咨宗</a:t>
            </a:r>
            <a:endParaRPr lang="zh-CN" altLang="en-US" dirty="0"/>
          </a:p>
        </p:txBody>
      </p:sp>
    </p:spTree>
    <p:extLst>
      <p:ext uri="{BB962C8B-B14F-4D97-AF65-F5344CB8AC3E}">
        <p14:creationId xmlns:p14="http://schemas.microsoft.com/office/powerpoint/2010/main" val="1586396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p:cNvSpPr txBox="1"/>
              <p:nvPr/>
            </p:nvSpPr>
            <p:spPr>
              <a:xfrm>
                <a:off x="1013792" y="834887"/>
                <a:ext cx="2451248" cy="369332"/>
              </a:xfrm>
              <a:prstGeom prst="rect">
                <a:avLst/>
              </a:prstGeom>
              <a:noFill/>
            </p:spPr>
            <p:txBody>
              <a:bodyPr wrap="none" rtlCol="0">
                <a:spAutoFit/>
              </a:bodyPr>
              <a:lstStyle/>
              <a:p>
                <a14:m>
                  <m:oMath xmlns:m="http://schemas.openxmlformats.org/officeDocument/2006/math">
                    <m:r>
                      <a:rPr lang="en-US" altLang="zh-CN" i="1" smtClean="0">
                        <a:latin typeface="Cambria Math" panose="02040503050406030204" pitchFamily="18" charset="0"/>
                      </a:rPr>
                      <m:t>3.1.2</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𝑁𝑇𝐷</m:t>
                        </m:r>
                      </m:e>
                      <m:sub>
                        <m:r>
                          <a:rPr lang="en-US" altLang="zh-CN" b="0" i="1" smtClean="0">
                            <a:latin typeface="Cambria Math" panose="02040503050406030204" pitchFamily="18" charset="0"/>
                          </a:rPr>
                          <m:t>𝐿</m:t>
                        </m:r>
                      </m:sub>
                    </m:sSub>
                    <m:r>
                      <a:rPr lang="zh-CN" altLang="en-US" i="1">
                        <a:latin typeface="Cambria Math" panose="02040503050406030204" pitchFamily="18" charset="0"/>
                      </a:rPr>
                      <m:t>通道</m:t>
                    </m:r>
                  </m:oMath>
                </a14:m>
                <a:r>
                  <a:rPr lang="zh-CN" altLang="en-US" dirty="0"/>
                  <a:t>的能量</a:t>
                </a:r>
                <a:endParaRPr lang="en-US" altLang="zh-CN" dirty="0"/>
              </a:p>
            </p:txBody>
          </p:sp>
        </mc:Choice>
        <mc:Fallback xmlns="">
          <p:sp>
            <p:nvSpPr>
              <p:cNvPr id="4" name="文本框 3"/>
              <p:cNvSpPr txBox="1">
                <a:spLocks noRot="1" noChangeAspect="1" noMove="1" noResize="1" noEditPoints="1" noAdjustHandles="1" noChangeArrowheads="1" noChangeShapeType="1" noTextEdit="1"/>
              </p:cNvSpPr>
              <p:nvPr/>
            </p:nvSpPr>
            <p:spPr>
              <a:xfrm>
                <a:off x="1013792" y="834887"/>
                <a:ext cx="2451248" cy="369332"/>
              </a:xfrm>
              <a:prstGeom prst="rect">
                <a:avLst/>
              </a:prstGeom>
              <a:blipFill>
                <a:blip r:embed="rId2"/>
                <a:stretch>
                  <a:fillRect t="-9836" b="-24590"/>
                </a:stretch>
              </a:blipFill>
            </p:spPr>
            <p:txBody>
              <a:bodyPr/>
              <a:lstStyle/>
              <a:p>
                <a:r>
                  <a:rPr lang="zh-CN" altLang="en-US">
                    <a:noFill/>
                  </a:rPr>
                  <a:t> </a:t>
                </a:r>
              </a:p>
            </p:txBody>
          </p:sp>
        </mc:Fallback>
      </mc:AlternateContent>
      <p:grpSp>
        <p:nvGrpSpPr>
          <p:cNvPr id="20" name="组合 19"/>
          <p:cNvGrpSpPr/>
          <p:nvPr/>
        </p:nvGrpSpPr>
        <p:grpSpPr>
          <a:xfrm>
            <a:off x="7130230" y="1192696"/>
            <a:ext cx="4081108" cy="3729313"/>
            <a:chOff x="5480335" y="1600200"/>
            <a:chExt cx="4081108" cy="3729313"/>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335" y="1812162"/>
              <a:ext cx="4081108" cy="3517351"/>
            </a:xfrm>
            <a:prstGeom prst="rect">
              <a:avLst/>
            </a:prstGeom>
          </p:spPr>
        </p:pic>
        <p:cxnSp>
          <p:nvCxnSpPr>
            <p:cNvPr id="7" name="直接箭头连接符 6"/>
            <p:cNvCxnSpPr/>
            <p:nvPr/>
          </p:nvCxnSpPr>
          <p:spPr>
            <a:xfrm flipH="1">
              <a:off x="6838122" y="1759226"/>
              <a:ext cx="1659835" cy="3051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6490252" y="1759226"/>
              <a:ext cx="1580322" cy="15306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6659217" y="1600200"/>
              <a:ext cx="477079" cy="17691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p:cNvSpPr txBox="1"/>
                <p:nvPr/>
              </p:nvSpPr>
              <p:spPr>
                <a:xfrm>
                  <a:off x="8428384" y="1600200"/>
                  <a:ext cx="3800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𝜇</m:t>
                        </m:r>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8428384" y="1600200"/>
                  <a:ext cx="380039" cy="369332"/>
                </a:xfrm>
                <a:prstGeom prst="rect">
                  <a:avLst/>
                </a:prstGeom>
                <a:blipFill>
                  <a:blip r:embed="rId4"/>
                  <a:stretch>
                    <a:fillRect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712227" y="1752600"/>
                  <a:ext cx="3800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i="1" smtClean="0">
                            <a:solidFill>
                              <a:srgbClr val="FF0000"/>
                            </a:solidFill>
                            <a:latin typeface="Cambria Math" panose="02040503050406030204" pitchFamily="18" charset="0"/>
                          </a:rPr>
                          <m:t>𝜇</m:t>
                        </m:r>
                      </m:oMath>
                    </m:oMathPara>
                  </a14:m>
                  <a:endParaRPr lang="zh-CN" altLang="en-US" dirty="0">
                    <a:solidFill>
                      <a:srgbClr val="FF0000"/>
                    </a:solidFill>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6712227" y="1752600"/>
                  <a:ext cx="380039" cy="369332"/>
                </a:xfrm>
                <a:prstGeom prst="rect">
                  <a:avLst/>
                </a:prstGeom>
                <a:blipFill>
                  <a:blip r:embed="rId5"/>
                  <a:stretch>
                    <a:fillRect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7610058" y="1905000"/>
                  <a:ext cx="3800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i="1" smtClean="0">
                            <a:solidFill>
                              <a:srgbClr val="FF0000"/>
                            </a:solidFill>
                            <a:latin typeface="Cambria Math" panose="02040503050406030204" pitchFamily="18" charset="0"/>
                          </a:rPr>
                          <m:t>𝜇</m:t>
                        </m:r>
                      </m:oMath>
                    </m:oMathPara>
                  </a14:m>
                  <a:endParaRPr lang="zh-CN" altLang="en-US" dirty="0">
                    <a:solidFill>
                      <a:srgbClr val="FF0000"/>
                    </a:solidFill>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7610058" y="1905000"/>
                  <a:ext cx="380039" cy="369332"/>
                </a:xfrm>
                <a:prstGeom prst="rect">
                  <a:avLst/>
                </a:prstGeom>
                <a:blipFill>
                  <a:blip r:embed="rId6"/>
                  <a:stretch>
                    <a:fillRect b="-5000"/>
                  </a:stretch>
                </a:blipFill>
              </p:spPr>
              <p:txBody>
                <a:bodyPr/>
                <a:lstStyle/>
                <a:p>
                  <a:r>
                    <a:rPr lang="zh-CN" altLang="en-US">
                      <a:noFill/>
                    </a:rPr>
                    <a:t> </a:t>
                  </a:r>
                </a:p>
              </p:txBody>
            </p:sp>
          </mc:Fallback>
        </mc:AlternateContent>
      </p:grpSp>
      <p:grpSp>
        <p:nvGrpSpPr>
          <p:cNvPr id="21" name="组合 20"/>
          <p:cNvGrpSpPr/>
          <p:nvPr/>
        </p:nvGrpSpPr>
        <p:grpSpPr>
          <a:xfrm>
            <a:off x="738799" y="2231190"/>
            <a:ext cx="5963492" cy="2308324"/>
            <a:chOff x="23182" y="1724294"/>
            <a:chExt cx="5963492" cy="2308324"/>
          </a:xfrm>
        </p:grpSpPr>
        <mc:AlternateContent xmlns:mc="http://schemas.openxmlformats.org/markup-compatibility/2006" xmlns:a14="http://schemas.microsoft.com/office/drawing/2010/main">
          <mc:Choice Requires="a14">
            <p:sp>
              <p:nvSpPr>
                <p:cNvPr id="15" name="文本框 14"/>
                <p:cNvSpPr txBox="1"/>
                <p:nvPr/>
              </p:nvSpPr>
              <p:spPr>
                <a:xfrm>
                  <a:off x="23182" y="1724294"/>
                  <a:ext cx="5963492" cy="2308324"/>
                </a:xfrm>
                <a:prstGeom prst="rect">
                  <a:avLst/>
                </a:prstGeom>
                <a:noFill/>
              </p:spPr>
              <p:txBody>
                <a:bodyPr wrap="square" rtlCol="0">
                  <a:spAutoFit/>
                </a:bodyPr>
                <a:lstStyle/>
                <a:p>
                  <a:r>
                    <a:rPr lang="zh-CN" altLang="en-US" dirty="0" smtClean="0"/>
                    <a:t>利用宇宙线对</a:t>
                  </a:r>
                  <a:r>
                    <a:rPr lang="en-US" altLang="zh-CN" dirty="0" smtClean="0"/>
                    <a:t>LD </a:t>
                  </a:r>
                  <a:r>
                    <a:rPr lang="zh-CN" altLang="en-US" dirty="0" smtClean="0"/>
                    <a:t>进行能量刻度：存在两种不同类型的</a:t>
                  </a:r>
                  <a:endParaRPr lang="en-US" altLang="zh-CN" dirty="0" smtClean="0"/>
                </a:p>
                <a:p>
                  <a14:m>
                    <m:oMath xmlns:m="http://schemas.openxmlformats.org/officeDocument/2006/math">
                      <m:r>
                        <a:rPr lang="zh-CN" altLang="en-US" i="1" smtClean="0">
                          <a:latin typeface="Cambria Math" panose="02040503050406030204" pitchFamily="18" charset="0"/>
                        </a:rPr>
                        <m:t>𝜇</m:t>
                      </m:r>
                      <m:r>
                        <a:rPr lang="zh-CN" altLang="en-US" i="1">
                          <a:latin typeface="Cambria Math" panose="02040503050406030204" pitchFamily="18" charset="0"/>
                        </a:rPr>
                        <m:t>子</m:t>
                      </m:r>
                    </m:oMath>
                  </a14:m>
                  <a:r>
                    <a:rPr lang="zh-CN" altLang="en-US" dirty="0" smtClean="0"/>
                    <a:t>事件，如图所示蓝色标记（热*光）</a:t>
                  </a:r>
                  <a:r>
                    <a:rPr lang="en-US" altLang="zh-CN" dirty="0" smtClean="0"/>
                    <a:t>;</a:t>
                  </a:r>
                  <a:r>
                    <a:rPr lang="zh-CN" altLang="en-US" dirty="0" smtClean="0"/>
                    <a:t>红色标记（热光）</a:t>
                  </a:r>
                  <a:endParaRPr lang="en-US" altLang="zh-CN" dirty="0" smtClean="0"/>
                </a:p>
                <a:p>
                  <a:r>
                    <a:rPr lang="zh-CN" altLang="en-US" dirty="0" smtClean="0"/>
                    <a:t>实验上选出红色事件样本，绘制事例样本对对应的</a:t>
                  </a:r>
                  <a:r>
                    <a:rPr lang="zh-CN" altLang="en-US" dirty="0" smtClean="0">
                      <a:latin typeface="Calibri" panose="020F0502020204030204" pitchFamily="34" charset="0"/>
                      <a:cs typeface="Calibri" panose="020F0502020204030204" pitchFamily="34" charset="0"/>
                    </a:rPr>
                    <a:t>∆</a:t>
                  </a:r>
                  <a:r>
                    <a:rPr lang="en-US" altLang="zh-CN" dirty="0" smtClean="0">
                      <a:latin typeface="Calibri" panose="020F0502020204030204" pitchFamily="34" charset="0"/>
                      <a:cs typeface="Calibri" panose="020F0502020204030204" pitchFamily="34" charset="0"/>
                    </a:rPr>
                    <a:t>E</a:t>
                  </a:r>
                  <a:r>
                    <a:rPr lang="zh-CN" altLang="en-US" dirty="0" smtClean="0">
                      <a:latin typeface="Calibri" panose="020F0502020204030204" pitchFamily="34" charset="0"/>
                      <a:cs typeface="Calibri" panose="020F0502020204030204" pitchFamily="34" charset="0"/>
                    </a:rPr>
                    <a:t>能量</a:t>
                  </a:r>
                  <a:endParaRPr lang="en-US" altLang="zh-CN" dirty="0" smtClean="0">
                    <a:latin typeface="Calibri" panose="020F0502020204030204" pitchFamily="34" charset="0"/>
                    <a:cs typeface="Calibri" panose="020F0502020204030204" pitchFamily="34" charset="0"/>
                  </a:endParaRPr>
                </a:p>
                <a:p>
                  <a:r>
                    <a:rPr lang="zh-CN" altLang="en-US" dirty="0" smtClean="0">
                      <a:latin typeface="Calibri" panose="020F0502020204030204" pitchFamily="34" charset="0"/>
                      <a:cs typeface="Calibri" panose="020F0502020204030204" pitchFamily="34" charset="0"/>
                    </a:rPr>
                    <a:t>沉积的</a:t>
                  </a:r>
                  <a:r>
                    <a:rPr lang="en-US" altLang="zh-CN" dirty="0" smtClean="0">
                      <a:latin typeface="Calibri" panose="020F0502020204030204" pitchFamily="34" charset="0"/>
                      <a:cs typeface="Calibri" panose="020F0502020204030204" pitchFamily="34" charset="0"/>
                    </a:rPr>
                    <a:t>ADC</a:t>
                  </a:r>
                  <a:r>
                    <a:rPr lang="zh-CN" altLang="en-US" dirty="0" smtClean="0">
                      <a:latin typeface="Calibri" panose="020F0502020204030204" pitchFamily="34" charset="0"/>
                      <a:cs typeface="Calibri" panose="020F0502020204030204" pitchFamily="34" charset="0"/>
                    </a:rPr>
                    <a:t>直方图；</a:t>
                  </a:r>
                  <a:endParaRPr lang="en-US" altLang="zh-CN" dirty="0" smtClean="0">
                    <a:latin typeface="Calibri" panose="020F0502020204030204" pitchFamily="34" charset="0"/>
                    <a:cs typeface="Calibri" panose="020F0502020204030204" pitchFamily="34" charset="0"/>
                  </a:endParaRPr>
                </a:p>
                <a:p>
                  <a:r>
                    <a:rPr lang="zh-CN" altLang="en-US" dirty="0" smtClean="0">
                      <a:latin typeface="Calibri" panose="020F0502020204030204" pitchFamily="34" charset="0"/>
                      <a:cs typeface="Calibri" panose="020F0502020204030204" pitchFamily="34" charset="0"/>
                    </a:rPr>
                    <a:t>运行</a:t>
                  </a:r>
                  <a:r>
                    <a:rPr lang="en-US" altLang="zh-CN" dirty="0" smtClean="0">
                      <a:latin typeface="Calibri" panose="020F0502020204030204" pitchFamily="34" charset="0"/>
                      <a:cs typeface="Calibri" panose="020F0502020204030204" pitchFamily="34" charset="0"/>
                    </a:rPr>
                    <a:t>MC</a:t>
                  </a:r>
                  <a:r>
                    <a:rPr lang="zh-CN" altLang="en-US" dirty="0" smtClean="0">
                      <a:latin typeface="Calibri" panose="020F0502020204030204" pitchFamily="34" charset="0"/>
                      <a:cs typeface="Calibri" panose="020F0502020204030204" pitchFamily="34" charset="0"/>
                    </a:rPr>
                    <a:t>程序，产生红色</a:t>
                  </a:r>
                  <a14:m>
                    <m:oMath xmlns:m="http://schemas.openxmlformats.org/officeDocument/2006/math">
                      <m:r>
                        <a:rPr lang="zh-CN" altLang="en-US" i="1" smtClean="0">
                          <a:solidFill>
                            <a:srgbClr val="FF0000"/>
                          </a:solidFill>
                          <a:latin typeface="Cambria Math" panose="02040503050406030204" pitchFamily="18" charset="0"/>
                        </a:rPr>
                        <m:t>𝜇</m:t>
                      </m:r>
                    </m:oMath>
                  </a14:m>
                  <a:r>
                    <a:rPr lang="zh-CN" altLang="en-US" dirty="0" smtClean="0">
                      <a:solidFill>
                        <a:schemeClr val="tx1"/>
                      </a:solidFill>
                    </a:rPr>
                    <a:t>事例样本，重建样本</a:t>
                  </a:r>
                  <a:endParaRPr lang="en-US" altLang="zh-CN" dirty="0" smtClean="0">
                    <a:solidFill>
                      <a:schemeClr val="tx1"/>
                    </a:solidFill>
                  </a:endParaRPr>
                </a:p>
                <a:p>
                  <a:r>
                    <a:rPr lang="zh-CN" altLang="en-US" dirty="0" smtClean="0">
                      <a:solidFill>
                        <a:schemeClr val="tx1"/>
                      </a:solidFill>
                    </a:rPr>
                    <a:t>能量沉积</a:t>
                  </a:r>
                  <a:r>
                    <a:rPr lang="zh-CN" altLang="en-US" dirty="0">
                      <a:latin typeface="Calibri" panose="020F0502020204030204" pitchFamily="34" charset="0"/>
                      <a:cs typeface="Calibri" panose="020F0502020204030204" pitchFamily="34" charset="0"/>
                    </a:rPr>
                    <a:t>∆</a:t>
                  </a:r>
                  <a:r>
                    <a:rPr lang="en-US" altLang="zh-CN" dirty="0" smtClean="0">
                      <a:latin typeface="Calibri" panose="020F0502020204030204" pitchFamily="34" charset="0"/>
                      <a:cs typeface="Calibri" panose="020F0502020204030204" pitchFamily="34" charset="0"/>
                    </a:rPr>
                    <a:t>E</a:t>
                  </a:r>
                  <a:r>
                    <a:rPr lang="zh-CN" altLang="en-US" dirty="0" smtClean="0">
                      <a:latin typeface="Calibri" panose="020F0502020204030204" pitchFamily="34" charset="0"/>
                      <a:cs typeface="Calibri" panose="020F0502020204030204" pitchFamily="34" charset="0"/>
                    </a:rPr>
                    <a:t>分布。通过</a:t>
                  </a:r>
                  <a:r>
                    <a:rPr lang="zh-CN" altLang="en-US" dirty="0">
                      <a:latin typeface="Calibri" panose="020F0502020204030204" pitchFamily="34" charset="0"/>
                      <a:cs typeface="Calibri" panose="020F0502020204030204" pitchFamily="34" charset="0"/>
                    </a:rPr>
                    <a:t>∆</a:t>
                  </a:r>
                  <a:r>
                    <a:rPr lang="en-US" altLang="zh-CN" dirty="0" smtClean="0">
                      <a:latin typeface="Calibri" panose="020F0502020204030204" pitchFamily="34" charset="0"/>
                      <a:cs typeface="Calibri" panose="020F0502020204030204" pitchFamily="34" charset="0"/>
                    </a:rPr>
                    <a:t>E</a:t>
                  </a:r>
                  <a:r>
                    <a:rPr lang="zh-CN" altLang="en-US" dirty="0" smtClean="0">
                      <a:latin typeface="Calibri" panose="020F0502020204030204" pitchFamily="34" charset="0"/>
                      <a:cs typeface="Calibri" panose="020F0502020204030204" pitchFamily="34" charset="0"/>
                    </a:rPr>
                    <a:t>（</a:t>
                  </a:r>
                  <a:r>
                    <a:rPr lang="en-US" altLang="zh-CN" dirty="0" err="1" smtClean="0">
                      <a:latin typeface="Calibri" panose="020F0502020204030204" pitchFamily="34" charset="0"/>
                      <a:cs typeface="Calibri" panose="020F0502020204030204" pitchFamily="34" charset="0"/>
                    </a:rPr>
                    <a:t>keV</a:t>
                  </a:r>
                  <a:r>
                    <a:rPr lang="zh-CN" altLang="en-US" dirty="0" smtClean="0">
                      <a:latin typeface="Calibri" panose="020F0502020204030204" pitchFamily="34" charset="0"/>
                      <a:cs typeface="Calibri" panose="020F0502020204030204" pitchFamily="34" charset="0"/>
                    </a:rPr>
                    <a:t>）分布和直方图</a:t>
                  </a:r>
                  <a:endParaRPr lang="en-US" altLang="zh-CN" dirty="0" smtClean="0">
                    <a:latin typeface="Calibri" panose="020F0502020204030204" pitchFamily="34" charset="0"/>
                    <a:cs typeface="Calibri" panose="020F0502020204030204" pitchFamily="34" charset="0"/>
                  </a:endParaRPr>
                </a:p>
                <a:p>
                  <a:r>
                    <a:rPr lang="zh-CN" altLang="en-US" dirty="0" smtClean="0">
                      <a:latin typeface="Calibri" panose="020F0502020204030204" pitchFamily="34" charset="0"/>
                      <a:cs typeface="Calibri" panose="020F0502020204030204" pitchFamily="34" charset="0"/>
                    </a:rPr>
                    <a:t>∆</a:t>
                  </a:r>
                  <a:r>
                    <a:rPr lang="en-US" altLang="zh-CN" dirty="0" smtClean="0">
                      <a:latin typeface="Calibri" panose="020F0502020204030204" pitchFamily="34" charset="0"/>
                      <a:cs typeface="Calibri" panose="020F0502020204030204" pitchFamily="34" charset="0"/>
                    </a:rPr>
                    <a:t>E</a:t>
                  </a:r>
                  <a:r>
                    <a:rPr lang="zh-CN" altLang="en-US" dirty="0" smtClean="0">
                      <a:latin typeface="Calibri" panose="020F0502020204030204" pitchFamily="34" charset="0"/>
                      <a:cs typeface="Calibri" panose="020F0502020204030204" pitchFamily="34" charset="0"/>
                    </a:rPr>
                    <a:t>（</a:t>
                  </a:r>
                  <a:r>
                    <a:rPr lang="en-US" altLang="zh-CN" dirty="0" smtClean="0">
                      <a:latin typeface="Calibri" panose="020F0502020204030204" pitchFamily="34" charset="0"/>
                      <a:cs typeface="Calibri" panose="020F0502020204030204" pitchFamily="34" charset="0"/>
                    </a:rPr>
                    <a:t>ADC </a:t>
                  </a:r>
                  <a:r>
                    <a:rPr lang="zh-CN" altLang="en-US" dirty="0" smtClean="0">
                      <a:latin typeface="Calibri" panose="020F0502020204030204" pitchFamily="34" charset="0"/>
                      <a:cs typeface="Calibri" panose="020F0502020204030204" pitchFamily="34" charset="0"/>
                    </a:rPr>
                    <a:t>）分布的拟合，给出</a:t>
                  </a:r>
                  <a:r>
                    <a:rPr lang="en-US" altLang="zh-CN" dirty="0" smtClean="0">
                      <a:latin typeface="Calibri" panose="020F0502020204030204" pitchFamily="34" charset="0"/>
                      <a:cs typeface="Calibri" panose="020F0502020204030204" pitchFamily="34" charset="0"/>
                    </a:rPr>
                    <a:t>LD</a:t>
                  </a:r>
                  <a:r>
                    <a:rPr lang="zh-CN" altLang="en-US" dirty="0" smtClean="0">
                      <a:latin typeface="Calibri" panose="020F0502020204030204" pitchFamily="34" charset="0"/>
                      <a:cs typeface="Calibri" panose="020F0502020204030204" pitchFamily="34" charset="0"/>
                    </a:rPr>
                    <a:t>的能量刻度系数：</a:t>
                  </a:r>
                  <a:endParaRPr lang="en-US" altLang="zh-CN" dirty="0" smtClean="0">
                    <a:latin typeface="Calibri" panose="020F0502020204030204" pitchFamily="34" charset="0"/>
                    <a:cs typeface="Calibri" panose="020F0502020204030204" pitchFamily="34" charset="0"/>
                  </a:endParaRPr>
                </a:p>
                <a:p>
                  <a:r>
                    <a:rPr lang="en-US" altLang="zh-CN" dirty="0" smtClean="0">
                      <a:solidFill>
                        <a:schemeClr val="tx1"/>
                      </a:solidFill>
                    </a:rPr>
                    <a:t>K=21.40keV/ADC</a:t>
                  </a:r>
                  <a:endParaRPr lang="zh-CN" altLang="en-US" dirty="0">
                    <a:solidFill>
                      <a:schemeClr val="tx1"/>
                    </a:solidFill>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23182" y="1724294"/>
                  <a:ext cx="5963492" cy="2308324"/>
                </a:xfrm>
                <a:prstGeom prst="rect">
                  <a:avLst/>
                </a:prstGeom>
                <a:blipFill>
                  <a:blip r:embed="rId7"/>
                  <a:stretch>
                    <a:fillRect l="-818" t="-1319" r="-818" b="-3166"/>
                  </a:stretch>
                </a:blipFill>
              </p:spPr>
              <p:txBody>
                <a:bodyPr/>
                <a:lstStyle/>
                <a:p>
                  <a:r>
                    <a:rPr lang="zh-CN" altLang="en-US">
                      <a:noFill/>
                    </a:rPr>
                    <a:t> </a:t>
                  </a:r>
                </a:p>
              </p:txBody>
            </p:sp>
          </mc:Fallback>
        </mc:AlternateContent>
        <p:cxnSp>
          <p:nvCxnSpPr>
            <p:cNvPr id="17" name="直接连接符 16"/>
            <p:cNvCxnSpPr/>
            <p:nvPr/>
          </p:nvCxnSpPr>
          <p:spPr>
            <a:xfrm flipH="1">
              <a:off x="5247860" y="2136914"/>
              <a:ext cx="119269"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227986" y="2146849"/>
              <a:ext cx="159026"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535613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873388" y="1779106"/>
            <a:ext cx="8141403" cy="2893170"/>
          </a:xfrm>
          <a:prstGeom prst="rect">
            <a:avLst/>
          </a:prstGeom>
        </p:spPr>
      </p:pic>
      <p:sp>
        <p:nvSpPr>
          <p:cNvPr id="5" name="文本框 4"/>
          <p:cNvSpPr txBox="1"/>
          <p:nvPr/>
        </p:nvSpPr>
        <p:spPr>
          <a:xfrm>
            <a:off x="904461" y="1113183"/>
            <a:ext cx="5774338" cy="369332"/>
          </a:xfrm>
          <a:prstGeom prst="rect">
            <a:avLst/>
          </a:prstGeom>
          <a:noFill/>
        </p:spPr>
        <p:txBody>
          <a:bodyPr wrap="none" rtlCol="0">
            <a:spAutoFit/>
          </a:bodyPr>
          <a:lstStyle/>
          <a:p>
            <a:r>
              <a:rPr lang="en-US" altLang="zh-CN" b="1" dirty="0" smtClean="0"/>
              <a:t>3.2</a:t>
            </a:r>
            <a:r>
              <a:rPr lang="zh-CN" altLang="en-US" b="1" dirty="0" smtClean="0"/>
              <a:t>、热</a:t>
            </a:r>
            <a:r>
              <a:rPr lang="en-US" altLang="zh-CN" b="1" dirty="0" smtClean="0"/>
              <a:t>-</a:t>
            </a:r>
            <a:r>
              <a:rPr lang="zh-CN" altLang="en-US" b="1" dirty="0" smtClean="0"/>
              <a:t>光信号的</a:t>
            </a:r>
            <a:r>
              <a:rPr lang="en-US" altLang="zh-CN" b="1" dirty="0" smtClean="0"/>
              <a:t>2D</a:t>
            </a:r>
            <a:r>
              <a:rPr lang="zh-CN" altLang="en-US" b="1" dirty="0" smtClean="0"/>
              <a:t>分布，</a:t>
            </a:r>
            <a:r>
              <a:rPr lang="zh-CN" altLang="en-US" b="1" dirty="0" smtClean="0">
                <a:solidFill>
                  <a:srgbClr val="FF0000"/>
                </a:solidFill>
              </a:rPr>
              <a:t>猝灭因子和排除背景的能力</a:t>
            </a:r>
            <a:endParaRPr lang="zh-CN" altLang="en-US" b="1" dirty="0">
              <a:solidFill>
                <a:srgbClr val="FF0000"/>
              </a:solidFill>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4001" y="1868557"/>
            <a:ext cx="3047759" cy="2564296"/>
          </a:xfrm>
          <a:prstGeom prst="rect">
            <a:avLst/>
          </a:prstGeom>
        </p:spPr>
      </p:pic>
      <p:sp>
        <p:nvSpPr>
          <p:cNvPr id="15" name="文本框 14"/>
          <p:cNvSpPr txBox="1"/>
          <p:nvPr/>
        </p:nvSpPr>
        <p:spPr>
          <a:xfrm>
            <a:off x="10644808" y="2934735"/>
            <a:ext cx="279244" cy="369332"/>
          </a:xfrm>
          <a:prstGeom prst="rect">
            <a:avLst/>
          </a:prstGeom>
          <a:noFill/>
        </p:spPr>
        <p:txBody>
          <a:bodyPr wrap="none" rtlCol="0">
            <a:spAutoFit/>
          </a:bodyPr>
          <a:lstStyle/>
          <a:p>
            <a:r>
              <a:rPr lang="zh-CN" altLang="en-US" dirty="0" smtClean="0"/>
              <a:t>*</a:t>
            </a:r>
            <a:endParaRPr lang="zh-CN" altLang="en-US" dirty="0"/>
          </a:p>
        </p:txBody>
      </p:sp>
      <mc:AlternateContent xmlns:mc="http://schemas.openxmlformats.org/markup-compatibility/2006" xmlns:a14="http://schemas.microsoft.com/office/drawing/2010/main">
        <mc:Choice Requires="a14">
          <p:sp>
            <p:nvSpPr>
              <p:cNvPr id="16" name="文本框 15"/>
              <p:cNvSpPr txBox="1"/>
              <p:nvPr/>
            </p:nvSpPr>
            <p:spPr>
              <a:xfrm>
                <a:off x="873388" y="4672276"/>
                <a:ext cx="10390986" cy="1803827"/>
              </a:xfrm>
              <a:prstGeom prst="rect">
                <a:avLst/>
              </a:prstGeom>
              <a:noFill/>
            </p:spPr>
            <p:txBody>
              <a:bodyPr wrap="none" rtlCol="0">
                <a:spAutoFit/>
              </a:bodyPr>
              <a:lstStyle/>
              <a:p>
                <a:r>
                  <a:rPr lang="zh-CN" altLang="en-US" dirty="0" smtClean="0"/>
                  <a:t>图</a:t>
                </a:r>
                <a:r>
                  <a:rPr lang="en-US" altLang="zh-CN" dirty="0" smtClean="0"/>
                  <a:t>a</a:t>
                </a:r>
                <a:r>
                  <a:rPr lang="zh-CN" altLang="en-US" dirty="0" smtClean="0"/>
                  <a:t>横轴热信号读数代表总能量沉积， 纵轴</a:t>
                </a:r>
                <a:r>
                  <a:rPr lang="en-US" altLang="zh-CN" dirty="0" smtClean="0"/>
                  <a:t>LD</a:t>
                </a:r>
                <a:r>
                  <a:rPr lang="zh-CN" altLang="en-US" dirty="0" smtClean="0"/>
                  <a:t>读出，代表</a:t>
                </a:r>
                <a:r>
                  <a:rPr lang="zh-CN" altLang="en-US" dirty="0"/>
                  <a:t>相应</a:t>
                </a:r>
                <a:r>
                  <a:rPr lang="zh-CN" altLang="en-US" dirty="0" smtClean="0"/>
                  <a:t>事件的闪烁荧光输出，近对角线的事件</a:t>
                </a:r>
                <a:endParaRPr lang="en-US" altLang="zh-CN" dirty="0" smtClean="0"/>
              </a:p>
              <a:p>
                <a:r>
                  <a:rPr lang="zh-CN" altLang="en-US" dirty="0" smtClean="0"/>
                  <a:t>荧光信和热信号之比</a:t>
                </a:r>
                <a:r>
                  <a:rPr lang="en-US" altLang="zh-CN" dirty="0" smtClean="0"/>
                  <a:t>~2.55</a:t>
                </a:r>
                <a:r>
                  <a:rPr lang="zh-CN" altLang="en-US" dirty="0" smtClean="0"/>
                  <a:t>（</a:t>
                </a:r>
                <a:r>
                  <a:rPr lang="en-US" altLang="zh-CN" dirty="0" err="1" smtClean="0"/>
                  <a:t>keV</a:t>
                </a:r>
                <a:r>
                  <a:rPr lang="en-US" altLang="zh-CN" dirty="0" smtClean="0"/>
                  <a:t>/MeV</a:t>
                </a:r>
                <a:r>
                  <a:rPr lang="zh-CN" altLang="en-US" dirty="0" smtClean="0"/>
                  <a:t>）</a:t>
                </a:r>
                <a:r>
                  <a:rPr lang="en-US" altLang="zh-CN" dirty="0" smtClean="0"/>
                  <a:t>;</a:t>
                </a:r>
                <a:r>
                  <a:rPr lang="zh-CN" altLang="en-US" dirty="0" smtClean="0"/>
                  <a:t>图</a:t>
                </a:r>
                <a:r>
                  <a:rPr lang="en-US" altLang="zh-CN" dirty="0" smtClean="0"/>
                  <a:t>b</a:t>
                </a:r>
                <a:r>
                  <a:rPr lang="zh-CN" altLang="en-US" dirty="0" smtClean="0"/>
                  <a:t>横坐标</a:t>
                </a:r>
                <a:r>
                  <a:rPr lang="en-US" altLang="zh-CN" dirty="0" smtClean="0"/>
                  <a:t>x</a:t>
                </a:r>
                <a:r>
                  <a:rPr lang="zh-CN" altLang="en-US" dirty="0" smtClean="0"/>
                  <a:t>不变，纵坐标：</a:t>
                </a:r>
                <a:r>
                  <a:rPr lang="en-US" altLang="zh-CN" dirty="0" smtClean="0"/>
                  <a:t>y[</a:t>
                </a:r>
                <a:r>
                  <a:rPr lang="zh-CN" altLang="en-US" dirty="0" smtClean="0"/>
                  <a:t>荧光（</a:t>
                </a:r>
                <a:r>
                  <a:rPr lang="en-US" altLang="zh-CN" dirty="0" err="1" smtClean="0"/>
                  <a:t>keV</a:t>
                </a:r>
                <a:r>
                  <a:rPr lang="zh-CN" altLang="en-US" dirty="0" smtClean="0"/>
                  <a:t>）</a:t>
                </a:r>
                <a:r>
                  <a:rPr lang="en-US" altLang="zh-CN" dirty="0" smtClean="0"/>
                  <a:t>]/[</a:t>
                </a:r>
                <a:r>
                  <a:rPr lang="zh-CN" altLang="en-US" dirty="0" smtClean="0"/>
                  <a:t>热（</a:t>
                </a:r>
                <a:r>
                  <a:rPr lang="en-US" altLang="zh-CN" dirty="0" smtClean="0"/>
                  <a:t>MeV</a:t>
                </a:r>
                <a:r>
                  <a:rPr lang="zh-CN" altLang="en-US" dirty="0" smtClean="0"/>
                  <a:t>）</a:t>
                </a:r>
                <a:r>
                  <a:rPr lang="en-US" altLang="zh-CN" dirty="0" smtClean="0"/>
                  <a:t>],</a:t>
                </a:r>
              </a:p>
              <a:p>
                <a:r>
                  <a:rPr lang="zh-CN" altLang="en-US" dirty="0" smtClean="0"/>
                  <a:t>对角线事件均在</a:t>
                </a:r>
                <a:r>
                  <a:rPr lang="en-US" altLang="zh-CN" dirty="0" smtClean="0"/>
                  <a:t>y=2.55</a:t>
                </a:r>
                <a:r>
                  <a:rPr lang="zh-CN" altLang="en-US" dirty="0" smtClean="0"/>
                  <a:t>的水平线上附近，对应于</a:t>
                </a:r>
                <a:r>
                  <a:rPr lang="en-US" altLang="zh-CN" dirty="0" smtClean="0"/>
                  <a:t>0.3</a:t>
                </a:r>
                <a:r>
                  <a:rPr lang="zh-CN" altLang="en-US" dirty="0" smtClean="0"/>
                  <a:t>左右的一群事件荧光信号特别小，说明对此类事件</a:t>
                </a:r>
                <a:endParaRPr lang="en-US" altLang="zh-CN" dirty="0" smtClean="0"/>
              </a:p>
              <a:p>
                <a:r>
                  <a:rPr lang="zh-CN" altLang="en-US" dirty="0" smtClean="0"/>
                  <a:t>（中子引起的反冲核事件和</a:t>
                </a:r>
                <a14:m>
                  <m:oMath xmlns:m="http://schemas.openxmlformats.org/officeDocument/2006/math">
                    <m:r>
                      <a:rPr lang="zh-CN" altLang="en-US" i="1">
                        <a:latin typeface="Cambria Math" panose="02040503050406030204" pitchFamily="18" charset="0"/>
                      </a:rPr>
                      <m:t>𝛼</m:t>
                    </m:r>
                  </m:oMath>
                </a14:m>
                <a:r>
                  <a:rPr lang="zh-CN" altLang="en-US" dirty="0" smtClean="0"/>
                  <a:t>粒子）存在荧光猝灭效应，定义猝灭因子</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𝑞</m:t>
                        </m:r>
                      </m:e>
                      <m:sub>
                        <m:r>
                          <a:rPr lang="zh-CN" altLang="en-US" i="1" smtClean="0">
                            <a:latin typeface="Cambria Math" panose="02040503050406030204" pitchFamily="18" charset="0"/>
                          </a:rPr>
                          <m:t>𝛼</m:t>
                        </m:r>
                      </m:sub>
                    </m:sSub>
                    <m:r>
                      <a:rPr lang="en-US" altLang="zh-CN" b="0" i="1" smtClean="0">
                        <a:latin typeface="Cambria Math" panose="02040503050406030204" pitchFamily="18" charset="0"/>
                      </a:rPr>
                      <m:t>=</m:t>
                    </m:r>
                    <m:f>
                      <m:fPr>
                        <m:type m:val="lin"/>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𝐿𝑦</m:t>
                            </m:r>
                          </m:e>
                          <m:sub>
                            <m:r>
                              <a:rPr lang="zh-CN" altLang="en-US" b="0" i="1" smtClean="0">
                                <a:latin typeface="Cambria Math" panose="02040503050406030204" pitchFamily="18" charset="0"/>
                              </a:rPr>
                              <m:t>𝛼</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𝐿𝑦</m:t>
                            </m:r>
                          </m:e>
                          <m:sub>
                            <m:r>
                              <a:rPr lang="zh-CN" altLang="en-US" b="0" i="1" smtClean="0">
                                <a:latin typeface="Cambria Math" panose="02040503050406030204" pitchFamily="18" charset="0"/>
                              </a:rPr>
                              <m:t>𝛽</m:t>
                            </m:r>
                          </m:sub>
                        </m:sSub>
                      </m:den>
                    </m:f>
                  </m:oMath>
                </a14:m>
                <a:r>
                  <a:rPr lang="zh-CN" altLang="en-US" dirty="0" smtClean="0"/>
                  <a:t> 根据辨认的</a:t>
                </a:r>
                <a:r>
                  <a:rPr lang="el-GR" altLang="zh-CN" dirty="0" smtClean="0">
                    <a:ea typeface="宋体" panose="02010600030101010101" pitchFamily="2" charset="-122"/>
                  </a:rPr>
                  <a:t>α</a:t>
                </a:r>
                <a:r>
                  <a:rPr lang="zh-CN" altLang="en-US" dirty="0" smtClean="0">
                    <a:ea typeface="宋体" panose="02010600030101010101" pitchFamily="2" charset="-122"/>
                  </a:rPr>
                  <a:t>事</a:t>
                </a:r>
                <a:endParaRPr lang="en-US" altLang="zh-CN" dirty="0" smtClean="0">
                  <a:ea typeface="宋体" panose="02010600030101010101" pitchFamily="2" charset="-122"/>
                </a:endParaRPr>
              </a:p>
              <a:p>
                <a:r>
                  <a:rPr lang="zh-CN" altLang="en-US" dirty="0" smtClean="0">
                    <a:ea typeface="宋体" panose="02010600030101010101" pitchFamily="2" charset="-122"/>
                  </a:rPr>
                  <a:t>件样本，得到</a:t>
                </a:r>
                <a14:m>
                  <m:oMath xmlns:m="http://schemas.openxmlformats.org/officeDocument/2006/math">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Q</m:t>
                        </m:r>
                      </m:e>
                      <m:sub>
                        <m:r>
                          <a:rPr lang="zh-CN" altLang="en-US" i="1">
                            <a:latin typeface="Cambria Math" panose="02040503050406030204" pitchFamily="18" charset="0"/>
                          </a:rPr>
                          <m:t>𝛼</m:t>
                        </m:r>
                      </m:sub>
                    </m:sSub>
                    <m:r>
                      <a:rPr lang="en-US" altLang="zh-CN" i="1">
                        <a:latin typeface="Cambria Math" panose="02040503050406030204" pitchFamily="18" charset="0"/>
                      </a:rPr>
                      <m:t>=</m:t>
                    </m:r>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𝐿𝑦</m:t>
                            </m:r>
                          </m:e>
                          <m:sub>
                            <m:r>
                              <a:rPr lang="zh-CN" altLang="en-US" i="1">
                                <a:latin typeface="Cambria Math" panose="02040503050406030204" pitchFamily="18" charset="0"/>
                              </a:rPr>
                              <m:t>𝛼</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𝐿𝑦</m:t>
                            </m:r>
                          </m:e>
                          <m:sub>
                            <m:r>
                              <a:rPr lang="zh-CN" altLang="en-US" i="1">
                                <a:latin typeface="Cambria Math" panose="02040503050406030204" pitchFamily="18" charset="0"/>
                              </a:rPr>
                              <m:t>𝛽</m:t>
                            </m:r>
                          </m:sub>
                        </m:sSub>
                      </m:den>
                    </m:f>
                  </m:oMath>
                </a14:m>
                <a:r>
                  <a:rPr lang="en-US" altLang="zh-CN" dirty="0" smtClean="0">
                    <a:ea typeface="宋体" panose="02010600030101010101" pitchFamily="2" charset="-122"/>
                  </a:rPr>
                  <a:t>=16%</a:t>
                </a:r>
                <a:r>
                  <a:rPr lang="zh-CN" altLang="en-US" dirty="0" smtClean="0">
                    <a:ea typeface="宋体" panose="02010600030101010101" pitchFamily="2" charset="-122"/>
                  </a:rPr>
                  <a:t>，利用电子型事件和</a:t>
                </a:r>
                <a:r>
                  <a:rPr lang="el-GR" altLang="zh-CN" dirty="0" smtClean="0">
                    <a:ea typeface="宋体" panose="02010600030101010101" pitchFamily="2" charset="-122"/>
                  </a:rPr>
                  <a:t>α</a:t>
                </a:r>
                <a:r>
                  <a:rPr lang="zh-CN" altLang="en-US" dirty="0" smtClean="0">
                    <a:ea typeface="宋体" panose="02010600030101010101" pitchFamily="2" charset="-122"/>
                  </a:rPr>
                  <a:t>型（核反冲型）事件的</a:t>
                </a:r>
                <a:r>
                  <a:rPr lang="zh-CN" altLang="en-US" dirty="0" smtClean="0">
                    <a:solidFill>
                      <a:srgbClr val="FF0000"/>
                    </a:solidFill>
                    <a:ea typeface="宋体" panose="02010600030101010101" pitchFamily="2" charset="-122"/>
                  </a:rPr>
                  <a:t>猝灭因子</a:t>
                </a:r>
                <a:r>
                  <a:rPr lang="zh-CN" altLang="en-US" dirty="0" smtClean="0">
                    <a:ea typeface="宋体" panose="02010600030101010101" pitchFamily="2" charset="-122"/>
                  </a:rPr>
                  <a:t>的不同，可以</a:t>
                </a:r>
                <a:endParaRPr lang="en-US" altLang="zh-CN" dirty="0" smtClean="0">
                  <a:ea typeface="宋体" panose="02010600030101010101" pitchFamily="2" charset="-122"/>
                </a:endParaRPr>
              </a:p>
              <a:p>
                <a:r>
                  <a:rPr lang="zh-CN" altLang="en-US" dirty="0" smtClean="0">
                    <a:solidFill>
                      <a:srgbClr val="FF0000"/>
                    </a:solidFill>
                    <a:ea typeface="宋体" panose="02010600030101010101" pitchFamily="2" charset="-122"/>
                  </a:rPr>
                  <a:t>排除背景中子核反冲以及天然放射性</a:t>
                </a:r>
                <a:r>
                  <a:rPr lang="el-GR" altLang="zh-CN" dirty="0" smtClean="0">
                    <a:solidFill>
                      <a:srgbClr val="FF0000"/>
                    </a:solidFill>
                    <a:ea typeface="宋体" panose="02010600030101010101" pitchFamily="2" charset="-122"/>
                  </a:rPr>
                  <a:t>α</a:t>
                </a:r>
                <a:r>
                  <a:rPr lang="zh-CN" altLang="en-US" dirty="0" smtClean="0">
                    <a:solidFill>
                      <a:srgbClr val="FF0000"/>
                    </a:solidFill>
                    <a:ea typeface="宋体" panose="02010600030101010101" pitchFamily="2" charset="-122"/>
                  </a:rPr>
                  <a:t>事件</a:t>
                </a:r>
                <a:r>
                  <a:rPr lang="zh-CN" altLang="en-US" dirty="0" smtClean="0">
                    <a:ea typeface="宋体" panose="02010600030101010101" pitchFamily="2" charset="-122"/>
                  </a:rPr>
                  <a:t>。 </a:t>
                </a:r>
                <a:endParaRPr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873388" y="4672276"/>
                <a:ext cx="10390986" cy="1803827"/>
              </a:xfrm>
              <a:prstGeom prst="rect">
                <a:avLst/>
              </a:prstGeom>
              <a:blipFill>
                <a:blip r:embed="rId4"/>
                <a:stretch>
                  <a:fillRect l="-469" t="-1689" b="-19257"/>
                </a:stretch>
              </a:blipFill>
            </p:spPr>
            <p:txBody>
              <a:bodyPr/>
              <a:lstStyle/>
              <a:p>
                <a:r>
                  <a:rPr lang="zh-CN" altLang="en-US">
                    <a:noFill/>
                  </a:rPr>
                  <a:t> </a:t>
                </a:r>
              </a:p>
            </p:txBody>
          </p:sp>
        </mc:Fallback>
      </mc:AlternateContent>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1583576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3670" y="864704"/>
            <a:ext cx="5238935" cy="369332"/>
          </a:xfrm>
          <a:prstGeom prst="rect">
            <a:avLst/>
          </a:prstGeom>
          <a:noFill/>
        </p:spPr>
        <p:txBody>
          <a:bodyPr wrap="none" rtlCol="0">
            <a:spAutoFit/>
          </a:bodyPr>
          <a:lstStyle/>
          <a:p>
            <a:r>
              <a:rPr lang="en-US" altLang="zh-CN" b="1" dirty="0" smtClean="0"/>
              <a:t>3.3</a:t>
            </a:r>
            <a:r>
              <a:rPr lang="zh-CN" altLang="en-US" b="1" dirty="0" smtClean="0"/>
              <a:t>、钼酸个晶体中</a:t>
            </a:r>
            <a:r>
              <a:rPr lang="el-GR" altLang="zh-CN" b="1" dirty="0" smtClean="0">
                <a:ea typeface="宋体" panose="02010600030101010101" pitchFamily="2" charset="-122"/>
              </a:rPr>
              <a:t>α</a:t>
            </a:r>
            <a:r>
              <a:rPr lang="zh-CN" altLang="en-US" b="1" dirty="0" smtClean="0">
                <a:ea typeface="宋体" panose="02010600030101010101" pitchFamily="2" charset="-122"/>
              </a:rPr>
              <a:t>放射性核素的污染的初步分析</a:t>
            </a:r>
            <a:endParaRPr lang="zh-CN" altLang="en-US" b="1" dirty="0"/>
          </a:p>
        </p:txBody>
      </p:sp>
      <p:pic>
        <p:nvPicPr>
          <p:cNvPr id="2" name="图片 1"/>
          <p:cNvPicPr>
            <a:picLocks noChangeAspect="1"/>
          </p:cNvPicPr>
          <p:nvPr/>
        </p:nvPicPr>
        <p:blipFill>
          <a:blip r:embed="rId2"/>
          <a:stretch>
            <a:fillRect/>
          </a:stretch>
        </p:blipFill>
        <p:spPr>
          <a:xfrm>
            <a:off x="8259416" y="1152938"/>
            <a:ext cx="3337917" cy="2099159"/>
          </a:xfrm>
          <a:prstGeom prst="rect">
            <a:avLst/>
          </a:prstGeom>
        </p:spPr>
      </p:pic>
      <p:sp>
        <p:nvSpPr>
          <p:cNvPr id="6" name="任意多边形 5"/>
          <p:cNvSpPr/>
          <p:nvPr/>
        </p:nvSpPr>
        <p:spPr>
          <a:xfrm>
            <a:off x="9173817" y="2423816"/>
            <a:ext cx="874644" cy="239872"/>
          </a:xfrm>
          <a:custGeom>
            <a:avLst/>
            <a:gdLst>
              <a:gd name="connsiteX0" fmla="*/ 0 w 874644"/>
              <a:gd name="connsiteY0" fmla="*/ 150420 h 239872"/>
              <a:gd name="connsiteX1" fmla="*/ 49696 w 874644"/>
              <a:gd name="connsiteY1" fmla="*/ 110664 h 239872"/>
              <a:gd name="connsiteX2" fmla="*/ 59635 w 874644"/>
              <a:gd name="connsiteY2" fmla="*/ 80846 h 239872"/>
              <a:gd name="connsiteX3" fmla="*/ 89453 w 874644"/>
              <a:gd name="connsiteY3" fmla="*/ 60968 h 239872"/>
              <a:gd name="connsiteX4" fmla="*/ 188844 w 874644"/>
              <a:gd name="connsiteY4" fmla="*/ 31151 h 239872"/>
              <a:gd name="connsiteX5" fmla="*/ 318053 w 874644"/>
              <a:gd name="connsiteY5" fmla="*/ 41090 h 239872"/>
              <a:gd name="connsiteX6" fmla="*/ 616226 w 874644"/>
              <a:gd name="connsiteY6" fmla="*/ 21211 h 239872"/>
              <a:gd name="connsiteX7" fmla="*/ 675861 w 874644"/>
              <a:gd name="connsiteY7" fmla="*/ 1333 h 239872"/>
              <a:gd name="connsiteX8" fmla="*/ 735496 w 874644"/>
              <a:gd name="connsiteY8" fmla="*/ 21211 h 239872"/>
              <a:gd name="connsiteX9" fmla="*/ 805070 w 874644"/>
              <a:gd name="connsiteY9" fmla="*/ 80846 h 239872"/>
              <a:gd name="connsiteX10" fmla="*/ 824948 w 874644"/>
              <a:gd name="connsiteY10" fmla="*/ 110664 h 239872"/>
              <a:gd name="connsiteX11" fmla="*/ 874644 w 874644"/>
              <a:gd name="connsiteY11" fmla="*/ 170298 h 239872"/>
              <a:gd name="connsiteX12" fmla="*/ 795131 w 874644"/>
              <a:gd name="connsiteY12" fmla="*/ 210055 h 239872"/>
              <a:gd name="connsiteX13" fmla="*/ 765313 w 874644"/>
              <a:gd name="connsiteY13" fmla="*/ 229933 h 239872"/>
              <a:gd name="connsiteX14" fmla="*/ 636105 w 874644"/>
              <a:gd name="connsiteY14" fmla="*/ 239872 h 239872"/>
              <a:gd name="connsiteX15" fmla="*/ 387626 w 874644"/>
              <a:gd name="connsiteY15" fmla="*/ 229933 h 239872"/>
              <a:gd name="connsiteX16" fmla="*/ 288235 w 874644"/>
              <a:gd name="connsiteY16" fmla="*/ 210055 h 239872"/>
              <a:gd name="connsiteX17" fmla="*/ 129209 w 874644"/>
              <a:gd name="connsiteY17" fmla="*/ 190177 h 239872"/>
              <a:gd name="connsiteX18" fmla="*/ 89453 w 874644"/>
              <a:gd name="connsiteY18" fmla="*/ 140481 h 239872"/>
              <a:gd name="connsiteX19" fmla="*/ 89453 w 874644"/>
              <a:gd name="connsiteY19" fmla="*/ 130542 h 23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4644" h="239872">
                <a:moveTo>
                  <a:pt x="0" y="150420"/>
                </a:moveTo>
                <a:cubicBezTo>
                  <a:pt x="16565" y="137168"/>
                  <a:pt x="35890" y="126771"/>
                  <a:pt x="49696" y="110664"/>
                </a:cubicBezTo>
                <a:cubicBezTo>
                  <a:pt x="56514" y="102709"/>
                  <a:pt x="53090" y="89027"/>
                  <a:pt x="59635" y="80846"/>
                </a:cubicBezTo>
                <a:cubicBezTo>
                  <a:pt x="67097" y="71518"/>
                  <a:pt x="78537" y="65819"/>
                  <a:pt x="89453" y="60968"/>
                </a:cubicBezTo>
                <a:cubicBezTo>
                  <a:pt x="120566" y="47140"/>
                  <a:pt x="155801" y="39411"/>
                  <a:pt x="188844" y="31151"/>
                </a:cubicBezTo>
                <a:cubicBezTo>
                  <a:pt x="231914" y="34464"/>
                  <a:pt x="274856" y="41090"/>
                  <a:pt x="318053" y="41090"/>
                </a:cubicBezTo>
                <a:cubicBezTo>
                  <a:pt x="454456" y="41090"/>
                  <a:pt x="501604" y="33948"/>
                  <a:pt x="616226" y="21211"/>
                </a:cubicBezTo>
                <a:cubicBezTo>
                  <a:pt x="636104" y="14585"/>
                  <a:pt x="655983" y="-5293"/>
                  <a:pt x="675861" y="1333"/>
                </a:cubicBezTo>
                <a:lnTo>
                  <a:pt x="735496" y="21211"/>
                </a:lnTo>
                <a:cubicBezTo>
                  <a:pt x="783700" y="69415"/>
                  <a:pt x="759659" y="50572"/>
                  <a:pt x="805070" y="80846"/>
                </a:cubicBezTo>
                <a:cubicBezTo>
                  <a:pt x="811696" y="90785"/>
                  <a:pt x="817301" y="101487"/>
                  <a:pt x="824948" y="110664"/>
                </a:cubicBezTo>
                <a:cubicBezTo>
                  <a:pt x="888726" y="187197"/>
                  <a:pt x="825287" y="96263"/>
                  <a:pt x="874644" y="170298"/>
                </a:cubicBezTo>
                <a:cubicBezTo>
                  <a:pt x="809313" y="235633"/>
                  <a:pt x="932163" y="118704"/>
                  <a:pt x="795131" y="210055"/>
                </a:cubicBezTo>
                <a:cubicBezTo>
                  <a:pt x="785192" y="216681"/>
                  <a:pt x="777054" y="227732"/>
                  <a:pt x="765313" y="229933"/>
                </a:cubicBezTo>
                <a:cubicBezTo>
                  <a:pt x="722856" y="237894"/>
                  <a:pt x="679174" y="236559"/>
                  <a:pt x="636105" y="239872"/>
                </a:cubicBezTo>
                <a:cubicBezTo>
                  <a:pt x="553279" y="236559"/>
                  <a:pt x="470216" y="237012"/>
                  <a:pt x="387626" y="229933"/>
                </a:cubicBezTo>
                <a:cubicBezTo>
                  <a:pt x="353963" y="227048"/>
                  <a:pt x="321815" y="213786"/>
                  <a:pt x="288235" y="210055"/>
                </a:cubicBezTo>
                <a:cubicBezTo>
                  <a:pt x="175500" y="197529"/>
                  <a:pt x="228482" y="204359"/>
                  <a:pt x="129209" y="190177"/>
                </a:cubicBezTo>
                <a:cubicBezTo>
                  <a:pt x="95367" y="167614"/>
                  <a:pt x="99054" y="178887"/>
                  <a:pt x="89453" y="140481"/>
                </a:cubicBezTo>
                <a:cubicBezTo>
                  <a:pt x="88649" y="137267"/>
                  <a:pt x="89453" y="133855"/>
                  <a:pt x="89453" y="13054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mc:AlternateContent xmlns:mc="http://schemas.openxmlformats.org/markup-compatibility/2006" xmlns:a14="http://schemas.microsoft.com/office/drawing/2010/main">
        <mc:Choice Requires="a14">
          <p:sp>
            <p:nvSpPr>
              <p:cNvPr id="8" name="文本框 7"/>
              <p:cNvSpPr txBox="1"/>
              <p:nvPr/>
            </p:nvSpPr>
            <p:spPr>
              <a:xfrm>
                <a:off x="510211" y="4731028"/>
                <a:ext cx="11537261" cy="1215013"/>
              </a:xfrm>
              <a:prstGeom prst="rect">
                <a:avLst/>
              </a:prstGeom>
              <a:noFill/>
            </p:spPr>
            <p:txBody>
              <a:bodyPr wrap="none" rtlCol="0">
                <a:spAutoFit/>
              </a:bodyPr>
              <a:lstStyle/>
              <a:p>
                <a:r>
                  <a:rPr lang="en-US" altLang="zh-CN" dirty="0" smtClean="0"/>
                  <a:t>1</a:t>
                </a:r>
                <a:r>
                  <a:rPr lang="zh-CN" altLang="en-US" dirty="0" smtClean="0"/>
                  <a:t>从右上图的红线圈中的事件样本重建其“热”（总能量沉积）谱，得到如图</a:t>
                </a:r>
                <a:r>
                  <a:rPr lang="en-US" altLang="zh-CN" dirty="0" smtClean="0"/>
                  <a:t>7 </a:t>
                </a:r>
                <a:r>
                  <a:rPr lang="zh-CN" altLang="en-US" dirty="0" smtClean="0"/>
                  <a:t>所示的</a:t>
                </a:r>
                <a:r>
                  <a:rPr lang="el-GR" altLang="zh-CN" dirty="0" smtClean="0">
                    <a:ea typeface="宋体" panose="02010600030101010101" pitchFamily="2" charset="-122"/>
                  </a:rPr>
                  <a:t>α</a:t>
                </a:r>
                <a:r>
                  <a:rPr lang="zh-CN" altLang="en-US" dirty="0" smtClean="0">
                    <a:ea typeface="宋体" panose="02010600030101010101" pitchFamily="2" charset="-122"/>
                  </a:rPr>
                  <a:t>线谱，因为微量热器</a:t>
                </a:r>
                <a:endParaRPr lang="en-US" altLang="zh-CN" dirty="0" smtClean="0">
                  <a:ea typeface="宋体" panose="02010600030101010101" pitchFamily="2" charset="-122"/>
                </a:endParaRPr>
              </a:p>
              <a:p>
                <a:r>
                  <a:rPr lang="zh-CN" altLang="en-US" dirty="0" smtClean="0">
                    <a:ea typeface="宋体" panose="02010600030101010101" pitchFamily="2" charset="-122"/>
                  </a:rPr>
                  <a:t>量的包括</a:t>
                </a:r>
                <a:r>
                  <a:rPr lang="el-GR" altLang="zh-CN" dirty="0" smtClean="0">
                    <a:ea typeface="宋体" panose="02010600030101010101" pitchFamily="2" charset="-122"/>
                  </a:rPr>
                  <a:t>α</a:t>
                </a:r>
                <a:r>
                  <a:rPr lang="zh-CN" altLang="en-US" dirty="0" smtClean="0">
                    <a:ea typeface="宋体" panose="02010600030101010101" pitchFamily="2" charset="-122"/>
                  </a:rPr>
                  <a:t>粒子动能和反冲核的动能，所以横坐标是对应核素的</a:t>
                </a:r>
                <a:r>
                  <a:rPr lang="el-GR" altLang="zh-CN" dirty="0" smtClean="0">
                    <a:ea typeface="宋体" panose="02010600030101010101" pitchFamily="2" charset="-122"/>
                  </a:rPr>
                  <a:t>α</a:t>
                </a:r>
                <a:r>
                  <a:rPr lang="zh-CN" altLang="en-US" dirty="0" smtClean="0">
                    <a:ea typeface="宋体" panose="02010600030101010101" pitchFamily="2" charset="-122"/>
                  </a:rPr>
                  <a:t>衰变能，例如</a:t>
                </a:r>
                <a14:m>
                  <m:oMath xmlns:m="http://schemas.openxmlformats.org/officeDocument/2006/math">
                    <m:sPre>
                      <m:sPrePr>
                        <m:ctrlPr>
                          <a:rPr lang="en-US" altLang="zh-CN" i="1" smtClean="0">
                            <a:latin typeface="Cambria Math" panose="02040503050406030204" pitchFamily="18" charset="0"/>
                            <a:ea typeface="宋体" panose="02010600030101010101" pitchFamily="2" charset="-122"/>
                          </a:rPr>
                        </m:ctrlPr>
                      </m:sPrePr>
                      <m:sub>
                        <m:r>
                          <a:rPr lang="en-US" altLang="zh-CN" b="0" i="1" smtClean="0">
                            <a:latin typeface="Cambria Math" panose="02040503050406030204" pitchFamily="18" charset="0"/>
                            <a:ea typeface="宋体" panose="02010600030101010101" pitchFamily="2" charset="-122"/>
                          </a:rPr>
                          <m:t>82</m:t>
                        </m:r>
                      </m:sub>
                      <m:sup>
                        <m:r>
                          <a:rPr lang="en-US" altLang="zh-CN" b="0" i="1" smtClean="0">
                            <a:latin typeface="Cambria Math" panose="02040503050406030204" pitchFamily="18" charset="0"/>
                          </a:rPr>
                          <m:t>210</m:t>
                        </m:r>
                      </m:sup>
                      <m:e>
                        <m:r>
                          <a:rPr lang="en-US" altLang="zh-CN" b="0" i="1" smtClean="0">
                            <a:latin typeface="Cambria Math" panose="02040503050406030204" pitchFamily="18" charset="0"/>
                          </a:rPr>
                          <m:t>𝑃𝑜</m:t>
                        </m:r>
                      </m:e>
                    </m:sPre>
                    <m:r>
                      <a:rPr lang="en-US" altLang="zh-CN" i="1" smtClean="0">
                        <a:latin typeface="Cambria Math" panose="02040503050406030204" pitchFamily="18" charset="0"/>
                        <a:ea typeface="宋体" panose="02010600030101010101" pitchFamily="2" charset="-122"/>
                      </a:rPr>
                      <m:t>,</m:t>
                    </m:r>
                    <m:sSub>
                      <m:sSubPr>
                        <m:ctrlPr>
                          <a:rPr lang="en-US" altLang="zh-CN" i="1" smtClean="0">
                            <a:latin typeface="Cambria Math" panose="02040503050406030204" pitchFamily="18" charset="0"/>
                            <a:ea typeface="宋体" panose="02010600030101010101" pitchFamily="2" charset="-122"/>
                          </a:rPr>
                        </m:ctrlPr>
                      </m:sSubPr>
                      <m:e>
                        <m:r>
                          <a:rPr lang="en-US" altLang="zh-CN" b="0" i="1" smtClean="0">
                            <a:latin typeface="Cambria Math" panose="02040503050406030204" pitchFamily="18" charset="0"/>
                            <a:ea typeface="宋体" panose="02010600030101010101" pitchFamily="2" charset="-122"/>
                          </a:rPr>
                          <m:t>𝐸</m:t>
                        </m:r>
                      </m:e>
                      <m:sub>
                        <m:r>
                          <a:rPr lang="zh-CN" altLang="en-US" i="1" smtClean="0">
                            <a:latin typeface="Cambria Math" panose="02040503050406030204" pitchFamily="18" charset="0"/>
                            <a:ea typeface="宋体" panose="02010600030101010101" pitchFamily="2" charset="-122"/>
                          </a:rPr>
                          <m:t>𝛼</m:t>
                        </m:r>
                      </m:sub>
                    </m:sSub>
                    <m:r>
                      <a:rPr lang="en-US" altLang="zh-CN" b="0" i="1" smtClean="0">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5</m:t>
                    </m:r>
                    <m:r>
                      <a:rPr lang="en-US" altLang="zh-CN" i="1" smtClean="0">
                        <a:latin typeface="Cambria Math" panose="02040503050406030204" pitchFamily="18" charset="0"/>
                        <a:ea typeface="宋体" panose="02010600030101010101" pitchFamily="2" charset="-122"/>
                      </a:rPr>
                      <m:t>3</m:t>
                    </m:r>
                    <m:r>
                      <a:rPr lang="en-US" altLang="zh-CN" i="1">
                        <a:latin typeface="Cambria Math" panose="02040503050406030204" pitchFamily="18" charset="0"/>
                        <a:ea typeface="宋体" panose="02010600030101010101" pitchFamily="2" charset="-122"/>
                      </a:rPr>
                      <m:t>0</m:t>
                    </m:r>
                    <m:r>
                      <a:rPr lang="en-US" altLang="zh-CN" i="1" smtClean="0">
                        <a:latin typeface="Cambria Math" panose="02040503050406030204" pitchFamily="18" charset="0"/>
                        <a:ea typeface="宋体" panose="02010600030101010101" pitchFamily="2" charset="-122"/>
                      </a:rPr>
                      <m:t>6</m:t>
                    </m:r>
                    <m:r>
                      <a:rPr lang="en-US" altLang="zh-CN" b="0" i="1" smtClean="0">
                        <a:latin typeface="Cambria Math" panose="02040503050406030204" pitchFamily="18" charset="0"/>
                        <a:ea typeface="宋体" panose="02010600030101010101" pitchFamily="2" charset="-122"/>
                      </a:rPr>
                      <m:t>,  </m:t>
                    </m:r>
                    <m:sSub>
                      <m:sSubPr>
                        <m:ctrlPr>
                          <a:rPr lang="en-US" altLang="zh-CN" b="0" i="1" smtClean="0">
                            <a:latin typeface="Cambria Math" panose="02040503050406030204" pitchFamily="18" charset="0"/>
                            <a:ea typeface="宋体" panose="02010600030101010101" pitchFamily="2" charset="-122"/>
                          </a:rPr>
                        </m:ctrlPr>
                      </m:sSubPr>
                      <m:e>
                        <m:r>
                          <a:rPr lang="en-US" altLang="zh-CN" b="0" i="1" smtClean="0">
                            <a:latin typeface="Cambria Math" panose="02040503050406030204" pitchFamily="18" charset="0"/>
                            <a:ea typeface="宋体" panose="02010600030101010101" pitchFamily="2" charset="-122"/>
                          </a:rPr>
                          <m:t>𝑄</m:t>
                        </m:r>
                      </m:e>
                      <m:sub>
                        <m:r>
                          <a:rPr lang="zh-CN" altLang="en-US" b="0" i="1" smtClean="0">
                            <a:latin typeface="Cambria Math" panose="02040503050406030204" pitchFamily="18" charset="0"/>
                            <a:ea typeface="宋体" panose="02010600030101010101" pitchFamily="2" charset="-122"/>
                          </a:rPr>
                          <m:t>𝛼</m:t>
                        </m:r>
                      </m:sub>
                    </m:sSub>
                    <m:r>
                      <a:rPr lang="en-US" altLang="zh-CN" b="0" i="0" smtClean="0">
                        <a:latin typeface="Cambria Math" panose="02040503050406030204" pitchFamily="18" charset="0"/>
                        <a:ea typeface="宋体" panose="02010600030101010101" pitchFamily="2" charset="-122"/>
                      </a:rPr>
                      <m:t>=5407</m:t>
                    </m:r>
                    <m:r>
                      <m:rPr>
                        <m:sty m:val="p"/>
                      </m:rPr>
                      <a:rPr lang="en-US" altLang="zh-CN" b="0" i="0" smtClean="0">
                        <a:latin typeface="Cambria Math" panose="02040503050406030204" pitchFamily="18" charset="0"/>
                        <a:ea typeface="宋体" panose="02010600030101010101" pitchFamily="2" charset="-122"/>
                      </a:rPr>
                      <m:t>keV</m:t>
                    </m:r>
                    <m:r>
                      <a:rPr lang="en-US" altLang="zh-CN">
                        <a:latin typeface="Cambria Math" panose="02040503050406030204" pitchFamily="18" charset="0"/>
                        <a:ea typeface="宋体" panose="02010600030101010101" pitchFamily="2" charset="-122"/>
                      </a:rPr>
                      <m:t>.</m:t>
                    </m:r>
                  </m:oMath>
                </a14:m>
                <a:endParaRPr lang="en-US" altLang="zh-CN" dirty="0" smtClean="0">
                  <a:ea typeface="宋体" panose="02010600030101010101" pitchFamily="2" charset="-122"/>
                </a:endParaRPr>
              </a:p>
              <a:p>
                <a:r>
                  <a:rPr lang="en-US" altLang="zh-CN" dirty="0"/>
                  <a:t> </a:t>
                </a:r>
                <a:r>
                  <a:rPr lang="en-US" altLang="zh-CN" dirty="0" smtClean="0"/>
                  <a:t> </a:t>
                </a:r>
                <a:r>
                  <a:rPr lang="zh-CN" altLang="en-US" dirty="0" smtClean="0"/>
                  <a:t>初步判断，它们属于</a:t>
                </a:r>
                <a14:m>
                  <m:oMath xmlns:m="http://schemas.openxmlformats.org/officeDocument/2006/math">
                    <m:sPre>
                      <m:sPrePr>
                        <m:ctrlPr>
                          <a:rPr lang="en-US" altLang="zh-CN" i="1">
                            <a:latin typeface="Cambria Math" panose="02040503050406030204" pitchFamily="18" charset="0"/>
                            <a:ea typeface="宋体" panose="02010600030101010101" pitchFamily="2" charset="-122"/>
                          </a:rPr>
                        </m:ctrlPr>
                      </m:sPrePr>
                      <m:sub>
                        <m:r>
                          <a:rPr lang="en-US" altLang="zh-CN" b="0" i="1" smtClean="0">
                            <a:latin typeface="Cambria Math" panose="02040503050406030204" pitchFamily="18" charset="0"/>
                            <a:ea typeface="宋体" panose="02010600030101010101" pitchFamily="2" charset="-122"/>
                          </a:rPr>
                          <m:t>9</m:t>
                        </m:r>
                        <m:r>
                          <a:rPr lang="en-US" altLang="zh-CN" i="1">
                            <a:latin typeface="Cambria Math" panose="02040503050406030204" pitchFamily="18" charset="0"/>
                            <a:ea typeface="宋体" panose="02010600030101010101" pitchFamily="2" charset="-122"/>
                          </a:rPr>
                          <m:t>2</m:t>
                        </m:r>
                      </m:sub>
                      <m:sup>
                        <m:r>
                          <a:rPr lang="en-US" altLang="zh-CN" i="1">
                            <a:latin typeface="Cambria Math" panose="02040503050406030204" pitchFamily="18" charset="0"/>
                          </a:rPr>
                          <m:t>2</m:t>
                        </m:r>
                        <m:r>
                          <a:rPr lang="en-US" altLang="zh-CN" b="0" i="1" smtClean="0">
                            <a:latin typeface="Cambria Math" panose="02040503050406030204" pitchFamily="18" charset="0"/>
                          </a:rPr>
                          <m:t>38</m:t>
                        </m:r>
                      </m:sup>
                      <m:e>
                        <m:r>
                          <a:rPr lang="en-US" altLang="zh-CN" b="0" i="1" smtClean="0">
                            <a:latin typeface="Cambria Math" panose="02040503050406030204" pitchFamily="18" charset="0"/>
                          </a:rPr>
                          <m:t>𝑈</m:t>
                        </m:r>
                      </m:e>
                    </m:sPre>
                    <m:r>
                      <a:rPr lang="zh-CN" altLang="en-US" i="1" smtClean="0">
                        <a:latin typeface="Cambria Math" panose="02040503050406030204" pitchFamily="18" charset="0"/>
                      </a:rPr>
                      <m:t>（</m:t>
                    </m:r>
                    <m:sPre>
                      <m:sPrePr>
                        <m:ctrlPr>
                          <a:rPr lang="en-US" altLang="zh-CN" i="1">
                            <a:latin typeface="Cambria Math" panose="02040503050406030204" pitchFamily="18" charset="0"/>
                            <a:ea typeface="宋体" panose="02010600030101010101" pitchFamily="2" charset="-122"/>
                          </a:rPr>
                        </m:ctrlPr>
                      </m:sPrePr>
                      <m:sub>
                        <m:r>
                          <a:rPr lang="en-US" altLang="zh-CN" b="0" i="1" smtClean="0">
                            <a:latin typeface="Cambria Math" panose="02040503050406030204" pitchFamily="18" charset="0"/>
                            <a:ea typeface="宋体" panose="02010600030101010101" pitchFamily="2" charset="-122"/>
                          </a:rPr>
                          <m:t>90</m:t>
                        </m:r>
                      </m:sub>
                      <m:sup>
                        <m:r>
                          <a:rPr lang="en-US" altLang="zh-CN" i="1">
                            <a:latin typeface="Cambria Math" panose="02040503050406030204" pitchFamily="18" charset="0"/>
                          </a:rPr>
                          <m:t>2</m:t>
                        </m:r>
                        <m:r>
                          <a:rPr lang="en-US" altLang="zh-CN" b="0" i="1" smtClean="0">
                            <a:latin typeface="Cambria Math" panose="02040503050406030204" pitchFamily="18" charset="0"/>
                          </a:rPr>
                          <m:t>3</m:t>
                        </m:r>
                        <m:r>
                          <a:rPr lang="en-US" altLang="zh-CN" i="1">
                            <a:latin typeface="Cambria Math" panose="02040503050406030204" pitchFamily="18" charset="0"/>
                          </a:rPr>
                          <m:t>0</m:t>
                        </m:r>
                      </m:sup>
                      <m:e>
                        <m:r>
                          <a:rPr lang="en-US" altLang="zh-CN" b="0" i="1" smtClean="0">
                            <a:latin typeface="Cambria Math" panose="02040503050406030204" pitchFamily="18" charset="0"/>
                          </a:rPr>
                          <m:t>𝑇h</m:t>
                        </m:r>
                      </m:e>
                    </m:sPre>
                    <m:r>
                      <a:rPr lang="en-US" altLang="zh-CN" b="0" i="1" smtClean="0">
                        <a:latin typeface="Cambria Math" panose="02040503050406030204" pitchFamily="18" charset="0"/>
                      </a:rPr>
                      <m:t>,</m:t>
                    </m:r>
                    <m:sPre>
                      <m:sPrePr>
                        <m:ctrlPr>
                          <a:rPr lang="en-US" altLang="zh-CN" i="1">
                            <a:latin typeface="Cambria Math" panose="02040503050406030204" pitchFamily="18" charset="0"/>
                            <a:ea typeface="宋体" panose="02010600030101010101" pitchFamily="2" charset="-122"/>
                          </a:rPr>
                        </m:ctrlPr>
                      </m:sPrePr>
                      <m:sub>
                        <m:r>
                          <a:rPr lang="en-US" altLang="zh-CN" i="1" smtClean="0">
                            <a:latin typeface="Cambria Math" panose="02040503050406030204" pitchFamily="18" charset="0"/>
                            <a:ea typeface="宋体" panose="02010600030101010101" pitchFamily="2" charset="-122"/>
                          </a:rPr>
                          <m:t>9</m:t>
                        </m:r>
                        <m:r>
                          <a:rPr lang="en-US" altLang="zh-CN" i="1">
                            <a:latin typeface="Cambria Math" panose="02040503050406030204" pitchFamily="18" charset="0"/>
                            <a:ea typeface="宋体" panose="02010600030101010101" pitchFamily="2" charset="-122"/>
                          </a:rPr>
                          <m:t>2</m:t>
                        </m:r>
                      </m:sub>
                      <m:sup>
                        <m:r>
                          <a:rPr lang="en-US" altLang="zh-CN" i="1" smtClean="0">
                            <a:latin typeface="Cambria Math" panose="02040503050406030204" pitchFamily="18" charset="0"/>
                            <a:ea typeface="宋体" panose="02010600030101010101" pitchFamily="2" charset="-122"/>
                          </a:rPr>
                          <m:t>2</m:t>
                        </m:r>
                        <m:r>
                          <a:rPr lang="en-US" altLang="zh-CN" i="1">
                            <a:latin typeface="Cambria Math" panose="02040503050406030204" pitchFamily="18" charset="0"/>
                            <a:ea typeface="宋体" panose="02010600030101010101" pitchFamily="2" charset="-122"/>
                          </a:rPr>
                          <m:t>3</m:t>
                        </m:r>
                        <m:r>
                          <a:rPr lang="en-US" altLang="zh-CN" i="1" smtClean="0">
                            <a:latin typeface="Cambria Math" panose="02040503050406030204" pitchFamily="18" charset="0"/>
                            <a:ea typeface="宋体" panose="02010600030101010101" pitchFamily="2" charset="-122"/>
                          </a:rPr>
                          <m:t>4</m:t>
                        </m:r>
                      </m:sup>
                      <m:e>
                        <m:r>
                          <a:rPr lang="en-US" altLang="zh-CN" b="0" i="1" smtClean="0">
                            <a:latin typeface="Cambria Math" panose="02040503050406030204" pitchFamily="18" charset="0"/>
                          </a:rPr>
                          <m:t>𝑈</m:t>
                        </m:r>
                        <m:r>
                          <a:rPr lang="en-US" altLang="zh-CN" b="0" i="1" smtClean="0">
                            <a:latin typeface="Cambria Math" panose="02040503050406030204" pitchFamily="18" charset="0"/>
                          </a:rPr>
                          <m:t>,</m:t>
                        </m:r>
                      </m:e>
                    </m:sPre>
                    <m:sPre>
                      <m:sPrePr>
                        <m:ctrlPr>
                          <a:rPr lang="en-US" altLang="zh-CN" i="1">
                            <a:latin typeface="Cambria Math" panose="02040503050406030204" pitchFamily="18" charset="0"/>
                            <a:ea typeface="宋体" panose="02010600030101010101" pitchFamily="2" charset="-122"/>
                          </a:rPr>
                        </m:ctrlPr>
                      </m:sPrePr>
                      <m:sub>
                        <m:r>
                          <a:rPr lang="en-US" altLang="zh-CN" i="1">
                            <a:latin typeface="Cambria Math" panose="02040503050406030204" pitchFamily="18" charset="0"/>
                            <a:ea typeface="宋体" panose="02010600030101010101" pitchFamily="2" charset="-122"/>
                          </a:rPr>
                          <m:t>8</m:t>
                        </m:r>
                        <m:r>
                          <a:rPr lang="en-US" altLang="zh-CN" b="0" i="1" smtClean="0">
                            <a:latin typeface="Cambria Math" panose="02040503050406030204" pitchFamily="18" charset="0"/>
                            <a:ea typeface="宋体" panose="02010600030101010101" pitchFamily="2" charset="-122"/>
                          </a:rPr>
                          <m:t>8</m:t>
                        </m:r>
                      </m:sub>
                      <m:sup>
                        <m:r>
                          <a:rPr lang="en-US" altLang="zh-CN" i="1">
                            <a:latin typeface="Cambria Math" panose="02040503050406030204" pitchFamily="18" charset="0"/>
                          </a:rPr>
                          <m:t>2</m:t>
                        </m:r>
                        <m:r>
                          <a:rPr lang="en-US" altLang="zh-CN" b="0" i="1" smtClean="0">
                            <a:latin typeface="Cambria Math" panose="02040503050406030204" pitchFamily="18" charset="0"/>
                          </a:rPr>
                          <m:t>26</m:t>
                        </m:r>
                      </m:sup>
                      <m:e>
                        <m:r>
                          <a:rPr lang="en-US" altLang="zh-CN" b="0" i="1" smtClean="0">
                            <a:latin typeface="Cambria Math" panose="02040503050406030204" pitchFamily="18" charset="0"/>
                          </a:rPr>
                          <m:t>𝑅𝑎</m:t>
                        </m:r>
                        <m:r>
                          <a:rPr lang="en-US" altLang="zh-CN" b="0" i="1" smtClean="0">
                            <a:latin typeface="Cambria Math" panose="02040503050406030204" pitchFamily="18" charset="0"/>
                            <a:ea typeface="Cambria Math" panose="02040503050406030204" pitchFamily="18" charset="0"/>
                          </a:rPr>
                          <m:t>⋯</m:t>
                        </m:r>
                      </m:e>
                    </m:sPre>
                  </m:oMath>
                </a14:m>
                <a:r>
                  <a:rPr lang="zh-CN" altLang="en-US" dirty="0" smtClean="0"/>
                  <a:t>） 和</a:t>
                </a:r>
                <a14:m>
                  <m:oMath xmlns:m="http://schemas.openxmlformats.org/officeDocument/2006/math">
                    <m:sPre>
                      <m:sPrePr>
                        <m:ctrlPr>
                          <a:rPr lang="en-US" altLang="zh-CN" i="1">
                            <a:latin typeface="Cambria Math" panose="02040503050406030204" pitchFamily="18" charset="0"/>
                            <a:ea typeface="宋体" panose="02010600030101010101" pitchFamily="2" charset="-122"/>
                          </a:rPr>
                        </m:ctrlPr>
                      </m:sPrePr>
                      <m:sub>
                        <m:r>
                          <a:rPr lang="en-US" altLang="zh-CN" i="1" smtClean="0">
                            <a:latin typeface="Cambria Math" panose="02040503050406030204" pitchFamily="18" charset="0"/>
                            <a:ea typeface="宋体" panose="02010600030101010101" pitchFamily="2" charset="-122"/>
                          </a:rPr>
                          <m:t>9</m:t>
                        </m:r>
                        <m:r>
                          <a:rPr lang="en-US" altLang="zh-CN" i="1">
                            <a:latin typeface="Cambria Math" panose="02040503050406030204" pitchFamily="18" charset="0"/>
                            <a:ea typeface="宋体" panose="02010600030101010101" pitchFamily="2" charset="-122"/>
                          </a:rPr>
                          <m:t>0</m:t>
                        </m:r>
                      </m:sub>
                      <m:sup>
                        <m:r>
                          <a:rPr lang="en-US" altLang="zh-CN" i="1">
                            <a:latin typeface="Cambria Math" panose="02040503050406030204" pitchFamily="18" charset="0"/>
                          </a:rPr>
                          <m:t>2</m:t>
                        </m:r>
                        <m:r>
                          <a:rPr lang="en-US" altLang="zh-CN" i="1" smtClean="0">
                            <a:latin typeface="Cambria Math" panose="02040503050406030204" pitchFamily="18" charset="0"/>
                          </a:rPr>
                          <m:t>3</m:t>
                        </m:r>
                        <m:r>
                          <a:rPr lang="en-US" altLang="zh-CN" i="1">
                            <a:latin typeface="Cambria Math" panose="02040503050406030204" pitchFamily="18" charset="0"/>
                          </a:rPr>
                          <m:t>2</m:t>
                        </m:r>
                      </m:sup>
                      <m:e>
                        <m:r>
                          <m:rPr>
                            <m:sty m:val="p"/>
                          </m:rPr>
                          <a:rPr lang="en-US" altLang="zh-CN" i="1" smtClean="0">
                            <a:latin typeface="Cambria Math" panose="02040503050406030204" pitchFamily="18" charset="0"/>
                          </a:rPr>
                          <m:t>Th</m:t>
                        </m:r>
                        <m:r>
                          <a:rPr lang="en-US" altLang="zh-CN" b="0" i="1" smtClean="0">
                            <a:latin typeface="Cambria Math" panose="02040503050406030204" pitchFamily="18" charset="0"/>
                          </a:rPr>
                          <m:t>(</m:t>
                        </m:r>
                        <m:sPre>
                          <m:sPrePr>
                            <m:ctrlPr>
                              <a:rPr lang="en-US" altLang="zh-CN" i="1">
                                <a:latin typeface="Cambria Math" panose="02040503050406030204" pitchFamily="18" charset="0"/>
                                <a:ea typeface="宋体" panose="02010600030101010101" pitchFamily="2" charset="-122"/>
                              </a:rPr>
                            </m:ctrlPr>
                          </m:sPrePr>
                          <m:sub>
                            <m:r>
                              <a:rPr lang="en-US" altLang="zh-CN" b="0" i="1" smtClean="0">
                                <a:latin typeface="Cambria Math" panose="02040503050406030204" pitchFamily="18" charset="0"/>
                                <a:ea typeface="宋体" panose="02010600030101010101" pitchFamily="2" charset="-122"/>
                              </a:rPr>
                              <m:t>90</m:t>
                            </m:r>
                          </m:sub>
                          <m:sup>
                            <m:r>
                              <a:rPr lang="en-US" altLang="zh-CN" i="1">
                                <a:latin typeface="Cambria Math" panose="02040503050406030204" pitchFamily="18" charset="0"/>
                              </a:rPr>
                              <m:t>2</m:t>
                            </m:r>
                            <m:r>
                              <a:rPr lang="en-US" altLang="zh-CN" b="0" i="1" smtClean="0">
                                <a:latin typeface="Cambria Math" panose="02040503050406030204" pitchFamily="18" charset="0"/>
                              </a:rPr>
                              <m:t>28</m:t>
                            </m:r>
                          </m:sup>
                          <m:e>
                            <m:r>
                              <a:rPr lang="en-US" altLang="zh-CN" b="0" i="1" smtClean="0">
                                <a:latin typeface="Cambria Math" panose="02040503050406030204" pitchFamily="18" charset="0"/>
                              </a:rPr>
                              <m:t>𝑇h</m:t>
                            </m:r>
                            <m:r>
                              <a:rPr lang="en-US" altLang="zh-CN" b="0" i="1" smtClean="0">
                                <a:latin typeface="Cambria Math" panose="02040503050406030204" pitchFamily="18" charset="0"/>
                              </a:rPr>
                              <m:t>,</m:t>
                            </m:r>
                            <m:sPre>
                              <m:sPrePr>
                                <m:ctrlPr>
                                  <a:rPr lang="en-US" altLang="zh-CN" i="1">
                                    <a:latin typeface="Cambria Math" panose="02040503050406030204" pitchFamily="18" charset="0"/>
                                    <a:ea typeface="宋体" panose="02010600030101010101" pitchFamily="2" charset="-122"/>
                                  </a:rPr>
                                </m:ctrlPr>
                              </m:sPrePr>
                              <m:sub>
                                <m:r>
                                  <a:rPr lang="en-US" altLang="zh-CN" i="1">
                                    <a:latin typeface="Cambria Math" panose="02040503050406030204" pitchFamily="18" charset="0"/>
                                    <a:ea typeface="宋体" panose="02010600030101010101" pitchFamily="2" charset="-122"/>
                                  </a:rPr>
                                  <m:t>8</m:t>
                                </m:r>
                                <m:r>
                                  <a:rPr lang="en-US" altLang="zh-CN" b="0" i="1" smtClean="0">
                                    <a:latin typeface="Cambria Math" panose="02040503050406030204" pitchFamily="18" charset="0"/>
                                    <a:ea typeface="宋体" panose="02010600030101010101" pitchFamily="2" charset="-122"/>
                                  </a:rPr>
                                  <m:t>8</m:t>
                                </m:r>
                              </m:sub>
                              <m:sup>
                                <m:r>
                                  <a:rPr lang="en-US" altLang="zh-CN" i="1">
                                    <a:latin typeface="Cambria Math" panose="02040503050406030204" pitchFamily="18" charset="0"/>
                                  </a:rPr>
                                  <m:t>2</m:t>
                                </m:r>
                                <m:r>
                                  <a:rPr lang="en-US" altLang="zh-CN" b="0" i="1" smtClean="0">
                                    <a:latin typeface="Cambria Math" panose="02040503050406030204" pitchFamily="18" charset="0"/>
                                  </a:rPr>
                                  <m:t>24</m:t>
                                </m:r>
                              </m:sup>
                              <m:e>
                                <m:r>
                                  <a:rPr lang="en-US" altLang="zh-CN" b="0" i="1" smtClean="0">
                                    <a:latin typeface="Cambria Math" panose="02040503050406030204" pitchFamily="18" charset="0"/>
                                  </a:rPr>
                                  <m:t>𝑅𝑎</m:t>
                                </m:r>
                                <m:r>
                                  <a:rPr lang="en-US" altLang="zh-CN" b="0" i="1" smtClean="0">
                                    <a:latin typeface="Cambria Math" panose="02040503050406030204" pitchFamily="18" charset="0"/>
                                    <a:ea typeface="Cambria Math" panose="02040503050406030204" pitchFamily="18" charset="0"/>
                                  </a:rPr>
                                  <m:t>⋯</m:t>
                                </m:r>
                              </m:e>
                            </m:sPre>
                          </m:e>
                        </m:sPre>
                        <m:r>
                          <a:rPr lang="en-US" altLang="zh-CN" b="0" i="1" smtClean="0">
                            <a:latin typeface="Cambria Math" panose="02040503050406030204" pitchFamily="18" charset="0"/>
                          </a:rPr>
                          <m:t>)</m:t>
                        </m:r>
                      </m:e>
                    </m:sPre>
                  </m:oMath>
                </a14:m>
                <a:r>
                  <a:rPr lang="zh-CN" altLang="en-US" dirty="0" smtClean="0"/>
                  <a:t>天然放射性系列的子体。是在原</a:t>
                </a:r>
                <a:endParaRPr lang="en-US" altLang="zh-CN" dirty="0" smtClean="0"/>
              </a:p>
              <a:p>
                <a:r>
                  <a:rPr lang="zh-CN" altLang="en-US" dirty="0" smtClean="0"/>
                  <a:t>料中混入的痕量放射性杂质。对于寻找稀有过程的探测器，必须严格控制其含量！！</a:t>
                </a:r>
              </a:p>
            </p:txBody>
          </p:sp>
        </mc:Choice>
        <mc:Fallback xmlns="">
          <p:sp>
            <p:nvSpPr>
              <p:cNvPr id="8" name="文本框 7"/>
              <p:cNvSpPr txBox="1">
                <a:spLocks noRot="1" noChangeAspect="1" noMove="1" noResize="1" noEditPoints="1" noAdjustHandles="1" noChangeArrowheads="1" noChangeShapeType="1" noTextEdit="1"/>
              </p:cNvSpPr>
              <p:nvPr/>
            </p:nvSpPr>
            <p:spPr>
              <a:xfrm>
                <a:off x="510211" y="4731028"/>
                <a:ext cx="11537261" cy="1215013"/>
              </a:xfrm>
              <a:prstGeom prst="rect">
                <a:avLst/>
              </a:prstGeom>
              <a:blipFill>
                <a:blip r:embed="rId3"/>
                <a:stretch>
                  <a:fillRect l="-476" t="-4020" b="-7035"/>
                </a:stretch>
              </a:blipFill>
            </p:spPr>
            <p:txBody>
              <a:bodyPr/>
              <a:lstStyle/>
              <a:p>
                <a:r>
                  <a:rPr lang="zh-CN" altLang="en-US">
                    <a:noFill/>
                  </a:rPr>
                  <a:t> </a:t>
                </a:r>
              </a:p>
            </p:txBody>
          </p:sp>
        </mc:Fallback>
      </mc:AlternateContent>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678" y="1193800"/>
            <a:ext cx="5208104" cy="3452453"/>
          </a:xfrm>
          <a:prstGeom prst="rect">
            <a:avLst/>
          </a:prstGeom>
        </p:spPr>
      </p:pic>
      <p:sp>
        <p:nvSpPr>
          <p:cNvPr id="5" name="页脚占位符 4"/>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615044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62878" y="974035"/>
            <a:ext cx="1107996" cy="461665"/>
          </a:xfrm>
          <a:prstGeom prst="rect">
            <a:avLst/>
          </a:prstGeom>
          <a:noFill/>
        </p:spPr>
        <p:txBody>
          <a:bodyPr wrap="none" rtlCol="0">
            <a:spAutoFit/>
          </a:bodyPr>
          <a:lstStyle/>
          <a:p>
            <a:r>
              <a:rPr lang="zh-CN" altLang="en-US" sz="2400" dirty="0" smtClean="0"/>
              <a:t>提要：</a:t>
            </a:r>
            <a:endParaRPr lang="zh-CN" altLang="en-US" sz="2400" dirty="0"/>
          </a:p>
        </p:txBody>
      </p:sp>
      <p:sp>
        <p:nvSpPr>
          <p:cNvPr id="5" name="文本框 4"/>
          <p:cNvSpPr txBox="1"/>
          <p:nvPr/>
        </p:nvSpPr>
        <p:spPr>
          <a:xfrm>
            <a:off x="1610139" y="1477118"/>
            <a:ext cx="6731330" cy="1200329"/>
          </a:xfrm>
          <a:prstGeom prst="rect">
            <a:avLst/>
          </a:prstGeom>
          <a:noFill/>
        </p:spPr>
        <p:txBody>
          <a:bodyPr wrap="none" rtlCol="0">
            <a:spAutoFit/>
          </a:bodyPr>
          <a:lstStyle/>
          <a:p>
            <a:r>
              <a:rPr lang="en-US" altLang="zh-CN" dirty="0" smtClean="0"/>
              <a:t>1</a:t>
            </a:r>
            <a:r>
              <a:rPr lang="zh-CN" altLang="en-US" dirty="0" smtClean="0"/>
              <a:t>、引言：</a:t>
            </a:r>
            <a:endParaRPr lang="en-US" altLang="zh-CN" dirty="0" smtClean="0"/>
          </a:p>
          <a:p>
            <a:r>
              <a:rPr lang="en-US" altLang="zh-CN" dirty="0" smtClean="0"/>
              <a:t>1.1 </a:t>
            </a:r>
            <a:r>
              <a:rPr lang="zh-CN" altLang="en-US" dirty="0" smtClean="0"/>
              <a:t>什么是微量热器</a:t>
            </a:r>
            <a:r>
              <a:rPr lang="en-US" altLang="zh-CN" dirty="0" smtClean="0"/>
              <a:t>”Bolometer</a:t>
            </a:r>
            <a:r>
              <a:rPr lang="zh-CN" altLang="en-US" dirty="0"/>
              <a:t>“</a:t>
            </a:r>
            <a:r>
              <a:rPr lang="en-US" altLang="zh-CN" dirty="0" smtClean="0"/>
              <a:t> ? </a:t>
            </a:r>
          </a:p>
          <a:p>
            <a:r>
              <a:rPr lang="en-US" altLang="zh-CN" dirty="0" smtClean="0"/>
              <a:t>1.2 </a:t>
            </a:r>
            <a:r>
              <a:rPr lang="zh-CN" altLang="en-US" dirty="0" smtClean="0"/>
              <a:t>微量热器的那些固有特性使得它在某些领域具有独特的应用</a:t>
            </a:r>
            <a:r>
              <a:rPr lang="en-US" altLang="zh-CN" dirty="0" smtClean="0"/>
              <a:t>   </a:t>
            </a:r>
          </a:p>
          <a:p>
            <a:r>
              <a:rPr lang="en-US" altLang="zh-CN" dirty="0" smtClean="0"/>
              <a:t>1.3</a:t>
            </a:r>
            <a:r>
              <a:rPr lang="zh-CN" altLang="en-US" dirty="0" smtClean="0"/>
              <a:t>为什么要研制钼酸镉晶体微量热器</a:t>
            </a:r>
            <a:endParaRPr lang="zh-CN" altLang="en-US" dirty="0"/>
          </a:p>
        </p:txBody>
      </p:sp>
      <p:sp>
        <p:nvSpPr>
          <p:cNvPr id="6" name="文本框 5"/>
          <p:cNvSpPr txBox="1"/>
          <p:nvPr/>
        </p:nvSpPr>
        <p:spPr>
          <a:xfrm>
            <a:off x="1639957" y="2853741"/>
            <a:ext cx="3538148" cy="1477328"/>
          </a:xfrm>
          <a:prstGeom prst="rect">
            <a:avLst/>
          </a:prstGeom>
          <a:noFill/>
        </p:spPr>
        <p:txBody>
          <a:bodyPr wrap="none" rtlCol="0">
            <a:spAutoFit/>
          </a:bodyPr>
          <a:lstStyle/>
          <a:p>
            <a:r>
              <a:rPr lang="en-US" altLang="zh-CN" dirty="0" smtClean="0"/>
              <a:t>2</a:t>
            </a:r>
            <a:r>
              <a:rPr lang="zh-CN" altLang="en-US" dirty="0" smtClean="0"/>
              <a:t>、钼酸镉晶体微量热器的研制：</a:t>
            </a:r>
            <a:endParaRPr lang="en-US" altLang="zh-CN" dirty="0" smtClean="0"/>
          </a:p>
          <a:p>
            <a:r>
              <a:rPr lang="en-US" altLang="zh-CN" dirty="0" smtClean="0"/>
              <a:t>2.1</a:t>
            </a:r>
            <a:r>
              <a:rPr lang="zh-CN" altLang="en-US" dirty="0" smtClean="0"/>
              <a:t>、钼酸镉晶体</a:t>
            </a:r>
            <a:endParaRPr lang="en-US" altLang="zh-CN" dirty="0" smtClean="0"/>
          </a:p>
          <a:p>
            <a:r>
              <a:rPr lang="en-US" altLang="zh-CN" dirty="0" smtClean="0"/>
              <a:t>2.2</a:t>
            </a:r>
            <a:r>
              <a:rPr lang="zh-CN" altLang="en-US" dirty="0" smtClean="0"/>
              <a:t>、温度传感器</a:t>
            </a:r>
            <a:r>
              <a:rPr lang="en-US" altLang="zh-CN" dirty="0" smtClean="0"/>
              <a:t>NTD-Ge</a:t>
            </a:r>
          </a:p>
          <a:p>
            <a:r>
              <a:rPr lang="en-US" altLang="zh-CN" dirty="0" smtClean="0"/>
              <a:t>2.3</a:t>
            </a:r>
            <a:r>
              <a:rPr lang="zh-CN" altLang="en-US" dirty="0" smtClean="0"/>
              <a:t>、安装</a:t>
            </a:r>
            <a:endParaRPr lang="en-US" altLang="zh-CN" dirty="0"/>
          </a:p>
          <a:p>
            <a:r>
              <a:rPr lang="en-US" altLang="zh-CN" dirty="0" smtClean="0"/>
              <a:t>2.4</a:t>
            </a:r>
            <a:r>
              <a:rPr lang="zh-CN" altLang="en-US" dirty="0" smtClean="0"/>
              <a:t>、低温平台</a:t>
            </a:r>
            <a:endParaRPr lang="en-US" altLang="zh-CN" dirty="0" smtClean="0"/>
          </a:p>
        </p:txBody>
      </p:sp>
      <p:sp>
        <p:nvSpPr>
          <p:cNvPr id="8" name="文本框 7"/>
          <p:cNvSpPr txBox="1"/>
          <p:nvPr/>
        </p:nvSpPr>
        <p:spPr>
          <a:xfrm>
            <a:off x="1679715" y="4462474"/>
            <a:ext cx="5389617" cy="923330"/>
          </a:xfrm>
          <a:prstGeom prst="rect">
            <a:avLst/>
          </a:prstGeom>
          <a:noFill/>
        </p:spPr>
        <p:txBody>
          <a:bodyPr wrap="none" rtlCol="0">
            <a:spAutoFit/>
          </a:bodyPr>
          <a:lstStyle/>
          <a:p>
            <a:r>
              <a:rPr lang="en-US" altLang="zh-CN" dirty="0" smtClean="0"/>
              <a:t>3</a:t>
            </a:r>
            <a:r>
              <a:rPr lang="zh-CN" altLang="en-US" dirty="0" smtClean="0"/>
              <a:t>、钼酸镉晶体微量热器的性能</a:t>
            </a:r>
            <a:endParaRPr lang="en-US" altLang="zh-CN" dirty="0" smtClean="0"/>
          </a:p>
          <a:p>
            <a:r>
              <a:rPr lang="en-US" altLang="zh-CN" dirty="0" smtClean="0"/>
              <a:t>3.1</a:t>
            </a:r>
            <a:r>
              <a:rPr lang="zh-CN" altLang="en-US" dirty="0" smtClean="0"/>
              <a:t>能量刻度和能量分辨；</a:t>
            </a:r>
            <a:r>
              <a:rPr lang="en-US" altLang="zh-CN" b="1" dirty="0"/>
              <a:t> </a:t>
            </a:r>
            <a:r>
              <a:rPr lang="en-US" altLang="zh-CN" dirty="0"/>
              <a:t>3.2</a:t>
            </a:r>
            <a:r>
              <a:rPr lang="zh-CN" altLang="en-US" dirty="0"/>
              <a:t>、热</a:t>
            </a:r>
            <a:r>
              <a:rPr lang="en-US" altLang="zh-CN" dirty="0"/>
              <a:t>-</a:t>
            </a:r>
            <a:r>
              <a:rPr lang="zh-CN" altLang="en-US" dirty="0"/>
              <a:t>光信号的</a:t>
            </a:r>
            <a:r>
              <a:rPr lang="en-US" altLang="zh-CN" dirty="0"/>
              <a:t>2D</a:t>
            </a:r>
            <a:r>
              <a:rPr lang="zh-CN" altLang="en-US" dirty="0"/>
              <a:t>分布</a:t>
            </a:r>
            <a:endParaRPr lang="en-US" altLang="zh-CN" dirty="0" smtClean="0"/>
          </a:p>
          <a:p>
            <a:r>
              <a:rPr lang="en-US" altLang="zh-CN" dirty="0" smtClean="0"/>
              <a:t>3.3</a:t>
            </a:r>
            <a:r>
              <a:rPr lang="en-US" altLang="zh-CN" b="1" dirty="0"/>
              <a:t> </a:t>
            </a:r>
            <a:r>
              <a:rPr lang="zh-CN" altLang="en-US" dirty="0" smtClean="0"/>
              <a:t>钼</a:t>
            </a:r>
            <a:r>
              <a:rPr lang="zh-CN" altLang="en-US" dirty="0"/>
              <a:t>酸个晶体中</a:t>
            </a:r>
            <a:r>
              <a:rPr lang="el-GR" altLang="zh-CN" dirty="0">
                <a:ea typeface="宋体" panose="02010600030101010101" pitchFamily="2" charset="-122"/>
              </a:rPr>
              <a:t>α</a:t>
            </a:r>
            <a:r>
              <a:rPr lang="zh-CN" altLang="en-US" dirty="0">
                <a:ea typeface="宋体" panose="02010600030101010101" pitchFamily="2" charset="-122"/>
              </a:rPr>
              <a:t>放射性核素</a:t>
            </a:r>
            <a:r>
              <a:rPr lang="zh-CN" altLang="en-US" dirty="0" smtClean="0">
                <a:ea typeface="宋体" panose="02010600030101010101" pitchFamily="2" charset="-122"/>
              </a:rPr>
              <a:t>的痕量分析</a:t>
            </a:r>
            <a:endParaRPr lang="zh-CN" altLang="en-US" dirty="0"/>
          </a:p>
        </p:txBody>
      </p:sp>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723209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00" y="350628"/>
            <a:ext cx="9321800" cy="3175000"/>
          </a:xfrm>
          <a:prstGeom prst="rect">
            <a:avLst/>
          </a:prstGeom>
        </p:spPr>
      </p:pic>
      <p:grpSp>
        <p:nvGrpSpPr>
          <p:cNvPr id="4" name="组合 3"/>
          <p:cNvGrpSpPr/>
          <p:nvPr/>
        </p:nvGrpSpPr>
        <p:grpSpPr>
          <a:xfrm>
            <a:off x="1271149" y="3886200"/>
            <a:ext cx="8128379" cy="2261773"/>
            <a:chOff x="954157" y="3886200"/>
            <a:chExt cx="8128379" cy="2261773"/>
          </a:xfrm>
        </p:grpSpPr>
        <mc:AlternateContent xmlns:mc="http://schemas.openxmlformats.org/markup-compatibility/2006" xmlns:a14="http://schemas.microsoft.com/office/drawing/2010/main">
          <mc:Choice Requires="a14">
            <p:sp>
              <p:nvSpPr>
                <p:cNvPr id="3" name="文本框 2"/>
                <p:cNvSpPr txBox="1"/>
                <p:nvPr/>
              </p:nvSpPr>
              <p:spPr>
                <a:xfrm>
                  <a:off x="954157" y="3886200"/>
                  <a:ext cx="8128379" cy="2261773"/>
                </a:xfrm>
                <a:prstGeom prst="rect">
                  <a:avLst/>
                </a:prstGeom>
                <a:noFill/>
              </p:spPr>
              <p:txBody>
                <a:bodyPr wrap="none" rtlCol="0">
                  <a:spAutoFit/>
                </a:bodyPr>
                <a:lstStyle/>
                <a:p>
                  <a:r>
                    <a:rPr lang="zh-CN" altLang="en-US" dirty="0" smtClean="0"/>
                    <a:t>根据活度</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r>
                        <a:rPr lang="zh-CN" altLang="en-US" i="1">
                          <a:latin typeface="Cambria Math" panose="02040503050406030204" pitchFamily="18" charset="0"/>
                        </a:rPr>
                        <m:t>可以</m:t>
                      </m:r>
                    </m:oMath>
                  </a14:m>
                  <a:r>
                    <a:rPr lang="zh-CN" altLang="en-US" dirty="0" smtClean="0"/>
                    <a:t>计算衰变母核素的个数</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Sub>
                        </m:num>
                        <m:den>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rPr>
                                <m:t>λ</m:t>
                              </m:r>
                            </m:e>
                            <m:sub>
                              <m:r>
                                <a:rPr lang="en-US" altLang="zh-CN" b="0" i="1" smtClean="0">
                                  <a:latin typeface="Cambria Math" panose="02040503050406030204" pitchFamily="18" charset="0"/>
                                </a:rPr>
                                <m:t>𝑖</m:t>
                              </m:r>
                            </m:sub>
                          </m:sSub>
                        </m:den>
                      </m:f>
                      <m:r>
                        <a:rPr lang="en-US" altLang="zh-CN" b="0" i="1" smtClean="0">
                          <a:latin typeface="Cambria Math" panose="02040503050406030204" pitchFamily="18" charset="0"/>
                        </a:rPr>
                        <m:t> </m:t>
                      </m:r>
                    </m:oMath>
                  </a14:m>
                  <a:r>
                    <a:rPr lang="zh-CN" altLang="en-US" dirty="0" smtClean="0"/>
                    <a:t>。两衰变链的领头核素的含量：</a:t>
                  </a:r>
                  <a:endParaRPr lang="en-US" altLang="zh-CN" dirty="0" smtClean="0"/>
                </a:p>
                <a:p>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238</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6.21</m:t>
                          </m:r>
                        </m:num>
                        <m:den>
                          <m:r>
                            <a:rPr lang="en-US" altLang="zh-CN" b="0" i="1" smtClean="0">
                              <a:latin typeface="Cambria Math" panose="02040503050406030204" pitchFamily="18" charset="0"/>
                            </a:rPr>
                            <m:t>4.8811</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−18</m:t>
                              </m:r>
                            </m:sup>
                          </m:sSup>
                        </m:den>
                      </m:f>
                      <m:r>
                        <a:rPr lang="en-US" altLang="zh-CN" b="0" i="1" smtClean="0">
                          <a:latin typeface="Cambria Math" panose="02040503050406030204" pitchFamily="18" charset="0"/>
                        </a:rPr>
                        <m:t>=1.27</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18</m:t>
                          </m:r>
                        </m:sup>
                      </m:sSup>
                    </m:oMath>
                  </a14:m>
                  <a:r>
                    <a:rPr lang="en-US" altLang="zh-CN" dirty="0" smtClean="0"/>
                    <a:t>(</a:t>
                  </a:r>
                  <a:r>
                    <a:rPr lang="zh-CN" altLang="en-US" dirty="0" smtClean="0"/>
                    <a:t>个</a:t>
                  </a:r>
                  <a:r>
                    <a:rPr lang="en-US" altLang="zh-CN" dirty="0" smtClean="0"/>
                    <a:t>)          </a:t>
                  </a:r>
                  <a:r>
                    <a:rPr lang="zh-CN" altLang="en-US" dirty="0" smtClean="0"/>
                    <a:t>（</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rPr>
                          </m:ctrlPr>
                        </m:fPr>
                        <m:num>
                          <m:r>
                            <a:rPr lang="en-US" altLang="zh-CN" i="1">
                              <a:latin typeface="Cambria Math" panose="02040503050406030204" pitchFamily="18" charset="0"/>
                            </a:rPr>
                            <m:t>2</m:t>
                          </m:r>
                          <m:r>
                            <a:rPr lang="en-US" altLang="zh-CN" i="1" smtClean="0">
                              <a:latin typeface="Cambria Math" panose="02040503050406030204" pitchFamily="18" charset="0"/>
                            </a:rPr>
                            <m:t>3</m:t>
                          </m:r>
                          <m:r>
                            <a:rPr lang="en-US" altLang="zh-CN" i="1">
                              <a:latin typeface="Cambria Math" panose="02040503050406030204" pitchFamily="18" charset="0"/>
                            </a:rPr>
                            <m:t>8</m:t>
                          </m:r>
                        </m:num>
                        <m:den>
                          <m:r>
                            <a:rPr lang="en-US" altLang="zh-CN" i="1">
                              <a:latin typeface="Cambria Math" panose="02040503050406030204" pitchFamily="18" charset="0"/>
                            </a:rPr>
                            <m:t>6</m:t>
                          </m:r>
                          <m:r>
                            <a:rPr lang="en-US" altLang="zh-CN" i="1" smtClean="0">
                              <a:latin typeface="Cambria Math" panose="02040503050406030204" pitchFamily="18" charset="0"/>
                            </a:rPr>
                            <m:t>.</m:t>
                          </m:r>
                          <m:r>
                            <a:rPr lang="en-US" altLang="zh-CN" i="1">
                              <a:latin typeface="Cambria Math" panose="02040503050406030204" pitchFamily="18" charset="0"/>
                            </a:rPr>
                            <m:t>0</m:t>
                          </m:r>
                          <m:r>
                            <a:rPr lang="en-US" altLang="zh-CN" i="1" smtClean="0">
                              <a:latin typeface="Cambria Math" panose="02040503050406030204" pitchFamily="18" charset="0"/>
                            </a:rPr>
                            <m:t>2</m:t>
                          </m:r>
                          <m:r>
                            <a:rPr lang="en-US" altLang="zh-CN" i="1">
                              <a:latin typeface="Cambria Math" panose="02040503050406030204" pitchFamily="18" charset="0"/>
                            </a:rPr>
                            <m:t>2</m:t>
                          </m:r>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m:t>
                              </m:r>
                              <m:r>
                                <a:rPr lang="en-US" altLang="zh-CN" i="1" smtClean="0">
                                  <a:latin typeface="Cambria Math" panose="02040503050406030204" pitchFamily="18" charset="0"/>
                                  <a:ea typeface="Cambria Math" panose="02040503050406030204" pitchFamily="18" charset="0"/>
                                </a:rPr>
                                <m:t>0</m:t>
                              </m:r>
                            </m:e>
                            <m:sup>
                              <m:r>
                                <a:rPr lang="en-US" altLang="zh-CN" i="1">
                                  <a:latin typeface="Cambria Math" panose="02040503050406030204" pitchFamily="18" charset="0"/>
                                  <a:ea typeface="Cambria Math" panose="02040503050406030204" pitchFamily="18" charset="0"/>
                                </a:rPr>
                                <m:t>2</m:t>
                              </m:r>
                              <m:r>
                                <a:rPr lang="en-US" altLang="zh-CN" i="1" smtClean="0">
                                  <a:latin typeface="Cambria Math" panose="02040503050406030204" pitchFamily="18" charset="0"/>
                                  <a:ea typeface="Cambria Math" panose="02040503050406030204" pitchFamily="18" charset="0"/>
                                </a:rPr>
                                <m:t>3</m:t>
                              </m:r>
                            </m:sup>
                          </m:sSup>
                        </m:den>
                      </m:f>
                      <m:r>
                        <a:rPr lang="en-US" altLang="zh-CN" b="0" i="1" smtClean="0">
                          <a:latin typeface="Cambria Math" panose="02040503050406030204" pitchFamily="18" charset="0"/>
                        </a:rPr>
                        <m:t>)=5.02</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−4</m:t>
                          </m:r>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𝑔</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𝑘𝑔</m:t>
                      </m:r>
                    </m:oMath>
                  </a14:m>
                  <a:endParaRPr lang="en-US" altLang="zh-CN" dirty="0" smtClean="0"/>
                </a:p>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2</m:t>
                          </m:r>
                          <m:r>
                            <a:rPr lang="en-US" altLang="zh-CN" b="0" i="1" smtClean="0">
                              <a:latin typeface="Cambria Math" panose="02040503050406030204" pitchFamily="18" charset="0"/>
                            </a:rPr>
                            <m:t>32</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1.55</m:t>
                          </m:r>
                        </m:num>
                        <m:den>
                          <m:r>
                            <a:rPr lang="en-US" altLang="zh-CN" b="0" i="1" smtClean="0">
                              <a:latin typeface="Cambria Math" panose="02040503050406030204" pitchFamily="18" charset="0"/>
                            </a:rPr>
                            <m:t>1.563</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−18</m:t>
                              </m:r>
                            </m:sup>
                          </m:sSup>
                        </m:den>
                      </m:f>
                      <m:r>
                        <a:rPr lang="en-US" altLang="zh-CN" i="1">
                          <a:latin typeface="Cambria Math" panose="02040503050406030204" pitchFamily="18" charset="0"/>
                        </a:rPr>
                        <m:t>=</m:t>
                      </m:r>
                      <m:r>
                        <a:rPr lang="en-US" altLang="zh-CN" b="0" i="1" smtClean="0">
                          <a:latin typeface="Cambria Math" panose="02040503050406030204" pitchFamily="18" charset="0"/>
                        </a:rPr>
                        <m:t>9.92</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7</m:t>
                          </m:r>
                        </m:sup>
                      </m:sSup>
                    </m:oMath>
                  </a14:m>
                  <a:r>
                    <a:rPr lang="zh-CN" altLang="en-US" dirty="0" smtClean="0"/>
                    <a:t>（个）       </a:t>
                  </a:r>
                  <a14:m>
                    <m:oMath xmlns:m="http://schemas.openxmlformats.org/officeDocument/2006/math">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23</m:t>
                          </m:r>
                          <m:r>
                            <a:rPr lang="en-US" altLang="zh-CN" b="0" i="1" smtClean="0">
                              <a:latin typeface="Cambria Math" panose="02040503050406030204" pitchFamily="18" charset="0"/>
                            </a:rPr>
                            <m:t>2</m:t>
                          </m:r>
                        </m:num>
                        <m:den>
                          <m:r>
                            <a:rPr lang="en-US" altLang="zh-CN" i="1">
                              <a:latin typeface="Cambria Math" panose="02040503050406030204" pitchFamily="18" charset="0"/>
                            </a:rPr>
                            <m:t>6.022</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23</m:t>
                              </m:r>
                            </m:sup>
                          </m:sSup>
                        </m:den>
                      </m:f>
                      <m:r>
                        <a:rPr lang="en-US" altLang="zh-CN" i="1">
                          <a:latin typeface="Cambria Math" panose="02040503050406030204" pitchFamily="18" charset="0"/>
                        </a:rPr>
                        <m:t>)=</m:t>
                      </m:r>
                      <m:r>
                        <a:rPr lang="en-US" altLang="zh-CN" b="0" i="1" smtClean="0">
                          <a:latin typeface="Cambria Math" panose="02040503050406030204" pitchFamily="18" charset="0"/>
                        </a:rPr>
                        <m:t>3.82</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−4</m:t>
                          </m:r>
                        </m:sup>
                      </m:s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𝑔</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𝑘𝑔</m:t>
                      </m:r>
                    </m:oMath>
                  </a14:m>
                  <a:endParaRPr lang="en-US" altLang="zh-CN" dirty="0" smtClean="0"/>
                </a:p>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b="0" i="1" smtClean="0">
                              <a:latin typeface="Cambria Math" panose="02040503050406030204" pitchFamily="18" charset="0"/>
                            </a:rPr>
                            <m:t>𝑃𝑜</m:t>
                          </m:r>
                          <m:r>
                            <a:rPr lang="en-US" altLang="zh-CN" b="0" i="1" smtClean="0">
                              <a:latin typeface="Cambria Math" panose="02040503050406030204" pitchFamily="18" charset="0"/>
                            </a:rPr>
                            <m:t>210</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10.1</m:t>
                          </m:r>
                        </m:num>
                        <m:den>
                          <m:r>
                            <a:rPr lang="en-US" altLang="zh-CN" b="0" i="1" smtClean="0">
                              <a:latin typeface="Cambria Math" panose="02040503050406030204" pitchFamily="18" charset="0"/>
                            </a:rPr>
                            <m:t>5.80</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−8</m:t>
                              </m:r>
                            </m:sup>
                          </m:sSup>
                        </m:den>
                      </m:f>
                      <m:r>
                        <a:rPr lang="en-US" altLang="zh-CN" i="1">
                          <a:latin typeface="Cambria Math" panose="02040503050406030204" pitchFamily="18" charset="0"/>
                        </a:rPr>
                        <m:t>=1.</m:t>
                      </m:r>
                      <m:r>
                        <a:rPr lang="en-US" altLang="zh-CN" b="0" i="1" smtClean="0">
                          <a:latin typeface="Cambria Math" panose="02040503050406030204" pitchFamily="18" charset="0"/>
                        </a:rPr>
                        <m:t>74</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8</m:t>
                          </m:r>
                        </m:sup>
                      </m:sSup>
                    </m:oMath>
                  </a14:m>
                  <a:r>
                    <a:rPr lang="en-US" altLang="zh-CN" dirty="0"/>
                    <a:t>(</a:t>
                  </a:r>
                  <a:r>
                    <a:rPr lang="zh-CN" altLang="en-US" dirty="0"/>
                    <a:t>个</a:t>
                  </a:r>
                  <a:r>
                    <a:rPr lang="en-US" altLang="zh-CN" dirty="0"/>
                    <a:t>)          </a:t>
                  </a:r>
                  <a:r>
                    <a:rPr lang="zh-CN" altLang="en-US" dirty="0"/>
                    <a:t>（</a:t>
                  </a:r>
                  <a14:m>
                    <m:oMath xmlns:m="http://schemas.openxmlformats.org/officeDocument/2006/math">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2</m:t>
                          </m:r>
                          <m:r>
                            <a:rPr lang="en-US" altLang="zh-CN" b="0" i="1" smtClean="0">
                              <a:latin typeface="Cambria Math" panose="02040503050406030204" pitchFamily="18" charset="0"/>
                            </a:rPr>
                            <m:t>10</m:t>
                          </m:r>
                        </m:num>
                        <m:den>
                          <m:r>
                            <a:rPr lang="en-US" altLang="zh-CN" i="1">
                              <a:latin typeface="Cambria Math" panose="02040503050406030204" pitchFamily="18" charset="0"/>
                            </a:rPr>
                            <m:t>6.022</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23</m:t>
                              </m:r>
                            </m:sup>
                          </m:sSup>
                        </m:den>
                      </m:f>
                      <m:r>
                        <a:rPr lang="en-US" altLang="zh-CN" i="1">
                          <a:latin typeface="Cambria Math" panose="02040503050406030204" pitchFamily="18" charset="0"/>
                        </a:rPr>
                        <m:t>)=</m:t>
                      </m:r>
                      <m:r>
                        <a:rPr lang="en-US" altLang="zh-CN" b="0" i="1" smtClean="0">
                          <a:latin typeface="Cambria Math" panose="02040503050406030204" pitchFamily="18" charset="0"/>
                        </a:rPr>
                        <m:t>6.08</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4</m:t>
                          </m:r>
                        </m:sup>
                      </m:s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𝑔</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𝑘𝑔</m:t>
                      </m:r>
                    </m:oMath>
                  </a14:m>
                  <a:endParaRPr lang="en-US" altLang="zh-CN" dirty="0"/>
                </a:p>
                <a:p>
                  <a:r>
                    <a:rPr lang="zh-CN" altLang="en-US" dirty="0"/>
                    <a:t>实验要求：</a:t>
                  </a:r>
                  <a14:m>
                    <m:oMath xmlns:m="http://schemas.openxmlformats.org/officeDocument/2006/math">
                      <m:r>
                        <a:rPr lang="en-US" altLang="zh-CN" i="1">
                          <a:latin typeface="Cambria Math" panose="02040503050406030204" pitchFamily="18" charset="0"/>
                          <a:ea typeface="Cambria Math" panose="02040503050406030204" pitchFamily="18" charset="0"/>
                        </a:rPr>
                        <m:t>&lt;3×</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−13</m:t>
                          </m:r>
                        </m:sup>
                      </m:sSup>
                      <m:r>
                        <a:rPr lang="en-US" altLang="zh-CN" i="1">
                          <a:latin typeface="Cambria Math" panose="02040503050406030204" pitchFamily="18" charset="0"/>
                          <a:ea typeface="Cambria Math" panose="02040503050406030204" pitchFamily="18" charset="0"/>
                        </a:rPr>
                        <m:t>[</m:t>
                      </m:r>
                    </m:oMath>
                  </a14:m>
                  <a:r>
                    <a:rPr lang="en-US" altLang="zh-CN" dirty="0"/>
                    <a:t>g/g</a:t>
                  </a:r>
                  <a:r>
                    <a:rPr lang="en-US" altLang="zh-CN" dirty="0" smtClean="0"/>
                    <a:t>]</a:t>
                  </a:r>
                </a:p>
                <a:p>
                  <a:r>
                    <a:rPr lang="zh-CN" altLang="en-US" dirty="0" smtClean="0">
                      <a:solidFill>
                        <a:srgbClr val="FF0000"/>
                      </a:solidFill>
                    </a:rPr>
                    <a:t>是检测目标晶体内放射性是否合格（</a:t>
                  </a:r>
                  <a14:m>
                    <m:oMath xmlns:m="http://schemas.openxmlformats.org/officeDocument/2006/math">
                      <m:r>
                        <a:rPr lang="en-US" altLang="zh-CN" i="1">
                          <a:solidFill>
                            <a:srgbClr val="FF0000"/>
                          </a:solidFill>
                          <a:latin typeface="Cambria Math" panose="02040503050406030204" pitchFamily="18" charset="0"/>
                          <a:ea typeface="Cambria Math" panose="02040503050406030204" pitchFamily="18" charset="0"/>
                        </a:rPr>
                        <m:t>&lt;3×</m:t>
                      </m:r>
                      <m:sSup>
                        <m:sSupPr>
                          <m:ctrlPr>
                            <a:rPr lang="en-US" altLang="zh-CN" i="1">
                              <a:solidFill>
                                <a:srgbClr val="FF0000"/>
                              </a:solidFill>
                              <a:latin typeface="Cambria Math" panose="02040503050406030204" pitchFamily="18" charset="0"/>
                              <a:ea typeface="Cambria Math" panose="02040503050406030204" pitchFamily="18" charset="0"/>
                            </a:rPr>
                          </m:ctrlPr>
                        </m:sSupPr>
                        <m:e>
                          <m:r>
                            <a:rPr lang="en-US" altLang="zh-CN" i="1">
                              <a:solidFill>
                                <a:srgbClr val="FF0000"/>
                              </a:solidFill>
                              <a:latin typeface="Cambria Math" panose="02040503050406030204" pitchFamily="18" charset="0"/>
                              <a:ea typeface="Cambria Math" panose="02040503050406030204" pitchFamily="18" charset="0"/>
                            </a:rPr>
                            <m:t>10</m:t>
                          </m:r>
                        </m:e>
                        <m:sup>
                          <m:r>
                            <a:rPr lang="en-US" altLang="zh-CN" i="1">
                              <a:solidFill>
                                <a:srgbClr val="FF0000"/>
                              </a:solidFill>
                              <a:latin typeface="Cambria Math" panose="02040503050406030204" pitchFamily="18" charset="0"/>
                              <a:ea typeface="Cambria Math" panose="02040503050406030204" pitchFamily="18" charset="0"/>
                            </a:rPr>
                            <m:t>−13</m:t>
                          </m:r>
                        </m:sup>
                      </m:sSup>
                      <m:r>
                        <a:rPr lang="en-US" altLang="zh-CN" i="1">
                          <a:solidFill>
                            <a:srgbClr val="FF0000"/>
                          </a:solidFill>
                          <a:latin typeface="Cambria Math" panose="02040503050406030204" pitchFamily="18" charset="0"/>
                          <a:ea typeface="Cambria Math" panose="02040503050406030204" pitchFamily="18" charset="0"/>
                        </a:rPr>
                        <m:t>[</m:t>
                      </m:r>
                    </m:oMath>
                  </a14:m>
                  <a:r>
                    <a:rPr lang="en-US" altLang="zh-CN" dirty="0">
                      <a:solidFill>
                        <a:srgbClr val="FF0000"/>
                      </a:solidFill>
                    </a:rPr>
                    <a:t>g/g</a:t>
                  </a:r>
                  <a:r>
                    <a:rPr lang="en-US" altLang="zh-CN" dirty="0" smtClean="0">
                      <a:solidFill>
                        <a:srgbClr val="FF0000"/>
                      </a:solidFill>
                    </a:rPr>
                    <a:t>]</a:t>
                  </a:r>
                  <a:r>
                    <a:rPr lang="zh-CN" altLang="en-US" dirty="0" smtClean="0">
                      <a:solidFill>
                        <a:srgbClr val="FF0000"/>
                      </a:solidFill>
                    </a:rPr>
                    <a:t>）的独一无二的测试平台</a:t>
                  </a:r>
                  <a:endParaRPr lang="en-US" altLang="zh-CN" dirty="0">
                    <a:solidFill>
                      <a:srgbClr val="FF0000"/>
                    </a:solidFill>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954157" y="3886200"/>
                  <a:ext cx="8128379" cy="2261773"/>
                </a:xfrm>
                <a:prstGeom prst="rect">
                  <a:avLst/>
                </a:prstGeom>
                <a:blipFill>
                  <a:blip r:embed="rId3"/>
                  <a:stretch>
                    <a:fillRect l="-675" b="-3235"/>
                  </a:stretch>
                </a:blipFill>
              </p:spPr>
              <p:txBody>
                <a:bodyPr/>
                <a:lstStyle/>
                <a:p>
                  <a:r>
                    <a:rPr lang="zh-CN" altLang="en-US">
                      <a:noFill/>
                    </a:rPr>
                    <a:t> </a:t>
                  </a:r>
                </a:p>
              </p:txBody>
            </p:sp>
          </mc:Fallback>
        </mc:AlternateContent>
        <p:sp>
          <p:nvSpPr>
            <p:cNvPr id="6" name="右箭头 5"/>
            <p:cNvSpPr/>
            <p:nvPr/>
          </p:nvSpPr>
          <p:spPr>
            <a:xfrm>
              <a:off x="4810538" y="4499769"/>
              <a:ext cx="447262" cy="111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6"/>
            <p:cNvSpPr/>
            <p:nvPr/>
          </p:nvSpPr>
          <p:spPr>
            <a:xfrm>
              <a:off x="4813853" y="4900647"/>
              <a:ext cx="447262" cy="111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4639850" y="5330862"/>
              <a:ext cx="447262" cy="111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页脚占位符 4"/>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3825091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32452" y="1013791"/>
            <a:ext cx="1970411" cy="461665"/>
          </a:xfrm>
          <a:prstGeom prst="rect">
            <a:avLst/>
          </a:prstGeom>
          <a:noFill/>
        </p:spPr>
        <p:txBody>
          <a:bodyPr wrap="none" rtlCol="0">
            <a:spAutoFit/>
          </a:bodyPr>
          <a:lstStyle/>
          <a:p>
            <a:r>
              <a:rPr lang="en-US" altLang="zh-CN" sz="2400" dirty="0" smtClean="0"/>
              <a:t>4 </a:t>
            </a:r>
            <a:r>
              <a:rPr lang="zh-CN" altLang="en-US" sz="2400" dirty="0" smtClean="0"/>
              <a:t>结论和展望</a:t>
            </a:r>
            <a:endParaRPr lang="zh-CN" altLang="en-US" sz="2400" dirty="0"/>
          </a:p>
        </p:txBody>
      </p:sp>
      <mc:AlternateContent xmlns:mc="http://schemas.openxmlformats.org/markup-compatibility/2006" xmlns:a14="http://schemas.microsoft.com/office/drawing/2010/main">
        <mc:Choice Requires="a14">
          <p:sp>
            <p:nvSpPr>
              <p:cNvPr id="5" name="文本框 4"/>
              <p:cNvSpPr txBox="1"/>
              <p:nvPr/>
            </p:nvSpPr>
            <p:spPr>
              <a:xfrm>
                <a:off x="1451113" y="1798983"/>
                <a:ext cx="9496510" cy="1754326"/>
              </a:xfrm>
              <a:prstGeom prst="rect">
                <a:avLst/>
              </a:prstGeom>
              <a:noFill/>
            </p:spPr>
            <p:txBody>
              <a:bodyPr wrap="none" rtlCol="0">
                <a:spAutoFit/>
              </a:bodyPr>
              <a:lstStyle/>
              <a:p>
                <a:r>
                  <a:rPr lang="en-US" altLang="zh-CN" dirty="0" smtClean="0"/>
                  <a:t>1</a:t>
                </a:r>
                <a:r>
                  <a:rPr lang="zh-CN" altLang="en-US" dirty="0" smtClean="0"/>
                  <a:t>、成功研制和运行一个“热、光”双读出的晶体微量热器，初步达到的性能指标令人鼓舞。</a:t>
                </a:r>
                <a:endParaRPr lang="en-US" altLang="zh-CN" dirty="0" smtClean="0"/>
              </a:p>
              <a:p>
                <a:r>
                  <a:rPr lang="en-US" altLang="zh-CN" dirty="0" smtClean="0"/>
                  <a:t>2</a:t>
                </a:r>
                <a:r>
                  <a:rPr lang="zh-CN" altLang="en-US" dirty="0" smtClean="0"/>
                  <a:t>、核探测和核电子学国家实验室将建立一个低温微量热器研发平台，借助该平台</a:t>
                </a:r>
                <a:endParaRPr lang="en-US" altLang="zh-CN" dirty="0" smtClean="0"/>
              </a:p>
              <a:p>
                <a:r>
                  <a:rPr lang="zh-CN" altLang="en-US" dirty="0" smtClean="0"/>
                  <a:t>（</a:t>
                </a:r>
                <a:r>
                  <a:rPr lang="en-US" altLang="zh-CN" dirty="0" smtClean="0"/>
                  <a:t>1</a:t>
                </a:r>
                <a:r>
                  <a:rPr lang="zh-CN" altLang="en-US" dirty="0" smtClean="0"/>
                  <a:t>）为开展的锦屏山地下实验室无中微子双贝塔衰变的目标晶体的内放射性杂质的监控</a:t>
                </a:r>
                <a:endParaRPr lang="en-US" altLang="zh-CN" smtClean="0"/>
              </a:p>
              <a:p>
                <a:r>
                  <a:rPr lang="zh-CN" altLang="en-US" smtClean="0"/>
                  <a:t>提供</a:t>
                </a:r>
                <a:r>
                  <a:rPr lang="zh-CN" altLang="en-US" dirty="0" smtClean="0"/>
                  <a:t>实验数据。现阶段生产的</a:t>
                </a:r>
                <a14:m>
                  <m:oMath xmlns:m="http://schemas.openxmlformats.org/officeDocument/2006/math">
                    <m:r>
                      <a:rPr lang="en-US" altLang="zh-CN" b="0" i="1" smtClean="0">
                        <a:latin typeface="Cambria Math" panose="02040503050406030204" pitchFamily="18" charset="0"/>
                      </a:rPr>
                      <m:t>𝐶𝑑𝑀𝑜</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𝑂</m:t>
                        </m:r>
                      </m:e>
                      <m:sub>
                        <m:r>
                          <a:rPr lang="en-US" altLang="zh-CN" b="0" i="1" smtClean="0">
                            <a:latin typeface="Cambria Math" panose="02040503050406030204" pitchFamily="18" charset="0"/>
                          </a:rPr>
                          <m:t>4</m:t>
                        </m:r>
                      </m:sub>
                    </m:sSub>
                    <m:r>
                      <a:rPr lang="zh-CN" altLang="en-US" i="1">
                        <a:latin typeface="Cambria Math" panose="02040503050406030204" pitchFamily="18" charset="0"/>
                      </a:rPr>
                      <m:t>晶体</m:t>
                    </m:r>
                  </m:oMath>
                </a14:m>
                <a:r>
                  <a:rPr lang="zh-CN" altLang="en-US" dirty="0" smtClean="0"/>
                  <a:t>的天然放射性背景太高！</a:t>
                </a:r>
                <a:endParaRPr lang="en-US" altLang="zh-CN" dirty="0" smtClean="0"/>
              </a:p>
              <a:p>
                <a:r>
                  <a:rPr lang="zh-CN" altLang="en-US" dirty="0" smtClean="0"/>
                  <a:t>（</a:t>
                </a:r>
                <a:r>
                  <a:rPr lang="en-US" altLang="zh-CN" dirty="0" smtClean="0"/>
                  <a:t>2</a:t>
                </a:r>
                <a:r>
                  <a:rPr lang="zh-CN" altLang="en-US" dirty="0" smtClean="0"/>
                  <a:t>）研发新的低温微量热器的温度传感器，探索用于</a:t>
                </a:r>
                <a:r>
                  <a:rPr lang="en-US" altLang="zh-CN" dirty="0" smtClean="0"/>
                  <a:t>CE</a:t>
                </a:r>
                <a:r>
                  <a:rPr lang="el-GR" altLang="zh-CN" dirty="0" smtClean="0">
                    <a:latin typeface="Calibri" panose="020F0502020204030204" pitchFamily="34" charset="0"/>
                    <a:cs typeface="Calibri" panose="020F0502020204030204" pitchFamily="34" charset="0"/>
                  </a:rPr>
                  <a:t>ν</a:t>
                </a:r>
                <a:r>
                  <a:rPr lang="en-US" altLang="zh-CN" dirty="0" smtClean="0"/>
                  <a:t>NS</a:t>
                </a:r>
                <a:r>
                  <a:rPr lang="zh-CN" altLang="en-US" dirty="0" smtClean="0"/>
                  <a:t>实验的低能量阈值的新微量热器</a:t>
                </a:r>
                <a:endParaRPr lang="en-US" altLang="zh-CN" dirty="0" smtClean="0"/>
              </a:p>
              <a:p>
                <a:r>
                  <a:rPr lang="en-US" altLang="zh-CN" dirty="0" smtClean="0"/>
                  <a:t>     </a:t>
                </a:r>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1451113" y="1798983"/>
                <a:ext cx="9496510" cy="1754326"/>
              </a:xfrm>
              <a:prstGeom prst="rect">
                <a:avLst/>
              </a:prstGeom>
              <a:blipFill>
                <a:blip r:embed="rId2"/>
                <a:stretch>
                  <a:fillRect l="-513" t="-1736"/>
                </a:stretch>
              </a:blipFill>
            </p:spPr>
            <p:txBody>
              <a:bodyPr/>
              <a:lstStyle/>
              <a:p>
                <a:r>
                  <a:rPr lang="zh-CN" altLang="en-US">
                    <a:noFill/>
                  </a:rPr>
                  <a:t> </a:t>
                </a:r>
              </a:p>
            </p:txBody>
          </p:sp>
        </mc:Fallback>
      </mc:AlternateContent>
      <p:sp>
        <p:nvSpPr>
          <p:cNvPr id="6" name="文本框 5"/>
          <p:cNvSpPr txBox="1"/>
          <p:nvPr/>
        </p:nvSpPr>
        <p:spPr>
          <a:xfrm>
            <a:off x="4591875" y="4144617"/>
            <a:ext cx="3262432" cy="1323439"/>
          </a:xfrm>
          <a:prstGeom prst="rect">
            <a:avLst/>
          </a:prstGeom>
          <a:noFill/>
        </p:spPr>
        <p:txBody>
          <a:bodyPr wrap="none" rtlCol="0">
            <a:spAutoFit/>
          </a:bodyPr>
          <a:lstStyle/>
          <a:p>
            <a:r>
              <a:rPr lang="zh-CN" altLang="en-US" sz="8000" dirty="0" smtClean="0"/>
              <a:t>谢谢！</a:t>
            </a:r>
            <a:endParaRPr lang="zh-CN" altLang="en-US" sz="8000" dirty="0"/>
          </a:p>
        </p:txBody>
      </p:sp>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3890043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079981" y="1162882"/>
            <a:ext cx="5087868" cy="2015474"/>
            <a:chOff x="5956860" y="1162882"/>
            <a:chExt cx="5087868" cy="2015474"/>
          </a:xfrm>
        </p:grpSpPr>
        <p:sp>
          <p:nvSpPr>
            <p:cNvPr id="4" name="矩形 3"/>
            <p:cNvSpPr/>
            <p:nvPr/>
          </p:nvSpPr>
          <p:spPr>
            <a:xfrm flipV="1">
              <a:off x="6927573" y="2077278"/>
              <a:ext cx="347869" cy="5367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090579" y="1162882"/>
              <a:ext cx="45719" cy="1282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096543" y="1510748"/>
              <a:ext cx="1944763" cy="461665"/>
            </a:xfrm>
            <a:prstGeom prst="rect">
              <a:avLst/>
            </a:prstGeom>
            <a:noFill/>
          </p:spPr>
          <p:txBody>
            <a:bodyPr wrap="none" rtlCol="0">
              <a:spAutoFit/>
            </a:bodyPr>
            <a:lstStyle/>
            <a:p>
              <a:r>
                <a:rPr lang="zh-CN" altLang="en-US" sz="1200" dirty="0" smtClean="0"/>
                <a:t>温度计         </a:t>
              </a:r>
              <a:r>
                <a:rPr lang="zh-CN" altLang="en-US" sz="2400" dirty="0"/>
                <a:t>量热器</a:t>
              </a:r>
            </a:p>
          </p:txBody>
        </p:sp>
        <mc:AlternateContent xmlns:mc="http://schemas.openxmlformats.org/markup-compatibility/2006" xmlns:a14="http://schemas.microsoft.com/office/drawing/2010/main">
          <mc:Choice Requires="a14">
            <p:sp>
              <p:nvSpPr>
                <p:cNvPr id="7" name="文本框 6"/>
                <p:cNvSpPr txBox="1"/>
                <p:nvPr/>
              </p:nvSpPr>
              <p:spPr>
                <a:xfrm>
                  <a:off x="5956860" y="2716691"/>
                  <a:ext cx="5087868" cy="461665"/>
                </a:xfrm>
                <a:prstGeom prst="rect">
                  <a:avLst/>
                </a:prstGeom>
                <a:noFill/>
              </p:spPr>
              <p:txBody>
                <a:bodyPr wrap="none" rtlCol="0">
                  <a:spAutoFit/>
                </a:bodyPr>
                <a:lstStyle/>
                <a:p>
                  <a:r>
                    <a:rPr lang="zh-CN" altLang="en-US" sz="1200" dirty="0" smtClean="0"/>
                    <a:t>水  </a:t>
                  </a:r>
                  <a14:m>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h</m:t>
                          </m:r>
                          <m:r>
                            <a:rPr lang="en-US" altLang="zh-CN" sz="1200" b="0" i="1" smtClean="0">
                              <a:latin typeface="Cambria Math" panose="02040503050406030204" pitchFamily="18" charset="0"/>
                            </a:rPr>
                            <m:t>2</m:t>
                          </m:r>
                          <m:r>
                            <a:rPr lang="en-US" altLang="zh-CN" sz="1200" b="0" i="1" smtClean="0">
                              <a:latin typeface="Cambria Math" panose="02040503050406030204" pitchFamily="18" charset="0"/>
                            </a:rPr>
                            <m:t>𝑜</m:t>
                          </m:r>
                        </m:sub>
                      </m:sSub>
                      <m:r>
                        <a:rPr lang="en-US" altLang="zh-CN" sz="1200" b="0" i="1" smtClean="0">
                          <a:latin typeface="Cambria Math" panose="02040503050406030204" pitchFamily="18" charset="0"/>
                        </a:rPr>
                        <m:t>=4.2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𝐽</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zh-CN" altLang="en-US" sz="1200" i="1">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𝑘𝑔</m:t>
                          </m:r>
                          <m:r>
                            <a:rPr lang="zh-CN" altLang="en-US" sz="1200" i="1" smtClean="0">
                              <a:latin typeface="Cambria Math" panose="02040503050406030204" pitchFamily="18" charset="0"/>
                              <a:ea typeface="Cambria Math" panose="02040503050406030204" pitchFamily="18" charset="0"/>
                            </a:rPr>
                            <m:t>∙</m:t>
                          </m:r>
                          <m:r>
                            <m:rPr>
                              <m:sty m:val="p"/>
                            </m:rPr>
                            <a:rPr lang="en-US" altLang="zh-CN" sz="1200" i="1">
                              <a:latin typeface="Cambria Math" panose="02040503050406030204" pitchFamily="18" charset="0"/>
                              <a:ea typeface="Cambria Math" panose="02040503050406030204" pitchFamily="18" charset="0"/>
                            </a:rPr>
                            <m:t>K</m:t>
                          </m:r>
                          <m:r>
                            <a:rPr lang="zh-CN" altLang="en-US" sz="1200" i="1" smtClean="0">
                              <a:latin typeface="Cambria Math" panose="02040503050406030204" pitchFamily="18" charset="0"/>
                              <a:ea typeface="Cambria Math" panose="02040503050406030204" pitchFamily="18" charset="0"/>
                            </a:rPr>
                            <m:t>）</m:t>
                          </m:r>
                        </m:e>
                        <m:sup>
                          <m:r>
                            <a:rPr lang="en-US" altLang="zh-CN" sz="1200" b="0" i="1" smtClean="0">
                              <a:latin typeface="Cambria Math" panose="02040503050406030204" pitchFamily="18" charset="0"/>
                              <a:ea typeface="Cambria Math" panose="02040503050406030204" pitchFamily="18" charset="0"/>
                            </a:rPr>
                            <m:t>−1</m:t>
                          </m:r>
                        </m:sup>
                      </m:sSup>
                    </m:oMath>
                  </a14:m>
                  <a:r>
                    <a:rPr lang="en-US" altLang="zh-CN" sz="1200" dirty="0" smtClean="0"/>
                    <a:t>            </a:t>
                  </a:r>
                  <a14:m>
                    <m:oMath xmlns:m="http://schemas.openxmlformats.org/officeDocument/2006/math">
                      <m:r>
                        <a:rPr lang="en-US" altLang="zh-CN" sz="1200" i="1" dirty="0" smtClean="0">
                          <a:latin typeface="Cambria Math" panose="02040503050406030204" pitchFamily="18" charset="0"/>
                        </a:rPr>
                        <m:t> </m:t>
                      </m:r>
                      <m:f>
                        <m:fPr>
                          <m:type m:val="lin"/>
                          <m:ctrlPr>
                            <a:rPr lang="en-US" altLang="zh-CN" sz="1200" i="1" dirty="0" smtClean="0">
                              <a:latin typeface="Cambria Math" panose="02040503050406030204" pitchFamily="18" charset="0"/>
                            </a:rPr>
                          </m:ctrlPr>
                        </m:fPr>
                        <m:num>
                          <m:r>
                            <a:rPr lang="en-US" altLang="zh-CN" sz="1200" i="1" dirty="0" smtClean="0">
                              <a:latin typeface="Cambria Math" panose="02040503050406030204" pitchFamily="18" charset="0"/>
                              <a:ea typeface="Cambria Math" panose="02040503050406030204" pitchFamily="18" charset="0"/>
                            </a:rPr>
                            <m:t>∆</m:t>
                          </m:r>
                          <m:r>
                            <a:rPr lang="en-US" altLang="zh-CN" sz="1200" b="0" i="1" dirty="0" smtClean="0">
                              <a:latin typeface="Cambria Math" panose="02040503050406030204" pitchFamily="18" charset="0"/>
                              <a:ea typeface="Cambria Math" panose="02040503050406030204" pitchFamily="18" charset="0"/>
                            </a:rPr>
                            <m:t>𝑇</m:t>
                          </m:r>
                        </m:num>
                        <m:den>
                          <m:r>
                            <a:rPr lang="en-US" altLang="zh-CN" sz="1200" i="1" dirty="0" smtClean="0">
                              <a:latin typeface="Cambria Math" panose="02040503050406030204" pitchFamily="18" charset="0"/>
                              <a:ea typeface="Cambria Math" panose="02040503050406030204" pitchFamily="18" charset="0"/>
                            </a:rPr>
                            <m:t>∆</m:t>
                          </m:r>
                          <m:r>
                            <a:rPr lang="en-US" altLang="zh-CN" sz="1200" b="0" i="1" dirty="0" smtClean="0">
                              <a:latin typeface="Cambria Math" panose="02040503050406030204" pitchFamily="18" charset="0"/>
                              <a:ea typeface="Cambria Math" panose="02040503050406030204" pitchFamily="18" charset="0"/>
                            </a:rPr>
                            <m:t>𝐸</m:t>
                          </m:r>
                        </m:den>
                      </m:f>
                      <m:r>
                        <a:rPr lang="en-US" altLang="zh-CN" sz="1200" b="0" i="1" dirty="0" smtClean="0">
                          <a:latin typeface="Cambria Math" panose="02040503050406030204" pitchFamily="18" charset="0"/>
                        </a:rPr>
                        <m:t>=</m:t>
                      </m:r>
                      <m:r>
                        <a:rPr lang="en-US" altLang="zh-CN" sz="1200" i="1" dirty="0" smtClean="0">
                          <a:latin typeface="Cambria Math" panose="02040503050406030204" pitchFamily="18" charset="0"/>
                        </a:rPr>
                        <m:t>3.8</m:t>
                      </m:r>
                      <m:r>
                        <a:rPr lang="en-US" altLang="zh-CN" sz="1200" i="1" dirty="0" smtClean="0">
                          <a:latin typeface="Cambria Math" panose="02040503050406030204" pitchFamily="18" charset="0"/>
                          <a:ea typeface="Cambria Math" panose="02040503050406030204" pitchFamily="18" charset="0"/>
                        </a:rPr>
                        <m:t>×</m:t>
                      </m:r>
                      <m:sSup>
                        <m:sSupPr>
                          <m:ctrlPr>
                            <a:rPr lang="en-US" altLang="zh-CN" sz="1200" i="1" dirty="0" smtClean="0">
                              <a:latin typeface="Cambria Math" panose="02040503050406030204" pitchFamily="18" charset="0"/>
                              <a:ea typeface="Cambria Math" panose="02040503050406030204" pitchFamily="18" charset="0"/>
                            </a:rPr>
                          </m:ctrlPr>
                        </m:sSupPr>
                        <m:e>
                          <m:r>
                            <a:rPr lang="en-US" altLang="zh-CN" sz="1200" b="0" i="1" dirty="0" smtClean="0">
                              <a:latin typeface="Cambria Math" panose="02040503050406030204" pitchFamily="18" charset="0"/>
                              <a:ea typeface="Cambria Math" panose="02040503050406030204" pitchFamily="18" charset="0"/>
                            </a:rPr>
                            <m:t>10</m:t>
                          </m:r>
                        </m:e>
                        <m:sup>
                          <m:r>
                            <a:rPr lang="en-US" altLang="zh-CN" sz="1200" b="0" i="1" dirty="0" smtClean="0">
                              <a:latin typeface="Cambria Math" panose="02040503050406030204" pitchFamily="18" charset="0"/>
                              <a:ea typeface="Cambria Math" panose="02040503050406030204" pitchFamily="18" charset="0"/>
                            </a:rPr>
                            <m:t>−18</m:t>
                          </m:r>
                        </m:sup>
                      </m:sSup>
                      <m:r>
                        <m:rPr>
                          <m:sty m:val="p"/>
                        </m:rPr>
                        <a:rPr lang="en-US" altLang="zh-CN" sz="1200" i="1" dirty="0">
                          <a:latin typeface="Cambria Math" panose="02040503050406030204" pitchFamily="18" charset="0"/>
                          <a:ea typeface="Cambria Math" panose="02040503050406030204" pitchFamily="18" charset="0"/>
                        </a:rPr>
                        <m:t>K</m:t>
                      </m:r>
                      <m:r>
                        <a:rPr lang="en-US" altLang="zh-CN" sz="1200" i="1" dirty="0" smtClean="0">
                          <a:latin typeface="Cambria Math" panose="02040503050406030204" pitchFamily="18" charset="0"/>
                        </a:rPr>
                        <m:t> /1</m:t>
                      </m:r>
                      <m:r>
                        <a:rPr lang="en-US" altLang="zh-CN" sz="1200" i="1" dirty="0" smtClean="0">
                          <a:latin typeface="Cambria Math" panose="02040503050406030204" pitchFamily="18" charset="0"/>
                        </a:rPr>
                        <m:t>𝑘𝑒𝑉</m:t>
                      </m:r>
                    </m:oMath>
                  </a14:m>
                  <a:endParaRPr lang="en-US" altLang="zh-CN" sz="1200" dirty="0" smtClean="0"/>
                </a:p>
                <a:p>
                  <a:r>
                    <a:rPr lang="en-US" altLang="zh-CN" sz="1200" dirty="0" smtClean="0"/>
                    <a:t>m=10g=0.01kg;</a:t>
                  </a:r>
                  <a14:m>
                    <m:oMath xmlns:m="http://schemas.openxmlformats.org/officeDocument/2006/math">
                      <m:r>
                        <a:rPr lang="en-US" altLang="zh-CN" sz="1200" b="0" i="1" smtClean="0">
                          <a:latin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𝑇</m:t>
                      </m:r>
                      <m:r>
                        <a:rPr lang="en-US" altLang="zh-CN" sz="1200" b="0" i="1" smtClean="0">
                          <a:latin typeface="Cambria Math" panose="02040503050406030204" pitchFamily="18" charset="0"/>
                          <a:ea typeface="Cambria Math" panose="02040503050406030204" pitchFamily="18" charset="0"/>
                        </a:rPr>
                        <m:t>=0.5</m:t>
                      </m:r>
                    </m:oMath>
                  </a14:m>
                  <a:r>
                    <a:rPr lang="en-US" altLang="zh-CN" sz="1200" dirty="0" smtClean="0"/>
                    <a:t>, </a:t>
                  </a:r>
                  <a14:m>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𝐸</m:t>
                          </m:r>
                        </m:e>
                        <m:sub>
                          <m:r>
                            <a:rPr lang="en-US" altLang="zh-CN" sz="1200" b="0" i="1" smtClean="0">
                              <a:latin typeface="Cambria Math" panose="02040503050406030204" pitchFamily="18" charset="0"/>
                            </a:rPr>
                            <m:t>𝑑</m:t>
                          </m:r>
                        </m:sub>
                      </m:sSub>
                      <m:r>
                        <a:rPr lang="en-US" altLang="zh-CN" sz="1200" b="0" i="1" smtClean="0">
                          <a:latin typeface="Cambria Math" panose="02040503050406030204" pitchFamily="18" charset="0"/>
                        </a:rPr>
                        <m:t>=21</m:t>
                      </m:r>
                      <m:r>
                        <a:rPr lang="en-US" altLang="zh-CN" sz="1200" b="0" i="1" smtClean="0">
                          <a:latin typeface="Cambria Math" panose="02040503050406030204" pitchFamily="18" charset="0"/>
                        </a:rPr>
                        <m:t>𝐽</m:t>
                      </m:r>
                      <m:r>
                        <a:rPr lang="en-US" altLang="zh-CN" sz="1200" b="0" i="1" smtClean="0">
                          <a:latin typeface="Cambria Math" panose="02040503050406030204" pitchFamily="18" charset="0"/>
                        </a:rPr>
                        <m:t>=1.31×</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20</m:t>
                          </m:r>
                        </m:sup>
                      </m:sSup>
                      <m:r>
                        <a:rPr lang="en-US" altLang="zh-CN" sz="1200" b="0" i="1" smtClean="0">
                          <a:latin typeface="Cambria Math" panose="02040503050406030204" pitchFamily="18" charset="0"/>
                          <a:ea typeface="Cambria Math" panose="02040503050406030204" pitchFamily="18" charset="0"/>
                        </a:rPr>
                        <m:t>𝑒𝑉</m:t>
                      </m:r>
                    </m:oMath>
                  </a14:m>
                  <a:endParaRPr lang="zh-CN" altLang="en-US" sz="1200" dirty="0"/>
                </a:p>
              </p:txBody>
            </p:sp>
          </mc:Choice>
          <mc:Fallback xmlns="">
            <p:sp>
              <p:nvSpPr>
                <p:cNvPr id="7" name="文本框 6"/>
                <p:cNvSpPr txBox="1">
                  <a:spLocks noRot="1" noChangeAspect="1" noMove="1" noResize="1" noEditPoints="1" noAdjustHandles="1" noChangeArrowheads="1" noChangeShapeType="1" noTextEdit="1"/>
                </p:cNvSpPr>
                <p:nvPr/>
              </p:nvSpPr>
              <p:spPr>
                <a:xfrm>
                  <a:off x="5956860" y="2716691"/>
                  <a:ext cx="5087868" cy="461665"/>
                </a:xfrm>
                <a:prstGeom prst="rect">
                  <a:avLst/>
                </a:prstGeom>
                <a:blipFill>
                  <a:blip r:embed="rId9"/>
                  <a:stretch>
                    <a:fillRect t="-56000" b="-50667"/>
                  </a:stretch>
                </a:blipFill>
              </p:spPr>
              <p:txBody>
                <a:bodyPr/>
                <a:lstStyle/>
                <a:p>
                  <a:r>
                    <a:rPr lang="zh-CN" altLang="en-US">
                      <a:noFill/>
                    </a:rPr>
                    <a:t> </a:t>
                  </a:r>
                </a:p>
              </p:txBody>
            </p:sp>
          </mc:Fallback>
        </mc:AlternateContent>
      </p:grpSp>
      <p:pic>
        <p:nvPicPr>
          <p:cNvPr id="11" name="图片 10"/>
          <p:cNvPicPr>
            <a:picLocks noChangeAspect="1"/>
          </p:cNvPicPr>
          <p:nvPr/>
        </p:nvPicPr>
        <p:blipFill>
          <a:blip r:embed="rId10"/>
          <a:stretch>
            <a:fillRect/>
          </a:stretch>
        </p:blipFill>
        <p:spPr>
          <a:xfrm>
            <a:off x="7205869" y="3528288"/>
            <a:ext cx="3835333" cy="2052512"/>
          </a:xfrm>
          <a:prstGeom prst="rect">
            <a:avLst/>
          </a:prstGeom>
        </p:spPr>
      </p:pic>
      <p:sp>
        <p:nvSpPr>
          <p:cNvPr id="12" name="文本框 11"/>
          <p:cNvSpPr txBox="1"/>
          <p:nvPr/>
        </p:nvSpPr>
        <p:spPr>
          <a:xfrm>
            <a:off x="8249478" y="5665305"/>
            <a:ext cx="1566454" cy="369332"/>
          </a:xfrm>
          <a:prstGeom prst="rect">
            <a:avLst/>
          </a:prstGeom>
          <a:noFill/>
        </p:spPr>
        <p:txBody>
          <a:bodyPr wrap="none" rtlCol="0">
            <a:spAutoFit/>
          </a:bodyPr>
          <a:lstStyle/>
          <a:p>
            <a:r>
              <a:rPr lang="en-US" altLang="zh-CN" dirty="0" smtClean="0"/>
              <a:t>BGO</a:t>
            </a:r>
            <a:r>
              <a:rPr lang="zh-CN" altLang="en-US" dirty="0" smtClean="0"/>
              <a:t>量能器：</a:t>
            </a:r>
            <a:endParaRPr lang="zh-CN" altLang="en-US" dirty="0"/>
          </a:p>
        </p:txBody>
      </p:sp>
      <p:sp>
        <p:nvSpPr>
          <p:cNvPr id="13" name="文本框 12"/>
          <p:cNvSpPr txBox="1"/>
          <p:nvPr/>
        </p:nvSpPr>
        <p:spPr>
          <a:xfrm>
            <a:off x="8050694" y="6241774"/>
            <a:ext cx="45719" cy="369332"/>
          </a:xfrm>
          <a:prstGeom prst="rect">
            <a:avLst/>
          </a:prstGeom>
          <a:noFill/>
        </p:spPr>
        <p:txBody>
          <a:bodyPr wrap="square" rtlCol="0">
            <a:spAutoFit/>
          </a:bodyPr>
          <a:lstStyle/>
          <a:p>
            <a:endParaRPr lang="zh-CN" altLang="en-US" dirty="0"/>
          </a:p>
        </p:txBody>
      </p:sp>
      <mc:AlternateContent xmlns:mc="http://schemas.openxmlformats.org/markup-compatibility/2006" xmlns:a14="http://schemas.microsoft.com/office/drawing/2010/main">
        <mc:Choice Requires="a14">
          <p:sp>
            <p:nvSpPr>
              <p:cNvPr id="14" name="文本框 13"/>
              <p:cNvSpPr txBox="1"/>
              <p:nvPr/>
            </p:nvSpPr>
            <p:spPr>
              <a:xfrm>
                <a:off x="7822096" y="5978258"/>
                <a:ext cx="3414589" cy="461665"/>
              </a:xfrm>
              <a:prstGeom prst="rect">
                <a:avLst/>
              </a:prstGeom>
              <a:noFill/>
            </p:spPr>
            <p:txBody>
              <a:bodyPr wrap="none" rtlCol="0">
                <a:spAutoFit/>
              </a:bodyPr>
              <a:lstStyle/>
              <a:p>
                <a:r>
                  <a:rPr lang="zh-CN" altLang="en-US" sz="1200" dirty="0" smtClean="0"/>
                  <a:t>测量的只是粒子能量沉积的一小部分</a:t>
                </a:r>
                <a:endParaRPr lang="en-US" altLang="zh-CN" sz="1200" dirty="0" smtClean="0"/>
              </a:p>
              <a:p>
                <a:r>
                  <a:rPr lang="en-US" altLang="zh-CN" sz="1200" dirty="0" smtClean="0"/>
                  <a:t>ADC/</a:t>
                </a:r>
                <a:r>
                  <a:rPr lang="zh-CN" altLang="en-US" sz="1200" dirty="0" smtClean="0"/>
                  <a:t>闪烁光</a:t>
                </a:r>
                <a:r>
                  <a:rPr lang="en-US" altLang="zh-CN" sz="1200" dirty="0" smtClean="0"/>
                  <a:t>/</a:t>
                </a:r>
                <a14:m>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𝐸</m:t>
                        </m:r>
                      </m:e>
                      <m:sub>
                        <m:r>
                          <a:rPr lang="en-US" altLang="zh-CN" sz="1200" b="0" i="1" smtClean="0">
                            <a:latin typeface="Cambria Math" panose="02040503050406030204" pitchFamily="18" charset="0"/>
                          </a:rPr>
                          <m:t>𝑑</m:t>
                        </m:r>
                      </m:sub>
                    </m:sSub>
                    <m:r>
                      <a:rPr lang="en-US" altLang="zh-CN" sz="1200" i="1" smtClean="0">
                        <a:latin typeface="Cambria Math" panose="02040503050406030204" pitchFamily="18" charset="0"/>
                      </a:rPr>
                      <m:t>;</m:t>
                    </m:r>
                  </m:oMath>
                </a14:m>
                <a:r>
                  <a:rPr lang="zh-CN" altLang="en-US" sz="1200" dirty="0" smtClean="0"/>
                  <a:t>   </a:t>
                </a:r>
                <a14:m>
                  <m:oMath xmlns:m="http://schemas.openxmlformats.org/officeDocument/2006/math">
                    <m:r>
                      <a:rPr lang="en-US" altLang="zh-CN" sz="1200" b="0" i="1" dirty="0" smtClean="0">
                        <a:latin typeface="Cambria Math" panose="02040503050406030204" pitchFamily="18" charset="0"/>
                      </a:rPr>
                      <m:t>1</m:t>
                    </m:r>
                    <m:r>
                      <a:rPr lang="en-US" altLang="zh-CN" sz="1200" b="0" i="1" dirty="0" smtClean="0">
                        <a:latin typeface="Cambria Math" panose="02040503050406030204" pitchFamily="18" charset="0"/>
                        <a:ea typeface="Cambria Math" panose="02040503050406030204" pitchFamily="18" charset="0"/>
                      </a:rPr>
                      <m:t>×</m:t>
                    </m:r>
                    <m:sSup>
                      <m:sSupPr>
                        <m:ctrlPr>
                          <a:rPr lang="en-US" altLang="zh-CN" sz="1200" b="0" i="1" dirty="0" smtClean="0">
                            <a:latin typeface="Cambria Math" panose="02040503050406030204" pitchFamily="18" charset="0"/>
                            <a:ea typeface="Cambria Math" panose="02040503050406030204" pitchFamily="18" charset="0"/>
                          </a:rPr>
                        </m:ctrlPr>
                      </m:sSupPr>
                      <m:e>
                        <m:r>
                          <a:rPr lang="en-US" altLang="zh-CN" sz="1200" b="0" i="1" dirty="0" smtClean="0">
                            <a:latin typeface="Cambria Math" panose="02040503050406030204" pitchFamily="18" charset="0"/>
                            <a:ea typeface="Cambria Math" panose="02040503050406030204" pitchFamily="18" charset="0"/>
                          </a:rPr>
                          <m:t>10</m:t>
                        </m:r>
                      </m:e>
                      <m:sup>
                        <m:r>
                          <a:rPr lang="en-US" altLang="zh-CN" sz="1200" b="0" i="1" dirty="0" smtClean="0">
                            <a:latin typeface="Cambria Math" panose="02040503050406030204" pitchFamily="18" charset="0"/>
                            <a:ea typeface="Cambria Math" panose="02040503050406030204" pitchFamily="18" charset="0"/>
                          </a:rPr>
                          <m:t>14</m:t>
                        </m:r>
                      </m:sup>
                    </m:sSup>
                    <m:r>
                      <a:rPr lang="en-US" altLang="zh-CN" sz="1200" b="0" i="1" dirty="0" smtClean="0">
                        <a:latin typeface="Cambria Math" panose="02040503050406030204" pitchFamily="18" charset="0"/>
                        <a:ea typeface="Cambria Math" panose="02040503050406030204" pitchFamily="18" charset="0"/>
                      </a:rPr>
                      <m:t>𝑒𝑉</m:t>
                    </m:r>
                    <m:r>
                      <a:rPr lang="en-US" altLang="zh-CN" sz="1200" b="0" i="1" dirty="0" smtClean="0">
                        <a:latin typeface="Cambria Math" panose="02040503050406030204" pitchFamily="18" charset="0"/>
                        <a:ea typeface="Cambria Math" panose="02040503050406030204" pitchFamily="18" charset="0"/>
                      </a:rPr>
                      <m:t>→4.3478×</m:t>
                    </m:r>
                    <m:sSup>
                      <m:sSupPr>
                        <m:ctrlPr>
                          <a:rPr lang="en-US" altLang="zh-CN" sz="1200" b="0" i="1" dirty="0" smtClean="0">
                            <a:latin typeface="Cambria Math" panose="02040503050406030204" pitchFamily="18" charset="0"/>
                            <a:ea typeface="Cambria Math" panose="02040503050406030204" pitchFamily="18" charset="0"/>
                          </a:rPr>
                        </m:ctrlPr>
                      </m:sSupPr>
                      <m:e>
                        <m:r>
                          <a:rPr lang="en-US" altLang="zh-CN" sz="1200" b="0" i="1" dirty="0" smtClean="0">
                            <a:latin typeface="Cambria Math" panose="02040503050406030204" pitchFamily="18" charset="0"/>
                            <a:ea typeface="Cambria Math" panose="02040503050406030204" pitchFamily="18" charset="0"/>
                          </a:rPr>
                          <m:t>10</m:t>
                        </m:r>
                      </m:e>
                      <m:sup>
                        <m:r>
                          <a:rPr lang="en-US" altLang="zh-CN" sz="1200" b="0" i="1" dirty="0" smtClean="0">
                            <a:latin typeface="Cambria Math" panose="02040503050406030204" pitchFamily="18" charset="0"/>
                            <a:ea typeface="Cambria Math" panose="02040503050406030204" pitchFamily="18" charset="0"/>
                          </a:rPr>
                          <m:t>−4</m:t>
                        </m:r>
                      </m:sup>
                    </m:sSup>
                    <m:r>
                      <a:rPr lang="en-US" altLang="zh-CN" sz="1200" b="0" i="1" dirty="0" smtClean="0">
                        <a:latin typeface="Cambria Math" panose="02040503050406030204" pitchFamily="18" charset="0"/>
                        <a:ea typeface="Cambria Math" panose="02040503050406030204" pitchFamily="18" charset="0"/>
                      </a:rPr>
                      <m:t>𝐶</m:t>
                    </m:r>
                  </m:oMath>
                </a14:m>
                <a:endParaRPr lang="zh-CN" altLang="en-US" sz="12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7822096" y="5978258"/>
                <a:ext cx="3414589" cy="461665"/>
              </a:xfrm>
              <a:prstGeom prst="rect">
                <a:avLst/>
              </a:prstGeom>
              <a:blipFill>
                <a:blip r:embed="rId4"/>
                <a:stretch>
                  <a:fillRect t="-1333" b="-12000"/>
                </a:stretch>
              </a:blipFill>
            </p:spPr>
            <p:txBody>
              <a:bodyPr/>
              <a:lstStyle/>
              <a:p>
                <a:r>
                  <a:rPr lang="zh-CN" altLang="en-US">
                    <a:noFill/>
                  </a:rPr>
                  <a:t> </a:t>
                </a:r>
              </a:p>
            </p:txBody>
          </p:sp>
        </mc:Fallback>
      </mc:AlternateContent>
      <p:pic>
        <p:nvPicPr>
          <p:cNvPr id="16" name="图片 15"/>
          <p:cNvPicPr>
            <a:picLocks noChangeAspect="1"/>
          </p:cNvPicPr>
          <p:nvPr/>
        </p:nvPicPr>
        <p:blipFill>
          <a:blip r:embed="rId11"/>
          <a:stretch>
            <a:fillRect/>
          </a:stretch>
        </p:blipFill>
        <p:spPr>
          <a:xfrm>
            <a:off x="1434531" y="1510077"/>
            <a:ext cx="3624486" cy="2272803"/>
          </a:xfrm>
          <a:prstGeom prst="rect">
            <a:avLst/>
          </a:prstGeom>
        </p:spPr>
      </p:pic>
      <p:sp>
        <p:nvSpPr>
          <p:cNvPr id="17" name="文本框 16"/>
          <p:cNvSpPr txBox="1"/>
          <p:nvPr/>
        </p:nvSpPr>
        <p:spPr>
          <a:xfrm>
            <a:off x="4114801" y="1719473"/>
            <a:ext cx="1415772" cy="461665"/>
          </a:xfrm>
          <a:prstGeom prst="rect">
            <a:avLst/>
          </a:prstGeom>
          <a:noFill/>
        </p:spPr>
        <p:txBody>
          <a:bodyPr wrap="none" rtlCol="0">
            <a:spAutoFit/>
          </a:bodyPr>
          <a:lstStyle/>
          <a:p>
            <a:r>
              <a:rPr lang="zh-CN" altLang="en-US" sz="2400" dirty="0"/>
              <a:t>微量热器</a:t>
            </a:r>
          </a:p>
        </p:txBody>
      </p:sp>
      <mc:AlternateContent xmlns:mc="http://schemas.openxmlformats.org/markup-compatibility/2006" xmlns:a14="http://schemas.microsoft.com/office/drawing/2010/main">
        <mc:Choice Requires="a14">
          <p:sp>
            <p:nvSpPr>
              <p:cNvPr id="18" name="矩形 17"/>
              <p:cNvSpPr/>
              <p:nvPr/>
            </p:nvSpPr>
            <p:spPr>
              <a:xfrm>
                <a:off x="1437082" y="4407960"/>
                <a:ext cx="2546659" cy="14334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mtClean="0">
                          <a:latin typeface="Cambria Math" panose="02040503050406030204" pitchFamily="18" charset="0"/>
                        </a:rPr>
                        <m:t>∆</m:t>
                      </m:r>
                      <m:r>
                        <m:rPr>
                          <m:sty m:val="p"/>
                        </m:rPr>
                        <a:rPr lang="zh-CN" altLang="en-US" i="0">
                          <a:latin typeface="Cambria Math" panose="02040503050406030204" pitchFamily="18" charset="0"/>
                        </a:rPr>
                        <m:t>T</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𝐸</m:t>
                          </m:r>
                        </m:num>
                        <m:den>
                          <m:d>
                            <m:dPr>
                              <m:begChr m:val=""/>
                              <m:ctrlPr>
                                <a:rPr lang="zh-CN" altLang="en-US" i="1">
                                  <a:latin typeface="Cambria Math" panose="02040503050406030204" pitchFamily="18" charset="0"/>
                                </a:rPr>
                              </m:ctrlPr>
                            </m:dPr>
                            <m:e>
                              <m:r>
                                <a:rPr lang="zh-CN" altLang="en-US" i="1">
                                  <a:latin typeface="Cambria Math" panose="02040503050406030204" pitchFamily="18" charset="0"/>
                                </a:rPr>
                                <m:t>𝐶</m:t>
                              </m:r>
                              <m:r>
                                <a:rPr lang="zh-CN" altLang="en-US" i="0">
                                  <a:latin typeface="Cambria Math" panose="02040503050406030204" pitchFamily="18" charset="0"/>
                                </a:rPr>
                                <m:t>(</m:t>
                              </m:r>
                              <m:r>
                                <a:rPr lang="zh-CN" altLang="en-US" i="1">
                                  <a:latin typeface="Cambria Math" panose="02040503050406030204" pitchFamily="18" charset="0"/>
                                </a:rPr>
                                <m:t>𝑇</m:t>
                              </m:r>
                            </m:e>
                          </m:d>
                        </m:den>
                      </m:f>
                      <m:r>
                        <m:rPr>
                          <m:sty m:val="p"/>
                        </m:rPr>
                        <a:rPr lang="zh-CN" altLang="en-US" i="0">
                          <a:latin typeface="Cambria Math" panose="02040503050406030204" pitchFamily="18" charset="0"/>
                        </a:rPr>
                        <m:t>ex</m:t>
                      </m:r>
                      <m:func>
                        <m:funcPr>
                          <m:ctrlPr>
                            <a:rPr lang="zh-CN" altLang="en-US" i="1">
                              <a:latin typeface="Cambria Math" panose="02040503050406030204" pitchFamily="18" charset="0"/>
                            </a:rPr>
                          </m:ctrlPr>
                        </m:funcPr>
                        <m:fName>
                          <m:r>
                            <m:rPr>
                              <m:sty m:val="p"/>
                            </m:rPr>
                            <a:rPr lang="zh-CN" altLang="en-US" i="0">
                              <a:latin typeface="Cambria Math" panose="02040503050406030204" pitchFamily="18" charset="0"/>
                            </a:rPr>
                            <m:t>p</m:t>
                          </m:r>
                        </m:fName>
                        <m:e>
                          <m:r>
                            <a:rPr lang="zh-CN" altLang="en-US" i="0">
                              <a:latin typeface="Cambria Math" panose="02040503050406030204" pitchFamily="18" charset="0"/>
                            </a:rPr>
                            <m:t>(</m:t>
                          </m:r>
                        </m:e>
                      </m:func>
                      <m:r>
                        <a:rPr lang="zh-CN" altLang="en-US" i="0">
                          <a:latin typeface="Cambria Math" panose="02040503050406030204" pitchFamily="18" charset="0"/>
                        </a:rPr>
                        <m:t>−</m:t>
                      </m:r>
                      <m:f>
                        <m:fPr>
                          <m:type m:val="lin"/>
                          <m:ctrlPr>
                            <a:rPr lang="zh-CN" altLang="en-US" i="1">
                              <a:latin typeface="Cambria Math" panose="02040503050406030204" pitchFamily="18" charset="0"/>
                            </a:rPr>
                          </m:ctrlPr>
                        </m:fPr>
                        <m:num>
                          <m:r>
                            <m:rPr>
                              <m:sty m:val="p"/>
                            </m:rPr>
                            <a:rPr lang="zh-CN" altLang="en-US" i="0">
                              <a:latin typeface="Cambria Math" panose="02040503050406030204" pitchFamily="18" charset="0"/>
                            </a:rPr>
                            <m:t>t</m:t>
                          </m:r>
                        </m:num>
                        <m:den>
                          <m:r>
                            <m:rPr>
                              <m:sty m:val="p"/>
                            </m:rPr>
                            <a:rPr lang="zh-CN" altLang="en-US" i="0">
                              <a:latin typeface="Cambria Math" panose="02040503050406030204" pitchFamily="18" charset="0"/>
                            </a:rPr>
                            <m:t>τ</m:t>
                          </m:r>
                        </m:den>
                      </m:f>
                      <m:r>
                        <a:rPr lang="zh-CN" altLang="en-US" i="0">
                          <a:latin typeface="Cambria Math" panose="02040503050406030204" pitchFamily="18" charset="0"/>
                        </a:rPr>
                        <m:t>)</m:t>
                      </m:r>
                    </m:oMath>
                  </m:oMathPara>
                </a14:m>
                <a:endParaRPr lang="en-US" altLang="zh-CN" i="0" dirty="0" smtClean="0">
                  <a:latin typeface="Cambria Math" panose="02040503050406030204" pitchFamily="18" charset="0"/>
                </a:endParaRPr>
              </a:p>
              <a:p>
                <a:endParaRPr lang="en-US" altLang="zh-CN"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zh-CN" altLang="en-US" i="0">
                          <a:latin typeface="Cambria Math" panose="02040503050406030204" pitchFamily="18" charset="0"/>
                        </a:rPr>
                        <m:t>τ</m:t>
                      </m:r>
                      <m:r>
                        <a:rPr lang="zh-CN" altLang="en-US" i="0">
                          <a:latin typeface="Cambria Math" panose="02040503050406030204" pitchFamily="18" charset="0"/>
                        </a:rPr>
                        <m:t>=</m:t>
                      </m:r>
                      <m:f>
                        <m:fPr>
                          <m:type m:val="skw"/>
                          <m:ctrlPr>
                            <a:rPr lang="zh-CN" altLang="en-US" i="1">
                              <a:latin typeface="Cambria Math" panose="02040503050406030204" pitchFamily="18" charset="0"/>
                            </a:rPr>
                          </m:ctrlPr>
                        </m:fPr>
                        <m:num>
                          <m:d>
                            <m:dPr>
                              <m:begChr m:val=""/>
                              <m:ctrlPr>
                                <a:rPr lang="zh-CN" altLang="en-US" i="1">
                                  <a:latin typeface="Cambria Math" panose="02040503050406030204" pitchFamily="18" charset="0"/>
                                </a:rPr>
                              </m:ctrlPr>
                            </m:dPr>
                            <m:e>
                              <m:r>
                                <a:rPr lang="zh-CN" altLang="en-US" i="1">
                                  <a:latin typeface="Cambria Math" panose="02040503050406030204" pitchFamily="18" charset="0"/>
                                </a:rPr>
                                <m:t>𝐶</m:t>
                              </m:r>
                              <m:r>
                                <a:rPr lang="zh-CN" altLang="en-US" i="0">
                                  <a:latin typeface="Cambria Math" panose="02040503050406030204" pitchFamily="18" charset="0"/>
                                </a:rPr>
                                <m:t>(</m:t>
                              </m:r>
                              <m:r>
                                <a:rPr lang="zh-CN" altLang="en-US" i="1">
                                  <a:latin typeface="Cambria Math" panose="02040503050406030204" pitchFamily="18" charset="0"/>
                                </a:rPr>
                                <m:t>𝑇</m:t>
                              </m:r>
                            </m:e>
                          </m:d>
                        </m:num>
                        <m:den>
                          <m:d>
                            <m:dPr>
                              <m:begChr m:val=""/>
                              <m:ctrlPr>
                                <a:rPr lang="zh-CN" altLang="en-US" i="1">
                                  <a:latin typeface="Cambria Math" panose="02040503050406030204" pitchFamily="18" charset="0"/>
                                </a:rPr>
                              </m:ctrlPr>
                            </m:dPr>
                            <m:e>
                              <m:r>
                                <a:rPr lang="zh-CN" altLang="en-US" i="1">
                                  <a:latin typeface="Cambria Math" panose="02040503050406030204" pitchFamily="18" charset="0"/>
                                </a:rPr>
                                <m:t>𝐺</m:t>
                              </m:r>
                              <m:r>
                                <a:rPr lang="zh-CN" altLang="en-US" i="0">
                                  <a:latin typeface="Cambria Math" panose="02040503050406030204" pitchFamily="18" charset="0"/>
                                </a:rPr>
                                <m:t>(</m:t>
                              </m:r>
                              <m:r>
                                <a:rPr lang="zh-CN" altLang="en-US" i="1">
                                  <a:latin typeface="Cambria Math" panose="02040503050406030204" pitchFamily="18" charset="0"/>
                                </a:rPr>
                                <m:t>𝑇</m:t>
                              </m:r>
                            </m:e>
                          </m:d>
                        </m:den>
                      </m:f>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1437082" y="4407960"/>
                <a:ext cx="2546659" cy="143340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1987827" y="3816625"/>
                <a:ext cx="2847770" cy="6562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C</m:t>
                      </m:r>
                      <m:d>
                        <m:dPr>
                          <m:ctrlPr>
                            <a:rPr lang="zh-CN" altLang="en-US" i="1">
                              <a:latin typeface="Cambria Math" panose="02040503050406030204" pitchFamily="18" charset="0"/>
                            </a:rPr>
                          </m:ctrlPr>
                        </m:dPr>
                        <m:e>
                          <m:r>
                            <m:rPr>
                              <m:sty m:val="p"/>
                            </m:rPr>
                            <a:rPr lang="zh-CN" altLang="en-US" i="0">
                              <a:latin typeface="Cambria Math" panose="02040503050406030204" pitchFamily="18" charset="0"/>
                            </a:rPr>
                            <m:t>T</m:t>
                          </m:r>
                        </m:e>
                      </m:d>
                      <m:r>
                        <a:rPr lang="zh-CN" altLang="en-US" i="0">
                          <a:latin typeface="Cambria Math" panose="02040503050406030204" pitchFamily="18" charset="0"/>
                        </a:rPr>
                        <m:t>=1944</m:t>
                      </m:r>
                      <m:f>
                        <m:fPr>
                          <m:ctrlPr>
                            <a:rPr lang="zh-CN" altLang="en-US" i="1">
                              <a:latin typeface="Cambria Math" panose="02040503050406030204" pitchFamily="18" charset="0"/>
                            </a:rPr>
                          </m:ctrlPr>
                        </m:fPr>
                        <m:num>
                          <m:r>
                            <a:rPr lang="zh-CN" altLang="en-US" i="1">
                              <a:latin typeface="Cambria Math" panose="02040503050406030204" pitchFamily="18" charset="0"/>
                            </a:rPr>
                            <m:t>𝑚</m:t>
                          </m:r>
                        </m:num>
                        <m:den>
                          <m:r>
                            <a:rPr lang="zh-CN" altLang="en-US" i="1">
                              <a:latin typeface="Cambria Math" panose="02040503050406030204" pitchFamily="18" charset="0"/>
                            </a:rPr>
                            <m:t>𝑀</m:t>
                          </m:r>
                        </m:den>
                      </m:f>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𝑇</m:t>
                          </m:r>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𝛩</m:t>
                              </m:r>
                            </m:e>
                            <m:sub>
                              <m:r>
                                <a:rPr lang="zh-CN" altLang="en-US" i="1">
                                  <a:latin typeface="Cambria Math" panose="02040503050406030204" pitchFamily="18" charset="0"/>
                                </a:rPr>
                                <m:t>𝐷</m:t>
                              </m:r>
                            </m:sub>
                          </m:sSub>
                        </m:den>
                      </m:f>
                      <m:sSup>
                        <m:sSupPr>
                          <m:ctrlPr>
                            <a:rPr lang="zh-CN" altLang="en-US" i="1">
                              <a:latin typeface="Cambria Math" panose="02040503050406030204" pitchFamily="18" charset="0"/>
                            </a:rPr>
                          </m:ctrlPr>
                        </m:sSupPr>
                        <m:e>
                          <m:r>
                            <a:rPr lang="en-US" altLang="zh-CN" b="0" i="1" smtClean="0">
                              <a:latin typeface="Cambria Math" panose="02040503050406030204" pitchFamily="18" charset="0"/>
                            </a:rPr>
                            <m:t>)</m:t>
                          </m:r>
                        </m:e>
                        <m:sup>
                          <m:r>
                            <a:rPr lang="zh-CN" altLang="en-US" i="0">
                              <a:latin typeface="Cambria Math" panose="02040503050406030204" pitchFamily="18" charset="0"/>
                            </a:rPr>
                            <m:t>3</m:t>
                          </m:r>
                        </m:sup>
                      </m:sSup>
                      <m:r>
                        <a:rPr lang="zh-CN" altLang="en-US" i="1">
                          <a:latin typeface="Cambria Math" panose="02040503050406030204" pitchFamily="18" charset="0"/>
                        </a:rPr>
                        <m:t>𝐽</m:t>
                      </m:r>
                      <m:sSup>
                        <m:sSupPr>
                          <m:ctrlPr>
                            <a:rPr lang="zh-CN" altLang="en-US" i="1">
                              <a:latin typeface="Cambria Math" panose="02040503050406030204" pitchFamily="18" charset="0"/>
                            </a:rPr>
                          </m:ctrlPr>
                        </m:sSupPr>
                        <m:e>
                          <m:r>
                            <a:rPr lang="zh-CN" altLang="en-US" i="1">
                              <a:latin typeface="Cambria Math" panose="02040503050406030204" pitchFamily="18" charset="0"/>
                            </a:rPr>
                            <m:t>𝐾</m:t>
                          </m:r>
                        </m:e>
                        <m:sup>
                          <m:r>
                            <a:rPr lang="zh-CN" altLang="en-US" i="0">
                              <a:latin typeface="Cambria Math" panose="02040503050406030204" pitchFamily="18" charset="0"/>
                            </a:rPr>
                            <m:t>−1</m:t>
                          </m:r>
                        </m:sup>
                      </m:sSup>
                    </m:oMath>
                  </m:oMathPara>
                </a14:m>
                <a:endParaRPr lang="zh-CN" altLang="en-US" dirty="0"/>
              </a:p>
            </p:txBody>
          </p:sp>
        </mc:Choice>
        <mc:Fallback xmlns="">
          <p:sp>
            <p:nvSpPr>
              <p:cNvPr id="19" name="矩形 18"/>
              <p:cNvSpPr>
                <a:spLocks noRot="1" noChangeAspect="1" noMove="1" noResize="1" noEditPoints="1" noAdjustHandles="1" noChangeArrowheads="1" noChangeShapeType="1" noTextEdit="1"/>
              </p:cNvSpPr>
              <p:nvPr/>
            </p:nvSpPr>
            <p:spPr>
              <a:xfrm>
                <a:off x="1987827" y="3816625"/>
                <a:ext cx="2847770" cy="65620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1434531" y="5865674"/>
                <a:ext cx="4205254" cy="369332"/>
              </a:xfrm>
              <a:prstGeom prst="rect">
                <a:avLst/>
              </a:prstGeom>
              <a:noFill/>
            </p:spPr>
            <p:txBody>
              <a:bodyPr wrap="none" rtlCol="0">
                <a:spAutoFit/>
              </a:bodyPr>
              <a:lstStyle/>
              <a:p>
                <a:r>
                  <a:rPr lang="zh-CN" altLang="en-US" dirty="0" smtClean="0"/>
                  <a:t>低温下</a:t>
                </a:r>
                <a:r>
                  <a:rPr lang="en-US" altLang="zh-CN" dirty="0" smtClean="0"/>
                  <a:t>(~10mK) </a:t>
                </a:r>
                <a:r>
                  <a:rPr lang="zh-CN" altLang="en-US" dirty="0" smtClean="0"/>
                  <a:t>可实现</a:t>
                </a:r>
                <a14:m>
                  <m:oMath xmlns:m="http://schemas.openxmlformats.org/officeDocument/2006/math">
                    <m:f>
                      <m:fPr>
                        <m:type m:val="lin"/>
                        <m:ctrlPr>
                          <a:rPr lang="zh-CN" altLang="en-US" i="1" smtClean="0">
                            <a:latin typeface="Cambria Math" panose="02040503050406030204" pitchFamily="18" charset="0"/>
                          </a:rPr>
                        </m:ctrlPr>
                      </m:fPr>
                      <m:num>
                        <m:r>
                          <a:rPr lang="zh-CN" altLang="en-US" i="1" smtClean="0">
                            <a:latin typeface="Cambria Math" panose="02040503050406030204" pitchFamily="18" charset="0"/>
                          </a:rPr>
                          <m:t>∆</m:t>
                        </m:r>
                        <m:r>
                          <a:rPr lang="en-US" altLang="zh-CN" b="0" i="1" smtClean="0">
                            <a:latin typeface="Cambria Math" panose="02040503050406030204" pitchFamily="18" charset="0"/>
                          </a:rPr>
                          <m:t>𝑇</m:t>
                        </m:r>
                      </m:num>
                      <m:den>
                        <m:r>
                          <a:rPr lang="zh-CN" altLang="en-US"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f>
                          <m:fPr>
                            <m:type m:val="lin"/>
                            <m:ctrlPr>
                              <a:rPr lang="en-US" altLang="zh-CN" b="0" i="1" smtClean="0">
                                <a:latin typeface="Cambria Math" panose="02040503050406030204" pitchFamily="18" charset="0"/>
                              </a:rPr>
                            </m:ctrlPr>
                          </m:fPr>
                          <m:num>
                            <m:r>
                              <a:rPr lang="zh-CN" altLang="en-US" b="0" i="1" smtClean="0">
                                <a:latin typeface="Cambria Math" panose="02040503050406030204" pitchFamily="18" charset="0"/>
                              </a:rPr>
                              <m:t>𝜇</m:t>
                            </m:r>
                            <m:r>
                              <a:rPr lang="en-US" altLang="zh-CN" b="0" i="1" smtClean="0">
                                <a:latin typeface="Cambria Math" panose="02040503050406030204" pitchFamily="18" charset="0"/>
                              </a:rPr>
                              <m:t>𝐾</m:t>
                            </m:r>
                          </m:num>
                          <m:den>
                            <m:r>
                              <a:rPr lang="en-US" altLang="zh-CN" b="0" i="1" smtClean="0">
                                <a:latin typeface="Cambria Math" panose="02040503050406030204" pitchFamily="18" charset="0"/>
                              </a:rPr>
                              <m:t>𝑘𝑒𝑉</m:t>
                            </m:r>
                          </m:den>
                        </m:f>
                      </m:den>
                    </m:f>
                  </m:oMath>
                </a14:m>
                <a:endParaRPr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1434531" y="5865674"/>
                <a:ext cx="4205254" cy="369332"/>
              </a:xfrm>
              <a:prstGeom prst="rect">
                <a:avLst/>
              </a:prstGeom>
              <a:blipFill>
                <a:blip r:embed="rId8"/>
                <a:stretch>
                  <a:fillRect l="-1159" t="-116393" r="-5217" b="-175410"/>
                </a:stretch>
              </a:blipFill>
            </p:spPr>
            <p:txBody>
              <a:bodyPr/>
              <a:lstStyle/>
              <a:p>
                <a:r>
                  <a:rPr lang="zh-CN" altLang="en-US">
                    <a:noFill/>
                  </a:rPr>
                  <a:t> </a:t>
                </a:r>
              </a:p>
            </p:txBody>
          </p:sp>
        </mc:Fallback>
      </mc:AlternateContent>
      <p:sp>
        <p:nvSpPr>
          <p:cNvPr id="2" name="文本框 1"/>
          <p:cNvSpPr txBox="1"/>
          <p:nvPr/>
        </p:nvSpPr>
        <p:spPr>
          <a:xfrm>
            <a:off x="1302026" y="1023730"/>
            <a:ext cx="3698448" cy="369332"/>
          </a:xfrm>
          <a:prstGeom prst="rect">
            <a:avLst/>
          </a:prstGeom>
          <a:noFill/>
        </p:spPr>
        <p:txBody>
          <a:bodyPr wrap="none" rtlCol="0">
            <a:spAutoFit/>
          </a:bodyPr>
          <a:lstStyle/>
          <a:p>
            <a:r>
              <a:rPr lang="en-US" altLang="zh-CN" b="1" dirty="0" smtClean="0">
                <a:solidFill>
                  <a:srgbClr val="FF0000"/>
                </a:solidFill>
              </a:rPr>
              <a:t>1.1 </a:t>
            </a:r>
            <a:r>
              <a:rPr lang="zh-CN" altLang="en-US" b="1" dirty="0">
                <a:solidFill>
                  <a:srgbClr val="FF0000"/>
                </a:solidFill>
              </a:rPr>
              <a:t>什么是微量热器</a:t>
            </a:r>
            <a:r>
              <a:rPr lang="en-US" altLang="zh-CN" dirty="0">
                <a:solidFill>
                  <a:srgbClr val="FF0000"/>
                </a:solidFill>
              </a:rPr>
              <a:t>”Bolometer</a:t>
            </a:r>
            <a:r>
              <a:rPr lang="zh-CN" altLang="en-US" dirty="0">
                <a:solidFill>
                  <a:srgbClr val="FF0000"/>
                </a:solidFill>
              </a:rPr>
              <a:t>“</a:t>
            </a:r>
            <a:r>
              <a:rPr lang="en-US" altLang="zh-CN" dirty="0">
                <a:solidFill>
                  <a:srgbClr val="FF0000"/>
                </a:solidFill>
              </a:rPr>
              <a:t> ? </a:t>
            </a:r>
            <a:endParaRPr lang="zh-CN" altLang="en-US" dirty="0">
              <a:solidFill>
                <a:srgbClr val="FF0000"/>
              </a:solidFill>
            </a:endParaRPr>
          </a:p>
        </p:txBody>
      </p:sp>
      <p:sp>
        <p:nvSpPr>
          <p:cNvPr id="3" name="文本框 2"/>
          <p:cNvSpPr txBox="1"/>
          <p:nvPr/>
        </p:nvSpPr>
        <p:spPr>
          <a:xfrm>
            <a:off x="1182757" y="496959"/>
            <a:ext cx="1269899" cy="461665"/>
          </a:xfrm>
          <a:prstGeom prst="rect">
            <a:avLst/>
          </a:prstGeom>
          <a:noFill/>
        </p:spPr>
        <p:txBody>
          <a:bodyPr wrap="none" rtlCol="0">
            <a:spAutoFit/>
          </a:bodyPr>
          <a:lstStyle/>
          <a:p>
            <a:r>
              <a:rPr lang="en-US" altLang="zh-CN" sz="2400" dirty="0" smtClean="0"/>
              <a:t>1</a:t>
            </a:r>
            <a:r>
              <a:rPr lang="zh-CN" altLang="en-US" sz="2400" dirty="0" smtClean="0"/>
              <a:t>、引言</a:t>
            </a:r>
            <a:endParaRPr lang="zh-CN" altLang="en-US" sz="2400" dirty="0"/>
          </a:p>
        </p:txBody>
      </p:sp>
      <p:sp>
        <p:nvSpPr>
          <p:cNvPr id="8" name="页脚占位符 7"/>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872121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822713" y="1639956"/>
            <a:ext cx="2395330" cy="11728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32243" y="3677477"/>
            <a:ext cx="2514600" cy="13914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217722" y="3362739"/>
            <a:ext cx="2514600" cy="13914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766930" y="1162878"/>
            <a:ext cx="646331" cy="369332"/>
          </a:xfrm>
          <a:prstGeom prst="rect">
            <a:avLst/>
          </a:prstGeom>
          <a:noFill/>
        </p:spPr>
        <p:txBody>
          <a:bodyPr wrap="none" rtlCol="0">
            <a:spAutoFit/>
          </a:bodyPr>
          <a:lstStyle/>
          <a:p>
            <a:r>
              <a:rPr lang="zh-CN" altLang="en-US" dirty="0" smtClean="0"/>
              <a:t>量热</a:t>
            </a:r>
            <a:endParaRPr lang="zh-CN" altLang="en-US" dirty="0"/>
          </a:p>
        </p:txBody>
      </p:sp>
      <p:sp>
        <p:nvSpPr>
          <p:cNvPr id="8" name="文本框 7"/>
          <p:cNvSpPr txBox="1"/>
          <p:nvPr/>
        </p:nvSpPr>
        <p:spPr>
          <a:xfrm>
            <a:off x="4992754" y="5257800"/>
            <a:ext cx="940906" cy="382582"/>
          </a:xfrm>
          <a:prstGeom prst="rect">
            <a:avLst/>
          </a:prstGeom>
          <a:noFill/>
        </p:spPr>
        <p:txBody>
          <a:bodyPr wrap="square" rtlCol="0">
            <a:spAutoFit/>
          </a:bodyPr>
          <a:lstStyle/>
          <a:p>
            <a:r>
              <a:rPr lang="zh-CN" altLang="en-US" dirty="0" smtClean="0"/>
              <a:t>闪烁光</a:t>
            </a:r>
            <a:endParaRPr lang="zh-CN" altLang="en-US" dirty="0"/>
          </a:p>
        </p:txBody>
      </p:sp>
      <p:sp>
        <p:nvSpPr>
          <p:cNvPr id="10" name="文本框 9"/>
          <p:cNvSpPr txBox="1"/>
          <p:nvPr/>
        </p:nvSpPr>
        <p:spPr>
          <a:xfrm>
            <a:off x="3120887" y="2027583"/>
            <a:ext cx="1814920" cy="523220"/>
          </a:xfrm>
          <a:prstGeom prst="rect">
            <a:avLst/>
          </a:prstGeom>
          <a:noFill/>
        </p:spPr>
        <p:txBody>
          <a:bodyPr wrap="none" rtlCol="0">
            <a:spAutoFit/>
          </a:bodyPr>
          <a:lstStyle/>
          <a:p>
            <a:r>
              <a:rPr lang="zh-CN" altLang="en-US" sz="1400" dirty="0" smtClean="0"/>
              <a:t>声子：</a:t>
            </a:r>
            <a:r>
              <a:rPr lang="en-US" altLang="zh-CN" sz="1400" dirty="0" err="1" smtClean="0"/>
              <a:t>meV</a:t>
            </a:r>
            <a:r>
              <a:rPr lang="en-US" altLang="zh-CN" sz="1400" dirty="0" smtClean="0"/>
              <a:t>/phonon</a:t>
            </a:r>
          </a:p>
          <a:p>
            <a:r>
              <a:rPr lang="zh-CN" altLang="en-US" sz="1400" dirty="0" smtClean="0"/>
              <a:t>能量转换效率：</a:t>
            </a:r>
            <a:r>
              <a:rPr lang="en-US" altLang="zh-CN" sz="1400" dirty="0" smtClean="0"/>
              <a:t>100%</a:t>
            </a:r>
            <a:endParaRPr lang="zh-CN" altLang="en-US" sz="1400" dirty="0"/>
          </a:p>
        </p:txBody>
      </p:sp>
      <p:sp>
        <p:nvSpPr>
          <p:cNvPr id="11" name="文本框 10"/>
          <p:cNvSpPr txBox="1"/>
          <p:nvPr/>
        </p:nvSpPr>
        <p:spPr>
          <a:xfrm>
            <a:off x="1643270" y="3730487"/>
            <a:ext cx="2071401" cy="523220"/>
          </a:xfrm>
          <a:prstGeom prst="rect">
            <a:avLst/>
          </a:prstGeom>
          <a:noFill/>
        </p:spPr>
        <p:txBody>
          <a:bodyPr wrap="none" rtlCol="0">
            <a:spAutoFit/>
          </a:bodyPr>
          <a:lstStyle/>
          <a:p>
            <a:r>
              <a:rPr lang="zh-CN" altLang="en-US" sz="1400" dirty="0" smtClean="0"/>
              <a:t>电子：</a:t>
            </a:r>
            <a:r>
              <a:rPr lang="en-US" altLang="zh-CN" sz="1400" dirty="0" smtClean="0"/>
              <a:t>~10eV/e-ion pair</a:t>
            </a:r>
          </a:p>
          <a:p>
            <a:r>
              <a:rPr lang="zh-CN" altLang="en-US" sz="1400" dirty="0" smtClean="0"/>
              <a:t>能量转换效率：</a:t>
            </a:r>
            <a:r>
              <a:rPr lang="en-US" altLang="zh-CN" sz="1400" dirty="0" smtClean="0"/>
              <a:t>~10%</a:t>
            </a:r>
            <a:endParaRPr lang="zh-CN" altLang="en-US" sz="1400" dirty="0"/>
          </a:p>
        </p:txBody>
      </p:sp>
      <p:sp>
        <p:nvSpPr>
          <p:cNvPr id="12" name="文本框 11"/>
          <p:cNvSpPr txBox="1"/>
          <p:nvPr/>
        </p:nvSpPr>
        <p:spPr>
          <a:xfrm>
            <a:off x="1696282" y="5022578"/>
            <a:ext cx="940906" cy="382582"/>
          </a:xfrm>
          <a:prstGeom prst="rect">
            <a:avLst/>
          </a:prstGeom>
          <a:noFill/>
        </p:spPr>
        <p:txBody>
          <a:bodyPr wrap="square" rtlCol="0">
            <a:spAutoFit/>
          </a:bodyPr>
          <a:lstStyle/>
          <a:p>
            <a:r>
              <a:rPr lang="zh-CN" altLang="en-US" dirty="0" smtClean="0"/>
              <a:t>电荷</a:t>
            </a:r>
            <a:endParaRPr lang="zh-CN" altLang="en-US" dirty="0"/>
          </a:p>
        </p:txBody>
      </p:sp>
      <p:sp>
        <p:nvSpPr>
          <p:cNvPr id="13" name="文本框 12"/>
          <p:cNvSpPr txBox="1"/>
          <p:nvPr/>
        </p:nvSpPr>
        <p:spPr>
          <a:xfrm>
            <a:off x="4767464" y="4051850"/>
            <a:ext cx="1959191" cy="523220"/>
          </a:xfrm>
          <a:prstGeom prst="rect">
            <a:avLst/>
          </a:prstGeom>
          <a:noFill/>
        </p:spPr>
        <p:txBody>
          <a:bodyPr wrap="none" rtlCol="0">
            <a:spAutoFit/>
          </a:bodyPr>
          <a:lstStyle/>
          <a:p>
            <a:r>
              <a:rPr lang="zh-CN" altLang="en-US" sz="1400" dirty="0"/>
              <a:t>荧光</a:t>
            </a:r>
            <a:r>
              <a:rPr lang="zh-CN" altLang="en-US" sz="1400" dirty="0" smtClean="0"/>
              <a:t>：</a:t>
            </a:r>
            <a:r>
              <a:rPr lang="en-US" altLang="zh-CN" sz="1400" dirty="0" smtClean="0"/>
              <a:t>~</a:t>
            </a:r>
            <a:r>
              <a:rPr lang="en-US" altLang="zh-CN" sz="1400" dirty="0" smtClean="0"/>
              <a:t>1keV/photon</a:t>
            </a:r>
            <a:endParaRPr lang="en-US" altLang="zh-CN" sz="1400" dirty="0" smtClean="0"/>
          </a:p>
          <a:p>
            <a:r>
              <a:rPr lang="zh-CN" altLang="en-US" sz="1400" dirty="0" smtClean="0"/>
              <a:t>能量转换效率：</a:t>
            </a:r>
            <a:r>
              <a:rPr lang="en-US" altLang="zh-CN" sz="1400" dirty="0" smtClean="0"/>
              <a:t>~2~3%</a:t>
            </a:r>
            <a:endParaRPr lang="zh-CN" altLang="en-US" sz="1400" dirty="0"/>
          </a:p>
        </p:txBody>
      </p:sp>
      <p:sp>
        <p:nvSpPr>
          <p:cNvPr id="14" name="文本框 13"/>
          <p:cNvSpPr txBox="1"/>
          <p:nvPr/>
        </p:nvSpPr>
        <p:spPr>
          <a:xfrm>
            <a:off x="5613471" y="1283735"/>
            <a:ext cx="4923143" cy="1200329"/>
          </a:xfrm>
          <a:prstGeom prst="rect">
            <a:avLst/>
          </a:prstGeom>
          <a:noFill/>
        </p:spPr>
        <p:txBody>
          <a:bodyPr wrap="none" rtlCol="0">
            <a:spAutoFit/>
          </a:bodyPr>
          <a:lstStyle/>
          <a:p>
            <a:r>
              <a:rPr lang="zh-CN" altLang="en-US" dirty="0"/>
              <a:t>粒子</a:t>
            </a:r>
            <a:r>
              <a:rPr lang="zh-CN" altLang="en-US" dirty="0" smtClean="0"/>
              <a:t>探测的三种不同途径：</a:t>
            </a:r>
            <a:endParaRPr lang="en-US" altLang="zh-CN" dirty="0" smtClean="0"/>
          </a:p>
          <a:p>
            <a:r>
              <a:rPr lang="zh-CN" altLang="en-US" dirty="0" smtClean="0"/>
              <a:t>微量热器的突出优点：</a:t>
            </a:r>
            <a:endParaRPr lang="en-US" altLang="zh-CN" dirty="0" smtClean="0"/>
          </a:p>
          <a:p>
            <a:r>
              <a:rPr lang="en-US" altLang="zh-CN" dirty="0" smtClean="0"/>
              <a:t>1</a:t>
            </a:r>
            <a:r>
              <a:rPr lang="zh-CN" altLang="en-US" dirty="0" smtClean="0"/>
              <a:t>、原则上所有介电晶体都可以用来作探测器；</a:t>
            </a:r>
            <a:endParaRPr lang="en-US" altLang="zh-CN" dirty="0" smtClean="0"/>
          </a:p>
          <a:p>
            <a:r>
              <a:rPr lang="en-US" altLang="zh-CN" dirty="0" smtClean="0"/>
              <a:t>2</a:t>
            </a:r>
            <a:r>
              <a:rPr lang="zh-CN" altLang="en-US" dirty="0" smtClean="0"/>
              <a:t>、特别好的能量分辨，特别低的探测能量阈；</a:t>
            </a:r>
            <a:endParaRPr lang="zh-CN" altLang="en-US" dirty="0"/>
          </a:p>
        </p:txBody>
      </p:sp>
      <p:sp>
        <p:nvSpPr>
          <p:cNvPr id="2" name="文本框 1"/>
          <p:cNvSpPr txBox="1"/>
          <p:nvPr/>
        </p:nvSpPr>
        <p:spPr>
          <a:xfrm>
            <a:off x="1083365" y="894523"/>
            <a:ext cx="2619628" cy="369332"/>
          </a:xfrm>
          <a:prstGeom prst="rect">
            <a:avLst/>
          </a:prstGeom>
          <a:noFill/>
        </p:spPr>
        <p:txBody>
          <a:bodyPr wrap="none" rtlCol="0">
            <a:spAutoFit/>
          </a:bodyPr>
          <a:lstStyle/>
          <a:p>
            <a:r>
              <a:rPr lang="en-US" altLang="zh-CN" b="1" dirty="0">
                <a:solidFill>
                  <a:srgbClr val="FF0000"/>
                </a:solidFill>
              </a:rPr>
              <a:t>1.2 </a:t>
            </a:r>
            <a:r>
              <a:rPr lang="zh-CN" altLang="en-US" b="1" dirty="0">
                <a:solidFill>
                  <a:srgbClr val="FF0000"/>
                </a:solidFill>
              </a:rPr>
              <a:t>微量热器</a:t>
            </a:r>
            <a:r>
              <a:rPr lang="zh-CN" altLang="en-US" b="1" dirty="0" smtClean="0">
                <a:solidFill>
                  <a:srgbClr val="FF0000"/>
                </a:solidFill>
              </a:rPr>
              <a:t>的固有特性</a:t>
            </a:r>
            <a:endParaRPr lang="zh-CN" altLang="en-US" b="1" dirty="0">
              <a:solidFill>
                <a:srgbClr val="FF0000"/>
              </a:solidFill>
            </a:endParaRPr>
          </a:p>
        </p:txBody>
      </p:sp>
      <p:sp>
        <p:nvSpPr>
          <p:cNvPr id="3" name="页脚占位符 2"/>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2893943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69776" y="845020"/>
            <a:ext cx="11170502" cy="3962400"/>
          </a:xfrm>
          <a:prstGeom prst="rect">
            <a:avLst/>
          </a:prstGeom>
        </p:spPr>
      </p:pic>
      <p:sp>
        <p:nvSpPr>
          <p:cNvPr id="5" name="文本框 4"/>
          <p:cNvSpPr txBox="1"/>
          <p:nvPr/>
        </p:nvSpPr>
        <p:spPr>
          <a:xfrm>
            <a:off x="2188990" y="4643184"/>
            <a:ext cx="9454832" cy="646331"/>
          </a:xfrm>
          <a:prstGeom prst="rect">
            <a:avLst/>
          </a:prstGeom>
          <a:noFill/>
        </p:spPr>
        <p:txBody>
          <a:bodyPr wrap="none" rtlCol="0">
            <a:spAutoFit/>
          </a:bodyPr>
          <a:lstStyle/>
          <a:p>
            <a:r>
              <a:rPr lang="zh-CN" altLang="en-US" dirty="0" smtClean="0"/>
              <a:t>图</a:t>
            </a:r>
            <a:r>
              <a:rPr lang="en-US" altLang="zh-CN" dirty="0" smtClean="0"/>
              <a:t>2.6</a:t>
            </a:r>
            <a:r>
              <a:rPr lang="zh-CN" altLang="en-US" dirty="0" smtClean="0"/>
              <a:t> 蓝宝石</a:t>
            </a:r>
            <a:r>
              <a:rPr lang="en-US" altLang="zh-CN" dirty="0" smtClean="0"/>
              <a:t>+W-TES</a:t>
            </a:r>
            <a:r>
              <a:rPr lang="zh-CN" altLang="en-US" dirty="0" smtClean="0"/>
              <a:t>微量热器的输出波形（</a:t>
            </a:r>
            <a:r>
              <a:rPr lang="en-US" altLang="zh-CN" dirty="0" smtClean="0"/>
              <a:t>a</a:t>
            </a:r>
            <a:r>
              <a:rPr lang="zh-CN" altLang="en-US" dirty="0" smtClean="0"/>
              <a:t>）上升，微妙，下降几毫秒（两种衰减成分） </a:t>
            </a:r>
            <a:r>
              <a:rPr lang="en-US" altLang="zh-CN" dirty="0" smtClean="0"/>
              <a:t>;</a:t>
            </a:r>
          </a:p>
          <a:p>
            <a:r>
              <a:rPr lang="zh-CN" altLang="en-US" dirty="0" smtClean="0"/>
              <a:t>以及对</a:t>
            </a:r>
            <a:r>
              <a:rPr lang="en-US" altLang="zh-CN" dirty="0" smtClean="0"/>
              <a:t>Al</a:t>
            </a:r>
            <a:r>
              <a:rPr lang="zh-CN" altLang="en-US" dirty="0" smtClean="0"/>
              <a:t>，</a:t>
            </a:r>
            <a:r>
              <a:rPr lang="en-US" altLang="zh-CN" dirty="0" smtClean="0"/>
              <a:t>Ti</a:t>
            </a:r>
            <a:r>
              <a:rPr lang="zh-CN" altLang="en-US" dirty="0" smtClean="0"/>
              <a:t>和</a:t>
            </a:r>
            <a:r>
              <a:rPr lang="en-US" altLang="zh-CN" dirty="0" err="1" smtClean="0"/>
              <a:t>Mn</a:t>
            </a:r>
            <a:r>
              <a:rPr lang="zh-CN" altLang="en-US" dirty="0" smtClean="0"/>
              <a:t>元素的特征</a:t>
            </a:r>
            <a:r>
              <a:rPr lang="en-US" altLang="zh-CN" dirty="0" smtClean="0"/>
              <a:t>X-</a:t>
            </a:r>
            <a:r>
              <a:rPr lang="zh-CN" altLang="en-US" dirty="0" smtClean="0"/>
              <a:t>射线的响应。对</a:t>
            </a:r>
            <a:r>
              <a:rPr lang="en-US" altLang="zh-CN" dirty="0" smtClean="0"/>
              <a:t>0.1</a:t>
            </a:r>
            <a:r>
              <a:rPr lang="zh-CN" altLang="en-US" dirty="0" smtClean="0"/>
              <a:t> </a:t>
            </a:r>
            <a:r>
              <a:rPr lang="en-US" altLang="zh-CN" dirty="0" err="1" smtClean="0"/>
              <a:t>keV</a:t>
            </a:r>
            <a:r>
              <a:rPr lang="en-US" altLang="zh-CN" dirty="0" smtClean="0"/>
              <a:t>  </a:t>
            </a:r>
            <a:r>
              <a:rPr lang="zh-CN" altLang="en-US" dirty="0" smtClean="0"/>
              <a:t>谱线可见</a:t>
            </a:r>
            <a:r>
              <a:rPr lang="en-US" altLang="zh-CN" dirty="0" smtClean="0"/>
              <a:t>(b)</a:t>
            </a:r>
            <a:endParaRPr lang="zh-CN" altLang="en-US" dirty="0"/>
          </a:p>
        </p:txBody>
      </p:sp>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2963944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71600" y="854765"/>
            <a:ext cx="3942105" cy="369332"/>
          </a:xfrm>
          <a:prstGeom prst="rect">
            <a:avLst/>
          </a:prstGeom>
          <a:noFill/>
        </p:spPr>
        <p:txBody>
          <a:bodyPr wrap="none" rtlCol="0">
            <a:spAutoFit/>
          </a:bodyPr>
          <a:lstStyle/>
          <a:p>
            <a:r>
              <a:rPr lang="en-US" altLang="zh-CN" b="1" dirty="0">
                <a:solidFill>
                  <a:srgbClr val="FF0000"/>
                </a:solidFill>
              </a:rPr>
              <a:t>1.3</a:t>
            </a:r>
            <a:r>
              <a:rPr lang="zh-CN" altLang="en-US" b="1" dirty="0">
                <a:solidFill>
                  <a:srgbClr val="FF0000"/>
                </a:solidFill>
              </a:rPr>
              <a:t>为什么要研制钼酸镉晶体微量热器</a:t>
            </a:r>
          </a:p>
        </p:txBody>
      </p:sp>
      <p:sp>
        <p:nvSpPr>
          <p:cNvPr id="6" name="文本框 5"/>
          <p:cNvSpPr txBox="1"/>
          <p:nvPr/>
        </p:nvSpPr>
        <p:spPr>
          <a:xfrm>
            <a:off x="2047461" y="1530626"/>
            <a:ext cx="184731" cy="369332"/>
          </a:xfrm>
          <a:prstGeom prst="rect">
            <a:avLst/>
          </a:prstGeom>
          <a:noFill/>
        </p:spPr>
        <p:txBody>
          <a:bodyPr wrap="none" rtlCol="0">
            <a:spAutoFit/>
          </a:bodyPr>
          <a:lstStyle/>
          <a:p>
            <a:endParaRPr lang="zh-CN" altLang="en-US" dirty="0"/>
          </a:p>
        </p:txBody>
      </p:sp>
      <p:pic>
        <p:nvPicPr>
          <p:cNvPr id="7" name="图片 6"/>
          <p:cNvPicPr>
            <a:picLocks noChangeAspect="1"/>
          </p:cNvPicPr>
          <p:nvPr/>
        </p:nvPicPr>
        <p:blipFill>
          <a:blip r:embed="rId2"/>
          <a:stretch>
            <a:fillRect/>
          </a:stretch>
        </p:blipFill>
        <p:spPr>
          <a:xfrm>
            <a:off x="5110879" y="1331509"/>
            <a:ext cx="6164551" cy="3996201"/>
          </a:xfrm>
          <a:prstGeom prst="rect">
            <a:avLst/>
          </a:prstGeom>
        </p:spPr>
      </p:pic>
      <p:sp>
        <p:nvSpPr>
          <p:cNvPr id="8" name="文本框 7"/>
          <p:cNvSpPr txBox="1"/>
          <p:nvPr/>
        </p:nvSpPr>
        <p:spPr>
          <a:xfrm>
            <a:off x="7752522" y="5764696"/>
            <a:ext cx="2640466" cy="369332"/>
          </a:xfrm>
          <a:prstGeom prst="rect">
            <a:avLst/>
          </a:prstGeom>
          <a:noFill/>
        </p:spPr>
        <p:txBody>
          <a:bodyPr wrap="none" rtlCol="0">
            <a:spAutoFit/>
          </a:bodyPr>
          <a:lstStyle/>
          <a:p>
            <a:r>
              <a:rPr lang="en-US" altLang="zh-CN" dirty="0" smtClean="0"/>
              <a:t>From CPC  </a:t>
            </a:r>
            <a:r>
              <a:rPr lang="en-US" altLang="zh-CN" dirty="0" err="1" smtClean="0"/>
              <a:t>xueminx</a:t>
            </a:r>
            <a:r>
              <a:rPr lang="en-US" altLang="zh-CN" dirty="0" smtClean="0"/>
              <a:t> pdf  </a:t>
            </a:r>
            <a:endParaRPr lang="zh-CN" altLang="en-US" dirty="0"/>
          </a:p>
        </p:txBody>
      </p:sp>
      <mc:AlternateContent xmlns:mc="http://schemas.openxmlformats.org/markup-compatibility/2006" xmlns:a14="http://schemas.microsoft.com/office/drawing/2010/main">
        <mc:Choice Requires="a14">
          <p:sp>
            <p:nvSpPr>
              <p:cNvPr id="9" name="文本框 8"/>
              <p:cNvSpPr txBox="1"/>
              <p:nvPr/>
            </p:nvSpPr>
            <p:spPr>
              <a:xfrm>
                <a:off x="218662" y="3041371"/>
                <a:ext cx="5083443" cy="1207638"/>
              </a:xfrm>
              <a:prstGeom prst="rect">
                <a:avLst/>
              </a:prstGeom>
              <a:noFill/>
            </p:spPr>
            <p:txBody>
              <a:bodyPr wrap="none" rtlCol="0">
                <a:spAutoFit/>
              </a:bodyPr>
              <a:lstStyle/>
              <a:p>
                <a:r>
                  <a:rPr lang="zh-CN" altLang="en-US" dirty="0" smtClean="0"/>
                  <a:t>初步研究表明：如果用钼酸镉晶体构建微量热器‘</a:t>
                </a:r>
                <a:endParaRPr lang="en-US" altLang="zh-CN" dirty="0" smtClean="0"/>
              </a:p>
              <a:p>
                <a:r>
                  <a:rPr lang="zh-CN" altLang="en-US" dirty="0" smtClean="0"/>
                  <a:t>经过</a:t>
                </a:r>
                <a:r>
                  <a:rPr lang="en-US" altLang="zh-CN" dirty="0" smtClean="0"/>
                  <a:t>100kg.year </a:t>
                </a:r>
                <a:r>
                  <a:rPr lang="zh-CN" altLang="en-US" dirty="0" smtClean="0"/>
                  <a:t>运行，即便没能发现无中微子衰</a:t>
                </a:r>
                <a:endParaRPr lang="en-US" altLang="zh-CN" dirty="0" smtClean="0"/>
              </a:p>
              <a:p>
                <a:r>
                  <a:rPr lang="zh-CN" altLang="en-US" dirty="0" smtClean="0"/>
                  <a:t>变的事件，也可以把</a:t>
                </a:r>
                <a14:m>
                  <m:oMath xmlns:m="http://schemas.openxmlformats.org/officeDocument/2006/math">
                    <m:sPre>
                      <m:sPrePr>
                        <m:ctrlPr>
                          <a:rPr lang="en-US" altLang="zh-CN" i="1" smtClean="0">
                            <a:latin typeface="Cambria Math" panose="02040503050406030204" pitchFamily="18" charset="0"/>
                          </a:rPr>
                        </m:ctrlPr>
                      </m:sPrePr>
                      <m:sub>
                        <m:r>
                          <a:rPr lang="en-US" altLang="zh-CN" b="0" i="1" smtClean="0">
                            <a:latin typeface="Cambria Math" panose="02040503050406030204" pitchFamily="18" charset="0"/>
                          </a:rPr>
                          <m:t>42</m:t>
                        </m:r>
                      </m:sub>
                      <m:sup>
                        <m:r>
                          <a:rPr lang="en-US" altLang="zh-CN" b="0" i="1" smtClean="0">
                            <a:latin typeface="Cambria Math" panose="02040503050406030204" pitchFamily="18" charset="0"/>
                          </a:rPr>
                          <m:t>100</m:t>
                        </m:r>
                      </m:sup>
                      <m:e>
                        <m:r>
                          <a:rPr lang="en-US" altLang="zh-CN" b="0" i="1" smtClean="0">
                            <a:latin typeface="Cambria Math" panose="02040503050406030204" pitchFamily="18" charset="0"/>
                          </a:rPr>
                          <m:t>𝑀𝑜</m:t>
                        </m:r>
                        <m:r>
                          <a:rPr lang="en-US" altLang="zh-CN" b="0" i="1" smtClean="0">
                            <a:latin typeface="Cambria Math" panose="02040503050406030204" pitchFamily="18" charset="0"/>
                          </a:rPr>
                          <m:t>,</m:t>
                        </m:r>
                        <m:sPre>
                          <m:sPrePr>
                            <m:ctrlPr>
                              <a:rPr lang="en-US" altLang="zh-CN" b="0" i="1" smtClean="0">
                                <a:latin typeface="Cambria Math" panose="02040503050406030204" pitchFamily="18" charset="0"/>
                              </a:rPr>
                            </m:ctrlPr>
                          </m:sPrePr>
                          <m:sub>
                            <m:r>
                              <a:rPr lang="en-US" altLang="zh-CN" b="0" i="1" smtClean="0">
                                <a:latin typeface="Cambria Math" panose="02040503050406030204" pitchFamily="18" charset="0"/>
                              </a:rPr>
                              <m:t>48</m:t>
                            </m:r>
                          </m:sub>
                          <m:sup>
                            <m:r>
                              <a:rPr lang="en-US" altLang="zh-CN" b="0" i="1" smtClean="0">
                                <a:latin typeface="Cambria Math" panose="02040503050406030204" pitchFamily="18" charset="0"/>
                              </a:rPr>
                              <m:t>116</m:t>
                            </m:r>
                          </m:sup>
                          <m:e>
                            <m:r>
                              <a:rPr lang="en-US" altLang="zh-CN" b="0" i="1" smtClean="0">
                                <a:latin typeface="Cambria Math" panose="02040503050406030204" pitchFamily="18" charset="0"/>
                              </a:rPr>
                              <m:t>𝐶𝑑</m:t>
                            </m:r>
                          </m:e>
                        </m:sPre>
                      </m:e>
                    </m:sPre>
                  </m:oMath>
                </a14:m>
                <a:r>
                  <a:rPr lang="zh-CN" altLang="en-US" dirty="0" smtClean="0"/>
                  <a:t> 的</a:t>
                </a:r>
                <a14:m>
                  <m:oMath xmlns:m="http://schemas.openxmlformats.org/officeDocument/2006/math">
                    <m:r>
                      <a:rPr lang="en-US" altLang="zh-CN" b="0" i="1" smtClean="0">
                        <a:latin typeface="Cambria Math" panose="02040503050406030204" pitchFamily="18" charset="0"/>
                      </a:rPr>
                      <m:t>0</m:t>
                    </m:r>
                    <m:r>
                      <m:rPr>
                        <m:sty m:val="p"/>
                      </m:rPr>
                      <a:rPr lang="el-GR" altLang="zh-CN" b="0" i="1" smtClean="0">
                        <a:latin typeface="Cambria Math" panose="02040503050406030204" pitchFamily="18" charset="0"/>
                      </a:rPr>
                      <m:t>ν</m:t>
                    </m:r>
                    <m:r>
                      <a:rPr lang="zh-CN" altLang="el-GR" b="0" i="1" smtClean="0">
                        <a:latin typeface="Cambria Math" panose="02040503050406030204" pitchFamily="18" charset="0"/>
                      </a:rPr>
                      <m:t>𝛽</m:t>
                    </m:r>
                    <m:r>
                      <a:rPr lang="zh-CN" altLang="en-US" b="0" i="1" smtClean="0">
                        <a:latin typeface="Cambria Math" panose="02040503050406030204" pitchFamily="18" charset="0"/>
                      </a:rPr>
                      <m:t>𝛽</m:t>
                    </m:r>
                  </m:oMath>
                </a14:m>
                <a:r>
                  <a:rPr lang="zh-CN" altLang="en-US" dirty="0" smtClean="0"/>
                  <a:t>衰变的</a:t>
                </a:r>
                <a:endParaRPr lang="en-US" altLang="zh-CN" dirty="0" smtClean="0"/>
              </a:p>
              <a:p>
                <a:r>
                  <a:rPr lang="zh-CN" altLang="en-US" dirty="0" smtClean="0"/>
                  <a:t>寿命下限提高一个量级</a:t>
                </a:r>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18662" y="3041371"/>
                <a:ext cx="5083443" cy="1207638"/>
              </a:xfrm>
              <a:prstGeom prst="rect">
                <a:avLst/>
              </a:prstGeom>
              <a:blipFill>
                <a:blip r:embed="rId3"/>
                <a:stretch>
                  <a:fillRect l="-1079" t="-3030" r="-240" b="-7071"/>
                </a:stretch>
              </a:blipFill>
            </p:spPr>
            <p:txBody>
              <a:bodyPr/>
              <a:lstStyle/>
              <a:p>
                <a:r>
                  <a:rPr lang="zh-CN" altLang="en-US">
                    <a:noFill/>
                  </a:rPr>
                  <a:t> </a:t>
                </a:r>
              </a:p>
            </p:txBody>
          </p:sp>
        </mc:Fallback>
      </mc:AlternateContent>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421570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53548" y="1083365"/>
            <a:ext cx="4432624" cy="461665"/>
          </a:xfrm>
          <a:prstGeom prst="rect">
            <a:avLst/>
          </a:prstGeom>
          <a:noFill/>
        </p:spPr>
        <p:txBody>
          <a:bodyPr wrap="none" rtlCol="0">
            <a:spAutoFit/>
          </a:bodyPr>
          <a:lstStyle/>
          <a:p>
            <a:r>
              <a:rPr lang="en-US" altLang="zh-CN" sz="2400" b="1" dirty="0" smtClean="0"/>
              <a:t>2</a:t>
            </a:r>
            <a:r>
              <a:rPr lang="zh-CN" altLang="en-US" sz="2400" b="1" dirty="0" smtClean="0"/>
              <a:t>、</a:t>
            </a:r>
            <a:r>
              <a:rPr lang="en-US" altLang="zh-CN" sz="2400" b="1" dirty="0"/>
              <a:t> </a:t>
            </a:r>
            <a:r>
              <a:rPr lang="zh-CN" altLang="en-US" sz="2400" b="1" dirty="0" smtClean="0"/>
              <a:t>钼</a:t>
            </a:r>
            <a:r>
              <a:rPr lang="zh-CN" altLang="en-US" sz="2400" b="1" dirty="0"/>
              <a:t>酸镉晶体微量热器的研制</a:t>
            </a:r>
          </a:p>
        </p:txBody>
      </p:sp>
      <p:sp>
        <p:nvSpPr>
          <p:cNvPr id="5" name="文本框 4"/>
          <p:cNvSpPr txBox="1"/>
          <p:nvPr/>
        </p:nvSpPr>
        <p:spPr>
          <a:xfrm>
            <a:off x="1311965" y="1908313"/>
            <a:ext cx="1864613" cy="369332"/>
          </a:xfrm>
          <a:prstGeom prst="rect">
            <a:avLst/>
          </a:prstGeom>
          <a:noFill/>
        </p:spPr>
        <p:txBody>
          <a:bodyPr wrap="none" rtlCol="0">
            <a:spAutoFit/>
          </a:bodyPr>
          <a:lstStyle/>
          <a:p>
            <a:r>
              <a:rPr lang="en-US" altLang="zh-CN" b="1" dirty="0"/>
              <a:t>2.1</a:t>
            </a:r>
            <a:r>
              <a:rPr lang="zh-CN" altLang="en-US" b="1" dirty="0"/>
              <a:t>、钼酸镉晶体</a:t>
            </a:r>
            <a:endParaRPr lang="en-US" altLang="zh-CN" b="1" dirty="0"/>
          </a:p>
        </p:txBody>
      </p:sp>
      <p:pic>
        <p:nvPicPr>
          <p:cNvPr id="6" name="图片 5" descr="note%20for%20CMO_small/CMO1.png"/>
          <p:cNvPicPr/>
          <p:nvPr/>
        </p:nvPicPr>
        <p:blipFill>
          <a:blip r:embed="rId2">
            <a:extLst>
              <a:ext uri="{28A0092B-C50C-407E-A947-70E740481C1C}">
                <a14:useLocalDpi xmlns:a14="http://schemas.microsoft.com/office/drawing/2010/main" val="0"/>
              </a:ext>
            </a:extLst>
          </a:blip>
          <a:srcRect/>
          <a:stretch>
            <a:fillRect/>
          </a:stretch>
        </p:blipFill>
        <p:spPr bwMode="auto">
          <a:xfrm>
            <a:off x="6982901" y="1580321"/>
            <a:ext cx="2648116" cy="2303558"/>
          </a:xfrm>
          <a:prstGeom prst="rect">
            <a:avLst/>
          </a:prstGeom>
          <a:noFill/>
          <a:ln>
            <a:noFill/>
          </a:ln>
        </p:spPr>
      </p:pic>
      <mc:AlternateContent xmlns:mc="http://schemas.openxmlformats.org/markup-compatibility/2006">
        <mc:Choice xmlns:a14="http://schemas.microsoft.com/office/drawing/2010/main" Requires="a14">
          <p:sp>
            <p:nvSpPr>
              <p:cNvPr id="7" name="文本框 6"/>
              <p:cNvSpPr txBox="1"/>
              <p:nvPr/>
            </p:nvSpPr>
            <p:spPr>
              <a:xfrm>
                <a:off x="6728797" y="3935898"/>
                <a:ext cx="3185487" cy="646331"/>
              </a:xfrm>
              <a:prstGeom prst="rect">
                <a:avLst/>
              </a:prstGeom>
              <a:noFill/>
            </p:spPr>
            <p:txBody>
              <a:bodyPr wrap="none" rtlCol="0">
                <a:spAutoFit/>
              </a:bodyPr>
              <a:lstStyle/>
              <a:p>
                <a:r>
                  <a:rPr lang="zh-CN" altLang="en-US" dirty="0" smtClean="0"/>
                  <a:t>钼酸镉晶体（宁波大学研制）</a:t>
                </a:r>
                <a:endParaRPr lang="en-US" altLang="zh-CN" dirty="0" smtClean="0"/>
              </a:p>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𝜑</m:t>
                      </m:r>
                      <m:r>
                        <a:rPr lang="en-US" altLang="zh-CN" i="1" dirty="0">
                          <a:latin typeface="Cambria Math" panose="02040503050406030204" pitchFamily="18" charset="0"/>
                        </a:rPr>
                        <m:t>2</m:t>
                      </m:r>
                      <m:r>
                        <a:rPr lang="en-US" altLang="zh-CN" i="1" dirty="0">
                          <a:latin typeface="Cambria Math" panose="02040503050406030204" pitchFamily="18" charset="0"/>
                        </a:rPr>
                        <m:t>5</m:t>
                      </m:r>
                      <m:r>
                        <a:rPr lang="en-US" altLang="zh-CN" b="0" i="1" dirty="0" smtClean="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4</m:t>
                      </m:r>
                      <m:r>
                        <a:rPr lang="en-US" altLang="zh-CN" b="0" i="1" dirty="0" smtClean="0">
                          <a:latin typeface="Cambria Math" panose="02040503050406030204" pitchFamily="18" charset="0"/>
                          <a:ea typeface="Cambria Math" panose="02040503050406030204" pitchFamily="18" charset="0"/>
                        </a:rPr>
                        <m:t>5</m:t>
                      </m:r>
                      <m:d>
                        <m:dPr>
                          <m:ctrlPr>
                            <a:rPr lang="en-US" altLang="zh-CN" b="0" i="1" dirty="0" smtClean="0">
                              <a:latin typeface="Cambria Math" panose="02040503050406030204" pitchFamily="18" charset="0"/>
                              <a:ea typeface="Cambria Math" panose="02040503050406030204" pitchFamily="18" charset="0"/>
                            </a:rPr>
                          </m:ctrlPr>
                        </m:dPr>
                        <m:e>
                          <m:r>
                            <m:rPr>
                              <m:sty m:val="p"/>
                            </m:rPr>
                            <a:rPr lang="en-US" altLang="zh-CN" b="0" i="0" dirty="0" smtClean="0">
                              <a:latin typeface="Cambria Math" panose="02040503050406030204" pitchFamily="18" charset="0"/>
                              <a:ea typeface="Cambria Math" panose="02040503050406030204" pitchFamily="18" charset="0"/>
                            </a:rPr>
                            <m:t>mm</m:t>
                          </m:r>
                        </m:e>
                      </m:d>
                      <m:r>
                        <m:rPr>
                          <m:sty m:val="p"/>
                        </m:rPr>
                        <a:rPr lang="en-US" altLang="zh-CN" b="0" i="0" dirty="0" smtClean="0">
                          <a:latin typeface="Cambria Math" panose="02040503050406030204" pitchFamily="18" charset="0"/>
                          <a:ea typeface="Cambria Math" panose="02040503050406030204" pitchFamily="18" charset="0"/>
                        </a:rPr>
                        <m:t>CdMo</m:t>
                      </m:r>
                      <m:sSub>
                        <m:sSubPr>
                          <m:ctrlPr>
                            <a:rPr lang="en-US" altLang="zh-CN" b="0" i="1" dirty="0" smtClean="0">
                              <a:latin typeface="Cambria Math" panose="02040503050406030204" pitchFamily="18" charset="0"/>
                              <a:ea typeface="Cambria Math" panose="02040503050406030204" pitchFamily="18" charset="0"/>
                            </a:rPr>
                          </m:ctrlPr>
                        </m:sSubPr>
                        <m:e>
                          <m:r>
                            <m:rPr>
                              <m:sty m:val="p"/>
                            </m:rPr>
                            <a:rPr lang="en-US" altLang="zh-CN" i="1" dirty="0">
                              <a:latin typeface="Cambria Math" panose="02040503050406030204" pitchFamily="18" charset="0"/>
                              <a:ea typeface="Cambria Math" panose="02040503050406030204" pitchFamily="18" charset="0"/>
                            </a:rPr>
                            <m:t>O</m:t>
                          </m:r>
                        </m:e>
                        <m:sub>
                          <m:r>
                            <a:rPr lang="en-US" altLang="zh-CN" i="1" dirty="0">
                              <a:latin typeface="Cambria Math" panose="02040503050406030204" pitchFamily="18" charset="0"/>
                              <a:ea typeface="Cambria Math" panose="02040503050406030204" pitchFamily="18" charset="0"/>
                            </a:rPr>
                            <m:t>4</m:t>
                          </m:r>
                        </m:sub>
                      </m:sSub>
                    </m:oMath>
                  </m:oMathPara>
                </a14:m>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6728797" y="3935898"/>
                <a:ext cx="3185487" cy="646331"/>
              </a:xfrm>
              <a:prstGeom prst="rect">
                <a:avLst/>
              </a:prstGeom>
              <a:blipFill>
                <a:blip r:embed="rId3"/>
                <a:stretch>
                  <a:fillRect l="-1724" t="-5660" r="-1149" b="-2830"/>
                </a:stretch>
              </a:blipFill>
            </p:spPr>
            <p:txBody>
              <a:bodyPr/>
              <a:lstStyle/>
              <a:p>
                <a:r>
                  <a:rPr lang="zh-CN" altLang="en-US">
                    <a:noFill/>
                  </a:rPr>
                  <a:t> </a:t>
                </a:r>
              </a:p>
            </p:txBody>
          </p:sp>
        </mc:Fallback>
      </mc:AlternateContent>
      <p:pic>
        <p:nvPicPr>
          <p:cNvPr id="8" name="图片 7"/>
          <p:cNvPicPr>
            <a:picLocks noChangeAspect="1"/>
          </p:cNvPicPr>
          <p:nvPr/>
        </p:nvPicPr>
        <p:blipFill>
          <a:blip r:embed="rId4"/>
          <a:stretch>
            <a:fillRect/>
          </a:stretch>
        </p:blipFill>
        <p:spPr>
          <a:xfrm>
            <a:off x="563705" y="2251282"/>
            <a:ext cx="6095026" cy="1838600"/>
          </a:xfrm>
          <a:prstGeom prst="rect">
            <a:avLst/>
          </a:prstGeom>
        </p:spPr>
      </p:pic>
      <p:pic>
        <p:nvPicPr>
          <p:cNvPr id="9" name="图片 8"/>
          <p:cNvPicPr>
            <a:picLocks noChangeAspect="1"/>
          </p:cNvPicPr>
          <p:nvPr/>
        </p:nvPicPr>
        <p:blipFill>
          <a:blip r:embed="rId5"/>
          <a:stretch>
            <a:fillRect/>
          </a:stretch>
        </p:blipFill>
        <p:spPr>
          <a:xfrm>
            <a:off x="2470846" y="4272695"/>
            <a:ext cx="2757825" cy="1612400"/>
          </a:xfrm>
          <a:prstGeom prst="rect">
            <a:avLst/>
          </a:prstGeom>
        </p:spPr>
      </p:pic>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2271444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80930" y="1113183"/>
            <a:ext cx="2749471" cy="369332"/>
          </a:xfrm>
          <a:prstGeom prst="rect">
            <a:avLst/>
          </a:prstGeom>
          <a:noFill/>
        </p:spPr>
        <p:txBody>
          <a:bodyPr wrap="none" rtlCol="0">
            <a:spAutoFit/>
          </a:bodyPr>
          <a:lstStyle/>
          <a:p>
            <a:r>
              <a:rPr lang="en-US" altLang="zh-CN" b="1" dirty="0"/>
              <a:t>2.2</a:t>
            </a:r>
            <a:r>
              <a:rPr lang="zh-CN" altLang="en-US" b="1" dirty="0"/>
              <a:t>、温度传感器</a:t>
            </a:r>
            <a:r>
              <a:rPr lang="en-US" altLang="zh-CN" b="1" dirty="0"/>
              <a:t>NTD-Ge</a:t>
            </a:r>
          </a:p>
        </p:txBody>
      </p:sp>
      <mc:AlternateContent xmlns:mc="http://schemas.openxmlformats.org/markup-compatibility/2006" xmlns:a14="http://schemas.microsoft.com/office/drawing/2010/main">
        <mc:Choice Requires="a14">
          <p:sp>
            <p:nvSpPr>
              <p:cNvPr id="5" name="矩形 4"/>
              <p:cNvSpPr/>
              <p:nvPr/>
            </p:nvSpPr>
            <p:spPr>
              <a:xfrm>
                <a:off x="4402622" y="5142812"/>
                <a:ext cx="2624343" cy="7468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ρ</m:t>
                      </m:r>
                      <m:d>
                        <m:dPr>
                          <m:ctrlPr>
                            <a:rPr lang="zh-CN" altLang="en-US" i="1">
                              <a:latin typeface="Cambria Math" panose="02040503050406030204" pitchFamily="18" charset="0"/>
                            </a:rPr>
                          </m:ctrlPr>
                        </m:dPr>
                        <m:e>
                          <m:r>
                            <m:rPr>
                              <m:sty m:val="p"/>
                            </m:rPr>
                            <a:rPr lang="zh-CN" altLang="en-US" i="0">
                              <a:latin typeface="Cambria Math" panose="02040503050406030204" pitchFamily="18" charset="0"/>
                            </a:rPr>
                            <m:t>T</m:t>
                          </m:r>
                        </m:e>
                      </m:d>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𝜌</m:t>
                          </m:r>
                        </m:e>
                        <m:sub>
                          <m:r>
                            <a:rPr lang="zh-CN" altLang="en-US" i="0">
                              <a:latin typeface="Cambria Math" panose="02040503050406030204" pitchFamily="18" charset="0"/>
                            </a:rPr>
                            <m:t>0</m:t>
                          </m:r>
                        </m:sub>
                      </m:sSub>
                      <m:sSup>
                        <m:sSupPr>
                          <m:ctrlPr>
                            <a:rPr lang="zh-CN" altLang="en-US" i="1">
                              <a:latin typeface="Cambria Math" panose="02040503050406030204" pitchFamily="18" charset="0"/>
                            </a:rPr>
                          </m:ctrlPr>
                        </m:sSupPr>
                        <m:e>
                          <m:d>
                            <m:dPr>
                              <m:begChr m:val=""/>
                              <m:ctrlPr>
                                <a:rPr lang="zh-CN" altLang="en-US" i="1">
                                  <a:latin typeface="Cambria Math" panose="02040503050406030204" pitchFamily="18" charset="0"/>
                                </a:rPr>
                              </m:ctrlPr>
                            </m:dPr>
                            <m:e>
                              <m:r>
                                <m:rPr>
                                  <m:sty m:val="p"/>
                                </m:rPr>
                                <a:rPr lang="zh-CN" altLang="en-US" i="0">
                                  <a:latin typeface="Cambria Math" panose="02040503050406030204" pitchFamily="18" charset="0"/>
                                </a:rPr>
                                <m:t>ex</m:t>
                              </m:r>
                              <m:func>
                                <m:funcPr>
                                  <m:ctrlPr>
                                    <a:rPr lang="zh-CN" altLang="en-US" i="1">
                                      <a:latin typeface="Cambria Math" panose="02040503050406030204" pitchFamily="18" charset="0"/>
                                    </a:rPr>
                                  </m:ctrlPr>
                                </m:funcPr>
                                <m:fName>
                                  <m:r>
                                    <m:rPr>
                                      <m:sty m:val="p"/>
                                    </m:rPr>
                                    <a:rPr lang="zh-CN" altLang="en-US" i="0">
                                      <a:latin typeface="Cambria Math" panose="02040503050406030204" pitchFamily="18" charset="0"/>
                                    </a:rPr>
                                    <m:t>p</m:t>
                                  </m:r>
                                </m:fName>
                                <m:e>
                                  <m:r>
                                    <a:rPr lang="zh-CN" altLang="en-US" i="0">
                                      <a:latin typeface="Cambria Math" panose="02040503050406030204" pitchFamily="18" charset="0"/>
                                    </a:rPr>
                                    <m:t>(</m:t>
                                  </m:r>
                                </m:e>
                              </m:func>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𝑇</m:t>
                                      </m:r>
                                    </m:e>
                                    <m:sub>
                                      <m:r>
                                        <a:rPr lang="zh-CN" altLang="en-US" i="0">
                                          <a:latin typeface="Cambria Math" panose="02040503050406030204" pitchFamily="18" charset="0"/>
                                        </a:rPr>
                                        <m:t>0</m:t>
                                      </m:r>
                                    </m:sub>
                                  </m:sSub>
                                </m:num>
                                <m:den>
                                  <m:r>
                                    <a:rPr lang="zh-CN" altLang="en-US" i="1">
                                      <a:latin typeface="Cambria Math" panose="02040503050406030204" pitchFamily="18" charset="0"/>
                                    </a:rPr>
                                    <m:t>𝑇</m:t>
                                  </m:r>
                                </m:den>
                              </m:f>
                            </m:e>
                          </m:d>
                        </m:e>
                        <m:sup>
                          <m:r>
                            <a:rPr lang="zh-CN" altLang="en-US" i="1">
                              <a:latin typeface="Cambria Math" panose="02040503050406030204" pitchFamily="18" charset="0"/>
                            </a:rPr>
                            <m:t>𝛼</m:t>
                          </m:r>
                        </m:sup>
                      </m:sSup>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4402622" y="5142812"/>
                <a:ext cx="2624343" cy="746808"/>
              </a:xfrm>
              <a:prstGeom prst="rect">
                <a:avLst/>
              </a:prstGeom>
              <a:blipFill>
                <a:blip r:embed="rId2"/>
                <a:stretch>
                  <a:fillRect/>
                </a:stretch>
              </a:blipFill>
            </p:spPr>
            <p:txBody>
              <a:bodyPr/>
              <a:lstStyle/>
              <a:p>
                <a:r>
                  <a:rPr lang="zh-CN" altLang="en-US">
                    <a:noFill/>
                  </a:rPr>
                  <a:t> </a:t>
                </a:r>
              </a:p>
            </p:txBody>
          </p:sp>
        </mc:Fallback>
      </mc:AlternateContent>
      <p:pic>
        <p:nvPicPr>
          <p:cNvPr id="6" name="图片 5"/>
          <p:cNvPicPr/>
          <p:nvPr/>
        </p:nvPicPr>
        <p:blipFill>
          <a:blip r:embed="rId3"/>
          <a:stretch>
            <a:fillRect/>
          </a:stretch>
        </p:blipFill>
        <p:spPr>
          <a:xfrm>
            <a:off x="2514601" y="1939716"/>
            <a:ext cx="6917634" cy="3129242"/>
          </a:xfrm>
          <a:prstGeom prst="rect">
            <a:avLst/>
          </a:prstGeom>
        </p:spPr>
      </p:pic>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3228808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03243" y="1033670"/>
            <a:ext cx="1189749" cy="369332"/>
          </a:xfrm>
          <a:prstGeom prst="rect">
            <a:avLst/>
          </a:prstGeom>
          <a:noFill/>
        </p:spPr>
        <p:txBody>
          <a:bodyPr wrap="none" rtlCol="0">
            <a:spAutoFit/>
          </a:bodyPr>
          <a:lstStyle/>
          <a:p>
            <a:r>
              <a:rPr lang="en-US" altLang="zh-CN" b="1" dirty="0"/>
              <a:t>2.3</a:t>
            </a:r>
            <a:r>
              <a:rPr lang="zh-CN" altLang="en-US" b="1" dirty="0"/>
              <a:t>、安装</a:t>
            </a:r>
            <a:endParaRPr lang="en-US" altLang="zh-CN" b="1" dirty="0"/>
          </a:p>
        </p:txBody>
      </p:sp>
      <p:grpSp>
        <p:nvGrpSpPr>
          <p:cNvPr id="10" name="组合 9"/>
          <p:cNvGrpSpPr/>
          <p:nvPr/>
        </p:nvGrpSpPr>
        <p:grpSpPr>
          <a:xfrm>
            <a:off x="1430848" y="1580321"/>
            <a:ext cx="9013554" cy="3440702"/>
            <a:chOff x="1430848" y="2216427"/>
            <a:chExt cx="9013554" cy="3440702"/>
          </a:xfrm>
        </p:grpSpPr>
        <p:pic>
          <p:nvPicPr>
            <p:cNvPr id="8" name="图片 7"/>
            <p:cNvPicPr>
              <a:picLocks noChangeAspect="1"/>
            </p:cNvPicPr>
            <p:nvPr/>
          </p:nvPicPr>
          <p:blipFill>
            <a:blip r:embed="rId2"/>
            <a:stretch>
              <a:fillRect/>
            </a:stretch>
          </p:blipFill>
          <p:spPr>
            <a:xfrm>
              <a:off x="1430848" y="2216427"/>
              <a:ext cx="6141709" cy="3440702"/>
            </a:xfrm>
            <a:prstGeom prst="rect">
              <a:avLst/>
            </a:prstGeom>
          </p:spPr>
        </p:pic>
        <p:pic>
          <p:nvPicPr>
            <p:cNvPr id="9" name="图片 8"/>
            <p:cNvPicPr>
              <a:picLocks noChangeAspect="1"/>
            </p:cNvPicPr>
            <p:nvPr/>
          </p:nvPicPr>
          <p:blipFill>
            <a:blip r:embed="rId3"/>
            <a:stretch>
              <a:fillRect/>
            </a:stretch>
          </p:blipFill>
          <p:spPr>
            <a:xfrm>
              <a:off x="7505179" y="2216427"/>
              <a:ext cx="2939223" cy="3440702"/>
            </a:xfrm>
            <a:prstGeom prst="rect">
              <a:avLst/>
            </a:prstGeom>
          </p:spPr>
        </p:pic>
      </p:grpSp>
      <mc:AlternateContent xmlns:mc="http://schemas.openxmlformats.org/markup-compatibility/2006" xmlns:a14="http://schemas.microsoft.com/office/drawing/2010/main">
        <mc:Choice Requires="a14">
          <p:sp>
            <p:nvSpPr>
              <p:cNvPr id="11" name="文本框 10"/>
              <p:cNvSpPr txBox="1"/>
              <p:nvPr/>
            </p:nvSpPr>
            <p:spPr>
              <a:xfrm>
                <a:off x="1103243" y="5237922"/>
                <a:ext cx="10663497" cy="646331"/>
              </a:xfrm>
              <a:prstGeom prst="rect">
                <a:avLst/>
              </a:prstGeom>
              <a:noFill/>
            </p:spPr>
            <p:txBody>
              <a:bodyPr wrap="none" rtlCol="0">
                <a:spAutoFit/>
              </a:bodyPr>
              <a:lstStyle/>
              <a:p>
                <a:r>
                  <a:rPr lang="en-US" altLang="zh-CN" dirty="0" smtClean="0"/>
                  <a:t>1</a:t>
                </a:r>
                <a:r>
                  <a:rPr lang="zh-CN" altLang="en-US" dirty="0" smtClean="0"/>
                  <a:t>、铜镀金的框架（</a:t>
                </a:r>
                <a:r>
                  <a:rPr lang="en-US" altLang="zh-CN" dirty="0" smtClean="0"/>
                  <a:t>10~20mK</a:t>
                </a:r>
                <a:r>
                  <a:rPr lang="zh-CN" altLang="en-US" dirty="0" smtClean="0"/>
                  <a:t>）</a:t>
                </a:r>
                <a:r>
                  <a:rPr lang="en-US" altLang="zh-CN" dirty="0" smtClean="0"/>
                  <a:t>2 </a:t>
                </a:r>
                <a:r>
                  <a:rPr lang="zh-CN" altLang="en-US" dirty="0" smtClean="0"/>
                  <a:t>晶体通过</a:t>
                </a:r>
                <a:r>
                  <a:rPr lang="en-US" altLang="zh-CN" dirty="0" smtClean="0"/>
                  <a:t>PTFE</a:t>
                </a:r>
                <a:r>
                  <a:rPr lang="zh-CN" altLang="en-US" dirty="0" smtClean="0"/>
                  <a:t>配件“热连接”固定在铜框上，</a:t>
                </a:r>
                <a:r>
                  <a:rPr lang="en-US" altLang="zh-CN" dirty="0" smtClean="0"/>
                  <a:t>3 </a:t>
                </a:r>
                <a:r>
                  <a:rPr lang="zh-CN" altLang="en-US" dirty="0" smtClean="0"/>
                  <a:t>底面</a:t>
                </a:r>
                <a:r>
                  <a:rPr lang="en-US" altLang="zh-CN" dirty="0" smtClean="0"/>
                  <a:t>Ge</a:t>
                </a:r>
                <a:r>
                  <a:rPr lang="zh-CN" altLang="en-US" dirty="0" smtClean="0"/>
                  <a:t>片光收集器（</a:t>
                </a:r>
                <a:r>
                  <a:rPr lang="en-US" altLang="zh-CN" dirty="0" smtClean="0"/>
                  <a:t>LD</a:t>
                </a:r>
                <a:r>
                  <a:rPr lang="zh-CN" altLang="en-US" dirty="0" smtClean="0"/>
                  <a:t>）</a:t>
                </a:r>
                <a:endParaRPr lang="en-US" altLang="zh-CN" dirty="0" smtClean="0"/>
              </a:p>
              <a:p>
                <a:r>
                  <a:rPr lang="en-US" altLang="zh-CN" dirty="0" smtClean="0"/>
                  <a:t>4 NTD</a:t>
                </a:r>
                <a:r>
                  <a:rPr lang="zh-CN" altLang="en-US" dirty="0" smtClean="0"/>
                  <a:t>温度传感器</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𝑁𝑇𝐷</m:t>
                        </m:r>
                      </m:e>
                      <m:sub>
                        <m:r>
                          <a:rPr lang="en-US" altLang="zh-CN" b="0" i="1" smtClean="0">
                            <a:latin typeface="Cambria Math" panose="02040503050406030204" pitchFamily="18" charset="0"/>
                          </a:rPr>
                          <m:t>h</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𝑁𝑇𝐷</m:t>
                        </m:r>
                      </m:e>
                      <m:sub>
                        <m:r>
                          <a:rPr lang="en-US" altLang="zh-CN" b="0" i="1" smtClean="0">
                            <a:latin typeface="Cambria Math" panose="02040503050406030204" pitchFamily="18" charset="0"/>
                          </a:rPr>
                          <m:t>𝐿</m:t>
                        </m:r>
                      </m:sub>
                    </m:sSub>
                  </m:oMath>
                </a14:m>
                <a:r>
                  <a:rPr lang="zh-CN" altLang="en-US" dirty="0" smtClean="0"/>
                  <a:t>，分别粘接在晶体和</a:t>
                </a:r>
                <a:r>
                  <a:rPr lang="en-US" altLang="zh-CN" dirty="0" smtClean="0"/>
                  <a:t>LD</a:t>
                </a:r>
                <a:r>
                  <a:rPr lang="zh-CN" altLang="en-US" dirty="0" smtClean="0"/>
                  <a:t>上，</a:t>
                </a:r>
                <a:r>
                  <a:rPr lang="en-US" altLang="zh-CN" dirty="0" smtClean="0"/>
                  <a:t>5</a:t>
                </a:r>
                <a:r>
                  <a:rPr lang="zh-CN" altLang="en-US" dirty="0" smtClean="0"/>
                  <a:t>“</a:t>
                </a:r>
                <a:r>
                  <a:rPr lang="en-US" altLang="zh-CN" dirty="0" smtClean="0"/>
                  <a:t>Heater</a:t>
                </a:r>
                <a:r>
                  <a:rPr lang="zh-CN" altLang="en-US" dirty="0" smtClean="0"/>
                  <a:t>”是标准</a:t>
                </a:r>
                <a:r>
                  <a:rPr lang="en-US" altLang="zh-CN" dirty="0" smtClean="0"/>
                  <a:t>Si</a:t>
                </a:r>
                <a:r>
                  <a:rPr lang="zh-CN" altLang="en-US" dirty="0" smtClean="0"/>
                  <a:t>电阻，</a:t>
                </a:r>
                <a:endParaRPr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103243" y="5237922"/>
                <a:ext cx="10663497" cy="646331"/>
              </a:xfrm>
              <a:prstGeom prst="rect">
                <a:avLst/>
              </a:prstGeom>
              <a:blipFill>
                <a:blip r:embed="rId4"/>
                <a:stretch>
                  <a:fillRect l="-515" t="-4717" b="-14151"/>
                </a:stretch>
              </a:blipFill>
            </p:spPr>
            <p:txBody>
              <a:bodyPr/>
              <a:lstStyle/>
              <a:p>
                <a:r>
                  <a:rPr lang="zh-CN" altLang="en-US">
                    <a:noFill/>
                  </a:rPr>
                  <a:t> </a:t>
                </a:r>
              </a:p>
            </p:txBody>
          </p:sp>
        </mc:Fallback>
      </mc:AlternateContent>
      <p:sp>
        <p:nvSpPr>
          <p:cNvPr id="2" name="页脚占位符 1"/>
          <p:cNvSpPr>
            <a:spLocks noGrp="1"/>
          </p:cNvSpPr>
          <p:nvPr>
            <p:ph type="ftr" sz="quarter" idx="11"/>
          </p:nvPr>
        </p:nvSpPr>
        <p:spPr/>
        <p:txBody>
          <a:bodyPr/>
          <a:lstStyle/>
          <a:p>
            <a:r>
              <a:rPr lang="zh-CN" altLang="en-US" smtClean="0"/>
              <a:t>第</a:t>
            </a:r>
            <a:r>
              <a:rPr lang="en-US" altLang="zh-CN" smtClean="0"/>
              <a:t>19</a:t>
            </a:r>
            <a:r>
              <a:rPr lang="zh-CN" altLang="en-US" smtClean="0"/>
              <a:t>届核探测和和电子学年会</a:t>
            </a:r>
            <a:r>
              <a:rPr lang="en-US" altLang="zh-CN" smtClean="0"/>
              <a:t>2018</a:t>
            </a:r>
            <a:r>
              <a:rPr lang="zh-CN" altLang="en-US" smtClean="0"/>
              <a:t>（衡阳）许咨宗</a:t>
            </a:r>
            <a:endParaRPr lang="zh-CN" altLang="en-US"/>
          </a:p>
        </p:txBody>
      </p:sp>
    </p:spTree>
    <p:extLst>
      <p:ext uri="{BB962C8B-B14F-4D97-AF65-F5344CB8AC3E}">
        <p14:creationId xmlns:p14="http://schemas.microsoft.com/office/powerpoint/2010/main" val="395113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2081</TotalTime>
  <Words>1337</Words>
  <Application>Microsoft Office PowerPoint</Application>
  <PresentationFormat>宽屏</PresentationFormat>
  <Paragraphs>154</Paragraphs>
  <Slides>21</Slides>
  <Notes>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0</vt:i4>
      </vt:variant>
      <vt:variant>
        <vt:lpstr>幻灯片标题</vt:lpstr>
      </vt:variant>
      <vt:variant>
        <vt:i4>21</vt:i4>
      </vt:variant>
    </vt:vector>
  </HeadingPairs>
  <TitlesOfParts>
    <vt:vector size="28" baseType="lpstr">
      <vt:lpstr>等线</vt:lpstr>
      <vt:lpstr>等线 Light</vt:lpstr>
      <vt:lpstr>宋体</vt:lpstr>
      <vt:lpstr>Arial</vt:lpstr>
      <vt:lpstr>Calibri</vt:lpstr>
      <vt:lpstr>Cambria Math</vt:lpstr>
      <vt:lpstr>Office 主题​​</vt:lpstr>
      <vt:lpstr>钼酸镉晶体微量热器 的制作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Fabrication</dc:title>
  <dc:creator>Zizong Xu</dc:creator>
  <cp:lastModifiedBy>Zizong Xu</cp:lastModifiedBy>
  <cp:revision>90</cp:revision>
  <dcterms:created xsi:type="dcterms:W3CDTF">2018-10-04T01:13:15Z</dcterms:created>
  <dcterms:modified xsi:type="dcterms:W3CDTF">2018-10-15T23:49:50Z</dcterms:modified>
</cp:coreProperties>
</file>