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99" r:id="rId2"/>
    <p:sldId id="257" r:id="rId3"/>
    <p:sldId id="259" r:id="rId4"/>
    <p:sldId id="285" r:id="rId5"/>
    <p:sldId id="293" r:id="rId6"/>
    <p:sldId id="260" r:id="rId7"/>
    <p:sldId id="297" r:id="rId8"/>
    <p:sldId id="294" r:id="rId9"/>
    <p:sldId id="298" r:id="rId10"/>
    <p:sldId id="286" r:id="rId11"/>
    <p:sldId id="287" r:id="rId12"/>
    <p:sldId id="291" r:id="rId13"/>
    <p:sldId id="295" r:id="rId14"/>
    <p:sldId id="262" r:id="rId15"/>
    <p:sldId id="263" r:id="rId16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YouYuan" panose="02010509060101010101" pitchFamily="49" charset="-122"/>
      </a:defRPr>
    </a:lvl1pPr>
    <a:lvl2pPr marL="457200" lvl="1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YouYuan" panose="02010509060101010101" pitchFamily="49" charset="-122"/>
      </a:defRPr>
    </a:lvl2pPr>
    <a:lvl3pPr marL="914400" lvl="2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YouYuan" panose="02010509060101010101" pitchFamily="49" charset="-122"/>
      </a:defRPr>
    </a:lvl3pPr>
    <a:lvl4pPr marL="1371600" lvl="3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YouYuan" panose="02010509060101010101" pitchFamily="49" charset="-122"/>
      </a:defRPr>
    </a:lvl4pPr>
    <a:lvl5pPr marL="1828800" lvl="4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YouYuan" panose="02010509060101010101" pitchFamily="49" charset="-122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YouYuan" panose="02010509060101010101" pitchFamily="49" charset="-122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YouYuan" panose="02010509060101010101" pitchFamily="49" charset="-122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YouYuan" panose="02010509060101010101" pitchFamily="49" charset="-122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YouYuan" panose="02010509060101010101" pitchFamily="49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2"/>
    <p:restoredTop sz="79809" autoAdjust="0"/>
  </p:normalViewPr>
  <p:slideViewPr>
    <p:cSldViewPr snapToGrid="0" showGuides="1">
      <p:cViewPr varScale="1">
        <p:scale>
          <a:sx n="70" d="100"/>
          <a:sy n="70" d="100"/>
        </p:scale>
        <p:origin x="74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4139CC-01E3-498E-B4A8-6BC74B9AF89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2426DB8-A51C-46E3-B2CE-32657A0AFAE8}">
      <dgm:prSet phldrT="[文本]" custT="1"/>
      <dgm:spPr/>
      <dgm:t>
        <a:bodyPr/>
        <a:lstStyle/>
        <a:p>
          <a:r>
            <a:rPr lang="zh-CN" altLang="en-US" sz="2800" dirty="0" smtClean="0">
              <a:latin typeface="+mj-ea"/>
              <a:ea typeface="+mj-ea"/>
            </a:rPr>
            <a:t>介绍</a:t>
          </a:r>
          <a:endParaRPr lang="zh-CN" altLang="en-US" sz="2800" dirty="0">
            <a:latin typeface="+mj-ea"/>
            <a:ea typeface="+mj-ea"/>
          </a:endParaRPr>
        </a:p>
      </dgm:t>
    </dgm:pt>
    <dgm:pt modelId="{C892B207-18F6-4B7B-BEA8-3B8CB8F88505}" type="parTrans" cxnId="{02DF7A58-233F-42CD-BE28-1D74DC7835BB}">
      <dgm:prSet/>
      <dgm:spPr/>
      <dgm:t>
        <a:bodyPr/>
        <a:lstStyle/>
        <a:p>
          <a:endParaRPr lang="zh-CN" altLang="en-US"/>
        </a:p>
      </dgm:t>
    </dgm:pt>
    <dgm:pt modelId="{21AA8DF1-129B-4B18-A595-219287C8CD23}" type="sibTrans" cxnId="{02DF7A58-233F-42CD-BE28-1D74DC7835BB}">
      <dgm:prSet/>
      <dgm:spPr/>
      <dgm:t>
        <a:bodyPr/>
        <a:lstStyle/>
        <a:p>
          <a:endParaRPr lang="zh-CN" altLang="en-US"/>
        </a:p>
      </dgm:t>
    </dgm:pt>
    <dgm:pt modelId="{6CBEF237-B500-42CB-AA52-70BD10777323}">
      <dgm:prSet phldrT="[文本]" custT="1"/>
      <dgm:spPr/>
      <dgm:t>
        <a:bodyPr/>
        <a:lstStyle/>
        <a:p>
          <a:r>
            <a:rPr lang="zh-CN" altLang="en-US" sz="2800" dirty="0" smtClean="0">
              <a:latin typeface="+mj-ea"/>
              <a:ea typeface="+mj-ea"/>
            </a:rPr>
            <a:t>结论</a:t>
          </a:r>
          <a:endParaRPr lang="zh-CN" altLang="en-US" sz="2800" dirty="0">
            <a:latin typeface="+mj-ea"/>
            <a:ea typeface="+mj-ea"/>
          </a:endParaRPr>
        </a:p>
      </dgm:t>
    </dgm:pt>
    <dgm:pt modelId="{AD223D9E-034C-47E3-8F9F-E98F9437C5B1}" type="parTrans" cxnId="{9F1304CE-15A4-4975-B13F-601F03F03BFF}">
      <dgm:prSet/>
      <dgm:spPr/>
      <dgm:t>
        <a:bodyPr/>
        <a:lstStyle/>
        <a:p>
          <a:endParaRPr lang="zh-CN" altLang="en-US"/>
        </a:p>
      </dgm:t>
    </dgm:pt>
    <dgm:pt modelId="{7069A43E-E0E8-4DFA-99C1-C2B41C1C5DDA}" type="sibTrans" cxnId="{9F1304CE-15A4-4975-B13F-601F03F03BFF}">
      <dgm:prSet/>
      <dgm:spPr/>
      <dgm:t>
        <a:bodyPr/>
        <a:lstStyle/>
        <a:p>
          <a:endParaRPr lang="zh-CN" altLang="en-US"/>
        </a:p>
      </dgm:t>
    </dgm:pt>
    <dgm:pt modelId="{5E08683C-6E6B-4B10-AF02-8656C20072C3}">
      <dgm:prSet phldrT="[文本]" custT="1"/>
      <dgm:spPr/>
      <dgm:t>
        <a:bodyPr/>
        <a:lstStyle/>
        <a:p>
          <a:r>
            <a:rPr lang="zh-CN" altLang="en-US" sz="2800" dirty="0" smtClean="0">
              <a:latin typeface="+mj-ea"/>
              <a:ea typeface="+mj-ea"/>
            </a:rPr>
            <a:t>初步结果</a:t>
          </a:r>
          <a:endParaRPr lang="zh-CN" altLang="en-US" sz="2800" dirty="0">
            <a:latin typeface="+mj-ea"/>
            <a:ea typeface="+mj-ea"/>
          </a:endParaRPr>
        </a:p>
      </dgm:t>
    </dgm:pt>
    <dgm:pt modelId="{9B375917-A3C4-4616-979D-8B43F304DC49}" type="parTrans" cxnId="{72866AF6-C93A-4B36-B963-F76FB3A9872F}">
      <dgm:prSet/>
      <dgm:spPr/>
      <dgm:t>
        <a:bodyPr/>
        <a:lstStyle/>
        <a:p>
          <a:endParaRPr lang="zh-CN" altLang="en-US"/>
        </a:p>
      </dgm:t>
    </dgm:pt>
    <dgm:pt modelId="{BB1FEBAD-C865-4B20-AE3F-3F765B6304B5}" type="sibTrans" cxnId="{72866AF6-C93A-4B36-B963-F76FB3A9872F}">
      <dgm:prSet/>
      <dgm:spPr/>
      <dgm:t>
        <a:bodyPr/>
        <a:lstStyle/>
        <a:p>
          <a:endParaRPr lang="zh-CN" altLang="en-US"/>
        </a:p>
      </dgm:t>
    </dgm:pt>
    <dgm:pt modelId="{B33652D1-0EC9-49BF-AF3F-52643165E472}">
      <dgm:prSet phldrT="[文本]" custT="1"/>
      <dgm:spPr/>
      <dgm:t>
        <a:bodyPr/>
        <a:lstStyle/>
        <a:p>
          <a:r>
            <a:rPr lang="zh-CN" altLang="en-US" sz="2800" dirty="0" smtClean="0">
              <a:latin typeface="+mj-ea"/>
              <a:ea typeface="+mj-ea"/>
            </a:rPr>
            <a:t>材料和方法</a:t>
          </a:r>
          <a:endParaRPr lang="zh-CN" altLang="en-US" sz="2800" dirty="0">
            <a:latin typeface="+mj-ea"/>
            <a:ea typeface="+mj-ea"/>
          </a:endParaRPr>
        </a:p>
      </dgm:t>
    </dgm:pt>
    <dgm:pt modelId="{811E3CC6-6F66-4011-8898-BE63F708FD57}" type="parTrans" cxnId="{E6592FCB-9FD6-48A6-9957-C10BF40920A7}">
      <dgm:prSet/>
      <dgm:spPr/>
      <dgm:t>
        <a:bodyPr/>
        <a:lstStyle/>
        <a:p>
          <a:endParaRPr lang="zh-CN" altLang="en-US"/>
        </a:p>
      </dgm:t>
    </dgm:pt>
    <dgm:pt modelId="{B66D8384-9EFA-4EA4-87FD-335283945573}" type="sibTrans" cxnId="{E6592FCB-9FD6-48A6-9957-C10BF40920A7}">
      <dgm:prSet/>
      <dgm:spPr/>
      <dgm:t>
        <a:bodyPr/>
        <a:lstStyle/>
        <a:p>
          <a:endParaRPr lang="zh-CN" altLang="en-US"/>
        </a:p>
      </dgm:t>
    </dgm:pt>
    <dgm:pt modelId="{3F47E3F7-0A22-4C16-A3C0-127F11B47B17}" type="pres">
      <dgm:prSet presAssocID="{104139CC-01E3-498E-B4A8-6BC74B9AF89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D2827B20-F97B-422B-901C-3B8A07211CF5}" type="pres">
      <dgm:prSet presAssocID="{104139CC-01E3-498E-B4A8-6BC74B9AF893}" presName="Name1" presStyleCnt="0"/>
      <dgm:spPr/>
    </dgm:pt>
    <dgm:pt modelId="{2812829B-14D7-4FC6-B44E-10603585EE1A}" type="pres">
      <dgm:prSet presAssocID="{104139CC-01E3-498E-B4A8-6BC74B9AF893}" presName="cycle" presStyleCnt="0"/>
      <dgm:spPr/>
    </dgm:pt>
    <dgm:pt modelId="{3622EF5A-862C-40F0-B2D6-AE0C9C954F57}" type="pres">
      <dgm:prSet presAssocID="{104139CC-01E3-498E-B4A8-6BC74B9AF893}" presName="srcNode" presStyleLbl="node1" presStyleIdx="0" presStyleCnt="4"/>
      <dgm:spPr/>
    </dgm:pt>
    <dgm:pt modelId="{8DD3D2EA-32A8-42E5-80A9-0FC363BB2A18}" type="pres">
      <dgm:prSet presAssocID="{104139CC-01E3-498E-B4A8-6BC74B9AF893}" presName="conn" presStyleLbl="parChTrans1D2" presStyleIdx="0" presStyleCnt="1"/>
      <dgm:spPr/>
      <dgm:t>
        <a:bodyPr/>
        <a:lstStyle/>
        <a:p>
          <a:endParaRPr lang="zh-CN" altLang="en-US"/>
        </a:p>
      </dgm:t>
    </dgm:pt>
    <dgm:pt modelId="{EDCE6CE5-7CB8-46AB-9508-97864055928F}" type="pres">
      <dgm:prSet presAssocID="{104139CC-01E3-498E-B4A8-6BC74B9AF893}" presName="extraNode" presStyleLbl="node1" presStyleIdx="0" presStyleCnt="4"/>
      <dgm:spPr/>
    </dgm:pt>
    <dgm:pt modelId="{54E33E8D-7814-4D9D-97D9-E3C1A92C886E}" type="pres">
      <dgm:prSet presAssocID="{104139CC-01E3-498E-B4A8-6BC74B9AF893}" presName="dstNode" presStyleLbl="node1" presStyleIdx="0" presStyleCnt="4"/>
      <dgm:spPr/>
    </dgm:pt>
    <dgm:pt modelId="{989D90F0-F21E-4D21-873E-50FA0650D034}" type="pres">
      <dgm:prSet presAssocID="{62426DB8-A51C-46E3-B2CE-32657A0AFAE8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E43BB56-39BF-4B74-8C31-2FCB67B55DF0}" type="pres">
      <dgm:prSet presAssocID="{62426DB8-A51C-46E3-B2CE-32657A0AFAE8}" presName="accent_1" presStyleCnt="0"/>
      <dgm:spPr/>
    </dgm:pt>
    <dgm:pt modelId="{153D0C60-A110-49A1-B1E2-358B8D348770}" type="pres">
      <dgm:prSet presAssocID="{62426DB8-A51C-46E3-B2CE-32657A0AFAE8}" presName="accentRepeatNode" presStyleLbl="solidFgAcc1" presStyleIdx="0" presStyleCnt="4"/>
      <dgm:spPr/>
    </dgm:pt>
    <dgm:pt modelId="{D2ABA3C6-FBE7-45B8-B9A7-4D21E442C5ED}" type="pres">
      <dgm:prSet presAssocID="{B33652D1-0EC9-49BF-AF3F-52643165E472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AAEDFBC-6037-4E36-AEF5-6D611BC27EC1}" type="pres">
      <dgm:prSet presAssocID="{B33652D1-0EC9-49BF-AF3F-52643165E472}" presName="accent_2" presStyleCnt="0"/>
      <dgm:spPr/>
    </dgm:pt>
    <dgm:pt modelId="{7AD98F50-B091-40AE-9E89-0D29B20CE096}" type="pres">
      <dgm:prSet presAssocID="{B33652D1-0EC9-49BF-AF3F-52643165E472}" presName="accentRepeatNode" presStyleLbl="solidFgAcc1" presStyleIdx="1" presStyleCnt="4"/>
      <dgm:spPr/>
    </dgm:pt>
    <dgm:pt modelId="{8838B784-9307-4C99-8A7A-ADC7904E5188}" type="pres">
      <dgm:prSet presAssocID="{5E08683C-6E6B-4B10-AF02-8656C20072C3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A5B93DB-70FB-4DA7-86B2-6AAB7B41F14B}" type="pres">
      <dgm:prSet presAssocID="{5E08683C-6E6B-4B10-AF02-8656C20072C3}" presName="accent_3" presStyleCnt="0"/>
      <dgm:spPr/>
    </dgm:pt>
    <dgm:pt modelId="{49407020-B92B-4DB9-86B5-7D72BA233271}" type="pres">
      <dgm:prSet presAssocID="{5E08683C-6E6B-4B10-AF02-8656C20072C3}" presName="accentRepeatNode" presStyleLbl="solidFgAcc1" presStyleIdx="2" presStyleCnt="4"/>
      <dgm:spPr/>
    </dgm:pt>
    <dgm:pt modelId="{D23EDDDB-94FC-41CB-9557-35DAD3F5201A}" type="pres">
      <dgm:prSet presAssocID="{6CBEF237-B500-42CB-AA52-70BD10777323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CD0CB76-954F-4AC3-9B90-259ABE89AFD8}" type="pres">
      <dgm:prSet presAssocID="{6CBEF237-B500-42CB-AA52-70BD10777323}" presName="accent_4" presStyleCnt="0"/>
      <dgm:spPr/>
    </dgm:pt>
    <dgm:pt modelId="{5B3312A7-0E1D-4151-B746-ACDEB444F892}" type="pres">
      <dgm:prSet presAssocID="{6CBEF237-B500-42CB-AA52-70BD10777323}" presName="accentRepeatNode" presStyleLbl="solidFgAcc1" presStyleIdx="3" presStyleCnt="4"/>
      <dgm:spPr/>
    </dgm:pt>
  </dgm:ptLst>
  <dgm:cxnLst>
    <dgm:cxn modelId="{E6592FCB-9FD6-48A6-9957-C10BF40920A7}" srcId="{104139CC-01E3-498E-B4A8-6BC74B9AF893}" destId="{B33652D1-0EC9-49BF-AF3F-52643165E472}" srcOrd="1" destOrd="0" parTransId="{811E3CC6-6F66-4011-8898-BE63F708FD57}" sibTransId="{B66D8384-9EFA-4EA4-87FD-335283945573}"/>
    <dgm:cxn modelId="{72866AF6-C93A-4B36-B963-F76FB3A9872F}" srcId="{104139CC-01E3-498E-B4A8-6BC74B9AF893}" destId="{5E08683C-6E6B-4B10-AF02-8656C20072C3}" srcOrd="2" destOrd="0" parTransId="{9B375917-A3C4-4616-979D-8B43F304DC49}" sibTransId="{BB1FEBAD-C865-4B20-AE3F-3F765B6304B5}"/>
    <dgm:cxn modelId="{74D9FC5E-4F41-4554-827B-192970CDA533}" type="presOf" srcId="{104139CC-01E3-498E-B4A8-6BC74B9AF893}" destId="{3F47E3F7-0A22-4C16-A3C0-127F11B47B17}" srcOrd="0" destOrd="0" presId="urn:microsoft.com/office/officeart/2008/layout/VerticalCurvedList"/>
    <dgm:cxn modelId="{8341D569-3E0E-4EEE-BDD5-4BB6A60B700B}" type="presOf" srcId="{62426DB8-A51C-46E3-B2CE-32657A0AFAE8}" destId="{989D90F0-F21E-4D21-873E-50FA0650D034}" srcOrd="0" destOrd="0" presId="urn:microsoft.com/office/officeart/2008/layout/VerticalCurvedList"/>
    <dgm:cxn modelId="{E3B4E828-F37C-431C-B83F-D3883A46544F}" type="presOf" srcId="{21AA8DF1-129B-4B18-A595-219287C8CD23}" destId="{8DD3D2EA-32A8-42E5-80A9-0FC363BB2A18}" srcOrd="0" destOrd="0" presId="urn:microsoft.com/office/officeart/2008/layout/VerticalCurvedList"/>
    <dgm:cxn modelId="{88AD694D-BF00-4873-BCBB-E9B747B56A42}" type="presOf" srcId="{B33652D1-0EC9-49BF-AF3F-52643165E472}" destId="{D2ABA3C6-FBE7-45B8-B9A7-4D21E442C5ED}" srcOrd="0" destOrd="0" presId="urn:microsoft.com/office/officeart/2008/layout/VerticalCurvedList"/>
    <dgm:cxn modelId="{02DF7A58-233F-42CD-BE28-1D74DC7835BB}" srcId="{104139CC-01E3-498E-B4A8-6BC74B9AF893}" destId="{62426DB8-A51C-46E3-B2CE-32657A0AFAE8}" srcOrd="0" destOrd="0" parTransId="{C892B207-18F6-4B7B-BEA8-3B8CB8F88505}" sibTransId="{21AA8DF1-129B-4B18-A595-219287C8CD23}"/>
    <dgm:cxn modelId="{83A688AC-98DE-459A-B573-0330B6532875}" type="presOf" srcId="{6CBEF237-B500-42CB-AA52-70BD10777323}" destId="{D23EDDDB-94FC-41CB-9557-35DAD3F5201A}" srcOrd="0" destOrd="0" presId="urn:microsoft.com/office/officeart/2008/layout/VerticalCurvedList"/>
    <dgm:cxn modelId="{A86A132D-8C88-4E21-B65A-8362622E8C8D}" type="presOf" srcId="{5E08683C-6E6B-4B10-AF02-8656C20072C3}" destId="{8838B784-9307-4C99-8A7A-ADC7904E5188}" srcOrd="0" destOrd="0" presId="urn:microsoft.com/office/officeart/2008/layout/VerticalCurvedList"/>
    <dgm:cxn modelId="{9F1304CE-15A4-4975-B13F-601F03F03BFF}" srcId="{104139CC-01E3-498E-B4A8-6BC74B9AF893}" destId="{6CBEF237-B500-42CB-AA52-70BD10777323}" srcOrd="3" destOrd="0" parTransId="{AD223D9E-034C-47E3-8F9F-E98F9437C5B1}" sibTransId="{7069A43E-E0E8-4DFA-99C1-C2B41C1C5DDA}"/>
    <dgm:cxn modelId="{A34395F2-9729-4671-B12A-94510B41052F}" type="presParOf" srcId="{3F47E3F7-0A22-4C16-A3C0-127F11B47B17}" destId="{D2827B20-F97B-422B-901C-3B8A07211CF5}" srcOrd="0" destOrd="0" presId="urn:microsoft.com/office/officeart/2008/layout/VerticalCurvedList"/>
    <dgm:cxn modelId="{965B6283-1712-487D-B078-1773D5E7BCFB}" type="presParOf" srcId="{D2827B20-F97B-422B-901C-3B8A07211CF5}" destId="{2812829B-14D7-4FC6-B44E-10603585EE1A}" srcOrd="0" destOrd="0" presId="urn:microsoft.com/office/officeart/2008/layout/VerticalCurvedList"/>
    <dgm:cxn modelId="{39D22E9B-C8A8-4E58-AC47-FCD68FAB4D9F}" type="presParOf" srcId="{2812829B-14D7-4FC6-B44E-10603585EE1A}" destId="{3622EF5A-862C-40F0-B2D6-AE0C9C954F57}" srcOrd="0" destOrd="0" presId="urn:microsoft.com/office/officeart/2008/layout/VerticalCurvedList"/>
    <dgm:cxn modelId="{F62640A4-E990-4B37-A32E-B66E8C323AEF}" type="presParOf" srcId="{2812829B-14D7-4FC6-B44E-10603585EE1A}" destId="{8DD3D2EA-32A8-42E5-80A9-0FC363BB2A18}" srcOrd="1" destOrd="0" presId="urn:microsoft.com/office/officeart/2008/layout/VerticalCurvedList"/>
    <dgm:cxn modelId="{823DD7B3-A1D8-4EF8-AD83-A5A7EFB79287}" type="presParOf" srcId="{2812829B-14D7-4FC6-B44E-10603585EE1A}" destId="{EDCE6CE5-7CB8-46AB-9508-97864055928F}" srcOrd="2" destOrd="0" presId="urn:microsoft.com/office/officeart/2008/layout/VerticalCurvedList"/>
    <dgm:cxn modelId="{764BADFD-F715-45A2-BC65-406628A4F6C4}" type="presParOf" srcId="{2812829B-14D7-4FC6-B44E-10603585EE1A}" destId="{54E33E8D-7814-4D9D-97D9-E3C1A92C886E}" srcOrd="3" destOrd="0" presId="urn:microsoft.com/office/officeart/2008/layout/VerticalCurvedList"/>
    <dgm:cxn modelId="{46000BD7-A2DA-416D-9546-2197F1EDE526}" type="presParOf" srcId="{D2827B20-F97B-422B-901C-3B8A07211CF5}" destId="{989D90F0-F21E-4D21-873E-50FA0650D034}" srcOrd="1" destOrd="0" presId="urn:microsoft.com/office/officeart/2008/layout/VerticalCurvedList"/>
    <dgm:cxn modelId="{4070C0FA-285B-4220-A5DC-56F3767B68D9}" type="presParOf" srcId="{D2827B20-F97B-422B-901C-3B8A07211CF5}" destId="{5E43BB56-39BF-4B74-8C31-2FCB67B55DF0}" srcOrd="2" destOrd="0" presId="urn:microsoft.com/office/officeart/2008/layout/VerticalCurvedList"/>
    <dgm:cxn modelId="{120494BF-F965-4899-BFE4-5FA165B6A7FA}" type="presParOf" srcId="{5E43BB56-39BF-4B74-8C31-2FCB67B55DF0}" destId="{153D0C60-A110-49A1-B1E2-358B8D348770}" srcOrd="0" destOrd="0" presId="urn:microsoft.com/office/officeart/2008/layout/VerticalCurvedList"/>
    <dgm:cxn modelId="{2AF25B2E-24F5-4829-9376-5E3F78AB2EBC}" type="presParOf" srcId="{D2827B20-F97B-422B-901C-3B8A07211CF5}" destId="{D2ABA3C6-FBE7-45B8-B9A7-4D21E442C5ED}" srcOrd="3" destOrd="0" presId="urn:microsoft.com/office/officeart/2008/layout/VerticalCurvedList"/>
    <dgm:cxn modelId="{B846C242-7DE9-4299-9D1D-4085C6D6A82B}" type="presParOf" srcId="{D2827B20-F97B-422B-901C-3B8A07211CF5}" destId="{DAAEDFBC-6037-4E36-AEF5-6D611BC27EC1}" srcOrd="4" destOrd="0" presId="urn:microsoft.com/office/officeart/2008/layout/VerticalCurvedList"/>
    <dgm:cxn modelId="{83B9C695-CA6A-4212-AACF-F6A8F1CD1107}" type="presParOf" srcId="{DAAEDFBC-6037-4E36-AEF5-6D611BC27EC1}" destId="{7AD98F50-B091-40AE-9E89-0D29B20CE096}" srcOrd="0" destOrd="0" presId="urn:microsoft.com/office/officeart/2008/layout/VerticalCurvedList"/>
    <dgm:cxn modelId="{09875DF2-5BC5-44A0-9A1C-65B88DEDB87A}" type="presParOf" srcId="{D2827B20-F97B-422B-901C-3B8A07211CF5}" destId="{8838B784-9307-4C99-8A7A-ADC7904E5188}" srcOrd="5" destOrd="0" presId="urn:microsoft.com/office/officeart/2008/layout/VerticalCurvedList"/>
    <dgm:cxn modelId="{B88FC4D9-1F5E-4D33-A603-8CD50DF547CE}" type="presParOf" srcId="{D2827B20-F97B-422B-901C-3B8A07211CF5}" destId="{FA5B93DB-70FB-4DA7-86B2-6AAB7B41F14B}" srcOrd="6" destOrd="0" presId="urn:microsoft.com/office/officeart/2008/layout/VerticalCurvedList"/>
    <dgm:cxn modelId="{B22F5C36-871C-4FDE-BA39-4409A535001A}" type="presParOf" srcId="{FA5B93DB-70FB-4DA7-86B2-6AAB7B41F14B}" destId="{49407020-B92B-4DB9-86B5-7D72BA233271}" srcOrd="0" destOrd="0" presId="urn:microsoft.com/office/officeart/2008/layout/VerticalCurvedList"/>
    <dgm:cxn modelId="{7AE5843F-F3BE-4EC8-8E20-85A367BA7872}" type="presParOf" srcId="{D2827B20-F97B-422B-901C-3B8A07211CF5}" destId="{D23EDDDB-94FC-41CB-9557-35DAD3F5201A}" srcOrd="7" destOrd="0" presId="urn:microsoft.com/office/officeart/2008/layout/VerticalCurvedList"/>
    <dgm:cxn modelId="{C49B8EAA-276C-48E4-8E61-354CC9216CDE}" type="presParOf" srcId="{D2827B20-F97B-422B-901C-3B8A07211CF5}" destId="{1CD0CB76-954F-4AC3-9B90-259ABE89AFD8}" srcOrd="8" destOrd="0" presId="urn:microsoft.com/office/officeart/2008/layout/VerticalCurvedList"/>
    <dgm:cxn modelId="{8C240BAF-1E7D-429C-9A51-9829F58AF019}" type="presParOf" srcId="{1CD0CB76-954F-4AC3-9B90-259ABE89AFD8}" destId="{5B3312A7-0E1D-4151-B746-ACDEB444F89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D3D2EA-32A8-42E5-80A9-0FC363BB2A18}">
      <dsp:nvSpPr>
        <dsp:cNvPr id="0" name=""/>
        <dsp:cNvSpPr/>
      </dsp:nvSpPr>
      <dsp:spPr>
        <a:xfrm>
          <a:off x="-5521497" y="-845361"/>
          <a:ext cx="6574217" cy="6574217"/>
        </a:xfrm>
        <a:prstGeom prst="blockArc">
          <a:avLst>
            <a:gd name="adj1" fmla="val 18900000"/>
            <a:gd name="adj2" fmla="val 2700000"/>
            <a:gd name="adj3" fmla="val 32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D90F0-F21E-4D21-873E-50FA0650D034}">
      <dsp:nvSpPr>
        <dsp:cNvPr id="0" name=""/>
        <dsp:cNvSpPr/>
      </dsp:nvSpPr>
      <dsp:spPr>
        <a:xfrm>
          <a:off x="551097" y="375443"/>
          <a:ext cx="7431212" cy="7512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326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>
              <a:latin typeface="+mj-ea"/>
              <a:ea typeface="+mj-ea"/>
            </a:rPr>
            <a:t>介绍</a:t>
          </a:r>
          <a:endParaRPr lang="zh-CN" altLang="en-US" sz="2800" kern="1200" dirty="0">
            <a:latin typeface="+mj-ea"/>
            <a:ea typeface="+mj-ea"/>
          </a:endParaRPr>
        </a:p>
      </dsp:txBody>
      <dsp:txXfrm>
        <a:off x="551097" y="375443"/>
        <a:ext cx="7431212" cy="751276"/>
      </dsp:txXfrm>
    </dsp:sp>
    <dsp:sp modelId="{153D0C60-A110-49A1-B1E2-358B8D348770}">
      <dsp:nvSpPr>
        <dsp:cNvPr id="0" name=""/>
        <dsp:cNvSpPr/>
      </dsp:nvSpPr>
      <dsp:spPr>
        <a:xfrm>
          <a:off x="81549" y="281533"/>
          <a:ext cx="939096" cy="939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ABA3C6-FBE7-45B8-B9A7-4D21E442C5ED}">
      <dsp:nvSpPr>
        <dsp:cNvPr id="0" name=""/>
        <dsp:cNvSpPr/>
      </dsp:nvSpPr>
      <dsp:spPr>
        <a:xfrm>
          <a:off x="981821" y="1502553"/>
          <a:ext cx="7000488" cy="7512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326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>
              <a:latin typeface="+mj-ea"/>
              <a:ea typeface="+mj-ea"/>
            </a:rPr>
            <a:t>材料和方法</a:t>
          </a:r>
          <a:endParaRPr lang="zh-CN" altLang="en-US" sz="2800" kern="1200" dirty="0">
            <a:latin typeface="+mj-ea"/>
            <a:ea typeface="+mj-ea"/>
          </a:endParaRPr>
        </a:p>
      </dsp:txBody>
      <dsp:txXfrm>
        <a:off x="981821" y="1502553"/>
        <a:ext cx="7000488" cy="751276"/>
      </dsp:txXfrm>
    </dsp:sp>
    <dsp:sp modelId="{7AD98F50-B091-40AE-9E89-0D29B20CE096}">
      <dsp:nvSpPr>
        <dsp:cNvPr id="0" name=""/>
        <dsp:cNvSpPr/>
      </dsp:nvSpPr>
      <dsp:spPr>
        <a:xfrm>
          <a:off x="512273" y="1408644"/>
          <a:ext cx="939096" cy="939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38B784-9307-4C99-8A7A-ADC7904E5188}">
      <dsp:nvSpPr>
        <dsp:cNvPr id="0" name=""/>
        <dsp:cNvSpPr/>
      </dsp:nvSpPr>
      <dsp:spPr>
        <a:xfrm>
          <a:off x="981821" y="2629664"/>
          <a:ext cx="7000488" cy="7512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326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>
              <a:latin typeface="+mj-ea"/>
              <a:ea typeface="+mj-ea"/>
            </a:rPr>
            <a:t>初步结果</a:t>
          </a:r>
          <a:endParaRPr lang="zh-CN" altLang="en-US" sz="2800" kern="1200" dirty="0">
            <a:latin typeface="+mj-ea"/>
            <a:ea typeface="+mj-ea"/>
          </a:endParaRPr>
        </a:p>
      </dsp:txBody>
      <dsp:txXfrm>
        <a:off x="981821" y="2629664"/>
        <a:ext cx="7000488" cy="751276"/>
      </dsp:txXfrm>
    </dsp:sp>
    <dsp:sp modelId="{49407020-B92B-4DB9-86B5-7D72BA233271}">
      <dsp:nvSpPr>
        <dsp:cNvPr id="0" name=""/>
        <dsp:cNvSpPr/>
      </dsp:nvSpPr>
      <dsp:spPr>
        <a:xfrm>
          <a:off x="512273" y="2535754"/>
          <a:ext cx="939096" cy="939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3EDDDB-94FC-41CB-9557-35DAD3F5201A}">
      <dsp:nvSpPr>
        <dsp:cNvPr id="0" name=""/>
        <dsp:cNvSpPr/>
      </dsp:nvSpPr>
      <dsp:spPr>
        <a:xfrm>
          <a:off x="551097" y="3756775"/>
          <a:ext cx="7431212" cy="7512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326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>
              <a:latin typeface="+mj-ea"/>
              <a:ea typeface="+mj-ea"/>
            </a:rPr>
            <a:t>结论</a:t>
          </a:r>
          <a:endParaRPr lang="zh-CN" altLang="en-US" sz="2800" kern="1200" dirty="0">
            <a:latin typeface="+mj-ea"/>
            <a:ea typeface="+mj-ea"/>
          </a:endParaRPr>
        </a:p>
      </dsp:txBody>
      <dsp:txXfrm>
        <a:off x="551097" y="3756775"/>
        <a:ext cx="7431212" cy="751276"/>
      </dsp:txXfrm>
    </dsp:sp>
    <dsp:sp modelId="{5B3312A7-0E1D-4151-B746-ACDEB444F892}">
      <dsp:nvSpPr>
        <dsp:cNvPr id="0" name=""/>
        <dsp:cNvSpPr/>
      </dsp:nvSpPr>
      <dsp:spPr>
        <a:xfrm>
          <a:off x="81549" y="3662865"/>
          <a:ext cx="939096" cy="939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模板来自于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http://docer.mysoeasy.com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C16366E-0C3D-4CCD-AB72-9AABC900F55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1671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buFont typeface="Arial" panose="020B0604020202020204" pitchFamily="34" charset="0"/>
      <a:defRPr sz="1400" kern="1200">
        <a:solidFill>
          <a:srgbClr val="FF0000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315320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463538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575078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9703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sz="1400" dirty="0" smtClean="0"/>
              <a:t>PET</a:t>
            </a:r>
            <a:r>
              <a:rPr lang="zh-CN" altLang="en-US" sz="1400" dirty="0" smtClean="0"/>
              <a:t>系统的空间分辨率受多个因素的影响，主要包括图像重建算法、晶体尺寸、正电子射程、探测器环直径、读出编码方法和相互作用深度分辨率等。</a:t>
            </a:r>
            <a:endParaRPr lang="en-US" altLang="zh-CN" sz="14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sz="1400" dirty="0" smtClean="0"/>
              <a:t>为了提高空间分辨率，需要</a:t>
            </a:r>
            <a:r>
              <a:rPr lang="en-US" altLang="zh-CN" sz="1400" dirty="0" smtClean="0"/>
              <a:t>……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sz="1400" dirty="0" smtClean="0"/>
              <a:t>其中，受半衰期、药物制备等因素的限制，正电子核素的可选种类并不多，需要考虑，在临床中多采用</a:t>
            </a:r>
            <a:r>
              <a:rPr lang="en-US" altLang="zh-CN" sz="1400" dirty="0" smtClean="0"/>
              <a:t>F-18</a:t>
            </a:r>
            <a:r>
              <a:rPr lang="zh-CN" altLang="en-US" sz="1400" dirty="0" smtClean="0"/>
              <a:t>或</a:t>
            </a:r>
            <a:r>
              <a:rPr lang="en-US" altLang="zh-CN" sz="1400" dirty="0" smtClean="0"/>
              <a:t>Ga-68</a:t>
            </a:r>
            <a:endParaRPr lang="en-US" altLang="zh-CN" sz="1400" strike="sngStrike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sz="1400" dirty="0" smtClean="0"/>
              <a:t>受成像对象的限制，探测器环直径优化的空间也不大，</a:t>
            </a:r>
            <a:endParaRPr lang="en-US" altLang="zh-CN" sz="14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sz="1400" dirty="0" smtClean="0"/>
              <a:t>因此，探测器和的优化尤为重要，</a:t>
            </a:r>
            <a:r>
              <a:rPr lang="zh-CN" altLang="en-US" sz="1400" strike="sngStrike" dirty="0" smtClean="0"/>
              <a:t>其中影响最大的就是</a:t>
            </a:r>
            <a:r>
              <a:rPr lang="en-US" altLang="zh-CN" sz="1400" strike="sngStrike" dirty="0" smtClean="0"/>
              <a:t>DOI</a:t>
            </a:r>
            <a:r>
              <a:rPr lang="zh-CN" altLang="en-US" sz="1400" strike="sngStrike" dirty="0" smtClean="0"/>
              <a:t>分辨率</a:t>
            </a:r>
            <a:endParaRPr lang="en-US" altLang="zh-CN" sz="1400" strike="sngStrike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zh-CN" sz="1400" dirty="0" smtClean="0"/>
          </a:p>
        </p:txBody>
      </p:sp>
    </p:spTree>
    <p:extLst>
      <p:ext uri="{BB962C8B-B14F-4D97-AF65-F5344CB8AC3E}">
        <p14:creationId xmlns:p14="http://schemas.microsoft.com/office/powerpoint/2010/main" val="2117630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2397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其中双端读出探测器是常用的</a:t>
            </a:r>
            <a:r>
              <a:rPr lang="en-US" altLang="zh-CN" dirty="0" smtClean="0"/>
              <a:t>DOI</a:t>
            </a:r>
            <a:r>
              <a:rPr lang="zh-CN" altLang="en-US" dirty="0" smtClean="0"/>
              <a:t>探测器技术之一，它使用两个光敏感器件，如</a:t>
            </a:r>
            <a:r>
              <a:rPr lang="en-US" altLang="zh-CN" dirty="0" smtClean="0"/>
              <a:t>SiPM</a:t>
            </a:r>
            <a:r>
              <a:rPr lang="zh-CN" altLang="en-US" dirty="0" smtClean="0"/>
              <a:t>，从晶体阵列的两端读出，根据两端能量的比值确定相互作用深度</a:t>
            </a:r>
            <a:endParaRPr lang="en-US" altLang="zh-CN" dirty="0" smtClean="0"/>
          </a:p>
          <a:p>
            <a:r>
              <a:rPr lang="zh-CN" altLang="en-US" dirty="0" smtClean="0"/>
              <a:t>双端读出探测器需要</a:t>
            </a:r>
            <a:r>
              <a:rPr lang="en-US" altLang="zh-CN" dirty="0" smtClean="0"/>
              <a:t>……</a:t>
            </a:r>
          </a:p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652719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zh-CN" sz="1400" kern="100" dirty="0">
              <a:solidFill>
                <a:schemeClr val="accent4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388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zh-CN" sz="1400" kern="100" dirty="0">
              <a:solidFill>
                <a:schemeClr val="accent4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796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sz="1400" kern="100" dirty="0" smtClean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这是</a:t>
            </a:r>
            <a:r>
              <a:rPr lang="en-US" altLang="zh-CN" sz="1400" kern="100" dirty="0" smtClean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PET</a:t>
            </a:r>
            <a:r>
              <a:rPr lang="zh-CN" altLang="en-US" sz="1400" kern="100" dirty="0" smtClean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系统的电子学结构示意图，包括两个部分，前端电子学位于</a:t>
            </a:r>
            <a:r>
              <a:rPr lang="en-US" altLang="zh-CN" sz="1400" kern="100" dirty="0" smtClean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PET</a:t>
            </a:r>
            <a:r>
              <a:rPr lang="zh-CN" altLang="en-US" sz="1400" kern="100" dirty="0" smtClean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探测器环中，包括探测器读出电路，信号放大电路和</a:t>
            </a:r>
            <a:r>
              <a:rPr lang="en-US" altLang="zh-CN" sz="1400" kern="100" dirty="0" smtClean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SiPM</a:t>
            </a:r>
            <a:r>
              <a:rPr lang="zh-CN" altLang="en-US" sz="1400" kern="100" dirty="0" smtClean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偏压电路。</a:t>
            </a:r>
            <a:endParaRPr lang="en-US" altLang="zh-CN" sz="1400" kern="100" dirty="0" smtClean="0">
              <a:solidFill>
                <a:schemeClr val="accent4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sz="1400" kern="100" dirty="0" smtClean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PET</a:t>
            </a:r>
            <a:r>
              <a:rPr lang="zh-CN" altLang="en-US" sz="1400" kern="100" dirty="0" smtClean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探测器环需要插入</a:t>
            </a:r>
            <a:r>
              <a:rPr lang="en-US" altLang="zh-CN" sz="1400" kern="100" dirty="0" smtClean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MRI</a:t>
            </a:r>
            <a:r>
              <a:rPr lang="zh-CN" altLang="en-US" sz="1400" kern="100" dirty="0" smtClean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中，因此该部分的电路需要考虑磁兼容设计。</a:t>
            </a:r>
            <a:endParaRPr lang="en-US" altLang="zh-CN" sz="1400" kern="100" dirty="0" smtClean="0">
              <a:solidFill>
                <a:schemeClr val="accent4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sz="1400" kern="100" dirty="0" smtClean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后端电子学在</a:t>
            </a:r>
            <a:r>
              <a:rPr lang="en-US" altLang="zh-CN" sz="1400" kern="100" dirty="0" smtClean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MRI</a:t>
            </a:r>
            <a:r>
              <a:rPr lang="zh-CN" altLang="en-US" sz="1400" kern="100" dirty="0" smtClean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外部，集中安装在一个机柜中，包括单事件处理电路、</a:t>
            </a:r>
            <a:r>
              <a:rPr lang="en-US" altLang="zh-CN" sz="1400" kern="100" dirty="0" smtClean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10G</a:t>
            </a:r>
            <a:r>
              <a:rPr lang="zh-CN" altLang="en-US" sz="1400" kern="100" dirty="0" smtClean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交换机、在线符合处理电路、时钟和同步电路、</a:t>
            </a:r>
            <a:r>
              <a:rPr lang="en-US" altLang="zh-CN" sz="1400" kern="100" dirty="0" smtClean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AC-DC</a:t>
            </a:r>
            <a:r>
              <a:rPr lang="zh-CN" altLang="en-US" sz="1400" kern="100" dirty="0" smtClean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供电系统等。</a:t>
            </a:r>
            <a:endParaRPr lang="en-US" altLang="zh-CN" sz="1400" kern="100" dirty="0" smtClean="0">
              <a:solidFill>
                <a:schemeClr val="accent4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sz="1400" kern="100" dirty="0" smtClean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电子学系统将处理后得到的</a:t>
            </a:r>
            <a:r>
              <a:rPr lang="en-US" altLang="zh-CN" sz="1400" kern="100" dirty="0" smtClean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List-Mode</a:t>
            </a:r>
            <a:r>
              <a:rPr lang="zh-CN" altLang="en-US" sz="1400" kern="100" dirty="0" smtClean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数据传送给计算机，以进行图像重建。</a:t>
            </a:r>
            <a:endParaRPr lang="zh-CN" altLang="zh-CN" sz="1400" kern="100" dirty="0">
              <a:solidFill>
                <a:schemeClr val="accent4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796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zh-CN" sz="1400" kern="100" dirty="0">
              <a:solidFill>
                <a:schemeClr val="accent4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656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zh-CN" sz="1400" kern="100" dirty="0">
              <a:solidFill>
                <a:schemeClr val="accent4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75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组合 13"/>
          <p:cNvGrpSpPr/>
          <p:nvPr userDrawn="1"/>
        </p:nvGrpSpPr>
        <p:grpSpPr>
          <a:xfrm>
            <a:off x="0" y="0"/>
            <a:ext cx="9144000" cy="6864350"/>
            <a:chOff x="-11" y="0"/>
            <a:chExt cx="9144012" cy="6863989"/>
          </a:xfrm>
        </p:grpSpPr>
        <p:pic>
          <p:nvPicPr>
            <p:cNvPr id="2057" name="图片 14"/>
            <p:cNvPicPr>
              <a:picLocks noChangeAspect="1"/>
            </p:cNvPicPr>
            <p:nvPr userDrawn="1"/>
          </p:nvPicPr>
          <p:blipFill>
            <a:blip r:embed="rId2"/>
            <a:srcRect l="13852" t="1627" r="381"/>
            <a:stretch>
              <a:fillRect/>
            </a:stretch>
          </p:blipFill>
          <p:spPr>
            <a:xfrm>
              <a:off x="-11" y="0"/>
              <a:ext cx="7872549" cy="686398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" name="矩形 15"/>
            <p:cNvSpPr/>
            <p:nvPr/>
          </p:nvSpPr>
          <p:spPr>
            <a:xfrm>
              <a:off x="400594" y="0"/>
              <a:ext cx="8743407" cy="6858000"/>
            </a:xfrm>
            <a:prstGeom prst="rect">
              <a:avLst/>
            </a:prstGeom>
            <a:gradFill flip="none" rotWithShape="1">
              <a:gsLst>
                <a:gs pos="30000">
                  <a:schemeClr val="bg1"/>
                </a:gs>
                <a:gs pos="100000">
                  <a:schemeClr val="bg1">
                    <a:shade val="100000"/>
                    <a:satMod val="115000"/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cxnSp>
        <p:nvCxnSpPr>
          <p:cNvPr id="17" name="直接连接符 16"/>
          <p:cNvCxnSpPr/>
          <p:nvPr/>
        </p:nvCxnSpPr>
        <p:spPr>
          <a:xfrm flipV="1">
            <a:off x="2997199" y="3656381"/>
            <a:ext cx="5829300" cy="1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3">
                    <a:lumMod val="60000"/>
                    <a:lumOff val="40000"/>
                    <a:alpha val="0"/>
                  </a:schemeClr>
                </a:gs>
                <a:gs pos="33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6" name="KSO_BT1"/>
          <p:cNvSpPr>
            <a:spLocks noGrp="1"/>
          </p:cNvSpPr>
          <p:nvPr>
            <p:ph type="ctrTitle" hasCustomPrompt="1"/>
          </p:nvPr>
        </p:nvSpPr>
        <p:spPr>
          <a:xfrm>
            <a:off x="2643188" y="1112477"/>
            <a:ext cx="6084887" cy="1886755"/>
          </a:xfrm>
        </p:spPr>
        <p:txBody>
          <a:bodyPr/>
          <a:lstStyle>
            <a:lvl1pPr algn="r">
              <a:defRPr sz="360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altLang="zh-CN" noProof="0" dirty="0"/>
              <a:t>Click to edit Master title style</a:t>
            </a:r>
            <a:endParaRPr lang="zh-CN" altLang="en-US" noProof="0" dirty="0"/>
          </a:p>
        </p:txBody>
      </p:sp>
      <p:sp>
        <p:nvSpPr>
          <p:cNvPr id="12297" name="KSO_BC1"/>
          <p:cNvSpPr>
            <a:spLocks noGrp="1"/>
          </p:cNvSpPr>
          <p:nvPr>
            <p:ph type="subTitle" idx="1"/>
          </p:nvPr>
        </p:nvSpPr>
        <p:spPr>
          <a:xfrm>
            <a:off x="2639218" y="3656381"/>
            <a:ext cx="6092825" cy="573088"/>
          </a:xfrm>
        </p:spPr>
        <p:txBody>
          <a:bodyPr anchor="ctr"/>
          <a:lstStyle>
            <a:lvl1pPr marL="0" indent="0" algn="r">
              <a:buFont typeface="Wingdings" panose="05000000000000000000" pitchFamily="2" charset="2"/>
              <a:buNone/>
              <a:defRPr smtClean="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altLang="zh-CN" noProof="0" dirty="0"/>
              <a:t>Click to edit Master subtitle style</a:t>
            </a:r>
            <a:endParaRPr lang="zh-CN" altLang="en-US" noProof="0" dirty="0"/>
          </a:p>
        </p:txBody>
      </p:sp>
      <p:sp>
        <p:nvSpPr>
          <p:cNvPr id="20" name="KSO_FN"/>
          <p:cNvSpPr>
            <a:spLocks noGrp="1"/>
          </p:cNvSpPr>
          <p:nvPr>
            <p:ph type="sldNum" sz="quarter" idx="4"/>
          </p:nvPr>
        </p:nvSpPr>
        <p:spPr>
          <a:xfrm>
            <a:off x="8485569" y="6299454"/>
            <a:ext cx="54864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>
              <a:defRPr/>
            </a:pPr>
            <a:fld id="{10EB9E26-D37D-41A0-BE16-3009D30DA50D}" type="slidenum">
              <a:rPr lang="zh-CN" altLang="en-US" smtClean="0">
                <a:cs typeface="+mn-cs"/>
              </a:rPr>
              <a:pPr rtl="0">
                <a:defRPr/>
              </a:pPr>
              <a:t>‹#›</a:t>
            </a:fld>
            <a:endParaRPr lang="zh-CN" altLang="en-US" dirty="0">
              <a:cs typeface="+mn-cs"/>
            </a:endParaRPr>
          </a:p>
        </p:txBody>
      </p:sp>
      <p:pic>
        <p:nvPicPr>
          <p:cNvPr id="11" name="Picture 4" descr="téléchargement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73080" y="37465"/>
            <a:ext cx="836930" cy="836930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301752" y="36576"/>
            <a:ext cx="8586216" cy="658367"/>
          </a:xfrm>
        </p:spPr>
        <p:txBody>
          <a:bodyPr/>
          <a:lstStyle/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 hasCustomPrompt="1"/>
          </p:nvPr>
        </p:nvSpPr>
        <p:spPr>
          <a:xfrm>
            <a:off x="301752" y="859537"/>
            <a:ext cx="8586216" cy="5769864"/>
          </a:xfrm>
        </p:spPr>
        <p:txBody>
          <a:bodyPr/>
          <a:lstStyle>
            <a:lvl1pPr marL="357505" indent="-357505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p"/>
              <a:defRPr sz="2400">
                <a:solidFill>
                  <a:schemeClr val="accent1"/>
                </a:solidFill>
              </a:defRPr>
            </a:lvl1pPr>
            <a:lvl2pPr marL="720000" indent="-357505">
              <a:buFont typeface="Wingdings" panose="05000000000000000000" pitchFamily="2" charset="2"/>
              <a:buChar char="Ø"/>
              <a:defRPr sz="2000">
                <a:solidFill>
                  <a:schemeClr val="accent2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altLang="zh-CN" dirty="0"/>
              <a:t>Click to edit Master text style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1624" y="6461307"/>
            <a:ext cx="477774" cy="365125"/>
          </a:xfrm>
        </p:spPr>
        <p:txBody>
          <a:bodyPr/>
          <a:lstStyle>
            <a:lvl1pPr>
              <a:defRPr/>
            </a:lvl1pPr>
          </a:lstStyle>
          <a:p>
            <a:pPr rtl="0">
              <a:defRPr/>
            </a:pPr>
            <a:fld id="{472B8006-AA2E-4A92-9E90-4059504AC5AD}" type="slidenum">
              <a:rPr lang="zh-CN" altLang="en-US" smtClean="0">
                <a:cs typeface="+mn-cs"/>
              </a:rPr>
              <a:pPr rtl="0">
                <a:defRPr/>
              </a:pPr>
              <a:t>‹#›</a:t>
            </a:fld>
            <a:endParaRPr lang="zh-CN" altLang="en-US" dirty="0">
              <a:cs typeface="+mn-cs"/>
            </a:endParaRPr>
          </a:p>
        </p:txBody>
      </p:sp>
      <p:pic>
        <p:nvPicPr>
          <p:cNvPr id="7" name="Picture 4" descr="téléchargemen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09656" y="889"/>
            <a:ext cx="836930" cy="83693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/>
          <p:cNvPicPr>
            <a:picLocks noChangeAspect="1"/>
          </p:cNvPicPr>
          <p:nvPr/>
        </p:nvPicPr>
        <p:blipFill>
          <a:blip r:embed="rId4"/>
          <a:srcRect l="252" t="16316" r="2" b="73058"/>
          <a:stretch>
            <a:fillRect/>
          </a:stretch>
        </p:blipFill>
        <p:spPr>
          <a:xfrm>
            <a:off x="0" y="-1587"/>
            <a:ext cx="9155113" cy="7413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27" name="组合 10"/>
          <p:cNvGrpSpPr/>
          <p:nvPr/>
        </p:nvGrpSpPr>
        <p:grpSpPr>
          <a:xfrm rot="-5400000">
            <a:off x="1136650" y="-1136650"/>
            <a:ext cx="6881813" cy="9155113"/>
            <a:chOff x="-11875" y="0"/>
            <a:chExt cx="5155509" cy="6858001"/>
          </a:xfrm>
        </p:grpSpPr>
        <p:pic>
          <p:nvPicPr>
            <p:cNvPr id="1033" name="图片 11"/>
            <p:cNvPicPr>
              <a:picLocks noChangeAspect="1"/>
            </p:cNvPicPr>
            <p:nvPr userDrawn="1"/>
          </p:nvPicPr>
          <p:blipFill>
            <a:blip r:embed="rId5"/>
            <a:srcRect l="2" t="1714" r="47174"/>
            <a:stretch>
              <a:fillRect/>
            </a:stretch>
          </p:blipFill>
          <p:spPr>
            <a:xfrm>
              <a:off x="-11874" y="0"/>
              <a:ext cx="4848930" cy="6858000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034" name="矩形 12"/>
            <p:cNvGrpSpPr/>
            <p:nvPr userDrawn="1"/>
          </p:nvGrpSpPr>
          <p:grpSpPr>
            <a:xfrm rot="5400000">
              <a:off x="-864338" y="851573"/>
              <a:ext cx="6858238" cy="5155093"/>
              <a:chOff x="0" y="280416"/>
              <a:chExt cx="9156192" cy="6882384"/>
            </a:xfrm>
          </p:grpSpPr>
          <p:pic>
            <p:nvPicPr>
              <p:cNvPr id="1035" name="矩形 1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0" y="280416"/>
                <a:ext cx="9156192" cy="688238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" name="Text Box 11"/>
              <p:cNvSpPr txBox="1">
                <a:spLocks noChangeArrowheads="1"/>
              </p:cNvSpPr>
              <p:nvPr/>
            </p:nvSpPr>
            <p:spPr bwMode="auto">
              <a:xfrm rot="16200000">
                <a:off x="1136469" y="-857795"/>
                <a:ext cx="6882939" cy="91558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YouYuan" panose="020105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YouYuan" panose="020105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YouYuan" panose="020105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YouYuan" panose="020105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YouYuan" panose="02010509060101010101" pitchFamily="49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YouYuan" panose="02010509060101010101" pitchFamily="49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YouYuan" panose="02010509060101010101" pitchFamily="49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YouYuan" panose="02010509060101010101" pitchFamily="49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YouYuan" panose="02010509060101010101" pitchFamily="49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YouYuan" panose="02010509060101010101" pitchFamily="49" charset="-122"/>
                  <a:cs typeface="+mn-cs"/>
                </a:endParaRPr>
              </a:p>
            </p:txBody>
          </p:sp>
        </p:grpSp>
      </p:grpSp>
      <p:sp>
        <p:nvSpPr>
          <p:cNvPr id="1028" name="KSO_BT1"/>
          <p:cNvSpPr>
            <a:spLocks noGrp="1"/>
          </p:cNvSpPr>
          <p:nvPr>
            <p:ph type="title"/>
          </p:nvPr>
        </p:nvSpPr>
        <p:spPr>
          <a:xfrm>
            <a:off x="487363" y="230188"/>
            <a:ext cx="7716837" cy="61753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9" name="KSO_BC1"/>
          <p:cNvSpPr>
            <a:spLocks noGrp="1"/>
          </p:cNvSpPr>
          <p:nvPr>
            <p:ph type="body" idx="1"/>
          </p:nvPr>
        </p:nvSpPr>
        <p:spPr>
          <a:xfrm>
            <a:off x="487363" y="1084263"/>
            <a:ext cx="8159750" cy="5773737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DAA930E-6F85-4FDD-A89B-AE7ABD23E195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2018/10/15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A1E0CE7-F000-4BBD-9FA0-470425B8AFD4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rgbClr val="103170"/>
          </a:solidFill>
          <a:latin typeface="Arial Black" panose="020B0A04020102020204" pitchFamily="34" charset="0"/>
          <a:ea typeface="Microsoft YaHei" panose="020B0503020204020204" pitchFamily="34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03170"/>
          </a:solidFill>
          <a:latin typeface="Arial Black" panose="020B0A04020102020204" pitchFamily="34" charset="0"/>
          <a:ea typeface="Microsoft YaHei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03170"/>
          </a:solidFill>
          <a:latin typeface="Arial Black" panose="020B0A04020102020204" pitchFamily="34" charset="0"/>
          <a:ea typeface="Microsoft YaHei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03170"/>
          </a:solidFill>
          <a:latin typeface="Arial Black" panose="020B0A04020102020204" pitchFamily="34" charset="0"/>
          <a:ea typeface="Microsoft YaHei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03170"/>
          </a:solidFill>
          <a:latin typeface="Arial Black" panose="020B0A04020102020204" pitchFamily="34" charset="0"/>
          <a:ea typeface="Microsoft YaHei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03170"/>
          </a:solidFill>
          <a:latin typeface="Arial Black" panose="020B0A04020102020204" pitchFamily="34" charset="0"/>
          <a:ea typeface="Microsoft YaHei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03170"/>
          </a:solidFill>
          <a:latin typeface="Arial Black" panose="020B0A04020102020204" pitchFamily="34" charset="0"/>
          <a:ea typeface="Microsoft YaHei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03170"/>
          </a:solidFill>
          <a:latin typeface="Arial Black" panose="020B0A04020102020204" pitchFamily="34" charset="0"/>
          <a:ea typeface="Microsoft YaHei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03170"/>
          </a:solidFill>
          <a:latin typeface="Arial Black" panose="020B0A04020102020204" pitchFamily="34" charset="0"/>
          <a:ea typeface="Microsoft YaHei" panose="020B0503020204020204" pitchFamily="34" charset="-122"/>
        </a:defRPr>
      </a:lvl9pPr>
    </p:titleStyle>
    <p:bodyStyle>
      <a:lvl1pPr marL="357505" indent="-357505" algn="just" rtl="0" fontAlgn="base">
        <a:lnSpc>
          <a:spcPct val="110000"/>
        </a:lnSpc>
        <a:spcBef>
          <a:spcPts val="1800"/>
        </a:spcBef>
        <a:spcAft>
          <a:spcPct val="0"/>
        </a:spcAft>
        <a:buClr>
          <a:srgbClr val="103170"/>
        </a:buClr>
        <a:buSzPct val="70000"/>
        <a:buFont typeface="Wingdings" panose="05000000000000000000" pitchFamily="2" charset="2"/>
        <a:buChar char="n"/>
        <a:defRPr kern="1200">
          <a:solidFill>
            <a:srgbClr val="103170"/>
          </a:solidFill>
          <a:latin typeface="Arial" panose="020B0604020202020204" pitchFamily="34" charset="0"/>
          <a:ea typeface="Microsoft YaHei" panose="020B0503020204020204" pitchFamily="34" charset="-122"/>
          <a:cs typeface="+mn-cs"/>
        </a:defRPr>
      </a:lvl1pPr>
      <a:lvl2pPr marL="357505" indent="-357505" algn="just" rtl="0" fontAlgn="base">
        <a:lnSpc>
          <a:spcPct val="130000"/>
        </a:lnSpc>
        <a:spcBef>
          <a:spcPct val="0"/>
        </a:spcBef>
        <a:spcAft>
          <a:spcPts val="600"/>
        </a:spcAft>
        <a:buClr>
          <a:srgbClr val="4C82E6"/>
        </a:buClr>
        <a:buSzPct val="60000"/>
        <a:buFont typeface="YouYuan" panose="02010509060101010101" pitchFamily="49" charset="-122"/>
        <a:buChar char=" "/>
        <a:defRPr sz="1600" kern="1200">
          <a:solidFill>
            <a:srgbClr val="7D7D7D"/>
          </a:solidFill>
          <a:latin typeface="YouYuan" panose="02010509060101010101" pitchFamily="49" charset="-122"/>
          <a:ea typeface="YouYuan" panose="02010509060101010101" pitchFamily="49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"/><Relationship Id="rId2" Type="http://schemas.openxmlformats.org/officeDocument/2006/relationships/image" Target="../media/image19.t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t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/>
          </p:cNvSpPr>
          <p:nvPr/>
        </p:nvSpPr>
        <p:spPr>
          <a:xfrm>
            <a:off x="252000" y="773766"/>
            <a:ext cx="8640000" cy="257835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03170"/>
                </a:solidFill>
                <a:latin typeface="Arial Black" panose="020B0A04020102020204" pitchFamily="34" charset="0"/>
                <a:ea typeface="Microsoft YaHei" panose="020B0503020204020204" pitchFamily="34" charset="-122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03170"/>
                </a:solidFill>
                <a:latin typeface="Arial Black" panose="020B0A04020102020204" pitchFamily="34" charset="0"/>
                <a:ea typeface="Microsoft YaHei" panose="020B0503020204020204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03170"/>
                </a:solidFill>
                <a:latin typeface="Arial Black" panose="020B0A04020102020204" pitchFamily="34" charset="0"/>
                <a:ea typeface="Microsoft YaHei" panose="020B0503020204020204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03170"/>
                </a:solidFill>
                <a:latin typeface="Arial Black" panose="020B0A04020102020204" pitchFamily="34" charset="0"/>
                <a:ea typeface="Microsoft YaHei" panose="020B0503020204020204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03170"/>
                </a:solidFill>
                <a:latin typeface="Arial Black" panose="020B0A04020102020204" pitchFamily="34" charset="0"/>
                <a:ea typeface="Microsoft YaHei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03170"/>
                </a:solidFill>
                <a:latin typeface="Arial Black" panose="020B0A04020102020204" pitchFamily="34" charset="0"/>
                <a:ea typeface="Microsoft YaHei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03170"/>
                </a:solidFill>
                <a:latin typeface="Arial Black" panose="020B0A04020102020204" pitchFamily="34" charset="0"/>
                <a:ea typeface="Microsoft YaHei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03170"/>
                </a:solidFill>
                <a:latin typeface="Arial Black" panose="020B0A04020102020204" pitchFamily="34" charset="0"/>
                <a:ea typeface="Microsoft YaHei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03170"/>
                </a:solidFill>
                <a:latin typeface="Arial Black" panose="020B0A040201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zh-CN" altLang="en-US" sz="3000" dirty="0" smtClean="0"/>
              <a:t>基于双端读出探测器的磁兼容小动物</a:t>
            </a:r>
            <a:r>
              <a:rPr lang="en-US" altLang="zh-CN" sz="3000" dirty="0" smtClean="0"/>
              <a:t>PET</a:t>
            </a:r>
            <a:r>
              <a:rPr lang="zh-CN" altLang="en-US" sz="3000" dirty="0" smtClean="0"/>
              <a:t>系统</a:t>
            </a:r>
            <a:endParaRPr lang="en-US" altLang="zh-CN" sz="3000" dirty="0" smtClean="0"/>
          </a:p>
          <a:p>
            <a:pPr algn="ctr" eaLnBrk="1" hangingPunct="1">
              <a:lnSpc>
                <a:spcPct val="100000"/>
              </a:lnSpc>
            </a:pPr>
            <a:endParaRPr lang="en-US" altLang="zh-CN" sz="2800" dirty="0" smtClean="0"/>
          </a:p>
          <a:p>
            <a:pPr algn="ctr" eaLnBrk="1" hangingPunct="1">
              <a:lnSpc>
                <a:spcPct val="100000"/>
              </a:lnSpc>
            </a:pPr>
            <a:r>
              <a:rPr lang="en-US" altLang="zh-CN" sz="2400" dirty="0" smtClean="0"/>
              <a:t>A </a:t>
            </a:r>
            <a:r>
              <a:rPr lang="en-US" altLang="zh-CN" sz="2400" dirty="0"/>
              <a:t>MRI compatible small animal PET scanner using dual-ended readout depth-encoding detectors</a:t>
            </a:r>
            <a:endParaRPr lang="zh-CN" altLang="en-US" dirty="0">
              <a:solidFill>
                <a:srgbClr val="002060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/>
          </p:cNvSpPr>
          <p:nvPr/>
        </p:nvSpPr>
        <p:spPr>
          <a:xfrm>
            <a:off x="252000" y="3708000"/>
            <a:ext cx="8640000" cy="2821196"/>
          </a:xfrm>
          <a:prstGeom prst="roundRect">
            <a:avLst/>
          </a:prstGeom>
          <a:solidFill>
            <a:schemeClr val="bg1">
              <a:alpha val="62000"/>
            </a:schemeClr>
          </a:solidFill>
          <a:ln w="9525">
            <a:noFill/>
          </a:ln>
        </p:spPr>
        <p:txBody>
          <a:bodyPr vert="horz" wrap="square" lIns="0" tIns="0" rIns="0" bIns="0" anchor="ctr"/>
          <a:lstStyle>
            <a:lvl1pPr lvl="0">
              <a:defRPr kern="1200"/>
            </a:lvl1pPr>
          </a:lstStyle>
          <a:p>
            <a:pPr lvl="0" algn="ctr" eaLnBrk="1" hangingPunct="1"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邝忠华，王晓辉，付鑫，桑子儒，任宁，吴三，高娟，</a:t>
            </a:r>
            <a:endParaRPr lang="en-US" altLang="zh-CN" sz="2000" b="1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 lvl="0" algn="ctr" eaLnBrk="1" hangingPunct="1"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杨倩，赵斌清，张春晖，胡战利，都军伟，杨永峰</a:t>
            </a:r>
            <a:r>
              <a:rPr lang="zh-CN" altLang="en-US" sz="2000" b="1" baseline="30000" dirty="0" smtClean="0">
                <a:solidFill>
                  <a:srgbClr val="002060"/>
                </a:solidFill>
                <a:latin typeface="+mj-ea"/>
                <a:ea typeface="+mj-ea"/>
              </a:rPr>
              <a:t>*</a:t>
            </a:r>
            <a:endParaRPr lang="en-US" altLang="zh-CN" sz="2000" b="1" baseline="30000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 lvl="0" algn="ctr" eaLnBrk="1" hangingPunct="1">
              <a:lnSpc>
                <a:spcPct val="150000"/>
              </a:lnSpc>
            </a:pPr>
            <a:endParaRPr lang="en-US" altLang="zh-CN" sz="2000" b="1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 lvl="0" algn="ctr" eaLnBrk="1" hangingPunct="1"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中国科学院深圳先进技术研究院</a:t>
            </a:r>
            <a:endParaRPr lang="en-US" altLang="zh-CN" sz="2000" b="1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 lvl="0" algn="ctr" eaLnBrk="1" hangingPunct="1"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保罗</a:t>
            </a:r>
            <a:r>
              <a:rPr lang="en-US" altLang="zh-CN" sz="2000" b="1" dirty="0">
                <a:solidFill>
                  <a:srgbClr val="002060"/>
                </a:solidFill>
                <a:latin typeface="+mj-ea"/>
                <a:ea typeface="+mj-ea"/>
              </a:rPr>
              <a:t> </a:t>
            </a:r>
            <a:r>
              <a:rPr lang="en-US" altLang="zh-CN" sz="2000" b="1" dirty="0" smtClean="0">
                <a:solidFill>
                  <a:srgbClr val="002060"/>
                </a:solidFill>
                <a:latin typeface="+mj-ea"/>
                <a:ea typeface="+mj-ea"/>
              </a:rPr>
              <a:t>C· </a:t>
            </a:r>
            <a:r>
              <a:rPr lang="zh-CN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劳特伯生物医学成像研究中心</a:t>
            </a:r>
            <a:endParaRPr lang="zh-CN" altLang="en-US" sz="2000" b="1" dirty="0">
              <a:solidFill>
                <a:srgbClr val="002060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45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84"/>
    </mc:Choice>
    <mc:Fallback xmlns="">
      <p:transition spd="slow" advTm="1068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II. 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材料与方法</a:t>
            </a:r>
            <a:endParaRPr lang="zh-CN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1752" y="859537"/>
            <a:ext cx="8586216" cy="349114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zh-CN" dirty="0" smtClean="0"/>
              <a:t>PET</a:t>
            </a:r>
            <a:r>
              <a:rPr lang="zh-CN" altLang="en-US" dirty="0"/>
              <a:t>系统</a:t>
            </a:r>
            <a:endParaRPr lang="en-US" altLang="zh-CN" dirty="0"/>
          </a:p>
          <a:p>
            <a:pPr lvl="1"/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zh-CN" altLang="en-US" dirty="0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探测器环</a:t>
            </a:r>
            <a:endParaRPr lang="en-US" altLang="zh-CN" dirty="0">
              <a:solidFill>
                <a:schemeClr val="tx1"/>
              </a:solidFill>
              <a:latin typeface="Calibri" panose="020F050202020403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1"/>
            <a:r>
              <a:rPr lang="en-US" altLang="zh-CN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 </a:t>
            </a:r>
            <a:r>
              <a:rPr lang="zh-CN" altLang="en-US" dirty="0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探测器</a:t>
            </a:r>
            <a:r>
              <a:rPr lang="en-US" altLang="zh-CN" dirty="0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dirty="0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环</a:t>
            </a:r>
            <a:endParaRPr lang="en-US" altLang="zh-CN" dirty="0">
              <a:solidFill>
                <a:schemeClr val="tx1"/>
              </a:solidFill>
              <a:latin typeface="Calibri" panose="020F050202020403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1"/>
            <a:r>
              <a:rPr lang="zh-CN" altLang="en-US" dirty="0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环直径：</a:t>
            </a:r>
            <a:r>
              <a:rPr lang="en-US" altLang="zh-CN" dirty="0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111 </a:t>
            </a:r>
            <a:r>
              <a:rPr lang="en-US" altLang="zh-CN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mm</a:t>
            </a:r>
            <a:endParaRPr lang="en-US" altLang="zh-CN" dirty="0">
              <a:solidFill>
                <a:schemeClr val="tx1"/>
              </a:solidFill>
              <a:latin typeface="Calibri" panose="020F050202020403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1"/>
            <a:r>
              <a:rPr lang="zh-CN" altLang="en-US" dirty="0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轴向视野 </a:t>
            </a:r>
            <a:r>
              <a:rPr lang="en-US" altLang="zh-CN" dirty="0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(AFOV): 106 </a:t>
            </a:r>
            <a:r>
              <a:rPr lang="en-US" altLang="zh-CN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mm</a:t>
            </a:r>
            <a:endParaRPr lang="en-US" altLang="zh-CN" dirty="0">
              <a:solidFill>
                <a:schemeClr val="tx1"/>
              </a:solidFill>
              <a:latin typeface="Calibri" panose="020F050202020403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pic>
        <p:nvPicPr>
          <p:cNvPr id="2050" name="图片 13">
            <a:extLst>
              <a:ext uri="{FF2B5EF4-FFF2-40B4-BE49-F238E27FC236}">
                <a16:creationId xmlns:a16="http://schemas.microsoft.com/office/drawing/2014/main" id="{61F357B7-3DCC-4496-A9BA-351C5908E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5" y="3553056"/>
            <a:ext cx="3792632" cy="234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BE730CA6-E4EE-4960-BF2F-4869D44560B1}"/>
              </a:ext>
            </a:extLst>
          </p:cNvPr>
          <p:cNvSpPr/>
          <p:nvPr/>
        </p:nvSpPr>
        <p:spPr>
          <a:xfrm>
            <a:off x="1306539" y="6079549"/>
            <a:ext cx="1358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结构示意图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E1D6379-132E-4016-A7F6-0CA44C1602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16" r="5956" b="21929"/>
          <a:stretch/>
        </p:blipFill>
        <p:spPr>
          <a:xfrm>
            <a:off x="3944602" y="3492672"/>
            <a:ext cx="5155863" cy="2465305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8109BBE8-3F7F-42FC-BA81-06F10D5F35BE}"/>
              </a:ext>
            </a:extLst>
          </p:cNvPr>
          <p:cNvSpPr/>
          <p:nvPr/>
        </p:nvSpPr>
        <p:spPr>
          <a:xfrm>
            <a:off x="5968535" y="6079549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实物照片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7163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III. </a:t>
            </a:r>
            <a:r>
              <a:rPr lang="zh-CN" altLang="en-US" dirty="0" smtClean="0"/>
              <a:t>初步结果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探测器</a:t>
            </a:r>
            <a:r>
              <a:rPr lang="zh-CN" altLang="en-US" dirty="0" smtClean="0"/>
              <a:t>：晶体分辨能力（</a:t>
            </a:r>
            <a:r>
              <a:rPr lang="en-US" altLang="zh-CN" dirty="0" smtClean="0"/>
              <a:t>Flood histograms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B54C71D-A380-4E64-9AFE-13DD0EB0313E}"/>
              </a:ext>
            </a:extLst>
          </p:cNvPr>
          <p:cNvSpPr/>
          <p:nvPr/>
        </p:nvSpPr>
        <p:spPr>
          <a:xfrm>
            <a:off x="528098" y="5420727"/>
            <a:ext cx="32387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使用</a:t>
            </a:r>
            <a:r>
              <a:rPr lang="en-US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NIM</a:t>
            </a:r>
            <a:r>
              <a:rPr lang="zh-CN" altLang="en-US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电子学系统获取的</a:t>
            </a:r>
            <a:r>
              <a:rPr lang="en-US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Flood histogram</a:t>
            </a:r>
            <a:endParaRPr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EDC1497-E51C-4C3E-BD67-01A2DCAB1F65}"/>
              </a:ext>
            </a:extLst>
          </p:cNvPr>
          <p:cNvSpPr/>
          <p:nvPr/>
        </p:nvSpPr>
        <p:spPr>
          <a:xfrm>
            <a:off x="4884437" y="5420727"/>
            <a:ext cx="32387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使用我们的电子学系统获得的</a:t>
            </a:r>
            <a:r>
              <a:rPr lang="en-US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Flood histogram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277" y="1656133"/>
            <a:ext cx="3589506" cy="358950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98" y="1656133"/>
            <a:ext cx="3589506" cy="358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73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III. 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初步结果</a:t>
            </a:r>
            <a:endParaRPr lang="zh-CN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探测器：</a:t>
            </a:r>
            <a:r>
              <a:rPr lang="en-US" altLang="zh-CN" dirty="0" smtClean="0"/>
              <a:t>DOI </a:t>
            </a:r>
            <a:r>
              <a:rPr lang="zh-CN" altLang="en-US" dirty="0" smtClean="0"/>
              <a:t>和 </a:t>
            </a:r>
            <a:r>
              <a:rPr lang="zh-CN" altLang="en-US" dirty="0" smtClean="0"/>
              <a:t>能量分辨率</a:t>
            </a:r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FAC2F5D-6BD7-4F78-A8E7-9D401EBEF589}"/>
              </a:ext>
            </a:extLst>
          </p:cNvPr>
          <p:cNvSpPr/>
          <p:nvPr/>
        </p:nvSpPr>
        <p:spPr>
          <a:xfrm>
            <a:off x="1520041" y="1432748"/>
            <a:ext cx="217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DOI </a:t>
            </a:r>
            <a:r>
              <a:rPr lang="en-US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profile (</a:t>
            </a:r>
            <a:r>
              <a:rPr lang="zh-CN" altLang="en-US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探测器</a:t>
            </a:r>
            <a:r>
              <a:rPr lang="en-US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endParaRPr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FAB5A2B-60EE-41D7-8CF3-C757DE66EDF5}"/>
              </a:ext>
            </a:extLst>
          </p:cNvPr>
          <p:cNvSpPr/>
          <p:nvPr/>
        </p:nvSpPr>
        <p:spPr>
          <a:xfrm>
            <a:off x="1135321" y="5461284"/>
            <a:ext cx="2941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DOI</a:t>
            </a:r>
            <a:r>
              <a:rPr lang="zh-CN" altLang="en-US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分辨率</a:t>
            </a:r>
            <a:r>
              <a:rPr lang="en-US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: 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1.96±0.25 </a:t>
            </a:r>
            <a:r>
              <a:rPr lang="en-US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mm</a:t>
            </a:r>
            <a:endParaRPr lang="zh-CN" altLang="en-US" dirty="0"/>
          </a:p>
        </p:txBody>
      </p:sp>
      <p:pic>
        <p:nvPicPr>
          <p:cNvPr id="6146" name="图片 11">
            <a:extLst>
              <a:ext uri="{FF2B5EF4-FFF2-40B4-BE49-F238E27FC236}">
                <a16:creationId xmlns:a16="http://schemas.microsoft.com/office/drawing/2014/main" id="{DD7624F7-4078-4E12-BEE2-5B207B58C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983" y="1881385"/>
            <a:ext cx="3975985" cy="297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19F2034-D012-41DB-A7C8-AF889944D547}"/>
              </a:ext>
            </a:extLst>
          </p:cNvPr>
          <p:cNvSpPr/>
          <p:nvPr/>
        </p:nvSpPr>
        <p:spPr>
          <a:xfrm>
            <a:off x="6230560" y="1432748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能量分辨率</a:t>
            </a:r>
            <a:endParaRPr lang="zh-CN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E7E024A-FEF8-4E3B-B8F1-3DFC20FD53DD}"/>
              </a:ext>
            </a:extLst>
          </p:cNvPr>
          <p:cNvSpPr/>
          <p:nvPr/>
        </p:nvSpPr>
        <p:spPr>
          <a:xfrm>
            <a:off x="5554093" y="5461284"/>
            <a:ext cx="2691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能量</a:t>
            </a:r>
            <a:r>
              <a:rPr lang="zh-CN" altLang="en-US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分辨率</a:t>
            </a:r>
            <a:r>
              <a:rPr lang="en-US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: 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18.9 ±2.7 %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49" y="1881385"/>
            <a:ext cx="3980577" cy="298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22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III. 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初步结果</a:t>
            </a:r>
            <a:endParaRPr lang="zh-CN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初始图像（基于一个探测器环）</a:t>
            </a:r>
            <a:endParaRPr lang="zh-CN" altLang="en-US" dirty="0"/>
          </a:p>
        </p:txBody>
      </p:sp>
      <p:cxnSp>
        <p:nvCxnSpPr>
          <p:cNvPr id="6" name="直接连接符 5"/>
          <p:cNvCxnSpPr/>
          <p:nvPr/>
        </p:nvCxnSpPr>
        <p:spPr>
          <a:xfrm>
            <a:off x="660006" y="3389736"/>
            <a:ext cx="2997595" cy="5217"/>
          </a:xfrm>
          <a:prstGeom prst="line">
            <a:avLst/>
          </a:prstGeom>
          <a:ln w="1905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85" y="1640003"/>
            <a:ext cx="2340864" cy="234086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86" y="4154603"/>
            <a:ext cx="2340864" cy="2340864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622" y="1363013"/>
            <a:ext cx="5321272" cy="37336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42622" y="5096674"/>
            <a:ext cx="5321273" cy="1326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>
                <a:latin typeface="Arial" panose="020B0604020202020204" pitchFamily="34" charset="0"/>
                <a:ea typeface="Microsoft YaHei" panose="020B0503020204020204" pitchFamily="34" charset="-122"/>
              </a:rPr>
              <a:t>MLEM </a:t>
            </a:r>
            <a:r>
              <a:rPr lang="zh-CN" altLang="en-US" dirty="0" smtClean="0">
                <a:latin typeface="Arial" panose="020B0604020202020204" pitchFamily="34" charset="0"/>
                <a:ea typeface="Microsoft YaHei" panose="020B0503020204020204" pitchFamily="34" charset="-122"/>
              </a:rPr>
              <a:t>重建算法</a:t>
            </a:r>
            <a:endParaRPr lang="en-US" dirty="0">
              <a:latin typeface="Arial" panose="020B0604020202020204" pitchFamily="34" charset="0"/>
              <a:ea typeface="Microsoft YaHei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dirty="0">
                <a:latin typeface="Arial" panose="020B0604020202020204" pitchFamily="34" charset="0"/>
                <a:ea typeface="Microsoft YaHei" panose="020B0503020204020204" pitchFamily="34" charset="-122"/>
              </a:rPr>
              <a:t>Na-22</a:t>
            </a:r>
            <a:r>
              <a:rPr lang="zh-CN" altLang="en-US" dirty="0">
                <a:latin typeface="Arial" panose="020B0604020202020204" pitchFamily="34" charset="0"/>
                <a:ea typeface="Microsoft YaHei" panose="020B0503020204020204" pitchFamily="34" charset="-122"/>
              </a:rPr>
              <a:t>点源，放置于</a:t>
            </a:r>
            <a:r>
              <a:rPr lang="en-US" dirty="0">
                <a:latin typeface="Arial" panose="020B0604020202020204" pitchFamily="34" charset="0"/>
                <a:ea typeface="Microsoft YaHei" panose="020B0503020204020204" pitchFamily="34" charset="-122"/>
              </a:rPr>
              <a:t> </a:t>
            </a:r>
            <a:r>
              <a:rPr lang="en-US" dirty="0">
                <a:latin typeface="Arial" panose="020B0604020202020204" pitchFamily="34" charset="0"/>
                <a:ea typeface="Microsoft YaHei" panose="020B0503020204020204" pitchFamily="34" charset="-122"/>
              </a:rPr>
              <a:t>10, 15, 20 </a:t>
            </a:r>
            <a:r>
              <a:rPr lang="zh-CN" altLang="en-US" dirty="0" smtClean="0">
                <a:latin typeface="Arial" panose="020B0604020202020204" pitchFamily="34" charset="0"/>
                <a:ea typeface="Microsoft YaHei" panose="020B0503020204020204" pitchFamily="34" charset="-122"/>
              </a:rPr>
              <a:t>和 </a:t>
            </a:r>
            <a:r>
              <a:rPr lang="en-US" altLang="zh-CN" dirty="0" smtClean="0">
                <a:latin typeface="Arial" panose="020B0604020202020204" pitchFamily="34" charset="0"/>
                <a:ea typeface="Microsoft YaHei" panose="020B0503020204020204" pitchFamily="34" charset="-122"/>
              </a:rPr>
              <a:t>25 </a:t>
            </a:r>
            <a:r>
              <a:rPr lang="en-US" dirty="0" smtClean="0">
                <a:latin typeface="Arial" panose="020B0604020202020204" pitchFamily="34" charset="0"/>
                <a:ea typeface="Microsoft YaHei" panose="020B0503020204020204" pitchFamily="34" charset="-122"/>
              </a:rPr>
              <a:t>mm </a:t>
            </a:r>
            <a:r>
              <a:rPr lang="zh-CN" altLang="en-US" dirty="0">
                <a:latin typeface="Arial" panose="020B0604020202020204" pitchFamily="34" charset="0"/>
                <a:ea typeface="Microsoft YaHei" panose="020B0503020204020204" pitchFamily="34" charset="-122"/>
              </a:rPr>
              <a:t>处</a:t>
            </a:r>
            <a:endParaRPr lang="en-US" altLang="zh-CN" dirty="0">
              <a:latin typeface="Arial" panose="020B0604020202020204" pitchFamily="34" charset="0"/>
              <a:ea typeface="Microsoft YaHei" panose="020B0503020204020204" pitchFamily="34" charset="-122"/>
            </a:endParaRP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zh-CN" altLang="en-US" dirty="0" smtClean="0">
                <a:solidFill>
                  <a:srgbClr val="0070C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在</a:t>
            </a:r>
            <a:r>
              <a:rPr lang="en-US" altLang="zh-CN" dirty="0" smtClean="0">
                <a:solidFill>
                  <a:srgbClr val="0070C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10 </a:t>
            </a:r>
            <a:r>
              <a:rPr lang="zh-CN" altLang="en-US" dirty="0" smtClean="0">
                <a:solidFill>
                  <a:srgbClr val="0070C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和 </a:t>
            </a:r>
            <a:r>
              <a:rPr lang="en-US" altLang="zh-CN" dirty="0" smtClean="0">
                <a:solidFill>
                  <a:srgbClr val="0070C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20</a:t>
            </a:r>
            <a:r>
              <a:rPr lang="zh-CN" altLang="en-US" dirty="0">
                <a:solidFill>
                  <a:srgbClr val="0070C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zh-CN" dirty="0" smtClean="0">
                <a:solidFill>
                  <a:srgbClr val="0070C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mm </a:t>
            </a:r>
            <a:r>
              <a:rPr lang="zh-CN" altLang="en-US" dirty="0" smtClean="0">
                <a:solidFill>
                  <a:srgbClr val="0070C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处获得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1</a:t>
            </a:r>
            <a:r>
              <a:rPr lang="en-US" altLang="zh-CN" dirty="0" smtClean="0">
                <a:solidFill>
                  <a:srgbClr val="0070C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mm </a:t>
            </a:r>
            <a:r>
              <a:rPr lang="zh-CN" altLang="en-US" dirty="0" smtClean="0">
                <a:solidFill>
                  <a:srgbClr val="0070C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的空间分辨率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1265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IV. </a:t>
            </a:r>
            <a:r>
              <a:rPr lang="zh-CN" altLang="en-US" dirty="0" smtClean="0"/>
              <a:t>结论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1410" y="1219379"/>
            <a:ext cx="8618729" cy="4468728"/>
          </a:xfrm>
        </p:spPr>
        <p:txBody>
          <a:bodyPr/>
          <a:lstStyle/>
          <a:p>
            <a:r>
              <a:rPr lang="zh-CN" altLang="en-US" dirty="0" smtClean="0"/>
              <a:t>在国自然重大仪器项目的支持下，课题组正在研发一个高空间分辨率、高灵敏度和长轴向视野的磁兼容小动物</a:t>
            </a:r>
            <a:r>
              <a:rPr lang="en-US" altLang="zh-CN" dirty="0" smtClean="0"/>
              <a:t>PET</a:t>
            </a:r>
            <a:r>
              <a:rPr lang="zh-CN" altLang="en-US" dirty="0" smtClean="0"/>
              <a:t>系统，目前已完成了系统的搭建，并获得了初步图像</a:t>
            </a:r>
            <a:r>
              <a:rPr lang="en-US" altLang="zh-CN" dirty="0" smtClean="0"/>
              <a:t> </a:t>
            </a:r>
            <a:endParaRPr lang="en-US" altLang="zh-CN" dirty="0"/>
          </a:p>
          <a:p>
            <a:r>
              <a:rPr lang="zh-CN" altLang="en-US" dirty="0" smtClean="0"/>
              <a:t>该系统使用双端读出</a:t>
            </a:r>
            <a:r>
              <a:rPr lang="zh-CN" altLang="en-US" dirty="0" smtClean="0"/>
              <a:t>深度编码</a:t>
            </a:r>
            <a:r>
              <a:rPr lang="en-US" altLang="zh-CN" dirty="0" smtClean="0"/>
              <a:t>PET</a:t>
            </a:r>
            <a:r>
              <a:rPr lang="zh-CN" altLang="en-US" dirty="0" smtClean="0"/>
              <a:t>探测器，期望获得 </a:t>
            </a:r>
            <a:r>
              <a:rPr lang="en-US" altLang="zh-CN" dirty="0" smtClean="0"/>
              <a:t>&lt; 1 mm </a:t>
            </a:r>
            <a:r>
              <a:rPr lang="zh-CN" altLang="en-US" dirty="0" smtClean="0"/>
              <a:t>的全视野空间分辨率，为小鼠提供全身成像</a:t>
            </a:r>
            <a:endParaRPr lang="en-US" altLang="zh-CN" dirty="0" smtClean="0"/>
          </a:p>
          <a:p>
            <a:r>
              <a:rPr lang="zh-CN" altLang="en-US" dirty="0" smtClean="0"/>
              <a:t>下一步我们将继续进行系统调试，进行更多成像研究，并优化磁兼容设计，最终实现</a:t>
            </a:r>
            <a:r>
              <a:rPr lang="en-US" altLang="zh-CN" dirty="0" smtClean="0"/>
              <a:t>PET-MRI</a:t>
            </a:r>
            <a:r>
              <a:rPr lang="zh-CN" altLang="en-US" dirty="0"/>
              <a:t>同时</a:t>
            </a:r>
            <a:r>
              <a:rPr lang="zh-CN" altLang="en-US" dirty="0" smtClean="0"/>
              <a:t>成像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174363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945147"/>
            <a:ext cx="9144000" cy="658367"/>
          </a:xfrm>
        </p:spPr>
        <p:txBody>
          <a:bodyPr/>
          <a:lstStyle/>
          <a:p>
            <a:pPr algn="ctr"/>
            <a:r>
              <a:rPr lang="en-US" altLang="zh-CN" sz="4400" dirty="0">
                <a:solidFill>
                  <a:srgbClr val="002060"/>
                </a:solidFill>
              </a:rPr>
              <a:t>Thank you for your attention!</a:t>
            </a:r>
            <a:endParaRPr lang="zh-CN" altLang="en-US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70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6998956"/>
              </p:ext>
            </p:extLst>
          </p:nvPr>
        </p:nvGraphicFramePr>
        <p:xfrm>
          <a:off x="464911" y="1117255"/>
          <a:ext cx="8050440" cy="4883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8393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内容占位符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PET</a:t>
                </a:r>
                <a:r>
                  <a:rPr lang="zh-CN" altLang="en-US" dirty="0">
                    <a:solidFill>
                      <a:schemeClr val="accent5">
                        <a:lumMod val="75000"/>
                      </a:schemeClr>
                    </a:solidFill>
                  </a:rPr>
                  <a:t>系统</a:t>
                </a:r>
                <a:r>
                  <a:rPr lang="zh-CN" altLang="en-US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的</a:t>
                </a:r>
                <a:r>
                  <a:rPr lang="zh-CN" altLang="en-US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空间分辨率</a:t>
                </a:r>
                <a:endParaRPr lang="en-US" altLang="zh-CN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altLang="zh-CN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</a:p>
              <a:p>
                <a:endParaRPr lang="en-US" altLang="zh-CN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marL="0" indent="0" eaLnBrk="1" hangingPunct="1">
                  <a:spcAft>
                    <a:spcPts val="600"/>
                  </a:spcAft>
                  <a:buNone/>
                </a:pPr>
                <a:r>
                  <a:rPr lang="zh-CN" altLang="en-US" b="1" dirty="0" smtClean="0">
                    <a:solidFill>
                      <a:srgbClr val="00B0F0"/>
                    </a:solidFill>
                    <a:cs typeface="Arial" pitchFamily="34" charset="0"/>
                  </a:rPr>
                  <a:t>提高空间分辨率</a:t>
                </a:r>
                <a:r>
                  <a:rPr lang="en-US" altLang="zh-CN" b="1" dirty="0" smtClean="0">
                    <a:solidFill>
                      <a:srgbClr val="00B0F0"/>
                    </a:solidFill>
                    <a:cs typeface="Arial" pitchFamily="34" charset="0"/>
                  </a:rPr>
                  <a:t>:</a:t>
                </a:r>
                <a:endParaRPr lang="en-US" altLang="zh-CN" b="1" dirty="0">
                  <a:solidFill>
                    <a:srgbClr val="00B0F0"/>
                  </a:solidFill>
                  <a:cs typeface="Arial" pitchFamily="34" charset="0"/>
                </a:endParaRPr>
              </a:p>
              <a:p>
                <a:pPr lvl="1" eaLnBrk="1" hangingPunct="1">
                  <a:lnSpc>
                    <a:spcPct val="100000"/>
                  </a:lnSpc>
                </a:pPr>
                <a:r>
                  <a:rPr lang="zh-CN" altLang="en-US" dirty="0" smtClean="0">
                    <a:solidFill>
                      <a:schemeClr val="tx1"/>
                    </a:solidFill>
                    <a:latin typeface="+mj-ea"/>
                    <a:ea typeface="+mj-ea"/>
                    <a:cs typeface="Arial" pitchFamily="34" charset="0"/>
                  </a:rPr>
                  <a:t>更好的图像重建算法（减小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i="1">
                            <a:latin typeface="+mj-ea"/>
                            <a:ea typeface="+mj-ea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+mj-ea"/>
                            <a:ea typeface="+mj-ea"/>
                          </a:rPr>
                          <m:t>𝐾</m:t>
                        </m:r>
                      </m:e>
                      <m:sub>
                        <m:r>
                          <a:rPr lang="zh-CN" altLang="en-US" i="1">
                            <a:latin typeface="+mj-ea"/>
                            <a:ea typeface="+mj-ea"/>
                          </a:rPr>
                          <m:t>𝑅𝑒𝑐</m:t>
                        </m:r>
                        <m:r>
                          <a:rPr lang="zh-CN" altLang="en-US">
                            <a:latin typeface="+mj-ea"/>
                            <a:ea typeface="+mj-ea"/>
                          </a:rPr>
                          <m:t>.</m:t>
                        </m:r>
                      </m:sub>
                    </m:sSub>
                  </m:oMath>
                </a14:m>
                <a:r>
                  <a:rPr lang="zh-CN" altLang="en-US" dirty="0" smtClean="0">
                    <a:solidFill>
                      <a:schemeClr val="tx1"/>
                    </a:solidFill>
                    <a:latin typeface="+mj-ea"/>
                    <a:ea typeface="+mj-ea"/>
                    <a:cs typeface="Arial" pitchFamily="34" charset="0"/>
                  </a:rPr>
                  <a:t>）</a:t>
                </a:r>
                <a:endParaRPr lang="en-US" altLang="zh-CN" dirty="0">
                  <a:solidFill>
                    <a:schemeClr val="tx1"/>
                  </a:solidFill>
                  <a:latin typeface="+mj-ea"/>
                  <a:ea typeface="+mj-ea"/>
                  <a:cs typeface="Arial" pitchFamily="34" charset="0"/>
                </a:endParaRPr>
              </a:p>
              <a:p>
                <a:pPr lvl="1" eaLnBrk="1" hangingPunct="1">
                  <a:lnSpc>
                    <a:spcPct val="100000"/>
                  </a:lnSpc>
                </a:pPr>
                <a:r>
                  <a:rPr lang="zh-CN" altLang="en-US" dirty="0">
                    <a:solidFill>
                      <a:schemeClr val="tx1"/>
                    </a:solidFill>
                    <a:latin typeface="+mj-ea"/>
                    <a:ea typeface="+mj-ea"/>
                    <a:cs typeface="Arial" pitchFamily="34" charset="0"/>
                  </a:rPr>
                  <a:t>小</a:t>
                </a:r>
                <a:r>
                  <a:rPr lang="zh-CN" altLang="en-US" dirty="0" smtClean="0">
                    <a:solidFill>
                      <a:schemeClr val="tx1"/>
                    </a:solidFill>
                    <a:latin typeface="+mj-ea"/>
                    <a:ea typeface="+mj-ea"/>
                    <a:cs typeface="Arial" pitchFamily="34" charset="0"/>
                  </a:rPr>
                  <a:t>的晶体尺寸</a:t>
                </a:r>
                <a:endParaRPr lang="en-US" altLang="zh-CN" dirty="0">
                  <a:solidFill>
                    <a:schemeClr val="tx1"/>
                  </a:solidFill>
                  <a:latin typeface="+mj-ea"/>
                  <a:ea typeface="+mj-ea"/>
                  <a:cs typeface="Arial" pitchFamily="34" charset="0"/>
                </a:endParaRPr>
              </a:p>
              <a:p>
                <a:pPr lvl="1" eaLnBrk="1" hangingPunct="1">
                  <a:lnSpc>
                    <a:spcPct val="100000"/>
                  </a:lnSpc>
                </a:pPr>
                <a:r>
                  <a:rPr lang="zh-CN" altLang="en-US" dirty="0" smtClean="0">
                    <a:solidFill>
                      <a:schemeClr val="tx1"/>
                    </a:solidFill>
                    <a:latin typeface="+mj-ea"/>
                    <a:ea typeface="+mj-ea"/>
                    <a:cs typeface="Arial" pitchFamily="34" charset="0"/>
                  </a:rPr>
                  <a:t>正电子能量较低的同位素</a:t>
                </a:r>
                <a:endParaRPr lang="en-US" altLang="zh-CN" dirty="0">
                  <a:solidFill>
                    <a:schemeClr val="tx1"/>
                  </a:solidFill>
                  <a:latin typeface="+mj-ea"/>
                  <a:ea typeface="+mj-ea"/>
                  <a:cs typeface="Arial" pitchFamily="34" charset="0"/>
                </a:endParaRPr>
              </a:p>
              <a:p>
                <a:pPr lvl="1" eaLnBrk="1" hangingPunct="1">
                  <a:lnSpc>
                    <a:spcPct val="100000"/>
                  </a:lnSpc>
                </a:pPr>
                <a:r>
                  <a:rPr lang="zh-CN" altLang="en-US" dirty="0">
                    <a:solidFill>
                      <a:schemeClr val="tx1"/>
                    </a:solidFill>
                    <a:latin typeface="+mj-ea"/>
                    <a:ea typeface="+mj-ea"/>
                    <a:cs typeface="Arial" pitchFamily="34" charset="0"/>
                  </a:rPr>
                  <a:t>更</a:t>
                </a:r>
                <a:r>
                  <a:rPr lang="zh-CN" altLang="en-US" dirty="0" smtClean="0">
                    <a:solidFill>
                      <a:schemeClr val="tx1"/>
                    </a:solidFill>
                    <a:latin typeface="+mj-ea"/>
                    <a:ea typeface="+mj-ea"/>
                    <a:cs typeface="Arial" pitchFamily="34" charset="0"/>
                  </a:rPr>
                  <a:t>小的探测器环直径</a:t>
                </a:r>
                <a:r>
                  <a:rPr lang="en-US" altLang="zh-CN" dirty="0" smtClean="0">
                    <a:solidFill>
                      <a:schemeClr val="tx1"/>
                    </a:solidFill>
                    <a:latin typeface="+mj-ea"/>
                    <a:ea typeface="+mj-ea"/>
                    <a:cs typeface="Arial" pitchFamily="34" charset="0"/>
                  </a:rPr>
                  <a:t> (</a:t>
                </a:r>
                <a:r>
                  <a:rPr lang="en-US" altLang="zh-CN" dirty="0">
                    <a:solidFill>
                      <a:schemeClr val="tx1"/>
                    </a:solidFill>
                    <a:latin typeface="+mj-ea"/>
                    <a:ea typeface="+mj-ea"/>
                    <a:cs typeface="Arial" pitchFamily="34" charset="0"/>
                  </a:rPr>
                  <a:t>D</a:t>
                </a:r>
                <a:r>
                  <a:rPr lang="en-US" altLang="zh-CN" dirty="0" smtClean="0">
                    <a:solidFill>
                      <a:schemeClr val="tx1"/>
                    </a:solidFill>
                    <a:latin typeface="+mj-ea"/>
                    <a:ea typeface="+mj-ea"/>
                    <a:cs typeface="Arial" pitchFamily="34" charset="0"/>
                  </a:rPr>
                  <a:t>)</a:t>
                </a:r>
                <a:endParaRPr lang="en-US" altLang="zh-CN" dirty="0">
                  <a:solidFill>
                    <a:schemeClr val="tx1"/>
                  </a:solidFill>
                  <a:latin typeface="+mj-ea"/>
                  <a:ea typeface="+mj-ea"/>
                  <a:cs typeface="Arial" pitchFamily="34" charset="0"/>
                </a:endParaRPr>
              </a:p>
              <a:p>
                <a:pPr lvl="1" eaLnBrk="1" hangingPunct="1">
                  <a:lnSpc>
                    <a:spcPct val="100000"/>
                  </a:lnSpc>
                </a:pPr>
                <a:r>
                  <a:rPr lang="zh-CN" altLang="en-US" dirty="0" smtClean="0">
                    <a:solidFill>
                      <a:schemeClr val="tx1"/>
                    </a:solidFill>
                    <a:latin typeface="+mj-ea"/>
                    <a:ea typeface="+mj-ea"/>
                    <a:cs typeface="Arial" pitchFamily="34" charset="0"/>
                  </a:rPr>
                  <a:t>更好的读出编码方法（例</a:t>
                </a:r>
                <a:r>
                  <a:rPr lang="zh-CN" altLang="en-US" dirty="0" smtClean="0">
                    <a:solidFill>
                      <a:schemeClr val="tx1"/>
                    </a:solidFill>
                    <a:latin typeface="+mj-ea"/>
                    <a:ea typeface="+mj-ea"/>
                    <a:cs typeface="Arial" pitchFamily="34" charset="0"/>
                  </a:rPr>
                  <a:t>如，</a:t>
                </a:r>
                <a:r>
                  <a:rPr lang="zh-CN" altLang="en-US" dirty="0" smtClean="0">
                    <a:solidFill>
                      <a:schemeClr val="tx1"/>
                    </a:solidFill>
                    <a:latin typeface="+mj-ea"/>
                    <a:ea typeface="+mj-ea"/>
                    <a:cs typeface="Arial" pitchFamily="34" charset="0"/>
                  </a:rPr>
                  <a:t>一对一读出）</a:t>
                </a:r>
                <a:endParaRPr lang="en-US" altLang="zh-CN" dirty="0">
                  <a:solidFill>
                    <a:schemeClr val="tx1"/>
                  </a:solidFill>
                  <a:latin typeface="+mj-ea"/>
                  <a:ea typeface="+mj-ea"/>
                  <a:cs typeface="Arial" pitchFamily="34" charset="0"/>
                </a:endParaRPr>
              </a:p>
              <a:p>
                <a:pPr lvl="1" eaLnBrk="1" hangingPunct="1">
                  <a:lnSpc>
                    <a:spcPct val="100000"/>
                  </a:lnSpc>
                </a:pPr>
                <a:r>
                  <a:rPr lang="zh-CN" altLang="en-US" dirty="0">
                    <a:solidFill>
                      <a:schemeClr val="tx1"/>
                    </a:solidFill>
                    <a:latin typeface="+mj-ea"/>
                    <a:ea typeface="+mj-ea"/>
                    <a:cs typeface="Arial" pitchFamily="34" charset="0"/>
                  </a:rPr>
                  <a:t>更</a:t>
                </a:r>
                <a:r>
                  <a:rPr lang="zh-CN" altLang="en-US" dirty="0" smtClean="0">
                    <a:solidFill>
                      <a:schemeClr val="tx1"/>
                    </a:solidFill>
                    <a:latin typeface="+mj-ea"/>
                    <a:ea typeface="+mj-ea"/>
                    <a:cs typeface="Arial" pitchFamily="34" charset="0"/>
                  </a:rPr>
                  <a:t>高</a:t>
                </a:r>
                <a:r>
                  <a:rPr lang="en-US" altLang="zh-CN" dirty="0" smtClean="0">
                    <a:solidFill>
                      <a:schemeClr val="tx1"/>
                    </a:solidFill>
                    <a:latin typeface="+mj-ea"/>
                    <a:ea typeface="+mj-ea"/>
                    <a:cs typeface="Arial" pitchFamily="34" charset="0"/>
                  </a:rPr>
                  <a:t>DOI (depth </a:t>
                </a:r>
                <a:r>
                  <a:rPr lang="en-US" altLang="zh-CN" dirty="0">
                    <a:solidFill>
                      <a:schemeClr val="tx1"/>
                    </a:solidFill>
                    <a:latin typeface="+mj-ea"/>
                    <a:ea typeface="+mj-ea"/>
                    <a:cs typeface="Arial" pitchFamily="34" charset="0"/>
                  </a:rPr>
                  <a:t>of </a:t>
                </a:r>
                <a:r>
                  <a:rPr lang="en-US" altLang="zh-CN" dirty="0" smtClean="0">
                    <a:solidFill>
                      <a:schemeClr val="tx1"/>
                    </a:solidFill>
                    <a:latin typeface="+mj-ea"/>
                    <a:ea typeface="+mj-ea"/>
                    <a:cs typeface="Arial" pitchFamily="34" charset="0"/>
                  </a:rPr>
                  <a:t>interaction</a:t>
                </a:r>
                <a:r>
                  <a:rPr lang="zh-CN" altLang="en-US" dirty="0" smtClean="0">
                    <a:solidFill>
                      <a:schemeClr val="tx1"/>
                    </a:solidFill>
                    <a:latin typeface="+mj-ea"/>
                    <a:ea typeface="+mj-ea"/>
                    <a:cs typeface="Arial" pitchFamily="34" charset="0"/>
                  </a:rPr>
                  <a:t>相互作用深度）分辨率</a:t>
                </a:r>
                <a:endParaRPr lang="en-US" altLang="zh-CN" dirty="0">
                  <a:solidFill>
                    <a:schemeClr val="tx1"/>
                  </a:solidFill>
                  <a:latin typeface="+mj-ea"/>
                  <a:ea typeface="+mj-ea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4" name="内容占位符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36" t="-6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accent1"/>
                </a:solidFill>
              </a:rPr>
              <a:t>I. </a:t>
            </a:r>
            <a:r>
              <a:rPr lang="zh-CN" altLang="en-US" dirty="0" smtClean="0">
                <a:solidFill>
                  <a:schemeClr val="accent1"/>
                </a:solidFill>
              </a:rPr>
              <a:t>介绍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id="{5489C78D-EC01-4F7A-8A6C-D83A701DDF50}"/>
                  </a:ext>
                </a:extLst>
              </p:cNvPr>
              <p:cNvSpPr/>
              <p:nvPr/>
            </p:nvSpPr>
            <p:spPr>
              <a:xfrm>
                <a:off x="160911" y="1519730"/>
                <a:ext cx="8807116" cy="9106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zh-CN" altLang="en-US">
                          <a:latin typeface="Cambria Math" panose="02040503050406030204" pitchFamily="18" charset="0"/>
                        </a:rPr>
                        <m:t>SR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𝑅𝑒𝑐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𝑐𝑟𝑦𝑠𝑡𝑎𝑙</m:t>
                                      </m:r>
                                    </m:num>
                                    <m:den>
                                      <m:r>
                                        <a:rPr lang="zh-CN" altLang="en-US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𝑝𝑜𝑠𝑖𝑡𝑟𝑜𝑛</m:t>
                                  </m:r>
                                  <m:r>
                                    <m:rPr>
                                      <m:lit/>
                                    </m:rP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_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𝑟𝑎𝑛𝑔𝑒</m:t>
                                  </m:r>
                                </m:e>
                              </m:d>
                            </m:e>
                            <m: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0.0022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d>
                            </m:e>
                            <m: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𝑑𝑒𝑐𝑜𝑑𝑖𝑛𝑔</m:t>
                                  </m:r>
                                </m:e>
                              </m:d>
                            </m:e>
                            <m: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𝐷𝑂𝐼</m:t>
                                  </m:r>
                                </m:e>
                              </m:d>
                            </m:e>
                            <m: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id="{5489C78D-EC01-4F7A-8A6C-D83A701DDF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11" y="1519730"/>
                <a:ext cx="8807116" cy="9106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12">
            <a:extLst>
              <a:ext uri="{FF2B5EF4-FFF2-40B4-BE49-F238E27FC236}">
                <a16:creationId xmlns:a16="http://schemas.microsoft.com/office/drawing/2014/main" id="{6F73CD84-A7FB-466A-AEC1-607982B99147}"/>
              </a:ext>
            </a:extLst>
          </p:cNvPr>
          <p:cNvSpPr txBox="1"/>
          <p:nvPr/>
        </p:nvSpPr>
        <p:spPr>
          <a:xfrm>
            <a:off x="6626469" y="2237752"/>
            <a:ext cx="2411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+mn-lt"/>
              </a:rPr>
              <a:t>WW Moses NIM 2011</a:t>
            </a:r>
          </a:p>
        </p:txBody>
      </p:sp>
    </p:spTree>
    <p:extLst>
      <p:ext uri="{BB962C8B-B14F-4D97-AF65-F5344CB8AC3E}">
        <p14:creationId xmlns:p14="http://schemas.microsoft.com/office/powerpoint/2010/main" val="324292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DOI</a:t>
            </a:r>
            <a:r>
              <a:rPr lang="zh-CN" altLang="en-US" dirty="0"/>
              <a:t>效应</a:t>
            </a:r>
            <a:endParaRPr lang="zh-CN" altLang="en-US" dirty="0"/>
          </a:p>
        </p:txBody>
      </p:sp>
      <p:sp>
        <p:nvSpPr>
          <p:cNvPr id="25" name="标题 1"/>
          <p:cNvSpPr>
            <a:spLocks noGrp="1"/>
          </p:cNvSpPr>
          <p:nvPr>
            <p:ph type="title"/>
          </p:nvPr>
        </p:nvSpPr>
        <p:spPr>
          <a:xfrm>
            <a:off x="301752" y="36576"/>
            <a:ext cx="8586216" cy="658367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I. </a:t>
            </a:r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</a:rPr>
              <a:t>介绍</a:t>
            </a:r>
            <a:endParaRPr lang="zh-CN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TextBox 17">
            <a:extLst>
              <a:ext uri="{FF2B5EF4-FFF2-40B4-BE49-F238E27FC236}">
                <a16:creationId xmlns:a16="http://schemas.microsoft.com/office/drawing/2014/main" id="{6E46A22A-6F53-4D6A-B371-496A9EC450D8}"/>
              </a:ext>
            </a:extLst>
          </p:cNvPr>
          <p:cNvSpPr txBox="1"/>
          <p:nvPr/>
        </p:nvSpPr>
        <p:spPr>
          <a:xfrm>
            <a:off x="233569" y="5227870"/>
            <a:ext cx="8722581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径向：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空间分辨率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随着响应线偏离中心而变差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轴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向：空间分辨率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随着响应线的倾斜而变差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使用短的晶体会降低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PET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系统的探测效率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DOI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效应是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PET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系统同时实现高分辨率和高效率的最大限制因素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20C13BA2-AF0E-440A-ADE2-AED5FD74D65A}"/>
              </a:ext>
            </a:extLst>
          </p:cNvPr>
          <p:cNvSpPr txBox="1"/>
          <p:nvPr/>
        </p:nvSpPr>
        <p:spPr>
          <a:xfrm>
            <a:off x="3473053" y="476964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径向</a:t>
            </a:r>
            <a:endParaRPr lang="zh-CN" altLang="en-US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F3E5F516-C42B-4395-A39D-DAF2F2C0D5F5}"/>
              </a:ext>
            </a:extLst>
          </p:cNvPr>
          <p:cNvSpPr txBox="1"/>
          <p:nvPr/>
        </p:nvSpPr>
        <p:spPr>
          <a:xfrm>
            <a:off x="6308829" y="480856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轴向</a:t>
            </a:r>
            <a:endParaRPr lang="zh-CN" altLang="en-US" dirty="0"/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7849A9E8-0F58-4F73-82EB-53960D8DB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928" y="1267783"/>
            <a:ext cx="6796139" cy="350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08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双</a:t>
            </a:r>
            <a:r>
              <a:rPr lang="zh-CN" altLang="en-US" dirty="0" smtClean="0"/>
              <a:t>端读出探测器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 smtClean="0"/>
              <a:t>需要优化晶体表面和晶体间的反射膜，以使晶体分辨能力（ </a:t>
            </a:r>
            <a:r>
              <a:rPr lang="en-US" altLang="zh-CN" dirty="0" smtClean="0"/>
              <a:t>Flood Histogram</a:t>
            </a:r>
            <a:r>
              <a:rPr lang="zh-CN" altLang="en-US" dirty="0" smtClean="0"/>
              <a:t>）和</a:t>
            </a:r>
            <a:r>
              <a:rPr lang="en-US" altLang="zh-CN" dirty="0" smtClean="0"/>
              <a:t>DOI </a:t>
            </a:r>
            <a:r>
              <a:rPr lang="zh-CN" altLang="en-US" dirty="0" smtClean="0"/>
              <a:t>分辨率达到平衡</a:t>
            </a:r>
            <a:endParaRPr lang="en-US" altLang="zh-CN" dirty="0"/>
          </a:p>
        </p:txBody>
      </p:sp>
      <p:sp>
        <p:nvSpPr>
          <p:cNvPr id="25" name="标题 1"/>
          <p:cNvSpPr>
            <a:spLocks noGrp="1"/>
          </p:cNvSpPr>
          <p:nvPr>
            <p:ph type="title"/>
          </p:nvPr>
        </p:nvSpPr>
        <p:spPr>
          <a:xfrm>
            <a:off x="301752" y="36576"/>
            <a:ext cx="8586216" cy="658367"/>
          </a:xfrm>
        </p:spPr>
        <p:txBody>
          <a:bodyPr/>
          <a:lstStyle/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I. 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介绍</a:t>
            </a:r>
            <a:endParaRPr lang="zh-CN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5798781A-5EEC-4960-86A0-ABDC329B7E4F}"/>
              </a:ext>
            </a:extLst>
          </p:cNvPr>
          <p:cNvGrpSpPr/>
          <p:nvPr/>
        </p:nvGrpSpPr>
        <p:grpSpPr>
          <a:xfrm>
            <a:off x="469140" y="1839322"/>
            <a:ext cx="4517619" cy="2132269"/>
            <a:chOff x="1083107" y="1053790"/>
            <a:chExt cx="3928940" cy="1680884"/>
          </a:xfrm>
        </p:grpSpPr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0478110C-D564-4605-A3C7-DFACFC12AC5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88052" y="1423399"/>
              <a:ext cx="2715026" cy="1254125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0" name="Line 9">
              <a:extLst>
                <a:ext uri="{FF2B5EF4-FFF2-40B4-BE49-F238E27FC236}">
                  <a16:creationId xmlns:a16="http://schemas.microsoft.com/office/drawing/2014/main" id="{50A173F7-8773-4D12-B325-DE15B2C58F3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706955" y="1605960"/>
              <a:ext cx="2668631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1" name="Line 10">
              <a:extLst>
                <a:ext uri="{FF2B5EF4-FFF2-40B4-BE49-F238E27FC236}">
                  <a16:creationId xmlns:a16="http://schemas.microsoft.com/office/drawing/2014/main" id="{507D7A5D-4E7B-4DF1-A109-51F38788B92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701800" y="1788524"/>
              <a:ext cx="26789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2" name="Line 11">
              <a:extLst>
                <a:ext uri="{FF2B5EF4-FFF2-40B4-BE49-F238E27FC236}">
                  <a16:creationId xmlns:a16="http://schemas.microsoft.com/office/drawing/2014/main" id="{FFF10699-541A-4227-AED5-7236458A214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696644" y="1975847"/>
              <a:ext cx="2689253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3" name="Line 12">
              <a:extLst>
                <a:ext uri="{FF2B5EF4-FFF2-40B4-BE49-F238E27FC236}">
                  <a16:creationId xmlns:a16="http://schemas.microsoft.com/office/drawing/2014/main" id="{3E1D3EDE-0755-4EA6-A2AC-9405EC0B3B1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693208" y="2131423"/>
              <a:ext cx="2685815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4" name="Line 13">
              <a:extLst>
                <a:ext uri="{FF2B5EF4-FFF2-40B4-BE49-F238E27FC236}">
                  <a16:creationId xmlns:a16="http://schemas.microsoft.com/office/drawing/2014/main" id="{B19E6A1D-B8EA-45C7-9088-706A250C95D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696645" y="2310811"/>
              <a:ext cx="2697843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5" name="Line 14">
              <a:extLst>
                <a:ext uri="{FF2B5EF4-FFF2-40B4-BE49-F238E27FC236}">
                  <a16:creationId xmlns:a16="http://schemas.microsoft.com/office/drawing/2014/main" id="{A5A5DA6E-0603-4BAF-8A43-7A6FC9A5474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705237" y="2496549"/>
              <a:ext cx="2661757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16" name="TextBox 13">
              <a:extLst>
                <a:ext uri="{FF2B5EF4-FFF2-40B4-BE49-F238E27FC236}">
                  <a16:creationId xmlns:a16="http://schemas.microsoft.com/office/drawing/2014/main" id="{B2E4D023-9506-4093-8934-C2D5A8E06946}"/>
                </a:ext>
              </a:extLst>
            </p:cNvPr>
            <p:cNvSpPr txBox="1"/>
            <p:nvPr/>
          </p:nvSpPr>
          <p:spPr>
            <a:xfrm>
              <a:off x="2359062" y="1053790"/>
              <a:ext cx="1463770" cy="3639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itchFamily="34" charset="0"/>
                  <a:cs typeface="Arial" pitchFamily="34" charset="0"/>
                </a:rPr>
                <a:t>LYSO </a:t>
              </a:r>
              <a:r>
                <a:rPr lang="zh-CN" altLang="en-US" sz="2400" dirty="0" smtClean="0">
                  <a:latin typeface="Arial" pitchFamily="34" charset="0"/>
                  <a:cs typeface="Arial" pitchFamily="34" charset="0"/>
                </a:rPr>
                <a:t>阵列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14">
              <a:extLst>
                <a:ext uri="{FF2B5EF4-FFF2-40B4-BE49-F238E27FC236}">
                  <a16:creationId xmlns:a16="http://schemas.microsoft.com/office/drawing/2014/main" id="{8B31E471-7E1A-4A72-BEDA-9D66458964BC}"/>
                </a:ext>
              </a:extLst>
            </p:cNvPr>
            <p:cNvSpPr txBox="1"/>
            <p:nvPr/>
          </p:nvSpPr>
          <p:spPr>
            <a:xfrm rot="10800000">
              <a:off x="1083107" y="1516460"/>
              <a:ext cx="481808" cy="91681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sz="2400" dirty="0">
                  <a:latin typeface="Arial" pitchFamily="34" charset="0"/>
                  <a:cs typeface="Arial" pitchFamily="34" charset="0"/>
                </a:rPr>
                <a:t>SiPM 1</a:t>
              </a:r>
            </a:p>
          </p:txBody>
        </p:sp>
        <p:sp>
          <p:nvSpPr>
            <p:cNvPr id="18" name="TextBox 15">
              <a:extLst>
                <a:ext uri="{FF2B5EF4-FFF2-40B4-BE49-F238E27FC236}">
                  <a16:creationId xmlns:a16="http://schemas.microsoft.com/office/drawing/2014/main" id="{619A3980-9D42-4230-848F-D7235F618E5D}"/>
                </a:ext>
              </a:extLst>
            </p:cNvPr>
            <p:cNvSpPr txBox="1"/>
            <p:nvPr/>
          </p:nvSpPr>
          <p:spPr>
            <a:xfrm rot="10800000">
              <a:off x="4530239" y="1516460"/>
              <a:ext cx="481808" cy="91877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SiPM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2</a:t>
              </a:r>
            </a:p>
          </p:txBody>
        </p:sp>
        <p:sp>
          <p:nvSpPr>
            <p:cNvPr id="19" name="Rectangle 8">
              <a:extLst>
                <a:ext uri="{FF2B5EF4-FFF2-40B4-BE49-F238E27FC236}">
                  <a16:creationId xmlns:a16="http://schemas.microsoft.com/office/drawing/2014/main" id="{D503CBEC-9062-40C2-B8C9-5401C6602E5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96207" y="1363074"/>
              <a:ext cx="134032" cy="1365250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0" name="Rectangle 7">
              <a:extLst>
                <a:ext uri="{FF2B5EF4-FFF2-40B4-BE49-F238E27FC236}">
                  <a16:creationId xmlns:a16="http://schemas.microsoft.com/office/drawing/2014/main" id="{A155EE74-5A69-45E8-85A0-CE416D46EE3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45360" y="1369424"/>
              <a:ext cx="134032" cy="1365250"/>
            </a:xfrm>
            <a:prstGeom prst="rect">
              <a:avLst/>
            </a:prstGeom>
            <a:solidFill>
              <a:srgbClr val="00208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vert="eaVert" wrap="none" anchor="ctr"/>
            <a:lstStyle/>
            <a:p>
              <a:endParaRPr lang="en-US"/>
            </a:p>
          </p:txBody>
        </p:sp>
      </p:grpSp>
      <p:graphicFrame>
        <p:nvGraphicFramePr>
          <p:cNvPr id="21" name="对象 20">
            <a:extLst>
              <a:ext uri="{FF2B5EF4-FFF2-40B4-BE49-F238E27FC236}">
                <a16:creationId xmlns:a16="http://schemas.microsoft.com/office/drawing/2014/main" id="{34257F97-AEC7-4BC0-9B27-33BBF0DD4D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5061702"/>
              </p:ext>
            </p:extLst>
          </p:nvPr>
        </p:nvGraphicFramePr>
        <p:xfrm>
          <a:off x="5390936" y="2672958"/>
          <a:ext cx="3093130" cy="849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" name="公式" r:id="rId4" imgW="1295280" imgH="355320" progId="Equation.3">
                  <p:embed/>
                </p:oleObj>
              </mc:Choice>
              <mc:Fallback>
                <p:oleObj name="公式" r:id="rId4" imgW="1295280" imgH="355320" progId="Equation.3">
                  <p:embed/>
                  <p:pic>
                    <p:nvPicPr>
                      <p:cNvPr id="4" name="对象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0936" y="2672958"/>
                        <a:ext cx="3093130" cy="849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076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II. </a:t>
            </a:r>
            <a:r>
              <a:rPr lang="zh-CN" altLang="en-US" dirty="0" smtClean="0"/>
              <a:t>材料与方法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1752" y="1118507"/>
            <a:ext cx="8586216" cy="5021036"/>
          </a:xfrm>
        </p:spPr>
        <p:txBody>
          <a:bodyPr/>
          <a:lstStyle/>
          <a:p>
            <a:r>
              <a:rPr lang="zh-CN" altLang="en-US" dirty="0" smtClean="0"/>
              <a:t>闪烁晶体</a:t>
            </a:r>
            <a:endParaRPr lang="en-US" altLang="zh-CN" dirty="0" smtClean="0"/>
          </a:p>
          <a:p>
            <a:pPr lvl="1">
              <a:spcBef>
                <a:spcPts val="600"/>
              </a:spcBef>
            </a:pPr>
            <a:r>
              <a:rPr lang="en-US" altLang="zh-CN" dirty="0" smtClean="0">
                <a:latin typeface="Calibri" panose="020F0502020204030204" pitchFamily="34" charset="0"/>
                <a:ea typeface="微软雅黑" panose="020B0503020204020204" pitchFamily="34" charset="-122"/>
              </a:rPr>
              <a:t>23×23 </a:t>
            </a:r>
            <a:r>
              <a:rPr lang="en-US" altLang="zh-CN" dirty="0">
                <a:latin typeface="Calibri" panose="020F0502020204030204" pitchFamily="34" charset="0"/>
                <a:ea typeface="微软雅黑" panose="020B0503020204020204" pitchFamily="34" charset="-122"/>
              </a:rPr>
              <a:t>LYSO </a:t>
            </a:r>
            <a:r>
              <a:rPr lang="zh-CN" altLang="en-US" dirty="0" smtClean="0">
                <a:latin typeface="Calibri" panose="020F0502020204030204" pitchFamily="34" charset="0"/>
                <a:ea typeface="微软雅黑" panose="020B0503020204020204" pitchFamily="34" charset="-122"/>
              </a:rPr>
              <a:t>阵列</a:t>
            </a:r>
            <a:endParaRPr lang="en-US" altLang="zh-CN" dirty="0">
              <a:latin typeface="Calibri" panose="020F0502020204030204" pitchFamily="34" charset="0"/>
              <a:ea typeface="微软雅黑" panose="020B0503020204020204" pitchFamily="34" charset="-122"/>
            </a:endParaRPr>
          </a:p>
          <a:p>
            <a:pPr lvl="1"/>
            <a:r>
              <a:rPr lang="zh-CN" altLang="en-US" dirty="0" smtClean="0">
                <a:latin typeface="Calibri" panose="020F0502020204030204" pitchFamily="34" charset="0"/>
                <a:ea typeface="微软雅黑" panose="020B0503020204020204" pitchFamily="34" charset="-122"/>
              </a:rPr>
              <a:t>晶体尺寸：</a:t>
            </a:r>
            <a:r>
              <a:rPr lang="en-US" altLang="zh-CN" dirty="0" smtClean="0">
                <a:latin typeface="Calibri" panose="020F0502020204030204" pitchFamily="34" charset="0"/>
                <a:ea typeface="微软雅黑" panose="020B0503020204020204" pitchFamily="34" charset="-122"/>
              </a:rPr>
              <a:t>1.01×1.01×20 </a:t>
            </a:r>
            <a:r>
              <a:rPr lang="en-US" altLang="zh-CN" dirty="0">
                <a:latin typeface="Calibri" panose="020F0502020204030204" pitchFamily="34" charset="0"/>
                <a:ea typeface="微软雅黑" panose="020B0503020204020204" pitchFamily="34" charset="-122"/>
              </a:rPr>
              <a:t>mm</a:t>
            </a:r>
            <a:r>
              <a:rPr lang="en-US" altLang="zh-CN" baseline="30000" dirty="0">
                <a:latin typeface="Calibri" panose="020F0502020204030204" pitchFamily="34" charset="0"/>
                <a:ea typeface="微软雅黑" panose="020B0503020204020204" pitchFamily="34" charset="-122"/>
              </a:rPr>
              <a:t>3</a:t>
            </a:r>
          </a:p>
          <a:p>
            <a:pPr lvl="1"/>
            <a:r>
              <a:rPr lang="zh-CN" altLang="en-US" dirty="0" smtClean="0">
                <a:latin typeface="Calibri" panose="020F0502020204030204" pitchFamily="34" charset="0"/>
                <a:ea typeface="微软雅黑" panose="020B0503020204020204" pitchFamily="34" charset="-122"/>
              </a:rPr>
              <a:t>晶体表面：六面全抛光</a:t>
            </a:r>
            <a:endParaRPr lang="en-US" altLang="zh-CN" dirty="0">
              <a:latin typeface="Calibri" panose="020F0502020204030204" pitchFamily="34" charset="0"/>
              <a:ea typeface="微软雅黑" panose="020B0503020204020204" pitchFamily="34" charset="-122"/>
            </a:endParaRPr>
          </a:p>
          <a:p>
            <a:pPr lvl="1"/>
            <a:r>
              <a:rPr lang="zh-CN" altLang="en-US" dirty="0" smtClean="0">
                <a:latin typeface="Calibri" panose="020F0502020204030204" pitchFamily="34" charset="0"/>
                <a:ea typeface="微软雅黑" panose="020B0503020204020204" pitchFamily="34" charset="-122"/>
              </a:rPr>
              <a:t>反射膜：</a:t>
            </a:r>
            <a:r>
              <a:rPr lang="en-US" altLang="zh-CN" dirty="0" smtClean="0">
                <a:latin typeface="Calibri" panose="020F050202020403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Calibri" panose="020F0502020204030204" pitchFamily="34" charset="0"/>
                <a:ea typeface="微软雅黑" panose="020B0503020204020204" pitchFamily="34" charset="-122"/>
              </a:rPr>
              <a:t>Toray E60</a:t>
            </a:r>
          </a:p>
          <a:p>
            <a:r>
              <a:rPr lang="zh-CN" altLang="en-US" dirty="0"/>
              <a:t>光探测器</a:t>
            </a:r>
            <a:endParaRPr lang="en-US" altLang="zh-CN" dirty="0"/>
          </a:p>
          <a:p>
            <a:pPr lvl="1"/>
            <a:r>
              <a:rPr lang="zh-CN" altLang="en-US" dirty="0" smtClean="0">
                <a:latin typeface="Calibri" panose="020F0502020204030204" pitchFamily="34" charset="0"/>
                <a:ea typeface="微软雅黑" panose="020B0503020204020204" pitchFamily="34" charset="-122"/>
              </a:rPr>
              <a:t>日本</a:t>
            </a:r>
            <a:r>
              <a:rPr lang="zh-CN" altLang="en-US" dirty="0">
                <a:latin typeface="Calibri" panose="020F0502020204030204" pitchFamily="34" charset="0"/>
                <a:ea typeface="微软雅黑" panose="020B0503020204020204" pitchFamily="34" charset="-122"/>
              </a:rPr>
              <a:t>滨松</a:t>
            </a:r>
            <a:r>
              <a:rPr lang="en-US" altLang="zh-CN" dirty="0">
                <a:latin typeface="Calibri" panose="020F050202020403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Calibri" panose="020F0502020204030204" pitchFamily="34" charset="0"/>
                <a:ea typeface="微软雅黑" panose="020B0503020204020204" pitchFamily="34" charset="-122"/>
              </a:rPr>
              <a:t>8×8 </a:t>
            </a:r>
            <a:r>
              <a:rPr lang="en-US" altLang="zh-CN" dirty="0" smtClean="0">
                <a:latin typeface="Calibri" panose="020F0502020204030204" pitchFamily="34" charset="0"/>
                <a:ea typeface="微软雅黑" panose="020B0503020204020204" pitchFamily="34" charset="-122"/>
              </a:rPr>
              <a:t>SiPM </a:t>
            </a:r>
            <a:r>
              <a:rPr lang="zh-CN" altLang="en-US" dirty="0" smtClean="0">
                <a:latin typeface="Calibri" panose="020F0502020204030204" pitchFamily="34" charset="0"/>
                <a:ea typeface="微软雅黑" panose="020B0503020204020204" pitchFamily="34" charset="-122"/>
              </a:rPr>
              <a:t>阵列</a:t>
            </a:r>
            <a:endParaRPr lang="en-US" altLang="zh-CN" dirty="0">
              <a:latin typeface="Calibri" panose="020F0502020204030204" pitchFamily="34" charset="0"/>
              <a:ea typeface="微软雅黑" panose="020B0503020204020204" pitchFamily="34" charset="-122"/>
            </a:endParaRPr>
          </a:p>
          <a:p>
            <a:pPr lvl="1"/>
            <a:r>
              <a:rPr lang="zh-CN" altLang="en-US" dirty="0" smtClean="0">
                <a:latin typeface="Calibri" panose="020F0502020204030204" pitchFamily="34" charset="0"/>
                <a:ea typeface="微软雅黑" panose="020B0503020204020204" pitchFamily="34" charset="-122"/>
              </a:rPr>
              <a:t>像素尺寸：</a:t>
            </a:r>
            <a:r>
              <a:rPr lang="en-US" altLang="zh-CN" dirty="0" smtClean="0">
                <a:latin typeface="Calibri" panose="020F0502020204030204" pitchFamily="34" charset="0"/>
                <a:ea typeface="微软雅黑" panose="020B0503020204020204" pitchFamily="34" charset="-122"/>
              </a:rPr>
              <a:t>3×3 </a:t>
            </a:r>
            <a:r>
              <a:rPr lang="en-US" altLang="zh-CN" dirty="0">
                <a:latin typeface="Calibri" panose="020F0502020204030204" pitchFamily="34" charset="0"/>
                <a:ea typeface="微软雅黑" panose="020B0503020204020204" pitchFamily="34" charset="-122"/>
              </a:rPr>
              <a:t>mm</a:t>
            </a:r>
            <a:r>
              <a:rPr lang="en-US" altLang="zh-CN" baseline="30000" dirty="0">
                <a:latin typeface="Calibri" panose="020F0502020204030204" pitchFamily="34" charset="0"/>
                <a:ea typeface="微软雅黑" panose="020B0503020204020204" pitchFamily="34" charset="-122"/>
              </a:rPr>
              <a:t>2</a:t>
            </a:r>
          </a:p>
          <a:p>
            <a:pPr lvl="1"/>
            <a:r>
              <a:rPr lang="zh-CN" altLang="en-US" dirty="0" smtClean="0">
                <a:latin typeface="Calibri" panose="020F0502020204030204" pitchFamily="34" charset="0"/>
                <a:ea typeface="微软雅黑" panose="020B0503020204020204" pitchFamily="34" charset="-122"/>
              </a:rPr>
              <a:t>像素间距：</a:t>
            </a:r>
            <a:r>
              <a:rPr lang="en-US" altLang="zh-CN" dirty="0" smtClean="0">
                <a:latin typeface="Calibri" panose="020F0502020204030204" pitchFamily="34" charset="0"/>
                <a:ea typeface="微软雅黑" panose="020B0503020204020204" pitchFamily="34" charset="-122"/>
              </a:rPr>
              <a:t>3.2 </a:t>
            </a:r>
            <a:r>
              <a:rPr lang="en-US" altLang="zh-CN" dirty="0">
                <a:latin typeface="Calibri" panose="020F0502020204030204" pitchFamily="34" charset="0"/>
                <a:ea typeface="微软雅黑" panose="020B0503020204020204" pitchFamily="34" charset="-122"/>
              </a:rPr>
              <a:t>mm</a:t>
            </a:r>
          </a:p>
          <a:p>
            <a:endParaRPr lang="en-US" altLang="zh-CN" dirty="0"/>
          </a:p>
          <a:p>
            <a:endParaRPr lang="en-US" altLang="zh-CN" dirty="0"/>
          </a:p>
        </p:txBody>
      </p:sp>
      <p:pic>
        <p:nvPicPr>
          <p:cNvPr id="1026" name="Picture 4">
            <a:extLst>
              <a:ext uri="{FF2B5EF4-FFF2-40B4-BE49-F238E27FC236}">
                <a16:creationId xmlns:a16="http://schemas.microsoft.com/office/drawing/2014/main" id="{5DB4A539-BD10-4868-BDEB-B91EEAB5D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843" y="3743059"/>
            <a:ext cx="2481790" cy="224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内容占位符 7">
            <a:extLst>
              <a:ext uri="{FF2B5EF4-FFF2-40B4-BE49-F238E27FC236}">
                <a16:creationId xmlns:a16="http://schemas.microsoft.com/office/drawing/2014/main" id="{FFFB13BE-05FF-4002-A6CE-DA79016AB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061" y="1218865"/>
            <a:ext cx="2393572" cy="2305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41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II. 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材料与方法</a:t>
            </a:r>
            <a:endParaRPr lang="zh-CN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1752" y="859537"/>
            <a:ext cx="8586216" cy="1641616"/>
          </a:xfrm>
        </p:spPr>
        <p:txBody>
          <a:bodyPr/>
          <a:lstStyle/>
          <a:p>
            <a:r>
              <a:rPr lang="zh-CN" altLang="en-US" dirty="0" smtClean="0"/>
              <a:t>探测器读出方法：电阻网</a:t>
            </a:r>
            <a:endParaRPr lang="en-US" altLang="zh-CN" dirty="0"/>
          </a:p>
          <a:p>
            <a:pPr marL="0" lvl="1" inden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70000"/>
              <a:buNone/>
            </a:pPr>
            <a:r>
              <a:rPr lang="en-US" altLang="zh-CN" dirty="0">
                <a:solidFill>
                  <a:schemeClr val="tx1"/>
                </a:solidFill>
              </a:rPr>
              <a:t>	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64chs 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4chs</a:t>
            </a:r>
            <a:endParaRPr lang="en-US" altLang="zh-C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pic>
        <p:nvPicPr>
          <p:cNvPr id="5" name="图片 16">
            <a:extLst>
              <a:ext uri="{FF2B5EF4-FFF2-40B4-BE49-F238E27FC236}">
                <a16:creationId xmlns:a16="http://schemas.microsoft.com/office/drawing/2014/main" id="{20B8571D-4E22-4A60-BE92-21AF56485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269" y="2443067"/>
            <a:ext cx="3152778" cy="261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0658">
            <a:extLst>
              <a:ext uri="{FF2B5EF4-FFF2-40B4-BE49-F238E27FC236}">
                <a16:creationId xmlns:a16="http://schemas.microsoft.com/office/drawing/2014/main" id="{8F5C5E70-0114-4CF3-9B5E-04148B208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07" y="2105586"/>
            <a:ext cx="4559714" cy="3288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DCBD9BCD-C894-4279-8B8F-F06D6CA36A78}"/>
                  </a:ext>
                </a:extLst>
              </p:cNvPr>
              <p:cNvSpPr/>
              <p:nvPr/>
            </p:nvSpPr>
            <p:spPr>
              <a:xfrm>
                <a:off x="374236" y="5526887"/>
                <a:ext cx="4441985" cy="6173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</m:den>
                      </m:f>
                      <m:r>
                        <a:rPr lang="zh-CN" altLang="en-US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DCBD9BCD-C894-4279-8B8F-F06D6CA36A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236" y="5526887"/>
                <a:ext cx="4441985" cy="6173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25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II. 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材料与方法</a:t>
            </a:r>
            <a:endParaRPr lang="zh-CN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1752" y="859537"/>
            <a:ext cx="8586216" cy="928922"/>
          </a:xfrm>
        </p:spPr>
        <p:txBody>
          <a:bodyPr/>
          <a:lstStyle/>
          <a:p>
            <a:r>
              <a:rPr lang="zh-CN" altLang="en-US" dirty="0" smtClean="0"/>
              <a:t>系统电子学</a:t>
            </a:r>
            <a:r>
              <a:rPr lang="en-US" altLang="zh-CN" dirty="0">
                <a:solidFill>
                  <a:schemeClr val="tx1"/>
                </a:solidFill>
              </a:rPr>
              <a:t>	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04363"/>
            <a:ext cx="9144000" cy="3840457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543050" y="1693250"/>
            <a:ext cx="662361" cy="34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 smtClean="0">
                <a:solidFill>
                  <a:srgbClr val="0070C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In MR</a:t>
            </a:r>
            <a:endParaRPr lang="zh-CN" altLang="en-US" sz="1400" dirty="0" smtClean="0">
              <a:solidFill>
                <a:srgbClr val="0070C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648325" y="1683466"/>
            <a:ext cx="801823" cy="3724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 smtClean="0">
                <a:solidFill>
                  <a:srgbClr val="0070C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Out MR</a:t>
            </a:r>
            <a:endParaRPr lang="zh-CN" altLang="en-US" sz="1400" dirty="0" smtClean="0">
              <a:solidFill>
                <a:srgbClr val="0070C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8700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II. 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材料与方法</a:t>
            </a:r>
            <a:endParaRPr lang="zh-CN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1752" y="694943"/>
            <a:ext cx="8586216" cy="5848732"/>
          </a:xfrm>
        </p:spPr>
        <p:txBody>
          <a:bodyPr/>
          <a:lstStyle/>
          <a:p>
            <a:r>
              <a:rPr lang="en-US" altLang="zh-CN" dirty="0"/>
              <a:t>32 </a:t>
            </a:r>
            <a:r>
              <a:rPr lang="zh-CN" altLang="en-US" dirty="0" smtClean="0"/>
              <a:t>通道单事件处理单元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在线符合处理单元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pic>
        <p:nvPicPr>
          <p:cNvPr id="7" name="图片 10">
            <a:extLst>
              <a:ext uri="{FF2B5EF4-FFF2-40B4-BE49-F238E27FC236}">
                <a16:creationId xmlns:a16="http://schemas.microsoft.com/office/drawing/2014/main" id="{0A7D348E-F693-4BCB-87D0-7D5162431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066381" y="1095007"/>
            <a:ext cx="4167863" cy="2797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805" y="4292171"/>
            <a:ext cx="4423016" cy="2565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6450227" y="2268142"/>
            <a:ext cx="660758" cy="452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dirty="0" smtClean="0">
                <a:latin typeface="Arial" panose="020B0604020202020204" pitchFamily="34" charset="0"/>
                <a:ea typeface="Microsoft YaHei" panose="020B0503020204020204" pitchFamily="34" charset="-122"/>
              </a:rPr>
              <a:t>×12</a:t>
            </a:r>
            <a:endParaRPr lang="zh-CN" altLang="en-US" sz="2000" dirty="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521560" y="5003104"/>
            <a:ext cx="518091" cy="452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dirty="0">
                <a:latin typeface="Arial" panose="020B0604020202020204" pitchFamily="34" charset="0"/>
                <a:ea typeface="Microsoft YaHei" panose="020B0503020204020204" pitchFamily="34" charset="-122"/>
              </a:rPr>
              <a:t>×</a:t>
            </a:r>
            <a:r>
              <a:rPr lang="en-US" altLang="zh-CN" sz="2000" dirty="0" smtClean="0">
                <a:latin typeface="Arial" panose="020B0604020202020204" pitchFamily="34" charset="0"/>
                <a:ea typeface="Microsoft YaHei" panose="020B0503020204020204" pitchFamily="34" charset="-122"/>
              </a:rPr>
              <a:t>1</a:t>
            </a:r>
            <a:endParaRPr lang="zh-CN" altLang="en-US" sz="2000" dirty="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9843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000120140530A14PPBG">
  <a:themeElements>
    <a:clrScheme name="办公助手主题颜色3">
      <a:dk1>
        <a:srgbClr val="3D3F41"/>
      </a:dk1>
      <a:lt1>
        <a:srgbClr val="FFFFFF"/>
      </a:lt1>
      <a:dk2>
        <a:srgbClr val="3D3F41"/>
      </a:dk2>
      <a:lt2>
        <a:srgbClr val="EEECE1"/>
      </a:lt2>
      <a:accent1>
        <a:srgbClr val="154295"/>
      </a:accent1>
      <a:accent2>
        <a:srgbClr val="0CA593"/>
      </a:accent2>
      <a:accent3>
        <a:srgbClr val="52BADA"/>
      </a:accent3>
      <a:accent4>
        <a:srgbClr val="2F47AF"/>
      </a:accent4>
      <a:accent5>
        <a:srgbClr val="D37051"/>
      </a:accent5>
      <a:accent6>
        <a:srgbClr val="D2689D"/>
      </a:accent6>
      <a:hlink>
        <a:srgbClr val="FFC000"/>
      </a:hlink>
      <a:folHlink>
        <a:srgbClr val="AFB2B4"/>
      </a:folHlink>
    </a:clrScheme>
    <a:fontScheme name="自定义 5">
      <a:majorFont>
        <a:latin typeface="Century Schoolbook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5477</TotalTime>
  <Words>861</Words>
  <Application>Microsoft Office PowerPoint</Application>
  <PresentationFormat>全屏显示(4:3)</PresentationFormat>
  <Paragraphs>115</Paragraphs>
  <Slides>15</Slides>
  <Notes>12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9" baseType="lpstr">
      <vt:lpstr>华文新魏</vt:lpstr>
      <vt:lpstr>宋体</vt:lpstr>
      <vt:lpstr>Microsoft YaHei</vt:lpstr>
      <vt:lpstr>Microsoft YaHei</vt:lpstr>
      <vt:lpstr>幼圆</vt:lpstr>
      <vt:lpstr>幼圆</vt:lpstr>
      <vt:lpstr>Arial</vt:lpstr>
      <vt:lpstr>Arial Black</vt:lpstr>
      <vt:lpstr>Calibri</vt:lpstr>
      <vt:lpstr>Cambria Math</vt:lpstr>
      <vt:lpstr>Times New Roman</vt:lpstr>
      <vt:lpstr>Wingdings</vt:lpstr>
      <vt:lpstr>A000120140530A14PPBG</vt:lpstr>
      <vt:lpstr>Microsoft 公式 3.0</vt:lpstr>
      <vt:lpstr>PowerPoint 演示文稿</vt:lpstr>
      <vt:lpstr>Outline</vt:lpstr>
      <vt:lpstr>I. 介绍</vt:lpstr>
      <vt:lpstr>I. 介绍</vt:lpstr>
      <vt:lpstr>I. 介绍</vt:lpstr>
      <vt:lpstr>II. 材料与方法</vt:lpstr>
      <vt:lpstr>II. 材料与方法</vt:lpstr>
      <vt:lpstr>II. 材料与方法</vt:lpstr>
      <vt:lpstr>II. 材料与方法</vt:lpstr>
      <vt:lpstr>II. 材料与方法</vt:lpstr>
      <vt:lpstr>III. 初步结果</vt:lpstr>
      <vt:lpstr>III. 初步结果</vt:lpstr>
      <vt:lpstr>III. 初步结果</vt:lpstr>
      <vt:lpstr>IV. 结论</vt:lpstr>
      <vt:lpstr>Thank you for your attention!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</dc:title>
  <dc:creator>KZH</dc:creator>
  <cp:lastModifiedBy>王 晓辉</cp:lastModifiedBy>
  <cp:revision>1446</cp:revision>
  <dcterms:created xsi:type="dcterms:W3CDTF">2014-06-03T02:52:00Z</dcterms:created>
  <dcterms:modified xsi:type="dcterms:W3CDTF">2018-10-15T16:13:44Z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模板文件">
    <vt:lpwstr/>
  </property>
  <property fmtid="{D5CDD505-2E9C-101B-9397-08002B2CF9AE}" pid="3" name="标题">
    <vt:lpwstr>À¶É«ìÅÀö±³¾°_A000120140530A14PPBG</vt:lpwstr>
  </property>
  <property fmtid="{D5CDD505-2E9C-101B-9397-08002B2CF9AE}" pid="4" name="关键字">
    <vt:lpwstr>ìÅÀö¶à²Ê ÉÌÒµ¿Æ¼¼ 4:3 À¶ À¶É« ìÅÀö ¿Æ¼¼ ¼ò½à V1 ¶àÉ«</vt:lpwstr>
  </property>
  <property fmtid="{D5CDD505-2E9C-101B-9397-08002B2CF9AE}" pid="5" name="KSOProductBuildVer">
    <vt:lpwstr>1033-10.2.0.5871</vt:lpwstr>
  </property>
</Properties>
</file>