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6" r:id="rId2"/>
    <p:sldId id="258" r:id="rId3"/>
    <p:sldId id="261" r:id="rId4"/>
    <p:sldId id="327" r:id="rId5"/>
    <p:sldId id="328" r:id="rId6"/>
    <p:sldId id="349" r:id="rId7"/>
    <p:sldId id="362" r:id="rId8"/>
    <p:sldId id="346" r:id="rId9"/>
    <p:sldId id="360" r:id="rId10"/>
    <p:sldId id="358" r:id="rId11"/>
    <p:sldId id="347" r:id="rId12"/>
    <p:sldId id="330" r:id="rId13"/>
    <p:sldId id="350" r:id="rId14"/>
    <p:sldId id="337" r:id="rId15"/>
    <p:sldId id="338" r:id="rId16"/>
    <p:sldId id="353" r:id="rId17"/>
    <p:sldId id="354" r:id="rId18"/>
    <p:sldId id="359" r:id="rId19"/>
    <p:sldId id="351" r:id="rId20"/>
    <p:sldId id="339" r:id="rId21"/>
    <p:sldId id="343" r:id="rId22"/>
    <p:sldId id="286" r:id="rId23"/>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D5524F"/>
    <a:srgbClr val="5556EB"/>
    <a:srgbClr val="1B4367"/>
    <a:srgbClr val="224982"/>
    <a:srgbClr val="0071C1"/>
    <a:srgbClr val="FAF9FA"/>
    <a:srgbClr val="6CAE43"/>
    <a:srgbClr val="7FD13B"/>
    <a:srgbClr val="254E8B"/>
    <a:srgbClr val="203E6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58" autoAdjust="0"/>
    <p:restoredTop sz="90783" autoAdjust="0"/>
  </p:normalViewPr>
  <p:slideViewPr>
    <p:cSldViewPr snapToGrid="0">
      <p:cViewPr varScale="1">
        <p:scale>
          <a:sx n="100" d="100"/>
          <a:sy n="100" d="100"/>
        </p:scale>
        <p:origin x="72" y="78"/>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image" Target="../media/image16.wmf"/><Relationship Id="rId1" Type="http://schemas.openxmlformats.org/officeDocument/2006/relationships/image" Target="../media/image15.wmf"/><Relationship Id="rId6" Type="http://schemas.openxmlformats.org/officeDocument/2006/relationships/image" Target="../media/image20.wmf"/><Relationship Id="rId5" Type="http://schemas.openxmlformats.org/officeDocument/2006/relationships/image" Target="../media/image19.wmf"/><Relationship Id="rId4" Type="http://schemas.openxmlformats.org/officeDocument/2006/relationships/image" Target="../media/image18.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image" Target="../media/image25.wmf"/><Relationship Id="rId1" Type="http://schemas.openxmlformats.org/officeDocument/2006/relationships/image" Target="../media/image24.wmf"/><Relationship Id="rId5" Type="http://schemas.openxmlformats.org/officeDocument/2006/relationships/image" Target="../media/image28.wmf"/><Relationship Id="rId4" Type="http://schemas.openxmlformats.org/officeDocument/2006/relationships/image" Target="../media/image27.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0.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image" Target="../media/image37.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9.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ea typeface="微软雅黑" panose="020B0503020204020204" pitchFamily="34" charset="-122"/>
              </a:defRPr>
            </a:lvl1pPr>
          </a:lstStyle>
          <a:p>
            <a:endParaRPr lang="zh-CN" altLang="en-US" dirty="0"/>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ea typeface="微软雅黑" panose="020B0503020204020204" pitchFamily="34" charset="-122"/>
              </a:defRPr>
            </a:lvl1pPr>
          </a:lstStyle>
          <a:p>
            <a:fld id="{48BC965D-ACCE-4EDB-8EFD-FE9CE0FE7FBB}" type="datetimeFigureOut">
              <a:rPr lang="zh-CN" altLang="en-US" smtClean="0"/>
              <a:pPr/>
              <a:t>2018/10/16</a:t>
            </a:fld>
            <a:endParaRPr lang="zh-CN" altLang="en-US" dirty="0"/>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dirty="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ea typeface="微软雅黑" panose="020B0503020204020204" pitchFamily="34" charset="-122"/>
              </a:defRPr>
            </a:lvl1pPr>
          </a:lstStyle>
          <a:p>
            <a:endParaRPr lang="zh-CN" altLang="en-US" dirty="0"/>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ea typeface="微软雅黑" panose="020B0503020204020204" pitchFamily="34" charset="-122"/>
              </a:defRPr>
            </a:lvl1pPr>
          </a:lstStyle>
          <a:p>
            <a:fld id="{86056387-FF3D-4EBF-83F2-CC1A4B798D90}" type="slidenum">
              <a:rPr lang="zh-CN" altLang="en-US" smtClean="0"/>
              <a:pPr/>
              <a:t>‹#›</a:t>
            </a:fld>
            <a:endParaRPr lang="zh-CN" altLang="en-US" dirty="0"/>
          </a:p>
        </p:txBody>
      </p:sp>
    </p:spTree>
    <p:extLst>
      <p:ext uri="{BB962C8B-B14F-4D97-AF65-F5344CB8AC3E}">
        <p14:creationId xmlns:p14="http://schemas.microsoft.com/office/powerpoint/2010/main" val="14511187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微软雅黑" panose="020B0503020204020204" pitchFamily="34" charset="-122"/>
        <a:cs typeface="+mn-cs"/>
      </a:defRPr>
    </a:lvl1pPr>
    <a:lvl2pPr marL="457200" algn="l" defTabSz="914400" rtl="0" eaLnBrk="1" latinLnBrk="0" hangingPunct="1">
      <a:defRPr sz="1200" kern="1200">
        <a:solidFill>
          <a:schemeClr val="tx1"/>
        </a:solidFill>
        <a:latin typeface="+mn-lt"/>
        <a:ea typeface="微软雅黑" panose="020B0503020204020204" pitchFamily="34" charset="-122"/>
        <a:cs typeface="+mn-cs"/>
      </a:defRPr>
    </a:lvl2pPr>
    <a:lvl3pPr marL="914400" algn="l" defTabSz="914400" rtl="0" eaLnBrk="1" latinLnBrk="0" hangingPunct="1">
      <a:defRPr sz="1200" kern="1200">
        <a:solidFill>
          <a:schemeClr val="tx1"/>
        </a:solidFill>
        <a:latin typeface="+mn-lt"/>
        <a:ea typeface="微软雅黑" panose="020B0503020204020204" pitchFamily="34" charset="-122"/>
        <a:cs typeface="+mn-cs"/>
      </a:defRPr>
    </a:lvl3pPr>
    <a:lvl4pPr marL="1371600" algn="l" defTabSz="914400" rtl="0" eaLnBrk="1" latinLnBrk="0" hangingPunct="1">
      <a:defRPr sz="1200" kern="1200">
        <a:solidFill>
          <a:schemeClr val="tx1"/>
        </a:solidFill>
        <a:latin typeface="+mn-lt"/>
        <a:ea typeface="微软雅黑" panose="020B0503020204020204" pitchFamily="34" charset="-122"/>
        <a:cs typeface="+mn-cs"/>
      </a:defRPr>
    </a:lvl4pPr>
    <a:lvl5pPr marL="1828800" algn="l" defTabSz="914400" rtl="0" eaLnBrk="1" latinLnBrk="0" hangingPunct="1">
      <a:defRPr sz="1200" kern="1200">
        <a:solidFill>
          <a:schemeClr val="tx1"/>
        </a:solidFill>
        <a:latin typeface="+mn-lt"/>
        <a:ea typeface="微软雅黑" panose="020B0503020204020204" pitchFamily="34"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4</a:t>
            </a:fld>
            <a:endParaRPr lang="zh-CN" altLang="en-US"/>
          </a:p>
        </p:txBody>
      </p:sp>
    </p:spTree>
    <p:extLst>
      <p:ext uri="{BB962C8B-B14F-4D97-AF65-F5344CB8AC3E}">
        <p14:creationId xmlns:p14="http://schemas.microsoft.com/office/powerpoint/2010/main" val="4003132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15</a:t>
            </a:fld>
            <a:endParaRPr lang="zh-CN" altLang="en-US"/>
          </a:p>
        </p:txBody>
      </p:sp>
    </p:spTree>
    <p:extLst>
      <p:ext uri="{BB962C8B-B14F-4D97-AF65-F5344CB8AC3E}">
        <p14:creationId xmlns:p14="http://schemas.microsoft.com/office/powerpoint/2010/main" val="40210204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16</a:t>
            </a:fld>
            <a:endParaRPr lang="zh-CN" altLang="en-US"/>
          </a:p>
        </p:txBody>
      </p:sp>
    </p:spTree>
    <p:extLst>
      <p:ext uri="{BB962C8B-B14F-4D97-AF65-F5344CB8AC3E}">
        <p14:creationId xmlns:p14="http://schemas.microsoft.com/office/powerpoint/2010/main" val="12869228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17</a:t>
            </a:fld>
            <a:endParaRPr lang="zh-CN" altLang="en-US"/>
          </a:p>
        </p:txBody>
      </p:sp>
    </p:spTree>
    <p:extLst>
      <p:ext uri="{BB962C8B-B14F-4D97-AF65-F5344CB8AC3E}">
        <p14:creationId xmlns:p14="http://schemas.microsoft.com/office/powerpoint/2010/main" val="42634751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18</a:t>
            </a:fld>
            <a:endParaRPr lang="zh-CN" altLang="en-US"/>
          </a:p>
        </p:txBody>
      </p:sp>
    </p:spTree>
    <p:extLst>
      <p:ext uri="{BB962C8B-B14F-4D97-AF65-F5344CB8AC3E}">
        <p14:creationId xmlns:p14="http://schemas.microsoft.com/office/powerpoint/2010/main" val="15372917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20</a:t>
            </a:fld>
            <a:endParaRPr lang="zh-CN" altLang="en-US"/>
          </a:p>
        </p:txBody>
      </p:sp>
    </p:spTree>
    <p:extLst>
      <p:ext uri="{BB962C8B-B14F-4D97-AF65-F5344CB8AC3E}">
        <p14:creationId xmlns:p14="http://schemas.microsoft.com/office/powerpoint/2010/main" val="41467231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21</a:t>
            </a:fld>
            <a:endParaRPr lang="zh-CN" altLang="en-US"/>
          </a:p>
        </p:txBody>
      </p:sp>
    </p:spTree>
    <p:extLst>
      <p:ext uri="{BB962C8B-B14F-4D97-AF65-F5344CB8AC3E}">
        <p14:creationId xmlns:p14="http://schemas.microsoft.com/office/powerpoint/2010/main" val="40382370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5</a:t>
            </a:fld>
            <a:endParaRPr lang="zh-CN" altLang="en-US"/>
          </a:p>
        </p:txBody>
      </p:sp>
    </p:spTree>
    <p:extLst>
      <p:ext uri="{BB962C8B-B14F-4D97-AF65-F5344CB8AC3E}">
        <p14:creationId xmlns:p14="http://schemas.microsoft.com/office/powerpoint/2010/main" val="35274408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积分型放大器：电压灵敏前置放大器，电荷灵敏前置放大器</a:t>
            </a:r>
            <a:endParaRPr lang="en-US" altLang="zh-CN" dirty="0" smtClean="0"/>
          </a:p>
          <a:p>
            <a:r>
              <a:rPr lang="zh-CN" altLang="en-US" dirty="0" smtClean="0"/>
              <a:t>电压放大器在高计数率的情况下，其输出阻抗大，电流信号场被积分为宽度较大的电压信号，在计数率高是，堆积效应将使放大器过载</a:t>
            </a:r>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t>7</a:t>
            </a:fld>
            <a:endParaRPr lang="zh-CN" altLang="en-US"/>
          </a:p>
        </p:txBody>
      </p:sp>
    </p:spTree>
    <p:extLst>
      <p:ext uri="{BB962C8B-B14F-4D97-AF65-F5344CB8AC3E}">
        <p14:creationId xmlns:p14="http://schemas.microsoft.com/office/powerpoint/2010/main" val="36143977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积分型放大器：电压灵敏前置放大器，电荷灵敏前置放大器</a:t>
            </a:r>
            <a:endParaRPr lang="en-US" altLang="zh-CN" dirty="0" smtClean="0"/>
          </a:p>
          <a:p>
            <a:r>
              <a:rPr lang="zh-CN" altLang="en-US" sz="1800" dirty="0" smtClean="0"/>
              <a:t>电压放大器在高计数率的情况下，其输出阻抗大，电流信号场被积分为宽度较大的电压信号，在计数率高时，堆积效应将使放大器过载</a:t>
            </a:r>
            <a:endParaRPr lang="zh-CN" altLang="en-US" sz="1800"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t>8</a:t>
            </a:fld>
            <a:endParaRPr lang="zh-CN" altLang="en-US"/>
          </a:p>
        </p:txBody>
      </p:sp>
    </p:spTree>
    <p:extLst>
      <p:ext uri="{BB962C8B-B14F-4D97-AF65-F5344CB8AC3E}">
        <p14:creationId xmlns:p14="http://schemas.microsoft.com/office/powerpoint/2010/main" val="19023742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t>9</a:t>
            </a:fld>
            <a:endParaRPr lang="zh-CN" altLang="en-US"/>
          </a:p>
        </p:txBody>
      </p:sp>
    </p:spTree>
    <p:extLst>
      <p:ext uri="{BB962C8B-B14F-4D97-AF65-F5344CB8AC3E}">
        <p14:creationId xmlns:p14="http://schemas.microsoft.com/office/powerpoint/2010/main" val="19968590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10</a:t>
            </a:fld>
            <a:endParaRPr lang="zh-CN" altLang="en-US"/>
          </a:p>
        </p:txBody>
      </p:sp>
    </p:spTree>
    <p:extLst>
      <p:ext uri="{BB962C8B-B14F-4D97-AF65-F5344CB8AC3E}">
        <p14:creationId xmlns:p14="http://schemas.microsoft.com/office/powerpoint/2010/main" val="18612720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11</a:t>
            </a:fld>
            <a:endParaRPr lang="zh-CN" altLang="en-US"/>
          </a:p>
        </p:txBody>
      </p:sp>
    </p:spTree>
    <p:extLst>
      <p:ext uri="{BB962C8B-B14F-4D97-AF65-F5344CB8AC3E}">
        <p14:creationId xmlns:p14="http://schemas.microsoft.com/office/powerpoint/2010/main" val="39579761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12</a:t>
            </a:fld>
            <a:endParaRPr lang="zh-CN" altLang="en-US"/>
          </a:p>
        </p:txBody>
      </p:sp>
    </p:spTree>
    <p:extLst>
      <p:ext uri="{BB962C8B-B14F-4D97-AF65-F5344CB8AC3E}">
        <p14:creationId xmlns:p14="http://schemas.microsoft.com/office/powerpoint/2010/main" val="34171623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14</a:t>
            </a:fld>
            <a:endParaRPr lang="zh-CN" altLang="en-US"/>
          </a:p>
        </p:txBody>
      </p:sp>
    </p:spTree>
    <p:extLst>
      <p:ext uri="{BB962C8B-B14F-4D97-AF65-F5344CB8AC3E}">
        <p14:creationId xmlns:p14="http://schemas.microsoft.com/office/powerpoint/2010/main" val="8605807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48FCAC9D-4DB1-4C43-9C3D-2A1F320BC312}" type="datetimeFigureOut">
              <a:rPr lang="zh-CN" altLang="en-US" smtClean="0"/>
              <a:t>2018/10/16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A1FA538-5F5D-416D-A366-CC78A227FC50}" type="slidenum">
              <a:rPr lang="zh-CN" altLang="en-US" smtClean="0"/>
              <a:t>‹#›</a:t>
            </a:fld>
            <a:endParaRPr lang="zh-CN" altLang="en-US"/>
          </a:p>
        </p:txBody>
      </p:sp>
    </p:spTree>
    <p:extLst>
      <p:ext uri="{BB962C8B-B14F-4D97-AF65-F5344CB8AC3E}">
        <p14:creationId xmlns:p14="http://schemas.microsoft.com/office/powerpoint/2010/main" val="26064539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48FCAC9D-4DB1-4C43-9C3D-2A1F320BC312}" type="datetimeFigureOut">
              <a:rPr lang="zh-CN" altLang="en-US" smtClean="0"/>
              <a:t>2018/10/16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A1FA538-5F5D-416D-A366-CC78A227FC50}" type="slidenum">
              <a:rPr lang="zh-CN" altLang="en-US" smtClean="0"/>
              <a:t>‹#›</a:t>
            </a:fld>
            <a:endParaRPr lang="zh-CN" altLang="en-US"/>
          </a:p>
        </p:txBody>
      </p:sp>
    </p:spTree>
    <p:extLst>
      <p:ext uri="{BB962C8B-B14F-4D97-AF65-F5344CB8AC3E}">
        <p14:creationId xmlns:p14="http://schemas.microsoft.com/office/powerpoint/2010/main" val="27618182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48FCAC9D-4DB1-4C43-9C3D-2A1F320BC312}" type="datetimeFigureOut">
              <a:rPr lang="zh-CN" altLang="en-US" smtClean="0"/>
              <a:t>2018/10/16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A1FA538-5F5D-416D-A366-CC78A227FC50}" type="slidenum">
              <a:rPr lang="zh-CN" altLang="en-US" smtClean="0"/>
              <a:t>‹#›</a:t>
            </a:fld>
            <a:endParaRPr lang="zh-CN" altLang="en-US"/>
          </a:p>
        </p:txBody>
      </p:sp>
    </p:spTree>
    <p:extLst>
      <p:ext uri="{BB962C8B-B14F-4D97-AF65-F5344CB8AC3E}">
        <p14:creationId xmlns:p14="http://schemas.microsoft.com/office/powerpoint/2010/main" val="8415486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标题和内容">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80185194"/>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标题和内容">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03583773"/>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标题和内容">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84683057"/>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标题和内容">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79640496"/>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9_标题和内容">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51456090"/>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0_标题和内容">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2651823"/>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1_标题和内容">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17491384"/>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4_标题和内容">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751681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48FCAC9D-4DB1-4C43-9C3D-2A1F320BC312}" type="datetimeFigureOut">
              <a:rPr lang="zh-CN" altLang="en-US" smtClean="0"/>
              <a:t>2018/10/16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A1FA538-5F5D-416D-A366-CC78A227FC50}" type="slidenum">
              <a:rPr lang="zh-CN" altLang="en-US" smtClean="0"/>
              <a:t>‹#›</a:t>
            </a:fld>
            <a:endParaRPr lang="zh-CN" altLang="en-US"/>
          </a:p>
        </p:txBody>
      </p:sp>
    </p:spTree>
    <p:extLst>
      <p:ext uri="{BB962C8B-B14F-4D97-AF65-F5344CB8AC3E}">
        <p14:creationId xmlns:p14="http://schemas.microsoft.com/office/powerpoint/2010/main" val="39551725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48FCAC9D-4DB1-4C43-9C3D-2A1F320BC312}" type="datetimeFigureOut">
              <a:rPr lang="zh-CN" altLang="en-US" smtClean="0"/>
              <a:t>2018/10/16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A1FA538-5F5D-416D-A366-CC78A227FC50}" type="slidenum">
              <a:rPr lang="zh-CN" altLang="en-US" smtClean="0"/>
              <a:t>‹#›</a:t>
            </a:fld>
            <a:endParaRPr lang="zh-CN" altLang="en-US"/>
          </a:p>
        </p:txBody>
      </p:sp>
    </p:spTree>
    <p:extLst>
      <p:ext uri="{BB962C8B-B14F-4D97-AF65-F5344CB8AC3E}">
        <p14:creationId xmlns:p14="http://schemas.microsoft.com/office/powerpoint/2010/main" val="10789251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48FCAC9D-4DB1-4C43-9C3D-2A1F320BC312}" type="datetimeFigureOut">
              <a:rPr lang="zh-CN" altLang="en-US" smtClean="0"/>
              <a:t>2018/10/16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A1FA538-5F5D-416D-A366-CC78A227FC50}" type="slidenum">
              <a:rPr lang="zh-CN" altLang="en-US" smtClean="0"/>
              <a:t>‹#›</a:t>
            </a:fld>
            <a:endParaRPr lang="zh-CN" altLang="en-US"/>
          </a:p>
        </p:txBody>
      </p:sp>
    </p:spTree>
    <p:extLst>
      <p:ext uri="{BB962C8B-B14F-4D97-AF65-F5344CB8AC3E}">
        <p14:creationId xmlns:p14="http://schemas.microsoft.com/office/powerpoint/2010/main" val="31704651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48FCAC9D-4DB1-4C43-9C3D-2A1F320BC312}" type="datetimeFigureOut">
              <a:rPr lang="zh-CN" altLang="en-US" smtClean="0"/>
              <a:t>2018/10/16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2A1FA538-5F5D-416D-A366-CC78A227FC50}" type="slidenum">
              <a:rPr lang="zh-CN" altLang="en-US" smtClean="0"/>
              <a:t>‹#›</a:t>
            </a:fld>
            <a:endParaRPr lang="zh-CN" altLang="en-US"/>
          </a:p>
        </p:txBody>
      </p:sp>
    </p:spTree>
    <p:extLst>
      <p:ext uri="{BB962C8B-B14F-4D97-AF65-F5344CB8AC3E}">
        <p14:creationId xmlns:p14="http://schemas.microsoft.com/office/powerpoint/2010/main" val="22776576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48FCAC9D-4DB1-4C43-9C3D-2A1F320BC312}" type="datetimeFigureOut">
              <a:rPr lang="zh-CN" altLang="en-US" smtClean="0"/>
              <a:t>2018/10/16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2A1FA538-5F5D-416D-A366-CC78A227FC50}" type="slidenum">
              <a:rPr lang="zh-CN" altLang="en-US" smtClean="0"/>
              <a:t>‹#›</a:t>
            </a:fld>
            <a:endParaRPr lang="zh-CN" altLang="en-US"/>
          </a:p>
        </p:txBody>
      </p:sp>
    </p:spTree>
    <p:extLst>
      <p:ext uri="{BB962C8B-B14F-4D97-AF65-F5344CB8AC3E}">
        <p14:creationId xmlns:p14="http://schemas.microsoft.com/office/powerpoint/2010/main" val="38474416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48FCAC9D-4DB1-4C43-9C3D-2A1F320BC312}" type="datetimeFigureOut">
              <a:rPr lang="zh-CN" altLang="en-US" smtClean="0"/>
              <a:t>2018/10/16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A1FA538-5F5D-416D-A366-CC78A227FC50}" type="slidenum">
              <a:rPr lang="zh-CN" altLang="en-US" smtClean="0"/>
              <a:t>‹#›</a:t>
            </a:fld>
            <a:endParaRPr lang="zh-CN" altLang="en-US"/>
          </a:p>
        </p:txBody>
      </p:sp>
    </p:spTree>
    <p:extLst>
      <p:ext uri="{BB962C8B-B14F-4D97-AF65-F5344CB8AC3E}">
        <p14:creationId xmlns:p14="http://schemas.microsoft.com/office/powerpoint/2010/main" val="22709732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48FCAC9D-4DB1-4C43-9C3D-2A1F320BC312}" type="datetimeFigureOut">
              <a:rPr lang="zh-CN" altLang="en-US" smtClean="0"/>
              <a:t>2018/10/16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A1FA538-5F5D-416D-A366-CC78A227FC50}" type="slidenum">
              <a:rPr lang="zh-CN" altLang="en-US" smtClean="0"/>
              <a:t>‹#›</a:t>
            </a:fld>
            <a:endParaRPr lang="zh-CN" altLang="en-US"/>
          </a:p>
        </p:txBody>
      </p:sp>
    </p:spTree>
    <p:extLst>
      <p:ext uri="{BB962C8B-B14F-4D97-AF65-F5344CB8AC3E}">
        <p14:creationId xmlns:p14="http://schemas.microsoft.com/office/powerpoint/2010/main" val="36818981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48FCAC9D-4DB1-4C43-9C3D-2A1F320BC312}" type="datetimeFigureOut">
              <a:rPr lang="zh-CN" altLang="en-US" smtClean="0"/>
              <a:t>2018/10/16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A1FA538-5F5D-416D-A366-CC78A227FC50}" type="slidenum">
              <a:rPr lang="zh-CN" altLang="en-US" smtClean="0"/>
              <a:t>‹#›</a:t>
            </a:fld>
            <a:endParaRPr lang="zh-CN" altLang="en-US"/>
          </a:p>
        </p:txBody>
      </p:sp>
    </p:spTree>
    <p:extLst>
      <p:ext uri="{BB962C8B-B14F-4D97-AF65-F5344CB8AC3E}">
        <p14:creationId xmlns:p14="http://schemas.microsoft.com/office/powerpoint/2010/main" val="5487152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smtClean="0"/>
              <a:t>单击此处编辑母版标题样式</a:t>
            </a:r>
            <a:endParaRPr lang="zh-CN" altLang="en-US" dirty="0"/>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ea typeface="微软雅黑" panose="020B0503020204020204" pitchFamily="34" charset="-122"/>
              </a:defRPr>
            </a:lvl1pPr>
          </a:lstStyle>
          <a:p>
            <a:fld id="{48FCAC9D-4DB1-4C43-9C3D-2A1F320BC312}" type="datetimeFigureOut">
              <a:rPr lang="zh-CN" altLang="en-US" smtClean="0"/>
              <a:pPr/>
              <a:t>2018/10/16</a:t>
            </a:fld>
            <a:endParaRPr lang="zh-CN" altLang="en-US" dirty="0"/>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ea typeface="微软雅黑" panose="020B0503020204020204" pitchFamily="34" charset="-122"/>
              </a:defRPr>
            </a:lvl1pPr>
          </a:lstStyle>
          <a:p>
            <a:endParaRPr lang="zh-CN" altLang="en-US" dirty="0"/>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ea typeface="微软雅黑" panose="020B0503020204020204" pitchFamily="34" charset="-122"/>
              </a:defRPr>
            </a:lvl1pPr>
          </a:lstStyle>
          <a:p>
            <a:fld id="{2A1FA538-5F5D-416D-A366-CC78A227FC50}" type="slidenum">
              <a:rPr lang="zh-CN" altLang="en-US" smtClean="0"/>
              <a:pPr/>
              <a:t>‹#›</a:t>
            </a:fld>
            <a:endParaRPr lang="zh-CN" altLang="en-US" dirty="0"/>
          </a:p>
        </p:txBody>
      </p:sp>
    </p:spTree>
    <p:extLst>
      <p:ext uri="{BB962C8B-B14F-4D97-AF65-F5344CB8AC3E}">
        <p14:creationId xmlns:p14="http://schemas.microsoft.com/office/powerpoint/2010/main" val="16360735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84" r:id="rId12"/>
    <p:sldLayoutId id="2147483685" r:id="rId13"/>
    <p:sldLayoutId id="2147483686" r:id="rId14"/>
    <p:sldLayoutId id="2147483687" r:id="rId15"/>
    <p:sldLayoutId id="2147483692" r:id="rId16"/>
    <p:sldLayoutId id="2147483693" r:id="rId17"/>
    <p:sldLayoutId id="2147483694" r:id="rId18"/>
    <p:sldLayoutId id="2147483697" r:id="rId19"/>
  </p:sldLayoutIdLst>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微软雅黑" panose="020B0503020204020204" pitchFamily="34"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微软雅黑" panose="020B0503020204020204" pitchFamily="34"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微软雅黑" panose="020B0503020204020204" pitchFamily="34"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微软雅黑" panose="020B0503020204020204" pitchFamily="34"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4.xml"/><Relationship Id="rId1" Type="http://schemas.openxmlformats.org/officeDocument/2006/relationships/vmlDrawing" Target="../drawings/vmlDrawing3.vml"/><Relationship Id="rId6" Type="http://schemas.openxmlformats.org/officeDocument/2006/relationships/image" Target="../media/image8.png"/><Relationship Id="rId5" Type="http://schemas.openxmlformats.org/officeDocument/2006/relationships/image" Target="../media/image23.emf"/><Relationship Id="rId4" Type="http://schemas.openxmlformats.org/officeDocument/2006/relationships/oleObject" Target="../embeddings/oleObject8.bin"/></Relationships>
</file>

<file path=ppt/slides/_rels/slide11.xml.rels><?xml version="1.0" encoding="UTF-8" standalone="yes"?>
<Relationships xmlns="http://schemas.openxmlformats.org/package/2006/relationships"><Relationship Id="rId8" Type="http://schemas.openxmlformats.org/officeDocument/2006/relationships/image" Target="../media/image25.wmf"/><Relationship Id="rId13" Type="http://schemas.openxmlformats.org/officeDocument/2006/relationships/oleObject" Target="../embeddings/oleObject13.bin"/><Relationship Id="rId3" Type="http://schemas.openxmlformats.org/officeDocument/2006/relationships/notesSlide" Target="../notesSlides/notesSlide7.xml"/><Relationship Id="rId7" Type="http://schemas.openxmlformats.org/officeDocument/2006/relationships/oleObject" Target="../embeddings/oleObject10.bin"/><Relationship Id="rId12" Type="http://schemas.openxmlformats.org/officeDocument/2006/relationships/image" Target="../media/image27.wmf"/><Relationship Id="rId2" Type="http://schemas.openxmlformats.org/officeDocument/2006/relationships/slideLayout" Target="../slideLayouts/slideLayout14.xml"/><Relationship Id="rId1" Type="http://schemas.openxmlformats.org/officeDocument/2006/relationships/vmlDrawing" Target="../drawings/vmlDrawing4.vml"/><Relationship Id="rId6" Type="http://schemas.openxmlformats.org/officeDocument/2006/relationships/image" Target="../media/image24.wmf"/><Relationship Id="rId11" Type="http://schemas.openxmlformats.org/officeDocument/2006/relationships/oleObject" Target="../embeddings/oleObject12.bin"/><Relationship Id="rId5" Type="http://schemas.openxmlformats.org/officeDocument/2006/relationships/oleObject" Target="../embeddings/oleObject9.bin"/><Relationship Id="rId10" Type="http://schemas.openxmlformats.org/officeDocument/2006/relationships/image" Target="../media/image26.wmf"/><Relationship Id="rId4" Type="http://schemas.openxmlformats.org/officeDocument/2006/relationships/image" Target="../media/image8.png"/><Relationship Id="rId9" Type="http://schemas.openxmlformats.org/officeDocument/2006/relationships/oleObject" Target="../embeddings/oleObject11.bin"/><Relationship Id="rId14" Type="http://schemas.openxmlformats.org/officeDocument/2006/relationships/image" Target="../media/image28.wmf"/></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8.xml"/><Relationship Id="rId1" Type="http://schemas.openxmlformats.org/officeDocument/2006/relationships/slideLayout" Target="../slideLayouts/slideLayout15.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8" Type="http://schemas.openxmlformats.org/officeDocument/2006/relationships/image" Target="../media/image30.wmf"/><Relationship Id="rId3" Type="http://schemas.openxmlformats.org/officeDocument/2006/relationships/notesSlide" Target="../notesSlides/notesSlide9.xml"/><Relationship Id="rId7" Type="http://schemas.openxmlformats.org/officeDocument/2006/relationships/oleObject" Target="../embeddings/oleObject14.bin"/><Relationship Id="rId2" Type="http://schemas.openxmlformats.org/officeDocument/2006/relationships/slideLayout" Target="../slideLayouts/slideLayout16.xml"/><Relationship Id="rId1" Type="http://schemas.openxmlformats.org/officeDocument/2006/relationships/vmlDrawing" Target="../drawings/vmlDrawing5.vml"/><Relationship Id="rId6" Type="http://schemas.openxmlformats.org/officeDocument/2006/relationships/image" Target="../media/image33.png"/><Relationship Id="rId5" Type="http://schemas.openxmlformats.org/officeDocument/2006/relationships/image" Target="../media/image32.jpg"/><Relationship Id="rId4" Type="http://schemas.openxmlformats.org/officeDocument/2006/relationships/image" Target="../media/image31.jpg"/><Relationship Id="rId9"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0.xml"/><Relationship Id="rId1" Type="http://schemas.openxmlformats.org/officeDocument/2006/relationships/slideLayout" Target="../slideLayouts/slideLayout17.xml"/><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1.xml"/><Relationship Id="rId1" Type="http://schemas.openxmlformats.org/officeDocument/2006/relationships/slideLayout" Target="../slideLayouts/slideLayout17.xml"/><Relationship Id="rId5" Type="http://schemas.openxmlformats.org/officeDocument/2006/relationships/image" Target="../media/image8.png"/><Relationship Id="rId4" Type="http://schemas.openxmlformats.org/officeDocument/2006/relationships/image" Target="../media/image36.png"/></Relationships>
</file>

<file path=ppt/slides/_rels/slide17.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notesSlide" Target="../notesSlides/notesSlide12.xml"/><Relationship Id="rId7" Type="http://schemas.openxmlformats.org/officeDocument/2006/relationships/image" Target="../media/image38.emf"/><Relationship Id="rId2" Type="http://schemas.openxmlformats.org/officeDocument/2006/relationships/slideLayout" Target="../slideLayouts/slideLayout17.xml"/><Relationship Id="rId1" Type="http://schemas.openxmlformats.org/officeDocument/2006/relationships/vmlDrawing" Target="../drawings/vmlDrawing6.vml"/><Relationship Id="rId6" Type="http://schemas.openxmlformats.org/officeDocument/2006/relationships/oleObject" Target="../embeddings/oleObject16.bin"/><Relationship Id="rId5" Type="http://schemas.openxmlformats.org/officeDocument/2006/relationships/image" Target="../media/image37.emf"/><Relationship Id="rId4" Type="http://schemas.openxmlformats.org/officeDocument/2006/relationships/oleObject" Target="../embeddings/oleObject15.bin"/></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3.xml"/><Relationship Id="rId7" Type="http://schemas.openxmlformats.org/officeDocument/2006/relationships/image" Target="../media/image8.png"/><Relationship Id="rId2" Type="http://schemas.openxmlformats.org/officeDocument/2006/relationships/slideLayout" Target="../slideLayouts/slideLayout17.xml"/><Relationship Id="rId1" Type="http://schemas.openxmlformats.org/officeDocument/2006/relationships/vmlDrawing" Target="../drawings/vmlDrawing7.vml"/><Relationship Id="rId6" Type="http://schemas.openxmlformats.org/officeDocument/2006/relationships/image" Target="../media/image39.emf"/><Relationship Id="rId5" Type="http://schemas.openxmlformats.org/officeDocument/2006/relationships/oleObject" Target="../embeddings/oleObject17.bin"/><Relationship Id="rId4" Type="http://schemas.openxmlformats.org/officeDocument/2006/relationships/image" Target="../media/image40.png"/></Relationships>
</file>

<file path=ppt/slides/_rels/slide1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3.emf"/><Relationship Id="rId2" Type="http://schemas.openxmlformats.org/officeDocument/2006/relationships/notesSlide" Target="../notesSlides/notesSlide3.xml"/><Relationship Id="rId1" Type="http://schemas.openxmlformats.org/officeDocument/2006/relationships/slideLayout" Target="../slideLayouts/slideLayout14.xml"/><Relationship Id="rId6" Type="http://schemas.openxmlformats.org/officeDocument/2006/relationships/image" Target="../media/image12.emf"/><Relationship Id="rId5" Type="http://schemas.openxmlformats.org/officeDocument/2006/relationships/image" Target="../media/image11.emf"/><Relationship Id="rId4" Type="http://schemas.openxmlformats.org/officeDocument/2006/relationships/image" Target="../media/image10.emf"/></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4.xml"/><Relationship Id="rId1" Type="http://schemas.openxmlformats.org/officeDocument/2006/relationships/vmlDrawing" Target="../drawings/vmlDrawing1.vml"/><Relationship Id="rId6" Type="http://schemas.openxmlformats.org/officeDocument/2006/relationships/image" Target="../media/image8.png"/><Relationship Id="rId5" Type="http://schemas.openxmlformats.org/officeDocument/2006/relationships/image" Target="../media/image14.emf"/><Relationship Id="rId4" Type="http://schemas.openxmlformats.org/officeDocument/2006/relationships/oleObject" Target="../embeddings/oleObject1.bin"/></Relationships>
</file>

<file path=ppt/slides/_rels/slide9.xml.rels><?xml version="1.0" encoding="UTF-8" standalone="yes"?>
<Relationships xmlns="http://schemas.openxmlformats.org/package/2006/relationships"><Relationship Id="rId8" Type="http://schemas.openxmlformats.org/officeDocument/2006/relationships/image" Target="../media/image16.wmf"/><Relationship Id="rId13" Type="http://schemas.openxmlformats.org/officeDocument/2006/relationships/oleObject" Target="../embeddings/oleObject6.bin"/><Relationship Id="rId18" Type="http://schemas.openxmlformats.org/officeDocument/2006/relationships/image" Target="../media/image21.png"/><Relationship Id="rId3" Type="http://schemas.openxmlformats.org/officeDocument/2006/relationships/slideLayout" Target="../slideLayouts/slideLayout14.xml"/><Relationship Id="rId7" Type="http://schemas.openxmlformats.org/officeDocument/2006/relationships/oleObject" Target="../embeddings/oleObject3.bin"/><Relationship Id="rId12" Type="http://schemas.openxmlformats.org/officeDocument/2006/relationships/image" Target="../media/image18.wmf"/><Relationship Id="rId17" Type="http://schemas.openxmlformats.org/officeDocument/2006/relationships/image" Target="../media/image8.png"/><Relationship Id="rId2" Type="http://schemas.openxmlformats.org/officeDocument/2006/relationships/tags" Target="../tags/tag1.xml"/><Relationship Id="rId16" Type="http://schemas.openxmlformats.org/officeDocument/2006/relationships/image" Target="../media/image20.wmf"/><Relationship Id="rId1" Type="http://schemas.openxmlformats.org/officeDocument/2006/relationships/vmlDrawing" Target="../drawings/vmlDrawing2.vml"/><Relationship Id="rId6" Type="http://schemas.openxmlformats.org/officeDocument/2006/relationships/image" Target="../media/image15.wmf"/><Relationship Id="rId11" Type="http://schemas.openxmlformats.org/officeDocument/2006/relationships/oleObject" Target="../embeddings/oleObject5.bin"/><Relationship Id="rId5" Type="http://schemas.openxmlformats.org/officeDocument/2006/relationships/oleObject" Target="../embeddings/oleObject2.bin"/><Relationship Id="rId15" Type="http://schemas.openxmlformats.org/officeDocument/2006/relationships/oleObject" Target="../embeddings/oleObject7.bin"/><Relationship Id="rId10" Type="http://schemas.openxmlformats.org/officeDocument/2006/relationships/image" Target="../media/image17.wmf"/><Relationship Id="rId19" Type="http://schemas.openxmlformats.org/officeDocument/2006/relationships/image" Target="../media/image22.emf"/><Relationship Id="rId4" Type="http://schemas.openxmlformats.org/officeDocument/2006/relationships/notesSlide" Target="../notesSlides/notesSlide5.xml"/><Relationship Id="rId9" Type="http://schemas.openxmlformats.org/officeDocument/2006/relationships/oleObject" Target="../embeddings/oleObject4.bin"/><Relationship Id="rId14" Type="http://schemas.openxmlformats.org/officeDocument/2006/relationships/image" Target="../media/image19.wmf"/></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 name="矩形 15"/>
          <p:cNvSpPr/>
          <p:nvPr/>
        </p:nvSpPr>
        <p:spPr>
          <a:xfrm>
            <a:off x="0" y="-7938"/>
            <a:ext cx="6227763" cy="346076"/>
          </a:xfrm>
          <a:prstGeom prst="rect">
            <a:avLst/>
          </a:prstGeom>
          <a:solidFill>
            <a:srgbClr val="6CAE4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18" name="矩形 4"/>
          <p:cNvSpPr/>
          <p:nvPr/>
        </p:nvSpPr>
        <p:spPr>
          <a:xfrm>
            <a:off x="7664116" y="-7938"/>
            <a:ext cx="4527884" cy="6865938"/>
          </a:xfrm>
          <a:custGeom>
            <a:avLst/>
            <a:gdLst>
              <a:gd name="connsiteX0" fmla="*/ 0 w 4835611"/>
              <a:gd name="connsiteY0" fmla="*/ 0 h 6858000"/>
              <a:gd name="connsiteX1" fmla="*/ 4835611 w 4835611"/>
              <a:gd name="connsiteY1" fmla="*/ 0 h 6858000"/>
              <a:gd name="connsiteX2" fmla="*/ 4835611 w 4835611"/>
              <a:gd name="connsiteY2" fmla="*/ 6858000 h 6858000"/>
              <a:gd name="connsiteX3" fmla="*/ 0 w 4835611"/>
              <a:gd name="connsiteY3" fmla="*/ 6858000 h 6858000"/>
              <a:gd name="connsiteX4" fmla="*/ 0 w 4835611"/>
              <a:gd name="connsiteY4" fmla="*/ 0 h 6858000"/>
              <a:gd name="connsiteX0" fmla="*/ 0 w 6367849"/>
              <a:gd name="connsiteY0" fmla="*/ 0 h 6866238"/>
              <a:gd name="connsiteX1" fmla="*/ 6367849 w 6367849"/>
              <a:gd name="connsiteY1" fmla="*/ 8238 h 6866238"/>
              <a:gd name="connsiteX2" fmla="*/ 6367849 w 6367849"/>
              <a:gd name="connsiteY2" fmla="*/ 6866238 h 6866238"/>
              <a:gd name="connsiteX3" fmla="*/ 1532238 w 6367849"/>
              <a:gd name="connsiteY3" fmla="*/ 6866238 h 6866238"/>
              <a:gd name="connsiteX4" fmla="*/ 0 w 6367849"/>
              <a:gd name="connsiteY4" fmla="*/ 0 h 6866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67849" h="6866238">
                <a:moveTo>
                  <a:pt x="0" y="0"/>
                </a:moveTo>
                <a:lnTo>
                  <a:pt x="6367849" y="8238"/>
                </a:lnTo>
                <a:lnTo>
                  <a:pt x="6367849" y="6866238"/>
                </a:lnTo>
                <a:lnTo>
                  <a:pt x="1532238" y="6866238"/>
                </a:lnTo>
                <a:lnTo>
                  <a:pt x="0" y="0"/>
                </a:lnTo>
                <a:close/>
              </a:path>
            </a:pathLst>
          </a:custGeom>
          <a:solidFill>
            <a:srgbClr val="22498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grpSp>
        <p:nvGrpSpPr>
          <p:cNvPr id="19" name="组合 11"/>
          <p:cNvGrpSpPr>
            <a:grpSpLocks/>
          </p:cNvGrpSpPr>
          <p:nvPr/>
        </p:nvGrpSpPr>
        <p:grpSpPr bwMode="auto">
          <a:xfrm>
            <a:off x="8269188" y="5126038"/>
            <a:ext cx="3922811" cy="1293812"/>
            <a:chOff x="6675238" y="5164687"/>
            <a:chExt cx="5516762" cy="1293778"/>
          </a:xfrm>
          <a:solidFill>
            <a:srgbClr val="6CAE43"/>
          </a:solidFill>
        </p:grpSpPr>
        <p:sp>
          <p:nvSpPr>
            <p:cNvPr id="20" name="直角三角形 7"/>
            <p:cNvSpPr/>
            <p:nvPr/>
          </p:nvSpPr>
          <p:spPr>
            <a:xfrm rot="5136230" flipH="1" flipV="1">
              <a:off x="6660962" y="5178963"/>
              <a:ext cx="403214" cy="374664"/>
            </a:xfrm>
            <a:custGeom>
              <a:avLst/>
              <a:gdLst>
                <a:gd name="connsiteX0" fmla="*/ 0 w 222367"/>
                <a:gd name="connsiteY0" fmla="*/ 179604 h 179604"/>
                <a:gd name="connsiteX1" fmla="*/ 0 w 222367"/>
                <a:gd name="connsiteY1" fmla="*/ 0 h 179604"/>
                <a:gd name="connsiteX2" fmla="*/ 222367 w 222367"/>
                <a:gd name="connsiteY2" fmla="*/ 179604 h 179604"/>
                <a:gd name="connsiteX3" fmla="*/ 0 w 222367"/>
                <a:gd name="connsiteY3" fmla="*/ 179604 h 179604"/>
                <a:gd name="connsiteX0" fmla="*/ 15525 w 237892"/>
                <a:gd name="connsiteY0" fmla="*/ 226175 h 226175"/>
                <a:gd name="connsiteX1" fmla="*/ 0 w 237892"/>
                <a:gd name="connsiteY1" fmla="*/ 0 h 226175"/>
                <a:gd name="connsiteX2" fmla="*/ 237892 w 237892"/>
                <a:gd name="connsiteY2" fmla="*/ 226175 h 226175"/>
                <a:gd name="connsiteX3" fmla="*/ 15525 w 237892"/>
                <a:gd name="connsiteY3" fmla="*/ 226175 h 226175"/>
                <a:gd name="connsiteX0" fmla="*/ 0 w 255970"/>
                <a:gd name="connsiteY0" fmla="*/ 259416 h 259416"/>
                <a:gd name="connsiteX1" fmla="*/ 18078 w 255970"/>
                <a:gd name="connsiteY1" fmla="*/ 0 h 259416"/>
                <a:gd name="connsiteX2" fmla="*/ 255970 w 255970"/>
                <a:gd name="connsiteY2" fmla="*/ 226175 h 259416"/>
                <a:gd name="connsiteX3" fmla="*/ 0 w 255970"/>
                <a:gd name="connsiteY3" fmla="*/ 259416 h 259416"/>
                <a:gd name="connsiteX0" fmla="*/ 0 w 255970"/>
                <a:gd name="connsiteY0" fmla="*/ 152133 h 152133"/>
                <a:gd name="connsiteX1" fmla="*/ 15205 w 255970"/>
                <a:gd name="connsiteY1" fmla="*/ 0 h 152133"/>
                <a:gd name="connsiteX2" fmla="*/ 255970 w 255970"/>
                <a:gd name="connsiteY2" fmla="*/ 118892 h 152133"/>
                <a:gd name="connsiteX3" fmla="*/ 0 w 255970"/>
                <a:gd name="connsiteY3" fmla="*/ 152133 h 152133"/>
                <a:gd name="connsiteX0" fmla="*/ 0 w 255970"/>
                <a:gd name="connsiteY0" fmla="*/ 156141 h 156141"/>
                <a:gd name="connsiteX1" fmla="*/ 15513 w 255970"/>
                <a:gd name="connsiteY1" fmla="*/ 0 h 156141"/>
                <a:gd name="connsiteX2" fmla="*/ 255970 w 255970"/>
                <a:gd name="connsiteY2" fmla="*/ 122900 h 156141"/>
                <a:gd name="connsiteX3" fmla="*/ 0 w 255970"/>
                <a:gd name="connsiteY3" fmla="*/ 156141 h 156141"/>
                <a:gd name="connsiteX0" fmla="*/ 0 w 255970"/>
                <a:gd name="connsiteY0" fmla="*/ 156141 h 156141"/>
                <a:gd name="connsiteX1" fmla="*/ 15513 w 255970"/>
                <a:gd name="connsiteY1" fmla="*/ 0 h 156141"/>
                <a:gd name="connsiteX2" fmla="*/ 255970 w 255970"/>
                <a:gd name="connsiteY2" fmla="*/ 122900 h 156141"/>
                <a:gd name="connsiteX3" fmla="*/ 0 w 255970"/>
                <a:gd name="connsiteY3" fmla="*/ 156141 h 156141"/>
                <a:gd name="connsiteX0" fmla="*/ 0 w 170731"/>
                <a:gd name="connsiteY0" fmla="*/ 156141 h 156141"/>
                <a:gd name="connsiteX1" fmla="*/ 15513 w 170731"/>
                <a:gd name="connsiteY1" fmla="*/ 0 h 156141"/>
                <a:gd name="connsiteX2" fmla="*/ 170731 w 170731"/>
                <a:gd name="connsiteY2" fmla="*/ 130457 h 156141"/>
                <a:gd name="connsiteX3" fmla="*/ 0 w 170731"/>
                <a:gd name="connsiteY3" fmla="*/ 156141 h 156141"/>
                <a:gd name="connsiteX0" fmla="*/ 0 w 170269"/>
                <a:gd name="connsiteY0" fmla="*/ 156141 h 156141"/>
                <a:gd name="connsiteX1" fmla="*/ 15513 w 170269"/>
                <a:gd name="connsiteY1" fmla="*/ 0 h 156141"/>
                <a:gd name="connsiteX2" fmla="*/ 170269 w 170269"/>
                <a:gd name="connsiteY2" fmla="*/ 136468 h 156141"/>
                <a:gd name="connsiteX3" fmla="*/ 0 w 170269"/>
                <a:gd name="connsiteY3" fmla="*/ 156141 h 156141"/>
                <a:gd name="connsiteX0" fmla="*/ 0 w 170423"/>
                <a:gd name="connsiteY0" fmla="*/ 158145 h 158145"/>
                <a:gd name="connsiteX1" fmla="*/ 15667 w 170423"/>
                <a:gd name="connsiteY1" fmla="*/ 0 h 158145"/>
                <a:gd name="connsiteX2" fmla="*/ 170423 w 170423"/>
                <a:gd name="connsiteY2" fmla="*/ 136468 h 158145"/>
                <a:gd name="connsiteX3" fmla="*/ 0 w 170423"/>
                <a:gd name="connsiteY3" fmla="*/ 158145 h 158145"/>
              </a:gdLst>
              <a:ahLst/>
              <a:cxnLst>
                <a:cxn ang="0">
                  <a:pos x="connsiteX0" y="connsiteY0"/>
                </a:cxn>
                <a:cxn ang="0">
                  <a:pos x="connsiteX1" y="connsiteY1"/>
                </a:cxn>
                <a:cxn ang="0">
                  <a:pos x="connsiteX2" y="connsiteY2"/>
                </a:cxn>
                <a:cxn ang="0">
                  <a:pos x="connsiteX3" y="connsiteY3"/>
                </a:cxn>
              </a:cxnLst>
              <a:rect l="l" t="t" r="r" b="b"/>
              <a:pathLst>
                <a:path w="170423" h="158145">
                  <a:moveTo>
                    <a:pt x="0" y="158145"/>
                  </a:moveTo>
                  <a:lnTo>
                    <a:pt x="15667" y="0"/>
                  </a:lnTo>
                  <a:lnTo>
                    <a:pt x="170423" y="136468"/>
                  </a:lnTo>
                  <a:lnTo>
                    <a:pt x="0" y="15814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21" name="任意多边形 20"/>
            <p:cNvSpPr/>
            <p:nvPr/>
          </p:nvSpPr>
          <p:spPr>
            <a:xfrm>
              <a:off x="6680000" y="5520278"/>
              <a:ext cx="5512000" cy="938187"/>
            </a:xfrm>
            <a:custGeom>
              <a:avLst/>
              <a:gdLst>
                <a:gd name="connsiteX0" fmla="*/ 5512354 w 5512354"/>
                <a:gd name="connsiteY0" fmla="*/ 0 h 938485"/>
                <a:gd name="connsiteX1" fmla="*/ 5512354 w 5512354"/>
                <a:gd name="connsiteY1" fmla="*/ 938485 h 938485"/>
                <a:gd name="connsiteX2" fmla="*/ 580622 w 5512354"/>
                <a:gd name="connsiteY2" fmla="*/ 938485 h 938485"/>
                <a:gd name="connsiteX3" fmla="*/ 0 w 5512354"/>
                <a:gd name="connsiteY3" fmla="*/ 17066 h 938485"/>
              </a:gdLst>
              <a:ahLst/>
              <a:cxnLst>
                <a:cxn ang="0">
                  <a:pos x="connsiteX0" y="connsiteY0"/>
                </a:cxn>
                <a:cxn ang="0">
                  <a:pos x="connsiteX1" y="connsiteY1"/>
                </a:cxn>
                <a:cxn ang="0">
                  <a:pos x="connsiteX2" y="connsiteY2"/>
                </a:cxn>
                <a:cxn ang="0">
                  <a:pos x="connsiteX3" y="connsiteY3"/>
                </a:cxn>
              </a:cxnLst>
              <a:rect l="l" t="t" r="r" b="b"/>
              <a:pathLst>
                <a:path w="5512354" h="938485">
                  <a:moveTo>
                    <a:pt x="5512354" y="0"/>
                  </a:moveTo>
                  <a:lnTo>
                    <a:pt x="5512354" y="938485"/>
                  </a:lnTo>
                  <a:lnTo>
                    <a:pt x="580622" y="938485"/>
                  </a:lnTo>
                  <a:lnTo>
                    <a:pt x="0" y="1706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grpSp>
      <p:grpSp>
        <p:nvGrpSpPr>
          <p:cNvPr id="25" name="组合 16"/>
          <p:cNvGrpSpPr>
            <a:grpSpLocks/>
          </p:cNvGrpSpPr>
          <p:nvPr/>
        </p:nvGrpSpPr>
        <p:grpSpPr bwMode="auto">
          <a:xfrm>
            <a:off x="9380982" y="5738813"/>
            <a:ext cx="3419475" cy="447675"/>
            <a:chOff x="6984865" y="1693137"/>
            <a:chExt cx="3419568" cy="448249"/>
          </a:xfrm>
        </p:grpSpPr>
        <p:grpSp>
          <p:nvGrpSpPr>
            <p:cNvPr id="26" name="组合 25"/>
            <p:cNvGrpSpPr/>
            <p:nvPr/>
          </p:nvGrpSpPr>
          <p:grpSpPr>
            <a:xfrm>
              <a:off x="10030466" y="1723874"/>
              <a:ext cx="373967" cy="417512"/>
              <a:chOff x="6016626" y="5110164"/>
              <a:chExt cx="231775" cy="258763"/>
            </a:xfrm>
            <a:solidFill>
              <a:schemeClr val="bg1"/>
            </a:solidFill>
          </p:grpSpPr>
          <p:sp>
            <p:nvSpPr>
              <p:cNvPr id="30" name="Rectangle 74"/>
              <p:cNvSpPr>
                <a:spLocks noChangeArrowheads="1"/>
              </p:cNvSpPr>
              <p:nvPr/>
            </p:nvSpPr>
            <p:spPr bwMode="auto">
              <a:xfrm>
                <a:off x="6119813" y="5281614"/>
                <a:ext cx="23813" cy="873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fontAlgn="auto" hangingPunct="1">
                  <a:spcBef>
                    <a:spcPts val="0"/>
                  </a:spcBef>
                  <a:spcAft>
                    <a:spcPts val="0"/>
                  </a:spcAft>
                  <a:defRPr/>
                </a:pPr>
                <a:endParaRPr lang="zh-CN" altLang="en-US" dirty="0">
                  <a:latin typeface="+mn-lt"/>
                  <a:ea typeface="微软雅黑" panose="020B0503020204020204" pitchFamily="34" charset="-122"/>
                </a:endParaRPr>
              </a:p>
            </p:txBody>
          </p:sp>
          <p:sp>
            <p:nvSpPr>
              <p:cNvPr id="31" name="Freeform 75"/>
              <p:cNvSpPr>
                <a:spLocks/>
              </p:cNvSpPr>
              <p:nvPr/>
            </p:nvSpPr>
            <p:spPr bwMode="auto">
              <a:xfrm>
                <a:off x="6016626" y="5110164"/>
                <a:ext cx="207963" cy="73025"/>
              </a:xfrm>
              <a:custGeom>
                <a:avLst/>
                <a:gdLst>
                  <a:gd name="T0" fmla="*/ 115 w 231"/>
                  <a:gd name="T1" fmla="*/ 28 h 81"/>
                  <a:gd name="T2" fmla="*/ 30 w 231"/>
                  <a:gd name="T3" fmla="*/ 28 h 81"/>
                  <a:gd name="T4" fmla="*/ 25 w 231"/>
                  <a:gd name="T5" fmla="*/ 30 h 81"/>
                  <a:gd name="T6" fmla="*/ 2 w 231"/>
                  <a:gd name="T7" fmla="*/ 50 h 81"/>
                  <a:gd name="T8" fmla="*/ 0 w 231"/>
                  <a:gd name="T9" fmla="*/ 54 h 81"/>
                  <a:gd name="T10" fmla="*/ 0 w 231"/>
                  <a:gd name="T11" fmla="*/ 55 h 81"/>
                  <a:gd name="T12" fmla="*/ 2 w 231"/>
                  <a:gd name="T13" fmla="*/ 60 h 81"/>
                  <a:gd name="T14" fmla="*/ 25 w 231"/>
                  <a:gd name="T15" fmla="*/ 79 h 81"/>
                  <a:gd name="T16" fmla="*/ 30 w 231"/>
                  <a:gd name="T17" fmla="*/ 81 h 81"/>
                  <a:gd name="T18" fmla="*/ 229 w 231"/>
                  <a:gd name="T19" fmla="*/ 81 h 81"/>
                  <a:gd name="T20" fmla="*/ 231 w 231"/>
                  <a:gd name="T21" fmla="*/ 78 h 81"/>
                  <a:gd name="T22" fmla="*/ 231 w 231"/>
                  <a:gd name="T23" fmla="*/ 31 h 81"/>
                  <a:gd name="T24" fmla="*/ 229 w 231"/>
                  <a:gd name="T25" fmla="*/ 28 h 81"/>
                  <a:gd name="T26" fmla="*/ 142 w 231"/>
                  <a:gd name="T27" fmla="*/ 28 h 81"/>
                  <a:gd name="T28" fmla="*/ 142 w 231"/>
                  <a:gd name="T29" fmla="*/ 13 h 81"/>
                  <a:gd name="T30" fmla="*/ 142 w 231"/>
                  <a:gd name="T31" fmla="*/ 0 h 81"/>
                  <a:gd name="T32" fmla="*/ 115 w 231"/>
                  <a:gd name="T33" fmla="*/ 0 h 81"/>
                  <a:gd name="T34" fmla="*/ 115 w 231"/>
                  <a:gd name="T35" fmla="*/ 13 h 81"/>
                  <a:gd name="T36" fmla="*/ 115 w 231"/>
                  <a:gd name="T37" fmla="*/ 28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1" h="81">
                    <a:moveTo>
                      <a:pt x="115" y="28"/>
                    </a:moveTo>
                    <a:cubicBezTo>
                      <a:pt x="30" y="28"/>
                      <a:pt x="30" y="28"/>
                      <a:pt x="30" y="28"/>
                    </a:cubicBezTo>
                    <a:cubicBezTo>
                      <a:pt x="28" y="28"/>
                      <a:pt x="26" y="29"/>
                      <a:pt x="25" y="30"/>
                    </a:cubicBezTo>
                    <a:cubicBezTo>
                      <a:pt x="2" y="50"/>
                      <a:pt x="2" y="50"/>
                      <a:pt x="2" y="50"/>
                    </a:cubicBezTo>
                    <a:cubicBezTo>
                      <a:pt x="1" y="51"/>
                      <a:pt x="0" y="53"/>
                      <a:pt x="0" y="54"/>
                    </a:cubicBezTo>
                    <a:cubicBezTo>
                      <a:pt x="0" y="55"/>
                      <a:pt x="0" y="55"/>
                      <a:pt x="0" y="55"/>
                    </a:cubicBezTo>
                    <a:cubicBezTo>
                      <a:pt x="0" y="56"/>
                      <a:pt x="1" y="59"/>
                      <a:pt x="2" y="60"/>
                    </a:cubicBezTo>
                    <a:cubicBezTo>
                      <a:pt x="25" y="79"/>
                      <a:pt x="25" y="79"/>
                      <a:pt x="25" y="79"/>
                    </a:cubicBezTo>
                    <a:cubicBezTo>
                      <a:pt x="26" y="80"/>
                      <a:pt x="28" y="81"/>
                      <a:pt x="30" y="81"/>
                    </a:cubicBezTo>
                    <a:cubicBezTo>
                      <a:pt x="229" y="81"/>
                      <a:pt x="229" y="81"/>
                      <a:pt x="229" y="81"/>
                    </a:cubicBezTo>
                    <a:cubicBezTo>
                      <a:pt x="230" y="81"/>
                      <a:pt x="231" y="80"/>
                      <a:pt x="231" y="78"/>
                    </a:cubicBezTo>
                    <a:cubicBezTo>
                      <a:pt x="231" y="31"/>
                      <a:pt x="231" y="31"/>
                      <a:pt x="231" y="31"/>
                    </a:cubicBezTo>
                    <a:cubicBezTo>
                      <a:pt x="231" y="30"/>
                      <a:pt x="230" y="28"/>
                      <a:pt x="229" y="28"/>
                    </a:cubicBezTo>
                    <a:cubicBezTo>
                      <a:pt x="142" y="28"/>
                      <a:pt x="142" y="28"/>
                      <a:pt x="142" y="28"/>
                    </a:cubicBezTo>
                    <a:cubicBezTo>
                      <a:pt x="142" y="13"/>
                      <a:pt x="142" y="13"/>
                      <a:pt x="142" y="13"/>
                    </a:cubicBezTo>
                    <a:cubicBezTo>
                      <a:pt x="142" y="0"/>
                      <a:pt x="142" y="0"/>
                      <a:pt x="142" y="0"/>
                    </a:cubicBezTo>
                    <a:cubicBezTo>
                      <a:pt x="115" y="0"/>
                      <a:pt x="115" y="0"/>
                      <a:pt x="115" y="0"/>
                    </a:cubicBezTo>
                    <a:cubicBezTo>
                      <a:pt x="115" y="13"/>
                      <a:pt x="115" y="13"/>
                      <a:pt x="115" y="13"/>
                    </a:cubicBezTo>
                    <a:lnTo>
                      <a:pt x="115"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zh-CN" altLang="en-US" dirty="0">
                  <a:latin typeface="+mn-lt"/>
                  <a:ea typeface="微软雅黑" panose="020B0503020204020204" pitchFamily="34" charset="-122"/>
                </a:endParaRPr>
              </a:p>
            </p:txBody>
          </p:sp>
          <p:sp>
            <p:nvSpPr>
              <p:cNvPr id="32" name="Freeform 76"/>
              <p:cNvSpPr>
                <a:spLocks/>
              </p:cNvSpPr>
              <p:nvPr/>
            </p:nvSpPr>
            <p:spPr bwMode="auto">
              <a:xfrm>
                <a:off x="6040438" y="5197476"/>
                <a:ext cx="207963" cy="71438"/>
              </a:xfrm>
              <a:custGeom>
                <a:avLst/>
                <a:gdLst>
                  <a:gd name="T0" fmla="*/ 89 w 231"/>
                  <a:gd name="T1" fmla="*/ 27 h 80"/>
                  <a:gd name="T2" fmla="*/ 3 w 231"/>
                  <a:gd name="T3" fmla="*/ 27 h 80"/>
                  <a:gd name="T4" fmla="*/ 0 w 231"/>
                  <a:gd name="T5" fmla="*/ 30 h 80"/>
                  <a:gd name="T6" fmla="*/ 0 w 231"/>
                  <a:gd name="T7" fmla="*/ 77 h 80"/>
                  <a:gd name="T8" fmla="*/ 3 w 231"/>
                  <a:gd name="T9" fmla="*/ 80 h 80"/>
                  <a:gd name="T10" fmla="*/ 202 w 231"/>
                  <a:gd name="T11" fmla="*/ 80 h 80"/>
                  <a:gd name="T12" fmla="*/ 206 w 231"/>
                  <a:gd name="T13" fmla="*/ 78 h 80"/>
                  <a:gd name="T14" fmla="*/ 229 w 231"/>
                  <a:gd name="T15" fmla="*/ 59 h 80"/>
                  <a:gd name="T16" fmla="*/ 231 w 231"/>
                  <a:gd name="T17" fmla="*/ 54 h 80"/>
                  <a:gd name="T18" fmla="*/ 231 w 231"/>
                  <a:gd name="T19" fmla="*/ 53 h 80"/>
                  <a:gd name="T20" fmla="*/ 229 w 231"/>
                  <a:gd name="T21" fmla="*/ 49 h 80"/>
                  <a:gd name="T22" fmla="*/ 206 w 231"/>
                  <a:gd name="T23" fmla="*/ 29 h 80"/>
                  <a:gd name="T24" fmla="*/ 202 w 231"/>
                  <a:gd name="T25" fmla="*/ 27 h 80"/>
                  <a:gd name="T26" fmla="*/ 116 w 231"/>
                  <a:gd name="T27" fmla="*/ 27 h 80"/>
                  <a:gd name="T28" fmla="*/ 116 w 231"/>
                  <a:gd name="T29" fmla="*/ 12 h 80"/>
                  <a:gd name="T30" fmla="*/ 116 w 231"/>
                  <a:gd name="T31" fmla="*/ 1 h 80"/>
                  <a:gd name="T32" fmla="*/ 116 w 231"/>
                  <a:gd name="T33" fmla="*/ 0 h 80"/>
                  <a:gd name="T34" fmla="*/ 89 w 231"/>
                  <a:gd name="T35" fmla="*/ 0 h 80"/>
                  <a:gd name="T36" fmla="*/ 89 w 231"/>
                  <a:gd name="T37" fmla="*/ 1 h 80"/>
                  <a:gd name="T38" fmla="*/ 89 w 231"/>
                  <a:gd name="T39" fmla="*/ 12 h 80"/>
                  <a:gd name="T40" fmla="*/ 89 w 231"/>
                  <a:gd name="T41" fmla="*/ 27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31" h="80">
                    <a:moveTo>
                      <a:pt x="89" y="27"/>
                    </a:moveTo>
                    <a:cubicBezTo>
                      <a:pt x="3" y="27"/>
                      <a:pt x="3" y="27"/>
                      <a:pt x="3" y="27"/>
                    </a:cubicBezTo>
                    <a:cubicBezTo>
                      <a:pt x="1" y="27"/>
                      <a:pt x="0" y="29"/>
                      <a:pt x="0" y="30"/>
                    </a:cubicBezTo>
                    <a:cubicBezTo>
                      <a:pt x="0" y="77"/>
                      <a:pt x="0" y="77"/>
                      <a:pt x="0" y="77"/>
                    </a:cubicBezTo>
                    <a:cubicBezTo>
                      <a:pt x="0" y="79"/>
                      <a:pt x="1" y="80"/>
                      <a:pt x="3" y="80"/>
                    </a:cubicBezTo>
                    <a:cubicBezTo>
                      <a:pt x="202" y="80"/>
                      <a:pt x="202" y="80"/>
                      <a:pt x="202" y="80"/>
                    </a:cubicBezTo>
                    <a:cubicBezTo>
                      <a:pt x="203" y="80"/>
                      <a:pt x="205" y="79"/>
                      <a:pt x="206" y="78"/>
                    </a:cubicBezTo>
                    <a:cubicBezTo>
                      <a:pt x="229" y="59"/>
                      <a:pt x="229" y="59"/>
                      <a:pt x="229" y="59"/>
                    </a:cubicBezTo>
                    <a:cubicBezTo>
                      <a:pt x="230" y="58"/>
                      <a:pt x="231" y="55"/>
                      <a:pt x="231" y="54"/>
                    </a:cubicBezTo>
                    <a:cubicBezTo>
                      <a:pt x="231" y="53"/>
                      <a:pt x="231" y="53"/>
                      <a:pt x="231" y="53"/>
                    </a:cubicBezTo>
                    <a:cubicBezTo>
                      <a:pt x="231" y="52"/>
                      <a:pt x="230" y="50"/>
                      <a:pt x="229" y="49"/>
                    </a:cubicBezTo>
                    <a:cubicBezTo>
                      <a:pt x="206" y="29"/>
                      <a:pt x="206" y="29"/>
                      <a:pt x="206" y="29"/>
                    </a:cubicBezTo>
                    <a:cubicBezTo>
                      <a:pt x="205" y="28"/>
                      <a:pt x="203" y="27"/>
                      <a:pt x="202" y="27"/>
                    </a:cubicBezTo>
                    <a:cubicBezTo>
                      <a:pt x="116" y="27"/>
                      <a:pt x="116" y="27"/>
                      <a:pt x="116" y="27"/>
                    </a:cubicBezTo>
                    <a:cubicBezTo>
                      <a:pt x="116" y="12"/>
                      <a:pt x="116" y="12"/>
                      <a:pt x="116" y="12"/>
                    </a:cubicBezTo>
                    <a:cubicBezTo>
                      <a:pt x="116" y="1"/>
                      <a:pt x="116" y="1"/>
                      <a:pt x="116" y="1"/>
                    </a:cubicBezTo>
                    <a:cubicBezTo>
                      <a:pt x="116" y="0"/>
                      <a:pt x="116" y="0"/>
                      <a:pt x="116" y="0"/>
                    </a:cubicBezTo>
                    <a:cubicBezTo>
                      <a:pt x="89" y="0"/>
                      <a:pt x="89" y="0"/>
                      <a:pt x="89" y="0"/>
                    </a:cubicBezTo>
                    <a:cubicBezTo>
                      <a:pt x="89" y="1"/>
                      <a:pt x="89" y="1"/>
                      <a:pt x="89" y="1"/>
                    </a:cubicBezTo>
                    <a:cubicBezTo>
                      <a:pt x="89" y="12"/>
                      <a:pt x="89" y="12"/>
                      <a:pt x="89" y="12"/>
                    </a:cubicBezTo>
                    <a:lnTo>
                      <a:pt x="89"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zh-CN" altLang="en-US" dirty="0">
                  <a:latin typeface="+mn-lt"/>
                  <a:ea typeface="微软雅黑" panose="020B0503020204020204" pitchFamily="34" charset="-122"/>
                </a:endParaRPr>
              </a:p>
            </p:txBody>
          </p:sp>
        </p:grpSp>
        <p:sp>
          <p:nvSpPr>
            <p:cNvPr id="27" name="Freeform 93"/>
            <p:cNvSpPr>
              <a:spLocks noEditPoints="1"/>
            </p:cNvSpPr>
            <p:nvPr/>
          </p:nvSpPr>
          <p:spPr bwMode="auto">
            <a:xfrm>
              <a:off x="6984865" y="1693137"/>
              <a:ext cx="312493" cy="420073"/>
            </a:xfrm>
            <a:custGeom>
              <a:avLst/>
              <a:gdLst>
                <a:gd name="T0" fmla="*/ 393488003 w 216"/>
                <a:gd name="T1" fmla="*/ 268062000 h 288"/>
                <a:gd name="T2" fmla="*/ 393488003 w 216"/>
                <a:gd name="T3" fmla="*/ 168070040 h 288"/>
                <a:gd name="T4" fmla="*/ 228138697 w 216"/>
                <a:gd name="T5" fmla="*/ 0 h 288"/>
                <a:gd name="T6" fmla="*/ 226046730 w 216"/>
                <a:gd name="T7" fmla="*/ 0 h 288"/>
                <a:gd name="T8" fmla="*/ 221859903 w 216"/>
                <a:gd name="T9" fmla="*/ 0 h 288"/>
                <a:gd name="T10" fmla="*/ 58604011 w 216"/>
                <a:gd name="T11" fmla="*/ 168070040 h 288"/>
                <a:gd name="T12" fmla="*/ 58604011 w 216"/>
                <a:gd name="T13" fmla="*/ 268062000 h 288"/>
                <a:gd name="T14" fmla="*/ 0 w 216"/>
                <a:gd name="T15" fmla="*/ 268062000 h 288"/>
                <a:gd name="T16" fmla="*/ 0 w 216"/>
                <a:gd name="T17" fmla="*/ 612712935 h 288"/>
                <a:gd name="T18" fmla="*/ 452092014 w 216"/>
                <a:gd name="T19" fmla="*/ 612712935 h 288"/>
                <a:gd name="T20" fmla="*/ 452092014 w 216"/>
                <a:gd name="T21" fmla="*/ 268062000 h 288"/>
                <a:gd name="T22" fmla="*/ 393488003 w 216"/>
                <a:gd name="T23" fmla="*/ 268062000 h 288"/>
                <a:gd name="T24" fmla="*/ 278371947 w 216"/>
                <a:gd name="T25" fmla="*/ 551016172 h 288"/>
                <a:gd name="T26" fmla="*/ 175813481 w 216"/>
                <a:gd name="T27" fmla="*/ 551016172 h 288"/>
                <a:gd name="T28" fmla="*/ 200930106 w 216"/>
                <a:gd name="T29" fmla="*/ 438260119 h 288"/>
                <a:gd name="T30" fmla="*/ 175813481 w 216"/>
                <a:gd name="T31" fmla="*/ 393583605 h 288"/>
                <a:gd name="T32" fmla="*/ 226046730 w 216"/>
                <a:gd name="T33" fmla="*/ 342522857 h 288"/>
                <a:gd name="T34" fmla="*/ 278371947 w 216"/>
                <a:gd name="T35" fmla="*/ 393583605 h 288"/>
                <a:gd name="T36" fmla="*/ 251161909 w 216"/>
                <a:gd name="T37" fmla="*/ 438260119 h 288"/>
                <a:gd name="T38" fmla="*/ 278371947 w 216"/>
                <a:gd name="T39" fmla="*/ 551016172 h 288"/>
                <a:gd name="T40" fmla="*/ 309767367 w 216"/>
                <a:gd name="T41" fmla="*/ 268062000 h 288"/>
                <a:gd name="T42" fmla="*/ 140232680 w 216"/>
                <a:gd name="T43" fmla="*/ 268062000 h 288"/>
                <a:gd name="T44" fmla="*/ 140232680 w 216"/>
                <a:gd name="T45" fmla="*/ 168070040 h 288"/>
                <a:gd name="T46" fmla="*/ 221859903 w 216"/>
                <a:gd name="T47" fmla="*/ 85098330 h 288"/>
                <a:gd name="T48" fmla="*/ 226046730 w 216"/>
                <a:gd name="T49" fmla="*/ 85098330 h 288"/>
                <a:gd name="T50" fmla="*/ 228138697 w 216"/>
                <a:gd name="T51" fmla="*/ 85098330 h 288"/>
                <a:gd name="T52" fmla="*/ 309767367 w 216"/>
                <a:gd name="T53" fmla="*/ 168070040 h 288"/>
                <a:gd name="T54" fmla="*/ 309767367 w 216"/>
                <a:gd name="T55" fmla="*/ 268062000 h 28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16" h="288">
                  <a:moveTo>
                    <a:pt x="188" y="126"/>
                  </a:moveTo>
                  <a:cubicBezTo>
                    <a:pt x="188" y="79"/>
                    <a:pt x="188" y="79"/>
                    <a:pt x="188" y="79"/>
                  </a:cubicBezTo>
                  <a:cubicBezTo>
                    <a:pt x="188" y="36"/>
                    <a:pt x="152" y="0"/>
                    <a:pt x="109" y="0"/>
                  </a:cubicBezTo>
                  <a:cubicBezTo>
                    <a:pt x="109" y="0"/>
                    <a:pt x="108" y="0"/>
                    <a:pt x="108" y="0"/>
                  </a:cubicBezTo>
                  <a:cubicBezTo>
                    <a:pt x="107" y="0"/>
                    <a:pt x="107" y="0"/>
                    <a:pt x="106" y="0"/>
                  </a:cubicBezTo>
                  <a:cubicBezTo>
                    <a:pt x="63" y="0"/>
                    <a:pt x="28" y="36"/>
                    <a:pt x="28" y="79"/>
                  </a:cubicBezTo>
                  <a:cubicBezTo>
                    <a:pt x="28" y="126"/>
                    <a:pt x="28" y="126"/>
                    <a:pt x="28" y="126"/>
                  </a:cubicBezTo>
                  <a:cubicBezTo>
                    <a:pt x="0" y="126"/>
                    <a:pt x="0" y="126"/>
                    <a:pt x="0" y="126"/>
                  </a:cubicBezTo>
                  <a:cubicBezTo>
                    <a:pt x="0" y="288"/>
                    <a:pt x="0" y="288"/>
                    <a:pt x="0" y="288"/>
                  </a:cubicBezTo>
                  <a:cubicBezTo>
                    <a:pt x="216" y="288"/>
                    <a:pt x="216" y="288"/>
                    <a:pt x="216" y="288"/>
                  </a:cubicBezTo>
                  <a:cubicBezTo>
                    <a:pt x="216" y="126"/>
                    <a:pt x="216" y="126"/>
                    <a:pt x="216" y="126"/>
                  </a:cubicBezTo>
                  <a:lnTo>
                    <a:pt x="188" y="126"/>
                  </a:lnTo>
                  <a:close/>
                  <a:moveTo>
                    <a:pt x="133" y="259"/>
                  </a:moveTo>
                  <a:cubicBezTo>
                    <a:pt x="84" y="259"/>
                    <a:pt x="84" y="259"/>
                    <a:pt x="84" y="259"/>
                  </a:cubicBezTo>
                  <a:cubicBezTo>
                    <a:pt x="96" y="206"/>
                    <a:pt x="96" y="206"/>
                    <a:pt x="96" y="206"/>
                  </a:cubicBezTo>
                  <a:cubicBezTo>
                    <a:pt x="88" y="202"/>
                    <a:pt x="84" y="194"/>
                    <a:pt x="84" y="185"/>
                  </a:cubicBezTo>
                  <a:cubicBezTo>
                    <a:pt x="84" y="172"/>
                    <a:pt x="95" y="161"/>
                    <a:pt x="108" y="161"/>
                  </a:cubicBezTo>
                  <a:cubicBezTo>
                    <a:pt x="122" y="161"/>
                    <a:pt x="133" y="172"/>
                    <a:pt x="133" y="185"/>
                  </a:cubicBezTo>
                  <a:cubicBezTo>
                    <a:pt x="133" y="194"/>
                    <a:pt x="128" y="202"/>
                    <a:pt x="120" y="206"/>
                  </a:cubicBezTo>
                  <a:lnTo>
                    <a:pt x="133" y="259"/>
                  </a:lnTo>
                  <a:close/>
                  <a:moveTo>
                    <a:pt x="148" y="126"/>
                  </a:moveTo>
                  <a:cubicBezTo>
                    <a:pt x="67" y="126"/>
                    <a:pt x="67" y="126"/>
                    <a:pt x="67" y="126"/>
                  </a:cubicBezTo>
                  <a:cubicBezTo>
                    <a:pt x="67" y="79"/>
                    <a:pt x="67" y="79"/>
                    <a:pt x="67" y="79"/>
                  </a:cubicBezTo>
                  <a:cubicBezTo>
                    <a:pt x="67" y="57"/>
                    <a:pt x="85" y="40"/>
                    <a:pt x="106" y="40"/>
                  </a:cubicBezTo>
                  <a:cubicBezTo>
                    <a:pt x="107" y="40"/>
                    <a:pt x="108" y="40"/>
                    <a:pt x="108" y="40"/>
                  </a:cubicBezTo>
                  <a:cubicBezTo>
                    <a:pt x="108" y="40"/>
                    <a:pt x="109" y="40"/>
                    <a:pt x="109" y="40"/>
                  </a:cubicBezTo>
                  <a:cubicBezTo>
                    <a:pt x="131" y="40"/>
                    <a:pt x="148" y="57"/>
                    <a:pt x="148" y="79"/>
                  </a:cubicBezTo>
                  <a:lnTo>
                    <a:pt x="148" y="12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dirty="0">
                <a:ea typeface="微软雅黑" panose="020B0503020204020204" pitchFamily="34" charset="-122"/>
              </a:endParaRPr>
            </a:p>
          </p:txBody>
        </p:sp>
        <p:sp>
          <p:nvSpPr>
            <p:cNvPr id="28" name="Freeform 94"/>
            <p:cNvSpPr>
              <a:spLocks noEditPoints="1"/>
            </p:cNvSpPr>
            <p:nvPr/>
          </p:nvSpPr>
          <p:spPr bwMode="auto">
            <a:xfrm>
              <a:off x="8980260" y="1723874"/>
              <a:ext cx="417512" cy="389336"/>
            </a:xfrm>
            <a:custGeom>
              <a:avLst/>
              <a:gdLst>
                <a:gd name="T0" fmla="*/ 451846563 w 288"/>
                <a:gd name="T1" fmla="*/ 0 h 269"/>
                <a:gd name="T2" fmla="*/ 447643899 w 288"/>
                <a:gd name="T3" fmla="*/ 0 h 269"/>
                <a:gd name="T4" fmla="*/ 445541842 w 288"/>
                <a:gd name="T5" fmla="*/ 0 h 269"/>
                <a:gd name="T6" fmla="*/ 292125028 w 288"/>
                <a:gd name="T7" fmla="*/ 152920760 h 269"/>
                <a:gd name="T8" fmla="*/ 292125028 w 288"/>
                <a:gd name="T9" fmla="*/ 245092078 h 269"/>
                <a:gd name="T10" fmla="*/ 0 w 288"/>
                <a:gd name="T11" fmla="*/ 245092078 h 269"/>
                <a:gd name="T12" fmla="*/ 0 w 288"/>
                <a:gd name="T13" fmla="*/ 563503795 h 269"/>
                <a:gd name="T14" fmla="*/ 424525622 w 288"/>
                <a:gd name="T15" fmla="*/ 563503795 h 269"/>
                <a:gd name="T16" fmla="*/ 424525622 w 288"/>
                <a:gd name="T17" fmla="*/ 245092078 h 269"/>
                <a:gd name="T18" fmla="*/ 367783131 w 288"/>
                <a:gd name="T19" fmla="*/ 245092078 h 269"/>
                <a:gd name="T20" fmla="*/ 367783131 w 288"/>
                <a:gd name="T21" fmla="*/ 152920760 h 269"/>
                <a:gd name="T22" fmla="*/ 445541842 w 288"/>
                <a:gd name="T23" fmla="*/ 75412502 h 269"/>
                <a:gd name="T24" fmla="*/ 449745956 w 288"/>
                <a:gd name="T25" fmla="*/ 75412502 h 269"/>
                <a:gd name="T26" fmla="*/ 451846563 w 288"/>
                <a:gd name="T27" fmla="*/ 75412502 h 269"/>
                <a:gd name="T28" fmla="*/ 527504667 w 288"/>
                <a:gd name="T29" fmla="*/ 152920760 h 269"/>
                <a:gd name="T30" fmla="*/ 527504667 w 288"/>
                <a:gd name="T31" fmla="*/ 190627011 h 269"/>
                <a:gd name="T32" fmla="*/ 554825608 w 288"/>
                <a:gd name="T33" fmla="*/ 190627011 h 269"/>
                <a:gd name="T34" fmla="*/ 554825608 w 288"/>
                <a:gd name="T35" fmla="*/ 199007142 h 269"/>
                <a:gd name="T36" fmla="*/ 527504667 w 288"/>
                <a:gd name="T37" fmla="*/ 224144643 h 269"/>
                <a:gd name="T38" fmla="*/ 527504667 w 288"/>
                <a:gd name="T39" fmla="*/ 245092078 h 269"/>
                <a:gd name="T40" fmla="*/ 605264827 w 288"/>
                <a:gd name="T41" fmla="*/ 245092078 h 269"/>
                <a:gd name="T42" fmla="*/ 605264827 w 288"/>
                <a:gd name="T43" fmla="*/ 152920760 h 269"/>
                <a:gd name="T44" fmla="*/ 451846563 w 288"/>
                <a:gd name="T45" fmla="*/ 0 h 269"/>
                <a:gd name="T46" fmla="*/ 260599973 w 288"/>
                <a:gd name="T47" fmla="*/ 504848662 h 269"/>
                <a:gd name="T48" fmla="*/ 163925649 w 288"/>
                <a:gd name="T49" fmla="*/ 504848662 h 269"/>
                <a:gd name="T50" fmla="*/ 187043926 w 288"/>
                <a:gd name="T51" fmla="*/ 402202903 h 269"/>
                <a:gd name="T52" fmla="*/ 163925649 w 288"/>
                <a:gd name="T53" fmla="*/ 360306587 h 269"/>
                <a:gd name="T54" fmla="*/ 212262811 w 288"/>
                <a:gd name="T55" fmla="*/ 312127342 h 269"/>
                <a:gd name="T56" fmla="*/ 260599973 w 288"/>
                <a:gd name="T57" fmla="*/ 360306587 h 269"/>
                <a:gd name="T58" fmla="*/ 235381088 w 288"/>
                <a:gd name="T59" fmla="*/ 402202903 h 269"/>
                <a:gd name="T60" fmla="*/ 260599973 w 288"/>
                <a:gd name="T61" fmla="*/ 504848662 h 26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88" h="269">
                  <a:moveTo>
                    <a:pt x="215" y="0"/>
                  </a:moveTo>
                  <a:cubicBezTo>
                    <a:pt x="214" y="0"/>
                    <a:pt x="214" y="0"/>
                    <a:pt x="213" y="0"/>
                  </a:cubicBezTo>
                  <a:cubicBezTo>
                    <a:pt x="213" y="0"/>
                    <a:pt x="212" y="0"/>
                    <a:pt x="212" y="0"/>
                  </a:cubicBezTo>
                  <a:cubicBezTo>
                    <a:pt x="172" y="0"/>
                    <a:pt x="139" y="33"/>
                    <a:pt x="139" y="73"/>
                  </a:cubicBezTo>
                  <a:cubicBezTo>
                    <a:pt x="139" y="73"/>
                    <a:pt x="139" y="99"/>
                    <a:pt x="139" y="117"/>
                  </a:cubicBezTo>
                  <a:cubicBezTo>
                    <a:pt x="0" y="117"/>
                    <a:pt x="0" y="117"/>
                    <a:pt x="0" y="117"/>
                  </a:cubicBezTo>
                  <a:cubicBezTo>
                    <a:pt x="0" y="269"/>
                    <a:pt x="0" y="269"/>
                    <a:pt x="0" y="269"/>
                  </a:cubicBezTo>
                  <a:cubicBezTo>
                    <a:pt x="202" y="269"/>
                    <a:pt x="202" y="269"/>
                    <a:pt x="202" y="269"/>
                  </a:cubicBezTo>
                  <a:cubicBezTo>
                    <a:pt x="202" y="117"/>
                    <a:pt x="202" y="117"/>
                    <a:pt x="202" y="117"/>
                  </a:cubicBezTo>
                  <a:cubicBezTo>
                    <a:pt x="175" y="117"/>
                    <a:pt x="175" y="117"/>
                    <a:pt x="175" y="117"/>
                  </a:cubicBezTo>
                  <a:cubicBezTo>
                    <a:pt x="175" y="99"/>
                    <a:pt x="175" y="73"/>
                    <a:pt x="175" y="73"/>
                  </a:cubicBezTo>
                  <a:cubicBezTo>
                    <a:pt x="175" y="53"/>
                    <a:pt x="192" y="36"/>
                    <a:pt x="212" y="36"/>
                  </a:cubicBezTo>
                  <a:cubicBezTo>
                    <a:pt x="213" y="36"/>
                    <a:pt x="214" y="36"/>
                    <a:pt x="214" y="36"/>
                  </a:cubicBezTo>
                  <a:cubicBezTo>
                    <a:pt x="214" y="36"/>
                    <a:pt x="214" y="36"/>
                    <a:pt x="215" y="36"/>
                  </a:cubicBezTo>
                  <a:cubicBezTo>
                    <a:pt x="235" y="36"/>
                    <a:pt x="251" y="53"/>
                    <a:pt x="251" y="73"/>
                  </a:cubicBezTo>
                  <a:cubicBezTo>
                    <a:pt x="251" y="73"/>
                    <a:pt x="251" y="81"/>
                    <a:pt x="251" y="91"/>
                  </a:cubicBezTo>
                  <a:cubicBezTo>
                    <a:pt x="264" y="91"/>
                    <a:pt x="264" y="91"/>
                    <a:pt x="264" y="91"/>
                  </a:cubicBezTo>
                  <a:cubicBezTo>
                    <a:pt x="264" y="95"/>
                    <a:pt x="264" y="95"/>
                    <a:pt x="264" y="95"/>
                  </a:cubicBezTo>
                  <a:cubicBezTo>
                    <a:pt x="251" y="107"/>
                    <a:pt x="251" y="107"/>
                    <a:pt x="251" y="107"/>
                  </a:cubicBezTo>
                  <a:cubicBezTo>
                    <a:pt x="251" y="111"/>
                    <a:pt x="251" y="114"/>
                    <a:pt x="251" y="117"/>
                  </a:cubicBezTo>
                  <a:cubicBezTo>
                    <a:pt x="288" y="117"/>
                    <a:pt x="288" y="117"/>
                    <a:pt x="288" y="117"/>
                  </a:cubicBezTo>
                  <a:cubicBezTo>
                    <a:pt x="288" y="99"/>
                    <a:pt x="288" y="73"/>
                    <a:pt x="288" y="73"/>
                  </a:cubicBezTo>
                  <a:cubicBezTo>
                    <a:pt x="288" y="33"/>
                    <a:pt x="255" y="0"/>
                    <a:pt x="215" y="0"/>
                  </a:cubicBezTo>
                  <a:close/>
                  <a:moveTo>
                    <a:pt x="124" y="241"/>
                  </a:moveTo>
                  <a:cubicBezTo>
                    <a:pt x="78" y="241"/>
                    <a:pt x="78" y="241"/>
                    <a:pt x="78" y="241"/>
                  </a:cubicBezTo>
                  <a:cubicBezTo>
                    <a:pt x="89" y="192"/>
                    <a:pt x="89" y="192"/>
                    <a:pt x="89" y="192"/>
                  </a:cubicBezTo>
                  <a:cubicBezTo>
                    <a:pt x="82" y="188"/>
                    <a:pt x="78" y="181"/>
                    <a:pt x="78" y="172"/>
                  </a:cubicBezTo>
                  <a:cubicBezTo>
                    <a:pt x="78" y="160"/>
                    <a:pt x="88" y="149"/>
                    <a:pt x="101" y="149"/>
                  </a:cubicBezTo>
                  <a:cubicBezTo>
                    <a:pt x="113" y="149"/>
                    <a:pt x="124" y="160"/>
                    <a:pt x="124" y="172"/>
                  </a:cubicBezTo>
                  <a:cubicBezTo>
                    <a:pt x="124" y="181"/>
                    <a:pt x="119" y="188"/>
                    <a:pt x="112" y="192"/>
                  </a:cubicBezTo>
                  <a:lnTo>
                    <a:pt x="124" y="2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dirty="0">
                <a:ea typeface="微软雅黑" panose="020B0503020204020204" pitchFamily="34" charset="-122"/>
              </a:endParaRPr>
            </a:p>
          </p:txBody>
        </p:sp>
        <p:sp>
          <p:nvSpPr>
            <p:cNvPr id="29" name="Freeform 112"/>
            <p:cNvSpPr>
              <a:spLocks noEditPoints="1"/>
            </p:cNvSpPr>
            <p:nvPr/>
          </p:nvSpPr>
          <p:spPr bwMode="auto">
            <a:xfrm>
              <a:off x="7930053" y="1693137"/>
              <a:ext cx="417512" cy="420073"/>
            </a:xfrm>
            <a:custGeom>
              <a:avLst/>
              <a:gdLst>
                <a:gd name="T0" fmla="*/ 376188460 w 288"/>
                <a:gd name="T1" fmla="*/ 255296449 h 288"/>
                <a:gd name="T2" fmla="*/ 384595238 w 288"/>
                <a:gd name="T3" fmla="*/ 195727763 h 288"/>
                <a:gd name="T4" fmla="*/ 193348647 w 288"/>
                <a:gd name="T5" fmla="*/ 0 h 288"/>
                <a:gd name="T6" fmla="*/ 0 w 288"/>
                <a:gd name="T7" fmla="*/ 195727763 h 288"/>
                <a:gd name="T8" fmla="*/ 193348647 w 288"/>
                <a:gd name="T9" fmla="*/ 389327449 h 288"/>
                <a:gd name="T10" fmla="*/ 254295252 w 288"/>
                <a:gd name="T11" fmla="*/ 378689975 h 288"/>
                <a:gd name="T12" fmla="*/ 298429749 w 288"/>
                <a:gd name="T13" fmla="*/ 423367948 h 288"/>
                <a:gd name="T14" fmla="*/ 390899959 w 288"/>
                <a:gd name="T15" fmla="*/ 423367948 h 288"/>
                <a:gd name="T16" fmla="*/ 390899959 w 288"/>
                <a:gd name="T17" fmla="*/ 519103751 h 288"/>
                <a:gd name="T18" fmla="*/ 390899959 w 288"/>
                <a:gd name="T19" fmla="*/ 519103751 h 288"/>
                <a:gd name="T20" fmla="*/ 483371619 w 288"/>
                <a:gd name="T21" fmla="*/ 519103751 h 288"/>
                <a:gd name="T22" fmla="*/ 483371619 w 288"/>
                <a:gd name="T23" fmla="*/ 612712935 h 288"/>
                <a:gd name="T24" fmla="*/ 483371619 w 288"/>
                <a:gd name="T25" fmla="*/ 612712935 h 288"/>
                <a:gd name="T26" fmla="*/ 605264827 w 288"/>
                <a:gd name="T27" fmla="*/ 612712935 h 288"/>
                <a:gd name="T28" fmla="*/ 605264827 w 288"/>
                <a:gd name="T29" fmla="*/ 612712935 h 288"/>
                <a:gd name="T30" fmla="*/ 605264827 w 288"/>
                <a:gd name="T31" fmla="*/ 612712935 h 288"/>
                <a:gd name="T32" fmla="*/ 605264827 w 288"/>
                <a:gd name="T33" fmla="*/ 489319409 h 288"/>
                <a:gd name="T34" fmla="*/ 376188460 w 288"/>
                <a:gd name="T35" fmla="*/ 255296449 h 288"/>
                <a:gd name="T36" fmla="*/ 153418264 w 288"/>
                <a:gd name="T37" fmla="*/ 219129330 h 288"/>
                <a:gd name="T38" fmla="*/ 88267546 w 288"/>
                <a:gd name="T39" fmla="*/ 153177869 h 288"/>
                <a:gd name="T40" fmla="*/ 153418264 w 288"/>
                <a:gd name="T41" fmla="*/ 87226408 h 288"/>
                <a:gd name="T42" fmla="*/ 218567532 w 288"/>
                <a:gd name="T43" fmla="*/ 153177869 h 288"/>
                <a:gd name="T44" fmla="*/ 153418264 w 288"/>
                <a:gd name="T45" fmla="*/ 219129330 h 28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88" h="288">
                  <a:moveTo>
                    <a:pt x="179" y="120"/>
                  </a:moveTo>
                  <a:cubicBezTo>
                    <a:pt x="182" y="111"/>
                    <a:pt x="183" y="102"/>
                    <a:pt x="183" y="92"/>
                  </a:cubicBezTo>
                  <a:cubicBezTo>
                    <a:pt x="183" y="41"/>
                    <a:pt x="142" y="0"/>
                    <a:pt x="92" y="0"/>
                  </a:cubicBezTo>
                  <a:cubicBezTo>
                    <a:pt x="41" y="0"/>
                    <a:pt x="0" y="41"/>
                    <a:pt x="0" y="92"/>
                  </a:cubicBezTo>
                  <a:cubicBezTo>
                    <a:pt x="0" y="142"/>
                    <a:pt x="41" y="183"/>
                    <a:pt x="92" y="183"/>
                  </a:cubicBezTo>
                  <a:cubicBezTo>
                    <a:pt x="102" y="183"/>
                    <a:pt x="112" y="181"/>
                    <a:pt x="121" y="178"/>
                  </a:cubicBezTo>
                  <a:cubicBezTo>
                    <a:pt x="142" y="199"/>
                    <a:pt x="142" y="199"/>
                    <a:pt x="142" y="199"/>
                  </a:cubicBezTo>
                  <a:cubicBezTo>
                    <a:pt x="186" y="199"/>
                    <a:pt x="186" y="199"/>
                    <a:pt x="186" y="199"/>
                  </a:cubicBezTo>
                  <a:cubicBezTo>
                    <a:pt x="186" y="244"/>
                    <a:pt x="186" y="244"/>
                    <a:pt x="186" y="244"/>
                  </a:cubicBezTo>
                  <a:cubicBezTo>
                    <a:pt x="186" y="244"/>
                    <a:pt x="186" y="244"/>
                    <a:pt x="186" y="244"/>
                  </a:cubicBezTo>
                  <a:cubicBezTo>
                    <a:pt x="230" y="244"/>
                    <a:pt x="230" y="244"/>
                    <a:pt x="230" y="244"/>
                  </a:cubicBezTo>
                  <a:cubicBezTo>
                    <a:pt x="230" y="288"/>
                    <a:pt x="230" y="288"/>
                    <a:pt x="230" y="288"/>
                  </a:cubicBezTo>
                  <a:cubicBezTo>
                    <a:pt x="230" y="288"/>
                    <a:pt x="230" y="288"/>
                    <a:pt x="230" y="288"/>
                  </a:cubicBezTo>
                  <a:cubicBezTo>
                    <a:pt x="288" y="288"/>
                    <a:pt x="288" y="288"/>
                    <a:pt x="288" y="288"/>
                  </a:cubicBezTo>
                  <a:cubicBezTo>
                    <a:pt x="288" y="288"/>
                    <a:pt x="288" y="288"/>
                    <a:pt x="288" y="288"/>
                  </a:cubicBezTo>
                  <a:cubicBezTo>
                    <a:pt x="288" y="288"/>
                    <a:pt x="288" y="288"/>
                    <a:pt x="288" y="288"/>
                  </a:cubicBezTo>
                  <a:cubicBezTo>
                    <a:pt x="288" y="230"/>
                    <a:pt x="288" y="230"/>
                    <a:pt x="288" y="230"/>
                  </a:cubicBezTo>
                  <a:lnTo>
                    <a:pt x="179" y="120"/>
                  </a:lnTo>
                  <a:close/>
                  <a:moveTo>
                    <a:pt x="73" y="103"/>
                  </a:moveTo>
                  <a:cubicBezTo>
                    <a:pt x="56" y="103"/>
                    <a:pt x="42" y="89"/>
                    <a:pt x="42" y="72"/>
                  </a:cubicBezTo>
                  <a:cubicBezTo>
                    <a:pt x="42" y="55"/>
                    <a:pt x="56" y="41"/>
                    <a:pt x="73" y="41"/>
                  </a:cubicBezTo>
                  <a:cubicBezTo>
                    <a:pt x="90" y="41"/>
                    <a:pt x="104" y="55"/>
                    <a:pt x="104" y="72"/>
                  </a:cubicBezTo>
                  <a:cubicBezTo>
                    <a:pt x="104" y="89"/>
                    <a:pt x="90" y="103"/>
                    <a:pt x="73" y="103"/>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dirty="0">
                <a:ea typeface="微软雅黑" panose="020B0503020204020204" pitchFamily="34" charset="-122"/>
              </a:endParaRPr>
            </a:p>
          </p:txBody>
        </p:sp>
      </p:grpSp>
      <p:pic>
        <p:nvPicPr>
          <p:cNvPr id="35" name="图片 3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97711" y="1539597"/>
            <a:ext cx="2035645" cy="2035645"/>
          </a:xfrm>
          <a:prstGeom prst="rect">
            <a:avLst/>
          </a:prstGeom>
        </p:spPr>
      </p:pic>
      <p:sp>
        <p:nvSpPr>
          <p:cNvPr id="37" name="文本框 36"/>
          <p:cNvSpPr txBox="1"/>
          <p:nvPr/>
        </p:nvSpPr>
        <p:spPr>
          <a:xfrm>
            <a:off x="430326" y="1539597"/>
            <a:ext cx="7085762" cy="1446550"/>
          </a:xfrm>
          <a:prstGeom prst="rect">
            <a:avLst/>
          </a:prstGeom>
          <a:noFill/>
        </p:spPr>
        <p:txBody>
          <a:bodyPr wrap="square" rtlCol="0">
            <a:spAutoFit/>
          </a:bodyPr>
          <a:lstStyle/>
          <a:p>
            <a:pPr algn="ctr"/>
            <a:r>
              <a:rPr lang="zh-CN" altLang="en-US" sz="4400" b="1" dirty="0" smtClean="0">
                <a:solidFill>
                  <a:schemeClr val="accent1">
                    <a:lumMod val="50000"/>
                  </a:schemeClr>
                </a:solidFill>
                <a:latin typeface="微软雅黑" panose="020B0503020204020204" pitchFamily="34" charset="-122"/>
                <a:ea typeface="微软雅黑" panose="020B0503020204020204" pitchFamily="34" charset="-122"/>
              </a:rPr>
              <a:t>基于</a:t>
            </a:r>
            <a:r>
              <a:rPr lang="zh-CN" altLang="en-US" sz="4400" b="1" dirty="0">
                <a:solidFill>
                  <a:schemeClr val="accent1">
                    <a:lumMod val="50000"/>
                  </a:schemeClr>
                </a:solidFill>
                <a:latin typeface="微软雅黑" panose="020B0503020204020204" pitchFamily="34" charset="-122"/>
                <a:ea typeface="微软雅黑" panose="020B0503020204020204" pitchFamily="34" charset="-122"/>
              </a:rPr>
              <a:t>数字积分的高通过率数字多道的研究</a:t>
            </a:r>
          </a:p>
        </p:txBody>
      </p:sp>
      <p:sp>
        <p:nvSpPr>
          <p:cNvPr id="38" name="矩形 37"/>
          <p:cNvSpPr/>
          <p:nvPr/>
        </p:nvSpPr>
        <p:spPr>
          <a:xfrm>
            <a:off x="925207" y="3091830"/>
            <a:ext cx="6096000" cy="923330"/>
          </a:xfrm>
          <a:prstGeom prst="rect">
            <a:avLst/>
          </a:prstGeom>
        </p:spPr>
        <p:txBody>
          <a:bodyPr>
            <a:spAutoFit/>
          </a:bodyPr>
          <a:lstStyle/>
          <a:p>
            <a:pPr algn="ctr">
              <a:lnSpc>
                <a:spcPct val="150000"/>
              </a:lnSpc>
              <a:spcAft>
                <a:spcPts val="0"/>
              </a:spcAft>
            </a:pPr>
            <a:r>
              <a:rPr lang="en-US" altLang="zh-CN" b="1" kern="100" spc="50" dirty="0" smtClean="0">
                <a:solidFill>
                  <a:srgbClr val="0071C1"/>
                </a:solidFill>
                <a:latin typeface="Times New Roman" panose="02020603050405020304" pitchFamily="18" charset="0"/>
                <a:ea typeface="宋体" panose="02010600030101010101" pitchFamily="2" charset="-122"/>
                <a:cs typeface="Times New Roman" panose="02020603050405020304" pitchFamily="18" charset="0"/>
              </a:rPr>
              <a:t>Research on High Throughput Rate Digital Multi-Channel Based on Digital Integral</a:t>
            </a:r>
            <a:endParaRPr lang="zh-CN" altLang="zh-CN" sz="1100" kern="100" dirty="0">
              <a:solidFill>
                <a:srgbClr val="0071C1"/>
              </a:solidFill>
              <a:latin typeface="等线" panose="02010600030101010101" pitchFamily="2" charset="-122"/>
              <a:cs typeface="Times New Roman" panose="02020603050405020304" pitchFamily="18" charset="0"/>
            </a:endParaRPr>
          </a:p>
        </p:txBody>
      </p:sp>
      <p:grpSp>
        <p:nvGrpSpPr>
          <p:cNvPr id="39" name="组合 38"/>
          <p:cNvGrpSpPr/>
          <p:nvPr/>
        </p:nvGrpSpPr>
        <p:grpSpPr>
          <a:xfrm>
            <a:off x="1897937" y="4029751"/>
            <a:ext cx="10096005" cy="726369"/>
            <a:chOff x="5677275" y="3707229"/>
            <a:chExt cx="4936712" cy="474231"/>
          </a:xfrm>
        </p:grpSpPr>
        <p:sp>
          <p:nvSpPr>
            <p:cNvPr id="40" name="文本框 39"/>
            <p:cNvSpPr txBox="1"/>
            <p:nvPr/>
          </p:nvSpPr>
          <p:spPr>
            <a:xfrm>
              <a:off x="5871269" y="3879726"/>
              <a:ext cx="1656522" cy="241129"/>
            </a:xfrm>
            <a:prstGeom prst="rect">
              <a:avLst/>
            </a:prstGeom>
            <a:noFill/>
          </p:spPr>
          <p:txBody>
            <a:bodyPr wrap="square" rtlCol="0">
              <a:spAutoFit/>
            </a:bodyPr>
            <a:lstStyle/>
            <a:p>
              <a:pPr algn="ctr"/>
              <a:r>
                <a:rPr lang="zh-CN" altLang="en-US" b="1" dirty="0" smtClean="0">
                  <a:solidFill>
                    <a:srgbClr val="0071C1"/>
                  </a:solidFill>
                  <a:latin typeface="微软雅黑" panose="020B0503020204020204" pitchFamily="34" charset="-122"/>
                  <a:ea typeface="微软雅黑" panose="020B0503020204020204" pitchFamily="34" charset="-122"/>
                </a:rPr>
                <a:t>报告人：盛磊  硕士研究生</a:t>
              </a:r>
              <a:endParaRPr lang="zh-CN" altLang="en-US" b="1" dirty="0">
                <a:solidFill>
                  <a:srgbClr val="0071C1"/>
                </a:solidFill>
                <a:latin typeface="微软雅黑" panose="020B0503020204020204" pitchFamily="34" charset="-122"/>
                <a:ea typeface="微软雅黑" panose="020B0503020204020204" pitchFamily="34" charset="-122"/>
              </a:endParaRPr>
            </a:p>
          </p:txBody>
        </p:sp>
        <p:pic>
          <p:nvPicPr>
            <p:cNvPr id="41" name="图片 40"/>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flipH="1">
              <a:off x="5677275" y="3879726"/>
              <a:ext cx="208327" cy="301734"/>
            </a:xfrm>
            <a:prstGeom prst="rect">
              <a:avLst/>
            </a:prstGeom>
          </p:spPr>
        </p:pic>
        <p:sp>
          <p:nvSpPr>
            <p:cNvPr id="33" name="文本框 32"/>
            <p:cNvSpPr txBox="1"/>
            <p:nvPr/>
          </p:nvSpPr>
          <p:spPr>
            <a:xfrm>
              <a:off x="8957465" y="3707229"/>
              <a:ext cx="1656522" cy="341599"/>
            </a:xfrm>
            <a:prstGeom prst="rect">
              <a:avLst/>
            </a:prstGeom>
            <a:noFill/>
          </p:spPr>
          <p:txBody>
            <a:bodyPr wrap="square" rtlCol="0">
              <a:spAutoFit/>
            </a:bodyPr>
            <a:lstStyle/>
            <a:p>
              <a:pPr algn="ctr"/>
              <a:r>
                <a:rPr lang="en-US" altLang="zh-CN" sz="2800" b="1" dirty="0" smtClean="0">
                  <a:solidFill>
                    <a:schemeClr val="bg1"/>
                  </a:solidFill>
                  <a:latin typeface="微软雅黑" panose="020B0503020204020204" pitchFamily="34" charset="-122"/>
                  <a:ea typeface="微软雅黑" panose="020B0503020204020204" pitchFamily="34" charset="-122"/>
                </a:rPr>
                <a:t>NED2018 </a:t>
              </a:r>
              <a:r>
                <a:rPr lang="zh-CN" altLang="en-US" sz="2800" b="1" dirty="0" smtClean="0">
                  <a:solidFill>
                    <a:schemeClr val="bg1"/>
                  </a:solidFill>
                  <a:latin typeface="微软雅黑" panose="020B0503020204020204" pitchFamily="34" charset="-122"/>
                  <a:ea typeface="微软雅黑" panose="020B0503020204020204" pitchFamily="34" charset="-122"/>
                </a:rPr>
                <a:t>衡阳</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grpSp>
      <p:grpSp>
        <p:nvGrpSpPr>
          <p:cNvPr id="42" name="组合 41"/>
          <p:cNvGrpSpPr/>
          <p:nvPr/>
        </p:nvGrpSpPr>
        <p:grpSpPr>
          <a:xfrm>
            <a:off x="1325432" y="4905919"/>
            <a:ext cx="5111670" cy="765025"/>
            <a:chOff x="5619193" y="4269786"/>
            <a:chExt cx="1905766" cy="514440"/>
          </a:xfrm>
        </p:grpSpPr>
        <p:sp>
          <p:nvSpPr>
            <p:cNvPr id="43" name="文本框 42"/>
            <p:cNvSpPr txBox="1"/>
            <p:nvPr/>
          </p:nvSpPr>
          <p:spPr>
            <a:xfrm>
              <a:off x="5868437" y="4269786"/>
              <a:ext cx="1656522" cy="514440"/>
            </a:xfrm>
            <a:prstGeom prst="rect">
              <a:avLst/>
            </a:prstGeom>
            <a:noFill/>
          </p:spPr>
          <p:txBody>
            <a:bodyPr wrap="square" rtlCol="0">
              <a:spAutoFit/>
            </a:bodyPr>
            <a:lstStyle/>
            <a:p>
              <a:pPr algn="ctr"/>
              <a:r>
                <a:rPr lang="zh-CN" altLang="en-US" b="1" dirty="0" smtClean="0">
                  <a:solidFill>
                    <a:srgbClr val="0071C1"/>
                  </a:solidFill>
                  <a:latin typeface="微软雅黑" panose="020B0503020204020204" pitchFamily="34" charset="-122"/>
                  <a:ea typeface="微软雅黑" panose="020B0503020204020204" pitchFamily="34" charset="-122"/>
                </a:rPr>
                <a:t>指导教师：葛良全 教授 曾国强 教授</a:t>
              </a:r>
              <a:endParaRPr lang="zh-CN" altLang="en-US" b="1" dirty="0">
                <a:solidFill>
                  <a:srgbClr val="0071C1"/>
                </a:solidFill>
                <a:latin typeface="微软雅黑" panose="020B0503020204020204" pitchFamily="34" charset="-122"/>
                <a:ea typeface="微软雅黑" panose="020B0503020204020204" pitchFamily="34" charset="-122"/>
              </a:endParaRPr>
            </a:p>
          </p:txBody>
        </p:sp>
        <p:pic>
          <p:nvPicPr>
            <p:cNvPr id="44" name="图片 4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619193" y="4269786"/>
              <a:ext cx="268294" cy="301962"/>
            </a:xfrm>
            <a:prstGeom prst="rect">
              <a:avLst/>
            </a:prstGeom>
          </p:spPr>
        </p:pic>
      </p:grpSp>
      <p:sp>
        <p:nvSpPr>
          <p:cNvPr id="45" name="文本框 112">
            <a:extLst>
              <a:ext uri="{FF2B5EF4-FFF2-40B4-BE49-F238E27FC236}">
                <a16:creationId xmlns:a16="http://schemas.microsoft.com/office/drawing/2014/main" id="{EBF7E833-BCE1-41B2-873D-355B8AA93460}"/>
              </a:ext>
            </a:extLst>
          </p:cNvPr>
          <p:cNvSpPr txBox="1">
            <a:spLocks noChangeArrowheads="1"/>
          </p:cNvSpPr>
          <p:nvPr/>
        </p:nvSpPr>
        <p:spPr bwMode="auto">
          <a:xfrm>
            <a:off x="1856000" y="5489579"/>
            <a:ext cx="639812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9pPr>
          </a:lstStyle>
          <a:p>
            <a:pPr>
              <a:lnSpc>
                <a:spcPct val="100000"/>
              </a:lnSpc>
              <a:spcBef>
                <a:spcPct val="0"/>
              </a:spcBef>
              <a:buNone/>
            </a:pPr>
            <a:r>
              <a:rPr lang="zh-CN" altLang="en-US" sz="1800" b="1" dirty="0">
                <a:latin typeface="黑体" panose="02010609060101010101" pitchFamily="49" charset="-122"/>
                <a:ea typeface="黑体" panose="02010609060101010101" pitchFamily="49" charset="-122"/>
              </a:rPr>
              <a:t>单    位</a:t>
            </a:r>
            <a:r>
              <a:rPr lang="zh-CN" altLang="en-US" sz="1800" b="1" dirty="0" smtClean="0">
                <a:latin typeface="黑体" panose="02010609060101010101" pitchFamily="49" charset="-122"/>
                <a:ea typeface="黑体" panose="02010609060101010101" pitchFamily="49" charset="-122"/>
              </a:rPr>
              <a:t>：</a:t>
            </a:r>
            <a:r>
              <a:rPr lang="zh-CN" altLang="en-US" sz="2400" b="1" dirty="0" smtClean="0">
                <a:latin typeface="黑体" panose="02010609060101010101" pitchFamily="49" charset="-122"/>
                <a:ea typeface="黑体" panose="02010609060101010101" pitchFamily="49" charset="-122"/>
              </a:rPr>
              <a:t>成都理工大学</a:t>
            </a:r>
            <a:endParaRPr lang="en-US" altLang="zh-CN" sz="2400" b="1" dirty="0" smtClean="0">
              <a:latin typeface="黑体" panose="02010609060101010101" pitchFamily="49" charset="-122"/>
              <a:ea typeface="黑体" panose="02010609060101010101" pitchFamily="49" charset="-122"/>
            </a:endParaRPr>
          </a:p>
          <a:p>
            <a:pPr marL="989013" indent="-989013">
              <a:lnSpc>
                <a:spcPct val="100000"/>
              </a:lnSpc>
              <a:spcBef>
                <a:spcPct val="0"/>
              </a:spcBef>
              <a:buNone/>
            </a:pPr>
            <a:r>
              <a:rPr lang="en-US" altLang="zh-CN" sz="2400" b="1" dirty="0">
                <a:latin typeface="黑体" panose="02010609060101010101" pitchFamily="49" charset="-122"/>
                <a:ea typeface="黑体" panose="02010609060101010101" pitchFamily="49" charset="-122"/>
              </a:rPr>
              <a:t>	 </a:t>
            </a:r>
            <a:r>
              <a:rPr lang="zh-CN" altLang="en-US" sz="2000" b="1" dirty="0" smtClean="0">
                <a:latin typeface="黑体" panose="02010609060101010101" pitchFamily="49" charset="-122"/>
                <a:ea typeface="黑体" panose="02010609060101010101" pitchFamily="49" charset="-122"/>
              </a:rPr>
              <a:t>核辐射</a:t>
            </a:r>
            <a:r>
              <a:rPr lang="zh-CN" altLang="en-US" sz="2000" b="1" dirty="0">
                <a:latin typeface="黑体" panose="02010609060101010101" pitchFamily="49" charset="-122"/>
                <a:ea typeface="黑体" panose="02010609060101010101" pitchFamily="49" charset="-122"/>
              </a:rPr>
              <a:t>探测与电子学课题组</a:t>
            </a:r>
          </a:p>
        </p:txBody>
      </p:sp>
    </p:spTree>
    <p:extLst>
      <p:ext uri="{BB962C8B-B14F-4D97-AF65-F5344CB8AC3E}">
        <p14:creationId xmlns:p14="http://schemas.microsoft.com/office/powerpoint/2010/main" val="7110643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28181">
        <p15:prstTrans prst="peelOff"/>
      </p:transition>
    </mc:Choice>
    <mc:Fallback xmlns="">
      <p:transition spd="slow" advTm="28181">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Scale>
                                      <p:cBhvr>
                                        <p:cTn id="7" dur="1000" decel="50000" fill="hold">
                                          <p:stCondLst>
                                            <p:cond delay="0"/>
                                          </p:stCondLst>
                                        </p:cTn>
                                        <p:tgtEl>
                                          <p:spTgt spid="1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16"/>
                                        </p:tgtEl>
                                        <p:attrNameLst>
                                          <p:attrName>ppt_x</p:attrName>
                                          <p:attrName>ppt_y</p:attrName>
                                        </p:attrNameLst>
                                      </p:cBhvr>
                                    </p:animMotion>
                                    <p:animEffect transition="in" filter="fade">
                                      <p:cBhvr>
                                        <p:cTn id="9" dur="1000"/>
                                        <p:tgtEl>
                                          <p:spTgt spid="16"/>
                                        </p:tgtEl>
                                      </p:cBhvr>
                                    </p:animEffect>
                                  </p:childTnLst>
                                </p:cTn>
                              </p:par>
                              <p:par>
                                <p:cTn id="10" presetID="52" presetClass="entr" presetSubtype="0" fill="hold" grpId="0" nodeType="withEffect">
                                  <p:stCondLst>
                                    <p:cond delay="0"/>
                                  </p:stCondLst>
                                  <p:childTnLst>
                                    <p:set>
                                      <p:cBhvr>
                                        <p:cTn id="11" dur="1" fill="hold">
                                          <p:stCondLst>
                                            <p:cond delay="0"/>
                                          </p:stCondLst>
                                        </p:cTn>
                                        <p:tgtEl>
                                          <p:spTgt spid="18"/>
                                        </p:tgtEl>
                                        <p:attrNameLst>
                                          <p:attrName>style.visibility</p:attrName>
                                        </p:attrNameLst>
                                      </p:cBhvr>
                                      <p:to>
                                        <p:strVal val="visible"/>
                                      </p:to>
                                    </p:set>
                                    <p:animScale>
                                      <p:cBhvr>
                                        <p:cTn id="12" dur="1000" decel="50000" fill="hold">
                                          <p:stCondLst>
                                            <p:cond delay="0"/>
                                          </p:stCondLst>
                                        </p:cTn>
                                        <p:tgtEl>
                                          <p:spTgt spid="1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18"/>
                                        </p:tgtEl>
                                        <p:attrNameLst>
                                          <p:attrName>ppt_x</p:attrName>
                                          <p:attrName>ppt_y</p:attrName>
                                        </p:attrNameLst>
                                      </p:cBhvr>
                                    </p:animMotion>
                                    <p:animEffect transition="in" filter="fade">
                                      <p:cBhvr>
                                        <p:cTn id="14" dur="1000"/>
                                        <p:tgtEl>
                                          <p:spTgt spid="18"/>
                                        </p:tgtEl>
                                      </p:cBhvr>
                                    </p:animEffect>
                                  </p:childTnLst>
                                </p:cTn>
                              </p:par>
                              <p:par>
                                <p:cTn id="15" presetID="52" presetClass="entr" presetSubtype="0" fill="hold" nodeType="withEffect">
                                  <p:stCondLst>
                                    <p:cond delay="0"/>
                                  </p:stCondLst>
                                  <p:childTnLst>
                                    <p:set>
                                      <p:cBhvr>
                                        <p:cTn id="16" dur="1" fill="hold">
                                          <p:stCondLst>
                                            <p:cond delay="0"/>
                                          </p:stCondLst>
                                        </p:cTn>
                                        <p:tgtEl>
                                          <p:spTgt spid="19"/>
                                        </p:tgtEl>
                                        <p:attrNameLst>
                                          <p:attrName>style.visibility</p:attrName>
                                        </p:attrNameLst>
                                      </p:cBhvr>
                                      <p:to>
                                        <p:strVal val="visible"/>
                                      </p:to>
                                    </p:set>
                                    <p:animScale>
                                      <p:cBhvr>
                                        <p:cTn id="17" dur="1000" decel="50000" fill="hold">
                                          <p:stCondLst>
                                            <p:cond delay="0"/>
                                          </p:stCondLst>
                                        </p:cTn>
                                        <p:tgtEl>
                                          <p:spTgt spid="1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8" dur="1000" decel="50000" fill="hold">
                                          <p:stCondLst>
                                            <p:cond delay="0"/>
                                          </p:stCondLst>
                                        </p:cTn>
                                        <p:tgtEl>
                                          <p:spTgt spid="19"/>
                                        </p:tgtEl>
                                        <p:attrNameLst>
                                          <p:attrName>ppt_x</p:attrName>
                                          <p:attrName>ppt_y</p:attrName>
                                        </p:attrNameLst>
                                      </p:cBhvr>
                                    </p:animMotion>
                                    <p:animEffect transition="in" filter="fade">
                                      <p:cBhvr>
                                        <p:cTn id="19" dur="1000"/>
                                        <p:tgtEl>
                                          <p:spTgt spid="19"/>
                                        </p:tgtEl>
                                      </p:cBhvr>
                                    </p:animEffect>
                                  </p:childTnLst>
                                </p:cTn>
                              </p:par>
                              <p:par>
                                <p:cTn id="20" presetID="52" presetClass="entr" presetSubtype="0" fill="hold" nodeType="withEffect">
                                  <p:stCondLst>
                                    <p:cond delay="0"/>
                                  </p:stCondLst>
                                  <p:childTnLst>
                                    <p:set>
                                      <p:cBhvr>
                                        <p:cTn id="21" dur="1" fill="hold">
                                          <p:stCondLst>
                                            <p:cond delay="0"/>
                                          </p:stCondLst>
                                        </p:cTn>
                                        <p:tgtEl>
                                          <p:spTgt spid="25"/>
                                        </p:tgtEl>
                                        <p:attrNameLst>
                                          <p:attrName>style.visibility</p:attrName>
                                        </p:attrNameLst>
                                      </p:cBhvr>
                                      <p:to>
                                        <p:strVal val="visible"/>
                                      </p:to>
                                    </p:set>
                                    <p:animScale>
                                      <p:cBhvr>
                                        <p:cTn id="22" dur="1000" decel="50000" fill="hold">
                                          <p:stCondLst>
                                            <p:cond delay="0"/>
                                          </p:stCondLst>
                                        </p:cTn>
                                        <p:tgtEl>
                                          <p:spTgt spid="2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3" dur="1000" decel="50000" fill="hold">
                                          <p:stCondLst>
                                            <p:cond delay="0"/>
                                          </p:stCondLst>
                                        </p:cTn>
                                        <p:tgtEl>
                                          <p:spTgt spid="25"/>
                                        </p:tgtEl>
                                        <p:attrNameLst>
                                          <p:attrName>ppt_x</p:attrName>
                                          <p:attrName>ppt_y</p:attrName>
                                        </p:attrNameLst>
                                      </p:cBhvr>
                                    </p:animMotion>
                                    <p:animEffect transition="in" filter="fade">
                                      <p:cBhvr>
                                        <p:cTn id="24" dur="1000"/>
                                        <p:tgtEl>
                                          <p:spTgt spid="25"/>
                                        </p:tgtEl>
                                      </p:cBhvr>
                                    </p:animEffect>
                                  </p:childTnLst>
                                </p:cTn>
                              </p:par>
                              <p:par>
                                <p:cTn id="25" presetID="21" presetClass="entr" presetSubtype="1" fill="hold" nodeType="with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heel(1)">
                                      <p:cBhvr>
                                        <p:cTn id="27" dur="500"/>
                                        <p:tgtEl>
                                          <p:spTgt spid="35"/>
                                        </p:tgtEl>
                                      </p:cBhvr>
                                    </p:animEffect>
                                  </p:childTnLst>
                                </p:cTn>
                              </p:par>
                            </p:childTnLst>
                          </p:cTn>
                        </p:par>
                        <p:par>
                          <p:cTn id="28" fill="hold">
                            <p:stCondLst>
                              <p:cond delay="1000"/>
                            </p:stCondLst>
                            <p:childTnLst>
                              <p:par>
                                <p:cTn id="29" presetID="10" presetClass="entr" presetSubtype="0" fill="hold" grpId="0"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fade">
                                      <p:cBhvr>
                                        <p:cTn id="31" dur="500"/>
                                        <p:tgtEl>
                                          <p:spTgt spid="37"/>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500"/>
                                        <p:tgtEl>
                                          <p:spTgt spid="38"/>
                                        </p:tgtEl>
                                      </p:cBhvr>
                                    </p:animEffect>
                                  </p:childTnLst>
                                </p:cTn>
                              </p:par>
                              <p:par>
                                <p:cTn id="35" presetID="42" presetClass="entr" presetSubtype="0" fill="hold" nodeType="withEffect">
                                  <p:stCondLst>
                                    <p:cond delay="0"/>
                                  </p:stCondLst>
                                  <p:childTnLst>
                                    <p:set>
                                      <p:cBhvr>
                                        <p:cTn id="36" dur="1" fill="hold">
                                          <p:stCondLst>
                                            <p:cond delay="0"/>
                                          </p:stCondLst>
                                        </p:cTn>
                                        <p:tgtEl>
                                          <p:spTgt spid="39"/>
                                        </p:tgtEl>
                                        <p:attrNameLst>
                                          <p:attrName>style.visibility</p:attrName>
                                        </p:attrNameLst>
                                      </p:cBhvr>
                                      <p:to>
                                        <p:strVal val="visible"/>
                                      </p:to>
                                    </p:set>
                                    <p:animEffect transition="in" filter="fade">
                                      <p:cBhvr>
                                        <p:cTn id="37" dur="500"/>
                                        <p:tgtEl>
                                          <p:spTgt spid="39"/>
                                        </p:tgtEl>
                                      </p:cBhvr>
                                    </p:animEffect>
                                    <p:anim calcmode="lin" valueType="num">
                                      <p:cBhvr>
                                        <p:cTn id="38" dur="500" fill="hold"/>
                                        <p:tgtEl>
                                          <p:spTgt spid="39"/>
                                        </p:tgtEl>
                                        <p:attrNameLst>
                                          <p:attrName>ppt_x</p:attrName>
                                        </p:attrNameLst>
                                      </p:cBhvr>
                                      <p:tavLst>
                                        <p:tav tm="0">
                                          <p:val>
                                            <p:strVal val="#ppt_x"/>
                                          </p:val>
                                        </p:tav>
                                        <p:tav tm="100000">
                                          <p:val>
                                            <p:strVal val="#ppt_x"/>
                                          </p:val>
                                        </p:tav>
                                      </p:tavLst>
                                    </p:anim>
                                    <p:anim calcmode="lin" valueType="num">
                                      <p:cBhvr>
                                        <p:cTn id="39" dur="500" fill="hold"/>
                                        <p:tgtEl>
                                          <p:spTgt spid="39"/>
                                        </p:tgtEl>
                                        <p:attrNameLst>
                                          <p:attrName>ppt_y</p:attrName>
                                        </p:attrNameLst>
                                      </p:cBhvr>
                                      <p:tavLst>
                                        <p:tav tm="0">
                                          <p:val>
                                            <p:strVal val="#ppt_y+.1"/>
                                          </p:val>
                                        </p:tav>
                                        <p:tav tm="100000">
                                          <p:val>
                                            <p:strVal val="#ppt_y"/>
                                          </p:val>
                                        </p:tav>
                                      </p:tavLst>
                                    </p:anim>
                                  </p:childTnLst>
                                </p:cTn>
                              </p:par>
                            </p:childTnLst>
                          </p:cTn>
                        </p:par>
                        <p:par>
                          <p:cTn id="40" fill="hold">
                            <p:stCondLst>
                              <p:cond delay="1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500"/>
                                        <p:tgtEl>
                                          <p:spTgt spid="42"/>
                                        </p:tgtEl>
                                      </p:cBhvr>
                                    </p:animEffect>
                                    <p:anim calcmode="lin" valueType="num">
                                      <p:cBhvr>
                                        <p:cTn id="44" dur="500" fill="hold"/>
                                        <p:tgtEl>
                                          <p:spTgt spid="42"/>
                                        </p:tgtEl>
                                        <p:attrNameLst>
                                          <p:attrName>ppt_x</p:attrName>
                                        </p:attrNameLst>
                                      </p:cBhvr>
                                      <p:tavLst>
                                        <p:tav tm="0">
                                          <p:val>
                                            <p:strVal val="#ppt_x"/>
                                          </p:val>
                                        </p:tav>
                                        <p:tav tm="100000">
                                          <p:val>
                                            <p:strVal val="#ppt_x"/>
                                          </p:val>
                                        </p:tav>
                                      </p:tavLst>
                                    </p:anim>
                                    <p:anim calcmode="lin" valueType="num">
                                      <p:cBhvr>
                                        <p:cTn id="45" dur="500" fill="hold"/>
                                        <p:tgtEl>
                                          <p:spTgt spid="42"/>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45"/>
                                        </p:tgtEl>
                                        <p:attrNameLst>
                                          <p:attrName>style.visibility</p:attrName>
                                        </p:attrNameLst>
                                      </p:cBhvr>
                                      <p:to>
                                        <p:strVal val="visible"/>
                                      </p:to>
                                    </p:set>
                                    <p:animEffect transition="in" filter="fade">
                                      <p:cBhvr>
                                        <p:cTn id="48" dur="500"/>
                                        <p:tgtEl>
                                          <p:spTgt spid="45"/>
                                        </p:tgtEl>
                                      </p:cBhvr>
                                    </p:animEffect>
                                    <p:anim calcmode="lin" valueType="num">
                                      <p:cBhvr>
                                        <p:cTn id="49" dur="500" fill="hold"/>
                                        <p:tgtEl>
                                          <p:spTgt spid="45"/>
                                        </p:tgtEl>
                                        <p:attrNameLst>
                                          <p:attrName>ppt_x</p:attrName>
                                        </p:attrNameLst>
                                      </p:cBhvr>
                                      <p:tavLst>
                                        <p:tav tm="0">
                                          <p:val>
                                            <p:strVal val="#ppt_x"/>
                                          </p:val>
                                        </p:tav>
                                        <p:tav tm="100000">
                                          <p:val>
                                            <p:strVal val="#ppt_x"/>
                                          </p:val>
                                        </p:tav>
                                      </p:tavLst>
                                    </p:anim>
                                    <p:anim calcmode="lin" valueType="num">
                                      <p:cBhvr>
                                        <p:cTn id="50" dur="5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8" grpId="0" animBg="1"/>
      <p:bldP spid="37" grpId="0"/>
      <p:bldP spid="38" grpId="0"/>
      <p:bldP spid="4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1210"/>
          <p:cNvSpPr/>
          <p:nvPr/>
        </p:nvSpPr>
        <p:spPr>
          <a:xfrm>
            <a:off x="658374" y="5121984"/>
            <a:ext cx="2210862" cy="830997"/>
          </a:xfrm>
          <a:prstGeom prst="rect">
            <a:avLst/>
          </a:prstGeom>
          <a:noFill/>
          <a:ln w="9525">
            <a:noFill/>
            <a:miter/>
          </a:ln>
          <a:extLst>
            <a:ext uri="{909E8E84-426E-40DD-AFC4-6F175D3DCCD1}">
              <a14:hiddenFill xmlns:a14="http://schemas.microsoft.com/office/drawing/2010/main">
                <a:solidFill>
                  <a:srgbClr val="5CA0B4"/>
                </a:solidFill>
              </a14:hiddenFill>
            </a:ext>
          </a:extLst>
        </p:spPr>
        <p:txBody>
          <a:bodyPr wrap="none" lIns="91440" tIns="45720" rIns="91440" bIns="45720">
            <a:spAutoFit/>
          </a:bodyPr>
          <a:lstStyle/>
          <a:p>
            <a:pPr lvl="0" algn="r"/>
            <a:r>
              <a:rPr lang="zh-CN" altLang="en-US" sz="2400" b="1" dirty="0" smtClean="0">
                <a:solidFill>
                  <a:srgbClr val="1B4367"/>
                </a:solidFill>
                <a:cs typeface="+mn-ea"/>
                <a:sym typeface="+mn-lt"/>
              </a:rPr>
              <a:t>脉宽修正后的</a:t>
            </a:r>
            <a:endParaRPr lang="en-US" altLang="zh-CN" sz="2400" b="1" dirty="0" smtClean="0">
              <a:solidFill>
                <a:srgbClr val="1B4367"/>
              </a:solidFill>
              <a:cs typeface="+mn-ea"/>
              <a:sym typeface="+mn-lt"/>
            </a:endParaRPr>
          </a:p>
          <a:p>
            <a:pPr lvl="0" algn="ctr"/>
            <a:r>
              <a:rPr lang="zh-CN" altLang="en-US" sz="2400" b="1" dirty="0" smtClean="0">
                <a:solidFill>
                  <a:srgbClr val="1B4367"/>
                </a:solidFill>
                <a:cs typeface="+mn-ea"/>
                <a:sym typeface="+mn-lt"/>
              </a:rPr>
              <a:t>积分窗口信号</a:t>
            </a:r>
            <a:endParaRPr lang="zh-CN" altLang="en-US" sz="2400" b="1" dirty="0">
              <a:solidFill>
                <a:srgbClr val="1B4367"/>
              </a:solidFill>
              <a:cs typeface="+mn-ea"/>
              <a:sym typeface="+mn-lt"/>
            </a:endParaRPr>
          </a:p>
        </p:txBody>
      </p:sp>
      <p:sp>
        <p:nvSpPr>
          <p:cNvPr id="7" name="Rectangle 6"/>
          <p:cNvSpPr>
            <a:spLocks noChangeArrowheads="1"/>
          </p:cNvSpPr>
          <p:nvPr/>
        </p:nvSpPr>
        <p:spPr bwMode="auto">
          <a:xfrm>
            <a:off x="3440622" y="30895"/>
            <a:ext cx="2756685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zh-CN" altLang="en-US"/>
          </a:p>
        </p:txBody>
      </p:sp>
      <p:graphicFrame>
        <p:nvGraphicFramePr>
          <p:cNvPr id="9" name="对象 8"/>
          <p:cNvGraphicFramePr>
            <a:graphicFrameLocks noChangeAspect="1"/>
          </p:cNvGraphicFramePr>
          <p:nvPr>
            <p:extLst>
              <p:ext uri="{D42A27DB-BD31-4B8C-83A1-F6EECF244321}">
                <p14:modId xmlns:p14="http://schemas.microsoft.com/office/powerpoint/2010/main" val="2923291136"/>
              </p:ext>
            </p:extLst>
          </p:nvPr>
        </p:nvGraphicFramePr>
        <p:xfrm>
          <a:off x="3372300" y="1232603"/>
          <a:ext cx="8291593" cy="5003818"/>
        </p:xfrm>
        <a:graphic>
          <a:graphicData uri="http://schemas.openxmlformats.org/presentationml/2006/ole">
            <mc:AlternateContent xmlns:mc="http://schemas.openxmlformats.org/markup-compatibility/2006">
              <mc:Choice xmlns:v="urn:schemas-microsoft-com:vml" Requires="v">
                <p:oleObj spid="_x0000_s5373" name="Visio" r:id="rId4" imgW="5181600" imgH="3981604" progId="Visio.Drawing.15">
                  <p:embed/>
                </p:oleObj>
              </mc:Choice>
              <mc:Fallback>
                <p:oleObj name="Visio" r:id="rId4" imgW="5181600" imgH="3981604" progId="Visio.Drawing.15">
                  <p:embed/>
                  <p:pic>
                    <p:nvPicPr>
                      <p:cNvPr id="9" name="对象 8"/>
                      <p:cNvPicPr>
                        <a:picLocks noChangeAspect="1" noChangeArrowheads="1"/>
                      </p:cNvPicPr>
                      <p:nvPr/>
                    </p:nvPicPr>
                    <p:blipFill>
                      <a:blip r:embed="rId5"/>
                      <a:srcRect/>
                      <a:stretch>
                        <a:fillRect/>
                      </a:stretch>
                    </p:blipFill>
                    <p:spPr bwMode="auto">
                      <a:xfrm>
                        <a:off x="3372300" y="1232603"/>
                        <a:ext cx="8291593" cy="5003818"/>
                      </a:xfrm>
                      <a:prstGeom prst="rect">
                        <a:avLst/>
                      </a:prstGeom>
                      <a:noFill/>
                    </p:spPr>
                  </p:pic>
                </p:oleObj>
              </mc:Fallback>
            </mc:AlternateContent>
          </a:graphicData>
        </a:graphic>
      </p:graphicFrame>
      <p:sp>
        <p:nvSpPr>
          <p:cNvPr id="41" name="TextBox 1210"/>
          <p:cNvSpPr/>
          <p:nvPr/>
        </p:nvSpPr>
        <p:spPr>
          <a:xfrm>
            <a:off x="590248" y="3050856"/>
            <a:ext cx="2348720" cy="954107"/>
          </a:xfrm>
          <a:prstGeom prst="rect">
            <a:avLst/>
          </a:prstGeom>
          <a:noFill/>
          <a:ln w="9525">
            <a:noFill/>
            <a:miter/>
          </a:ln>
          <a:extLst>
            <a:ext uri="{909E8E84-426E-40DD-AFC4-6F175D3DCCD1}">
              <a14:hiddenFill xmlns:a14="http://schemas.microsoft.com/office/drawing/2010/main">
                <a:solidFill>
                  <a:srgbClr val="5CA0B4"/>
                </a:solidFill>
              </a14:hiddenFill>
            </a:ext>
          </a:extLst>
        </p:spPr>
        <p:txBody>
          <a:bodyPr wrap="none" lIns="91440" tIns="45720" rIns="91440" bIns="45720">
            <a:spAutoFit/>
          </a:bodyPr>
          <a:lstStyle/>
          <a:p>
            <a:pPr lvl="0" algn="r"/>
            <a:r>
              <a:rPr lang="zh-CN" altLang="en-US" sz="2800" b="1" dirty="0" smtClean="0">
                <a:solidFill>
                  <a:srgbClr val="1B4367"/>
                </a:solidFill>
                <a:cs typeface="+mn-ea"/>
                <a:sym typeface="+mn-lt"/>
              </a:rPr>
              <a:t>获得衰减信号</a:t>
            </a:r>
            <a:endParaRPr lang="en-US" altLang="zh-CN" sz="2800" b="1" dirty="0" smtClean="0">
              <a:solidFill>
                <a:srgbClr val="1B4367"/>
              </a:solidFill>
              <a:cs typeface="+mn-ea"/>
              <a:sym typeface="+mn-lt"/>
            </a:endParaRPr>
          </a:p>
          <a:p>
            <a:pPr lvl="0" algn="ctr"/>
            <a:r>
              <a:rPr lang="zh-CN" altLang="en-US" sz="2800" b="1" dirty="0" smtClean="0">
                <a:solidFill>
                  <a:srgbClr val="1B4367"/>
                </a:solidFill>
                <a:cs typeface="+mn-ea"/>
                <a:sym typeface="+mn-lt"/>
              </a:rPr>
              <a:t>与延迟信号</a:t>
            </a:r>
            <a:endParaRPr lang="zh-CN" altLang="en-US" sz="2800" b="1" dirty="0">
              <a:solidFill>
                <a:srgbClr val="1B4367"/>
              </a:solidFill>
              <a:cs typeface="+mn-ea"/>
              <a:sym typeface="+mn-lt"/>
            </a:endParaRPr>
          </a:p>
        </p:txBody>
      </p:sp>
      <p:sp>
        <p:nvSpPr>
          <p:cNvPr id="46" name="TextBox 1210"/>
          <p:cNvSpPr/>
          <p:nvPr/>
        </p:nvSpPr>
        <p:spPr>
          <a:xfrm>
            <a:off x="588645" y="2076847"/>
            <a:ext cx="2350323" cy="830997"/>
          </a:xfrm>
          <a:prstGeom prst="rect">
            <a:avLst/>
          </a:prstGeom>
          <a:noFill/>
          <a:ln w="9525">
            <a:noFill/>
            <a:miter/>
          </a:ln>
          <a:extLst>
            <a:ext uri="{909E8E84-426E-40DD-AFC4-6F175D3DCCD1}">
              <a14:hiddenFill xmlns:a14="http://schemas.microsoft.com/office/drawing/2010/main">
                <a:solidFill>
                  <a:srgbClr val="5CA0B4"/>
                </a:solidFill>
              </a14:hiddenFill>
            </a:ext>
          </a:extLst>
        </p:spPr>
        <p:txBody>
          <a:bodyPr wrap="none" lIns="91440" tIns="45720" rIns="91440" bIns="45720">
            <a:spAutoFit/>
          </a:bodyPr>
          <a:lstStyle/>
          <a:p>
            <a:pPr lvl="0" algn="r"/>
            <a:r>
              <a:rPr lang="zh-CN" altLang="en-US" sz="2400" b="1" dirty="0" smtClean="0">
                <a:solidFill>
                  <a:srgbClr val="1B4367"/>
                </a:solidFill>
                <a:cs typeface="+mn-ea"/>
                <a:sym typeface="+mn-lt"/>
              </a:rPr>
              <a:t>来自前置放大器</a:t>
            </a:r>
            <a:endParaRPr lang="en-US" altLang="zh-CN" sz="2400" b="1" dirty="0" smtClean="0">
              <a:solidFill>
                <a:srgbClr val="1B4367"/>
              </a:solidFill>
              <a:cs typeface="+mn-ea"/>
              <a:sym typeface="+mn-lt"/>
            </a:endParaRPr>
          </a:p>
          <a:p>
            <a:pPr lvl="0" algn="r"/>
            <a:r>
              <a:rPr lang="zh-CN" altLang="en-US" sz="2400" b="1" dirty="0" smtClean="0">
                <a:solidFill>
                  <a:srgbClr val="1B4367"/>
                </a:solidFill>
                <a:cs typeface="+mn-ea"/>
                <a:sym typeface="+mn-lt"/>
              </a:rPr>
              <a:t>的高速电流信号</a:t>
            </a:r>
            <a:endParaRPr lang="zh-CN" altLang="en-US" sz="2400" b="1" dirty="0">
              <a:solidFill>
                <a:srgbClr val="1B4367"/>
              </a:solidFill>
              <a:cs typeface="+mn-ea"/>
              <a:sym typeface="+mn-lt"/>
            </a:endParaRPr>
          </a:p>
        </p:txBody>
      </p:sp>
      <p:sp>
        <p:nvSpPr>
          <p:cNvPr id="21" name="TextBox 1210"/>
          <p:cNvSpPr/>
          <p:nvPr/>
        </p:nvSpPr>
        <p:spPr>
          <a:xfrm>
            <a:off x="743334" y="4147975"/>
            <a:ext cx="2040943" cy="830997"/>
          </a:xfrm>
          <a:prstGeom prst="rect">
            <a:avLst/>
          </a:prstGeom>
          <a:noFill/>
          <a:ln w="9525">
            <a:noFill/>
            <a:miter/>
          </a:ln>
          <a:extLst>
            <a:ext uri="{909E8E84-426E-40DD-AFC4-6F175D3DCCD1}">
              <a14:hiddenFill xmlns:a14="http://schemas.microsoft.com/office/drawing/2010/main">
                <a:solidFill>
                  <a:srgbClr val="5CA0B4"/>
                </a:solidFill>
              </a14:hiddenFill>
            </a:ext>
          </a:extLst>
        </p:spPr>
        <p:txBody>
          <a:bodyPr wrap="none" lIns="91440" tIns="45720" rIns="91440" bIns="45720">
            <a:spAutoFit/>
          </a:bodyPr>
          <a:lstStyle/>
          <a:p>
            <a:pPr lvl="0" algn="ctr"/>
            <a:r>
              <a:rPr lang="zh-CN" altLang="en-US" sz="2400" b="1" dirty="0" smtClean="0">
                <a:solidFill>
                  <a:srgbClr val="1B4367"/>
                </a:solidFill>
                <a:cs typeface="+mn-ea"/>
                <a:sym typeface="+mn-lt"/>
              </a:rPr>
              <a:t>获得初始</a:t>
            </a:r>
            <a:endParaRPr lang="en-US" altLang="zh-CN" sz="2400" b="1" dirty="0" smtClean="0">
              <a:solidFill>
                <a:srgbClr val="1B4367"/>
              </a:solidFill>
              <a:cs typeface="+mn-ea"/>
              <a:sym typeface="+mn-lt"/>
            </a:endParaRPr>
          </a:p>
          <a:p>
            <a:pPr lvl="0" algn="ctr"/>
            <a:r>
              <a:rPr lang="zh-CN" altLang="en-US" sz="2400" b="1" dirty="0" smtClean="0">
                <a:solidFill>
                  <a:srgbClr val="1B4367"/>
                </a:solidFill>
                <a:cs typeface="+mn-ea"/>
                <a:sym typeface="+mn-lt"/>
              </a:rPr>
              <a:t>积分窗口信号</a:t>
            </a:r>
            <a:endParaRPr lang="zh-CN" altLang="en-US" sz="2400" b="1" dirty="0">
              <a:solidFill>
                <a:srgbClr val="1B4367"/>
              </a:solidFill>
              <a:cs typeface="+mn-ea"/>
              <a:sym typeface="+mn-lt"/>
            </a:endParaRPr>
          </a:p>
        </p:txBody>
      </p:sp>
      <p:sp>
        <p:nvSpPr>
          <p:cNvPr id="10" name="矩形 9">
            <a:extLst>
              <a:ext uri="{FF2B5EF4-FFF2-40B4-BE49-F238E27FC236}">
                <a16:creationId xmlns:a16="http://schemas.microsoft.com/office/drawing/2014/main" id="{C3A9B532-8A6E-4525-9E54-CE31A9671361}"/>
              </a:ext>
            </a:extLst>
          </p:cNvPr>
          <p:cNvSpPr/>
          <p:nvPr/>
        </p:nvSpPr>
        <p:spPr>
          <a:xfrm>
            <a:off x="-1" y="6690993"/>
            <a:ext cx="12207499" cy="167008"/>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11" name="文本框 112">
            <a:extLst>
              <a:ext uri="{FF2B5EF4-FFF2-40B4-BE49-F238E27FC236}">
                <a16:creationId xmlns:a16="http://schemas.microsoft.com/office/drawing/2014/main" id="{EBF7E833-BCE1-41B2-873D-355B8AA93460}"/>
              </a:ext>
            </a:extLst>
          </p:cNvPr>
          <p:cNvSpPr txBox="1">
            <a:spLocks noChangeArrowheads="1"/>
          </p:cNvSpPr>
          <p:nvPr/>
        </p:nvSpPr>
        <p:spPr bwMode="auto">
          <a:xfrm>
            <a:off x="3238535" y="6414784"/>
            <a:ext cx="5730426"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9pPr>
          </a:lstStyle>
          <a:p>
            <a:pPr algn="ctr">
              <a:lnSpc>
                <a:spcPct val="100000"/>
              </a:lnSpc>
              <a:spcBef>
                <a:spcPct val="0"/>
              </a:spcBef>
              <a:buNone/>
            </a:pPr>
            <a:r>
              <a:rPr lang="zh-CN" altLang="en-US" sz="1350" dirty="0">
                <a:latin typeface="华文楷体" panose="02010600040101010101" pitchFamily="2" charset="-122"/>
                <a:ea typeface="华文楷体" panose="02010600040101010101" pitchFamily="2" charset="-122"/>
              </a:rPr>
              <a:t>全国核电子学与核探测技术学术年会</a:t>
            </a:r>
            <a:endParaRPr lang="en-US" altLang="zh-CN" sz="1350" dirty="0">
              <a:latin typeface="华文楷体" panose="02010600040101010101" pitchFamily="2" charset="-122"/>
              <a:ea typeface="华文楷体" panose="02010600040101010101" pitchFamily="2" charset="-122"/>
            </a:endParaRPr>
          </a:p>
        </p:txBody>
      </p:sp>
      <p:sp>
        <p:nvSpPr>
          <p:cNvPr id="24" name="文本框 23"/>
          <p:cNvSpPr txBox="1"/>
          <p:nvPr/>
        </p:nvSpPr>
        <p:spPr>
          <a:xfrm>
            <a:off x="1002496" y="250499"/>
            <a:ext cx="2029651" cy="400110"/>
          </a:xfrm>
          <a:prstGeom prst="rect">
            <a:avLst/>
          </a:prstGeom>
          <a:noFill/>
        </p:spPr>
        <p:txBody>
          <a:bodyPr wrap="square" lIns="91440" tIns="45720" rIns="91440" bIns="45720" rtlCol="0">
            <a:spAutoFit/>
          </a:bodyPr>
          <a:lstStyle/>
          <a:p>
            <a:r>
              <a:rPr lang="zh-CN" altLang="en-US" sz="2000" b="1" dirty="0" smtClean="0">
                <a:solidFill>
                  <a:srgbClr val="1B4367">
                    <a:alpha val="30000"/>
                  </a:srgbClr>
                </a:solidFill>
                <a:latin typeface="黑体" panose="02010609060101010101" pitchFamily="49" charset="-122"/>
                <a:ea typeface="黑体" panose="02010609060101010101" pitchFamily="49" charset="-122"/>
                <a:cs typeface="+mn-ea"/>
                <a:sym typeface="+mn-lt"/>
              </a:rPr>
              <a:t>研究背景及意义</a:t>
            </a:r>
            <a:endParaRPr lang="zh-CN" altLang="en-US" sz="2000" b="1" dirty="0">
              <a:solidFill>
                <a:srgbClr val="1B4367">
                  <a:alpha val="30000"/>
                </a:srgbClr>
              </a:solidFill>
              <a:latin typeface="黑体" panose="02010609060101010101" pitchFamily="49" charset="-122"/>
              <a:ea typeface="黑体" panose="02010609060101010101" pitchFamily="49" charset="-122"/>
              <a:cs typeface="+mn-ea"/>
              <a:sym typeface="+mn-lt"/>
            </a:endParaRPr>
          </a:p>
        </p:txBody>
      </p:sp>
      <p:cxnSp>
        <p:nvCxnSpPr>
          <p:cNvPr id="25" name="直接连接符 24"/>
          <p:cNvCxnSpPr/>
          <p:nvPr/>
        </p:nvCxnSpPr>
        <p:spPr>
          <a:xfrm>
            <a:off x="1032638" y="876556"/>
            <a:ext cx="640345" cy="0"/>
          </a:xfrm>
          <a:prstGeom prst="line">
            <a:avLst/>
          </a:prstGeom>
          <a:ln w="9525">
            <a:solidFill>
              <a:srgbClr val="1B4367"/>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a:off x="0" y="494590"/>
            <a:ext cx="1032638" cy="0"/>
          </a:xfrm>
          <a:prstGeom prst="line">
            <a:avLst/>
          </a:prstGeom>
          <a:ln w="38100">
            <a:solidFill>
              <a:srgbClr val="1B4367"/>
            </a:solidFill>
            <a:prstDash val="solid"/>
          </a:ln>
        </p:spPr>
        <p:style>
          <a:lnRef idx="1">
            <a:schemeClr val="accent1"/>
          </a:lnRef>
          <a:fillRef idx="0">
            <a:schemeClr val="accent1"/>
          </a:fillRef>
          <a:effectRef idx="0">
            <a:schemeClr val="accent1"/>
          </a:effectRef>
          <a:fontRef idx="minor">
            <a:schemeClr val="tx1"/>
          </a:fontRef>
        </p:style>
      </p:cxnSp>
      <p:sp>
        <p:nvSpPr>
          <p:cNvPr id="27" name="文本框 15"/>
          <p:cNvSpPr txBox="1"/>
          <p:nvPr/>
        </p:nvSpPr>
        <p:spPr>
          <a:xfrm>
            <a:off x="4299005" y="177484"/>
            <a:ext cx="2417939" cy="584775"/>
          </a:xfrm>
          <a:prstGeom prst="rect">
            <a:avLst/>
          </a:prstGeom>
          <a:noFill/>
        </p:spPr>
        <p:txBody>
          <a:bodyPr wrap="square" lIns="91440" tIns="45720" rIns="91440" bIns="45720" rtlCol="0">
            <a:spAutoFit/>
          </a:bodyPr>
          <a:lstStyle/>
          <a:p>
            <a:r>
              <a:rPr lang="zh-CN" altLang="en-US" sz="3200" b="1" dirty="0" smtClean="0">
                <a:solidFill>
                  <a:srgbClr val="1B4367"/>
                </a:solidFill>
                <a:latin typeface="黑体" panose="02010609060101010101" pitchFamily="49" charset="-122"/>
                <a:ea typeface="黑体" panose="02010609060101010101" pitchFamily="49" charset="-122"/>
                <a:cs typeface="+mn-ea"/>
                <a:sym typeface="+mn-lt"/>
              </a:rPr>
              <a:t>原理与实现</a:t>
            </a:r>
            <a:endParaRPr lang="zh-CN" altLang="en-US" sz="3200" b="1" dirty="0">
              <a:solidFill>
                <a:srgbClr val="1B4367"/>
              </a:solidFill>
              <a:latin typeface="黑体" panose="02010609060101010101" pitchFamily="49" charset="-122"/>
              <a:ea typeface="黑体" panose="02010609060101010101" pitchFamily="49" charset="-122"/>
              <a:cs typeface="+mn-ea"/>
              <a:sym typeface="+mn-lt"/>
            </a:endParaRPr>
          </a:p>
        </p:txBody>
      </p:sp>
      <p:cxnSp>
        <p:nvCxnSpPr>
          <p:cNvPr id="28" name="直接连接符 27"/>
          <p:cNvCxnSpPr/>
          <p:nvPr/>
        </p:nvCxnSpPr>
        <p:spPr>
          <a:xfrm>
            <a:off x="2938968" y="494590"/>
            <a:ext cx="1255345" cy="0"/>
          </a:xfrm>
          <a:prstGeom prst="line">
            <a:avLst/>
          </a:prstGeom>
          <a:ln w="38100">
            <a:solidFill>
              <a:srgbClr val="1B4367"/>
            </a:solidFill>
            <a:prstDash val="sysDash"/>
          </a:ln>
        </p:spPr>
        <p:style>
          <a:lnRef idx="1">
            <a:schemeClr val="accent1"/>
          </a:lnRef>
          <a:fillRef idx="0">
            <a:schemeClr val="accent1"/>
          </a:fillRef>
          <a:effectRef idx="0">
            <a:schemeClr val="accent1"/>
          </a:effectRef>
          <a:fontRef idx="minor">
            <a:schemeClr val="tx1"/>
          </a:fontRef>
        </p:style>
      </p:cxnSp>
      <p:sp>
        <p:nvSpPr>
          <p:cNvPr id="29" name="文本框 15"/>
          <p:cNvSpPr txBox="1"/>
          <p:nvPr/>
        </p:nvSpPr>
        <p:spPr>
          <a:xfrm>
            <a:off x="7733337" y="269817"/>
            <a:ext cx="1302354" cy="400110"/>
          </a:xfrm>
          <a:prstGeom prst="rect">
            <a:avLst/>
          </a:prstGeom>
          <a:noFill/>
        </p:spPr>
        <p:txBody>
          <a:bodyPr wrap="square" lIns="91440" tIns="45720" rIns="91440" bIns="45720" rtlCol="0">
            <a:spAutoFit/>
          </a:bodyPr>
          <a:lstStyle/>
          <a:p>
            <a:r>
              <a:rPr lang="zh-CN" altLang="en-US" sz="2000" b="1" dirty="0" smtClean="0">
                <a:solidFill>
                  <a:srgbClr val="1B4367">
                    <a:alpha val="30000"/>
                  </a:srgbClr>
                </a:solidFill>
                <a:latin typeface="黑体" panose="02010609060101010101" pitchFamily="49" charset="-122"/>
                <a:ea typeface="黑体" panose="02010609060101010101" pitchFamily="49" charset="-122"/>
                <a:cs typeface="+mn-ea"/>
                <a:sym typeface="+mn-lt"/>
              </a:rPr>
              <a:t>测试分析</a:t>
            </a:r>
            <a:endParaRPr lang="zh-CN" altLang="en-US" sz="2000" b="1" dirty="0">
              <a:solidFill>
                <a:srgbClr val="1B4367">
                  <a:alpha val="30000"/>
                </a:srgbClr>
              </a:solidFill>
              <a:latin typeface="黑体" panose="02010609060101010101" pitchFamily="49" charset="-122"/>
              <a:ea typeface="黑体" panose="02010609060101010101" pitchFamily="49" charset="-122"/>
              <a:cs typeface="+mn-ea"/>
              <a:sym typeface="+mn-lt"/>
            </a:endParaRPr>
          </a:p>
        </p:txBody>
      </p:sp>
      <p:cxnSp>
        <p:nvCxnSpPr>
          <p:cNvPr id="30" name="直接连接符 29"/>
          <p:cNvCxnSpPr/>
          <p:nvPr/>
        </p:nvCxnSpPr>
        <p:spPr>
          <a:xfrm>
            <a:off x="6579126" y="494590"/>
            <a:ext cx="1154211" cy="0"/>
          </a:xfrm>
          <a:prstGeom prst="line">
            <a:avLst/>
          </a:prstGeom>
          <a:ln w="38100">
            <a:solidFill>
              <a:srgbClr val="1B4367"/>
            </a:solidFill>
            <a:prstDash val="sysDash"/>
          </a:ln>
        </p:spPr>
        <p:style>
          <a:lnRef idx="1">
            <a:schemeClr val="accent1"/>
          </a:lnRef>
          <a:fillRef idx="0">
            <a:schemeClr val="accent1"/>
          </a:fillRef>
          <a:effectRef idx="0">
            <a:schemeClr val="accent1"/>
          </a:effectRef>
          <a:fontRef idx="minor">
            <a:schemeClr val="tx1"/>
          </a:fontRef>
        </p:style>
      </p:cxnSp>
      <p:sp>
        <p:nvSpPr>
          <p:cNvPr id="31" name="文本框 15"/>
          <p:cNvSpPr txBox="1"/>
          <p:nvPr/>
        </p:nvSpPr>
        <p:spPr>
          <a:xfrm>
            <a:off x="9497936" y="269817"/>
            <a:ext cx="1216732" cy="400110"/>
          </a:xfrm>
          <a:prstGeom prst="rect">
            <a:avLst/>
          </a:prstGeom>
          <a:noFill/>
        </p:spPr>
        <p:txBody>
          <a:bodyPr wrap="square" lIns="91440" tIns="45720" rIns="91440" bIns="45720" rtlCol="0">
            <a:spAutoFit/>
          </a:bodyPr>
          <a:lstStyle/>
          <a:p>
            <a:r>
              <a:rPr lang="zh-CN" altLang="en-US" sz="2000" b="1" dirty="0" smtClean="0">
                <a:solidFill>
                  <a:srgbClr val="1B4367">
                    <a:alpha val="30000"/>
                  </a:srgbClr>
                </a:solidFill>
                <a:latin typeface="黑体" panose="02010609060101010101" pitchFamily="49" charset="-122"/>
                <a:ea typeface="黑体" panose="02010609060101010101" pitchFamily="49" charset="-122"/>
                <a:cs typeface="+mn-ea"/>
                <a:sym typeface="+mn-lt"/>
              </a:rPr>
              <a:t>结果讨论</a:t>
            </a:r>
            <a:endParaRPr lang="zh-CN" altLang="en-US" sz="2000" b="1" dirty="0">
              <a:solidFill>
                <a:srgbClr val="1B4367">
                  <a:alpha val="30000"/>
                </a:srgbClr>
              </a:solidFill>
              <a:latin typeface="黑体" panose="02010609060101010101" pitchFamily="49" charset="-122"/>
              <a:ea typeface="黑体" panose="02010609060101010101" pitchFamily="49" charset="-122"/>
              <a:cs typeface="+mn-ea"/>
              <a:sym typeface="+mn-lt"/>
            </a:endParaRPr>
          </a:p>
        </p:txBody>
      </p:sp>
      <p:cxnSp>
        <p:nvCxnSpPr>
          <p:cNvPr id="32" name="直接连接符 31"/>
          <p:cNvCxnSpPr/>
          <p:nvPr/>
        </p:nvCxnSpPr>
        <p:spPr>
          <a:xfrm>
            <a:off x="8949296" y="494590"/>
            <a:ext cx="548640" cy="0"/>
          </a:xfrm>
          <a:prstGeom prst="line">
            <a:avLst/>
          </a:prstGeom>
          <a:ln w="38100">
            <a:solidFill>
              <a:srgbClr val="1B4367"/>
            </a:solidFill>
            <a:prstDash val="sysDash"/>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a:off x="10714668" y="494590"/>
            <a:ext cx="1492831" cy="0"/>
          </a:xfrm>
          <a:prstGeom prst="line">
            <a:avLst/>
          </a:prstGeom>
          <a:ln w="38100">
            <a:solidFill>
              <a:srgbClr val="1B4367"/>
            </a:solidFill>
            <a:prstDash val="dashDot"/>
          </a:ln>
        </p:spPr>
        <p:style>
          <a:lnRef idx="1">
            <a:schemeClr val="accent1"/>
          </a:lnRef>
          <a:fillRef idx="0">
            <a:schemeClr val="accent1"/>
          </a:fillRef>
          <a:effectRef idx="0">
            <a:schemeClr val="accent1"/>
          </a:effectRef>
          <a:fontRef idx="minor">
            <a:schemeClr val="tx1"/>
          </a:fontRef>
        </p:style>
      </p:cxnSp>
      <p:pic>
        <p:nvPicPr>
          <p:cNvPr id="34" name="图片 3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7691" y="51020"/>
            <a:ext cx="885404" cy="885404"/>
          </a:xfrm>
          <a:prstGeom prst="rect">
            <a:avLst/>
          </a:prstGeom>
        </p:spPr>
      </p:pic>
      <p:sp>
        <p:nvSpPr>
          <p:cNvPr id="23" name="TextBox 1210"/>
          <p:cNvSpPr/>
          <p:nvPr/>
        </p:nvSpPr>
        <p:spPr>
          <a:xfrm>
            <a:off x="3528802" y="720513"/>
            <a:ext cx="3958344" cy="461665"/>
          </a:xfrm>
          <a:prstGeom prst="rect">
            <a:avLst/>
          </a:prstGeom>
          <a:noFill/>
          <a:ln w="9525">
            <a:noFill/>
            <a:miter/>
          </a:ln>
          <a:extLst>
            <a:ext uri="{909E8E84-426E-40DD-AFC4-6F175D3DCCD1}">
              <a14:hiddenFill xmlns:a14="http://schemas.microsoft.com/office/drawing/2010/main">
                <a:solidFill>
                  <a:srgbClr val="5CA0B4"/>
                </a:solidFill>
              </a14:hiddenFill>
            </a:ext>
          </a:extLst>
        </p:spPr>
        <p:txBody>
          <a:bodyPr wrap="square" lIns="91440" tIns="45720" rIns="91440" bIns="45720">
            <a:spAutoFit/>
          </a:bodyPr>
          <a:lstStyle/>
          <a:p>
            <a:pPr lvl="0"/>
            <a:r>
              <a:rPr lang="zh-CN" altLang="en-US" sz="2400" b="1" dirty="0" smtClean="0">
                <a:solidFill>
                  <a:srgbClr val="1B4367"/>
                </a:solidFill>
                <a:latin typeface="黑体" panose="02010609060101010101" pitchFamily="49" charset="-122"/>
                <a:ea typeface="黑体" panose="02010609060101010101" pitchFamily="49" charset="-122"/>
                <a:cs typeface="+mn-ea"/>
                <a:sym typeface="+mn-lt"/>
              </a:rPr>
              <a:t>慢</a:t>
            </a:r>
            <a:r>
              <a:rPr lang="zh-CN" altLang="en-US" sz="2400" b="1" dirty="0">
                <a:solidFill>
                  <a:srgbClr val="1B4367"/>
                </a:solidFill>
                <a:latin typeface="黑体" panose="02010609060101010101" pitchFamily="49" charset="-122"/>
                <a:ea typeface="黑体" panose="02010609060101010101" pitchFamily="49" charset="-122"/>
                <a:cs typeface="+mn-ea"/>
                <a:sym typeface="+mn-lt"/>
              </a:rPr>
              <a:t>通道</a:t>
            </a:r>
            <a:r>
              <a:rPr lang="en-US" altLang="zh-CN" sz="2400" b="1" dirty="0">
                <a:solidFill>
                  <a:srgbClr val="1B4367"/>
                </a:solidFill>
                <a:latin typeface="黑体" panose="02010609060101010101" pitchFamily="49" charset="-122"/>
                <a:ea typeface="黑体" panose="02010609060101010101" pitchFamily="49" charset="-122"/>
                <a:cs typeface="+mn-ea"/>
                <a:sym typeface="+mn-lt"/>
              </a:rPr>
              <a:t>—</a:t>
            </a:r>
            <a:r>
              <a:rPr lang="zh-CN" altLang="en-US" sz="2400" b="1" dirty="0">
                <a:solidFill>
                  <a:srgbClr val="1B4367"/>
                </a:solidFill>
                <a:latin typeface="黑体" panose="02010609060101010101" pitchFamily="49" charset="-122"/>
                <a:ea typeface="黑体" panose="02010609060101010101" pitchFamily="49" charset="-122"/>
                <a:cs typeface="+mn-ea"/>
                <a:sym typeface="+mn-lt"/>
              </a:rPr>
              <a:t>积分窗口信号</a:t>
            </a:r>
            <a:r>
              <a:rPr lang="zh-CN" altLang="en-US" sz="2400" b="1" dirty="0" smtClean="0">
                <a:solidFill>
                  <a:srgbClr val="1B4367"/>
                </a:solidFill>
                <a:latin typeface="黑体" panose="02010609060101010101" pitchFamily="49" charset="-122"/>
                <a:ea typeface="黑体" panose="02010609060101010101" pitchFamily="49" charset="-122"/>
                <a:cs typeface="+mn-ea"/>
                <a:sym typeface="+mn-lt"/>
              </a:rPr>
              <a:t>生成</a:t>
            </a:r>
            <a:endParaRPr lang="zh-CN" altLang="en-US" sz="2400" b="1" dirty="0">
              <a:solidFill>
                <a:srgbClr val="1B4367"/>
              </a:solidFill>
              <a:latin typeface="黑体" panose="02010609060101010101" pitchFamily="49" charset="-122"/>
              <a:ea typeface="黑体" panose="02010609060101010101" pitchFamily="49" charset="-122"/>
              <a:cs typeface="+mn-ea"/>
              <a:sym typeface="+mn-lt"/>
            </a:endParaRPr>
          </a:p>
        </p:txBody>
      </p:sp>
      <p:sp>
        <p:nvSpPr>
          <p:cNvPr id="2" name="椭圆 1"/>
          <p:cNvSpPr/>
          <p:nvPr/>
        </p:nvSpPr>
        <p:spPr>
          <a:xfrm>
            <a:off x="8318500" y="3606800"/>
            <a:ext cx="304800" cy="304800"/>
          </a:xfrm>
          <a:prstGeom prst="ellipse">
            <a:avLst/>
          </a:prstGeom>
          <a:noFill/>
          <a:ln w="38100">
            <a:solidFill>
              <a:srgbClr val="D552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椭圆 34"/>
          <p:cNvSpPr/>
          <p:nvPr/>
        </p:nvSpPr>
        <p:spPr>
          <a:xfrm>
            <a:off x="9428086" y="3727125"/>
            <a:ext cx="335280" cy="304800"/>
          </a:xfrm>
          <a:prstGeom prst="ellipse">
            <a:avLst/>
          </a:prstGeom>
          <a:noFill/>
          <a:ln w="38100">
            <a:solidFill>
              <a:srgbClr val="D552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21666646"/>
      </p:ext>
    </p:extLst>
  </p:cSld>
  <p:clrMapOvr>
    <a:masterClrMapping/>
  </p:clrMapOvr>
  <mc:AlternateContent xmlns:mc="http://schemas.openxmlformats.org/markup-compatibility/2006" xmlns:p14="http://schemas.microsoft.com/office/powerpoint/2010/main">
    <mc:Choice Requires="p14">
      <p:transition spd="slow" p14:dur="1600" advTm="51130">
        <p14:gallery dir="l"/>
      </p:transition>
    </mc:Choice>
    <mc:Fallback xmlns="">
      <p:transition spd="slow" advTm="5113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4"/>
                                        </p:tgtEl>
                                        <p:attrNameLst>
                                          <p:attrName>ppt_y</p:attrName>
                                        </p:attrNameLst>
                                      </p:cBhvr>
                                      <p:tavLst>
                                        <p:tav tm="0">
                                          <p:val>
                                            <p:strVal val="#ppt_y"/>
                                          </p:val>
                                        </p:tav>
                                        <p:tav tm="100000">
                                          <p:val>
                                            <p:strVal val="#ppt_y"/>
                                          </p:val>
                                        </p:tav>
                                      </p:tavLst>
                                    </p:anim>
                                    <p:anim calcmode="lin" valueType="num">
                                      <p:cBhvr>
                                        <p:cTn id="9" dur="500" fill="hold"/>
                                        <p:tgtEl>
                                          <p:spTgt spid="24"/>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4"/>
                                        </p:tgtEl>
                                      </p:cBhvr>
                                    </p:animEffect>
                                  </p:childTnLst>
                                </p:cTn>
                              </p:par>
                              <p:par>
                                <p:cTn id="12" presetID="22" presetClass="entr" presetSubtype="8" fill="hold" nodeType="withEffect">
                                  <p:stCondLst>
                                    <p:cond delay="0"/>
                                  </p:stCondLst>
                                  <p:childTnLst>
                                    <p:set>
                                      <p:cBhvr>
                                        <p:cTn id="13" dur="1" fill="hold">
                                          <p:stCondLst>
                                            <p:cond delay="0"/>
                                          </p:stCondLst>
                                        </p:cTn>
                                        <p:tgtEl>
                                          <p:spTgt spid="25"/>
                                        </p:tgtEl>
                                        <p:attrNameLst>
                                          <p:attrName>style.visibility</p:attrName>
                                        </p:attrNameLst>
                                      </p:cBhvr>
                                      <p:to>
                                        <p:strVal val="visible"/>
                                      </p:to>
                                    </p:set>
                                    <p:animEffect transition="in" filter="wipe(left)">
                                      <p:cBhvr>
                                        <p:cTn id="14" dur="300"/>
                                        <p:tgtEl>
                                          <p:spTgt spid="25"/>
                                        </p:tgtEl>
                                      </p:cBhvr>
                                    </p:animEffect>
                                  </p:childTnLst>
                                </p:cTn>
                              </p:par>
                              <p:par>
                                <p:cTn id="15" presetID="22" presetClass="entr" presetSubtype="8" fill="hold" nodeType="with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wipe(left)">
                                      <p:cBhvr>
                                        <p:cTn id="17" dur="300"/>
                                        <p:tgtEl>
                                          <p:spTgt spid="26"/>
                                        </p:tgtEl>
                                      </p:cBhvr>
                                    </p:animEffect>
                                  </p:childTnLst>
                                </p:cTn>
                              </p:par>
                              <p:par>
                                <p:cTn id="18" presetID="41" presetClass="entr" presetSubtype="0" fill="hold" grpId="0" nodeType="withEffect">
                                  <p:stCondLst>
                                    <p:cond delay="0"/>
                                  </p:stCondLst>
                                  <p:iterate type="lt">
                                    <p:tmPct val="10000"/>
                                  </p:iterate>
                                  <p:childTnLst>
                                    <p:set>
                                      <p:cBhvr>
                                        <p:cTn id="19" dur="1" fill="hold">
                                          <p:stCondLst>
                                            <p:cond delay="0"/>
                                          </p:stCondLst>
                                        </p:cTn>
                                        <p:tgtEl>
                                          <p:spTgt spid="27"/>
                                        </p:tgtEl>
                                        <p:attrNameLst>
                                          <p:attrName>style.visibility</p:attrName>
                                        </p:attrNameLst>
                                      </p:cBhvr>
                                      <p:to>
                                        <p:strVal val="visible"/>
                                      </p:to>
                                    </p:set>
                                    <p:anim calcmode="lin" valueType="num">
                                      <p:cBhvr>
                                        <p:cTn id="20" dur="500" fill="hold"/>
                                        <p:tgtEl>
                                          <p:spTgt spid="27"/>
                                        </p:tgtEl>
                                        <p:attrNameLst>
                                          <p:attrName>ppt_x</p:attrName>
                                        </p:attrNameLst>
                                      </p:cBhvr>
                                      <p:tavLst>
                                        <p:tav tm="0">
                                          <p:val>
                                            <p:strVal val="#ppt_x"/>
                                          </p:val>
                                        </p:tav>
                                        <p:tav tm="50000">
                                          <p:val>
                                            <p:strVal val="#ppt_x+.1"/>
                                          </p:val>
                                        </p:tav>
                                        <p:tav tm="100000">
                                          <p:val>
                                            <p:strVal val="#ppt_x"/>
                                          </p:val>
                                        </p:tav>
                                      </p:tavLst>
                                    </p:anim>
                                    <p:anim calcmode="lin" valueType="num">
                                      <p:cBhvr>
                                        <p:cTn id="21" dur="500" fill="hold"/>
                                        <p:tgtEl>
                                          <p:spTgt spid="27"/>
                                        </p:tgtEl>
                                        <p:attrNameLst>
                                          <p:attrName>ppt_y</p:attrName>
                                        </p:attrNameLst>
                                      </p:cBhvr>
                                      <p:tavLst>
                                        <p:tav tm="0">
                                          <p:val>
                                            <p:strVal val="#ppt_y"/>
                                          </p:val>
                                        </p:tav>
                                        <p:tav tm="100000">
                                          <p:val>
                                            <p:strVal val="#ppt_y"/>
                                          </p:val>
                                        </p:tav>
                                      </p:tavLst>
                                    </p:anim>
                                    <p:anim calcmode="lin" valueType="num">
                                      <p:cBhvr>
                                        <p:cTn id="22" dur="500" fill="hold"/>
                                        <p:tgtEl>
                                          <p:spTgt spid="27"/>
                                        </p:tgtEl>
                                        <p:attrNameLst>
                                          <p:attrName>ppt_h</p:attrName>
                                        </p:attrNameLst>
                                      </p:cBhvr>
                                      <p:tavLst>
                                        <p:tav tm="0">
                                          <p:val>
                                            <p:strVal val="#ppt_h/10"/>
                                          </p:val>
                                        </p:tav>
                                        <p:tav tm="50000">
                                          <p:val>
                                            <p:strVal val="#ppt_h+.01"/>
                                          </p:val>
                                        </p:tav>
                                        <p:tav tm="100000">
                                          <p:val>
                                            <p:strVal val="#ppt_h"/>
                                          </p:val>
                                        </p:tav>
                                      </p:tavLst>
                                    </p:anim>
                                    <p:anim calcmode="lin" valueType="num">
                                      <p:cBhvr>
                                        <p:cTn id="23" dur="500" fill="hold"/>
                                        <p:tgtEl>
                                          <p:spTgt spid="27"/>
                                        </p:tgtEl>
                                        <p:attrNameLst>
                                          <p:attrName>ppt_w</p:attrName>
                                        </p:attrNameLst>
                                      </p:cBhvr>
                                      <p:tavLst>
                                        <p:tav tm="0">
                                          <p:val>
                                            <p:strVal val="#ppt_w/10"/>
                                          </p:val>
                                        </p:tav>
                                        <p:tav tm="50000">
                                          <p:val>
                                            <p:strVal val="#ppt_w+.01"/>
                                          </p:val>
                                        </p:tav>
                                        <p:tav tm="100000">
                                          <p:val>
                                            <p:strVal val="#ppt_w"/>
                                          </p:val>
                                        </p:tav>
                                      </p:tavLst>
                                    </p:anim>
                                    <p:animEffect transition="in" filter="fade">
                                      <p:cBhvr>
                                        <p:cTn id="24" dur="500" tmFilter="0,0; .5, 1; 1, 1"/>
                                        <p:tgtEl>
                                          <p:spTgt spid="27"/>
                                        </p:tgtEl>
                                      </p:cBhvr>
                                    </p:animEffect>
                                  </p:childTnLst>
                                </p:cTn>
                              </p:par>
                              <p:par>
                                <p:cTn id="25" presetID="22" presetClass="entr" presetSubtype="8" fill="hold" nodeType="with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300"/>
                                        <p:tgtEl>
                                          <p:spTgt spid="28"/>
                                        </p:tgtEl>
                                      </p:cBhvr>
                                    </p:animEffect>
                                  </p:childTnLst>
                                </p:cTn>
                              </p:par>
                              <p:par>
                                <p:cTn id="28" presetID="41" presetClass="entr" presetSubtype="0" fill="hold" grpId="0" nodeType="withEffect">
                                  <p:stCondLst>
                                    <p:cond delay="0"/>
                                  </p:stCondLst>
                                  <p:iterate type="lt">
                                    <p:tmPct val="10000"/>
                                  </p:iterate>
                                  <p:childTnLst>
                                    <p:set>
                                      <p:cBhvr>
                                        <p:cTn id="29" dur="1" fill="hold">
                                          <p:stCondLst>
                                            <p:cond delay="0"/>
                                          </p:stCondLst>
                                        </p:cTn>
                                        <p:tgtEl>
                                          <p:spTgt spid="29"/>
                                        </p:tgtEl>
                                        <p:attrNameLst>
                                          <p:attrName>style.visibility</p:attrName>
                                        </p:attrNameLst>
                                      </p:cBhvr>
                                      <p:to>
                                        <p:strVal val="visible"/>
                                      </p:to>
                                    </p:set>
                                    <p:anim calcmode="lin" valueType="num">
                                      <p:cBhvr>
                                        <p:cTn id="30" dur="500" fill="hold"/>
                                        <p:tgtEl>
                                          <p:spTgt spid="29"/>
                                        </p:tgtEl>
                                        <p:attrNameLst>
                                          <p:attrName>ppt_x</p:attrName>
                                        </p:attrNameLst>
                                      </p:cBhvr>
                                      <p:tavLst>
                                        <p:tav tm="0">
                                          <p:val>
                                            <p:strVal val="#ppt_x"/>
                                          </p:val>
                                        </p:tav>
                                        <p:tav tm="50000">
                                          <p:val>
                                            <p:strVal val="#ppt_x+.1"/>
                                          </p:val>
                                        </p:tav>
                                        <p:tav tm="100000">
                                          <p:val>
                                            <p:strVal val="#ppt_x"/>
                                          </p:val>
                                        </p:tav>
                                      </p:tavLst>
                                    </p:anim>
                                    <p:anim calcmode="lin" valueType="num">
                                      <p:cBhvr>
                                        <p:cTn id="31" dur="500" fill="hold"/>
                                        <p:tgtEl>
                                          <p:spTgt spid="29"/>
                                        </p:tgtEl>
                                        <p:attrNameLst>
                                          <p:attrName>ppt_y</p:attrName>
                                        </p:attrNameLst>
                                      </p:cBhvr>
                                      <p:tavLst>
                                        <p:tav tm="0">
                                          <p:val>
                                            <p:strVal val="#ppt_y"/>
                                          </p:val>
                                        </p:tav>
                                        <p:tav tm="100000">
                                          <p:val>
                                            <p:strVal val="#ppt_y"/>
                                          </p:val>
                                        </p:tav>
                                      </p:tavLst>
                                    </p:anim>
                                    <p:anim calcmode="lin" valueType="num">
                                      <p:cBhvr>
                                        <p:cTn id="32" dur="500" fill="hold"/>
                                        <p:tgtEl>
                                          <p:spTgt spid="29"/>
                                        </p:tgtEl>
                                        <p:attrNameLst>
                                          <p:attrName>ppt_h</p:attrName>
                                        </p:attrNameLst>
                                      </p:cBhvr>
                                      <p:tavLst>
                                        <p:tav tm="0">
                                          <p:val>
                                            <p:strVal val="#ppt_h/10"/>
                                          </p:val>
                                        </p:tav>
                                        <p:tav tm="50000">
                                          <p:val>
                                            <p:strVal val="#ppt_h+.01"/>
                                          </p:val>
                                        </p:tav>
                                        <p:tav tm="100000">
                                          <p:val>
                                            <p:strVal val="#ppt_h"/>
                                          </p:val>
                                        </p:tav>
                                      </p:tavLst>
                                    </p:anim>
                                    <p:anim calcmode="lin" valueType="num">
                                      <p:cBhvr>
                                        <p:cTn id="33" dur="500" fill="hold"/>
                                        <p:tgtEl>
                                          <p:spTgt spid="29"/>
                                        </p:tgtEl>
                                        <p:attrNameLst>
                                          <p:attrName>ppt_w</p:attrName>
                                        </p:attrNameLst>
                                      </p:cBhvr>
                                      <p:tavLst>
                                        <p:tav tm="0">
                                          <p:val>
                                            <p:strVal val="#ppt_w/10"/>
                                          </p:val>
                                        </p:tav>
                                        <p:tav tm="50000">
                                          <p:val>
                                            <p:strVal val="#ppt_w+.01"/>
                                          </p:val>
                                        </p:tav>
                                        <p:tav tm="100000">
                                          <p:val>
                                            <p:strVal val="#ppt_w"/>
                                          </p:val>
                                        </p:tav>
                                      </p:tavLst>
                                    </p:anim>
                                    <p:animEffect transition="in" filter="fade">
                                      <p:cBhvr>
                                        <p:cTn id="34" dur="500" tmFilter="0,0; .5, 1; 1, 1"/>
                                        <p:tgtEl>
                                          <p:spTgt spid="29"/>
                                        </p:tgtEl>
                                      </p:cBhvr>
                                    </p:animEffect>
                                  </p:childTnLst>
                                </p:cTn>
                              </p:par>
                              <p:par>
                                <p:cTn id="35" presetID="22" presetClass="entr" presetSubtype="8" fill="hold" nodeType="withEffect">
                                  <p:stCondLst>
                                    <p:cond delay="0"/>
                                  </p:stCondLst>
                                  <p:childTnLst>
                                    <p:set>
                                      <p:cBhvr>
                                        <p:cTn id="36" dur="1" fill="hold">
                                          <p:stCondLst>
                                            <p:cond delay="0"/>
                                          </p:stCondLst>
                                        </p:cTn>
                                        <p:tgtEl>
                                          <p:spTgt spid="30"/>
                                        </p:tgtEl>
                                        <p:attrNameLst>
                                          <p:attrName>style.visibility</p:attrName>
                                        </p:attrNameLst>
                                      </p:cBhvr>
                                      <p:to>
                                        <p:strVal val="visible"/>
                                      </p:to>
                                    </p:set>
                                    <p:animEffect transition="in" filter="wipe(left)">
                                      <p:cBhvr>
                                        <p:cTn id="37" dur="300"/>
                                        <p:tgtEl>
                                          <p:spTgt spid="30"/>
                                        </p:tgtEl>
                                      </p:cBhvr>
                                    </p:animEffect>
                                  </p:childTnLst>
                                </p:cTn>
                              </p:par>
                              <p:par>
                                <p:cTn id="38" presetID="41" presetClass="entr" presetSubtype="0" fill="hold" grpId="0" nodeType="withEffect">
                                  <p:stCondLst>
                                    <p:cond delay="0"/>
                                  </p:stCondLst>
                                  <p:iterate type="lt">
                                    <p:tmPct val="10000"/>
                                  </p:iterate>
                                  <p:childTnLst>
                                    <p:set>
                                      <p:cBhvr>
                                        <p:cTn id="39" dur="1" fill="hold">
                                          <p:stCondLst>
                                            <p:cond delay="0"/>
                                          </p:stCondLst>
                                        </p:cTn>
                                        <p:tgtEl>
                                          <p:spTgt spid="31"/>
                                        </p:tgtEl>
                                        <p:attrNameLst>
                                          <p:attrName>style.visibility</p:attrName>
                                        </p:attrNameLst>
                                      </p:cBhvr>
                                      <p:to>
                                        <p:strVal val="visible"/>
                                      </p:to>
                                    </p:set>
                                    <p:anim calcmode="lin" valueType="num">
                                      <p:cBhvr>
                                        <p:cTn id="40" dur="500" fill="hold"/>
                                        <p:tgtEl>
                                          <p:spTgt spid="31"/>
                                        </p:tgtEl>
                                        <p:attrNameLst>
                                          <p:attrName>ppt_x</p:attrName>
                                        </p:attrNameLst>
                                      </p:cBhvr>
                                      <p:tavLst>
                                        <p:tav tm="0">
                                          <p:val>
                                            <p:strVal val="#ppt_x"/>
                                          </p:val>
                                        </p:tav>
                                        <p:tav tm="50000">
                                          <p:val>
                                            <p:strVal val="#ppt_x+.1"/>
                                          </p:val>
                                        </p:tav>
                                        <p:tav tm="100000">
                                          <p:val>
                                            <p:strVal val="#ppt_x"/>
                                          </p:val>
                                        </p:tav>
                                      </p:tavLst>
                                    </p:anim>
                                    <p:anim calcmode="lin" valueType="num">
                                      <p:cBhvr>
                                        <p:cTn id="41" dur="500" fill="hold"/>
                                        <p:tgtEl>
                                          <p:spTgt spid="31"/>
                                        </p:tgtEl>
                                        <p:attrNameLst>
                                          <p:attrName>ppt_y</p:attrName>
                                        </p:attrNameLst>
                                      </p:cBhvr>
                                      <p:tavLst>
                                        <p:tav tm="0">
                                          <p:val>
                                            <p:strVal val="#ppt_y"/>
                                          </p:val>
                                        </p:tav>
                                        <p:tav tm="100000">
                                          <p:val>
                                            <p:strVal val="#ppt_y"/>
                                          </p:val>
                                        </p:tav>
                                      </p:tavLst>
                                    </p:anim>
                                    <p:anim calcmode="lin" valueType="num">
                                      <p:cBhvr>
                                        <p:cTn id="42" dur="500" fill="hold"/>
                                        <p:tgtEl>
                                          <p:spTgt spid="31"/>
                                        </p:tgtEl>
                                        <p:attrNameLst>
                                          <p:attrName>ppt_h</p:attrName>
                                        </p:attrNameLst>
                                      </p:cBhvr>
                                      <p:tavLst>
                                        <p:tav tm="0">
                                          <p:val>
                                            <p:strVal val="#ppt_h/10"/>
                                          </p:val>
                                        </p:tav>
                                        <p:tav tm="50000">
                                          <p:val>
                                            <p:strVal val="#ppt_h+.01"/>
                                          </p:val>
                                        </p:tav>
                                        <p:tav tm="100000">
                                          <p:val>
                                            <p:strVal val="#ppt_h"/>
                                          </p:val>
                                        </p:tav>
                                      </p:tavLst>
                                    </p:anim>
                                    <p:anim calcmode="lin" valueType="num">
                                      <p:cBhvr>
                                        <p:cTn id="43" dur="500" fill="hold"/>
                                        <p:tgtEl>
                                          <p:spTgt spid="31"/>
                                        </p:tgtEl>
                                        <p:attrNameLst>
                                          <p:attrName>ppt_w</p:attrName>
                                        </p:attrNameLst>
                                      </p:cBhvr>
                                      <p:tavLst>
                                        <p:tav tm="0">
                                          <p:val>
                                            <p:strVal val="#ppt_w/10"/>
                                          </p:val>
                                        </p:tav>
                                        <p:tav tm="50000">
                                          <p:val>
                                            <p:strVal val="#ppt_w+.01"/>
                                          </p:val>
                                        </p:tav>
                                        <p:tav tm="100000">
                                          <p:val>
                                            <p:strVal val="#ppt_w"/>
                                          </p:val>
                                        </p:tav>
                                      </p:tavLst>
                                    </p:anim>
                                    <p:animEffect transition="in" filter="fade">
                                      <p:cBhvr>
                                        <p:cTn id="44" dur="500" tmFilter="0,0; .5, 1; 1, 1"/>
                                        <p:tgtEl>
                                          <p:spTgt spid="31"/>
                                        </p:tgtEl>
                                      </p:cBhvr>
                                    </p:animEffect>
                                  </p:childTnLst>
                                </p:cTn>
                              </p:par>
                              <p:par>
                                <p:cTn id="45" presetID="22" presetClass="entr" presetSubtype="8" fill="hold" nodeType="withEffect">
                                  <p:stCondLst>
                                    <p:cond delay="0"/>
                                  </p:stCondLst>
                                  <p:childTnLst>
                                    <p:set>
                                      <p:cBhvr>
                                        <p:cTn id="46" dur="1" fill="hold">
                                          <p:stCondLst>
                                            <p:cond delay="0"/>
                                          </p:stCondLst>
                                        </p:cTn>
                                        <p:tgtEl>
                                          <p:spTgt spid="32"/>
                                        </p:tgtEl>
                                        <p:attrNameLst>
                                          <p:attrName>style.visibility</p:attrName>
                                        </p:attrNameLst>
                                      </p:cBhvr>
                                      <p:to>
                                        <p:strVal val="visible"/>
                                      </p:to>
                                    </p:set>
                                    <p:animEffect transition="in" filter="wipe(left)">
                                      <p:cBhvr>
                                        <p:cTn id="47" dur="300"/>
                                        <p:tgtEl>
                                          <p:spTgt spid="32"/>
                                        </p:tgtEl>
                                      </p:cBhvr>
                                    </p:animEffect>
                                  </p:childTnLst>
                                </p:cTn>
                              </p:par>
                              <p:par>
                                <p:cTn id="48" presetID="22" presetClass="entr" presetSubtype="8" fill="hold" nodeType="with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wipe(left)">
                                      <p:cBhvr>
                                        <p:cTn id="50" dur="300"/>
                                        <p:tgtEl>
                                          <p:spTgt spid="33"/>
                                        </p:tgtEl>
                                      </p:cBhvr>
                                    </p:animEffect>
                                  </p:childTnLst>
                                </p:cTn>
                              </p:par>
                              <p:par>
                                <p:cTn id="51" presetID="14" presetClass="entr" presetSubtype="10" fill="hold" nodeType="withEffect">
                                  <p:stCondLst>
                                    <p:cond delay="0"/>
                                  </p:stCondLst>
                                  <p:childTnLst>
                                    <p:set>
                                      <p:cBhvr>
                                        <p:cTn id="52" dur="1" fill="hold">
                                          <p:stCondLst>
                                            <p:cond delay="0"/>
                                          </p:stCondLst>
                                        </p:cTn>
                                        <p:tgtEl>
                                          <p:spTgt spid="9"/>
                                        </p:tgtEl>
                                        <p:attrNameLst>
                                          <p:attrName>style.visibility</p:attrName>
                                        </p:attrNameLst>
                                      </p:cBhvr>
                                      <p:to>
                                        <p:strVal val="visible"/>
                                      </p:to>
                                    </p:set>
                                    <p:animEffect transition="in" filter="randombar(horizontal)">
                                      <p:cBhvr>
                                        <p:cTn id="53" dur="500"/>
                                        <p:tgtEl>
                                          <p:spTgt spid="9"/>
                                        </p:tgtEl>
                                      </p:cBhvr>
                                    </p:animEffect>
                                  </p:childTnLst>
                                </p:cTn>
                              </p:par>
                              <p:par>
                                <p:cTn id="54" presetID="42" presetClass="entr" presetSubtype="0" fill="hold" grpId="0" nodeType="with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1000" fill="hold"/>
                                        <p:tgtEl>
                                          <p:spTgt spid="23"/>
                                        </p:tgtEl>
                                        <p:attrNameLst>
                                          <p:attrName>ppt_y</p:attrName>
                                        </p:attrNameLst>
                                      </p:cBhvr>
                                      <p:tavLst>
                                        <p:tav tm="0">
                                          <p:val>
                                            <p:strVal val="#ppt_y+.1"/>
                                          </p:val>
                                        </p:tav>
                                        <p:tav tm="100000">
                                          <p:val>
                                            <p:strVal val="#ppt_y"/>
                                          </p:val>
                                        </p:tav>
                                      </p:tavLst>
                                    </p:anim>
                                  </p:childTnLst>
                                </p:cTn>
                              </p:par>
                            </p:childTnLst>
                          </p:cTn>
                        </p:par>
                        <p:par>
                          <p:cTn id="59" fill="hold">
                            <p:stCondLst>
                              <p:cond delay="1000"/>
                            </p:stCondLst>
                            <p:childTnLst>
                              <p:par>
                                <p:cTn id="60" presetID="42" presetClass="entr" presetSubtype="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Effect transition="in" filter="fade">
                                      <p:cBhvr>
                                        <p:cTn id="62" dur="1000"/>
                                        <p:tgtEl>
                                          <p:spTgt spid="46"/>
                                        </p:tgtEl>
                                      </p:cBhvr>
                                    </p:animEffect>
                                    <p:anim calcmode="lin" valueType="num">
                                      <p:cBhvr>
                                        <p:cTn id="63" dur="1000" fill="hold"/>
                                        <p:tgtEl>
                                          <p:spTgt spid="46"/>
                                        </p:tgtEl>
                                        <p:attrNameLst>
                                          <p:attrName>ppt_x</p:attrName>
                                        </p:attrNameLst>
                                      </p:cBhvr>
                                      <p:tavLst>
                                        <p:tav tm="0">
                                          <p:val>
                                            <p:strVal val="#ppt_x"/>
                                          </p:val>
                                        </p:tav>
                                        <p:tav tm="100000">
                                          <p:val>
                                            <p:strVal val="#ppt_x"/>
                                          </p:val>
                                        </p:tav>
                                      </p:tavLst>
                                    </p:anim>
                                    <p:anim calcmode="lin" valueType="num">
                                      <p:cBhvr>
                                        <p:cTn id="64" dur="1000" fill="hold"/>
                                        <p:tgtEl>
                                          <p:spTgt spid="46"/>
                                        </p:tgtEl>
                                        <p:attrNameLst>
                                          <p:attrName>ppt_y</p:attrName>
                                        </p:attrNameLst>
                                      </p:cBhvr>
                                      <p:tavLst>
                                        <p:tav tm="0">
                                          <p:val>
                                            <p:strVal val="#ppt_y+.1"/>
                                          </p:val>
                                        </p:tav>
                                        <p:tav tm="100000">
                                          <p:val>
                                            <p:strVal val="#ppt_y"/>
                                          </p:val>
                                        </p:tav>
                                      </p:tavLst>
                                    </p:anim>
                                  </p:childTnLst>
                                </p:cTn>
                              </p:par>
                            </p:childTnLst>
                          </p:cTn>
                        </p:par>
                        <p:par>
                          <p:cTn id="65" fill="hold">
                            <p:stCondLst>
                              <p:cond delay="2000"/>
                            </p:stCondLst>
                            <p:childTnLst>
                              <p:par>
                                <p:cTn id="66" presetID="42" presetClass="entr" presetSubtype="0" fill="hold" grpId="0" nodeType="after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fade">
                                      <p:cBhvr>
                                        <p:cTn id="68" dur="1000"/>
                                        <p:tgtEl>
                                          <p:spTgt spid="41"/>
                                        </p:tgtEl>
                                      </p:cBhvr>
                                    </p:animEffect>
                                    <p:anim calcmode="lin" valueType="num">
                                      <p:cBhvr>
                                        <p:cTn id="69" dur="1000" fill="hold"/>
                                        <p:tgtEl>
                                          <p:spTgt spid="41"/>
                                        </p:tgtEl>
                                        <p:attrNameLst>
                                          <p:attrName>ppt_x</p:attrName>
                                        </p:attrNameLst>
                                      </p:cBhvr>
                                      <p:tavLst>
                                        <p:tav tm="0">
                                          <p:val>
                                            <p:strVal val="#ppt_x"/>
                                          </p:val>
                                        </p:tav>
                                        <p:tav tm="100000">
                                          <p:val>
                                            <p:strVal val="#ppt_x"/>
                                          </p:val>
                                        </p:tav>
                                      </p:tavLst>
                                    </p:anim>
                                    <p:anim calcmode="lin" valueType="num">
                                      <p:cBhvr>
                                        <p:cTn id="70" dur="1000" fill="hold"/>
                                        <p:tgtEl>
                                          <p:spTgt spid="41"/>
                                        </p:tgtEl>
                                        <p:attrNameLst>
                                          <p:attrName>ppt_y</p:attrName>
                                        </p:attrNameLst>
                                      </p:cBhvr>
                                      <p:tavLst>
                                        <p:tav tm="0">
                                          <p:val>
                                            <p:strVal val="#ppt_y+.1"/>
                                          </p:val>
                                        </p:tav>
                                        <p:tav tm="100000">
                                          <p:val>
                                            <p:strVal val="#ppt_y"/>
                                          </p:val>
                                        </p:tav>
                                      </p:tavLst>
                                    </p:anim>
                                  </p:childTnLst>
                                </p:cTn>
                              </p:par>
                            </p:childTnLst>
                          </p:cTn>
                        </p:par>
                        <p:par>
                          <p:cTn id="71" fill="hold">
                            <p:stCondLst>
                              <p:cond delay="3000"/>
                            </p:stCondLst>
                            <p:childTnLst>
                              <p:par>
                                <p:cTn id="72" presetID="42" presetClass="entr" presetSubtype="0" fill="hold" grpId="0" nodeType="afterEffect">
                                  <p:stCondLst>
                                    <p:cond delay="0"/>
                                  </p:stCondLst>
                                  <p:childTnLst>
                                    <p:set>
                                      <p:cBhvr>
                                        <p:cTn id="73" dur="1" fill="hold">
                                          <p:stCondLst>
                                            <p:cond delay="0"/>
                                          </p:stCondLst>
                                        </p:cTn>
                                        <p:tgtEl>
                                          <p:spTgt spid="21"/>
                                        </p:tgtEl>
                                        <p:attrNameLst>
                                          <p:attrName>style.visibility</p:attrName>
                                        </p:attrNameLst>
                                      </p:cBhvr>
                                      <p:to>
                                        <p:strVal val="visible"/>
                                      </p:to>
                                    </p:set>
                                    <p:animEffect transition="in" filter="fade">
                                      <p:cBhvr>
                                        <p:cTn id="74" dur="1000"/>
                                        <p:tgtEl>
                                          <p:spTgt spid="21"/>
                                        </p:tgtEl>
                                      </p:cBhvr>
                                    </p:animEffect>
                                    <p:anim calcmode="lin" valueType="num">
                                      <p:cBhvr>
                                        <p:cTn id="75" dur="1000" fill="hold"/>
                                        <p:tgtEl>
                                          <p:spTgt spid="21"/>
                                        </p:tgtEl>
                                        <p:attrNameLst>
                                          <p:attrName>ppt_x</p:attrName>
                                        </p:attrNameLst>
                                      </p:cBhvr>
                                      <p:tavLst>
                                        <p:tav tm="0">
                                          <p:val>
                                            <p:strVal val="#ppt_x"/>
                                          </p:val>
                                        </p:tav>
                                        <p:tav tm="100000">
                                          <p:val>
                                            <p:strVal val="#ppt_x"/>
                                          </p:val>
                                        </p:tav>
                                      </p:tavLst>
                                    </p:anim>
                                    <p:anim calcmode="lin" valueType="num">
                                      <p:cBhvr>
                                        <p:cTn id="76" dur="1000" fill="hold"/>
                                        <p:tgtEl>
                                          <p:spTgt spid="21"/>
                                        </p:tgtEl>
                                        <p:attrNameLst>
                                          <p:attrName>ppt_y</p:attrName>
                                        </p:attrNameLst>
                                      </p:cBhvr>
                                      <p:tavLst>
                                        <p:tav tm="0">
                                          <p:val>
                                            <p:strVal val="#ppt_y+.1"/>
                                          </p:val>
                                        </p:tav>
                                        <p:tav tm="100000">
                                          <p:val>
                                            <p:strVal val="#ppt_y"/>
                                          </p:val>
                                        </p:tav>
                                      </p:tavLst>
                                    </p:anim>
                                  </p:childTnLst>
                                </p:cTn>
                              </p:par>
                              <p:par>
                                <p:cTn id="77" presetID="14" presetClass="entr" presetSubtype="10" fill="hold" grpId="0" nodeType="withEffect">
                                  <p:stCondLst>
                                    <p:cond delay="0"/>
                                  </p:stCondLst>
                                  <p:childTnLst>
                                    <p:set>
                                      <p:cBhvr>
                                        <p:cTn id="78" dur="1" fill="hold">
                                          <p:stCondLst>
                                            <p:cond delay="0"/>
                                          </p:stCondLst>
                                        </p:cTn>
                                        <p:tgtEl>
                                          <p:spTgt spid="2"/>
                                        </p:tgtEl>
                                        <p:attrNameLst>
                                          <p:attrName>style.visibility</p:attrName>
                                        </p:attrNameLst>
                                      </p:cBhvr>
                                      <p:to>
                                        <p:strVal val="visible"/>
                                      </p:to>
                                    </p:set>
                                    <p:animEffect transition="in" filter="randombar(horizontal)">
                                      <p:cBhvr>
                                        <p:cTn id="79" dur="500"/>
                                        <p:tgtEl>
                                          <p:spTgt spid="2"/>
                                        </p:tgtEl>
                                      </p:cBhvr>
                                    </p:animEffect>
                                  </p:childTnLst>
                                </p:cTn>
                              </p:par>
                              <p:par>
                                <p:cTn id="80" presetID="14" presetClass="entr" presetSubtype="10" fill="hold" grpId="0" nodeType="withEffect">
                                  <p:stCondLst>
                                    <p:cond delay="0"/>
                                  </p:stCondLst>
                                  <p:childTnLst>
                                    <p:set>
                                      <p:cBhvr>
                                        <p:cTn id="81" dur="1" fill="hold">
                                          <p:stCondLst>
                                            <p:cond delay="0"/>
                                          </p:stCondLst>
                                        </p:cTn>
                                        <p:tgtEl>
                                          <p:spTgt spid="35"/>
                                        </p:tgtEl>
                                        <p:attrNameLst>
                                          <p:attrName>style.visibility</p:attrName>
                                        </p:attrNameLst>
                                      </p:cBhvr>
                                      <p:to>
                                        <p:strVal val="visible"/>
                                      </p:to>
                                    </p:set>
                                    <p:animEffect transition="in" filter="randombar(horizontal)">
                                      <p:cBhvr>
                                        <p:cTn id="82" dur="500"/>
                                        <p:tgtEl>
                                          <p:spTgt spid="35"/>
                                        </p:tgtEl>
                                      </p:cBhvr>
                                    </p:animEffect>
                                  </p:childTnLst>
                                </p:cTn>
                              </p:par>
                            </p:childTnLst>
                          </p:cTn>
                        </p:par>
                        <p:par>
                          <p:cTn id="83" fill="hold">
                            <p:stCondLst>
                              <p:cond delay="4000"/>
                            </p:stCondLst>
                            <p:childTnLst>
                              <p:par>
                                <p:cTn id="84" presetID="42" presetClass="entr" presetSubtype="0" fill="hold" grpId="0" nodeType="afterEffect">
                                  <p:stCondLst>
                                    <p:cond delay="0"/>
                                  </p:stCondLst>
                                  <p:childTnLst>
                                    <p:set>
                                      <p:cBhvr>
                                        <p:cTn id="85" dur="1" fill="hold">
                                          <p:stCondLst>
                                            <p:cond delay="0"/>
                                          </p:stCondLst>
                                        </p:cTn>
                                        <p:tgtEl>
                                          <p:spTgt spid="22"/>
                                        </p:tgtEl>
                                        <p:attrNameLst>
                                          <p:attrName>style.visibility</p:attrName>
                                        </p:attrNameLst>
                                      </p:cBhvr>
                                      <p:to>
                                        <p:strVal val="visible"/>
                                      </p:to>
                                    </p:set>
                                    <p:animEffect transition="in" filter="fade">
                                      <p:cBhvr>
                                        <p:cTn id="86" dur="1000"/>
                                        <p:tgtEl>
                                          <p:spTgt spid="22"/>
                                        </p:tgtEl>
                                      </p:cBhvr>
                                    </p:animEffect>
                                    <p:anim calcmode="lin" valueType="num">
                                      <p:cBhvr>
                                        <p:cTn id="87" dur="1000" fill="hold"/>
                                        <p:tgtEl>
                                          <p:spTgt spid="22"/>
                                        </p:tgtEl>
                                        <p:attrNameLst>
                                          <p:attrName>ppt_x</p:attrName>
                                        </p:attrNameLst>
                                      </p:cBhvr>
                                      <p:tavLst>
                                        <p:tav tm="0">
                                          <p:val>
                                            <p:strVal val="#ppt_x"/>
                                          </p:val>
                                        </p:tav>
                                        <p:tav tm="100000">
                                          <p:val>
                                            <p:strVal val="#ppt_x"/>
                                          </p:val>
                                        </p:tav>
                                      </p:tavLst>
                                    </p:anim>
                                    <p:anim calcmode="lin" valueType="num">
                                      <p:cBhvr>
                                        <p:cTn id="88"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41" grpId="0"/>
      <p:bldP spid="46" grpId="0"/>
      <p:bldP spid="21" grpId="0"/>
      <p:bldP spid="24" grpId="0"/>
      <p:bldP spid="27" grpId="0"/>
      <p:bldP spid="29" grpId="0"/>
      <p:bldP spid="31" grpId="0"/>
      <p:bldP spid="23" grpId="0"/>
      <p:bldP spid="2" grpId="0" animBg="1"/>
      <p:bldP spid="3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1210"/>
          <p:cNvSpPr/>
          <p:nvPr/>
        </p:nvSpPr>
        <p:spPr>
          <a:xfrm>
            <a:off x="821283" y="1611732"/>
            <a:ext cx="2969082" cy="461665"/>
          </a:xfrm>
          <a:prstGeom prst="rect">
            <a:avLst/>
          </a:prstGeom>
          <a:noFill/>
          <a:ln w="9525">
            <a:noFill/>
            <a:miter/>
          </a:ln>
          <a:extLst>
            <a:ext uri="{909E8E84-426E-40DD-AFC4-6F175D3DCCD1}">
              <a14:hiddenFill xmlns:a14="http://schemas.microsoft.com/office/drawing/2010/main">
                <a:solidFill>
                  <a:srgbClr val="5CA0B4"/>
                </a:solidFill>
              </a14:hiddenFill>
            </a:ext>
          </a:extLst>
        </p:spPr>
        <p:txBody>
          <a:bodyPr wrap="none" lIns="91440" tIns="45720" rIns="91440" bIns="45720">
            <a:spAutoFit/>
          </a:bodyPr>
          <a:lstStyle/>
          <a:p>
            <a:pPr lvl="0" algn="r"/>
            <a:r>
              <a:rPr lang="zh-CN" altLang="en-US" sz="2400" b="1" dirty="0" smtClean="0">
                <a:solidFill>
                  <a:srgbClr val="1B4367"/>
                </a:solidFill>
                <a:latin typeface="黑体" panose="02010609060101010101" pitchFamily="49" charset="-122"/>
                <a:ea typeface="黑体" panose="02010609060101010101" pitchFamily="49" charset="-122"/>
                <a:cs typeface="+mn-ea"/>
                <a:sym typeface="+mn-lt"/>
              </a:rPr>
              <a:t>采用反褶积还原脉冲</a:t>
            </a:r>
            <a:endParaRPr lang="zh-CN" altLang="en-US" sz="2400" b="1" dirty="0">
              <a:solidFill>
                <a:srgbClr val="1B4367"/>
              </a:solidFill>
              <a:latin typeface="黑体" panose="02010609060101010101" pitchFamily="49" charset="-122"/>
              <a:ea typeface="黑体" panose="02010609060101010101" pitchFamily="49" charset="-122"/>
              <a:cs typeface="+mn-ea"/>
              <a:sym typeface="+mn-lt"/>
            </a:endParaRPr>
          </a:p>
        </p:txBody>
      </p:sp>
      <p:sp>
        <p:nvSpPr>
          <p:cNvPr id="8" name="矩形 7">
            <a:extLst>
              <a:ext uri="{FF2B5EF4-FFF2-40B4-BE49-F238E27FC236}">
                <a16:creationId xmlns:a16="http://schemas.microsoft.com/office/drawing/2014/main" id="{C3A9B532-8A6E-4525-9E54-CE31A9671361}"/>
              </a:ext>
            </a:extLst>
          </p:cNvPr>
          <p:cNvSpPr/>
          <p:nvPr/>
        </p:nvSpPr>
        <p:spPr>
          <a:xfrm>
            <a:off x="-1" y="6690993"/>
            <a:ext cx="12207499" cy="167008"/>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9" name="文本框 112">
            <a:extLst>
              <a:ext uri="{FF2B5EF4-FFF2-40B4-BE49-F238E27FC236}">
                <a16:creationId xmlns:a16="http://schemas.microsoft.com/office/drawing/2014/main" id="{EBF7E833-BCE1-41B2-873D-355B8AA93460}"/>
              </a:ext>
            </a:extLst>
          </p:cNvPr>
          <p:cNvSpPr txBox="1">
            <a:spLocks noChangeArrowheads="1"/>
          </p:cNvSpPr>
          <p:nvPr/>
        </p:nvSpPr>
        <p:spPr bwMode="auto">
          <a:xfrm>
            <a:off x="3238535" y="6414784"/>
            <a:ext cx="5730426"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9pPr>
          </a:lstStyle>
          <a:p>
            <a:pPr algn="ctr">
              <a:lnSpc>
                <a:spcPct val="100000"/>
              </a:lnSpc>
              <a:spcBef>
                <a:spcPct val="0"/>
              </a:spcBef>
              <a:buNone/>
            </a:pPr>
            <a:r>
              <a:rPr lang="zh-CN" altLang="en-US" sz="1350" dirty="0">
                <a:latin typeface="华文楷体" panose="02010600040101010101" pitchFamily="2" charset="-122"/>
                <a:ea typeface="华文楷体" panose="02010600040101010101" pitchFamily="2" charset="-122"/>
              </a:rPr>
              <a:t>全国核电子学与核探测技术学术年会</a:t>
            </a:r>
            <a:endParaRPr lang="en-US" altLang="zh-CN" sz="1350" dirty="0">
              <a:latin typeface="华文楷体" panose="02010600040101010101" pitchFamily="2" charset="-122"/>
              <a:ea typeface="华文楷体" panose="02010600040101010101" pitchFamily="2" charset="-122"/>
            </a:endParaRPr>
          </a:p>
        </p:txBody>
      </p:sp>
      <p:sp>
        <p:nvSpPr>
          <p:cNvPr id="34" name="文本框 33"/>
          <p:cNvSpPr txBox="1"/>
          <p:nvPr/>
        </p:nvSpPr>
        <p:spPr>
          <a:xfrm>
            <a:off x="1002496" y="250499"/>
            <a:ext cx="2029651" cy="400110"/>
          </a:xfrm>
          <a:prstGeom prst="rect">
            <a:avLst/>
          </a:prstGeom>
          <a:noFill/>
        </p:spPr>
        <p:txBody>
          <a:bodyPr wrap="square" lIns="91440" tIns="45720" rIns="91440" bIns="45720" rtlCol="0">
            <a:spAutoFit/>
          </a:bodyPr>
          <a:lstStyle/>
          <a:p>
            <a:r>
              <a:rPr lang="zh-CN" altLang="en-US" sz="2000" b="1" dirty="0" smtClean="0">
                <a:solidFill>
                  <a:srgbClr val="1B4367">
                    <a:alpha val="30000"/>
                  </a:srgbClr>
                </a:solidFill>
                <a:latin typeface="黑体" panose="02010609060101010101" pitchFamily="49" charset="-122"/>
                <a:ea typeface="黑体" panose="02010609060101010101" pitchFamily="49" charset="-122"/>
                <a:cs typeface="+mn-ea"/>
                <a:sym typeface="+mn-lt"/>
              </a:rPr>
              <a:t>研究背景及意义</a:t>
            </a:r>
            <a:endParaRPr lang="zh-CN" altLang="en-US" sz="2000" b="1" dirty="0">
              <a:solidFill>
                <a:srgbClr val="1B4367">
                  <a:alpha val="30000"/>
                </a:srgbClr>
              </a:solidFill>
              <a:latin typeface="黑体" panose="02010609060101010101" pitchFamily="49" charset="-122"/>
              <a:ea typeface="黑体" panose="02010609060101010101" pitchFamily="49" charset="-122"/>
              <a:cs typeface="+mn-ea"/>
              <a:sym typeface="+mn-lt"/>
            </a:endParaRPr>
          </a:p>
        </p:txBody>
      </p:sp>
      <p:cxnSp>
        <p:nvCxnSpPr>
          <p:cNvPr id="35" name="直接连接符 34"/>
          <p:cNvCxnSpPr/>
          <p:nvPr/>
        </p:nvCxnSpPr>
        <p:spPr>
          <a:xfrm>
            <a:off x="1032638" y="876556"/>
            <a:ext cx="640345" cy="0"/>
          </a:xfrm>
          <a:prstGeom prst="line">
            <a:avLst/>
          </a:prstGeom>
          <a:ln w="9525">
            <a:solidFill>
              <a:srgbClr val="1B4367"/>
            </a:solidFill>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a:off x="0" y="494590"/>
            <a:ext cx="1032638" cy="0"/>
          </a:xfrm>
          <a:prstGeom prst="line">
            <a:avLst/>
          </a:prstGeom>
          <a:ln w="38100">
            <a:solidFill>
              <a:srgbClr val="1B4367"/>
            </a:solidFill>
            <a:prstDash val="solid"/>
          </a:ln>
        </p:spPr>
        <p:style>
          <a:lnRef idx="1">
            <a:schemeClr val="accent1"/>
          </a:lnRef>
          <a:fillRef idx="0">
            <a:schemeClr val="accent1"/>
          </a:fillRef>
          <a:effectRef idx="0">
            <a:schemeClr val="accent1"/>
          </a:effectRef>
          <a:fontRef idx="minor">
            <a:schemeClr val="tx1"/>
          </a:fontRef>
        </p:style>
      </p:cxnSp>
      <p:sp>
        <p:nvSpPr>
          <p:cNvPr id="37" name="文本框 15"/>
          <p:cNvSpPr txBox="1"/>
          <p:nvPr/>
        </p:nvSpPr>
        <p:spPr>
          <a:xfrm>
            <a:off x="4299005" y="177484"/>
            <a:ext cx="2417939" cy="584775"/>
          </a:xfrm>
          <a:prstGeom prst="rect">
            <a:avLst/>
          </a:prstGeom>
          <a:noFill/>
        </p:spPr>
        <p:txBody>
          <a:bodyPr wrap="square" lIns="91440" tIns="45720" rIns="91440" bIns="45720" rtlCol="0">
            <a:spAutoFit/>
          </a:bodyPr>
          <a:lstStyle/>
          <a:p>
            <a:r>
              <a:rPr lang="zh-CN" altLang="en-US" sz="3200" b="1" dirty="0" smtClean="0">
                <a:solidFill>
                  <a:srgbClr val="1B4367"/>
                </a:solidFill>
                <a:latin typeface="黑体" panose="02010609060101010101" pitchFamily="49" charset="-122"/>
                <a:ea typeface="黑体" panose="02010609060101010101" pitchFamily="49" charset="-122"/>
                <a:cs typeface="+mn-ea"/>
                <a:sym typeface="+mn-lt"/>
              </a:rPr>
              <a:t>原理与实现</a:t>
            </a:r>
            <a:endParaRPr lang="zh-CN" altLang="en-US" sz="3200" b="1" dirty="0">
              <a:solidFill>
                <a:srgbClr val="1B4367"/>
              </a:solidFill>
              <a:latin typeface="黑体" panose="02010609060101010101" pitchFamily="49" charset="-122"/>
              <a:ea typeface="黑体" panose="02010609060101010101" pitchFamily="49" charset="-122"/>
              <a:cs typeface="+mn-ea"/>
              <a:sym typeface="+mn-lt"/>
            </a:endParaRPr>
          </a:p>
        </p:txBody>
      </p:sp>
      <p:cxnSp>
        <p:nvCxnSpPr>
          <p:cNvPr id="38" name="直接连接符 37"/>
          <p:cNvCxnSpPr/>
          <p:nvPr/>
        </p:nvCxnSpPr>
        <p:spPr>
          <a:xfrm>
            <a:off x="2938968" y="494590"/>
            <a:ext cx="1255345" cy="0"/>
          </a:xfrm>
          <a:prstGeom prst="line">
            <a:avLst/>
          </a:prstGeom>
          <a:ln w="38100">
            <a:solidFill>
              <a:srgbClr val="1B4367"/>
            </a:solidFill>
            <a:prstDash val="sysDash"/>
          </a:ln>
        </p:spPr>
        <p:style>
          <a:lnRef idx="1">
            <a:schemeClr val="accent1"/>
          </a:lnRef>
          <a:fillRef idx="0">
            <a:schemeClr val="accent1"/>
          </a:fillRef>
          <a:effectRef idx="0">
            <a:schemeClr val="accent1"/>
          </a:effectRef>
          <a:fontRef idx="minor">
            <a:schemeClr val="tx1"/>
          </a:fontRef>
        </p:style>
      </p:cxnSp>
      <p:sp>
        <p:nvSpPr>
          <p:cNvPr id="39" name="文本框 15"/>
          <p:cNvSpPr txBox="1"/>
          <p:nvPr/>
        </p:nvSpPr>
        <p:spPr>
          <a:xfrm>
            <a:off x="7733337" y="269817"/>
            <a:ext cx="1302354" cy="400110"/>
          </a:xfrm>
          <a:prstGeom prst="rect">
            <a:avLst/>
          </a:prstGeom>
          <a:noFill/>
        </p:spPr>
        <p:txBody>
          <a:bodyPr wrap="square" lIns="91440" tIns="45720" rIns="91440" bIns="45720" rtlCol="0">
            <a:spAutoFit/>
          </a:bodyPr>
          <a:lstStyle/>
          <a:p>
            <a:r>
              <a:rPr lang="zh-CN" altLang="en-US" sz="2000" b="1" dirty="0" smtClean="0">
                <a:solidFill>
                  <a:srgbClr val="1B4367">
                    <a:alpha val="30000"/>
                  </a:srgbClr>
                </a:solidFill>
                <a:latin typeface="黑体" panose="02010609060101010101" pitchFamily="49" charset="-122"/>
                <a:ea typeface="黑体" panose="02010609060101010101" pitchFamily="49" charset="-122"/>
                <a:cs typeface="+mn-ea"/>
                <a:sym typeface="+mn-lt"/>
              </a:rPr>
              <a:t>测试分析</a:t>
            </a:r>
            <a:endParaRPr lang="zh-CN" altLang="en-US" sz="2000" b="1" dirty="0">
              <a:solidFill>
                <a:srgbClr val="1B4367">
                  <a:alpha val="30000"/>
                </a:srgbClr>
              </a:solidFill>
              <a:latin typeface="黑体" panose="02010609060101010101" pitchFamily="49" charset="-122"/>
              <a:ea typeface="黑体" panose="02010609060101010101" pitchFamily="49" charset="-122"/>
              <a:cs typeface="+mn-ea"/>
              <a:sym typeface="+mn-lt"/>
            </a:endParaRPr>
          </a:p>
        </p:txBody>
      </p:sp>
      <p:cxnSp>
        <p:nvCxnSpPr>
          <p:cNvPr id="40" name="直接连接符 39"/>
          <p:cNvCxnSpPr/>
          <p:nvPr/>
        </p:nvCxnSpPr>
        <p:spPr>
          <a:xfrm>
            <a:off x="6579126" y="494590"/>
            <a:ext cx="1154211" cy="0"/>
          </a:xfrm>
          <a:prstGeom prst="line">
            <a:avLst/>
          </a:prstGeom>
          <a:ln w="38100">
            <a:solidFill>
              <a:srgbClr val="1B4367"/>
            </a:solidFill>
            <a:prstDash val="sysDash"/>
          </a:ln>
        </p:spPr>
        <p:style>
          <a:lnRef idx="1">
            <a:schemeClr val="accent1"/>
          </a:lnRef>
          <a:fillRef idx="0">
            <a:schemeClr val="accent1"/>
          </a:fillRef>
          <a:effectRef idx="0">
            <a:schemeClr val="accent1"/>
          </a:effectRef>
          <a:fontRef idx="minor">
            <a:schemeClr val="tx1"/>
          </a:fontRef>
        </p:style>
      </p:cxnSp>
      <p:sp>
        <p:nvSpPr>
          <p:cNvPr id="41" name="文本框 15"/>
          <p:cNvSpPr txBox="1"/>
          <p:nvPr/>
        </p:nvSpPr>
        <p:spPr>
          <a:xfrm>
            <a:off x="9497936" y="269817"/>
            <a:ext cx="1216732" cy="400110"/>
          </a:xfrm>
          <a:prstGeom prst="rect">
            <a:avLst/>
          </a:prstGeom>
          <a:noFill/>
        </p:spPr>
        <p:txBody>
          <a:bodyPr wrap="square" lIns="91440" tIns="45720" rIns="91440" bIns="45720" rtlCol="0">
            <a:spAutoFit/>
          </a:bodyPr>
          <a:lstStyle/>
          <a:p>
            <a:r>
              <a:rPr lang="zh-CN" altLang="en-US" sz="2000" b="1" dirty="0" smtClean="0">
                <a:solidFill>
                  <a:srgbClr val="1B4367">
                    <a:alpha val="30000"/>
                  </a:srgbClr>
                </a:solidFill>
                <a:latin typeface="黑体" panose="02010609060101010101" pitchFamily="49" charset="-122"/>
                <a:ea typeface="黑体" panose="02010609060101010101" pitchFamily="49" charset="-122"/>
                <a:cs typeface="+mn-ea"/>
                <a:sym typeface="+mn-lt"/>
              </a:rPr>
              <a:t>结果讨论</a:t>
            </a:r>
            <a:endParaRPr lang="zh-CN" altLang="en-US" sz="2000" b="1" dirty="0">
              <a:solidFill>
                <a:srgbClr val="1B4367">
                  <a:alpha val="30000"/>
                </a:srgbClr>
              </a:solidFill>
              <a:latin typeface="黑体" panose="02010609060101010101" pitchFamily="49" charset="-122"/>
              <a:ea typeface="黑体" panose="02010609060101010101" pitchFamily="49" charset="-122"/>
              <a:cs typeface="+mn-ea"/>
              <a:sym typeface="+mn-lt"/>
            </a:endParaRPr>
          </a:p>
        </p:txBody>
      </p:sp>
      <p:cxnSp>
        <p:nvCxnSpPr>
          <p:cNvPr id="42" name="直接连接符 41"/>
          <p:cNvCxnSpPr/>
          <p:nvPr/>
        </p:nvCxnSpPr>
        <p:spPr>
          <a:xfrm>
            <a:off x="8949296" y="494590"/>
            <a:ext cx="548640" cy="0"/>
          </a:xfrm>
          <a:prstGeom prst="line">
            <a:avLst/>
          </a:prstGeom>
          <a:ln w="38100">
            <a:solidFill>
              <a:srgbClr val="1B4367"/>
            </a:solidFill>
            <a:prstDash val="sysDash"/>
          </a:ln>
        </p:spPr>
        <p:style>
          <a:lnRef idx="1">
            <a:schemeClr val="accent1"/>
          </a:lnRef>
          <a:fillRef idx="0">
            <a:schemeClr val="accent1"/>
          </a:fillRef>
          <a:effectRef idx="0">
            <a:schemeClr val="accent1"/>
          </a:effectRef>
          <a:fontRef idx="minor">
            <a:schemeClr val="tx1"/>
          </a:fontRef>
        </p:style>
      </p:cxnSp>
      <p:cxnSp>
        <p:nvCxnSpPr>
          <p:cNvPr id="57" name="直接连接符 56"/>
          <p:cNvCxnSpPr/>
          <p:nvPr/>
        </p:nvCxnSpPr>
        <p:spPr>
          <a:xfrm>
            <a:off x="10714668" y="494590"/>
            <a:ext cx="1492831" cy="0"/>
          </a:xfrm>
          <a:prstGeom prst="line">
            <a:avLst/>
          </a:prstGeom>
          <a:ln w="38100">
            <a:solidFill>
              <a:srgbClr val="1B4367"/>
            </a:solidFill>
            <a:prstDash val="dashDot"/>
          </a:ln>
        </p:spPr>
        <p:style>
          <a:lnRef idx="1">
            <a:schemeClr val="accent1"/>
          </a:lnRef>
          <a:fillRef idx="0">
            <a:schemeClr val="accent1"/>
          </a:fillRef>
          <a:effectRef idx="0">
            <a:schemeClr val="accent1"/>
          </a:effectRef>
          <a:fontRef idx="minor">
            <a:schemeClr val="tx1"/>
          </a:fontRef>
        </p:style>
      </p:cxnSp>
      <p:pic>
        <p:nvPicPr>
          <p:cNvPr id="58" name="图片 5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7691" y="51020"/>
            <a:ext cx="885404" cy="885404"/>
          </a:xfrm>
          <a:prstGeom prst="rect">
            <a:avLst/>
          </a:prstGeom>
        </p:spPr>
      </p:pic>
      <p:graphicFrame>
        <p:nvGraphicFramePr>
          <p:cNvPr id="69" name="对象 68"/>
          <p:cNvGraphicFramePr>
            <a:graphicFrameLocks noChangeAspect="1"/>
          </p:cNvGraphicFramePr>
          <p:nvPr>
            <p:extLst>
              <p:ext uri="{D42A27DB-BD31-4B8C-83A1-F6EECF244321}">
                <p14:modId xmlns:p14="http://schemas.microsoft.com/office/powerpoint/2010/main" val="210727718"/>
              </p:ext>
            </p:extLst>
          </p:nvPr>
        </p:nvGraphicFramePr>
        <p:xfrm>
          <a:off x="5570511" y="1465173"/>
          <a:ext cx="5418956" cy="1134200"/>
        </p:xfrm>
        <a:graphic>
          <a:graphicData uri="http://schemas.openxmlformats.org/presentationml/2006/ole">
            <mc:AlternateContent xmlns:mc="http://schemas.openxmlformats.org/markup-compatibility/2006">
              <mc:Choice xmlns:v="urn:schemas-microsoft-com:vml" Requires="v">
                <p:oleObj spid="_x0000_s4863" name="AxMath" r:id="rId5" imgW="1619179" imgH="339926" progId="Equation.AxMath">
                  <p:embed/>
                </p:oleObj>
              </mc:Choice>
              <mc:Fallback>
                <p:oleObj name="AxMath" r:id="rId5" imgW="1619179" imgH="339926" progId="Equation.AxMath">
                  <p:embed/>
                  <p:pic>
                    <p:nvPicPr>
                      <p:cNvPr id="66" name="对象 6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70511" y="1465173"/>
                        <a:ext cx="5418956" cy="1134200"/>
                      </a:xfrm>
                      <a:prstGeom prst="rect">
                        <a:avLst/>
                      </a:prstGeom>
                      <a:noFill/>
                    </p:spPr>
                  </p:pic>
                </p:oleObj>
              </mc:Fallback>
            </mc:AlternateContent>
          </a:graphicData>
        </a:graphic>
      </p:graphicFrame>
      <p:sp>
        <p:nvSpPr>
          <p:cNvPr id="70" name="Rectangle 142"/>
          <p:cNvSpPr>
            <a:spLocks noChangeArrowheads="1"/>
          </p:cNvSpPr>
          <p:nvPr/>
        </p:nvSpPr>
        <p:spPr bwMode="auto">
          <a:xfrm>
            <a:off x="4346388" y="28321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000" b="0" i="0" u="none" strike="noStrike" cap="none" normalizeH="0" baseline="0" smtClean="0">
                <a:ln>
                  <a:noFill/>
                </a:ln>
                <a:solidFill>
                  <a:schemeClr val="tx1"/>
                </a:solidFill>
                <a:effectLst/>
                <a:latin typeface="DengXian" panose="02010600030101010101" pitchFamily="2" charset="-122"/>
                <a:ea typeface="DengXian" panose="02010600030101010101" pitchFamily="2" charset="-122"/>
                <a:cs typeface="Times New Roman" panose="02020603050405020304" pitchFamily="18" charset="0"/>
              </a:rPr>
              <a:t> </a:t>
            </a:r>
            <a:r>
              <a:rPr kumimoji="0" lang="en-US" altLang="zh-CN" sz="800" b="0" i="0" u="none" strike="noStrike" cap="none" normalizeH="0" baseline="0" smtClean="0">
                <a:ln>
                  <a:noFill/>
                </a:ln>
                <a:solidFill>
                  <a:schemeClr val="tx1"/>
                </a:solidFill>
                <a:effectLst/>
              </a:rPr>
              <a:t> </a:t>
            </a:r>
            <a:endParaRPr kumimoji="0" lang="en-US" altLang="zh-CN" sz="1800" b="0" i="0" u="none" strike="noStrike" cap="none" normalizeH="0" baseline="0" smtClean="0">
              <a:ln>
                <a:noFill/>
              </a:ln>
              <a:solidFill>
                <a:schemeClr val="tx1"/>
              </a:solidFill>
              <a:effectLst/>
              <a:latin typeface="Arial" panose="020B0604020202020204" pitchFamily="34" charset="0"/>
            </a:endParaRPr>
          </a:p>
        </p:txBody>
      </p:sp>
      <p:graphicFrame>
        <p:nvGraphicFramePr>
          <p:cNvPr id="71" name="对象 70"/>
          <p:cNvGraphicFramePr>
            <a:graphicFrameLocks noChangeAspect="1"/>
          </p:cNvGraphicFramePr>
          <p:nvPr>
            <p:extLst>
              <p:ext uri="{D42A27DB-BD31-4B8C-83A1-F6EECF244321}">
                <p14:modId xmlns:p14="http://schemas.microsoft.com/office/powerpoint/2010/main" val="613075793"/>
              </p:ext>
            </p:extLst>
          </p:nvPr>
        </p:nvGraphicFramePr>
        <p:xfrm>
          <a:off x="5081588" y="3015632"/>
          <a:ext cx="6562794" cy="756268"/>
        </p:xfrm>
        <a:graphic>
          <a:graphicData uri="http://schemas.openxmlformats.org/presentationml/2006/ole">
            <mc:AlternateContent xmlns:mc="http://schemas.openxmlformats.org/markup-compatibility/2006">
              <mc:Choice xmlns:v="urn:schemas-microsoft-com:vml" Requires="v">
                <p:oleObj spid="_x0000_s4864" name="AxMath" r:id="rId7" imgW="2052360" imgH="236160" progId="Equation.AxMath">
                  <p:embed/>
                </p:oleObj>
              </mc:Choice>
              <mc:Fallback>
                <p:oleObj name="AxMath" r:id="rId7" imgW="2052360" imgH="236160" progId="Equation.AxMath">
                  <p:embed/>
                  <p:pic>
                    <p:nvPicPr>
                      <p:cNvPr id="0" name=""/>
                      <p:cNvPicPr/>
                      <p:nvPr/>
                    </p:nvPicPr>
                    <p:blipFill>
                      <a:blip r:embed="rId8"/>
                      <a:stretch>
                        <a:fillRect/>
                      </a:stretch>
                    </p:blipFill>
                    <p:spPr>
                      <a:xfrm>
                        <a:off x="5081588" y="3015632"/>
                        <a:ext cx="6562794" cy="756268"/>
                      </a:xfrm>
                      <a:prstGeom prst="rect">
                        <a:avLst/>
                      </a:prstGeom>
                    </p:spPr>
                  </p:pic>
                </p:oleObj>
              </mc:Fallback>
            </mc:AlternateContent>
          </a:graphicData>
        </a:graphic>
      </p:graphicFrame>
      <p:graphicFrame>
        <p:nvGraphicFramePr>
          <p:cNvPr id="72" name="对象 71"/>
          <p:cNvGraphicFramePr>
            <a:graphicFrameLocks noChangeAspect="1"/>
          </p:cNvGraphicFramePr>
          <p:nvPr>
            <p:extLst>
              <p:ext uri="{D42A27DB-BD31-4B8C-83A1-F6EECF244321}">
                <p14:modId xmlns:p14="http://schemas.microsoft.com/office/powerpoint/2010/main" val="1037360744"/>
              </p:ext>
            </p:extLst>
          </p:nvPr>
        </p:nvGraphicFramePr>
        <p:xfrm>
          <a:off x="2938968" y="4323876"/>
          <a:ext cx="8958326" cy="742934"/>
        </p:xfrm>
        <a:graphic>
          <a:graphicData uri="http://schemas.openxmlformats.org/presentationml/2006/ole">
            <mc:AlternateContent xmlns:mc="http://schemas.openxmlformats.org/markup-compatibility/2006">
              <mc:Choice xmlns:v="urn:schemas-microsoft-com:vml" Requires="v">
                <p:oleObj spid="_x0000_s4865" name="AxMath" r:id="rId9" imgW="2967120" imgH="245520" progId="Equation.AxMath">
                  <p:embed/>
                </p:oleObj>
              </mc:Choice>
              <mc:Fallback>
                <p:oleObj name="AxMath" r:id="rId9" imgW="2967120" imgH="245520" progId="Equation.AxMath">
                  <p:embed/>
                  <p:pic>
                    <p:nvPicPr>
                      <p:cNvPr id="0" name=""/>
                      <p:cNvPicPr/>
                      <p:nvPr/>
                    </p:nvPicPr>
                    <p:blipFill>
                      <a:blip r:embed="rId10"/>
                      <a:stretch>
                        <a:fillRect/>
                      </a:stretch>
                    </p:blipFill>
                    <p:spPr>
                      <a:xfrm>
                        <a:off x="2938968" y="4323876"/>
                        <a:ext cx="8958326" cy="742934"/>
                      </a:xfrm>
                      <a:prstGeom prst="rect">
                        <a:avLst/>
                      </a:prstGeom>
                    </p:spPr>
                  </p:pic>
                </p:oleObj>
              </mc:Fallback>
            </mc:AlternateContent>
          </a:graphicData>
        </a:graphic>
      </p:graphicFrame>
      <p:graphicFrame>
        <p:nvGraphicFramePr>
          <p:cNvPr id="73" name="对象 72"/>
          <p:cNvGraphicFramePr>
            <a:graphicFrameLocks noChangeAspect="1"/>
          </p:cNvGraphicFramePr>
          <p:nvPr>
            <p:extLst>
              <p:ext uri="{D42A27DB-BD31-4B8C-83A1-F6EECF244321}">
                <p14:modId xmlns:p14="http://schemas.microsoft.com/office/powerpoint/2010/main" val="2935303074"/>
              </p:ext>
            </p:extLst>
          </p:nvPr>
        </p:nvGraphicFramePr>
        <p:xfrm>
          <a:off x="9759021" y="5286329"/>
          <a:ext cx="1702062" cy="962831"/>
        </p:xfrm>
        <a:graphic>
          <a:graphicData uri="http://schemas.openxmlformats.org/presentationml/2006/ole">
            <mc:AlternateContent xmlns:mc="http://schemas.openxmlformats.org/markup-compatibility/2006">
              <mc:Choice xmlns:v="urn:schemas-microsoft-com:vml" Requires="v">
                <p:oleObj spid="_x0000_s4866" name="AxMath" r:id="rId11" imgW="592920" imgH="334800" progId="Equation.AxMath">
                  <p:embed/>
                </p:oleObj>
              </mc:Choice>
              <mc:Fallback>
                <p:oleObj name="AxMath" r:id="rId11" imgW="592920" imgH="334800" progId="Equation.AxMath">
                  <p:embed/>
                  <p:pic>
                    <p:nvPicPr>
                      <p:cNvPr id="0" name=""/>
                      <p:cNvPicPr/>
                      <p:nvPr/>
                    </p:nvPicPr>
                    <p:blipFill>
                      <a:blip r:embed="rId12"/>
                      <a:stretch>
                        <a:fillRect/>
                      </a:stretch>
                    </p:blipFill>
                    <p:spPr>
                      <a:xfrm>
                        <a:off x="9759021" y="5286329"/>
                        <a:ext cx="1702062" cy="962831"/>
                      </a:xfrm>
                      <a:prstGeom prst="rect">
                        <a:avLst/>
                      </a:prstGeom>
                    </p:spPr>
                  </p:pic>
                </p:oleObj>
              </mc:Fallback>
            </mc:AlternateContent>
          </a:graphicData>
        </a:graphic>
      </p:graphicFrame>
      <p:sp>
        <p:nvSpPr>
          <p:cNvPr id="74" name="矩形 73"/>
          <p:cNvSpPr/>
          <p:nvPr/>
        </p:nvSpPr>
        <p:spPr>
          <a:xfrm>
            <a:off x="261013" y="2189110"/>
            <a:ext cx="4206601" cy="1200329"/>
          </a:xfrm>
          <a:prstGeom prst="rect">
            <a:avLst/>
          </a:prstGeom>
        </p:spPr>
        <p:txBody>
          <a:bodyPr wrap="none">
            <a:spAutoFit/>
          </a:bodyPr>
          <a:lstStyle/>
          <a:p>
            <a:pPr algn="ctr"/>
            <a:r>
              <a:rPr lang="zh-CN" altLang="zh-CN" sz="2400" b="1" dirty="0" smtClean="0">
                <a:latin typeface="黑体" panose="02010609060101010101" pitchFamily="49" charset="-122"/>
                <a:ea typeface="黑体" panose="02010609060101010101" pitchFamily="49" charset="-122"/>
                <a:cs typeface="Times New Roman" panose="02020603050405020304" pitchFamily="18" charset="0"/>
              </a:rPr>
              <a:t>对于</a:t>
            </a:r>
            <a:r>
              <a:rPr lang="zh-CN" altLang="en-US" sz="2400" b="1" dirty="0" smtClean="0">
                <a:latin typeface="黑体" panose="02010609060101010101" pitchFamily="49" charset="-122"/>
                <a:ea typeface="黑体" panose="02010609060101010101" pitchFamily="49" charset="-122"/>
                <a:cs typeface="Times New Roman" panose="02020603050405020304" pitchFamily="18" charset="0"/>
              </a:rPr>
              <a:t>发生的间隔</a:t>
            </a:r>
            <a:endParaRPr lang="en-US" altLang="zh-CN" sz="2400" b="1" dirty="0" smtClean="0">
              <a:latin typeface="黑体" panose="02010609060101010101" pitchFamily="49" charset="-122"/>
              <a:ea typeface="黑体" panose="02010609060101010101" pitchFamily="49" charset="-122"/>
              <a:cs typeface="Times New Roman" panose="02020603050405020304" pitchFamily="18" charset="0"/>
            </a:endParaRPr>
          </a:p>
          <a:p>
            <a:pPr algn="ctr"/>
            <a:r>
              <a:rPr lang="zh-CN" altLang="en-US" sz="2400" b="1" dirty="0" smtClean="0">
                <a:latin typeface="黑体" panose="02010609060101010101" pitchFamily="49" charset="-122"/>
                <a:ea typeface="黑体" panose="02010609060101010101" pitchFamily="49" charset="-122"/>
                <a:cs typeface="Times New Roman" panose="02020603050405020304" pitchFamily="18" charset="0"/>
              </a:rPr>
              <a:t>小于闪烁体发光衰减固有时长</a:t>
            </a:r>
            <a:endParaRPr lang="en-US" altLang="zh-CN" sz="2400" b="1" dirty="0" smtClean="0">
              <a:latin typeface="黑体" panose="02010609060101010101" pitchFamily="49" charset="-122"/>
              <a:ea typeface="黑体" panose="02010609060101010101" pitchFamily="49" charset="-122"/>
              <a:cs typeface="Times New Roman" panose="02020603050405020304" pitchFamily="18" charset="0"/>
            </a:endParaRPr>
          </a:p>
          <a:p>
            <a:pPr algn="ctr"/>
            <a:r>
              <a:rPr lang="zh-CN" altLang="en-US" sz="2400" b="1" dirty="0" smtClean="0">
                <a:latin typeface="黑体" panose="02010609060101010101" pitchFamily="49" charset="-122"/>
                <a:ea typeface="黑体" panose="02010609060101010101" pitchFamily="49" charset="-122"/>
                <a:cs typeface="Times New Roman" panose="02020603050405020304" pitchFamily="18" charset="0"/>
              </a:rPr>
              <a:t>而出现的</a:t>
            </a:r>
            <a:r>
              <a:rPr lang="zh-CN" altLang="zh-CN" sz="2400" b="1" dirty="0" smtClean="0">
                <a:latin typeface="黑体" panose="02010609060101010101" pitchFamily="49" charset="-122"/>
                <a:ea typeface="黑体" panose="02010609060101010101" pitchFamily="49" charset="-122"/>
                <a:cs typeface="Times New Roman" panose="02020603050405020304" pitchFamily="18" charset="0"/>
              </a:rPr>
              <a:t>堆积</a:t>
            </a:r>
            <a:r>
              <a:rPr lang="zh-CN" altLang="zh-CN" sz="2400" b="1" dirty="0">
                <a:latin typeface="黑体" panose="02010609060101010101" pitchFamily="49" charset="-122"/>
                <a:ea typeface="黑体" panose="02010609060101010101" pitchFamily="49" charset="-122"/>
                <a:cs typeface="Times New Roman" panose="02020603050405020304" pitchFamily="18" charset="0"/>
              </a:rPr>
              <a:t>信号</a:t>
            </a:r>
            <a:endParaRPr lang="zh-CN" altLang="en-US" sz="2400" b="1" dirty="0">
              <a:latin typeface="黑体" panose="02010609060101010101" pitchFamily="49" charset="-122"/>
              <a:ea typeface="黑体" panose="02010609060101010101" pitchFamily="49" charset="-122"/>
            </a:endParaRPr>
          </a:p>
        </p:txBody>
      </p:sp>
      <p:sp>
        <p:nvSpPr>
          <p:cNvPr id="75" name="矩形 74"/>
          <p:cNvSpPr/>
          <p:nvPr/>
        </p:nvSpPr>
        <p:spPr>
          <a:xfrm>
            <a:off x="570393" y="3675254"/>
            <a:ext cx="3897221" cy="461665"/>
          </a:xfrm>
          <a:prstGeom prst="rect">
            <a:avLst/>
          </a:prstGeom>
        </p:spPr>
        <p:txBody>
          <a:bodyPr wrap="none">
            <a:spAutoFit/>
          </a:bodyPr>
          <a:lstStyle/>
          <a:p>
            <a:r>
              <a:rPr lang="zh-CN" altLang="zh-CN" sz="2400" b="1" dirty="0">
                <a:latin typeface="黑体" panose="02010609060101010101" pitchFamily="49" charset="-122"/>
                <a:ea typeface="黑体" panose="02010609060101010101" pitchFamily="49" charset="-122"/>
                <a:cs typeface="Times New Roman" panose="02020603050405020304" pitchFamily="18" charset="0"/>
              </a:rPr>
              <a:t>采用堆积判断模块进行判定</a:t>
            </a:r>
            <a:endParaRPr lang="zh-CN" altLang="en-US" sz="2400" b="1" dirty="0">
              <a:latin typeface="黑体" panose="02010609060101010101" pitchFamily="49" charset="-122"/>
              <a:ea typeface="黑体" panose="02010609060101010101" pitchFamily="49" charset="-122"/>
            </a:endParaRPr>
          </a:p>
        </p:txBody>
      </p:sp>
      <p:sp>
        <p:nvSpPr>
          <p:cNvPr id="23" name="文本框 22"/>
          <p:cNvSpPr txBox="1"/>
          <p:nvPr/>
        </p:nvSpPr>
        <p:spPr>
          <a:xfrm>
            <a:off x="335904" y="2208525"/>
            <a:ext cx="3901311" cy="2031325"/>
          </a:xfrm>
          <a:prstGeom prst="rect">
            <a:avLst/>
          </a:prstGeom>
          <a:solidFill>
            <a:schemeClr val="bg1"/>
          </a:solidFill>
          <a:ln>
            <a:noFill/>
          </a:ln>
          <a:extLst/>
        </p:spPr>
        <p:txBody>
          <a:bodyPr wrap="square" lIns="91440" tIns="45720" rIns="91440" bIns="45720" rtlCol="0">
            <a:spAutoFit/>
          </a:bodyPr>
          <a:lstStyle/>
          <a:p>
            <a:pPr marL="285750" indent="-285750" algn="ctr">
              <a:lnSpc>
                <a:spcPct val="150000"/>
              </a:lnSpc>
              <a:buFont typeface="Wingdings" panose="05000000000000000000" pitchFamily="2" charset="2"/>
              <a:buChar char="Ø"/>
            </a:pPr>
            <a:r>
              <a:rPr lang="zh-CN" altLang="en-US" sz="2800" b="1" dirty="0" smtClean="0">
                <a:solidFill>
                  <a:schemeClr val="tx1">
                    <a:lumMod val="75000"/>
                    <a:lumOff val="25000"/>
                  </a:schemeClr>
                </a:solidFill>
                <a:latin typeface="黑体" panose="02010609060101010101" pitchFamily="49" charset="-122"/>
                <a:ea typeface="黑体" panose="02010609060101010101" pitchFamily="49" charset="-122"/>
                <a:cs typeface="+mn-ea"/>
                <a:sym typeface="+mn-lt"/>
              </a:rPr>
              <a:t>降低合峰计数</a:t>
            </a:r>
            <a:endParaRPr lang="en-US" altLang="zh-CN" sz="2800" b="1" dirty="0" smtClean="0">
              <a:solidFill>
                <a:schemeClr val="tx1">
                  <a:lumMod val="75000"/>
                  <a:lumOff val="25000"/>
                </a:schemeClr>
              </a:solidFill>
              <a:latin typeface="黑体" panose="02010609060101010101" pitchFamily="49" charset="-122"/>
              <a:ea typeface="黑体" panose="02010609060101010101" pitchFamily="49" charset="-122"/>
              <a:cs typeface="+mn-ea"/>
              <a:sym typeface="+mn-lt"/>
            </a:endParaRPr>
          </a:p>
          <a:p>
            <a:pPr marL="285750" indent="-285750" algn="ctr">
              <a:lnSpc>
                <a:spcPct val="150000"/>
              </a:lnSpc>
              <a:buFont typeface="Wingdings" panose="05000000000000000000" pitchFamily="2" charset="2"/>
              <a:buChar char="Ø"/>
            </a:pPr>
            <a:r>
              <a:rPr lang="zh-CN" altLang="en-US" sz="2800" b="1" dirty="0" smtClean="0">
                <a:solidFill>
                  <a:schemeClr val="tx1">
                    <a:lumMod val="75000"/>
                    <a:lumOff val="25000"/>
                  </a:schemeClr>
                </a:solidFill>
                <a:latin typeface="黑体" panose="02010609060101010101" pitchFamily="49" charset="-122"/>
                <a:ea typeface="黑体" panose="02010609060101010101" pitchFamily="49" charset="-122"/>
                <a:cs typeface="+mn-ea"/>
                <a:sym typeface="+mn-lt"/>
              </a:rPr>
              <a:t>减小堆积事件对分辨率的影响</a:t>
            </a:r>
            <a:endParaRPr lang="zh-CN" altLang="da-DK" sz="2800" b="1" dirty="0">
              <a:solidFill>
                <a:schemeClr val="tx1">
                  <a:lumMod val="75000"/>
                  <a:lumOff val="25000"/>
                </a:schemeClr>
              </a:solidFill>
              <a:latin typeface="黑体" panose="02010609060101010101" pitchFamily="49" charset="-122"/>
              <a:ea typeface="黑体" panose="02010609060101010101" pitchFamily="49" charset="-122"/>
              <a:cs typeface="+mn-ea"/>
              <a:sym typeface="+mn-lt"/>
            </a:endParaRPr>
          </a:p>
        </p:txBody>
      </p:sp>
      <p:graphicFrame>
        <p:nvGraphicFramePr>
          <p:cNvPr id="24" name="对象 23"/>
          <p:cNvGraphicFramePr>
            <a:graphicFrameLocks noChangeAspect="1"/>
          </p:cNvGraphicFramePr>
          <p:nvPr>
            <p:extLst>
              <p:ext uri="{D42A27DB-BD31-4B8C-83A1-F6EECF244321}">
                <p14:modId xmlns:p14="http://schemas.microsoft.com/office/powerpoint/2010/main" val="4019699841"/>
              </p:ext>
            </p:extLst>
          </p:nvPr>
        </p:nvGraphicFramePr>
        <p:xfrm>
          <a:off x="4237216" y="1106077"/>
          <a:ext cx="7970282" cy="5364000"/>
        </p:xfrm>
        <a:graphic>
          <a:graphicData uri="http://schemas.openxmlformats.org/presentationml/2006/ole">
            <mc:AlternateContent xmlns:mc="http://schemas.openxmlformats.org/markup-compatibility/2006">
              <mc:Choice xmlns:v="urn:schemas-microsoft-com:vml" Requires="v">
                <p:oleObj spid="_x0000_s4867" name="Graph" r:id="rId13" imgW="4160880" imgH="2926080" progId="Origin50.Graph">
                  <p:embed/>
                </p:oleObj>
              </mc:Choice>
              <mc:Fallback>
                <p:oleObj name="Graph" r:id="rId13" imgW="4160880" imgH="2926080" progId="Origin50.Graph">
                  <p:embed/>
                  <p:pic>
                    <p:nvPicPr>
                      <p:cNvPr id="3" name="对象 2"/>
                      <p:cNvPicPr>
                        <a:picLocks noChangeAspect="1" noChangeArrowheads="1"/>
                      </p:cNvPicPr>
                      <p:nvPr/>
                    </p:nvPicPr>
                    <p:blipFill>
                      <a:blip r:embed="rId14"/>
                      <a:srcRect t="7275" r="6416"/>
                      <a:stretch>
                        <a:fillRect/>
                      </a:stretch>
                    </p:blipFill>
                    <p:spPr bwMode="auto">
                      <a:xfrm>
                        <a:off x="4237216" y="1106077"/>
                        <a:ext cx="7970282" cy="5364000"/>
                      </a:xfrm>
                      <a:prstGeom prst="rect">
                        <a:avLst/>
                      </a:prstGeom>
                      <a:solidFill>
                        <a:schemeClr val="bg1"/>
                      </a:solidFill>
                    </p:spPr>
                  </p:pic>
                </p:oleObj>
              </mc:Fallback>
            </mc:AlternateContent>
          </a:graphicData>
        </a:graphic>
      </p:graphicFrame>
      <p:sp>
        <p:nvSpPr>
          <p:cNvPr id="25" name="TextBox 1210"/>
          <p:cNvSpPr/>
          <p:nvPr/>
        </p:nvSpPr>
        <p:spPr>
          <a:xfrm>
            <a:off x="4151983" y="671822"/>
            <a:ext cx="2675276" cy="461665"/>
          </a:xfrm>
          <a:prstGeom prst="rect">
            <a:avLst/>
          </a:prstGeom>
          <a:noFill/>
          <a:ln w="9525">
            <a:noFill/>
            <a:miter/>
          </a:ln>
          <a:extLst>
            <a:ext uri="{909E8E84-426E-40DD-AFC4-6F175D3DCCD1}">
              <a14:hiddenFill xmlns:a14="http://schemas.microsoft.com/office/drawing/2010/main">
                <a:solidFill>
                  <a:srgbClr val="5CA0B4"/>
                </a:solidFill>
              </a14:hiddenFill>
            </a:ext>
          </a:extLst>
        </p:spPr>
        <p:txBody>
          <a:bodyPr wrap="square" lIns="91440" tIns="45720" rIns="91440" bIns="45720">
            <a:spAutoFit/>
          </a:bodyPr>
          <a:lstStyle/>
          <a:p>
            <a:pPr lvl="0"/>
            <a:r>
              <a:rPr lang="zh-CN" altLang="en-US" sz="2400" b="1" dirty="0" smtClean="0">
                <a:solidFill>
                  <a:srgbClr val="1B4367"/>
                </a:solidFill>
                <a:latin typeface="黑体" panose="02010609060101010101" pitchFamily="49" charset="-122"/>
                <a:ea typeface="黑体" panose="02010609060101010101" pitchFamily="49" charset="-122"/>
                <a:cs typeface="+mn-ea"/>
                <a:sym typeface="+mn-lt"/>
              </a:rPr>
              <a:t>快</a:t>
            </a:r>
            <a:r>
              <a:rPr lang="zh-CN" altLang="en-US" sz="2400" b="1" dirty="0">
                <a:solidFill>
                  <a:srgbClr val="1B4367"/>
                </a:solidFill>
                <a:latin typeface="黑体" panose="02010609060101010101" pitchFamily="49" charset="-122"/>
                <a:ea typeface="黑体" panose="02010609060101010101" pitchFamily="49" charset="-122"/>
                <a:cs typeface="+mn-ea"/>
                <a:sym typeface="+mn-lt"/>
              </a:rPr>
              <a:t>通道</a:t>
            </a:r>
            <a:r>
              <a:rPr lang="en-US" altLang="zh-CN" sz="2400" b="1" dirty="0">
                <a:solidFill>
                  <a:srgbClr val="1B4367"/>
                </a:solidFill>
                <a:latin typeface="黑体" panose="02010609060101010101" pitchFamily="49" charset="-122"/>
                <a:ea typeface="黑体" panose="02010609060101010101" pitchFamily="49" charset="-122"/>
                <a:cs typeface="+mn-ea"/>
                <a:sym typeface="+mn-lt"/>
              </a:rPr>
              <a:t>—</a:t>
            </a:r>
            <a:r>
              <a:rPr lang="zh-CN" altLang="en-US" sz="2400" b="1" dirty="0">
                <a:solidFill>
                  <a:srgbClr val="1B4367"/>
                </a:solidFill>
                <a:latin typeface="黑体" panose="02010609060101010101" pitchFamily="49" charset="-122"/>
                <a:ea typeface="黑体" panose="02010609060101010101" pitchFamily="49" charset="-122"/>
                <a:cs typeface="+mn-ea"/>
                <a:sym typeface="+mn-lt"/>
              </a:rPr>
              <a:t>堆积拒绝</a:t>
            </a:r>
          </a:p>
        </p:txBody>
      </p:sp>
    </p:spTree>
    <p:extLst>
      <p:ext uri="{BB962C8B-B14F-4D97-AF65-F5344CB8AC3E}">
        <p14:creationId xmlns:p14="http://schemas.microsoft.com/office/powerpoint/2010/main" val="269501024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randombar(horizontal)">
                                      <p:cBhvr>
                                        <p:cTn id="7" dur="500"/>
                                        <p:tgtEl>
                                          <p:spTgt spid="69"/>
                                        </p:tgtEl>
                                      </p:cBhvr>
                                    </p:animEffect>
                                  </p:childTnLst>
                                </p:cTn>
                              </p:par>
                              <p:par>
                                <p:cTn id="8" presetID="14" presetClass="entr" presetSubtype="10" fill="hold" nodeType="withEffect">
                                  <p:stCondLst>
                                    <p:cond delay="0"/>
                                  </p:stCondLst>
                                  <p:childTnLst>
                                    <p:set>
                                      <p:cBhvr>
                                        <p:cTn id="9" dur="1" fill="hold">
                                          <p:stCondLst>
                                            <p:cond delay="0"/>
                                          </p:stCondLst>
                                        </p:cTn>
                                        <p:tgtEl>
                                          <p:spTgt spid="71"/>
                                        </p:tgtEl>
                                        <p:attrNameLst>
                                          <p:attrName>style.visibility</p:attrName>
                                        </p:attrNameLst>
                                      </p:cBhvr>
                                      <p:to>
                                        <p:strVal val="visible"/>
                                      </p:to>
                                    </p:set>
                                    <p:animEffect transition="in" filter="randombar(horizontal)">
                                      <p:cBhvr>
                                        <p:cTn id="10" dur="500"/>
                                        <p:tgtEl>
                                          <p:spTgt spid="71"/>
                                        </p:tgtEl>
                                      </p:cBhvr>
                                    </p:animEffect>
                                  </p:childTnLst>
                                </p:cTn>
                              </p:par>
                              <p:par>
                                <p:cTn id="11" presetID="14" presetClass="entr" presetSubtype="10" fill="hold" nodeType="withEffect">
                                  <p:stCondLst>
                                    <p:cond delay="0"/>
                                  </p:stCondLst>
                                  <p:childTnLst>
                                    <p:set>
                                      <p:cBhvr>
                                        <p:cTn id="12" dur="1" fill="hold">
                                          <p:stCondLst>
                                            <p:cond delay="0"/>
                                          </p:stCondLst>
                                        </p:cTn>
                                        <p:tgtEl>
                                          <p:spTgt spid="72"/>
                                        </p:tgtEl>
                                        <p:attrNameLst>
                                          <p:attrName>style.visibility</p:attrName>
                                        </p:attrNameLst>
                                      </p:cBhvr>
                                      <p:to>
                                        <p:strVal val="visible"/>
                                      </p:to>
                                    </p:set>
                                    <p:animEffect transition="in" filter="randombar(horizontal)">
                                      <p:cBhvr>
                                        <p:cTn id="13" dur="500"/>
                                        <p:tgtEl>
                                          <p:spTgt spid="72"/>
                                        </p:tgtEl>
                                      </p:cBhvr>
                                    </p:animEffect>
                                  </p:childTnLst>
                                </p:cTn>
                              </p:par>
                              <p:par>
                                <p:cTn id="14" presetID="14" presetClass="entr" presetSubtype="10" fill="hold" nodeType="withEffect">
                                  <p:stCondLst>
                                    <p:cond delay="0"/>
                                  </p:stCondLst>
                                  <p:childTnLst>
                                    <p:set>
                                      <p:cBhvr>
                                        <p:cTn id="15" dur="1" fill="hold">
                                          <p:stCondLst>
                                            <p:cond delay="0"/>
                                          </p:stCondLst>
                                        </p:cTn>
                                        <p:tgtEl>
                                          <p:spTgt spid="73"/>
                                        </p:tgtEl>
                                        <p:attrNameLst>
                                          <p:attrName>style.visibility</p:attrName>
                                        </p:attrNameLst>
                                      </p:cBhvr>
                                      <p:to>
                                        <p:strVal val="visible"/>
                                      </p:to>
                                    </p:set>
                                    <p:animEffect transition="in" filter="randombar(horizontal)">
                                      <p:cBhvr>
                                        <p:cTn id="16" dur="500"/>
                                        <p:tgtEl>
                                          <p:spTgt spid="73"/>
                                        </p:tgtEl>
                                      </p:cBhvr>
                                    </p:animEffect>
                                  </p:childTnLst>
                                </p:cTn>
                              </p:par>
                            </p:childTnLst>
                          </p:cTn>
                        </p:par>
                        <p:par>
                          <p:cTn id="17" fill="hold">
                            <p:stCondLst>
                              <p:cond delay="500"/>
                            </p:stCondLst>
                            <p:childTnLst>
                              <p:par>
                                <p:cTn id="18" presetID="42" presetClass="entr" presetSubtype="0" fill="hold" grpId="0" nodeType="after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fade">
                                      <p:cBhvr>
                                        <p:cTn id="20" dur="1000"/>
                                        <p:tgtEl>
                                          <p:spTgt spid="22"/>
                                        </p:tgtEl>
                                      </p:cBhvr>
                                    </p:animEffect>
                                    <p:anim calcmode="lin" valueType="num">
                                      <p:cBhvr>
                                        <p:cTn id="21" dur="1000" fill="hold"/>
                                        <p:tgtEl>
                                          <p:spTgt spid="22"/>
                                        </p:tgtEl>
                                        <p:attrNameLst>
                                          <p:attrName>ppt_x</p:attrName>
                                        </p:attrNameLst>
                                      </p:cBhvr>
                                      <p:tavLst>
                                        <p:tav tm="0">
                                          <p:val>
                                            <p:strVal val="#ppt_x"/>
                                          </p:val>
                                        </p:tav>
                                        <p:tav tm="100000">
                                          <p:val>
                                            <p:strVal val="#ppt_x"/>
                                          </p:val>
                                        </p:tav>
                                      </p:tavLst>
                                    </p:anim>
                                    <p:anim calcmode="lin" valueType="num">
                                      <p:cBhvr>
                                        <p:cTn id="22" dur="1000" fill="hold"/>
                                        <p:tgtEl>
                                          <p:spTgt spid="22"/>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0"/>
                                  </p:stCondLst>
                                  <p:childTnLst>
                                    <p:set>
                                      <p:cBhvr>
                                        <p:cTn id="24" dur="1" fill="hold">
                                          <p:stCondLst>
                                            <p:cond delay="0"/>
                                          </p:stCondLst>
                                        </p:cTn>
                                        <p:tgtEl>
                                          <p:spTgt spid="74"/>
                                        </p:tgtEl>
                                        <p:attrNameLst>
                                          <p:attrName>style.visibility</p:attrName>
                                        </p:attrNameLst>
                                      </p:cBhvr>
                                      <p:to>
                                        <p:strVal val="visible"/>
                                      </p:to>
                                    </p:set>
                                    <p:animEffect transition="in" filter="fade">
                                      <p:cBhvr>
                                        <p:cTn id="25" dur="1000"/>
                                        <p:tgtEl>
                                          <p:spTgt spid="74"/>
                                        </p:tgtEl>
                                      </p:cBhvr>
                                    </p:animEffect>
                                    <p:anim calcmode="lin" valueType="num">
                                      <p:cBhvr>
                                        <p:cTn id="26" dur="1000" fill="hold"/>
                                        <p:tgtEl>
                                          <p:spTgt spid="74"/>
                                        </p:tgtEl>
                                        <p:attrNameLst>
                                          <p:attrName>ppt_x</p:attrName>
                                        </p:attrNameLst>
                                      </p:cBhvr>
                                      <p:tavLst>
                                        <p:tav tm="0">
                                          <p:val>
                                            <p:strVal val="#ppt_x"/>
                                          </p:val>
                                        </p:tav>
                                        <p:tav tm="100000">
                                          <p:val>
                                            <p:strVal val="#ppt_x"/>
                                          </p:val>
                                        </p:tav>
                                      </p:tavLst>
                                    </p:anim>
                                    <p:anim calcmode="lin" valueType="num">
                                      <p:cBhvr>
                                        <p:cTn id="27" dur="1000" fill="hold"/>
                                        <p:tgtEl>
                                          <p:spTgt spid="74"/>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75"/>
                                        </p:tgtEl>
                                        <p:attrNameLst>
                                          <p:attrName>style.visibility</p:attrName>
                                        </p:attrNameLst>
                                      </p:cBhvr>
                                      <p:to>
                                        <p:strVal val="visible"/>
                                      </p:to>
                                    </p:set>
                                    <p:animEffect transition="in" filter="fade">
                                      <p:cBhvr>
                                        <p:cTn id="30" dur="1000"/>
                                        <p:tgtEl>
                                          <p:spTgt spid="75"/>
                                        </p:tgtEl>
                                      </p:cBhvr>
                                    </p:animEffect>
                                    <p:anim calcmode="lin" valueType="num">
                                      <p:cBhvr>
                                        <p:cTn id="31" dur="1000" fill="hold"/>
                                        <p:tgtEl>
                                          <p:spTgt spid="75"/>
                                        </p:tgtEl>
                                        <p:attrNameLst>
                                          <p:attrName>ppt_x</p:attrName>
                                        </p:attrNameLst>
                                      </p:cBhvr>
                                      <p:tavLst>
                                        <p:tav tm="0">
                                          <p:val>
                                            <p:strVal val="#ppt_x"/>
                                          </p:val>
                                        </p:tav>
                                        <p:tav tm="100000">
                                          <p:val>
                                            <p:strVal val="#ppt_x"/>
                                          </p:val>
                                        </p:tav>
                                      </p:tavLst>
                                    </p:anim>
                                    <p:anim calcmode="lin" valueType="num">
                                      <p:cBhvr>
                                        <p:cTn id="32" dur="1000" fill="hold"/>
                                        <p:tgtEl>
                                          <p:spTgt spid="75"/>
                                        </p:tgtEl>
                                        <p:attrNameLst>
                                          <p:attrName>ppt_y</p:attrName>
                                        </p:attrNameLst>
                                      </p:cBhvr>
                                      <p:tavLst>
                                        <p:tav tm="0">
                                          <p:val>
                                            <p:strVal val="#ppt_y+.1"/>
                                          </p:val>
                                        </p:tav>
                                        <p:tav tm="100000">
                                          <p:val>
                                            <p:strVal val="#ppt_y"/>
                                          </p:val>
                                        </p:tav>
                                      </p:tavLst>
                                    </p:anim>
                                  </p:childTnLst>
                                </p:cTn>
                              </p:par>
                              <p:par>
                                <p:cTn id="33" presetID="41" presetClass="entr" presetSubtype="0" fill="hold" grpId="0" nodeType="withEffect">
                                  <p:stCondLst>
                                    <p:cond delay="0"/>
                                  </p:stCondLst>
                                  <p:iterate type="lt">
                                    <p:tmPct val="10000"/>
                                  </p:iterate>
                                  <p:childTnLst>
                                    <p:set>
                                      <p:cBhvr>
                                        <p:cTn id="34" dur="1" fill="hold">
                                          <p:stCondLst>
                                            <p:cond delay="0"/>
                                          </p:stCondLst>
                                        </p:cTn>
                                        <p:tgtEl>
                                          <p:spTgt spid="34"/>
                                        </p:tgtEl>
                                        <p:attrNameLst>
                                          <p:attrName>style.visibility</p:attrName>
                                        </p:attrNameLst>
                                      </p:cBhvr>
                                      <p:to>
                                        <p:strVal val="visible"/>
                                      </p:to>
                                    </p:set>
                                    <p:anim calcmode="lin" valueType="num">
                                      <p:cBhvr>
                                        <p:cTn id="35" dur="500" fill="hold"/>
                                        <p:tgtEl>
                                          <p:spTgt spid="34"/>
                                        </p:tgtEl>
                                        <p:attrNameLst>
                                          <p:attrName>ppt_x</p:attrName>
                                        </p:attrNameLst>
                                      </p:cBhvr>
                                      <p:tavLst>
                                        <p:tav tm="0">
                                          <p:val>
                                            <p:strVal val="#ppt_x"/>
                                          </p:val>
                                        </p:tav>
                                        <p:tav tm="50000">
                                          <p:val>
                                            <p:strVal val="#ppt_x+.1"/>
                                          </p:val>
                                        </p:tav>
                                        <p:tav tm="100000">
                                          <p:val>
                                            <p:strVal val="#ppt_x"/>
                                          </p:val>
                                        </p:tav>
                                      </p:tavLst>
                                    </p:anim>
                                    <p:anim calcmode="lin" valueType="num">
                                      <p:cBhvr>
                                        <p:cTn id="36" dur="500" fill="hold"/>
                                        <p:tgtEl>
                                          <p:spTgt spid="34"/>
                                        </p:tgtEl>
                                        <p:attrNameLst>
                                          <p:attrName>ppt_y</p:attrName>
                                        </p:attrNameLst>
                                      </p:cBhvr>
                                      <p:tavLst>
                                        <p:tav tm="0">
                                          <p:val>
                                            <p:strVal val="#ppt_y"/>
                                          </p:val>
                                        </p:tav>
                                        <p:tav tm="100000">
                                          <p:val>
                                            <p:strVal val="#ppt_y"/>
                                          </p:val>
                                        </p:tav>
                                      </p:tavLst>
                                    </p:anim>
                                    <p:anim calcmode="lin" valueType="num">
                                      <p:cBhvr>
                                        <p:cTn id="37" dur="500" fill="hold"/>
                                        <p:tgtEl>
                                          <p:spTgt spid="34"/>
                                        </p:tgtEl>
                                        <p:attrNameLst>
                                          <p:attrName>ppt_h</p:attrName>
                                        </p:attrNameLst>
                                      </p:cBhvr>
                                      <p:tavLst>
                                        <p:tav tm="0">
                                          <p:val>
                                            <p:strVal val="#ppt_h/10"/>
                                          </p:val>
                                        </p:tav>
                                        <p:tav tm="50000">
                                          <p:val>
                                            <p:strVal val="#ppt_h+.01"/>
                                          </p:val>
                                        </p:tav>
                                        <p:tav tm="100000">
                                          <p:val>
                                            <p:strVal val="#ppt_h"/>
                                          </p:val>
                                        </p:tav>
                                      </p:tavLst>
                                    </p:anim>
                                    <p:anim calcmode="lin" valueType="num">
                                      <p:cBhvr>
                                        <p:cTn id="38" dur="500" fill="hold"/>
                                        <p:tgtEl>
                                          <p:spTgt spid="34"/>
                                        </p:tgtEl>
                                        <p:attrNameLst>
                                          <p:attrName>ppt_w</p:attrName>
                                        </p:attrNameLst>
                                      </p:cBhvr>
                                      <p:tavLst>
                                        <p:tav tm="0">
                                          <p:val>
                                            <p:strVal val="#ppt_w/10"/>
                                          </p:val>
                                        </p:tav>
                                        <p:tav tm="50000">
                                          <p:val>
                                            <p:strVal val="#ppt_w+.01"/>
                                          </p:val>
                                        </p:tav>
                                        <p:tav tm="100000">
                                          <p:val>
                                            <p:strVal val="#ppt_w"/>
                                          </p:val>
                                        </p:tav>
                                      </p:tavLst>
                                    </p:anim>
                                    <p:animEffect transition="in" filter="fade">
                                      <p:cBhvr>
                                        <p:cTn id="39" dur="500" tmFilter="0,0; .5, 1; 1, 1"/>
                                        <p:tgtEl>
                                          <p:spTgt spid="34"/>
                                        </p:tgtEl>
                                      </p:cBhvr>
                                    </p:animEffect>
                                  </p:childTnLst>
                                </p:cTn>
                              </p:par>
                              <p:par>
                                <p:cTn id="40" presetID="22" presetClass="entr" presetSubtype="8" fill="hold" nodeType="with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left)">
                                      <p:cBhvr>
                                        <p:cTn id="42" dur="300"/>
                                        <p:tgtEl>
                                          <p:spTgt spid="35"/>
                                        </p:tgtEl>
                                      </p:cBhvr>
                                    </p:animEffect>
                                  </p:childTnLst>
                                </p:cTn>
                              </p:par>
                              <p:par>
                                <p:cTn id="43" presetID="22" presetClass="entr" presetSubtype="8" fill="hold" nodeType="withEffect">
                                  <p:stCondLst>
                                    <p:cond delay="0"/>
                                  </p:stCondLst>
                                  <p:childTnLst>
                                    <p:set>
                                      <p:cBhvr>
                                        <p:cTn id="44" dur="1" fill="hold">
                                          <p:stCondLst>
                                            <p:cond delay="0"/>
                                          </p:stCondLst>
                                        </p:cTn>
                                        <p:tgtEl>
                                          <p:spTgt spid="36"/>
                                        </p:tgtEl>
                                        <p:attrNameLst>
                                          <p:attrName>style.visibility</p:attrName>
                                        </p:attrNameLst>
                                      </p:cBhvr>
                                      <p:to>
                                        <p:strVal val="visible"/>
                                      </p:to>
                                    </p:set>
                                    <p:animEffect transition="in" filter="wipe(left)">
                                      <p:cBhvr>
                                        <p:cTn id="45" dur="300"/>
                                        <p:tgtEl>
                                          <p:spTgt spid="36"/>
                                        </p:tgtEl>
                                      </p:cBhvr>
                                    </p:animEffect>
                                  </p:childTnLst>
                                </p:cTn>
                              </p:par>
                              <p:par>
                                <p:cTn id="46" presetID="41" presetClass="entr" presetSubtype="0" fill="hold" grpId="0" nodeType="withEffect">
                                  <p:stCondLst>
                                    <p:cond delay="0"/>
                                  </p:stCondLst>
                                  <p:iterate type="lt">
                                    <p:tmPct val="10000"/>
                                  </p:iterate>
                                  <p:childTnLst>
                                    <p:set>
                                      <p:cBhvr>
                                        <p:cTn id="47" dur="1" fill="hold">
                                          <p:stCondLst>
                                            <p:cond delay="0"/>
                                          </p:stCondLst>
                                        </p:cTn>
                                        <p:tgtEl>
                                          <p:spTgt spid="37"/>
                                        </p:tgtEl>
                                        <p:attrNameLst>
                                          <p:attrName>style.visibility</p:attrName>
                                        </p:attrNameLst>
                                      </p:cBhvr>
                                      <p:to>
                                        <p:strVal val="visible"/>
                                      </p:to>
                                    </p:set>
                                    <p:anim calcmode="lin" valueType="num">
                                      <p:cBhvr>
                                        <p:cTn id="48" dur="500" fill="hold"/>
                                        <p:tgtEl>
                                          <p:spTgt spid="37"/>
                                        </p:tgtEl>
                                        <p:attrNameLst>
                                          <p:attrName>ppt_x</p:attrName>
                                        </p:attrNameLst>
                                      </p:cBhvr>
                                      <p:tavLst>
                                        <p:tav tm="0">
                                          <p:val>
                                            <p:strVal val="#ppt_x"/>
                                          </p:val>
                                        </p:tav>
                                        <p:tav tm="50000">
                                          <p:val>
                                            <p:strVal val="#ppt_x+.1"/>
                                          </p:val>
                                        </p:tav>
                                        <p:tav tm="100000">
                                          <p:val>
                                            <p:strVal val="#ppt_x"/>
                                          </p:val>
                                        </p:tav>
                                      </p:tavLst>
                                    </p:anim>
                                    <p:anim calcmode="lin" valueType="num">
                                      <p:cBhvr>
                                        <p:cTn id="49" dur="500" fill="hold"/>
                                        <p:tgtEl>
                                          <p:spTgt spid="37"/>
                                        </p:tgtEl>
                                        <p:attrNameLst>
                                          <p:attrName>ppt_y</p:attrName>
                                        </p:attrNameLst>
                                      </p:cBhvr>
                                      <p:tavLst>
                                        <p:tav tm="0">
                                          <p:val>
                                            <p:strVal val="#ppt_y"/>
                                          </p:val>
                                        </p:tav>
                                        <p:tav tm="100000">
                                          <p:val>
                                            <p:strVal val="#ppt_y"/>
                                          </p:val>
                                        </p:tav>
                                      </p:tavLst>
                                    </p:anim>
                                    <p:anim calcmode="lin" valueType="num">
                                      <p:cBhvr>
                                        <p:cTn id="50" dur="500" fill="hold"/>
                                        <p:tgtEl>
                                          <p:spTgt spid="37"/>
                                        </p:tgtEl>
                                        <p:attrNameLst>
                                          <p:attrName>ppt_h</p:attrName>
                                        </p:attrNameLst>
                                      </p:cBhvr>
                                      <p:tavLst>
                                        <p:tav tm="0">
                                          <p:val>
                                            <p:strVal val="#ppt_h/10"/>
                                          </p:val>
                                        </p:tav>
                                        <p:tav tm="50000">
                                          <p:val>
                                            <p:strVal val="#ppt_h+.01"/>
                                          </p:val>
                                        </p:tav>
                                        <p:tav tm="100000">
                                          <p:val>
                                            <p:strVal val="#ppt_h"/>
                                          </p:val>
                                        </p:tav>
                                      </p:tavLst>
                                    </p:anim>
                                    <p:anim calcmode="lin" valueType="num">
                                      <p:cBhvr>
                                        <p:cTn id="51" dur="500" fill="hold"/>
                                        <p:tgtEl>
                                          <p:spTgt spid="37"/>
                                        </p:tgtEl>
                                        <p:attrNameLst>
                                          <p:attrName>ppt_w</p:attrName>
                                        </p:attrNameLst>
                                      </p:cBhvr>
                                      <p:tavLst>
                                        <p:tav tm="0">
                                          <p:val>
                                            <p:strVal val="#ppt_w/10"/>
                                          </p:val>
                                        </p:tav>
                                        <p:tav tm="50000">
                                          <p:val>
                                            <p:strVal val="#ppt_w+.01"/>
                                          </p:val>
                                        </p:tav>
                                        <p:tav tm="100000">
                                          <p:val>
                                            <p:strVal val="#ppt_w"/>
                                          </p:val>
                                        </p:tav>
                                      </p:tavLst>
                                    </p:anim>
                                    <p:animEffect transition="in" filter="fade">
                                      <p:cBhvr>
                                        <p:cTn id="52" dur="500" tmFilter="0,0; .5, 1; 1, 1"/>
                                        <p:tgtEl>
                                          <p:spTgt spid="37"/>
                                        </p:tgtEl>
                                      </p:cBhvr>
                                    </p:animEffect>
                                  </p:childTnLst>
                                </p:cTn>
                              </p:par>
                              <p:par>
                                <p:cTn id="53" presetID="22" presetClass="entr" presetSubtype="8" fill="hold" nodeType="with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left)">
                                      <p:cBhvr>
                                        <p:cTn id="55" dur="300"/>
                                        <p:tgtEl>
                                          <p:spTgt spid="38"/>
                                        </p:tgtEl>
                                      </p:cBhvr>
                                    </p:animEffect>
                                  </p:childTnLst>
                                </p:cTn>
                              </p:par>
                              <p:par>
                                <p:cTn id="56" presetID="41" presetClass="entr" presetSubtype="0" fill="hold" grpId="0" nodeType="withEffect">
                                  <p:stCondLst>
                                    <p:cond delay="0"/>
                                  </p:stCondLst>
                                  <p:iterate type="lt">
                                    <p:tmPct val="10000"/>
                                  </p:iterate>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ppt_x</p:attrName>
                                        </p:attrNameLst>
                                      </p:cBhvr>
                                      <p:tavLst>
                                        <p:tav tm="0">
                                          <p:val>
                                            <p:strVal val="#ppt_x"/>
                                          </p:val>
                                        </p:tav>
                                        <p:tav tm="50000">
                                          <p:val>
                                            <p:strVal val="#ppt_x+.1"/>
                                          </p:val>
                                        </p:tav>
                                        <p:tav tm="100000">
                                          <p:val>
                                            <p:strVal val="#ppt_x"/>
                                          </p:val>
                                        </p:tav>
                                      </p:tavLst>
                                    </p:anim>
                                    <p:anim calcmode="lin" valueType="num">
                                      <p:cBhvr>
                                        <p:cTn id="59" dur="500" fill="hold"/>
                                        <p:tgtEl>
                                          <p:spTgt spid="39"/>
                                        </p:tgtEl>
                                        <p:attrNameLst>
                                          <p:attrName>ppt_y</p:attrName>
                                        </p:attrNameLst>
                                      </p:cBhvr>
                                      <p:tavLst>
                                        <p:tav tm="0">
                                          <p:val>
                                            <p:strVal val="#ppt_y"/>
                                          </p:val>
                                        </p:tav>
                                        <p:tav tm="100000">
                                          <p:val>
                                            <p:strVal val="#ppt_y"/>
                                          </p:val>
                                        </p:tav>
                                      </p:tavLst>
                                    </p:anim>
                                    <p:anim calcmode="lin" valueType="num">
                                      <p:cBhvr>
                                        <p:cTn id="60" dur="500" fill="hold"/>
                                        <p:tgtEl>
                                          <p:spTgt spid="39"/>
                                        </p:tgtEl>
                                        <p:attrNameLst>
                                          <p:attrName>ppt_h</p:attrName>
                                        </p:attrNameLst>
                                      </p:cBhvr>
                                      <p:tavLst>
                                        <p:tav tm="0">
                                          <p:val>
                                            <p:strVal val="#ppt_h/10"/>
                                          </p:val>
                                        </p:tav>
                                        <p:tav tm="50000">
                                          <p:val>
                                            <p:strVal val="#ppt_h+.01"/>
                                          </p:val>
                                        </p:tav>
                                        <p:tav tm="100000">
                                          <p:val>
                                            <p:strVal val="#ppt_h"/>
                                          </p:val>
                                        </p:tav>
                                      </p:tavLst>
                                    </p:anim>
                                    <p:anim calcmode="lin" valueType="num">
                                      <p:cBhvr>
                                        <p:cTn id="61" dur="500" fill="hold"/>
                                        <p:tgtEl>
                                          <p:spTgt spid="39"/>
                                        </p:tgtEl>
                                        <p:attrNameLst>
                                          <p:attrName>ppt_w</p:attrName>
                                        </p:attrNameLst>
                                      </p:cBhvr>
                                      <p:tavLst>
                                        <p:tav tm="0">
                                          <p:val>
                                            <p:strVal val="#ppt_w/10"/>
                                          </p:val>
                                        </p:tav>
                                        <p:tav tm="50000">
                                          <p:val>
                                            <p:strVal val="#ppt_w+.01"/>
                                          </p:val>
                                        </p:tav>
                                        <p:tav tm="100000">
                                          <p:val>
                                            <p:strVal val="#ppt_w"/>
                                          </p:val>
                                        </p:tav>
                                      </p:tavLst>
                                    </p:anim>
                                    <p:animEffect transition="in" filter="fade">
                                      <p:cBhvr>
                                        <p:cTn id="62" dur="500" tmFilter="0,0; .5, 1; 1, 1"/>
                                        <p:tgtEl>
                                          <p:spTgt spid="39"/>
                                        </p:tgtEl>
                                      </p:cBhvr>
                                    </p:animEffect>
                                  </p:childTnLst>
                                </p:cTn>
                              </p:par>
                              <p:par>
                                <p:cTn id="63" presetID="22" presetClass="entr" presetSubtype="8" fill="hold" nodeType="withEffect">
                                  <p:stCondLst>
                                    <p:cond delay="0"/>
                                  </p:stCondLst>
                                  <p:childTnLst>
                                    <p:set>
                                      <p:cBhvr>
                                        <p:cTn id="64" dur="1" fill="hold">
                                          <p:stCondLst>
                                            <p:cond delay="0"/>
                                          </p:stCondLst>
                                        </p:cTn>
                                        <p:tgtEl>
                                          <p:spTgt spid="40"/>
                                        </p:tgtEl>
                                        <p:attrNameLst>
                                          <p:attrName>style.visibility</p:attrName>
                                        </p:attrNameLst>
                                      </p:cBhvr>
                                      <p:to>
                                        <p:strVal val="visible"/>
                                      </p:to>
                                    </p:set>
                                    <p:animEffect transition="in" filter="wipe(left)">
                                      <p:cBhvr>
                                        <p:cTn id="65" dur="300"/>
                                        <p:tgtEl>
                                          <p:spTgt spid="40"/>
                                        </p:tgtEl>
                                      </p:cBhvr>
                                    </p:animEffect>
                                  </p:childTnLst>
                                </p:cTn>
                              </p:par>
                              <p:par>
                                <p:cTn id="66" presetID="41" presetClass="entr" presetSubtype="0" fill="hold" grpId="0" nodeType="withEffect">
                                  <p:stCondLst>
                                    <p:cond delay="0"/>
                                  </p:stCondLst>
                                  <p:iterate type="lt">
                                    <p:tmPct val="10000"/>
                                  </p:iterate>
                                  <p:childTnLst>
                                    <p:set>
                                      <p:cBhvr>
                                        <p:cTn id="67" dur="1" fill="hold">
                                          <p:stCondLst>
                                            <p:cond delay="0"/>
                                          </p:stCondLst>
                                        </p:cTn>
                                        <p:tgtEl>
                                          <p:spTgt spid="41"/>
                                        </p:tgtEl>
                                        <p:attrNameLst>
                                          <p:attrName>style.visibility</p:attrName>
                                        </p:attrNameLst>
                                      </p:cBhvr>
                                      <p:to>
                                        <p:strVal val="visible"/>
                                      </p:to>
                                    </p:set>
                                    <p:anim calcmode="lin" valueType="num">
                                      <p:cBhvr>
                                        <p:cTn id="68" dur="500" fill="hold"/>
                                        <p:tgtEl>
                                          <p:spTgt spid="4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41"/>
                                        </p:tgtEl>
                                        <p:attrNameLst>
                                          <p:attrName>ppt_y</p:attrName>
                                        </p:attrNameLst>
                                      </p:cBhvr>
                                      <p:tavLst>
                                        <p:tav tm="0">
                                          <p:val>
                                            <p:strVal val="#ppt_y"/>
                                          </p:val>
                                        </p:tav>
                                        <p:tav tm="100000">
                                          <p:val>
                                            <p:strVal val="#ppt_y"/>
                                          </p:val>
                                        </p:tav>
                                      </p:tavLst>
                                    </p:anim>
                                    <p:anim calcmode="lin" valueType="num">
                                      <p:cBhvr>
                                        <p:cTn id="70" dur="500" fill="hold"/>
                                        <p:tgtEl>
                                          <p:spTgt spid="4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4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41"/>
                                        </p:tgtEl>
                                      </p:cBhvr>
                                    </p:animEffect>
                                  </p:childTnLst>
                                </p:cTn>
                              </p:par>
                              <p:par>
                                <p:cTn id="73" presetID="22" presetClass="entr" presetSubtype="8" fill="hold" nodeType="withEffect">
                                  <p:stCondLst>
                                    <p:cond delay="0"/>
                                  </p:stCondLst>
                                  <p:childTnLst>
                                    <p:set>
                                      <p:cBhvr>
                                        <p:cTn id="74" dur="1" fill="hold">
                                          <p:stCondLst>
                                            <p:cond delay="0"/>
                                          </p:stCondLst>
                                        </p:cTn>
                                        <p:tgtEl>
                                          <p:spTgt spid="42"/>
                                        </p:tgtEl>
                                        <p:attrNameLst>
                                          <p:attrName>style.visibility</p:attrName>
                                        </p:attrNameLst>
                                      </p:cBhvr>
                                      <p:to>
                                        <p:strVal val="visible"/>
                                      </p:to>
                                    </p:set>
                                    <p:animEffect transition="in" filter="wipe(left)">
                                      <p:cBhvr>
                                        <p:cTn id="75" dur="300"/>
                                        <p:tgtEl>
                                          <p:spTgt spid="42"/>
                                        </p:tgtEl>
                                      </p:cBhvr>
                                    </p:animEffect>
                                  </p:childTnLst>
                                </p:cTn>
                              </p:par>
                              <p:par>
                                <p:cTn id="76" presetID="22" presetClass="entr" presetSubtype="8" fill="hold" nodeType="withEffect">
                                  <p:stCondLst>
                                    <p:cond delay="0"/>
                                  </p:stCondLst>
                                  <p:childTnLst>
                                    <p:set>
                                      <p:cBhvr>
                                        <p:cTn id="77" dur="1" fill="hold">
                                          <p:stCondLst>
                                            <p:cond delay="0"/>
                                          </p:stCondLst>
                                        </p:cTn>
                                        <p:tgtEl>
                                          <p:spTgt spid="57"/>
                                        </p:tgtEl>
                                        <p:attrNameLst>
                                          <p:attrName>style.visibility</p:attrName>
                                        </p:attrNameLst>
                                      </p:cBhvr>
                                      <p:to>
                                        <p:strVal val="visible"/>
                                      </p:to>
                                    </p:set>
                                    <p:animEffect transition="in" filter="wipe(left)">
                                      <p:cBhvr>
                                        <p:cTn id="78" dur="300"/>
                                        <p:tgtEl>
                                          <p:spTgt spid="57"/>
                                        </p:tgtEl>
                                      </p:cBhvr>
                                    </p:animEffect>
                                  </p:childTnLst>
                                </p:cTn>
                              </p:par>
                              <p:par>
                                <p:cTn id="79" presetID="42" presetClass="entr" presetSubtype="0"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Effect transition="in" filter="fade">
                                      <p:cBhvr>
                                        <p:cTn id="81" dur="1000"/>
                                        <p:tgtEl>
                                          <p:spTgt spid="25"/>
                                        </p:tgtEl>
                                      </p:cBhvr>
                                    </p:animEffect>
                                    <p:anim calcmode="lin" valueType="num">
                                      <p:cBhvr>
                                        <p:cTn id="82" dur="1000" fill="hold"/>
                                        <p:tgtEl>
                                          <p:spTgt spid="25"/>
                                        </p:tgtEl>
                                        <p:attrNameLst>
                                          <p:attrName>ppt_x</p:attrName>
                                        </p:attrNameLst>
                                      </p:cBhvr>
                                      <p:tavLst>
                                        <p:tav tm="0">
                                          <p:val>
                                            <p:strVal val="#ppt_x"/>
                                          </p:val>
                                        </p:tav>
                                        <p:tav tm="100000">
                                          <p:val>
                                            <p:strVal val="#ppt_x"/>
                                          </p:val>
                                        </p:tav>
                                      </p:tavLst>
                                    </p:anim>
                                    <p:anim calcmode="lin" valueType="num">
                                      <p:cBhvr>
                                        <p:cTn id="83"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84" fill="hold">
                      <p:stCondLst>
                        <p:cond delay="indefinite"/>
                      </p:stCondLst>
                      <p:childTnLst>
                        <p:par>
                          <p:cTn id="85" fill="hold">
                            <p:stCondLst>
                              <p:cond delay="0"/>
                            </p:stCondLst>
                            <p:childTnLst>
                              <p:par>
                                <p:cTn id="86" presetID="53" presetClass="exit" presetSubtype="32" fill="hold" nodeType="clickEffect">
                                  <p:stCondLst>
                                    <p:cond delay="0"/>
                                  </p:stCondLst>
                                  <p:childTnLst>
                                    <p:anim calcmode="lin" valueType="num">
                                      <p:cBhvr>
                                        <p:cTn id="87" dur="500"/>
                                        <p:tgtEl>
                                          <p:spTgt spid="72"/>
                                        </p:tgtEl>
                                        <p:attrNameLst>
                                          <p:attrName>ppt_w</p:attrName>
                                        </p:attrNameLst>
                                      </p:cBhvr>
                                      <p:tavLst>
                                        <p:tav tm="0">
                                          <p:val>
                                            <p:strVal val="ppt_w"/>
                                          </p:val>
                                        </p:tav>
                                        <p:tav tm="100000">
                                          <p:val>
                                            <p:fltVal val="0"/>
                                          </p:val>
                                        </p:tav>
                                      </p:tavLst>
                                    </p:anim>
                                    <p:anim calcmode="lin" valueType="num">
                                      <p:cBhvr>
                                        <p:cTn id="88" dur="500"/>
                                        <p:tgtEl>
                                          <p:spTgt spid="72"/>
                                        </p:tgtEl>
                                        <p:attrNameLst>
                                          <p:attrName>ppt_h</p:attrName>
                                        </p:attrNameLst>
                                      </p:cBhvr>
                                      <p:tavLst>
                                        <p:tav tm="0">
                                          <p:val>
                                            <p:strVal val="ppt_h"/>
                                          </p:val>
                                        </p:tav>
                                        <p:tav tm="100000">
                                          <p:val>
                                            <p:fltVal val="0"/>
                                          </p:val>
                                        </p:tav>
                                      </p:tavLst>
                                    </p:anim>
                                    <p:animEffect transition="out" filter="fade">
                                      <p:cBhvr>
                                        <p:cTn id="89" dur="500"/>
                                        <p:tgtEl>
                                          <p:spTgt spid="72"/>
                                        </p:tgtEl>
                                      </p:cBhvr>
                                    </p:animEffect>
                                    <p:set>
                                      <p:cBhvr>
                                        <p:cTn id="90" dur="1" fill="hold">
                                          <p:stCondLst>
                                            <p:cond delay="499"/>
                                          </p:stCondLst>
                                        </p:cTn>
                                        <p:tgtEl>
                                          <p:spTgt spid="72"/>
                                        </p:tgtEl>
                                        <p:attrNameLst>
                                          <p:attrName>style.visibility</p:attrName>
                                        </p:attrNameLst>
                                      </p:cBhvr>
                                      <p:to>
                                        <p:strVal val="hidden"/>
                                      </p:to>
                                    </p:set>
                                  </p:childTnLst>
                                </p:cTn>
                              </p:par>
                              <p:par>
                                <p:cTn id="91" presetID="42" presetClass="entr" presetSubtype="0" fill="hold" grpId="0" nodeType="withEffect">
                                  <p:stCondLst>
                                    <p:cond delay="0"/>
                                  </p:stCondLst>
                                  <p:childTnLst>
                                    <p:set>
                                      <p:cBhvr>
                                        <p:cTn id="92" dur="1" fill="hold">
                                          <p:stCondLst>
                                            <p:cond delay="0"/>
                                          </p:stCondLst>
                                        </p:cTn>
                                        <p:tgtEl>
                                          <p:spTgt spid="23"/>
                                        </p:tgtEl>
                                        <p:attrNameLst>
                                          <p:attrName>style.visibility</p:attrName>
                                        </p:attrNameLst>
                                      </p:cBhvr>
                                      <p:to>
                                        <p:strVal val="visible"/>
                                      </p:to>
                                    </p:set>
                                    <p:animEffect transition="in" filter="fade">
                                      <p:cBhvr>
                                        <p:cTn id="93" dur="1000"/>
                                        <p:tgtEl>
                                          <p:spTgt spid="23"/>
                                        </p:tgtEl>
                                      </p:cBhvr>
                                    </p:animEffect>
                                    <p:anim calcmode="lin" valueType="num">
                                      <p:cBhvr>
                                        <p:cTn id="94" dur="1000" fill="hold"/>
                                        <p:tgtEl>
                                          <p:spTgt spid="23"/>
                                        </p:tgtEl>
                                        <p:attrNameLst>
                                          <p:attrName>ppt_x</p:attrName>
                                        </p:attrNameLst>
                                      </p:cBhvr>
                                      <p:tavLst>
                                        <p:tav tm="0">
                                          <p:val>
                                            <p:strVal val="#ppt_x"/>
                                          </p:val>
                                        </p:tav>
                                        <p:tav tm="100000">
                                          <p:val>
                                            <p:strVal val="#ppt_x"/>
                                          </p:val>
                                        </p:tav>
                                      </p:tavLst>
                                    </p:anim>
                                    <p:anim calcmode="lin" valueType="num">
                                      <p:cBhvr>
                                        <p:cTn id="95" dur="1000" fill="hold"/>
                                        <p:tgtEl>
                                          <p:spTgt spid="23"/>
                                        </p:tgtEl>
                                        <p:attrNameLst>
                                          <p:attrName>ppt_y</p:attrName>
                                        </p:attrNameLst>
                                      </p:cBhvr>
                                      <p:tavLst>
                                        <p:tav tm="0">
                                          <p:val>
                                            <p:strVal val="#ppt_y+.1"/>
                                          </p:val>
                                        </p:tav>
                                        <p:tav tm="100000">
                                          <p:val>
                                            <p:strVal val="#ppt_y"/>
                                          </p:val>
                                        </p:tav>
                                      </p:tavLst>
                                    </p:anim>
                                  </p:childTnLst>
                                </p:cTn>
                              </p:par>
                              <p:par>
                                <p:cTn id="96" presetID="2" presetClass="entr" presetSubtype="4" fill="hold" nodeType="withEffect">
                                  <p:stCondLst>
                                    <p:cond delay="0"/>
                                  </p:stCondLst>
                                  <p:childTnLst>
                                    <p:set>
                                      <p:cBhvr>
                                        <p:cTn id="97" dur="1" fill="hold">
                                          <p:stCondLst>
                                            <p:cond delay="0"/>
                                          </p:stCondLst>
                                        </p:cTn>
                                        <p:tgtEl>
                                          <p:spTgt spid="24"/>
                                        </p:tgtEl>
                                        <p:attrNameLst>
                                          <p:attrName>style.visibility</p:attrName>
                                        </p:attrNameLst>
                                      </p:cBhvr>
                                      <p:to>
                                        <p:strVal val="visible"/>
                                      </p:to>
                                    </p:set>
                                    <p:anim calcmode="lin" valueType="num">
                                      <p:cBhvr additive="base">
                                        <p:cTn id="98" dur="500" fill="hold"/>
                                        <p:tgtEl>
                                          <p:spTgt spid="24"/>
                                        </p:tgtEl>
                                        <p:attrNameLst>
                                          <p:attrName>ppt_x</p:attrName>
                                        </p:attrNameLst>
                                      </p:cBhvr>
                                      <p:tavLst>
                                        <p:tav tm="0">
                                          <p:val>
                                            <p:strVal val="#ppt_x"/>
                                          </p:val>
                                        </p:tav>
                                        <p:tav tm="100000">
                                          <p:val>
                                            <p:strVal val="#ppt_x"/>
                                          </p:val>
                                        </p:tav>
                                      </p:tavLst>
                                    </p:anim>
                                    <p:anim calcmode="lin" valueType="num">
                                      <p:cBhvr additive="base">
                                        <p:cTn id="99"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34" grpId="0"/>
      <p:bldP spid="37" grpId="0"/>
      <p:bldP spid="39" grpId="0"/>
      <p:bldP spid="41" grpId="0"/>
      <p:bldP spid="74" grpId="0"/>
      <p:bldP spid="75" grpId="0"/>
      <p:bldP spid="23" grpId="0" animBg="1"/>
      <p:bldP spid="2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图片 33"/>
          <p:cNvPicPr/>
          <p:nvPr/>
        </p:nvPicPr>
        <p:blipFill rotWithShape="1">
          <a:blip r:embed="rId3"/>
          <a:srcRect b="4979"/>
          <a:stretch/>
        </p:blipFill>
        <p:spPr>
          <a:xfrm>
            <a:off x="2997200" y="1266534"/>
            <a:ext cx="9093200" cy="4902772"/>
          </a:xfrm>
          <a:prstGeom prst="rect">
            <a:avLst/>
          </a:prstGeom>
        </p:spPr>
      </p:pic>
      <p:sp>
        <p:nvSpPr>
          <p:cNvPr id="5" name="矩形 4"/>
          <p:cNvSpPr/>
          <p:nvPr/>
        </p:nvSpPr>
        <p:spPr>
          <a:xfrm>
            <a:off x="384175" y="1108405"/>
            <a:ext cx="2505075" cy="5262979"/>
          </a:xfrm>
          <a:prstGeom prst="rect">
            <a:avLst/>
          </a:prstGeom>
        </p:spPr>
        <p:txBody>
          <a:bodyPr wrap="square">
            <a:spAutoFit/>
          </a:bodyPr>
          <a:lstStyle/>
          <a:p>
            <a:pPr marL="285750" indent="-285750" algn="ctr">
              <a:buFont typeface="Wingdings" panose="05000000000000000000" pitchFamily="2" charset="2"/>
              <a:buChar char="Ø"/>
            </a:pPr>
            <a:r>
              <a:rPr lang="zh-CN" altLang="zh-CN" sz="2000" b="1" dirty="0" smtClean="0">
                <a:cs typeface="Times New Roman" panose="02020603050405020304" pitchFamily="18" charset="0"/>
              </a:rPr>
              <a:t>原始</a:t>
            </a:r>
            <a:r>
              <a:rPr lang="zh-CN" altLang="zh-CN" sz="2000" b="1" dirty="0">
                <a:cs typeface="Times New Roman" panose="02020603050405020304" pitchFamily="18" charset="0"/>
              </a:rPr>
              <a:t>信号</a:t>
            </a:r>
            <a:r>
              <a:rPr lang="en-US" altLang="zh-CN" sz="2000" b="1" dirty="0">
                <a:cs typeface="Times New Roman" panose="02020603050405020304" pitchFamily="18" charset="0"/>
              </a:rPr>
              <a:t>a</a:t>
            </a:r>
            <a:r>
              <a:rPr lang="zh-CN" altLang="zh-CN" sz="2000" b="1" dirty="0">
                <a:cs typeface="Times New Roman" panose="02020603050405020304" pitchFamily="18" charset="0"/>
              </a:rPr>
              <a:t>经过反褶积获得反褶积信号</a:t>
            </a:r>
            <a:r>
              <a:rPr lang="en-US" altLang="zh-CN" sz="2000" b="1" dirty="0">
                <a:cs typeface="Times New Roman" panose="02020603050405020304" pitchFamily="18" charset="0"/>
              </a:rPr>
              <a:t>b</a:t>
            </a:r>
            <a:r>
              <a:rPr lang="zh-CN" altLang="zh-CN" sz="2000" b="1" dirty="0" smtClean="0">
                <a:cs typeface="Times New Roman" panose="02020603050405020304" pitchFamily="18" charset="0"/>
              </a:rPr>
              <a:t>，</a:t>
            </a:r>
            <a:endParaRPr lang="en-US" altLang="zh-CN" sz="2000" b="1" dirty="0" smtClean="0">
              <a:cs typeface="Times New Roman" panose="02020603050405020304" pitchFamily="18" charset="0"/>
            </a:endParaRPr>
          </a:p>
          <a:p>
            <a:pPr marL="285750" indent="-285750" algn="ctr">
              <a:buFont typeface="Wingdings" panose="05000000000000000000" pitchFamily="2" charset="2"/>
              <a:buChar char="Ø"/>
            </a:pPr>
            <a:r>
              <a:rPr lang="zh-CN" altLang="zh-CN" sz="2000" b="1" dirty="0" smtClean="0">
                <a:cs typeface="Times New Roman" panose="02020603050405020304" pitchFamily="18" charset="0"/>
              </a:rPr>
              <a:t>经过</a:t>
            </a:r>
            <a:r>
              <a:rPr lang="zh-CN" altLang="zh-CN" sz="2000" b="1" dirty="0">
                <a:cs typeface="Times New Roman" panose="02020603050405020304" pitchFamily="18" charset="0"/>
              </a:rPr>
              <a:t>多级施密特进行触发获得门电平信号</a:t>
            </a:r>
            <a:r>
              <a:rPr lang="en-US" altLang="zh-CN" sz="2000" b="1" dirty="0" smtClean="0">
                <a:cs typeface="Times New Roman" panose="02020603050405020304" pitchFamily="18" charset="0"/>
              </a:rPr>
              <a:t>c</a:t>
            </a:r>
            <a:r>
              <a:rPr lang="zh-CN" altLang="zh-CN" sz="2000" b="1" dirty="0" smtClean="0">
                <a:cs typeface="Times New Roman" panose="02020603050405020304" pitchFamily="18" charset="0"/>
              </a:rPr>
              <a:t>，</a:t>
            </a:r>
            <a:endParaRPr lang="en-US" altLang="zh-CN" sz="2000" b="1" dirty="0" smtClean="0">
              <a:cs typeface="Times New Roman" panose="02020603050405020304" pitchFamily="18" charset="0"/>
            </a:endParaRPr>
          </a:p>
          <a:p>
            <a:pPr marL="285750" indent="-285750" algn="ctr">
              <a:buFont typeface="Wingdings" panose="05000000000000000000" pitchFamily="2" charset="2"/>
              <a:buChar char="Ø"/>
            </a:pPr>
            <a:r>
              <a:rPr lang="zh-CN" altLang="zh-CN" sz="2400" b="1" dirty="0" smtClean="0">
                <a:cs typeface="Times New Roman" panose="02020603050405020304" pitchFamily="18" charset="0"/>
              </a:rPr>
              <a:t>信号</a:t>
            </a:r>
            <a:r>
              <a:rPr lang="en-US" altLang="zh-CN" sz="2400" b="1" dirty="0">
                <a:cs typeface="Times New Roman" panose="02020603050405020304" pitchFamily="18" charset="0"/>
              </a:rPr>
              <a:t>d</a:t>
            </a:r>
            <a:r>
              <a:rPr lang="zh-CN" altLang="zh-CN" sz="2400" b="1" dirty="0">
                <a:cs typeface="Times New Roman" panose="02020603050405020304" pitchFamily="18" charset="0"/>
              </a:rPr>
              <a:t>作为每次粒子事件发生的</a:t>
            </a:r>
            <a:r>
              <a:rPr lang="zh-CN" altLang="zh-CN" sz="2400" b="1" dirty="0" smtClean="0">
                <a:cs typeface="Times New Roman" panose="02020603050405020304" pitchFamily="18" charset="0"/>
              </a:rPr>
              <a:t>标志</a:t>
            </a:r>
            <a:endParaRPr lang="en-US" altLang="zh-CN" sz="2400" b="1" dirty="0" smtClean="0">
              <a:cs typeface="Times New Roman" panose="02020603050405020304" pitchFamily="18" charset="0"/>
            </a:endParaRPr>
          </a:p>
          <a:p>
            <a:pPr marL="285750" indent="-285750" algn="ctr">
              <a:buFont typeface="Wingdings" panose="05000000000000000000" pitchFamily="2" charset="2"/>
              <a:buChar char="Ø"/>
            </a:pPr>
            <a:r>
              <a:rPr lang="zh-CN" altLang="en-US" sz="2400" b="1" dirty="0">
                <a:cs typeface="Times New Roman" panose="02020603050405020304" pitchFamily="18" charset="0"/>
              </a:rPr>
              <a:t>判断</a:t>
            </a:r>
            <a:r>
              <a:rPr lang="zh-CN" altLang="zh-CN" sz="2400" b="1" dirty="0" smtClean="0">
                <a:cs typeface="Times New Roman" panose="02020603050405020304" pitchFamily="18" charset="0"/>
              </a:rPr>
              <a:t>脉冲</a:t>
            </a:r>
            <a:r>
              <a:rPr lang="zh-CN" altLang="zh-CN" sz="2400" b="1" dirty="0">
                <a:cs typeface="Times New Roman" panose="02020603050405020304" pitchFamily="18" charset="0"/>
              </a:rPr>
              <a:t>堆积事件</a:t>
            </a:r>
            <a:r>
              <a:rPr lang="zh-CN" altLang="zh-CN" sz="2400" b="1" dirty="0" smtClean="0">
                <a:cs typeface="Times New Roman" panose="02020603050405020304" pitchFamily="18" charset="0"/>
              </a:rPr>
              <a:t>，舍弃</a:t>
            </a:r>
            <a:r>
              <a:rPr lang="zh-CN" altLang="zh-CN" sz="2400" b="1" dirty="0">
                <a:cs typeface="Times New Roman" panose="02020603050405020304" pitchFamily="18" charset="0"/>
              </a:rPr>
              <a:t>慢通道计算所得的脉冲能量</a:t>
            </a:r>
            <a:r>
              <a:rPr lang="zh-CN" altLang="zh-CN" sz="2400" b="1" dirty="0" smtClean="0">
                <a:cs typeface="Times New Roman" panose="02020603050405020304" pitchFamily="18" charset="0"/>
              </a:rPr>
              <a:t>数据</a:t>
            </a:r>
            <a:r>
              <a:rPr lang="zh-CN" altLang="en-US" sz="2400" b="1" dirty="0" smtClean="0">
                <a:cs typeface="Times New Roman" panose="02020603050405020304" pitchFamily="18" charset="0"/>
              </a:rPr>
              <a:t>，</a:t>
            </a:r>
            <a:r>
              <a:rPr lang="zh-CN" altLang="zh-CN" sz="2400" b="1" dirty="0" smtClean="0">
                <a:cs typeface="Times New Roman" panose="02020603050405020304" pitchFamily="18" charset="0"/>
              </a:rPr>
              <a:t>并</a:t>
            </a:r>
            <a:r>
              <a:rPr lang="zh-CN" altLang="zh-CN" sz="2400" b="1" dirty="0">
                <a:cs typeface="Times New Roman" panose="02020603050405020304" pitchFamily="18" charset="0"/>
              </a:rPr>
              <a:t>做计数率</a:t>
            </a:r>
            <a:r>
              <a:rPr lang="zh-CN" altLang="zh-CN" sz="2400" b="1" dirty="0" smtClean="0">
                <a:cs typeface="Times New Roman" panose="02020603050405020304" pitchFamily="18" charset="0"/>
              </a:rPr>
              <a:t>矫正</a:t>
            </a:r>
            <a:endParaRPr lang="zh-CN" altLang="en-US" sz="2400" b="1" dirty="0"/>
          </a:p>
        </p:txBody>
      </p:sp>
      <p:sp>
        <p:nvSpPr>
          <p:cNvPr id="6" name="矩形 5">
            <a:extLst>
              <a:ext uri="{FF2B5EF4-FFF2-40B4-BE49-F238E27FC236}">
                <a16:creationId xmlns:a16="http://schemas.microsoft.com/office/drawing/2014/main" id="{C3A9B532-8A6E-4525-9E54-CE31A9671361}"/>
              </a:ext>
            </a:extLst>
          </p:cNvPr>
          <p:cNvSpPr/>
          <p:nvPr/>
        </p:nvSpPr>
        <p:spPr>
          <a:xfrm>
            <a:off x="-1" y="6690993"/>
            <a:ext cx="12207499" cy="167008"/>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7" name="文本框 112">
            <a:extLst>
              <a:ext uri="{FF2B5EF4-FFF2-40B4-BE49-F238E27FC236}">
                <a16:creationId xmlns:a16="http://schemas.microsoft.com/office/drawing/2014/main" id="{EBF7E833-BCE1-41B2-873D-355B8AA93460}"/>
              </a:ext>
            </a:extLst>
          </p:cNvPr>
          <p:cNvSpPr txBox="1">
            <a:spLocks noChangeArrowheads="1"/>
          </p:cNvSpPr>
          <p:nvPr/>
        </p:nvSpPr>
        <p:spPr bwMode="auto">
          <a:xfrm>
            <a:off x="3238535" y="6414784"/>
            <a:ext cx="5730426"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9pPr>
          </a:lstStyle>
          <a:p>
            <a:pPr algn="ctr">
              <a:lnSpc>
                <a:spcPct val="100000"/>
              </a:lnSpc>
              <a:spcBef>
                <a:spcPct val="0"/>
              </a:spcBef>
              <a:buNone/>
            </a:pPr>
            <a:r>
              <a:rPr lang="zh-CN" altLang="en-US" sz="1350" dirty="0">
                <a:latin typeface="华文楷体" panose="02010600040101010101" pitchFamily="2" charset="-122"/>
                <a:ea typeface="华文楷体" panose="02010600040101010101" pitchFamily="2" charset="-122"/>
              </a:rPr>
              <a:t>全国核电子学与核探测技术学术年会</a:t>
            </a:r>
            <a:endParaRPr lang="en-US" altLang="zh-CN" sz="1350" dirty="0">
              <a:latin typeface="华文楷体" panose="02010600040101010101" pitchFamily="2" charset="-122"/>
              <a:ea typeface="华文楷体" panose="02010600040101010101" pitchFamily="2" charset="-122"/>
            </a:endParaRPr>
          </a:p>
        </p:txBody>
      </p:sp>
      <p:sp>
        <p:nvSpPr>
          <p:cNvPr id="20" name="文本框 19"/>
          <p:cNvSpPr txBox="1"/>
          <p:nvPr/>
        </p:nvSpPr>
        <p:spPr>
          <a:xfrm>
            <a:off x="1002496" y="250499"/>
            <a:ext cx="2029651" cy="400110"/>
          </a:xfrm>
          <a:prstGeom prst="rect">
            <a:avLst/>
          </a:prstGeom>
          <a:noFill/>
        </p:spPr>
        <p:txBody>
          <a:bodyPr wrap="square" lIns="91440" tIns="45720" rIns="91440" bIns="45720" rtlCol="0">
            <a:spAutoFit/>
          </a:bodyPr>
          <a:lstStyle/>
          <a:p>
            <a:r>
              <a:rPr lang="zh-CN" altLang="en-US" sz="2000" b="1" dirty="0" smtClean="0">
                <a:solidFill>
                  <a:srgbClr val="1B4367">
                    <a:alpha val="30000"/>
                  </a:srgbClr>
                </a:solidFill>
                <a:latin typeface="黑体" panose="02010609060101010101" pitchFamily="49" charset="-122"/>
                <a:ea typeface="黑体" panose="02010609060101010101" pitchFamily="49" charset="-122"/>
                <a:cs typeface="+mn-ea"/>
                <a:sym typeface="+mn-lt"/>
              </a:rPr>
              <a:t>研究背景及意义</a:t>
            </a:r>
            <a:endParaRPr lang="zh-CN" altLang="en-US" sz="2000" b="1" dirty="0">
              <a:solidFill>
                <a:srgbClr val="1B4367">
                  <a:alpha val="30000"/>
                </a:srgbClr>
              </a:solidFill>
              <a:latin typeface="黑体" panose="02010609060101010101" pitchFamily="49" charset="-122"/>
              <a:ea typeface="黑体" panose="02010609060101010101" pitchFamily="49" charset="-122"/>
              <a:cs typeface="+mn-ea"/>
              <a:sym typeface="+mn-lt"/>
            </a:endParaRPr>
          </a:p>
        </p:txBody>
      </p:sp>
      <p:cxnSp>
        <p:nvCxnSpPr>
          <p:cNvPr id="21" name="直接连接符 20"/>
          <p:cNvCxnSpPr/>
          <p:nvPr/>
        </p:nvCxnSpPr>
        <p:spPr>
          <a:xfrm>
            <a:off x="1032638" y="876556"/>
            <a:ext cx="640345" cy="0"/>
          </a:xfrm>
          <a:prstGeom prst="line">
            <a:avLst/>
          </a:prstGeom>
          <a:ln w="9525">
            <a:solidFill>
              <a:srgbClr val="1B4367"/>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a:off x="0" y="494590"/>
            <a:ext cx="1032638" cy="0"/>
          </a:xfrm>
          <a:prstGeom prst="line">
            <a:avLst/>
          </a:prstGeom>
          <a:ln w="38100">
            <a:solidFill>
              <a:srgbClr val="1B4367"/>
            </a:solidFill>
            <a:prstDash val="solid"/>
          </a:ln>
        </p:spPr>
        <p:style>
          <a:lnRef idx="1">
            <a:schemeClr val="accent1"/>
          </a:lnRef>
          <a:fillRef idx="0">
            <a:schemeClr val="accent1"/>
          </a:fillRef>
          <a:effectRef idx="0">
            <a:schemeClr val="accent1"/>
          </a:effectRef>
          <a:fontRef idx="minor">
            <a:schemeClr val="tx1"/>
          </a:fontRef>
        </p:style>
      </p:cxnSp>
      <p:sp>
        <p:nvSpPr>
          <p:cNvPr id="33" name="文本框 15"/>
          <p:cNvSpPr txBox="1"/>
          <p:nvPr/>
        </p:nvSpPr>
        <p:spPr>
          <a:xfrm>
            <a:off x="4299005" y="177484"/>
            <a:ext cx="2417939" cy="584775"/>
          </a:xfrm>
          <a:prstGeom prst="rect">
            <a:avLst/>
          </a:prstGeom>
          <a:noFill/>
        </p:spPr>
        <p:txBody>
          <a:bodyPr wrap="square" lIns="91440" tIns="45720" rIns="91440" bIns="45720" rtlCol="0">
            <a:spAutoFit/>
          </a:bodyPr>
          <a:lstStyle/>
          <a:p>
            <a:r>
              <a:rPr lang="zh-CN" altLang="en-US" sz="3200" b="1" dirty="0" smtClean="0">
                <a:solidFill>
                  <a:srgbClr val="1B4367"/>
                </a:solidFill>
                <a:latin typeface="黑体" panose="02010609060101010101" pitchFamily="49" charset="-122"/>
                <a:ea typeface="黑体" panose="02010609060101010101" pitchFamily="49" charset="-122"/>
                <a:cs typeface="+mn-ea"/>
                <a:sym typeface="+mn-lt"/>
              </a:rPr>
              <a:t>原理与实现</a:t>
            </a:r>
            <a:endParaRPr lang="zh-CN" altLang="en-US" sz="3200" b="1" dirty="0">
              <a:solidFill>
                <a:srgbClr val="1B4367"/>
              </a:solidFill>
              <a:latin typeface="黑体" panose="02010609060101010101" pitchFamily="49" charset="-122"/>
              <a:ea typeface="黑体" panose="02010609060101010101" pitchFamily="49" charset="-122"/>
              <a:cs typeface="+mn-ea"/>
              <a:sym typeface="+mn-lt"/>
            </a:endParaRPr>
          </a:p>
        </p:txBody>
      </p:sp>
      <p:cxnSp>
        <p:nvCxnSpPr>
          <p:cNvPr id="37" name="直接连接符 36"/>
          <p:cNvCxnSpPr/>
          <p:nvPr/>
        </p:nvCxnSpPr>
        <p:spPr>
          <a:xfrm>
            <a:off x="2938968" y="494590"/>
            <a:ext cx="1255345" cy="0"/>
          </a:xfrm>
          <a:prstGeom prst="line">
            <a:avLst/>
          </a:prstGeom>
          <a:ln w="38100">
            <a:solidFill>
              <a:srgbClr val="1B4367"/>
            </a:solidFill>
            <a:prstDash val="sysDash"/>
          </a:ln>
        </p:spPr>
        <p:style>
          <a:lnRef idx="1">
            <a:schemeClr val="accent1"/>
          </a:lnRef>
          <a:fillRef idx="0">
            <a:schemeClr val="accent1"/>
          </a:fillRef>
          <a:effectRef idx="0">
            <a:schemeClr val="accent1"/>
          </a:effectRef>
          <a:fontRef idx="minor">
            <a:schemeClr val="tx1"/>
          </a:fontRef>
        </p:style>
      </p:cxnSp>
      <p:sp>
        <p:nvSpPr>
          <p:cNvPr id="40" name="文本框 15"/>
          <p:cNvSpPr txBox="1"/>
          <p:nvPr/>
        </p:nvSpPr>
        <p:spPr>
          <a:xfrm>
            <a:off x="7733337" y="269817"/>
            <a:ext cx="1302354" cy="400110"/>
          </a:xfrm>
          <a:prstGeom prst="rect">
            <a:avLst/>
          </a:prstGeom>
          <a:noFill/>
        </p:spPr>
        <p:txBody>
          <a:bodyPr wrap="square" lIns="91440" tIns="45720" rIns="91440" bIns="45720" rtlCol="0">
            <a:spAutoFit/>
          </a:bodyPr>
          <a:lstStyle/>
          <a:p>
            <a:r>
              <a:rPr lang="zh-CN" altLang="en-US" sz="2000" b="1" dirty="0" smtClean="0">
                <a:solidFill>
                  <a:srgbClr val="1B4367">
                    <a:alpha val="30000"/>
                  </a:srgbClr>
                </a:solidFill>
                <a:latin typeface="黑体" panose="02010609060101010101" pitchFamily="49" charset="-122"/>
                <a:ea typeface="黑体" panose="02010609060101010101" pitchFamily="49" charset="-122"/>
                <a:cs typeface="+mn-ea"/>
                <a:sym typeface="+mn-lt"/>
              </a:rPr>
              <a:t>测试分析</a:t>
            </a:r>
            <a:endParaRPr lang="zh-CN" altLang="en-US" sz="2000" b="1" dirty="0">
              <a:solidFill>
                <a:srgbClr val="1B4367">
                  <a:alpha val="30000"/>
                </a:srgbClr>
              </a:solidFill>
              <a:latin typeface="黑体" panose="02010609060101010101" pitchFamily="49" charset="-122"/>
              <a:ea typeface="黑体" panose="02010609060101010101" pitchFamily="49" charset="-122"/>
              <a:cs typeface="+mn-ea"/>
              <a:sym typeface="+mn-lt"/>
            </a:endParaRPr>
          </a:p>
        </p:txBody>
      </p:sp>
      <p:cxnSp>
        <p:nvCxnSpPr>
          <p:cNvPr id="41" name="直接连接符 40"/>
          <p:cNvCxnSpPr/>
          <p:nvPr/>
        </p:nvCxnSpPr>
        <p:spPr>
          <a:xfrm>
            <a:off x="6579126" y="494590"/>
            <a:ext cx="1154211" cy="0"/>
          </a:xfrm>
          <a:prstGeom prst="line">
            <a:avLst/>
          </a:prstGeom>
          <a:ln w="38100">
            <a:solidFill>
              <a:srgbClr val="1B4367"/>
            </a:solidFill>
            <a:prstDash val="sysDash"/>
          </a:ln>
        </p:spPr>
        <p:style>
          <a:lnRef idx="1">
            <a:schemeClr val="accent1"/>
          </a:lnRef>
          <a:fillRef idx="0">
            <a:schemeClr val="accent1"/>
          </a:fillRef>
          <a:effectRef idx="0">
            <a:schemeClr val="accent1"/>
          </a:effectRef>
          <a:fontRef idx="minor">
            <a:schemeClr val="tx1"/>
          </a:fontRef>
        </p:style>
      </p:cxnSp>
      <p:sp>
        <p:nvSpPr>
          <p:cNvPr id="42" name="文本框 15"/>
          <p:cNvSpPr txBox="1"/>
          <p:nvPr/>
        </p:nvSpPr>
        <p:spPr>
          <a:xfrm>
            <a:off x="9497936" y="269817"/>
            <a:ext cx="1216732" cy="400110"/>
          </a:xfrm>
          <a:prstGeom prst="rect">
            <a:avLst/>
          </a:prstGeom>
          <a:noFill/>
        </p:spPr>
        <p:txBody>
          <a:bodyPr wrap="square" lIns="91440" tIns="45720" rIns="91440" bIns="45720" rtlCol="0">
            <a:spAutoFit/>
          </a:bodyPr>
          <a:lstStyle/>
          <a:p>
            <a:r>
              <a:rPr lang="zh-CN" altLang="en-US" sz="2000" b="1" dirty="0" smtClean="0">
                <a:solidFill>
                  <a:srgbClr val="1B4367">
                    <a:alpha val="30000"/>
                  </a:srgbClr>
                </a:solidFill>
                <a:latin typeface="黑体" panose="02010609060101010101" pitchFamily="49" charset="-122"/>
                <a:ea typeface="黑体" panose="02010609060101010101" pitchFamily="49" charset="-122"/>
                <a:cs typeface="+mn-ea"/>
                <a:sym typeface="+mn-lt"/>
              </a:rPr>
              <a:t>结果讨论</a:t>
            </a:r>
            <a:endParaRPr lang="zh-CN" altLang="en-US" sz="2000" b="1" dirty="0">
              <a:solidFill>
                <a:srgbClr val="1B4367">
                  <a:alpha val="30000"/>
                </a:srgbClr>
              </a:solidFill>
              <a:latin typeface="黑体" panose="02010609060101010101" pitchFamily="49" charset="-122"/>
              <a:ea typeface="黑体" panose="02010609060101010101" pitchFamily="49" charset="-122"/>
              <a:cs typeface="+mn-ea"/>
              <a:sym typeface="+mn-lt"/>
            </a:endParaRPr>
          </a:p>
        </p:txBody>
      </p:sp>
      <p:cxnSp>
        <p:nvCxnSpPr>
          <p:cNvPr id="43" name="直接连接符 42"/>
          <p:cNvCxnSpPr/>
          <p:nvPr/>
        </p:nvCxnSpPr>
        <p:spPr>
          <a:xfrm>
            <a:off x="8949296" y="494590"/>
            <a:ext cx="548640" cy="0"/>
          </a:xfrm>
          <a:prstGeom prst="line">
            <a:avLst/>
          </a:prstGeom>
          <a:ln w="38100">
            <a:solidFill>
              <a:srgbClr val="1B4367"/>
            </a:solidFill>
            <a:prstDash val="sysDash"/>
          </a:ln>
        </p:spPr>
        <p:style>
          <a:lnRef idx="1">
            <a:schemeClr val="accent1"/>
          </a:lnRef>
          <a:fillRef idx="0">
            <a:schemeClr val="accent1"/>
          </a:fillRef>
          <a:effectRef idx="0">
            <a:schemeClr val="accent1"/>
          </a:effectRef>
          <a:fontRef idx="minor">
            <a:schemeClr val="tx1"/>
          </a:fontRef>
        </p:style>
      </p:cxnSp>
      <p:cxnSp>
        <p:nvCxnSpPr>
          <p:cNvPr id="44" name="直接连接符 43"/>
          <p:cNvCxnSpPr/>
          <p:nvPr/>
        </p:nvCxnSpPr>
        <p:spPr>
          <a:xfrm>
            <a:off x="10714668" y="494590"/>
            <a:ext cx="1492831" cy="0"/>
          </a:xfrm>
          <a:prstGeom prst="line">
            <a:avLst/>
          </a:prstGeom>
          <a:ln w="38100">
            <a:solidFill>
              <a:srgbClr val="1B4367"/>
            </a:solidFill>
            <a:prstDash val="dashDot"/>
          </a:ln>
        </p:spPr>
        <p:style>
          <a:lnRef idx="1">
            <a:schemeClr val="accent1"/>
          </a:lnRef>
          <a:fillRef idx="0">
            <a:schemeClr val="accent1"/>
          </a:fillRef>
          <a:effectRef idx="0">
            <a:schemeClr val="accent1"/>
          </a:effectRef>
          <a:fontRef idx="minor">
            <a:schemeClr val="tx1"/>
          </a:fontRef>
        </p:style>
      </p:cxnSp>
      <p:pic>
        <p:nvPicPr>
          <p:cNvPr id="45" name="图片 4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7691" y="51020"/>
            <a:ext cx="885404" cy="885404"/>
          </a:xfrm>
          <a:prstGeom prst="rect">
            <a:avLst/>
          </a:prstGeom>
        </p:spPr>
      </p:pic>
      <p:sp>
        <p:nvSpPr>
          <p:cNvPr id="17" name="TextBox 1210"/>
          <p:cNvSpPr/>
          <p:nvPr/>
        </p:nvSpPr>
        <p:spPr>
          <a:xfrm>
            <a:off x="4139067" y="719364"/>
            <a:ext cx="2737813" cy="461665"/>
          </a:xfrm>
          <a:prstGeom prst="rect">
            <a:avLst/>
          </a:prstGeom>
          <a:noFill/>
          <a:ln w="9525">
            <a:noFill/>
            <a:miter/>
          </a:ln>
          <a:extLst>
            <a:ext uri="{909E8E84-426E-40DD-AFC4-6F175D3DCCD1}">
              <a14:hiddenFill xmlns:a14="http://schemas.microsoft.com/office/drawing/2010/main">
                <a:solidFill>
                  <a:srgbClr val="5CA0B4"/>
                </a:solidFill>
              </a14:hiddenFill>
            </a:ext>
          </a:extLst>
        </p:spPr>
        <p:txBody>
          <a:bodyPr wrap="square" lIns="91440" tIns="45720" rIns="91440" bIns="45720">
            <a:spAutoFit/>
          </a:bodyPr>
          <a:lstStyle/>
          <a:p>
            <a:pPr lvl="0"/>
            <a:r>
              <a:rPr lang="zh-CN" altLang="en-US" sz="2400" b="1" dirty="0" smtClean="0">
                <a:solidFill>
                  <a:srgbClr val="1B4367"/>
                </a:solidFill>
                <a:latin typeface="黑体" panose="02010609060101010101" pitchFamily="49" charset="-122"/>
                <a:ea typeface="黑体" panose="02010609060101010101" pitchFamily="49" charset="-122"/>
                <a:cs typeface="+mn-ea"/>
                <a:sym typeface="+mn-lt"/>
              </a:rPr>
              <a:t>快</a:t>
            </a:r>
            <a:r>
              <a:rPr lang="zh-CN" altLang="en-US" sz="2400" b="1" dirty="0">
                <a:solidFill>
                  <a:srgbClr val="1B4367"/>
                </a:solidFill>
                <a:latin typeface="黑体" panose="02010609060101010101" pitchFamily="49" charset="-122"/>
                <a:ea typeface="黑体" panose="02010609060101010101" pitchFamily="49" charset="-122"/>
                <a:cs typeface="+mn-ea"/>
                <a:sym typeface="+mn-lt"/>
              </a:rPr>
              <a:t>通道</a:t>
            </a:r>
            <a:r>
              <a:rPr lang="en-US" altLang="zh-CN" sz="2400" b="1" dirty="0">
                <a:solidFill>
                  <a:srgbClr val="1B4367"/>
                </a:solidFill>
                <a:latin typeface="黑体" panose="02010609060101010101" pitchFamily="49" charset="-122"/>
                <a:ea typeface="黑体" panose="02010609060101010101" pitchFamily="49" charset="-122"/>
                <a:cs typeface="+mn-ea"/>
                <a:sym typeface="+mn-lt"/>
              </a:rPr>
              <a:t>—</a:t>
            </a:r>
            <a:r>
              <a:rPr lang="zh-CN" altLang="en-US" sz="2400" b="1" dirty="0">
                <a:solidFill>
                  <a:srgbClr val="1B4367"/>
                </a:solidFill>
                <a:latin typeface="黑体" panose="02010609060101010101" pitchFamily="49" charset="-122"/>
                <a:ea typeface="黑体" panose="02010609060101010101" pitchFamily="49" charset="-122"/>
                <a:cs typeface="+mn-ea"/>
                <a:sym typeface="+mn-lt"/>
              </a:rPr>
              <a:t>堆积</a:t>
            </a:r>
            <a:r>
              <a:rPr lang="zh-CN" altLang="en-US" sz="2400" b="1" dirty="0" smtClean="0">
                <a:solidFill>
                  <a:srgbClr val="1B4367"/>
                </a:solidFill>
                <a:latin typeface="黑体" panose="02010609060101010101" pitchFamily="49" charset="-122"/>
                <a:ea typeface="黑体" panose="02010609060101010101" pitchFamily="49" charset="-122"/>
                <a:cs typeface="+mn-ea"/>
                <a:sym typeface="+mn-lt"/>
              </a:rPr>
              <a:t>拒绝</a:t>
            </a:r>
            <a:endParaRPr lang="zh-CN" altLang="en-US" sz="2400" b="1" dirty="0">
              <a:solidFill>
                <a:srgbClr val="1B4367"/>
              </a:solidFill>
              <a:latin typeface="黑体" panose="02010609060101010101" pitchFamily="49" charset="-122"/>
              <a:ea typeface="黑体" panose="02010609060101010101" pitchFamily="49" charset="-122"/>
              <a:cs typeface="+mn-ea"/>
              <a:sym typeface="+mn-lt"/>
            </a:endParaRPr>
          </a:p>
        </p:txBody>
      </p:sp>
      <p:sp>
        <p:nvSpPr>
          <p:cNvPr id="18" name="文本框 112">
            <a:extLst>
              <a:ext uri="{FF2B5EF4-FFF2-40B4-BE49-F238E27FC236}">
                <a16:creationId xmlns:a16="http://schemas.microsoft.com/office/drawing/2014/main" id="{EBF7E833-BCE1-41B2-873D-355B8AA93460}"/>
              </a:ext>
            </a:extLst>
          </p:cNvPr>
          <p:cNvSpPr txBox="1">
            <a:spLocks noChangeArrowheads="1"/>
          </p:cNvSpPr>
          <p:nvPr/>
        </p:nvSpPr>
        <p:spPr bwMode="auto">
          <a:xfrm>
            <a:off x="2938968" y="6090833"/>
            <a:ext cx="9151431" cy="338554"/>
          </a:xfrm>
          <a:prstGeom prst="rect">
            <a:avLst/>
          </a:prstGeom>
          <a:solidFill>
            <a:schemeClr val="bg1"/>
          </a:solidFill>
          <a:ln>
            <a:noFill/>
          </a:ln>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9pPr>
          </a:lstStyle>
          <a:p>
            <a:pPr algn="ctr">
              <a:lnSpc>
                <a:spcPct val="100000"/>
              </a:lnSpc>
              <a:spcBef>
                <a:spcPct val="0"/>
              </a:spcBef>
              <a:buNone/>
            </a:pPr>
            <a:r>
              <a:rPr lang="zh-CN" altLang="en-US" sz="1600" b="1" dirty="0" smtClean="0">
                <a:latin typeface="黑体" panose="02010609060101010101" pitchFamily="49" charset="-122"/>
                <a:ea typeface="黑体" panose="02010609060101010101" pitchFamily="49" charset="-122"/>
              </a:rPr>
              <a:t>               时间</a:t>
            </a:r>
            <a:r>
              <a:rPr lang="en-US" altLang="zh-CN" sz="1600" b="1" dirty="0" smtClean="0">
                <a:latin typeface="黑体" panose="02010609060101010101" pitchFamily="49" charset="-122"/>
                <a:ea typeface="黑体" panose="02010609060101010101" pitchFamily="49" charset="-122"/>
              </a:rPr>
              <a:t>/2ns</a:t>
            </a:r>
            <a:endParaRPr lang="en-US" altLang="zh-CN" sz="1600" b="1" dirty="0">
              <a:latin typeface="黑体" panose="02010609060101010101" pitchFamily="49" charset="-122"/>
              <a:ea typeface="黑体" panose="02010609060101010101" pitchFamily="49" charset="-122"/>
            </a:endParaRPr>
          </a:p>
        </p:txBody>
      </p:sp>
      <p:grpSp>
        <p:nvGrpSpPr>
          <p:cNvPr id="8" name="组合 7"/>
          <p:cNvGrpSpPr/>
          <p:nvPr/>
        </p:nvGrpSpPr>
        <p:grpSpPr>
          <a:xfrm>
            <a:off x="4872942" y="3115213"/>
            <a:ext cx="2218282" cy="1226830"/>
            <a:chOff x="4872942" y="3115213"/>
            <a:chExt cx="2218282" cy="1226830"/>
          </a:xfrm>
        </p:grpSpPr>
        <p:sp>
          <p:nvSpPr>
            <p:cNvPr id="2" name="椭圆 1"/>
            <p:cNvSpPr/>
            <p:nvPr/>
          </p:nvSpPr>
          <p:spPr>
            <a:xfrm>
              <a:off x="4872942" y="3554964"/>
              <a:ext cx="1064871" cy="78707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右箭头 2"/>
            <p:cNvSpPr/>
            <p:nvPr/>
          </p:nvSpPr>
          <p:spPr>
            <a:xfrm rot="10800000">
              <a:off x="6103748" y="3706970"/>
              <a:ext cx="987476" cy="402667"/>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6185207" y="3115213"/>
              <a:ext cx="906017" cy="523220"/>
            </a:xfrm>
            <a:prstGeom prst="rect">
              <a:avLst/>
            </a:prstGeom>
            <a:solidFill>
              <a:schemeClr val="bg1"/>
            </a:solidFill>
          </p:spPr>
          <p:txBody>
            <a:bodyPr wrap="none" rtlCol="0">
              <a:spAutoFit/>
            </a:bodyPr>
            <a:lstStyle/>
            <a:p>
              <a:r>
                <a:rPr lang="zh-CN" altLang="en-US" sz="2800" b="1" dirty="0" smtClean="0">
                  <a:latin typeface="黑体" panose="02010609060101010101" pitchFamily="49" charset="-122"/>
                  <a:ea typeface="黑体" panose="02010609060101010101" pitchFamily="49" charset="-122"/>
                </a:rPr>
                <a:t>判断</a:t>
              </a:r>
              <a:endParaRPr lang="zh-CN" altLang="en-US" sz="2800" b="1" dirty="0">
                <a:latin typeface="黑体" panose="02010609060101010101" pitchFamily="49" charset="-122"/>
                <a:ea typeface="黑体" panose="02010609060101010101" pitchFamily="49" charset="-122"/>
              </a:endParaRPr>
            </a:p>
          </p:txBody>
        </p:sp>
      </p:grpSp>
      <p:grpSp>
        <p:nvGrpSpPr>
          <p:cNvPr id="24" name="组合 23"/>
          <p:cNvGrpSpPr/>
          <p:nvPr/>
        </p:nvGrpSpPr>
        <p:grpSpPr>
          <a:xfrm>
            <a:off x="5767739" y="3864617"/>
            <a:ext cx="2218282" cy="1226830"/>
            <a:chOff x="4872942" y="3115213"/>
            <a:chExt cx="2218282" cy="1226830"/>
          </a:xfrm>
        </p:grpSpPr>
        <p:sp>
          <p:nvSpPr>
            <p:cNvPr id="25" name="椭圆 24"/>
            <p:cNvSpPr/>
            <p:nvPr/>
          </p:nvSpPr>
          <p:spPr>
            <a:xfrm>
              <a:off x="4872942" y="3554964"/>
              <a:ext cx="1064871" cy="78707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右箭头 25"/>
            <p:cNvSpPr/>
            <p:nvPr/>
          </p:nvSpPr>
          <p:spPr>
            <a:xfrm rot="10800000">
              <a:off x="6103748" y="3706970"/>
              <a:ext cx="987476" cy="402667"/>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文本框 26"/>
            <p:cNvSpPr txBox="1"/>
            <p:nvPr/>
          </p:nvSpPr>
          <p:spPr>
            <a:xfrm>
              <a:off x="6185207" y="3115213"/>
              <a:ext cx="906017" cy="523220"/>
            </a:xfrm>
            <a:prstGeom prst="rect">
              <a:avLst/>
            </a:prstGeom>
            <a:solidFill>
              <a:schemeClr val="bg1"/>
            </a:solidFill>
          </p:spPr>
          <p:txBody>
            <a:bodyPr wrap="none" rtlCol="0">
              <a:spAutoFit/>
            </a:bodyPr>
            <a:lstStyle/>
            <a:p>
              <a:r>
                <a:rPr lang="zh-CN" altLang="en-US" sz="2800" b="1" dirty="0" smtClean="0">
                  <a:latin typeface="黑体" panose="02010609060101010101" pitchFamily="49" charset="-122"/>
                  <a:ea typeface="黑体" panose="02010609060101010101" pitchFamily="49" charset="-122"/>
                </a:rPr>
                <a:t>决定</a:t>
              </a:r>
              <a:endParaRPr lang="zh-CN" altLang="en-US" sz="2800" b="1" dirty="0">
                <a:latin typeface="黑体" panose="02010609060101010101" pitchFamily="49" charset="-122"/>
                <a:ea typeface="黑体" panose="02010609060101010101" pitchFamily="49" charset="-122"/>
              </a:endParaRPr>
            </a:p>
          </p:txBody>
        </p:sp>
      </p:grpSp>
      <p:grpSp>
        <p:nvGrpSpPr>
          <p:cNvPr id="28" name="组合 27"/>
          <p:cNvGrpSpPr/>
          <p:nvPr/>
        </p:nvGrpSpPr>
        <p:grpSpPr>
          <a:xfrm>
            <a:off x="9455265" y="3057386"/>
            <a:ext cx="2218282" cy="1226830"/>
            <a:chOff x="4872942" y="3115213"/>
            <a:chExt cx="2218282" cy="1226830"/>
          </a:xfrm>
        </p:grpSpPr>
        <p:sp>
          <p:nvSpPr>
            <p:cNvPr id="29" name="椭圆 28"/>
            <p:cNvSpPr/>
            <p:nvPr/>
          </p:nvSpPr>
          <p:spPr>
            <a:xfrm>
              <a:off x="4872942" y="3554964"/>
              <a:ext cx="1064871" cy="78707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右箭头 29"/>
            <p:cNvSpPr/>
            <p:nvPr/>
          </p:nvSpPr>
          <p:spPr>
            <a:xfrm rot="10800000">
              <a:off x="6103748" y="3706970"/>
              <a:ext cx="987476" cy="402667"/>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文本框 30"/>
            <p:cNvSpPr txBox="1"/>
            <p:nvPr/>
          </p:nvSpPr>
          <p:spPr>
            <a:xfrm>
              <a:off x="6185207" y="3115213"/>
              <a:ext cx="906017" cy="523220"/>
            </a:xfrm>
            <a:prstGeom prst="rect">
              <a:avLst/>
            </a:prstGeom>
            <a:solidFill>
              <a:schemeClr val="bg1"/>
            </a:solidFill>
          </p:spPr>
          <p:txBody>
            <a:bodyPr wrap="none" rtlCol="0">
              <a:spAutoFit/>
            </a:bodyPr>
            <a:lstStyle/>
            <a:p>
              <a:r>
                <a:rPr lang="zh-CN" altLang="en-US" sz="2800" b="1" dirty="0" smtClean="0">
                  <a:latin typeface="黑体" panose="02010609060101010101" pitchFamily="49" charset="-122"/>
                  <a:ea typeface="黑体" panose="02010609060101010101" pitchFamily="49" charset="-122"/>
                </a:rPr>
                <a:t>判断</a:t>
              </a:r>
              <a:endParaRPr lang="zh-CN" altLang="en-US" sz="2800" b="1" dirty="0">
                <a:latin typeface="黑体" panose="02010609060101010101" pitchFamily="49" charset="-122"/>
                <a:ea typeface="黑体" panose="02010609060101010101" pitchFamily="49" charset="-122"/>
              </a:endParaRPr>
            </a:p>
          </p:txBody>
        </p:sp>
      </p:grpSp>
      <p:grpSp>
        <p:nvGrpSpPr>
          <p:cNvPr id="32" name="组合 31"/>
          <p:cNvGrpSpPr/>
          <p:nvPr/>
        </p:nvGrpSpPr>
        <p:grpSpPr>
          <a:xfrm>
            <a:off x="8429689" y="3858811"/>
            <a:ext cx="2987124" cy="1159379"/>
            <a:chOff x="2950689" y="3182664"/>
            <a:chExt cx="2987124" cy="1159379"/>
          </a:xfrm>
        </p:grpSpPr>
        <p:sp>
          <p:nvSpPr>
            <p:cNvPr id="35" name="椭圆 34"/>
            <p:cNvSpPr/>
            <p:nvPr/>
          </p:nvSpPr>
          <p:spPr>
            <a:xfrm>
              <a:off x="4872942" y="3554964"/>
              <a:ext cx="1064871" cy="78707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右箭头 35"/>
            <p:cNvSpPr/>
            <p:nvPr/>
          </p:nvSpPr>
          <p:spPr>
            <a:xfrm>
              <a:off x="3705617" y="3766833"/>
              <a:ext cx="987476" cy="402667"/>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文本框 37"/>
            <p:cNvSpPr txBox="1"/>
            <p:nvPr/>
          </p:nvSpPr>
          <p:spPr>
            <a:xfrm>
              <a:off x="2950689" y="3182664"/>
              <a:ext cx="906017" cy="523220"/>
            </a:xfrm>
            <a:prstGeom prst="rect">
              <a:avLst/>
            </a:prstGeom>
            <a:solidFill>
              <a:schemeClr val="bg1"/>
            </a:solidFill>
          </p:spPr>
          <p:txBody>
            <a:bodyPr wrap="none" rtlCol="0">
              <a:spAutoFit/>
            </a:bodyPr>
            <a:lstStyle/>
            <a:p>
              <a:r>
                <a:rPr lang="zh-CN" altLang="en-US" sz="2800" b="1" dirty="0" smtClean="0">
                  <a:latin typeface="黑体" panose="02010609060101010101" pitchFamily="49" charset="-122"/>
                  <a:ea typeface="黑体" panose="02010609060101010101" pitchFamily="49" charset="-122"/>
                </a:rPr>
                <a:t>决定</a:t>
              </a:r>
              <a:endParaRPr lang="zh-CN" altLang="en-US" sz="2800" b="1" dirty="0">
                <a:latin typeface="黑体" panose="02010609060101010101" pitchFamily="49" charset="-122"/>
                <a:ea typeface="黑体" panose="02010609060101010101" pitchFamily="49" charset="-122"/>
              </a:endParaRPr>
            </a:p>
          </p:txBody>
        </p:sp>
      </p:grpSp>
      <p:grpSp>
        <p:nvGrpSpPr>
          <p:cNvPr id="39" name="组合 38"/>
          <p:cNvGrpSpPr/>
          <p:nvPr/>
        </p:nvGrpSpPr>
        <p:grpSpPr>
          <a:xfrm>
            <a:off x="8410432" y="4679316"/>
            <a:ext cx="2987124" cy="1159379"/>
            <a:chOff x="2950689" y="3182664"/>
            <a:chExt cx="2987124" cy="1159379"/>
          </a:xfrm>
        </p:grpSpPr>
        <p:sp>
          <p:nvSpPr>
            <p:cNvPr id="46" name="椭圆 45"/>
            <p:cNvSpPr/>
            <p:nvPr/>
          </p:nvSpPr>
          <p:spPr>
            <a:xfrm>
              <a:off x="4872942" y="3554964"/>
              <a:ext cx="1064871" cy="78707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右箭头 46"/>
            <p:cNvSpPr/>
            <p:nvPr/>
          </p:nvSpPr>
          <p:spPr>
            <a:xfrm>
              <a:off x="3705617" y="3766833"/>
              <a:ext cx="987476" cy="402667"/>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文本框 47"/>
            <p:cNvSpPr txBox="1"/>
            <p:nvPr/>
          </p:nvSpPr>
          <p:spPr>
            <a:xfrm>
              <a:off x="2950689" y="3182664"/>
              <a:ext cx="906017" cy="523220"/>
            </a:xfrm>
            <a:prstGeom prst="rect">
              <a:avLst/>
            </a:prstGeom>
            <a:solidFill>
              <a:schemeClr val="bg1"/>
            </a:solidFill>
          </p:spPr>
          <p:txBody>
            <a:bodyPr wrap="none" rtlCol="0">
              <a:spAutoFit/>
            </a:bodyPr>
            <a:lstStyle/>
            <a:p>
              <a:r>
                <a:rPr lang="zh-CN" altLang="en-US" sz="2800" b="1" dirty="0" smtClean="0">
                  <a:latin typeface="黑体" panose="02010609060101010101" pitchFamily="49" charset="-122"/>
                  <a:ea typeface="黑体" panose="02010609060101010101" pitchFamily="49" charset="-122"/>
                </a:rPr>
                <a:t>输出</a:t>
              </a:r>
              <a:endParaRPr lang="zh-CN" altLang="en-US" sz="2800" b="1" dirty="0">
                <a:latin typeface="黑体" panose="02010609060101010101" pitchFamily="49" charset="-122"/>
                <a:ea typeface="黑体" panose="02010609060101010101" pitchFamily="49" charset="-122"/>
              </a:endParaRPr>
            </a:p>
          </p:txBody>
        </p:sp>
      </p:grpSp>
    </p:spTree>
    <p:extLst>
      <p:ext uri="{BB962C8B-B14F-4D97-AF65-F5344CB8AC3E}">
        <p14:creationId xmlns:p14="http://schemas.microsoft.com/office/powerpoint/2010/main" val="2041832404"/>
      </p:ext>
    </p:extLst>
  </p:cSld>
  <p:clrMapOvr>
    <a:masterClrMapping/>
  </p:clrMapOvr>
  <p:transition spd="slow" advTm="10426">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0"/>
                                        </p:tgtEl>
                                        <p:attrNameLst>
                                          <p:attrName>ppt_y</p:attrName>
                                        </p:attrNameLst>
                                      </p:cBhvr>
                                      <p:tavLst>
                                        <p:tav tm="0">
                                          <p:val>
                                            <p:strVal val="#ppt_y"/>
                                          </p:val>
                                        </p:tav>
                                        <p:tav tm="100000">
                                          <p:val>
                                            <p:strVal val="#ppt_y"/>
                                          </p:val>
                                        </p:tav>
                                      </p:tavLst>
                                    </p:anim>
                                    <p:anim calcmode="lin" valueType="num">
                                      <p:cBhvr>
                                        <p:cTn id="9" dur="500" fill="hold"/>
                                        <p:tgtEl>
                                          <p:spTgt spid="20"/>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0"/>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0"/>
                                        </p:tgtEl>
                                      </p:cBhvr>
                                    </p:animEffect>
                                  </p:childTnLst>
                                </p:cTn>
                              </p:par>
                              <p:par>
                                <p:cTn id="12" presetID="22" presetClass="entr" presetSubtype="8" fill="hold" nodeType="with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wipe(left)">
                                      <p:cBhvr>
                                        <p:cTn id="14" dur="300"/>
                                        <p:tgtEl>
                                          <p:spTgt spid="21"/>
                                        </p:tgtEl>
                                      </p:cBhvr>
                                    </p:animEffect>
                                  </p:childTnLst>
                                </p:cTn>
                              </p:par>
                              <p:par>
                                <p:cTn id="15" presetID="22" presetClass="entr" presetSubtype="8" fill="hold" nodeType="with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wipe(left)">
                                      <p:cBhvr>
                                        <p:cTn id="17" dur="300"/>
                                        <p:tgtEl>
                                          <p:spTgt spid="22"/>
                                        </p:tgtEl>
                                      </p:cBhvr>
                                    </p:animEffect>
                                  </p:childTnLst>
                                </p:cTn>
                              </p:par>
                              <p:par>
                                <p:cTn id="18" presetID="41" presetClass="entr" presetSubtype="0" fill="hold" grpId="0" nodeType="withEffect">
                                  <p:stCondLst>
                                    <p:cond delay="0"/>
                                  </p:stCondLst>
                                  <p:iterate type="lt">
                                    <p:tmPct val="10000"/>
                                  </p:iterate>
                                  <p:childTnLst>
                                    <p:set>
                                      <p:cBhvr>
                                        <p:cTn id="19" dur="1" fill="hold">
                                          <p:stCondLst>
                                            <p:cond delay="0"/>
                                          </p:stCondLst>
                                        </p:cTn>
                                        <p:tgtEl>
                                          <p:spTgt spid="33"/>
                                        </p:tgtEl>
                                        <p:attrNameLst>
                                          <p:attrName>style.visibility</p:attrName>
                                        </p:attrNameLst>
                                      </p:cBhvr>
                                      <p:to>
                                        <p:strVal val="visible"/>
                                      </p:to>
                                    </p:set>
                                    <p:anim calcmode="lin" valueType="num">
                                      <p:cBhvr>
                                        <p:cTn id="20" dur="500" fill="hold"/>
                                        <p:tgtEl>
                                          <p:spTgt spid="33"/>
                                        </p:tgtEl>
                                        <p:attrNameLst>
                                          <p:attrName>ppt_x</p:attrName>
                                        </p:attrNameLst>
                                      </p:cBhvr>
                                      <p:tavLst>
                                        <p:tav tm="0">
                                          <p:val>
                                            <p:strVal val="#ppt_x"/>
                                          </p:val>
                                        </p:tav>
                                        <p:tav tm="50000">
                                          <p:val>
                                            <p:strVal val="#ppt_x+.1"/>
                                          </p:val>
                                        </p:tav>
                                        <p:tav tm="100000">
                                          <p:val>
                                            <p:strVal val="#ppt_x"/>
                                          </p:val>
                                        </p:tav>
                                      </p:tavLst>
                                    </p:anim>
                                    <p:anim calcmode="lin" valueType="num">
                                      <p:cBhvr>
                                        <p:cTn id="21" dur="500" fill="hold"/>
                                        <p:tgtEl>
                                          <p:spTgt spid="33"/>
                                        </p:tgtEl>
                                        <p:attrNameLst>
                                          <p:attrName>ppt_y</p:attrName>
                                        </p:attrNameLst>
                                      </p:cBhvr>
                                      <p:tavLst>
                                        <p:tav tm="0">
                                          <p:val>
                                            <p:strVal val="#ppt_y"/>
                                          </p:val>
                                        </p:tav>
                                        <p:tav tm="100000">
                                          <p:val>
                                            <p:strVal val="#ppt_y"/>
                                          </p:val>
                                        </p:tav>
                                      </p:tavLst>
                                    </p:anim>
                                    <p:anim calcmode="lin" valueType="num">
                                      <p:cBhvr>
                                        <p:cTn id="22" dur="500" fill="hold"/>
                                        <p:tgtEl>
                                          <p:spTgt spid="33"/>
                                        </p:tgtEl>
                                        <p:attrNameLst>
                                          <p:attrName>ppt_h</p:attrName>
                                        </p:attrNameLst>
                                      </p:cBhvr>
                                      <p:tavLst>
                                        <p:tav tm="0">
                                          <p:val>
                                            <p:strVal val="#ppt_h/10"/>
                                          </p:val>
                                        </p:tav>
                                        <p:tav tm="50000">
                                          <p:val>
                                            <p:strVal val="#ppt_h+.01"/>
                                          </p:val>
                                        </p:tav>
                                        <p:tav tm="100000">
                                          <p:val>
                                            <p:strVal val="#ppt_h"/>
                                          </p:val>
                                        </p:tav>
                                      </p:tavLst>
                                    </p:anim>
                                    <p:anim calcmode="lin" valueType="num">
                                      <p:cBhvr>
                                        <p:cTn id="23" dur="500" fill="hold"/>
                                        <p:tgtEl>
                                          <p:spTgt spid="33"/>
                                        </p:tgtEl>
                                        <p:attrNameLst>
                                          <p:attrName>ppt_w</p:attrName>
                                        </p:attrNameLst>
                                      </p:cBhvr>
                                      <p:tavLst>
                                        <p:tav tm="0">
                                          <p:val>
                                            <p:strVal val="#ppt_w/10"/>
                                          </p:val>
                                        </p:tav>
                                        <p:tav tm="50000">
                                          <p:val>
                                            <p:strVal val="#ppt_w+.01"/>
                                          </p:val>
                                        </p:tav>
                                        <p:tav tm="100000">
                                          <p:val>
                                            <p:strVal val="#ppt_w"/>
                                          </p:val>
                                        </p:tav>
                                      </p:tavLst>
                                    </p:anim>
                                    <p:animEffect transition="in" filter="fade">
                                      <p:cBhvr>
                                        <p:cTn id="24" dur="500" tmFilter="0,0; .5, 1; 1, 1"/>
                                        <p:tgtEl>
                                          <p:spTgt spid="33"/>
                                        </p:tgtEl>
                                      </p:cBhvr>
                                    </p:animEffect>
                                  </p:childTnLst>
                                </p:cTn>
                              </p:par>
                              <p:par>
                                <p:cTn id="25" presetID="22" presetClass="entr" presetSubtype="8" fill="hold" nodeType="with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wipe(left)">
                                      <p:cBhvr>
                                        <p:cTn id="27" dur="300"/>
                                        <p:tgtEl>
                                          <p:spTgt spid="37"/>
                                        </p:tgtEl>
                                      </p:cBhvr>
                                    </p:animEffect>
                                  </p:childTnLst>
                                </p:cTn>
                              </p:par>
                              <p:par>
                                <p:cTn id="28" presetID="41" presetClass="entr" presetSubtype="0" fill="hold" grpId="0" nodeType="withEffect">
                                  <p:stCondLst>
                                    <p:cond delay="0"/>
                                  </p:stCondLst>
                                  <p:iterate type="lt">
                                    <p:tmPct val="10000"/>
                                  </p:iterate>
                                  <p:childTnLst>
                                    <p:set>
                                      <p:cBhvr>
                                        <p:cTn id="29" dur="1" fill="hold">
                                          <p:stCondLst>
                                            <p:cond delay="0"/>
                                          </p:stCondLst>
                                        </p:cTn>
                                        <p:tgtEl>
                                          <p:spTgt spid="40"/>
                                        </p:tgtEl>
                                        <p:attrNameLst>
                                          <p:attrName>style.visibility</p:attrName>
                                        </p:attrNameLst>
                                      </p:cBhvr>
                                      <p:to>
                                        <p:strVal val="visible"/>
                                      </p:to>
                                    </p:set>
                                    <p:anim calcmode="lin" valueType="num">
                                      <p:cBhvr>
                                        <p:cTn id="30" dur="500" fill="hold"/>
                                        <p:tgtEl>
                                          <p:spTgt spid="40"/>
                                        </p:tgtEl>
                                        <p:attrNameLst>
                                          <p:attrName>ppt_x</p:attrName>
                                        </p:attrNameLst>
                                      </p:cBhvr>
                                      <p:tavLst>
                                        <p:tav tm="0">
                                          <p:val>
                                            <p:strVal val="#ppt_x"/>
                                          </p:val>
                                        </p:tav>
                                        <p:tav tm="50000">
                                          <p:val>
                                            <p:strVal val="#ppt_x+.1"/>
                                          </p:val>
                                        </p:tav>
                                        <p:tav tm="100000">
                                          <p:val>
                                            <p:strVal val="#ppt_x"/>
                                          </p:val>
                                        </p:tav>
                                      </p:tavLst>
                                    </p:anim>
                                    <p:anim calcmode="lin" valueType="num">
                                      <p:cBhvr>
                                        <p:cTn id="31" dur="500" fill="hold"/>
                                        <p:tgtEl>
                                          <p:spTgt spid="40"/>
                                        </p:tgtEl>
                                        <p:attrNameLst>
                                          <p:attrName>ppt_y</p:attrName>
                                        </p:attrNameLst>
                                      </p:cBhvr>
                                      <p:tavLst>
                                        <p:tav tm="0">
                                          <p:val>
                                            <p:strVal val="#ppt_y"/>
                                          </p:val>
                                        </p:tav>
                                        <p:tav tm="100000">
                                          <p:val>
                                            <p:strVal val="#ppt_y"/>
                                          </p:val>
                                        </p:tav>
                                      </p:tavLst>
                                    </p:anim>
                                    <p:anim calcmode="lin" valueType="num">
                                      <p:cBhvr>
                                        <p:cTn id="32" dur="500" fill="hold"/>
                                        <p:tgtEl>
                                          <p:spTgt spid="40"/>
                                        </p:tgtEl>
                                        <p:attrNameLst>
                                          <p:attrName>ppt_h</p:attrName>
                                        </p:attrNameLst>
                                      </p:cBhvr>
                                      <p:tavLst>
                                        <p:tav tm="0">
                                          <p:val>
                                            <p:strVal val="#ppt_h/10"/>
                                          </p:val>
                                        </p:tav>
                                        <p:tav tm="50000">
                                          <p:val>
                                            <p:strVal val="#ppt_h+.01"/>
                                          </p:val>
                                        </p:tav>
                                        <p:tav tm="100000">
                                          <p:val>
                                            <p:strVal val="#ppt_h"/>
                                          </p:val>
                                        </p:tav>
                                      </p:tavLst>
                                    </p:anim>
                                    <p:anim calcmode="lin" valueType="num">
                                      <p:cBhvr>
                                        <p:cTn id="33" dur="500" fill="hold"/>
                                        <p:tgtEl>
                                          <p:spTgt spid="40"/>
                                        </p:tgtEl>
                                        <p:attrNameLst>
                                          <p:attrName>ppt_w</p:attrName>
                                        </p:attrNameLst>
                                      </p:cBhvr>
                                      <p:tavLst>
                                        <p:tav tm="0">
                                          <p:val>
                                            <p:strVal val="#ppt_w/10"/>
                                          </p:val>
                                        </p:tav>
                                        <p:tav tm="50000">
                                          <p:val>
                                            <p:strVal val="#ppt_w+.01"/>
                                          </p:val>
                                        </p:tav>
                                        <p:tav tm="100000">
                                          <p:val>
                                            <p:strVal val="#ppt_w"/>
                                          </p:val>
                                        </p:tav>
                                      </p:tavLst>
                                    </p:anim>
                                    <p:animEffect transition="in" filter="fade">
                                      <p:cBhvr>
                                        <p:cTn id="34" dur="500" tmFilter="0,0; .5, 1; 1, 1"/>
                                        <p:tgtEl>
                                          <p:spTgt spid="40"/>
                                        </p:tgtEl>
                                      </p:cBhvr>
                                    </p:animEffect>
                                  </p:childTnLst>
                                </p:cTn>
                              </p:par>
                              <p:par>
                                <p:cTn id="35" presetID="22" presetClass="entr" presetSubtype="8" fill="hold" nodeType="withEffect">
                                  <p:stCondLst>
                                    <p:cond delay="0"/>
                                  </p:stCondLst>
                                  <p:childTnLst>
                                    <p:set>
                                      <p:cBhvr>
                                        <p:cTn id="36" dur="1" fill="hold">
                                          <p:stCondLst>
                                            <p:cond delay="0"/>
                                          </p:stCondLst>
                                        </p:cTn>
                                        <p:tgtEl>
                                          <p:spTgt spid="41"/>
                                        </p:tgtEl>
                                        <p:attrNameLst>
                                          <p:attrName>style.visibility</p:attrName>
                                        </p:attrNameLst>
                                      </p:cBhvr>
                                      <p:to>
                                        <p:strVal val="visible"/>
                                      </p:to>
                                    </p:set>
                                    <p:animEffect transition="in" filter="wipe(left)">
                                      <p:cBhvr>
                                        <p:cTn id="37" dur="300"/>
                                        <p:tgtEl>
                                          <p:spTgt spid="41"/>
                                        </p:tgtEl>
                                      </p:cBhvr>
                                    </p:animEffect>
                                  </p:childTnLst>
                                </p:cTn>
                              </p:par>
                              <p:par>
                                <p:cTn id="38" presetID="41" presetClass="entr" presetSubtype="0" fill="hold" grpId="0" nodeType="withEffect">
                                  <p:stCondLst>
                                    <p:cond delay="0"/>
                                  </p:stCondLst>
                                  <p:iterate type="lt">
                                    <p:tmPct val="10000"/>
                                  </p:iterate>
                                  <p:childTnLst>
                                    <p:set>
                                      <p:cBhvr>
                                        <p:cTn id="39" dur="1" fill="hold">
                                          <p:stCondLst>
                                            <p:cond delay="0"/>
                                          </p:stCondLst>
                                        </p:cTn>
                                        <p:tgtEl>
                                          <p:spTgt spid="42"/>
                                        </p:tgtEl>
                                        <p:attrNameLst>
                                          <p:attrName>style.visibility</p:attrName>
                                        </p:attrNameLst>
                                      </p:cBhvr>
                                      <p:to>
                                        <p:strVal val="visible"/>
                                      </p:to>
                                    </p:set>
                                    <p:anim calcmode="lin" valueType="num">
                                      <p:cBhvr>
                                        <p:cTn id="40"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1" dur="500" fill="hold"/>
                                        <p:tgtEl>
                                          <p:spTgt spid="42"/>
                                        </p:tgtEl>
                                        <p:attrNameLst>
                                          <p:attrName>ppt_y</p:attrName>
                                        </p:attrNameLst>
                                      </p:cBhvr>
                                      <p:tavLst>
                                        <p:tav tm="0">
                                          <p:val>
                                            <p:strVal val="#ppt_y"/>
                                          </p:val>
                                        </p:tav>
                                        <p:tav tm="100000">
                                          <p:val>
                                            <p:strVal val="#ppt_y"/>
                                          </p:val>
                                        </p:tav>
                                      </p:tavLst>
                                    </p:anim>
                                    <p:anim calcmode="lin" valueType="num">
                                      <p:cBhvr>
                                        <p:cTn id="42"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3"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4" dur="500" tmFilter="0,0; .5, 1; 1, 1"/>
                                        <p:tgtEl>
                                          <p:spTgt spid="42"/>
                                        </p:tgtEl>
                                      </p:cBhvr>
                                    </p:animEffect>
                                  </p:childTnLst>
                                </p:cTn>
                              </p:par>
                              <p:par>
                                <p:cTn id="45" presetID="22" presetClass="entr" presetSubtype="8" fill="hold" nodeType="with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wipe(left)">
                                      <p:cBhvr>
                                        <p:cTn id="47" dur="300"/>
                                        <p:tgtEl>
                                          <p:spTgt spid="43"/>
                                        </p:tgtEl>
                                      </p:cBhvr>
                                    </p:animEffect>
                                  </p:childTnLst>
                                </p:cTn>
                              </p:par>
                              <p:par>
                                <p:cTn id="48" presetID="22" presetClass="entr" presetSubtype="8" fill="hold" nodeType="with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left)">
                                      <p:cBhvr>
                                        <p:cTn id="50" dur="300"/>
                                        <p:tgtEl>
                                          <p:spTgt spid="44"/>
                                        </p:tgtEl>
                                      </p:cBhvr>
                                    </p:animEffect>
                                  </p:childTnLst>
                                </p:cTn>
                              </p:par>
                              <p:par>
                                <p:cTn id="51" presetID="42" presetClass="entr" presetSubtype="0" fill="hold" grpId="0" nodeType="with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fade">
                                      <p:cBhvr>
                                        <p:cTn id="53" dur="1000"/>
                                        <p:tgtEl>
                                          <p:spTgt spid="17"/>
                                        </p:tgtEl>
                                      </p:cBhvr>
                                    </p:animEffect>
                                    <p:anim calcmode="lin" valueType="num">
                                      <p:cBhvr>
                                        <p:cTn id="54" dur="1000" fill="hold"/>
                                        <p:tgtEl>
                                          <p:spTgt spid="17"/>
                                        </p:tgtEl>
                                        <p:attrNameLst>
                                          <p:attrName>ppt_x</p:attrName>
                                        </p:attrNameLst>
                                      </p:cBhvr>
                                      <p:tavLst>
                                        <p:tav tm="0">
                                          <p:val>
                                            <p:strVal val="#ppt_x"/>
                                          </p:val>
                                        </p:tav>
                                        <p:tav tm="100000">
                                          <p:val>
                                            <p:strVal val="#ppt_x"/>
                                          </p:val>
                                        </p:tav>
                                      </p:tavLst>
                                    </p:anim>
                                    <p:anim calcmode="lin" valueType="num">
                                      <p:cBhvr>
                                        <p:cTn id="55" dur="1000" fill="hold"/>
                                        <p:tgtEl>
                                          <p:spTgt spid="17"/>
                                        </p:tgtEl>
                                        <p:attrNameLst>
                                          <p:attrName>ppt_y</p:attrName>
                                        </p:attrNameLst>
                                      </p:cBhvr>
                                      <p:tavLst>
                                        <p:tav tm="0">
                                          <p:val>
                                            <p:strVal val="#ppt_y+.1"/>
                                          </p:val>
                                        </p:tav>
                                        <p:tav tm="100000">
                                          <p:val>
                                            <p:strVal val="#ppt_y"/>
                                          </p:val>
                                        </p:tav>
                                      </p:tavLst>
                                    </p:anim>
                                  </p:childTnLst>
                                </p:cTn>
                              </p:par>
                              <p:par>
                                <p:cTn id="56" presetID="6" presetClass="entr" presetSubtype="16" fill="hold" grpId="0" nodeType="withEffect">
                                  <p:stCondLst>
                                    <p:cond delay="0"/>
                                  </p:stCondLst>
                                  <p:childTnLst>
                                    <p:set>
                                      <p:cBhvr>
                                        <p:cTn id="57" dur="1" fill="hold">
                                          <p:stCondLst>
                                            <p:cond delay="0"/>
                                          </p:stCondLst>
                                        </p:cTn>
                                        <p:tgtEl>
                                          <p:spTgt spid="5"/>
                                        </p:tgtEl>
                                        <p:attrNameLst>
                                          <p:attrName>style.visibility</p:attrName>
                                        </p:attrNameLst>
                                      </p:cBhvr>
                                      <p:to>
                                        <p:strVal val="visible"/>
                                      </p:to>
                                    </p:set>
                                    <p:animEffect transition="in" filter="circle(in)">
                                      <p:cBhvr>
                                        <p:cTn id="58" dur="750"/>
                                        <p:tgtEl>
                                          <p:spTgt spid="5"/>
                                        </p:tgtEl>
                                      </p:cBhvr>
                                    </p:animEffect>
                                  </p:childTnLst>
                                </p:cTn>
                              </p:par>
                              <p:par>
                                <p:cTn id="59" presetID="6" presetClass="entr" presetSubtype="16" fill="hold" nodeType="withEffect">
                                  <p:stCondLst>
                                    <p:cond delay="0"/>
                                  </p:stCondLst>
                                  <p:childTnLst>
                                    <p:set>
                                      <p:cBhvr>
                                        <p:cTn id="60" dur="1" fill="hold">
                                          <p:stCondLst>
                                            <p:cond delay="0"/>
                                          </p:stCondLst>
                                        </p:cTn>
                                        <p:tgtEl>
                                          <p:spTgt spid="34"/>
                                        </p:tgtEl>
                                        <p:attrNameLst>
                                          <p:attrName>style.visibility</p:attrName>
                                        </p:attrNameLst>
                                      </p:cBhvr>
                                      <p:to>
                                        <p:strVal val="visible"/>
                                      </p:to>
                                    </p:set>
                                    <p:animEffect transition="in" filter="circle(in)">
                                      <p:cBhvr>
                                        <p:cTn id="61" dur="750"/>
                                        <p:tgtEl>
                                          <p:spTgt spid="34"/>
                                        </p:tgtEl>
                                      </p:cBhvr>
                                    </p:animEffect>
                                  </p:childTnLst>
                                </p:cTn>
                              </p:par>
                              <p:par>
                                <p:cTn id="62" presetID="2" presetClass="entr" presetSubtype="2" fill="hold" nodeType="withEffect">
                                  <p:stCondLst>
                                    <p:cond delay="0"/>
                                  </p:stCondLst>
                                  <p:childTnLst>
                                    <p:set>
                                      <p:cBhvr>
                                        <p:cTn id="63" dur="1" fill="hold">
                                          <p:stCondLst>
                                            <p:cond delay="0"/>
                                          </p:stCondLst>
                                        </p:cTn>
                                        <p:tgtEl>
                                          <p:spTgt spid="8"/>
                                        </p:tgtEl>
                                        <p:attrNameLst>
                                          <p:attrName>style.visibility</p:attrName>
                                        </p:attrNameLst>
                                      </p:cBhvr>
                                      <p:to>
                                        <p:strVal val="visible"/>
                                      </p:to>
                                    </p:set>
                                    <p:anim calcmode="lin" valueType="num">
                                      <p:cBhvr additive="base">
                                        <p:cTn id="64" dur="500" fill="hold"/>
                                        <p:tgtEl>
                                          <p:spTgt spid="8"/>
                                        </p:tgtEl>
                                        <p:attrNameLst>
                                          <p:attrName>ppt_x</p:attrName>
                                        </p:attrNameLst>
                                      </p:cBhvr>
                                      <p:tavLst>
                                        <p:tav tm="0">
                                          <p:val>
                                            <p:strVal val="1+#ppt_w/2"/>
                                          </p:val>
                                        </p:tav>
                                        <p:tav tm="100000">
                                          <p:val>
                                            <p:strVal val="#ppt_x"/>
                                          </p:val>
                                        </p:tav>
                                      </p:tavLst>
                                    </p:anim>
                                    <p:anim calcmode="lin" valueType="num">
                                      <p:cBhvr additive="base">
                                        <p:cTn id="65" dur="500" fill="hold"/>
                                        <p:tgtEl>
                                          <p:spTgt spid="8"/>
                                        </p:tgtEl>
                                        <p:attrNameLst>
                                          <p:attrName>ppt_y</p:attrName>
                                        </p:attrNameLst>
                                      </p:cBhvr>
                                      <p:tavLst>
                                        <p:tav tm="0">
                                          <p:val>
                                            <p:strVal val="#ppt_y"/>
                                          </p:val>
                                        </p:tav>
                                        <p:tav tm="100000">
                                          <p:val>
                                            <p:strVal val="#ppt_y"/>
                                          </p:val>
                                        </p:tav>
                                      </p:tavLst>
                                    </p:anim>
                                  </p:childTnLst>
                                </p:cTn>
                              </p:par>
                              <p:par>
                                <p:cTn id="66" presetID="2" presetClass="entr" presetSubtype="2" fill="hold" nodeType="with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additive="base">
                                        <p:cTn id="68" dur="500" fill="hold"/>
                                        <p:tgtEl>
                                          <p:spTgt spid="28"/>
                                        </p:tgtEl>
                                        <p:attrNameLst>
                                          <p:attrName>ppt_x</p:attrName>
                                        </p:attrNameLst>
                                      </p:cBhvr>
                                      <p:tavLst>
                                        <p:tav tm="0">
                                          <p:val>
                                            <p:strVal val="1+#ppt_w/2"/>
                                          </p:val>
                                        </p:tav>
                                        <p:tav tm="100000">
                                          <p:val>
                                            <p:strVal val="#ppt_x"/>
                                          </p:val>
                                        </p:tav>
                                      </p:tavLst>
                                    </p:anim>
                                    <p:anim calcmode="lin" valueType="num">
                                      <p:cBhvr additive="base">
                                        <p:cTn id="69" dur="500" fill="hold"/>
                                        <p:tgtEl>
                                          <p:spTgt spid="28"/>
                                        </p:tgtEl>
                                        <p:attrNameLst>
                                          <p:attrName>ppt_y</p:attrName>
                                        </p:attrNameLst>
                                      </p:cBhvr>
                                      <p:tavLst>
                                        <p:tav tm="0">
                                          <p:val>
                                            <p:strVal val="#ppt_y"/>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53" presetClass="exit" presetSubtype="32" fill="hold" nodeType="clickEffect">
                                  <p:stCondLst>
                                    <p:cond delay="0"/>
                                  </p:stCondLst>
                                  <p:childTnLst>
                                    <p:anim calcmode="lin" valueType="num">
                                      <p:cBhvr>
                                        <p:cTn id="73" dur="500"/>
                                        <p:tgtEl>
                                          <p:spTgt spid="8"/>
                                        </p:tgtEl>
                                        <p:attrNameLst>
                                          <p:attrName>ppt_w</p:attrName>
                                        </p:attrNameLst>
                                      </p:cBhvr>
                                      <p:tavLst>
                                        <p:tav tm="0">
                                          <p:val>
                                            <p:strVal val="ppt_w"/>
                                          </p:val>
                                        </p:tav>
                                        <p:tav tm="100000">
                                          <p:val>
                                            <p:fltVal val="0"/>
                                          </p:val>
                                        </p:tav>
                                      </p:tavLst>
                                    </p:anim>
                                    <p:anim calcmode="lin" valueType="num">
                                      <p:cBhvr>
                                        <p:cTn id="74" dur="500"/>
                                        <p:tgtEl>
                                          <p:spTgt spid="8"/>
                                        </p:tgtEl>
                                        <p:attrNameLst>
                                          <p:attrName>ppt_h</p:attrName>
                                        </p:attrNameLst>
                                      </p:cBhvr>
                                      <p:tavLst>
                                        <p:tav tm="0">
                                          <p:val>
                                            <p:strVal val="ppt_h"/>
                                          </p:val>
                                        </p:tav>
                                        <p:tav tm="100000">
                                          <p:val>
                                            <p:fltVal val="0"/>
                                          </p:val>
                                        </p:tav>
                                      </p:tavLst>
                                    </p:anim>
                                    <p:animEffect transition="out" filter="fade">
                                      <p:cBhvr>
                                        <p:cTn id="75" dur="500"/>
                                        <p:tgtEl>
                                          <p:spTgt spid="8"/>
                                        </p:tgtEl>
                                      </p:cBhvr>
                                    </p:animEffect>
                                    <p:set>
                                      <p:cBhvr>
                                        <p:cTn id="76" dur="1" fill="hold">
                                          <p:stCondLst>
                                            <p:cond delay="499"/>
                                          </p:stCondLst>
                                        </p:cTn>
                                        <p:tgtEl>
                                          <p:spTgt spid="8"/>
                                        </p:tgtEl>
                                        <p:attrNameLst>
                                          <p:attrName>style.visibility</p:attrName>
                                        </p:attrNameLst>
                                      </p:cBhvr>
                                      <p:to>
                                        <p:strVal val="hidden"/>
                                      </p:to>
                                    </p:set>
                                  </p:childTnLst>
                                </p:cTn>
                              </p:par>
                              <p:par>
                                <p:cTn id="77" presetID="53" presetClass="exit" presetSubtype="32" fill="hold" nodeType="withEffect">
                                  <p:stCondLst>
                                    <p:cond delay="0"/>
                                  </p:stCondLst>
                                  <p:childTnLst>
                                    <p:anim calcmode="lin" valueType="num">
                                      <p:cBhvr>
                                        <p:cTn id="78" dur="500"/>
                                        <p:tgtEl>
                                          <p:spTgt spid="28"/>
                                        </p:tgtEl>
                                        <p:attrNameLst>
                                          <p:attrName>ppt_w</p:attrName>
                                        </p:attrNameLst>
                                      </p:cBhvr>
                                      <p:tavLst>
                                        <p:tav tm="0">
                                          <p:val>
                                            <p:strVal val="ppt_w"/>
                                          </p:val>
                                        </p:tav>
                                        <p:tav tm="100000">
                                          <p:val>
                                            <p:fltVal val="0"/>
                                          </p:val>
                                        </p:tav>
                                      </p:tavLst>
                                    </p:anim>
                                    <p:anim calcmode="lin" valueType="num">
                                      <p:cBhvr>
                                        <p:cTn id="79" dur="500"/>
                                        <p:tgtEl>
                                          <p:spTgt spid="28"/>
                                        </p:tgtEl>
                                        <p:attrNameLst>
                                          <p:attrName>ppt_h</p:attrName>
                                        </p:attrNameLst>
                                      </p:cBhvr>
                                      <p:tavLst>
                                        <p:tav tm="0">
                                          <p:val>
                                            <p:strVal val="ppt_h"/>
                                          </p:val>
                                        </p:tav>
                                        <p:tav tm="100000">
                                          <p:val>
                                            <p:fltVal val="0"/>
                                          </p:val>
                                        </p:tav>
                                      </p:tavLst>
                                    </p:anim>
                                    <p:animEffect transition="out" filter="fade">
                                      <p:cBhvr>
                                        <p:cTn id="80" dur="500"/>
                                        <p:tgtEl>
                                          <p:spTgt spid="28"/>
                                        </p:tgtEl>
                                      </p:cBhvr>
                                    </p:animEffect>
                                    <p:set>
                                      <p:cBhvr>
                                        <p:cTn id="81" dur="1" fill="hold">
                                          <p:stCondLst>
                                            <p:cond delay="499"/>
                                          </p:stCondLst>
                                        </p:cTn>
                                        <p:tgtEl>
                                          <p:spTgt spid="28"/>
                                        </p:tgtEl>
                                        <p:attrNameLst>
                                          <p:attrName>style.visibility</p:attrName>
                                        </p:attrNameLst>
                                      </p:cBhvr>
                                      <p:to>
                                        <p:strVal val="hidden"/>
                                      </p:to>
                                    </p:set>
                                  </p:childTnLst>
                                </p:cTn>
                              </p:par>
                            </p:childTnLst>
                          </p:cTn>
                        </p:par>
                        <p:par>
                          <p:cTn id="82" fill="hold">
                            <p:stCondLst>
                              <p:cond delay="500"/>
                            </p:stCondLst>
                            <p:childTnLst>
                              <p:par>
                                <p:cTn id="83" presetID="2" presetClass="entr" presetSubtype="2"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500" fill="hold"/>
                                        <p:tgtEl>
                                          <p:spTgt spid="24"/>
                                        </p:tgtEl>
                                        <p:attrNameLst>
                                          <p:attrName>ppt_x</p:attrName>
                                        </p:attrNameLst>
                                      </p:cBhvr>
                                      <p:tavLst>
                                        <p:tav tm="0">
                                          <p:val>
                                            <p:strVal val="1+#ppt_w/2"/>
                                          </p:val>
                                        </p:tav>
                                        <p:tav tm="100000">
                                          <p:val>
                                            <p:strVal val="#ppt_x"/>
                                          </p:val>
                                        </p:tav>
                                      </p:tavLst>
                                    </p:anim>
                                    <p:anim calcmode="lin" valueType="num">
                                      <p:cBhvr additive="base">
                                        <p:cTn id="86" dur="500" fill="hold"/>
                                        <p:tgtEl>
                                          <p:spTgt spid="24"/>
                                        </p:tgtEl>
                                        <p:attrNameLst>
                                          <p:attrName>ppt_y</p:attrName>
                                        </p:attrNameLst>
                                      </p:cBhvr>
                                      <p:tavLst>
                                        <p:tav tm="0">
                                          <p:val>
                                            <p:strVal val="#ppt_y"/>
                                          </p:val>
                                        </p:tav>
                                        <p:tav tm="100000">
                                          <p:val>
                                            <p:strVal val="#ppt_y"/>
                                          </p:val>
                                        </p:tav>
                                      </p:tavLst>
                                    </p:anim>
                                  </p:childTnLst>
                                </p:cTn>
                              </p:par>
                              <p:par>
                                <p:cTn id="87" presetID="2" presetClass="entr" presetSubtype="2" fill="hold" nodeType="withEffect">
                                  <p:stCondLst>
                                    <p:cond delay="0"/>
                                  </p:stCondLst>
                                  <p:childTnLst>
                                    <p:set>
                                      <p:cBhvr>
                                        <p:cTn id="88" dur="1" fill="hold">
                                          <p:stCondLst>
                                            <p:cond delay="0"/>
                                          </p:stCondLst>
                                        </p:cTn>
                                        <p:tgtEl>
                                          <p:spTgt spid="32"/>
                                        </p:tgtEl>
                                        <p:attrNameLst>
                                          <p:attrName>style.visibility</p:attrName>
                                        </p:attrNameLst>
                                      </p:cBhvr>
                                      <p:to>
                                        <p:strVal val="visible"/>
                                      </p:to>
                                    </p:set>
                                    <p:anim calcmode="lin" valueType="num">
                                      <p:cBhvr additive="base">
                                        <p:cTn id="89" dur="500" fill="hold"/>
                                        <p:tgtEl>
                                          <p:spTgt spid="32"/>
                                        </p:tgtEl>
                                        <p:attrNameLst>
                                          <p:attrName>ppt_x</p:attrName>
                                        </p:attrNameLst>
                                      </p:cBhvr>
                                      <p:tavLst>
                                        <p:tav tm="0">
                                          <p:val>
                                            <p:strVal val="1+#ppt_w/2"/>
                                          </p:val>
                                        </p:tav>
                                        <p:tav tm="100000">
                                          <p:val>
                                            <p:strVal val="#ppt_x"/>
                                          </p:val>
                                        </p:tav>
                                      </p:tavLst>
                                    </p:anim>
                                    <p:anim calcmode="lin" valueType="num">
                                      <p:cBhvr additive="base">
                                        <p:cTn id="90" dur="500" fill="hold"/>
                                        <p:tgtEl>
                                          <p:spTgt spid="32"/>
                                        </p:tgtEl>
                                        <p:attrNameLst>
                                          <p:attrName>ppt_y</p:attrName>
                                        </p:attrNameLst>
                                      </p:cBhvr>
                                      <p:tavLst>
                                        <p:tav tm="0">
                                          <p:val>
                                            <p:strVal val="#ppt_y"/>
                                          </p:val>
                                        </p:tav>
                                        <p:tav tm="100000">
                                          <p:val>
                                            <p:strVal val="#ppt_y"/>
                                          </p:val>
                                        </p:tav>
                                      </p:tavLst>
                                    </p:anim>
                                  </p:childTnLst>
                                </p:cTn>
                              </p:par>
                            </p:childTnLst>
                          </p:cTn>
                        </p:par>
                      </p:childTnLst>
                    </p:cTn>
                  </p:par>
                  <p:par>
                    <p:cTn id="91" fill="hold">
                      <p:stCondLst>
                        <p:cond delay="indefinite"/>
                      </p:stCondLst>
                      <p:childTnLst>
                        <p:par>
                          <p:cTn id="92" fill="hold">
                            <p:stCondLst>
                              <p:cond delay="0"/>
                            </p:stCondLst>
                            <p:childTnLst>
                              <p:par>
                                <p:cTn id="93" presetID="53" presetClass="exit" presetSubtype="32" fill="hold" nodeType="clickEffect">
                                  <p:stCondLst>
                                    <p:cond delay="0"/>
                                  </p:stCondLst>
                                  <p:childTnLst>
                                    <p:anim calcmode="lin" valueType="num">
                                      <p:cBhvr>
                                        <p:cTn id="94" dur="500"/>
                                        <p:tgtEl>
                                          <p:spTgt spid="24"/>
                                        </p:tgtEl>
                                        <p:attrNameLst>
                                          <p:attrName>ppt_w</p:attrName>
                                        </p:attrNameLst>
                                      </p:cBhvr>
                                      <p:tavLst>
                                        <p:tav tm="0">
                                          <p:val>
                                            <p:strVal val="ppt_w"/>
                                          </p:val>
                                        </p:tav>
                                        <p:tav tm="100000">
                                          <p:val>
                                            <p:fltVal val="0"/>
                                          </p:val>
                                        </p:tav>
                                      </p:tavLst>
                                    </p:anim>
                                    <p:anim calcmode="lin" valueType="num">
                                      <p:cBhvr>
                                        <p:cTn id="95" dur="500"/>
                                        <p:tgtEl>
                                          <p:spTgt spid="24"/>
                                        </p:tgtEl>
                                        <p:attrNameLst>
                                          <p:attrName>ppt_h</p:attrName>
                                        </p:attrNameLst>
                                      </p:cBhvr>
                                      <p:tavLst>
                                        <p:tav tm="0">
                                          <p:val>
                                            <p:strVal val="ppt_h"/>
                                          </p:val>
                                        </p:tav>
                                        <p:tav tm="100000">
                                          <p:val>
                                            <p:fltVal val="0"/>
                                          </p:val>
                                        </p:tav>
                                      </p:tavLst>
                                    </p:anim>
                                    <p:animEffect transition="out" filter="fade">
                                      <p:cBhvr>
                                        <p:cTn id="96" dur="500"/>
                                        <p:tgtEl>
                                          <p:spTgt spid="24"/>
                                        </p:tgtEl>
                                      </p:cBhvr>
                                    </p:animEffect>
                                    <p:set>
                                      <p:cBhvr>
                                        <p:cTn id="97" dur="1" fill="hold">
                                          <p:stCondLst>
                                            <p:cond delay="499"/>
                                          </p:stCondLst>
                                        </p:cTn>
                                        <p:tgtEl>
                                          <p:spTgt spid="24"/>
                                        </p:tgtEl>
                                        <p:attrNameLst>
                                          <p:attrName>style.visibility</p:attrName>
                                        </p:attrNameLst>
                                      </p:cBhvr>
                                      <p:to>
                                        <p:strVal val="hidden"/>
                                      </p:to>
                                    </p:set>
                                  </p:childTnLst>
                                </p:cTn>
                              </p:par>
                              <p:par>
                                <p:cTn id="98" presetID="53" presetClass="exit" presetSubtype="32" fill="hold" nodeType="withEffect">
                                  <p:stCondLst>
                                    <p:cond delay="0"/>
                                  </p:stCondLst>
                                  <p:childTnLst>
                                    <p:anim calcmode="lin" valueType="num">
                                      <p:cBhvr>
                                        <p:cTn id="99" dur="500"/>
                                        <p:tgtEl>
                                          <p:spTgt spid="32"/>
                                        </p:tgtEl>
                                        <p:attrNameLst>
                                          <p:attrName>ppt_w</p:attrName>
                                        </p:attrNameLst>
                                      </p:cBhvr>
                                      <p:tavLst>
                                        <p:tav tm="0">
                                          <p:val>
                                            <p:strVal val="ppt_w"/>
                                          </p:val>
                                        </p:tav>
                                        <p:tav tm="100000">
                                          <p:val>
                                            <p:fltVal val="0"/>
                                          </p:val>
                                        </p:tav>
                                      </p:tavLst>
                                    </p:anim>
                                    <p:anim calcmode="lin" valueType="num">
                                      <p:cBhvr>
                                        <p:cTn id="100" dur="500"/>
                                        <p:tgtEl>
                                          <p:spTgt spid="32"/>
                                        </p:tgtEl>
                                        <p:attrNameLst>
                                          <p:attrName>ppt_h</p:attrName>
                                        </p:attrNameLst>
                                      </p:cBhvr>
                                      <p:tavLst>
                                        <p:tav tm="0">
                                          <p:val>
                                            <p:strVal val="ppt_h"/>
                                          </p:val>
                                        </p:tav>
                                        <p:tav tm="100000">
                                          <p:val>
                                            <p:fltVal val="0"/>
                                          </p:val>
                                        </p:tav>
                                      </p:tavLst>
                                    </p:anim>
                                    <p:animEffect transition="out" filter="fade">
                                      <p:cBhvr>
                                        <p:cTn id="101" dur="500"/>
                                        <p:tgtEl>
                                          <p:spTgt spid="32"/>
                                        </p:tgtEl>
                                      </p:cBhvr>
                                    </p:animEffect>
                                    <p:set>
                                      <p:cBhvr>
                                        <p:cTn id="102" dur="1" fill="hold">
                                          <p:stCondLst>
                                            <p:cond delay="499"/>
                                          </p:stCondLst>
                                        </p:cTn>
                                        <p:tgtEl>
                                          <p:spTgt spid="32"/>
                                        </p:tgtEl>
                                        <p:attrNameLst>
                                          <p:attrName>style.visibility</p:attrName>
                                        </p:attrNameLst>
                                      </p:cBhvr>
                                      <p:to>
                                        <p:strVal val="hidden"/>
                                      </p:to>
                                    </p:set>
                                  </p:childTnLst>
                                </p:cTn>
                              </p:par>
                            </p:childTnLst>
                          </p:cTn>
                        </p:par>
                        <p:par>
                          <p:cTn id="103" fill="hold">
                            <p:stCondLst>
                              <p:cond delay="500"/>
                            </p:stCondLst>
                            <p:childTnLst>
                              <p:par>
                                <p:cTn id="104" presetID="2" presetClass="entr" presetSubtype="2" fill="hold" nodeType="afterEffect">
                                  <p:stCondLst>
                                    <p:cond delay="0"/>
                                  </p:stCondLst>
                                  <p:childTnLst>
                                    <p:set>
                                      <p:cBhvr>
                                        <p:cTn id="105" dur="1" fill="hold">
                                          <p:stCondLst>
                                            <p:cond delay="0"/>
                                          </p:stCondLst>
                                        </p:cTn>
                                        <p:tgtEl>
                                          <p:spTgt spid="39"/>
                                        </p:tgtEl>
                                        <p:attrNameLst>
                                          <p:attrName>style.visibility</p:attrName>
                                        </p:attrNameLst>
                                      </p:cBhvr>
                                      <p:to>
                                        <p:strVal val="visible"/>
                                      </p:to>
                                    </p:set>
                                    <p:anim calcmode="lin" valueType="num">
                                      <p:cBhvr additive="base">
                                        <p:cTn id="106" dur="500" fill="hold"/>
                                        <p:tgtEl>
                                          <p:spTgt spid="39"/>
                                        </p:tgtEl>
                                        <p:attrNameLst>
                                          <p:attrName>ppt_x</p:attrName>
                                        </p:attrNameLst>
                                      </p:cBhvr>
                                      <p:tavLst>
                                        <p:tav tm="0">
                                          <p:val>
                                            <p:strVal val="1+#ppt_w/2"/>
                                          </p:val>
                                        </p:tav>
                                        <p:tav tm="100000">
                                          <p:val>
                                            <p:strVal val="#ppt_x"/>
                                          </p:val>
                                        </p:tav>
                                      </p:tavLst>
                                    </p:anim>
                                    <p:anim calcmode="lin" valueType="num">
                                      <p:cBhvr additive="base">
                                        <p:cTn id="107" dur="500" fill="hold"/>
                                        <p:tgtEl>
                                          <p:spTgt spid="3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0" grpId="0"/>
      <p:bldP spid="33" grpId="0"/>
      <p:bldP spid="40" grpId="0"/>
      <p:bldP spid="42" grpId="0"/>
      <p:bldP spid="1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1364566" y="-1181686"/>
            <a:ext cx="759656" cy="1041009"/>
          </a:xfrm>
          <a:prstGeom prst="rect">
            <a:avLst/>
          </a:prstGeom>
          <a:gradFill>
            <a:gsLst>
              <a:gs pos="0">
                <a:srgbClr val="1B2C45"/>
              </a:gs>
              <a:gs pos="100000">
                <a:srgbClr val="254E8C"/>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6" name="矩形 5"/>
          <p:cNvSpPr/>
          <p:nvPr/>
        </p:nvSpPr>
        <p:spPr>
          <a:xfrm>
            <a:off x="2169073" y="-1181687"/>
            <a:ext cx="759656" cy="1041009"/>
          </a:xfrm>
          <a:prstGeom prst="rect">
            <a:avLst/>
          </a:prstGeom>
          <a:gradFill>
            <a:gsLst>
              <a:gs pos="0">
                <a:srgbClr val="DDDDDD"/>
              </a:gs>
              <a:gs pos="100000">
                <a:srgbClr val="FEFEFE"/>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nvGrpSpPr>
          <p:cNvPr id="15" name="组合 14"/>
          <p:cNvGrpSpPr/>
          <p:nvPr/>
        </p:nvGrpSpPr>
        <p:grpSpPr>
          <a:xfrm>
            <a:off x="68729" y="2766788"/>
            <a:ext cx="8227458" cy="1467832"/>
            <a:chOff x="-189196" y="161947"/>
            <a:chExt cx="2721465" cy="319976"/>
          </a:xfrm>
          <a:solidFill>
            <a:srgbClr val="5FA326"/>
          </a:solidFill>
        </p:grpSpPr>
        <p:sp>
          <p:nvSpPr>
            <p:cNvPr id="16" name="矩形 15"/>
            <p:cNvSpPr/>
            <p:nvPr/>
          </p:nvSpPr>
          <p:spPr>
            <a:xfrm>
              <a:off x="31445" y="176315"/>
              <a:ext cx="2268640" cy="293086"/>
            </a:xfrm>
            <a:prstGeom prst="rect">
              <a:avLst/>
            </a:prstGeom>
            <a:solidFill>
              <a:srgbClr val="1B4367"/>
            </a:solidFill>
            <a:ln w="25400" cap="rnd" cmpd="sng" algn="ctr">
              <a:solidFill>
                <a:srgbClr val="1B4367"/>
              </a:solidFill>
              <a:prstDash val="solid"/>
              <a:roun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dirty="0" smtClean="0">
                <a:ln>
                  <a:noFill/>
                </a:ln>
                <a:solidFill>
                  <a:prstClr val="white"/>
                </a:solidFill>
                <a:effectLst/>
                <a:uLnTx/>
                <a:uFillTx/>
                <a:latin typeface="Arial"/>
                <a:ea typeface="方正正中黑简体"/>
                <a:cs typeface="+mn-ea"/>
                <a:sym typeface="+mn-lt"/>
              </a:endParaRPr>
            </a:p>
          </p:txBody>
        </p:sp>
        <p:sp>
          <p:nvSpPr>
            <p:cNvPr id="17" name="等腰三角形 16"/>
            <p:cNvSpPr/>
            <p:nvPr/>
          </p:nvSpPr>
          <p:spPr>
            <a:xfrm rot="5400000">
              <a:off x="2257111" y="204921"/>
              <a:ext cx="318131" cy="232184"/>
            </a:xfrm>
            <a:prstGeom prst="triangle">
              <a:avLst/>
            </a:prstGeom>
            <a:solidFill>
              <a:srgbClr val="1B4367"/>
            </a:solidFill>
            <a:ln w="25400" cap="rnd" cmpd="sng" algn="ctr">
              <a:solidFill>
                <a:srgbClr val="1B4367"/>
              </a:solidFill>
              <a:prstDash val="solid"/>
              <a:roun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dirty="0" smtClean="0">
                <a:ln>
                  <a:noFill/>
                </a:ln>
                <a:solidFill>
                  <a:prstClr val="white"/>
                </a:solidFill>
                <a:effectLst/>
                <a:uLnTx/>
                <a:uFillTx/>
                <a:latin typeface="Arial"/>
                <a:ea typeface="方正正中黑简体"/>
                <a:cs typeface="+mn-ea"/>
                <a:sym typeface="+mn-lt"/>
              </a:endParaRPr>
            </a:p>
          </p:txBody>
        </p:sp>
        <p:sp>
          <p:nvSpPr>
            <p:cNvPr id="18" name="TextBox 8"/>
            <p:cNvSpPr txBox="1"/>
            <p:nvPr/>
          </p:nvSpPr>
          <p:spPr>
            <a:xfrm>
              <a:off x="1188821" y="182192"/>
              <a:ext cx="1045206" cy="201279"/>
            </a:xfrm>
            <a:prstGeom prst="rect">
              <a:avLst/>
            </a:prstGeom>
            <a:solidFill>
              <a:srgbClr val="1B4367"/>
            </a:solidFill>
            <a:ln cap="rnd">
              <a:solidFill>
                <a:srgbClr val="1B4367"/>
              </a:solidFill>
              <a:round/>
            </a:ln>
          </p:spPr>
          <p:txBody>
            <a:bodyPr wrap="none" rtlCol="0">
              <a:spAutoFit/>
            </a:bodyPr>
            <a:lstStyle/>
            <a:p>
              <a:pPr algn="just">
                <a:spcBef>
                  <a:spcPct val="0"/>
                </a:spcBef>
              </a:pPr>
              <a:r>
                <a:rPr lang="zh-CN" altLang="en-US" sz="5400" b="1" kern="0" spc="400" dirty="0" smtClean="0">
                  <a:solidFill>
                    <a:schemeClr val="bg1"/>
                  </a:solidFill>
                  <a:latin typeface="微软雅黑" panose="020B0503020204020204" pitchFamily="34" charset="-122"/>
                  <a:ea typeface="微软雅黑" panose="020B0503020204020204" pitchFamily="34" charset="-122"/>
                  <a:cs typeface="+mn-ea"/>
                  <a:sym typeface="+mn-lt"/>
                </a:rPr>
                <a:t>测试分析</a:t>
              </a:r>
              <a:endParaRPr lang="en-US" altLang="zh-CN" sz="5400" b="1" dirty="0">
                <a:solidFill>
                  <a:schemeClr val="bg1"/>
                </a:solidFill>
                <a:latin typeface="微软雅黑" panose="020B0503020204020204" pitchFamily="34" charset="-122"/>
                <a:ea typeface="微软雅黑" panose="020B0503020204020204" pitchFamily="34" charset="-122"/>
                <a:cs typeface="Arial" panose="020B0604020202020204" pitchFamily="34" charset="0"/>
                <a:sym typeface="+mn-lt"/>
              </a:endParaRPr>
            </a:p>
          </p:txBody>
        </p:sp>
        <p:sp>
          <p:nvSpPr>
            <p:cNvPr id="13" name="等腰三角形 12"/>
            <p:cNvSpPr/>
            <p:nvPr/>
          </p:nvSpPr>
          <p:spPr>
            <a:xfrm rot="16200000" flipH="1">
              <a:off x="-232170" y="206766"/>
              <a:ext cx="318131" cy="232184"/>
            </a:xfrm>
            <a:prstGeom prst="triangle">
              <a:avLst/>
            </a:prstGeom>
            <a:solidFill>
              <a:srgbClr val="1B4367"/>
            </a:solidFill>
            <a:ln w="25400" cap="rnd" cmpd="sng" algn="ctr">
              <a:solidFill>
                <a:srgbClr val="1B4367"/>
              </a:solidFill>
              <a:prstDash val="solid"/>
              <a:roun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dirty="0" smtClean="0">
                <a:ln>
                  <a:noFill/>
                </a:ln>
                <a:solidFill>
                  <a:prstClr val="white"/>
                </a:solidFill>
                <a:effectLst/>
                <a:uLnTx/>
                <a:uFillTx/>
                <a:latin typeface="Arial"/>
                <a:ea typeface="方正正中黑简体"/>
                <a:cs typeface="+mn-ea"/>
                <a:sym typeface="+mn-lt"/>
              </a:endParaRPr>
            </a:p>
          </p:txBody>
        </p:sp>
      </p:grpSp>
      <p:grpSp>
        <p:nvGrpSpPr>
          <p:cNvPr id="19" name="组合 18"/>
          <p:cNvGrpSpPr/>
          <p:nvPr/>
        </p:nvGrpSpPr>
        <p:grpSpPr>
          <a:xfrm>
            <a:off x="770659" y="1990947"/>
            <a:ext cx="3027979" cy="3027979"/>
            <a:chOff x="267453" y="94709"/>
            <a:chExt cx="454824" cy="454824"/>
          </a:xfrm>
        </p:grpSpPr>
        <p:sp>
          <p:nvSpPr>
            <p:cNvPr id="20" name="椭圆 19"/>
            <p:cNvSpPr/>
            <p:nvPr/>
          </p:nvSpPr>
          <p:spPr>
            <a:xfrm>
              <a:off x="301756" y="114952"/>
              <a:ext cx="390525" cy="395287"/>
            </a:xfrm>
            <a:prstGeom prst="ellipse">
              <a:avLst/>
            </a:prstGeom>
            <a:solidFill>
              <a:sysClr val="window" lastClr="FFFFFF"/>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dirty="0" smtClean="0">
                <a:ln>
                  <a:noFill/>
                </a:ln>
                <a:solidFill>
                  <a:prstClr val="white"/>
                </a:solidFill>
                <a:effectLst/>
                <a:uLnTx/>
                <a:uFillTx/>
                <a:latin typeface="Arial"/>
                <a:ea typeface="方正正中黑简体"/>
                <a:cs typeface="+mn-ea"/>
                <a:sym typeface="+mn-lt"/>
              </a:endParaRPr>
            </a:p>
          </p:txBody>
        </p:sp>
        <p:sp>
          <p:nvSpPr>
            <p:cNvPr id="23" name="椭圆 22"/>
            <p:cNvSpPr/>
            <p:nvPr/>
          </p:nvSpPr>
          <p:spPr>
            <a:xfrm>
              <a:off x="343738" y="170570"/>
              <a:ext cx="302255" cy="302255"/>
            </a:xfrm>
            <a:prstGeom prst="ellipse">
              <a:avLst/>
            </a:prstGeom>
            <a:solidFill>
              <a:srgbClr val="1B4367"/>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dirty="0" smtClean="0">
                <a:ln>
                  <a:noFill/>
                </a:ln>
                <a:solidFill>
                  <a:prstClr val="white"/>
                </a:solidFill>
                <a:effectLst/>
                <a:uLnTx/>
                <a:uFillTx/>
                <a:latin typeface="Arial"/>
                <a:ea typeface="方正正中黑简体"/>
                <a:cs typeface="+mn-ea"/>
                <a:sym typeface="+mn-lt"/>
              </a:endParaRPr>
            </a:p>
          </p:txBody>
        </p:sp>
        <p:sp>
          <p:nvSpPr>
            <p:cNvPr id="24" name="同心圆 23"/>
            <p:cNvSpPr/>
            <p:nvPr/>
          </p:nvSpPr>
          <p:spPr>
            <a:xfrm>
              <a:off x="267453" y="94709"/>
              <a:ext cx="454824" cy="454824"/>
            </a:xfrm>
            <a:prstGeom prst="donut">
              <a:avLst>
                <a:gd name="adj" fmla="val 8567"/>
              </a:avLst>
            </a:prstGeom>
            <a:solidFill>
              <a:sysClr val="window" lastClr="FFFFFF"/>
            </a:solidFill>
            <a:ln w="9525" cap="flat" cmpd="sng" algn="ctr">
              <a:noFill/>
              <a:prstDash val="solid"/>
            </a:ln>
            <a:effectLst>
              <a:outerShdw blurRad="63500" sx="102000" sy="102000" algn="ctr" rotWithShape="0">
                <a:prstClr val="black">
                  <a:alpha val="2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dirty="0" smtClean="0">
                <a:ln>
                  <a:noFill/>
                </a:ln>
                <a:solidFill>
                  <a:prstClr val="black"/>
                </a:solidFill>
                <a:effectLst/>
                <a:uLnTx/>
                <a:uFillTx/>
                <a:latin typeface="Arial"/>
                <a:ea typeface="方正正中黑简体"/>
                <a:cs typeface="+mn-ea"/>
                <a:sym typeface="+mn-lt"/>
              </a:endParaRPr>
            </a:p>
          </p:txBody>
        </p:sp>
        <p:sp>
          <p:nvSpPr>
            <p:cNvPr id="25" name="TextBox 9"/>
            <p:cNvSpPr txBox="1"/>
            <p:nvPr/>
          </p:nvSpPr>
          <p:spPr>
            <a:xfrm>
              <a:off x="380993" y="194680"/>
              <a:ext cx="233366" cy="235774"/>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altLang="zh-CN" sz="9600" kern="0" dirty="0" smtClean="0">
                  <a:solidFill>
                    <a:prstClr val="white"/>
                  </a:solidFill>
                  <a:latin typeface="Arial"/>
                  <a:ea typeface="方正正中黑简体"/>
                  <a:cs typeface="+mn-ea"/>
                  <a:sym typeface="+mn-lt"/>
                </a:rPr>
                <a:t>03</a:t>
              </a:r>
              <a:endParaRPr kumimoji="0" lang="zh-CN" altLang="en-US" sz="9600" b="0" i="0" u="none" strike="noStrike" kern="0" cap="none" spc="0" normalizeH="0" baseline="0" noProof="0" dirty="0" smtClean="0">
                <a:ln>
                  <a:noFill/>
                </a:ln>
                <a:solidFill>
                  <a:prstClr val="white"/>
                </a:solidFill>
                <a:effectLst/>
                <a:uLnTx/>
                <a:uFillTx/>
                <a:latin typeface="Arial"/>
                <a:ea typeface="方正正中黑简体"/>
                <a:cs typeface="+mn-ea"/>
                <a:sym typeface="+mn-lt"/>
              </a:endParaRPr>
            </a:p>
          </p:txBody>
        </p:sp>
      </p:grpSp>
      <p:sp>
        <p:nvSpPr>
          <p:cNvPr id="14" name="文本框 36"/>
          <p:cNvSpPr txBox="1"/>
          <p:nvPr/>
        </p:nvSpPr>
        <p:spPr>
          <a:xfrm>
            <a:off x="3149510" y="3607095"/>
            <a:ext cx="5146675" cy="553998"/>
          </a:xfrm>
          <a:prstGeom prst="rect">
            <a:avLst/>
          </a:prstGeom>
          <a:noFill/>
        </p:spPr>
        <p:txBody>
          <a:bodyPr wrap="square" lIns="91440" tIns="45720" rIns="91440" bIns="4572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50000"/>
              </a:lnSpc>
            </a:pPr>
            <a:r>
              <a:rPr lang="en-US" altLang="zh-CN" sz="2000" b="1" dirty="0" smtClean="0">
                <a:solidFill>
                  <a:srgbClr val="FAF9FA"/>
                </a:solidFill>
                <a:latin typeface="Times New Roman" panose="02020603050405020304" pitchFamily="18" charset="0"/>
                <a:cs typeface="Times New Roman" panose="02020603050405020304" pitchFamily="18" charset="0"/>
                <a:sym typeface="+mn-lt"/>
              </a:rPr>
              <a:t>Test &amp; Analytic</a:t>
            </a:r>
            <a:endParaRPr lang="zh-CN" altLang="en-US" sz="2000" b="1" dirty="0">
              <a:solidFill>
                <a:srgbClr val="FAF9FA"/>
              </a:solidFill>
              <a:latin typeface="Times New Roman" panose="02020603050405020304" pitchFamily="18" charset="0"/>
              <a:cs typeface="Times New Roman" panose="02020603050405020304" pitchFamily="18" charset="0"/>
              <a:sym typeface="+mn-lt"/>
            </a:endParaRPr>
          </a:p>
        </p:txBody>
      </p:sp>
    </p:spTree>
    <p:extLst>
      <p:ext uri="{BB962C8B-B14F-4D97-AF65-F5344CB8AC3E}">
        <p14:creationId xmlns:p14="http://schemas.microsoft.com/office/powerpoint/2010/main" val="35497710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heel(1)">
                                      <p:cBhvr>
                                        <p:cTn id="7" dur="750"/>
                                        <p:tgtEl>
                                          <p:spTgt spid="19"/>
                                        </p:tgtEl>
                                      </p:cBhvr>
                                    </p:animEffect>
                                  </p:childTnLst>
                                </p:cTn>
                              </p:par>
                              <p:par>
                                <p:cTn id="8" presetID="22" presetClass="entr" presetSubtype="8"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wipe(left)">
                                      <p:cBhvr>
                                        <p:cTn id="10" dur="500"/>
                                        <p:tgtEl>
                                          <p:spTgt spid="15"/>
                                        </p:tgtEl>
                                      </p:cBhvr>
                                    </p:animEffect>
                                  </p:childTnLst>
                                </p:cTn>
                              </p:par>
                              <p:par>
                                <p:cTn id="11" presetID="42"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1000"/>
                                        <p:tgtEl>
                                          <p:spTgt spid="14"/>
                                        </p:tgtEl>
                                      </p:cBhvr>
                                    </p:animEffect>
                                    <p:anim calcmode="lin" valueType="num">
                                      <p:cBhvr>
                                        <p:cTn id="14" dur="1000" fill="hold"/>
                                        <p:tgtEl>
                                          <p:spTgt spid="14"/>
                                        </p:tgtEl>
                                        <p:attrNameLst>
                                          <p:attrName>ppt_x</p:attrName>
                                        </p:attrNameLst>
                                      </p:cBhvr>
                                      <p:tavLst>
                                        <p:tav tm="0">
                                          <p:val>
                                            <p:strVal val="#ppt_x"/>
                                          </p:val>
                                        </p:tav>
                                        <p:tav tm="100000">
                                          <p:val>
                                            <p:strVal val="#ppt_x"/>
                                          </p:val>
                                        </p:tav>
                                      </p:tavLst>
                                    </p:anim>
                                    <p:anim calcmode="lin" valueType="num">
                                      <p:cBhvr>
                                        <p:cTn id="1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Freeform 5"/>
          <p:cNvSpPr/>
          <p:nvPr/>
        </p:nvSpPr>
        <p:spPr bwMode="auto">
          <a:xfrm>
            <a:off x="6129973" y="1817016"/>
            <a:ext cx="1614488" cy="1614488"/>
          </a:xfrm>
          <a:custGeom>
            <a:avLst/>
            <a:gdLst>
              <a:gd name="T0" fmla="*/ 0 w 86"/>
              <a:gd name="T1" fmla="*/ 86 h 86"/>
              <a:gd name="T2" fmla="*/ 0 w 86"/>
              <a:gd name="T3" fmla="*/ 22 h 86"/>
              <a:gd name="T4" fmla="*/ 23 w 86"/>
              <a:gd name="T5" fmla="*/ 0 h 86"/>
              <a:gd name="T6" fmla="*/ 86 w 86"/>
              <a:gd name="T7" fmla="*/ 0 h 86"/>
              <a:gd name="T8" fmla="*/ 86 w 86"/>
              <a:gd name="T9" fmla="*/ 63 h 86"/>
              <a:gd name="T10" fmla="*/ 64 w 86"/>
              <a:gd name="T11" fmla="*/ 86 h 86"/>
              <a:gd name="T12" fmla="*/ 0 w 86"/>
              <a:gd name="T13" fmla="*/ 86 h 86"/>
            </a:gdLst>
            <a:ahLst/>
            <a:cxnLst>
              <a:cxn ang="0">
                <a:pos x="T0" y="T1"/>
              </a:cxn>
              <a:cxn ang="0">
                <a:pos x="T2" y="T3"/>
              </a:cxn>
              <a:cxn ang="0">
                <a:pos x="T4" y="T5"/>
              </a:cxn>
              <a:cxn ang="0">
                <a:pos x="T6" y="T7"/>
              </a:cxn>
              <a:cxn ang="0">
                <a:pos x="T8" y="T9"/>
              </a:cxn>
              <a:cxn ang="0">
                <a:pos x="T10" y="T11"/>
              </a:cxn>
              <a:cxn ang="0">
                <a:pos x="T12" y="T13"/>
              </a:cxn>
            </a:cxnLst>
            <a:rect l="0" t="0" r="r" b="b"/>
            <a:pathLst>
              <a:path w="86" h="86">
                <a:moveTo>
                  <a:pt x="0" y="86"/>
                </a:moveTo>
                <a:cubicBezTo>
                  <a:pt x="0" y="22"/>
                  <a:pt x="0" y="22"/>
                  <a:pt x="0" y="22"/>
                </a:cubicBezTo>
                <a:cubicBezTo>
                  <a:pt x="0" y="10"/>
                  <a:pt x="10" y="0"/>
                  <a:pt x="23" y="0"/>
                </a:cubicBezTo>
                <a:cubicBezTo>
                  <a:pt x="86" y="0"/>
                  <a:pt x="86" y="0"/>
                  <a:pt x="86" y="0"/>
                </a:cubicBezTo>
                <a:cubicBezTo>
                  <a:pt x="86" y="63"/>
                  <a:pt x="86" y="63"/>
                  <a:pt x="86" y="63"/>
                </a:cubicBezTo>
                <a:cubicBezTo>
                  <a:pt x="86" y="76"/>
                  <a:pt x="76" y="86"/>
                  <a:pt x="64" y="86"/>
                </a:cubicBezTo>
                <a:lnTo>
                  <a:pt x="0" y="86"/>
                </a:lnTo>
                <a:close/>
              </a:path>
            </a:pathLst>
          </a:custGeom>
          <a:solidFill>
            <a:srgbClr val="1B4367"/>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cs typeface="+mn-ea"/>
              <a:sym typeface="+mn-lt"/>
            </a:endParaRPr>
          </a:p>
        </p:txBody>
      </p:sp>
      <p:sp>
        <p:nvSpPr>
          <p:cNvPr id="30" name="Freeform 6"/>
          <p:cNvSpPr/>
          <p:nvPr/>
        </p:nvSpPr>
        <p:spPr bwMode="auto">
          <a:xfrm>
            <a:off x="4423412" y="1817016"/>
            <a:ext cx="1636713" cy="1614488"/>
          </a:xfrm>
          <a:custGeom>
            <a:avLst/>
            <a:gdLst>
              <a:gd name="T0" fmla="*/ 87 w 87"/>
              <a:gd name="T1" fmla="*/ 86 h 86"/>
              <a:gd name="T2" fmla="*/ 23 w 87"/>
              <a:gd name="T3" fmla="*/ 86 h 86"/>
              <a:gd name="T4" fmla="*/ 0 w 87"/>
              <a:gd name="T5" fmla="*/ 63 h 86"/>
              <a:gd name="T6" fmla="*/ 0 w 87"/>
              <a:gd name="T7" fmla="*/ 0 h 86"/>
              <a:gd name="T8" fmla="*/ 64 w 87"/>
              <a:gd name="T9" fmla="*/ 0 h 86"/>
              <a:gd name="T10" fmla="*/ 87 w 87"/>
              <a:gd name="T11" fmla="*/ 22 h 86"/>
              <a:gd name="T12" fmla="*/ 87 w 87"/>
              <a:gd name="T13" fmla="*/ 86 h 86"/>
            </a:gdLst>
            <a:ahLst/>
            <a:cxnLst>
              <a:cxn ang="0">
                <a:pos x="T0" y="T1"/>
              </a:cxn>
              <a:cxn ang="0">
                <a:pos x="T2" y="T3"/>
              </a:cxn>
              <a:cxn ang="0">
                <a:pos x="T4" y="T5"/>
              </a:cxn>
              <a:cxn ang="0">
                <a:pos x="T6" y="T7"/>
              </a:cxn>
              <a:cxn ang="0">
                <a:pos x="T8" y="T9"/>
              </a:cxn>
              <a:cxn ang="0">
                <a:pos x="T10" y="T11"/>
              </a:cxn>
              <a:cxn ang="0">
                <a:pos x="T12" y="T13"/>
              </a:cxn>
            </a:cxnLst>
            <a:rect l="0" t="0" r="r" b="b"/>
            <a:pathLst>
              <a:path w="87" h="86">
                <a:moveTo>
                  <a:pt x="87" y="86"/>
                </a:moveTo>
                <a:cubicBezTo>
                  <a:pt x="23" y="86"/>
                  <a:pt x="23" y="86"/>
                  <a:pt x="23" y="86"/>
                </a:cubicBezTo>
                <a:cubicBezTo>
                  <a:pt x="10" y="86"/>
                  <a:pt x="0" y="76"/>
                  <a:pt x="0" y="63"/>
                </a:cubicBezTo>
                <a:cubicBezTo>
                  <a:pt x="0" y="0"/>
                  <a:pt x="0" y="0"/>
                  <a:pt x="0" y="0"/>
                </a:cubicBezTo>
                <a:cubicBezTo>
                  <a:pt x="64" y="0"/>
                  <a:pt x="64" y="0"/>
                  <a:pt x="64" y="0"/>
                </a:cubicBezTo>
                <a:cubicBezTo>
                  <a:pt x="77" y="0"/>
                  <a:pt x="87" y="10"/>
                  <a:pt x="87" y="22"/>
                </a:cubicBezTo>
                <a:lnTo>
                  <a:pt x="87" y="86"/>
                </a:lnTo>
                <a:close/>
              </a:path>
            </a:pathLst>
          </a:custGeom>
          <a:blipFill dpi="0" rotWithShape="1">
            <a:blip r:embed="rId4"/>
            <a:srcRect/>
            <a:stretch>
              <a:fillRect/>
            </a:stretch>
          </a:blip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cs typeface="+mn-ea"/>
              <a:sym typeface="+mn-lt"/>
            </a:endParaRPr>
          </a:p>
        </p:txBody>
      </p:sp>
      <p:sp>
        <p:nvSpPr>
          <p:cNvPr id="31" name="Freeform 7"/>
          <p:cNvSpPr/>
          <p:nvPr/>
        </p:nvSpPr>
        <p:spPr bwMode="auto">
          <a:xfrm>
            <a:off x="6129973" y="3509293"/>
            <a:ext cx="1614488" cy="1628775"/>
          </a:xfrm>
          <a:custGeom>
            <a:avLst/>
            <a:gdLst>
              <a:gd name="T0" fmla="*/ 86 w 86"/>
              <a:gd name="T1" fmla="*/ 87 h 87"/>
              <a:gd name="T2" fmla="*/ 23 w 86"/>
              <a:gd name="T3" fmla="*/ 87 h 87"/>
              <a:gd name="T4" fmla="*/ 0 w 86"/>
              <a:gd name="T5" fmla="*/ 64 h 87"/>
              <a:gd name="T6" fmla="*/ 0 w 86"/>
              <a:gd name="T7" fmla="*/ 0 h 87"/>
              <a:gd name="T8" fmla="*/ 64 w 86"/>
              <a:gd name="T9" fmla="*/ 0 h 87"/>
              <a:gd name="T10" fmla="*/ 86 w 86"/>
              <a:gd name="T11" fmla="*/ 23 h 87"/>
              <a:gd name="T12" fmla="*/ 86 w 86"/>
              <a:gd name="T13" fmla="*/ 87 h 87"/>
            </a:gdLst>
            <a:ahLst/>
            <a:cxnLst>
              <a:cxn ang="0">
                <a:pos x="T0" y="T1"/>
              </a:cxn>
              <a:cxn ang="0">
                <a:pos x="T2" y="T3"/>
              </a:cxn>
              <a:cxn ang="0">
                <a:pos x="T4" y="T5"/>
              </a:cxn>
              <a:cxn ang="0">
                <a:pos x="T6" y="T7"/>
              </a:cxn>
              <a:cxn ang="0">
                <a:pos x="T8" y="T9"/>
              </a:cxn>
              <a:cxn ang="0">
                <a:pos x="T10" y="T11"/>
              </a:cxn>
              <a:cxn ang="0">
                <a:pos x="T12" y="T13"/>
              </a:cxn>
            </a:cxnLst>
            <a:rect l="0" t="0" r="r" b="b"/>
            <a:pathLst>
              <a:path w="86" h="87">
                <a:moveTo>
                  <a:pt x="86" y="87"/>
                </a:moveTo>
                <a:cubicBezTo>
                  <a:pt x="23" y="87"/>
                  <a:pt x="23" y="87"/>
                  <a:pt x="23" y="87"/>
                </a:cubicBezTo>
                <a:cubicBezTo>
                  <a:pt x="10" y="87"/>
                  <a:pt x="0" y="76"/>
                  <a:pt x="0" y="64"/>
                </a:cubicBezTo>
                <a:cubicBezTo>
                  <a:pt x="0" y="0"/>
                  <a:pt x="0" y="0"/>
                  <a:pt x="0" y="0"/>
                </a:cubicBezTo>
                <a:cubicBezTo>
                  <a:pt x="64" y="0"/>
                  <a:pt x="64" y="0"/>
                  <a:pt x="64" y="0"/>
                </a:cubicBezTo>
                <a:cubicBezTo>
                  <a:pt x="76" y="0"/>
                  <a:pt x="86" y="10"/>
                  <a:pt x="86" y="23"/>
                </a:cubicBezTo>
                <a:lnTo>
                  <a:pt x="86" y="87"/>
                </a:lnTo>
                <a:close/>
              </a:path>
            </a:pathLst>
          </a:custGeom>
          <a:blipFill dpi="0" rotWithShape="1">
            <a:blip r:embed="rId5"/>
            <a:srcRect/>
            <a:stretch>
              <a:fillRect/>
            </a:stretch>
          </a:blip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cs typeface="+mn-ea"/>
              <a:sym typeface="+mn-lt"/>
            </a:endParaRPr>
          </a:p>
        </p:txBody>
      </p:sp>
      <p:sp>
        <p:nvSpPr>
          <p:cNvPr id="32" name="Freeform 8"/>
          <p:cNvSpPr/>
          <p:nvPr/>
        </p:nvSpPr>
        <p:spPr bwMode="auto">
          <a:xfrm>
            <a:off x="4423412" y="3509293"/>
            <a:ext cx="1636713" cy="1628775"/>
          </a:xfrm>
          <a:custGeom>
            <a:avLst/>
            <a:gdLst>
              <a:gd name="T0" fmla="*/ 0 w 87"/>
              <a:gd name="T1" fmla="*/ 87 h 87"/>
              <a:gd name="T2" fmla="*/ 0 w 87"/>
              <a:gd name="T3" fmla="*/ 23 h 87"/>
              <a:gd name="T4" fmla="*/ 23 w 87"/>
              <a:gd name="T5" fmla="*/ 0 h 87"/>
              <a:gd name="T6" fmla="*/ 87 w 87"/>
              <a:gd name="T7" fmla="*/ 0 h 87"/>
              <a:gd name="T8" fmla="*/ 87 w 87"/>
              <a:gd name="T9" fmla="*/ 64 h 87"/>
              <a:gd name="T10" fmla="*/ 64 w 87"/>
              <a:gd name="T11" fmla="*/ 87 h 87"/>
              <a:gd name="T12" fmla="*/ 0 w 87"/>
              <a:gd name="T13" fmla="*/ 87 h 87"/>
            </a:gdLst>
            <a:ahLst/>
            <a:cxnLst>
              <a:cxn ang="0">
                <a:pos x="T0" y="T1"/>
              </a:cxn>
              <a:cxn ang="0">
                <a:pos x="T2" y="T3"/>
              </a:cxn>
              <a:cxn ang="0">
                <a:pos x="T4" y="T5"/>
              </a:cxn>
              <a:cxn ang="0">
                <a:pos x="T6" y="T7"/>
              </a:cxn>
              <a:cxn ang="0">
                <a:pos x="T8" y="T9"/>
              </a:cxn>
              <a:cxn ang="0">
                <a:pos x="T10" y="T11"/>
              </a:cxn>
              <a:cxn ang="0">
                <a:pos x="T12" y="T13"/>
              </a:cxn>
            </a:cxnLst>
            <a:rect l="0" t="0" r="r" b="b"/>
            <a:pathLst>
              <a:path w="87" h="87">
                <a:moveTo>
                  <a:pt x="0" y="87"/>
                </a:moveTo>
                <a:cubicBezTo>
                  <a:pt x="0" y="23"/>
                  <a:pt x="0" y="23"/>
                  <a:pt x="0" y="23"/>
                </a:cubicBezTo>
                <a:cubicBezTo>
                  <a:pt x="0" y="10"/>
                  <a:pt x="10" y="0"/>
                  <a:pt x="23" y="0"/>
                </a:cubicBezTo>
                <a:cubicBezTo>
                  <a:pt x="87" y="0"/>
                  <a:pt x="87" y="0"/>
                  <a:pt x="87" y="0"/>
                </a:cubicBezTo>
                <a:cubicBezTo>
                  <a:pt x="87" y="64"/>
                  <a:pt x="87" y="64"/>
                  <a:pt x="87" y="64"/>
                </a:cubicBezTo>
                <a:cubicBezTo>
                  <a:pt x="87" y="76"/>
                  <a:pt x="77" y="87"/>
                  <a:pt x="64" y="87"/>
                </a:cubicBezTo>
                <a:lnTo>
                  <a:pt x="0" y="87"/>
                </a:lnTo>
                <a:close/>
              </a:path>
            </a:pathLst>
          </a:custGeom>
          <a:blipFill dpi="0" rotWithShape="1">
            <a:blip r:embed="rId6"/>
            <a:srcRect/>
            <a:stretch>
              <a:fillRect/>
            </a:stretch>
          </a:blip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cs typeface="+mn-ea"/>
              <a:sym typeface="+mn-lt"/>
            </a:endParaRPr>
          </a:p>
        </p:txBody>
      </p:sp>
      <p:grpSp>
        <p:nvGrpSpPr>
          <p:cNvPr id="10" name="组合 9"/>
          <p:cNvGrpSpPr/>
          <p:nvPr/>
        </p:nvGrpSpPr>
        <p:grpSpPr>
          <a:xfrm>
            <a:off x="5366385" y="2759992"/>
            <a:ext cx="1441451" cy="1427163"/>
            <a:chOff x="5175885" y="2926715"/>
            <a:chExt cx="1441450" cy="1427163"/>
          </a:xfrm>
        </p:grpSpPr>
        <p:sp>
          <p:nvSpPr>
            <p:cNvPr id="33" name="Oval 9"/>
            <p:cNvSpPr>
              <a:spLocks noChangeArrowheads="1"/>
            </p:cNvSpPr>
            <p:nvPr/>
          </p:nvSpPr>
          <p:spPr bwMode="auto">
            <a:xfrm>
              <a:off x="5175885" y="2926715"/>
              <a:ext cx="1441450" cy="1427163"/>
            </a:xfrm>
            <a:prstGeom prst="ellipse">
              <a:avLst/>
            </a:prstGeom>
            <a:solidFill>
              <a:srgbClr val="1B4367"/>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dirty="0">
                <a:solidFill>
                  <a:schemeClr val="bg1"/>
                </a:solidFill>
                <a:cs typeface="+mn-ea"/>
                <a:sym typeface="+mn-lt"/>
              </a:endParaRPr>
            </a:p>
          </p:txBody>
        </p:sp>
        <p:sp>
          <p:nvSpPr>
            <p:cNvPr id="44042" name="矩形 33"/>
            <p:cNvSpPr/>
            <p:nvPr/>
          </p:nvSpPr>
          <p:spPr>
            <a:xfrm>
              <a:off x="5412424" y="3093403"/>
              <a:ext cx="495649" cy="461665"/>
            </a:xfrm>
            <a:prstGeom prst="rect">
              <a:avLst/>
            </a:prstGeom>
            <a:noFill/>
            <a:ln w="9525">
              <a:noFill/>
              <a:miter/>
            </a:ln>
          </p:spPr>
          <p:txBody>
            <a:bodyPr wrap="none">
              <a:spAutoFit/>
            </a:bodyPr>
            <a:lstStyle/>
            <a:p>
              <a:pPr lvl="0" eaLnBrk="1" hangingPunct="1"/>
              <a:r>
                <a:rPr lang="en-US" altLang="zh-CN" sz="2400" dirty="0">
                  <a:solidFill>
                    <a:schemeClr val="bg1"/>
                  </a:solidFill>
                  <a:cs typeface="+mn-ea"/>
                  <a:sym typeface="+mn-lt"/>
                </a:rPr>
                <a:t>01</a:t>
              </a:r>
              <a:endParaRPr lang="zh-CN" altLang="en-US" sz="2400" dirty="0">
                <a:solidFill>
                  <a:schemeClr val="bg1"/>
                </a:solidFill>
                <a:cs typeface="+mn-ea"/>
                <a:sym typeface="+mn-lt"/>
              </a:endParaRPr>
            </a:p>
          </p:txBody>
        </p:sp>
        <p:sp>
          <p:nvSpPr>
            <p:cNvPr id="44043" name="矩形 34"/>
            <p:cNvSpPr/>
            <p:nvPr/>
          </p:nvSpPr>
          <p:spPr>
            <a:xfrm>
              <a:off x="5955349" y="3093403"/>
              <a:ext cx="495649" cy="461665"/>
            </a:xfrm>
            <a:prstGeom prst="rect">
              <a:avLst/>
            </a:prstGeom>
            <a:noFill/>
            <a:ln w="9525">
              <a:noFill/>
              <a:miter/>
            </a:ln>
          </p:spPr>
          <p:txBody>
            <a:bodyPr wrap="none">
              <a:spAutoFit/>
            </a:bodyPr>
            <a:lstStyle/>
            <a:p>
              <a:pPr lvl="0" eaLnBrk="1" hangingPunct="1"/>
              <a:r>
                <a:rPr lang="en-US" altLang="zh-CN" sz="2400" dirty="0" smtClean="0">
                  <a:solidFill>
                    <a:schemeClr val="bg1"/>
                  </a:solidFill>
                  <a:cs typeface="+mn-ea"/>
                  <a:sym typeface="+mn-lt"/>
                </a:rPr>
                <a:t>03</a:t>
              </a:r>
              <a:endParaRPr lang="zh-CN" altLang="en-US" sz="2400" dirty="0">
                <a:solidFill>
                  <a:schemeClr val="bg1"/>
                </a:solidFill>
                <a:cs typeface="+mn-ea"/>
                <a:sym typeface="+mn-lt"/>
              </a:endParaRPr>
            </a:p>
          </p:txBody>
        </p:sp>
        <p:sp>
          <p:nvSpPr>
            <p:cNvPr id="44044" name="矩形 35"/>
            <p:cNvSpPr/>
            <p:nvPr/>
          </p:nvSpPr>
          <p:spPr>
            <a:xfrm>
              <a:off x="5391785" y="3704590"/>
              <a:ext cx="495649" cy="461665"/>
            </a:xfrm>
            <a:prstGeom prst="rect">
              <a:avLst/>
            </a:prstGeom>
            <a:noFill/>
            <a:ln w="9525">
              <a:noFill/>
              <a:miter/>
            </a:ln>
          </p:spPr>
          <p:txBody>
            <a:bodyPr wrap="none">
              <a:spAutoFit/>
            </a:bodyPr>
            <a:lstStyle/>
            <a:p>
              <a:pPr lvl="0" eaLnBrk="1" hangingPunct="1"/>
              <a:r>
                <a:rPr lang="en-US" altLang="zh-CN" sz="2400" dirty="0" smtClean="0">
                  <a:solidFill>
                    <a:schemeClr val="bg1"/>
                  </a:solidFill>
                  <a:cs typeface="+mn-ea"/>
                  <a:sym typeface="+mn-lt"/>
                </a:rPr>
                <a:t>02</a:t>
              </a:r>
              <a:endParaRPr lang="zh-CN" altLang="en-US" sz="2400" dirty="0">
                <a:solidFill>
                  <a:schemeClr val="bg1"/>
                </a:solidFill>
                <a:cs typeface="+mn-ea"/>
                <a:sym typeface="+mn-lt"/>
              </a:endParaRPr>
            </a:p>
          </p:txBody>
        </p:sp>
        <p:sp>
          <p:nvSpPr>
            <p:cNvPr id="44045" name="矩形 36"/>
            <p:cNvSpPr/>
            <p:nvPr/>
          </p:nvSpPr>
          <p:spPr>
            <a:xfrm>
              <a:off x="5917249" y="3695065"/>
              <a:ext cx="495649" cy="461665"/>
            </a:xfrm>
            <a:prstGeom prst="rect">
              <a:avLst/>
            </a:prstGeom>
            <a:noFill/>
            <a:ln w="9525">
              <a:noFill/>
              <a:miter/>
            </a:ln>
          </p:spPr>
          <p:txBody>
            <a:bodyPr wrap="none">
              <a:spAutoFit/>
            </a:bodyPr>
            <a:lstStyle/>
            <a:p>
              <a:pPr lvl="0" eaLnBrk="1" hangingPunct="1"/>
              <a:r>
                <a:rPr lang="en-US" altLang="zh-CN" sz="2400" dirty="0" smtClean="0">
                  <a:solidFill>
                    <a:schemeClr val="bg1"/>
                  </a:solidFill>
                  <a:cs typeface="+mn-ea"/>
                  <a:sym typeface="+mn-lt"/>
                </a:rPr>
                <a:t>04</a:t>
              </a:r>
              <a:endParaRPr lang="zh-CN" altLang="en-US" sz="2400" dirty="0">
                <a:solidFill>
                  <a:schemeClr val="bg1"/>
                </a:solidFill>
                <a:cs typeface="+mn-ea"/>
                <a:sym typeface="+mn-lt"/>
              </a:endParaRPr>
            </a:p>
          </p:txBody>
        </p:sp>
      </p:grpSp>
      <p:sp>
        <p:nvSpPr>
          <p:cNvPr id="25" name="TextBox 1210"/>
          <p:cNvSpPr/>
          <p:nvPr/>
        </p:nvSpPr>
        <p:spPr>
          <a:xfrm>
            <a:off x="7976923" y="1767063"/>
            <a:ext cx="3576620" cy="461665"/>
          </a:xfrm>
          <a:prstGeom prst="rect">
            <a:avLst/>
          </a:prstGeom>
          <a:noFill/>
          <a:ln w="9525">
            <a:noFill/>
            <a:miter/>
          </a:ln>
          <a:extLst>
            <a:ext uri="{909E8E84-426E-40DD-AFC4-6F175D3DCCD1}">
              <a14:hiddenFill xmlns:a14="http://schemas.microsoft.com/office/drawing/2010/main">
                <a:solidFill>
                  <a:srgbClr val="5CA0B4"/>
                </a:solidFill>
              </a14:hiddenFill>
            </a:ext>
          </a:extLst>
        </p:spPr>
        <p:txBody>
          <a:bodyPr wrap="none" lIns="91440" tIns="45720" rIns="91440" bIns="45720">
            <a:spAutoFit/>
          </a:bodyPr>
          <a:lstStyle/>
          <a:p>
            <a:pPr lvl="0" algn="l"/>
            <a:r>
              <a:rPr lang="en-US" altLang="zh-CN" sz="2400" b="1" dirty="0" smtClean="0">
                <a:solidFill>
                  <a:srgbClr val="1B4367"/>
                </a:solidFill>
                <a:latin typeface="黑体" panose="02010609060101010101" pitchFamily="49" charset="-122"/>
                <a:ea typeface="黑体" panose="02010609060101010101" pitchFamily="49" charset="-122"/>
                <a:cs typeface="+mn-ea"/>
                <a:sym typeface="+mn-lt"/>
              </a:rPr>
              <a:t>Cs-137</a:t>
            </a:r>
            <a:r>
              <a:rPr lang="zh-CN" altLang="en-US" sz="2400" b="1" dirty="0" smtClean="0">
                <a:solidFill>
                  <a:srgbClr val="1B4367"/>
                </a:solidFill>
                <a:latin typeface="黑体" panose="02010609060101010101" pitchFamily="49" charset="-122"/>
                <a:ea typeface="黑体" panose="02010609060101010101" pitchFamily="49" charset="-122"/>
                <a:cs typeface="+mn-ea"/>
                <a:sym typeface="+mn-lt"/>
              </a:rPr>
              <a:t>，</a:t>
            </a:r>
            <a:r>
              <a:rPr lang="en-US" altLang="zh-CN" sz="2400" b="1" dirty="0" smtClean="0">
                <a:solidFill>
                  <a:srgbClr val="1B4367"/>
                </a:solidFill>
                <a:latin typeface="黑体" panose="02010609060101010101" pitchFamily="49" charset="-122"/>
                <a:ea typeface="黑体" panose="02010609060101010101" pitchFamily="49" charset="-122"/>
                <a:cs typeface="+mn-ea"/>
                <a:sym typeface="+mn-lt"/>
              </a:rPr>
              <a:t>Am-241</a:t>
            </a:r>
            <a:r>
              <a:rPr lang="zh-CN" altLang="en-US" sz="2400" b="1" dirty="0" smtClean="0">
                <a:solidFill>
                  <a:srgbClr val="1B4367"/>
                </a:solidFill>
                <a:latin typeface="黑体" panose="02010609060101010101" pitchFamily="49" charset="-122"/>
                <a:ea typeface="黑体" panose="02010609060101010101" pitchFamily="49" charset="-122"/>
                <a:cs typeface="+mn-ea"/>
                <a:sym typeface="+mn-lt"/>
              </a:rPr>
              <a:t>能谱测试</a:t>
            </a:r>
            <a:endParaRPr lang="zh-CN" altLang="en-US" sz="2400" b="1" dirty="0">
              <a:solidFill>
                <a:srgbClr val="1B4367"/>
              </a:solidFill>
              <a:latin typeface="黑体" panose="02010609060101010101" pitchFamily="49" charset="-122"/>
              <a:ea typeface="黑体" panose="02010609060101010101" pitchFamily="49" charset="-122"/>
              <a:cs typeface="+mn-ea"/>
              <a:sym typeface="+mn-lt"/>
            </a:endParaRPr>
          </a:p>
        </p:txBody>
      </p:sp>
      <p:sp>
        <p:nvSpPr>
          <p:cNvPr id="12" name="文本框 11"/>
          <p:cNvSpPr txBox="1"/>
          <p:nvPr/>
        </p:nvSpPr>
        <p:spPr>
          <a:xfrm>
            <a:off x="8011623" y="2321613"/>
            <a:ext cx="2928620" cy="605294"/>
          </a:xfrm>
          <a:prstGeom prst="rect">
            <a:avLst/>
          </a:prstGeom>
          <a:noFill/>
          <a:ln>
            <a:noFill/>
          </a:ln>
          <a:extLst>
            <a:ext uri="{909E8E84-426E-40DD-AFC4-6F175D3DCCD1}">
              <a14:hiddenFill xmlns:a14="http://schemas.microsoft.com/office/drawing/2010/main">
                <a:solidFill>
                  <a:srgbClr val="5CA0B4"/>
                </a:solidFill>
              </a14:hiddenFill>
            </a:ext>
          </a:extLst>
        </p:spPr>
        <p:txBody>
          <a:bodyPr wrap="square" lIns="91440" tIns="45720" rIns="91440" bIns="45720" rtlCol="0">
            <a:spAutoFit/>
          </a:bodyPr>
          <a:lstStyle/>
          <a:p>
            <a:pPr>
              <a:lnSpc>
                <a:spcPts val="2000"/>
              </a:lnSpc>
            </a:pPr>
            <a:r>
              <a:rPr lang="zh-CN" altLang="en-US" dirty="0" smtClean="0">
                <a:solidFill>
                  <a:schemeClr val="tx1">
                    <a:lumMod val="75000"/>
                    <a:lumOff val="25000"/>
                  </a:schemeClr>
                </a:solidFill>
                <a:cs typeface="+mn-ea"/>
                <a:sym typeface="+mn-lt"/>
              </a:rPr>
              <a:t>测试系统强弱两种高活度放射源的测量结果</a:t>
            </a:r>
            <a:endParaRPr lang="en-US" altLang="zh-CN" dirty="0">
              <a:solidFill>
                <a:schemeClr val="tx1">
                  <a:lumMod val="75000"/>
                  <a:lumOff val="25000"/>
                </a:schemeClr>
              </a:solidFill>
              <a:cs typeface="+mn-ea"/>
              <a:sym typeface="+mn-lt"/>
            </a:endParaRPr>
          </a:p>
        </p:txBody>
      </p:sp>
      <p:sp>
        <p:nvSpPr>
          <p:cNvPr id="3" name="TextBox 1210"/>
          <p:cNvSpPr/>
          <p:nvPr/>
        </p:nvSpPr>
        <p:spPr>
          <a:xfrm>
            <a:off x="7976922" y="3528341"/>
            <a:ext cx="2659702" cy="461665"/>
          </a:xfrm>
          <a:prstGeom prst="rect">
            <a:avLst/>
          </a:prstGeom>
          <a:noFill/>
          <a:ln w="9525">
            <a:noFill/>
            <a:miter/>
          </a:ln>
          <a:extLst>
            <a:ext uri="{909E8E84-426E-40DD-AFC4-6F175D3DCCD1}">
              <a14:hiddenFill xmlns:a14="http://schemas.microsoft.com/office/drawing/2010/main">
                <a:solidFill>
                  <a:srgbClr val="5CA0B4"/>
                </a:solidFill>
              </a14:hiddenFill>
            </a:ext>
          </a:extLst>
        </p:spPr>
        <p:txBody>
          <a:bodyPr wrap="none" lIns="91440" tIns="45720" rIns="91440" bIns="45720">
            <a:spAutoFit/>
          </a:bodyPr>
          <a:lstStyle/>
          <a:p>
            <a:pPr lvl="0" algn="l"/>
            <a:r>
              <a:rPr lang="zh-CN" altLang="en-US" sz="2400" b="1" dirty="0" smtClean="0">
                <a:solidFill>
                  <a:srgbClr val="1B4367"/>
                </a:solidFill>
                <a:latin typeface="黑体" panose="02010609060101010101" pitchFamily="49" charset="-122"/>
                <a:ea typeface="黑体" panose="02010609060101010101" pitchFamily="49" charset="-122"/>
                <a:cs typeface="+mn-ea"/>
                <a:sym typeface="+mn-lt"/>
              </a:rPr>
              <a:t>混合源条件下测试</a:t>
            </a:r>
            <a:endParaRPr lang="zh-CN" altLang="en-US" sz="2400" b="1" dirty="0">
              <a:solidFill>
                <a:srgbClr val="1B4367"/>
              </a:solidFill>
              <a:latin typeface="黑体" panose="02010609060101010101" pitchFamily="49" charset="-122"/>
              <a:ea typeface="黑体" panose="02010609060101010101" pitchFamily="49" charset="-122"/>
              <a:cs typeface="+mn-ea"/>
              <a:sym typeface="+mn-lt"/>
            </a:endParaRPr>
          </a:p>
        </p:txBody>
      </p:sp>
      <p:sp>
        <p:nvSpPr>
          <p:cNvPr id="5" name="文本框 4"/>
          <p:cNvSpPr txBox="1"/>
          <p:nvPr/>
        </p:nvSpPr>
        <p:spPr>
          <a:xfrm>
            <a:off x="8011623" y="4107968"/>
            <a:ext cx="2928620" cy="605294"/>
          </a:xfrm>
          <a:prstGeom prst="rect">
            <a:avLst/>
          </a:prstGeom>
          <a:noFill/>
          <a:ln>
            <a:noFill/>
          </a:ln>
          <a:extLst>
            <a:ext uri="{909E8E84-426E-40DD-AFC4-6F175D3DCCD1}">
              <a14:hiddenFill xmlns:a14="http://schemas.microsoft.com/office/drawing/2010/main">
                <a:solidFill>
                  <a:srgbClr val="5CA0B4"/>
                </a:solidFill>
              </a14:hiddenFill>
            </a:ext>
          </a:extLst>
        </p:spPr>
        <p:txBody>
          <a:bodyPr wrap="square" lIns="91440" tIns="45720" rIns="91440" bIns="45720" rtlCol="0">
            <a:spAutoFit/>
          </a:bodyPr>
          <a:lstStyle/>
          <a:p>
            <a:pPr>
              <a:lnSpc>
                <a:spcPts val="2000"/>
              </a:lnSpc>
            </a:pPr>
            <a:r>
              <a:rPr lang="zh-CN" altLang="en-US" dirty="0">
                <a:solidFill>
                  <a:schemeClr val="tx1">
                    <a:lumMod val="75000"/>
                    <a:lumOff val="25000"/>
                  </a:schemeClr>
                </a:solidFill>
                <a:cs typeface="+mn-ea"/>
                <a:sym typeface="+mn-lt"/>
              </a:rPr>
              <a:t>测试系统对不同类型的放射源的测量结果</a:t>
            </a:r>
            <a:endParaRPr lang="en-US" altLang="zh-CN" dirty="0">
              <a:solidFill>
                <a:schemeClr val="tx1">
                  <a:lumMod val="75000"/>
                  <a:lumOff val="25000"/>
                </a:schemeClr>
              </a:solidFill>
              <a:cs typeface="+mn-ea"/>
              <a:sym typeface="+mn-lt"/>
            </a:endParaRPr>
          </a:p>
        </p:txBody>
      </p:sp>
      <p:sp>
        <p:nvSpPr>
          <p:cNvPr id="6" name="TextBox 1210"/>
          <p:cNvSpPr/>
          <p:nvPr/>
        </p:nvSpPr>
        <p:spPr>
          <a:xfrm>
            <a:off x="741757" y="3694985"/>
            <a:ext cx="3433953" cy="461665"/>
          </a:xfrm>
          <a:prstGeom prst="rect">
            <a:avLst/>
          </a:prstGeom>
          <a:noFill/>
          <a:ln w="9525">
            <a:noFill/>
            <a:miter/>
          </a:ln>
          <a:extLst>
            <a:ext uri="{909E8E84-426E-40DD-AFC4-6F175D3DCCD1}">
              <a14:hiddenFill xmlns:a14="http://schemas.microsoft.com/office/drawing/2010/main">
                <a:solidFill>
                  <a:srgbClr val="5CA0B4"/>
                </a:solidFill>
              </a14:hiddenFill>
            </a:ext>
          </a:extLst>
        </p:spPr>
        <p:txBody>
          <a:bodyPr wrap="none" lIns="91440" tIns="45720" rIns="91440" bIns="45720">
            <a:spAutoFit/>
          </a:bodyPr>
          <a:lstStyle/>
          <a:p>
            <a:pPr lvl="0" algn="r"/>
            <a:r>
              <a:rPr lang="zh-CN" altLang="en-US" sz="2400" b="1" dirty="0" smtClean="0">
                <a:solidFill>
                  <a:srgbClr val="1B4367"/>
                </a:solidFill>
                <a:latin typeface="黑体" panose="02010609060101010101" pitchFamily="49" charset="-122"/>
                <a:ea typeface="黑体" panose="02010609060101010101" pitchFamily="49" charset="-122"/>
                <a:cs typeface="+mn-ea"/>
                <a:sym typeface="+mn-lt"/>
              </a:rPr>
              <a:t>源</a:t>
            </a:r>
            <a:r>
              <a:rPr lang="en-US" altLang="zh-CN" sz="2400" b="1" dirty="0" smtClean="0">
                <a:solidFill>
                  <a:srgbClr val="1B4367"/>
                </a:solidFill>
                <a:latin typeface="黑体" panose="02010609060101010101" pitchFamily="49" charset="-122"/>
                <a:ea typeface="黑体" panose="02010609060101010101" pitchFamily="49" charset="-122"/>
                <a:cs typeface="+mn-ea"/>
                <a:sym typeface="+mn-lt"/>
              </a:rPr>
              <a:t>-</a:t>
            </a:r>
            <a:r>
              <a:rPr lang="zh-CN" altLang="en-US" sz="2400" b="1" dirty="0" smtClean="0">
                <a:solidFill>
                  <a:srgbClr val="1B4367"/>
                </a:solidFill>
                <a:latin typeface="黑体" panose="02010609060101010101" pitchFamily="49" charset="-122"/>
                <a:ea typeface="黑体" panose="02010609060101010101" pitchFamily="49" charset="-122"/>
                <a:cs typeface="+mn-ea"/>
                <a:sym typeface="+mn-lt"/>
              </a:rPr>
              <a:t>探测器不同距离测试</a:t>
            </a:r>
            <a:endParaRPr lang="zh-CN" altLang="en-US" sz="2400" b="1" dirty="0">
              <a:solidFill>
                <a:srgbClr val="1B4367"/>
              </a:solidFill>
              <a:latin typeface="黑体" panose="02010609060101010101" pitchFamily="49" charset="-122"/>
              <a:ea typeface="黑体" panose="02010609060101010101" pitchFamily="49" charset="-122"/>
              <a:cs typeface="+mn-ea"/>
              <a:sym typeface="+mn-lt"/>
            </a:endParaRPr>
          </a:p>
        </p:txBody>
      </p:sp>
      <p:sp>
        <p:nvSpPr>
          <p:cNvPr id="7" name="文本框 6"/>
          <p:cNvSpPr txBox="1"/>
          <p:nvPr/>
        </p:nvSpPr>
        <p:spPr>
          <a:xfrm>
            <a:off x="645949" y="4313768"/>
            <a:ext cx="3554661" cy="861774"/>
          </a:xfrm>
          <a:prstGeom prst="rect">
            <a:avLst/>
          </a:prstGeom>
          <a:noFill/>
          <a:ln>
            <a:noFill/>
          </a:ln>
          <a:extLst>
            <a:ext uri="{909E8E84-426E-40DD-AFC4-6F175D3DCCD1}">
              <a14:hiddenFill xmlns:a14="http://schemas.microsoft.com/office/drawing/2010/main">
                <a:solidFill>
                  <a:srgbClr val="5CA0B4"/>
                </a:solidFill>
              </a14:hiddenFill>
            </a:ext>
          </a:extLst>
        </p:spPr>
        <p:txBody>
          <a:bodyPr wrap="square" lIns="91440" tIns="45720" rIns="91440" bIns="45720" rtlCol="0">
            <a:spAutoFit/>
          </a:bodyPr>
          <a:lstStyle/>
          <a:p>
            <a:pPr algn="r">
              <a:lnSpc>
                <a:spcPts val="2000"/>
              </a:lnSpc>
            </a:pPr>
            <a:r>
              <a:rPr lang="zh-CN" altLang="zh-CN" dirty="0" smtClean="0"/>
              <a:t>将</a:t>
            </a:r>
            <a:r>
              <a:rPr lang="en-US" altLang="zh-CN" dirty="0"/>
              <a:t>Cs137</a:t>
            </a:r>
            <a:r>
              <a:rPr lang="zh-CN" altLang="zh-CN" dirty="0"/>
              <a:t>源放置于</a:t>
            </a:r>
            <a:r>
              <a:rPr lang="zh-CN" altLang="zh-CN" dirty="0" smtClean="0"/>
              <a:t>与</a:t>
            </a:r>
            <a:endParaRPr lang="en-US" altLang="zh-CN" dirty="0" smtClean="0"/>
          </a:p>
          <a:p>
            <a:pPr algn="r">
              <a:lnSpc>
                <a:spcPts val="2000"/>
              </a:lnSpc>
            </a:pPr>
            <a:r>
              <a:rPr lang="en-US" altLang="zh-CN" dirty="0" smtClean="0"/>
              <a:t>NaI</a:t>
            </a:r>
            <a:r>
              <a:rPr lang="zh-CN" altLang="zh-CN" dirty="0" smtClean="0"/>
              <a:t>探测器</a:t>
            </a:r>
            <a:r>
              <a:rPr lang="zh-CN" altLang="en-US" dirty="0" smtClean="0"/>
              <a:t>不同的距离测试不同计数率下的系统分辨与脉冲通过率</a:t>
            </a:r>
            <a:endParaRPr lang="en-US" altLang="zh-CN" dirty="0" smtClean="0"/>
          </a:p>
        </p:txBody>
      </p:sp>
      <p:sp>
        <p:nvSpPr>
          <p:cNvPr id="8" name="TextBox 1210"/>
          <p:cNvSpPr/>
          <p:nvPr/>
        </p:nvSpPr>
        <p:spPr>
          <a:xfrm>
            <a:off x="278488" y="1788652"/>
            <a:ext cx="3897222" cy="461665"/>
          </a:xfrm>
          <a:prstGeom prst="rect">
            <a:avLst/>
          </a:prstGeom>
          <a:noFill/>
          <a:ln w="9525">
            <a:noFill/>
            <a:miter/>
          </a:ln>
          <a:extLst>
            <a:ext uri="{909E8E84-426E-40DD-AFC4-6F175D3DCCD1}">
              <a14:hiddenFill xmlns:a14="http://schemas.microsoft.com/office/drawing/2010/main">
                <a:solidFill>
                  <a:srgbClr val="5CA0B4"/>
                </a:solidFill>
              </a14:hiddenFill>
            </a:ext>
          </a:extLst>
        </p:spPr>
        <p:txBody>
          <a:bodyPr wrap="none" lIns="91440" tIns="45720" rIns="91440" bIns="45720">
            <a:spAutoFit/>
          </a:bodyPr>
          <a:lstStyle/>
          <a:p>
            <a:pPr lvl="0" algn="r"/>
            <a:r>
              <a:rPr lang="zh-CN" altLang="en-US" sz="2400" b="1" dirty="0" smtClean="0">
                <a:solidFill>
                  <a:srgbClr val="1B4367"/>
                </a:solidFill>
                <a:latin typeface="黑体" panose="02010609060101010101" pitchFamily="49" charset="-122"/>
                <a:ea typeface="黑体" panose="02010609060101010101" pitchFamily="49" charset="-122"/>
                <a:cs typeface="+mn-ea"/>
                <a:sym typeface="+mn-lt"/>
              </a:rPr>
              <a:t>信号发生器脉冲通过率测试</a:t>
            </a:r>
            <a:endParaRPr lang="zh-CN" altLang="en-US" sz="2400" b="1" dirty="0">
              <a:solidFill>
                <a:srgbClr val="1B4367"/>
              </a:solidFill>
              <a:latin typeface="黑体" panose="02010609060101010101" pitchFamily="49" charset="-122"/>
              <a:ea typeface="黑体" panose="02010609060101010101" pitchFamily="49" charset="-122"/>
              <a:cs typeface="+mn-ea"/>
              <a:sym typeface="+mn-lt"/>
            </a:endParaRPr>
          </a:p>
        </p:txBody>
      </p:sp>
      <p:sp>
        <p:nvSpPr>
          <p:cNvPr id="9" name="文本框 8"/>
          <p:cNvSpPr txBox="1"/>
          <p:nvPr/>
        </p:nvSpPr>
        <p:spPr>
          <a:xfrm>
            <a:off x="516835" y="2228728"/>
            <a:ext cx="3632205" cy="861774"/>
          </a:xfrm>
          <a:prstGeom prst="rect">
            <a:avLst/>
          </a:prstGeom>
          <a:noFill/>
          <a:ln>
            <a:noFill/>
          </a:ln>
          <a:extLst>
            <a:ext uri="{909E8E84-426E-40DD-AFC4-6F175D3DCCD1}">
              <a14:hiddenFill xmlns:a14="http://schemas.microsoft.com/office/drawing/2010/main">
                <a:solidFill>
                  <a:srgbClr val="5CA0B4"/>
                </a:solidFill>
              </a14:hiddenFill>
            </a:ext>
          </a:extLst>
        </p:spPr>
        <p:txBody>
          <a:bodyPr wrap="square" lIns="91440" tIns="45720" rIns="91440" bIns="45720" rtlCol="0">
            <a:spAutoFit/>
          </a:bodyPr>
          <a:lstStyle/>
          <a:p>
            <a:pPr algn="r">
              <a:lnSpc>
                <a:spcPts val="2000"/>
              </a:lnSpc>
            </a:pPr>
            <a:r>
              <a:rPr lang="zh-CN" altLang="zh-CN" dirty="0" smtClean="0"/>
              <a:t>信号源</a:t>
            </a:r>
            <a:r>
              <a:rPr lang="zh-CN" altLang="en-US" dirty="0" smtClean="0"/>
              <a:t>：</a:t>
            </a:r>
            <a:r>
              <a:rPr lang="zh-CN" altLang="zh-CN" dirty="0" smtClean="0"/>
              <a:t>精密信号发生器</a:t>
            </a:r>
            <a:r>
              <a:rPr lang="en-US" altLang="zh-CN" dirty="0" smtClean="0"/>
              <a:t>TFG-6300</a:t>
            </a:r>
          </a:p>
          <a:p>
            <a:pPr algn="r">
              <a:lnSpc>
                <a:spcPts val="2000"/>
              </a:lnSpc>
            </a:pPr>
            <a:r>
              <a:rPr lang="zh-CN" altLang="zh-CN" dirty="0" smtClean="0"/>
              <a:t>测试脉冲</a:t>
            </a:r>
            <a:r>
              <a:rPr lang="zh-CN" altLang="en-US" dirty="0" smtClean="0"/>
              <a:t>：</a:t>
            </a:r>
            <a:r>
              <a:rPr lang="zh-CN" altLang="zh-CN" dirty="0" smtClean="0"/>
              <a:t>负指数信号</a:t>
            </a:r>
            <a:endParaRPr lang="en-US" altLang="zh-CN" dirty="0" smtClean="0"/>
          </a:p>
          <a:p>
            <a:pPr algn="r">
              <a:lnSpc>
                <a:spcPts val="2000"/>
              </a:lnSpc>
            </a:pPr>
            <a:r>
              <a:rPr lang="zh-CN" altLang="en-US" dirty="0" smtClean="0"/>
              <a:t>测</a:t>
            </a:r>
            <a:r>
              <a:rPr lang="zh-CN" altLang="zh-CN" dirty="0" smtClean="0"/>
              <a:t>试脉冲频率</a:t>
            </a:r>
            <a:r>
              <a:rPr lang="zh-CN" altLang="en-US" dirty="0" smtClean="0"/>
              <a:t>：</a:t>
            </a:r>
            <a:r>
              <a:rPr lang="en-US" altLang="zh-CN" dirty="0" smtClean="0"/>
              <a:t>1MHz</a:t>
            </a:r>
            <a:r>
              <a:rPr lang="zh-CN" altLang="zh-CN" dirty="0" smtClean="0"/>
              <a:t>到</a:t>
            </a:r>
            <a:r>
              <a:rPr lang="en-US" altLang="zh-CN" dirty="0" smtClean="0"/>
              <a:t>30MHz</a:t>
            </a:r>
            <a:r>
              <a:rPr lang="zh-CN" altLang="zh-CN" dirty="0" smtClean="0"/>
              <a:t>，</a:t>
            </a:r>
            <a:endParaRPr lang="en-US" altLang="zh-CN" sz="1333" dirty="0">
              <a:solidFill>
                <a:schemeClr val="tx1">
                  <a:lumMod val="75000"/>
                  <a:lumOff val="25000"/>
                </a:schemeClr>
              </a:solidFill>
              <a:cs typeface="+mn-ea"/>
              <a:sym typeface="+mn-lt"/>
            </a:endParaRPr>
          </a:p>
        </p:txBody>
      </p:sp>
      <p:graphicFrame>
        <p:nvGraphicFramePr>
          <p:cNvPr id="4" name="对象 3"/>
          <p:cNvGraphicFramePr>
            <a:graphicFrameLocks noChangeAspect="1"/>
          </p:cNvGraphicFramePr>
          <p:nvPr>
            <p:extLst>
              <p:ext uri="{D42A27DB-BD31-4B8C-83A1-F6EECF244321}">
                <p14:modId xmlns:p14="http://schemas.microsoft.com/office/powerpoint/2010/main" val="2585876059"/>
              </p:ext>
            </p:extLst>
          </p:nvPr>
        </p:nvGraphicFramePr>
        <p:xfrm>
          <a:off x="645949" y="3118767"/>
          <a:ext cx="3162300" cy="419100"/>
        </p:xfrm>
        <a:graphic>
          <a:graphicData uri="http://schemas.openxmlformats.org/presentationml/2006/ole">
            <mc:AlternateContent xmlns:mc="http://schemas.openxmlformats.org/markup-compatibility/2006">
              <mc:Choice xmlns:v="urn:schemas-microsoft-com:vml" Requires="v">
                <p:oleObj spid="_x0000_s8425" name="AxMath" r:id="rId7" imgW="3155643" imgH="416975" progId="Equation.AxMath">
                  <p:embed/>
                </p:oleObj>
              </mc:Choice>
              <mc:Fallback>
                <p:oleObj name="AxMath" r:id="rId7" imgW="3155643" imgH="416975" progId="Equation.AxMath">
                  <p:embed/>
                  <p:pic>
                    <p:nvPicPr>
                      <p:cNvPr id="0" name="Object 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45949" y="3118767"/>
                        <a:ext cx="3162300" cy="419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 name="矩形 13"/>
          <p:cNvSpPr/>
          <p:nvPr/>
        </p:nvSpPr>
        <p:spPr>
          <a:xfrm>
            <a:off x="6212160" y="1942408"/>
            <a:ext cx="1191352" cy="584775"/>
          </a:xfrm>
          <a:prstGeom prst="rect">
            <a:avLst/>
          </a:prstGeom>
          <a:noFill/>
        </p:spPr>
        <p:txBody>
          <a:bodyPr wrap="none" lIns="91440" tIns="45720" rIns="91440" bIns="45720">
            <a:spAutoFit/>
          </a:bodyPr>
          <a:lstStyle/>
          <a:p>
            <a:pPr algn="ctr"/>
            <a:r>
              <a:rPr lang="en-US" altLang="zh-CN" sz="3200" b="1" cap="none" spc="0" dirty="0" smtClean="0">
                <a:ln w="0"/>
                <a:solidFill>
                  <a:schemeClr val="bg1"/>
                </a:solidFill>
                <a:effectLst>
                  <a:reflection blurRad="6350" stA="53000" endA="300" endPos="35500" dir="5400000" sy="-90000" algn="bl" rotWithShape="0"/>
                </a:effectLst>
              </a:rPr>
              <a:t>137Cs</a:t>
            </a:r>
            <a:endParaRPr lang="zh-CN" altLang="en-US" sz="3200" b="1" cap="none" spc="0" dirty="0">
              <a:ln w="0"/>
              <a:solidFill>
                <a:schemeClr val="bg1"/>
              </a:solidFill>
              <a:effectLst>
                <a:reflection blurRad="6350" stA="53000" endA="300" endPos="35500" dir="5400000" sy="-90000" algn="bl" rotWithShape="0"/>
              </a:effectLst>
            </a:endParaRPr>
          </a:p>
        </p:txBody>
      </p:sp>
      <p:sp>
        <p:nvSpPr>
          <p:cNvPr id="28" name="矩形 27"/>
          <p:cNvSpPr/>
          <p:nvPr/>
        </p:nvSpPr>
        <p:spPr>
          <a:xfrm>
            <a:off x="6397135" y="2370863"/>
            <a:ext cx="1391728" cy="584775"/>
          </a:xfrm>
          <a:prstGeom prst="rect">
            <a:avLst/>
          </a:prstGeom>
          <a:noFill/>
        </p:spPr>
        <p:txBody>
          <a:bodyPr wrap="none" lIns="91440" tIns="45720" rIns="91440" bIns="45720">
            <a:spAutoFit/>
          </a:bodyPr>
          <a:lstStyle/>
          <a:p>
            <a:pPr algn="ctr"/>
            <a:r>
              <a:rPr lang="en-US" altLang="zh-CN" sz="3200" b="1" cap="none" spc="0" dirty="0" smtClean="0">
                <a:ln w="0"/>
                <a:solidFill>
                  <a:schemeClr val="bg1"/>
                </a:solidFill>
                <a:effectLst>
                  <a:reflection blurRad="6350" stA="53000" endA="300" endPos="35500" dir="5400000" sy="-90000" algn="bl" rotWithShape="0"/>
                </a:effectLst>
              </a:rPr>
              <a:t>241Am</a:t>
            </a:r>
            <a:endParaRPr lang="zh-CN" altLang="en-US" sz="3200" b="1" cap="none" spc="0" dirty="0">
              <a:ln w="0"/>
              <a:solidFill>
                <a:schemeClr val="bg1"/>
              </a:solidFill>
              <a:effectLst>
                <a:reflection blurRad="6350" stA="53000" endA="300" endPos="35500" dir="5400000" sy="-90000" algn="bl" rotWithShape="0"/>
              </a:effectLst>
            </a:endParaRPr>
          </a:p>
        </p:txBody>
      </p:sp>
      <p:sp>
        <p:nvSpPr>
          <p:cNvPr id="27" name="矩形 26">
            <a:extLst>
              <a:ext uri="{FF2B5EF4-FFF2-40B4-BE49-F238E27FC236}">
                <a16:creationId xmlns:a16="http://schemas.microsoft.com/office/drawing/2014/main" id="{C3A9B532-8A6E-4525-9E54-CE31A9671361}"/>
              </a:ext>
            </a:extLst>
          </p:cNvPr>
          <p:cNvSpPr/>
          <p:nvPr/>
        </p:nvSpPr>
        <p:spPr>
          <a:xfrm>
            <a:off x="-1" y="6690993"/>
            <a:ext cx="12207499" cy="167008"/>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34" name="文本框 112">
            <a:extLst>
              <a:ext uri="{FF2B5EF4-FFF2-40B4-BE49-F238E27FC236}">
                <a16:creationId xmlns:a16="http://schemas.microsoft.com/office/drawing/2014/main" id="{EBF7E833-BCE1-41B2-873D-355B8AA93460}"/>
              </a:ext>
            </a:extLst>
          </p:cNvPr>
          <p:cNvSpPr txBox="1">
            <a:spLocks noChangeArrowheads="1"/>
          </p:cNvSpPr>
          <p:nvPr/>
        </p:nvSpPr>
        <p:spPr bwMode="auto">
          <a:xfrm>
            <a:off x="3238535" y="6414784"/>
            <a:ext cx="5730426"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9pPr>
          </a:lstStyle>
          <a:p>
            <a:pPr algn="ctr">
              <a:lnSpc>
                <a:spcPct val="100000"/>
              </a:lnSpc>
              <a:spcBef>
                <a:spcPct val="0"/>
              </a:spcBef>
              <a:buNone/>
            </a:pPr>
            <a:r>
              <a:rPr lang="zh-CN" altLang="en-US" sz="1350" dirty="0">
                <a:latin typeface="华文楷体" panose="02010600040101010101" pitchFamily="2" charset="-122"/>
                <a:ea typeface="华文楷体" panose="02010600040101010101" pitchFamily="2" charset="-122"/>
              </a:rPr>
              <a:t>全国核电子学与核探测技术学术年会</a:t>
            </a:r>
            <a:endParaRPr lang="en-US" altLang="zh-CN" sz="1350" dirty="0">
              <a:latin typeface="华文楷体" panose="02010600040101010101" pitchFamily="2" charset="-122"/>
              <a:ea typeface="华文楷体" panose="02010600040101010101" pitchFamily="2" charset="-122"/>
            </a:endParaRPr>
          </a:p>
        </p:txBody>
      </p:sp>
      <p:sp>
        <p:nvSpPr>
          <p:cNvPr id="64" name="文本框 63"/>
          <p:cNvSpPr txBox="1"/>
          <p:nvPr/>
        </p:nvSpPr>
        <p:spPr>
          <a:xfrm>
            <a:off x="1002496" y="250499"/>
            <a:ext cx="2029651" cy="400110"/>
          </a:xfrm>
          <a:prstGeom prst="rect">
            <a:avLst/>
          </a:prstGeom>
          <a:noFill/>
        </p:spPr>
        <p:txBody>
          <a:bodyPr wrap="square" lIns="91440" tIns="45720" rIns="91440" bIns="45720" rtlCol="0">
            <a:spAutoFit/>
          </a:bodyPr>
          <a:lstStyle/>
          <a:p>
            <a:r>
              <a:rPr lang="zh-CN" altLang="en-US" sz="2000" b="1" dirty="0" smtClean="0">
                <a:solidFill>
                  <a:srgbClr val="1B4367">
                    <a:alpha val="30000"/>
                  </a:srgbClr>
                </a:solidFill>
                <a:latin typeface="黑体" panose="02010609060101010101" pitchFamily="49" charset="-122"/>
                <a:ea typeface="黑体" panose="02010609060101010101" pitchFamily="49" charset="-122"/>
                <a:cs typeface="+mn-ea"/>
                <a:sym typeface="+mn-lt"/>
              </a:rPr>
              <a:t>研究背景及意义</a:t>
            </a:r>
            <a:endParaRPr lang="zh-CN" altLang="en-US" sz="2000" b="1" dirty="0">
              <a:solidFill>
                <a:srgbClr val="1B4367">
                  <a:alpha val="30000"/>
                </a:srgbClr>
              </a:solidFill>
              <a:latin typeface="黑体" panose="02010609060101010101" pitchFamily="49" charset="-122"/>
              <a:ea typeface="黑体" panose="02010609060101010101" pitchFamily="49" charset="-122"/>
              <a:cs typeface="+mn-ea"/>
              <a:sym typeface="+mn-lt"/>
            </a:endParaRPr>
          </a:p>
        </p:txBody>
      </p:sp>
      <p:cxnSp>
        <p:nvCxnSpPr>
          <p:cNvPr id="65" name="直接连接符 64"/>
          <p:cNvCxnSpPr/>
          <p:nvPr/>
        </p:nvCxnSpPr>
        <p:spPr>
          <a:xfrm>
            <a:off x="1032638" y="876556"/>
            <a:ext cx="640345" cy="0"/>
          </a:xfrm>
          <a:prstGeom prst="line">
            <a:avLst/>
          </a:prstGeom>
          <a:ln w="9525">
            <a:solidFill>
              <a:srgbClr val="1B4367"/>
            </a:solidFill>
          </a:ln>
        </p:spPr>
        <p:style>
          <a:lnRef idx="1">
            <a:schemeClr val="accent1"/>
          </a:lnRef>
          <a:fillRef idx="0">
            <a:schemeClr val="accent1"/>
          </a:fillRef>
          <a:effectRef idx="0">
            <a:schemeClr val="accent1"/>
          </a:effectRef>
          <a:fontRef idx="minor">
            <a:schemeClr val="tx1"/>
          </a:fontRef>
        </p:style>
      </p:cxnSp>
      <p:cxnSp>
        <p:nvCxnSpPr>
          <p:cNvPr id="66" name="直接连接符 65"/>
          <p:cNvCxnSpPr/>
          <p:nvPr/>
        </p:nvCxnSpPr>
        <p:spPr>
          <a:xfrm>
            <a:off x="0" y="494590"/>
            <a:ext cx="1032638" cy="0"/>
          </a:xfrm>
          <a:prstGeom prst="line">
            <a:avLst/>
          </a:prstGeom>
          <a:ln w="38100">
            <a:solidFill>
              <a:srgbClr val="1B4367"/>
            </a:solidFill>
            <a:prstDash val="solid"/>
          </a:ln>
        </p:spPr>
        <p:style>
          <a:lnRef idx="1">
            <a:schemeClr val="accent1"/>
          </a:lnRef>
          <a:fillRef idx="0">
            <a:schemeClr val="accent1"/>
          </a:fillRef>
          <a:effectRef idx="0">
            <a:schemeClr val="accent1"/>
          </a:effectRef>
          <a:fontRef idx="minor">
            <a:schemeClr val="tx1"/>
          </a:fontRef>
        </p:style>
      </p:cxnSp>
      <p:sp>
        <p:nvSpPr>
          <p:cNvPr id="67" name="文本框 15"/>
          <p:cNvSpPr txBox="1"/>
          <p:nvPr/>
        </p:nvSpPr>
        <p:spPr>
          <a:xfrm>
            <a:off x="4295747" y="290145"/>
            <a:ext cx="1581095" cy="400110"/>
          </a:xfrm>
          <a:prstGeom prst="rect">
            <a:avLst/>
          </a:prstGeom>
          <a:noFill/>
        </p:spPr>
        <p:txBody>
          <a:bodyPr wrap="square" lIns="91440" tIns="45720" rIns="91440" bIns="45720" rtlCol="0">
            <a:spAutoFit/>
          </a:bodyPr>
          <a:lstStyle/>
          <a:p>
            <a:r>
              <a:rPr lang="zh-CN" altLang="en-US" sz="2000" b="1" dirty="0" smtClean="0">
                <a:solidFill>
                  <a:srgbClr val="1B4367">
                    <a:alpha val="30000"/>
                  </a:srgbClr>
                </a:solidFill>
                <a:latin typeface="黑体" panose="02010609060101010101" pitchFamily="49" charset="-122"/>
                <a:ea typeface="黑体" panose="02010609060101010101" pitchFamily="49" charset="-122"/>
                <a:cs typeface="+mn-ea"/>
                <a:sym typeface="+mn-lt"/>
              </a:rPr>
              <a:t>原理与实现</a:t>
            </a:r>
            <a:endParaRPr lang="zh-CN" altLang="en-US" sz="2000" b="1" dirty="0">
              <a:solidFill>
                <a:srgbClr val="1B4367">
                  <a:alpha val="30000"/>
                </a:srgbClr>
              </a:solidFill>
              <a:latin typeface="黑体" panose="02010609060101010101" pitchFamily="49" charset="-122"/>
              <a:ea typeface="黑体" panose="02010609060101010101" pitchFamily="49" charset="-122"/>
              <a:cs typeface="+mn-ea"/>
              <a:sym typeface="+mn-lt"/>
            </a:endParaRPr>
          </a:p>
        </p:txBody>
      </p:sp>
      <p:cxnSp>
        <p:nvCxnSpPr>
          <p:cNvPr id="68" name="直接连接符 67"/>
          <p:cNvCxnSpPr/>
          <p:nvPr/>
        </p:nvCxnSpPr>
        <p:spPr>
          <a:xfrm>
            <a:off x="2938968" y="494590"/>
            <a:ext cx="1255345" cy="0"/>
          </a:xfrm>
          <a:prstGeom prst="line">
            <a:avLst/>
          </a:prstGeom>
          <a:ln w="38100">
            <a:solidFill>
              <a:srgbClr val="1B4367"/>
            </a:solidFill>
            <a:prstDash val="sysDash"/>
          </a:ln>
        </p:spPr>
        <p:style>
          <a:lnRef idx="1">
            <a:schemeClr val="accent1"/>
          </a:lnRef>
          <a:fillRef idx="0">
            <a:schemeClr val="accent1"/>
          </a:fillRef>
          <a:effectRef idx="0">
            <a:schemeClr val="accent1"/>
          </a:effectRef>
          <a:fontRef idx="minor">
            <a:schemeClr val="tx1"/>
          </a:fontRef>
        </p:style>
      </p:cxnSp>
      <p:sp>
        <p:nvSpPr>
          <p:cNvPr id="69" name="文本框 15"/>
          <p:cNvSpPr txBox="1"/>
          <p:nvPr/>
        </p:nvSpPr>
        <p:spPr>
          <a:xfrm>
            <a:off x="6995632" y="169896"/>
            <a:ext cx="1895249" cy="584775"/>
          </a:xfrm>
          <a:prstGeom prst="rect">
            <a:avLst/>
          </a:prstGeom>
          <a:noFill/>
        </p:spPr>
        <p:txBody>
          <a:bodyPr wrap="square" lIns="91440" tIns="45720" rIns="91440" bIns="45720" rtlCol="0">
            <a:spAutoFit/>
          </a:bodyPr>
          <a:lstStyle/>
          <a:p>
            <a:r>
              <a:rPr lang="zh-CN" altLang="en-US" sz="3200" b="1" dirty="0" smtClean="0">
                <a:solidFill>
                  <a:srgbClr val="1B4367"/>
                </a:solidFill>
                <a:latin typeface="黑体" panose="02010609060101010101" pitchFamily="49" charset="-122"/>
                <a:ea typeface="黑体" panose="02010609060101010101" pitchFamily="49" charset="-122"/>
                <a:cs typeface="+mn-ea"/>
                <a:sym typeface="+mn-lt"/>
              </a:rPr>
              <a:t>测试分析</a:t>
            </a:r>
            <a:endParaRPr lang="zh-CN" altLang="en-US" sz="3200" b="1" dirty="0">
              <a:solidFill>
                <a:srgbClr val="1B4367"/>
              </a:solidFill>
              <a:latin typeface="黑体" panose="02010609060101010101" pitchFamily="49" charset="-122"/>
              <a:ea typeface="黑体" panose="02010609060101010101" pitchFamily="49" charset="-122"/>
              <a:cs typeface="+mn-ea"/>
              <a:sym typeface="+mn-lt"/>
            </a:endParaRPr>
          </a:p>
        </p:txBody>
      </p:sp>
      <p:cxnSp>
        <p:nvCxnSpPr>
          <p:cNvPr id="70" name="直接连接符 69"/>
          <p:cNvCxnSpPr/>
          <p:nvPr/>
        </p:nvCxnSpPr>
        <p:spPr>
          <a:xfrm>
            <a:off x="5783006" y="490200"/>
            <a:ext cx="1154211" cy="0"/>
          </a:xfrm>
          <a:prstGeom prst="line">
            <a:avLst/>
          </a:prstGeom>
          <a:ln w="38100">
            <a:solidFill>
              <a:srgbClr val="1B4367"/>
            </a:solidFill>
            <a:prstDash val="sysDash"/>
          </a:ln>
        </p:spPr>
        <p:style>
          <a:lnRef idx="1">
            <a:schemeClr val="accent1"/>
          </a:lnRef>
          <a:fillRef idx="0">
            <a:schemeClr val="accent1"/>
          </a:fillRef>
          <a:effectRef idx="0">
            <a:schemeClr val="accent1"/>
          </a:effectRef>
          <a:fontRef idx="minor">
            <a:schemeClr val="tx1"/>
          </a:fontRef>
        </p:style>
      </p:cxnSp>
      <p:sp>
        <p:nvSpPr>
          <p:cNvPr id="71" name="文本框 15"/>
          <p:cNvSpPr txBox="1"/>
          <p:nvPr/>
        </p:nvSpPr>
        <p:spPr>
          <a:xfrm>
            <a:off x="9497936" y="269817"/>
            <a:ext cx="1216732" cy="400110"/>
          </a:xfrm>
          <a:prstGeom prst="rect">
            <a:avLst/>
          </a:prstGeom>
          <a:noFill/>
        </p:spPr>
        <p:txBody>
          <a:bodyPr wrap="square" lIns="91440" tIns="45720" rIns="91440" bIns="45720" rtlCol="0">
            <a:spAutoFit/>
          </a:bodyPr>
          <a:lstStyle/>
          <a:p>
            <a:r>
              <a:rPr lang="zh-CN" altLang="en-US" sz="2000" b="1" dirty="0" smtClean="0">
                <a:solidFill>
                  <a:srgbClr val="1B4367">
                    <a:alpha val="30000"/>
                  </a:srgbClr>
                </a:solidFill>
                <a:latin typeface="黑体" panose="02010609060101010101" pitchFamily="49" charset="-122"/>
                <a:ea typeface="黑体" panose="02010609060101010101" pitchFamily="49" charset="-122"/>
                <a:cs typeface="+mn-ea"/>
                <a:sym typeface="+mn-lt"/>
              </a:rPr>
              <a:t>结果讨论</a:t>
            </a:r>
            <a:endParaRPr lang="zh-CN" altLang="en-US" sz="2000" b="1" dirty="0">
              <a:solidFill>
                <a:srgbClr val="1B4367">
                  <a:alpha val="30000"/>
                </a:srgbClr>
              </a:solidFill>
              <a:latin typeface="黑体" panose="02010609060101010101" pitchFamily="49" charset="-122"/>
              <a:ea typeface="黑体" panose="02010609060101010101" pitchFamily="49" charset="-122"/>
              <a:cs typeface="+mn-ea"/>
              <a:sym typeface="+mn-lt"/>
            </a:endParaRPr>
          </a:p>
        </p:txBody>
      </p:sp>
      <p:cxnSp>
        <p:nvCxnSpPr>
          <p:cNvPr id="72" name="直接连接符 71"/>
          <p:cNvCxnSpPr/>
          <p:nvPr/>
        </p:nvCxnSpPr>
        <p:spPr>
          <a:xfrm>
            <a:off x="8949296" y="494590"/>
            <a:ext cx="548640" cy="0"/>
          </a:xfrm>
          <a:prstGeom prst="line">
            <a:avLst/>
          </a:prstGeom>
          <a:ln w="38100">
            <a:solidFill>
              <a:srgbClr val="1B4367"/>
            </a:solidFill>
            <a:prstDash val="sysDash"/>
          </a:ln>
        </p:spPr>
        <p:style>
          <a:lnRef idx="1">
            <a:schemeClr val="accent1"/>
          </a:lnRef>
          <a:fillRef idx="0">
            <a:schemeClr val="accent1"/>
          </a:fillRef>
          <a:effectRef idx="0">
            <a:schemeClr val="accent1"/>
          </a:effectRef>
          <a:fontRef idx="minor">
            <a:schemeClr val="tx1"/>
          </a:fontRef>
        </p:style>
      </p:cxnSp>
      <p:cxnSp>
        <p:nvCxnSpPr>
          <p:cNvPr id="73" name="直接连接符 72"/>
          <p:cNvCxnSpPr/>
          <p:nvPr/>
        </p:nvCxnSpPr>
        <p:spPr>
          <a:xfrm>
            <a:off x="10714668" y="494590"/>
            <a:ext cx="1492831" cy="0"/>
          </a:xfrm>
          <a:prstGeom prst="line">
            <a:avLst/>
          </a:prstGeom>
          <a:ln w="38100">
            <a:solidFill>
              <a:srgbClr val="1B4367"/>
            </a:solidFill>
            <a:prstDash val="dashDot"/>
          </a:ln>
        </p:spPr>
        <p:style>
          <a:lnRef idx="1">
            <a:schemeClr val="accent1"/>
          </a:lnRef>
          <a:fillRef idx="0">
            <a:schemeClr val="accent1"/>
          </a:fillRef>
          <a:effectRef idx="0">
            <a:schemeClr val="accent1"/>
          </a:effectRef>
          <a:fontRef idx="minor">
            <a:schemeClr val="tx1"/>
          </a:fontRef>
        </p:style>
      </p:cxnSp>
      <p:pic>
        <p:nvPicPr>
          <p:cNvPr id="74" name="图片 7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27691" y="51020"/>
            <a:ext cx="885404" cy="885404"/>
          </a:xfrm>
          <a:prstGeom prst="rect">
            <a:avLst/>
          </a:prstGeom>
        </p:spPr>
      </p:pic>
    </p:spTree>
    <p:extLst>
      <p:ext uri="{BB962C8B-B14F-4D97-AF65-F5344CB8AC3E}">
        <p14:creationId xmlns:p14="http://schemas.microsoft.com/office/powerpoint/2010/main" val="609440093"/>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64"/>
                                        </p:tgtEl>
                                        <p:attrNameLst>
                                          <p:attrName>style.visibility</p:attrName>
                                        </p:attrNameLst>
                                      </p:cBhvr>
                                      <p:to>
                                        <p:strVal val="visible"/>
                                      </p:to>
                                    </p:set>
                                    <p:anim calcmode="lin" valueType="num">
                                      <p:cBhvr>
                                        <p:cTn id="7" dur="500" fill="hold"/>
                                        <p:tgtEl>
                                          <p:spTgt spid="64"/>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64"/>
                                        </p:tgtEl>
                                        <p:attrNameLst>
                                          <p:attrName>ppt_y</p:attrName>
                                        </p:attrNameLst>
                                      </p:cBhvr>
                                      <p:tavLst>
                                        <p:tav tm="0">
                                          <p:val>
                                            <p:strVal val="#ppt_y"/>
                                          </p:val>
                                        </p:tav>
                                        <p:tav tm="100000">
                                          <p:val>
                                            <p:strVal val="#ppt_y"/>
                                          </p:val>
                                        </p:tav>
                                      </p:tavLst>
                                    </p:anim>
                                    <p:anim calcmode="lin" valueType="num">
                                      <p:cBhvr>
                                        <p:cTn id="9" dur="500" fill="hold"/>
                                        <p:tgtEl>
                                          <p:spTgt spid="64"/>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6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64"/>
                                        </p:tgtEl>
                                      </p:cBhvr>
                                    </p:animEffect>
                                  </p:childTnLst>
                                </p:cTn>
                              </p:par>
                              <p:par>
                                <p:cTn id="12" presetID="22" presetClass="entr" presetSubtype="8" fill="hold" nodeType="withEffect">
                                  <p:stCondLst>
                                    <p:cond delay="0"/>
                                  </p:stCondLst>
                                  <p:childTnLst>
                                    <p:set>
                                      <p:cBhvr>
                                        <p:cTn id="13" dur="1" fill="hold">
                                          <p:stCondLst>
                                            <p:cond delay="0"/>
                                          </p:stCondLst>
                                        </p:cTn>
                                        <p:tgtEl>
                                          <p:spTgt spid="65"/>
                                        </p:tgtEl>
                                        <p:attrNameLst>
                                          <p:attrName>style.visibility</p:attrName>
                                        </p:attrNameLst>
                                      </p:cBhvr>
                                      <p:to>
                                        <p:strVal val="visible"/>
                                      </p:to>
                                    </p:set>
                                    <p:animEffect transition="in" filter="wipe(left)">
                                      <p:cBhvr>
                                        <p:cTn id="14" dur="300"/>
                                        <p:tgtEl>
                                          <p:spTgt spid="65"/>
                                        </p:tgtEl>
                                      </p:cBhvr>
                                    </p:animEffect>
                                  </p:childTnLst>
                                </p:cTn>
                              </p:par>
                              <p:par>
                                <p:cTn id="15" presetID="22" presetClass="entr" presetSubtype="8" fill="hold" nodeType="with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wipe(left)">
                                      <p:cBhvr>
                                        <p:cTn id="17" dur="300"/>
                                        <p:tgtEl>
                                          <p:spTgt spid="66"/>
                                        </p:tgtEl>
                                      </p:cBhvr>
                                    </p:animEffect>
                                  </p:childTnLst>
                                </p:cTn>
                              </p:par>
                              <p:par>
                                <p:cTn id="18" presetID="41" presetClass="entr" presetSubtype="0" fill="hold" grpId="0" nodeType="withEffect">
                                  <p:stCondLst>
                                    <p:cond delay="0"/>
                                  </p:stCondLst>
                                  <p:iterate type="lt">
                                    <p:tmPct val="10000"/>
                                  </p:iterate>
                                  <p:childTnLst>
                                    <p:set>
                                      <p:cBhvr>
                                        <p:cTn id="19" dur="1" fill="hold">
                                          <p:stCondLst>
                                            <p:cond delay="0"/>
                                          </p:stCondLst>
                                        </p:cTn>
                                        <p:tgtEl>
                                          <p:spTgt spid="67"/>
                                        </p:tgtEl>
                                        <p:attrNameLst>
                                          <p:attrName>style.visibility</p:attrName>
                                        </p:attrNameLst>
                                      </p:cBhvr>
                                      <p:to>
                                        <p:strVal val="visible"/>
                                      </p:to>
                                    </p:set>
                                    <p:anim calcmode="lin" valueType="num">
                                      <p:cBhvr>
                                        <p:cTn id="20" dur="500" fill="hold"/>
                                        <p:tgtEl>
                                          <p:spTgt spid="67"/>
                                        </p:tgtEl>
                                        <p:attrNameLst>
                                          <p:attrName>ppt_x</p:attrName>
                                        </p:attrNameLst>
                                      </p:cBhvr>
                                      <p:tavLst>
                                        <p:tav tm="0">
                                          <p:val>
                                            <p:strVal val="#ppt_x"/>
                                          </p:val>
                                        </p:tav>
                                        <p:tav tm="50000">
                                          <p:val>
                                            <p:strVal val="#ppt_x+.1"/>
                                          </p:val>
                                        </p:tav>
                                        <p:tav tm="100000">
                                          <p:val>
                                            <p:strVal val="#ppt_x"/>
                                          </p:val>
                                        </p:tav>
                                      </p:tavLst>
                                    </p:anim>
                                    <p:anim calcmode="lin" valueType="num">
                                      <p:cBhvr>
                                        <p:cTn id="21" dur="500" fill="hold"/>
                                        <p:tgtEl>
                                          <p:spTgt spid="67"/>
                                        </p:tgtEl>
                                        <p:attrNameLst>
                                          <p:attrName>ppt_y</p:attrName>
                                        </p:attrNameLst>
                                      </p:cBhvr>
                                      <p:tavLst>
                                        <p:tav tm="0">
                                          <p:val>
                                            <p:strVal val="#ppt_y"/>
                                          </p:val>
                                        </p:tav>
                                        <p:tav tm="100000">
                                          <p:val>
                                            <p:strVal val="#ppt_y"/>
                                          </p:val>
                                        </p:tav>
                                      </p:tavLst>
                                    </p:anim>
                                    <p:anim calcmode="lin" valueType="num">
                                      <p:cBhvr>
                                        <p:cTn id="22" dur="500" fill="hold"/>
                                        <p:tgtEl>
                                          <p:spTgt spid="67"/>
                                        </p:tgtEl>
                                        <p:attrNameLst>
                                          <p:attrName>ppt_h</p:attrName>
                                        </p:attrNameLst>
                                      </p:cBhvr>
                                      <p:tavLst>
                                        <p:tav tm="0">
                                          <p:val>
                                            <p:strVal val="#ppt_h/10"/>
                                          </p:val>
                                        </p:tav>
                                        <p:tav tm="50000">
                                          <p:val>
                                            <p:strVal val="#ppt_h+.01"/>
                                          </p:val>
                                        </p:tav>
                                        <p:tav tm="100000">
                                          <p:val>
                                            <p:strVal val="#ppt_h"/>
                                          </p:val>
                                        </p:tav>
                                      </p:tavLst>
                                    </p:anim>
                                    <p:anim calcmode="lin" valueType="num">
                                      <p:cBhvr>
                                        <p:cTn id="23" dur="500" fill="hold"/>
                                        <p:tgtEl>
                                          <p:spTgt spid="67"/>
                                        </p:tgtEl>
                                        <p:attrNameLst>
                                          <p:attrName>ppt_w</p:attrName>
                                        </p:attrNameLst>
                                      </p:cBhvr>
                                      <p:tavLst>
                                        <p:tav tm="0">
                                          <p:val>
                                            <p:strVal val="#ppt_w/10"/>
                                          </p:val>
                                        </p:tav>
                                        <p:tav tm="50000">
                                          <p:val>
                                            <p:strVal val="#ppt_w+.01"/>
                                          </p:val>
                                        </p:tav>
                                        <p:tav tm="100000">
                                          <p:val>
                                            <p:strVal val="#ppt_w"/>
                                          </p:val>
                                        </p:tav>
                                      </p:tavLst>
                                    </p:anim>
                                    <p:animEffect transition="in" filter="fade">
                                      <p:cBhvr>
                                        <p:cTn id="24" dur="500" tmFilter="0,0; .5, 1; 1, 1"/>
                                        <p:tgtEl>
                                          <p:spTgt spid="67"/>
                                        </p:tgtEl>
                                      </p:cBhvr>
                                    </p:animEffect>
                                  </p:childTnLst>
                                </p:cTn>
                              </p:par>
                              <p:par>
                                <p:cTn id="25" presetID="22" presetClass="entr" presetSubtype="8" fill="hold" nodeType="withEffect">
                                  <p:stCondLst>
                                    <p:cond delay="0"/>
                                  </p:stCondLst>
                                  <p:childTnLst>
                                    <p:set>
                                      <p:cBhvr>
                                        <p:cTn id="26" dur="1" fill="hold">
                                          <p:stCondLst>
                                            <p:cond delay="0"/>
                                          </p:stCondLst>
                                        </p:cTn>
                                        <p:tgtEl>
                                          <p:spTgt spid="68"/>
                                        </p:tgtEl>
                                        <p:attrNameLst>
                                          <p:attrName>style.visibility</p:attrName>
                                        </p:attrNameLst>
                                      </p:cBhvr>
                                      <p:to>
                                        <p:strVal val="visible"/>
                                      </p:to>
                                    </p:set>
                                    <p:animEffect transition="in" filter="wipe(left)">
                                      <p:cBhvr>
                                        <p:cTn id="27" dur="300"/>
                                        <p:tgtEl>
                                          <p:spTgt spid="68"/>
                                        </p:tgtEl>
                                      </p:cBhvr>
                                    </p:animEffect>
                                  </p:childTnLst>
                                </p:cTn>
                              </p:par>
                              <p:par>
                                <p:cTn id="28" presetID="41" presetClass="entr" presetSubtype="0" fill="hold" grpId="0" nodeType="withEffect">
                                  <p:stCondLst>
                                    <p:cond delay="0"/>
                                  </p:stCondLst>
                                  <p:iterate type="lt">
                                    <p:tmPct val="10000"/>
                                  </p:iterate>
                                  <p:childTnLst>
                                    <p:set>
                                      <p:cBhvr>
                                        <p:cTn id="29" dur="1" fill="hold">
                                          <p:stCondLst>
                                            <p:cond delay="0"/>
                                          </p:stCondLst>
                                        </p:cTn>
                                        <p:tgtEl>
                                          <p:spTgt spid="69"/>
                                        </p:tgtEl>
                                        <p:attrNameLst>
                                          <p:attrName>style.visibility</p:attrName>
                                        </p:attrNameLst>
                                      </p:cBhvr>
                                      <p:to>
                                        <p:strVal val="visible"/>
                                      </p:to>
                                    </p:set>
                                    <p:anim calcmode="lin" valueType="num">
                                      <p:cBhvr>
                                        <p:cTn id="30" dur="500" fill="hold"/>
                                        <p:tgtEl>
                                          <p:spTgt spid="69"/>
                                        </p:tgtEl>
                                        <p:attrNameLst>
                                          <p:attrName>ppt_x</p:attrName>
                                        </p:attrNameLst>
                                      </p:cBhvr>
                                      <p:tavLst>
                                        <p:tav tm="0">
                                          <p:val>
                                            <p:strVal val="#ppt_x"/>
                                          </p:val>
                                        </p:tav>
                                        <p:tav tm="50000">
                                          <p:val>
                                            <p:strVal val="#ppt_x+.1"/>
                                          </p:val>
                                        </p:tav>
                                        <p:tav tm="100000">
                                          <p:val>
                                            <p:strVal val="#ppt_x"/>
                                          </p:val>
                                        </p:tav>
                                      </p:tavLst>
                                    </p:anim>
                                    <p:anim calcmode="lin" valueType="num">
                                      <p:cBhvr>
                                        <p:cTn id="31" dur="500" fill="hold"/>
                                        <p:tgtEl>
                                          <p:spTgt spid="69"/>
                                        </p:tgtEl>
                                        <p:attrNameLst>
                                          <p:attrName>ppt_y</p:attrName>
                                        </p:attrNameLst>
                                      </p:cBhvr>
                                      <p:tavLst>
                                        <p:tav tm="0">
                                          <p:val>
                                            <p:strVal val="#ppt_y"/>
                                          </p:val>
                                        </p:tav>
                                        <p:tav tm="100000">
                                          <p:val>
                                            <p:strVal val="#ppt_y"/>
                                          </p:val>
                                        </p:tav>
                                      </p:tavLst>
                                    </p:anim>
                                    <p:anim calcmode="lin" valueType="num">
                                      <p:cBhvr>
                                        <p:cTn id="32" dur="500" fill="hold"/>
                                        <p:tgtEl>
                                          <p:spTgt spid="69"/>
                                        </p:tgtEl>
                                        <p:attrNameLst>
                                          <p:attrName>ppt_h</p:attrName>
                                        </p:attrNameLst>
                                      </p:cBhvr>
                                      <p:tavLst>
                                        <p:tav tm="0">
                                          <p:val>
                                            <p:strVal val="#ppt_h/10"/>
                                          </p:val>
                                        </p:tav>
                                        <p:tav tm="50000">
                                          <p:val>
                                            <p:strVal val="#ppt_h+.01"/>
                                          </p:val>
                                        </p:tav>
                                        <p:tav tm="100000">
                                          <p:val>
                                            <p:strVal val="#ppt_h"/>
                                          </p:val>
                                        </p:tav>
                                      </p:tavLst>
                                    </p:anim>
                                    <p:anim calcmode="lin" valueType="num">
                                      <p:cBhvr>
                                        <p:cTn id="33" dur="500" fill="hold"/>
                                        <p:tgtEl>
                                          <p:spTgt spid="69"/>
                                        </p:tgtEl>
                                        <p:attrNameLst>
                                          <p:attrName>ppt_w</p:attrName>
                                        </p:attrNameLst>
                                      </p:cBhvr>
                                      <p:tavLst>
                                        <p:tav tm="0">
                                          <p:val>
                                            <p:strVal val="#ppt_w/10"/>
                                          </p:val>
                                        </p:tav>
                                        <p:tav tm="50000">
                                          <p:val>
                                            <p:strVal val="#ppt_w+.01"/>
                                          </p:val>
                                        </p:tav>
                                        <p:tav tm="100000">
                                          <p:val>
                                            <p:strVal val="#ppt_w"/>
                                          </p:val>
                                        </p:tav>
                                      </p:tavLst>
                                    </p:anim>
                                    <p:animEffect transition="in" filter="fade">
                                      <p:cBhvr>
                                        <p:cTn id="34" dur="500" tmFilter="0,0; .5, 1; 1, 1"/>
                                        <p:tgtEl>
                                          <p:spTgt spid="69"/>
                                        </p:tgtEl>
                                      </p:cBhvr>
                                    </p:animEffect>
                                  </p:childTnLst>
                                </p:cTn>
                              </p:par>
                              <p:par>
                                <p:cTn id="35" presetID="22" presetClass="entr" presetSubtype="8" fill="hold" nodeType="withEffect">
                                  <p:stCondLst>
                                    <p:cond delay="0"/>
                                  </p:stCondLst>
                                  <p:childTnLst>
                                    <p:set>
                                      <p:cBhvr>
                                        <p:cTn id="36" dur="1" fill="hold">
                                          <p:stCondLst>
                                            <p:cond delay="0"/>
                                          </p:stCondLst>
                                        </p:cTn>
                                        <p:tgtEl>
                                          <p:spTgt spid="70"/>
                                        </p:tgtEl>
                                        <p:attrNameLst>
                                          <p:attrName>style.visibility</p:attrName>
                                        </p:attrNameLst>
                                      </p:cBhvr>
                                      <p:to>
                                        <p:strVal val="visible"/>
                                      </p:to>
                                    </p:set>
                                    <p:animEffect transition="in" filter="wipe(left)">
                                      <p:cBhvr>
                                        <p:cTn id="37" dur="300"/>
                                        <p:tgtEl>
                                          <p:spTgt spid="70"/>
                                        </p:tgtEl>
                                      </p:cBhvr>
                                    </p:animEffect>
                                  </p:childTnLst>
                                </p:cTn>
                              </p:par>
                              <p:par>
                                <p:cTn id="38" presetID="41" presetClass="entr" presetSubtype="0" fill="hold" grpId="0" nodeType="withEffect">
                                  <p:stCondLst>
                                    <p:cond delay="0"/>
                                  </p:stCondLst>
                                  <p:iterate type="lt">
                                    <p:tmPct val="10000"/>
                                  </p:iterate>
                                  <p:childTnLst>
                                    <p:set>
                                      <p:cBhvr>
                                        <p:cTn id="39" dur="1" fill="hold">
                                          <p:stCondLst>
                                            <p:cond delay="0"/>
                                          </p:stCondLst>
                                        </p:cTn>
                                        <p:tgtEl>
                                          <p:spTgt spid="71"/>
                                        </p:tgtEl>
                                        <p:attrNameLst>
                                          <p:attrName>style.visibility</p:attrName>
                                        </p:attrNameLst>
                                      </p:cBhvr>
                                      <p:to>
                                        <p:strVal val="visible"/>
                                      </p:to>
                                    </p:set>
                                    <p:anim calcmode="lin" valueType="num">
                                      <p:cBhvr>
                                        <p:cTn id="40" dur="500" fill="hold"/>
                                        <p:tgtEl>
                                          <p:spTgt spid="71"/>
                                        </p:tgtEl>
                                        <p:attrNameLst>
                                          <p:attrName>ppt_x</p:attrName>
                                        </p:attrNameLst>
                                      </p:cBhvr>
                                      <p:tavLst>
                                        <p:tav tm="0">
                                          <p:val>
                                            <p:strVal val="#ppt_x"/>
                                          </p:val>
                                        </p:tav>
                                        <p:tav tm="50000">
                                          <p:val>
                                            <p:strVal val="#ppt_x+.1"/>
                                          </p:val>
                                        </p:tav>
                                        <p:tav tm="100000">
                                          <p:val>
                                            <p:strVal val="#ppt_x"/>
                                          </p:val>
                                        </p:tav>
                                      </p:tavLst>
                                    </p:anim>
                                    <p:anim calcmode="lin" valueType="num">
                                      <p:cBhvr>
                                        <p:cTn id="41" dur="500" fill="hold"/>
                                        <p:tgtEl>
                                          <p:spTgt spid="71"/>
                                        </p:tgtEl>
                                        <p:attrNameLst>
                                          <p:attrName>ppt_y</p:attrName>
                                        </p:attrNameLst>
                                      </p:cBhvr>
                                      <p:tavLst>
                                        <p:tav tm="0">
                                          <p:val>
                                            <p:strVal val="#ppt_y"/>
                                          </p:val>
                                        </p:tav>
                                        <p:tav tm="100000">
                                          <p:val>
                                            <p:strVal val="#ppt_y"/>
                                          </p:val>
                                        </p:tav>
                                      </p:tavLst>
                                    </p:anim>
                                    <p:anim calcmode="lin" valueType="num">
                                      <p:cBhvr>
                                        <p:cTn id="42" dur="500" fill="hold"/>
                                        <p:tgtEl>
                                          <p:spTgt spid="71"/>
                                        </p:tgtEl>
                                        <p:attrNameLst>
                                          <p:attrName>ppt_h</p:attrName>
                                        </p:attrNameLst>
                                      </p:cBhvr>
                                      <p:tavLst>
                                        <p:tav tm="0">
                                          <p:val>
                                            <p:strVal val="#ppt_h/10"/>
                                          </p:val>
                                        </p:tav>
                                        <p:tav tm="50000">
                                          <p:val>
                                            <p:strVal val="#ppt_h+.01"/>
                                          </p:val>
                                        </p:tav>
                                        <p:tav tm="100000">
                                          <p:val>
                                            <p:strVal val="#ppt_h"/>
                                          </p:val>
                                        </p:tav>
                                      </p:tavLst>
                                    </p:anim>
                                    <p:anim calcmode="lin" valueType="num">
                                      <p:cBhvr>
                                        <p:cTn id="43" dur="500" fill="hold"/>
                                        <p:tgtEl>
                                          <p:spTgt spid="71"/>
                                        </p:tgtEl>
                                        <p:attrNameLst>
                                          <p:attrName>ppt_w</p:attrName>
                                        </p:attrNameLst>
                                      </p:cBhvr>
                                      <p:tavLst>
                                        <p:tav tm="0">
                                          <p:val>
                                            <p:strVal val="#ppt_w/10"/>
                                          </p:val>
                                        </p:tav>
                                        <p:tav tm="50000">
                                          <p:val>
                                            <p:strVal val="#ppt_w+.01"/>
                                          </p:val>
                                        </p:tav>
                                        <p:tav tm="100000">
                                          <p:val>
                                            <p:strVal val="#ppt_w"/>
                                          </p:val>
                                        </p:tav>
                                      </p:tavLst>
                                    </p:anim>
                                    <p:animEffect transition="in" filter="fade">
                                      <p:cBhvr>
                                        <p:cTn id="44" dur="500" tmFilter="0,0; .5, 1; 1, 1"/>
                                        <p:tgtEl>
                                          <p:spTgt spid="71"/>
                                        </p:tgtEl>
                                      </p:cBhvr>
                                    </p:animEffect>
                                  </p:childTnLst>
                                </p:cTn>
                              </p:par>
                              <p:par>
                                <p:cTn id="45" presetID="22" presetClass="entr" presetSubtype="8" fill="hold" nodeType="withEffect">
                                  <p:stCondLst>
                                    <p:cond delay="0"/>
                                  </p:stCondLst>
                                  <p:childTnLst>
                                    <p:set>
                                      <p:cBhvr>
                                        <p:cTn id="46" dur="1" fill="hold">
                                          <p:stCondLst>
                                            <p:cond delay="0"/>
                                          </p:stCondLst>
                                        </p:cTn>
                                        <p:tgtEl>
                                          <p:spTgt spid="72"/>
                                        </p:tgtEl>
                                        <p:attrNameLst>
                                          <p:attrName>style.visibility</p:attrName>
                                        </p:attrNameLst>
                                      </p:cBhvr>
                                      <p:to>
                                        <p:strVal val="visible"/>
                                      </p:to>
                                    </p:set>
                                    <p:animEffect transition="in" filter="wipe(left)">
                                      <p:cBhvr>
                                        <p:cTn id="47" dur="300"/>
                                        <p:tgtEl>
                                          <p:spTgt spid="72"/>
                                        </p:tgtEl>
                                      </p:cBhvr>
                                    </p:animEffect>
                                  </p:childTnLst>
                                </p:cTn>
                              </p:par>
                              <p:par>
                                <p:cTn id="48" presetID="22" presetClass="entr" presetSubtype="8" fill="hold" nodeType="with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wipe(left)">
                                      <p:cBhvr>
                                        <p:cTn id="50" dur="300"/>
                                        <p:tgtEl>
                                          <p:spTgt spid="73"/>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4" fill="hold" grpId="0" nodeType="clickEffect">
                                  <p:stCondLst>
                                    <p:cond delay="0"/>
                                  </p:stCondLst>
                                  <p:childTnLst>
                                    <p:set>
                                      <p:cBhvr>
                                        <p:cTn id="54" dur="1" fill="hold">
                                          <p:stCondLst>
                                            <p:cond delay="0"/>
                                          </p:stCondLst>
                                        </p:cTn>
                                        <p:tgtEl>
                                          <p:spTgt spid="30"/>
                                        </p:tgtEl>
                                        <p:attrNameLst>
                                          <p:attrName>style.visibility</p:attrName>
                                        </p:attrNameLst>
                                      </p:cBhvr>
                                      <p:to>
                                        <p:strVal val="visible"/>
                                      </p:to>
                                    </p:set>
                                    <p:animEffect transition="in" filter="wipe(down)">
                                      <p:cBhvr>
                                        <p:cTn id="55" dur="500"/>
                                        <p:tgtEl>
                                          <p:spTgt spid="30"/>
                                        </p:tgtEl>
                                      </p:cBhvr>
                                    </p:animEffect>
                                  </p:childTnLst>
                                </p:cTn>
                              </p:par>
                              <p:par>
                                <p:cTn id="56" presetID="22" presetClass="entr" presetSubtype="4" fill="hold" grpId="0" nodeType="withEffect">
                                  <p:stCondLst>
                                    <p:cond delay="0"/>
                                  </p:stCondLst>
                                  <p:childTnLst>
                                    <p:set>
                                      <p:cBhvr>
                                        <p:cTn id="57" dur="1" fill="hold">
                                          <p:stCondLst>
                                            <p:cond delay="0"/>
                                          </p:stCondLst>
                                        </p:cTn>
                                        <p:tgtEl>
                                          <p:spTgt spid="29"/>
                                        </p:tgtEl>
                                        <p:attrNameLst>
                                          <p:attrName>style.visibility</p:attrName>
                                        </p:attrNameLst>
                                      </p:cBhvr>
                                      <p:to>
                                        <p:strVal val="visible"/>
                                      </p:to>
                                    </p:set>
                                    <p:animEffect transition="in" filter="wipe(down)">
                                      <p:cBhvr>
                                        <p:cTn id="58" dur="500"/>
                                        <p:tgtEl>
                                          <p:spTgt spid="29"/>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wipe(down)">
                                      <p:cBhvr>
                                        <p:cTn id="61" dur="500"/>
                                        <p:tgtEl>
                                          <p:spTgt spid="31"/>
                                        </p:tgtEl>
                                      </p:cBhvr>
                                    </p:animEffect>
                                  </p:childTnLst>
                                </p:cTn>
                              </p:par>
                              <p:par>
                                <p:cTn id="62" presetID="22" presetClass="entr" presetSubtype="4" fill="hold" grpId="0" nodeType="withEffect">
                                  <p:stCondLst>
                                    <p:cond delay="0"/>
                                  </p:stCondLst>
                                  <p:childTnLst>
                                    <p:set>
                                      <p:cBhvr>
                                        <p:cTn id="63" dur="1" fill="hold">
                                          <p:stCondLst>
                                            <p:cond delay="0"/>
                                          </p:stCondLst>
                                        </p:cTn>
                                        <p:tgtEl>
                                          <p:spTgt spid="32"/>
                                        </p:tgtEl>
                                        <p:attrNameLst>
                                          <p:attrName>style.visibility</p:attrName>
                                        </p:attrNameLst>
                                      </p:cBhvr>
                                      <p:to>
                                        <p:strVal val="visible"/>
                                      </p:to>
                                    </p:set>
                                    <p:animEffect transition="in" filter="wipe(down)">
                                      <p:cBhvr>
                                        <p:cTn id="64" dur="500"/>
                                        <p:tgtEl>
                                          <p:spTgt spid="32"/>
                                        </p:tgtEl>
                                      </p:cBhvr>
                                    </p:animEffect>
                                  </p:childTnLst>
                                </p:cTn>
                              </p:par>
                              <p:par>
                                <p:cTn id="65" presetID="22" presetClass="entr" presetSubtype="4" fill="hold" nodeType="withEffect">
                                  <p:stCondLst>
                                    <p:cond delay="0"/>
                                  </p:stCondLst>
                                  <p:childTnLst>
                                    <p:set>
                                      <p:cBhvr>
                                        <p:cTn id="66" dur="1" fill="hold">
                                          <p:stCondLst>
                                            <p:cond delay="0"/>
                                          </p:stCondLst>
                                        </p:cTn>
                                        <p:tgtEl>
                                          <p:spTgt spid="10"/>
                                        </p:tgtEl>
                                        <p:attrNameLst>
                                          <p:attrName>style.visibility</p:attrName>
                                        </p:attrNameLst>
                                      </p:cBhvr>
                                      <p:to>
                                        <p:strVal val="visible"/>
                                      </p:to>
                                    </p:set>
                                    <p:animEffect transition="in" filter="wipe(down)">
                                      <p:cBhvr>
                                        <p:cTn id="67" dur="500"/>
                                        <p:tgtEl>
                                          <p:spTgt spid="10"/>
                                        </p:tgtEl>
                                      </p:cBhvr>
                                    </p:animEffect>
                                  </p:childTnLst>
                                </p:cTn>
                              </p:par>
                              <p:par>
                                <p:cTn id="68" presetID="22" presetClass="entr" presetSubtype="4" fill="hold" grpId="0" nodeType="withEffect">
                                  <p:stCondLst>
                                    <p:cond delay="0"/>
                                  </p:stCondLst>
                                  <p:childTnLst>
                                    <p:set>
                                      <p:cBhvr>
                                        <p:cTn id="69" dur="1" fill="hold">
                                          <p:stCondLst>
                                            <p:cond delay="0"/>
                                          </p:stCondLst>
                                        </p:cTn>
                                        <p:tgtEl>
                                          <p:spTgt spid="8"/>
                                        </p:tgtEl>
                                        <p:attrNameLst>
                                          <p:attrName>style.visibility</p:attrName>
                                        </p:attrNameLst>
                                      </p:cBhvr>
                                      <p:to>
                                        <p:strVal val="visible"/>
                                      </p:to>
                                    </p:set>
                                    <p:animEffect transition="in" filter="wipe(down)">
                                      <p:cBhvr>
                                        <p:cTn id="70" dur="500"/>
                                        <p:tgtEl>
                                          <p:spTgt spid="8"/>
                                        </p:tgtEl>
                                      </p:cBhvr>
                                    </p:animEffect>
                                  </p:childTnLst>
                                </p:cTn>
                              </p:par>
                              <p:par>
                                <p:cTn id="71" presetID="22" presetClass="entr" presetSubtype="4" fill="hold" grpId="0" nodeType="withEffect">
                                  <p:stCondLst>
                                    <p:cond delay="0"/>
                                  </p:stCondLst>
                                  <p:childTnLst>
                                    <p:set>
                                      <p:cBhvr>
                                        <p:cTn id="72" dur="1" fill="hold">
                                          <p:stCondLst>
                                            <p:cond delay="0"/>
                                          </p:stCondLst>
                                        </p:cTn>
                                        <p:tgtEl>
                                          <p:spTgt spid="9"/>
                                        </p:tgtEl>
                                        <p:attrNameLst>
                                          <p:attrName>style.visibility</p:attrName>
                                        </p:attrNameLst>
                                      </p:cBhvr>
                                      <p:to>
                                        <p:strVal val="visible"/>
                                      </p:to>
                                    </p:set>
                                    <p:animEffect transition="in" filter="wipe(down)">
                                      <p:cBhvr>
                                        <p:cTn id="73" dur="500"/>
                                        <p:tgtEl>
                                          <p:spTgt spid="9"/>
                                        </p:tgtEl>
                                      </p:cBhvr>
                                    </p:animEffect>
                                  </p:childTnLst>
                                </p:cTn>
                              </p:par>
                              <p:par>
                                <p:cTn id="74" presetID="22" presetClass="entr" presetSubtype="4" fill="hold" grpId="0" nodeType="withEffect">
                                  <p:stCondLst>
                                    <p:cond delay="0"/>
                                  </p:stCondLst>
                                  <p:childTnLst>
                                    <p:set>
                                      <p:cBhvr>
                                        <p:cTn id="75" dur="1" fill="hold">
                                          <p:stCondLst>
                                            <p:cond delay="0"/>
                                          </p:stCondLst>
                                        </p:cTn>
                                        <p:tgtEl>
                                          <p:spTgt spid="6"/>
                                        </p:tgtEl>
                                        <p:attrNameLst>
                                          <p:attrName>style.visibility</p:attrName>
                                        </p:attrNameLst>
                                      </p:cBhvr>
                                      <p:to>
                                        <p:strVal val="visible"/>
                                      </p:to>
                                    </p:set>
                                    <p:animEffect transition="in" filter="wipe(down)">
                                      <p:cBhvr>
                                        <p:cTn id="76" dur="500"/>
                                        <p:tgtEl>
                                          <p:spTgt spid="6"/>
                                        </p:tgtEl>
                                      </p:cBhvr>
                                    </p:animEffect>
                                  </p:childTnLst>
                                </p:cTn>
                              </p:par>
                              <p:par>
                                <p:cTn id="77" presetID="22" presetClass="entr" presetSubtype="4" fill="hold" grpId="0" nodeType="withEffect">
                                  <p:stCondLst>
                                    <p:cond delay="0"/>
                                  </p:stCondLst>
                                  <p:childTnLst>
                                    <p:set>
                                      <p:cBhvr>
                                        <p:cTn id="78" dur="1" fill="hold">
                                          <p:stCondLst>
                                            <p:cond delay="0"/>
                                          </p:stCondLst>
                                        </p:cTn>
                                        <p:tgtEl>
                                          <p:spTgt spid="7"/>
                                        </p:tgtEl>
                                        <p:attrNameLst>
                                          <p:attrName>style.visibility</p:attrName>
                                        </p:attrNameLst>
                                      </p:cBhvr>
                                      <p:to>
                                        <p:strVal val="visible"/>
                                      </p:to>
                                    </p:set>
                                    <p:animEffect transition="in" filter="wipe(down)">
                                      <p:cBhvr>
                                        <p:cTn id="79" dur="500"/>
                                        <p:tgtEl>
                                          <p:spTgt spid="7"/>
                                        </p:tgtEl>
                                      </p:cBhvr>
                                    </p:animEffect>
                                  </p:childTnLst>
                                </p:cTn>
                              </p:par>
                              <p:par>
                                <p:cTn id="80" presetID="22" presetClass="entr" presetSubtype="4" fill="hold" grpId="0" nodeType="with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par>
                                <p:cTn id="83" presetID="22" presetClass="entr" presetSubtype="4" fill="hold" grpId="0" nodeType="withEffect">
                                  <p:stCondLst>
                                    <p:cond delay="0"/>
                                  </p:stCondLst>
                                  <p:childTnLst>
                                    <p:set>
                                      <p:cBhvr>
                                        <p:cTn id="84" dur="1" fill="hold">
                                          <p:stCondLst>
                                            <p:cond delay="0"/>
                                          </p:stCondLst>
                                        </p:cTn>
                                        <p:tgtEl>
                                          <p:spTgt spid="12"/>
                                        </p:tgtEl>
                                        <p:attrNameLst>
                                          <p:attrName>style.visibility</p:attrName>
                                        </p:attrNameLst>
                                      </p:cBhvr>
                                      <p:to>
                                        <p:strVal val="visible"/>
                                      </p:to>
                                    </p:set>
                                    <p:animEffect transition="in" filter="wipe(down)">
                                      <p:cBhvr>
                                        <p:cTn id="85" dur="500"/>
                                        <p:tgtEl>
                                          <p:spTgt spid="12"/>
                                        </p:tgtEl>
                                      </p:cBhvr>
                                    </p:animEffect>
                                  </p:childTnLst>
                                </p:cTn>
                              </p:par>
                              <p:par>
                                <p:cTn id="86" presetID="22" presetClass="entr" presetSubtype="4" fill="hold" grpId="0" nodeType="withEffect">
                                  <p:stCondLst>
                                    <p:cond delay="0"/>
                                  </p:stCondLst>
                                  <p:childTnLst>
                                    <p:set>
                                      <p:cBhvr>
                                        <p:cTn id="87" dur="1" fill="hold">
                                          <p:stCondLst>
                                            <p:cond delay="0"/>
                                          </p:stCondLst>
                                        </p:cTn>
                                        <p:tgtEl>
                                          <p:spTgt spid="3"/>
                                        </p:tgtEl>
                                        <p:attrNameLst>
                                          <p:attrName>style.visibility</p:attrName>
                                        </p:attrNameLst>
                                      </p:cBhvr>
                                      <p:to>
                                        <p:strVal val="visible"/>
                                      </p:to>
                                    </p:set>
                                    <p:animEffect transition="in" filter="wipe(down)">
                                      <p:cBhvr>
                                        <p:cTn id="88" dur="500"/>
                                        <p:tgtEl>
                                          <p:spTgt spid="3"/>
                                        </p:tgtEl>
                                      </p:cBhvr>
                                    </p:animEffect>
                                  </p:childTnLst>
                                </p:cTn>
                              </p:par>
                              <p:par>
                                <p:cTn id="89" presetID="22" presetClass="entr" presetSubtype="4" fill="hold" grpId="0" nodeType="with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wipe(down)">
                                      <p:cBhvr>
                                        <p:cTn id="91" dur="500"/>
                                        <p:tgtEl>
                                          <p:spTgt spid="5"/>
                                        </p:tgtEl>
                                      </p:cBhvr>
                                    </p:animEffect>
                                  </p:childTnLst>
                                </p:cTn>
                              </p:par>
                              <p:par>
                                <p:cTn id="92" presetID="22" presetClass="entr" presetSubtype="4" fill="hold" nodeType="withEffect">
                                  <p:stCondLst>
                                    <p:cond delay="0"/>
                                  </p:stCondLst>
                                  <p:childTnLst>
                                    <p:set>
                                      <p:cBhvr>
                                        <p:cTn id="93" dur="1" fill="hold">
                                          <p:stCondLst>
                                            <p:cond delay="0"/>
                                          </p:stCondLst>
                                        </p:cTn>
                                        <p:tgtEl>
                                          <p:spTgt spid="4"/>
                                        </p:tgtEl>
                                        <p:attrNameLst>
                                          <p:attrName>style.visibility</p:attrName>
                                        </p:attrNameLst>
                                      </p:cBhvr>
                                      <p:to>
                                        <p:strVal val="visible"/>
                                      </p:to>
                                    </p:set>
                                    <p:animEffect transition="in" filter="wipe(down)">
                                      <p:cBhvr>
                                        <p:cTn id="94" dur="500"/>
                                        <p:tgtEl>
                                          <p:spTgt spid="4"/>
                                        </p:tgtEl>
                                      </p:cBhvr>
                                    </p:animEffect>
                                  </p:childTnLst>
                                </p:cTn>
                              </p:par>
                              <p:par>
                                <p:cTn id="95" presetID="22" presetClass="entr" presetSubtype="4" fill="hold" grpId="0" nodeType="withEffect">
                                  <p:stCondLst>
                                    <p:cond delay="0"/>
                                  </p:stCondLst>
                                  <p:childTnLst>
                                    <p:set>
                                      <p:cBhvr>
                                        <p:cTn id="96" dur="1" fill="hold">
                                          <p:stCondLst>
                                            <p:cond delay="0"/>
                                          </p:stCondLst>
                                        </p:cTn>
                                        <p:tgtEl>
                                          <p:spTgt spid="14"/>
                                        </p:tgtEl>
                                        <p:attrNameLst>
                                          <p:attrName>style.visibility</p:attrName>
                                        </p:attrNameLst>
                                      </p:cBhvr>
                                      <p:to>
                                        <p:strVal val="visible"/>
                                      </p:to>
                                    </p:set>
                                    <p:animEffect transition="in" filter="wipe(down)">
                                      <p:cBhvr>
                                        <p:cTn id="97" dur="500"/>
                                        <p:tgtEl>
                                          <p:spTgt spid="14"/>
                                        </p:tgtEl>
                                      </p:cBhvr>
                                    </p:animEffect>
                                  </p:childTnLst>
                                </p:cTn>
                              </p:par>
                              <p:par>
                                <p:cTn id="98" presetID="22" presetClass="entr" presetSubtype="4" fill="hold" grpId="0" nodeType="withEffect">
                                  <p:stCondLst>
                                    <p:cond delay="0"/>
                                  </p:stCondLst>
                                  <p:childTnLst>
                                    <p:set>
                                      <p:cBhvr>
                                        <p:cTn id="99" dur="1" fill="hold">
                                          <p:stCondLst>
                                            <p:cond delay="0"/>
                                          </p:stCondLst>
                                        </p:cTn>
                                        <p:tgtEl>
                                          <p:spTgt spid="28"/>
                                        </p:tgtEl>
                                        <p:attrNameLst>
                                          <p:attrName>style.visibility</p:attrName>
                                        </p:attrNameLst>
                                      </p:cBhvr>
                                      <p:to>
                                        <p:strVal val="visible"/>
                                      </p:to>
                                    </p:set>
                                    <p:animEffect transition="in" filter="wipe(down)">
                                      <p:cBhvr>
                                        <p:cTn id="100"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P spid="31" grpId="0" animBg="1"/>
      <p:bldP spid="32" grpId="0" animBg="1"/>
      <p:bldP spid="25" grpId="0"/>
      <p:bldP spid="12" grpId="0"/>
      <p:bldP spid="3" grpId="0"/>
      <p:bldP spid="5" grpId="0"/>
      <p:bldP spid="6" grpId="0"/>
      <p:bldP spid="7" grpId="0"/>
      <p:bldP spid="8" grpId="0"/>
      <p:bldP spid="9" grpId="0"/>
      <p:bldP spid="14" grpId="0"/>
      <p:bldP spid="28" grpId="0"/>
      <p:bldP spid="64" grpId="0"/>
      <p:bldP spid="67" grpId="0"/>
      <p:bldP spid="69" grpId="0"/>
      <p:bldP spid="7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210"/>
          <p:cNvSpPr/>
          <p:nvPr/>
        </p:nvSpPr>
        <p:spPr>
          <a:xfrm>
            <a:off x="1214740" y="3801363"/>
            <a:ext cx="1731564" cy="461665"/>
          </a:xfrm>
          <a:prstGeom prst="rect">
            <a:avLst/>
          </a:prstGeom>
          <a:noFill/>
          <a:ln w="9525">
            <a:noFill/>
            <a:miter/>
          </a:ln>
          <a:extLst>
            <a:ext uri="{909E8E84-426E-40DD-AFC4-6F175D3DCCD1}">
              <a14:hiddenFill xmlns:a14="http://schemas.microsoft.com/office/drawing/2010/main">
                <a:solidFill>
                  <a:srgbClr val="5CA0B4"/>
                </a:solidFill>
              </a14:hiddenFill>
            </a:ext>
          </a:extLst>
        </p:spPr>
        <p:txBody>
          <a:bodyPr wrap="none" lIns="91440" tIns="45720" rIns="91440" bIns="45720">
            <a:spAutoFit/>
          </a:bodyPr>
          <a:lstStyle/>
          <a:p>
            <a:pPr lvl="0" algn="ctr"/>
            <a:r>
              <a:rPr lang="zh-CN" altLang="en-US" sz="2400" b="1" dirty="0">
                <a:solidFill>
                  <a:srgbClr val="1B4367"/>
                </a:solidFill>
                <a:cs typeface="+mn-ea"/>
                <a:sym typeface="+mn-lt"/>
              </a:rPr>
              <a:t>信号发生器</a:t>
            </a:r>
          </a:p>
        </p:txBody>
      </p:sp>
      <p:sp>
        <p:nvSpPr>
          <p:cNvPr id="21" name="文本框 8"/>
          <p:cNvSpPr txBox="1"/>
          <p:nvPr/>
        </p:nvSpPr>
        <p:spPr>
          <a:xfrm>
            <a:off x="850591" y="4263028"/>
            <a:ext cx="2459862" cy="1200329"/>
          </a:xfrm>
          <a:prstGeom prst="rect">
            <a:avLst/>
          </a:prstGeom>
          <a:noFill/>
          <a:ln>
            <a:noFill/>
          </a:ln>
          <a:extLst>
            <a:ext uri="{909E8E84-426E-40DD-AFC4-6F175D3DCCD1}">
              <a14:hiddenFill xmlns:a14="http://schemas.microsoft.com/office/drawing/2010/main">
                <a:solidFill>
                  <a:srgbClr val="5CA0B4"/>
                </a:solidFill>
              </a14:hiddenFill>
            </a:ext>
          </a:extLst>
        </p:spPr>
        <p:txBody>
          <a:bodyPr wrap="square" lIns="91440" tIns="45720" rIns="91440" bIns="45720" rtlCol="0">
            <a:spAutoFit/>
          </a:bodyPr>
          <a:lstStyle/>
          <a:p>
            <a:pPr algn="ctr"/>
            <a:r>
              <a:rPr lang="en-US" altLang="zh-CN" sz="2400" dirty="0"/>
              <a:t>Passing ratio test of the pulse generator signal</a:t>
            </a:r>
            <a:endParaRPr lang="en-US" altLang="zh-CN" sz="1600" dirty="0">
              <a:solidFill>
                <a:schemeClr val="tx1">
                  <a:lumMod val="75000"/>
                  <a:lumOff val="25000"/>
                </a:schemeClr>
              </a:solidFill>
              <a:cs typeface="+mn-ea"/>
              <a:sym typeface="+mn-lt"/>
            </a:endParaRPr>
          </a:p>
        </p:txBody>
      </p:sp>
      <p:pic>
        <p:nvPicPr>
          <p:cNvPr id="3" name="图片 2"/>
          <p:cNvPicPr>
            <a:picLocks noChangeAspect="1"/>
          </p:cNvPicPr>
          <p:nvPr/>
        </p:nvPicPr>
        <p:blipFill>
          <a:blip r:embed="rId3"/>
          <a:stretch>
            <a:fillRect/>
          </a:stretch>
        </p:blipFill>
        <p:spPr>
          <a:xfrm>
            <a:off x="3829528" y="1057274"/>
            <a:ext cx="7657143" cy="5065349"/>
          </a:xfrm>
          <a:prstGeom prst="rect">
            <a:avLst/>
          </a:prstGeom>
        </p:spPr>
      </p:pic>
      <p:sp>
        <p:nvSpPr>
          <p:cNvPr id="29" name="泪滴形 28"/>
          <p:cNvSpPr/>
          <p:nvPr/>
        </p:nvSpPr>
        <p:spPr>
          <a:xfrm rot="8100000">
            <a:off x="1254803" y="1973581"/>
            <a:ext cx="1423035" cy="1423035"/>
          </a:xfrm>
          <a:prstGeom prst="teardrop">
            <a:avLst/>
          </a:prstGeom>
          <a:solidFill>
            <a:srgbClr val="1B4367"/>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dirty="0">
              <a:cs typeface="+mn-ea"/>
              <a:sym typeface="+mn-lt"/>
            </a:endParaRPr>
          </a:p>
        </p:txBody>
      </p:sp>
      <p:grpSp>
        <p:nvGrpSpPr>
          <p:cNvPr id="30" name="组合 519"/>
          <p:cNvGrpSpPr>
            <a:grpSpLocks/>
          </p:cNvGrpSpPr>
          <p:nvPr/>
        </p:nvGrpSpPr>
        <p:grpSpPr bwMode="auto">
          <a:xfrm>
            <a:off x="1547320" y="2369675"/>
            <a:ext cx="837999" cy="837997"/>
            <a:chOff x="8331246" y="3608347"/>
            <a:chExt cx="375739" cy="375739"/>
          </a:xfrm>
        </p:grpSpPr>
        <p:sp>
          <p:nvSpPr>
            <p:cNvPr id="31" name="Freeform 236"/>
            <p:cNvSpPr>
              <a:spLocks noEditPoints="1"/>
            </p:cNvSpPr>
            <p:nvPr/>
          </p:nvSpPr>
          <p:spPr bwMode="auto">
            <a:xfrm>
              <a:off x="8331246" y="3608347"/>
              <a:ext cx="375739" cy="375739"/>
            </a:xfrm>
            <a:custGeom>
              <a:avLst/>
              <a:gdLst>
                <a:gd name="T0" fmla="*/ 0 w 208"/>
                <a:gd name="T1" fmla="*/ 0 h 208"/>
                <a:gd name="T2" fmla="*/ 0 w 208"/>
                <a:gd name="T3" fmla="*/ 678749020 h 208"/>
                <a:gd name="T4" fmla="*/ 678749020 w 208"/>
                <a:gd name="T5" fmla="*/ 678749020 h 208"/>
                <a:gd name="T6" fmla="*/ 678749020 w 208"/>
                <a:gd name="T7" fmla="*/ 0 h 208"/>
                <a:gd name="T8" fmla="*/ 0 w 208"/>
                <a:gd name="T9" fmla="*/ 0 h 208"/>
                <a:gd name="T10" fmla="*/ 649379959 w 208"/>
                <a:gd name="T11" fmla="*/ 646117533 h 208"/>
                <a:gd name="T12" fmla="*/ 29369061 w 208"/>
                <a:gd name="T13" fmla="*/ 646117533 h 208"/>
                <a:gd name="T14" fmla="*/ 29369061 w 208"/>
                <a:gd name="T15" fmla="*/ 29369061 h 208"/>
                <a:gd name="T16" fmla="*/ 649379959 w 208"/>
                <a:gd name="T17" fmla="*/ 29369061 h 208"/>
                <a:gd name="T18" fmla="*/ 649379959 w 208"/>
                <a:gd name="T19" fmla="*/ 646117533 h 20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08" h="208">
                  <a:moveTo>
                    <a:pt x="0" y="0"/>
                  </a:moveTo>
                  <a:lnTo>
                    <a:pt x="0" y="208"/>
                  </a:lnTo>
                  <a:lnTo>
                    <a:pt x="208" y="208"/>
                  </a:lnTo>
                  <a:lnTo>
                    <a:pt x="208" y="0"/>
                  </a:lnTo>
                  <a:lnTo>
                    <a:pt x="0" y="0"/>
                  </a:lnTo>
                  <a:close/>
                  <a:moveTo>
                    <a:pt x="199" y="198"/>
                  </a:moveTo>
                  <a:lnTo>
                    <a:pt x="9" y="198"/>
                  </a:lnTo>
                  <a:lnTo>
                    <a:pt x="9" y="9"/>
                  </a:lnTo>
                  <a:lnTo>
                    <a:pt x="199" y="9"/>
                  </a:lnTo>
                  <a:lnTo>
                    <a:pt x="199" y="19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zh-CN" altLang="en-US" dirty="0" smtClean="0">
                <a:solidFill>
                  <a:prstClr val="black"/>
                </a:solidFill>
                <a:ea typeface="微软雅黑" panose="020B0503020204020204" pitchFamily="34" charset="-122"/>
              </a:endParaRPr>
            </a:p>
          </p:txBody>
        </p:sp>
        <p:sp>
          <p:nvSpPr>
            <p:cNvPr id="32" name="Freeform 237"/>
            <p:cNvSpPr>
              <a:spLocks/>
            </p:cNvSpPr>
            <p:nvPr/>
          </p:nvSpPr>
          <p:spPr bwMode="auto">
            <a:xfrm>
              <a:off x="8381826" y="3702281"/>
              <a:ext cx="274578" cy="182451"/>
            </a:xfrm>
            <a:custGeom>
              <a:avLst/>
              <a:gdLst>
                <a:gd name="T0" fmla="*/ 156634104 w 152"/>
                <a:gd name="T1" fmla="*/ 159899334 h 101"/>
                <a:gd name="T2" fmla="*/ 248003546 w 152"/>
                <a:gd name="T3" fmla="*/ 329587796 h 101"/>
                <a:gd name="T4" fmla="*/ 342637215 w 152"/>
                <a:gd name="T5" fmla="*/ 91370016 h 101"/>
                <a:gd name="T6" fmla="*/ 394848583 w 152"/>
                <a:gd name="T7" fmla="*/ 215373470 h 101"/>
                <a:gd name="T8" fmla="*/ 496007093 w 152"/>
                <a:gd name="T9" fmla="*/ 215373470 h 101"/>
                <a:gd name="T10" fmla="*/ 496007093 w 152"/>
                <a:gd name="T11" fmla="*/ 182741838 h 101"/>
                <a:gd name="T12" fmla="*/ 411164297 w 152"/>
                <a:gd name="T13" fmla="*/ 182741838 h 101"/>
                <a:gd name="T14" fmla="*/ 342637215 w 152"/>
                <a:gd name="T15" fmla="*/ 0 h 101"/>
                <a:gd name="T16" fmla="*/ 248003546 w 152"/>
                <a:gd name="T17" fmla="*/ 254533597 h 101"/>
                <a:gd name="T18" fmla="*/ 156634104 w 152"/>
                <a:gd name="T19" fmla="*/ 114214326 h 101"/>
                <a:gd name="T20" fmla="*/ 84842796 w 152"/>
                <a:gd name="T21" fmla="*/ 182741838 h 101"/>
                <a:gd name="T22" fmla="*/ 0 w 152"/>
                <a:gd name="T23" fmla="*/ 182741838 h 101"/>
                <a:gd name="T24" fmla="*/ 0 w 152"/>
                <a:gd name="T25" fmla="*/ 215373470 h 101"/>
                <a:gd name="T26" fmla="*/ 101158509 w 152"/>
                <a:gd name="T27" fmla="*/ 215373470 h 101"/>
                <a:gd name="T28" fmla="*/ 156634104 w 152"/>
                <a:gd name="T29" fmla="*/ 159899334 h 10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52" h="101">
                  <a:moveTo>
                    <a:pt x="48" y="49"/>
                  </a:moveTo>
                  <a:lnTo>
                    <a:pt x="76" y="101"/>
                  </a:lnTo>
                  <a:lnTo>
                    <a:pt x="105" y="28"/>
                  </a:lnTo>
                  <a:lnTo>
                    <a:pt x="121" y="66"/>
                  </a:lnTo>
                  <a:lnTo>
                    <a:pt x="152" y="66"/>
                  </a:lnTo>
                  <a:lnTo>
                    <a:pt x="152" y="56"/>
                  </a:lnTo>
                  <a:lnTo>
                    <a:pt x="126" y="56"/>
                  </a:lnTo>
                  <a:lnTo>
                    <a:pt x="105" y="0"/>
                  </a:lnTo>
                  <a:lnTo>
                    <a:pt x="76" y="78"/>
                  </a:lnTo>
                  <a:lnTo>
                    <a:pt x="48" y="35"/>
                  </a:lnTo>
                  <a:lnTo>
                    <a:pt x="26" y="56"/>
                  </a:lnTo>
                  <a:lnTo>
                    <a:pt x="0" y="56"/>
                  </a:lnTo>
                  <a:lnTo>
                    <a:pt x="0" y="66"/>
                  </a:lnTo>
                  <a:lnTo>
                    <a:pt x="31" y="66"/>
                  </a:lnTo>
                  <a:lnTo>
                    <a:pt x="48" y="4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zh-CN" altLang="en-US" dirty="0" smtClean="0">
                <a:solidFill>
                  <a:prstClr val="black"/>
                </a:solidFill>
                <a:ea typeface="微软雅黑" panose="020B0503020204020204" pitchFamily="34" charset="-122"/>
              </a:endParaRPr>
            </a:p>
          </p:txBody>
        </p:sp>
      </p:grpSp>
      <p:sp>
        <p:nvSpPr>
          <p:cNvPr id="12" name="矩形 11">
            <a:extLst>
              <a:ext uri="{FF2B5EF4-FFF2-40B4-BE49-F238E27FC236}">
                <a16:creationId xmlns:a16="http://schemas.microsoft.com/office/drawing/2014/main" id="{C3A9B532-8A6E-4525-9E54-CE31A9671361}"/>
              </a:ext>
            </a:extLst>
          </p:cNvPr>
          <p:cNvSpPr/>
          <p:nvPr/>
        </p:nvSpPr>
        <p:spPr>
          <a:xfrm>
            <a:off x="-1" y="6690993"/>
            <a:ext cx="12207499" cy="167008"/>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13" name="文本框 112">
            <a:extLst>
              <a:ext uri="{FF2B5EF4-FFF2-40B4-BE49-F238E27FC236}">
                <a16:creationId xmlns:a16="http://schemas.microsoft.com/office/drawing/2014/main" id="{EBF7E833-BCE1-41B2-873D-355B8AA93460}"/>
              </a:ext>
            </a:extLst>
          </p:cNvPr>
          <p:cNvSpPr txBox="1">
            <a:spLocks noChangeArrowheads="1"/>
          </p:cNvSpPr>
          <p:nvPr/>
        </p:nvSpPr>
        <p:spPr bwMode="auto">
          <a:xfrm>
            <a:off x="3238535" y="6414784"/>
            <a:ext cx="5730426"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9pPr>
          </a:lstStyle>
          <a:p>
            <a:pPr algn="ctr">
              <a:lnSpc>
                <a:spcPct val="100000"/>
              </a:lnSpc>
              <a:spcBef>
                <a:spcPct val="0"/>
              </a:spcBef>
              <a:buNone/>
            </a:pPr>
            <a:r>
              <a:rPr lang="zh-CN" altLang="en-US" sz="1350" dirty="0">
                <a:latin typeface="华文楷体" panose="02010600040101010101" pitchFamily="2" charset="-122"/>
                <a:ea typeface="华文楷体" panose="02010600040101010101" pitchFamily="2" charset="-122"/>
              </a:rPr>
              <a:t>全国核电子学与核探测技术学术年会</a:t>
            </a:r>
            <a:endParaRPr lang="en-US" altLang="zh-CN" sz="1350" dirty="0">
              <a:latin typeface="华文楷体" panose="02010600040101010101" pitchFamily="2" charset="-122"/>
              <a:ea typeface="华文楷体" panose="02010600040101010101" pitchFamily="2" charset="-122"/>
            </a:endParaRPr>
          </a:p>
        </p:txBody>
      </p:sp>
      <p:sp>
        <p:nvSpPr>
          <p:cNvPr id="28" name="文本框 27"/>
          <p:cNvSpPr txBox="1"/>
          <p:nvPr/>
        </p:nvSpPr>
        <p:spPr>
          <a:xfrm>
            <a:off x="1002496" y="250499"/>
            <a:ext cx="2029651" cy="400110"/>
          </a:xfrm>
          <a:prstGeom prst="rect">
            <a:avLst/>
          </a:prstGeom>
          <a:noFill/>
        </p:spPr>
        <p:txBody>
          <a:bodyPr wrap="square" lIns="91440" tIns="45720" rIns="91440" bIns="45720" rtlCol="0">
            <a:spAutoFit/>
          </a:bodyPr>
          <a:lstStyle/>
          <a:p>
            <a:r>
              <a:rPr lang="zh-CN" altLang="en-US" sz="2000" b="1" dirty="0" smtClean="0">
                <a:solidFill>
                  <a:srgbClr val="1B4367">
                    <a:alpha val="30000"/>
                  </a:srgbClr>
                </a:solidFill>
                <a:latin typeface="黑体" panose="02010609060101010101" pitchFamily="49" charset="-122"/>
                <a:ea typeface="黑体" panose="02010609060101010101" pitchFamily="49" charset="-122"/>
                <a:cs typeface="+mn-ea"/>
                <a:sym typeface="+mn-lt"/>
              </a:rPr>
              <a:t>研究背景及意义</a:t>
            </a:r>
            <a:endParaRPr lang="zh-CN" altLang="en-US" sz="2000" b="1" dirty="0">
              <a:solidFill>
                <a:srgbClr val="1B4367">
                  <a:alpha val="30000"/>
                </a:srgbClr>
              </a:solidFill>
              <a:latin typeface="黑体" panose="02010609060101010101" pitchFamily="49" charset="-122"/>
              <a:ea typeface="黑体" panose="02010609060101010101" pitchFamily="49" charset="-122"/>
              <a:cs typeface="+mn-ea"/>
              <a:sym typeface="+mn-lt"/>
            </a:endParaRPr>
          </a:p>
        </p:txBody>
      </p:sp>
      <p:cxnSp>
        <p:nvCxnSpPr>
          <p:cNvPr id="37" name="直接连接符 36"/>
          <p:cNvCxnSpPr/>
          <p:nvPr/>
        </p:nvCxnSpPr>
        <p:spPr>
          <a:xfrm>
            <a:off x="1032638" y="876556"/>
            <a:ext cx="640345" cy="0"/>
          </a:xfrm>
          <a:prstGeom prst="line">
            <a:avLst/>
          </a:prstGeom>
          <a:ln w="9525">
            <a:solidFill>
              <a:srgbClr val="1B4367"/>
            </a:solidFill>
          </a:ln>
        </p:spPr>
        <p:style>
          <a:lnRef idx="1">
            <a:schemeClr val="accent1"/>
          </a:lnRef>
          <a:fillRef idx="0">
            <a:schemeClr val="accent1"/>
          </a:fillRef>
          <a:effectRef idx="0">
            <a:schemeClr val="accent1"/>
          </a:effectRef>
          <a:fontRef idx="minor">
            <a:schemeClr val="tx1"/>
          </a:fontRef>
        </p:style>
      </p:cxnSp>
      <p:cxnSp>
        <p:nvCxnSpPr>
          <p:cNvPr id="38" name="直接连接符 37"/>
          <p:cNvCxnSpPr/>
          <p:nvPr/>
        </p:nvCxnSpPr>
        <p:spPr>
          <a:xfrm>
            <a:off x="0" y="494590"/>
            <a:ext cx="1032638" cy="0"/>
          </a:xfrm>
          <a:prstGeom prst="line">
            <a:avLst/>
          </a:prstGeom>
          <a:ln w="38100">
            <a:solidFill>
              <a:srgbClr val="1B4367"/>
            </a:solidFill>
            <a:prstDash val="solid"/>
          </a:ln>
        </p:spPr>
        <p:style>
          <a:lnRef idx="1">
            <a:schemeClr val="accent1"/>
          </a:lnRef>
          <a:fillRef idx="0">
            <a:schemeClr val="accent1"/>
          </a:fillRef>
          <a:effectRef idx="0">
            <a:schemeClr val="accent1"/>
          </a:effectRef>
          <a:fontRef idx="minor">
            <a:schemeClr val="tx1"/>
          </a:fontRef>
        </p:style>
      </p:cxnSp>
      <p:sp>
        <p:nvSpPr>
          <p:cNvPr id="39" name="文本框 15"/>
          <p:cNvSpPr txBox="1"/>
          <p:nvPr/>
        </p:nvSpPr>
        <p:spPr>
          <a:xfrm>
            <a:off x="4295747" y="290145"/>
            <a:ext cx="1581095" cy="400110"/>
          </a:xfrm>
          <a:prstGeom prst="rect">
            <a:avLst/>
          </a:prstGeom>
          <a:noFill/>
        </p:spPr>
        <p:txBody>
          <a:bodyPr wrap="square" lIns="91440" tIns="45720" rIns="91440" bIns="45720" rtlCol="0">
            <a:spAutoFit/>
          </a:bodyPr>
          <a:lstStyle/>
          <a:p>
            <a:r>
              <a:rPr lang="zh-CN" altLang="en-US" sz="2000" b="1" dirty="0" smtClean="0">
                <a:solidFill>
                  <a:srgbClr val="1B4367">
                    <a:alpha val="30000"/>
                  </a:srgbClr>
                </a:solidFill>
                <a:latin typeface="黑体" panose="02010609060101010101" pitchFamily="49" charset="-122"/>
                <a:ea typeface="黑体" panose="02010609060101010101" pitchFamily="49" charset="-122"/>
                <a:cs typeface="+mn-ea"/>
                <a:sym typeface="+mn-lt"/>
              </a:rPr>
              <a:t>原理与实现</a:t>
            </a:r>
            <a:endParaRPr lang="zh-CN" altLang="en-US" sz="2000" b="1" dirty="0">
              <a:solidFill>
                <a:srgbClr val="1B4367">
                  <a:alpha val="30000"/>
                </a:srgbClr>
              </a:solidFill>
              <a:latin typeface="黑体" panose="02010609060101010101" pitchFamily="49" charset="-122"/>
              <a:ea typeface="黑体" panose="02010609060101010101" pitchFamily="49" charset="-122"/>
              <a:cs typeface="+mn-ea"/>
              <a:sym typeface="+mn-lt"/>
            </a:endParaRPr>
          </a:p>
        </p:txBody>
      </p:sp>
      <p:cxnSp>
        <p:nvCxnSpPr>
          <p:cNvPr id="40" name="直接连接符 39"/>
          <p:cNvCxnSpPr/>
          <p:nvPr/>
        </p:nvCxnSpPr>
        <p:spPr>
          <a:xfrm>
            <a:off x="2938968" y="494590"/>
            <a:ext cx="1255345" cy="0"/>
          </a:xfrm>
          <a:prstGeom prst="line">
            <a:avLst/>
          </a:prstGeom>
          <a:ln w="38100">
            <a:solidFill>
              <a:srgbClr val="1B4367"/>
            </a:solidFill>
            <a:prstDash val="sysDash"/>
          </a:ln>
        </p:spPr>
        <p:style>
          <a:lnRef idx="1">
            <a:schemeClr val="accent1"/>
          </a:lnRef>
          <a:fillRef idx="0">
            <a:schemeClr val="accent1"/>
          </a:fillRef>
          <a:effectRef idx="0">
            <a:schemeClr val="accent1"/>
          </a:effectRef>
          <a:fontRef idx="minor">
            <a:schemeClr val="tx1"/>
          </a:fontRef>
        </p:style>
      </p:cxnSp>
      <p:sp>
        <p:nvSpPr>
          <p:cNvPr id="41" name="文本框 15"/>
          <p:cNvSpPr txBox="1"/>
          <p:nvPr/>
        </p:nvSpPr>
        <p:spPr>
          <a:xfrm>
            <a:off x="6995632" y="169896"/>
            <a:ext cx="1895249" cy="584775"/>
          </a:xfrm>
          <a:prstGeom prst="rect">
            <a:avLst/>
          </a:prstGeom>
          <a:noFill/>
        </p:spPr>
        <p:txBody>
          <a:bodyPr wrap="square" lIns="91440" tIns="45720" rIns="91440" bIns="45720" rtlCol="0">
            <a:spAutoFit/>
          </a:bodyPr>
          <a:lstStyle/>
          <a:p>
            <a:r>
              <a:rPr lang="zh-CN" altLang="en-US" sz="3200" b="1" dirty="0" smtClean="0">
                <a:solidFill>
                  <a:srgbClr val="1B4367"/>
                </a:solidFill>
                <a:latin typeface="黑体" panose="02010609060101010101" pitchFamily="49" charset="-122"/>
                <a:ea typeface="黑体" panose="02010609060101010101" pitchFamily="49" charset="-122"/>
                <a:cs typeface="+mn-ea"/>
                <a:sym typeface="+mn-lt"/>
              </a:rPr>
              <a:t>测试分析</a:t>
            </a:r>
            <a:endParaRPr lang="zh-CN" altLang="en-US" sz="3200" b="1" dirty="0">
              <a:solidFill>
                <a:srgbClr val="1B4367"/>
              </a:solidFill>
              <a:latin typeface="黑体" panose="02010609060101010101" pitchFamily="49" charset="-122"/>
              <a:ea typeface="黑体" panose="02010609060101010101" pitchFamily="49" charset="-122"/>
              <a:cs typeface="+mn-ea"/>
              <a:sym typeface="+mn-lt"/>
            </a:endParaRPr>
          </a:p>
        </p:txBody>
      </p:sp>
      <p:cxnSp>
        <p:nvCxnSpPr>
          <p:cNvPr id="42" name="直接连接符 41"/>
          <p:cNvCxnSpPr/>
          <p:nvPr/>
        </p:nvCxnSpPr>
        <p:spPr>
          <a:xfrm>
            <a:off x="5783006" y="490200"/>
            <a:ext cx="1154211" cy="0"/>
          </a:xfrm>
          <a:prstGeom prst="line">
            <a:avLst/>
          </a:prstGeom>
          <a:ln w="38100">
            <a:solidFill>
              <a:srgbClr val="1B4367"/>
            </a:solidFill>
            <a:prstDash val="sysDash"/>
          </a:ln>
        </p:spPr>
        <p:style>
          <a:lnRef idx="1">
            <a:schemeClr val="accent1"/>
          </a:lnRef>
          <a:fillRef idx="0">
            <a:schemeClr val="accent1"/>
          </a:fillRef>
          <a:effectRef idx="0">
            <a:schemeClr val="accent1"/>
          </a:effectRef>
          <a:fontRef idx="minor">
            <a:schemeClr val="tx1"/>
          </a:fontRef>
        </p:style>
      </p:cxnSp>
      <p:sp>
        <p:nvSpPr>
          <p:cNvPr id="43" name="文本框 15"/>
          <p:cNvSpPr txBox="1"/>
          <p:nvPr/>
        </p:nvSpPr>
        <p:spPr>
          <a:xfrm>
            <a:off x="9497936" y="269817"/>
            <a:ext cx="1216732" cy="400110"/>
          </a:xfrm>
          <a:prstGeom prst="rect">
            <a:avLst/>
          </a:prstGeom>
          <a:noFill/>
        </p:spPr>
        <p:txBody>
          <a:bodyPr wrap="square" lIns="91440" tIns="45720" rIns="91440" bIns="45720" rtlCol="0">
            <a:spAutoFit/>
          </a:bodyPr>
          <a:lstStyle/>
          <a:p>
            <a:r>
              <a:rPr lang="zh-CN" altLang="en-US" sz="2000" b="1" dirty="0" smtClean="0">
                <a:solidFill>
                  <a:srgbClr val="1B4367">
                    <a:alpha val="30000"/>
                  </a:srgbClr>
                </a:solidFill>
                <a:latin typeface="黑体" panose="02010609060101010101" pitchFamily="49" charset="-122"/>
                <a:ea typeface="黑体" panose="02010609060101010101" pitchFamily="49" charset="-122"/>
                <a:cs typeface="+mn-ea"/>
                <a:sym typeface="+mn-lt"/>
              </a:rPr>
              <a:t>结果讨论</a:t>
            </a:r>
            <a:endParaRPr lang="zh-CN" altLang="en-US" sz="2000" b="1" dirty="0">
              <a:solidFill>
                <a:srgbClr val="1B4367">
                  <a:alpha val="30000"/>
                </a:srgbClr>
              </a:solidFill>
              <a:latin typeface="黑体" panose="02010609060101010101" pitchFamily="49" charset="-122"/>
              <a:ea typeface="黑体" panose="02010609060101010101" pitchFamily="49" charset="-122"/>
              <a:cs typeface="+mn-ea"/>
              <a:sym typeface="+mn-lt"/>
            </a:endParaRPr>
          </a:p>
        </p:txBody>
      </p:sp>
      <p:cxnSp>
        <p:nvCxnSpPr>
          <p:cNvPr id="44" name="直接连接符 43"/>
          <p:cNvCxnSpPr/>
          <p:nvPr/>
        </p:nvCxnSpPr>
        <p:spPr>
          <a:xfrm>
            <a:off x="8949296" y="494590"/>
            <a:ext cx="548640" cy="0"/>
          </a:xfrm>
          <a:prstGeom prst="line">
            <a:avLst/>
          </a:prstGeom>
          <a:ln w="38100">
            <a:solidFill>
              <a:srgbClr val="1B4367"/>
            </a:solidFill>
            <a:prstDash val="sysDash"/>
          </a:ln>
        </p:spPr>
        <p:style>
          <a:lnRef idx="1">
            <a:schemeClr val="accent1"/>
          </a:lnRef>
          <a:fillRef idx="0">
            <a:schemeClr val="accent1"/>
          </a:fillRef>
          <a:effectRef idx="0">
            <a:schemeClr val="accent1"/>
          </a:effectRef>
          <a:fontRef idx="minor">
            <a:schemeClr val="tx1"/>
          </a:fontRef>
        </p:style>
      </p:cxnSp>
      <p:cxnSp>
        <p:nvCxnSpPr>
          <p:cNvPr id="45" name="直接连接符 44"/>
          <p:cNvCxnSpPr/>
          <p:nvPr/>
        </p:nvCxnSpPr>
        <p:spPr>
          <a:xfrm>
            <a:off x="10714668" y="494590"/>
            <a:ext cx="1492831" cy="0"/>
          </a:xfrm>
          <a:prstGeom prst="line">
            <a:avLst/>
          </a:prstGeom>
          <a:ln w="38100">
            <a:solidFill>
              <a:srgbClr val="1B4367"/>
            </a:solidFill>
            <a:prstDash val="dashDot"/>
          </a:ln>
        </p:spPr>
        <p:style>
          <a:lnRef idx="1">
            <a:schemeClr val="accent1"/>
          </a:lnRef>
          <a:fillRef idx="0">
            <a:schemeClr val="accent1"/>
          </a:fillRef>
          <a:effectRef idx="0">
            <a:schemeClr val="accent1"/>
          </a:effectRef>
          <a:fontRef idx="minor">
            <a:schemeClr val="tx1"/>
          </a:fontRef>
        </p:style>
      </p:cxnSp>
      <p:pic>
        <p:nvPicPr>
          <p:cNvPr id="46" name="图片 4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7691" y="51020"/>
            <a:ext cx="885404" cy="885404"/>
          </a:xfrm>
          <a:prstGeom prst="rect">
            <a:avLst/>
          </a:prstGeom>
        </p:spPr>
      </p:pic>
      <p:sp>
        <p:nvSpPr>
          <p:cNvPr id="22" name="TextBox 1210"/>
          <p:cNvSpPr/>
          <p:nvPr/>
        </p:nvSpPr>
        <p:spPr>
          <a:xfrm>
            <a:off x="5876842" y="792804"/>
            <a:ext cx="3897222" cy="461665"/>
          </a:xfrm>
          <a:prstGeom prst="rect">
            <a:avLst/>
          </a:prstGeom>
          <a:noFill/>
          <a:ln w="9525">
            <a:noFill/>
            <a:miter/>
          </a:ln>
          <a:extLst>
            <a:ext uri="{909E8E84-426E-40DD-AFC4-6F175D3DCCD1}">
              <a14:hiddenFill xmlns:a14="http://schemas.microsoft.com/office/drawing/2010/main">
                <a:solidFill>
                  <a:srgbClr val="5CA0B4"/>
                </a:solidFill>
              </a14:hiddenFill>
            </a:ext>
          </a:extLst>
        </p:spPr>
        <p:txBody>
          <a:bodyPr wrap="none" lIns="91440" tIns="45720" rIns="91440" bIns="45720">
            <a:spAutoFit/>
          </a:bodyPr>
          <a:lstStyle/>
          <a:p>
            <a:pPr lvl="0" algn="r"/>
            <a:r>
              <a:rPr lang="zh-CN" altLang="en-US" sz="2400" b="1" dirty="0" smtClean="0">
                <a:solidFill>
                  <a:srgbClr val="1B4367"/>
                </a:solidFill>
                <a:latin typeface="黑体" panose="02010609060101010101" pitchFamily="49" charset="-122"/>
                <a:ea typeface="黑体" panose="02010609060101010101" pitchFamily="49" charset="-122"/>
                <a:cs typeface="+mn-ea"/>
                <a:sym typeface="+mn-lt"/>
              </a:rPr>
              <a:t>信号发生器脉冲通过率测试</a:t>
            </a:r>
            <a:endParaRPr lang="zh-CN" altLang="en-US" sz="2400" b="1" dirty="0">
              <a:solidFill>
                <a:srgbClr val="1B4367"/>
              </a:solidFill>
              <a:latin typeface="黑体" panose="02010609060101010101" pitchFamily="49" charset="-122"/>
              <a:ea typeface="黑体" panose="02010609060101010101" pitchFamily="49" charset="-122"/>
              <a:cs typeface="+mn-ea"/>
              <a:sym typeface="+mn-lt"/>
            </a:endParaRPr>
          </a:p>
        </p:txBody>
      </p:sp>
    </p:spTree>
    <p:extLst>
      <p:ext uri="{BB962C8B-B14F-4D97-AF65-F5344CB8AC3E}">
        <p14:creationId xmlns:p14="http://schemas.microsoft.com/office/powerpoint/2010/main" val="1395804409"/>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8"/>
                                        </p:tgtEl>
                                        <p:attrNameLst>
                                          <p:attrName>ppt_y</p:attrName>
                                        </p:attrNameLst>
                                      </p:cBhvr>
                                      <p:tavLst>
                                        <p:tav tm="0">
                                          <p:val>
                                            <p:strVal val="#ppt_y"/>
                                          </p:val>
                                        </p:tav>
                                        <p:tav tm="100000">
                                          <p:val>
                                            <p:strVal val="#ppt_y"/>
                                          </p:val>
                                        </p:tav>
                                      </p:tavLst>
                                    </p:anim>
                                    <p:anim calcmode="lin" valueType="num">
                                      <p:cBhvr>
                                        <p:cTn id="9" dur="500" fill="hold"/>
                                        <p:tgtEl>
                                          <p:spTgt spid="28"/>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8"/>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8"/>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300"/>
                                        <p:tgtEl>
                                          <p:spTgt spid="37"/>
                                        </p:tgtEl>
                                      </p:cBhvr>
                                    </p:animEffect>
                                  </p:childTnLst>
                                </p:cTn>
                              </p:par>
                              <p:par>
                                <p:cTn id="15" presetID="22" presetClass="entr" presetSubtype="8" fill="hold" nodeType="with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wipe(left)">
                                      <p:cBhvr>
                                        <p:cTn id="17" dur="300"/>
                                        <p:tgtEl>
                                          <p:spTgt spid="38"/>
                                        </p:tgtEl>
                                      </p:cBhvr>
                                    </p:animEffect>
                                  </p:childTnLst>
                                </p:cTn>
                              </p:par>
                              <p:par>
                                <p:cTn id="18" presetID="41" presetClass="entr" presetSubtype="0" fill="hold" grpId="0" nodeType="withEffect">
                                  <p:stCondLst>
                                    <p:cond delay="0"/>
                                  </p:stCondLst>
                                  <p:iterate type="lt">
                                    <p:tmPct val="10000"/>
                                  </p:iterate>
                                  <p:childTnLst>
                                    <p:set>
                                      <p:cBhvr>
                                        <p:cTn id="19" dur="1" fill="hold">
                                          <p:stCondLst>
                                            <p:cond delay="0"/>
                                          </p:stCondLst>
                                        </p:cTn>
                                        <p:tgtEl>
                                          <p:spTgt spid="39"/>
                                        </p:tgtEl>
                                        <p:attrNameLst>
                                          <p:attrName>style.visibility</p:attrName>
                                        </p:attrNameLst>
                                      </p:cBhvr>
                                      <p:to>
                                        <p:strVal val="visible"/>
                                      </p:to>
                                    </p:set>
                                    <p:anim calcmode="lin" valueType="num">
                                      <p:cBhvr>
                                        <p:cTn id="20" dur="500" fill="hold"/>
                                        <p:tgtEl>
                                          <p:spTgt spid="39"/>
                                        </p:tgtEl>
                                        <p:attrNameLst>
                                          <p:attrName>ppt_x</p:attrName>
                                        </p:attrNameLst>
                                      </p:cBhvr>
                                      <p:tavLst>
                                        <p:tav tm="0">
                                          <p:val>
                                            <p:strVal val="#ppt_x"/>
                                          </p:val>
                                        </p:tav>
                                        <p:tav tm="50000">
                                          <p:val>
                                            <p:strVal val="#ppt_x+.1"/>
                                          </p:val>
                                        </p:tav>
                                        <p:tav tm="100000">
                                          <p:val>
                                            <p:strVal val="#ppt_x"/>
                                          </p:val>
                                        </p:tav>
                                      </p:tavLst>
                                    </p:anim>
                                    <p:anim calcmode="lin" valueType="num">
                                      <p:cBhvr>
                                        <p:cTn id="21" dur="500" fill="hold"/>
                                        <p:tgtEl>
                                          <p:spTgt spid="39"/>
                                        </p:tgtEl>
                                        <p:attrNameLst>
                                          <p:attrName>ppt_y</p:attrName>
                                        </p:attrNameLst>
                                      </p:cBhvr>
                                      <p:tavLst>
                                        <p:tav tm="0">
                                          <p:val>
                                            <p:strVal val="#ppt_y"/>
                                          </p:val>
                                        </p:tav>
                                        <p:tav tm="100000">
                                          <p:val>
                                            <p:strVal val="#ppt_y"/>
                                          </p:val>
                                        </p:tav>
                                      </p:tavLst>
                                    </p:anim>
                                    <p:anim calcmode="lin" valueType="num">
                                      <p:cBhvr>
                                        <p:cTn id="22" dur="500" fill="hold"/>
                                        <p:tgtEl>
                                          <p:spTgt spid="39"/>
                                        </p:tgtEl>
                                        <p:attrNameLst>
                                          <p:attrName>ppt_h</p:attrName>
                                        </p:attrNameLst>
                                      </p:cBhvr>
                                      <p:tavLst>
                                        <p:tav tm="0">
                                          <p:val>
                                            <p:strVal val="#ppt_h/10"/>
                                          </p:val>
                                        </p:tav>
                                        <p:tav tm="50000">
                                          <p:val>
                                            <p:strVal val="#ppt_h+.01"/>
                                          </p:val>
                                        </p:tav>
                                        <p:tav tm="100000">
                                          <p:val>
                                            <p:strVal val="#ppt_h"/>
                                          </p:val>
                                        </p:tav>
                                      </p:tavLst>
                                    </p:anim>
                                    <p:anim calcmode="lin" valueType="num">
                                      <p:cBhvr>
                                        <p:cTn id="23" dur="500" fill="hold"/>
                                        <p:tgtEl>
                                          <p:spTgt spid="39"/>
                                        </p:tgtEl>
                                        <p:attrNameLst>
                                          <p:attrName>ppt_w</p:attrName>
                                        </p:attrNameLst>
                                      </p:cBhvr>
                                      <p:tavLst>
                                        <p:tav tm="0">
                                          <p:val>
                                            <p:strVal val="#ppt_w/10"/>
                                          </p:val>
                                        </p:tav>
                                        <p:tav tm="50000">
                                          <p:val>
                                            <p:strVal val="#ppt_w+.01"/>
                                          </p:val>
                                        </p:tav>
                                        <p:tav tm="100000">
                                          <p:val>
                                            <p:strVal val="#ppt_w"/>
                                          </p:val>
                                        </p:tav>
                                      </p:tavLst>
                                    </p:anim>
                                    <p:animEffect transition="in" filter="fade">
                                      <p:cBhvr>
                                        <p:cTn id="24" dur="500" tmFilter="0,0; .5, 1; 1, 1"/>
                                        <p:tgtEl>
                                          <p:spTgt spid="39"/>
                                        </p:tgtEl>
                                      </p:cBhvr>
                                    </p:animEffect>
                                  </p:childTnLst>
                                </p:cTn>
                              </p:par>
                              <p:par>
                                <p:cTn id="25" presetID="22" presetClass="entr" presetSubtype="8" fill="hold" nodeType="withEffect">
                                  <p:stCondLst>
                                    <p:cond delay="0"/>
                                  </p:stCondLst>
                                  <p:childTnLst>
                                    <p:set>
                                      <p:cBhvr>
                                        <p:cTn id="26" dur="1" fill="hold">
                                          <p:stCondLst>
                                            <p:cond delay="0"/>
                                          </p:stCondLst>
                                        </p:cTn>
                                        <p:tgtEl>
                                          <p:spTgt spid="40"/>
                                        </p:tgtEl>
                                        <p:attrNameLst>
                                          <p:attrName>style.visibility</p:attrName>
                                        </p:attrNameLst>
                                      </p:cBhvr>
                                      <p:to>
                                        <p:strVal val="visible"/>
                                      </p:to>
                                    </p:set>
                                    <p:animEffect transition="in" filter="wipe(left)">
                                      <p:cBhvr>
                                        <p:cTn id="27" dur="300"/>
                                        <p:tgtEl>
                                          <p:spTgt spid="40"/>
                                        </p:tgtEl>
                                      </p:cBhvr>
                                    </p:animEffect>
                                  </p:childTnLst>
                                </p:cTn>
                              </p:par>
                              <p:par>
                                <p:cTn id="28" presetID="41" presetClass="entr" presetSubtype="0" fill="hold" grpId="0" nodeType="withEffect">
                                  <p:stCondLst>
                                    <p:cond delay="0"/>
                                  </p:stCondLst>
                                  <p:iterate type="lt">
                                    <p:tmPct val="10000"/>
                                  </p:iterate>
                                  <p:childTnLst>
                                    <p:set>
                                      <p:cBhvr>
                                        <p:cTn id="29" dur="1" fill="hold">
                                          <p:stCondLst>
                                            <p:cond delay="0"/>
                                          </p:stCondLst>
                                        </p:cTn>
                                        <p:tgtEl>
                                          <p:spTgt spid="41"/>
                                        </p:tgtEl>
                                        <p:attrNameLst>
                                          <p:attrName>style.visibility</p:attrName>
                                        </p:attrNameLst>
                                      </p:cBhvr>
                                      <p:to>
                                        <p:strVal val="visible"/>
                                      </p:to>
                                    </p:set>
                                    <p:anim calcmode="lin" valueType="num">
                                      <p:cBhvr>
                                        <p:cTn id="30" dur="500" fill="hold"/>
                                        <p:tgtEl>
                                          <p:spTgt spid="41"/>
                                        </p:tgtEl>
                                        <p:attrNameLst>
                                          <p:attrName>ppt_x</p:attrName>
                                        </p:attrNameLst>
                                      </p:cBhvr>
                                      <p:tavLst>
                                        <p:tav tm="0">
                                          <p:val>
                                            <p:strVal val="#ppt_x"/>
                                          </p:val>
                                        </p:tav>
                                        <p:tav tm="50000">
                                          <p:val>
                                            <p:strVal val="#ppt_x+.1"/>
                                          </p:val>
                                        </p:tav>
                                        <p:tav tm="100000">
                                          <p:val>
                                            <p:strVal val="#ppt_x"/>
                                          </p:val>
                                        </p:tav>
                                      </p:tavLst>
                                    </p:anim>
                                    <p:anim calcmode="lin" valueType="num">
                                      <p:cBhvr>
                                        <p:cTn id="31" dur="500" fill="hold"/>
                                        <p:tgtEl>
                                          <p:spTgt spid="41"/>
                                        </p:tgtEl>
                                        <p:attrNameLst>
                                          <p:attrName>ppt_y</p:attrName>
                                        </p:attrNameLst>
                                      </p:cBhvr>
                                      <p:tavLst>
                                        <p:tav tm="0">
                                          <p:val>
                                            <p:strVal val="#ppt_y"/>
                                          </p:val>
                                        </p:tav>
                                        <p:tav tm="100000">
                                          <p:val>
                                            <p:strVal val="#ppt_y"/>
                                          </p:val>
                                        </p:tav>
                                      </p:tavLst>
                                    </p:anim>
                                    <p:anim calcmode="lin" valueType="num">
                                      <p:cBhvr>
                                        <p:cTn id="32" dur="500" fill="hold"/>
                                        <p:tgtEl>
                                          <p:spTgt spid="41"/>
                                        </p:tgtEl>
                                        <p:attrNameLst>
                                          <p:attrName>ppt_h</p:attrName>
                                        </p:attrNameLst>
                                      </p:cBhvr>
                                      <p:tavLst>
                                        <p:tav tm="0">
                                          <p:val>
                                            <p:strVal val="#ppt_h/10"/>
                                          </p:val>
                                        </p:tav>
                                        <p:tav tm="50000">
                                          <p:val>
                                            <p:strVal val="#ppt_h+.01"/>
                                          </p:val>
                                        </p:tav>
                                        <p:tav tm="100000">
                                          <p:val>
                                            <p:strVal val="#ppt_h"/>
                                          </p:val>
                                        </p:tav>
                                      </p:tavLst>
                                    </p:anim>
                                    <p:anim calcmode="lin" valueType="num">
                                      <p:cBhvr>
                                        <p:cTn id="33" dur="500" fill="hold"/>
                                        <p:tgtEl>
                                          <p:spTgt spid="41"/>
                                        </p:tgtEl>
                                        <p:attrNameLst>
                                          <p:attrName>ppt_w</p:attrName>
                                        </p:attrNameLst>
                                      </p:cBhvr>
                                      <p:tavLst>
                                        <p:tav tm="0">
                                          <p:val>
                                            <p:strVal val="#ppt_w/10"/>
                                          </p:val>
                                        </p:tav>
                                        <p:tav tm="50000">
                                          <p:val>
                                            <p:strVal val="#ppt_w+.01"/>
                                          </p:val>
                                        </p:tav>
                                        <p:tav tm="100000">
                                          <p:val>
                                            <p:strVal val="#ppt_w"/>
                                          </p:val>
                                        </p:tav>
                                      </p:tavLst>
                                    </p:anim>
                                    <p:animEffect transition="in" filter="fade">
                                      <p:cBhvr>
                                        <p:cTn id="34" dur="500" tmFilter="0,0; .5, 1; 1, 1"/>
                                        <p:tgtEl>
                                          <p:spTgt spid="41"/>
                                        </p:tgtEl>
                                      </p:cBhvr>
                                    </p:animEffect>
                                  </p:childTnLst>
                                </p:cTn>
                              </p:par>
                              <p:par>
                                <p:cTn id="35" presetID="22" presetClass="entr" presetSubtype="8" fill="hold" nodeType="withEffect">
                                  <p:stCondLst>
                                    <p:cond delay="0"/>
                                  </p:stCondLst>
                                  <p:childTnLst>
                                    <p:set>
                                      <p:cBhvr>
                                        <p:cTn id="36" dur="1" fill="hold">
                                          <p:stCondLst>
                                            <p:cond delay="0"/>
                                          </p:stCondLst>
                                        </p:cTn>
                                        <p:tgtEl>
                                          <p:spTgt spid="42"/>
                                        </p:tgtEl>
                                        <p:attrNameLst>
                                          <p:attrName>style.visibility</p:attrName>
                                        </p:attrNameLst>
                                      </p:cBhvr>
                                      <p:to>
                                        <p:strVal val="visible"/>
                                      </p:to>
                                    </p:set>
                                    <p:animEffect transition="in" filter="wipe(left)">
                                      <p:cBhvr>
                                        <p:cTn id="37" dur="300"/>
                                        <p:tgtEl>
                                          <p:spTgt spid="42"/>
                                        </p:tgtEl>
                                      </p:cBhvr>
                                    </p:animEffect>
                                  </p:childTnLst>
                                </p:cTn>
                              </p:par>
                              <p:par>
                                <p:cTn id="38" presetID="41" presetClass="entr" presetSubtype="0" fill="hold" grpId="0" nodeType="withEffect">
                                  <p:stCondLst>
                                    <p:cond delay="0"/>
                                  </p:stCondLst>
                                  <p:iterate type="lt">
                                    <p:tmPct val="10000"/>
                                  </p:iterate>
                                  <p:childTnLst>
                                    <p:set>
                                      <p:cBhvr>
                                        <p:cTn id="39" dur="1" fill="hold">
                                          <p:stCondLst>
                                            <p:cond delay="0"/>
                                          </p:stCondLst>
                                        </p:cTn>
                                        <p:tgtEl>
                                          <p:spTgt spid="43"/>
                                        </p:tgtEl>
                                        <p:attrNameLst>
                                          <p:attrName>style.visibility</p:attrName>
                                        </p:attrNameLst>
                                      </p:cBhvr>
                                      <p:to>
                                        <p:strVal val="visible"/>
                                      </p:to>
                                    </p:set>
                                    <p:anim calcmode="lin" valueType="num">
                                      <p:cBhvr>
                                        <p:cTn id="40"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41" dur="500" fill="hold"/>
                                        <p:tgtEl>
                                          <p:spTgt spid="43"/>
                                        </p:tgtEl>
                                        <p:attrNameLst>
                                          <p:attrName>ppt_y</p:attrName>
                                        </p:attrNameLst>
                                      </p:cBhvr>
                                      <p:tavLst>
                                        <p:tav tm="0">
                                          <p:val>
                                            <p:strVal val="#ppt_y"/>
                                          </p:val>
                                        </p:tav>
                                        <p:tav tm="100000">
                                          <p:val>
                                            <p:strVal val="#ppt_y"/>
                                          </p:val>
                                        </p:tav>
                                      </p:tavLst>
                                    </p:anim>
                                    <p:anim calcmode="lin" valueType="num">
                                      <p:cBhvr>
                                        <p:cTn id="42"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43"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44" dur="500" tmFilter="0,0; .5, 1; 1, 1"/>
                                        <p:tgtEl>
                                          <p:spTgt spid="43"/>
                                        </p:tgtEl>
                                      </p:cBhvr>
                                    </p:animEffect>
                                  </p:childTnLst>
                                </p:cTn>
                              </p:par>
                              <p:par>
                                <p:cTn id="45" presetID="22" presetClass="entr" presetSubtype="8" fill="hold" nodeType="with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300"/>
                                        <p:tgtEl>
                                          <p:spTgt spid="44"/>
                                        </p:tgtEl>
                                      </p:cBhvr>
                                    </p:animEffect>
                                  </p:childTnLst>
                                </p:cTn>
                              </p:par>
                              <p:par>
                                <p:cTn id="48" presetID="22" presetClass="entr" presetSubtype="8" fill="hold" nodeType="withEffect">
                                  <p:stCondLst>
                                    <p:cond delay="0"/>
                                  </p:stCondLst>
                                  <p:childTnLst>
                                    <p:set>
                                      <p:cBhvr>
                                        <p:cTn id="49" dur="1" fill="hold">
                                          <p:stCondLst>
                                            <p:cond delay="0"/>
                                          </p:stCondLst>
                                        </p:cTn>
                                        <p:tgtEl>
                                          <p:spTgt spid="45"/>
                                        </p:tgtEl>
                                        <p:attrNameLst>
                                          <p:attrName>style.visibility</p:attrName>
                                        </p:attrNameLst>
                                      </p:cBhvr>
                                      <p:to>
                                        <p:strVal val="visible"/>
                                      </p:to>
                                    </p:set>
                                    <p:animEffect transition="in" filter="wipe(left)">
                                      <p:cBhvr>
                                        <p:cTn id="50" dur="300"/>
                                        <p:tgtEl>
                                          <p:spTgt spid="45"/>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childTnLst>
                                </p:cTn>
                              </p:par>
                            </p:childTnLst>
                          </p:cTn>
                        </p:par>
                        <p:par>
                          <p:cTn id="56" fill="hold">
                            <p:stCondLst>
                              <p:cond delay="800"/>
                            </p:stCondLst>
                            <p:childTnLst>
                              <p:par>
                                <p:cTn id="57" presetID="53" presetClass="entr" presetSubtype="16"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 calcmode="lin" valueType="num">
                                      <p:cBhvr>
                                        <p:cTn id="59" dur="500" fill="hold"/>
                                        <p:tgtEl>
                                          <p:spTgt spid="20"/>
                                        </p:tgtEl>
                                        <p:attrNameLst>
                                          <p:attrName>ppt_w</p:attrName>
                                        </p:attrNameLst>
                                      </p:cBhvr>
                                      <p:tavLst>
                                        <p:tav tm="0">
                                          <p:val>
                                            <p:fltVal val="0"/>
                                          </p:val>
                                        </p:tav>
                                        <p:tav tm="100000">
                                          <p:val>
                                            <p:strVal val="#ppt_w"/>
                                          </p:val>
                                        </p:tav>
                                      </p:tavLst>
                                    </p:anim>
                                    <p:anim calcmode="lin" valueType="num">
                                      <p:cBhvr>
                                        <p:cTn id="60" dur="500" fill="hold"/>
                                        <p:tgtEl>
                                          <p:spTgt spid="20"/>
                                        </p:tgtEl>
                                        <p:attrNameLst>
                                          <p:attrName>ppt_h</p:attrName>
                                        </p:attrNameLst>
                                      </p:cBhvr>
                                      <p:tavLst>
                                        <p:tav tm="0">
                                          <p:val>
                                            <p:fltVal val="0"/>
                                          </p:val>
                                        </p:tav>
                                        <p:tav tm="100000">
                                          <p:val>
                                            <p:strVal val="#ppt_h"/>
                                          </p:val>
                                        </p:tav>
                                      </p:tavLst>
                                    </p:anim>
                                    <p:animEffect transition="in" filter="fade">
                                      <p:cBhvr>
                                        <p:cTn id="61" dur="500"/>
                                        <p:tgtEl>
                                          <p:spTgt spid="20"/>
                                        </p:tgtEl>
                                      </p:cBhvr>
                                    </p:animEffect>
                                  </p:childTnLst>
                                </p:cTn>
                              </p:par>
                            </p:childTnLst>
                          </p:cTn>
                        </p:par>
                        <p:par>
                          <p:cTn id="62" fill="hold">
                            <p:stCondLst>
                              <p:cond delay="1300"/>
                            </p:stCondLst>
                            <p:childTnLst>
                              <p:par>
                                <p:cTn id="63" presetID="12" presetClass="entr" presetSubtype="8"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additive="base">
                                        <p:cTn id="65" dur="500"/>
                                        <p:tgtEl>
                                          <p:spTgt spid="21"/>
                                        </p:tgtEl>
                                        <p:attrNameLst>
                                          <p:attrName>ppt_x</p:attrName>
                                        </p:attrNameLst>
                                      </p:cBhvr>
                                      <p:tavLst>
                                        <p:tav tm="0">
                                          <p:val>
                                            <p:strVal val="#ppt_x-#ppt_w*1.125000"/>
                                          </p:val>
                                        </p:tav>
                                        <p:tav tm="100000">
                                          <p:val>
                                            <p:strVal val="#ppt_x"/>
                                          </p:val>
                                        </p:tav>
                                      </p:tavLst>
                                    </p:anim>
                                    <p:animEffect transition="in" filter="wipe(right)">
                                      <p:cBhvr>
                                        <p:cTn id="66" dur="500"/>
                                        <p:tgtEl>
                                          <p:spTgt spid="21"/>
                                        </p:tgtEl>
                                      </p:cBhvr>
                                    </p:animEffect>
                                  </p:childTnLst>
                                </p:cTn>
                              </p:par>
                            </p:childTnLst>
                          </p:cTn>
                        </p:par>
                        <p:par>
                          <p:cTn id="67" fill="hold">
                            <p:stCondLst>
                              <p:cond delay="1800"/>
                            </p:stCondLst>
                            <p:childTnLst>
                              <p:par>
                                <p:cTn id="68" presetID="53" presetClass="entr" presetSubtype="16" fill="hold" nodeType="afterEffect">
                                  <p:stCondLst>
                                    <p:cond delay="0"/>
                                  </p:stCondLst>
                                  <p:childTnLst>
                                    <p:set>
                                      <p:cBhvr>
                                        <p:cTn id="69" dur="1" fill="hold">
                                          <p:stCondLst>
                                            <p:cond delay="0"/>
                                          </p:stCondLst>
                                        </p:cTn>
                                        <p:tgtEl>
                                          <p:spTgt spid="3"/>
                                        </p:tgtEl>
                                        <p:attrNameLst>
                                          <p:attrName>style.visibility</p:attrName>
                                        </p:attrNameLst>
                                      </p:cBhvr>
                                      <p:to>
                                        <p:strVal val="visible"/>
                                      </p:to>
                                    </p:set>
                                    <p:anim calcmode="lin" valueType="num">
                                      <p:cBhvr>
                                        <p:cTn id="70" dur="500" fill="hold"/>
                                        <p:tgtEl>
                                          <p:spTgt spid="3"/>
                                        </p:tgtEl>
                                        <p:attrNameLst>
                                          <p:attrName>ppt_w</p:attrName>
                                        </p:attrNameLst>
                                      </p:cBhvr>
                                      <p:tavLst>
                                        <p:tav tm="0">
                                          <p:val>
                                            <p:fltVal val="0"/>
                                          </p:val>
                                        </p:tav>
                                        <p:tav tm="100000">
                                          <p:val>
                                            <p:strVal val="#ppt_w"/>
                                          </p:val>
                                        </p:tav>
                                      </p:tavLst>
                                    </p:anim>
                                    <p:anim calcmode="lin" valueType="num">
                                      <p:cBhvr>
                                        <p:cTn id="71" dur="500" fill="hold"/>
                                        <p:tgtEl>
                                          <p:spTgt spid="3"/>
                                        </p:tgtEl>
                                        <p:attrNameLst>
                                          <p:attrName>ppt_h</p:attrName>
                                        </p:attrNameLst>
                                      </p:cBhvr>
                                      <p:tavLst>
                                        <p:tav tm="0">
                                          <p:val>
                                            <p:fltVal val="0"/>
                                          </p:val>
                                        </p:tav>
                                        <p:tav tm="100000">
                                          <p:val>
                                            <p:strVal val="#ppt_h"/>
                                          </p:val>
                                        </p:tav>
                                      </p:tavLst>
                                    </p:anim>
                                    <p:animEffect transition="in" filter="fade">
                                      <p:cBhvr>
                                        <p:cTn id="7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8" grpId="0"/>
      <p:bldP spid="39" grpId="0"/>
      <p:bldP spid="41" grpId="0"/>
      <p:bldP spid="43" grpId="0"/>
      <p:bldP spid="2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a:stretch>
            <a:fillRect/>
          </a:stretch>
        </p:blipFill>
        <p:spPr>
          <a:xfrm>
            <a:off x="79938" y="1155282"/>
            <a:ext cx="12047619" cy="5285714"/>
          </a:xfrm>
          <a:prstGeom prst="rect">
            <a:avLst/>
          </a:prstGeom>
        </p:spPr>
      </p:pic>
      <p:sp>
        <p:nvSpPr>
          <p:cNvPr id="19" name="文本框 15"/>
          <p:cNvSpPr txBox="1"/>
          <p:nvPr/>
        </p:nvSpPr>
        <p:spPr>
          <a:xfrm>
            <a:off x="6692435" y="855264"/>
            <a:ext cx="2806441" cy="441211"/>
          </a:xfrm>
          <a:prstGeom prst="rect">
            <a:avLst/>
          </a:prstGeom>
          <a:noFill/>
        </p:spPr>
        <p:txBody>
          <a:bodyPr wrap="square" lIns="91440" tIns="45720" rIns="91440" bIns="45720" rtlCol="0">
            <a:spAutoFit/>
          </a:bodyPr>
          <a:lstStyle/>
          <a:p>
            <a:r>
              <a:rPr lang="zh-CN" altLang="en-US" sz="2267" b="1" dirty="0" smtClean="0">
                <a:solidFill>
                  <a:srgbClr val="1B4367"/>
                </a:solidFill>
                <a:cs typeface="+mn-ea"/>
                <a:sym typeface="+mn-lt"/>
              </a:rPr>
              <a:t>不同计数率响应测试</a:t>
            </a:r>
            <a:endParaRPr lang="zh-CN" altLang="en-US" sz="2267" b="1" dirty="0">
              <a:solidFill>
                <a:srgbClr val="1B4367"/>
              </a:solidFill>
              <a:cs typeface="+mn-ea"/>
              <a:sym typeface="+mn-lt"/>
            </a:endParaRPr>
          </a:p>
        </p:txBody>
      </p:sp>
      <p:pic>
        <p:nvPicPr>
          <p:cNvPr id="4" name="图片 3"/>
          <p:cNvPicPr>
            <a:picLocks noChangeAspect="1"/>
          </p:cNvPicPr>
          <p:nvPr/>
        </p:nvPicPr>
        <p:blipFill rotWithShape="1">
          <a:blip r:embed="rId4"/>
          <a:srcRect l="5678" t="4306" r="5270"/>
          <a:stretch/>
        </p:blipFill>
        <p:spPr>
          <a:xfrm>
            <a:off x="-2" y="1047100"/>
            <a:ext cx="5811919" cy="5443262"/>
          </a:xfrm>
          <a:prstGeom prst="rect">
            <a:avLst/>
          </a:prstGeom>
        </p:spPr>
      </p:pic>
      <p:sp>
        <p:nvSpPr>
          <p:cNvPr id="6" name="矩形 5">
            <a:extLst>
              <a:ext uri="{FF2B5EF4-FFF2-40B4-BE49-F238E27FC236}">
                <a16:creationId xmlns:a16="http://schemas.microsoft.com/office/drawing/2014/main" id="{C3A9B532-8A6E-4525-9E54-CE31A9671361}"/>
              </a:ext>
            </a:extLst>
          </p:cNvPr>
          <p:cNvSpPr/>
          <p:nvPr/>
        </p:nvSpPr>
        <p:spPr>
          <a:xfrm>
            <a:off x="-1" y="6690993"/>
            <a:ext cx="12207499" cy="167008"/>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7" name="文本框 112">
            <a:extLst>
              <a:ext uri="{FF2B5EF4-FFF2-40B4-BE49-F238E27FC236}">
                <a16:creationId xmlns:a16="http://schemas.microsoft.com/office/drawing/2014/main" id="{EBF7E833-BCE1-41B2-873D-355B8AA93460}"/>
              </a:ext>
            </a:extLst>
          </p:cNvPr>
          <p:cNvSpPr txBox="1">
            <a:spLocks noChangeArrowheads="1"/>
          </p:cNvSpPr>
          <p:nvPr/>
        </p:nvSpPr>
        <p:spPr bwMode="auto">
          <a:xfrm>
            <a:off x="3238535" y="6414784"/>
            <a:ext cx="5730426"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9pPr>
          </a:lstStyle>
          <a:p>
            <a:pPr algn="ctr">
              <a:lnSpc>
                <a:spcPct val="100000"/>
              </a:lnSpc>
              <a:spcBef>
                <a:spcPct val="0"/>
              </a:spcBef>
              <a:buNone/>
            </a:pPr>
            <a:r>
              <a:rPr lang="zh-CN" altLang="en-US" sz="1350" dirty="0">
                <a:latin typeface="华文楷体" panose="02010600040101010101" pitchFamily="2" charset="-122"/>
                <a:ea typeface="华文楷体" panose="02010600040101010101" pitchFamily="2" charset="-122"/>
              </a:rPr>
              <a:t>全国核电子学与核探测技术学术年会</a:t>
            </a:r>
            <a:endParaRPr lang="en-US" altLang="zh-CN" sz="1350" dirty="0">
              <a:latin typeface="华文楷体" panose="02010600040101010101" pitchFamily="2" charset="-122"/>
              <a:ea typeface="华文楷体" panose="02010600040101010101" pitchFamily="2" charset="-122"/>
            </a:endParaRPr>
          </a:p>
        </p:txBody>
      </p:sp>
      <p:sp>
        <p:nvSpPr>
          <p:cNvPr id="24" name="文本框 23"/>
          <p:cNvSpPr txBox="1"/>
          <p:nvPr/>
        </p:nvSpPr>
        <p:spPr>
          <a:xfrm>
            <a:off x="1154896" y="402899"/>
            <a:ext cx="2029651" cy="400110"/>
          </a:xfrm>
          <a:prstGeom prst="rect">
            <a:avLst/>
          </a:prstGeom>
          <a:noFill/>
        </p:spPr>
        <p:txBody>
          <a:bodyPr wrap="square" lIns="91440" tIns="45720" rIns="91440" bIns="45720" rtlCol="0">
            <a:spAutoFit/>
          </a:bodyPr>
          <a:lstStyle/>
          <a:p>
            <a:r>
              <a:rPr lang="zh-CN" altLang="en-US" sz="2000" b="1" dirty="0" smtClean="0">
                <a:solidFill>
                  <a:srgbClr val="1B4367">
                    <a:alpha val="30000"/>
                  </a:srgbClr>
                </a:solidFill>
                <a:latin typeface="黑体" panose="02010609060101010101" pitchFamily="49" charset="-122"/>
                <a:ea typeface="黑体" panose="02010609060101010101" pitchFamily="49" charset="-122"/>
                <a:cs typeface="+mn-ea"/>
                <a:sym typeface="+mn-lt"/>
              </a:rPr>
              <a:t>研究背景及意义</a:t>
            </a:r>
            <a:endParaRPr lang="zh-CN" altLang="en-US" sz="2000" b="1" dirty="0">
              <a:solidFill>
                <a:srgbClr val="1B4367">
                  <a:alpha val="30000"/>
                </a:srgbClr>
              </a:solidFill>
              <a:latin typeface="黑体" panose="02010609060101010101" pitchFamily="49" charset="-122"/>
              <a:ea typeface="黑体" panose="02010609060101010101" pitchFamily="49" charset="-122"/>
              <a:cs typeface="+mn-ea"/>
              <a:sym typeface="+mn-lt"/>
            </a:endParaRPr>
          </a:p>
        </p:txBody>
      </p:sp>
      <p:cxnSp>
        <p:nvCxnSpPr>
          <p:cNvPr id="25" name="直接连接符 24"/>
          <p:cNvCxnSpPr/>
          <p:nvPr/>
        </p:nvCxnSpPr>
        <p:spPr>
          <a:xfrm>
            <a:off x="1185038" y="1028956"/>
            <a:ext cx="640345" cy="0"/>
          </a:xfrm>
          <a:prstGeom prst="line">
            <a:avLst/>
          </a:prstGeom>
          <a:ln w="9525">
            <a:solidFill>
              <a:srgbClr val="1B4367"/>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a:off x="152400" y="646990"/>
            <a:ext cx="1032638" cy="0"/>
          </a:xfrm>
          <a:prstGeom prst="line">
            <a:avLst/>
          </a:prstGeom>
          <a:ln w="38100">
            <a:solidFill>
              <a:srgbClr val="1B4367"/>
            </a:solidFill>
            <a:prstDash val="solid"/>
          </a:ln>
        </p:spPr>
        <p:style>
          <a:lnRef idx="1">
            <a:schemeClr val="accent1"/>
          </a:lnRef>
          <a:fillRef idx="0">
            <a:schemeClr val="accent1"/>
          </a:fillRef>
          <a:effectRef idx="0">
            <a:schemeClr val="accent1"/>
          </a:effectRef>
          <a:fontRef idx="minor">
            <a:schemeClr val="tx1"/>
          </a:fontRef>
        </p:style>
      </p:cxnSp>
      <p:sp>
        <p:nvSpPr>
          <p:cNvPr id="27" name="文本框 15"/>
          <p:cNvSpPr txBox="1"/>
          <p:nvPr/>
        </p:nvSpPr>
        <p:spPr>
          <a:xfrm>
            <a:off x="4448147" y="442545"/>
            <a:ext cx="1581095" cy="400110"/>
          </a:xfrm>
          <a:prstGeom prst="rect">
            <a:avLst/>
          </a:prstGeom>
          <a:noFill/>
        </p:spPr>
        <p:txBody>
          <a:bodyPr wrap="square" lIns="91440" tIns="45720" rIns="91440" bIns="45720" rtlCol="0">
            <a:spAutoFit/>
          </a:bodyPr>
          <a:lstStyle/>
          <a:p>
            <a:r>
              <a:rPr lang="zh-CN" altLang="en-US" sz="2000" b="1" dirty="0" smtClean="0">
                <a:solidFill>
                  <a:srgbClr val="1B4367">
                    <a:alpha val="30000"/>
                  </a:srgbClr>
                </a:solidFill>
                <a:latin typeface="黑体" panose="02010609060101010101" pitchFamily="49" charset="-122"/>
                <a:ea typeface="黑体" panose="02010609060101010101" pitchFamily="49" charset="-122"/>
                <a:cs typeface="+mn-ea"/>
                <a:sym typeface="+mn-lt"/>
              </a:rPr>
              <a:t>原理与实现</a:t>
            </a:r>
            <a:endParaRPr lang="zh-CN" altLang="en-US" sz="2000" b="1" dirty="0">
              <a:solidFill>
                <a:srgbClr val="1B4367">
                  <a:alpha val="30000"/>
                </a:srgbClr>
              </a:solidFill>
              <a:latin typeface="黑体" panose="02010609060101010101" pitchFamily="49" charset="-122"/>
              <a:ea typeface="黑体" panose="02010609060101010101" pitchFamily="49" charset="-122"/>
              <a:cs typeface="+mn-ea"/>
              <a:sym typeface="+mn-lt"/>
            </a:endParaRPr>
          </a:p>
        </p:txBody>
      </p:sp>
      <p:cxnSp>
        <p:nvCxnSpPr>
          <p:cNvPr id="28" name="直接连接符 27"/>
          <p:cNvCxnSpPr/>
          <p:nvPr/>
        </p:nvCxnSpPr>
        <p:spPr>
          <a:xfrm>
            <a:off x="3091368" y="646990"/>
            <a:ext cx="1255345" cy="0"/>
          </a:xfrm>
          <a:prstGeom prst="line">
            <a:avLst/>
          </a:prstGeom>
          <a:ln w="38100">
            <a:solidFill>
              <a:srgbClr val="1B4367"/>
            </a:solidFill>
            <a:prstDash val="sysDash"/>
          </a:ln>
        </p:spPr>
        <p:style>
          <a:lnRef idx="1">
            <a:schemeClr val="accent1"/>
          </a:lnRef>
          <a:fillRef idx="0">
            <a:schemeClr val="accent1"/>
          </a:fillRef>
          <a:effectRef idx="0">
            <a:schemeClr val="accent1"/>
          </a:effectRef>
          <a:fontRef idx="minor">
            <a:schemeClr val="tx1"/>
          </a:fontRef>
        </p:style>
      </p:cxnSp>
      <p:sp>
        <p:nvSpPr>
          <p:cNvPr id="29" name="文本框 15"/>
          <p:cNvSpPr txBox="1"/>
          <p:nvPr/>
        </p:nvSpPr>
        <p:spPr>
          <a:xfrm>
            <a:off x="7148032" y="322296"/>
            <a:ext cx="1895249" cy="584775"/>
          </a:xfrm>
          <a:prstGeom prst="rect">
            <a:avLst/>
          </a:prstGeom>
          <a:noFill/>
        </p:spPr>
        <p:txBody>
          <a:bodyPr wrap="square" lIns="91440" tIns="45720" rIns="91440" bIns="45720" rtlCol="0">
            <a:spAutoFit/>
          </a:bodyPr>
          <a:lstStyle/>
          <a:p>
            <a:r>
              <a:rPr lang="zh-CN" altLang="en-US" sz="3200" b="1" dirty="0" smtClean="0">
                <a:solidFill>
                  <a:srgbClr val="1B4367"/>
                </a:solidFill>
                <a:latin typeface="黑体" panose="02010609060101010101" pitchFamily="49" charset="-122"/>
                <a:ea typeface="黑体" panose="02010609060101010101" pitchFamily="49" charset="-122"/>
                <a:cs typeface="+mn-ea"/>
                <a:sym typeface="+mn-lt"/>
              </a:rPr>
              <a:t>测试分析</a:t>
            </a:r>
            <a:endParaRPr lang="zh-CN" altLang="en-US" sz="3200" b="1" dirty="0">
              <a:solidFill>
                <a:srgbClr val="1B4367"/>
              </a:solidFill>
              <a:latin typeface="黑体" panose="02010609060101010101" pitchFamily="49" charset="-122"/>
              <a:ea typeface="黑体" panose="02010609060101010101" pitchFamily="49" charset="-122"/>
              <a:cs typeface="+mn-ea"/>
              <a:sym typeface="+mn-lt"/>
            </a:endParaRPr>
          </a:p>
        </p:txBody>
      </p:sp>
      <p:cxnSp>
        <p:nvCxnSpPr>
          <p:cNvPr id="30" name="直接连接符 29"/>
          <p:cNvCxnSpPr/>
          <p:nvPr/>
        </p:nvCxnSpPr>
        <p:spPr>
          <a:xfrm>
            <a:off x="5935406" y="642600"/>
            <a:ext cx="1154211" cy="0"/>
          </a:xfrm>
          <a:prstGeom prst="line">
            <a:avLst/>
          </a:prstGeom>
          <a:ln w="38100">
            <a:solidFill>
              <a:srgbClr val="1B4367"/>
            </a:solidFill>
            <a:prstDash val="sysDash"/>
          </a:ln>
        </p:spPr>
        <p:style>
          <a:lnRef idx="1">
            <a:schemeClr val="accent1"/>
          </a:lnRef>
          <a:fillRef idx="0">
            <a:schemeClr val="accent1"/>
          </a:fillRef>
          <a:effectRef idx="0">
            <a:schemeClr val="accent1"/>
          </a:effectRef>
          <a:fontRef idx="minor">
            <a:schemeClr val="tx1"/>
          </a:fontRef>
        </p:style>
      </p:cxnSp>
      <p:sp>
        <p:nvSpPr>
          <p:cNvPr id="31" name="文本框 15"/>
          <p:cNvSpPr txBox="1"/>
          <p:nvPr/>
        </p:nvSpPr>
        <p:spPr>
          <a:xfrm>
            <a:off x="9650336" y="422217"/>
            <a:ext cx="1216732" cy="400110"/>
          </a:xfrm>
          <a:prstGeom prst="rect">
            <a:avLst/>
          </a:prstGeom>
          <a:noFill/>
        </p:spPr>
        <p:txBody>
          <a:bodyPr wrap="square" lIns="91440" tIns="45720" rIns="91440" bIns="45720" rtlCol="0">
            <a:spAutoFit/>
          </a:bodyPr>
          <a:lstStyle/>
          <a:p>
            <a:r>
              <a:rPr lang="zh-CN" altLang="en-US" sz="2000" b="1" dirty="0" smtClean="0">
                <a:solidFill>
                  <a:srgbClr val="1B4367">
                    <a:alpha val="30000"/>
                  </a:srgbClr>
                </a:solidFill>
                <a:latin typeface="黑体" panose="02010609060101010101" pitchFamily="49" charset="-122"/>
                <a:ea typeface="黑体" panose="02010609060101010101" pitchFamily="49" charset="-122"/>
                <a:cs typeface="+mn-ea"/>
                <a:sym typeface="+mn-lt"/>
              </a:rPr>
              <a:t>结果讨论</a:t>
            </a:r>
            <a:endParaRPr lang="zh-CN" altLang="en-US" sz="2000" b="1" dirty="0">
              <a:solidFill>
                <a:srgbClr val="1B4367">
                  <a:alpha val="30000"/>
                </a:srgbClr>
              </a:solidFill>
              <a:latin typeface="黑体" panose="02010609060101010101" pitchFamily="49" charset="-122"/>
              <a:ea typeface="黑体" panose="02010609060101010101" pitchFamily="49" charset="-122"/>
              <a:cs typeface="+mn-ea"/>
              <a:sym typeface="+mn-lt"/>
            </a:endParaRPr>
          </a:p>
        </p:txBody>
      </p:sp>
      <p:cxnSp>
        <p:nvCxnSpPr>
          <p:cNvPr id="32" name="直接连接符 31"/>
          <p:cNvCxnSpPr/>
          <p:nvPr/>
        </p:nvCxnSpPr>
        <p:spPr>
          <a:xfrm>
            <a:off x="9101696" y="646990"/>
            <a:ext cx="548640" cy="0"/>
          </a:xfrm>
          <a:prstGeom prst="line">
            <a:avLst/>
          </a:prstGeom>
          <a:ln w="38100">
            <a:solidFill>
              <a:srgbClr val="1B4367"/>
            </a:solidFill>
            <a:prstDash val="sysDash"/>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a:off x="10867068" y="646990"/>
            <a:ext cx="1492831" cy="0"/>
          </a:xfrm>
          <a:prstGeom prst="line">
            <a:avLst/>
          </a:prstGeom>
          <a:ln w="38100">
            <a:solidFill>
              <a:srgbClr val="1B4367"/>
            </a:solidFill>
            <a:prstDash val="dashDot"/>
          </a:ln>
        </p:spPr>
        <p:style>
          <a:lnRef idx="1">
            <a:schemeClr val="accent1"/>
          </a:lnRef>
          <a:fillRef idx="0">
            <a:schemeClr val="accent1"/>
          </a:fillRef>
          <a:effectRef idx="0">
            <a:schemeClr val="accent1"/>
          </a:effectRef>
          <a:fontRef idx="minor">
            <a:schemeClr val="tx1"/>
          </a:fontRef>
        </p:style>
      </p:cxnSp>
      <p:pic>
        <p:nvPicPr>
          <p:cNvPr id="34" name="图片 3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0091" y="203420"/>
            <a:ext cx="885404" cy="885404"/>
          </a:xfrm>
          <a:prstGeom prst="rect">
            <a:avLst/>
          </a:prstGeom>
        </p:spPr>
      </p:pic>
    </p:spTree>
    <p:extLst>
      <p:ext uri="{BB962C8B-B14F-4D97-AF65-F5344CB8AC3E}">
        <p14:creationId xmlns:p14="http://schemas.microsoft.com/office/powerpoint/2010/main" val="2996443687"/>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9"/>
                                        </p:tgtEl>
                                        <p:attrNameLst>
                                          <p:attrName>ppt_y</p:attrName>
                                        </p:attrNameLst>
                                      </p:cBhvr>
                                      <p:tavLst>
                                        <p:tav tm="0">
                                          <p:val>
                                            <p:strVal val="#ppt_y"/>
                                          </p:val>
                                        </p:tav>
                                        <p:tav tm="100000">
                                          <p:val>
                                            <p:strVal val="#ppt_y"/>
                                          </p:val>
                                        </p:tav>
                                      </p:tavLst>
                                    </p:anim>
                                    <p:anim calcmode="lin" valueType="num">
                                      <p:cBhvr>
                                        <p:cTn id="9" dur="500" fill="hold"/>
                                        <p:tgtEl>
                                          <p:spTgt spid="19"/>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9"/>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9"/>
                                        </p:tgtEl>
                                      </p:cBhvr>
                                    </p:animEffect>
                                  </p:childTnLst>
                                </p:cTn>
                              </p:par>
                              <p:par>
                                <p:cTn id="12" presetID="41" presetClass="entr" presetSubtype="0" fill="hold" grpId="0" nodeType="withEffect">
                                  <p:stCondLst>
                                    <p:cond delay="0"/>
                                  </p:stCondLst>
                                  <p:iterate type="lt">
                                    <p:tmPct val="10000"/>
                                  </p:iterate>
                                  <p:childTnLst>
                                    <p:set>
                                      <p:cBhvr>
                                        <p:cTn id="13" dur="1" fill="hold">
                                          <p:stCondLst>
                                            <p:cond delay="0"/>
                                          </p:stCondLst>
                                        </p:cTn>
                                        <p:tgtEl>
                                          <p:spTgt spid="24"/>
                                        </p:tgtEl>
                                        <p:attrNameLst>
                                          <p:attrName>style.visibility</p:attrName>
                                        </p:attrNameLst>
                                      </p:cBhvr>
                                      <p:to>
                                        <p:strVal val="visible"/>
                                      </p:to>
                                    </p:set>
                                    <p:anim calcmode="lin" valueType="num">
                                      <p:cBhvr>
                                        <p:cTn id="14" dur="500" fill="hold"/>
                                        <p:tgtEl>
                                          <p:spTgt spid="24"/>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24"/>
                                        </p:tgtEl>
                                        <p:attrNameLst>
                                          <p:attrName>ppt_y</p:attrName>
                                        </p:attrNameLst>
                                      </p:cBhvr>
                                      <p:tavLst>
                                        <p:tav tm="0">
                                          <p:val>
                                            <p:strVal val="#ppt_y"/>
                                          </p:val>
                                        </p:tav>
                                        <p:tav tm="100000">
                                          <p:val>
                                            <p:strVal val="#ppt_y"/>
                                          </p:val>
                                        </p:tav>
                                      </p:tavLst>
                                    </p:anim>
                                    <p:anim calcmode="lin" valueType="num">
                                      <p:cBhvr>
                                        <p:cTn id="16" dur="500" fill="hold"/>
                                        <p:tgtEl>
                                          <p:spTgt spid="24"/>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24"/>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24"/>
                                        </p:tgtEl>
                                      </p:cBhvr>
                                    </p:animEffect>
                                  </p:childTnLst>
                                </p:cTn>
                              </p:par>
                              <p:par>
                                <p:cTn id="19" presetID="22" presetClass="entr" presetSubtype="8" fill="hold" nodeType="with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wipe(left)">
                                      <p:cBhvr>
                                        <p:cTn id="21" dur="300"/>
                                        <p:tgtEl>
                                          <p:spTgt spid="25"/>
                                        </p:tgtEl>
                                      </p:cBhvr>
                                    </p:animEffect>
                                  </p:childTnLst>
                                </p:cTn>
                              </p:par>
                              <p:par>
                                <p:cTn id="22" presetID="22" presetClass="entr" presetSubtype="8" fill="hold" nodeType="with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left)">
                                      <p:cBhvr>
                                        <p:cTn id="24" dur="300"/>
                                        <p:tgtEl>
                                          <p:spTgt spid="26"/>
                                        </p:tgtEl>
                                      </p:cBhvr>
                                    </p:animEffect>
                                  </p:childTnLst>
                                </p:cTn>
                              </p:par>
                              <p:par>
                                <p:cTn id="25" presetID="41" presetClass="entr" presetSubtype="0" fill="hold" grpId="0" nodeType="withEffect">
                                  <p:stCondLst>
                                    <p:cond delay="0"/>
                                  </p:stCondLst>
                                  <p:iterate type="lt">
                                    <p:tmPct val="10000"/>
                                  </p:iterate>
                                  <p:childTnLst>
                                    <p:set>
                                      <p:cBhvr>
                                        <p:cTn id="26" dur="1" fill="hold">
                                          <p:stCondLst>
                                            <p:cond delay="0"/>
                                          </p:stCondLst>
                                        </p:cTn>
                                        <p:tgtEl>
                                          <p:spTgt spid="27"/>
                                        </p:tgtEl>
                                        <p:attrNameLst>
                                          <p:attrName>style.visibility</p:attrName>
                                        </p:attrNameLst>
                                      </p:cBhvr>
                                      <p:to>
                                        <p:strVal val="visible"/>
                                      </p:to>
                                    </p:set>
                                    <p:anim calcmode="lin" valueType="num">
                                      <p:cBhvr>
                                        <p:cTn id="27" dur="500" fill="hold"/>
                                        <p:tgtEl>
                                          <p:spTgt spid="27"/>
                                        </p:tgtEl>
                                        <p:attrNameLst>
                                          <p:attrName>ppt_x</p:attrName>
                                        </p:attrNameLst>
                                      </p:cBhvr>
                                      <p:tavLst>
                                        <p:tav tm="0">
                                          <p:val>
                                            <p:strVal val="#ppt_x"/>
                                          </p:val>
                                        </p:tav>
                                        <p:tav tm="50000">
                                          <p:val>
                                            <p:strVal val="#ppt_x+.1"/>
                                          </p:val>
                                        </p:tav>
                                        <p:tav tm="100000">
                                          <p:val>
                                            <p:strVal val="#ppt_x"/>
                                          </p:val>
                                        </p:tav>
                                      </p:tavLst>
                                    </p:anim>
                                    <p:anim calcmode="lin" valueType="num">
                                      <p:cBhvr>
                                        <p:cTn id="28" dur="500" fill="hold"/>
                                        <p:tgtEl>
                                          <p:spTgt spid="27"/>
                                        </p:tgtEl>
                                        <p:attrNameLst>
                                          <p:attrName>ppt_y</p:attrName>
                                        </p:attrNameLst>
                                      </p:cBhvr>
                                      <p:tavLst>
                                        <p:tav tm="0">
                                          <p:val>
                                            <p:strVal val="#ppt_y"/>
                                          </p:val>
                                        </p:tav>
                                        <p:tav tm="100000">
                                          <p:val>
                                            <p:strVal val="#ppt_y"/>
                                          </p:val>
                                        </p:tav>
                                      </p:tavLst>
                                    </p:anim>
                                    <p:anim calcmode="lin" valueType="num">
                                      <p:cBhvr>
                                        <p:cTn id="29" dur="500" fill="hold"/>
                                        <p:tgtEl>
                                          <p:spTgt spid="27"/>
                                        </p:tgtEl>
                                        <p:attrNameLst>
                                          <p:attrName>ppt_h</p:attrName>
                                        </p:attrNameLst>
                                      </p:cBhvr>
                                      <p:tavLst>
                                        <p:tav tm="0">
                                          <p:val>
                                            <p:strVal val="#ppt_h/10"/>
                                          </p:val>
                                        </p:tav>
                                        <p:tav tm="50000">
                                          <p:val>
                                            <p:strVal val="#ppt_h+.01"/>
                                          </p:val>
                                        </p:tav>
                                        <p:tav tm="100000">
                                          <p:val>
                                            <p:strVal val="#ppt_h"/>
                                          </p:val>
                                        </p:tav>
                                      </p:tavLst>
                                    </p:anim>
                                    <p:anim calcmode="lin" valueType="num">
                                      <p:cBhvr>
                                        <p:cTn id="30" dur="500" fill="hold"/>
                                        <p:tgtEl>
                                          <p:spTgt spid="27"/>
                                        </p:tgtEl>
                                        <p:attrNameLst>
                                          <p:attrName>ppt_w</p:attrName>
                                        </p:attrNameLst>
                                      </p:cBhvr>
                                      <p:tavLst>
                                        <p:tav tm="0">
                                          <p:val>
                                            <p:strVal val="#ppt_w/10"/>
                                          </p:val>
                                        </p:tav>
                                        <p:tav tm="50000">
                                          <p:val>
                                            <p:strVal val="#ppt_w+.01"/>
                                          </p:val>
                                        </p:tav>
                                        <p:tav tm="100000">
                                          <p:val>
                                            <p:strVal val="#ppt_w"/>
                                          </p:val>
                                        </p:tav>
                                      </p:tavLst>
                                    </p:anim>
                                    <p:animEffect transition="in" filter="fade">
                                      <p:cBhvr>
                                        <p:cTn id="31" dur="500" tmFilter="0,0; .5, 1; 1, 1"/>
                                        <p:tgtEl>
                                          <p:spTgt spid="27"/>
                                        </p:tgtEl>
                                      </p:cBhvr>
                                    </p:animEffect>
                                  </p:childTnLst>
                                </p:cTn>
                              </p:par>
                              <p:par>
                                <p:cTn id="32" presetID="22" presetClass="entr" presetSubtype="8" fill="hold" nodeType="withEffect">
                                  <p:stCondLst>
                                    <p:cond delay="0"/>
                                  </p:stCondLst>
                                  <p:childTnLst>
                                    <p:set>
                                      <p:cBhvr>
                                        <p:cTn id="33" dur="1" fill="hold">
                                          <p:stCondLst>
                                            <p:cond delay="0"/>
                                          </p:stCondLst>
                                        </p:cTn>
                                        <p:tgtEl>
                                          <p:spTgt spid="28"/>
                                        </p:tgtEl>
                                        <p:attrNameLst>
                                          <p:attrName>style.visibility</p:attrName>
                                        </p:attrNameLst>
                                      </p:cBhvr>
                                      <p:to>
                                        <p:strVal val="visible"/>
                                      </p:to>
                                    </p:set>
                                    <p:animEffect transition="in" filter="wipe(left)">
                                      <p:cBhvr>
                                        <p:cTn id="34" dur="300"/>
                                        <p:tgtEl>
                                          <p:spTgt spid="28"/>
                                        </p:tgtEl>
                                      </p:cBhvr>
                                    </p:animEffect>
                                  </p:childTnLst>
                                </p:cTn>
                              </p:par>
                              <p:par>
                                <p:cTn id="35" presetID="41" presetClass="entr" presetSubtype="0" fill="hold" grpId="0" nodeType="withEffect">
                                  <p:stCondLst>
                                    <p:cond delay="0"/>
                                  </p:stCondLst>
                                  <p:iterate type="lt">
                                    <p:tmPct val="10000"/>
                                  </p:iterate>
                                  <p:childTnLst>
                                    <p:set>
                                      <p:cBhvr>
                                        <p:cTn id="36" dur="1" fill="hold">
                                          <p:stCondLst>
                                            <p:cond delay="0"/>
                                          </p:stCondLst>
                                        </p:cTn>
                                        <p:tgtEl>
                                          <p:spTgt spid="29"/>
                                        </p:tgtEl>
                                        <p:attrNameLst>
                                          <p:attrName>style.visibility</p:attrName>
                                        </p:attrNameLst>
                                      </p:cBhvr>
                                      <p:to>
                                        <p:strVal val="visible"/>
                                      </p:to>
                                    </p:set>
                                    <p:anim calcmode="lin" valueType="num">
                                      <p:cBhvr>
                                        <p:cTn id="37" dur="500" fill="hold"/>
                                        <p:tgtEl>
                                          <p:spTgt spid="29"/>
                                        </p:tgtEl>
                                        <p:attrNameLst>
                                          <p:attrName>ppt_x</p:attrName>
                                        </p:attrNameLst>
                                      </p:cBhvr>
                                      <p:tavLst>
                                        <p:tav tm="0">
                                          <p:val>
                                            <p:strVal val="#ppt_x"/>
                                          </p:val>
                                        </p:tav>
                                        <p:tav tm="50000">
                                          <p:val>
                                            <p:strVal val="#ppt_x+.1"/>
                                          </p:val>
                                        </p:tav>
                                        <p:tav tm="100000">
                                          <p:val>
                                            <p:strVal val="#ppt_x"/>
                                          </p:val>
                                        </p:tav>
                                      </p:tavLst>
                                    </p:anim>
                                    <p:anim calcmode="lin" valueType="num">
                                      <p:cBhvr>
                                        <p:cTn id="38" dur="500" fill="hold"/>
                                        <p:tgtEl>
                                          <p:spTgt spid="29"/>
                                        </p:tgtEl>
                                        <p:attrNameLst>
                                          <p:attrName>ppt_y</p:attrName>
                                        </p:attrNameLst>
                                      </p:cBhvr>
                                      <p:tavLst>
                                        <p:tav tm="0">
                                          <p:val>
                                            <p:strVal val="#ppt_y"/>
                                          </p:val>
                                        </p:tav>
                                        <p:tav tm="100000">
                                          <p:val>
                                            <p:strVal val="#ppt_y"/>
                                          </p:val>
                                        </p:tav>
                                      </p:tavLst>
                                    </p:anim>
                                    <p:anim calcmode="lin" valueType="num">
                                      <p:cBhvr>
                                        <p:cTn id="39" dur="500" fill="hold"/>
                                        <p:tgtEl>
                                          <p:spTgt spid="29"/>
                                        </p:tgtEl>
                                        <p:attrNameLst>
                                          <p:attrName>ppt_h</p:attrName>
                                        </p:attrNameLst>
                                      </p:cBhvr>
                                      <p:tavLst>
                                        <p:tav tm="0">
                                          <p:val>
                                            <p:strVal val="#ppt_h/10"/>
                                          </p:val>
                                        </p:tav>
                                        <p:tav tm="50000">
                                          <p:val>
                                            <p:strVal val="#ppt_h+.01"/>
                                          </p:val>
                                        </p:tav>
                                        <p:tav tm="100000">
                                          <p:val>
                                            <p:strVal val="#ppt_h"/>
                                          </p:val>
                                        </p:tav>
                                      </p:tavLst>
                                    </p:anim>
                                    <p:anim calcmode="lin" valueType="num">
                                      <p:cBhvr>
                                        <p:cTn id="40" dur="500" fill="hold"/>
                                        <p:tgtEl>
                                          <p:spTgt spid="29"/>
                                        </p:tgtEl>
                                        <p:attrNameLst>
                                          <p:attrName>ppt_w</p:attrName>
                                        </p:attrNameLst>
                                      </p:cBhvr>
                                      <p:tavLst>
                                        <p:tav tm="0">
                                          <p:val>
                                            <p:strVal val="#ppt_w/10"/>
                                          </p:val>
                                        </p:tav>
                                        <p:tav tm="50000">
                                          <p:val>
                                            <p:strVal val="#ppt_w+.01"/>
                                          </p:val>
                                        </p:tav>
                                        <p:tav tm="100000">
                                          <p:val>
                                            <p:strVal val="#ppt_w"/>
                                          </p:val>
                                        </p:tav>
                                      </p:tavLst>
                                    </p:anim>
                                    <p:animEffect transition="in" filter="fade">
                                      <p:cBhvr>
                                        <p:cTn id="41" dur="500" tmFilter="0,0; .5, 1; 1, 1"/>
                                        <p:tgtEl>
                                          <p:spTgt spid="29"/>
                                        </p:tgtEl>
                                      </p:cBhvr>
                                    </p:animEffect>
                                  </p:childTnLst>
                                </p:cTn>
                              </p:par>
                              <p:par>
                                <p:cTn id="42" presetID="22" presetClass="entr" presetSubtype="8" fill="hold" nodeType="with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wipe(left)">
                                      <p:cBhvr>
                                        <p:cTn id="44" dur="300"/>
                                        <p:tgtEl>
                                          <p:spTgt spid="30"/>
                                        </p:tgtEl>
                                      </p:cBhvr>
                                    </p:animEffect>
                                  </p:childTnLst>
                                </p:cTn>
                              </p:par>
                              <p:par>
                                <p:cTn id="45" presetID="41" presetClass="entr" presetSubtype="0" fill="hold" grpId="0" nodeType="withEffect">
                                  <p:stCondLst>
                                    <p:cond delay="0"/>
                                  </p:stCondLst>
                                  <p:iterate type="lt">
                                    <p:tmPct val="10000"/>
                                  </p:iterate>
                                  <p:childTnLst>
                                    <p:set>
                                      <p:cBhvr>
                                        <p:cTn id="46" dur="1" fill="hold">
                                          <p:stCondLst>
                                            <p:cond delay="0"/>
                                          </p:stCondLst>
                                        </p:cTn>
                                        <p:tgtEl>
                                          <p:spTgt spid="31"/>
                                        </p:tgtEl>
                                        <p:attrNameLst>
                                          <p:attrName>style.visibility</p:attrName>
                                        </p:attrNameLst>
                                      </p:cBhvr>
                                      <p:to>
                                        <p:strVal val="visible"/>
                                      </p:to>
                                    </p:set>
                                    <p:anim calcmode="lin" valueType="num">
                                      <p:cBhvr>
                                        <p:cTn id="47" dur="500" fill="hold"/>
                                        <p:tgtEl>
                                          <p:spTgt spid="31"/>
                                        </p:tgtEl>
                                        <p:attrNameLst>
                                          <p:attrName>ppt_x</p:attrName>
                                        </p:attrNameLst>
                                      </p:cBhvr>
                                      <p:tavLst>
                                        <p:tav tm="0">
                                          <p:val>
                                            <p:strVal val="#ppt_x"/>
                                          </p:val>
                                        </p:tav>
                                        <p:tav tm="50000">
                                          <p:val>
                                            <p:strVal val="#ppt_x+.1"/>
                                          </p:val>
                                        </p:tav>
                                        <p:tav tm="100000">
                                          <p:val>
                                            <p:strVal val="#ppt_x"/>
                                          </p:val>
                                        </p:tav>
                                      </p:tavLst>
                                    </p:anim>
                                    <p:anim calcmode="lin" valueType="num">
                                      <p:cBhvr>
                                        <p:cTn id="48" dur="500" fill="hold"/>
                                        <p:tgtEl>
                                          <p:spTgt spid="31"/>
                                        </p:tgtEl>
                                        <p:attrNameLst>
                                          <p:attrName>ppt_y</p:attrName>
                                        </p:attrNameLst>
                                      </p:cBhvr>
                                      <p:tavLst>
                                        <p:tav tm="0">
                                          <p:val>
                                            <p:strVal val="#ppt_y"/>
                                          </p:val>
                                        </p:tav>
                                        <p:tav tm="100000">
                                          <p:val>
                                            <p:strVal val="#ppt_y"/>
                                          </p:val>
                                        </p:tav>
                                      </p:tavLst>
                                    </p:anim>
                                    <p:anim calcmode="lin" valueType="num">
                                      <p:cBhvr>
                                        <p:cTn id="49" dur="500" fill="hold"/>
                                        <p:tgtEl>
                                          <p:spTgt spid="31"/>
                                        </p:tgtEl>
                                        <p:attrNameLst>
                                          <p:attrName>ppt_h</p:attrName>
                                        </p:attrNameLst>
                                      </p:cBhvr>
                                      <p:tavLst>
                                        <p:tav tm="0">
                                          <p:val>
                                            <p:strVal val="#ppt_h/10"/>
                                          </p:val>
                                        </p:tav>
                                        <p:tav tm="50000">
                                          <p:val>
                                            <p:strVal val="#ppt_h+.01"/>
                                          </p:val>
                                        </p:tav>
                                        <p:tav tm="100000">
                                          <p:val>
                                            <p:strVal val="#ppt_h"/>
                                          </p:val>
                                        </p:tav>
                                      </p:tavLst>
                                    </p:anim>
                                    <p:anim calcmode="lin" valueType="num">
                                      <p:cBhvr>
                                        <p:cTn id="50" dur="500" fill="hold"/>
                                        <p:tgtEl>
                                          <p:spTgt spid="31"/>
                                        </p:tgtEl>
                                        <p:attrNameLst>
                                          <p:attrName>ppt_w</p:attrName>
                                        </p:attrNameLst>
                                      </p:cBhvr>
                                      <p:tavLst>
                                        <p:tav tm="0">
                                          <p:val>
                                            <p:strVal val="#ppt_w/10"/>
                                          </p:val>
                                        </p:tav>
                                        <p:tav tm="50000">
                                          <p:val>
                                            <p:strVal val="#ppt_w+.01"/>
                                          </p:val>
                                        </p:tav>
                                        <p:tav tm="100000">
                                          <p:val>
                                            <p:strVal val="#ppt_w"/>
                                          </p:val>
                                        </p:tav>
                                      </p:tavLst>
                                    </p:anim>
                                    <p:animEffect transition="in" filter="fade">
                                      <p:cBhvr>
                                        <p:cTn id="51" dur="500" tmFilter="0,0; .5, 1; 1, 1"/>
                                        <p:tgtEl>
                                          <p:spTgt spid="31"/>
                                        </p:tgtEl>
                                      </p:cBhvr>
                                    </p:animEffect>
                                  </p:childTnLst>
                                </p:cTn>
                              </p:par>
                              <p:par>
                                <p:cTn id="52" presetID="22" presetClass="entr" presetSubtype="8" fill="hold" nodeType="withEffect">
                                  <p:stCondLst>
                                    <p:cond delay="0"/>
                                  </p:stCondLst>
                                  <p:childTnLst>
                                    <p:set>
                                      <p:cBhvr>
                                        <p:cTn id="53" dur="1" fill="hold">
                                          <p:stCondLst>
                                            <p:cond delay="0"/>
                                          </p:stCondLst>
                                        </p:cTn>
                                        <p:tgtEl>
                                          <p:spTgt spid="32"/>
                                        </p:tgtEl>
                                        <p:attrNameLst>
                                          <p:attrName>style.visibility</p:attrName>
                                        </p:attrNameLst>
                                      </p:cBhvr>
                                      <p:to>
                                        <p:strVal val="visible"/>
                                      </p:to>
                                    </p:set>
                                    <p:animEffect transition="in" filter="wipe(left)">
                                      <p:cBhvr>
                                        <p:cTn id="54" dur="300"/>
                                        <p:tgtEl>
                                          <p:spTgt spid="32"/>
                                        </p:tgtEl>
                                      </p:cBhvr>
                                    </p:animEffect>
                                  </p:childTnLst>
                                </p:cTn>
                              </p:par>
                            </p:childTnLst>
                          </p:cTn>
                        </p:par>
                        <p:par>
                          <p:cTn id="55" fill="hold">
                            <p:stCondLst>
                              <p:cond delay="900"/>
                            </p:stCondLst>
                            <p:childTnLst>
                              <p:par>
                                <p:cTn id="56" presetID="22" presetClass="entr" presetSubtype="8" fill="hold" nodeType="afterEffect">
                                  <p:stCondLst>
                                    <p:cond delay="0"/>
                                  </p:stCondLst>
                                  <p:childTnLst>
                                    <p:set>
                                      <p:cBhvr>
                                        <p:cTn id="57" dur="1" fill="hold">
                                          <p:stCondLst>
                                            <p:cond delay="0"/>
                                          </p:stCondLst>
                                        </p:cTn>
                                        <p:tgtEl>
                                          <p:spTgt spid="33"/>
                                        </p:tgtEl>
                                        <p:attrNameLst>
                                          <p:attrName>style.visibility</p:attrName>
                                        </p:attrNameLst>
                                      </p:cBhvr>
                                      <p:to>
                                        <p:strVal val="visible"/>
                                      </p:to>
                                    </p:set>
                                    <p:animEffect transition="in" filter="wipe(left)">
                                      <p:cBhvr>
                                        <p:cTn id="58" dur="300"/>
                                        <p:tgtEl>
                                          <p:spTgt spid="33"/>
                                        </p:tgtEl>
                                      </p:cBhvr>
                                    </p:animEffect>
                                  </p:childTnLst>
                                </p:cTn>
                              </p:par>
                            </p:childTnLst>
                          </p:cTn>
                        </p:par>
                      </p:childTnLst>
                    </p:cTn>
                  </p:par>
                  <p:par>
                    <p:cTn id="59" fill="hold">
                      <p:stCondLst>
                        <p:cond delay="indefinite"/>
                      </p:stCondLst>
                      <p:childTnLst>
                        <p:par>
                          <p:cTn id="60" fill="hold">
                            <p:stCondLst>
                              <p:cond delay="0"/>
                            </p:stCondLst>
                            <p:childTnLst>
                              <p:par>
                                <p:cTn id="61" presetID="6" presetClass="entr" presetSubtype="16" fill="hold" nodeType="clickEffect">
                                  <p:stCondLst>
                                    <p:cond delay="0"/>
                                  </p:stCondLst>
                                  <p:childTnLst>
                                    <p:set>
                                      <p:cBhvr>
                                        <p:cTn id="62" dur="1" fill="hold">
                                          <p:stCondLst>
                                            <p:cond delay="0"/>
                                          </p:stCondLst>
                                        </p:cTn>
                                        <p:tgtEl>
                                          <p:spTgt spid="3"/>
                                        </p:tgtEl>
                                        <p:attrNameLst>
                                          <p:attrName>style.visibility</p:attrName>
                                        </p:attrNameLst>
                                      </p:cBhvr>
                                      <p:to>
                                        <p:strVal val="visible"/>
                                      </p:to>
                                    </p:set>
                                    <p:animEffect transition="in" filter="circle(in)">
                                      <p:cBhvr>
                                        <p:cTn id="63" dur="500"/>
                                        <p:tgtEl>
                                          <p:spTgt spid="3"/>
                                        </p:tgtEl>
                                      </p:cBhvr>
                                    </p:animEffect>
                                  </p:childTnLst>
                                </p:cTn>
                              </p:par>
                            </p:childTnLst>
                          </p:cTn>
                        </p:par>
                      </p:childTnLst>
                    </p:cTn>
                  </p:par>
                  <p:par>
                    <p:cTn id="64" fill="hold">
                      <p:stCondLst>
                        <p:cond delay="indefinite"/>
                      </p:stCondLst>
                      <p:childTnLst>
                        <p:par>
                          <p:cTn id="65" fill="hold">
                            <p:stCondLst>
                              <p:cond delay="0"/>
                            </p:stCondLst>
                            <p:childTnLst>
                              <p:par>
                                <p:cTn id="66" presetID="2" presetClass="entr" presetSubtype="12" fill="hold" nodeType="clickEffect">
                                  <p:stCondLst>
                                    <p:cond delay="0"/>
                                  </p:stCondLst>
                                  <p:childTnLst>
                                    <p:set>
                                      <p:cBhvr>
                                        <p:cTn id="67" dur="1" fill="hold">
                                          <p:stCondLst>
                                            <p:cond delay="0"/>
                                          </p:stCondLst>
                                        </p:cTn>
                                        <p:tgtEl>
                                          <p:spTgt spid="4"/>
                                        </p:tgtEl>
                                        <p:attrNameLst>
                                          <p:attrName>style.visibility</p:attrName>
                                        </p:attrNameLst>
                                      </p:cBhvr>
                                      <p:to>
                                        <p:strVal val="visible"/>
                                      </p:to>
                                    </p:set>
                                    <p:anim calcmode="lin" valueType="num">
                                      <p:cBhvr additive="base">
                                        <p:cTn id="68" dur="500" fill="hold"/>
                                        <p:tgtEl>
                                          <p:spTgt spid="4"/>
                                        </p:tgtEl>
                                        <p:attrNameLst>
                                          <p:attrName>ppt_x</p:attrName>
                                        </p:attrNameLst>
                                      </p:cBhvr>
                                      <p:tavLst>
                                        <p:tav tm="0">
                                          <p:val>
                                            <p:strVal val="0-#ppt_w/2"/>
                                          </p:val>
                                        </p:tav>
                                        <p:tav tm="100000">
                                          <p:val>
                                            <p:strVal val="#ppt_x"/>
                                          </p:val>
                                        </p:tav>
                                      </p:tavLst>
                                    </p:anim>
                                    <p:anim calcmode="lin" valueType="num">
                                      <p:cBhvr additive="base">
                                        <p:cTn id="69"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4" grpId="0"/>
      <p:bldP spid="27" grpId="0"/>
      <p:bldP spid="29" grpId="0"/>
      <p:bldP spid="3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1210"/>
          <p:cNvSpPr/>
          <p:nvPr/>
        </p:nvSpPr>
        <p:spPr>
          <a:xfrm>
            <a:off x="1430446" y="3833460"/>
            <a:ext cx="1032655" cy="461665"/>
          </a:xfrm>
          <a:prstGeom prst="rect">
            <a:avLst/>
          </a:prstGeom>
          <a:solidFill>
            <a:schemeClr val="bg1"/>
          </a:solidFill>
          <a:ln w="9525">
            <a:noFill/>
            <a:miter/>
          </a:ln>
          <a:extLst/>
        </p:spPr>
        <p:txBody>
          <a:bodyPr wrap="none" lIns="91440" tIns="45720" rIns="91440" bIns="45720">
            <a:spAutoFit/>
          </a:bodyPr>
          <a:lstStyle/>
          <a:p>
            <a:pPr lvl="0" algn="ctr"/>
            <a:r>
              <a:rPr lang="en-US" altLang="zh-CN" sz="2400" b="1" dirty="0" smtClean="0">
                <a:solidFill>
                  <a:srgbClr val="1B4367"/>
                </a:solidFill>
                <a:cs typeface="+mn-ea"/>
                <a:sym typeface="+mn-lt"/>
              </a:rPr>
              <a:t>Cs-137</a:t>
            </a:r>
            <a:endParaRPr lang="zh-CN" altLang="en-US" sz="2400" b="1" dirty="0">
              <a:solidFill>
                <a:srgbClr val="1B4367"/>
              </a:solidFill>
              <a:cs typeface="+mn-ea"/>
              <a:sym typeface="+mn-lt"/>
            </a:endParaRPr>
          </a:p>
        </p:txBody>
      </p:sp>
      <p:sp>
        <p:nvSpPr>
          <p:cNvPr id="25" name="文本框 8"/>
          <p:cNvSpPr txBox="1"/>
          <p:nvPr/>
        </p:nvSpPr>
        <p:spPr>
          <a:xfrm>
            <a:off x="882058" y="4247126"/>
            <a:ext cx="2307364" cy="1384995"/>
          </a:xfrm>
          <a:prstGeom prst="rect">
            <a:avLst/>
          </a:prstGeom>
          <a:solidFill>
            <a:schemeClr val="bg1"/>
          </a:solidFill>
          <a:ln>
            <a:noFill/>
          </a:ln>
          <a:extLst/>
        </p:spPr>
        <p:txBody>
          <a:bodyPr wrap="square" lIns="91440" tIns="45720" rIns="91440" bIns="45720" rtlCol="0">
            <a:spAutoFit/>
          </a:bodyPr>
          <a:lstStyle/>
          <a:p>
            <a:pPr algn="ctr"/>
            <a:r>
              <a:rPr lang="en-US" altLang="zh-CN" sz="2800" dirty="0"/>
              <a:t>Energy spectra gained from </a:t>
            </a:r>
            <a:r>
              <a:rPr lang="en-US" altLang="zh-CN" sz="2800" dirty="0" smtClean="0"/>
              <a:t>Cs137 </a:t>
            </a:r>
            <a:r>
              <a:rPr lang="en-US" altLang="zh-CN" sz="2800" dirty="0"/>
              <a:t>source</a:t>
            </a:r>
            <a:endParaRPr lang="en-US" altLang="zh-CN" dirty="0">
              <a:solidFill>
                <a:schemeClr val="tx1">
                  <a:lumMod val="75000"/>
                  <a:lumOff val="25000"/>
                </a:schemeClr>
              </a:solidFill>
              <a:cs typeface="+mn-ea"/>
              <a:sym typeface="+mn-lt"/>
            </a:endParaRPr>
          </a:p>
        </p:txBody>
      </p:sp>
      <p:sp>
        <p:nvSpPr>
          <p:cNvPr id="50" name="泪滴形 49"/>
          <p:cNvSpPr/>
          <p:nvPr/>
        </p:nvSpPr>
        <p:spPr>
          <a:xfrm rot="8100000">
            <a:off x="1254803" y="1973581"/>
            <a:ext cx="1423035" cy="1423035"/>
          </a:xfrm>
          <a:prstGeom prst="teardrop">
            <a:avLst/>
          </a:prstGeom>
          <a:solidFill>
            <a:srgbClr val="1B4367"/>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dirty="0">
              <a:cs typeface="+mn-ea"/>
              <a:sym typeface="+mn-lt"/>
            </a:endParaRPr>
          </a:p>
        </p:txBody>
      </p:sp>
      <p:sp>
        <p:nvSpPr>
          <p:cNvPr id="19" name="文本框 15"/>
          <p:cNvSpPr txBox="1"/>
          <p:nvPr/>
        </p:nvSpPr>
        <p:spPr>
          <a:xfrm>
            <a:off x="6806455" y="660326"/>
            <a:ext cx="2273601" cy="441211"/>
          </a:xfrm>
          <a:prstGeom prst="rect">
            <a:avLst/>
          </a:prstGeom>
          <a:noFill/>
        </p:spPr>
        <p:txBody>
          <a:bodyPr wrap="square" lIns="91440" tIns="45720" rIns="91440" bIns="45720" rtlCol="0">
            <a:spAutoFit/>
          </a:bodyPr>
          <a:lstStyle/>
          <a:p>
            <a:r>
              <a:rPr lang="zh-CN" altLang="en-US" sz="2267" b="1" dirty="0" smtClean="0">
                <a:solidFill>
                  <a:srgbClr val="1B4367"/>
                </a:solidFill>
                <a:cs typeface="+mn-ea"/>
                <a:sym typeface="+mn-lt"/>
              </a:rPr>
              <a:t>单一放射源测试</a:t>
            </a:r>
            <a:endParaRPr lang="zh-CN" altLang="en-US" sz="2267" b="1" dirty="0">
              <a:solidFill>
                <a:srgbClr val="1B4367"/>
              </a:solidFill>
              <a:cs typeface="+mn-ea"/>
              <a:sym typeface="+mn-lt"/>
            </a:endParaRPr>
          </a:p>
        </p:txBody>
      </p:sp>
      <p:sp>
        <p:nvSpPr>
          <p:cNvPr id="20" name="TextBox 1210"/>
          <p:cNvSpPr/>
          <p:nvPr/>
        </p:nvSpPr>
        <p:spPr>
          <a:xfrm>
            <a:off x="1449994" y="3864863"/>
            <a:ext cx="1032655" cy="461665"/>
          </a:xfrm>
          <a:prstGeom prst="rect">
            <a:avLst/>
          </a:prstGeom>
          <a:noFill/>
          <a:ln w="9525">
            <a:noFill/>
            <a:miter/>
          </a:ln>
          <a:extLst>
            <a:ext uri="{909E8E84-426E-40DD-AFC4-6F175D3DCCD1}">
              <a14:hiddenFill xmlns:a14="http://schemas.microsoft.com/office/drawing/2010/main">
                <a:solidFill>
                  <a:srgbClr val="5CA0B4"/>
                </a:solidFill>
              </a14:hiddenFill>
            </a:ext>
          </a:extLst>
        </p:spPr>
        <p:txBody>
          <a:bodyPr wrap="none" lIns="91440" tIns="45720" rIns="91440" bIns="45720">
            <a:spAutoFit/>
          </a:bodyPr>
          <a:lstStyle/>
          <a:p>
            <a:pPr lvl="0" algn="ctr"/>
            <a:r>
              <a:rPr lang="en-US" altLang="zh-CN" sz="2400" b="1" dirty="0" smtClean="0">
                <a:solidFill>
                  <a:srgbClr val="1B4367"/>
                </a:solidFill>
                <a:cs typeface="+mn-ea"/>
                <a:sym typeface="+mn-lt"/>
              </a:rPr>
              <a:t>Cs-137</a:t>
            </a:r>
            <a:endParaRPr lang="zh-CN" altLang="en-US" sz="2400" b="1" dirty="0">
              <a:solidFill>
                <a:srgbClr val="1B4367"/>
              </a:solidFill>
              <a:cs typeface="+mn-ea"/>
              <a:sym typeface="+mn-lt"/>
            </a:endParaRPr>
          </a:p>
        </p:txBody>
      </p:sp>
      <p:sp>
        <p:nvSpPr>
          <p:cNvPr id="21" name="文本框 8"/>
          <p:cNvSpPr txBox="1"/>
          <p:nvPr/>
        </p:nvSpPr>
        <p:spPr>
          <a:xfrm>
            <a:off x="812638" y="4167723"/>
            <a:ext cx="2307364" cy="1384995"/>
          </a:xfrm>
          <a:prstGeom prst="rect">
            <a:avLst/>
          </a:prstGeom>
          <a:noFill/>
          <a:ln>
            <a:noFill/>
          </a:ln>
          <a:extLst>
            <a:ext uri="{909E8E84-426E-40DD-AFC4-6F175D3DCCD1}">
              <a14:hiddenFill xmlns:a14="http://schemas.microsoft.com/office/drawing/2010/main">
                <a:solidFill>
                  <a:srgbClr val="5CA0B4"/>
                </a:solidFill>
              </a14:hiddenFill>
            </a:ext>
          </a:extLst>
        </p:spPr>
        <p:txBody>
          <a:bodyPr wrap="square" lIns="91440" tIns="45720" rIns="91440" bIns="45720" rtlCol="0">
            <a:spAutoFit/>
          </a:bodyPr>
          <a:lstStyle/>
          <a:p>
            <a:pPr algn="ctr"/>
            <a:r>
              <a:rPr lang="en-US" altLang="zh-CN" sz="2800" dirty="0"/>
              <a:t>Energy spectra gained from Cs137 source</a:t>
            </a:r>
            <a:endParaRPr lang="en-US" altLang="zh-CN" dirty="0">
              <a:solidFill>
                <a:schemeClr val="tx1">
                  <a:lumMod val="75000"/>
                  <a:lumOff val="25000"/>
                </a:schemeClr>
              </a:solidFill>
              <a:cs typeface="+mn-ea"/>
              <a:sym typeface="+mn-lt"/>
            </a:endParaRPr>
          </a:p>
        </p:txBody>
      </p:sp>
      <p:sp>
        <p:nvSpPr>
          <p:cNvPr id="32" name="Freeform 39"/>
          <p:cNvSpPr>
            <a:spLocks noEditPoints="1"/>
          </p:cNvSpPr>
          <p:nvPr/>
        </p:nvSpPr>
        <p:spPr bwMode="auto">
          <a:xfrm>
            <a:off x="1499304" y="2258676"/>
            <a:ext cx="938290" cy="852843"/>
          </a:xfrm>
          <a:custGeom>
            <a:avLst/>
            <a:gdLst>
              <a:gd name="T0" fmla="*/ 1359755563 w 96"/>
              <a:gd name="T1" fmla="*/ 182491662 h 90"/>
              <a:gd name="T2" fmla="*/ 1286251790 w 96"/>
              <a:gd name="T3" fmla="*/ 383235906 h 90"/>
              <a:gd name="T4" fmla="*/ 1451628856 w 96"/>
              <a:gd name="T5" fmla="*/ 638729355 h 90"/>
              <a:gd name="T6" fmla="*/ 1506754544 w 96"/>
              <a:gd name="T7" fmla="*/ 693474293 h 90"/>
              <a:gd name="T8" fmla="*/ 1690505412 w 96"/>
              <a:gd name="T9" fmla="*/ 821221017 h 90"/>
              <a:gd name="T10" fmla="*/ 1506754544 w 96"/>
              <a:gd name="T11" fmla="*/ 948967742 h 90"/>
              <a:gd name="T12" fmla="*/ 1451628856 w 96"/>
              <a:gd name="T13" fmla="*/ 1003712679 h 90"/>
              <a:gd name="T14" fmla="*/ 1286251790 w 96"/>
              <a:gd name="T15" fmla="*/ 1259206129 h 90"/>
              <a:gd name="T16" fmla="*/ 1359755563 w 96"/>
              <a:gd name="T17" fmla="*/ 1459950372 h 90"/>
              <a:gd name="T18" fmla="*/ 1084127121 w 96"/>
              <a:gd name="T19" fmla="*/ 1423449479 h 90"/>
              <a:gd name="T20" fmla="*/ 1010627630 w 96"/>
              <a:gd name="T21" fmla="*/ 1386952854 h 90"/>
              <a:gd name="T22" fmla="*/ 753377272 w 96"/>
              <a:gd name="T23" fmla="*/ 1386952854 h 90"/>
              <a:gd name="T24" fmla="*/ 679877782 w 96"/>
              <a:gd name="T25" fmla="*/ 1423449479 h 90"/>
              <a:gd name="T26" fmla="*/ 404249339 w 96"/>
              <a:gd name="T27" fmla="*/ 1459950372 h 90"/>
              <a:gd name="T28" fmla="*/ 477753112 w 96"/>
              <a:gd name="T29" fmla="*/ 1259206129 h 90"/>
              <a:gd name="T30" fmla="*/ 312376047 w 96"/>
              <a:gd name="T31" fmla="*/ 1003712679 h 90"/>
              <a:gd name="T32" fmla="*/ 257250358 w 96"/>
              <a:gd name="T33" fmla="*/ 948967742 h 90"/>
              <a:gd name="T34" fmla="*/ 73499490 w 96"/>
              <a:gd name="T35" fmla="*/ 821221017 h 90"/>
              <a:gd name="T36" fmla="*/ 257250358 w 96"/>
              <a:gd name="T37" fmla="*/ 693474293 h 90"/>
              <a:gd name="T38" fmla="*/ 312376047 w 96"/>
              <a:gd name="T39" fmla="*/ 638729355 h 90"/>
              <a:gd name="T40" fmla="*/ 477753112 w 96"/>
              <a:gd name="T41" fmla="*/ 383235906 h 90"/>
              <a:gd name="T42" fmla="*/ 404249339 w 96"/>
              <a:gd name="T43" fmla="*/ 182491662 h 90"/>
              <a:gd name="T44" fmla="*/ 679877782 w 96"/>
              <a:gd name="T45" fmla="*/ 218992556 h 90"/>
              <a:gd name="T46" fmla="*/ 753377272 w 96"/>
              <a:gd name="T47" fmla="*/ 255489181 h 90"/>
              <a:gd name="T48" fmla="*/ 1010627630 w 96"/>
              <a:gd name="T49" fmla="*/ 255489181 h 90"/>
              <a:gd name="T50" fmla="*/ 1084127121 w 96"/>
              <a:gd name="T51" fmla="*/ 218992556 h 90"/>
              <a:gd name="T52" fmla="*/ 882002451 w 96"/>
              <a:gd name="T53" fmla="*/ 1259206129 h 90"/>
              <a:gd name="T54" fmla="*/ 882002451 w 96"/>
              <a:gd name="T55" fmla="*/ 383235906 h 90"/>
              <a:gd name="T56" fmla="*/ 882002451 w 96"/>
              <a:gd name="T57" fmla="*/ 1259206129 h 90"/>
              <a:gd name="T58" fmla="*/ 1029001432 w 96"/>
              <a:gd name="T59" fmla="*/ 182491662 h 90"/>
              <a:gd name="T60" fmla="*/ 735003470 w 96"/>
              <a:gd name="T61" fmla="*/ 182491662 h 90"/>
              <a:gd name="T62" fmla="*/ 312376047 w 96"/>
              <a:gd name="T63" fmla="*/ 164243350 h 90"/>
              <a:gd name="T64" fmla="*/ 257250358 w 96"/>
              <a:gd name="T65" fmla="*/ 620476774 h 90"/>
              <a:gd name="T66" fmla="*/ 0 w 96"/>
              <a:gd name="T67" fmla="*/ 821221017 h 90"/>
              <a:gd name="T68" fmla="*/ 257250358 w 96"/>
              <a:gd name="T69" fmla="*/ 1021965261 h 90"/>
              <a:gd name="T70" fmla="*/ 312376047 w 96"/>
              <a:gd name="T71" fmla="*/ 1496446997 h 90"/>
              <a:gd name="T72" fmla="*/ 735003470 w 96"/>
              <a:gd name="T73" fmla="*/ 1459950372 h 90"/>
              <a:gd name="T74" fmla="*/ 1029001432 w 96"/>
              <a:gd name="T75" fmla="*/ 1459950372 h 90"/>
              <a:gd name="T76" fmla="*/ 1451628856 w 96"/>
              <a:gd name="T77" fmla="*/ 1496446997 h 90"/>
              <a:gd name="T78" fmla="*/ 1506754544 w 96"/>
              <a:gd name="T79" fmla="*/ 1021965261 h 90"/>
              <a:gd name="T80" fmla="*/ 1764004902 w 96"/>
              <a:gd name="T81" fmla="*/ 821221017 h 90"/>
              <a:gd name="T82" fmla="*/ 1506754544 w 96"/>
              <a:gd name="T83" fmla="*/ 620476774 h 90"/>
              <a:gd name="T84" fmla="*/ 1451628856 w 96"/>
              <a:gd name="T85" fmla="*/ 145995037 h 90"/>
              <a:gd name="T86" fmla="*/ 882002451 w 96"/>
              <a:gd name="T87" fmla="*/ 1186208610 h 90"/>
              <a:gd name="T88" fmla="*/ 882002451 w 96"/>
              <a:gd name="T89" fmla="*/ 456233424 h 90"/>
              <a:gd name="T90" fmla="*/ 882002451 w 96"/>
              <a:gd name="T91" fmla="*/ 1186208610 h 9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96" h="90">
                <a:moveTo>
                  <a:pt x="65" y="5"/>
                </a:moveTo>
                <a:cubicBezTo>
                  <a:pt x="69" y="6"/>
                  <a:pt x="72" y="8"/>
                  <a:pt x="74" y="10"/>
                </a:cubicBezTo>
                <a:cubicBezTo>
                  <a:pt x="71" y="19"/>
                  <a:pt x="71" y="19"/>
                  <a:pt x="71" y="19"/>
                </a:cubicBezTo>
                <a:cubicBezTo>
                  <a:pt x="70" y="21"/>
                  <a:pt x="70" y="21"/>
                  <a:pt x="70" y="21"/>
                </a:cubicBezTo>
                <a:cubicBezTo>
                  <a:pt x="72" y="23"/>
                  <a:pt x="72" y="23"/>
                  <a:pt x="72" y="23"/>
                </a:cubicBezTo>
                <a:cubicBezTo>
                  <a:pt x="75" y="27"/>
                  <a:pt x="77" y="31"/>
                  <a:pt x="79" y="35"/>
                </a:cubicBezTo>
                <a:cubicBezTo>
                  <a:pt x="79" y="38"/>
                  <a:pt x="79" y="38"/>
                  <a:pt x="79" y="38"/>
                </a:cubicBezTo>
                <a:cubicBezTo>
                  <a:pt x="82" y="38"/>
                  <a:pt x="82" y="38"/>
                  <a:pt x="82" y="38"/>
                </a:cubicBezTo>
                <a:cubicBezTo>
                  <a:pt x="92" y="40"/>
                  <a:pt x="92" y="40"/>
                  <a:pt x="92" y="40"/>
                </a:cubicBezTo>
                <a:cubicBezTo>
                  <a:pt x="92" y="42"/>
                  <a:pt x="92" y="43"/>
                  <a:pt x="92" y="45"/>
                </a:cubicBezTo>
                <a:cubicBezTo>
                  <a:pt x="92" y="47"/>
                  <a:pt x="92" y="48"/>
                  <a:pt x="92" y="50"/>
                </a:cubicBezTo>
                <a:cubicBezTo>
                  <a:pt x="82" y="52"/>
                  <a:pt x="82" y="52"/>
                  <a:pt x="82" y="52"/>
                </a:cubicBezTo>
                <a:cubicBezTo>
                  <a:pt x="79" y="52"/>
                  <a:pt x="79" y="52"/>
                  <a:pt x="79" y="52"/>
                </a:cubicBezTo>
                <a:cubicBezTo>
                  <a:pt x="79" y="55"/>
                  <a:pt x="79" y="55"/>
                  <a:pt x="79" y="55"/>
                </a:cubicBezTo>
                <a:cubicBezTo>
                  <a:pt x="77" y="59"/>
                  <a:pt x="75" y="63"/>
                  <a:pt x="72" y="67"/>
                </a:cubicBezTo>
                <a:cubicBezTo>
                  <a:pt x="70" y="69"/>
                  <a:pt x="70" y="69"/>
                  <a:pt x="70" y="69"/>
                </a:cubicBezTo>
                <a:cubicBezTo>
                  <a:pt x="71" y="71"/>
                  <a:pt x="71" y="71"/>
                  <a:pt x="71" y="71"/>
                </a:cubicBezTo>
                <a:cubicBezTo>
                  <a:pt x="74" y="80"/>
                  <a:pt x="74" y="80"/>
                  <a:pt x="74" y="80"/>
                </a:cubicBezTo>
                <a:cubicBezTo>
                  <a:pt x="72" y="82"/>
                  <a:pt x="69" y="84"/>
                  <a:pt x="65" y="85"/>
                </a:cubicBezTo>
                <a:cubicBezTo>
                  <a:pt x="59" y="78"/>
                  <a:pt x="59" y="78"/>
                  <a:pt x="59" y="78"/>
                </a:cubicBezTo>
                <a:cubicBezTo>
                  <a:pt x="57" y="76"/>
                  <a:pt x="57" y="76"/>
                  <a:pt x="57" y="76"/>
                </a:cubicBezTo>
                <a:cubicBezTo>
                  <a:pt x="55" y="76"/>
                  <a:pt x="55" y="76"/>
                  <a:pt x="55" y="76"/>
                </a:cubicBezTo>
                <a:cubicBezTo>
                  <a:pt x="53" y="77"/>
                  <a:pt x="50" y="77"/>
                  <a:pt x="48" y="77"/>
                </a:cubicBezTo>
                <a:cubicBezTo>
                  <a:pt x="46" y="77"/>
                  <a:pt x="43" y="77"/>
                  <a:pt x="41" y="76"/>
                </a:cubicBezTo>
                <a:cubicBezTo>
                  <a:pt x="39" y="76"/>
                  <a:pt x="39" y="76"/>
                  <a:pt x="39" y="76"/>
                </a:cubicBezTo>
                <a:cubicBezTo>
                  <a:pt x="37" y="78"/>
                  <a:pt x="37" y="78"/>
                  <a:pt x="37" y="78"/>
                </a:cubicBezTo>
                <a:cubicBezTo>
                  <a:pt x="31" y="85"/>
                  <a:pt x="31" y="85"/>
                  <a:pt x="31" y="85"/>
                </a:cubicBezTo>
                <a:cubicBezTo>
                  <a:pt x="27" y="84"/>
                  <a:pt x="25" y="82"/>
                  <a:pt x="22" y="80"/>
                </a:cubicBezTo>
                <a:cubicBezTo>
                  <a:pt x="25" y="71"/>
                  <a:pt x="25" y="71"/>
                  <a:pt x="25" y="71"/>
                </a:cubicBezTo>
                <a:cubicBezTo>
                  <a:pt x="26" y="69"/>
                  <a:pt x="26" y="69"/>
                  <a:pt x="26" y="69"/>
                </a:cubicBezTo>
                <a:cubicBezTo>
                  <a:pt x="24" y="67"/>
                  <a:pt x="24" y="67"/>
                  <a:pt x="24" y="67"/>
                </a:cubicBezTo>
                <a:cubicBezTo>
                  <a:pt x="21" y="63"/>
                  <a:pt x="19" y="59"/>
                  <a:pt x="17" y="55"/>
                </a:cubicBezTo>
                <a:cubicBezTo>
                  <a:pt x="17" y="52"/>
                  <a:pt x="17" y="52"/>
                  <a:pt x="17" y="52"/>
                </a:cubicBezTo>
                <a:cubicBezTo>
                  <a:pt x="14" y="52"/>
                  <a:pt x="14" y="52"/>
                  <a:pt x="14" y="52"/>
                </a:cubicBezTo>
                <a:cubicBezTo>
                  <a:pt x="4" y="50"/>
                  <a:pt x="4" y="50"/>
                  <a:pt x="4" y="50"/>
                </a:cubicBezTo>
                <a:cubicBezTo>
                  <a:pt x="4" y="48"/>
                  <a:pt x="4" y="47"/>
                  <a:pt x="4" y="45"/>
                </a:cubicBezTo>
                <a:cubicBezTo>
                  <a:pt x="4" y="43"/>
                  <a:pt x="4" y="42"/>
                  <a:pt x="4" y="40"/>
                </a:cubicBezTo>
                <a:cubicBezTo>
                  <a:pt x="14" y="38"/>
                  <a:pt x="14" y="38"/>
                  <a:pt x="14" y="38"/>
                </a:cubicBezTo>
                <a:cubicBezTo>
                  <a:pt x="17" y="38"/>
                  <a:pt x="17" y="38"/>
                  <a:pt x="17" y="38"/>
                </a:cubicBezTo>
                <a:cubicBezTo>
                  <a:pt x="17" y="35"/>
                  <a:pt x="17" y="35"/>
                  <a:pt x="17" y="35"/>
                </a:cubicBezTo>
                <a:cubicBezTo>
                  <a:pt x="19" y="31"/>
                  <a:pt x="21" y="27"/>
                  <a:pt x="24" y="23"/>
                </a:cubicBezTo>
                <a:cubicBezTo>
                  <a:pt x="26" y="21"/>
                  <a:pt x="26" y="21"/>
                  <a:pt x="26" y="21"/>
                </a:cubicBezTo>
                <a:cubicBezTo>
                  <a:pt x="25" y="19"/>
                  <a:pt x="25" y="19"/>
                  <a:pt x="25" y="19"/>
                </a:cubicBezTo>
                <a:cubicBezTo>
                  <a:pt x="22" y="10"/>
                  <a:pt x="22" y="10"/>
                  <a:pt x="22" y="10"/>
                </a:cubicBezTo>
                <a:cubicBezTo>
                  <a:pt x="24" y="8"/>
                  <a:pt x="27" y="6"/>
                  <a:pt x="31" y="5"/>
                </a:cubicBezTo>
                <a:cubicBezTo>
                  <a:pt x="37" y="12"/>
                  <a:pt x="37" y="12"/>
                  <a:pt x="37" y="12"/>
                </a:cubicBezTo>
                <a:cubicBezTo>
                  <a:pt x="39" y="14"/>
                  <a:pt x="39" y="14"/>
                  <a:pt x="39" y="14"/>
                </a:cubicBezTo>
                <a:cubicBezTo>
                  <a:pt x="41" y="14"/>
                  <a:pt x="41" y="14"/>
                  <a:pt x="41" y="14"/>
                </a:cubicBezTo>
                <a:cubicBezTo>
                  <a:pt x="43" y="13"/>
                  <a:pt x="46" y="13"/>
                  <a:pt x="48" y="13"/>
                </a:cubicBezTo>
                <a:cubicBezTo>
                  <a:pt x="50" y="13"/>
                  <a:pt x="53" y="13"/>
                  <a:pt x="55" y="14"/>
                </a:cubicBezTo>
                <a:cubicBezTo>
                  <a:pt x="57" y="14"/>
                  <a:pt x="57" y="14"/>
                  <a:pt x="57" y="14"/>
                </a:cubicBezTo>
                <a:cubicBezTo>
                  <a:pt x="59" y="12"/>
                  <a:pt x="59" y="12"/>
                  <a:pt x="59" y="12"/>
                </a:cubicBezTo>
                <a:cubicBezTo>
                  <a:pt x="65" y="5"/>
                  <a:pt x="65" y="5"/>
                  <a:pt x="65" y="5"/>
                </a:cubicBezTo>
                <a:moveTo>
                  <a:pt x="48" y="69"/>
                </a:moveTo>
                <a:cubicBezTo>
                  <a:pt x="61" y="69"/>
                  <a:pt x="72" y="58"/>
                  <a:pt x="72" y="45"/>
                </a:cubicBezTo>
                <a:cubicBezTo>
                  <a:pt x="72" y="32"/>
                  <a:pt x="61" y="21"/>
                  <a:pt x="48" y="21"/>
                </a:cubicBezTo>
                <a:cubicBezTo>
                  <a:pt x="35" y="21"/>
                  <a:pt x="24" y="32"/>
                  <a:pt x="24" y="45"/>
                </a:cubicBezTo>
                <a:cubicBezTo>
                  <a:pt x="24" y="58"/>
                  <a:pt x="35" y="69"/>
                  <a:pt x="48" y="69"/>
                </a:cubicBezTo>
                <a:moveTo>
                  <a:pt x="64" y="0"/>
                </a:moveTo>
                <a:cubicBezTo>
                  <a:pt x="56" y="10"/>
                  <a:pt x="56" y="10"/>
                  <a:pt x="56" y="10"/>
                </a:cubicBezTo>
                <a:cubicBezTo>
                  <a:pt x="53" y="9"/>
                  <a:pt x="51" y="9"/>
                  <a:pt x="48" y="9"/>
                </a:cubicBezTo>
                <a:cubicBezTo>
                  <a:pt x="45" y="9"/>
                  <a:pt x="43" y="9"/>
                  <a:pt x="40" y="10"/>
                </a:cubicBezTo>
                <a:cubicBezTo>
                  <a:pt x="32" y="0"/>
                  <a:pt x="32" y="0"/>
                  <a:pt x="32" y="0"/>
                </a:cubicBezTo>
                <a:cubicBezTo>
                  <a:pt x="26" y="2"/>
                  <a:pt x="21" y="5"/>
                  <a:pt x="17" y="9"/>
                </a:cubicBezTo>
                <a:cubicBezTo>
                  <a:pt x="21" y="21"/>
                  <a:pt x="21" y="21"/>
                  <a:pt x="21" y="21"/>
                </a:cubicBezTo>
                <a:cubicBezTo>
                  <a:pt x="18" y="24"/>
                  <a:pt x="15" y="29"/>
                  <a:pt x="14" y="34"/>
                </a:cubicBezTo>
                <a:cubicBezTo>
                  <a:pt x="1" y="36"/>
                  <a:pt x="1" y="36"/>
                  <a:pt x="1" y="36"/>
                </a:cubicBezTo>
                <a:cubicBezTo>
                  <a:pt x="0" y="39"/>
                  <a:pt x="0" y="42"/>
                  <a:pt x="0" y="45"/>
                </a:cubicBezTo>
                <a:cubicBezTo>
                  <a:pt x="0" y="48"/>
                  <a:pt x="0" y="51"/>
                  <a:pt x="1" y="54"/>
                </a:cubicBezTo>
                <a:cubicBezTo>
                  <a:pt x="14" y="56"/>
                  <a:pt x="14" y="56"/>
                  <a:pt x="14" y="56"/>
                </a:cubicBezTo>
                <a:cubicBezTo>
                  <a:pt x="15" y="61"/>
                  <a:pt x="18" y="66"/>
                  <a:pt x="21" y="69"/>
                </a:cubicBezTo>
                <a:cubicBezTo>
                  <a:pt x="17" y="82"/>
                  <a:pt x="17" y="82"/>
                  <a:pt x="17" y="82"/>
                </a:cubicBezTo>
                <a:cubicBezTo>
                  <a:pt x="21" y="85"/>
                  <a:pt x="26" y="88"/>
                  <a:pt x="32" y="90"/>
                </a:cubicBezTo>
                <a:cubicBezTo>
                  <a:pt x="40" y="80"/>
                  <a:pt x="40" y="80"/>
                  <a:pt x="40" y="80"/>
                </a:cubicBezTo>
                <a:cubicBezTo>
                  <a:pt x="43" y="81"/>
                  <a:pt x="45" y="81"/>
                  <a:pt x="48" y="81"/>
                </a:cubicBezTo>
                <a:cubicBezTo>
                  <a:pt x="51" y="81"/>
                  <a:pt x="53" y="81"/>
                  <a:pt x="56" y="80"/>
                </a:cubicBezTo>
                <a:cubicBezTo>
                  <a:pt x="64" y="90"/>
                  <a:pt x="64" y="90"/>
                  <a:pt x="64" y="90"/>
                </a:cubicBezTo>
                <a:cubicBezTo>
                  <a:pt x="70" y="88"/>
                  <a:pt x="75" y="85"/>
                  <a:pt x="79" y="82"/>
                </a:cubicBezTo>
                <a:cubicBezTo>
                  <a:pt x="75" y="69"/>
                  <a:pt x="75" y="69"/>
                  <a:pt x="75" y="69"/>
                </a:cubicBezTo>
                <a:cubicBezTo>
                  <a:pt x="78" y="66"/>
                  <a:pt x="81" y="61"/>
                  <a:pt x="82" y="56"/>
                </a:cubicBezTo>
                <a:cubicBezTo>
                  <a:pt x="95" y="54"/>
                  <a:pt x="95" y="54"/>
                  <a:pt x="95" y="54"/>
                </a:cubicBezTo>
                <a:cubicBezTo>
                  <a:pt x="96" y="51"/>
                  <a:pt x="96" y="48"/>
                  <a:pt x="96" y="45"/>
                </a:cubicBezTo>
                <a:cubicBezTo>
                  <a:pt x="96" y="42"/>
                  <a:pt x="96" y="39"/>
                  <a:pt x="95" y="36"/>
                </a:cubicBezTo>
                <a:cubicBezTo>
                  <a:pt x="82" y="34"/>
                  <a:pt x="82" y="34"/>
                  <a:pt x="82" y="34"/>
                </a:cubicBezTo>
                <a:cubicBezTo>
                  <a:pt x="81" y="29"/>
                  <a:pt x="78" y="24"/>
                  <a:pt x="75" y="21"/>
                </a:cubicBezTo>
                <a:cubicBezTo>
                  <a:pt x="79" y="8"/>
                  <a:pt x="79" y="8"/>
                  <a:pt x="79" y="8"/>
                </a:cubicBezTo>
                <a:cubicBezTo>
                  <a:pt x="75" y="5"/>
                  <a:pt x="70" y="2"/>
                  <a:pt x="64" y="0"/>
                </a:cubicBezTo>
                <a:close/>
                <a:moveTo>
                  <a:pt x="48" y="65"/>
                </a:moveTo>
                <a:cubicBezTo>
                  <a:pt x="37" y="65"/>
                  <a:pt x="28" y="56"/>
                  <a:pt x="28" y="45"/>
                </a:cubicBezTo>
                <a:cubicBezTo>
                  <a:pt x="28" y="34"/>
                  <a:pt x="37" y="25"/>
                  <a:pt x="48" y="25"/>
                </a:cubicBezTo>
                <a:cubicBezTo>
                  <a:pt x="59" y="25"/>
                  <a:pt x="68" y="34"/>
                  <a:pt x="68" y="45"/>
                </a:cubicBezTo>
                <a:cubicBezTo>
                  <a:pt x="68" y="56"/>
                  <a:pt x="59" y="65"/>
                  <a:pt x="48" y="6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zh-CN" altLang="en-US" dirty="0" smtClean="0">
              <a:solidFill>
                <a:prstClr val="black"/>
              </a:solidFill>
              <a:ea typeface="微软雅黑" panose="020B0503020204020204" pitchFamily="34" charset="-122"/>
            </a:endParaRPr>
          </a:p>
        </p:txBody>
      </p:sp>
      <p:graphicFrame>
        <p:nvGraphicFramePr>
          <p:cNvPr id="5" name="对象 4"/>
          <p:cNvGraphicFramePr>
            <a:graphicFrameLocks noChangeAspect="1"/>
          </p:cNvGraphicFramePr>
          <p:nvPr>
            <p:extLst>
              <p:ext uri="{D42A27DB-BD31-4B8C-83A1-F6EECF244321}">
                <p14:modId xmlns:p14="http://schemas.microsoft.com/office/powerpoint/2010/main" val="3554832470"/>
              </p:ext>
            </p:extLst>
          </p:nvPr>
        </p:nvGraphicFramePr>
        <p:xfrm>
          <a:off x="3609915" y="1162226"/>
          <a:ext cx="7286116" cy="4896741"/>
        </p:xfrm>
        <a:graphic>
          <a:graphicData uri="http://schemas.openxmlformats.org/presentationml/2006/ole">
            <mc:AlternateContent xmlns:mc="http://schemas.openxmlformats.org/markup-compatibility/2006">
              <mc:Choice xmlns:v="urn:schemas-microsoft-com:vml" Requires="v">
                <p:oleObj spid="_x0000_s9665" name="Graph" r:id="rId4" imgW="3534661" imgH="2488474" progId="Origin50.Graph">
                  <p:embed/>
                </p:oleObj>
              </mc:Choice>
              <mc:Fallback>
                <p:oleObj name="Graph" r:id="rId4" imgW="3534661" imgH="2488474" progId="Origin50.Graph">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l="6419" t="8017" r="13284" b="5133"/>
                      <a:stretch>
                        <a:fillRect/>
                      </a:stretch>
                    </p:blipFill>
                    <p:spPr bwMode="auto">
                      <a:xfrm>
                        <a:off x="3609915" y="1162226"/>
                        <a:ext cx="7286116" cy="4896741"/>
                      </a:xfrm>
                      <a:prstGeom prst="rect">
                        <a:avLst/>
                      </a:prstGeom>
                      <a:noFill/>
                    </p:spPr>
                  </p:pic>
                </p:oleObj>
              </mc:Fallback>
            </mc:AlternateContent>
          </a:graphicData>
        </a:graphic>
      </p:graphicFrame>
      <p:graphicFrame>
        <p:nvGraphicFramePr>
          <p:cNvPr id="10" name="对象 9"/>
          <p:cNvGraphicFramePr>
            <a:graphicFrameLocks noChangeAspect="1"/>
          </p:cNvGraphicFramePr>
          <p:nvPr>
            <p:extLst>
              <p:ext uri="{D42A27DB-BD31-4B8C-83A1-F6EECF244321}">
                <p14:modId xmlns:p14="http://schemas.microsoft.com/office/powerpoint/2010/main" val="2254322165"/>
              </p:ext>
            </p:extLst>
          </p:nvPr>
        </p:nvGraphicFramePr>
        <p:xfrm>
          <a:off x="3580054" y="1078693"/>
          <a:ext cx="8065846" cy="5102660"/>
        </p:xfrm>
        <a:graphic>
          <a:graphicData uri="http://schemas.openxmlformats.org/presentationml/2006/ole">
            <mc:AlternateContent xmlns:mc="http://schemas.openxmlformats.org/markup-compatibility/2006">
              <mc:Choice xmlns:v="urn:schemas-microsoft-com:vml" Requires="v">
                <p:oleObj spid="_x0000_s9666" name="Graph" r:id="rId6" imgW="3534661" imgH="2488474" progId="Origin50.Graph">
                  <p:embed/>
                </p:oleObj>
              </mc:Choice>
              <mc:Fallback>
                <p:oleObj name="Graph" r:id="rId6" imgW="3534661" imgH="2488474" progId="Origin50.Graph">
                  <p:embed/>
                  <p:pic>
                    <p:nvPicPr>
                      <p:cNvPr id="0" name="Object 15"/>
                      <p:cNvPicPr>
                        <a:picLocks noChangeAspect="1" noChangeArrowheads="1"/>
                      </p:cNvPicPr>
                      <p:nvPr/>
                    </p:nvPicPr>
                    <p:blipFill>
                      <a:blip r:embed="rId7">
                        <a:extLst>
                          <a:ext uri="{28A0092B-C50C-407E-A947-70E740481C1C}">
                            <a14:useLocalDpi xmlns:a14="http://schemas.microsoft.com/office/drawing/2010/main" val="0"/>
                          </a:ext>
                        </a:extLst>
                      </a:blip>
                      <a:srcRect l="6104" t="7397" r="9085" b="4082"/>
                      <a:stretch>
                        <a:fillRect/>
                      </a:stretch>
                    </p:blipFill>
                    <p:spPr bwMode="auto">
                      <a:xfrm>
                        <a:off x="3580054" y="1078693"/>
                        <a:ext cx="8065846" cy="5102660"/>
                      </a:xfrm>
                      <a:prstGeom prst="rect">
                        <a:avLst/>
                      </a:prstGeom>
                      <a:solidFill>
                        <a:schemeClr val="bg1"/>
                      </a:solidFill>
                    </p:spPr>
                  </p:pic>
                </p:oleObj>
              </mc:Fallback>
            </mc:AlternateContent>
          </a:graphicData>
        </a:graphic>
      </p:graphicFrame>
      <p:sp>
        <p:nvSpPr>
          <p:cNvPr id="33" name="文本框 8"/>
          <p:cNvSpPr txBox="1"/>
          <p:nvPr/>
        </p:nvSpPr>
        <p:spPr>
          <a:xfrm>
            <a:off x="901332" y="4271153"/>
            <a:ext cx="2307364" cy="1384995"/>
          </a:xfrm>
          <a:prstGeom prst="rect">
            <a:avLst/>
          </a:prstGeom>
          <a:solidFill>
            <a:schemeClr val="bg1"/>
          </a:solidFill>
          <a:ln>
            <a:noFill/>
          </a:ln>
          <a:extLst/>
        </p:spPr>
        <p:txBody>
          <a:bodyPr wrap="square" lIns="91440" tIns="45720" rIns="91440" bIns="45720" rtlCol="0">
            <a:spAutoFit/>
          </a:bodyPr>
          <a:lstStyle/>
          <a:p>
            <a:pPr algn="ctr"/>
            <a:r>
              <a:rPr lang="en-US" altLang="zh-CN" sz="2800" dirty="0"/>
              <a:t>Energy spectra gained from </a:t>
            </a:r>
            <a:r>
              <a:rPr lang="en-US" altLang="zh-CN" sz="2800" dirty="0" smtClean="0"/>
              <a:t>Am241 </a:t>
            </a:r>
            <a:r>
              <a:rPr lang="en-US" altLang="zh-CN" sz="2800" dirty="0"/>
              <a:t>source</a:t>
            </a:r>
            <a:endParaRPr lang="en-US" altLang="zh-CN" dirty="0">
              <a:solidFill>
                <a:schemeClr val="tx1">
                  <a:lumMod val="75000"/>
                  <a:lumOff val="25000"/>
                </a:schemeClr>
              </a:solidFill>
              <a:cs typeface="+mn-ea"/>
              <a:sym typeface="+mn-lt"/>
            </a:endParaRPr>
          </a:p>
        </p:txBody>
      </p:sp>
      <p:sp>
        <p:nvSpPr>
          <p:cNvPr id="34" name="TextBox 1210"/>
          <p:cNvSpPr/>
          <p:nvPr/>
        </p:nvSpPr>
        <p:spPr>
          <a:xfrm>
            <a:off x="1422759" y="3809488"/>
            <a:ext cx="1181735" cy="461665"/>
          </a:xfrm>
          <a:prstGeom prst="rect">
            <a:avLst/>
          </a:prstGeom>
          <a:solidFill>
            <a:schemeClr val="bg1"/>
          </a:solidFill>
          <a:ln w="9525">
            <a:noFill/>
            <a:miter/>
          </a:ln>
          <a:extLst/>
        </p:spPr>
        <p:txBody>
          <a:bodyPr wrap="none" lIns="91440" tIns="45720" rIns="91440" bIns="45720">
            <a:spAutoFit/>
          </a:bodyPr>
          <a:lstStyle/>
          <a:p>
            <a:pPr lvl="0" algn="ctr"/>
            <a:r>
              <a:rPr lang="en-US" altLang="zh-CN" sz="2400" b="1" dirty="0" smtClean="0">
                <a:solidFill>
                  <a:srgbClr val="1B4367"/>
                </a:solidFill>
                <a:cs typeface="+mn-ea"/>
                <a:sym typeface="+mn-lt"/>
              </a:rPr>
              <a:t>Am-241</a:t>
            </a:r>
            <a:endParaRPr lang="zh-CN" altLang="en-US" sz="2400" b="1" dirty="0">
              <a:solidFill>
                <a:srgbClr val="1B4367"/>
              </a:solidFill>
              <a:cs typeface="+mn-ea"/>
              <a:sym typeface="+mn-lt"/>
            </a:endParaRPr>
          </a:p>
        </p:txBody>
      </p:sp>
      <p:sp>
        <p:nvSpPr>
          <p:cNvPr id="12" name="矩形 11">
            <a:extLst>
              <a:ext uri="{FF2B5EF4-FFF2-40B4-BE49-F238E27FC236}">
                <a16:creationId xmlns:a16="http://schemas.microsoft.com/office/drawing/2014/main" id="{C3A9B532-8A6E-4525-9E54-CE31A9671361}"/>
              </a:ext>
            </a:extLst>
          </p:cNvPr>
          <p:cNvSpPr/>
          <p:nvPr/>
        </p:nvSpPr>
        <p:spPr>
          <a:xfrm>
            <a:off x="-1" y="6690993"/>
            <a:ext cx="12207499" cy="167008"/>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13" name="文本框 112">
            <a:extLst>
              <a:ext uri="{FF2B5EF4-FFF2-40B4-BE49-F238E27FC236}">
                <a16:creationId xmlns:a16="http://schemas.microsoft.com/office/drawing/2014/main" id="{EBF7E833-BCE1-41B2-873D-355B8AA93460}"/>
              </a:ext>
            </a:extLst>
          </p:cNvPr>
          <p:cNvSpPr txBox="1">
            <a:spLocks noChangeArrowheads="1"/>
          </p:cNvSpPr>
          <p:nvPr/>
        </p:nvSpPr>
        <p:spPr bwMode="auto">
          <a:xfrm>
            <a:off x="3238535" y="6414784"/>
            <a:ext cx="5730426"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9pPr>
          </a:lstStyle>
          <a:p>
            <a:pPr algn="ctr">
              <a:lnSpc>
                <a:spcPct val="100000"/>
              </a:lnSpc>
              <a:spcBef>
                <a:spcPct val="0"/>
              </a:spcBef>
              <a:buNone/>
            </a:pPr>
            <a:r>
              <a:rPr lang="zh-CN" altLang="en-US" sz="1350" dirty="0">
                <a:latin typeface="华文楷体" panose="02010600040101010101" pitchFamily="2" charset="-122"/>
                <a:ea typeface="华文楷体" panose="02010600040101010101" pitchFamily="2" charset="-122"/>
              </a:rPr>
              <a:t>全国核电子学与核探测技术学术年会</a:t>
            </a:r>
            <a:endParaRPr lang="en-US" altLang="zh-CN" sz="1350" dirty="0">
              <a:latin typeface="华文楷体" panose="02010600040101010101" pitchFamily="2" charset="-122"/>
              <a:ea typeface="华文楷体" panose="02010600040101010101" pitchFamily="2" charset="-122"/>
            </a:endParaRPr>
          </a:p>
        </p:txBody>
      </p:sp>
      <p:sp>
        <p:nvSpPr>
          <p:cNvPr id="28" name="文本框 27"/>
          <p:cNvSpPr txBox="1"/>
          <p:nvPr/>
        </p:nvSpPr>
        <p:spPr>
          <a:xfrm>
            <a:off x="1002496" y="250499"/>
            <a:ext cx="2029651" cy="400110"/>
          </a:xfrm>
          <a:prstGeom prst="rect">
            <a:avLst/>
          </a:prstGeom>
          <a:noFill/>
        </p:spPr>
        <p:txBody>
          <a:bodyPr wrap="square" lIns="91440" tIns="45720" rIns="91440" bIns="45720" rtlCol="0">
            <a:spAutoFit/>
          </a:bodyPr>
          <a:lstStyle/>
          <a:p>
            <a:r>
              <a:rPr lang="zh-CN" altLang="en-US" sz="2000" b="1" dirty="0" smtClean="0">
                <a:solidFill>
                  <a:srgbClr val="1B4367">
                    <a:alpha val="30000"/>
                  </a:srgbClr>
                </a:solidFill>
                <a:latin typeface="黑体" panose="02010609060101010101" pitchFamily="49" charset="-122"/>
                <a:ea typeface="黑体" panose="02010609060101010101" pitchFamily="49" charset="-122"/>
                <a:cs typeface="+mn-ea"/>
                <a:sym typeface="+mn-lt"/>
              </a:rPr>
              <a:t>研究背景及意义</a:t>
            </a:r>
            <a:endParaRPr lang="zh-CN" altLang="en-US" sz="2000" b="1" dirty="0">
              <a:solidFill>
                <a:srgbClr val="1B4367">
                  <a:alpha val="30000"/>
                </a:srgbClr>
              </a:solidFill>
              <a:latin typeface="黑体" panose="02010609060101010101" pitchFamily="49" charset="-122"/>
              <a:ea typeface="黑体" panose="02010609060101010101" pitchFamily="49" charset="-122"/>
              <a:cs typeface="+mn-ea"/>
              <a:sym typeface="+mn-lt"/>
            </a:endParaRPr>
          </a:p>
        </p:txBody>
      </p:sp>
      <p:cxnSp>
        <p:nvCxnSpPr>
          <p:cNvPr id="36" name="直接连接符 35"/>
          <p:cNvCxnSpPr/>
          <p:nvPr/>
        </p:nvCxnSpPr>
        <p:spPr>
          <a:xfrm>
            <a:off x="1032638" y="876556"/>
            <a:ext cx="640345" cy="0"/>
          </a:xfrm>
          <a:prstGeom prst="line">
            <a:avLst/>
          </a:prstGeom>
          <a:ln w="9525">
            <a:solidFill>
              <a:srgbClr val="1B4367"/>
            </a:solidFill>
          </a:ln>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nvCxnSpPr>
        <p:spPr>
          <a:xfrm>
            <a:off x="0" y="494590"/>
            <a:ext cx="1032638" cy="0"/>
          </a:xfrm>
          <a:prstGeom prst="line">
            <a:avLst/>
          </a:prstGeom>
          <a:ln w="38100">
            <a:solidFill>
              <a:srgbClr val="1B4367"/>
            </a:solidFill>
            <a:prstDash val="solid"/>
          </a:ln>
        </p:spPr>
        <p:style>
          <a:lnRef idx="1">
            <a:schemeClr val="accent1"/>
          </a:lnRef>
          <a:fillRef idx="0">
            <a:schemeClr val="accent1"/>
          </a:fillRef>
          <a:effectRef idx="0">
            <a:schemeClr val="accent1"/>
          </a:effectRef>
          <a:fontRef idx="minor">
            <a:schemeClr val="tx1"/>
          </a:fontRef>
        </p:style>
      </p:cxnSp>
      <p:sp>
        <p:nvSpPr>
          <p:cNvPr id="38" name="文本框 15"/>
          <p:cNvSpPr txBox="1"/>
          <p:nvPr/>
        </p:nvSpPr>
        <p:spPr>
          <a:xfrm>
            <a:off x="4295747" y="290145"/>
            <a:ext cx="1581095" cy="400110"/>
          </a:xfrm>
          <a:prstGeom prst="rect">
            <a:avLst/>
          </a:prstGeom>
          <a:noFill/>
        </p:spPr>
        <p:txBody>
          <a:bodyPr wrap="square" lIns="91440" tIns="45720" rIns="91440" bIns="45720" rtlCol="0">
            <a:spAutoFit/>
          </a:bodyPr>
          <a:lstStyle/>
          <a:p>
            <a:r>
              <a:rPr lang="zh-CN" altLang="en-US" sz="2000" b="1" dirty="0" smtClean="0">
                <a:solidFill>
                  <a:srgbClr val="1B4367">
                    <a:alpha val="30000"/>
                  </a:srgbClr>
                </a:solidFill>
                <a:latin typeface="黑体" panose="02010609060101010101" pitchFamily="49" charset="-122"/>
                <a:ea typeface="黑体" panose="02010609060101010101" pitchFamily="49" charset="-122"/>
                <a:cs typeface="+mn-ea"/>
                <a:sym typeface="+mn-lt"/>
              </a:rPr>
              <a:t>原理与实现</a:t>
            </a:r>
            <a:endParaRPr lang="zh-CN" altLang="en-US" sz="2000" b="1" dirty="0">
              <a:solidFill>
                <a:srgbClr val="1B4367">
                  <a:alpha val="30000"/>
                </a:srgbClr>
              </a:solidFill>
              <a:latin typeface="黑体" panose="02010609060101010101" pitchFamily="49" charset="-122"/>
              <a:ea typeface="黑体" panose="02010609060101010101" pitchFamily="49" charset="-122"/>
              <a:cs typeface="+mn-ea"/>
              <a:sym typeface="+mn-lt"/>
            </a:endParaRPr>
          </a:p>
        </p:txBody>
      </p:sp>
      <p:cxnSp>
        <p:nvCxnSpPr>
          <p:cNvPr id="39" name="直接连接符 38"/>
          <p:cNvCxnSpPr/>
          <p:nvPr/>
        </p:nvCxnSpPr>
        <p:spPr>
          <a:xfrm>
            <a:off x="2938968" y="494590"/>
            <a:ext cx="1255345" cy="0"/>
          </a:xfrm>
          <a:prstGeom prst="line">
            <a:avLst/>
          </a:prstGeom>
          <a:ln w="38100">
            <a:solidFill>
              <a:srgbClr val="1B4367"/>
            </a:solidFill>
            <a:prstDash val="sysDash"/>
          </a:ln>
        </p:spPr>
        <p:style>
          <a:lnRef idx="1">
            <a:schemeClr val="accent1"/>
          </a:lnRef>
          <a:fillRef idx="0">
            <a:schemeClr val="accent1"/>
          </a:fillRef>
          <a:effectRef idx="0">
            <a:schemeClr val="accent1"/>
          </a:effectRef>
          <a:fontRef idx="minor">
            <a:schemeClr val="tx1"/>
          </a:fontRef>
        </p:style>
      </p:cxnSp>
      <p:sp>
        <p:nvSpPr>
          <p:cNvPr id="40" name="文本框 15"/>
          <p:cNvSpPr txBox="1"/>
          <p:nvPr/>
        </p:nvSpPr>
        <p:spPr>
          <a:xfrm>
            <a:off x="6995632" y="169896"/>
            <a:ext cx="1895249" cy="584775"/>
          </a:xfrm>
          <a:prstGeom prst="rect">
            <a:avLst/>
          </a:prstGeom>
          <a:noFill/>
        </p:spPr>
        <p:txBody>
          <a:bodyPr wrap="square" lIns="91440" tIns="45720" rIns="91440" bIns="45720" rtlCol="0">
            <a:spAutoFit/>
          </a:bodyPr>
          <a:lstStyle/>
          <a:p>
            <a:r>
              <a:rPr lang="zh-CN" altLang="en-US" sz="3200" b="1" dirty="0" smtClean="0">
                <a:solidFill>
                  <a:srgbClr val="1B4367"/>
                </a:solidFill>
                <a:latin typeface="黑体" panose="02010609060101010101" pitchFamily="49" charset="-122"/>
                <a:ea typeface="黑体" panose="02010609060101010101" pitchFamily="49" charset="-122"/>
                <a:cs typeface="+mn-ea"/>
                <a:sym typeface="+mn-lt"/>
              </a:rPr>
              <a:t>测试分析</a:t>
            </a:r>
            <a:endParaRPr lang="zh-CN" altLang="en-US" sz="3200" b="1" dirty="0">
              <a:solidFill>
                <a:srgbClr val="1B4367"/>
              </a:solidFill>
              <a:latin typeface="黑体" panose="02010609060101010101" pitchFamily="49" charset="-122"/>
              <a:ea typeface="黑体" panose="02010609060101010101" pitchFamily="49" charset="-122"/>
              <a:cs typeface="+mn-ea"/>
              <a:sym typeface="+mn-lt"/>
            </a:endParaRPr>
          </a:p>
        </p:txBody>
      </p:sp>
      <p:cxnSp>
        <p:nvCxnSpPr>
          <p:cNvPr id="41" name="直接连接符 40"/>
          <p:cNvCxnSpPr/>
          <p:nvPr/>
        </p:nvCxnSpPr>
        <p:spPr>
          <a:xfrm>
            <a:off x="5783006" y="490200"/>
            <a:ext cx="1154211" cy="0"/>
          </a:xfrm>
          <a:prstGeom prst="line">
            <a:avLst/>
          </a:prstGeom>
          <a:ln w="38100">
            <a:solidFill>
              <a:srgbClr val="1B4367"/>
            </a:solidFill>
            <a:prstDash val="sysDash"/>
          </a:ln>
        </p:spPr>
        <p:style>
          <a:lnRef idx="1">
            <a:schemeClr val="accent1"/>
          </a:lnRef>
          <a:fillRef idx="0">
            <a:schemeClr val="accent1"/>
          </a:fillRef>
          <a:effectRef idx="0">
            <a:schemeClr val="accent1"/>
          </a:effectRef>
          <a:fontRef idx="minor">
            <a:schemeClr val="tx1"/>
          </a:fontRef>
        </p:style>
      </p:cxnSp>
      <p:sp>
        <p:nvSpPr>
          <p:cNvPr id="42" name="文本框 15"/>
          <p:cNvSpPr txBox="1"/>
          <p:nvPr/>
        </p:nvSpPr>
        <p:spPr>
          <a:xfrm>
            <a:off x="9497936" y="269817"/>
            <a:ext cx="1216732" cy="400110"/>
          </a:xfrm>
          <a:prstGeom prst="rect">
            <a:avLst/>
          </a:prstGeom>
          <a:noFill/>
        </p:spPr>
        <p:txBody>
          <a:bodyPr wrap="square" lIns="91440" tIns="45720" rIns="91440" bIns="45720" rtlCol="0">
            <a:spAutoFit/>
          </a:bodyPr>
          <a:lstStyle/>
          <a:p>
            <a:r>
              <a:rPr lang="zh-CN" altLang="en-US" sz="2000" b="1" dirty="0" smtClean="0">
                <a:solidFill>
                  <a:srgbClr val="1B4367">
                    <a:alpha val="30000"/>
                  </a:srgbClr>
                </a:solidFill>
                <a:latin typeface="黑体" panose="02010609060101010101" pitchFamily="49" charset="-122"/>
                <a:ea typeface="黑体" panose="02010609060101010101" pitchFamily="49" charset="-122"/>
                <a:cs typeface="+mn-ea"/>
                <a:sym typeface="+mn-lt"/>
              </a:rPr>
              <a:t>结果讨论</a:t>
            </a:r>
            <a:endParaRPr lang="zh-CN" altLang="en-US" sz="2000" b="1" dirty="0">
              <a:solidFill>
                <a:srgbClr val="1B4367">
                  <a:alpha val="30000"/>
                </a:srgbClr>
              </a:solidFill>
              <a:latin typeface="黑体" panose="02010609060101010101" pitchFamily="49" charset="-122"/>
              <a:ea typeface="黑体" panose="02010609060101010101" pitchFamily="49" charset="-122"/>
              <a:cs typeface="+mn-ea"/>
              <a:sym typeface="+mn-lt"/>
            </a:endParaRPr>
          </a:p>
        </p:txBody>
      </p:sp>
      <p:cxnSp>
        <p:nvCxnSpPr>
          <p:cNvPr id="43" name="直接连接符 42"/>
          <p:cNvCxnSpPr/>
          <p:nvPr/>
        </p:nvCxnSpPr>
        <p:spPr>
          <a:xfrm>
            <a:off x="8949296" y="494590"/>
            <a:ext cx="548640" cy="0"/>
          </a:xfrm>
          <a:prstGeom prst="line">
            <a:avLst/>
          </a:prstGeom>
          <a:ln w="38100">
            <a:solidFill>
              <a:srgbClr val="1B4367"/>
            </a:solidFill>
            <a:prstDash val="sysDash"/>
          </a:ln>
        </p:spPr>
        <p:style>
          <a:lnRef idx="1">
            <a:schemeClr val="accent1"/>
          </a:lnRef>
          <a:fillRef idx="0">
            <a:schemeClr val="accent1"/>
          </a:fillRef>
          <a:effectRef idx="0">
            <a:schemeClr val="accent1"/>
          </a:effectRef>
          <a:fontRef idx="minor">
            <a:schemeClr val="tx1"/>
          </a:fontRef>
        </p:style>
      </p:cxnSp>
      <p:cxnSp>
        <p:nvCxnSpPr>
          <p:cNvPr id="44" name="直接连接符 43"/>
          <p:cNvCxnSpPr/>
          <p:nvPr/>
        </p:nvCxnSpPr>
        <p:spPr>
          <a:xfrm>
            <a:off x="10714668" y="494590"/>
            <a:ext cx="1492831" cy="0"/>
          </a:xfrm>
          <a:prstGeom prst="line">
            <a:avLst/>
          </a:prstGeom>
          <a:ln w="38100">
            <a:solidFill>
              <a:srgbClr val="1B4367"/>
            </a:solidFill>
            <a:prstDash val="dashDot"/>
          </a:ln>
        </p:spPr>
        <p:style>
          <a:lnRef idx="1">
            <a:schemeClr val="accent1"/>
          </a:lnRef>
          <a:fillRef idx="0">
            <a:schemeClr val="accent1"/>
          </a:fillRef>
          <a:effectRef idx="0">
            <a:schemeClr val="accent1"/>
          </a:effectRef>
          <a:fontRef idx="minor">
            <a:schemeClr val="tx1"/>
          </a:fontRef>
        </p:style>
      </p:cxnSp>
      <p:pic>
        <p:nvPicPr>
          <p:cNvPr id="45" name="图片 4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27691" y="51020"/>
            <a:ext cx="885404" cy="885404"/>
          </a:xfrm>
          <a:prstGeom prst="rect">
            <a:avLst/>
          </a:prstGeom>
        </p:spPr>
      </p:pic>
    </p:spTree>
    <p:extLst>
      <p:ext uri="{BB962C8B-B14F-4D97-AF65-F5344CB8AC3E}">
        <p14:creationId xmlns:p14="http://schemas.microsoft.com/office/powerpoint/2010/main" val="3785407652"/>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9"/>
                                        </p:tgtEl>
                                        <p:attrNameLst>
                                          <p:attrName>ppt_y</p:attrName>
                                        </p:attrNameLst>
                                      </p:cBhvr>
                                      <p:tavLst>
                                        <p:tav tm="0">
                                          <p:val>
                                            <p:strVal val="#ppt_y"/>
                                          </p:val>
                                        </p:tav>
                                        <p:tav tm="100000">
                                          <p:val>
                                            <p:strVal val="#ppt_y"/>
                                          </p:val>
                                        </p:tav>
                                      </p:tavLst>
                                    </p:anim>
                                    <p:anim calcmode="lin" valueType="num">
                                      <p:cBhvr>
                                        <p:cTn id="9" dur="500" fill="hold"/>
                                        <p:tgtEl>
                                          <p:spTgt spid="19"/>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9"/>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9"/>
                                        </p:tgtEl>
                                      </p:cBhvr>
                                    </p:animEffect>
                                  </p:childTnLst>
                                </p:cTn>
                              </p:par>
                              <p:par>
                                <p:cTn id="12" presetID="41" presetClass="entr" presetSubtype="0" fill="hold" grpId="0" nodeType="withEffect">
                                  <p:stCondLst>
                                    <p:cond delay="0"/>
                                  </p:stCondLst>
                                  <p:iterate type="lt">
                                    <p:tmPct val="10000"/>
                                  </p:iterate>
                                  <p:childTnLst>
                                    <p:set>
                                      <p:cBhvr>
                                        <p:cTn id="13" dur="1" fill="hold">
                                          <p:stCondLst>
                                            <p:cond delay="0"/>
                                          </p:stCondLst>
                                        </p:cTn>
                                        <p:tgtEl>
                                          <p:spTgt spid="28"/>
                                        </p:tgtEl>
                                        <p:attrNameLst>
                                          <p:attrName>style.visibility</p:attrName>
                                        </p:attrNameLst>
                                      </p:cBhvr>
                                      <p:to>
                                        <p:strVal val="visible"/>
                                      </p:to>
                                    </p:set>
                                    <p:anim calcmode="lin" valueType="num">
                                      <p:cBhvr>
                                        <p:cTn id="14" dur="500" fill="hold"/>
                                        <p:tgtEl>
                                          <p:spTgt spid="28"/>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28"/>
                                        </p:tgtEl>
                                        <p:attrNameLst>
                                          <p:attrName>ppt_y</p:attrName>
                                        </p:attrNameLst>
                                      </p:cBhvr>
                                      <p:tavLst>
                                        <p:tav tm="0">
                                          <p:val>
                                            <p:strVal val="#ppt_y"/>
                                          </p:val>
                                        </p:tav>
                                        <p:tav tm="100000">
                                          <p:val>
                                            <p:strVal val="#ppt_y"/>
                                          </p:val>
                                        </p:tav>
                                      </p:tavLst>
                                    </p:anim>
                                    <p:anim calcmode="lin" valueType="num">
                                      <p:cBhvr>
                                        <p:cTn id="16" dur="500" fill="hold"/>
                                        <p:tgtEl>
                                          <p:spTgt spid="28"/>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28"/>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28"/>
                                        </p:tgtEl>
                                      </p:cBhvr>
                                    </p:animEffect>
                                  </p:childTnLst>
                                </p:cTn>
                              </p:par>
                              <p:par>
                                <p:cTn id="19" presetID="22" presetClass="entr" presetSubtype="8" fill="hold" nodeType="withEffect">
                                  <p:stCondLst>
                                    <p:cond delay="0"/>
                                  </p:stCondLst>
                                  <p:childTnLst>
                                    <p:set>
                                      <p:cBhvr>
                                        <p:cTn id="20" dur="1" fill="hold">
                                          <p:stCondLst>
                                            <p:cond delay="0"/>
                                          </p:stCondLst>
                                        </p:cTn>
                                        <p:tgtEl>
                                          <p:spTgt spid="36"/>
                                        </p:tgtEl>
                                        <p:attrNameLst>
                                          <p:attrName>style.visibility</p:attrName>
                                        </p:attrNameLst>
                                      </p:cBhvr>
                                      <p:to>
                                        <p:strVal val="visible"/>
                                      </p:to>
                                    </p:set>
                                    <p:animEffect transition="in" filter="wipe(left)">
                                      <p:cBhvr>
                                        <p:cTn id="21" dur="300"/>
                                        <p:tgtEl>
                                          <p:spTgt spid="36"/>
                                        </p:tgtEl>
                                      </p:cBhvr>
                                    </p:animEffect>
                                  </p:childTnLst>
                                </p:cTn>
                              </p:par>
                              <p:par>
                                <p:cTn id="22" presetID="22" presetClass="entr" presetSubtype="8" fill="hold" nodeType="withEffect">
                                  <p:stCondLst>
                                    <p:cond delay="0"/>
                                  </p:stCondLst>
                                  <p:childTnLst>
                                    <p:set>
                                      <p:cBhvr>
                                        <p:cTn id="23" dur="1" fill="hold">
                                          <p:stCondLst>
                                            <p:cond delay="0"/>
                                          </p:stCondLst>
                                        </p:cTn>
                                        <p:tgtEl>
                                          <p:spTgt spid="37"/>
                                        </p:tgtEl>
                                        <p:attrNameLst>
                                          <p:attrName>style.visibility</p:attrName>
                                        </p:attrNameLst>
                                      </p:cBhvr>
                                      <p:to>
                                        <p:strVal val="visible"/>
                                      </p:to>
                                    </p:set>
                                    <p:animEffect transition="in" filter="wipe(left)">
                                      <p:cBhvr>
                                        <p:cTn id="24" dur="300"/>
                                        <p:tgtEl>
                                          <p:spTgt spid="37"/>
                                        </p:tgtEl>
                                      </p:cBhvr>
                                    </p:animEffect>
                                  </p:childTnLst>
                                </p:cTn>
                              </p:par>
                              <p:par>
                                <p:cTn id="25" presetID="41" presetClass="entr" presetSubtype="0" fill="hold" grpId="0" nodeType="withEffect">
                                  <p:stCondLst>
                                    <p:cond delay="0"/>
                                  </p:stCondLst>
                                  <p:iterate type="lt">
                                    <p:tmPct val="10000"/>
                                  </p:iterate>
                                  <p:childTnLst>
                                    <p:set>
                                      <p:cBhvr>
                                        <p:cTn id="26" dur="1" fill="hold">
                                          <p:stCondLst>
                                            <p:cond delay="0"/>
                                          </p:stCondLst>
                                        </p:cTn>
                                        <p:tgtEl>
                                          <p:spTgt spid="38"/>
                                        </p:tgtEl>
                                        <p:attrNameLst>
                                          <p:attrName>style.visibility</p:attrName>
                                        </p:attrNameLst>
                                      </p:cBhvr>
                                      <p:to>
                                        <p:strVal val="visible"/>
                                      </p:to>
                                    </p:set>
                                    <p:anim calcmode="lin" valueType="num">
                                      <p:cBhvr>
                                        <p:cTn id="27" dur="500" fill="hold"/>
                                        <p:tgtEl>
                                          <p:spTgt spid="38"/>
                                        </p:tgtEl>
                                        <p:attrNameLst>
                                          <p:attrName>ppt_x</p:attrName>
                                        </p:attrNameLst>
                                      </p:cBhvr>
                                      <p:tavLst>
                                        <p:tav tm="0">
                                          <p:val>
                                            <p:strVal val="#ppt_x"/>
                                          </p:val>
                                        </p:tav>
                                        <p:tav tm="50000">
                                          <p:val>
                                            <p:strVal val="#ppt_x+.1"/>
                                          </p:val>
                                        </p:tav>
                                        <p:tav tm="100000">
                                          <p:val>
                                            <p:strVal val="#ppt_x"/>
                                          </p:val>
                                        </p:tav>
                                      </p:tavLst>
                                    </p:anim>
                                    <p:anim calcmode="lin" valueType="num">
                                      <p:cBhvr>
                                        <p:cTn id="28" dur="500" fill="hold"/>
                                        <p:tgtEl>
                                          <p:spTgt spid="38"/>
                                        </p:tgtEl>
                                        <p:attrNameLst>
                                          <p:attrName>ppt_y</p:attrName>
                                        </p:attrNameLst>
                                      </p:cBhvr>
                                      <p:tavLst>
                                        <p:tav tm="0">
                                          <p:val>
                                            <p:strVal val="#ppt_y"/>
                                          </p:val>
                                        </p:tav>
                                        <p:tav tm="100000">
                                          <p:val>
                                            <p:strVal val="#ppt_y"/>
                                          </p:val>
                                        </p:tav>
                                      </p:tavLst>
                                    </p:anim>
                                    <p:anim calcmode="lin" valueType="num">
                                      <p:cBhvr>
                                        <p:cTn id="29" dur="500" fill="hold"/>
                                        <p:tgtEl>
                                          <p:spTgt spid="38"/>
                                        </p:tgtEl>
                                        <p:attrNameLst>
                                          <p:attrName>ppt_h</p:attrName>
                                        </p:attrNameLst>
                                      </p:cBhvr>
                                      <p:tavLst>
                                        <p:tav tm="0">
                                          <p:val>
                                            <p:strVal val="#ppt_h/10"/>
                                          </p:val>
                                        </p:tav>
                                        <p:tav tm="50000">
                                          <p:val>
                                            <p:strVal val="#ppt_h+.01"/>
                                          </p:val>
                                        </p:tav>
                                        <p:tav tm="100000">
                                          <p:val>
                                            <p:strVal val="#ppt_h"/>
                                          </p:val>
                                        </p:tav>
                                      </p:tavLst>
                                    </p:anim>
                                    <p:anim calcmode="lin" valueType="num">
                                      <p:cBhvr>
                                        <p:cTn id="30" dur="500" fill="hold"/>
                                        <p:tgtEl>
                                          <p:spTgt spid="38"/>
                                        </p:tgtEl>
                                        <p:attrNameLst>
                                          <p:attrName>ppt_w</p:attrName>
                                        </p:attrNameLst>
                                      </p:cBhvr>
                                      <p:tavLst>
                                        <p:tav tm="0">
                                          <p:val>
                                            <p:strVal val="#ppt_w/10"/>
                                          </p:val>
                                        </p:tav>
                                        <p:tav tm="50000">
                                          <p:val>
                                            <p:strVal val="#ppt_w+.01"/>
                                          </p:val>
                                        </p:tav>
                                        <p:tav tm="100000">
                                          <p:val>
                                            <p:strVal val="#ppt_w"/>
                                          </p:val>
                                        </p:tav>
                                      </p:tavLst>
                                    </p:anim>
                                    <p:animEffect transition="in" filter="fade">
                                      <p:cBhvr>
                                        <p:cTn id="31" dur="500" tmFilter="0,0; .5, 1; 1, 1"/>
                                        <p:tgtEl>
                                          <p:spTgt spid="38"/>
                                        </p:tgtEl>
                                      </p:cBhvr>
                                    </p:animEffect>
                                  </p:childTnLst>
                                </p:cTn>
                              </p:par>
                              <p:par>
                                <p:cTn id="32" presetID="22" presetClass="entr" presetSubtype="8" fill="hold" nodeType="withEffect">
                                  <p:stCondLst>
                                    <p:cond delay="0"/>
                                  </p:stCondLst>
                                  <p:childTnLst>
                                    <p:set>
                                      <p:cBhvr>
                                        <p:cTn id="33" dur="1" fill="hold">
                                          <p:stCondLst>
                                            <p:cond delay="0"/>
                                          </p:stCondLst>
                                        </p:cTn>
                                        <p:tgtEl>
                                          <p:spTgt spid="39"/>
                                        </p:tgtEl>
                                        <p:attrNameLst>
                                          <p:attrName>style.visibility</p:attrName>
                                        </p:attrNameLst>
                                      </p:cBhvr>
                                      <p:to>
                                        <p:strVal val="visible"/>
                                      </p:to>
                                    </p:set>
                                    <p:animEffect transition="in" filter="wipe(left)">
                                      <p:cBhvr>
                                        <p:cTn id="34" dur="300"/>
                                        <p:tgtEl>
                                          <p:spTgt spid="39"/>
                                        </p:tgtEl>
                                      </p:cBhvr>
                                    </p:animEffect>
                                  </p:childTnLst>
                                </p:cTn>
                              </p:par>
                              <p:par>
                                <p:cTn id="35" presetID="41" presetClass="entr" presetSubtype="0" fill="hold" grpId="0" nodeType="withEffect">
                                  <p:stCondLst>
                                    <p:cond delay="0"/>
                                  </p:stCondLst>
                                  <p:iterate type="lt">
                                    <p:tmPct val="10000"/>
                                  </p:iterate>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ppt_x</p:attrName>
                                        </p:attrNameLst>
                                      </p:cBhvr>
                                      <p:tavLst>
                                        <p:tav tm="0">
                                          <p:val>
                                            <p:strVal val="#ppt_x"/>
                                          </p:val>
                                        </p:tav>
                                        <p:tav tm="50000">
                                          <p:val>
                                            <p:strVal val="#ppt_x+.1"/>
                                          </p:val>
                                        </p:tav>
                                        <p:tav tm="100000">
                                          <p:val>
                                            <p:strVal val="#ppt_x"/>
                                          </p:val>
                                        </p:tav>
                                      </p:tavLst>
                                    </p:anim>
                                    <p:anim calcmode="lin" valueType="num">
                                      <p:cBhvr>
                                        <p:cTn id="38" dur="500" fill="hold"/>
                                        <p:tgtEl>
                                          <p:spTgt spid="40"/>
                                        </p:tgtEl>
                                        <p:attrNameLst>
                                          <p:attrName>ppt_y</p:attrName>
                                        </p:attrNameLst>
                                      </p:cBhvr>
                                      <p:tavLst>
                                        <p:tav tm="0">
                                          <p:val>
                                            <p:strVal val="#ppt_y"/>
                                          </p:val>
                                        </p:tav>
                                        <p:tav tm="100000">
                                          <p:val>
                                            <p:strVal val="#ppt_y"/>
                                          </p:val>
                                        </p:tav>
                                      </p:tavLst>
                                    </p:anim>
                                    <p:anim calcmode="lin" valueType="num">
                                      <p:cBhvr>
                                        <p:cTn id="39" dur="500" fill="hold"/>
                                        <p:tgtEl>
                                          <p:spTgt spid="40"/>
                                        </p:tgtEl>
                                        <p:attrNameLst>
                                          <p:attrName>ppt_h</p:attrName>
                                        </p:attrNameLst>
                                      </p:cBhvr>
                                      <p:tavLst>
                                        <p:tav tm="0">
                                          <p:val>
                                            <p:strVal val="#ppt_h/10"/>
                                          </p:val>
                                        </p:tav>
                                        <p:tav tm="50000">
                                          <p:val>
                                            <p:strVal val="#ppt_h+.01"/>
                                          </p:val>
                                        </p:tav>
                                        <p:tav tm="100000">
                                          <p:val>
                                            <p:strVal val="#ppt_h"/>
                                          </p:val>
                                        </p:tav>
                                      </p:tavLst>
                                    </p:anim>
                                    <p:anim calcmode="lin" valueType="num">
                                      <p:cBhvr>
                                        <p:cTn id="40" dur="500" fill="hold"/>
                                        <p:tgtEl>
                                          <p:spTgt spid="40"/>
                                        </p:tgtEl>
                                        <p:attrNameLst>
                                          <p:attrName>ppt_w</p:attrName>
                                        </p:attrNameLst>
                                      </p:cBhvr>
                                      <p:tavLst>
                                        <p:tav tm="0">
                                          <p:val>
                                            <p:strVal val="#ppt_w/10"/>
                                          </p:val>
                                        </p:tav>
                                        <p:tav tm="50000">
                                          <p:val>
                                            <p:strVal val="#ppt_w+.01"/>
                                          </p:val>
                                        </p:tav>
                                        <p:tav tm="100000">
                                          <p:val>
                                            <p:strVal val="#ppt_w"/>
                                          </p:val>
                                        </p:tav>
                                      </p:tavLst>
                                    </p:anim>
                                    <p:animEffect transition="in" filter="fade">
                                      <p:cBhvr>
                                        <p:cTn id="41" dur="500" tmFilter="0,0; .5, 1; 1, 1"/>
                                        <p:tgtEl>
                                          <p:spTgt spid="40"/>
                                        </p:tgtEl>
                                      </p:cBhvr>
                                    </p:animEffect>
                                  </p:childTnLst>
                                </p:cTn>
                              </p:par>
                              <p:par>
                                <p:cTn id="42" presetID="22" presetClass="entr" presetSubtype="8" fill="hold" nodeType="withEffect">
                                  <p:stCondLst>
                                    <p:cond delay="0"/>
                                  </p:stCondLst>
                                  <p:childTnLst>
                                    <p:set>
                                      <p:cBhvr>
                                        <p:cTn id="43" dur="1" fill="hold">
                                          <p:stCondLst>
                                            <p:cond delay="0"/>
                                          </p:stCondLst>
                                        </p:cTn>
                                        <p:tgtEl>
                                          <p:spTgt spid="41"/>
                                        </p:tgtEl>
                                        <p:attrNameLst>
                                          <p:attrName>style.visibility</p:attrName>
                                        </p:attrNameLst>
                                      </p:cBhvr>
                                      <p:to>
                                        <p:strVal val="visible"/>
                                      </p:to>
                                    </p:set>
                                    <p:animEffect transition="in" filter="wipe(left)">
                                      <p:cBhvr>
                                        <p:cTn id="44" dur="300"/>
                                        <p:tgtEl>
                                          <p:spTgt spid="41"/>
                                        </p:tgtEl>
                                      </p:cBhvr>
                                    </p:animEffect>
                                  </p:childTnLst>
                                </p:cTn>
                              </p:par>
                              <p:par>
                                <p:cTn id="45" presetID="41" presetClass="entr" presetSubtype="0" fill="hold" grpId="0" nodeType="withEffect">
                                  <p:stCondLst>
                                    <p:cond delay="0"/>
                                  </p:stCondLst>
                                  <p:iterate type="lt">
                                    <p:tmPct val="10000"/>
                                  </p:iterate>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8" dur="500" fill="hold"/>
                                        <p:tgtEl>
                                          <p:spTgt spid="42"/>
                                        </p:tgtEl>
                                        <p:attrNameLst>
                                          <p:attrName>ppt_y</p:attrName>
                                        </p:attrNameLst>
                                      </p:cBhvr>
                                      <p:tavLst>
                                        <p:tav tm="0">
                                          <p:val>
                                            <p:strVal val="#ppt_y"/>
                                          </p:val>
                                        </p:tav>
                                        <p:tav tm="100000">
                                          <p:val>
                                            <p:strVal val="#ppt_y"/>
                                          </p:val>
                                        </p:tav>
                                      </p:tavLst>
                                    </p:anim>
                                    <p:anim calcmode="lin" valueType="num">
                                      <p:cBhvr>
                                        <p:cTn id="49"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50"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51" dur="500" tmFilter="0,0; .5, 1; 1, 1"/>
                                        <p:tgtEl>
                                          <p:spTgt spid="42"/>
                                        </p:tgtEl>
                                      </p:cBhvr>
                                    </p:animEffect>
                                  </p:childTnLst>
                                </p:cTn>
                              </p:par>
                              <p:par>
                                <p:cTn id="52" presetID="22" presetClass="entr" presetSubtype="8" fill="hold" nodeType="with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left)">
                                      <p:cBhvr>
                                        <p:cTn id="54" dur="300"/>
                                        <p:tgtEl>
                                          <p:spTgt spid="43"/>
                                        </p:tgtEl>
                                      </p:cBhvr>
                                    </p:animEffect>
                                  </p:childTnLst>
                                </p:cTn>
                              </p:par>
                              <p:par>
                                <p:cTn id="55" presetID="22" presetClass="entr" presetSubtype="8" fill="hold" nodeType="with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wipe(left)">
                                      <p:cBhvr>
                                        <p:cTn id="57" dur="300"/>
                                        <p:tgtEl>
                                          <p:spTgt spid="44"/>
                                        </p:tgtEl>
                                      </p:cBhvr>
                                    </p:animEffect>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nodeType="clickEffect">
                                  <p:stCondLst>
                                    <p:cond delay="0"/>
                                  </p:stCondLst>
                                  <p:childTnLst>
                                    <p:set>
                                      <p:cBhvr>
                                        <p:cTn id="61" dur="1" fill="hold">
                                          <p:stCondLst>
                                            <p:cond delay="0"/>
                                          </p:stCondLst>
                                        </p:cTn>
                                        <p:tgtEl>
                                          <p:spTgt spid="5"/>
                                        </p:tgtEl>
                                        <p:attrNameLst>
                                          <p:attrName>style.visibility</p:attrName>
                                        </p:attrNameLst>
                                      </p:cBhvr>
                                      <p:to>
                                        <p:strVal val="visible"/>
                                      </p:to>
                                    </p:set>
                                    <p:animEffect transition="in" filter="fade">
                                      <p:cBhvr>
                                        <p:cTn id="62" dur="500"/>
                                        <p:tgtEl>
                                          <p:spTgt spid="5"/>
                                        </p:tgtEl>
                                      </p:cBhvr>
                                    </p:animEffect>
                                    <p:anim calcmode="lin" valueType="num">
                                      <p:cBhvr>
                                        <p:cTn id="63" dur="500" fill="hold"/>
                                        <p:tgtEl>
                                          <p:spTgt spid="5"/>
                                        </p:tgtEl>
                                        <p:attrNameLst>
                                          <p:attrName>ppt_x</p:attrName>
                                        </p:attrNameLst>
                                      </p:cBhvr>
                                      <p:tavLst>
                                        <p:tav tm="0">
                                          <p:val>
                                            <p:strVal val="#ppt_x"/>
                                          </p:val>
                                        </p:tav>
                                        <p:tav tm="100000">
                                          <p:val>
                                            <p:strVal val="#ppt_x"/>
                                          </p:val>
                                        </p:tav>
                                      </p:tavLst>
                                    </p:anim>
                                    <p:anim calcmode="lin" valueType="num">
                                      <p:cBhvr>
                                        <p:cTn id="64" dur="500" fill="hold"/>
                                        <p:tgtEl>
                                          <p:spTgt spid="5"/>
                                        </p:tgtEl>
                                        <p:attrNameLst>
                                          <p:attrName>ppt_y</p:attrName>
                                        </p:attrNameLst>
                                      </p:cBhvr>
                                      <p:tavLst>
                                        <p:tav tm="0">
                                          <p:val>
                                            <p:strVal val="#ppt_y+.1"/>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24"/>
                                        </p:tgtEl>
                                        <p:attrNameLst>
                                          <p:attrName>style.visibility</p:attrName>
                                        </p:attrNameLst>
                                      </p:cBhvr>
                                      <p:to>
                                        <p:strVal val="visible"/>
                                      </p:to>
                                    </p:set>
                                    <p:anim calcmode="lin" valueType="num">
                                      <p:cBhvr additive="base">
                                        <p:cTn id="67" dur="500" fill="hold"/>
                                        <p:tgtEl>
                                          <p:spTgt spid="24"/>
                                        </p:tgtEl>
                                        <p:attrNameLst>
                                          <p:attrName>ppt_x</p:attrName>
                                        </p:attrNameLst>
                                      </p:cBhvr>
                                      <p:tavLst>
                                        <p:tav tm="0">
                                          <p:val>
                                            <p:strVal val="0-#ppt_w/2"/>
                                          </p:val>
                                        </p:tav>
                                        <p:tav tm="100000">
                                          <p:val>
                                            <p:strVal val="#ppt_x"/>
                                          </p:val>
                                        </p:tav>
                                      </p:tavLst>
                                    </p:anim>
                                    <p:anim calcmode="lin" valueType="num">
                                      <p:cBhvr additive="base">
                                        <p:cTn id="68" dur="500" fill="hold"/>
                                        <p:tgtEl>
                                          <p:spTgt spid="24"/>
                                        </p:tgtEl>
                                        <p:attrNameLst>
                                          <p:attrName>ppt_y</p:attrName>
                                        </p:attrNameLst>
                                      </p:cBhvr>
                                      <p:tavLst>
                                        <p:tav tm="0">
                                          <p:val>
                                            <p:strVal val="#ppt_y"/>
                                          </p:val>
                                        </p:tav>
                                        <p:tav tm="100000">
                                          <p:val>
                                            <p:strVal val="#ppt_y"/>
                                          </p:val>
                                        </p:tav>
                                      </p:tavLst>
                                    </p:anim>
                                  </p:childTnLst>
                                </p:cTn>
                              </p:par>
                              <p:par>
                                <p:cTn id="69" presetID="12" presetClass="entr" presetSubtype="8" fill="hold" grpId="0" nodeType="withEffect">
                                  <p:stCondLst>
                                    <p:cond delay="0"/>
                                  </p:stCondLst>
                                  <p:childTnLst>
                                    <p:set>
                                      <p:cBhvr>
                                        <p:cTn id="70" dur="1" fill="hold">
                                          <p:stCondLst>
                                            <p:cond delay="0"/>
                                          </p:stCondLst>
                                        </p:cTn>
                                        <p:tgtEl>
                                          <p:spTgt spid="25"/>
                                        </p:tgtEl>
                                        <p:attrNameLst>
                                          <p:attrName>style.visibility</p:attrName>
                                        </p:attrNameLst>
                                      </p:cBhvr>
                                      <p:to>
                                        <p:strVal val="visible"/>
                                      </p:to>
                                    </p:set>
                                    <p:anim calcmode="lin" valueType="num">
                                      <p:cBhvr additive="base">
                                        <p:cTn id="71" dur="500"/>
                                        <p:tgtEl>
                                          <p:spTgt spid="25"/>
                                        </p:tgtEl>
                                        <p:attrNameLst>
                                          <p:attrName>ppt_x</p:attrName>
                                        </p:attrNameLst>
                                      </p:cBhvr>
                                      <p:tavLst>
                                        <p:tav tm="0">
                                          <p:val>
                                            <p:strVal val="#ppt_x-#ppt_w*1.125000"/>
                                          </p:val>
                                        </p:tav>
                                        <p:tav tm="100000">
                                          <p:val>
                                            <p:strVal val="#ppt_x"/>
                                          </p:val>
                                        </p:tav>
                                      </p:tavLst>
                                    </p:anim>
                                    <p:animEffect transition="in" filter="wipe(right)">
                                      <p:cBhvr>
                                        <p:cTn id="72" dur="500"/>
                                        <p:tgtEl>
                                          <p:spTgt spid="25"/>
                                        </p:tgtEl>
                                      </p:cBhvr>
                                    </p:animEffect>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nodeType="click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fade">
                                      <p:cBhvr>
                                        <p:cTn id="77" dur="1000"/>
                                        <p:tgtEl>
                                          <p:spTgt spid="10"/>
                                        </p:tgtEl>
                                      </p:cBhvr>
                                    </p:animEffect>
                                    <p:anim calcmode="lin" valueType="num">
                                      <p:cBhvr>
                                        <p:cTn id="78" dur="1000" fill="hold"/>
                                        <p:tgtEl>
                                          <p:spTgt spid="10"/>
                                        </p:tgtEl>
                                        <p:attrNameLst>
                                          <p:attrName>ppt_x</p:attrName>
                                        </p:attrNameLst>
                                      </p:cBhvr>
                                      <p:tavLst>
                                        <p:tav tm="0">
                                          <p:val>
                                            <p:strVal val="#ppt_x"/>
                                          </p:val>
                                        </p:tav>
                                        <p:tav tm="100000">
                                          <p:val>
                                            <p:strVal val="#ppt_x"/>
                                          </p:val>
                                        </p:tav>
                                      </p:tavLst>
                                    </p:anim>
                                    <p:anim calcmode="lin" valueType="num">
                                      <p:cBhvr>
                                        <p:cTn id="79" dur="1000" fill="hold"/>
                                        <p:tgtEl>
                                          <p:spTgt spid="10"/>
                                        </p:tgtEl>
                                        <p:attrNameLst>
                                          <p:attrName>ppt_y</p:attrName>
                                        </p:attrNameLst>
                                      </p:cBhvr>
                                      <p:tavLst>
                                        <p:tav tm="0">
                                          <p:val>
                                            <p:strVal val="#ppt_y+.1"/>
                                          </p:val>
                                        </p:tav>
                                        <p:tav tm="100000">
                                          <p:val>
                                            <p:strVal val="#ppt_y"/>
                                          </p:val>
                                        </p:tav>
                                      </p:tavLst>
                                    </p:anim>
                                  </p:childTnLst>
                                </p:cTn>
                              </p:par>
                              <p:par>
                                <p:cTn id="80" presetID="53" presetClass="entr" presetSubtype="16" fill="hold" grpId="0" nodeType="withEffect">
                                  <p:stCondLst>
                                    <p:cond delay="0"/>
                                  </p:stCondLst>
                                  <p:childTnLst>
                                    <p:set>
                                      <p:cBhvr>
                                        <p:cTn id="81" dur="1" fill="hold">
                                          <p:stCondLst>
                                            <p:cond delay="0"/>
                                          </p:stCondLst>
                                        </p:cTn>
                                        <p:tgtEl>
                                          <p:spTgt spid="20"/>
                                        </p:tgtEl>
                                        <p:attrNameLst>
                                          <p:attrName>style.visibility</p:attrName>
                                        </p:attrNameLst>
                                      </p:cBhvr>
                                      <p:to>
                                        <p:strVal val="visible"/>
                                      </p:to>
                                    </p:set>
                                    <p:anim calcmode="lin" valueType="num">
                                      <p:cBhvr>
                                        <p:cTn id="82" dur="500" fill="hold"/>
                                        <p:tgtEl>
                                          <p:spTgt spid="20"/>
                                        </p:tgtEl>
                                        <p:attrNameLst>
                                          <p:attrName>ppt_w</p:attrName>
                                        </p:attrNameLst>
                                      </p:cBhvr>
                                      <p:tavLst>
                                        <p:tav tm="0">
                                          <p:val>
                                            <p:fltVal val="0"/>
                                          </p:val>
                                        </p:tav>
                                        <p:tav tm="100000">
                                          <p:val>
                                            <p:strVal val="#ppt_w"/>
                                          </p:val>
                                        </p:tav>
                                      </p:tavLst>
                                    </p:anim>
                                    <p:anim calcmode="lin" valueType="num">
                                      <p:cBhvr>
                                        <p:cTn id="83" dur="500" fill="hold"/>
                                        <p:tgtEl>
                                          <p:spTgt spid="20"/>
                                        </p:tgtEl>
                                        <p:attrNameLst>
                                          <p:attrName>ppt_h</p:attrName>
                                        </p:attrNameLst>
                                      </p:cBhvr>
                                      <p:tavLst>
                                        <p:tav tm="0">
                                          <p:val>
                                            <p:fltVal val="0"/>
                                          </p:val>
                                        </p:tav>
                                        <p:tav tm="100000">
                                          <p:val>
                                            <p:strVal val="#ppt_h"/>
                                          </p:val>
                                        </p:tav>
                                      </p:tavLst>
                                    </p:anim>
                                    <p:animEffect transition="in" filter="fade">
                                      <p:cBhvr>
                                        <p:cTn id="84" dur="500"/>
                                        <p:tgtEl>
                                          <p:spTgt spid="20"/>
                                        </p:tgtEl>
                                      </p:cBhvr>
                                    </p:animEffect>
                                  </p:childTnLst>
                                </p:cTn>
                              </p:par>
                              <p:par>
                                <p:cTn id="85" presetID="12" presetClass="entr" presetSubtype="8" fill="hold" grpId="0" nodeType="withEffect">
                                  <p:stCondLst>
                                    <p:cond delay="0"/>
                                  </p:stCondLst>
                                  <p:childTnLst>
                                    <p:set>
                                      <p:cBhvr>
                                        <p:cTn id="86" dur="1" fill="hold">
                                          <p:stCondLst>
                                            <p:cond delay="0"/>
                                          </p:stCondLst>
                                        </p:cTn>
                                        <p:tgtEl>
                                          <p:spTgt spid="21"/>
                                        </p:tgtEl>
                                        <p:attrNameLst>
                                          <p:attrName>style.visibility</p:attrName>
                                        </p:attrNameLst>
                                      </p:cBhvr>
                                      <p:to>
                                        <p:strVal val="visible"/>
                                      </p:to>
                                    </p:set>
                                    <p:anim calcmode="lin" valueType="num">
                                      <p:cBhvr additive="base">
                                        <p:cTn id="87" dur="500"/>
                                        <p:tgtEl>
                                          <p:spTgt spid="21"/>
                                        </p:tgtEl>
                                        <p:attrNameLst>
                                          <p:attrName>ppt_x</p:attrName>
                                        </p:attrNameLst>
                                      </p:cBhvr>
                                      <p:tavLst>
                                        <p:tav tm="0">
                                          <p:val>
                                            <p:strVal val="#ppt_x-#ppt_w*1.125000"/>
                                          </p:val>
                                        </p:tav>
                                        <p:tav tm="100000">
                                          <p:val>
                                            <p:strVal val="#ppt_x"/>
                                          </p:val>
                                        </p:tav>
                                      </p:tavLst>
                                    </p:anim>
                                    <p:animEffect transition="in" filter="wipe(right)">
                                      <p:cBhvr>
                                        <p:cTn id="88" dur="500"/>
                                        <p:tgtEl>
                                          <p:spTgt spid="21"/>
                                        </p:tgtEl>
                                      </p:cBhvr>
                                    </p:animEffect>
                                  </p:childTnLst>
                                </p:cTn>
                              </p:par>
                              <p:par>
                                <p:cTn id="89" presetID="12" presetClass="entr" presetSubtype="8" fill="hold" grpId="0" nodeType="withEffect">
                                  <p:stCondLst>
                                    <p:cond delay="0"/>
                                  </p:stCondLst>
                                  <p:childTnLst>
                                    <p:set>
                                      <p:cBhvr>
                                        <p:cTn id="90" dur="1" fill="hold">
                                          <p:stCondLst>
                                            <p:cond delay="0"/>
                                          </p:stCondLst>
                                        </p:cTn>
                                        <p:tgtEl>
                                          <p:spTgt spid="33"/>
                                        </p:tgtEl>
                                        <p:attrNameLst>
                                          <p:attrName>style.visibility</p:attrName>
                                        </p:attrNameLst>
                                      </p:cBhvr>
                                      <p:to>
                                        <p:strVal val="visible"/>
                                      </p:to>
                                    </p:set>
                                    <p:anim calcmode="lin" valueType="num">
                                      <p:cBhvr additive="base">
                                        <p:cTn id="91" dur="500"/>
                                        <p:tgtEl>
                                          <p:spTgt spid="33"/>
                                        </p:tgtEl>
                                        <p:attrNameLst>
                                          <p:attrName>ppt_x</p:attrName>
                                        </p:attrNameLst>
                                      </p:cBhvr>
                                      <p:tavLst>
                                        <p:tav tm="0">
                                          <p:val>
                                            <p:strVal val="#ppt_x-#ppt_w*1.125000"/>
                                          </p:val>
                                        </p:tav>
                                        <p:tav tm="100000">
                                          <p:val>
                                            <p:strVal val="#ppt_x"/>
                                          </p:val>
                                        </p:tav>
                                      </p:tavLst>
                                    </p:anim>
                                    <p:animEffect transition="in" filter="wipe(right)">
                                      <p:cBhvr>
                                        <p:cTn id="92" dur="500"/>
                                        <p:tgtEl>
                                          <p:spTgt spid="33"/>
                                        </p:tgtEl>
                                      </p:cBhvr>
                                    </p:animEffect>
                                  </p:childTnLst>
                                </p:cTn>
                              </p:par>
                              <p:par>
                                <p:cTn id="93" presetID="2" presetClass="entr" presetSubtype="8" fill="hold" grpId="0" nodeType="withEffect">
                                  <p:stCondLst>
                                    <p:cond delay="0"/>
                                  </p:stCondLst>
                                  <p:childTnLst>
                                    <p:set>
                                      <p:cBhvr>
                                        <p:cTn id="94" dur="1" fill="hold">
                                          <p:stCondLst>
                                            <p:cond delay="0"/>
                                          </p:stCondLst>
                                        </p:cTn>
                                        <p:tgtEl>
                                          <p:spTgt spid="34"/>
                                        </p:tgtEl>
                                        <p:attrNameLst>
                                          <p:attrName>style.visibility</p:attrName>
                                        </p:attrNameLst>
                                      </p:cBhvr>
                                      <p:to>
                                        <p:strVal val="visible"/>
                                      </p:to>
                                    </p:set>
                                    <p:anim calcmode="lin" valueType="num">
                                      <p:cBhvr additive="base">
                                        <p:cTn id="95" dur="500" fill="hold"/>
                                        <p:tgtEl>
                                          <p:spTgt spid="34"/>
                                        </p:tgtEl>
                                        <p:attrNameLst>
                                          <p:attrName>ppt_x</p:attrName>
                                        </p:attrNameLst>
                                      </p:cBhvr>
                                      <p:tavLst>
                                        <p:tav tm="0">
                                          <p:val>
                                            <p:strVal val="0-#ppt_w/2"/>
                                          </p:val>
                                        </p:tav>
                                        <p:tav tm="100000">
                                          <p:val>
                                            <p:strVal val="#ppt_x"/>
                                          </p:val>
                                        </p:tav>
                                      </p:tavLst>
                                    </p:anim>
                                    <p:anim calcmode="lin" valueType="num">
                                      <p:cBhvr additive="base">
                                        <p:cTn id="96" dur="5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19" grpId="0"/>
      <p:bldP spid="20" grpId="0"/>
      <p:bldP spid="21" grpId="0"/>
      <p:bldP spid="33" grpId="0" animBg="1"/>
      <p:bldP spid="34" grpId="0" animBg="1"/>
      <p:bldP spid="28" grpId="0"/>
      <p:bldP spid="38" grpId="0"/>
      <p:bldP spid="40" grpId="0"/>
      <p:bldP spid="4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泪滴形 49"/>
          <p:cNvSpPr/>
          <p:nvPr/>
        </p:nvSpPr>
        <p:spPr>
          <a:xfrm rot="8100000">
            <a:off x="961463" y="1986281"/>
            <a:ext cx="1423035" cy="1423035"/>
          </a:xfrm>
          <a:prstGeom prst="teardrop">
            <a:avLst/>
          </a:prstGeom>
          <a:solidFill>
            <a:srgbClr val="1B4367"/>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cs typeface="+mn-ea"/>
              <a:sym typeface="+mn-lt"/>
            </a:endParaRPr>
          </a:p>
        </p:txBody>
      </p:sp>
      <p:sp>
        <p:nvSpPr>
          <p:cNvPr id="19" name="文本框 15"/>
          <p:cNvSpPr txBox="1"/>
          <p:nvPr/>
        </p:nvSpPr>
        <p:spPr>
          <a:xfrm>
            <a:off x="6572639" y="783473"/>
            <a:ext cx="2819839" cy="441211"/>
          </a:xfrm>
          <a:prstGeom prst="rect">
            <a:avLst/>
          </a:prstGeom>
          <a:noFill/>
        </p:spPr>
        <p:txBody>
          <a:bodyPr wrap="square" lIns="91440" tIns="45720" rIns="91440" bIns="45720" rtlCol="0">
            <a:spAutoFit/>
          </a:bodyPr>
          <a:lstStyle/>
          <a:p>
            <a:r>
              <a:rPr lang="zh-CN" altLang="en-US" sz="2267" b="1" dirty="0" smtClean="0">
                <a:solidFill>
                  <a:srgbClr val="1B4367"/>
                </a:solidFill>
                <a:cs typeface="+mn-ea"/>
                <a:sym typeface="+mn-lt"/>
              </a:rPr>
              <a:t>多种混合放射源测试</a:t>
            </a:r>
            <a:endParaRPr lang="zh-CN" altLang="en-US" sz="2267" b="1" dirty="0">
              <a:solidFill>
                <a:srgbClr val="1B4367"/>
              </a:solidFill>
              <a:cs typeface="+mn-ea"/>
              <a:sym typeface="+mn-lt"/>
            </a:endParaRPr>
          </a:p>
        </p:txBody>
      </p:sp>
      <p:pic>
        <p:nvPicPr>
          <p:cNvPr id="4" name="图片 3"/>
          <p:cNvPicPr>
            <a:picLocks noChangeAspect="1"/>
          </p:cNvPicPr>
          <p:nvPr/>
        </p:nvPicPr>
        <p:blipFill rotWithShape="1">
          <a:blip r:embed="rId4"/>
          <a:srcRect r="57444"/>
          <a:stretch/>
        </p:blipFill>
        <p:spPr>
          <a:xfrm>
            <a:off x="2788563" y="1320223"/>
            <a:ext cx="4273361" cy="4767627"/>
          </a:xfrm>
          <a:prstGeom prst="rect">
            <a:avLst/>
          </a:prstGeom>
        </p:spPr>
      </p:pic>
      <p:sp>
        <p:nvSpPr>
          <p:cNvPr id="20" name="TextBox 1210"/>
          <p:cNvSpPr/>
          <p:nvPr/>
        </p:nvSpPr>
        <p:spPr>
          <a:xfrm>
            <a:off x="807201" y="3826763"/>
            <a:ext cx="1731564" cy="461665"/>
          </a:xfrm>
          <a:prstGeom prst="rect">
            <a:avLst/>
          </a:prstGeom>
          <a:noFill/>
          <a:ln w="9525">
            <a:noFill/>
            <a:miter/>
          </a:ln>
          <a:extLst>
            <a:ext uri="{909E8E84-426E-40DD-AFC4-6F175D3DCCD1}">
              <a14:hiddenFill xmlns:a14="http://schemas.microsoft.com/office/drawing/2010/main">
                <a:solidFill>
                  <a:srgbClr val="5CA0B4"/>
                </a:solidFill>
              </a14:hiddenFill>
            </a:ext>
          </a:extLst>
        </p:spPr>
        <p:txBody>
          <a:bodyPr wrap="none" lIns="91440" tIns="45720" rIns="91440" bIns="45720">
            <a:spAutoFit/>
          </a:bodyPr>
          <a:lstStyle/>
          <a:p>
            <a:pPr lvl="0" algn="ctr"/>
            <a:r>
              <a:rPr lang="zh-CN" altLang="en-US" sz="2400" b="1" dirty="0">
                <a:solidFill>
                  <a:srgbClr val="1B4367"/>
                </a:solidFill>
                <a:cs typeface="+mn-ea"/>
                <a:sym typeface="+mn-lt"/>
              </a:rPr>
              <a:t>多</a:t>
            </a:r>
            <a:r>
              <a:rPr lang="zh-CN" altLang="en-US" sz="2400" b="1" dirty="0" smtClean="0">
                <a:solidFill>
                  <a:srgbClr val="1B4367"/>
                </a:solidFill>
                <a:cs typeface="+mn-ea"/>
                <a:sym typeface="+mn-lt"/>
              </a:rPr>
              <a:t>种源测试</a:t>
            </a:r>
            <a:endParaRPr lang="zh-CN" altLang="en-US" sz="2400" b="1" dirty="0">
              <a:solidFill>
                <a:srgbClr val="1B4367"/>
              </a:solidFill>
              <a:cs typeface="+mn-ea"/>
              <a:sym typeface="+mn-lt"/>
            </a:endParaRPr>
          </a:p>
        </p:txBody>
      </p:sp>
      <p:sp>
        <p:nvSpPr>
          <p:cNvPr id="21" name="文本框 8"/>
          <p:cNvSpPr txBox="1"/>
          <p:nvPr/>
        </p:nvSpPr>
        <p:spPr>
          <a:xfrm>
            <a:off x="519299" y="4129623"/>
            <a:ext cx="2307364" cy="1384995"/>
          </a:xfrm>
          <a:prstGeom prst="rect">
            <a:avLst/>
          </a:prstGeom>
          <a:noFill/>
          <a:ln>
            <a:noFill/>
          </a:ln>
          <a:extLst>
            <a:ext uri="{909E8E84-426E-40DD-AFC4-6F175D3DCCD1}">
              <a14:hiddenFill xmlns:a14="http://schemas.microsoft.com/office/drawing/2010/main">
                <a:solidFill>
                  <a:srgbClr val="5CA0B4"/>
                </a:solidFill>
              </a14:hiddenFill>
            </a:ext>
          </a:extLst>
        </p:spPr>
        <p:txBody>
          <a:bodyPr wrap="square" lIns="91440" tIns="45720" rIns="91440" bIns="45720" rtlCol="0">
            <a:spAutoFit/>
          </a:bodyPr>
          <a:lstStyle/>
          <a:p>
            <a:pPr algn="ctr"/>
            <a:r>
              <a:rPr lang="en-US" altLang="zh-CN" sz="2800" dirty="0">
                <a:latin typeface="Times New Roman" panose="02020603050405020304" pitchFamily="18" charset="0"/>
              </a:rPr>
              <a:t>Energy spectra gained from five sources</a:t>
            </a:r>
            <a:endParaRPr lang="en-US" altLang="zh-CN" dirty="0">
              <a:solidFill>
                <a:schemeClr val="tx1">
                  <a:lumMod val="75000"/>
                  <a:lumOff val="25000"/>
                </a:schemeClr>
              </a:solidFill>
              <a:cs typeface="+mn-ea"/>
              <a:sym typeface="+mn-lt"/>
            </a:endParaRPr>
          </a:p>
        </p:txBody>
      </p:sp>
      <p:graphicFrame>
        <p:nvGraphicFramePr>
          <p:cNvPr id="6" name="对象 5"/>
          <p:cNvGraphicFramePr>
            <a:graphicFrameLocks noChangeAspect="1"/>
          </p:cNvGraphicFramePr>
          <p:nvPr>
            <p:extLst>
              <p:ext uri="{D42A27DB-BD31-4B8C-83A1-F6EECF244321}">
                <p14:modId xmlns:p14="http://schemas.microsoft.com/office/powerpoint/2010/main" val="35864958"/>
              </p:ext>
            </p:extLst>
          </p:nvPr>
        </p:nvGraphicFramePr>
        <p:xfrm>
          <a:off x="7015717" y="1511300"/>
          <a:ext cx="5346897" cy="4003318"/>
        </p:xfrm>
        <a:graphic>
          <a:graphicData uri="http://schemas.openxmlformats.org/presentationml/2006/ole">
            <mc:AlternateContent xmlns:mc="http://schemas.openxmlformats.org/markup-compatibility/2006">
              <mc:Choice xmlns:v="urn:schemas-microsoft-com:vml" Requires="v">
                <p:oleObj spid="_x0000_s7408" name="Graph" r:id="rId5" imgW="3534661" imgH="2488474" progId="Origin50.Graph">
                  <p:embed/>
                </p:oleObj>
              </mc:Choice>
              <mc:Fallback>
                <p:oleObj name="Graph" r:id="rId5" imgW="3534661" imgH="2488474" progId="Origin50.Graph">
                  <p:embed/>
                  <p:pic>
                    <p:nvPicPr>
                      <p:cNvPr id="0" name="Object 1"/>
                      <p:cNvPicPr>
                        <a:picLocks noChangeAspect="1" noChangeArrowheads="1"/>
                      </p:cNvPicPr>
                      <p:nvPr/>
                    </p:nvPicPr>
                    <p:blipFill>
                      <a:blip r:embed="rId6">
                        <a:extLst>
                          <a:ext uri="{28A0092B-C50C-407E-A947-70E740481C1C}">
                            <a14:useLocalDpi xmlns:a14="http://schemas.microsoft.com/office/drawing/2010/main" val="0"/>
                          </a:ext>
                        </a:extLst>
                      </a:blip>
                      <a:srcRect l="7799" t="8649" r="11285" b="5383"/>
                      <a:stretch>
                        <a:fillRect/>
                      </a:stretch>
                    </p:blipFill>
                    <p:spPr bwMode="auto">
                      <a:xfrm>
                        <a:off x="7015717" y="1511300"/>
                        <a:ext cx="5346897" cy="4003318"/>
                      </a:xfrm>
                      <a:prstGeom prst="rect">
                        <a:avLst/>
                      </a:prstGeom>
                      <a:noFill/>
                    </p:spPr>
                  </p:pic>
                </p:oleObj>
              </mc:Fallback>
            </mc:AlternateContent>
          </a:graphicData>
        </a:graphic>
      </p:graphicFrame>
      <p:sp>
        <p:nvSpPr>
          <p:cNvPr id="13" name="Freeform 238"/>
          <p:cNvSpPr>
            <a:spLocks noEditPoints="1"/>
          </p:cNvSpPr>
          <p:nvPr/>
        </p:nvSpPr>
        <p:spPr bwMode="auto">
          <a:xfrm>
            <a:off x="1218495" y="2362428"/>
            <a:ext cx="870871" cy="670740"/>
          </a:xfrm>
          <a:custGeom>
            <a:avLst/>
            <a:gdLst>
              <a:gd name="T0" fmla="*/ 810490440 w 88"/>
              <a:gd name="T1" fmla="*/ 0 h 88"/>
              <a:gd name="T2" fmla="*/ 0 w 88"/>
              <a:gd name="T3" fmla="*/ 436271410 h 88"/>
              <a:gd name="T4" fmla="*/ 0 w 88"/>
              <a:gd name="T5" fmla="*/ 1163394685 h 88"/>
              <a:gd name="T6" fmla="*/ 810490440 w 88"/>
              <a:gd name="T7" fmla="*/ 1599666095 h 88"/>
              <a:gd name="T8" fmla="*/ 1620980880 w 88"/>
              <a:gd name="T9" fmla="*/ 1163394685 h 88"/>
              <a:gd name="T10" fmla="*/ 1620980880 w 88"/>
              <a:gd name="T11" fmla="*/ 436271410 h 88"/>
              <a:gd name="T12" fmla="*/ 810490440 w 88"/>
              <a:gd name="T13" fmla="*/ 0 h 88"/>
              <a:gd name="T14" fmla="*/ 810490440 w 88"/>
              <a:gd name="T15" fmla="*/ 72711902 h 88"/>
              <a:gd name="T16" fmla="*/ 1547300712 w 88"/>
              <a:gd name="T17" fmla="*/ 436271410 h 88"/>
              <a:gd name="T18" fmla="*/ 810490440 w 88"/>
              <a:gd name="T19" fmla="*/ 799835176 h 88"/>
              <a:gd name="T20" fmla="*/ 73680168 w 88"/>
              <a:gd name="T21" fmla="*/ 436271410 h 88"/>
              <a:gd name="T22" fmla="*/ 810490440 w 88"/>
              <a:gd name="T23" fmla="*/ 72711902 h 88"/>
              <a:gd name="T24" fmla="*/ 1547300712 w 88"/>
              <a:gd name="T25" fmla="*/ 1163394685 h 88"/>
              <a:gd name="T26" fmla="*/ 810490440 w 88"/>
              <a:gd name="T27" fmla="*/ 1526954193 h 88"/>
              <a:gd name="T28" fmla="*/ 73680168 w 88"/>
              <a:gd name="T29" fmla="*/ 1163394685 h 88"/>
              <a:gd name="T30" fmla="*/ 73680168 w 88"/>
              <a:gd name="T31" fmla="*/ 981612802 h 88"/>
              <a:gd name="T32" fmla="*/ 810490440 w 88"/>
              <a:gd name="T33" fmla="*/ 1236106586 h 88"/>
              <a:gd name="T34" fmla="*/ 1547300712 w 88"/>
              <a:gd name="T35" fmla="*/ 981612802 h 88"/>
              <a:gd name="T36" fmla="*/ 1547300712 w 88"/>
              <a:gd name="T37" fmla="*/ 1163394685 h 88"/>
              <a:gd name="T38" fmla="*/ 1547300712 w 88"/>
              <a:gd name="T39" fmla="*/ 799835176 h 88"/>
              <a:gd name="T40" fmla="*/ 810490440 w 88"/>
              <a:gd name="T41" fmla="*/ 1163394685 h 88"/>
              <a:gd name="T42" fmla="*/ 73680168 w 88"/>
              <a:gd name="T43" fmla="*/ 799835176 h 88"/>
              <a:gd name="T44" fmla="*/ 73680168 w 88"/>
              <a:gd name="T45" fmla="*/ 618053293 h 88"/>
              <a:gd name="T46" fmla="*/ 810490440 w 88"/>
              <a:gd name="T47" fmla="*/ 872547078 h 88"/>
              <a:gd name="T48" fmla="*/ 1547300712 w 88"/>
              <a:gd name="T49" fmla="*/ 618053293 h 88"/>
              <a:gd name="T50" fmla="*/ 1547300712 w 88"/>
              <a:gd name="T51" fmla="*/ 799835176 h 8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88" h="88">
                <a:moveTo>
                  <a:pt x="44" y="0"/>
                </a:moveTo>
                <a:cubicBezTo>
                  <a:pt x="19" y="0"/>
                  <a:pt x="0" y="11"/>
                  <a:pt x="0" y="24"/>
                </a:cubicBezTo>
                <a:cubicBezTo>
                  <a:pt x="0" y="64"/>
                  <a:pt x="0" y="64"/>
                  <a:pt x="0" y="64"/>
                </a:cubicBezTo>
                <a:cubicBezTo>
                  <a:pt x="0" y="77"/>
                  <a:pt x="19" y="88"/>
                  <a:pt x="44" y="88"/>
                </a:cubicBezTo>
                <a:cubicBezTo>
                  <a:pt x="69" y="88"/>
                  <a:pt x="88" y="77"/>
                  <a:pt x="88" y="64"/>
                </a:cubicBezTo>
                <a:cubicBezTo>
                  <a:pt x="88" y="24"/>
                  <a:pt x="88" y="24"/>
                  <a:pt x="88" y="24"/>
                </a:cubicBezTo>
                <a:cubicBezTo>
                  <a:pt x="88" y="11"/>
                  <a:pt x="69" y="0"/>
                  <a:pt x="44" y="0"/>
                </a:cubicBezTo>
                <a:close/>
                <a:moveTo>
                  <a:pt x="44" y="4"/>
                </a:moveTo>
                <a:cubicBezTo>
                  <a:pt x="66" y="4"/>
                  <a:pt x="84" y="13"/>
                  <a:pt x="84" y="24"/>
                </a:cubicBezTo>
                <a:cubicBezTo>
                  <a:pt x="84" y="35"/>
                  <a:pt x="66" y="44"/>
                  <a:pt x="44" y="44"/>
                </a:cubicBezTo>
                <a:cubicBezTo>
                  <a:pt x="22" y="44"/>
                  <a:pt x="4" y="35"/>
                  <a:pt x="4" y="24"/>
                </a:cubicBezTo>
                <a:cubicBezTo>
                  <a:pt x="4" y="13"/>
                  <a:pt x="22" y="4"/>
                  <a:pt x="44" y="4"/>
                </a:cubicBezTo>
                <a:close/>
                <a:moveTo>
                  <a:pt x="84" y="64"/>
                </a:moveTo>
                <a:cubicBezTo>
                  <a:pt x="84" y="75"/>
                  <a:pt x="66" y="84"/>
                  <a:pt x="44" y="84"/>
                </a:cubicBezTo>
                <a:cubicBezTo>
                  <a:pt x="22" y="84"/>
                  <a:pt x="4" y="75"/>
                  <a:pt x="4" y="64"/>
                </a:cubicBezTo>
                <a:cubicBezTo>
                  <a:pt x="4" y="54"/>
                  <a:pt x="4" y="54"/>
                  <a:pt x="4" y="54"/>
                </a:cubicBezTo>
                <a:cubicBezTo>
                  <a:pt x="11" y="62"/>
                  <a:pt x="26" y="68"/>
                  <a:pt x="44" y="68"/>
                </a:cubicBezTo>
                <a:cubicBezTo>
                  <a:pt x="62" y="68"/>
                  <a:pt x="77" y="62"/>
                  <a:pt x="84" y="54"/>
                </a:cubicBezTo>
                <a:lnTo>
                  <a:pt x="84" y="64"/>
                </a:lnTo>
                <a:close/>
                <a:moveTo>
                  <a:pt x="84" y="44"/>
                </a:moveTo>
                <a:cubicBezTo>
                  <a:pt x="84" y="55"/>
                  <a:pt x="66" y="64"/>
                  <a:pt x="44" y="64"/>
                </a:cubicBezTo>
                <a:cubicBezTo>
                  <a:pt x="22" y="64"/>
                  <a:pt x="4" y="55"/>
                  <a:pt x="4" y="44"/>
                </a:cubicBezTo>
                <a:cubicBezTo>
                  <a:pt x="4" y="34"/>
                  <a:pt x="4" y="34"/>
                  <a:pt x="4" y="34"/>
                </a:cubicBezTo>
                <a:cubicBezTo>
                  <a:pt x="11" y="42"/>
                  <a:pt x="26" y="48"/>
                  <a:pt x="44" y="48"/>
                </a:cubicBezTo>
                <a:cubicBezTo>
                  <a:pt x="62" y="48"/>
                  <a:pt x="77" y="42"/>
                  <a:pt x="84" y="34"/>
                </a:cubicBezTo>
                <a:lnTo>
                  <a:pt x="84" y="4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zh-CN" altLang="en-US" dirty="0" smtClean="0">
              <a:solidFill>
                <a:prstClr val="black"/>
              </a:solidFill>
              <a:ea typeface="微软雅黑" panose="020B0503020204020204" pitchFamily="34" charset="-122"/>
            </a:endParaRPr>
          </a:p>
        </p:txBody>
      </p:sp>
      <p:sp>
        <p:nvSpPr>
          <p:cNvPr id="10" name="矩形 9">
            <a:extLst>
              <a:ext uri="{FF2B5EF4-FFF2-40B4-BE49-F238E27FC236}">
                <a16:creationId xmlns:a16="http://schemas.microsoft.com/office/drawing/2014/main" id="{C3A9B532-8A6E-4525-9E54-CE31A9671361}"/>
              </a:ext>
            </a:extLst>
          </p:cNvPr>
          <p:cNvSpPr/>
          <p:nvPr/>
        </p:nvSpPr>
        <p:spPr>
          <a:xfrm>
            <a:off x="-1" y="6690993"/>
            <a:ext cx="12207499" cy="167008"/>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11" name="文本框 112">
            <a:extLst>
              <a:ext uri="{FF2B5EF4-FFF2-40B4-BE49-F238E27FC236}">
                <a16:creationId xmlns:a16="http://schemas.microsoft.com/office/drawing/2014/main" id="{EBF7E833-BCE1-41B2-873D-355B8AA93460}"/>
              </a:ext>
            </a:extLst>
          </p:cNvPr>
          <p:cNvSpPr txBox="1">
            <a:spLocks noChangeArrowheads="1"/>
          </p:cNvSpPr>
          <p:nvPr/>
        </p:nvSpPr>
        <p:spPr bwMode="auto">
          <a:xfrm>
            <a:off x="3238535" y="6414784"/>
            <a:ext cx="5730426"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9pPr>
          </a:lstStyle>
          <a:p>
            <a:pPr algn="ctr">
              <a:lnSpc>
                <a:spcPct val="100000"/>
              </a:lnSpc>
              <a:spcBef>
                <a:spcPct val="0"/>
              </a:spcBef>
              <a:buNone/>
            </a:pPr>
            <a:r>
              <a:rPr lang="zh-CN" altLang="en-US" sz="1350" dirty="0">
                <a:latin typeface="华文楷体" panose="02010600040101010101" pitchFamily="2" charset="-122"/>
                <a:ea typeface="华文楷体" panose="02010600040101010101" pitchFamily="2" charset="-122"/>
              </a:rPr>
              <a:t>全国核电子学与核探测技术学术年会</a:t>
            </a:r>
            <a:endParaRPr lang="en-US" altLang="zh-CN" sz="1350" dirty="0">
              <a:latin typeface="华文楷体" panose="02010600040101010101" pitchFamily="2" charset="-122"/>
              <a:ea typeface="华文楷体" panose="02010600040101010101" pitchFamily="2" charset="-122"/>
            </a:endParaRPr>
          </a:p>
        </p:txBody>
      </p:sp>
      <p:sp>
        <p:nvSpPr>
          <p:cNvPr id="28" name="文本框 27"/>
          <p:cNvSpPr txBox="1"/>
          <p:nvPr/>
        </p:nvSpPr>
        <p:spPr>
          <a:xfrm>
            <a:off x="1002496" y="250499"/>
            <a:ext cx="2029651" cy="400110"/>
          </a:xfrm>
          <a:prstGeom prst="rect">
            <a:avLst/>
          </a:prstGeom>
          <a:noFill/>
        </p:spPr>
        <p:txBody>
          <a:bodyPr wrap="square" lIns="91440" tIns="45720" rIns="91440" bIns="45720" rtlCol="0">
            <a:spAutoFit/>
          </a:bodyPr>
          <a:lstStyle/>
          <a:p>
            <a:r>
              <a:rPr lang="zh-CN" altLang="en-US" sz="2000" b="1" dirty="0" smtClean="0">
                <a:solidFill>
                  <a:srgbClr val="1B4367">
                    <a:alpha val="30000"/>
                  </a:srgbClr>
                </a:solidFill>
                <a:latin typeface="黑体" panose="02010609060101010101" pitchFamily="49" charset="-122"/>
                <a:ea typeface="黑体" panose="02010609060101010101" pitchFamily="49" charset="-122"/>
                <a:cs typeface="+mn-ea"/>
                <a:sym typeface="+mn-lt"/>
              </a:rPr>
              <a:t>研究背景及意义</a:t>
            </a:r>
            <a:endParaRPr lang="zh-CN" altLang="en-US" sz="2000" b="1" dirty="0">
              <a:solidFill>
                <a:srgbClr val="1B4367">
                  <a:alpha val="30000"/>
                </a:srgbClr>
              </a:solidFill>
              <a:latin typeface="黑体" panose="02010609060101010101" pitchFamily="49" charset="-122"/>
              <a:ea typeface="黑体" panose="02010609060101010101" pitchFamily="49" charset="-122"/>
              <a:cs typeface="+mn-ea"/>
              <a:sym typeface="+mn-lt"/>
            </a:endParaRPr>
          </a:p>
        </p:txBody>
      </p:sp>
      <p:cxnSp>
        <p:nvCxnSpPr>
          <p:cNvPr id="32" name="直接连接符 31"/>
          <p:cNvCxnSpPr/>
          <p:nvPr/>
        </p:nvCxnSpPr>
        <p:spPr>
          <a:xfrm>
            <a:off x="1032638" y="876556"/>
            <a:ext cx="640345" cy="0"/>
          </a:xfrm>
          <a:prstGeom prst="line">
            <a:avLst/>
          </a:prstGeom>
          <a:ln w="9525">
            <a:solidFill>
              <a:srgbClr val="1B4367"/>
            </a:solidFill>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a:off x="0" y="494590"/>
            <a:ext cx="1032638" cy="0"/>
          </a:xfrm>
          <a:prstGeom prst="line">
            <a:avLst/>
          </a:prstGeom>
          <a:ln w="38100">
            <a:solidFill>
              <a:srgbClr val="1B4367"/>
            </a:solidFill>
            <a:prstDash val="solid"/>
          </a:ln>
        </p:spPr>
        <p:style>
          <a:lnRef idx="1">
            <a:schemeClr val="accent1"/>
          </a:lnRef>
          <a:fillRef idx="0">
            <a:schemeClr val="accent1"/>
          </a:fillRef>
          <a:effectRef idx="0">
            <a:schemeClr val="accent1"/>
          </a:effectRef>
          <a:fontRef idx="minor">
            <a:schemeClr val="tx1"/>
          </a:fontRef>
        </p:style>
      </p:cxnSp>
      <p:sp>
        <p:nvSpPr>
          <p:cNvPr id="34" name="文本框 15"/>
          <p:cNvSpPr txBox="1"/>
          <p:nvPr/>
        </p:nvSpPr>
        <p:spPr>
          <a:xfrm>
            <a:off x="4295747" y="290145"/>
            <a:ext cx="1581095" cy="400110"/>
          </a:xfrm>
          <a:prstGeom prst="rect">
            <a:avLst/>
          </a:prstGeom>
          <a:noFill/>
        </p:spPr>
        <p:txBody>
          <a:bodyPr wrap="square" lIns="91440" tIns="45720" rIns="91440" bIns="45720" rtlCol="0">
            <a:spAutoFit/>
          </a:bodyPr>
          <a:lstStyle/>
          <a:p>
            <a:r>
              <a:rPr lang="zh-CN" altLang="en-US" sz="2000" b="1" dirty="0" smtClean="0">
                <a:solidFill>
                  <a:srgbClr val="1B4367">
                    <a:alpha val="30000"/>
                  </a:srgbClr>
                </a:solidFill>
                <a:latin typeface="黑体" panose="02010609060101010101" pitchFamily="49" charset="-122"/>
                <a:ea typeface="黑体" panose="02010609060101010101" pitchFamily="49" charset="-122"/>
                <a:cs typeface="+mn-ea"/>
                <a:sym typeface="+mn-lt"/>
              </a:rPr>
              <a:t>原理与实现</a:t>
            </a:r>
            <a:endParaRPr lang="zh-CN" altLang="en-US" sz="2000" b="1" dirty="0">
              <a:solidFill>
                <a:srgbClr val="1B4367">
                  <a:alpha val="30000"/>
                </a:srgbClr>
              </a:solidFill>
              <a:latin typeface="黑体" panose="02010609060101010101" pitchFamily="49" charset="-122"/>
              <a:ea typeface="黑体" panose="02010609060101010101" pitchFamily="49" charset="-122"/>
              <a:cs typeface="+mn-ea"/>
              <a:sym typeface="+mn-lt"/>
            </a:endParaRPr>
          </a:p>
        </p:txBody>
      </p:sp>
      <p:cxnSp>
        <p:nvCxnSpPr>
          <p:cNvPr id="35" name="直接连接符 34"/>
          <p:cNvCxnSpPr/>
          <p:nvPr/>
        </p:nvCxnSpPr>
        <p:spPr>
          <a:xfrm>
            <a:off x="2938968" y="494590"/>
            <a:ext cx="1255345" cy="0"/>
          </a:xfrm>
          <a:prstGeom prst="line">
            <a:avLst/>
          </a:prstGeom>
          <a:ln w="38100">
            <a:solidFill>
              <a:srgbClr val="1B4367"/>
            </a:solidFill>
            <a:prstDash val="sysDash"/>
          </a:ln>
        </p:spPr>
        <p:style>
          <a:lnRef idx="1">
            <a:schemeClr val="accent1"/>
          </a:lnRef>
          <a:fillRef idx="0">
            <a:schemeClr val="accent1"/>
          </a:fillRef>
          <a:effectRef idx="0">
            <a:schemeClr val="accent1"/>
          </a:effectRef>
          <a:fontRef idx="minor">
            <a:schemeClr val="tx1"/>
          </a:fontRef>
        </p:style>
      </p:cxnSp>
      <p:sp>
        <p:nvSpPr>
          <p:cNvPr id="36" name="文本框 15"/>
          <p:cNvSpPr txBox="1"/>
          <p:nvPr/>
        </p:nvSpPr>
        <p:spPr>
          <a:xfrm>
            <a:off x="6995632" y="169896"/>
            <a:ext cx="1895249" cy="584775"/>
          </a:xfrm>
          <a:prstGeom prst="rect">
            <a:avLst/>
          </a:prstGeom>
          <a:noFill/>
        </p:spPr>
        <p:txBody>
          <a:bodyPr wrap="square" lIns="91440" tIns="45720" rIns="91440" bIns="45720" rtlCol="0">
            <a:spAutoFit/>
          </a:bodyPr>
          <a:lstStyle/>
          <a:p>
            <a:r>
              <a:rPr lang="zh-CN" altLang="en-US" sz="3200" b="1" dirty="0" smtClean="0">
                <a:solidFill>
                  <a:srgbClr val="1B4367"/>
                </a:solidFill>
                <a:latin typeface="黑体" panose="02010609060101010101" pitchFamily="49" charset="-122"/>
                <a:ea typeface="黑体" panose="02010609060101010101" pitchFamily="49" charset="-122"/>
                <a:cs typeface="+mn-ea"/>
                <a:sym typeface="+mn-lt"/>
              </a:rPr>
              <a:t>测试分析</a:t>
            </a:r>
            <a:endParaRPr lang="zh-CN" altLang="en-US" sz="3200" b="1" dirty="0">
              <a:solidFill>
                <a:srgbClr val="1B4367"/>
              </a:solidFill>
              <a:latin typeface="黑体" panose="02010609060101010101" pitchFamily="49" charset="-122"/>
              <a:ea typeface="黑体" panose="02010609060101010101" pitchFamily="49" charset="-122"/>
              <a:cs typeface="+mn-ea"/>
              <a:sym typeface="+mn-lt"/>
            </a:endParaRPr>
          </a:p>
        </p:txBody>
      </p:sp>
      <p:cxnSp>
        <p:nvCxnSpPr>
          <p:cNvPr id="37" name="直接连接符 36"/>
          <p:cNvCxnSpPr/>
          <p:nvPr/>
        </p:nvCxnSpPr>
        <p:spPr>
          <a:xfrm>
            <a:off x="5783006" y="490200"/>
            <a:ext cx="1154211" cy="0"/>
          </a:xfrm>
          <a:prstGeom prst="line">
            <a:avLst/>
          </a:prstGeom>
          <a:ln w="38100">
            <a:solidFill>
              <a:srgbClr val="1B4367"/>
            </a:solidFill>
            <a:prstDash val="sysDash"/>
          </a:ln>
        </p:spPr>
        <p:style>
          <a:lnRef idx="1">
            <a:schemeClr val="accent1"/>
          </a:lnRef>
          <a:fillRef idx="0">
            <a:schemeClr val="accent1"/>
          </a:fillRef>
          <a:effectRef idx="0">
            <a:schemeClr val="accent1"/>
          </a:effectRef>
          <a:fontRef idx="minor">
            <a:schemeClr val="tx1"/>
          </a:fontRef>
        </p:style>
      </p:cxnSp>
      <p:sp>
        <p:nvSpPr>
          <p:cNvPr id="38" name="文本框 15"/>
          <p:cNvSpPr txBox="1"/>
          <p:nvPr/>
        </p:nvSpPr>
        <p:spPr>
          <a:xfrm>
            <a:off x="9497936" y="269817"/>
            <a:ext cx="1216732" cy="400110"/>
          </a:xfrm>
          <a:prstGeom prst="rect">
            <a:avLst/>
          </a:prstGeom>
          <a:noFill/>
        </p:spPr>
        <p:txBody>
          <a:bodyPr wrap="square" lIns="91440" tIns="45720" rIns="91440" bIns="45720" rtlCol="0">
            <a:spAutoFit/>
          </a:bodyPr>
          <a:lstStyle/>
          <a:p>
            <a:r>
              <a:rPr lang="zh-CN" altLang="en-US" sz="2000" b="1" dirty="0" smtClean="0">
                <a:solidFill>
                  <a:srgbClr val="1B4367">
                    <a:alpha val="30000"/>
                  </a:srgbClr>
                </a:solidFill>
                <a:latin typeface="黑体" panose="02010609060101010101" pitchFamily="49" charset="-122"/>
                <a:ea typeface="黑体" panose="02010609060101010101" pitchFamily="49" charset="-122"/>
                <a:cs typeface="+mn-ea"/>
                <a:sym typeface="+mn-lt"/>
              </a:rPr>
              <a:t>结果讨论</a:t>
            </a:r>
            <a:endParaRPr lang="zh-CN" altLang="en-US" sz="2000" b="1" dirty="0">
              <a:solidFill>
                <a:srgbClr val="1B4367">
                  <a:alpha val="30000"/>
                </a:srgbClr>
              </a:solidFill>
              <a:latin typeface="黑体" panose="02010609060101010101" pitchFamily="49" charset="-122"/>
              <a:ea typeface="黑体" panose="02010609060101010101" pitchFamily="49" charset="-122"/>
              <a:cs typeface="+mn-ea"/>
              <a:sym typeface="+mn-lt"/>
            </a:endParaRPr>
          </a:p>
        </p:txBody>
      </p:sp>
      <p:cxnSp>
        <p:nvCxnSpPr>
          <p:cNvPr id="39" name="直接连接符 38"/>
          <p:cNvCxnSpPr/>
          <p:nvPr/>
        </p:nvCxnSpPr>
        <p:spPr>
          <a:xfrm>
            <a:off x="8949296" y="494590"/>
            <a:ext cx="548640" cy="0"/>
          </a:xfrm>
          <a:prstGeom prst="line">
            <a:avLst/>
          </a:prstGeom>
          <a:ln w="38100">
            <a:solidFill>
              <a:srgbClr val="1B4367"/>
            </a:solidFill>
            <a:prstDash val="sysDash"/>
          </a:ln>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a:off x="10714668" y="494590"/>
            <a:ext cx="1492831" cy="0"/>
          </a:xfrm>
          <a:prstGeom prst="line">
            <a:avLst/>
          </a:prstGeom>
          <a:ln w="38100">
            <a:solidFill>
              <a:srgbClr val="1B4367"/>
            </a:solidFill>
            <a:prstDash val="dashDot"/>
          </a:ln>
        </p:spPr>
        <p:style>
          <a:lnRef idx="1">
            <a:schemeClr val="accent1"/>
          </a:lnRef>
          <a:fillRef idx="0">
            <a:schemeClr val="accent1"/>
          </a:fillRef>
          <a:effectRef idx="0">
            <a:schemeClr val="accent1"/>
          </a:effectRef>
          <a:fontRef idx="minor">
            <a:schemeClr val="tx1"/>
          </a:fontRef>
        </p:style>
      </p:cxnSp>
      <p:pic>
        <p:nvPicPr>
          <p:cNvPr id="41" name="图片 4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27691" y="51020"/>
            <a:ext cx="885404" cy="885404"/>
          </a:xfrm>
          <a:prstGeom prst="rect">
            <a:avLst/>
          </a:prstGeom>
        </p:spPr>
      </p:pic>
    </p:spTree>
    <p:extLst>
      <p:ext uri="{BB962C8B-B14F-4D97-AF65-F5344CB8AC3E}">
        <p14:creationId xmlns:p14="http://schemas.microsoft.com/office/powerpoint/2010/main" val="1712339343"/>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9"/>
                                        </p:tgtEl>
                                        <p:attrNameLst>
                                          <p:attrName>ppt_y</p:attrName>
                                        </p:attrNameLst>
                                      </p:cBhvr>
                                      <p:tavLst>
                                        <p:tav tm="0">
                                          <p:val>
                                            <p:strVal val="#ppt_y"/>
                                          </p:val>
                                        </p:tav>
                                        <p:tav tm="100000">
                                          <p:val>
                                            <p:strVal val="#ppt_y"/>
                                          </p:val>
                                        </p:tav>
                                      </p:tavLst>
                                    </p:anim>
                                    <p:anim calcmode="lin" valueType="num">
                                      <p:cBhvr>
                                        <p:cTn id="9" dur="500" fill="hold"/>
                                        <p:tgtEl>
                                          <p:spTgt spid="19"/>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9"/>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9"/>
                                        </p:tgtEl>
                                      </p:cBhvr>
                                    </p:animEffect>
                                  </p:childTnLst>
                                </p:cTn>
                              </p:par>
                              <p:par>
                                <p:cTn id="12" presetID="41" presetClass="entr" presetSubtype="0" fill="hold" grpId="0" nodeType="withEffect">
                                  <p:stCondLst>
                                    <p:cond delay="0"/>
                                  </p:stCondLst>
                                  <p:iterate type="lt">
                                    <p:tmPct val="10000"/>
                                  </p:iterate>
                                  <p:childTnLst>
                                    <p:set>
                                      <p:cBhvr>
                                        <p:cTn id="13" dur="1" fill="hold">
                                          <p:stCondLst>
                                            <p:cond delay="0"/>
                                          </p:stCondLst>
                                        </p:cTn>
                                        <p:tgtEl>
                                          <p:spTgt spid="28"/>
                                        </p:tgtEl>
                                        <p:attrNameLst>
                                          <p:attrName>style.visibility</p:attrName>
                                        </p:attrNameLst>
                                      </p:cBhvr>
                                      <p:to>
                                        <p:strVal val="visible"/>
                                      </p:to>
                                    </p:set>
                                    <p:anim calcmode="lin" valueType="num">
                                      <p:cBhvr>
                                        <p:cTn id="14" dur="500" fill="hold"/>
                                        <p:tgtEl>
                                          <p:spTgt spid="28"/>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28"/>
                                        </p:tgtEl>
                                        <p:attrNameLst>
                                          <p:attrName>ppt_y</p:attrName>
                                        </p:attrNameLst>
                                      </p:cBhvr>
                                      <p:tavLst>
                                        <p:tav tm="0">
                                          <p:val>
                                            <p:strVal val="#ppt_y"/>
                                          </p:val>
                                        </p:tav>
                                        <p:tav tm="100000">
                                          <p:val>
                                            <p:strVal val="#ppt_y"/>
                                          </p:val>
                                        </p:tav>
                                      </p:tavLst>
                                    </p:anim>
                                    <p:anim calcmode="lin" valueType="num">
                                      <p:cBhvr>
                                        <p:cTn id="16" dur="500" fill="hold"/>
                                        <p:tgtEl>
                                          <p:spTgt spid="28"/>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28"/>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28"/>
                                        </p:tgtEl>
                                      </p:cBhvr>
                                    </p:animEffect>
                                  </p:childTnLst>
                                </p:cTn>
                              </p:par>
                              <p:par>
                                <p:cTn id="19" presetID="22" presetClass="entr" presetSubtype="8" fill="hold" nodeType="with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300"/>
                                        <p:tgtEl>
                                          <p:spTgt spid="32"/>
                                        </p:tgtEl>
                                      </p:cBhvr>
                                    </p:animEffect>
                                  </p:childTnLst>
                                </p:cTn>
                              </p:par>
                              <p:par>
                                <p:cTn id="22" presetID="22" presetClass="entr" presetSubtype="8" fill="hold" nodeType="withEffect">
                                  <p:stCondLst>
                                    <p:cond delay="0"/>
                                  </p:stCondLst>
                                  <p:childTnLst>
                                    <p:set>
                                      <p:cBhvr>
                                        <p:cTn id="23" dur="1" fill="hold">
                                          <p:stCondLst>
                                            <p:cond delay="0"/>
                                          </p:stCondLst>
                                        </p:cTn>
                                        <p:tgtEl>
                                          <p:spTgt spid="33"/>
                                        </p:tgtEl>
                                        <p:attrNameLst>
                                          <p:attrName>style.visibility</p:attrName>
                                        </p:attrNameLst>
                                      </p:cBhvr>
                                      <p:to>
                                        <p:strVal val="visible"/>
                                      </p:to>
                                    </p:set>
                                    <p:animEffect transition="in" filter="wipe(left)">
                                      <p:cBhvr>
                                        <p:cTn id="24" dur="300"/>
                                        <p:tgtEl>
                                          <p:spTgt spid="33"/>
                                        </p:tgtEl>
                                      </p:cBhvr>
                                    </p:animEffect>
                                  </p:childTnLst>
                                </p:cTn>
                              </p:par>
                              <p:par>
                                <p:cTn id="25" presetID="41" presetClass="entr" presetSubtype="0" fill="hold" grpId="0" nodeType="withEffect">
                                  <p:stCondLst>
                                    <p:cond delay="0"/>
                                  </p:stCondLst>
                                  <p:iterate type="lt">
                                    <p:tmPct val="10000"/>
                                  </p:iterate>
                                  <p:childTnLst>
                                    <p:set>
                                      <p:cBhvr>
                                        <p:cTn id="26" dur="1" fill="hold">
                                          <p:stCondLst>
                                            <p:cond delay="0"/>
                                          </p:stCondLst>
                                        </p:cTn>
                                        <p:tgtEl>
                                          <p:spTgt spid="34"/>
                                        </p:tgtEl>
                                        <p:attrNameLst>
                                          <p:attrName>style.visibility</p:attrName>
                                        </p:attrNameLst>
                                      </p:cBhvr>
                                      <p:to>
                                        <p:strVal val="visible"/>
                                      </p:to>
                                    </p:set>
                                    <p:anim calcmode="lin" valueType="num">
                                      <p:cBhvr>
                                        <p:cTn id="27" dur="500" fill="hold"/>
                                        <p:tgtEl>
                                          <p:spTgt spid="34"/>
                                        </p:tgtEl>
                                        <p:attrNameLst>
                                          <p:attrName>ppt_x</p:attrName>
                                        </p:attrNameLst>
                                      </p:cBhvr>
                                      <p:tavLst>
                                        <p:tav tm="0">
                                          <p:val>
                                            <p:strVal val="#ppt_x"/>
                                          </p:val>
                                        </p:tav>
                                        <p:tav tm="50000">
                                          <p:val>
                                            <p:strVal val="#ppt_x+.1"/>
                                          </p:val>
                                        </p:tav>
                                        <p:tav tm="100000">
                                          <p:val>
                                            <p:strVal val="#ppt_x"/>
                                          </p:val>
                                        </p:tav>
                                      </p:tavLst>
                                    </p:anim>
                                    <p:anim calcmode="lin" valueType="num">
                                      <p:cBhvr>
                                        <p:cTn id="28" dur="500" fill="hold"/>
                                        <p:tgtEl>
                                          <p:spTgt spid="34"/>
                                        </p:tgtEl>
                                        <p:attrNameLst>
                                          <p:attrName>ppt_y</p:attrName>
                                        </p:attrNameLst>
                                      </p:cBhvr>
                                      <p:tavLst>
                                        <p:tav tm="0">
                                          <p:val>
                                            <p:strVal val="#ppt_y"/>
                                          </p:val>
                                        </p:tav>
                                        <p:tav tm="100000">
                                          <p:val>
                                            <p:strVal val="#ppt_y"/>
                                          </p:val>
                                        </p:tav>
                                      </p:tavLst>
                                    </p:anim>
                                    <p:anim calcmode="lin" valueType="num">
                                      <p:cBhvr>
                                        <p:cTn id="29" dur="500" fill="hold"/>
                                        <p:tgtEl>
                                          <p:spTgt spid="34"/>
                                        </p:tgtEl>
                                        <p:attrNameLst>
                                          <p:attrName>ppt_h</p:attrName>
                                        </p:attrNameLst>
                                      </p:cBhvr>
                                      <p:tavLst>
                                        <p:tav tm="0">
                                          <p:val>
                                            <p:strVal val="#ppt_h/10"/>
                                          </p:val>
                                        </p:tav>
                                        <p:tav tm="50000">
                                          <p:val>
                                            <p:strVal val="#ppt_h+.01"/>
                                          </p:val>
                                        </p:tav>
                                        <p:tav tm="100000">
                                          <p:val>
                                            <p:strVal val="#ppt_h"/>
                                          </p:val>
                                        </p:tav>
                                      </p:tavLst>
                                    </p:anim>
                                    <p:anim calcmode="lin" valueType="num">
                                      <p:cBhvr>
                                        <p:cTn id="30" dur="500" fill="hold"/>
                                        <p:tgtEl>
                                          <p:spTgt spid="34"/>
                                        </p:tgtEl>
                                        <p:attrNameLst>
                                          <p:attrName>ppt_w</p:attrName>
                                        </p:attrNameLst>
                                      </p:cBhvr>
                                      <p:tavLst>
                                        <p:tav tm="0">
                                          <p:val>
                                            <p:strVal val="#ppt_w/10"/>
                                          </p:val>
                                        </p:tav>
                                        <p:tav tm="50000">
                                          <p:val>
                                            <p:strVal val="#ppt_w+.01"/>
                                          </p:val>
                                        </p:tav>
                                        <p:tav tm="100000">
                                          <p:val>
                                            <p:strVal val="#ppt_w"/>
                                          </p:val>
                                        </p:tav>
                                      </p:tavLst>
                                    </p:anim>
                                    <p:animEffect transition="in" filter="fade">
                                      <p:cBhvr>
                                        <p:cTn id="31" dur="500" tmFilter="0,0; .5, 1; 1, 1"/>
                                        <p:tgtEl>
                                          <p:spTgt spid="34"/>
                                        </p:tgtEl>
                                      </p:cBhvr>
                                    </p:animEffect>
                                  </p:childTnLst>
                                </p:cTn>
                              </p:par>
                              <p:par>
                                <p:cTn id="32" presetID="22" presetClass="entr" presetSubtype="8" fill="hold" nodeType="withEffect">
                                  <p:stCondLst>
                                    <p:cond delay="0"/>
                                  </p:stCondLst>
                                  <p:childTnLst>
                                    <p:set>
                                      <p:cBhvr>
                                        <p:cTn id="33" dur="1" fill="hold">
                                          <p:stCondLst>
                                            <p:cond delay="0"/>
                                          </p:stCondLst>
                                        </p:cTn>
                                        <p:tgtEl>
                                          <p:spTgt spid="35"/>
                                        </p:tgtEl>
                                        <p:attrNameLst>
                                          <p:attrName>style.visibility</p:attrName>
                                        </p:attrNameLst>
                                      </p:cBhvr>
                                      <p:to>
                                        <p:strVal val="visible"/>
                                      </p:to>
                                    </p:set>
                                    <p:animEffect transition="in" filter="wipe(left)">
                                      <p:cBhvr>
                                        <p:cTn id="34" dur="300"/>
                                        <p:tgtEl>
                                          <p:spTgt spid="35"/>
                                        </p:tgtEl>
                                      </p:cBhvr>
                                    </p:animEffect>
                                  </p:childTnLst>
                                </p:cTn>
                              </p:par>
                              <p:par>
                                <p:cTn id="35" presetID="41" presetClass="entr" presetSubtype="0" fill="hold" grpId="0" nodeType="withEffect">
                                  <p:stCondLst>
                                    <p:cond delay="0"/>
                                  </p:stCondLst>
                                  <p:iterate type="lt">
                                    <p:tmPct val="10000"/>
                                  </p:iterate>
                                  <p:childTnLst>
                                    <p:set>
                                      <p:cBhvr>
                                        <p:cTn id="36" dur="1" fill="hold">
                                          <p:stCondLst>
                                            <p:cond delay="0"/>
                                          </p:stCondLst>
                                        </p:cTn>
                                        <p:tgtEl>
                                          <p:spTgt spid="36"/>
                                        </p:tgtEl>
                                        <p:attrNameLst>
                                          <p:attrName>style.visibility</p:attrName>
                                        </p:attrNameLst>
                                      </p:cBhvr>
                                      <p:to>
                                        <p:strVal val="visible"/>
                                      </p:to>
                                    </p:set>
                                    <p:anim calcmode="lin" valueType="num">
                                      <p:cBhvr>
                                        <p:cTn id="37" dur="500" fill="hold"/>
                                        <p:tgtEl>
                                          <p:spTgt spid="36"/>
                                        </p:tgtEl>
                                        <p:attrNameLst>
                                          <p:attrName>ppt_x</p:attrName>
                                        </p:attrNameLst>
                                      </p:cBhvr>
                                      <p:tavLst>
                                        <p:tav tm="0">
                                          <p:val>
                                            <p:strVal val="#ppt_x"/>
                                          </p:val>
                                        </p:tav>
                                        <p:tav tm="50000">
                                          <p:val>
                                            <p:strVal val="#ppt_x+.1"/>
                                          </p:val>
                                        </p:tav>
                                        <p:tav tm="100000">
                                          <p:val>
                                            <p:strVal val="#ppt_x"/>
                                          </p:val>
                                        </p:tav>
                                      </p:tavLst>
                                    </p:anim>
                                    <p:anim calcmode="lin" valueType="num">
                                      <p:cBhvr>
                                        <p:cTn id="38" dur="500" fill="hold"/>
                                        <p:tgtEl>
                                          <p:spTgt spid="36"/>
                                        </p:tgtEl>
                                        <p:attrNameLst>
                                          <p:attrName>ppt_y</p:attrName>
                                        </p:attrNameLst>
                                      </p:cBhvr>
                                      <p:tavLst>
                                        <p:tav tm="0">
                                          <p:val>
                                            <p:strVal val="#ppt_y"/>
                                          </p:val>
                                        </p:tav>
                                        <p:tav tm="100000">
                                          <p:val>
                                            <p:strVal val="#ppt_y"/>
                                          </p:val>
                                        </p:tav>
                                      </p:tavLst>
                                    </p:anim>
                                    <p:anim calcmode="lin" valueType="num">
                                      <p:cBhvr>
                                        <p:cTn id="39" dur="500" fill="hold"/>
                                        <p:tgtEl>
                                          <p:spTgt spid="36"/>
                                        </p:tgtEl>
                                        <p:attrNameLst>
                                          <p:attrName>ppt_h</p:attrName>
                                        </p:attrNameLst>
                                      </p:cBhvr>
                                      <p:tavLst>
                                        <p:tav tm="0">
                                          <p:val>
                                            <p:strVal val="#ppt_h/10"/>
                                          </p:val>
                                        </p:tav>
                                        <p:tav tm="50000">
                                          <p:val>
                                            <p:strVal val="#ppt_h+.01"/>
                                          </p:val>
                                        </p:tav>
                                        <p:tav tm="100000">
                                          <p:val>
                                            <p:strVal val="#ppt_h"/>
                                          </p:val>
                                        </p:tav>
                                      </p:tavLst>
                                    </p:anim>
                                    <p:anim calcmode="lin" valueType="num">
                                      <p:cBhvr>
                                        <p:cTn id="40" dur="500" fill="hold"/>
                                        <p:tgtEl>
                                          <p:spTgt spid="36"/>
                                        </p:tgtEl>
                                        <p:attrNameLst>
                                          <p:attrName>ppt_w</p:attrName>
                                        </p:attrNameLst>
                                      </p:cBhvr>
                                      <p:tavLst>
                                        <p:tav tm="0">
                                          <p:val>
                                            <p:strVal val="#ppt_w/10"/>
                                          </p:val>
                                        </p:tav>
                                        <p:tav tm="50000">
                                          <p:val>
                                            <p:strVal val="#ppt_w+.01"/>
                                          </p:val>
                                        </p:tav>
                                        <p:tav tm="100000">
                                          <p:val>
                                            <p:strVal val="#ppt_w"/>
                                          </p:val>
                                        </p:tav>
                                      </p:tavLst>
                                    </p:anim>
                                    <p:animEffect transition="in" filter="fade">
                                      <p:cBhvr>
                                        <p:cTn id="41" dur="500" tmFilter="0,0; .5, 1; 1, 1"/>
                                        <p:tgtEl>
                                          <p:spTgt spid="36"/>
                                        </p:tgtEl>
                                      </p:cBhvr>
                                    </p:animEffect>
                                  </p:childTnLst>
                                </p:cTn>
                              </p:par>
                              <p:par>
                                <p:cTn id="42" presetID="22" presetClass="entr" presetSubtype="8" fill="hold" nodeType="withEffect">
                                  <p:stCondLst>
                                    <p:cond delay="0"/>
                                  </p:stCondLst>
                                  <p:childTnLst>
                                    <p:set>
                                      <p:cBhvr>
                                        <p:cTn id="43" dur="1" fill="hold">
                                          <p:stCondLst>
                                            <p:cond delay="0"/>
                                          </p:stCondLst>
                                        </p:cTn>
                                        <p:tgtEl>
                                          <p:spTgt spid="37"/>
                                        </p:tgtEl>
                                        <p:attrNameLst>
                                          <p:attrName>style.visibility</p:attrName>
                                        </p:attrNameLst>
                                      </p:cBhvr>
                                      <p:to>
                                        <p:strVal val="visible"/>
                                      </p:to>
                                    </p:set>
                                    <p:animEffect transition="in" filter="wipe(left)">
                                      <p:cBhvr>
                                        <p:cTn id="44" dur="300"/>
                                        <p:tgtEl>
                                          <p:spTgt spid="37"/>
                                        </p:tgtEl>
                                      </p:cBhvr>
                                    </p:animEffect>
                                  </p:childTnLst>
                                </p:cTn>
                              </p:par>
                              <p:par>
                                <p:cTn id="45" presetID="41" presetClass="entr" presetSubtype="0" fill="hold" grpId="0" nodeType="withEffect">
                                  <p:stCondLst>
                                    <p:cond delay="0"/>
                                  </p:stCondLst>
                                  <p:iterate type="lt">
                                    <p:tmPct val="10000"/>
                                  </p:iterate>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ppt_x</p:attrName>
                                        </p:attrNameLst>
                                      </p:cBhvr>
                                      <p:tavLst>
                                        <p:tav tm="0">
                                          <p:val>
                                            <p:strVal val="#ppt_x"/>
                                          </p:val>
                                        </p:tav>
                                        <p:tav tm="50000">
                                          <p:val>
                                            <p:strVal val="#ppt_x+.1"/>
                                          </p:val>
                                        </p:tav>
                                        <p:tav tm="100000">
                                          <p:val>
                                            <p:strVal val="#ppt_x"/>
                                          </p:val>
                                        </p:tav>
                                      </p:tavLst>
                                    </p:anim>
                                    <p:anim calcmode="lin" valueType="num">
                                      <p:cBhvr>
                                        <p:cTn id="48" dur="500" fill="hold"/>
                                        <p:tgtEl>
                                          <p:spTgt spid="38"/>
                                        </p:tgtEl>
                                        <p:attrNameLst>
                                          <p:attrName>ppt_y</p:attrName>
                                        </p:attrNameLst>
                                      </p:cBhvr>
                                      <p:tavLst>
                                        <p:tav tm="0">
                                          <p:val>
                                            <p:strVal val="#ppt_y"/>
                                          </p:val>
                                        </p:tav>
                                        <p:tav tm="100000">
                                          <p:val>
                                            <p:strVal val="#ppt_y"/>
                                          </p:val>
                                        </p:tav>
                                      </p:tavLst>
                                    </p:anim>
                                    <p:anim calcmode="lin" valueType="num">
                                      <p:cBhvr>
                                        <p:cTn id="49" dur="500" fill="hold"/>
                                        <p:tgtEl>
                                          <p:spTgt spid="38"/>
                                        </p:tgtEl>
                                        <p:attrNameLst>
                                          <p:attrName>ppt_h</p:attrName>
                                        </p:attrNameLst>
                                      </p:cBhvr>
                                      <p:tavLst>
                                        <p:tav tm="0">
                                          <p:val>
                                            <p:strVal val="#ppt_h/10"/>
                                          </p:val>
                                        </p:tav>
                                        <p:tav tm="50000">
                                          <p:val>
                                            <p:strVal val="#ppt_h+.01"/>
                                          </p:val>
                                        </p:tav>
                                        <p:tav tm="100000">
                                          <p:val>
                                            <p:strVal val="#ppt_h"/>
                                          </p:val>
                                        </p:tav>
                                      </p:tavLst>
                                    </p:anim>
                                    <p:anim calcmode="lin" valueType="num">
                                      <p:cBhvr>
                                        <p:cTn id="50" dur="500" fill="hold"/>
                                        <p:tgtEl>
                                          <p:spTgt spid="38"/>
                                        </p:tgtEl>
                                        <p:attrNameLst>
                                          <p:attrName>ppt_w</p:attrName>
                                        </p:attrNameLst>
                                      </p:cBhvr>
                                      <p:tavLst>
                                        <p:tav tm="0">
                                          <p:val>
                                            <p:strVal val="#ppt_w/10"/>
                                          </p:val>
                                        </p:tav>
                                        <p:tav tm="50000">
                                          <p:val>
                                            <p:strVal val="#ppt_w+.01"/>
                                          </p:val>
                                        </p:tav>
                                        <p:tav tm="100000">
                                          <p:val>
                                            <p:strVal val="#ppt_w"/>
                                          </p:val>
                                        </p:tav>
                                      </p:tavLst>
                                    </p:anim>
                                    <p:animEffect transition="in" filter="fade">
                                      <p:cBhvr>
                                        <p:cTn id="51" dur="500" tmFilter="0,0; .5, 1; 1, 1"/>
                                        <p:tgtEl>
                                          <p:spTgt spid="38"/>
                                        </p:tgtEl>
                                      </p:cBhvr>
                                    </p:animEffect>
                                  </p:childTnLst>
                                </p:cTn>
                              </p:par>
                              <p:par>
                                <p:cTn id="52" presetID="22" presetClass="entr" presetSubtype="8" fill="hold" nodeType="withEffect">
                                  <p:stCondLst>
                                    <p:cond delay="0"/>
                                  </p:stCondLst>
                                  <p:childTnLst>
                                    <p:set>
                                      <p:cBhvr>
                                        <p:cTn id="53" dur="1" fill="hold">
                                          <p:stCondLst>
                                            <p:cond delay="0"/>
                                          </p:stCondLst>
                                        </p:cTn>
                                        <p:tgtEl>
                                          <p:spTgt spid="39"/>
                                        </p:tgtEl>
                                        <p:attrNameLst>
                                          <p:attrName>style.visibility</p:attrName>
                                        </p:attrNameLst>
                                      </p:cBhvr>
                                      <p:to>
                                        <p:strVal val="visible"/>
                                      </p:to>
                                    </p:set>
                                    <p:animEffect transition="in" filter="wipe(left)">
                                      <p:cBhvr>
                                        <p:cTn id="54" dur="300"/>
                                        <p:tgtEl>
                                          <p:spTgt spid="39"/>
                                        </p:tgtEl>
                                      </p:cBhvr>
                                    </p:animEffect>
                                  </p:childTnLst>
                                </p:cTn>
                              </p:par>
                              <p:par>
                                <p:cTn id="55" presetID="22" presetClass="entr" presetSubtype="8" fill="hold" nodeType="withEffect">
                                  <p:stCondLst>
                                    <p:cond delay="0"/>
                                  </p:stCondLst>
                                  <p:childTnLst>
                                    <p:set>
                                      <p:cBhvr>
                                        <p:cTn id="56" dur="1" fill="hold">
                                          <p:stCondLst>
                                            <p:cond delay="0"/>
                                          </p:stCondLst>
                                        </p:cTn>
                                        <p:tgtEl>
                                          <p:spTgt spid="40"/>
                                        </p:tgtEl>
                                        <p:attrNameLst>
                                          <p:attrName>style.visibility</p:attrName>
                                        </p:attrNameLst>
                                      </p:cBhvr>
                                      <p:to>
                                        <p:strVal val="visible"/>
                                      </p:to>
                                    </p:set>
                                    <p:animEffect transition="in" filter="wipe(left)">
                                      <p:cBhvr>
                                        <p:cTn id="57" dur="300"/>
                                        <p:tgtEl>
                                          <p:spTgt spid="40"/>
                                        </p:tgtEl>
                                      </p:cBhvr>
                                    </p:animEffect>
                                  </p:childTnLst>
                                </p:cTn>
                              </p:par>
                            </p:childTnLst>
                          </p:cTn>
                        </p:par>
                        <p:par>
                          <p:cTn id="58" fill="hold">
                            <p:stCondLst>
                              <p:cond delay="900"/>
                            </p:stCondLst>
                            <p:childTnLst>
                              <p:par>
                                <p:cTn id="59" presetID="53" presetClass="entr" presetSubtype="16" fill="hold" grpId="0" nodeType="afterEffect">
                                  <p:stCondLst>
                                    <p:cond delay="0"/>
                                  </p:stCondLst>
                                  <p:childTnLst>
                                    <p:set>
                                      <p:cBhvr>
                                        <p:cTn id="60" dur="1" fill="hold">
                                          <p:stCondLst>
                                            <p:cond delay="0"/>
                                          </p:stCondLst>
                                        </p:cTn>
                                        <p:tgtEl>
                                          <p:spTgt spid="20"/>
                                        </p:tgtEl>
                                        <p:attrNameLst>
                                          <p:attrName>style.visibility</p:attrName>
                                        </p:attrNameLst>
                                      </p:cBhvr>
                                      <p:to>
                                        <p:strVal val="visible"/>
                                      </p:to>
                                    </p:set>
                                    <p:anim calcmode="lin" valueType="num">
                                      <p:cBhvr>
                                        <p:cTn id="61" dur="500" fill="hold"/>
                                        <p:tgtEl>
                                          <p:spTgt spid="20"/>
                                        </p:tgtEl>
                                        <p:attrNameLst>
                                          <p:attrName>ppt_w</p:attrName>
                                        </p:attrNameLst>
                                      </p:cBhvr>
                                      <p:tavLst>
                                        <p:tav tm="0">
                                          <p:val>
                                            <p:fltVal val="0"/>
                                          </p:val>
                                        </p:tav>
                                        <p:tav tm="100000">
                                          <p:val>
                                            <p:strVal val="#ppt_w"/>
                                          </p:val>
                                        </p:tav>
                                      </p:tavLst>
                                    </p:anim>
                                    <p:anim calcmode="lin" valueType="num">
                                      <p:cBhvr>
                                        <p:cTn id="62" dur="500" fill="hold"/>
                                        <p:tgtEl>
                                          <p:spTgt spid="20"/>
                                        </p:tgtEl>
                                        <p:attrNameLst>
                                          <p:attrName>ppt_h</p:attrName>
                                        </p:attrNameLst>
                                      </p:cBhvr>
                                      <p:tavLst>
                                        <p:tav tm="0">
                                          <p:val>
                                            <p:fltVal val="0"/>
                                          </p:val>
                                        </p:tav>
                                        <p:tav tm="100000">
                                          <p:val>
                                            <p:strVal val="#ppt_h"/>
                                          </p:val>
                                        </p:tav>
                                      </p:tavLst>
                                    </p:anim>
                                    <p:animEffect transition="in" filter="fade">
                                      <p:cBhvr>
                                        <p:cTn id="63" dur="500"/>
                                        <p:tgtEl>
                                          <p:spTgt spid="20"/>
                                        </p:tgtEl>
                                      </p:cBhvr>
                                    </p:animEffect>
                                  </p:childTnLst>
                                </p:cTn>
                              </p:par>
                            </p:childTnLst>
                          </p:cTn>
                        </p:par>
                        <p:par>
                          <p:cTn id="64" fill="hold">
                            <p:stCondLst>
                              <p:cond delay="1400"/>
                            </p:stCondLst>
                            <p:childTnLst>
                              <p:par>
                                <p:cTn id="65" presetID="12" presetClass="entr" presetSubtype="8" fill="hold" grpId="0"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p:tgtEl>
                                          <p:spTgt spid="21"/>
                                        </p:tgtEl>
                                        <p:attrNameLst>
                                          <p:attrName>ppt_x</p:attrName>
                                        </p:attrNameLst>
                                      </p:cBhvr>
                                      <p:tavLst>
                                        <p:tav tm="0">
                                          <p:val>
                                            <p:strVal val="#ppt_x-#ppt_w*1.125000"/>
                                          </p:val>
                                        </p:tav>
                                        <p:tav tm="100000">
                                          <p:val>
                                            <p:strVal val="#ppt_x"/>
                                          </p:val>
                                        </p:tav>
                                      </p:tavLst>
                                    </p:anim>
                                    <p:animEffect transition="in" filter="wipe(right)">
                                      <p:cBhvr>
                                        <p:cTn id="68" dur="500"/>
                                        <p:tgtEl>
                                          <p:spTgt spid="21"/>
                                        </p:tgtEl>
                                      </p:cBhvr>
                                    </p:animEffect>
                                  </p:childTnLst>
                                </p:cTn>
                              </p:par>
                              <p:par>
                                <p:cTn id="69" presetID="42" presetClass="entr" presetSubtype="0" fill="hold" nodeType="withEffect">
                                  <p:stCondLst>
                                    <p:cond delay="0"/>
                                  </p:stCondLst>
                                  <p:childTnLst>
                                    <p:set>
                                      <p:cBhvr>
                                        <p:cTn id="70" dur="1" fill="hold">
                                          <p:stCondLst>
                                            <p:cond delay="0"/>
                                          </p:stCondLst>
                                        </p:cTn>
                                        <p:tgtEl>
                                          <p:spTgt spid="4"/>
                                        </p:tgtEl>
                                        <p:attrNameLst>
                                          <p:attrName>style.visibility</p:attrName>
                                        </p:attrNameLst>
                                      </p:cBhvr>
                                      <p:to>
                                        <p:strVal val="visible"/>
                                      </p:to>
                                    </p:set>
                                    <p:animEffect transition="in" filter="fade">
                                      <p:cBhvr>
                                        <p:cTn id="71" dur="750"/>
                                        <p:tgtEl>
                                          <p:spTgt spid="4"/>
                                        </p:tgtEl>
                                      </p:cBhvr>
                                    </p:animEffect>
                                    <p:anim calcmode="lin" valueType="num">
                                      <p:cBhvr>
                                        <p:cTn id="72" dur="750" fill="hold"/>
                                        <p:tgtEl>
                                          <p:spTgt spid="4"/>
                                        </p:tgtEl>
                                        <p:attrNameLst>
                                          <p:attrName>ppt_x</p:attrName>
                                        </p:attrNameLst>
                                      </p:cBhvr>
                                      <p:tavLst>
                                        <p:tav tm="0">
                                          <p:val>
                                            <p:strVal val="#ppt_x"/>
                                          </p:val>
                                        </p:tav>
                                        <p:tav tm="100000">
                                          <p:val>
                                            <p:strVal val="#ppt_x"/>
                                          </p:val>
                                        </p:tav>
                                      </p:tavLst>
                                    </p:anim>
                                    <p:anim calcmode="lin" valueType="num">
                                      <p:cBhvr>
                                        <p:cTn id="73" dur="750" fill="hold"/>
                                        <p:tgtEl>
                                          <p:spTgt spid="4"/>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6"/>
                                        </p:tgtEl>
                                        <p:attrNameLst>
                                          <p:attrName>style.visibility</p:attrName>
                                        </p:attrNameLst>
                                      </p:cBhvr>
                                      <p:to>
                                        <p:strVal val="visible"/>
                                      </p:to>
                                    </p:set>
                                    <p:animEffect transition="in" filter="fade">
                                      <p:cBhvr>
                                        <p:cTn id="76" dur="750"/>
                                        <p:tgtEl>
                                          <p:spTgt spid="6"/>
                                        </p:tgtEl>
                                      </p:cBhvr>
                                    </p:animEffect>
                                    <p:anim calcmode="lin" valueType="num">
                                      <p:cBhvr>
                                        <p:cTn id="77" dur="750" fill="hold"/>
                                        <p:tgtEl>
                                          <p:spTgt spid="6"/>
                                        </p:tgtEl>
                                        <p:attrNameLst>
                                          <p:attrName>ppt_x</p:attrName>
                                        </p:attrNameLst>
                                      </p:cBhvr>
                                      <p:tavLst>
                                        <p:tav tm="0">
                                          <p:val>
                                            <p:strVal val="#ppt_x"/>
                                          </p:val>
                                        </p:tav>
                                        <p:tav tm="100000">
                                          <p:val>
                                            <p:strVal val="#ppt_x"/>
                                          </p:val>
                                        </p:tav>
                                      </p:tavLst>
                                    </p:anim>
                                    <p:anim calcmode="lin" valueType="num">
                                      <p:cBhvr>
                                        <p:cTn id="78" dur="75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8" grpId="0"/>
      <p:bldP spid="34" grpId="0"/>
      <p:bldP spid="36" grpId="0"/>
      <p:bldP spid="3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矩形 4"/>
          <p:cNvSpPr/>
          <p:nvPr/>
        </p:nvSpPr>
        <p:spPr>
          <a:xfrm>
            <a:off x="1364566" y="-1181686"/>
            <a:ext cx="759656" cy="1041009"/>
          </a:xfrm>
          <a:prstGeom prst="rect">
            <a:avLst/>
          </a:prstGeom>
          <a:gradFill>
            <a:gsLst>
              <a:gs pos="0">
                <a:srgbClr val="1B2C45"/>
              </a:gs>
              <a:gs pos="100000">
                <a:srgbClr val="254E8C"/>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6" name="矩形 5"/>
          <p:cNvSpPr/>
          <p:nvPr/>
        </p:nvSpPr>
        <p:spPr>
          <a:xfrm>
            <a:off x="2169073" y="-1181687"/>
            <a:ext cx="759656" cy="1041009"/>
          </a:xfrm>
          <a:prstGeom prst="rect">
            <a:avLst/>
          </a:prstGeom>
          <a:gradFill>
            <a:gsLst>
              <a:gs pos="0">
                <a:srgbClr val="DDDDDD"/>
              </a:gs>
              <a:gs pos="100000">
                <a:srgbClr val="FEFEFE"/>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nvGrpSpPr>
          <p:cNvPr id="15" name="组合 14"/>
          <p:cNvGrpSpPr/>
          <p:nvPr/>
        </p:nvGrpSpPr>
        <p:grpSpPr>
          <a:xfrm>
            <a:off x="68729" y="2766788"/>
            <a:ext cx="8227458" cy="1467832"/>
            <a:chOff x="-189196" y="161947"/>
            <a:chExt cx="2721465" cy="319976"/>
          </a:xfrm>
          <a:solidFill>
            <a:srgbClr val="5FA326"/>
          </a:solidFill>
        </p:grpSpPr>
        <p:sp>
          <p:nvSpPr>
            <p:cNvPr id="16" name="矩形 15"/>
            <p:cNvSpPr/>
            <p:nvPr/>
          </p:nvSpPr>
          <p:spPr>
            <a:xfrm>
              <a:off x="31445" y="176315"/>
              <a:ext cx="2268640" cy="293086"/>
            </a:xfrm>
            <a:prstGeom prst="rect">
              <a:avLst/>
            </a:prstGeom>
            <a:solidFill>
              <a:srgbClr val="1B4367"/>
            </a:solidFill>
            <a:ln w="25400" cap="rnd" cmpd="sng" algn="ctr">
              <a:solidFill>
                <a:srgbClr val="1B4367"/>
              </a:solidFill>
              <a:prstDash val="solid"/>
              <a:roun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dirty="0" smtClean="0">
                <a:ln>
                  <a:noFill/>
                </a:ln>
                <a:solidFill>
                  <a:prstClr val="white"/>
                </a:solidFill>
                <a:effectLst/>
                <a:uLnTx/>
                <a:uFillTx/>
                <a:latin typeface="Arial"/>
                <a:ea typeface="方正正中黑简体"/>
                <a:cs typeface="+mn-ea"/>
                <a:sym typeface="+mn-lt"/>
              </a:endParaRPr>
            </a:p>
          </p:txBody>
        </p:sp>
        <p:sp>
          <p:nvSpPr>
            <p:cNvPr id="17" name="等腰三角形 16"/>
            <p:cNvSpPr/>
            <p:nvPr/>
          </p:nvSpPr>
          <p:spPr>
            <a:xfrm rot="5400000">
              <a:off x="2257111" y="204921"/>
              <a:ext cx="318131" cy="232184"/>
            </a:xfrm>
            <a:prstGeom prst="triangle">
              <a:avLst/>
            </a:prstGeom>
            <a:solidFill>
              <a:srgbClr val="1B4367"/>
            </a:solidFill>
            <a:ln w="25400" cap="rnd" cmpd="sng" algn="ctr">
              <a:solidFill>
                <a:srgbClr val="1B4367"/>
              </a:solidFill>
              <a:prstDash val="solid"/>
              <a:roun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dirty="0" smtClean="0">
                <a:ln>
                  <a:noFill/>
                </a:ln>
                <a:solidFill>
                  <a:prstClr val="white"/>
                </a:solidFill>
                <a:effectLst/>
                <a:uLnTx/>
                <a:uFillTx/>
                <a:latin typeface="Arial"/>
                <a:ea typeface="方正正中黑简体"/>
                <a:cs typeface="+mn-ea"/>
                <a:sym typeface="+mn-lt"/>
              </a:endParaRPr>
            </a:p>
          </p:txBody>
        </p:sp>
        <p:sp>
          <p:nvSpPr>
            <p:cNvPr id="18" name="TextBox 8"/>
            <p:cNvSpPr txBox="1"/>
            <p:nvPr/>
          </p:nvSpPr>
          <p:spPr>
            <a:xfrm>
              <a:off x="1188822" y="182192"/>
              <a:ext cx="1045206" cy="201279"/>
            </a:xfrm>
            <a:prstGeom prst="rect">
              <a:avLst/>
            </a:prstGeom>
            <a:solidFill>
              <a:srgbClr val="1B4367"/>
            </a:solidFill>
            <a:ln cap="rnd">
              <a:solidFill>
                <a:srgbClr val="1B4367"/>
              </a:solidFill>
              <a:round/>
            </a:ln>
          </p:spPr>
          <p:txBody>
            <a:bodyPr wrap="none" rtlCol="0">
              <a:spAutoFit/>
            </a:bodyPr>
            <a:lstStyle/>
            <a:p>
              <a:pPr algn="just">
                <a:spcBef>
                  <a:spcPct val="0"/>
                </a:spcBef>
              </a:pPr>
              <a:r>
                <a:rPr lang="zh-CN" altLang="en-US" sz="5400" b="1" kern="0" spc="400" dirty="0" smtClean="0">
                  <a:solidFill>
                    <a:schemeClr val="bg1"/>
                  </a:solidFill>
                  <a:latin typeface="微软雅黑" panose="020B0503020204020204" pitchFamily="34" charset="-122"/>
                  <a:ea typeface="微软雅黑" panose="020B0503020204020204" pitchFamily="34" charset="-122"/>
                  <a:cs typeface="+mn-ea"/>
                  <a:sym typeface="+mn-lt"/>
                </a:rPr>
                <a:t>结果讨论</a:t>
              </a:r>
              <a:endParaRPr lang="en-US" altLang="zh-CN" sz="5400" b="1" dirty="0">
                <a:solidFill>
                  <a:schemeClr val="bg1"/>
                </a:solidFill>
                <a:latin typeface="微软雅黑" panose="020B0503020204020204" pitchFamily="34" charset="-122"/>
                <a:ea typeface="微软雅黑" panose="020B0503020204020204" pitchFamily="34" charset="-122"/>
                <a:cs typeface="Arial" panose="020B0604020202020204" pitchFamily="34" charset="0"/>
                <a:sym typeface="+mn-lt"/>
              </a:endParaRPr>
            </a:p>
          </p:txBody>
        </p:sp>
        <p:sp>
          <p:nvSpPr>
            <p:cNvPr id="13" name="等腰三角形 12"/>
            <p:cNvSpPr/>
            <p:nvPr/>
          </p:nvSpPr>
          <p:spPr>
            <a:xfrm rot="16200000" flipH="1">
              <a:off x="-232170" y="206766"/>
              <a:ext cx="318131" cy="232184"/>
            </a:xfrm>
            <a:prstGeom prst="triangle">
              <a:avLst/>
            </a:prstGeom>
            <a:solidFill>
              <a:srgbClr val="1B4367"/>
            </a:solidFill>
            <a:ln w="25400" cap="rnd" cmpd="sng" algn="ctr">
              <a:solidFill>
                <a:srgbClr val="1B4367"/>
              </a:solidFill>
              <a:prstDash val="solid"/>
              <a:roun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dirty="0" smtClean="0">
                <a:ln>
                  <a:noFill/>
                </a:ln>
                <a:solidFill>
                  <a:prstClr val="white"/>
                </a:solidFill>
                <a:effectLst/>
                <a:uLnTx/>
                <a:uFillTx/>
                <a:latin typeface="Arial"/>
                <a:ea typeface="方正正中黑简体"/>
                <a:cs typeface="+mn-ea"/>
                <a:sym typeface="+mn-lt"/>
              </a:endParaRPr>
            </a:p>
          </p:txBody>
        </p:sp>
      </p:grpSp>
      <p:grpSp>
        <p:nvGrpSpPr>
          <p:cNvPr id="19" name="组合 18"/>
          <p:cNvGrpSpPr/>
          <p:nvPr/>
        </p:nvGrpSpPr>
        <p:grpSpPr>
          <a:xfrm>
            <a:off x="770659" y="1990947"/>
            <a:ext cx="3027979" cy="3027979"/>
            <a:chOff x="267453" y="94709"/>
            <a:chExt cx="454824" cy="454824"/>
          </a:xfrm>
        </p:grpSpPr>
        <p:sp>
          <p:nvSpPr>
            <p:cNvPr id="20" name="椭圆 19"/>
            <p:cNvSpPr/>
            <p:nvPr/>
          </p:nvSpPr>
          <p:spPr>
            <a:xfrm>
              <a:off x="301756" y="114952"/>
              <a:ext cx="390525" cy="395287"/>
            </a:xfrm>
            <a:prstGeom prst="ellipse">
              <a:avLst/>
            </a:prstGeom>
            <a:solidFill>
              <a:sysClr val="window" lastClr="FFFFFF"/>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dirty="0" smtClean="0">
                <a:ln>
                  <a:noFill/>
                </a:ln>
                <a:solidFill>
                  <a:prstClr val="white"/>
                </a:solidFill>
                <a:effectLst/>
                <a:uLnTx/>
                <a:uFillTx/>
                <a:latin typeface="Arial"/>
                <a:ea typeface="方正正中黑简体"/>
                <a:cs typeface="+mn-ea"/>
                <a:sym typeface="+mn-lt"/>
              </a:endParaRPr>
            </a:p>
          </p:txBody>
        </p:sp>
        <p:sp>
          <p:nvSpPr>
            <p:cNvPr id="23" name="椭圆 22"/>
            <p:cNvSpPr/>
            <p:nvPr/>
          </p:nvSpPr>
          <p:spPr>
            <a:xfrm>
              <a:off x="343738" y="170570"/>
              <a:ext cx="302255" cy="302255"/>
            </a:xfrm>
            <a:prstGeom prst="ellipse">
              <a:avLst/>
            </a:prstGeom>
            <a:solidFill>
              <a:srgbClr val="1B4367"/>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dirty="0" smtClean="0">
                <a:ln>
                  <a:noFill/>
                </a:ln>
                <a:solidFill>
                  <a:prstClr val="white"/>
                </a:solidFill>
                <a:effectLst/>
                <a:uLnTx/>
                <a:uFillTx/>
                <a:latin typeface="Arial"/>
                <a:ea typeface="方正正中黑简体"/>
                <a:cs typeface="+mn-ea"/>
                <a:sym typeface="+mn-lt"/>
              </a:endParaRPr>
            </a:p>
          </p:txBody>
        </p:sp>
        <p:sp>
          <p:nvSpPr>
            <p:cNvPr id="24" name="同心圆 23"/>
            <p:cNvSpPr/>
            <p:nvPr/>
          </p:nvSpPr>
          <p:spPr>
            <a:xfrm>
              <a:off x="267453" y="94709"/>
              <a:ext cx="454824" cy="454824"/>
            </a:xfrm>
            <a:prstGeom prst="donut">
              <a:avLst>
                <a:gd name="adj" fmla="val 8567"/>
              </a:avLst>
            </a:prstGeom>
            <a:solidFill>
              <a:sysClr val="window" lastClr="FFFFFF"/>
            </a:solidFill>
            <a:ln w="9525" cap="flat" cmpd="sng" algn="ctr">
              <a:noFill/>
              <a:prstDash val="solid"/>
            </a:ln>
            <a:effectLst>
              <a:outerShdw blurRad="63500" sx="102000" sy="102000" algn="ctr" rotWithShape="0">
                <a:prstClr val="black">
                  <a:alpha val="2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dirty="0" smtClean="0">
                <a:ln>
                  <a:noFill/>
                </a:ln>
                <a:solidFill>
                  <a:prstClr val="black"/>
                </a:solidFill>
                <a:effectLst/>
                <a:uLnTx/>
                <a:uFillTx/>
                <a:latin typeface="Arial"/>
                <a:ea typeface="方正正中黑简体"/>
                <a:cs typeface="+mn-ea"/>
                <a:sym typeface="+mn-lt"/>
              </a:endParaRPr>
            </a:p>
          </p:txBody>
        </p:sp>
        <p:sp>
          <p:nvSpPr>
            <p:cNvPr id="25" name="TextBox 9"/>
            <p:cNvSpPr txBox="1"/>
            <p:nvPr/>
          </p:nvSpPr>
          <p:spPr>
            <a:xfrm>
              <a:off x="380993" y="194680"/>
              <a:ext cx="233366" cy="235774"/>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9600" b="0" i="0" u="none" strike="noStrike" kern="0" cap="none" spc="0" normalizeH="0" baseline="0" noProof="0" dirty="0" smtClean="0">
                  <a:ln>
                    <a:noFill/>
                  </a:ln>
                  <a:solidFill>
                    <a:prstClr val="white"/>
                  </a:solidFill>
                  <a:effectLst/>
                  <a:uLnTx/>
                  <a:uFillTx/>
                  <a:latin typeface="Arial"/>
                  <a:ea typeface="方正正中黑简体"/>
                  <a:cs typeface="+mn-ea"/>
                  <a:sym typeface="+mn-lt"/>
                </a:rPr>
                <a:t>04</a:t>
              </a:r>
            </a:p>
          </p:txBody>
        </p:sp>
      </p:grpSp>
      <p:sp>
        <p:nvSpPr>
          <p:cNvPr id="14" name="文本框 36"/>
          <p:cNvSpPr txBox="1"/>
          <p:nvPr/>
        </p:nvSpPr>
        <p:spPr>
          <a:xfrm>
            <a:off x="3149510" y="3607095"/>
            <a:ext cx="5146675" cy="506292"/>
          </a:xfrm>
          <a:prstGeom prst="rect">
            <a:avLst/>
          </a:prstGeom>
          <a:noFill/>
        </p:spPr>
        <p:txBody>
          <a:bodyPr wrap="square" lIns="91440" tIns="45720" rIns="91440" bIns="4572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50000"/>
              </a:lnSpc>
            </a:pPr>
            <a:r>
              <a:rPr lang="en-US" altLang="zh-CN" sz="2000" b="1" dirty="0" smtClean="0">
                <a:solidFill>
                  <a:srgbClr val="FAF9FA"/>
                </a:solidFill>
                <a:latin typeface="Times New Roman" panose="02020603050405020304" pitchFamily="18" charset="0"/>
                <a:cs typeface="Times New Roman" panose="02020603050405020304" pitchFamily="18" charset="0"/>
                <a:sym typeface="+mn-lt"/>
              </a:rPr>
              <a:t>Result &amp; Discussion</a:t>
            </a:r>
            <a:endParaRPr lang="zh-CN" altLang="en-US" sz="2000" b="1" dirty="0">
              <a:solidFill>
                <a:srgbClr val="FAF9FA"/>
              </a:solidFill>
              <a:latin typeface="Times New Roman" panose="02020603050405020304" pitchFamily="18" charset="0"/>
              <a:cs typeface="Times New Roman" panose="02020603050405020304" pitchFamily="18" charset="0"/>
              <a:sym typeface="+mn-lt"/>
            </a:endParaRPr>
          </a:p>
        </p:txBody>
      </p:sp>
    </p:spTree>
    <p:extLst>
      <p:ext uri="{BB962C8B-B14F-4D97-AF65-F5344CB8AC3E}">
        <p14:creationId xmlns:p14="http://schemas.microsoft.com/office/powerpoint/2010/main" val="21564957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heel(1)">
                                      <p:cBhvr>
                                        <p:cTn id="7" dur="1000"/>
                                        <p:tgtEl>
                                          <p:spTgt spid="19"/>
                                        </p:tgtEl>
                                      </p:cBhvr>
                                    </p:animEffect>
                                  </p:childTnLst>
                                </p:cTn>
                              </p:par>
                              <p:par>
                                <p:cTn id="8" presetID="22" presetClass="entr" presetSubtype="8"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wipe(left)">
                                      <p:cBhvr>
                                        <p:cTn id="10" dur="1000"/>
                                        <p:tgtEl>
                                          <p:spTgt spid="15"/>
                                        </p:tgtEl>
                                      </p:cBhvr>
                                    </p:animEffect>
                                  </p:childTnLst>
                                </p:cTn>
                              </p:par>
                              <p:par>
                                <p:cTn id="11" presetID="42"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1000"/>
                                        <p:tgtEl>
                                          <p:spTgt spid="14"/>
                                        </p:tgtEl>
                                      </p:cBhvr>
                                    </p:animEffect>
                                    <p:anim calcmode="lin" valueType="num">
                                      <p:cBhvr>
                                        <p:cTn id="14" dur="1000" fill="hold"/>
                                        <p:tgtEl>
                                          <p:spTgt spid="14"/>
                                        </p:tgtEl>
                                        <p:attrNameLst>
                                          <p:attrName>ppt_x</p:attrName>
                                        </p:attrNameLst>
                                      </p:cBhvr>
                                      <p:tavLst>
                                        <p:tav tm="0">
                                          <p:val>
                                            <p:strVal val="#ppt_x"/>
                                          </p:val>
                                        </p:tav>
                                        <p:tav tm="100000">
                                          <p:val>
                                            <p:strVal val="#ppt_x"/>
                                          </p:val>
                                        </p:tav>
                                      </p:tavLst>
                                    </p:anim>
                                    <p:anim calcmode="lin" valueType="num">
                                      <p:cBhvr>
                                        <p:cTn id="1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矩形 4"/>
          <p:cNvSpPr/>
          <p:nvPr/>
        </p:nvSpPr>
        <p:spPr>
          <a:xfrm>
            <a:off x="1364566" y="-1181686"/>
            <a:ext cx="759656" cy="1041009"/>
          </a:xfrm>
          <a:prstGeom prst="rect">
            <a:avLst/>
          </a:prstGeom>
          <a:gradFill>
            <a:gsLst>
              <a:gs pos="0">
                <a:srgbClr val="1B2C45"/>
              </a:gs>
              <a:gs pos="100000">
                <a:srgbClr val="254E8C"/>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6" name="矩形 5"/>
          <p:cNvSpPr/>
          <p:nvPr/>
        </p:nvSpPr>
        <p:spPr>
          <a:xfrm>
            <a:off x="2169073" y="-1181687"/>
            <a:ext cx="759656" cy="1041009"/>
          </a:xfrm>
          <a:prstGeom prst="rect">
            <a:avLst/>
          </a:prstGeom>
          <a:gradFill>
            <a:gsLst>
              <a:gs pos="0">
                <a:srgbClr val="DDDDDD"/>
              </a:gs>
              <a:gs pos="100000">
                <a:srgbClr val="FEFEFE"/>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cxnSp>
        <p:nvCxnSpPr>
          <p:cNvPr id="59" name="直接连接符 58"/>
          <p:cNvCxnSpPr/>
          <p:nvPr/>
        </p:nvCxnSpPr>
        <p:spPr bwMode="auto">
          <a:xfrm>
            <a:off x="3009900" y="5788025"/>
            <a:ext cx="6191250" cy="0"/>
          </a:xfrm>
          <a:prstGeom prst="line">
            <a:avLst/>
          </a:prstGeom>
          <a:ln>
            <a:solidFill>
              <a:srgbClr val="6CAE43"/>
            </a:solidFill>
          </a:ln>
        </p:spPr>
        <p:style>
          <a:lnRef idx="1">
            <a:schemeClr val="accent1"/>
          </a:lnRef>
          <a:fillRef idx="0">
            <a:schemeClr val="accent1"/>
          </a:fillRef>
          <a:effectRef idx="0">
            <a:schemeClr val="accent1"/>
          </a:effectRef>
          <a:fontRef idx="minor">
            <a:schemeClr val="tx1"/>
          </a:fontRef>
        </p:style>
      </p:cxnSp>
      <p:cxnSp>
        <p:nvCxnSpPr>
          <p:cNvPr id="60" name="直接连接符 59"/>
          <p:cNvCxnSpPr/>
          <p:nvPr/>
        </p:nvCxnSpPr>
        <p:spPr bwMode="auto">
          <a:xfrm>
            <a:off x="9201150" y="1717675"/>
            <a:ext cx="0" cy="4070350"/>
          </a:xfrm>
          <a:prstGeom prst="line">
            <a:avLst/>
          </a:prstGeom>
          <a:ln>
            <a:solidFill>
              <a:srgbClr val="6CAE43"/>
            </a:solidFill>
          </a:ln>
        </p:spPr>
        <p:style>
          <a:lnRef idx="1">
            <a:schemeClr val="accent1"/>
          </a:lnRef>
          <a:fillRef idx="0">
            <a:schemeClr val="accent1"/>
          </a:fillRef>
          <a:effectRef idx="0">
            <a:schemeClr val="accent1"/>
          </a:effectRef>
          <a:fontRef idx="minor">
            <a:schemeClr val="tx1"/>
          </a:fontRef>
        </p:style>
      </p:cxnSp>
      <p:cxnSp>
        <p:nvCxnSpPr>
          <p:cNvPr id="62" name="直接连接符 61"/>
          <p:cNvCxnSpPr/>
          <p:nvPr/>
        </p:nvCxnSpPr>
        <p:spPr bwMode="auto">
          <a:xfrm>
            <a:off x="8723313" y="1717675"/>
            <a:ext cx="477837" cy="0"/>
          </a:xfrm>
          <a:prstGeom prst="line">
            <a:avLst/>
          </a:prstGeom>
          <a:ln>
            <a:solidFill>
              <a:srgbClr val="6CAE43"/>
            </a:solidFill>
          </a:ln>
        </p:spPr>
        <p:style>
          <a:lnRef idx="1">
            <a:schemeClr val="accent1"/>
          </a:lnRef>
          <a:fillRef idx="0">
            <a:schemeClr val="accent1"/>
          </a:fillRef>
          <a:effectRef idx="0">
            <a:schemeClr val="accent1"/>
          </a:effectRef>
          <a:fontRef idx="minor">
            <a:schemeClr val="tx1"/>
          </a:fontRef>
        </p:style>
      </p:cxnSp>
      <p:sp>
        <p:nvSpPr>
          <p:cNvPr id="63" name="文本框 15"/>
          <p:cNvSpPr txBox="1">
            <a:spLocks noChangeArrowheads="1"/>
          </p:cNvSpPr>
          <p:nvPr/>
        </p:nvSpPr>
        <p:spPr bwMode="auto">
          <a:xfrm>
            <a:off x="4176713" y="1296988"/>
            <a:ext cx="3859212"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Tx/>
              <a:buNone/>
            </a:pPr>
            <a:r>
              <a:rPr lang="zh-CN" altLang="en-US" sz="4400" b="1" dirty="0">
                <a:solidFill>
                  <a:srgbClr val="224982"/>
                </a:solidFill>
                <a:latin typeface="Arial" panose="020B0604020202020204" pitchFamily="34" charset="0"/>
                <a:ea typeface="黑体" panose="02010609060101010101" pitchFamily="49" charset="-122"/>
              </a:rPr>
              <a:t>目录  </a:t>
            </a:r>
            <a:r>
              <a:rPr lang="en-US" altLang="zh-CN" sz="4400" b="1" dirty="0">
                <a:solidFill>
                  <a:srgbClr val="224982"/>
                </a:solidFill>
                <a:latin typeface="Arial" panose="020B0604020202020204" pitchFamily="34" charset="0"/>
                <a:ea typeface="黑体" panose="02010609060101010101" pitchFamily="49" charset="-122"/>
              </a:rPr>
              <a:t>C</a:t>
            </a:r>
            <a:r>
              <a:rPr lang="en-US" altLang="zh-CN" sz="4400" b="1" dirty="0" smtClean="0">
                <a:solidFill>
                  <a:srgbClr val="224982"/>
                </a:solidFill>
                <a:latin typeface="Arial" panose="020B0604020202020204" pitchFamily="34" charset="0"/>
                <a:ea typeface="黑体" panose="02010609060101010101" pitchFamily="49" charset="-122"/>
              </a:rPr>
              <a:t>ontent</a:t>
            </a:r>
            <a:endParaRPr lang="zh-CN" altLang="en-US" sz="4400" b="1" dirty="0">
              <a:solidFill>
                <a:srgbClr val="224982"/>
              </a:solidFill>
              <a:latin typeface="Arial" panose="020B0604020202020204" pitchFamily="34" charset="0"/>
              <a:ea typeface="黑体" panose="02010609060101010101" pitchFamily="49" charset="-122"/>
            </a:endParaRPr>
          </a:p>
        </p:txBody>
      </p:sp>
      <p:sp>
        <p:nvSpPr>
          <p:cNvPr id="64" name="矩形 63"/>
          <p:cNvSpPr/>
          <p:nvPr/>
        </p:nvSpPr>
        <p:spPr bwMode="auto">
          <a:xfrm>
            <a:off x="4405313" y="2355850"/>
            <a:ext cx="793750" cy="495300"/>
          </a:xfrm>
          <a:prstGeom prst="rect">
            <a:avLst/>
          </a:prstGeom>
          <a:solidFill>
            <a:srgbClr val="6CAE43"/>
          </a:solidFill>
          <a:ln>
            <a:solidFill>
              <a:srgbClr val="6CAE43"/>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eaLnBrk="1" fontAlgn="auto" hangingPunct="1">
              <a:spcBef>
                <a:spcPts val="0"/>
              </a:spcBef>
              <a:spcAft>
                <a:spcPts val="0"/>
              </a:spcAft>
              <a:defRPr/>
            </a:pPr>
            <a:r>
              <a:rPr lang="en-US" altLang="zh-CN" sz="2800" b="1" dirty="0">
                <a:solidFill>
                  <a:srgbClr val="FFFFFF"/>
                </a:solidFill>
                <a:ea typeface="微软雅黑" panose="020B0503020204020204" pitchFamily="34" charset="-122"/>
              </a:rPr>
              <a:t>01</a:t>
            </a:r>
            <a:endParaRPr lang="zh-CN" altLang="en-US" sz="2800" b="1" dirty="0">
              <a:solidFill>
                <a:srgbClr val="FFFFFF"/>
              </a:solidFill>
              <a:ea typeface="微软雅黑" panose="020B0503020204020204" pitchFamily="34" charset="-122"/>
            </a:endParaRPr>
          </a:p>
        </p:txBody>
      </p:sp>
      <p:sp>
        <p:nvSpPr>
          <p:cNvPr id="65" name="矩形 2"/>
          <p:cNvSpPr>
            <a:spLocks noChangeArrowheads="1"/>
          </p:cNvSpPr>
          <p:nvPr/>
        </p:nvSpPr>
        <p:spPr bwMode="auto">
          <a:xfrm>
            <a:off x="5653087" y="2384425"/>
            <a:ext cx="221365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just" eaLnBrk="1" hangingPunct="1">
              <a:lnSpc>
                <a:spcPct val="100000"/>
              </a:lnSpc>
              <a:spcBef>
                <a:spcPct val="0"/>
              </a:spcBef>
              <a:buFontTx/>
              <a:buNone/>
            </a:pPr>
            <a:r>
              <a:rPr lang="zh-CN" altLang="en-US" sz="2400" dirty="0" smtClean="0">
                <a:solidFill>
                  <a:srgbClr val="224982"/>
                </a:solidFill>
                <a:latin typeface="微软雅黑" panose="020B0503020204020204" pitchFamily="34" charset="-122"/>
                <a:ea typeface="微软雅黑" panose="020B0503020204020204" pitchFamily="34" charset="-122"/>
                <a:cs typeface="Arial" panose="020B0604020202020204" pitchFamily="34" charset="0"/>
                <a:sym typeface="+mn-lt"/>
              </a:rPr>
              <a:t>研究背景及意义</a:t>
            </a:r>
            <a:endParaRPr lang="en-US" altLang="zh-CN" sz="2400" dirty="0">
              <a:solidFill>
                <a:srgbClr val="224982"/>
              </a:solidFill>
              <a:latin typeface="微软雅黑" panose="020B0503020204020204" pitchFamily="34" charset="-122"/>
              <a:ea typeface="微软雅黑" panose="020B0503020204020204" pitchFamily="34" charset="-122"/>
              <a:cs typeface="Arial" panose="020B0604020202020204" pitchFamily="34" charset="0"/>
              <a:sym typeface="+mn-lt"/>
            </a:endParaRPr>
          </a:p>
        </p:txBody>
      </p:sp>
      <p:sp>
        <p:nvSpPr>
          <p:cNvPr id="66" name="矩形 65"/>
          <p:cNvSpPr/>
          <p:nvPr/>
        </p:nvSpPr>
        <p:spPr bwMode="auto">
          <a:xfrm>
            <a:off x="4405313" y="3022600"/>
            <a:ext cx="793750" cy="495300"/>
          </a:xfrm>
          <a:prstGeom prst="rect">
            <a:avLst/>
          </a:prstGeom>
          <a:solidFill>
            <a:srgbClr val="6CAE43"/>
          </a:solidFill>
          <a:ln>
            <a:solidFill>
              <a:srgbClr val="6CAE43"/>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eaLnBrk="1" fontAlgn="auto" hangingPunct="1">
              <a:spcBef>
                <a:spcPts val="0"/>
              </a:spcBef>
              <a:spcAft>
                <a:spcPts val="0"/>
              </a:spcAft>
              <a:defRPr/>
            </a:pPr>
            <a:r>
              <a:rPr lang="en-US" altLang="zh-CN" sz="2800" b="1" dirty="0">
                <a:solidFill>
                  <a:srgbClr val="FFFFFF"/>
                </a:solidFill>
                <a:ea typeface="微软雅黑" panose="020B0503020204020204" pitchFamily="34" charset="-122"/>
              </a:rPr>
              <a:t>02</a:t>
            </a:r>
            <a:endParaRPr lang="zh-CN" altLang="en-US" sz="2800" b="1" dirty="0">
              <a:solidFill>
                <a:srgbClr val="FFFFFF"/>
              </a:solidFill>
              <a:ea typeface="微软雅黑" panose="020B0503020204020204" pitchFamily="34" charset="-122"/>
            </a:endParaRPr>
          </a:p>
        </p:txBody>
      </p:sp>
      <p:sp>
        <p:nvSpPr>
          <p:cNvPr id="67" name="矩形 28"/>
          <p:cNvSpPr>
            <a:spLocks noChangeArrowheads="1"/>
          </p:cNvSpPr>
          <p:nvPr/>
        </p:nvSpPr>
        <p:spPr bwMode="auto">
          <a:xfrm>
            <a:off x="5653088" y="2997200"/>
            <a:ext cx="159253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just" eaLnBrk="1" hangingPunct="1">
              <a:lnSpc>
                <a:spcPct val="100000"/>
              </a:lnSpc>
              <a:spcBef>
                <a:spcPct val="0"/>
              </a:spcBef>
              <a:buFont typeface="Arial" panose="020B0604020202020204" pitchFamily="34" charset="0"/>
              <a:buNone/>
            </a:pPr>
            <a:r>
              <a:rPr lang="zh-CN" altLang="en-US" sz="2400" dirty="0" smtClean="0">
                <a:solidFill>
                  <a:srgbClr val="224982"/>
                </a:solidFill>
                <a:latin typeface="微软雅黑" panose="020B0503020204020204" pitchFamily="34" charset="-122"/>
                <a:ea typeface="微软雅黑" panose="020B0503020204020204" pitchFamily="34" charset="-122"/>
                <a:cs typeface="Arial" panose="020B0604020202020204" pitchFamily="34" charset="0"/>
                <a:sym typeface="+mn-lt"/>
              </a:rPr>
              <a:t>原理与实现</a:t>
            </a:r>
            <a:endParaRPr lang="da-DK" altLang="zh-CN" sz="2400" dirty="0">
              <a:solidFill>
                <a:srgbClr val="224982"/>
              </a:solidFill>
              <a:latin typeface="微软雅黑" panose="020B0503020204020204" pitchFamily="34" charset="-122"/>
              <a:ea typeface="微软雅黑" panose="020B0503020204020204" pitchFamily="34" charset="-122"/>
              <a:cs typeface="Arial" panose="020B0604020202020204" pitchFamily="34" charset="0"/>
              <a:sym typeface="+mn-lt"/>
            </a:endParaRPr>
          </a:p>
        </p:txBody>
      </p:sp>
      <p:sp>
        <p:nvSpPr>
          <p:cNvPr id="70" name="矩形 69"/>
          <p:cNvSpPr/>
          <p:nvPr/>
        </p:nvSpPr>
        <p:spPr bwMode="auto">
          <a:xfrm>
            <a:off x="4413251" y="3714750"/>
            <a:ext cx="793750" cy="495300"/>
          </a:xfrm>
          <a:prstGeom prst="rect">
            <a:avLst/>
          </a:prstGeom>
          <a:solidFill>
            <a:srgbClr val="6CAE43"/>
          </a:solidFill>
          <a:ln>
            <a:solidFill>
              <a:srgbClr val="6CAE43"/>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eaLnBrk="1" fontAlgn="auto" hangingPunct="1">
              <a:spcBef>
                <a:spcPts val="0"/>
              </a:spcBef>
              <a:spcAft>
                <a:spcPts val="0"/>
              </a:spcAft>
              <a:defRPr/>
            </a:pPr>
            <a:r>
              <a:rPr lang="en-US" altLang="zh-CN" sz="2800" b="1" dirty="0" smtClean="0">
                <a:solidFill>
                  <a:srgbClr val="FFFFFF"/>
                </a:solidFill>
                <a:ea typeface="微软雅黑" panose="020B0503020204020204" pitchFamily="34" charset="-122"/>
              </a:rPr>
              <a:t>03</a:t>
            </a:r>
            <a:endParaRPr lang="zh-CN" altLang="en-US" sz="2800" b="1" dirty="0">
              <a:solidFill>
                <a:srgbClr val="FFFFFF"/>
              </a:solidFill>
              <a:ea typeface="微软雅黑" panose="020B0503020204020204" pitchFamily="34" charset="-122"/>
            </a:endParaRPr>
          </a:p>
        </p:txBody>
      </p:sp>
      <p:sp>
        <p:nvSpPr>
          <p:cNvPr id="71" name="矩形 32"/>
          <p:cNvSpPr>
            <a:spLocks noChangeArrowheads="1"/>
          </p:cNvSpPr>
          <p:nvPr/>
        </p:nvSpPr>
        <p:spPr bwMode="auto">
          <a:xfrm>
            <a:off x="5661027" y="3689350"/>
            <a:ext cx="13589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just" eaLnBrk="1" hangingPunct="1">
              <a:lnSpc>
                <a:spcPct val="100000"/>
              </a:lnSpc>
              <a:spcBef>
                <a:spcPct val="0"/>
              </a:spcBef>
              <a:buFont typeface="Arial" panose="020B0604020202020204" pitchFamily="34" charset="0"/>
              <a:buNone/>
            </a:pPr>
            <a:r>
              <a:rPr lang="zh-CN" altLang="en-US" sz="2400" dirty="0" smtClean="0">
                <a:solidFill>
                  <a:srgbClr val="224982"/>
                </a:solidFill>
                <a:latin typeface="微软雅黑" panose="020B0503020204020204" pitchFamily="34" charset="-122"/>
                <a:ea typeface="微软雅黑" panose="020B0503020204020204" pitchFamily="34" charset="-122"/>
                <a:cs typeface="Arial" panose="020B0604020202020204" pitchFamily="34" charset="0"/>
                <a:sym typeface="+mn-lt"/>
              </a:rPr>
              <a:t>结果讨论</a:t>
            </a:r>
            <a:endParaRPr lang="da-DK" altLang="zh-CN" sz="2400" dirty="0">
              <a:solidFill>
                <a:srgbClr val="224982"/>
              </a:solidFill>
              <a:latin typeface="微软雅黑" panose="020B0503020204020204" pitchFamily="34" charset="-122"/>
              <a:ea typeface="微软雅黑" panose="020B0503020204020204" pitchFamily="34" charset="-122"/>
              <a:cs typeface="Arial" panose="020B0604020202020204" pitchFamily="34" charset="0"/>
              <a:sym typeface="+mn-lt"/>
            </a:endParaRPr>
          </a:p>
        </p:txBody>
      </p:sp>
      <p:sp>
        <p:nvSpPr>
          <p:cNvPr id="72" name="矩形 71"/>
          <p:cNvSpPr/>
          <p:nvPr/>
        </p:nvSpPr>
        <p:spPr bwMode="auto">
          <a:xfrm>
            <a:off x="4405313" y="4375150"/>
            <a:ext cx="793750" cy="495300"/>
          </a:xfrm>
          <a:prstGeom prst="rect">
            <a:avLst/>
          </a:prstGeom>
          <a:solidFill>
            <a:srgbClr val="6CAE43"/>
          </a:solidFill>
          <a:ln>
            <a:solidFill>
              <a:srgbClr val="6CAE43"/>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eaLnBrk="1" fontAlgn="auto" hangingPunct="1">
              <a:spcBef>
                <a:spcPts val="0"/>
              </a:spcBef>
              <a:spcAft>
                <a:spcPts val="0"/>
              </a:spcAft>
              <a:defRPr/>
            </a:pPr>
            <a:r>
              <a:rPr lang="en-US" altLang="zh-CN" sz="2800" b="1" dirty="0" smtClean="0">
                <a:solidFill>
                  <a:srgbClr val="FFFFFF"/>
                </a:solidFill>
                <a:ea typeface="微软雅黑" panose="020B0503020204020204" pitchFamily="34" charset="-122"/>
              </a:rPr>
              <a:t>04</a:t>
            </a:r>
            <a:endParaRPr lang="zh-CN" altLang="en-US" sz="2800" b="1" dirty="0">
              <a:solidFill>
                <a:srgbClr val="FFFFFF"/>
              </a:solidFill>
              <a:ea typeface="微软雅黑" panose="020B0503020204020204" pitchFamily="34" charset="-122"/>
            </a:endParaRPr>
          </a:p>
        </p:txBody>
      </p:sp>
      <p:sp>
        <p:nvSpPr>
          <p:cNvPr id="73" name="矩形 32"/>
          <p:cNvSpPr>
            <a:spLocks noChangeArrowheads="1"/>
          </p:cNvSpPr>
          <p:nvPr/>
        </p:nvSpPr>
        <p:spPr bwMode="auto">
          <a:xfrm>
            <a:off x="5661027" y="4356100"/>
            <a:ext cx="13668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just" eaLnBrk="1" hangingPunct="1">
              <a:lnSpc>
                <a:spcPct val="100000"/>
              </a:lnSpc>
              <a:spcBef>
                <a:spcPct val="0"/>
              </a:spcBef>
              <a:buFont typeface="Arial" panose="020B0604020202020204" pitchFamily="34" charset="0"/>
              <a:buNone/>
            </a:pPr>
            <a:r>
              <a:rPr lang="zh-CN" altLang="en-US" sz="2400" dirty="0" smtClean="0">
                <a:solidFill>
                  <a:srgbClr val="224982"/>
                </a:solidFill>
                <a:latin typeface="微软雅黑" panose="020B0503020204020204" pitchFamily="34" charset="-122"/>
                <a:ea typeface="微软雅黑" panose="020B0503020204020204" pitchFamily="34" charset="-122"/>
                <a:cs typeface="Arial" panose="020B0604020202020204" pitchFamily="34" charset="0"/>
                <a:sym typeface="+mn-lt"/>
              </a:rPr>
              <a:t>总结展望</a:t>
            </a:r>
            <a:endParaRPr lang="da-DK" altLang="zh-CN" sz="2400" dirty="0">
              <a:solidFill>
                <a:srgbClr val="224982"/>
              </a:solidFill>
              <a:latin typeface="微软雅黑" panose="020B0503020204020204" pitchFamily="34" charset="-122"/>
              <a:ea typeface="微软雅黑" panose="020B0503020204020204" pitchFamily="34" charset="-122"/>
              <a:cs typeface="Arial" panose="020B0604020202020204" pitchFamily="34" charset="0"/>
              <a:sym typeface="+mn-lt"/>
            </a:endParaRPr>
          </a:p>
        </p:txBody>
      </p:sp>
    </p:spTree>
    <p:extLst>
      <p:ext uri="{BB962C8B-B14F-4D97-AF65-F5344CB8AC3E}">
        <p14:creationId xmlns:p14="http://schemas.microsoft.com/office/powerpoint/2010/main" val="11299659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7829">
        <p15:prstTrans prst="peelOff"/>
      </p:transition>
    </mc:Choice>
    <mc:Fallback xmlns="">
      <p:transition spd="slow" advTm="7829">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nodeType="withEffect">
                                  <p:stCondLst>
                                    <p:cond delay="0"/>
                                  </p:stCondLst>
                                  <p:childTnLst>
                                    <p:set>
                                      <p:cBhvr>
                                        <p:cTn id="6" dur="1" fill="hold">
                                          <p:stCondLst>
                                            <p:cond delay="0"/>
                                          </p:stCondLst>
                                        </p:cTn>
                                        <p:tgtEl>
                                          <p:spTgt spid="59"/>
                                        </p:tgtEl>
                                        <p:attrNameLst>
                                          <p:attrName>style.visibility</p:attrName>
                                        </p:attrNameLst>
                                      </p:cBhvr>
                                      <p:to>
                                        <p:strVal val="visible"/>
                                      </p:to>
                                    </p:set>
                                    <p:anim calcmode="lin" valueType="num">
                                      <p:cBhvr>
                                        <p:cTn id="7" dur="500" decel="50000" fill="hold">
                                          <p:stCondLst>
                                            <p:cond delay="0"/>
                                          </p:stCondLst>
                                        </p:cTn>
                                        <p:tgtEl>
                                          <p:spTgt spid="59"/>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59"/>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59"/>
                                        </p:tgtEl>
                                        <p:attrNameLst>
                                          <p:attrName>ppt_w</p:attrName>
                                        </p:attrNameLst>
                                      </p:cBhvr>
                                      <p:tavLst>
                                        <p:tav tm="0">
                                          <p:val>
                                            <p:strVal val="#ppt_w*.05"/>
                                          </p:val>
                                        </p:tav>
                                        <p:tav tm="100000">
                                          <p:val>
                                            <p:strVal val="#ppt_w"/>
                                          </p:val>
                                        </p:tav>
                                      </p:tavLst>
                                    </p:anim>
                                    <p:anim calcmode="lin" valueType="num">
                                      <p:cBhvr>
                                        <p:cTn id="10" dur="1000" fill="hold"/>
                                        <p:tgtEl>
                                          <p:spTgt spid="59"/>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59"/>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59"/>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59"/>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59"/>
                                        </p:tgtEl>
                                      </p:cBhvr>
                                    </p:animEffect>
                                  </p:childTnLst>
                                </p:cTn>
                              </p:par>
                              <p:par>
                                <p:cTn id="15" presetID="25" presetClass="entr" presetSubtype="0" fill="hold" nodeType="withEffect">
                                  <p:stCondLst>
                                    <p:cond delay="0"/>
                                  </p:stCondLst>
                                  <p:childTnLst>
                                    <p:set>
                                      <p:cBhvr>
                                        <p:cTn id="16" dur="1" fill="hold">
                                          <p:stCondLst>
                                            <p:cond delay="0"/>
                                          </p:stCondLst>
                                        </p:cTn>
                                        <p:tgtEl>
                                          <p:spTgt spid="60"/>
                                        </p:tgtEl>
                                        <p:attrNameLst>
                                          <p:attrName>style.visibility</p:attrName>
                                        </p:attrNameLst>
                                      </p:cBhvr>
                                      <p:to>
                                        <p:strVal val="visible"/>
                                      </p:to>
                                    </p:set>
                                    <p:anim calcmode="lin" valueType="num">
                                      <p:cBhvr>
                                        <p:cTn id="17" dur="500" decel="50000" fill="hold">
                                          <p:stCondLst>
                                            <p:cond delay="0"/>
                                          </p:stCondLst>
                                        </p:cTn>
                                        <p:tgtEl>
                                          <p:spTgt spid="60"/>
                                        </p:tgtEl>
                                        <p:attrNameLst>
                                          <p:attrName>style.rotation</p:attrName>
                                        </p:attrNameLst>
                                      </p:cBhvr>
                                      <p:tavLst>
                                        <p:tav tm="0">
                                          <p:val>
                                            <p:fltVal val="-90"/>
                                          </p:val>
                                        </p:tav>
                                        <p:tav tm="100000">
                                          <p:val>
                                            <p:fltVal val="0"/>
                                          </p:val>
                                        </p:tav>
                                      </p:tavLst>
                                    </p:anim>
                                    <p:anim calcmode="lin" valueType="num">
                                      <p:cBhvr>
                                        <p:cTn id="18" dur="500" decel="50000" fill="hold">
                                          <p:stCondLst>
                                            <p:cond delay="0"/>
                                          </p:stCondLst>
                                        </p:cTn>
                                        <p:tgtEl>
                                          <p:spTgt spid="60"/>
                                        </p:tgtEl>
                                        <p:attrNameLst>
                                          <p:attrName>ppt_w</p:attrName>
                                        </p:attrNameLst>
                                      </p:cBhvr>
                                      <p:tavLst>
                                        <p:tav tm="0">
                                          <p:val>
                                            <p:strVal val="#ppt_w"/>
                                          </p:val>
                                        </p:tav>
                                        <p:tav tm="100000">
                                          <p:val>
                                            <p:strVal val="#ppt_w*.05"/>
                                          </p:val>
                                        </p:tav>
                                      </p:tavLst>
                                    </p:anim>
                                    <p:anim calcmode="lin" valueType="num">
                                      <p:cBhvr>
                                        <p:cTn id="19" dur="500" accel="50000" fill="hold">
                                          <p:stCondLst>
                                            <p:cond delay="500"/>
                                          </p:stCondLst>
                                        </p:cTn>
                                        <p:tgtEl>
                                          <p:spTgt spid="60"/>
                                        </p:tgtEl>
                                        <p:attrNameLst>
                                          <p:attrName>ppt_w</p:attrName>
                                        </p:attrNameLst>
                                      </p:cBhvr>
                                      <p:tavLst>
                                        <p:tav tm="0">
                                          <p:val>
                                            <p:strVal val="#ppt_w*.05"/>
                                          </p:val>
                                        </p:tav>
                                        <p:tav tm="100000">
                                          <p:val>
                                            <p:strVal val="#ppt_w"/>
                                          </p:val>
                                        </p:tav>
                                      </p:tavLst>
                                    </p:anim>
                                    <p:anim calcmode="lin" valueType="num">
                                      <p:cBhvr>
                                        <p:cTn id="20" dur="1000" fill="hold"/>
                                        <p:tgtEl>
                                          <p:spTgt spid="60"/>
                                        </p:tgtEl>
                                        <p:attrNameLst>
                                          <p:attrName>ppt_h</p:attrName>
                                        </p:attrNameLst>
                                      </p:cBhvr>
                                      <p:tavLst>
                                        <p:tav tm="0">
                                          <p:val>
                                            <p:strVal val="#ppt_h"/>
                                          </p:val>
                                        </p:tav>
                                        <p:tav tm="100000">
                                          <p:val>
                                            <p:strVal val="#ppt_h"/>
                                          </p:val>
                                        </p:tav>
                                      </p:tavLst>
                                    </p:anim>
                                    <p:anim calcmode="lin" valueType="num">
                                      <p:cBhvr>
                                        <p:cTn id="21" dur="500" decel="50000" fill="hold">
                                          <p:stCondLst>
                                            <p:cond delay="0"/>
                                          </p:stCondLst>
                                        </p:cTn>
                                        <p:tgtEl>
                                          <p:spTgt spid="60"/>
                                        </p:tgtEl>
                                        <p:attrNameLst>
                                          <p:attrName>ppt_x</p:attrName>
                                        </p:attrNameLst>
                                      </p:cBhvr>
                                      <p:tavLst>
                                        <p:tav tm="0">
                                          <p:val>
                                            <p:strVal val="#ppt_x+.4"/>
                                          </p:val>
                                        </p:tav>
                                        <p:tav tm="100000">
                                          <p:val>
                                            <p:strVal val="#ppt_x"/>
                                          </p:val>
                                        </p:tav>
                                      </p:tavLst>
                                    </p:anim>
                                    <p:anim calcmode="lin" valueType="num">
                                      <p:cBhvr>
                                        <p:cTn id="22" dur="500" decel="50000" fill="hold">
                                          <p:stCondLst>
                                            <p:cond delay="0"/>
                                          </p:stCondLst>
                                        </p:cTn>
                                        <p:tgtEl>
                                          <p:spTgt spid="60"/>
                                        </p:tgtEl>
                                        <p:attrNameLst>
                                          <p:attrName>ppt_y</p:attrName>
                                        </p:attrNameLst>
                                      </p:cBhvr>
                                      <p:tavLst>
                                        <p:tav tm="0">
                                          <p:val>
                                            <p:strVal val="#ppt_y-.2"/>
                                          </p:val>
                                        </p:tav>
                                        <p:tav tm="100000">
                                          <p:val>
                                            <p:strVal val="#ppt_y+.1"/>
                                          </p:val>
                                        </p:tav>
                                      </p:tavLst>
                                    </p:anim>
                                    <p:anim calcmode="lin" valueType="num">
                                      <p:cBhvr>
                                        <p:cTn id="23" dur="500" accel="50000" fill="hold">
                                          <p:stCondLst>
                                            <p:cond delay="500"/>
                                          </p:stCondLst>
                                        </p:cTn>
                                        <p:tgtEl>
                                          <p:spTgt spid="60"/>
                                        </p:tgtEl>
                                        <p:attrNameLst>
                                          <p:attrName>ppt_y</p:attrName>
                                        </p:attrNameLst>
                                      </p:cBhvr>
                                      <p:tavLst>
                                        <p:tav tm="0">
                                          <p:val>
                                            <p:strVal val="#ppt_y+.1"/>
                                          </p:val>
                                        </p:tav>
                                        <p:tav tm="100000">
                                          <p:val>
                                            <p:strVal val="#ppt_y"/>
                                          </p:val>
                                        </p:tav>
                                      </p:tavLst>
                                    </p:anim>
                                    <p:animEffect transition="in" filter="fade">
                                      <p:cBhvr>
                                        <p:cTn id="24" dur="1000" decel="50000">
                                          <p:stCondLst>
                                            <p:cond delay="0"/>
                                          </p:stCondLst>
                                        </p:cTn>
                                        <p:tgtEl>
                                          <p:spTgt spid="60"/>
                                        </p:tgtEl>
                                      </p:cBhvr>
                                    </p:animEffect>
                                  </p:childTnLst>
                                </p:cTn>
                              </p:par>
                              <p:par>
                                <p:cTn id="25" presetID="25" presetClass="entr" presetSubtype="0" fill="hold" nodeType="withEffect">
                                  <p:stCondLst>
                                    <p:cond delay="0"/>
                                  </p:stCondLst>
                                  <p:childTnLst>
                                    <p:set>
                                      <p:cBhvr>
                                        <p:cTn id="26" dur="1" fill="hold">
                                          <p:stCondLst>
                                            <p:cond delay="0"/>
                                          </p:stCondLst>
                                        </p:cTn>
                                        <p:tgtEl>
                                          <p:spTgt spid="62"/>
                                        </p:tgtEl>
                                        <p:attrNameLst>
                                          <p:attrName>style.visibility</p:attrName>
                                        </p:attrNameLst>
                                      </p:cBhvr>
                                      <p:to>
                                        <p:strVal val="visible"/>
                                      </p:to>
                                    </p:set>
                                    <p:anim calcmode="lin" valueType="num">
                                      <p:cBhvr>
                                        <p:cTn id="27" dur="500" decel="50000" fill="hold">
                                          <p:stCondLst>
                                            <p:cond delay="0"/>
                                          </p:stCondLst>
                                        </p:cTn>
                                        <p:tgtEl>
                                          <p:spTgt spid="62"/>
                                        </p:tgtEl>
                                        <p:attrNameLst>
                                          <p:attrName>style.rotation</p:attrName>
                                        </p:attrNameLst>
                                      </p:cBhvr>
                                      <p:tavLst>
                                        <p:tav tm="0">
                                          <p:val>
                                            <p:fltVal val="-90"/>
                                          </p:val>
                                        </p:tav>
                                        <p:tav tm="100000">
                                          <p:val>
                                            <p:fltVal val="0"/>
                                          </p:val>
                                        </p:tav>
                                      </p:tavLst>
                                    </p:anim>
                                    <p:anim calcmode="lin" valueType="num">
                                      <p:cBhvr>
                                        <p:cTn id="28" dur="500" decel="50000" fill="hold">
                                          <p:stCondLst>
                                            <p:cond delay="0"/>
                                          </p:stCondLst>
                                        </p:cTn>
                                        <p:tgtEl>
                                          <p:spTgt spid="62"/>
                                        </p:tgtEl>
                                        <p:attrNameLst>
                                          <p:attrName>ppt_w</p:attrName>
                                        </p:attrNameLst>
                                      </p:cBhvr>
                                      <p:tavLst>
                                        <p:tav tm="0">
                                          <p:val>
                                            <p:strVal val="#ppt_w"/>
                                          </p:val>
                                        </p:tav>
                                        <p:tav tm="100000">
                                          <p:val>
                                            <p:strVal val="#ppt_w*.05"/>
                                          </p:val>
                                        </p:tav>
                                      </p:tavLst>
                                    </p:anim>
                                    <p:anim calcmode="lin" valueType="num">
                                      <p:cBhvr>
                                        <p:cTn id="29" dur="500" accel="50000" fill="hold">
                                          <p:stCondLst>
                                            <p:cond delay="500"/>
                                          </p:stCondLst>
                                        </p:cTn>
                                        <p:tgtEl>
                                          <p:spTgt spid="62"/>
                                        </p:tgtEl>
                                        <p:attrNameLst>
                                          <p:attrName>ppt_w</p:attrName>
                                        </p:attrNameLst>
                                      </p:cBhvr>
                                      <p:tavLst>
                                        <p:tav tm="0">
                                          <p:val>
                                            <p:strVal val="#ppt_w*.05"/>
                                          </p:val>
                                        </p:tav>
                                        <p:tav tm="100000">
                                          <p:val>
                                            <p:strVal val="#ppt_w"/>
                                          </p:val>
                                        </p:tav>
                                      </p:tavLst>
                                    </p:anim>
                                    <p:anim calcmode="lin" valueType="num">
                                      <p:cBhvr>
                                        <p:cTn id="30" dur="1000" fill="hold"/>
                                        <p:tgtEl>
                                          <p:spTgt spid="62"/>
                                        </p:tgtEl>
                                        <p:attrNameLst>
                                          <p:attrName>ppt_h</p:attrName>
                                        </p:attrNameLst>
                                      </p:cBhvr>
                                      <p:tavLst>
                                        <p:tav tm="0">
                                          <p:val>
                                            <p:strVal val="#ppt_h"/>
                                          </p:val>
                                        </p:tav>
                                        <p:tav tm="100000">
                                          <p:val>
                                            <p:strVal val="#ppt_h"/>
                                          </p:val>
                                        </p:tav>
                                      </p:tavLst>
                                    </p:anim>
                                    <p:anim calcmode="lin" valueType="num">
                                      <p:cBhvr>
                                        <p:cTn id="31" dur="500" decel="50000" fill="hold">
                                          <p:stCondLst>
                                            <p:cond delay="0"/>
                                          </p:stCondLst>
                                        </p:cTn>
                                        <p:tgtEl>
                                          <p:spTgt spid="62"/>
                                        </p:tgtEl>
                                        <p:attrNameLst>
                                          <p:attrName>ppt_x</p:attrName>
                                        </p:attrNameLst>
                                      </p:cBhvr>
                                      <p:tavLst>
                                        <p:tav tm="0">
                                          <p:val>
                                            <p:strVal val="#ppt_x+.4"/>
                                          </p:val>
                                        </p:tav>
                                        <p:tav tm="100000">
                                          <p:val>
                                            <p:strVal val="#ppt_x"/>
                                          </p:val>
                                        </p:tav>
                                      </p:tavLst>
                                    </p:anim>
                                    <p:anim calcmode="lin" valueType="num">
                                      <p:cBhvr>
                                        <p:cTn id="32" dur="500" decel="50000" fill="hold">
                                          <p:stCondLst>
                                            <p:cond delay="0"/>
                                          </p:stCondLst>
                                        </p:cTn>
                                        <p:tgtEl>
                                          <p:spTgt spid="62"/>
                                        </p:tgtEl>
                                        <p:attrNameLst>
                                          <p:attrName>ppt_y</p:attrName>
                                        </p:attrNameLst>
                                      </p:cBhvr>
                                      <p:tavLst>
                                        <p:tav tm="0">
                                          <p:val>
                                            <p:strVal val="#ppt_y-.2"/>
                                          </p:val>
                                        </p:tav>
                                        <p:tav tm="100000">
                                          <p:val>
                                            <p:strVal val="#ppt_y+.1"/>
                                          </p:val>
                                        </p:tav>
                                      </p:tavLst>
                                    </p:anim>
                                    <p:anim calcmode="lin" valueType="num">
                                      <p:cBhvr>
                                        <p:cTn id="33" dur="500" accel="50000" fill="hold">
                                          <p:stCondLst>
                                            <p:cond delay="500"/>
                                          </p:stCondLst>
                                        </p:cTn>
                                        <p:tgtEl>
                                          <p:spTgt spid="62"/>
                                        </p:tgtEl>
                                        <p:attrNameLst>
                                          <p:attrName>ppt_y</p:attrName>
                                        </p:attrNameLst>
                                      </p:cBhvr>
                                      <p:tavLst>
                                        <p:tav tm="0">
                                          <p:val>
                                            <p:strVal val="#ppt_y+.1"/>
                                          </p:val>
                                        </p:tav>
                                        <p:tav tm="100000">
                                          <p:val>
                                            <p:strVal val="#ppt_y"/>
                                          </p:val>
                                        </p:tav>
                                      </p:tavLst>
                                    </p:anim>
                                    <p:animEffect transition="in" filter="fade">
                                      <p:cBhvr>
                                        <p:cTn id="34" dur="1000" decel="50000">
                                          <p:stCondLst>
                                            <p:cond delay="0"/>
                                          </p:stCondLst>
                                        </p:cTn>
                                        <p:tgtEl>
                                          <p:spTgt spid="62"/>
                                        </p:tgtEl>
                                      </p:cBhvr>
                                    </p:animEffect>
                                  </p:childTnLst>
                                </p:cTn>
                              </p:par>
                              <p:par>
                                <p:cTn id="35" presetID="25" presetClass="entr" presetSubtype="0" fill="hold" grpId="0" nodeType="withEffect">
                                  <p:stCondLst>
                                    <p:cond delay="0"/>
                                  </p:stCondLst>
                                  <p:childTnLst>
                                    <p:set>
                                      <p:cBhvr>
                                        <p:cTn id="36" dur="1" fill="hold">
                                          <p:stCondLst>
                                            <p:cond delay="0"/>
                                          </p:stCondLst>
                                        </p:cTn>
                                        <p:tgtEl>
                                          <p:spTgt spid="63"/>
                                        </p:tgtEl>
                                        <p:attrNameLst>
                                          <p:attrName>style.visibility</p:attrName>
                                        </p:attrNameLst>
                                      </p:cBhvr>
                                      <p:to>
                                        <p:strVal val="visible"/>
                                      </p:to>
                                    </p:set>
                                    <p:anim calcmode="lin" valueType="num">
                                      <p:cBhvr>
                                        <p:cTn id="37" dur="500" decel="50000" fill="hold">
                                          <p:stCondLst>
                                            <p:cond delay="0"/>
                                          </p:stCondLst>
                                        </p:cTn>
                                        <p:tgtEl>
                                          <p:spTgt spid="63"/>
                                        </p:tgtEl>
                                        <p:attrNameLst>
                                          <p:attrName>style.rotation</p:attrName>
                                        </p:attrNameLst>
                                      </p:cBhvr>
                                      <p:tavLst>
                                        <p:tav tm="0">
                                          <p:val>
                                            <p:fltVal val="-90"/>
                                          </p:val>
                                        </p:tav>
                                        <p:tav tm="100000">
                                          <p:val>
                                            <p:fltVal val="0"/>
                                          </p:val>
                                        </p:tav>
                                      </p:tavLst>
                                    </p:anim>
                                    <p:anim calcmode="lin" valueType="num">
                                      <p:cBhvr>
                                        <p:cTn id="38" dur="500" decel="50000" fill="hold">
                                          <p:stCondLst>
                                            <p:cond delay="0"/>
                                          </p:stCondLst>
                                        </p:cTn>
                                        <p:tgtEl>
                                          <p:spTgt spid="63"/>
                                        </p:tgtEl>
                                        <p:attrNameLst>
                                          <p:attrName>ppt_w</p:attrName>
                                        </p:attrNameLst>
                                      </p:cBhvr>
                                      <p:tavLst>
                                        <p:tav tm="0">
                                          <p:val>
                                            <p:strVal val="#ppt_w"/>
                                          </p:val>
                                        </p:tav>
                                        <p:tav tm="100000">
                                          <p:val>
                                            <p:strVal val="#ppt_w*.05"/>
                                          </p:val>
                                        </p:tav>
                                      </p:tavLst>
                                    </p:anim>
                                    <p:anim calcmode="lin" valueType="num">
                                      <p:cBhvr>
                                        <p:cTn id="39" dur="500" accel="50000" fill="hold">
                                          <p:stCondLst>
                                            <p:cond delay="500"/>
                                          </p:stCondLst>
                                        </p:cTn>
                                        <p:tgtEl>
                                          <p:spTgt spid="63"/>
                                        </p:tgtEl>
                                        <p:attrNameLst>
                                          <p:attrName>ppt_w</p:attrName>
                                        </p:attrNameLst>
                                      </p:cBhvr>
                                      <p:tavLst>
                                        <p:tav tm="0">
                                          <p:val>
                                            <p:strVal val="#ppt_w*.05"/>
                                          </p:val>
                                        </p:tav>
                                        <p:tav tm="100000">
                                          <p:val>
                                            <p:strVal val="#ppt_w"/>
                                          </p:val>
                                        </p:tav>
                                      </p:tavLst>
                                    </p:anim>
                                    <p:anim calcmode="lin" valueType="num">
                                      <p:cBhvr>
                                        <p:cTn id="40" dur="1000" fill="hold"/>
                                        <p:tgtEl>
                                          <p:spTgt spid="63"/>
                                        </p:tgtEl>
                                        <p:attrNameLst>
                                          <p:attrName>ppt_h</p:attrName>
                                        </p:attrNameLst>
                                      </p:cBhvr>
                                      <p:tavLst>
                                        <p:tav tm="0">
                                          <p:val>
                                            <p:strVal val="#ppt_h"/>
                                          </p:val>
                                        </p:tav>
                                        <p:tav tm="100000">
                                          <p:val>
                                            <p:strVal val="#ppt_h"/>
                                          </p:val>
                                        </p:tav>
                                      </p:tavLst>
                                    </p:anim>
                                    <p:anim calcmode="lin" valueType="num">
                                      <p:cBhvr>
                                        <p:cTn id="41" dur="500" decel="50000" fill="hold">
                                          <p:stCondLst>
                                            <p:cond delay="0"/>
                                          </p:stCondLst>
                                        </p:cTn>
                                        <p:tgtEl>
                                          <p:spTgt spid="63"/>
                                        </p:tgtEl>
                                        <p:attrNameLst>
                                          <p:attrName>ppt_x</p:attrName>
                                        </p:attrNameLst>
                                      </p:cBhvr>
                                      <p:tavLst>
                                        <p:tav tm="0">
                                          <p:val>
                                            <p:strVal val="#ppt_x+.4"/>
                                          </p:val>
                                        </p:tav>
                                        <p:tav tm="100000">
                                          <p:val>
                                            <p:strVal val="#ppt_x"/>
                                          </p:val>
                                        </p:tav>
                                      </p:tavLst>
                                    </p:anim>
                                    <p:anim calcmode="lin" valueType="num">
                                      <p:cBhvr>
                                        <p:cTn id="42" dur="500" decel="50000" fill="hold">
                                          <p:stCondLst>
                                            <p:cond delay="0"/>
                                          </p:stCondLst>
                                        </p:cTn>
                                        <p:tgtEl>
                                          <p:spTgt spid="63"/>
                                        </p:tgtEl>
                                        <p:attrNameLst>
                                          <p:attrName>ppt_y</p:attrName>
                                        </p:attrNameLst>
                                      </p:cBhvr>
                                      <p:tavLst>
                                        <p:tav tm="0">
                                          <p:val>
                                            <p:strVal val="#ppt_y-.2"/>
                                          </p:val>
                                        </p:tav>
                                        <p:tav tm="100000">
                                          <p:val>
                                            <p:strVal val="#ppt_y+.1"/>
                                          </p:val>
                                        </p:tav>
                                      </p:tavLst>
                                    </p:anim>
                                    <p:anim calcmode="lin" valueType="num">
                                      <p:cBhvr>
                                        <p:cTn id="43" dur="500" accel="50000" fill="hold">
                                          <p:stCondLst>
                                            <p:cond delay="500"/>
                                          </p:stCondLst>
                                        </p:cTn>
                                        <p:tgtEl>
                                          <p:spTgt spid="63"/>
                                        </p:tgtEl>
                                        <p:attrNameLst>
                                          <p:attrName>ppt_y</p:attrName>
                                        </p:attrNameLst>
                                      </p:cBhvr>
                                      <p:tavLst>
                                        <p:tav tm="0">
                                          <p:val>
                                            <p:strVal val="#ppt_y+.1"/>
                                          </p:val>
                                        </p:tav>
                                        <p:tav tm="100000">
                                          <p:val>
                                            <p:strVal val="#ppt_y"/>
                                          </p:val>
                                        </p:tav>
                                      </p:tavLst>
                                    </p:anim>
                                    <p:animEffect transition="in" filter="fade">
                                      <p:cBhvr>
                                        <p:cTn id="44" dur="1000" decel="50000">
                                          <p:stCondLst>
                                            <p:cond delay="0"/>
                                          </p:stCondLst>
                                        </p:cTn>
                                        <p:tgtEl>
                                          <p:spTgt spid="63"/>
                                        </p:tgtEl>
                                      </p:cBhvr>
                                    </p:animEffect>
                                  </p:childTnLst>
                                </p:cTn>
                              </p:par>
                              <p:par>
                                <p:cTn id="45" presetID="25" presetClass="entr" presetSubtype="0" fill="hold" grpId="0" nodeType="withEffect">
                                  <p:stCondLst>
                                    <p:cond delay="0"/>
                                  </p:stCondLst>
                                  <p:childTnLst>
                                    <p:set>
                                      <p:cBhvr>
                                        <p:cTn id="46" dur="1" fill="hold">
                                          <p:stCondLst>
                                            <p:cond delay="0"/>
                                          </p:stCondLst>
                                        </p:cTn>
                                        <p:tgtEl>
                                          <p:spTgt spid="64"/>
                                        </p:tgtEl>
                                        <p:attrNameLst>
                                          <p:attrName>style.visibility</p:attrName>
                                        </p:attrNameLst>
                                      </p:cBhvr>
                                      <p:to>
                                        <p:strVal val="visible"/>
                                      </p:to>
                                    </p:set>
                                    <p:anim calcmode="lin" valueType="num">
                                      <p:cBhvr>
                                        <p:cTn id="47" dur="500" decel="50000" fill="hold">
                                          <p:stCondLst>
                                            <p:cond delay="0"/>
                                          </p:stCondLst>
                                        </p:cTn>
                                        <p:tgtEl>
                                          <p:spTgt spid="64"/>
                                        </p:tgtEl>
                                        <p:attrNameLst>
                                          <p:attrName>style.rotation</p:attrName>
                                        </p:attrNameLst>
                                      </p:cBhvr>
                                      <p:tavLst>
                                        <p:tav tm="0">
                                          <p:val>
                                            <p:fltVal val="-90"/>
                                          </p:val>
                                        </p:tav>
                                        <p:tav tm="100000">
                                          <p:val>
                                            <p:fltVal val="0"/>
                                          </p:val>
                                        </p:tav>
                                      </p:tavLst>
                                    </p:anim>
                                    <p:anim calcmode="lin" valueType="num">
                                      <p:cBhvr>
                                        <p:cTn id="48" dur="500" decel="50000" fill="hold">
                                          <p:stCondLst>
                                            <p:cond delay="0"/>
                                          </p:stCondLst>
                                        </p:cTn>
                                        <p:tgtEl>
                                          <p:spTgt spid="64"/>
                                        </p:tgtEl>
                                        <p:attrNameLst>
                                          <p:attrName>ppt_w</p:attrName>
                                        </p:attrNameLst>
                                      </p:cBhvr>
                                      <p:tavLst>
                                        <p:tav tm="0">
                                          <p:val>
                                            <p:strVal val="#ppt_w"/>
                                          </p:val>
                                        </p:tav>
                                        <p:tav tm="100000">
                                          <p:val>
                                            <p:strVal val="#ppt_w*.05"/>
                                          </p:val>
                                        </p:tav>
                                      </p:tavLst>
                                    </p:anim>
                                    <p:anim calcmode="lin" valueType="num">
                                      <p:cBhvr>
                                        <p:cTn id="49" dur="500" accel="50000" fill="hold">
                                          <p:stCondLst>
                                            <p:cond delay="500"/>
                                          </p:stCondLst>
                                        </p:cTn>
                                        <p:tgtEl>
                                          <p:spTgt spid="64"/>
                                        </p:tgtEl>
                                        <p:attrNameLst>
                                          <p:attrName>ppt_w</p:attrName>
                                        </p:attrNameLst>
                                      </p:cBhvr>
                                      <p:tavLst>
                                        <p:tav tm="0">
                                          <p:val>
                                            <p:strVal val="#ppt_w*.05"/>
                                          </p:val>
                                        </p:tav>
                                        <p:tav tm="100000">
                                          <p:val>
                                            <p:strVal val="#ppt_w"/>
                                          </p:val>
                                        </p:tav>
                                      </p:tavLst>
                                    </p:anim>
                                    <p:anim calcmode="lin" valueType="num">
                                      <p:cBhvr>
                                        <p:cTn id="50" dur="1000" fill="hold"/>
                                        <p:tgtEl>
                                          <p:spTgt spid="64"/>
                                        </p:tgtEl>
                                        <p:attrNameLst>
                                          <p:attrName>ppt_h</p:attrName>
                                        </p:attrNameLst>
                                      </p:cBhvr>
                                      <p:tavLst>
                                        <p:tav tm="0">
                                          <p:val>
                                            <p:strVal val="#ppt_h"/>
                                          </p:val>
                                        </p:tav>
                                        <p:tav tm="100000">
                                          <p:val>
                                            <p:strVal val="#ppt_h"/>
                                          </p:val>
                                        </p:tav>
                                      </p:tavLst>
                                    </p:anim>
                                    <p:anim calcmode="lin" valueType="num">
                                      <p:cBhvr>
                                        <p:cTn id="51" dur="500" decel="50000" fill="hold">
                                          <p:stCondLst>
                                            <p:cond delay="0"/>
                                          </p:stCondLst>
                                        </p:cTn>
                                        <p:tgtEl>
                                          <p:spTgt spid="64"/>
                                        </p:tgtEl>
                                        <p:attrNameLst>
                                          <p:attrName>ppt_x</p:attrName>
                                        </p:attrNameLst>
                                      </p:cBhvr>
                                      <p:tavLst>
                                        <p:tav tm="0">
                                          <p:val>
                                            <p:strVal val="#ppt_x+.4"/>
                                          </p:val>
                                        </p:tav>
                                        <p:tav tm="100000">
                                          <p:val>
                                            <p:strVal val="#ppt_x"/>
                                          </p:val>
                                        </p:tav>
                                      </p:tavLst>
                                    </p:anim>
                                    <p:anim calcmode="lin" valueType="num">
                                      <p:cBhvr>
                                        <p:cTn id="52" dur="500" decel="50000" fill="hold">
                                          <p:stCondLst>
                                            <p:cond delay="0"/>
                                          </p:stCondLst>
                                        </p:cTn>
                                        <p:tgtEl>
                                          <p:spTgt spid="64"/>
                                        </p:tgtEl>
                                        <p:attrNameLst>
                                          <p:attrName>ppt_y</p:attrName>
                                        </p:attrNameLst>
                                      </p:cBhvr>
                                      <p:tavLst>
                                        <p:tav tm="0">
                                          <p:val>
                                            <p:strVal val="#ppt_y-.2"/>
                                          </p:val>
                                        </p:tav>
                                        <p:tav tm="100000">
                                          <p:val>
                                            <p:strVal val="#ppt_y+.1"/>
                                          </p:val>
                                        </p:tav>
                                      </p:tavLst>
                                    </p:anim>
                                    <p:anim calcmode="lin" valueType="num">
                                      <p:cBhvr>
                                        <p:cTn id="53" dur="500" accel="50000" fill="hold">
                                          <p:stCondLst>
                                            <p:cond delay="500"/>
                                          </p:stCondLst>
                                        </p:cTn>
                                        <p:tgtEl>
                                          <p:spTgt spid="64"/>
                                        </p:tgtEl>
                                        <p:attrNameLst>
                                          <p:attrName>ppt_y</p:attrName>
                                        </p:attrNameLst>
                                      </p:cBhvr>
                                      <p:tavLst>
                                        <p:tav tm="0">
                                          <p:val>
                                            <p:strVal val="#ppt_y+.1"/>
                                          </p:val>
                                        </p:tav>
                                        <p:tav tm="100000">
                                          <p:val>
                                            <p:strVal val="#ppt_y"/>
                                          </p:val>
                                        </p:tav>
                                      </p:tavLst>
                                    </p:anim>
                                    <p:animEffect transition="in" filter="fade">
                                      <p:cBhvr>
                                        <p:cTn id="54" dur="1000" decel="50000">
                                          <p:stCondLst>
                                            <p:cond delay="0"/>
                                          </p:stCondLst>
                                        </p:cTn>
                                        <p:tgtEl>
                                          <p:spTgt spid="64"/>
                                        </p:tgtEl>
                                      </p:cBhvr>
                                    </p:animEffect>
                                  </p:childTnLst>
                                </p:cTn>
                              </p:par>
                              <p:par>
                                <p:cTn id="55" presetID="25" presetClass="entr" presetSubtype="0" fill="hold" grpId="0" nodeType="withEffect">
                                  <p:stCondLst>
                                    <p:cond delay="0"/>
                                  </p:stCondLst>
                                  <p:childTnLst>
                                    <p:set>
                                      <p:cBhvr>
                                        <p:cTn id="56" dur="1" fill="hold">
                                          <p:stCondLst>
                                            <p:cond delay="0"/>
                                          </p:stCondLst>
                                        </p:cTn>
                                        <p:tgtEl>
                                          <p:spTgt spid="65"/>
                                        </p:tgtEl>
                                        <p:attrNameLst>
                                          <p:attrName>style.visibility</p:attrName>
                                        </p:attrNameLst>
                                      </p:cBhvr>
                                      <p:to>
                                        <p:strVal val="visible"/>
                                      </p:to>
                                    </p:set>
                                    <p:anim calcmode="lin" valueType="num">
                                      <p:cBhvr>
                                        <p:cTn id="57" dur="500" decel="50000" fill="hold">
                                          <p:stCondLst>
                                            <p:cond delay="0"/>
                                          </p:stCondLst>
                                        </p:cTn>
                                        <p:tgtEl>
                                          <p:spTgt spid="65"/>
                                        </p:tgtEl>
                                        <p:attrNameLst>
                                          <p:attrName>style.rotation</p:attrName>
                                        </p:attrNameLst>
                                      </p:cBhvr>
                                      <p:tavLst>
                                        <p:tav tm="0">
                                          <p:val>
                                            <p:fltVal val="-90"/>
                                          </p:val>
                                        </p:tav>
                                        <p:tav tm="100000">
                                          <p:val>
                                            <p:fltVal val="0"/>
                                          </p:val>
                                        </p:tav>
                                      </p:tavLst>
                                    </p:anim>
                                    <p:anim calcmode="lin" valueType="num">
                                      <p:cBhvr>
                                        <p:cTn id="58" dur="500" decel="50000" fill="hold">
                                          <p:stCondLst>
                                            <p:cond delay="0"/>
                                          </p:stCondLst>
                                        </p:cTn>
                                        <p:tgtEl>
                                          <p:spTgt spid="65"/>
                                        </p:tgtEl>
                                        <p:attrNameLst>
                                          <p:attrName>ppt_w</p:attrName>
                                        </p:attrNameLst>
                                      </p:cBhvr>
                                      <p:tavLst>
                                        <p:tav tm="0">
                                          <p:val>
                                            <p:strVal val="#ppt_w"/>
                                          </p:val>
                                        </p:tav>
                                        <p:tav tm="100000">
                                          <p:val>
                                            <p:strVal val="#ppt_w*.05"/>
                                          </p:val>
                                        </p:tav>
                                      </p:tavLst>
                                    </p:anim>
                                    <p:anim calcmode="lin" valueType="num">
                                      <p:cBhvr>
                                        <p:cTn id="59" dur="500" accel="50000" fill="hold">
                                          <p:stCondLst>
                                            <p:cond delay="500"/>
                                          </p:stCondLst>
                                        </p:cTn>
                                        <p:tgtEl>
                                          <p:spTgt spid="65"/>
                                        </p:tgtEl>
                                        <p:attrNameLst>
                                          <p:attrName>ppt_w</p:attrName>
                                        </p:attrNameLst>
                                      </p:cBhvr>
                                      <p:tavLst>
                                        <p:tav tm="0">
                                          <p:val>
                                            <p:strVal val="#ppt_w*.05"/>
                                          </p:val>
                                        </p:tav>
                                        <p:tav tm="100000">
                                          <p:val>
                                            <p:strVal val="#ppt_w"/>
                                          </p:val>
                                        </p:tav>
                                      </p:tavLst>
                                    </p:anim>
                                    <p:anim calcmode="lin" valueType="num">
                                      <p:cBhvr>
                                        <p:cTn id="60" dur="1000" fill="hold"/>
                                        <p:tgtEl>
                                          <p:spTgt spid="65"/>
                                        </p:tgtEl>
                                        <p:attrNameLst>
                                          <p:attrName>ppt_h</p:attrName>
                                        </p:attrNameLst>
                                      </p:cBhvr>
                                      <p:tavLst>
                                        <p:tav tm="0">
                                          <p:val>
                                            <p:strVal val="#ppt_h"/>
                                          </p:val>
                                        </p:tav>
                                        <p:tav tm="100000">
                                          <p:val>
                                            <p:strVal val="#ppt_h"/>
                                          </p:val>
                                        </p:tav>
                                      </p:tavLst>
                                    </p:anim>
                                    <p:anim calcmode="lin" valueType="num">
                                      <p:cBhvr>
                                        <p:cTn id="61" dur="500" decel="50000" fill="hold">
                                          <p:stCondLst>
                                            <p:cond delay="0"/>
                                          </p:stCondLst>
                                        </p:cTn>
                                        <p:tgtEl>
                                          <p:spTgt spid="65"/>
                                        </p:tgtEl>
                                        <p:attrNameLst>
                                          <p:attrName>ppt_x</p:attrName>
                                        </p:attrNameLst>
                                      </p:cBhvr>
                                      <p:tavLst>
                                        <p:tav tm="0">
                                          <p:val>
                                            <p:strVal val="#ppt_x+.4"/>
                                          </p:val>
                                        </p:tav>
                                        <p:tav tm="100000">
                                          <p:val>
                                            <p:strVal val="#ppt_x"/>
                                          </p:val>
                                        </p:tav>
                                      </p:tavLst>
                                    </p:anim>
                                    <p:anim calcmode="lin" valueType="num">
                                      <p:cBhvr>
                                        <p:cTn id="62" dur="500" decel="50000" fill="hold">
                                          <p:stCondLst>
                                            <p:cond delay="0"/>
                                          </p:stCondLst>
                                        </p:cTn>
                                        <p:tgtEl>
                                          <p:spTgt spid="65"/>
                                        </p:tgtEl>
                                        <p:attrNameLst>
                                          <p:attrName>ppt_y</p:attrName>
                                        </p:attrNameLst>
                                      </p:cBhvr>
                                      <p:tavLst>
                                        <p:tav tm="0">
                                          <p:val>
                                            <p:strVal val="#ppt_y-.2"/>
                                          </p:val>
                                        </p:tav>
                                        <p:tav tm="100000">
                                          <p:val>
                                            <p:strVal val="#ppt_y+.1"/>
                                          </p:val>
                                        </p:tav>
                                      </p:tavLst>
                                    </p:anim>
                                    <p:anim calcmode="lin" valueType="num">
                                      <p:cBhvr>
                                        <p:cTn id="63" dur="500" accel="50000" fill="hold">
                                          <p:stCondLst>
                                            <p:cond delay="500"/>
                                          </p:stCondLst>
                                        </p:cTn>
                                        <p:tgtEl>
                                          <p:spTgt spid="65"/>
                                        </p:tgtEl>
                                        <p:attrNameLst>
                                          <p:attrName>ppt_y</p:attrName>
                                        </p:attrNameLst>
                                      </p:cBhvr>
                                      <p:tavLst>
                                        <p:tav tm="0">
                                          <p:val>
                                            <p:strVal val="#ppt_y+.1"/>
                                          </p:val>
                                        </p:tav>
                                        <p:tav tm="100000">
                                          <p:val>
                                            <p:strVal val="#ppt_y"/>
                                          </p:val>
                                        </p:tav>
                                      </p:tavLst>
                                    </p:anim>
                                    <p:animEffect transition="in" filter="fade">
                                      <p:cBhvr>
                                        <p:cTn id="64" dur="1000" decel="50000">
                                          <p:stCondLst>
                                            <p:cond delay="0"/>
                                          </p:stCondLst>
                                        </p:cTn>
                                        <p:tgtEl>
                                          <p:spTgt spid="65"/>
                                        </p:tgtEl>
                                      </p:cBhvr>
                                    </p:animEffect>
                                  </p:childTnLst>
                                </p:cTn>
                              </p:par>
                              <p:par>
                                <p:cTn id="65" presetID="25" presetClass="entr" presetSubtype="0" fill="hold" grpId="0" nodeType="withEffect">
                                  <p:stCondLst>
                                    <p:cond delay="0"/>
                                  </p:stCondLst>
                                  <p:childTnLst>
                                    <p:set>
                                      <p:cBhvr>
                                        <p:cTn id="66" dur="1" fill="hold">
                                          <p:stCondLst>
                                            <p:cond delay="0"/>
                                          </p:stCondLst>
                                        </p:cTn>
                                        <p:tgtEl>
                                          <p:spTgt spid="66"/>
                                        </p:tgtEl>
                                        <p:attrNameLst>
                                          <p:attrName>style.visibility</p:attrName>
                                        </p:attrNameLst>
                                      </p:cBhvr>
                                      <p:to>
                                        <p:strVal val="visible"/>
                                      </p:to>
                                    </p:set>
                                    <p:anim calcmode="lin" valueType="num">
                                      <p:cBhvr>
                                        <p:cTn id="67" dur="500" decel="50000" fill="hold">
                                          <p:stCondLst>
                                            <p:cond delay="0"/>
                                          </p:stCondLst>
                                        </p:cTn>
                                        <p:tgtEl>
                                          <p:spTgt spid="66"/>
                                        </p:tgtEl>
                                        <p:attrNameLst>
                                          <p:attrName>style.rotation</p:attrName>
                                        </p:attrNameLst>
                                      </p:cBhvr>
                                      <p:tavLst>
                                        <p:tav tm="0">
                                          <p:val>
                                            <p:fltVal val="-90"/>
                                          </p:val>
                                        </p:tav>
                                        <p:tav tm="100000">
                                          <p:val>
                                            <p:fltVal val="0"/>
                                          </p:val>
                                        </p:tav>
                                      </p:tavLst>
                                    </p:anim>
                                    <p:anim calcmode="lin" valueType="num">
                                      <p:cBhvr>
                                        <p:cTn id="68" dur="500" decel="50000" fill="hold">
                                          <p:stCondLst>
                                            <p:cond delay="0"/>
                                          </p:stCondLst>
                                        </p:cTn>
                                        <p:tgtEl>
                                          <p:spTgt spid="66"/>
                                        </p:tgtEl>
                                        <p:attrNameLst>
                                          <p:attrName>ppt_w</p:attrName>
                                        </p:attrNameLst>
                                      </p:cBhvr>
                                      <p:tavLst>
                                        <p:tav tm="0">
                                          <p:val>
                                            <p:strVal val="#ppt_w"/>
                                          </p:val>
                                        </p:tav>
                                        <p:tav tm="100000">
                                          <p:val>
                                            <p:strVal val="#ppt_w*.05"/>
                                          </p:val>
                                        </p:tav>
                                      </p:tavLst>
                                    </p:anim>
                                    <p:anim calcmode="lin" valueType="num">
                                      <p:cBhvr>
                                        <p:cTn id="69" dur="500" accel="50000" fill="hold">
                                          <p:stCondLst>
                                            <p:cond delay="500"/>
                                          </p:stCondLst>
                                        </p:cTn>
                                        <p:tgtEl>
                                          <p:spTgt spid="66"/>
                                        </p:tgtEl>
                                        <p:attrNameLst>
                                          <p:attrName>ppt_w</p:attrName>
                                        </p:attrNameLst>
                                      </p:cBhvr>
                                      <p:tavLst>
                                        <p:tav tm="0">
                                          <p:val>
                                            <p:strVal val="#ppt_w*.05"/>
                                          </p:val>
                                        </p:tav>
                                        <p:tav tm="100000">
                                          <p:val>
                                            <p:strVal val="#ppt_w"/>
                                          </p:val>
                                        </p:tav>
                                      </p:tavLst>
                                    </p:anim>
                                    <p:anim calcmode="lin" valueType="num">
                                      <p:cBhvr>
                                        <p:cTn id="70" dur="1000" fill="hold"/>
                                        <p:tgtEl>
                                          <p:spTgt spid="66"/>
                                        </p:tgtEl>
                                        <p:attrNameLst>
                                          <p:attrName>ppt_h</p:attrName>
                                        </p:attrNameLst>
                                      </p:cBhvr>
                                      <p:tavLst>
                                        <p:tav tm="0">
                                          <p:val>
                                            <p:strVal val="#ppt_h"/>
                                          </p:val>
                                        </p:tav>
                                        <p:tav tm="100000">
                                          <p:val>
                                            <p:strVal val="#ppt_h"/>
                                          </p:val>
                                        </p:tav>
                                      </p:tavLst>
                                    </p:anim>
                                    <p:anim calcmode="lin" valueType="num">
                                      <p:cBhvr>
                                        <p:cTn id="71" dur="500" decel="50000" fill="hold">
                                          <p:stCondLst>
                                            <p:cond delay="0"/>
                                          </p:stCondLst>
                                        </p:cTn>
                                        <p:tgtEl>
                                          <p:spTgt spid="66"/>
                                        </p:tgtEl>
                                        <p:attrNameLst>
                                          <p:attrName>ppt_x</p:attrName>
                                        </p:attrNameLst>
                                      </p:cBhvr>
                                      <p:tavLst>
                                        <p:tav tm="0">
                                          <p:val>
                                            <p:strVal val="#ppt_x+.4"/>
                                          </p:val>
                                        </p:tav>
                                        <p:tav tm="100000">
                                          <p:val>
                                            <p:strVal val="#ppt_x"/>
                                          </p:val>
                                        </p:tav>
                                      </p:tavLst>
                                    </p:anim>
                                    <p:anim calcmode="lin" valueType="num">
                                      <p:cBhvr>
                                        <p:cTn id="72" dur="500" decel="50000" fill="hold">
                                          <p:stCondLst>
                                            <p:cond delay="0"/>
                                          </p:stCondLst>
                                        </p:cTn>
                                        <p:tgtEl>
                                          <p:spTgt spid="66"/>
                                        </p:tgtEl>
                                        <p:attrNameLst>
                                          <p:attrName>ppt_y</p:attrName>
                                        </p:attrNameLst>
                                      </p:cBhvr>
                                      <p:tavLst>
                                        <p:tav tm="0">
                                          <p:val>
                                            <p:strVal val="#ppt_y-.2"/>
                                          </p:val>
                                        </p:tav>
                                        <p:tav tm="100000">
                                          <p:val>
                                            <p:strVal val="#ppt_y+.1"/>
                                          </p:val>
                                        </p:tav>
                                      </p:tavLst>
                                    </p:anim>
                                    <p:anim calcmode="lin" valueType="num">
                                      <p:cBhvr>
                                        <p:cTn id="73" dur="500" accel="50000" fill="hold">
                                          <p:stCondLst>
                                            <p:cond delay="500"/>
                                          </p:stCondLst>
                                        </p:cTn>
                                        <p:tgtEl>
                                          <p:spTgt spid="66"/>
                                        </p:tgtEl>
                                        <p:attrNameLst>
                                          <p:attrName>ppt_y</p:attrName>
                                        </p:attrNameLst>
                                      </p:cBhvr>
                                      <p:tavLst>
                                        <p:tav tm="0">
                                          <p:val>
                                            <p:strVal val="#ppt_y+.1"/>
                                          </p:val>
                                        </p:tav>
                                        <p:tav tm="100000">
                                          <p:val>
                                            <p:strVal val="#ppt_y"/>
                                          </p:val>
                                        </p:tav>
                                      </p:tavLst>
                                    </p:anim>
                                    <p:animEffect transition="in" filter="fade">
                                      <p:cBhvr>
                                        <p:cTn id="74" dur="1000" decel="50000">
                                          <p:stCondLst>
                                            <p:cond delay="0"/>
                                          </p:stCondLst>
                                        </p:cTn>
                                        <p:tgtEl>
                                          <p:spTgt spid="66"/>
                                        </p:tgtEl>
                                      </p:cBhvr>
                                    </p:animEffect>
                                  </p:childTnLst>
                                </p:cTn>
                              </p:par>
                              <p:par>
                                <p:cTn id="75" presetID="25" presetClass="entr" presetSubtype="0" fill="hold" grpId="0" nodeType="withEffect">
                                  <p:stCondLst>
                                    <p:cond delay="0"/>
                                  </p:stCondLst>
                                  <p:childTnLst>
                                    <p:set>
                                      <p:cBhvr>
                                        <p:cTn id="76" dur="1" fill="hold">
                                          <p:stCondLst>
                                            <p:cond delay="0"/>
                                          </p:stCondLst>
                                        </p:cTn>
                                        <p:tgtEl>
                                          <p:spTgt spid="67"/>
                                        </p:tgtEl>
                                        <p:attrNameLst>
                                          <p:attrName>style.visibility</p:attrName>
                                        </p:attrNameLst>
                                      </p:cBhvr>
                                      <p:to>
                                        <p:strVal val="visible"/>
                                      </p:to>
                                    </p:set>
                                    <p:anim calcmode="lin" valueType="num">
                                      <p:cBhvr>
                                        <p:cTn id="77" dur="500" decel="50000" fill="hold">
                                          <p:stCondLst>
                                            <p:cond delay="0"/>
                                          </p:stCondLst>
                                        </p:cTn>
                                        <p:tgtEl>
                                          <p:spTgt spid="67"/>
                                        </p:tgtEl>
                                        <p:attrNameLst>
                                          <p:attrName>style.rotation</p:attrName>
                                        </p:attrNameLst>
                                      </p:cBhvr>
                                      <p:tavLst>
                                        <p:tav tm="0">
                                          <p:val>
                                            <p:fltVal val="-90"/>
                                          </p:val>
                                        </p:tav>
                                        <p:tav tm="100000">
                                          <p:val>
                                            <p:fltVal val="0"/>
                                          </p:val>
                                        </p:tav>
                                      </p:tavLst>
                                    </p:anim>
                                    <p:anim calcmode="lin" valueType="num">
                                      <p:cBhvr>
                                        <p:cTn id="78" dur="500" decel="50000" fill="hold">
                                          <p:stCondLst>
                                            <p:cond delay="0"/>
                                          </p:stCondLst>
                                        </p:cTn>
                                        <p:tgtEl>
                                          <p:spTgt spid="67"/>
                                        </p:tgtEl>
                                        <p:attrNameLst>
                                          <p:attrName>ppt_w</p:attrName>
                                        </p:attrNameLst>
                                      </p:cBhvr>
                                      <p:tavLst>
                                        <p:tav tm="0">
                                          <p:val>
                                            <p:strVal val="#ppt_w"/>
                                          </p:val>
                                        </p:tav>
                                        <p:tav tm="100000">
                                          <p:val>
                                            <p:strVal val="#ppt_w*.05"/>
                                          </p:val>
                                        </p:tav>
                                      </p:tavLst>
                                    </p:anim>
                                    <p:anim calcmode="lin" valueType="num">
                                      <p:cBhvr>
                                        <p:cTn id="79" dur="500" accel="50000" fill="hold">
                                          <p:stCondLst>
                                            <p:cond delay="500"/>
                                          </p:stCondLst>
                                        </p:cTn>
                                        <p:tgtEl>
                                          <p:spTgt spid="67"/>
                                        </p:tgtEl>
                                        <p:attrNameLst>
                                          <p:attrName>ppt_w</p:attrName>
                                        </p:attrNameLst>
                                      </p:cBhvr>
                                      <p:tavLst>
                                        <p:tav tm="0">
                                          <p:val>
                                            <p:strVal val="#ppt_w*.05"/>
                                          </p:val>
                                        </p:tav>
                                        <p:tav tm="100000">
                                          <p:val>
                                            <p:strVal val="#ppt_w"/>
                                          </p:val>
                                        </p:tav>
                                      </p:tavLst>
                                    </p:anim>
                                    <p:anim calcmode="lin" valueType="num">
                                      <p:cBhvr>
                                        <p:cTn id="80" dur="1000" fill="hold"/>
                                        <p:tgtEl>
                                          <p:spTgt spid="67"/>
                                        </p:tgtEl>
                                        <p:attrNameLst>
                                          <p:attrName>ppt_h</p:attrName>
                                        </p:attrNameLst>
                                      </p:cBhvr>
                                      <p:tavLst>
                                        <p:tav tm="0">
                                          <p:val>
                                            <p:strVal val="#ppt_h"/>
                                          </p:val>
                                        </p:tav>
                                        <p:tav tm="100000">
                                          <p:val>
                                            <p:strVal val="#ppt_h"/>
                                          </p:val>
                                        </p:tav>
                                      </p:tavLst>
                                    </p:anim>
                                    <p:anim calcmode="lin" valueType="num">
                                      <p:cBhvr>
                                        <p:cTn id="81" dur="500" decel="50000" fill="hold">
                                          <p:stCondLst>
                                            <p:cond delay="0"/>
                                          </p:stCondLst>
                                        </p:cTn>
                                        <p:tgtEl>
                                          <p:spTgt spid="67"/>
                                        </p:tgtEl>
                                        <p:attrNameLst>
                                          <p:attrName>ppt_x</p:attrName>
                                        </p:attrNameLst>
                                      </p:cBhvr>
                                      <p:tavLst>
                                        <p:tav tm="0">
                                          <p:val>
                                            <p:strVal val="#ppt_x+.4"/>
                                          </p:val>
                                        </p:tav>
                                        <p:tav tm="100000">
                                          <p:val>
                                            <p:strVal val="#ppt_x"/>
                                          </p:val>
                                        </p:tav>
                                      </p:tavLst>
                                    </p:anim>
                                    <p:anim calcmode="lin" valueType="num">
                                      <p:cBhvr>
                                        <p:cTn id="82" dur="500" decel="50000" fill="hold">
                                          <p:stCondLst>
                                            <p:cond delay="0"/>
                                          </p:stCondLst>
                                        </p:cTn>
                                        <p:tgtEl>
                                          <p:spTgt spid="67"/>
                                        </p:tgtEl>
                                        <p:attrNameLst>
                                          <p:attrName>ppt_y</p:attrName>
                                        </p:attrNameLst>
                                      </p:cBhvr>
                                      <p:tavLst>
                                        <p:tav tm="0">
                                          <p:val>
                                            <p:strVal val="#ppt_y-.2"/>
                                          </p:val>
                                        </p:tav>
                                        <p:tav tm="100000">
                                          <p:val>
                                            <p:strVal val="#ppt_y+.1"/>
                                          </p:val>
                                        </p:tav>
                                      </p:tavLst>
                                    </p:anim>
                                    <p:anim calcmode="lin" valueType="num">
                                      <p:cBhvr>
                                        <p:cTn id="83" dur="500" accel="50000" fill="hold">
                                          <p:stCondLst>
                                            <p:cond delay="500"/>
                                          </p:stCondLst>
                                        </p:cTn>
                                        <p:tgtEl>
                                          <p:spTgt spid="67"/>
                                        </p:tgtEl>
                                        <p:attrNameLst>
                                          <p:attrName>ppt_y</p:attrName>
                                        </p:attrNameLst>
                                      </p:cBhvr>
                                      <p:tavLst>
                                        <p:tav tm="0">
                                          <p:val>
                                            <p:strVal val="#ppt_y+.1"/>
                                          </p:val>
                                        </p:tav>
                                        <p:tav tm="100000">
                                          <p:val>
                                            <p:strVal val="#ppt_y"/>
                                          </p:val>
                                        </p:tav>
                                      </p:tavLst>
                                    </p:anim>
                                    <p:animEffect transition="in" filter="fade">
                                      <p:cBhvr>
                                        <p:cTn id="84" dur="1000" decel="50000">
                                          <p:stCondLst>
                                            <p:cond delay="0"/>
                                          </p:stCondLst>
                                        </p:cTn>
                                        <p:tgtEl>
                                          <p:spTgt spid="67"/>
                                        </p:tgtEl>
                                      </p:cBhvr>
                                    </p:animEffect>
                                  </p:childTnLst>
                                </p:cTn>
                              </p:par>
                              <p:par>
                                <p:cTn id="85" presetID="25" presetClass="entr" presetSubtype="0" fill="hold" grpId="0" nodeType="withEffect">
                                  <p:stCondLst>
                                    <p:cond delay="0"/>
                                  </p:stCondLst>
                                  <p:childTnLst>
                                    <p:set>
                                      <p:cBhvr>
                                        <p:cTn id="86" dur="1" fill="hold">
                                          <p:stCondLst>
                                            <p:cond delay="0"/>
                                          </p:stCondLst>
                                        </p:cTn>
                                        <p:tgtEl>
                                          <p:spTgt spid="70"/>
                                        </p:tgtEl>
                                        <p:attrNameLst>
                                          <p:attrName>style.visibility</p:attrName>
                                        </p:attrNameLst>
                                      </p:cBhvr>
                                      <p:to>
                                        <p:strVal val="visible"/>
                                      </p:to>
                                    </p:set>
                                    <p:anim calcmode="lin" valueType="num">
                                      <p:cBhvr>
                                        <p:cTn id="87" dur="500" decel="50000" fill="hold">
                                          <p:stCondLst>
                                            <p:cond delay="0"/>
                                          </p:stCondLst>
                                        </p:cTn>
                                        <p:tgtEl>
                                          <p:spTgt spid="70"/>
                                        </p:tgtEl>
                                        <p:attrNameLst>
                                          <p:attrName>style.rotation</p:attrName>
                                        </p:attrNameLst>
                                      </p:cBhvr>
                                      <p:tavLst>
                                        <p:tav tm="0">
                                          <p:val>
                                            <p:fltVal val="-90"/>
                                          </p:val>
                                        </p:tav>
                                        <p:tav tm="100000">
                                          <p:val>
                                            <p:fltVal val="0"/>
                                          </p:val>
                                        </p:tav>
                                      </p:tavLst>
                                    </p:anim>
                                    <p:anim calcmode="lin" valueType="num">
                                      <p:cBhvr>
                                        <p:cTn id="88" dur="500" decel="50000" fill="hold">
                                          <p:stCondLst>
                                            <p:cond delay="0"/>
                                          </p:stCondLst>
                                        </p:cTn>
                                        <p:tgtEl>
                                          <p:spTgt spid="70"/>
                                        </p:tgtEl>
                                        <p:attrNameLst>
                                          <p:attrName>ppt_w</p:attrName>
                                        </p:attrNameLst>
                                      </p:cBhvr>
                                      <p:tavLst>
                                        <p:tav tm="0">
                                          <p:val>
                                            <p:strVal val="#ppt_w"/>
                                          </p:val>
                                        </p:tav>
                                        <p:tav tm="100000">
                                          <p:val>
                                            <p:strVal val="#ppt_w*.05"/>
                                          </p:val>
                                        </p:tav>
                                      </p:tavLst>
                                    </p:anim>
                                    <p:anim calcmode="lin" valueType="num">
                                      <p:cBhvr>
                                        <p:cTn id="89" dur="500" accel="50000" fill="hold">
                                          <p:stCondLst>
                                            <p:cond delay="500"/>
                                          </p:stCondLst>
                                        </p:cTn>
                                        <p:tgtEl>
                                          <p:spTgt spid="70"/>
                                        </p:tgtEl>
                                        <p:attrNameLst>
                                          <p:attrName>ppt_w</p:attrName>
                                        </p:attrNameLst>
                                      </p:cBhvr>
                                      <p:tavLst>
                                        <p:tav tm="0">
                                          <p:val>
                                            <p:strVal val="#ppt_w*.05"/>
                                          </p:val>
                                        </p:tav>
                                        <p:tav tm="100000">
                                          <p:val>
                                            <p:strVal val="#ppt_w"/>
                                          </p:val>
                                        </p:tav>
                                      </p:tavLst>
                                    </p:anim>
                                    <p:anim calcmode="lin" valueType="num">
                                      <p:cBhvr>
                                        <p:cTn id="90" dur="1000" fill="hold"/>
                                        <p:tgtEl>
                                          <p:spTgt spid="70"/>
                                        </p:tgtEl>
                                        <p:attrNameLst>
                                          <p:attrName>ppt_h</p:attrName>
                                        </p:attrNameLst>
                                      </p:cBhvr>
                                      <p:tavLst>
                                        <p:tav tm="0">
                                          <p:val>
                                            <p:strVal val="#ppt_h"/>
                                          </p:val>
                                        </p:tav>
                                        <p:tav tm="100000">
                                          <p:val>
                                            <p:strVal val="#ppt_h"/>
                                          </p:val>
                                        </p:tav>
                                      </p:tavLst>
                                    </p:anim>
                                    <p:anim calcmode="lin" valueType="num">
                                      <p:cBhvr>
                                        <p:cTn id="91" dur="500" decel="50000" fill="hold">
                                          <p:stCondLst>
                                            <p:cond delay="0"/>
                                          </p:stCondLst>
                                        </p:cTn>
                                        <p:tgtEl>
                                          <p:spTgt spid="70"/>
                                        </p:tgtEl>
                                        <p:attrNameLst>
                                          <p:attrName>ppt_x</p:attrName>
                                        </p:attrNameLst>
                                      </p:cBhvr>
                                      <p:tavLst>
                                        <p:tav tm="0">
                                          <p:val>
                                            <p:strVal val="#ppt_x+.4"/>
                                          </p:val>
                                        </p:tav>
                                        <p:tav tm="100000">
                                          <p:val>
                                            <p:strVal val="#ppt_x"/>
                                          </p:val>
                                        </p:tav>
                                      </p:tavLst>
                                    </p:anim>
                                    <p:anim calcmode="lin" valueType="num">
                                      <p:cBhvr>
                                        <p:cTn id="92" dur="500" decel="50000" fill="hold">
                                          <p:stCondLst>
                                            <p:cond delay="0"/>
                                          </p:stCondLst>
                                        </p:cTn>
                                        <p:tgtEl>
                                          <p:spTgt spid="70"/>
                                        </p:tgtEl>
                                        <p:attrNameLst>
                                          <p:attrName>ppt_y</p:attrName>
                                        </p:attrNameLst>
                                      </p:cBhvr>
                                      <p:tavLst>
                                        <p:tav tm="0">
                                          <p:val>
                                            <p:strVal val="#ppt_y-.2"/>
                                          </p:val>
                                        </p:tav>
                                        <p:tav tm="100000">
                                          <p:val>
                                            <p:strVal val="#ppt_y+.1"/>
                                          </p:val>
                                        </p:tav>
                                      </p:tavLst>
                                    </p:anim>
                                    <p:anim calcmode="lin" valueType="num">
                                      <p:cBhvr>
                                        <p:cTn id="93" dur="500" accel="50000" fill="hold">
                                          <p:stCondLst>
                                            <p:cond delay="500"/>
                                          </p:stCondLst>
                                        </p:cTn>
                                        <p:tgtEl>
                                          <p:spTgt spid="70"/>
                                        </p:tgtEl>
                                        <p:attrNameLst>
                                          <p:attrName>ppt_y</p:attrName>
                                        </p:attrNameLst>
                                      </p:cBhvr>
                                      <p:tavLst>
                                        <p:tav tm="0">
                                          <p:val>
                                            <p:strVal val="#ppt_y+.1"/>
                                          </p:val>
                                        </p:tav>
                                        <p:tav tm="100000">
                                          <p:val>
                                            <p:strVal val="#ppt_y"/>
                                          </p:val>
                                        </p:tav>
                                      </p:tavLst>
                                    </p:anim>
                                    <p:animEffect transition="in" filter="fade">
                                      <p:cBhvr>
                                        <p:cTn id="94" dur="1000" decel="50000">
                                          <p:stCondLst>
                                            <p:cond delay="0"/>
                                          </p:stCondLst>
                                        </p:cTn>
                                        <p:tgtEl>
                                          <p:spTgt spid="70"/>
                                        </p:tgtEl>
                                      </p:cBhvr>
                                    </p:animEffect>
                                  </p:childTnLst>
                                </p:cTn>
                              </p:par>
                              <p:par>
                                <p:cTn id="95" presetID="25" presetClass="entr" presetSubtype="0" fill="hold" grpId="0" nodeType="withEffect">
                                  <p:stCondLst>
                                    <p:cond delay="0"/>
                                  </p:stCondLst>
                                  <p:childTnLst>
                                    <p:set>
                                      <p:cBhvr>
                                        <p:cTn id="96" dur="1" fill="hold">
                                          <p:stCondLst>
                                            <p:cond delay="0"/>
                                          </p:stCondLst>
                                        </p:cTn>
                                        <p:tgtEl>
                                          <p:spTgt spid="71"/>
                                        </p:tgtEl>
                                        <p:attrNameLst>
                                          <p:attrName>style.visibility</p:attrName>
                                        </p:attrNameLst>
                                      </p:cBhvr>
                                      <p:to>
                                        <p:strVal val="visible"/>
                                      </p:to>
                                    </p:set>
                                    <p:anim calcmode="lin" valueType="num">
                                      <p:cBhvr>
                                        <p:cTn id="97" dur="500" decel="50000" fill="hold">
                                          <p:stCondLst>
                                            <p:cond delay="0"/>
                                          </p:stCondLst>
                                        </p:cTn>
                                        <p:tgtEl>
                                          <p:spTgt spid="71"/>
                                        </p:tgtEl>
                                        <p:attrNameLst>
                                          <p:attrName>style.rotation</p:attrName>
                                        </p:attrNameLst>
                                      </p:cBhvr>
                                      <p:tavLst>
                                        <p:tav tm="0">
                                          <p:val>
                                            <p:fltVal val="-90"/>
                                          </p:val>
                                        </p:tav>
                                        <p:tav tm="100000">
                                          <p:val>
                                            <p:fltVal val="0"/>
                                          </p:val>
                                        </p:tav>
                                      </p:tavLst>
                                    </p:anim>
                                    <p:anim calcmode="lin" valueType="num">
                                      <p:cBhvr>
                                        <p:cTn id="98" dur="500" decel="50000" fill="hold">
                                          <p:stCondLst>
                                            <p:cond delay="0"/>
                                          </p:stCondLst>
                                        </p:cTn>
                                        <p:tgtEl>
                                          <p:spTgt spid="71"/>
                                        </p:tgtEl>
                                        <p:attrNameLst>
                                          <p:attrName>ppt_w</p:attrName>
                                        </p:attrNameLst>
                                      </p:cBhvr>
                                      <p:tavLst>
                                        <p:tav tm="0">
                                          <p:val>
                                            <p:strVal val="#ppt_w"/>
                                          </p:val>
                                        </p:tav>
                                        <p:tav tm="100000">
                                          <p:val>
                                            <p:strVal val="#ppt_w*.05"/>
                                          </p:val>
                                        </p:tav>
                                      </p:tavLst>
                                    </p:anim>
                                    <p:anim calcmode="lin" valueType="num">
                                      <p:cBhvr>
                                        <p:cTn id="99" dur="500" accel="50000" fill="hold">
                                          <p:stCondLst>
                                            <p:cond delay="500"/>
                                          </p:stCondLst>
                                        </p:cTn>
                                        <p:tgtEl>
                                          <p:spTgt spid="71"/>
                                        </p:tgtEl>
                                        <p:attrNameLst>
                                          <p:attrName>ppt_w</p:attrName>
                                        </p:attrNameLst>
                                      </p:cBhvr>
                                      <p:tavLst>
                                        <p:tav tm="0">
                                          <p:val>
                                            <p:strVal val="#ppt_w*.05"/>
                                          </p:val>
                                        </p:tav>
                                        <p:tav tm="100000">
                                          <p:val>
                                            <p:strVal val="#ppt_w"/>
                                          </p:val>
                                        </p:tav>
                                      </p:tavLst>
                                    </p:anim>
                                    <p:anim calcmode="lin" valueType="num">
                                      <p:cBhvr>
                                        <p:cTn id="100" dur="1000" fill="hold"/>
                                        <p:tgtEl>
                                          <p:spTgt spid="71"/>
                                        </p:tgtEl>
                                        <p:attrNameLst>
                                          <p:attrName>ppt_h</p:attrName>
                                        </p:attrNameLst>
                                      </p:cBhvr>
                                      <p:tavLst>
                                        <p:tav tm="0">
                                          <p:val>
                                            <p:strVal val="#ppt_h"/>
                                          </p:val>
                                        </p:tav>
                                        <p:tav tm="100000">
                                          <p:val>
                                            <p:strVal val="#ppt_h"/>
                                          </p:val>
                                        </p:tav>
                                      </p:tavLst>
                                    </p:anim>
                                    <p:anim calcmode="lin" valueType="num">
                                      <p:cBhvr>
                                        <p:cTn id="101" dur="500" decel="50000" fill="hold">
                                          <p:stCondLst>
                                            <p:cond delay="0"/>
                                          </p:stCondLst>
                                        </p:cTn>
                                        <p:tgtEl>
                                          <p:spTgt spid="71"/>
                                        </p:tgtEl>
                                        <p:attrNameLst>
                                          <p:attrName>ppt_x</p:attrName>
                                        </p:attrNameLst>
                                      </p:cBhvr>
                                      <p:tavLst>
                                        <p:tav tm="0">
                                          <p:val>
                                            <p:strVal val="#ppt_x+.4"/>
                                          </p:val>
                                        </p:tav>
                                        <p:tav tm="100000">
                                          <p:val>
                                            <p:strVal val="#ppt_x"/>
                                          </p:val>
                                        </p:tav>
                                      </p:tavLst>
                                    </p:anim>
                                    <p:anim calcmode="lin" valueType="num">
                                      <p:cBhvr>
                                        <p:cTn id="102" dur="500" decel="50000" fill="hold">
                                          <p:stCondLst>
                                            <p:cond delay="0"/>
                                          </p:stCondLst>
                                        </p:cTn>
                                        <p:tgtEl>
                                          <p:spTgt spid="71"/>
                                        </p:tgtEl>
                                        <p:attrNameLst>
                                          <p:attrName>ppt_y</p:attrName>
                                        </p:attrNameLst>
                                      </p:cBhvr>
                                      <p:tavLst>
                                        <p:tav tm="0">
                                          <p:val>
                                            <p:strVal val="#ppt_y-.2"/>
                                          </p:val>
                                        </p:tav>
                                        <p:tav tm="100000">
                                          <p:val>
                                            <p:strVal val="#ppt_y+.1"/>
                                          </p:val>
                                        </p:tav>
                                      </p:tavLst>
                                    </p:anim>
                                    <p:anim calcmode="lin" valueType="num">
                                      <p:cBhvr>
                                        <p:cTn id="103" dur="500" accel="50000" fill="hold">
                                          <p:stCondLst>
                                            <p:cond delay="500"/>
                                          </p:stCondLst>
                                        </p:cTn>
                                        <p:tgtEl>
                                          <p:spTgt spid="71"/>
                                        </p:tgtEl>
                                        <p:attrNameLst>
                                          <p:attrName>ppt_y</p:attrName>
                                        </p:attrNameLst>
                                      </p:cBhvr>
                                      <p:tavLst>
                                        <p:tav tm="0">
                                          <p:val>
                                            <p:strVal val="#ppt_y+.1"/>
                                          </p:val>
                                        </p:tav>
                                        <p:tav tm="100000">
                                          <p:val>
                                            <p:strVal val="#ppt_y"/>
                                          </p:val>
                                        </p:tav>
                                      </p:tavLst>
                                    </p:anim>
                                    <p:animEffect transition="in" filter="fade">
                                      <p:cBhvr>
                                        <p:cTn id="104" dur="1000" decel="50000">
                                          <p:stCondLst>
                                            <p:cond delay="0"/>
                                          </p:stCondLst>
                                        </p:cTn>
                                        <p:tgtEl>
                                          <p:spTgt spid="71"/>
                                        </p:tgtEl>
                                      </p:cBhvr>
                                    </p:animEffect>
                                  </p:childTnLst>
                                </p:cTn>
                              </p:par>
                              <p:par>
                                <p:cTn id="105" presetID="25" presetClass="entr" presetSubtype="0" fill="hold" grpId="0" nodeType="withEffect">
                                  <p:stCondLst>
                                    <p:cond delay="0"/>
                                  </p:stCondLst>
                                  <p:childTnLst>
                                    <p:set>
                                      <p:cBhvr>
                                        <p:cTn id="106" dur="1" fill="hold">
                                          <p:stCondLst>
                                            <p:cond delay="0"/>
                                          </p:stCondLst>
                                        </p:cTn>
                                        <p:tgtEl>
                                          <p:spTgt spid="72"/>
                                        </p:tgtEl>
                                        <p:attrNameLst>
                                          <p:attrName>style.visibility</p:attrName>
                                        </p:attrNameLst>
                                      </p:cBhvr>
                                      <p:to>
                                        <p:strVal val="visible"/>
                                      </p:to>
                                    </p:set>
                                    <p:anim calcmode="lin" valueType="num">
                                      <p:cBhvr>
                                        <p:cTn id="107" dur="500" decel="50000" fill="hold">
                                          <p:stCondLst>
                                            <p:cond delay="0"/>
                                          </p:stCondLst>
                                        </p:cTn>
                                        <p:tgtEl>
                                          <p:spTgt spid="72"/>
                                        </p:tgtEl>
                                        <p:attrNameLst>
                                          <p:attrName>style.rotation</p:attrName>
                                        </p:attrNameLst>
                                      </p:cBhvr>
                                      <p:tavLst>
                                        <p:tav tm="0">
                                          <p:val>
                                            <p:fltVal val="-90"/>
                                          </p:val>
                                        </p:tav>
                                        <p:tav tm="100000">
                                          <p:val>
                                            <p:fltVal val="0"/>
                                          </p:val>
                                        </p:tav>
                                      </p:tavLst>
                                    </p:anim>
                                    <p:anim calcmode="lin" valueType="num">
                                      <p:cBhvr>
                                        <p:cTn id="108" dur="500" decel="50000" fill="hold">
                                          <p:stCondLst>
                                            <p:cond delay="0"/>
                                          </p:stCondLst>
                                        </p:cTn>
                                        <p:tgtEl>
                                          <p:spTgt spid="72"/>
                                        </p:tgtEl>
                                        <p:attrNameLst>
                                          <p:attrName>ppt_w</p:attrName>
                                        </p:attrNameLst>
                                      </p:cBhvr>
                                      <p:tavLst>
                                        <p:tav tm="0">
                                          <p:val>
                                            <p:strVal val="#ppt_w"/>
                                          </p:val>
                                        </p:tav>
                                        <p:tav tm="100000">
                                          <p:val>
                                            <p:strVal val="#ppt_w*.05"/>
                                          </p:val>
                                        </p:tav>
                                      </p:tavLst>
                                    </p:anim>
                                    <p:anim calcmode="lin" valueType="num">
                                      <p:cBhvr>
                                        <p:cTn id="109" dur="500" accel="50000" fill="hold">
                                          <p:stCondLst>
                                            <p:cond delay="500"/>
                                          </p:stCondLst>
                                        </p:cTn>
                                        <p:tgtEl>
                                          <p:spTgt spid="72"/>
                                        </p:tgtEl>
                                        <p:attrNameLst>
                                          <p:attrName>ppt_w</p:attrName>
                                        </p:attrNameLst>
                                      </p:cBhvr>
                                      <p:tavLst>
                                        <p:tav tm="0">
                                          <p:val>
                                            <p:strVal val="#ppt_w*.05"/>
                                          </p:val>
                                        </p:tav>
                                        <p:tav tm="100000">
                                          <p:val>
                                            <p:strVal val="#ppt_w"/>
                                          </p:val>
                                        </p:tav>
                                      </p:tavLst>
                                    </p:anim>
                                    <p:anim calcmode="lin" valueType="num">
                                      <p:cBhvr>
                                        <p:cTn id="110" dur="1000" fill="hold"/>
                                        <p:tgtEl>
                                          <p:spTgt spid="72"/>
                                        </p:tgtEl>
                                        <p:attrNameLst>
                                          <p:attrName>ppt_h</p:attrName>
                                        </p:attrNameLst>
                                      </p:cBhvr>
                                      <p:tavLst>
                                        <p:tav tm="0">
                                          <p:val>
                                            <p:strVal val="#ppt_h"/>
                                          </p:val>
                                        </p:tav>
                                        <p:tav tm="100000">
                                          <p:val>
                                            <p:strVal val="#ppt_h"/>
                                          </p:val>
                                        </p:tav>
                                      </p:tavLst>
                                    </p:anim>
                                    <p:anim calcmode="lin" valueType="num">
                                      <p:cBhvr>
                                        <p:cTn id="111" dur="500" decel="50000" fill="hold">
                                          <p:stCondLst>
                                            <p:cond delay="0"/>
                                          </p:stCondLst>
                                        </p:cTn>
                                        <p:tgtEl>
                                          <p:spTgt spid="72"/>
                                        </p:tgtEl>
                                        <p:attrNameLst>
                                          <p:attrName>ppt_x</p:attrName>
                                        </p:attrNameLst>
                                      </p:cBhvr>
                                      <p:tavLst>
                                        <p:tav tm="0">
                                          <p:val>
                                            <p:strVal val="#ppt_x+.4"/>
                                          </p:val>
                                        </p:tav>
                                        <p:tav tm="100000">
                                          <p:val>
                                            <p:strVal val="#ppt_x"/>
                                          </p:val>
                                        </p:tav>
                                      </p:tavLst>
                                    </p:anim>
                                    <p:anim calcmode="lin" valueType="num">
                                      <p:cBhvr>
                                        <p:cTn id="112" dur="500" decel="50000" fill="hold">
                                          <p:stCondLst>
                                            <p:cond delay="0"/>
                                          </p:stCondLst>
                                        </p:cTn>
                                        <p:tgtEl>
                                          <p:spTgt spid="72"/>
                                        </p:tgtEl>
                                        <p:attrNameLst>
                                          <p:attrName>ppt_y</p:attrName>
                                        </p:attrNameLst>
                                      </p:cBhvr>
                                      <p:tavLst>
                                        <p:tav tm="0">
                                          <p:val>
                                            <p:strVal val="#ppt_y-.2"/>
                                          </p:val>
                                        </p:tav>
                                        <p:tav tm="100000">
                                          <p:val>
                                            <p:strVal val="#ppt_y+.1"/>
                                          </p:val>
                                        </p:tav>
                                      </p:tavLst>
                                    </p:anim>
                                    <p:anim calcmode="lin" valueType="num">
                                      <p:cBhvr>
                                        <p:cTn id="113" dur="500" accel="50000" fill="hold">
                                          <p:stCondLst>
                                            <p:cond delay="500"/>
                                          </p:stCondLst>
                                        </p:cTn>
                                        <p:tgtEl>
                                          <p:spTgt spid="72"/>
                                        </p:tgtEl>
                                        <p:attrNameLst>
                                          <p:attrName>ppt_y</p:attrName>
                                        </p:attrNameLst>
                                      </p:cBhvr>
                                      <p:tavLst>
                                        <p:tav tm="0">
                                          <p:val>
                                            <p:strVal val="#ppt_y+.1"/>
                                          </p:val>
                                        </p:tav>
                                        <p:tav tm="100000">
                                          <p:val>
                                            <p:strVal val="#ppt_y"/>
                                          </p:val>
                                        </p:tav>
                                      </p:tavLst>
                                    </p:anim>
                                    <p:animEffect transition="in" filter="fade">
                                      <p:cBhvr>
                                        <p:cTn id="114" dur="1000" decel="50000">
                                          <p:stCondLst>
                                            <p:cond delay="0"/>
                                          </p:stCondLst>
                                        </p:cTn>
                                        <p:tgtEl>
                                          <p:spTgt spid="72"/>
                                        </p:tgtEl>
                                      </p:cBhvr>
                                    </p:animEffect>
                                  </p:childTnLst>
                                </p:cTn>
                              </p:par>
                              <p:par>
                                <p:cTn id="115" presetID="25" presetClass="entr" presetSubtype="0" fill="hold" grpId="0" nodeType="withEffect">
                                  <p:stCondLst>
                                    <p:cond delay="0"/>
                                  </p:stCondLst>
                                  <p:childTnLst>
                                    <p:set>
                                      <p:cBhvr>
                                        <p:cTn id="116" dur="1" fill="hold">
                                          <p:stCondLst>
                                            <p:cond delay="0"/>
                                          </p:stCondLst>
                                        </p:cTn>
                                        <p:tgtEl>
                                          <p:spTgt spid="73"/>
                                        </p:tgtEl>
                                        <p:attrNameLst>
                                          <p:attrName>style.visibility</p:attrName>
                                        </p:attrNameLst>
                                      </p:cBhvr>
                                      <p:to>
                                        <p:strVal val="visible"/>
                                      </p:to>
                                    </p:set>
                                    <p:anim calcmode="lin" valueType="num">
                                      <p:cBhvr>
                                        <p:cTn id="117" dur="500" decel="50000" fill="hold">
                                          <p:stCondLst>
                                            <p:cond delay="0"/>
                                          </p:stCondLst>
                                        </p:cTn>
                                        <p:tgtEl>
                                          <p:spTgt spid="73"/>
                                        </p:tgtEl>
                                        <p:attrNameLst>
                                          <p:attrName>style.rotation</p:attrName>
                                        </p:attrNameLst>
                                      </p:cBhvr>
                                      <p:tavLst>
                                        <p:tav tm="0">
                                          <p:val>
                                            <p:fltVal val="-90"/>
                                          </p:val>
                                        </p:tav>
                                        <p:tav tm="100000">
                                          <p:val>
                                            <p:fltVal val="0"/>
                                          </p:val>
                                        </p:tav>
                                      </p:tavLst>
                                    </p:anim>
                                    <p:anim calcmode="lin" valueType="num">
                                      <p:cBhvr>
                                        <p:cTn id="118" dur="500" decel="50000" fill="hold">
                                          <p:stCondLst>
                                            <p:cond delay="0"/>
                                          </p:stCondLst>
                                        </p:cTn>
                                        <p:tgtEl>
                                          <p:spTgt spid="73"/>
                                        </p:tgtEl>
                                        <p:attrNameLst>
                                          <p:attrName>ppt_w</p:attrName>
                                        </p:attrNameLst>
                                      </p:cBhvr>
                                      <p:tavLst>
                                        <p:tav tm="0">
                                          <p:val>
                                            <p:strVal val="#ppt_w"/>
                                          </p:val>
                                        </p:tav>
                                        <p:tav tm="100000">
                                          <p:val>
                                            <p:strVal val="#ppt_w*.05"/>
                                          </p:val>
                                        </p:tav>
                                      </p:tavLst>
                                    </p:anim>
                                    <p:anim calcmode="lin" valueType="num">
                                      <p:cBhvr>
                                        <p:cTn id="119" dur="500" accel="50000" fill="hold">
                                          <p:stCondLst>
                                            <p:cond delay="500"/>
                                          </p:stCondLst>
                                        </p:cTn>
                                        <p:tgtEl>
                                          <p:spTgt spid="73"/>
                                        </p:tgtEl>
                                        <p:attrNameLst>
                                          <p:attrName>ppt_w</p:attrName>
                                        </p:attrNameLst>
                                      </p:cBhvr>
                                      <p:tavLst>
                                        <p:tav tm="0">
                                          <p:val>
                                            <p:strVal val="#ppt_w*.05"/>
                                          </p:val>
                                        </p:tav>
                                        <p:tav tm="100000">
                                          <p:val>
                                            <p:strVal val="#ppt_w"/>
                                          </p:val>
                                        </p:tav>
                                      </p:tavLst>
                                    </p:anim>
                                    <p:anim calcmode="lin" valueType="num">
                                      <p:cBhvr>
                                        <p:cTn id="120" dur="1000" fill="hold"/>
                                        <p:tgtEl>
                                          <p:spTgt spid="73"/>
                                        </p:tgtEl>
                                        <p:attrNameLst>
                                          <p:attrName>ppt_h</p:attrName>
                                        </p:attrNameLst>
                                      </p:cBhvr>
                                      <p:tavLst>
                                        <p:tav tm="0">
                                          <p:val>
                                            <p:strVal val="#ppt_h"/>
                                          </p:val>
                                        </p:tav>
                                        <p:tav tm="100000">
                                          <p:val>
                                            <p:strVal val="#ppt_h"/>
                                          </p:val>
                                        </p:tav>
                                      </p:tavLst>
                                    </p:anim>
                                    <p:anim calcmode="lin" valueType="num">
                                      <p:cBhvr>
                                        <p:cTn id="121" dur="500" decel="50000" fill="hold">
                                          <p:stCondLst>
                                            <p:cond delay="0"/>
                                          </p:stCondLst>
                                        </p:cTn>
                                        <p:tgtEl>
                                          <p:spTgt spid="73"/>
                                        </p:tgtEl>
                                        <p:attrNameLst>
                                          <p:attrName>ppt_x</p:attrName>
                                        </p:attrNameLst>
                                      </p:cBhvr>
                                      <p:tavLst>
                                        <p:tav tm="0">
                                          <p:val>
                                            <p:strVal val="#ppt_x+.4"/>
                                          </p:val>
                                        </p:tav>
                                        <p:tav tm="100000">
                                          <p:val>
                                            <p:strVal val="#ppt_x"/>
                                          </p:val>
                                        </p:tav>
                                      </p:tavLst>
                                    </p:anim>
                                    <p:anim calcmode="lin" valueType="num">
                                      <p:cBhvr>
                                        <p:cTn id="122" dur="500" decel="50000" fill="hold">
                                          <p:stCondLst>
                                            <p:cond delay="0"/>
                                          </p:stCondLst>
                                        </p:cTn>
                                        <p:tgtEl>
                                          <p:spTgt spid="73"/>
                                        </p:tgtEl>
                                        <p:attrNameLst>
                                          <p:attrName>ppt_y</p:attrName>
                                        </p:attrNameLst>
                                      </p:cBhvr>
                                      <p:tavLst>
                                        <p:tav tm="0">
                                          <p:val>
                                            <p:strVal val="#ppt_y-.2"/>
                                          </p:val>
                                        </p:tav>
                                        <p:tav tm="100000">
                                          <p:val>
                                            <p:strVal val="#ppt_y+.1"/>
                                          </p:val>
                                        </p:tav>
                                      </p:tavLst>
                                    </p:anim>
                                    <p:anim calcmode="lin" valueType="num">
                                      <p:cBhvr>
                                        <p:cTn id="123" dur="500" accel="50000" fill="hold">
                                          <p:stCondLst>
                                            <p:cond delay="500"/>
                                          </p:stCondLst>
                                        </p:cTn>
                                        <p:tgtEl>
                                          <p:spTgt spid="73"/>
                                        </p:tgtEl>
                                        <p:attrNameLst>
                                          <p:attrName>ppt_y</p:attrName>
                                        </p:attrNameLst>
                                      </p:cBhvr>
                                      <p:tavLst>
                                        <p:tav tm="0">
                                          <p:val>
                                            <p:strVal val="#ppt_y+.1"/>
                                          </p:val>
                                        </p:tav>
                                        <p:tav tm="100000">
                                          <p:val>
                                            <p:strVal val="#ppt_y"/>
                                          </p:val>
                                        </p:tav>
                                      </p:tavLst>
                                    </p:anim>
                                    <p:animEffect transition="in" filter="fade">
                                      <p:cBhvr>
                                        <p:cTn id="124" dur="1000" decel="50000">
                                          <p:stCondLst>
                                            <p:cond delay="0"/>
                                          </p:stCondLst>
                                        </p:cTn>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animBg="1"/>
      <p:bldP spid="65" grpId="0"/>
      <p:bldP spid="66" grpId="0" animBg="1"/>
      <p:bldP spid="67" grpId="0"/>
      <p:bldP spid="70" grpId="0" animBg="1"/>
      <p:bldP spid="71" grpId="0"/>
      <p:bldP spid="72" grpId="0" animBg="1"/>
      <p:bldP spid="7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848544" y="1133805"/>
            <a:ext cx="10009956" cy="4708981"/>
          </a:xfrm>
          <a:prstGeom prst="rect">
            <a:avLst/>
          </a:prstGeom>
        </p:spPr>
        <p:txBody>
          <a:bodyPr wrap="square">
            <a:spAutoFit/>
          </a:bodyPr>
          <a:lstStyle/>
          <a:p>
            <a:pPr marL="457200" indent="-457200">
              <a:lnSpc>
                <a:spcPct val="150000"/>
              </a:lnSpc>
              <a:buFont typeface="Wingdings" panose="05000000000000000000" pitchFamily="2" charset="2"/>
              <a:buChar char="Ø"/>
            </a:pPr>
            <a:r>
              <a:rPr lang="zh-CN" altLang="zh-CN" sz="2000" b="1" dirty="0" smtClean="0">
                <a:latin typeface="黑体" panose="02010609060101010101" pitchFamily="49" charset="-122"/>
                <a:ea typeface="黑体" panose="02010609060101010101" pitchFamily="49" charset="-122"/>
              </a:rPr>
              <a:t>设计</a:t>
            </a:r>
            <a:r>
              <a:rPr lang="zh-CN" altLang="zh-CN" sz="2000" b="1" dirty="0">
                <a:latin typeface="黑体" panose="02010609060101010101" pitchFamily="49" charset="-122"/>
                <a:ea typeface="黑体" panose="02010609060101010101" pitchFamily="49" charset="-122"/>
              </a:rPr>
              <a:t>了基于高速电流脉冲前放的数字式电荷积分型能谱仪系统，该系统设计了高速模拟前端电路，采用</a:t>
            </a:r>
            <a:r>
              <a:rPr lang="en-US" altLang="zh-CN" sz="2000" b="1" dirty="0">
                <a:latin typeface="黑体" panose="02010609060101010101" pitchFamily="49" charset="-122"/>
                <a:ea typeface="黑体" panose="02010609060101010101" pitchFamily="49" charset="-122"/>
              </a:rPr>
              <a:t>Xilinx-Virtex4 FPGA</a:t>
            </a:r>
            <a:r>
              <a:rPr lang="zh-CN" altLang="zh-CN" sz="2000" b="1" dirty="0">
                <a:latin typeface="黑体" panose="02010609060101010101" pitchFamily="49" charset="-122"/>
                <a:ea typeface="黑体" panose="02010609060101010101" pitchFamily="49" charset="-122"/>
              </a:rPr>
              <a:t>芯片与</a:t>
            </a:r>
            <a:r>
              <a:rPr lang="en-US" altLang="zh-CN" sz="2000" b="1" dirty="0">
                <a:latin typeface="黑体" panose="02010609060101010101" pitchFamily="49" charset="-122"/>
                <a:ea typeface="黑体" panose="02010609060101010101" pitchFamily="49" charset="-122"/>
              </a:rPr>
              <a:t>500MSPS</a:t>
            </a:r>
            <a:r>
              <a:rPr lang="zh-CN" altLang="zh-CN" sz="2000" b="1" dirty="0">
                <a:latin typeface="黑体" panose="02010609060101010101" pitchFamily="49" charset="-122"/>
                <a:ea typeface="黑体" panose="02010609060101010101" pitchFamily="49" charset="-122"/>
              </a:rPr>
              <a:t>采样率高速</a:t>
            </a:r>
            <a:r>
              <a:rPr lang="en-US" altLang="zh-CN" sz="2000" b="1" dirty="0">
                <a:latin typeface="黑体" panose="02010609060101010101" pitchFamily="49" charset="-122"/>
                <a:ea typeface="黑体" panose="02010609060101010101" pitchFamily="49" charset="-122"/>
              </a:rPr>
              <a:t>ADC</a:t>
            </a:r>
            <a:r>
              <a:rPr lang="zh-CN" altLang="zh-CN" sz="2000" b="1" dirty="0">
                <a:latin typeface="黑体" panose="02010609060101010101" pitchFamily="49" charset="-122"/>
                <a:ea typeface="黑体" panose="02010609060101010101" pitchFamily="49" charset="-122"/>
              </a:rPr>
              <a:t>实现数字信号处理</a:t>
            </a:r>
            <a:r>
              <a:rPr lang="zh-CN" altLang="zh-CN" sz="2000" b="1" dirty="0" smtClean="0">
                <a:latin typeface="黑体" panose="02010609060101010101" pitchFamily="49" charset="-122"/>
                <a:ea typeface="黑体" panose="02010609060101010101" pitchFamily="49" charset="-122"/>
              </a:rPr>
              <a:t>。</a:t>
            </a:r>
            <a:endParaRPr lang="en-US" altLang="zh-CN" sz="2000" b="1" dirty="0" smtClean="0">
              <a:latin typeface="黑体" panose="02010609060101010101" pitchFamily="49" charset="-122"/>
              <a:ea typeface="黑体" panose="02010609060101010101" pitchFamily="49" charset="-122"/>
            </a:endParaRPr>
          </a:p>
          <a:p>
            <a:pPr marL="457200" indent="-457200">
              <a:lnSpc>
                <a:spcPct val="150000"/>
              </a:lnSpc>
              <a:buFont typeface="Wingdings" panose="05000000000000000000" pitchFamily="2" charset="2"/>
              <a:buChar char="Ø"/>
            </a:pPr>
            <a:r>
              <a:rPr lang="zh-CN" altLang="zh-CN" sz="2000" b="1" dirty="0">
                <a:latin typeface="黑体" panose="02010609060101010101" pitchFamily="49" charset="-122"/>
                <a:ea typeface="黑体" panose="02010609060101010101" pitchFamily="49" charset="-122"/>
              </a:rPr>
              <a:t>开展了最大脉冲通过率与放射源能谱响应测试，当输入 </a:t>
            </a:r>
            <a:r>
              <a:rPr lang="en-US" altLang="zh-CN" sz="2000" b="1" dirty="0">
                <a:latin typeface="黑体" panose="02010609060101010101" pitchFamily="49" charset="-122"/>
                <a:ea typeface="黑体" panose="02010609060101010101" pitchFamily="49" charset="-122"/>
              </a:rPr>
              <a:t>29MHz</a:t>
            </a:r>
            <a:r>
              <a:rPr lang="zh-CN" altLang="zh-CN" sz="2000" b="1" dirty="0">
                <a:latin typeface="黑体" panose="02010609060101010101" pitchFamily="49" charset="-122"/>
                <a:ea typeface="黑体" panose="02010609060101010101" pitchFamily="49" charset="-122"/>
              </a:rPr>
              <a:t>测试信号时，系统死时间低于</a:t>
            </a:r>
            <a:r>
              <a:rPr lang="en-US" altLang="zh-CN" sz="2000" b="1" dirty="0">
                <a:latin typeface="黑体" panose="02010609060101010101" pitchFamily="49" charset="-122"/>
                <a:ea typeface="黑体" panose="02010609060101010101" pitchFamily="49" charset="-122"/>
              </a:rPr>
              <a:t>0.03%</a:t>
            </a:r>
            <a:r>
              <a:rPr lang="zh-CN" altLang="zh-CN" sz="2000" b="1" dirty="0">
                <a:latin typeface="黑体" panose="02010609060101010101" pitchFamily="49" charset="-122"/>
                <a:ea typeface="黑体" panose="02010609060101010101" pitchFamily="49" charset="-122"/>
              </a:rPr>
              <a:t>；采用</a:t>
            </a:r>
            <a:r>
              <a:rPr lang="en-US" altLang="zh-CN" sz="2000" b="1" dirty="0">
                <a:latin typeface="黑体" panose="02010609060101010101" pitchFamily="49" charset="-122"/>
                <a:ea typeface="黑体" panose="02010609060101010101" pitchFamily="49" charset="-122"/>
              </a:rPr>
              <a:t>NaI</a:t>
            </a:r>
            <a:r>
              <a:rPr lang="zh-CN" altLang="zh-CN" sz="2000" b="1" dirty="0">
                <a:latin typeface="黑体" panose="02010609060101010101" pitchFamily="49" charset="-122"/>
                <a:ea typeface="黑体" panose="02010609060101010101" pitchFamily="49" charset="-122"/>
              </a:rPr>
              <a:t>（</a:t>
            </a:r>
            <a:r>
              <a:rPr lang="en-US" altLang="zh-CN" sz="2000" b="1" dirty="0">
                <a:latin typeface="黑体" panose="02010609060101010101" pitchFamily="49" charset="-122"/>
                <a:ea typeface="黑体" panose="02010609060101010101" pitchFamily="49" charset="-122"/>
              </a:rPr>
              <a:t>Tl</a:t>
            </a:r>
            <a:r>
              <a:rPr lang="zh-CN" altLang="zh-CN" sz="2000" b="1" dirty="0">
                <a:latin typeface="黑体" panose="02010609060101010101" pitchFamily="49" charset="-122"/>
                <a:ea typeface="黑体" panose="02010609060101010101" pitchFamily="49" charset="-122"/>
              </a:rPr>
              <a:t>）探测器开展</a:t>
            </a:r>
            <a:r>
              <a:rPr lang="en-US" altLang="zh-CN" sz="2000" b="1" dirty="0">
                <a:latin typeface="黑体" panose="02010609060101010101" pitchFamily="49" charset="-122"/>
                <a:ea typeface="黑体" panose="02010609060101010101" pitchFamily="49" charset="-122"/>
              </a:rPr>
              <a:t>Cs-137</a:t>
            </a:r>
            <a:r>
              <a:rPr lang="zh-CN" altLang="zh-CN" sz="2000" b="1" dirty="0">
                <a:latin typeface="黑体" panose="02010609060101010101" pitchFamily="49" charset="-122"/>
                <a:ea typeface="黑体" panose="02010609060101010101" pitchFamily="49" charset="-122"/>
              </a:rPr>
              <a:t>放射源能谱测量，系统通过率在</a:t>
            </a:r>
            <a:r>
              <a:rPr lang="en-US" altLang="zh-CN" sz="2000" b="1" dirty="0">
                <a:latin typeface="黑体" panose="02010609060101010101" pitchFamily="49" charset="-122"/>
                <a:ea typeface="黑体" panose="02010609060101010101" pitchFamily="49" charset="-122"/>
              </a:rPr>
              <a:t>82.3kcps</a:t>
            </a:r>
            <a:r>
              <a:rPr lang="zh-CN" altLang="zh-CN" sz="2000" b="1" dirty="0">
                <a:latin typeface="黑体" panose="02010609060101010101" pitchFamily="49" charset="-122"/>
                <a:ea typeface="黑体" panose="02010609060101010101" pitchFamily="49" charset="-122"/>
              </a:rPr>
              <a:t>时，能量分辨率为</a:t>
            </a:r>
            <a:r>
              <a:rPr lang="en-US" altLang="zh-CN" sz="2000" b="1" dirty="0">
                <a:latin typeface="黑体" panose="02010609060101010101" pitchFamily="49" charset="-122"/>
                <a:ea typeface="黑体" panose="02010609060101010101" pitchFamily="49" charset="-122"/>
              </a:rPr>
              <a:t>7.53%</a:t>
            </a:r>
            <a:r>
              <a:rPr lang="zh-CN" altLang="zh-CN" sz="2000" b="1" dirty="0">
                <a:latin typeface="黑体" panose="02010609060101010101" pitchFamily="49" charset="-122"/>
                <a:ea typeface="黑体" panose="02010609060101010101" pitchFamily="49" charset="-122"/>
              </a:rPr>
              <a:t>，死时间为</a:t>
            </a:r>
            <a:r>
              <a:rPr lang="en-US" altLang="zh-CN" sz="2000" b="1" dirty="0">
                <a:latin typeface="黑体" panose="02010609060101010101" pitchFamily="49" charset="-122"/>
                <a:ea typeface="黑体" panose="02010609060101010101" pitchFamily="49" charset="-122"/>
              </a:rPr>
              <a:t>2.26%</a:t>
            </a:r>
            <a:r>
              <a:rPr lang="zh-CN" altLang="zh-CN" sz="2000" b="1" dirty="0" smtClean="0">
                <a:latin typeface="黑体" panose="02010609060101010101" pitchFamily="49" charset="-122"/>
                <a:ea typeface="黑体" panose="02010609060101010101" pitchFamily="49" charset="-122"/>
              </a:rPr>
              <a:t>。</a:t>
            </a:r>
            <a:endParaRPr lang="en-US" altLang="zh-CN" sz="2000" b="1" dirty="0">
              <a:latin typeface="黑体" panose="02010609060101010101" pitchFamily="49" charset="-122"/>
              <a:ea typeface="黑体" panose="02010609060101010101" pitchFamily="49" charset="-122"/>
            </a:endParaRPr>
          </a:p>
          <a:p>
            <a:pPr marL="457200" indent="-457200">
              <a:lnSpc>
                <a:spcPct val="150000"/>
              </a:lnSpc>
              <a:buFont typeface="Wingdings" panose="05000000000000000000" pitchFamily="2" charset="2"/>
              <a:buChar char="Ø"/>
            </a:pPr>
            <a:r>
              <a:rPr lang="zh-CN" altLang="zh-CN" sz="2000" b="1" dirty="0" smtClean="0">
                <a:latin typeface="黑体" panose="02010609060101010101" pitchFamily="49" charset="-122"/>
                <a:ea typeface="黑体" panose="02010609060101010101" pitchFamily="49" charset="-122"/>
              </a:rPr>
              <a:t>设计</a:t>
            </a:r>
            <a:r>
              <a:rPr lang="zh-CN" altLang="zh-CN" sz="2000" b="1" dirty="0">
                <a:latin typeface="黑体" panose="02010609060101010101" pitchFamily="49" charset="-122"/>
                <a:ea typeface="黑体" panose="02010609060101010101" pitchFamily="49" charset="-122"/>
              </a:rPr>
              <a:t>的数字化能谱仪采用基于电流脉冲前放的数字式电荷积分方法，可自动调节电荷积分的时间窗口宽度，脉冲通过率高，可以在多种的应用场景里快速调试与部署，拓宽了系统的适用范围与场景，可以应用于核事故场合下的核素甄别以及中子活化分析等高通量能谱测量。</a:t>
            </a:r>
          </a:p>
        </p:txBody>
      </p:sp>
      <p:sp>
        <p:nvSpPr>
          <p:cNvPr id="5" name="矩形 4">
            <a:extLst>
              <a:ext uri="{FF2B5EF4-FFF2-40B4-BE49-F238E27FC236}">
                <a16:creationId xmlns:a16="http://schemas.microsoft.com/office/drawing/2014/main" id="{C3A9B532-8A6E-4525-9E54-CE31A9671361}"/>
              </a:ext>
            </a:extLst>
          </p:cNvPr>
          <p:cNvSpPr/>
          <p:nvPr/>
        </p:nvSpPr>
        <p:spPr>
          <a:xfrm>
            <a:off x="-1" y="6690993"/>
            <a:ext cx="12207499" cy="167008"/>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6" name="文本框 112">
            <a:extLst>
              <a:ext uri="{FF2B5EF4-FFF2-40B4-BE49-F238E27FC236}">
                <a16:creationId xmlns:a16="http://schemas.microsoft.com/office/drawing/2014/main" id="{EBF7E833-BCE1-41B2-873D-355B8AA93460}"/>
              </a:ext>
            </a:extLst>
          </p:cNvPr>
          <p:cNvSpPr txBox="1">
            <a:spLocks noChangeArrowheads="1"/>
          </p:cNvSpPr>
          <p:nvPr/>
        </p:nvSpPr>
        <p:spPr bwMode="auto">
          <a:xfrm>
            <a:off x="3238535" y="6414784"/>
            <a:ext cx="5730426"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9pPr>
          </a:lstStyle>
          <a:p>
            <a:pPr algn="ctr">
              <a:lnSpc>
                <a:spcPct val="100000"/>
              </a:lnSpc>
              <a:spcBef>
                <a:spcPct val="0"/>
              </a:spcBef>
              <a:buNone/>
            </a:pPr>
            <a:r>
              <a:rPr lang="zh-CN" altLang="en-US" sz="1350" dirty="0">
                <a:latin typeface="华文楷体" panose="02010600040101010101" pitchFamily="2" charset="-122"/>
                <a:ea typeface="华文楷体" panose="02010600040101010101" pitchFamily="2" charset="-122"/>
              </a:rPr>
              <a:t>全国核电子学与核探测技术学术年会</a:t>
            </a:r>
            <a:endParaRPr lang="en-US" altLang="zh-CN" sz="1350" dirty="0">
              <a:latin typeface="华文楷体" panose="02010600040101010101" pitchFamily="2" charset="-122"/>
              <a:ea typeface="华文楷体" panose="02010600040101010101" pitchFamily="2" charset="-122"/>
            </a:endParaRPr>
          </a:p>
        </p:txBody>
      </p:sp>
      <p:sp>
        <p:nvSpPr>
          <p:cNvPr id="24" name="文本框 23"/>
          <p:cNvSpPr txBox="1"/>
          <p:nvPr/>
        </p:nvSpPr>
        <p:spPr>
          <a:xfrm>
            <a:off x="1002496" y="250499"/>
            <a:ext cx="2029651" cy="400110"/>
          </a:xfrm>
          <a:prstGeom prst="rect">
            <a:avLst/>
          </a:prstGeom>
          <a:noFill/>
        </p:spPr>
        <p:txBody>
          <a:bodyPr wrap="square" lIns="91440" tIns="45720" rIns="91440" bIns="45720" rtlCol="0">
            <a:spAutoFit/>
          </a:bodyPr>
          <a:lstStyle/>
          <a:p>
            <a:r>
              <a:rPr lang="zh-CN" altLang="en-US" sz="2000" b="1" dirty="0" smtClean="0">
                <a:solidFill>
                  <a:srgbClr val="1B4367">
                    <a:alpha val="30000"/>
                  </a:srgbClr>
                </a:solidFill>
                <a:latin typeface="黑体" panose="02010609060101010101" pitchFamily="49" charset="-122"/>
                <a:ea typeface="黑体" panose="02010609060101010101" pitchFamily="49" charset="-122"/>
                <a:cs typeface="+mn-ea"/>
                <a:sym typeface="+mn-lt"/>
              </a:rPr>
              <a:t>研究背景及意义</a:t>
            </a:r>
            <a:endParaRPr lang="zh-CN" altLang="en-US" sz="2000" b="1" dirty="0">
              <a:solidFill>
                <a:srgbClr val="1B4367">
                  <a:alpha val="30000"/>
                </a:srgbClr>
              </a:solidFill>
              <a:latin typeface="黑体" panose="02010609060101010101" pitchFamily="49" charset="-122"/>
              <a:ea typeface="黑体" panose="02010609060101010101" pitchFamily="49" charset="-122"/>
              <a:cs typeface="+mn-ea"/>
              <a:sym typeface="+mn-lt"/>
            </a:endParaRPr>
          </a:p>
        </p:txBody>
      </p:sp>
      <p:cxnSp>
        <p:nvCxnSpPr>
          <p:cNvPr id="25" name="直接连接符 24"/>
          <p:cNvCxnSpPr/>
          <p:nvPr/>
        </p:nvCxnSpPr>
        <p:spPr>
          <a:xfrm>
            <a:off x="1032638" y="876556"/>
            <a:ext cx="640345" cy="0"/>
          </a:xfrm>
          <a:prstGeom prst="line">
            <a:avLst/>
          </a:prstGeom>
          <a:ln w="9525">
            <a:solidFill>
              <a:srgbClr val="1B4367"/>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a:off x="0" y="494590"/>
            <a:ext cx="1032638" cy="0"/>
          </a:xfrm>
          <a:prstGeom prst="line">
            <a:avLst/>
          </a:prstGeom>
          <a:ln w="38100">
            <a:solidFill>
              <a:srgbClr val="1B4367"/>
            </a:solidFill>
            <a:prstDash val="solid"/>
          </a:ln>
        </p:spPr>
        <p:style>
          <a:lnRef idx="1">
            <a:schemeClr val="accent1"/>
          </a:lnRef>
          <a:fillRef idx="0">
            <a:schemeClr val="accent1"/>
          </a:fillRef>
          <a:effectRef idx="0">
            <a:schemeClr val="accent1"/>
          </a:effectRef>
          <a:fontRef idx="minor">
            <a:schemeClr val="tx1"/>
          </a:fontRef>
        </p:style>
      </p:cxnSp>
      <p:sp>
        <p:nvSpPr>
          <p:cNvPr id="27" name="文本框 15"/>
          <p:cNvSpPr txBox="1"/>
          <p:nvPr/>
        </p:nvSpPr>
        <p:spPr>
          <a:xfrm>
            <a:off x="4295747" y="290145"/>
            <a:ext cx="1581095" cy="400110"/>
          </a:xfrm>
          <a:prstGeom prst="rect">
            <a:avLst/>
          </a:prstGeom>
          <a:noFill/>
        </p:spPr>
        <p:txBody>
          <a:bodyPr wrap="square" lIns="91440" tIns="45720" rIns="91440" bIns="45720" rtlCol="0">
            <a:spAutoFit/>
          </a:bodyPr>
          <a:lstStyle/>
          <a:p>
            <a:r>
              <a:rPr lang="zh-CN" altLang="en-US" sz="2000" b="1" dirty="0" smtClean="0">
                <a:solidFill>
                  <a:srgbClr val="1B4367">
                    <a:alpha val="30000"/>
                  </a:srgbClr>
                </a:solidFill>
                <a:latin typeface="黑体" panose="02010609060101010101" pitchFamily="49" charset="-122"/>
                <a:ea typeface="黑体" panose="02010609060101010101" pitchFamily="49" charset="-122"/>
                <a:cs typeface="+mn-ea"/>
                <a:sym typeface="+mn-lt"/>
              </a:rPr>
              <a:t>原理与实现</a:t>
            </a:r>
            <a:endParaRPr lang="zh-CN" altLang="en-US" sz="2000" b="1" dirty="0">
              <a:solidFill>
                <a:srgbClr val="1B4367">
                  <a:alpha val="30000"/>
                </a:srgbClr>
              </a:solidFill>
              <a:latin typeface="黑体" panose="02010609060101010101" pitchFamily="49" charset="-122"/>
              <a:ea typeface="黑体" panose="02010609060101010101" pitchFamily="49" charset="-122"/>
              <a:cs typeface="+mn-ea"/>
              <a:sym typeface="+mn-lt"/>
            </a:endParaRPr>
          </a:p>
        </p:txBody>
      </p:sp>
      <p:cxnSp>
        <p:nvCxnSpPr>
          <p:cNvPr id="28" name="直接连接符 27"/>
          <p:cNvCxnSpPr/>
          <p:nvPr/>
        </p:nvCxnSpPr>
        <p:spPr>
          <a:xfrm>
            <a:off x="2938968" y="494590"/>
            <a:ext cx="1255345" cy="0"/>
          </a:xfrm>
          <a:prstGeom prst="line">
            <a:avLst/>
          </a:prstGeom>
          <a:ln w="38100">
            <a:solidFill>
              <a:srgbClr val="1B4367"/>
            </a:solidFill>
            <a:prstDash val="sysDash"/>
          </a:ln>
        </p:spPr>
        <p:style>
          <a:lnRef idx="1">
            <a:schemeClr val="accent1"/>
          </a:lnRef>
          <a:fillRef idx="0">
            <a:schemeClr val="accent1"/>
          </a:fillRef>
          <a:effectRef idx="0">
            <a:schemeClr val="accent1"/>
          </a:effectRef>
          <a:fontRef idx="minor">
            <a:schemeClr val="tx1"/>
          </a:fontRef>
        </p:style>
      </p:cxnSp>
      <p:sp>
        <p:nvSpPr>
          <p:cNvPr id="29" name="文本框 15"/>
          <p:cNvSpPr txBox="1"/>
          <p:nvPr/>
        </p:nvSpPr>
        <p:spPr>
          <a:xfrm>
            <a:off x="7032903" y="285598"/>
            <a:ext cx="1272068" cy="400110"/>
          </a:xfrm>
          <a:prstGeom prst="rect">
            <a:avLst/>
          </a:prstGeom>
          <a:noFill/>
        </p:spPr>
        <p:txBody>
          <a:bodyPr wrap="square" lIns="91440" tIns="45720" rIns="91440" bIns="45720" rtlCol="0">
            <a:spAutoFit/>
          </a:bodyPr>
          <a:lstStyle/>
          <a:p>
            <a:r>
              <a:rPr lang="zh-CN" altLang="en-US" sz="2000" b="1" dirty="0" smtClean="0">
                <a:solidFill>
                  <a:srgbClr val="1B4367">
                    <a:alpha val="30000"/>
                  </a:srgbClr>
                </a:solidFill>
                <a:latin typeface="黑体" panose="02010609060101010101" pitchFamily="49" charset="-122"/>
                <a:ea typeface="黑体" panose="02010609060101010101" pitchFamily="49" charset="-122"/>
                <a:cs typeface="+mn-ea"/>
                <a:sym typeface="+mn-lt"/>
              </a:rPr>
              <a:t>测试分析</a:t>
            </a:r>
            <a:endParaRPr lang="zh-CN" altLang="en-US" sz="2000" b="1" dirty="0">
              <a:solidFill>
                <a:srgbClr val="1B4367">
                  <a:alpha val="30000"/>
                </a:srgbClr>
              </a:solidFill>
              <a:latin typeface="黑体" panose="02010609060101010101" pitchFamily="49" charset="-122"/>
              <a:ea typeface="黑体" panose="02010609060101010101" pitchFamily="49" charset="-122"/>
              <a:cs typeface="+mn-ea"/>
              <a:sym typeface="+mn-lt"/>
            </a:endParaRPr>
          </a:p>
        </p:txBody>
      </p:sp>
      <p:cxnSp>
        <p:nvCxnSpPr>
          <p:cNvPr id="30" name="直接连接符 29"/>
          <p:cNvCxnSpPr/>
          <p:nvPr/>
        </p:nvCxnSpPr>
        <p:spPr>
          <a:xfrm>
            <a:off x="5783006" y="490200"/>
            <a:ext cx="1154211" cy="0"/>
          </a:xfrm>
          <a:prstGeom prst="line">
            <a:avLst/>
          </a:prstGeom>
          <a:ln w="38100">
            <a:solidFill>
              <a:srgbClr val="1B4367"/>
            </a:solidFill>
            <a:prstDash val="sysDash"/>
          </a:ln>
        </p:spPr>
        <p:style>
          <a:lnRef idx="1">
            <a:schemeClr val="accent1"/>
          </a:lnRef>
          <a:fillRef idx="0">
            <a:schemeClr val="accent1"/>
          </a:fillRef>
          <a:effectRef idx="0">
            <a:schemeClr val="accent1"/>
          </a:effectRef>
          <a:fontRef idx="minor">
            <a:schemeClr val="tx1"/>
          </a:fontRef>
        </p:style>
      </p:cxnSp>
      <p:sp>
        <p:nvSpPr>
          <p:cNvPr id="31" name="文本框 15"/>
          <p:cNvSpPr txBox="1"/>
          <p:nvPr/>
        </p:nvSpPr>
        <p:spPr>
          <a:xfrm>
            <a:off x="8853611" y="157952"/>
            <a:ext cx="1861057" cy="584775"/>
          </a:xfrm>
          <a:prstGeom prst="rect">
            <a:avLst/>
          </a:prstGeom>
          <a:noFill/>
        </p:spPr>
        <p:txBody>
          <a:bodyPr wrap="square" lIns="91440" tIns="45720" rIns="91440" bIns="45720" rtlCol="0">
            <a:spAutoFit/>
          </a:bodyPr>
          <a:lstStyle/>
          <a:p>
            <a:r>
              <a:rPr lang="zh-CN" altLang="en-US" sz="3200" b="1" dirty="0" smtClean="0">
                <a:solidFill>
                  <a:srgbClr val="1B4367"/>
                </a:solidFill>
                <a:latin typeface="黑体" panose="02010609060101010101" pitchFamily="49" charset="-122"/>
                <a:ea typeface="黑体" panose="02010609060101010101" pitchFamily="49" charset="-122"/>
                <a:cs typeface="+mn-ea"/>
                <a:sym typeface="+mn-lt"/>
              </a:rPr>
              <a:t>结果讨论</a:t>
            </a:r>
            <a:endParaRPr lang="zh-CN" altLang="en-US" sz="3200" b="1" dirty="0">
              <a:solidFill>
                <a:srgbClr val="1B4367"/>
              </a:solidFill>
              <a:latin typeface="黑体" panose="02010609060101010101" pitchFamily="49" charset="-122"/>
              <a:ea typeface="黑体" panose="02010609060101010101" pitchFamily="49" charset="-122"/>
              <a:cs typeface="+mn-ea"/>
              <a:sym typeface="+mn-lt"/>
            </a:endParaRPr>
          </a:p>
        </p:txBody>
      </p:sp>
      <p:cxnSp>
        <p:nvCxnSpPr>
          <p:cNvPr id="32" name="直接连接符 31"/>
          <p:cNvCxnSpPr/>
          <p:nvPr/>
        </p:nvCxnSpPr>
        <p:spPr>
          <a:xfrm>
            <a:off x="8304971" y="493722"/>
            <a:ext cx="548640" cy="0"/>
          </a:xfrm>
          <a:prstGeom prst="line">
            <a:avLst/>
          </a:prstGeom>
          <a:ln w="38100">
            <a:solidFill>
              <a:srgbClr val="1B4367"/>
            </a:solidFill>
            <a:prstDash val="sysDash"/>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a:off x="10714668" y="494590"/>
            <a:ext cx="1492831" cy="0"/>
          </a:xfrm>
          <a:prstGeom prst="line">
            <a:avLst/>
          </a:prstGeom>
          <a:ln w="38100">
            <a:solidFill>
              <a:srgbClr val="1B4367"/>
            </a:solidFill>
            <a:prstDash val="dashDot"/>
          </a:ln>
        </p:spPr>
        <p:style>
          <a:lnRef idx="1">
            <a:schemeClr val="accent1"/>
          </a:lnRef>
          <a:fillRef idx="0">
            <a:schemeClr val="accent1"/>
          </a:fillRef>
          <a:effectRef idx="0">
            <a:schemeClr val="accent1"/>
          </a:effectRef>
          <a:fontRef idx="minor">
            <a:schemeClr val="tx1"/>
          </a:fontRef>
        </p:style>
      </p:cxnSp>
      <p:pic>
        <p:nvPicPr>
          <p:cNvPr id="34" name="图片 3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7691" y="51020"/>
            <a:ext cx="885404" cy="885404"/>
          </a:xfrm>
          <a:prstGeom prst="rect">
            <a:avLst/>
          </a:prstGeom>
        </p:spPr>
      </p:pic>
    </p:spTree>
    <p:extLst>
      <p:ext uri="{BB962C8B-B14F-4D97-AF65-F5344CB8AC3E}">
        <p14:creationId xmlns:p14="http://schemas.microsoft.com/office/powerpoint/2010/main" val="761898483"/>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24"/>
                                        </p:tgtEl>
                                        <p:attrNameLst>
                                          <p:attrName>ppt_y</p:attrName>
                                        </p:attrNameLst>
                                      </p:cBhvr>
                                      <p:tavLst>
                                        <p:tav tm="0">
                                          <p:val>
                                            <p:strVal val="#ppt_y"/>
                                          </p:val>
                                        </p:tav>
                                        <p:tav tm="100000">
                                          <p:val>
                                            <p:strVal val="#ppt_y"/>
                                          </p:val>
                                        </p:tav>
                                      </p:tavLst>
                                    </p:anim>
                                    <p:anim calcmode="lin" valueType="num">
                                      <p:cBhvr>
                                        <p:cTn id="13" dur="500" fill="hold"/>
                                        <p:tgtEl>
                                          <p:spTgt spid="24"/>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24"/>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24"/>
                                        </p:tgtEl>
                                      </p:cBhvr>
                                    </p:animEffect>
                                  </p:childTnLst>
                                </p:cTn>
                              </p:par>
                            </p:childTnLst>
                          </p:cTn>
                        </p:par>
                        <p:par>
                          <p:cTn id="16" fill="hold">
                            <p:stCondLst>
                              <p:cond delay="1300"/>
                            </p:stCondLst>
                            <p:childTnLst>
                              <p:par>
                                <p:cTn id="17" presetID="22" presetClass="entr" presetSubtype="8" fill="hold"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left)">
                                      <p:cBhvr>
                                        <p:cTn id="19" dur="300"/>
                                        <p:tgtEl>
                                          <p:spTgt spid="25"/>
                                        </p:tgtEl>
                                      </p:cBhvr>
                                    </p:animEffect>
                                  </p:childTnLst>
                                </p:cTn>
                              </p:par>
                            </p:childTnLst>
                          </p:cTn>
                        </p:par>
                        <p:par>
                          <p:cTn id="20" fill="hold">
                            <p:stCondLst>
                              <p:cond delay="1600"/>
                            </p:stCondLst>
                            <p:childTnLst>
                              <p:par>
                                <p:cTn id="21" presetID="22" presetClass="entr" presetSubtype="8" fill="hold" nodeType="after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wipe(left)">
                                      <p:cBhvr>
                                        <p:cTn id="23" dur="300"/>
                                        <p:tgtEl>
                                          <p:spTgt spid="26"/>
                                        </p:tgtEl>
                                      </p:cBhvr>
                                    </p:animEffect>
                                  </p:childTnLst>
                                </p:cTn>
                              </p:par>
                            </p:childTnLst>
                          </p:cTn>
                        </p:par>
                        <p:par>
                          <p:cTn id="24" fill="hold">
                            <p:stCondLst>
                              <p:cond delay="1900"/>
                            </p:stCondLst>
                            <p:childTnLst>
                              <p:par>
                                <p:cTn id="25" presetID="41" presetClass="entr" presetSubtype="0" fill="hold" grpId="0" nodeType="afterEffect">
                                  <p:stCondLst>
                                    <p:cond delay="0"/>
                                  </p:stCondLst>
                                  <p:iterate type="lt">
                                    <p:tmPct val="10000"/>
                                  </p:iterate>
                                  <p:childTnLst>
                                    <p:set>
                                      <p:cBhvr>
                                        <p:cTn id="26" dur="1" fill="hold">
                                          <p:stCondLst>
                                            <p:cond delay="0"/>
                                          </p:stCondLst>
                                        </p:cTn>
                                        <p:tgtEl>
                                          <p:spTgt spid="27"/>
                                        </p:tgtEl>
                                        <p:attrNameLst>
                                          <p:attrName>style.visibility</p:attrName>
                                        </p:attrNameLst>
                                      </p:cBhvr>
                                      <p:to>
                                        <p:strVal val="visible"/>
                                      </p:to>
                                    </p:set>
                                    <p:anim calcmode="lin" valueType="num">
                                      <p:cBhvr>
                                        <p:cTn id="27" dur="500" fill="hold"/>
                                        <p:tgtEl>
                                          <p:spTgt spid="27"/>
                                        </p:tgtEl>
                                        <p:attrNameLst>
                                          <p:attrName>ppt_x</p:attrName>
                                        </p:attrNameLst>
                                      </p:cBhvr>
                                      <p:tavLst>
                                        <p:tav tm="0">
                                          <p:val>
                                            <p:strVal val="#ppt_x"/>
                                          </p:val>
                                        </p:tav>
                                        <p:tav tm="50000">
                                          <p:val>
                                            <p:strVal val="#ppt_x+.1"/>
                                          </p:val>
                                        </p:tav>
                                        <p:tav tm="100000">
                                          <p:val>
                                            <p:strVal val="#ppt_x"/>
                                          </p:val>
                                        </p:tav>
                                      </p:tavLst>
                                    </p:anim>
                                    <p:anim calcmode="lin" valueType="num">
                                      <p:cBhvr>
                                        <p:cTn id="28" dur="500" fill="hold"/>
                                        <p:tgtEl>
                                          <p:spTgt spid="27"/>
                                        </p:tgtEl>
                                        <p:attrNameLst>
                                          <p:attrName>ppt_y</p:attrName>
                                        </p:attrNameLst>
                                      </p:cBhvr>
                                      <p:tavLst>
                                        <p:tav tm="0">
                                          <p:val>
                                            <p:strVal val="#ppt_y"/>
                                          </p:val>
                                        </p:tav>
                                        <p:tav tm="100000">
                                          <p:val>
                                            <p:strVal val="#ppt_y"/>
                                          </p:val>
                                        </p:tav>
                                      </p:tavLst>
                                    </p:anim>
                                    <p:anim calcmode="lin" valueType="num">
                                      <p:cBhvr>
                                        <p:cTn id="29" dur="500" fill="hold"/>
                                        <p:tgtEl>
                                          <p:spTgt spid="27"/>
                                        </p:tgtEl>
                                        <p:attrNameLst>
                                          <p:attrName>ppt_h</p:attrName>
                                        </p:attrNameLst>
                                      </p:cBhvr>
                                      <p:tavLst>
                                        <p:tav tm="0">
                                          <p:val>
                                            <p:strVal val="#ppt_h/10"/>
                                          </p:val>
                                        </p:tav>
                                        <p:tav tm="50000">
                                          <p:val>
                                            <p:strVal val="#ppt_h+.01"/>
                                          </p:val>
                                        </p:tav>
                                        <p:tav tm="100000">
                                          <p:val>
                                            <p:strVal val="#ppt_h"/>
                                          </p:val>
                                        </p:tav>
                                      </p:tavLst>
                                    </p:anim>
                                    <p:anim calcmode="lin" valueType="num">
                                      <p:cBhvr>
                                        <p:cTn id="30" dur="500" fill="hold"/>
                                        <p:tgtEl>
                                          <p:spTgt spid="27"/>
                                        </p:tgtEl>
                                        <p:attrNameLst>
                                          <p:attrName>ppt_w</p:attrName>
                                        </p:attrNameLst>
                                      </p:cBhvr>
                                      <p:tavLst>
                                        <p:tav tm="0">
                                          <p:val>
                                            <p:strVal val="#ppt_w/10"/>
                                          </p:val>
                                        </p:tav>
                                        <p:tav tm="50000">
                                          <p:val>
                                            <p:strVal val="#ppt_w+.01"/>
                                          </p:val>
                                        </p:tav>
                                        <p:tav tm="100000">
                                          <p:val>
                                            <p:strVal val="#ppt_w"/>
                                          </p:val>
                                        </p:tav>
                                      </p:tavLst>
                                    </p:anim>
                                    <p:animEffect transition="in" filter="fade">
                                      <p:cBhvr>
                                        <p:cTn id="31" dur="500" tmFilter="0,0; .5, 1; 1, 1"/>
                                        <p:tgtEl>
                                          <p:spTgt spid="27"/>
                                        </p:tgtEl>
                                      </p:cBhvr>
                                    </p:animEffect>
                                  </p:childTnLst>
                                </p:cTn>
                              </p:par>
                            </p:childTnLst>
                          </p:cTn>
                        </p:par>
                        <p:par>
                          <p:cTn id="32" fill="hold">
                            <p:stCondLst>
                              <p:cond delay="2600"/>
                            </p:stCondLst>
                            <p:childTnLst>
                              <p:par>
                                <p:cTn id="33" presetID="22" presetClass="entr" presetSubtype="8" fill="hold" nodeType="afterEffect">
                                  <p:stCondLst>
                                    <p:cond delay="0"/>
                                  </p:stCondLst>
                                  <p:childTnLst>
                                    <p:set>
                                      <p:cBhvr>
                                        <p:cTn id="34" dur="1" fill="hold">
                                          <p:stCondLst>
                                            <p:cond delay="0"/>
                                          </p:stCondLst>
                                        </p:cTn>
                                        <p:tgtEl>
                                          <p:spTgt spid="28"/>
                                        </p:tgtEl>
                                        <p:attrNameLst>
                                          <p:attrName>style.visibility</p:attrName>
                                        </p:attrNameLst>
                                      </p:cBhvr>
                                      <p:to>
                                        <p:strVal val="visible"/>
                                      </p:to>
                                    </p:set>
                                    <p:animEffect transition="in" filter="wipe(left)">
                                      <p:cBhvr>
                                        <p:cTn id="35" dur="300"/>
                                        <p:tgtEl>
                                          <p:spTgt spid="28"/>
                                        </p:tgtEl>
                                      </p:cBhvr>
                                    </p:animEffect>
                                  </p:childTnLst>
                                </p:cTn>
                              </p:par>
                            </p:childTnLst>
                          </p:cTn>
                        </p:par>
                        <p:par>
                          <p:cTn id="36" fill="hold">
                            <p:stCondLst>
                              <p:cond delay="2900"/>
                            </p:stCondLst>
                            <p:childTnLst>
                              <p:par>
                                <p:cTn id="37" presetID="41" presetClass="entr" presetSubtype="0" fill="hold" grpId="0" nodeType="afterEffect">
                                  <p:stCondLst>
                                    <p:cond delay="0"/>
                                  </p:stCondLst>
                                  <p:iterate type="lt">
                                    <p:tmPct val="10000"/>
                                  </p:iterate>
                                  <p:childTnLst>
                                    <p:set>
                                      <p:cBhvr>
                                        <p:cTn id="38" dur="1" fill="hold">
                                          <p:stCondLst>
                                            <p:cond delay="0"/>
                                          </p:stCondLst>
                                        </p:cTn>
                                        <p:tgtEl>
                                          <p:spTgt spid="29"/>
                                        </p:tgtEl>
                                        <p:attrNameLst>
                                          <p:attrName>style.visibility</p:attrName>
                                        </p:attrNameLst>
                                      </p:cBhvr>
                                      <p:to>
                                        <p:strVal val="visible"/>
                                      </p:to>
                                    </p:set>
                                    <p:anim calcmode="lin" valueType="num">
                                      <p:cBhvr>
                                        <p:cTn id="39" dur="500" fill="hold"/>
                                        <p:tgtEl>
                                          <p:spTgt spid="29"/>
                                        </p:tgtEl>
                                        <p:attrNameLst>
                                          <p:attrName>ppt_x</p:attrName>
                                        </p:attrNameLst>
                                      </p:cBhvr>
                                      <p:tavLst>
                                        <p:tav tm="0">
                                          <p:val>
                                            <p:strVal val="#ppt_x"/>
                                          </p:val>
                                        </p:tav>
                                        <p:tav tm="50000">
                                          <p:val>
                                            <p:strVal val="#ppt_x+.1"/>
                                          </p:val>
                                        </p:tav>
                                        <p:tav tm="100000">
                                          <p:val>
                                            <p:strVal val="#ppt_x"/>
                                          </p:val>
                                        </p:tav>
                                      </p:tavLst>
                                    </p:anim>
                                    <p:anim calcmode="lin" valueType="num">
                                      <p:cBhvr>
                                        <p:cTn id="40" dur="500" fill="hold"/>
                                        <p:tgtEl>
                                          <p:spTgt spid="29"/>
                                        </p:tgtEl>
                                        <p:attrNameLst>
                                          <p:attrName>ppt_y</p:attrName>
                                        </p:attrNameLst>
                                      </p:cBhvr>
                                      <p:tavLst>
                                        <p:tav tm="0">
                                          <p:val>
                                            <p:strVal val="#ppt_y"/>
                                          </p:val>
                                        </p:tav>
                                        <p:tav tm="100000">
                                          <p:val>
                                            <p:strVal val="#ppt_y"/>
                                          </p:val>
                                        </p:tav>
                                      </p:tavLst>
                                    </p:anim>
                                    <p:anim calcmode="lin" valueType="num">
                                      <p:cBhvr>
                                        <p:cTn id="41" dur="500" fill="hold"/>
                                        <p:tgtEl>
                                          <p:spTgt spid="29"/>
                                        </p:tgtEl>
                                        <p:attrNameLst>
                                          <p:attrName>ppt_h</p:attrName>
                                        </p:attrNameLst>
                                      </p:cBhvr>
                                      <p:tavLst>
                                        <p:tav tm="0">
                                          <p:val>
                                            <p:strVal val="#ppt_h/10"/>
                                          </p:val>
                                        </p:tav>
                                        <p:tav tm="50000">
                                          <p:val>
                                            <p:strVal val="#ppt_h+.01"/>
                                          </p:val>
                                        </p:tav>
                                        <p:tav tm="100000">
                                          <p:val>
                                            <p:strVal val="#ppt_h"/>
                                          </p:val>
                                        </p:tav>
                                      </p:tavLst>
                                    </p:anim>
                                    <p:anim calcmode="lin" valueType="num">
                                      <p:cBhvr>
                                        <p:cTn id="42" dur="500" fill="hold"/>
                                        <p:tgtEl>
                                          <p:spTgt spid="29"/>
                                        </p:tgtEl>
                                        <p:attrNameLst>
                                          <p:attrName>ppt_w</p:attrName>
                                        </p:attrNameLst>
                                      </p:cBhvr>
                                      <p:tavLst>
                                        <p:tav tm="0">
                                          <p:val>
                                            <p:strVal val="#ppt_w/10"/>
                                          </p:val>
                                        </p:tav>
                                        <p:tav tm="50000">
                                          <p:val>
                                            <p:strVal val="#ppt_w+.01"/>
                                          </p:val>
                                        </p:tav>
                                        <p:tav tm="100000">
                                          <p:val>
                                            <p:strVal val="#ppt_w"/>
                                          </p:val>
                                        </p:tav>
                                      </p:tavLst>
                                    </p:anim>
                                    <p:animEffect transition="in" filter="fade">
                                      <p:cBhvr>
                                        <p:cTn id="43" dur="500" tmFilter="0,0; .5, 1; 1, 1"/>
                                        <p:tgtEl>
                                          <p:spTgt spid="29"/>
                                        </p:tgtEl>
                                      </p:cBhvr>
                                    </p:animEffect>
                                  </p:childTnLst>
                                </p:cTn>
                              </p:par>
                            </p:childTnLst>
                          </p:cTn>
                        </p:par>
                        <p:par>
                          <p:cTn id="44" fill="hold">
                            <p:stCondLst>
                              <p:cond delay="3550"/>
                            </p:stCondLst>
                            <p:childTnLst>
                              <p:par>
                                <p:cTn id="45" presetID="22" presetClass="entr" presetSubtype="8" fill="hold" nodeType="after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wipe(left)">
                                      <p:cBhvr>
                                        <p:cTn id="47" dur="300"/>
                                        <p:tgtEl>
                                          <p:spTgt spid="30"/>
                                        </p:tgtEl>
                                      </p:cBhvr>
                                    </p:animEffect>
                                  </p:childTnLst>
                                </p:cTn>
                              </p:par>
                            </p:childTnLst>
                          </p:cTn>
                        </p:par>
                        <p:par>
                          <p:cTn id="48" fill="hold">
                            <p:stCondLst>
                              <p:cond delay="3850"/>
                            </p:stCondLst>
                            <p:childTnLst>
                              <p:par>
                                <p:cTn id="49" presetID="41" presetClass="entr" presetSubtype="0" fill="hold" grpId="0" nodeType="afterEffect">
                                  <p:stCondLst>
                                    <p:cond delay="0"/>
                                  </p:stCondLst>
                                  <p:iterate type="lt">
                                    <p:tmPct val="10000"/>
                                  </p:iterate>
                                  <p:childTnLst>
                                    <p:set>
                                      <p:cBhvr>
                                        <p:cTn id="50" dur="1" fill="hold">
                                          <p:stCondLst>
                                            <p:cond delay="0"/>
                                          </p:stCondLst>
                                        </p:cTn>
                                        <p:tgtEl>
                                          <p:spTgt spid="31"/>
                                        </p:tgtEl>
                                        <p:attrNameLst>
                                          <p:attrName>style.visibility</p:attrName>
                                        </p:attrNameLst>
                                      </p:cBhvr>
                                      <p:to>
                                        <p:strVal val="visible"/>
                                      </p:to>
                                    </p:set>
                                    <p:anim calcmode="lin" valueType="num">
                                      <p:cBhvr>
                                        <p:cTn id="51" dur="500" fill="hold"/>
                                        <p:tgtEl>
                                          <p:spTgt spid="31"/>
                                        </p:tgtEl>
                                        <p:attrNameLst>
                                          <p:attrName>ppt_x</p:attrName>
                                        </p:attrNameLst>
                                      </p:cBhvr>
                                      <p:tavLst>
                                        <p:tav tm="0">
                                          <p:val>
                                            <p:strVal val="#ppt_x"/>
                                          </p:val>
                                        </p:tav>
                                        <p:tav tm="50000">
                                          <p:val>
                                            <p:strVal val="#ppt_x+.1"/>
                                          </p:val>
                                        </p:tav>
                                        <p:tav tm="100000">
                                          <p:val>
                                            <p:strVal val="#ppt_x"/>
                                          </p:val>
                                        </p:tav>
                                      </p:tavLst>
                                    </p:anim>
                                    <p:anim calcmode="lin" valueType="num">
                                      <p:cBhvr>
                                        <p:cTn id="52" dur="500" fill="hold"/>
                                        <p:tgtEl>
                                          <p:spTgt spid="31"/>
                                        </p:tgtEl>
                                        <p:attrNameLst>
                                          <p:attrName>ppt_y</p:attrName>
                                        </p:attrNameLst>
                                      </p:cBhvr>
                                      <p:tavLst>
                                        <p:tav tm="0">
                                          <p:val>
                                            <p:strVal val="#ppt_y"/>
                                          </p:val>
                                        </p:tav>
                                        <p:tav tm="100000">
                                          <p:val>
                                            <p:strVal val="#ppt_y"/>
                                          </p:val>
                                        </p:tav>
                                      </p:tavLst>
                                    </p:anim>
                                    <p:anim calcmode="lin" valueType="num">
                                      <p:cBhvr>
                                        <p:cTn id="53" dur="500" fill="hold"/>
                                        <p:tgtEl>
                                          <p:spTgt spid="31"/>
                                        </p:tgtEl>
                                        <p:attrNameLst>
                                          <p:attrName>ppt_h</p:attrName>
                                        </p:attrNameLst>
                                      </p:cBhvr>
                                      <p:tavLst>
                                        <p:tav tm="0">
                                          <p:val>
                                            <p:strVal val="#ppt_h/10"/>
                                          </p:val>
                                        </p:tav>
                                        <p:tav tm="50000">
                                          <p:val>
                                            <p:strVal val="#ppt_h+.01"/>
                                          </p:val>
                                        </p:tav>
                                        <p:tav tm="100000">
                                          <p:val>
                                            <p:strVal val="#ppt_h"/>
                                          </p:val>
                                        </p:tav>
                                      </p:tavLst>
                                    </p:anim>
                                    <p:anim calcmode="lin" valueType="num">
                                      <p:cBhvr>
                                        <p:cTn id="54" dur="500" fill="hold"/>
                                        <p:tgtEl>
                                          <p:spTgt spid="31"/>
                                        </p:tgtEl>
                                        <p:attrNameLst>
                                          <p:attrName>ppt_w</p:attrName>
                                        </p:attrNameLst>
                                      </p:cBhvr>
                                      <p:tavLst>
                                        <p:tav tm="0">
                                          <p:val>
                                            <p:strVal val="#ppt_w/10"/>
                                          </p:val>
                                        </p:tav>
                                        <p:tav tm="50000">
                                          <p:val>
                                            <p:strVal val="#ppt_w+.01"/>
                                          </p:val>
                                        </p:tav>
                                        <p:tav tm="100000">
                                          <p:val>
                                            <p:strVal val="#ppt_w"/>
                                          </p:val>
                                        </p:tav>
                                      </p:tavLst>
                                    </p:anim>
                                    <p:animEffect transition="in" filter="fade">
                                      <p:cBhvr>
                                        <p:cTn id="55" dur="500" tmFilter="0,0; .5, 1; 1, 1"/>
                                        <p:tgtEl>
                                          <p:spTgt spid="31"/>
                                        </p:tgtEl>
                                      </p:cBhvr>
                                    </p:animEffect>
                                  </p:childTnLst>
                                </p:cTn>
                              </p:par>
                            </p:childTnLst>
                          </p:cTn>
                        </p:par>
                        <p:par>
                          <p:cTn id="56" fill="hold">
                            <p:stCondLst>
                              <p:cond delay="4500"/>
                            </p:stCondLst>
                            <p:childTnLst>
                              <p:par>
                                <p:cTn id="57" presetID="22" presetClass="entr" presetSubtype="8" fill="hold" nodeType="afterEffect">
                                  <p:stCondLst>
                                    <p:cond delay="0"/>
                                  </p:stCondLst>
                                  <p:childTnLst>
                                    <p:set>
                                      <p:cBhvr>
                                        <p:cTn id="58" dur="1" fill="hold">
                                          <p:stCondLst>
                                            <p:cond delay="0"/>
                                          </p:stCondLst>
                                        </p:cTn>
                                        <p:tgtEl>
                                          <p:spTgt spid="32"/>
                                        </p:tgtEl>
                                        <p:attrNameLst>
                                          <p:attrName>style.visibility</p:attrName>
                                        </p:attrNameLst>
                                      </p:cBhvr>
                                      <p:to>
                                        <p:strVal val="visible"/>
                                      </p:to>
                                    </p:set>
                                    <p:animEffect transition="in" filter="wipe(left)">
                                      <p:cBhvr>
                                        <p:cTn id="59" dur="300"/>
                                        <p:tgtEl>
                                          <p:spTgt spid="32"/>
                                        </p:tgtEl>
                                      </p:cBhvr>
                                    </p:animEffect>
                                  </p:childTnLst>
                                </p:cTn>
                              </p:par>
                            </p:childTnLst>
                          </p:cTn>
                        </p:par>
                        <p:par>
                          <p:cTn id="60" fill="hold">
                            <p:stCondLst>
                              <p:cond delay="4800"/>
                            </p:stCondLst>
                            <p:childTnLst>
                              <p:par>
                                <p:cTn id="61" presetID="22" presetClass="entr" presetSubtype="8" fill="hold" nodeType="afterEffect">
                                  <p:stCondLst>
                                    <p:cond delay="0"/>
                                  </p:stCondLst>
                                  <p:childTnLst>
                                    <p:set>
                                      <p:cBhvr>
                                        <p:cTn id="62" dur="1" fill="hold">
                                          <p:stCondLst>
                                            <p:cond delay="0"/>
                                          </p:stCondLst>
                                        </p:cTn>
                                        <p:tgtEl>
                                          <p:spTgt spid="33"/>
                                        </p:tgtEl>
                                        <p:attrNameLst>
                                          <p:attrName>style.visibility</p:attrName>
                                        </p:attrNameLst>
                                      </p:cBhvr>
                                      <p:to>
                                        <p:strVal val="visible"/>
                                      </p:to>
                                    </p:set>
                                    <p:animEffect transition="in" filter="wipe(left)">
                                      <p:cBhvr>
                                        <p:cTn id="63" dur="3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4" grpId="0"/>
      <p:bldP spid="27" grpId="0"/>
      <p:bldP spid="29" grpId="0"/>
      <p:bldP spid="3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直接连接符 13"/>
          <p:cNvCxnSpPr>
            <a:stCxn id="67" idx="3"/>
            <a:endCxn id="35" idx="1"/>
          </p:cNvCxnSpPr>
          <p:nvPr/>
        </p:nvCxnSpPr>
        <p:spPr>
          <a:xfrm flipV="1">
            <a:off x="4027315" y="2765748"/>
            <a:ext cx="2058600" cy="503811"/>
          </a:xfrm>
          <a:prstGeom prst="line">
            <a:avLst/>
          </a:prstGeom>
          <a:ln w="9525">
            <a:solidFill>
              <a:srgbClr val="1B4367"/>
            </a:solidFill>
          </a:ln>
        </p:spPr>
        <p:style>
          <a:lnRef idx="1">
            <a:schemeClr val="accent1"/>
          </a:lnRef>
          <a:fillRef idx="0">
            <a:schemeClr val="accent1"/>
          </a:fillRef>
          <a:effectRef idx="0">
            <a:schemeClr val="accent1"/>
          </a:effectRef>
          <a:fontRef idx="minor">
            <a:schemeClr val="tx1"/>
          </a:fontRef>
        </p:style>
      </p:cxnSp>
      <p:cxnSp>
        <p:nvCxnSpPr>
          <p:cNvPr id="58" name="直接连接符 57"/>
          <p:cNvCxnSpPr>
            <a:endCxn id="37" idx="1"/>
          </p:cNvCxnSpPr>
          <p:nvPr/>
        </p:nvCxnSpPr>
        <p:spPr>
          <a:xfrm>
            <a:off x="3948113" y="3482241"/>
            <a:ext cx="2137802" cy="500106"/>
          </a:xfrm>
          <a:prstGeom prst="line">
            <a:avLst/>
          </a:prstGeom>
          <a:ln w="9525">
            <a:solidFill>
              <a:srgbClr val="1B4367"/>
            </a:solidFill>
          </a:ln>
        </p:spPr>
        <p:style>
          <a:lnRef idx="1">
            <a:schemeClr val="accent1"/>
          </a:lnRef>
          <a:fillRef idx="0">
            <a:schemeClr val="accent1"/>
          </a:fillRef>
          <a:effectRef idx="0">
            <a:schemeClr val="accent1"/>
          </a:effectRef>
          <a:fontRef idx="minor">
            <a:schemeClr val="tx1"/>
          </a:fontRef>
        </p:style>
      </p:cxnSp>
      <p:cxnSp>
        <p:nvCxnSpPr>
          <p:cNvPr id="60" name="直接连接符 59"/>
          <p:cNvCxnSpPr>
            <a:stCxn id="47" idx="5"/>
            <a:endCxn id="40" idx="1"/>
          </p:cNvCxnSpPr>
          <p:nvPr/>
        </p:nvCxnSpPr>
        <p:spPr>
          <a:xfrm>
            <a:off x="3616076" y="3770806"/>
            <a:ext cx="2469839" cy="1428140"/>
          </a:xfrm>
          <a:prstGeom prst="line">
            <a:avLst/>
          </a:prstGeom>
          <a:ln w="9525">
            <a:solidFill>
              <a:srgbClr val="1B4367"/>
            </a:solidFill>
          </a:ln>
        </p:spPr>
        <p:style>
          <a:lnRef idx="1">
            <a:schemeClr val="accent1"/>
          </a:lnRef>
          <a:fillRef idx="0">
            <a:schemeClr val="accent1"/>
          </a:fillRef>
          <a:effectRef idx="0">
            <a:schemeClr val="accent1"/>
          </a:effectRef>
          <a:fontRef idx="minor">
            <a:schemeClr val="tx1"/>
          </a:fontRef>
        </p:style>
      </p:cxnSp>
      <p:grpSp>
        <p:nvGrpSpPr>
          <p:cNvPr id="9" name="组合 8"/>
          <p:cNvGrpSpPr/>
          <p:nvPr/>
        </p:nvGrpSpPr>
        <p:grpSpPr>
          <a:xfrm>
            <a:off x="6075908" y="2483587"/>
            <a:ext cx="563092" cy="564322"/>
            <a:chOff x="6368440" y="1774897"/>
            <a:chExt cx="563092" cy="564323"/>
          </a:xfrm>
          <a:solidFill>
            <a:srgbClr val="1B4367"/>
          </a:solidFill>
        </p:grpSpPr>
        <p:sp>
          <p:nvSpPr>
            <p:cNvPr id="33" name="椭圆 32"/>
            <p:cNvSpPr/>
            <p:nvPr/>
          </p:nvSpPr>
          <p:spPr>
            <a:xfrm>
              <a:off x="6368440" y="1774898"/>
              <a:ext cx="555440" cy="555438"/>
            </a:xfrm>
            <a:prstGeom prst="ellipse">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cs typeface="+mn-ea"/>
                <a:sym typeface="+mn-lt"/>
              </a:endParaRPr>
            </a:p>
          </p:txBody>
        </p:sp>
        <p:sp>
          <p:nvSpPr>
            <p:cNvPr id="35" name="文本框 34"/>
            <p:cNvSpPr txBox="1"/>
            <p:nvPr/>
          </p:nvSpPr>
          <p:spPr>
            <a:xfrm>
              <a:off x="6378447" y="1774897"/>
              <a:ext cx="553085" cy="564323"/>
            </a:xfrm>
            <a:prstGeom prst="rect">
              <a:avLst/>
            </a:prstGeom>
            <a:noFill/>
            <a:ln>
              <a:noFill/>
            </a:ln>
          </p:spPr>
          <p:txBody>
            <a:bodyPr wrap="square" rtlCol="0">
              <a:spAutoFit/>
            </a:bodyPr>
            <a:lstStyle/>
            <a:p>
              <a:pPr algn="ctr">
                <a:defRPr/>
              </a:pPr>
              <a:r>
                <a:rPr lang="en-US" altLang="zh-CN" sz="3067" dirty="0">
                  <a:solidFill>
                    <a:schemeClr val="bg1"/>
                  </a:solidFill>
                  <a:cs typeface="+mn-ea"/>
                  <a:sym typeface="+mn-lt"/>
                </a:rPr>
                <a:t>2</a:t>
              </a:r>
              <a:endParaRPr lang="en-US" altLang="zh-CN" sz="3067" b="1" dirty="0">
                <a:solidFill>
                  <a:schemeClr val="bg1"/>
                </a:solidFill>
                <a:cs typeface="+mn-ea"/>
                <a:sym typeface="+mn-lt"/>
              </a:endParaRPr>
            </a:p>
          </p:txBody>
        </p:sp>
      </p:grpSp>
      <p:sp>
        <p:nvSpPr>
          <p:cNvPr id="61" name="文本框 60"/>
          <p:cNvSpPr txBox="1"/>
          <p:nvPr/>
        </p:nvSpPr>
        <p:spPr>
          <a:xfrm>
            <a:off x="6475684" y="4653815"/>
            <a:ext cx="3540233" cy="1077218"/>
          </a:xfrm>
          <a:prstGeom prst="rect">
            <a:avLst/>
          </a:prstGeom>
          <a:noFill/>
          <a:ln>
            <a:noFill/>
          </a:ln>
          <a:effectLst/>
          <a:extLst>
            <a:ext uri="{909E8E84-426E-40DD-AFC4-6F175D3DCCD1}">
              <a14:hiddenFill xmlns:a14="http://schemas.microsoft.com/office/drawing/2010/main">
                <a:solidFill>
                  <a:srgbClr val="424B51"/>
                </a:solidFill>
              </a14:hiddenFill>
            </a:ext>
          </a:extLst>
        </p:spPr>
        <p:txBody>
          <a:bodyPr wrap="square" lIns="91440" tIns="45720" rIns="91440" bIns="4572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3200" b="1" kern="0" dirty="0" smtClean="0">
                <a:solidFill>
                  <a:schemeClr val="tx1">
                    <a:lumMod val="75000"/>
                    <a:lumOff val="25000"/>
                  </a:schemeClr>
                </a:solidFill>
                <a:latin typeface="黑体" panose="02010609060101010101" pitchFamily="49" charset="-122"/>
                <a:ea typeface="黑体" panose="02010609060101010101" pitchFamily="49" charset="-122"/>
                <a:cs typeface="+mn-ea"/>
                <a:sym typeface="+mn-lt"/>
              </a:rPr>
              <a:t>FPGA</a:t>
            </a:r>
            <a:r>
              <a:rPr lang="zh-CN" altLang="en-US" sz="3200" b="1" kern="0" dirty="0" smtClean="0">
                <a:solidFill>
                  <a:schemeClr val="tx1">
                    <a:lumMod val="75000"/>
                    <a:lumOff val="25000"/>
                  </a:schemeClr>
                </a:solidFill>
                <a:latin typeface="黑体" panose="02010609060101010101" pitchFamily="49" charset="-122"/>
                <a:ea typeface="黑体" panose="02010609060101010101" pitchFamily="49" charset="-122"/>
                <a:cs typeface="+mn-ea"/>
                <a:sym typeface="+mn-lt"/>
              </a:rPr>
              <a:t>器件与</a:t>
            </a:r>
            <a:endParaRPr lang="en-US" altLang="zh-CN" sz="3200" b="1" kern="0" dirty="0" smtClean="0">
              <a:solidFill>
                <a:schemeClr val="tx1">
                  <a:lumMod val="75000"/>
                  <a:lumOff val="25000"/>
                </a:schemeClr>
              </a:solidFill>
              <a:latin typeface="黑体" panose="02010609060101010101" pitchFamily="49" charset="-122"/>
              <a:ea typeface="黑体" panose="02010609060101010101" pitchFamily="49" charset="-122"/>
              <a:cs typeface="+mn-ea"/>
              <a:sym typeface="+mn-lt"/>
            </a:endParaRPr>
          </a:p>
          <a:p>
            <a:pPr algn="ctr"/>
            <a:r>
              <a:rPr lang="zh-CN" altLang="en-US" sz="3200" b="1" kern="0" dirty="0" smtClean="0">
                <a:solidFill>
                  <a:schemeClr val="tx1">
                    <a:lumMod val="75000"/>
                    <a:lumOff val="25000"/>
                  </a:schemeClr>
                </a:solidFill>
                <a:latin typeface="黑体" panose="02010609060101010101" pitchFamily="49" charset="-122"/>
                <a:ea typeface="黑体" panose="02010609060101010101" pitchFamily="49" charset="-122"/>
                <a:cs typeface="+mn-ea"/>
                <a:sym typeface="+mn-lt"/>
              </a:rPr>
              <a:t>处理逻辑优化</a:t>
            </a:r>
            <a:endParaRPr lang="en-US" altLang="zh-CN" sz="3200" b="1" kern="0" dirty="0">
              <a:solidFill>
                <a:schemeClr val="tx1">
                  <a:lumMod val="75000"/>
                  <a:lumOff val="25000"/>
                </a:schemeClr>
              </a:solidFill>
              <a:latin typeface="黑体" panose="02010609060101010101" pitchFamily="49" charset="-122"/>
              <a:ea typeface="黑体" panose="02010609060101010101" pitchFamily="49" charset="-122"/>
              <a:cs typeface="+mn-ea"/>
              <a:sym typeface="+mn-lt"/>
            </a:endParaRPr>
          </a:p>
        </p:txBody>
      </p:sp>
      <p:grpSp>
        <p:nvGrpSpPr>
          <p:cNvPr id="5" name="组合 4"/>
          <p:cNvGrpSpPr/>
          <p:nvPr/>
        </p:nvGrpSpPr>
        <p:grpSpPr>
          <a:xfrm>
            <a:off x="6075908" y="3700186"/>
            <a:ext cx="563092" cy="564322"/>
            <a:chOff x="6368440" y="2745273"/>
            <a:chExt cx="563092" cy="564323"/>
          </a:xfrm>
          <a:solidFill>
            <a:srgbClr val="1B4367"/>
          </a:solidFill>
        </p:grpSpPr>
        <p:sp>
          <p:nvSpPr>
            <p:cNvPr id="34" name="椭圆 33"/>
            <p:cNvSpPr/>
            <p:nvPr/>
          </p:nvSpPr>
          <p:spPr>
            <a:xfrm>
              <a:off x="6368440" y="2745274"/>
              <a:ext cx="555440" cy="555438"/>
            </a:xfrm>
            <a:prstGeom prst="ellipse">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cs typeface="+mn-ea"/>
                <a:sym typeface="+mn-lt"/>
              </a:endParaRPr>
            </a:p>
          </p:txBody>
        </p:sp>
        <p:sp>
          <p:nvSpPr>
            <p:cNvPr id="37" name="文本框 34"/>
            <p:cNvSpPr txBox="1"/>
            <p:nvPr/>
          </p:nvSpPr>
          <p:spPr>
            <a:xfrm>
              <a:off x="6378447" y="2745273"/>
              <a:ext cx="553085" cy="564323"/>
            </a:xfrm>
            <a:prstGeom prst="rect">
              <a:avLst/>
            </a:prstGeom>
            <a:noFill/>
            <a:ln>
              <a:noFill/>
            </a:ln>
          </p:spPr>
          <p:txBody>
            <a:bodyPr wrap="square" rtlCol="0">
              <a:spAutoFit/>
            </a:bodyPr>
            <a:lstStyle/>
            <a:p>
              <a:pPr algn="ctr">
                <a:defRPr/>
              </a:pPr>
              <a:r>
                <a:rPr lang="en-US" altLang="zh-CN" sz="3067" dirty="0">
                  <a:solidFill>
                    <a:schemeClr val="bg1"/>
                  </a:solidFill>
                  <a:cs typeface="+mn-ea"/>
                  <a:sym typeface="+mn-lt"/>
                </a:rPr>
                <a:t>3</a:t>
              </a:r>
              <a:endParaRPr lang="en-US" altLang="zh-CN" sz="3067" b="1" dirty="0">
                <a:solidFill>
                  <a:schemeClr val="bg1"/>
                </a:solidFill>
                <a:cs typeface="+mn-ea"/>
                <a:sym typeface="+mn-lt"/>
              </a:endParaRPr>
            </a:p>
          </p:txBody>
        </p:sp>
      </p:grpSp>
      <p:sp>
        <p:nvSpPr>
          <p:cNvPr id="38" name="文本框 60"/>
          <p:cNvSpPr txBox="1"/>
          <p:nvPr/>
        </p:nvSpPr>
        <p:spPr>
          <a:xfrm>
            <a:off x="6865751" y="3667223"/>
            <a:ext cx="3054043" cy="584775"/>
          </a:xfrm>
          <a:prstGeom prst="rect">
            <a:avLst/>
          </a:prstGeom>
          <a:noFill/>
          <a:ln>
            <a:noFill/>
          </a:ln>
          <a:effectLst/>
          <a:extLst>
            <a:ext uri="{909E8E84-426E-40DD-AFC4-6F175D3DCCD1}">
              <a14:hiddenFill xmlns:a14="http://schemas.microsoft.com/office/drawing/2010/main">
                <a:solidFill>
                  <a:srgbClr val="424B51"/>
                </a:solidFill>
              </a14:hiddenFill>
            </a:ext>
          </a:extLst>
        </p:spPr>
        <p:txBody>
          <a:bodyPr wrap="square" lIns="91440" tIns="45720" rIns="91440" bIns="4572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3200" b="1" kern="0" dirty="0" smtClean="0">
                <a:solidFill>
                  <a:schemeClr val="tx1">
                    <a:lumMod val="75000"/>
                    <a:lumOff val="25000"/>
                  </a:schemeClr>
                </a:solidFill>
                <a:latin typeface="黑体" panose="02010609060101010101" pitchFamily="49" charset="-122"/>
                <a:ea typeface="黑体" panose="02010609060101010101" pitchFamily="49" charset="-122"/>
                <a:cs typeface="+mn-ea"/>
                <a:sym typeface="+mn-lt"/>
              </a:rPr>
              <a:t>ADC</a:t>
            </a:r>
            <a:r>
              <a:rPr lang="zh-CN" altLang="en-US" sz="3200" b="1" kern="0" dirty="0" smtClean="0">
                <a:solidFill>
                  <a:schemeClr val="tx1">
                    <a:lumMod val="75000"/>
                    <a:lumOff val="25000"/>
                  </a:schemeClr>
                </a:solidFill>
                <a:latin typeface="黑体" panose="02010609060101010101" pitchFamily="49" charset="-122"/>
                <a:ea typeface="黑体" panose="02010609060101010101" pitchFamily="49" charset="-122"/>
                <a:cs typeface="+mn-ea"/>
                <a:sym typeface="+mn-lt"/>
              </a:rPr>
              <a:t>采样率提升</a:t>
            </a:r>
            <a:endParaRPr lang="zh-CN" altLang="en-US" sz="3200" b="1" kern="0" dirty="0">
              <a:solidFill>
                <a:schemeClr val="tx1">
                  <a:lumMod val="75000"/>
                  <a:lumOff val="25000"/>
                </a:schemeClr>
              </a:solidFill>
              <a:latin typeface="黑体" panose="02010609060101010101" pitchFamily="49" charset="-122"/>
              <a:ea typeface="黑体" panose="02010609060101010101" pitchFamily="49" charset="-122"/>
              <a:cs typeface="+mn-ea"/>
              <a:sym typeface="+mn-lt"/>
            </a:endParaRPr>
          </a:p>
        </p:txBody>
      </p:sp>
      <p:grpSp>
        <p:nvGrpSpPr>
          <p:cNvPr id="11" name="组合 10"/>
          <p:cNvGrpSpPr/>
          <p:nvPr/>
        </p:nvGrpSpPr>
        <p:grpSpPr>
          <a:xfrm>
            <a:off x="6075908" y="4916785"/>
            <a:ext cx="563092" cy="564322"/>
            <a:chOff x="6280888" y="3790231"/>
            <a:chExt cx="563092" cy="564323"/>
          </a:xfrm>
          <a:solidFill>
            <a:srgbClr val="1B4367"/>
          </a:solidFill>
        </p:grpSpPr>
        <p:sp>
          <p:nvSpPr>
            <p:cNvPr id="39" name="椭圆 38"/>
            <p:cNvSpPr/>
            <p:nvPr/>
          </p:nvSpPr>
          <p:spPr>
            <a:xfrm>
              <a:off x="6280888" y="3790232"/>
              <a:ext cx="555440" cy="555438"/>
            </a:xfrm>
            <a:prstGeom prst="ellipse">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cs typeface="+mn-ea"/>
                <a:sym typeface="+mn-lt"/>
              </a:endParaRPr>
            </a:p>
          </p:txBody>
        </p:sp>
        <p:sp>
          <p:nvSpPr>
            <p:cNvPr id="40" name="文本框 34"/>
            <p:cNvSpPr txBox="1"/>
            <p:nvPr/>
          </p:nvSpPr>
          <p:spPr>
            <a:xfrm>
              <a:off x="6290895" y="3790231"/>
              <a:ext cx="553085" cy="564323"/>
            </a:xfrm>
            <a:prstGeom prst="rect">
              <a:avLst/>
            </a:prstGeom>
            <a:noFill/>
            <a:ln>
              <a:noFill/>
            </a:ln>
          </p:spPr>
          <p:txBody>
            <a:bodyPr wrap="square" rtlCol="0">
              <a:spAutoFit/>
            </a:bodyPr>
            <a:lstStyle/>
            <a:p>
              <a:pPr algn="ctr">
                <a:defRPr/>
              </a:pPr>
              <a:r>
                <a:rPr lang="en-US" altLang="zh-CN" sz="3067" dirty="0">
                  <a:solidFill>
                    <a:schemeClr val="bg1"/>
                  </a:solidFill>
                  <a:cs typeface="+mn-ea"/>
                  <a:sym typeface="+mn-lt"/>
                </a:rPr>
                <a:t>4</a:t>
              </a:r>
              <a:endParaRPr lang="en-US" altLang="zh-CN" sz="3067" b="1" dirty="0">
                <a:solidFill>
                  <a:schemeClr val="bg1"/>
                </a:solidFill>
                <a:cs typeface="+mn-ea"/>
                <a:sym typeface="+mn-lt"/>
              </a:endParaRPr>
            </a:p>
          </p:txBody>
        </p:sp>
      </p:grpSp>
      <p:sp>
        <p:nvSpPr>
          <p:cNvPr id="41" name="文本框 60"/>
          <p:cNvSpPr txBox="1"/>
          <p:nvPr/>
        </p:nvSpPr>
        <p:spPr>
          <a:xfrm>
            <a:off x="6865751" y="2763237"/>
            <a:ext cx="2760100" cy="353943"/>
          </a:xfrm>
          <a:prstGeom prst="rect">
            <a:avLst/>
          </a:prstGeom>
          <a:noFill/>
          <a:ln>
            <a:noFill/>
          </a:ln>
          <a:effectLst/>
          <a:extLst>
            <a:ext uri="{909E8E84-426E-40DD-AFC4-6F175D3DCCD1}">
              <a14:hiddenFill xmlns:a14="http://schemas.microsoft.com/office/drawing/2010/main">
                <a:solidFill>
                  <a:srgbClr val="424B51"/>
                </a:solidFill>
              </a14:hiddenFill>
            </a:ext>
          </a:extLst>
        </p:spPr>
        <p:txBody>
          <a:bodyPr wrap="square" lIns="91440" tIns="45720" rIns="91440" bIns="4572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2000"/>
              </a:lnSpc>
            </a:pPr>
            <a:r>
              <a:rPr lang="zh-CN" altLang="en-US" sz="3200" b="1" kern="0" dirty="0" smtClean="0">
                <a:solidFill>
                  <a:schemeClr val="tx1">
                    <a:lumMod val="75000"/>
                    <a:lumOff val="25000"/>
                  </a:schemeClr>
                </a:solidFill>
                <a:latin typeface="黑体" panose="02010609060101010101" pitchFamily="49" charset="-122"/>
                <a:ea typeface="黑体" panose="02010609060101010101" pitchFamily="49" charset="-122"/>
                <a:cs typeface="+mn-ea"/>
                <a:sym typeface="+mn-lt"/>
              </a:rPr>
              <a:t>噪声控制</a:t>
            </a:r>
            <a:endParaRPr lang="zh-CN" altLang="en-US" sz="3200" b="1" kern="0" dirty="0">
              <a:solidFill>
                <a:schemeClr val="tx1">
                  <a:lumMod val="75000"/>
                  <a:lumOff val="25000"/>
                </a:schemeClr>
              </a:solidFill>
              <a:latin typeface="黑体" panose="02010609060101010101" pitchFamily="49" charset="-122"/>
              <a:ea typeface="黑体" panose="02010609060101010101" pitchFamily="49" charset="-122"/>
              <a:cs typeface="+mn-ea"/>
              <a:sym typeface="+mn-lt"/>
            </a:endParaRPr>
          </a:p>
        </p:txBody>
      </p:sp>
      <p:grpSp>
        <p:nvGrpSpPr>
          <p:cNvPr id="69" name="组合 68"/>
          <p:cNvGrpSpPr/>
          <p:nvPr/>
        </p:nvGrpSpPr>
        <p:grpSpPr>
          <a:xfrm>
            <a:off x="1219200" y="2601108"/>
            <a:ext cx="2808115" cy="1370386"/>
            <a:chOff x="2056673" y="2524327"/>
            <a:chExt cx="1970641" cy="1970633"/>
          </a:xfrm>
          <a:solidFill>
            <a:srgbClr val="1B4367"/>
          </a:solidFill>
        </p:grpSpPr>
        <p:sp>
          <p:nvSpPr>
            <p:cNvPr id="47" name="椭圆 46"/>
            <p:cNvSpPr/>
            <p:nvPr/>
          </p:nvSpPr>
          <p:spPr>
            <a:xfrm>
              <a:off x="2056673" y="2524327"/>
              <a:ext cx="1970641" cy="1970633"/>
            </a:xfrm>
            <a:prstGeom prst="ellipse">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cs typeface="+mn-ea"/>
                <a:sym typeface="+mn-lt"/>
              </a:endParaRPr>
            </a:p>
          </p:txBody>
        </p:sp>
        <p:sp>
          <p:nvSpPr>
            <p:cNvPr id="67" name="文本框 15"/>
            <p:cNvSpPr txBox="1"/>
            <p:nvPr/>
          </p:nvSpPr>
          <p:spPr>
            <a:xfrm>
              <a:off x="2056673" y="3020851"/>
              <a:ext cx="1970641" cy="929432"/>
            </a:xfrm>
            <a:prstGeom prst="rect">
              <a:avLst/>
            </a:prstGeom>
            <a:noFill/>
            <a:ln>
              <a:noFill/>
            </a:ln>
          </p:spPr>
          <p:txBody>
            <a:bodyPr wrap="square" rtlCol="0">
              <a:spAutoFit/>
            </a:bodyPr>
            <a:lstStyle/>
            <a:p>
              <a:pPr algn="ctr"/>
              <a:r>
                <a:rPr lang="zh-CN" altLang="en-US" sz="3600" b="1" dirty="0" smtClean="0">
                  <a:solidFill>
                    <a:schemeClr val="bg1"/>
                  </a:solidFill>
                  <a:latin typeface="黑体" panose="02010609060101010101" pitchFamily="49" charset="-122"/>
                  <a:ea typeface="黑体" panose="02010609060101010101" pitchFamily="49" charset="-122"/>
                  <a:cs typeface="+mn-ea"/>
                  <a:sym typeface="+mn-lt"/>
                </a:rPr>
                <a:t>改进方向</a:t>
              </a:r>
              <a:endParaRPr lang="zh-CN" altLang="en-US" sz="3600" b="1" dirty="0">
                <a:solidFill>
                  <a:schemeClr val="bg1"/>
                </a:solidFill>
                <a:latin typeface="黑体" panose="02010609060101010101" pitchFamily="49" charset="-122"/>
                <a:ea typeface="黑体" panose="02010609060101010101" pitchFamily="49" charset="-122"/>
                <a:cs typeface="+mn-ea"/>
                <a:sym typeface="+mn-lt"/>
              </a:endParaRPr>
            </a:p>
          </p:txBody>
        </p:sp>
      </p:grpSp>
      <p:sp>
        <p:nvSpPr>
          <p:cNvPr id="22" name="矩形 21">
            <a:extLst>
              <a:ext uri="{FF2B5EF4-FFF2-40B4-BE49-F238E27FC236}">
                <a16:creationId xmlns:a16="http://schemas.microsoft.com/office/drawing/2014/main" id="{C3A9B532-8A6E-4525-9E54-CE31A9671361}"/>
              </a:ext>
            </a:extLst>
          </p:cNvPr>
          <p:cNvSpPr/>
          <p:nvPr/>
        </p:nvSpPr>
        <p:spPr>
          <a:xfrm>
            <a:off x="-1" y="6690993"/>
            <a:ext cx="12207499" cy="167008"/>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23" name="文本框 112">
            <a:extLst>
              <a:ext uri="{FF2B5EF4-FFF2-40B4-BE49-F238E27FC236}">
                <a16:creationId xmlns:a16="http://schemas.microsoft.com/office/drawing/2014/main" id="{EBF7E833-BCE1-41B2-873D-355B8AA93460}"/>
              </a:ext>
            </a:extLst>
          </p:cNvPr>
          <p:cNvSpPr txBox="1">
            <a:spLocks noChangeArrowheads="1"/>
          </p:cNvSpPr>
          <p:nvPr/>
        </p:nvSpPr>
        <p:spPr bwMode="auto">
          <a:xfrm>
            <a:off x="3238535" y="6414784"/>
            <a:ext cx="5730426"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9pPr>
          </a:lstStyle>
          <a:p>
            <a:pPr algn="ctr">
              <a:lnSpc>
                <a:spcPct val="100000"/>
              </a:lnSpc>
              <a:spcBef>
                <a:spcPct val="0"/>
              </a:spcBef>
              <a:buNone/>
            </a:pPr>
            <a:r>
              <a:rPr lang="zh-CN" altLang="en-US" sz="1350" dirty="0">
                <a:latin typeface="华文楷体" panose="02010600040101010101" pitchFamily="2" charset="-122"/>
                <a:ea typeface="华文楷体" panose="02010600040101010101" pitchFamily="2" charset="-122"/>
              </a:rPr>
              <a:t>全国核电子学与核探测技术学术年会</a:t>
            </a:r>
            <a:endParaRPr lang="en-US" altLang="zh-CN" sz="1350" dirty="0">
              <a:latin typeface="华文楷体" panose="02010600040101010101" pitchFamily="2" charset="-122"/>
              <a:ea typeface="华文楷体" panose="02010600040101010101" pitchFamily="2" charset="-122"/>
            </a:endParaRPr>
          </a:p>
        </p:txBody>
      </p:sp>
      <p:sp>
        <p:nvSpPr>
          <p:cNvPr id="45" name="文本框 44"/>
          <p:cNvSpPr txBox="1"/>
          <p:nvPr/>
        </p:nvSpPr>
        <p:spPr>
          <a:xfrm>
            <a:off x="1002496" y="250499"/>
            <a:ext cx="2029651" cy="400110"/>
          </a:xfrm>
          <a:prstGeom prst="rect">
            <a:avLst/>
          </a:prstGeom>
          <a:noFill/>
        </p:spPr>
        <p:txBody>
          <a:bodyPr wrap="square" lIns="91440" tIns="45720" rIns="91440" bIns="45720" rtlCol="0">
            <a:spAutoFit/>
          </a:bodyPr>
          <a:lstStyle/>
          <a:p>
            <a:r>
              <a:rPr lang="zh-CN" altLang="en-US" sz="2000" b="1" dirty="0" smtClean="0">
                <a:solidFill>
                  <a:srgbClr val="1B4367">
                    <a:alpha val="30000"/>
                  </a:srgbClr>
                </a:solidFill>
                <a:latin typeface="黑体" panose="02010609060101010101" pitchFamily="49" charset="-122"/>
                <a:ea typeface="黑体" panose="02010609060101010101" pitchFamily="49" charset="-122"/>
                <a:cs typeface="+mn-ea"/>
                <a:sym typeface="+mn-lt"/>
              </a:rPr>
              <a:t>研究背景及意义</a:t>
            </a:r>
            <a:endParaRPr lang="zh-CN" altLang="en-US" sz="2000" b="1" dirty="0">
              <a:solidFill>
                <a:srgbClr val="1B4367">
                  <a:alpha val="30000"/>
                </a:srgbClr>
              </a:solidFill>
              <a:latin typeface="黑体" panose="02010609060101010101" pitchFamily="49" charset="-122"/>
              <a:ea typeface="黑体" panose="02010609060101010101" pitchFamily="49" charset="-122"/>
              <a:cs typeface="+mn-ea"/>
              <a:sym typeface="+mn-lt"/>
            </a:endParaRPr>
          </a:p>
        </p:txBody>
      </p:sp>
      <p:cxnSp>
        <p:nvCxnSpPr>
          <p:cNvPr id="49" name="直接连接符 48"/>
          <p:cNvCxnSpPr/>
          <p:nvPr/>
        </p:nvCxnSpPr>
        <p:spPr>
          <a:xfrm>
            <a:off x="1032638" y="876556"/>
            <a:ext cx="640345" cy="0"/>
          </a:xfrm>
          <a:prstGeom prst="line">
            <a:avLst/>
          </a:prstGeom>
          <a:ln w="9525">
            <a:solidFill>
              <a:srgbClr val="1B4367"/>
            </a:solidFill>
          </a:ln>
        </p:spPr>
        <p:style>
          <a:lnRef idx="1">
            <a:schemeClr val="accent1"/>
          </a:lnRef>
          <a:fillRef idx="0">
            <a:schemeClr val="accent1"/>
          </a:fillRef>
          <a:effectRef idx="0">
            <a:schemeClr val="accent1"/>
          </a:effectRef>
          <a:fontRef idx="minor">
            <a:schemeClr val="tx1"/>
          </a:fontRef>
        </p:style>
      </p:cxnSp>
      <p:cxnSp>
        <p:nvCxnSpPr>
          <p:cNvPr id="50" name="直接连接符 49"/>
          <p:cNvCxnSpPr/>
          <p:nvPr/>
        </p:nvCxnSpPr>
        <p:spPr>
          <a:xfrm>
            <a:off x="0" y="494590"/>
            <a:ext cx="1032638" cy="0"/>
          </a:xfrm>
          <a:prstGeom prst="line">
            <a:avLst/>
          </a:prstGeom>
          <a:ln w="38100">
            <a:solidFill>
              <a:srgbClr val="1B4367"/>
            </a:solidFill>
            <a:prstDash val="solid"/>
          </a:ln>
        </p:spPr>
        <p:style>
          <a:lnRef idx="1">
            <a:schemeClr val="accent1"/>
          </a:lnRef>
          <a:fillRef idx="0">
            <a:schemeClr val="accent1"/>
          </a:fillRef>
          <a:effectRef idx="0">
            <a:schemeClr val="accent1"/>
          </a:effectRef>
          <a:fontRef idx="minor">
            <a:schemeClr val="tx1"/>
          </a:fontRef>
        </p:style>
      </p:cxnSp>
      <p:sp>
        <p:nvSpPr>
          <p:cNvPr id="51" name="文本框 15"/>
          <p:cNvSpPr txBox="1"/>
          <p:nvPr/>
        </p:nvSpPr>
        <p:spPr>
          <a:xfrm>
            <a:off x="4295747" y="290145"/>
            <a:ext cx="1581095" cy="400110"/>
          </a:xfrm>
          <a:prstGeom prst="rect">
            <a:avLst/>
          </a:prstGeom>
          <a:noFill/>
        </p:spPr>
        <p:txBody>
          <a:bodyPr wrap="square" lIns="91440" tIns="45720" rIns="91440" bIns="45720" rtlCol="0">
            <a:spAutoFit/>
          </a:bodyPr>
          <a:lstStyle/>
          <a:p>
            <a:r>
              <a:rPr lang="zh-CN" altLang="en-US" sz="2000" b="1" dirty="0" smtClean="0">
                <a:solidFill>
                  <a:srgbClr val="1B4367">
                    <a:alpha val="30000"/>
                  </a:srgbClr>
                </a:solidFill>
                <a:latin typeface="黑体" panose="02010609060101010101" pitchFamily="49" charset="-122"/>
                <a:ea typeface="黑体" panose="02010609060101010101" pitchFamily="49" charset="-122"/>
                <a:cs typeface="+mn-ea"/>
                <a:sym typeface="+mn-lt"/>
              </a:rPr>
              <a:t>原理与实现</a:t>
            </a:r>
            <a:endParaRPr lang="zh-CN" altLang="en-US" sz="2000" b="1" dirty="0">
              <a:solidFill>
                <a:srgbClr val="1B4367">
                  <a:alpha val="30000"/>
                </a:srgbClr>
              </a:solidFill>
              <a:latin typeface="黑体" panose="02010609060101010101" pitchFamily="49" charset="-122"/>
              <a:ea typeface="黑体" panose="02010609060101010101" pitchFamily="49" charset="-122"/>
              <a:cs typeface="+mn-ea"/>
              <a:sym typeface="+mn-lt"/>
            </a:endParaRPr>
          </a:p>
        </p:txBody>
      </p:sp>
      <p:cxnSp>
        <p:nvCxnSpPr>
          <p:cNvPr id="52" name="直接连接符 51"/>
          <p:cNvCxnSpPr/>
          <p:nvPr/>
        </p:nvCxnSpPr>
        <p:spPr>
          <a:xfrm>
            <a:off x="2938968" y="494590"/>
            <a:ext cx="1255345" cy="0"/>
          </a:xfrm>
          <a:prstGeom prst="line">
            <a:avLst/>
          </a:prstGeom>
          <a:ln w="38100">
            <a:solidFill>
              <a:srgbClr val="1B4367"/>
            </a:solidFill>
            <a:prstDash val="sysDash"/>
          </a:ln>
        </p:spPr>
        <p:style>
          <a:lnRef idx="1">
            <a:schemeClr val="accent1"/>
          </a:lnRef>
          <a:fillRef idx="0">
            <a:schemeClr val="accent1"/>
          </a:fillRef>
          <a:effectRef idx="0">
            <a:schemeClr val="accent1"/>
          </a:effectRef>
          <a:fontRef idx="minor">
            <a:schemeClr val="tx1"/>
          </a:fontRef>
        </p:style>
      </p:cxnSp>
      <p:sp>
        <p:nvSpPr>
          <p:cNvPr id="53" name="文本框 15"/>
          <p:cNvSpPr txBox="1"/>
          <p:nvPr/>
        </p:nvSpPr>
        <p:spPr>
          <a:xfrm>
            <a:off x="7032903" y="285598"/>
            <a:ext cx="1272068" cy="400110"/>
          </a:xfrm>
          <a:prstGeom prst="rect">
            <a:avLst/>
          </a:prstGeom>
          <a:noFill/>
        </p:spPr>
        <p:txBody>
          <a:bodyPr wrap="square" lIns="91440" tIns="45720" rIns="91440" bIns="45720" rtlCol="0">
            <a:spAutoFit/>
          </a:bodyPr>
          <a:lstStyle/>
          <a:p>
            <a:r>
              <a:rPr lang="zh-CN" altLang="en-US" sz="2000" b="1" dirty="0" smtClean="0">
                <a:solidFill>
                  <a:srgbClr val="1B4367">
                    <a:alpha val="30000"/>
                  </a:srgbClr>
                </a:solidFill>
                <a:latin typeface="黑体" panose="02010609060101010101" pitchFamily="49" charset="-122"/>
                <a:ea typeface="黑体" panose="02010609060101010101" pitchFamily="49" charset="-122"/>
                <a:cs typeface="+mn-ea"/>
                <a:sym typeface="+mn-lt"/>
              </a:rPr>
              <a:t>测试分析</a:t>
            </a:r>
            <a:endParaRPr lang="zh-CN" altLang="en-US" sz="2000" b="1" dirty="0">
              <a:solidFill>
                <a:srgbClr val="1B4367">
                  <a:alpha val="30000"/>
                </a:srgbClr>
              </a:solidFill>
              <a:latin typeface="黑体" panose="02010609060101010101" pitchFamily="49" charset="-122"/>
              <a:ea typeface="黑体" panose="02010609060101010101" pitchFamily="49" charset="-122"/>
              <a:cs typeface="+mn-ea"/>
              <a:sym typeface="+mn-lt"/>
            </a:endParaRPr>
          </a:p>
        </p:txBody>
      </p:sp>
      <p:cxnSp>
        <p:nvCxnSpPr>
          <p:cNvPr id="54" name="直接连接符 53"/>
          <p:cNvCxnSpPr/>
          <p:nvPr/>
        </p:nvCxnSpPr>
        <p:spPr>
          <a:xfrm>
            <a:off x="5783006" y="490200"/>
            <a:ext cx="1154211" cy="0"/>
          </a:xfrm>
          <a:prstGeom prst="line">
            <a:avLst/>
          </a:prstGeom>
          <a:ln w="38100">
            <a:solidFill>
              <a:srgbClr val="1B4367"/>
            </a:solidFill>
            <a:prstDash val="sysDash"/>
          </a:ln>
        </p:spPr>
        <p:style>
          <a:lnRef idx="1">
            <a:schemeClr val="accent1"/>
          </a:lnRef>
          <a:fillRef idx="0">
            <a:schemeClr val="accent1"/>
          </a:fillRef>
          <a:effectRef idx="0">
            <a:schemeClr val="accent1"/>
          </a:effectRef>
          <a:fontRef idx="minor">
            <a:schemeClr val="tx1"/>
          </a:fontRef>
        </p:style>
      </p:cxnSp>
      <p:sp>
        <p:nvSpPr>
          <p:cNvPr id="55" name="文本框 15"/>
          <p:cNvSpPr txBox="1"/>
          <p:nvPr/>
        </p:nvSpPr>
        <p:spPr>
          <a:xfrm>
            <a:off x="8853611" y="157952"/>
            <a:ext cx="1861057" cy="584775"/>
          </a:xfrm>
          <a:prstGeom prst="rect">
            <a:avLst/>
          </a:prstGeom>
          <a:noFill/>
        </p:spPr>
        <p:txBody>
          <a:bodyPr wrap="square" lIns="91440" tIns="45720" rIns="91440" bIns="45720" rtlCol="0">
            <a:spAutoFit/>
          </a:bodyPr>
          <a:lstStyle/>
          <a:p>
            <a:r>
              <a:rPr lang="zh-CN" altLang="en-US" sz="3200" b="1" dirty="0" smtClean="0">
                <a:solidFill>
                  <a:srgbClr val="1B4367"/>
                </a:solidFill>
                <a:latin typeface="黑体" panose="02010609060101010101" pitchFamily="49" charset="-122"/>
                <a:ea typeface="黑体" panose="02010609060101010101" pitchFamily="49" charset="-122"/>
                <a:cs typeface="+mn-ea"/>
                <a:sym typeface="+mn-lt"/>
              </a:rPr>
              <a:t>结果讨论</a:t>
            </a:r>
            <a:endParaRPr lang="zh-CN" altLang="en-US" sz="3200" b="1" dirty="0">
              <a:solidFill>
                <a:srgbClr val="1B4367"/>
              </a:solidFill>
              <a:latin typeface="黑体" panose="02010609060101010101" pitchFamily="49" charset="-122"/>
              <a:ea typeface="黑体" panose="02010609060101010101" pitchFamily="49" charset="-122"/>
              <a:cs typeface="+mn-ea"/>
              <a:sym typeface="+mn-lt"/>
            </a:endParaRPr>
          </a:p>
        </p:txBody>
      </p:sp>
      <p:cxnSp>
        <p:nvCxnSpPr>
          <p:cNvPr id="56" name="直接连接符 55"/>
          <p:cNvCxnSpPr/>
          <p:nvPr/>
        </p:nvCxnSpPr>
        <p:spPr>
          <a:xfrm>
            <a:off x="8304971" y="493722"/>
            <a:ext cx="548640" cy="0"/>
          </a:xfrm>
          <a:prstGeom prst="line">
            <a:avLst/>
          </a:prstGeom>
          <a:ln w="38100">
            <a:solidFill>
              <a:srgbClr val="1B4367"/>
            </a:solidFill>
            <a:prstDash val="sysDash"/>
          </a:ln>
        </p:spPr>
        <p:style>
          <a:lnRef idx="1">
            <a:schemeClr val="accent1"/>
          </a:lnRef>
          <a:fillRef idx="0">
            <a:schemeClr val="accent1"/>
          </a:fillRef>
          <a:effectRef idx="0">
            <a:schemeClr val="accent1"/>
          </a:effectRef>
          <a:fontRef idx="minor">
            <a:schemeClr val="tx1"/>
          </a:fontRef>
        </p:style>
      </p:cxnSp>
      <p:cxnSp>
        <p:nvCxnSpPr>
          <p:cNvPr id="57" name="直接连接符 56"/>
          <p:cNvCxnSpPr/>
          <p:nvPr/>
        </p:nvCxnSpPr>
        <p:spPr>
          <a:xfrm>
            <a:off x="10714668" y="494590"/>
            <a:ext cx="1492831" cy="0"/>
          </a:xfrm>
          <a:prstGeom prst="line">
            <a:avLst/>
          </a:prstGeom>
          <a:ln w="38100">
            <a:solidFill>
              <a:srgbClr val="1B4367"/>
            </a:solidFill>
            <a:prstDash val="dashDot"/>
          </a:ln>
        </p:spPr>
        <p:style>
          <a:lnRef idx="1">
            <a:schemeClr val="accent1"/>
          </a:lnRef>
          <a:fillRef idx="0">
            <a:schemeClr val="accent1"/>
          </a:fillRef>
          <a:effectRef idx="0">
            <a:schemeClr val="accent1"/>
          </a:effectRef>
          <a:fontRef idx="minor">
            <a:schemeClr val="tx1"/>
          </a:fontRef>
        </p:style>
      </p:cxnSp>
      <p:pic>
        <p:nvPicPr>
          <p:cNvPr id="59" name="图片 5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7691" y="51020"/>
            <a:ext cx="885404" cy="885404"/>
          </a:xfrm>
          <a:prstGeom prst="rect">
            <a:avLst/>
          </a:prstGeom>
        </p:spPr>
      </p:pic>
      <p:cxnSp>
        <p:nvCxnSpPr>
          <p:cNvPr id="42" name="直接连接符 41"/>
          <p:cNvCxnSpPr/>
          <p:nvPr/>
        </p:nvCxnSpPr>
        <p:spPr>
          <a:xfrm flipV="1">
            <a:off x="3948113" y="1876655"/>
            <a:ext cx="2127795" cy="1153720"/>
          </a:xfrm>
          <a:prstGeom prst="line">
            <a:avLst/>
          </a:prstGeom>
          <a:ln w="9525">
            <a:solidFill>
              <a:srgbClr val="1B4367"/>
            </a:solidFill>
          </a:ln>
        </p:spPr>
        <p:style>
          <a:lnRef idx="1">
            <a:schemeClr val="accent1"/>
          </a:lnRef>
          <a:fillRef idx="0">
            <a:schemeClr val="accent1"/>
          </a:fillRef>
          <a:effectRef idx="0">
            <a:schemeClr val="accent1"/>
          </a:effectRef>
          <a:fontRef idx="minor">
            <a:schemeClr val="tx1"/>
          </a:fontRef>
        </p:style>
      </p:cxnSp>
      <p:grpSp>
        <p:nvGrpSpPr>
          <p:cNvPr id="43" name="组合 42"/>
          <p:cNvGrpSpPr/>
          <p:nvPr/>
        </p:nvGrpSpPr>
        <p:grpSpPr>
          <a:xfrm>
            <a:off x="6085915" y="1577390"/>
            <a:ext cx="563092" cy="564322"/>
            <a:chOff x="6368440" y="1774897"/>
            <a:chExt cx="563092" cy="564323"/>
          </a:xfrm>
          <a:solidFill>
            <a:srgbClr val="1B4367"/>
          </a:solidFill>
        </p:grpSpPr>
        <p:sp>
          <p:nvSpPr>
            <p:cNvPr id="44" name="椭圆 43"/>
            <p:cNvSpPr/>
            <p:nvPr/>
          </p:nvSpPr>
          <p:spPr>
            <a:xfrm>
              <a:off x="6368440" y="1774898"/>
              <a:ext cx="555440" cy="555438"/>
            </a:xfrm>
            <a:prstGeom prst="ellipse">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cs typeface="+mn-ea"/>
                <a:sym typeface="+mn-lt"/>
              </a:endParaRPr>
            </a:p>
          </p:txBody>
        </p:sp>
        <p:sp>
          <p:nvSpPr>
            <p:cNvPr id="46" name="文本框 45"/>
            <p:cNvSpPr txBox="1"/>
            <p:nvPr/>
          </p:nvSpPr>
          <p:spPr>
            <a:xfrm>
              <a:off x="6378447" y="1774897"/>
              <a:ext cx="553085" cy="564323"/>
            </a:xfrm>
            <a:prstGeom prst="rect">
              <a:avLst/>
            </a:prstGeom>
            <a:noFill/>
            <a:ln>
              <a:noFill/>
            </a:ln>
          </p:spPr>
          <p:txBody>
            <a:bodyPr wrap="square" rtlCol="0">
              <a:spAutoFit/>
            </a:bodyPr>
            <a:lstStyle/>
            <a:p>
              <a:pPr algn="ctr">
                <a:defRPr/>
              </a:pPr>
              <a:r>
                <a:rPr lang="en-US" altLang="zh-CN" sz="3067" dirty="0">
                  <a:solidFill>
                    <a:schemeClr val="bg1"/>
                  </a:solidFill>
                  <a:cs typeface="+mn-ea"/>
                  <a:sym typeface="+mn-lt"/>
                </a:rPr>
                <a:t>1</a:t>
              </a:r>
              <a:endParaRPr lang="en-US" altLang="zh-CN" sz="3067" b="1" dirty="0">
                <a:solidFill>
                  <a:schemeClr val="bg1"/>
                </a:solidFill>
                <a:cs typeface="+mn-ea"/>
                <a:sym typeface="+mn-lt"/>
              </a:endParaRPr>
            </a:p>
          </p:txBody>
        </p:sp>
      </p:grpSp>
      <p:sp>
        <p:nvSpPr>
          <p:cNvPr id="48" name="文本框 60"/>
          <p:cNvSpPr txBox="1"/>
          <p:nvPr/>
        </p:nvSpPr>
        <p:spPr>
          <a:xfrm>
            <a:off x="6924921" y="1064494"/>
            <a:ext cx="2760100" cy="1077218"/>
          </a:xfrm>
          <a:prstGeom prst="rect">
            <a:avLst/>
          </a:prstGeom>
          <a:noFill/>
          <a:ln>
            <a:noFill/>
          </a:ln>
          <a:effectLst/>
          <a:extLst>
            <a:ext uri="{909E8E84-426E-40DD-AFC4-6F175D3DCCD1}">
              <a14:hiddenFill xmlns:a14="http://schemas.microsoft.com/office/drawing/2010/main">
                <a:solidFill>
                  <a:srgbClr val="424B51"/>
                </a:solidFill>
              </a14:hiddenFill>
            </a:ext>
          </a:extLst>
        </p:spPr>
        <p:txBody>
          <a:bodyPr wrap="square" lIns="91440" tIns="45720" rIns="91440" bIns="4572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3200" b="1" kern="0" dirty="0" smtClean="0">
                <a:solidFill>
                  <a:schemeClr val="tx1">
                    <a:lumMod val="75000"/>
                    <a:lumOff val="25000"/>
                  </a:schemeClr>
                </a:solidFill>
                <a:latin typeface="黑体" panose="02010609060101010101" pitchFamily="49" charset="-122"/>
                <a:ea typeface="黑体" panose="02010609060101010101" pitchFamily="49" charset="-122"/>
                <a:cs typeface="+mn-ea"/>
                <a:sym typeface="+mn-lt"/>
              </a:rPr>
              <a:t>更快闪烁体更强剂量率测试</a:t>
            </a:r>
            <a:endParaRPr lang="zh-CN" altLang="en-US" sz="3200" b="1" kern="0" dirty="0">
              <a:solidFill>
                <a:schemeClr val="tx1">
                  <a:lumMod val="75000"/>
                  <a:lumOff val="25000"/>
                </a:schemeClr>
              </a:solidFill>
              <a:latin typeface="黑体" panose="02010609060101010101" pitchFamily="49" charset="-122"/>
              <a:ea typeface="黑体" panose="02010609060101010101" pitchFamily="49" charset="-122"/>
              <a:cs typeface="+mn-ea"/>
              <a:sym typeface="+mn-lt"/>
            </a:endParaRPr>
          </a:p>
        </p:txBody>
      </p:sp>
    </p:spTree>
    <p:extLst>
      <p:ext uri="{BB962C8B-B14F-4D97-AF65-F5344CB8AC3E}">
        <p14:creationId xmlns:p14="http://schemas.microsoft.com/office/powerpoint/2010/main" val="3579947672"/>
      </p:ext>
    </p:extLst>
  </p:cSld>
  <p:clrMapOvr>
    <a:masterClrMapping/>
  </p:clrMapOvr>
  <mc:AlternateContent xmlns:mc="http://schemas.openxmlformats.org/markup-compatibility/2006" xmlns:p14="http://schemas.microsoft.com/office/powerpoint/2010/main">
    <mc:Choice Requires="p14">
      <p:transition spd="slow" p14:dur="900">
        <p14:warp/>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45"/>
                                        </p:tgtEl>
                                        <p:attrNameLst>
                                          <p:attrName>style.visibility</p:attrName>
                                        </p:attrNameLst>
                                      </p:cBhvr>
                                      <p:to>
                                        <p:strVal val="visible"/>
                                      </p:to>
                                    </p:set>
                                    <p:anim calcmode="lin" valueType="num">
                                      <p:cBhvr>
                                        <p:cTn id="7"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5"/>
                                        </p:tgtEl>
                                        <p:attrNameLst>
                                          <p:attrName>ppt_y</p:attrName>
                                        </p:attrNameLst>
                                      </p:cBhvr>
                                      <p:tavLst>
                                        <p:tav tm="0">
                                          <p:val>
                                            <p:strVal val="#ppt_y"/>
                                          </p:val>
                                        </p:tav>
                                        <p:tav tm="100000">
                                          <p:val>
                                            <p:strVal val="#ppt_y"/>
                                          </p:val>
                                        </p:tav>
                                      </p:tavLst>
                                    </p:anim>
                                    <p:anim calcmode="lin" valueType="num">
                                      <p:cBhvr>
                                        <p:cTn id="9"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5"/>
                                        </p:tgtEl>
                                      </p:cBhvr>
                                    </p:animEffect>
                                  </p:childTnLst>
                                </p:cTn>
                              </p:par>
                              <p:par>
                                <p:cTn id="12" presetID="22" presetClass="entr" presetSubtype="8" fill="hold" nodeType="withEffect">
                                  <p:stCondLst>
                                    <p:cond delay="0"/>
                                  </p:stCondLst>
                                  <p:childTnLst>
                                    <p:set>
                                      <p:cBhvr>
                                        <p:cTn id="13" dur="1" fill="hold">
                                          <p:stCondLst>
                                            <p:cond delay="0"/>
                                          </p:stCondLst>
                                        </p:cTn>
                                        <p:tgtEl>
                                          <p:spTgt spid="49"/>
                                        </p:tgtEl>
                                        <p:attrNameLst>
                                          <p:attrName>style.visibility</p:attrName>
                                        </p:attrNameLst>
                                      </p:cBhvr>
                                      <p:to>
                                        <p:strVal val="visible"/>
                                      </p:to>
                                    </p:set>
                                    <p:animEffect transition="in" filter="wipe(left)">
                                      <p:cBhvr>
                                        <p:cTn id="14" dur="300"/>
                                        <p:tgtEl>
                                          <p:spTgt spid="49"/>
                                        </p:tgtEl>
                                      </p:cBhvr>
                                    </p:animEffect>
                                  </p:childTnLst>
                                </p:cTn>
                              </p:par>
                              <p:par>
                                <p:cTn id="15" presetID="22" presetClass="entr" presetSubtype="8" fill="hold" nodeType="with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wipe(left)">
                                      <p:cBhvr>
                                        <p:cTn id="17" dur="300"/>
                                        <p:tgtEl>
                                          <p:spTgt spid="50"/>
                                        </p:tgtEl>
                                      </p:cBhvr>
                                    </p:animEffect>
                                  </p:childTnLst>
                                </p:cTn>
                              </p:par>
                              <p:par>
                                <p:cTn id="18" presetID="41" presetClass="entr" presetSubtype="0" fill="hold" grpId="0" nodeType="withEffect">
                                  <p:stCondLst>
                                    <p:cond delay="0"/>
                                  </p:stCondLst>
                                  <p:iterate type="lt">
                                    <p:tmPct val="10000"/>
                                  </p:iterate>
                                  <p:childTnLst>
                                    <p:set>
                                      <p:cBhvr>
                                        <p:cTn id="19" dur="1" fill="hold">
                                          <p:stCondLst>
                                            <p:cond delay="0"/>
                                          </p:stCondLst>
                                        </p:cTn>
                                        <p:tgtEl>
                                          <p:spTgt spid="51"/>
                                        </p:tgtEl>
                                        <p:attrNameLst>
                                          <p:attrName>style.visibility</p:attrName>
                                        </p:attrNameLst>
                                      </p:cBhvr>
                                      <p:to>
                                        <p:strVal val="visible"/>
                                      </p:to>
                                    </p:set>
                                    <p:anim calcmode="lin" valueType="num">
                                      <p:cBhvr>
                                        <p:cTn id="20" dur="500" fill="hold"/>
                                        <p:tgtEl>
                                          <p:spTgt spid="51"/>
                                        </p:tgtEl>
                                        <p:attrNameLst>
                                          <p:attrName>ppt_x</p:attrName>
                                        </p:attrNameLst>
                                      </p:cBhvr>
                                      <p:tavLst>
                                        <p:tav tm="0">
                                          <p:val>
                                            <p:strVal val="#ppt_x"/>
                                          </p:val>
                                        </p:tav>
                                        <p:tav tm="50000">
                                          <p:val>
                                            <p:strVal val="#ppt_x+.1"/>
                                          </p:val>
                                        </p:tav>
                                        <p:tav tm="100000">
                                          <p:val>
                                            <p:strVal val="#ppt_x"/>
                                          </p:val>
                                        </p:tav>
                                      </p:tavLst>
                                    </p:anim>
                                    <p:anim calcmode="lin" valueType="num">
                                      <p:cBhvr>
                                        <p:cTn id="21" dur="500" fill="hold"/>
                                        <p:tgtEl>
                                          <p:spTgt spid="51"/>
                                        </p:tgtEl>
                                        <p:attrNameLst>
                                          <p:attrName>ppt_y</p:attrName>
                                        </p:attrNameLst>
                                      </p:cBhvr>
                                      <p:tavLst>
                                        <p:tav tm="0">
                                          <p:val>
                                            <p:strVal val="#ppt_y"/>
                                          </p:val>
                                        </p:tav>
                                        <p:tav tm="100000">
                                          <p:val>
                                            <p:strVal val="#ppt_y"/>
                                          </p:val>
                                        </p:tav>
                                      </p:tavLst>
                                    </p:anim>
                                    <p:anim calcmode="lin" valueType="num">
                                      <p:cBhvr>
                                        <p:cTn id="22" dur="500" fill="hold"/>
                                        <p:tgtEl>
                                          <p:spTgt spid="51"/>
                                        </p:tgtEl>
                                        <p:attrNameLst>
                                          <p:attrName>ppt_h</p:attrName>
                                        </p:attrNameLst>
                                      </p:cBhvr>
                                      <p:tavLst>
                                        <p:tav tm="0">
                                          <p:val>
                                            <p:strVal val="#ppt_h/10"/>
                                          </p:val>
                                        </p:tav>
                                        <p:tav tm="50000">
                                          <p:val>
                                            <p:strVal val="#ppt_h+.01"/>
                                          </p:val>
                                        </p:tav>
                                        <p:tav tm="100000">
                                          <p:val>
                                            <p:strVal val="#ppt_h"/>
                                          </p:val>
                                        </p:tav>
                                      </p:tavLst>
                                    </p:anim>
                                    <p:anim calcmode="lin" valueType="num">
                                      <p:cBhvr>
                                        <p:cTn id="23" dur="500" fill="hold"/>
                                        <p:tgtEl>
                                          <p:spTgt spid="51"/>
                                        </p:tgtEl>
                                        <p:attrNameLst>
                                          <p:attrName>ppt_w</p:attrName>
                                        </p:attrNameLst>
                                      </p:cBhvr>
                                      <p:tavLst>
                                        <p:tav tm="0">
                                          <p:val>
                                            <p:strVal val="#ppt_w/10"/>
                                          </p:val>
                                        </p:tav>
                                        <p:tav tm="50000">
                                          <p:val>
                                            <p:strVal val="#ppt_w+.01"/>
                                          </p:val>
                                        </p:tav>
                                        <p:tav tm="100000">
                                          <p:val>
                                            <p:strVal val="#ppt_w"/>
                                          </p:val>
                                        </p:tav>
                                      </p:tavLst>
                                    </p:anim>
                                    <p:animEffect transition="in" filter="fade">
                                      <p:cBhvr>
                                        <p:cTn id="24" dur="500" tmFilter="0,0; .5, 1; 1, 1"/>
                                        <p:tgtEl>
                                          <p:spTgt spid="51"/>
                                        </p:tgtEl>
                                      </p:cBhvr>
                                    </p:animEffect>
                                  </p:childTnLst>
                                </p:cTn>
                              </p:par>
                              <p:par>
                                <p:cTn id="25" presetID="22" presetClass="entr" presetSubtype="8" fill="hold" nodeType="with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wipe(left)">
                                      <p:cBhvr>
                                        <p:cTn id="27" dur="300"/>
                                        <p:tgtEl>
                                          <p:spTgt spid="52"/>
                                        </p:tgtEl>
                                      </p:cBhvr>
                                    </p:animEffect>
                                  </p:childTnLst>
                                </p:cTn>
                              </p:par>
                              <p:par>
                                <p:cTn id="28" presetID="41" presetClass="entr" presetSubtype="0" fill="hold" grpId="0" nodeType="withEffect">
                                  <p:stCondLst>
                                    <p:cond delay="0"/>
                                  </p:stCondLst>
                                  <p:iterate type="lt">
                                    <p:tmPct val="10000"/>
                                  </p:iterate>
                                  <p:childTnLst>
                                    <p:set>
                                      <p:cBhvr>
                                        <p:cTn id="29" dur="1" fill="hold">
                                          <p:stCondLst>
                                            <p:cond delay="0"/>
                                          </p:stCondLst>
                                        </p:cTn>
                                        <p:tgtEl>
                                          <p:spTgt spid="53"/>
                                        </p:tgtEl>
                                        <p:attrNameLst>
                                          <p:attrName>style.visibility</p:attrName>
                                        </p:attrNameLst>
                                      </p:cBhvr>
                                      <p:to>
                                        <p:strVal val="visible"/>
                                      </p:to>
                                    </p:set>
                                    <p:anim calcmode="lin" valueType="num">
                                      <p:cBhvr>
                                        <p:cTn id="30" dur="500" fill="hold"/>
                                        <p:tgtEl>
                                          <p:spTgt spid="53"/>
                                        </p:tgtEl>
                                        <p:attrNameLst>
                                          <p:attrName>ppt_x</p:attrName>
                                        </p:attrNameLst>
                                      </p:cBhvr>
                                      <p:tavLst>
                                        <p:tav tm="0">
                                          <p:val>
                                            <p:strVal val="#ppt_x"/>
                                          </p:val>
                                        </p:tav>
                                        <p:tav tm="50000">
                                          <p:val>
                                            <p:strVal val="#ppt_x+.1"/>
                                          </p:val>
                                        </p:tav>
                                        <p:tav tm="100000">
                                          <p:val>
                                            <p:strVal val="#ppt_x"/>
                                          </p:val>
                                        </p:tav>
                                      </p:tavLst>
                                    </p:anim>
                                    <p:anim calcmode="lin" valueType="num">
                                      <p:cBhvr>
                                        <p:cTn id="31" dur="500" fill="hold"/>
                                        <p:tgtEl>
                                          <p:spTgt spid="53"/>
                                        </p:tgtEl>
                                        <p:attrNameLst>
                                          <p:attrName>ppt_y</p:attrName>
                                        </p:attrNameLst>
                                      </p:cBhvr>
                                      <p:tavLst>
                                        <p:tav tm="0">
                                          <p:val>
                                            <p:strVal val="#ppt_y"/>
                                          </p:val>
                                        </p:tav>
                                        <p:tav tm="100000">
                                          <p:val>
                                            <p:strVal val="#ppt_y"/>
                                          </p:val>
                                        </p:tav>
                                      </p:tavLst>
                                    </p:anim>
                                    <p:anim calcmode="lin" valueType="num">
                                      <p:cBhvr>
                                        <p:cTn id="32" dur="500" fill="hold"/>
                                        <p:tgtEl>
                                          <p:spTgt spid="53"/>
                                        </p:tgtEl>
                                        <p:attrNameLst>
                                          <p:attrName>ppt_h</p:attrName>
                                        </p:attrNameLst>
                                      </p:cBhvr>
                                      <p:tavLst>
                                        <p:tav tm="0">
                                          <p:val>
                                            <p:strVal val="#ppt_h/10"/>
                                          </p:val>
                                        </p:tav>
                                        <p:tav tm="50000">
                                          <p:val>
                                            <p:strVal val="#ppt_h+.01"/>
                                          </p:val>
                                        </p:tav>
                                        <p:tav tm="100000">
                                          <p:val>
                                            <p:strVal val="#ppt_h"/>
                                          </p:val>
                                        </p:tav>
                                      </p:tavLst>
                                    </p:anim>
                                    <p:anim calcmode="lin" valueType="num">
                                      <p:cBhvr>
                                        <p:cTn id="33" dur="500" fill="hold"/>
                                        <p:tgtEl>
                                          <p:spTgt spid="53"/>
                                        </p:tgtEl>
                                        <p:attrNameLst>
                                          <p:attrName>ppt_w</p:attrName>
                                        </p:attrNameLst>
                                      </p:cBhvr>
                                      <p:tavLst>
                                        <p:tav tm="0">
                                          <p:val>
                                            <p:strVal val="#ppt_w/10"/>
                                          </p:val>
                                        </p:tav>
                                        <p:tav tm="50000">
                                          <p:val>
                                            <p:strVal val="#ppt_w+.01"/>
                                          </p:val>
                                        </p:tav>
                                        <p:tav tm="100000">
                                          <p:val>
                                            <p:strVal val="#ppt_w"/>
                                          </p:val>
                                        </p:tav>
                                      </p:tavLst>
                                    </p:anim>
                                    <p:animEffect transition="in" filter="fade">
                                      <p:cBhvr>
                                        <p:cTn id="34" dur="500" tmFilter="0,0; .5, 1; 1, 1"/>
                                        <p:tgtEl>
                                          <p:spTgt spid="53"/>
                                        </p:tgtEl>
                                      </p:cBhvr>
                                    </p:animEffect>
                                  </p:childTnLst>
                                </p:cTn>
                              </p:par>
                              <p:par>
                                <p:cTn id="35" presetID="22" presetClass="entr" presetSubtype="8" fill="hold" nodeType="withEffect">
                                  <p:stCondLst>
                                    <p:cond delay="0"/>
                                  </p:stCondLst>
                                  <p:childTnLst>
                                    <p:set>
                                      <p:cBhvr>
                                        <p:cTn id="36" dur="1" fill="hold">
                                          <p:stCondLst>
                                            <p:cond delay="0"/>
                                          </p:stCondLst>
                                        </p:cTn>
                                        <p:tgtEl>
                                          <p:spTgt spid="54"/>
                                        </p:tgtEl>
                                        <p:attrNameLst>
                                          <p:attrName>style.visibility</p:attrName>
                                        </p:attrNameLst>
                                      </p:cBhvr>
                                      <p:to>
                                        <p:strVal val="visible"/>
                                      </p:to>
                                    </p:set>
                                    <p:animEffect transition="in" filter="wipe(left)">
                                      <p:cBhvr>
                                        <p:cTn id="37" dur="300"/>
                                        <p:tgtEl>
                                          <p:spTgt spid="54"/>
                                        </p:tgtEl>
                                      </p:cBhvr>
                                    </p:animEffect>
                                  </p:childTnLst>
                                </p:cTn>
                              </p:par>
                              <p:par>
                                <p:cTn id="38" presetID="41" presetClass="entr" presetSubtype="0" fill="hold" grpId="0" nodeType="withEffect">
                                  <p:stCondLst>
                                    <p:cond delay="0"/>
                                  </p:stCondLst>
                                  <p:iterate type="lt">
                                    <p:tmPct val="10000"/>
                                  </p:iterate>
                                  <p:childTnLst>
                                    <p:set>
                                      <p:cBhvr>
                                        <p:cTn id="39" dur="1" fill="hold">
                                          <p:stCondLst>
                                            <p:cond delay="0"/>
                                          </p:stCondLst>
                                        </p:cTn>
                                        <p:tgtEl>
                                          <p:spTgt spid="55"/>
                                        </p:tgtEl>
                                        <p:attrNameLst>
                                          <p:attrName>style.visibility</p:attrName>
                                        </p:attrNameLst>
                                      </p:cBhvr>
                                      <p:to>
                                        <p:strVal val="visible"/>
                                      </p:to>
                                    </p:set>
                                    <p:anim calcmode="lin" valueType="num">
                                      <p:cBhvr>
                                        <p:cTn id="40" dur="500" fill="hold"/>
                                        <p:tgtEl>
                                          <p:spTgt spid="55"/>
                                        </p:tgtEl>
                                        <p:attrNameLst>
                                          <p:attrName>ppt_x</p:attrName>
                                        </p:attrNameLst>
                                      </p:cBhvr>
                                      <p:tavLst>
                                        <p:tav tm="0">
                                          <p:val>
                                            <p:strVal val="#ppt_x"/>
                                          </p:val>
                                        </p:tav>
                                        <p:tav tm="50000">
                                          <p:val>
                                            <p:strVal val="#ppt_x+.1"/>
                                          </p:val>
                                        </p:tav>
                                        <p:tav tm="100000">
                                          <p:val>
                                            <p:strVal val="#ppt_x"/>
                                          </p:val>
                                        </p:tav>
                                      </p:tavLst>
                                    </p:anim>
                                    <p:anim calcmode="lin" valueType="num">
                                      <p:cBhvr>
                                        <p:cTn id="41" dur="500" fill="hold"/>
                                        <p:tgtEl>
                                          <p:spTgt spid="55"/>
                                        </p:tgtEl>
                                        <p:attrNameLst>
                                          <p:attrName>ppt_y</p:attrName>
                                        </p:attrNameLst>
                                      </p:cBhvr>
                                      <p:tavLst>
                                        <p:tav tm="0">
                                          <p:val>
                                            <p:strVal val="#ppt_y"/>
                                          </p:val>
                                        </p:tav>
                                        <p:tav tm="100000">
                                          <p:val>
                                            <p:strVal val="#ppt_y"/>
                                          </p:val>
                                        </p:tav>
                                      </p:tavLst>
                                    </p:anim>
                                    <p:anim calcmode="lin" valueType="num">
                                      <p:cBhvr>
                                        <p:cTn id="42" dur="500" fill="hold"/>
                                        <p:tgtEl>
                                          <p:spTgt spid="55"/>
                                        </p:tgtEl>
                                        <p:attrNameLst>
                                          <p:attrName>ppt_h</p:attrName>
                                        </p:attrNameLst>
                                      </p:cBhvr>
                                      <p:tavLst>
                                        <p:tav tm="0">
                                          <p:val>
                                            <p:strVal val="#ppt_h/10"/>
                                          </p:val>
                                        </p:tav>
                                        <p:tav tm="50000">
                                          <p:val>
                                            <p:strVal val="#ppt_h+.01"/>
                                          </p:val>
                                        </p:tav>
                                        <p:tav tm="100000">
                                          <p:val>
                                            <p:strVal val="#ppt_h"/>
                                          </p:val>
                                        </p:tav>
                                      </p:tavLst>
                                    </p:anim>
                                    <p:anim calcmode="lin" valueType="num">
                                      <p:cBhvr>
                                        <p:cTn id="43" dur="500" fill="hold"/>
                                        <p:tgtEl>
                                          <p:spTgt spid="55"/>
                                        </p:tgtEl>
                                        <p:attrNameLst>
                                          <p:attrName>ppt_w</p:attrName>
                                        </p:attrNameLst>
                                      </p:cBhvr>
                                      <p:tavLst>
                                        <p:tav tm="0">
                                          <p:val>
                                            <p:strVal val="#ppt_w/10"/>
                                          </p:val>
                                        </p:tav>
                                        <p:tav tm="50000">
                                          <p:val>
                                            <p:strVal val="#ppt_w+.01"/>
                                          </p:val>
                                        </p:tav>
                                        <p:tav tm="100000">
                                          <p:val>
                                            <p:strVal val="#ppt_w"/>
                                          </p:val>
                                        </p:tav>
                                      </p:tavLst>
                                    </p:anim>
                                    <p:animEffect transition="in" filter="fade">
                                      <p:cBhvr>
                                        <p:cTn id="44" dur="500" tmFilter="0,0; .5, 1; 1, 1"/>
                                        <p:tgtEl>
                                          <p:spTgt spid="55"/>
                                        </p:tgtEl>
                                      </p:cBhvr>
                                    </p:animEffect>
                                  </p:childTnLst>
                                </p:cTn>
                              </p:par>
                              <p:par>
                                <p:cTn id="45" presetID="22" presetClass="entr" presetSubtype="8" fill="hold" nodeType="withEffect">
                                  <p:stCondLst>
                                    <p:cond delay="0"/>
                                  </p:stCondLst>
                                  <p:childTnLst>
                                    <p:set>
                                      <p:cBhvr>
                                        <p:cTn id="46" dur="1" fill="hold">
                                          <p:stCondLst>
                                            <p:cond delay="0"/>
                                          </p:stCondLst>
                                        </p:cTn>
                                        <p:tgtEl>
                                          <p:spTgt spid="56"/>
                                        </p:tgtEl>
                                        <p:attrNameLst>
                                          <p:attrName>style.visibility</p:attrName>
                                        </p:attrNameLst>
                                      </p:cBhvr>
                                      <p:to>
                                        <p:strVal val="visible"/>
                                      </p:to>
                                    </p:set>
                                    <p:animEffect transition="in" filter="wipe(left)">
                                      <p:cBhvr>
                                        <p:cTn id="47" dur="300"/>
                                        <p:tgtEl>
                                          <p:spTgt spid="56"/>
                                        </p:tgtEl>
                                      </p:cBhvr>
                                    </p:animEffect>
                                  </p:childTnLst>
                                </p:cTn>
                              </p:par>
                              <p:par>
                                <p:cTn id="48" presetID="22" presetClass="entr" presetSubtype="8" fill="hold" nodeType="withEffect">
                                  <p:stCondLst>
                                    <p:cond delay="0"/>
                                  </p:stCondLst>
                                  <p:childTnLst>
                                    <p:set>
                                      <p:cBhvr>
                                        <p:cTn id="49" dur="1" fill="hold">
                                          <p:stCondLst>
                                            <p:cond delay="0"/>
                                          </p:stCondLst>
                                        </p:cTn>
                                        <p:tgtEl>
                                          <p:spTgt spid="57"/>
                                        </p:tgtEl>
                                        <p:attrNameLst>
                                          <p:attrName>style.visibility</p:attrName>
                                        </p:attrNameLst>
                                      </p:cBhvr>
                                      <p:to>
                                        <p:strVal val="visible"/>
                                      </p:to>
                                    </p:set>
                                    <p:animEffect transition="in" filter="wipe(left)">
                                      <p:cBhvr>
                                        <p:cTn id="50" dur="300"/>
                                        <p:tgtEl>
                                          <p:spTgt spid="57"/>
                                        </p:tgtEl>
                                      </p:cBhvr>
                                    </p:animEffect>
                                  </p:childTnLst>
                                </p:cTn>
                              </p:par>
                            </p:childTnLst>
                          </p:cTn>
                        </p:par>
                        <p:par>
                          <p:cTn id="51" fill="hold">
                            <p:stCondLst>
                              <p:cond delay="800"/>
                            </p:stCondLst>
                            <p:childTnLst>
                              <p:par>
                                <p:cTn id="52" presetID="53" presetClass="entr" presetSubtype="16" fill="hold" nodeType="afterEffect">
                                  <p:stCondLst>
                                    <p:cond delay="0"/>
                                  </p:stCondLst>
                                  <p:childTnLst>
                                    <p:set>
                                      <p:cBhvr>
                                        <p:cTn id="53" dur="1" fill="hold">
                                          <p:stCondLst>
                                            <p:cond delay="0"/>
                                          </p:stCondLst>
                                        </p:cTn>
                                        <p:tgtEl>
                                          <p:spTgt spid="69"/>
                                        </p:tgtEl>
                                        <p:attrNameLst>
                                          <p:attrName>style.visibility</p:attrName>
                                        </p:attrNameLst>
                                      </p:cBhvr>
                                      <p:to>
                                        <p:strVal val="visible"/>
                                      </p:to>
                                    </p:set>
                                    <p:anim calcmode="lin" valueType="num">
                                      <p:cBhvr>
                                        <p:cTn id="54" dur="500" fill="hold"/>
                                        <p:tgtEl>
                                          <p:spTgt spid="69"/>
                                        </p:tgtEl>
                                        <p:attrNameLst>
                                          <p:attrName>ppt_w</p:attrName>
                                        </p:attrNameLst>
                                      </p:cBhvr>
                                      <p:tavLst>
                                        <p:tav tm="0">
                                          <p:val>
                                            <p:fltVal val="0"/>
                                          </p:val>
                                        </p:tav>
                                        <p:tav tm="100000">
                                          <p:val>
                                            <p:strVal val="#ppt_w"/>
                                          </p:val>
                                        </p:tav>
                                      </p:tavLst>
                                    </p:anim>
                                    <p:anim calcmode="lin" valueType="num">
                                      <p:cBhvr>
                                        <p:cTn id="55" dur="500" fill="hold"/>
                                        <p:tgtEl>
                                          <p:spTgt spid="69"/>
                                        </p:tgtEl>
                                        <p:attrNameLst>
                                          <p:attrName>ppt_h</p:attrName>
                                        </p:attrNameLst>
                                      </p:cBhvr>
                                      <p:tavLst>
                                        <p:tav tm="0">
                                          <p:val>
                                            <p:fltVal val="0"/>
                                          </p:val>
                                        </p:tav>
                                        <p:tav tm="100000">
                                          <p:val>
                                            <p:strVal val="#ppt_h"/>
                                          </p:val>
                                        </p:tav>
                                      </p:tavLst>
                                    </p:anim>
                                    <p:animEffect transition="in" filter="fade">
                                      <p:cBhvr>
                                        <p:cTn id="56" dur="500"/>
                                        <p:tgtEl>
                                          <p:spTgt spid="69"/>
                                        </p:tgtEl>
                                      </p:cBhvr>
                                    </p:animEffect>
                                  </p:childTnLst>
                                </p:cTn>
                              </p:par>
                            </p:childTnLst>
                          </p:cTn>
                        </p:par>
                        <p:par>
                          <p:cTn id="57" fill="hold">
                            <p:stCondLst>
                              <p:cond delay="1550"/>
                            </p:stCondLst>
                            <p:childTnLst>
                              <p:par>
                                <p:cTn id="58" presetID="22" presetClass="entr" presetSubtype="8" fill="hold" nodeType="afterEffect">
                                  <p:stCondLst>
                                    <p:cond delay="0"/>
                                  </p:stCondLst>
                                  <p:childTnLst>
                                    <p:set>
                                      <p:cBhvr>
                                        <p:cTn id="59" dur="1" fill="hold">
                                          <p:stCondLst>
                                            <p:cond delay="0"/>
                                          </p:stCondLst>
                                        </p:cTn>
                                        <p:tgtEl>
                                          <p:spTgt spid="42"/>
                                        </p:tgtEl>
                                        <p:attrNameLst>
                                          <p:attrName>style.visibility</p:attrName>
                                        </p:attrNameLst>
                                      </p:cBhvr>
                                      <p:to>
                                        <p:strVal val="visible"/>
                                      </p:to>
                                    </p:set>
                                    <p:animEffect transition="in" filter="wipe(left)">
                                      <p:cBhvr>
                                        <p:cTn id="60" dur="250"/>
                                        <p:tgtEl>
                                          <p:spTgt spid="42"/>
                                        </p:tgtEl>
                                      </p:cBhvr>
                                    </p:animEffect>
                                  </p:childTnLst>
                                </p:cTn>
                              </p:par>
                            </p:childTnLst>
                          </p:cTn>
                        </p:par>
                        <p:par>
                          <p:cTn id="61" fill="hold">
                            <p:stCondLst>
                              <p:cond delay="1800"/>
                            </p:stCondLst>
                            <p:childTnLst>
                              <p:par>
                                <p:cTn id="62" presetID="53" presetClass="entr" presetSubtype="16" fill="hold" nodeType="afterEffect">
                                  <p:stCondLst>
                                    <p:cond delay="0"/>
                                  </p:stCondLst>
                                  <p:childTnLst>
                                    <p:set>
                                      <p:cBhvr>
                                        <p:cTn id="63" dur="1" fill="hold">
                                          <p:stCondLst>
                                            <p:cond delay="0"/>
                                          </p:stCondLst>
                                        </p:cTn>
                                        <p:tgtEl>
                                          <p:spTgt spid="43"/>
                                        </p:tgtEl>
                                        <p:attrNameLst>
                                          <p:attrName>style.visibility</p:attrName>
                                        </p:attrNameLst>
                                      </p:cBhvr>
                                      <p:to>
                                        <p:strVal val="visible"/>
                                      </p:to>
                                    </p:set>
                                    <p:anim calcmode="lin" valueType="num">
                                      <p:cBhvr>
                                        <p:cTn id="64" dur="500" fill="hold"/>
                                        <p:tgtEl>
                                          <p:spTgt spid="43"/>
                                        </p:tgtEl>
                                        <p:attrNameLst>
                                          <p:attrName>ppt_w</p:attrName>
                                        </p:attrNameLst>
                                      </p:cBhvr>
                                      <p:tavLst>
                                        <p:tav tm="0">
                                          <p:val>
                                            <p:fltVal val="0"/>
                                          </p:val>
                                        </p:tav>
                                        <p:tav tm="100000">
                                          <p:val>
                                            <p:strVal val="#ppt_w"/>
                                          </p:val>
                                        </p:tav>
                                      </p:tavLst>
                                    </p:anim>
                                    <p:anim calcmode="lin" valueType="num">
                                      <p:cBhvr>
                                        <p:cTn id="65" dur="500" fill="hold"/>
                                        <p:tgtEl>
                                          <p:spTgt spid="43"/>
                                        </p:tgtEl>
                                        <p:attrNameLst>
                                          <p:attrName>ppt_h</p:attrName>
                                        </p:attrNameLst>
                                      </p:cBhvr>
                                      <p:tavLst>
                                        <p:tav tm="0">
                                          <p:val>
                                            <p:fltVal val="0"/>
                                          </p:val>
                                        </p:tav>
                                        <p:tav tm="100000">
                                          <p:val>
                                            <p:strVal val="#ppt_h"/>
                                          </p:val>
                                        </p:tav>
                                      </p:tavLst>
                                    </p:anim>
                                    <p:animEffect transition="in" filter="fade">
                                      <p:cBhvr>
                                        <p:cTn id="66" dur="500"/>
                                        <p:tgtEl>
                                          <p:spTgt spid="43"/>
                                        </p:tgtEl>
                                      </p:cBhvr>
                                    </p:animEffect>
                                  </p:childTnLst>
                                </p:cTn>
                              </p:par>
                            </p:childTnLst>
                          </p:cTn>
                        </p:par>
                        <p:par>
                          <p:cTn id="67" fill="hold">
                            <p:stCondLst>
                              <p:cond delay="2300"/>
                            </p:stCondLst>
                            <p:childTnLst>
                              <p:par>
                                <p:cTn id="68" presetID="42" presetClass="entr" presetSubtype="0" fill="hold" grpId="0" nodeType="afterEffect">
                                  <p:stCondLst>
                                    <p:cond delay="0"/>
                                  </p:stCondLst>
                                  <p:childTnLst>
                                    <p:set>
                                      <p:cBhvr>
                                        <p:cTn id="69" dur="1" fill="hold">
                                          <p:stCondLst>
                                            <p:cond delay="0"/>
                                          </p:stCondLst>
                                        </p:cTn>
                                        <p:tgtEl>
                                          <p:spTgt spid="48"/>
                                        </p:tgtEl>
                                        <p:attrNameLst>
                                          <p:attrName>style.visibility</p:attrName>
                                        </p:attrNameLst>
                                      </p:cBhvr>
                                      <p:to>
                                        <p:strVal val="visible"/>
                                      </p:to>
                                    </p:set>
                                    <p:animEffect transition="in" filter="fade">
                                      <p:cBhvr>
                                        <p:cTn id="70" dur="1000"/>
                                        <p:tgtEl>
                                          <p:spTgt spid="48"/>
                                        </p:tgtEl>
                                      </p:cBhvr>
                                    </p:animEffect>
                                    <p:anim calcmode="lin" valueType="num">
                                      <p:cBhvr>
                                        <p:cTn id="71" dur="1000" fill="hold"/>
                                        <p:tgtEl>
                                          <p:spTgt spid="48"/>
                                        </p:tgtEl>
                                        <p:attrNameLst>
                                          <p:attrName>ppt_x</p:attrName>
                                        </p:attrNameLst>
                                      </p:cBhvr>
                                      <p:tavLst>
                                        <p:tav tm="0">
                                          <p:val>
                                            <p:strVal val="#ppt_x"/>
                                          </p:val>
                                        </p:tav>
                                        <p:tav tm="100000">
                                          <p:val>
                                            <p:strVal val="#ppt_x"/>
                                          </p:val>
                                        </p:tav>
                                      </p:tavLst>
                                    </p:anim>
                                    <p:anim calcmode="lin" valueType="num">
                                      <p:cBhvr>
                                        <p:cTn id="72" dur="1000" fill="hold"/>
                                        <p:tgtEl>
                                          <p:spTgt spid="48"/>
                                        </p:tgtEl>
                                        <p:attrNameLst>
                                          <p:attrName>ppt_y</p:attrName>
                                        </p:attrNameLst>
                                      </p:cBhvr>
                                      <p:tavLst>
                                        <p:tav tm="0">
                                          <p:val>
                                            <p:strVal val="#ppt_y+.1"/>
                                          </p:val>
                                        </p:tav>
                                        <p:tav tm="100000">
                                          <p:val>
                                            <p:strVal val="#ppt_y"/>
                                          </p:val>
                                        </p:tav>
                                      </p:tavLst>
                                    </p:anim>
                                  </p:childTnLst>
                                </p:cTn>
                              </p:par>
                            </p:childTnLst>
                          </p:cTn>
                        </p:par>
                        <p:par>
                          <p:cTn id="73" fill="hold">
                            <p:stCondLst>
                              <p:cond delay="3300"/>
                            </p:stCondLst>
                            <p:childTnLst>
                              <p:par>
                                <p:cTn id="74" presetID="22" presetClass="entr" presetSubtype="8" fill="hold" nodeType="afterEffect">
                                  <p:stCondLst>
                                    <p:cond delay="0"/>
                                  </p:stCondLst>
                                  <p:childTnLst>
                                    <p:set>
                                      <p:cBhvr>
                                        <p:cTn id="75" dur="1" fill="hold">
                                          <p:stCondLst>
                                            <p:cond delay="0"/>
                                          </p:stCondLst>
                                        </p:cTn>
                                        <p:tgtEl>
                                          <p:spTgt spid="14"/>
                                        </p:tgtEl>
                                        <p:attrNameLst>
                                          <p:attrName>style.visibility</p:attrName>
                                        </p:attrNameLst>
                                      </p:cBhvr>
                                      <p:to>
                                        <p:strVal val="visible"/>
                                      </p:to>
                                    </p:set>
                                    <p:animEffect transition="in" filter="wipe(left)">
                                      <p:cBhvr>
                                        <p:cTn id="76" dur="250"/>
                                        <p:tgtEl>
                                          <p:spTgt spid="14"/>
                                        </p:tgtEl>
                                      </p:cBhvr>
                                    </p:animEffect>
                                  </p:childTnLst>
                                </p:cTn>
                              </p:par>
                            </p:childTnLst>
                          </p:cTn>
                        </p:par>
                        <p:par>
                          <p:cTn id="77" fill="hold">
                            <p:stCondLst>
                              <p:cond delay="3550"/>
                            </p:stCondLst>
                            <p:childTnLst>
                              <p:par>
                                <p:cTn id="78" presetID="53" presetClass="entr" presetSubtype="16" fill="hold" nodeType="afterEffect">
                                  <p:stCondLst>
                                    <p:cond delay="0"/>
                                  </p:stCondLst>
                                  <p:childTnLst>
                                    <p:set>
                                      <p:cBhvr>
                                        <p:cTn id="79" dur="1" fill="hold">
                                          <p:stCondLst>
                                            <p:cond delay="0"/>
                                          </p:stCondLst>
                                        </p:cTn>
                                        <p:tgtEl>
                                          <p:spTgt spid="9"/>
                                        </p:tgtEl>
                                        <p:attrNameLst>
                                          <p:attrName>style.visibility</p:attrName>
                                        </p:attrNameLst>
                                      </p:cBhvr>
                                      <p:to>
                                        <p:strVal val="visible"/>
                                      </p:to>
                                    </p:set>
                                    <p:anim calcmode="lin" valueType="num">
                                      <p:cBhvr>
                                        <p:cTn id="80" dur="500" fill="hold"/>
                                        <p:tgtEl>
                                          <p:spTgt spid="9"/>
                                        </p:tgtEl>
                                        <p:attrNameLst>
                                          <p:attrName>ppt_w</p:attrName>
                                        </p:attrNameLst>
                                      </p:cBhvr>
                                      <p:tavLst>
                                        <p:tav tm="0">
                                          <p:val>
                                            <p:fltVal val="0"/>
                                          </p:val>
                                        </p:tav>
                                        <p:tav tm="100000">
                                          <p:val>
                                            <p:strVal val="#ppt_w"/>
                                          </p:val>
                                        </p:tav>
                                      </p:tavLst>
                                    </p:anim>
                                    <p:anim calcmode="lin" valueType="num">
                                      <p:cBhvr>
                                        <p:cTn id="81" dur="500" fill="hold"/>
                                        <p:tgtEl>
                                          <p:spTgt spid="9"/>
                                        </p:tgtEl>
                                        <p:attrNameLst>
                                          <p:attrName>ppt_h</p:attrName>
                                        </p:attrNameLst>
                                      </p:cBhvr>
                                      <p:tavLst>
                                        <p:tav tm="0">
                                          <p:val>
                                            <p:fltVal val="0"/>
                                          </p:val>
                                        </p:tav>
                                        <p:tav tm="100000">
                                          <p:val>
                                            <p:strVal val="#ppt_h"/>
                                          </p:val>
                                        </p:tav>
                                      </p:tavLst>
                                    </p:anim>
                                    <p:animEffect transition="in" filter="fade">
                                      <p:cBhvr>
                                        <p:cTn id="82" dur="500"/>
                                        <p:tgtEl>
                                          <p:spTgt spid="9"/>
                                        </p:tgtEl>
                                      </p:cBhvr>
                                    </p:animEffect>
                                  </p:childTnLst>
                                </p:cTn>
                              </p:par>
                            </p:childTnLst>
                          </p:cTn>
                        </p:par>
                        <p:par>
                          <p:cTn id="83" fill="hold">
                            <p:stCondLst>
                              <p:cond delay="4050"/>
                            </p:stCondLst>
                            <p:childTnLst>
                              <p:par>
                                <p:cTn id="84" presetID="42" presetClass="entr" presetSubtype="0" fill="hold" grpId="0" nodeType="afterEffect">
                                  <p:stCondLst>
                                    <p:cond delay="0"/>
                                  </p:stCondLst>
                                  <p:childTnLst>
                                    <p:set>
                                      <p:cBhvr>
                                        <p:cTn id="85" dur="1" fill="hold">
                                          <p:stCondLst>
                                            <p:cond delay="0"/>
                                          </p:stCondLst>
                                        </p:cTn>
                                        <p:tgtEl>
                                          <p:spTgt spid="41"/>
                                        </p:tgtEl>
                                        <p:attrNameLst>
                                          <p:attrName>style.visibility</p:attrName>
                                        </p:attrNameLst>
                                      </p:cBhvr>
                                      <p:to>
                                        <p:strVal val="visible"/>
                                      </p:to>
                                    </p:set>
                                    <p:animEffect transition="in" filter="fade">
                                      <p:cBhvr>
                                        <p:cTn id="86" dur="1000"/>
                                        <p:tgtEl>
                                          <p:spTgt spid="41"/>
                                        </p:tgtEl>
                                      </p:cBhvr>
                                    </p:animEffect>
                                    <p:anim calcmode="lin" valueType="num">
                                      <p:cBhvr>
                                        <p:cTn id="87" dur="1000" fill="hold"/>
                                        <p:tgtEl>
                                          <p:spTgt spid="41"/>
                                        </p:tgtEl>
                                        <p:attrNameLst>
                                          <p:attrName>ppt_x</p:attrName>
                                        </p:attrNameLst>
                                      </p:cBhvr>
                                      <p:tavLst>
                                        <p:tav tm="0">
                                          <p:val>
                                            <p:strVal val="#ppt_x"/>
                                          </p:val>
                                        </p:tav>
                                        <p:tav tm="100000">
                                          <p:val>
                                            <p:strVal val="#ppt_x"/>
                                          </p:val>
                                        </p:tav>
                                      </p:tavLst>
                                    </p:anim>
                                    <p:anim calcmode="lin" valueType="num">
                                      <p:cBhvr>
                                        <p:cTn id="88" dur="1000" fill="hold"/>
                                        <p:tgtEl>
                                          <p:spTgt spid="41"/>
                                        </p:tgtEl>
                                        <p:attrNameLst>
                                          <p:attrName>ppt_y</p:attrName>
                                        </p:attrNameLst>
                                      </p:cBhvr>
                                      <p:tavLst>
                                        <p:tav tm="0">
                                          <p:val>
                                            <p:strVal val="#ppt_y+.1"/>
                                          </p:val>
                                        </p:tav>
                                        <p:tav tm="100000">
                                          <p:val>
                                            <p:strVal val="#ppt_y"/>
                                          </p:val>
                                        </p:tav>
                                      </p:tavLst>
                                    </p:anim>
                                  </p:childTnLst>
                                </p:cTn>
                              </p:par>
                            </p:childTnLst>
                          </p:cTn>
                        </p:par>
                        <p:par>
                          <p:cTn id="89" fill="hold">
                            <p:stCondLst>
                              <p:cond delay="5050"/>
                            </p:stCondLst>
                            <p:childTnLst>
                              <p:par>
                                <p:cTn id="90" presetID="22" presetClass="entr" presetSubtype="8" fill="hold" nodeType="afterEffect">
                                  <p:stCondLst>
                                    <p:cond delay="0"/>
                                  </p:stCondLst>
                                  <p:childTnLst>
                                    <p:set>
                                      <p:cBhvr>
                                        <p:cTn id="91" dur="1" fill="hold">
                                          <p:stCondLst>
                                            <p:cond delay="0"/>
                                          </p:stCondLst>
                                        </p:cTn>
                                        <p:tgtEl>
                                          <p:spTgt spid="58"/>
                                        </p:tgtEl>
                                        <p:attrNameLst>
                                          <p:attrName>style.visibility</p:attrName>
                                        </p:attrNameLst>
                                      </p:cBhvr>
                                      <p:to>
                                        <p:strVal val="visible"/>
                                      </p:to>
                                    </p:set>
                                    <p:animEffect transition="in" filter="wipe(left)">
                                      <p:cBhvr>
                                        <p:cTn id="92" dur="250"/>
                                        <p:tgtEl>
                                          <p:spTgt spid="58"/>
                                        </p:tgtEl>
                                      </p:cBhvr>
                                    </p:animEffect>
                                  </p:childTnLst>
                                </p:cTn>
                              </p:par>
                            </p:childTnLst>
                          </p:cTn>
                        </p:par>
                        <p:par>
                          <p:cTn id="93" fill="hold">
                            <p:stCondLst>
                              <p:cond delay="5300"/>
                            </p:stCondLst>
                            <p:childTnLst>
                              <p:par>
                                <p:cTn id="94" presetID="53" presetClass="entr" presetSubtype="16" fill="hold" nodeType="afterEffect">
                                  <p:stCondLst>
                                    <p:cond delay="0"/>
                                  </p:stCondLst>
                                  <p:childTnLst>
                                    <p:set>
                                      <p:cBhvr>
                                        <p:cTn id="95" dur="1" fill="hold">
                                          <p:stCondLst>
                                            <p:cond delay="0"/>
                                          </p:stCondLst>
                                        </p:cTn>
                                        <p:tgtEl>
                                          <p:spTgt spid="5"/>
                                        </p:tgtEl>
                                        <p:attrNameLst>
                                          <p:attrName>style.visibility</p:attrName>
                                        </p:attrNameLst>
                                      </p:cBhvr>
                                      <p:to>
                                        <p:strVal val="visible"/>
                                      </p:to>
                                    </p:set>
                                    <p:anim calcmode="lin" valueType="num">
                                      <p:cBhvr>
                                        <p:cTn id="96" dur="500" fill="hold"/>
                                        <p:tgtEl>
                                          <p:spTgt spid="5"/>
                                        </p:tgtEl>
                                        <p:attrNameLst>
                                          <p:attrName>ppt_w</p:attrName>
                                        </p:attrNameLst>
                                      </p:cBhvr>
                                      <p:tavLst>
                                        <p:tav tm="0">
                                          <p:val>
                                            <p:fltVal val="0"/>
                                          </p:val>
                                        </p:tav>
                                        <p:tav tm="100000">
                                          <p:val>
                                            <p:strVal val="#ppt_w"/>
                                          </p:val>
                                        </p:tav>
                                      </p:tavLst>
                                    </p:anim>
                                    <p:anim calcmode="lin" valueType="num">
                                      <p:cBhvr>
                                        <p:cTn id="97" dur="500" fill="hold"/>
                                        <p:tgtEl>
                                          <p:spTgt spid="5"/>
                                        </p:tgtEl>
                                        <p:attrNameLst>
                                          <p:attrName>ppt_h</p:attrName>
                                        </p:attrNameLst>
                                      </p:cBhvr>
                                      <p:tavLst>
                                        <p:tav tm="0">
                                          <p:val>
                                            <p:fltVal val="0"/>
                                          </p:val>
                                        </p:tav>
                                        <p:tav tm="100000">
                                          <p:val>
                                            <p:strVal val="#ppt_h"/>
                                          </p:val>
                                        </p:tav>
                                      </p:tavLst>
                                    </p:anim>
                                    <p:animEffect transition="in" filter="fade">
                                      <p:cBhvr>
                                        <p:cTn id="98" dur="500"/>
                                        <p:tgtEl>
                                          <p:spTgt spid="5"/>
                                        </p:tgtEl>
                                      </p:cBhvr>
                                    </p:animEffect>
                                  </p:childTnLst>
                                </p:cTn>
                              </p:par>
                            </p:childTnLst>
                          </p:cTn>
                        </p:par>
                        <p:par>
                          <p:cTn id="99" fill="hold">
                            <p:stCondLst>
                              <p:cond delay="5800"/>
                            </p:stCondLst>
                            <p:childTnLst>
                              <p:par>
                                <p:cTn id="100" presetID="42" presetClass="entr" presetSubtype="0" fill="hold" grpId="0" nodeType="afterEffect">
                                  <p:stCondLst>
                                    <p:cond delay="0"/>
                                  </p:stCondLst>
                                  <p:childTnLst>
                                    <p:set>
                                      <p:cBhvr>
                                        <p:cTn id="101" dur="1" fill="hold">
                                          <p:stCondLst>
                                            <p:cond delay="0"/>
                                          </p:stCondLst>
                                        </p:cTn>
                                        <p:tgtEl>
                                          <p:spTgt spid="38"/>
                                        </p:tgtEl>
                                        <p:attrNameLst>
                                          <p:attrName>style.visibility</p:attrName>
                                        </p:attrNameLst>
                                      </p:cBhvr>
                                      <p:to>
                                        <p:strVal val="visible"/>
                                      </p:to>
                                    </p:set>
                                    <p:animEffect transition="in" filter="fade">
                                      <p:cBhvr>
                                        <p:cTn id="102" dur="1000"/>
                                        <p:tgtEl>
                                          <p:spTgt spid="38"/>
                                        </p:tgtEl>
                                      </p:cBhvr>
                                    </p:animEffect>
                                    <p:anim calcmode="lin" valueType="num">
                                      <p:cBhvr>
                                        <p:cTn id="103" dur="1000" fill="hold"/>
                                        <p:tgtEl>
                                          <p:spTgt spid="38"/>
                                        </p:tgtEl>
                                        <p:attrNameLst>
                                          <p:attrName>ppt_x</p:attrName>
                                        </p:attrNameLst>
                                      </p:cBhvr>
                                      <p:tavLst>
                                        <p:tav tm="0">
                                          <p:val>
                                            <p:strVal val="#ppt_x"/>
                                          </p:val>
                                        </p:tav>
                                        <p:tav tm="100000">
                                          <p:val>
                                            <p:strVal val="#ppt_x"/>
                                          </p:val>
                                        </p:tav>
                                      </p:tavLst>
                                    </p:anim>
                                    <p:anim calcmode="lin" valueType="num">
                                      <p:cBhvr>
                                        <p:cTn id="104" dur="1000" fill="hold"/>
                                        <p:tgtEl>
                                          <p:spTgt spid="38"/>
                                        </p:tgtEl>
                                        <p:attrNameLst>
                                          <p:attrName>ppt_y</p:attrName>
                                        </p:attrNameLst>
                                      </p:cBhvr>
                                      <p:tavLst>
                                        <p:tav tm="0">
                                          <p:val>
                                            <p:strVal val="#ppt_y+.1"/>
                                          </p:val>
                                        </p:tav>
                                        <p:tav tm="100000">
                                          <p:val>
                                            <p:strVal val="#ppt_y"/>
                                          </p:val>
                                        </p:tav>
                                      </p:tavLst>
                                    </p:anim>
                                  </p:childTnLst>
                                </p:cTn>
                              </p:par>
                            </p:childTnLst>
                          </p:cTn>
                        </p:par>
                        <p:par>
                          <p:cTn id="105" fill="hold">
                            <p:stCondLst>
                              <p:cond delay="6800"/>
                            </p:stCondLst>
                            <p:childTnLst>
                              <p:par>
                                <p:cTn id="106" presetID="22" presetClass="entr" presetSubtype="8" fill="hold" nodeType="afterEffect">
                                  <p:stCondLst>
                                    <p:cond delay="0"/>
                                  </p:stCondLst>
                                  <p:childTnLst>
                                    <p:set>
                                      <p:cBhvr>
                                        <p:cTn id="107" dur="1" fill="hold">
                                          <p:stCondLst>
                                            <p:cond delay="0"/>
                                          </p:stCondLst>
                                        </p:cTn>
                                        <p:tgtEl>
                                          <p:spTgt spid="60"/>
                                        </p:tgtEl>
                                        <p:attrNameLst>
                                          <p:attrName>style.visibility</p:attrName>
                                        </p:attrNameLst>
                                      </p:cBhvr>
                                      <p:to>
                                        <p:strVal val="visible"/>
                                      </p:to>
                                    </p:set>
                                    <p:animEffect transition="in" filter="wipe(left)">
                                      <p:cBhvr>
                                        <p:cTn id="108" dur="250"/>
                                        <p:tgtEl>
                                          <p:spTgt spid="60"/>
                                        </p:tgtEl>
                                      </p:cBhvr>
                                    </p:animEffect>
                                  </p:childTnLst>
                                </p:cTn>
                              </p:par>
                            </p:childTnLst>
                          </p:cTn>
                        </p:par>
                        <p:par>
                          <p:cTn id="109" fill="hold">
                            <p:stCondLst>
                              <p:cond delay="7050"/>
                            </p:stCondLst>
                            <p:childTnLst>
                              <p:par>
                                <p:cTn id="110" presetID="53" presetClass="entr" presetSubtype="16" fill="hold" nodeType="afterEffect">
                                  <p:stCondLst>
                                    <p:cond delay="0"/>
                                  </p:stCondLst>
                                  <p:childTnLst>
                                    <p:set>
                                      <p:cBhvr>
                                        <p:cTn id="111" dur="1" fill="hold">
                                          <p:stCondLst>
                                            <p:cond delay="0"/>
                                          </p:stCondLst>
                                        </p:cTn>
                                        <p:tgtEl>
                                          <p:spTgt spid="11"/>
                                        </p:tgtEl>
                                        <p:attrNameLst>
                                          <p:attrName>style.visibility</p:attrName>
                                        </p:attrNameLst>
                                      </p:cBhvr>
                                      <p:to>
                                        <p:strVal val="visible"/>
                                      </p:to>
                                    </p:set>
                                    <p:anim calcmode="lin" valueType="num">
                                      <p:cBhvr>
                                        <p:cTn id="112" dur="500" fill="hold"/>
                                        <p:tgtEl>
                                          <p:spTgt spid="11"/>
                                        </p:tgtEl>
                                        <p:attrNameLst>
                                          <p:attrName>ppt_w</p:attrName>
                                        </p:attrNameLst>
                                      </p:cBhvr>
                                      <p:tavLst>
                                        <p:tav tm="0">
                                          <p:val>
                                            <p:fltVal val="0"/>
                                          </p:val>
                                        </p:tav>
                                        <p:tav tm="100000">
                                          <p:val>
                                            <p:strVal val="#ppt_w"/>
                                          </p:val>
                                        </p:tav>
                                      </p:tavLst>
                                    </p:anim>
                                    <p:anim calcmode="lin" valueType="num">
                                      <p:cBhvr>
                                        <p:cTn id="113" dur="500" fill="hold"/>
                                        <p:tgtEl>
                                          <p:spTgt spid="11"/>
                                        </p:tgtEl>
                                        <p:attrNameLst>
                                          <p:attrName>ppt_h</p:attrName>
                                        </p:attrNameLst>
                                      </p:cBhvr>
                                      <p:tavLst>
                                        <p:tav tm="0">
                                          <p:val>
                                            <p:fltVal val="0"/>
                                          </p:val>
                                        </p:tav>
                                        <p:tav tm="100000">
                                          <p:val>
                                            <p:strVal val="#ppt_h"/>
                                          </p:val>
                                        </p:tav>
                                      </p:tavLst>
                                    </p:anim>
                                    <p:animEffect transition="in" filter="fade">
                                      <p:cBhvr>
                                        <p:cTn id="114" dur="500"/>
                                        <p:tgtEl>
                                          <p:spTgt spid="11"/>
                                        </p:tgtEl>
                                      </p:cBhvr>
                                    </p:animEffect>
                                  </p:childTnLst>
                                </p:cTn>
                              </p:par>
                            </p:childTnLst>
                          </p:cTn>
                        </p:par>
                        <p:par>
                          <p:cTn id="115" fill="hold">
                            <p:stCondLst>
                              <p:cond delay="7550"/>
                            </p:stCondLst>
                            <p:childTnLst>
                              <p:par>
                                <p:cTn id="116" presetID="42" presetClass="entr" presetSubtype="0" fill="hold" grpId="0" nodeType="afterEffect">
                                  <p:stCondLst>
                                    <p:cond delay="0"/>
                                  </p:stCondLst>
                                  <p:childTnLst>
                                    <p:set>
                                      <p:cBhvr>
                                        <p:cTn id="117" dur="1" fill="hold">
                                          <p:stCondLst>
                                            <p:cond delay="0"/>
                                          </p:stCondLst>
                                        </p:cTn>
                                        <p:tgtEl>
                                          <p:spTgt spid="61"/>
                                        </p:tgtEl>
                                        <p:attrNameLst>
                                          <p:attrName>style.visibility</p:attrName>
                                        </p:attrNameLst>
                                      </p:cBhvr>
                                      <p:to>
                                        <p:strVal val="visible"/>
                                      </p:to>
                                    </p:set>
                                    <p:animEffect transition="in" filter="fade">
                                      <p:cBhvr>
                                        <p:cTn id="118" dur="1000"/>
                                        <p:tgtEl>
                                          <p:spTgt spid="61"/>
                                        </p:tgtEl>
                                      </p:cBhvr>
                                    </p:animEffect>
                                    <p:anim calcmode="lin" valueType="num">
                                      <p:cBhvr>
                                        <p:cTn id="119" dur="1000" fill="hold"/>
                                        <p:tgtEl>
                                          <p:spTgt spid="61"/>
                                        </p:tgtEl>
                                        <p:attrNameLst>
                                          <p:attrName>ppt_x</p:attrName>
                                        </p:attrNameLst>
                                      </p:cBhvr>
                                      <p:tavLst>
                                        <p:tav tm="0">
                                          <p:val>
                                            <p:strVal val="#ppt_x"/>
                                          </p:val>
                                        </p:tav>
                                        <p:tav tm="100000">
                                          <p:val>
                                            <p:strVal val="#ppt_x"/>
                                          </p:val>
                                        </p:tav>
                                      </p:tavLst>
                                    </p:anim>
                                    <p:anim calcmode="lin" valueType="num">
                                      <p:cBhvr>
                                        <p:cTn id="120"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38" grpId="0"/>
      <p:bldP spid="41" grpId="0"/>
      <p:bldP spid="45" grpId="0"/>
      <p:bldP spid="51" grpId="0"/>
      <p:bldP spid="53" grpId="0"/>
      <p:bldP spid="55" grpId="0"/>
      <p:bldP spid="4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矩形 4"/>
          <p:cNvSpPr/>
          <p:nvPr/>
        </p:nvSpPr>
        <p:spPr>
          <a:xfrm>
            <a:off x="1364566" y="-1181686"/>
            <a:ext cx="759656" cy="1041009"/>
          </a:xfrm>
          <a:prstGeom prst="rect">
            <a:avLst/>
          </a:prstGeom>
          <a:gradFill>
            <a:gsLst>
              <a:gs pos="0">
                <a:srgbClr val="1B2C45"/>
              </a:gs>
              <a:gs pos="100000">
                <a:srgbClr val="254E8C"/>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6" name="矩形 5"/>
          <p:cNvSpPr/>
          <p:nvPr/>
        </p:nvSpPr>
        <p:spPr>
          <a:xfrm>
            <a:off x="2169073" y="-1181687"/>
            <a:ext cx="759656" cy="1041009"/>
          </a:xfrm>
          <a:prstGeom prst="rect">
            <a:avLst/>
          </a:prstGeom>
          <a:gradFill>
            <a:gsLst>
              <a:gs pos="0">
                <a:srgbClr val="DDDDDD"/>
              </a:gs>
              <a:gs pos="100000">
                <a:srgbClr val="FEFEFE"/>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pic>
        <p:nvPicPr>
          <p:cNvPr id="40" name="图片 1"/>
          <p:cNvPicPr>
            <a:picLocks noChangeAspect="1"/>
          </p:cNvPicPr>
          <p:nvPr/>
        </p:nvPicPr>
        <p:blipFill>
          <a:blip r:embed="rId3">
            <a:extLst>
              <a:ext uri="{28A0092B-C50C-407E-A947-70E740481C1C}">
                <a14:useLocalDpi xmlns:a14="http://schemas.microsoft.com/office/drawing/2010/main" val="0"/>
              </a:ext>
            </a:extLst>
          </a:blip>
          <a:srcRect l="2409" t="22113"/>
          <a:stretch>
            <a:fillRect/>
          </a:stretch>
        </p:blipFill>
        <p:spPr bwMode="auto">
          <a:xfrm>
            <a:off x="0" y="-792163"/>
            <a:ext cx="12207875" cy="534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 name="矩形 40"/>
          <p:cNvSpPr/>
          <p:nvPr/>
        </p:nvSpPr>
        <p:spPr>
          <a:xfrm>
            <a:off x="7938" y="-782638"/>
            <a:ext cx="12184062" cy="5299076"/>
          </a:xfrm>
          <a:prstGeom prst="rect">
            <a:avLst/>
          </a:prstGeom>
          <a:solidFill>
            <a:schemeClr val="tx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42" name="矩形 7"/>
          <p:cNvSpPr/>
          <p:nvPr/>
        </p:nvSpPr>
        <p:spPr>
          <a:xfrm>
            <a:off x="0" y="4521200"/>
            <a:ext cx="12193588" cy="2368550"/>
          </a:xfrm>
          <a:custGeom>
            <a:avLst/>
            <a:gdLst>
              <a:gd name="connsiteX0" fmla="*/ 0 w 12192000"/>
              <a:gd name="connsiteY0" fmla="*/ 0 h 2419350"/>
              <a:gd name="connsiteX1" fmla="*/ 12192000 w 12192000"/>
              <a:gd name="connsiteY1" fmla="*/ 0 h 2419350"/>
              <a:gd name="connsiteX2" fmla="*/ 12192000 w 12192000"/>
              <a:gd name="connsiteY2" fmla="*/ 2419350 h 2419350"/>
              <a:gd name="connsiteX3" fmla="*/ 0 w 12192000"/>
              <a:gd name="connsiteY3" fmla="*/ 2419350 h 2419350"/>
              <a:gd name="connsiteX4" fmla="*/ 0 w 12192000"/>
              <a:gd name="connsiteY4" fmla="*/ 0 h 2419350"/>
              <a:gd name="connsiteX0" fmla="*/ 1905000 w 12192000"/>
              <a:gd name="connsiteY0" fmla="*/ 19050 h 2419350"/>
              <a:gd name="connsiteX1" fmla="*/ 12192000 w 12192000"/>
              <a:gd name="connsiteY1" fmla="*/ 0 h 2419350"/>
              <a:gd name="connsiteX2" fmla="*/ 12192000 w 12192000"/>
              <a:gd name="connsiteY2" fmla="*/ 2419350 h 2419350"/>
              <a:gd name="connsiteX3" fmla="*/ 0 w 12192000"/>
              <a:gd name="connsiteY3" fmla="*/ 2419350 h 2419350"/>
              <a:gd name="connsiteX4" fmla="*/ 1905000 w 12192000"/>
              <a:gd name="connsiteY4" fmla="*/ 19050 h 2419350"/>
              <a:gd name="connsiteX0" fmla="*/ 25400 w 12192000"/>
              <a:gd name="connsiteY0" fmla="*/ 80010 h 2419350"/>
              <a:gd name="connsiteX1" fmla="*/ 12192000 w 12192000"/>
              <a:gd name="connsiteY1" fmla="*/ 0 h 2419350"/>
              <a:gd name="connsiteX2" fmla="*/ 12192000 w 12192000"/>
              <a:gd name="connsiteY2" fmla="*/ 2419350 h 2419350"/>
              <a:gd name="connsiteX3" fmla="*/ 0 w 12192000"/>
              <a:gd name="connsiteY3" fmla="*/ 2419350 h 2419350"/>
              <a:gd name="connsiteX4" fmla="*/ 25400 w 12192000"/>
              <a:gd name="connsiteY4" fmla="*/ 80010 h 2419350"/>
              <a:gd name="connsiteX0" fmla="*/ 5080 w 12192000"/>
              <a:gd name="connsiteY0" fmla="*/ 80010 h 2419350"/>
              <a:gd name="connsiteX1" fmla="*/ 12192000 w 12192000"/>
              <a:gd name="connsiteY1" fmla="*/ 0 h 2419350"/>
              <a:gd name="connsiteX2" fmla="*/ 12192000 w 12192000"/>
              <a:gd name="connsiteY2" fmla="*/ 2419350 h 2419350"/>
              <a:gd name="connsiteX3" fmla="*/ 0 w 12192000"/>
              <a:gd name="connsiteY3" fmla="*/ 2419350 h 2419350"/>
              <a:gd name="connsiteX4" fmla="*/ 5080 w 12192000"/>
              <a:gd name="connsiteY4" fmla="*/ 80010 h 2419350"/>
              <a:gd name="connsiteX0" fmla="*/ 5080 w 12192000"/>
              <a:gd name="connsiteY0" fmla="*/ 8890 h 2348230"/>
              <a:gd name="connsiteX1" fmla="*/ 12181840 w 12192000"/>
              <a:gd name="connsiteY1" fmla="*/ 0 h 2348230"/>
              <a:gd name="connsiteX2" fmla="*/ 12192000 w 12192000"/>
              <a:gd name="connsiteY2" fmla="*/ 2348230 h 2348230"/>
              <a:gd name="connsiteX3" fmla="*/ 0 w 12192000"/>
              <a:gd name="connsiteY3" fmla="*/ 2348230 h 2348230"/>
              <a:gd name="connsiteX4" fmla="*/ 5080 w 12192000"/>
              <a:gd name="connsiteY4" fmla="*/ 8890 h 2348230"/>
              <a:gd name="connsiteX0" fmla="*/ 5080 w 12192977"/>
              <a:gd name="connsiteY0" fmla="*/ 29210 h 2368550"/>
              <a:gd name="connsiteX1" fmla="*/ 12192000 w 12192977"/>
              <a:gd name="connsiteY1" fmla="*/ 0 h 2368550"/>
              <a:gd name="connsiteX2" fmla="*/ 12192000 w 12192977"/>
              <a:gd name="connsiteY2" fmla="*/ 2368550 h 2368550"/>
              <a:gd name="connsiteX3" fmla="*/ 0 w 12192977"/>
              <a:gd name="connsiteY3" fmla="*/ 2368550 h 2368550"/>
              <a:gd name="connsiteX4" fmla="*/ 5080 w 12192977"/>
              <a:gd name="connsiteY4" fmla="*/ 29210 h 2368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977" h="2368550">
                <a:moveTo>
                  <a:pt x="5080" y="29210"/>
                </a:moveTo>
                <a:lnTo>
                  <a:pt x="12192000" y="0"/>
                </a:lnTo>
                <a:cubicBezTo>
                  <a:pt x="12195387" y="782743"/>
                  <a:pt x="12188613" y="1585807"/>
                  <a:pt x="12192000" y="2368550"/>
                </a:cubicBezTo>
                <a:lnTo>
                  <a:pt x="0" y="2368550"/>
                </a:lnTo>
                <a:cubicBezTo>
                  <a:pt x="1693" y="1588770"/>
                  <a:pt x="3387" y="808990"/>
                  <a:pt x="5080" y="29210"/>
                </a:cubicBezTo>
                <a:close/>
              </a:path>
            </a:pathLst>
          </a:custGeom>
          <a:solidFill>
            <a:srgbClr val="0071C1">
              <a:alpha val="8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solidFill>
                <a:prstClr val="white"/>
              </a:solidFill>
              <a:ea typeface="微软雅黑" panose="020B0503020204020204" pitchFamily="34" charset="-122"/>
            </a:endParaRPr>
          </a:p>
        </p:txBody>
      </p:sp>
      <p:sp>
        <p:nvSpPr>
          <p:cNvPr id="43" name="文本框 27"/>
          <p:cNvSpPr txBox="1">
            <a:spLocks noChangeArrowheads="1"/>
          </p:cNvSpPr>
          <p:nvPr/>
        </p:nvSpPr>
        <p:spPr bwMode="auto">
          <a:xfrm>
            <a:off x="4879155" y="4610100"/>
            <a:ext cx="7878251"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r>
              <a:rPr lang="zh-CN" altLang="en-US" sz="6600" b="1" dirty="0" smtClean="0">
                <a:solidFill>
                  <a:srgbClr val="FFFFFF"/>
                </a:solidFill>
                <a:latin typeface="微软雅黑" panose="020B0503020204020204" pitchFamily="34" charset="-122"/>
                <a:ea typeface="微软雅黑" panose="020B0503020204020204" pitchFamily="34" charset="-122"/>
              </a:rPr>
              <a:t>感谢</a:t>
            </a:r>
            <a:r>
              <a:rPr lang="zh-CN" altLang="en-US" sz="6600" b="1" dirty="0">
                <a:solidFill>
                  <a:srgbClr val="FFFFFF"/>
                </a:solidFill>
                <a:latin typeface="微软雅黑" panose="020B0503020204020204" pitchFamily="34" charset="-122"/>
                <a:ea typeface="微软雅黑" panose="020B0503020204020204" pitchFamily="34" charset="-122"/>
              </a:rPr>
              <a:t>各位</a:t>
            </a:r>
            <a:r>
              <a:rPr lang="zh-CN" altLang="en-US" sz="6600" b="1" dirty="0" smtClean="0">
                <a:solidFill>
                  <a:srgbClr val="FFFFFF"/>
                </a:solidFill>
                <a:latin typeface="微软雅黑" panose="020B0503020204020204" pitchFamily="34" charset="-122"/>
                <a:ea typeface="微软雅黑" panose="020B0503020204020204" pitchFamily="34" charset="-122"/>
              </a:rPr>
              <a:t>老师</a:t>
            </a:r>
            <a:endParaRPr lang="en-US" altLang="zh-CN" sz="6600" b="1" dirty="0">
              <a:solidFill>
                <a:srgbClr val="FFFFFF"/>
              </a:solidFill>
              <a:latin typeface="微软雅黑" panose="020B0503020204020204" pitchFamily="34" charset="-122"/>
              <a:ea typeface="微软雅黑" panose="020B0503020204020204" pitchFamily="34" charset="-122"/>
            </a:endParaRPr>
          </a:p>
          <a:p>
            <a:pPr eaLnBrk="1" hangingPunct="1">
              <a:lnSpc>
                <a:spcPct val="100000"/>
              </a:lnSpc>
              <a:spcBef>
                <a:spcPct val="0"/>
              </a:spcBef>
              <a:buFontTx/>
              <a:buNone/>
            </a:pPr>
            <a:r>
              <a:rPr lang="en-US" altLang="zh-CN" sz="6600" b="1" dirty="0" smtClean="0">
                <a:solidFill>
                  <a:srgbClr val="FFFFFF"/>
                </a:solidFill>
                <a:latin typeface="微软雅黑" panose="020B0503020204020204" pitchFamily="34" charset="-122"/>
                <a:ea typeface="微软雅黑" panose="020B0503020204020204" pitchFamily="34" charset="-122"/>
              </a:rPr>
              <a:t>	</a:t>
            </a:r>
            <a:r>
              <a:rPr lang="zh-CN" altLang="en-US" sz="6600" b="1" dirty="0" smtClean="0">
                <a:solidFill>
                  <a:srgbClr val="FFFFFF"/>
                </a:solidFill>
                <a:latin typeface="微软雅黑" panose="020B0503020204020204" pitchFamily="34" charset="-122"/>
                <a:ea typeface="微软雅黑" panose="020B0503020204020204" pitchFamily="34" charset="-122"/>
              </a:rPr>
              <a:t>请老师多多</a:t>
            </a:r>
            <a:r>
              <a:rPr lang="zh-CN" altLang="en-US" sz="6600" b="1" dirty="0">
                <a:solidFill>
                  <a:srgbClr val="FFFFFF"/>
                </a:solidFill>
                <a:latin typeface="微软雅黑" panose="020B0503020204020204" pitchFamily="34" charset="-122"/>
                <a:ea typeface="微软雅黑" panose="020B0503020204020204" pitchFamily="34" charset="-122"/>
              </a:rPr>
              <a:t>指正</a:t>
            </a:r>
          </a:p>
        </p:txBody>
      </p:sp>
      <p:pic>
        <p:nvPicPr>
          <p:cNvPr id="9" name="图片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50469" y="3402270"/>
            <a:ext cx="2290406" cy="2290406"/>
          </a:xfrm>
          <a:prstGeom prst="rect">
            <a:avLst/>
          </a:prstGeom>
        </p:spPr>
      </p:pic>
      <p:sp>
        <p:nvSpPr>
          <p:cNvPr id="10" name="文本框 27"/>
          <p:cNvSpPr txBox="1">
            <a:spLocks noChangeArrowheads="1"/>
          </p:cNvSpPr>
          <p:nvPr/>
        </p:nvSpPr>
        <p:spPr bwMode="auto">
          <a:xfrm>
            <a:off x="383355" y="5692676"/>
            <a:ext cx="7878251"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r>
              <a:rPr lang="en-US" altLang="zh-CN" sz="6600" b="1" dirty="0" smtClean="0">
                <a:solidFill>
                  <a:srgbClr val="FFFFFF"/>
                </a:solidFill>
                <a:latin typeface="微软雅黑" panose="020B0503020204020204" pitchFamily="34" charset="-122"/>
                <a:ea typeface="微软雅黑" panose="020B0503020204020204" pitchFamily="34" charset="-122"/>
              </a:rPr>
              <a:t>NED2018</a:t>
            </a:r>
            <a:endParaRPr lang="zh-CN" altLang="en-US" sz="6600" b="1" dirty="0">
              <a:solidFill>
                <a:srgbClr val="FFFFFF"/>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1173670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10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矩形 4"/>
          <p:cNvSpPr/>
          <p:nvPr/>
        </p:nvSpPr>
        <p:spPr>
          <a:xfrm>
            <a:off x="1364566" y="-1181686"/>
            <a:ext cx="759656" cy="1041009"/>
          </a:xfrm>
          <a:prstGeom prst="rect">
            <a:avLst/>
          </a:prstGeom>
          <a:gradFill>
            <a:gsLst>
              <a:gs pos="0">
                <a:srgbClr val="1B2C45"/>
              </a:gs>
              <a:gs pos="100000">
                <a:srgbClr val="254E8C"/>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6" name="矩形 5"/>
          <p:cNvSpPr/>
          <p:nvPr/>
        </p:nvSpPr>
        <p:spPr>
          <a:xfrm>
            <a:off x="2169073" y="-1181687"/>
            <a:ext cx="759656" cy="1041009"/>
          </a:xfrm>
          <a:prstGeom prst="rect">
            <a:avLst/>
          </a:prstGeom>
          <a:gradFill>
            <a:gsLst>
              <a:gs pos="0">
                <a:srgbClr val="DDDDDD"/>
              </a:gs>
              <a:gs pos="100000">
                <a:srgbClr val="FEFEFE"/>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nvGrpSpPr>
          <p:cNvPr id="15" name="组合 14"/>
          <p:cNvGrpSpPr/>
          <p:nvPr/>
        </p:nvGrpSpPr>
        <p:grpSpPr>
          <a:xfrm>
            <a:off x="3831104" y="2795363"/>
            <a:ext cx="8227458" cy="1467832"/>
            <a:chOff x="-189196" y="161947"/>
            <a:chExt cx="2721465" cy="319976"/>
          </a:xfrm>
          <a:solidFill>
            <a:srgbClr val="5FA326"/>
          </a:solidFill>
        </p:grpSpPr>
        <p:sp>
          <p:nvSpPr>
            <p:cNvPr id="16" name="矩形 15"/>
            <p:cNvSpPr/>
            <p:nvPr/>
          </p:nvSpPr>
          <p:spPr>
            <a:xfrm>
              <a:off x="31445" y="176315"/>
              <a:ext cx="2268640" cy="293086"/>
            </a:xfrm>
            <a:prstGeom prst="rect">
              <a:avLst/>
            </a:prstGeom>
            <a:solidFill>
              <a:srgbClr val="1B4367"/>
            </a:solidFill>
            <a:ln w="25400" cap="rnd" cmpd="sng" algn="ctr">
              <a:solidFill>
                <a:srgbClr val="1B4367"/>
              </a:solidFill>
              <a:prstDash val="solid"/>
              <a:roun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dirty="0" smtClean="0">
                <a:ln>
                  <a:noFill/>
                </a:ln>
                <a:solidFill>
                  <a:prstClr val="white"/>
                </a:solidFill>
                <a:effectLst/>
                <a:uLnTx/>
                <a:uFillTx/>
                <a:latin typeface="Arial"/>
                <a:ea typeface="方正正中黑简体"/>
                <a:cs typeface="+mn-ea"/>
                <a:sym typeface="+mn-lt"/>
              </a:endParaRPr>
            </a:p>
          </p:txBody>
        </p:sp>
        <p:sp>
          <p:nvSpPr>
            <p:cNvPr id="17" name="等腰三角形 16"/>
            <p:cNvSpPr/>
            <p:nvPr/>
          </p:nvSpPr>
          <p:spPr>
            <a:xfrm rot="5400000">
              <a:off x="2257111" y="204921"/>
              <a:ext cx="318131" cy="232184"/>
            </a:xfrm>
            <a:prstGeom prst="triangle">
              <a:avLst/>
            </a:prstGeom>
            <a:solidFill>
              <a:srgbClr val="1B4367"/>
            </a:solidFill>
            <a:ln w="25400" cap="rnd" cmpd="sng" algn="ctr">
              <a:solidFill>
                <a:srgbClr val="1B4367"/>
              </a:solidFill>
              <a:prstDash val="solid"/>
              <a:roun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dirty="0" smtClean="0">
                <a:ln>
                  <a:noFill/>
                </a:ln>
                <a:solidFill>
                  <a:prstClr val="white"/>
                </a:solidFill>
                <a:effectLst/>
                <a:uLnTx/>
                <a:uFillTx/>
                <a:latin typeface="Arial"/>
                <a:ea typeface="方正正中黑简体"/>
                <a:cs typeface="+mn-ea"/>
                <a:sym typeface="+mn-lt"/>
              </a:endParaRPr>
            </a:p>
          </p:txBody>
        </p:sp>
        <p:sp>
          <p:nvSpPr>
            <p:cNvPr id="18" name="TextBox 8"/>
            <p:cNvSpPr txBox="1"/>
            <p:nvPr/>
          </p:nvSpPr>
          <p:spPr>
            <a:xfrm>
              <a:off x="1161365" y="176315"/>
              <a:ext cx="965203" cy="288499"/>
            </a:xfrm>
            <a:prstGeom prst="rect">
              <a:avLst/>
            </a:prstGeom>
            <a:solidFill>
              <a:srgbClr val="1B4367"/>
            </a:solidFill>
            <a:ln cap="rnd">
              <a:solidFill>
                <a:srgbClr val="1B4367"/>
              </a:solidFill>
              <a:round/>
            </a:ln>
          </p:spPr>
          <p:txBody>
            <a:bodyPr wrap="square" rtlCol="0">
              <a:spAutoFit/>
            </a:bodyPr>
            <a:lstStyle/>
            <a:p>
              <a:pPr algn="ctr">
                <a:spcBef>
                  <a:spcPct val="0"/>
                </a:spcBef>
              </a:pPr>
              <a:r>
                <a:rPr lang="zh-CN" altLang="en-US" sz="4000" b="1" kern="0" spc="400" dirty="0" smtClean="0">
                  <a:solidFill>
                    <a:schemeClr val="bg1"/>
                  </a:solidFill>
                  <a:latin typeface="微软雅黑" panose="020B0503020204020204" pitchFamily="34" charset="-122"/>
                  <a:ea typeface="微软雅黑" panose="020B0503020204020204" pitchFamily="34" charset="-122"/>
                  <a:cs typeface="+mn-ea"/>
                  <a:sym typeface="+mn-lt"/>
                </a:rPr>
                <a:t>研究背景</a:t>
              </a:r>
              <a:endParaRPr lang="en-US" altLang="zh-CN" sz="4000" b="1" kern="0" spc="400" dirty="0" smtClean="0">
                <a:solidFill>
                  <a:schemeClr val="bg1"/>
                </a:solidFill>
                <a:latin typeface="微软雅黑" panose="020B0503020204020204" pitchFamily="34" charset="-122"/>
                <a:ea typeface="微软雅黑" panose="020B0503020204020204" pitchFamily="34" charset="-122"/>
                <a:cs typeface="+mn-ea"/>
                <a:sym typeface="+mn-lt"/>
              </a:endParaRPr>
            </a:p>
            <a:p>
              <a:pPr algn="ctr">
                <a:spcBef>
                  <a:spcPct val="0"/>
                </a:spcBef>
              </a:pPr>
              <a:r>
                <a:rPr lang="zh-CN" altLang="en-US" sz="4000" b="1" kern="0" spc="400" dirty="0" smtClean="0">
                  <a:solidFill>
                    <a:schemeClr val="bg1"/>
                  </a:solidFill>
                  <a:latin typeface="微软雅黑" panose="020B0503020204020204" pitchFamily="34" charset="-122"/>
                  <a:ea typeface="微软雅黑" panose="020B0503020204020204" pitchFamily="34" charset="-122"/>
                  <a:cs typeface="+mn-ea"/>
                  <a:sym typeface="+mn-lt"/>
                </a:rPr>
                <a:t>及意义</a:t>
              </a:r>
              <a:endParaRPr lang="en-US" altLang="zh-CN" sz="4000" b="1" dirty="0">
                <a:solidFill>
                  <a:schemeClr val="bg1"/>
                </a:solidFill>
                <a:latin typeface="微软雅黑" panose="020B0503020204020204" pitchFamily="34" charset="-122"/>
                <a:ea typeface="微软雅黑" panose="020B0503020204020204" pitchFamily="34" charset="-122"/>
                <a:cs typeface="Arial" panose="020B0604020202020204" pitchFamily="34" charset="0"/>
                <a:sym typeface="+mn-lt"/>
              </a:endParaRPr>
            </a:p>
          </p:txBody>
        </p:sp>
        <p:sp>
          <p:nvSpPr>
            <p:cNvPr id="13" name="等腰三角形 12"/>
            <p:cNvSpPr/>
            <p:nvPr/>
          </p:nvSpPr>
          <p:spPr>
            <a:xfrm rot="16200000" flipH="1">
              <a:off x="-232170" y="206766"/>
              <a:ext cx="318131" cy="232184"/>
            </a:xfrm>
            <a:prstGeom prst="triangle">
              <a:avLst/>
            </a:prstGeom>
            <a:solidFill>
              <a:srgbClr val="1B4367"/>
            </a:solidFill>
            <a:ln w="25400" cap="rnd" cmpd="sng" algn="ctr">
              <a:solidFill>
                <a:srgbClr val="1B4367"/>
              </a:solidFill>
              <a:prstDash val="solid"/>
              <a:roun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dirty="0" smtClean="0">
                <a:ln>
                  <a:noFill/>
                </a:ln>
                <a:solidFill>
                  <a:prstClr val="white"/>
                </a:solidFill>
                <a:effectLst/>
                <a:uLnTx/>
                <a:uFillTx/>
                <a:latin typeface="Arial"/>
                <a:ea typeface="方正正中黑简体"/>
                <a:cs typeface="+mn-ea"/>
                <a:sym typeface="+mn-lt"/>
              </a:endParaRPr>
            </a:p>
          </p:txBody>
        </p:sp>
      </p:grpSp>
      <p:grpSp>
        <p:nvGrpSpPr>
          <p:cNvPr id="19" name="组合 18"/>
          <p:cNvGrpSpPr/>
          <p:nvPr/>
        </p:nvGrpSpPr>
        <p:grpSpPr>
          <a:xfrm>
            <a:off x="4533034" y="2019522"/>
            <a:ext cx="3027979" cy="3027979"/>
            <a:chOff x="267453" y="94709"/>
            <a:chExt cx="454824" cy="454824"/>
          </a:xfrm>
        </p:grpSpPr>
        <p:sp>
          <p:nvSpPr>
            <p:cNvPr id="20" name="椭圆 19"/>
            <p:cNvSpPr/>
            <p:nvPr/>
          </p:nvSpPr>
          <p:spPr>
            <a:xfrm>
              <a:off x="301756" y="114952"/>
              <a:ext cx="390525" cy="395287"/>
            </a:xfrm>
            <a:prstGeom prst="ellipse">
              <a:avLst/>
            </a:prstGeom>
            <a:solidFill>
              <a:sysClr val="window" lastClr="FFFFFF"/>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dirty="0" smtClean="0">
                <a:ln>
                  <a:noFill/>
                </a:ln>
                <a:solidFill>
                  <a:prstClr val="white"/>
                </a:solidFill>
                <a:effectLst/>
                <a:uLnTx/>
                <a:uFillTx/>
                <a:latin typeface="Arial"/>
                <a:ea typeface="方正正中黑简体"/>
                <a:cs typeface="+mn-ea"/>
                <a:sym typeface="+mn-lt"/>
              </a:endParaRPr>
            </a:p>
          </p:txBody>
        </p:sp>
        <p:sp>
          <p:nvSpPr>
            <p:cNvPr id="23" name="椭圆 22"/>
            <p:cNvSpPr/>
            <p:nvPr/>
          </p:nvSpPr>
          <p:spPr>
            <a:xfrm>
              <a:off x="343738" y="170570"/>
              <a:ext cx="302255" cy="302255"/>
            </a:xfrm>
            <a:prstGeom prst="ellipse">
              <a:avLst/>
            </a:prstGeom>
            <a:solidFill>
              <a:srgbClr val="1B4367"/>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dirty="0" smtClean="0">
                <a:ln>
                  <a:noFill/>
                </a:ln>
                <a:solidFill>
                  <a:prstClr val="white"/>
                </a:solidFill>
                <a:effectLst/>
                <a:uLnTx/>
                <a:uFillTx/>
                <a:latin typeface="Arial"/>
                <a:ea typeface="方正正中黑简体"/>
                <a:cs typeface="+mn-ea"/>
                <a:sym typeface="+mn-lt"/>
              </a:endParaRPr>
            </a:p>
          </p:txBody>
        </p:sp>
        <p:sp>
          <p:nvSpPr>
            <p:cNvPr id="24" name="同心圆 23"/>
            <p:cNvSpPr/>
            <p:nvPr/>
          </p:nvSpPr>
          <p:spPr>
            <a:xfrm>
              <a:off x="267453" y="94709"/>
              <a:ext cx="454824" cy="454824"/>
            </a:xfrm>
            <a:prstGeom prst="donut">
              <a:avLst>
                <a:gd name="adj" fmla="val 8567"/>
              </a:avLst>
            </a:prstGeom>
            <a:solidFill>
              <a:sysClr val="window" lastClr="FFFFFF"/>
            </a:solidFill>
            <a:ln w="9525" cap="flat" cmpd="sng" algn="ctr">
              <a:noFill/>
              <a:prstDash val="solid"/>
            </a:ln>
            <a:effectLst>
              <a:outerShdw blurRad="63500" sx="102000" sy="102000" algn="ctr" rotWithShape="0">
                <a:prstClr val="black">
                  <a:alpha val="2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dirty="0" smtClean="0">
                <a:ln>
                  <a:noFill/>
                </a:ln>
                <a:solidFill>
                  <a:prstClr val="black"/>
                </a:solidFill>
                <a:effectLst/>
                <a:uLnTx/>
                <a:uFillTx/>
                <a:latin typeface="Arial"/>
                <a:ea typeface="方正正中黑简体"/>
                <a:cs typeface="+mn-ea"/>
                <a:sym typeface="+mn-lt"/>
              </a:endParaRPr>
            </a:p>
          </p:txBody>
        </p:sp>
        <p:sp>
          <p:nvSpPr>
            <p:cNvPr id="25" name="TextBox 9"/>
            <p:cNvSpPr txBox="1"/>
            <p:nvPr/>
          </p:nvSpPr>
          <p:spPr>
            <a:xfrm>
              <a:off x="380993" y="194680"/>
              <a:ext cx="233366" cy="235774"/>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9600" b="0" i="0" u="none" strike="noStrike" kern="0" cap="none" spc="0" normalizeH="0" baseline="0" noProof="0" dirty="0" smtClean="0">
                  <a:ln>
                    <a:noFill/>
                  </a:ln>
                  <a:solidFill>
                    <a:prstClr val="white"/>
                  </a:solidFill>
                  <a:effectLst/>
                  <a:uLnTx/>
                  <a:uFillTx/>
                  <a:latin typeface="Arial"/>
                  <a:ea typeface="方正正中黑简体"/>
                  <a:cs typeface="+mn-ea"/>
                  <a:sym typeface="+mn-lt"/>
                </a:rPr>
                <a:t>01</a:t>
              </a:r>
              <a:endParaRPr kumimoji="0" lang="zh-CN" altLang="en-US" sz="9600" b="0" i="0" u="none" strike="noStrike" kern="0" cap="none" spc="0" normalizeH="0" baseline="0" noProof="0" dirty="0" smtClean="0">
                <a:ln>
                  <a:noFill/>
                </a:ln>
                <a:solidFill>
                  <a:prstClr val="white"/>
                </a:solidFill>
                <a:effectLst/>
                <a:uLnTx/>
                <a:uFillTx/>
                <a:latin typeface="Arial"/>
                <a:ea typeface="方正正中黑简体"/>
                <a:cs typeface="+mn-ea"/>
                <a:sym typeface="+mn-lt"/>
              </a:endParaRPr>
            </a:p>
          </p:txBody>
        </p:sp>
      </p:grpSp>
    </p:spTree>
    <p:extLst>
      <p:ext uri="{BB962C8B-B14F-4D97-AF65-F5344CB8AC3E}">
        <p14:creationId xmlns:p14="http://schemas.microsoft.com/office/powerpoint/2010/main" val="22312200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1767">
        <p15:prstTrans prst="peelOff"/>
      </p:transition>
    </mc:Choice>
    <mc:Fallback xmlns="">
      <p:transition spd="slow" advTm="1767">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heel(1)">
                                      <p:cBhvr>
                                        <p:cTn id="7" dur="1000"/>
                                        <p:tgtEl>
                                          <p:spTgt spid="19"/>
                                        </p:tgtEl>
                                      </p:cBhvr>
                                    </p:animEffect>
                                  </p:childTnLst>
                                </p:cTn>
                              </p:par>
                              <p:par>
                                <p:cTn id="8" presetID="22" presetClass="entr" presetSubtype="8"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wipe(left)">
                                      <p:cBhvr>
                                        <p:cTn id="10"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矩形 23"/>
          <p:cNvSpPr>
            <a:spLocks noChangeArrowheads="1"/>
          </p:cNvSpPr>
          <p:nvPr/>
        </p:nvSpPr>
        <p:spPr bwMode="auto">
          <a:xfrm>
            <a:off x="6645844" y="1378256"/>
            <a:ext cx="5561655" cy="4433608"/>
          </a:xfrm>
          <a:prstGeom prst="rect">
            <a:avLst/>
          </a:prstGeom>
          <a:solidFill>
            <a:srgbClr val="1B4367"/>
          </a:solidFill>
          <a:ln w="9525">
            <a:noFill/>
            <a:bevel/>
            <a:headEnd/>
            <a:tailEnd/>
          </a:ln>
        </p:spPr>
        <p:txBody>
          <a:bodyPr lIns="91440" tIns="45720" rIns="91440" bIns="45720"/>
          <a:lstStyle/>
          <a:p>
            <a:pPr eaLnBrk="1" hangingPunct="1"/>
            <a:endParaRPr lang="zh-CN" altLang="en-US" sz="2400">
              <a:cs typeface="+mn-ea"/>
              <a:sym typeface="+mn-lt"/>
            </a:endParaRPr>
          </a:p>
        </p:txBody>
      </p:sp>
      <p:sp>
        <p:nvSpPr>
          <p:cNvPr id="12" name="文本框 11"/>
          <p:cNvSpPr txBox="1"/>
          <p:nvPr/>
        </p:nvSpPr>
        <p:spPr>
          <a:xfrm>
            <a:off x="6844737" y="1794161"/>
            <a:ext cx="4902978" cy="954107"/>
          </a:xfrm>
          <a:prstGeom prst="rect">
            <a:avLst/>
          </a:prstGeom>
          <a:noFill/>
          <a:ln>
            <a:noFill/>
          </a:ln>
          <a:extLst>
            <a:ext uri="{909E8E84-426E-40DD-AFC4-6F175D3DCCD1}">
              <a14:hiddenFill xmlns:a14="http://schemas.microsoft.com/office/drawing/2010/main">
                <a:solidFill>
                  <a:srgbClr val="5CA0B4"/>
                </a:solidFill>
              </a14:hiddenFill>
            </a:ext>
          </a:extLst>
        </p:spPr>
        <p:txBody>
          <a:bodyPr wrap="square" lIns="91440" tIns="45720" rIns="91440" bIns="45720" rtlCol="0">
            <a:spAutoFit/>
          </a:bodyPr>
          <a:lstStyle/>
          <a:p>
            <a:pPr marL="285750" indent="-285750">
              <a:buFont typeface="Wingdings" panose="05000000000000000000" pitchFamily="2" charset="2"/>
              <a:buChar char="Ø"/>
            </a:pPr>
            <a:r>
              <a:rPr lang="zh-CN" altLang="en-US" sz="2800" b="1" dirty="0" smtClean="0">
                <a:solidFill>
                  <a:schemeClr val="bg1"/>
                </a:solidFill>
                <a:latin typeface="黑体" panose="02010609060101010101" pitchFamily="49" charset="-122"/>
                <a:ea typeface="黑体" panose="02010609060101010101" pitchFamily="49" charset="-122"/>
                <a:cs typeface="+mn-ea"/>
                <a:sym typeface="+mn-lt"/>
              </a:rPr>
              <a:t>什么情况下需要高通过率数字多道？</a:t>
            </a:r>
            <a:endParaRPr lang="en-US" altLang="zh-CN" sz="2800" b="1" dirty="0">
              <a:solidFill>
                <a:schemeClr val="bg1"/>
              </a:solidFill>
              <a:latin typeface="黑体" panose="02010609060101010101" pitchFamily="49" charset="-122"/>
              <a:ea typeface="黑体" panose="02010609060101010101" pitchFamily="49" charset="-122"/>
              <a:cs typeface="+mn-ea"/>
              <a:sym typeface="+mn-lt"/>
            </a:endParaRPr>
          </a:p>
        </p:txBody>
      </p:sp>
      <p:sp>
        <p:nvSpPr>
          <p:cNvPr id="18" name="矩形 23"/>
          <p:cNvSpPr>
            <a:spLocks noChangeArrowheads="1"/>
          </p:cNvSpPr>
          <p:nvPr/>
        </p:nvSpPr>
        <p:spPr bwMode="auto">
          <a:xfrm>
            <a:off x="-123986" y="1378256"/>
            <a:ext cx="6754331" cy="4433608"/>
          </a:xfrm>
          <a:prstGeom prst="rect">
            <a:avLst/>
          </a:prstGeom>
          <a:blipFill dpi="0" rotWithShape="1">
            <a:blip r:embed="rId3"/>
            <a:srcRect/>
            <a:stretch>
              <a:fillRect/>
            </a:stretch>
          </a:blipFill>
          <a:ln w="9525">
            <a:noFill/>
            <a:bevel/>
            <a:headEnd/>
            <a:tailEnd/>
          </a:ln>
        </p:spPr>
        <p:txBody>
          <a:bodyPr lIns="91440" tIns="45720" rIns="91440" bIns="45720"/>
          <a:lstStyle/>
          <a:p>
            <a:pPr eaLnBrk="1" hangingPunct="1"/>
            <a:endParaRPr lang="zh-CN" altLang="en-US" sz="2400">
              <a:cs typeface="+mn-ea"/>
              <a:sym typeface="+mn-lt"/>
            </a:endParaRPr>
          </a:p>
        </p:txBody>
      </p:sp>
      <p:sp>
        <p:nvSpPr>
          <p:cNvPr id="16" name="文本框 15"/>
          <p:cNvSpPr txBox="1"/>
          <p:nvPr/>
        </p:nvSpPr>
        <p:spPr>
          <a:xfrm>
            <a:off x="1032638" y="168670"/>
            <a:ext cx="3386962" cy="584775"/>
          </a:xfrm>
          <a:prstGeom prst="rect">
            <a:avLst/>
          </a:prstGeom>
          <a:noFill/>
        </p:spPr>
        <p:txBody>
          <a:bodyPr wrap="square" lIns="91440" tIns="45720" rIns="91440" bIns="45720" rtlCol="0">
            <a:spAutoFit/>
          </a:bodyPr>
          <a:lstStyle/>
          <a:p>
            <a:r>
              <a:rPr lang="zh-CN" altLang="en-US" sz="3200" b="1" dirty="0" smtClean="0">
                <a:solidFill>
                  <a:srgbClr val="1B4367"/>
                </a:solidFill>
                <a:latin typeface="黑体" panose="02010609060101010101" pitchFamily="49" charset="-122"/>
                <a:ea typeface="黑体" panose="02010609060101010101" pitchFamily="49" charset="-122"/>
                <a:cs typeface="+mn-ea"/>
                <a:sym typeface="+mn-lt"/>
              </a:rPr>
              <a:t>研究背景及意义</a:t>
            </a:r>
            <a:endParaRPr lang="zh-CN" altLang="en-US" sz="3200" b="1" dirty="0">
              <a:solidFill>
                <a:srgbClr val="1B4367"/>
              </a:solidFill>
              <a:latin typeface="黑体" panose="02010609060101010101" pitchFamily="49" charset="-122"/>
              <a:ea typeface="黑体" panose="02010609060101010101" pitchFamily="49" charset="-122"/>
              <a:cs typeface="+mn-ea"/>
              <a:sym typeface="+mn-lt"/>
            </a:endParaRPr>
          </a:p>
        </p:txBody>
      </p:sp>
      <p:cxnSp>
        <p:nvCxnSpPr>
          <p:cNvPr id="3" name="直接连接符 2"/>
          <p:cNvCxnSpPr/>
          <p:nvPr/>
        </p:nvCxnSpPr>
        <p:spPr>
          <a:xfrm>
            <a:off x="1032638" y="876556"/>
            <a:ext cx="640345" cy="0"/>
          </a:xfrm>
          <a:prstGeom prst="line">
            <a:avLst/>
          </a:prstGeom>
          <a:ln w="9525">
            <a:solidFill>
              <a:srgbClr val="1B4367"/>
            </a:solidFill>
          </a:ln>
        </p:spPr>
        <p:style>
          <a:lnRef idx="1">
            <a:schemeClr val="accent1"/>
          </a:lnRef>
          <a:fillRef idx="0">
            <a:schemeClr val="accent1"/>
          </a:fillRef>
          <a:effectRef idx="0">
            <a:schemeClr val="accent1"/>
          </a:effectRef>
          <a:fontRef idx="minor">
            <a:schemeClr val="tx1"/>
          </a:fontRef>
        </p:style>
      </p:cxnSp>
      <p:sp>
        <p:nvSpPr>
          <p:cNvPr id="19" name="文本框 18"/>
          <p:cNvSpPr txBox="1"/>
          <p:nvPr/>
        </p:nvSpPr>
        <p:spPr>
          <a:xfrm>
            <a:off x="6837964" y="3141552"/>
            <a:ext cx="5042463" cy="523220"/>
          </a:xfrm>
          <a:prstGeom prst="rect">
            <a:avLst/>
          </a:prstGeom>
          <a:noFill/>
          <a:ln>
            <a:noFill/>
          </a:ln>
          <a:extLst>
            <a:ext uri="{909E8E84-426E-40DD-AFC4-6F175D3DCCD1}">
              <a14:hiddenFill xmlns:a14="http://schemas.microsoft.com/office/drawing/2010/main">
                <a:solidFill>
                  <a:srgbClr val="5CA0B4"/>
                </a:solidFill>
              </a14:hiddenFill>
            </a:ext>
          </a:extLst>
        </p:spPr>
        <p:txBody>
          <a:bodyPr wrap="square" lIns="91440" tIns="45720" rIns="91440" bIns="45720" rtlCol="0">
            <a:spAutoFit/>
          </a:bodyPr>
          <a:lstStyle/>
          <a:p>
            <a:pPr marL="285750" indent="-285750">
              <a:buFont typeface="Wingdings" panose="05000000000000000000" pitchFamily="2" charset="2"/>
              <a:buChar char="Ø"/>
            </a:pPr>
            <a:r>
              <a:rPr lang="zh-CN" altLang="en-US" sz="2800" b="1" dirty="0">
                <a:solidFill>
                  <a:schemeClr val="bg1"/>
                </a:solidFill>
                <a:latin typeface="黑体" panose="02010609060101010101" pitchFamily="49" charset="-122"/>
                <a:ea typeface="黑体" panose="02010609060101010101" pitchFamily="49" charset="-122"/>
                <a:cs typeface="+mn-ea"/>
                <a:sym typeface="+mn-lt"/>
              </a:rPr>
              <a:t>为什么需要高通率数字多</a:t>
            </a:r>
            <a:r>
              <a:rPr lang="zh-CN" altLang="en-US" sz="2800" b="1" dirty="0" smtClean="0">
                <a:solidFill>
                  <a:schemeClr val="bg1"/>
                </a:solidFill>
                <a:latin typeface="黑体" panose="02010609060101010101" pitchFamily="49" charset="-122"/>
                <a:ea typeface="黑体" panose="02010609060101010101" pitchFamily="49" charset="-122"/>
                <a:cs typeface="+mn-ea"/>
                <a:sym typeface="+mn-lt"/>
              </a:rPr>
              <a:t>道</a:t>
            </a:r>
            <a:r>
              <a:rPr lang="en-US" altLang="zh-CN" sz="2800" b="1" dirty="0" smtClean="0">
                <a:solidFill>
                  <a:schemeClr val="bg1"/>
                </a:solidFill>
                <a:latin typeface="黑体" panose="02010609060101010101" pitchFamily="49" charset="-122"/>
                <a:ea typeface="黑体" panose="02010609060101010101" pitchFamily="49" charset="-122"/>
                <a:cs typeface="+mn-ea"/>
                <a:sym typeface="+mn-lt"/>
              </a:rPr>
              <a:t>?</a:t>
            </a:r>
            <a:endParaRPr lang="en-US" altLang="zh-CN" sz="2800" b="1" dirty="0">
              <a:solidFill>
                <a:schemeClr val="bg1"/>
              </a:solidFill>
              <a:latin typeface="黑体" panose="02010609060101010101" pitchFamily="49" charset="-122"/>
              <a:ea typeface="黑体" panose="02010609060101010101" pitchFamily="49" charset="-122"/>
              <a:cs typeface="+mn-ea"/>
              <a:sym typeface="+mn-lt"/>
            </a:endParaRPr>
          </a:p>
        </p:txBody>
      </p:sp>
      <p:sp>
        <p:nvSpPr>
          <p:cNvPr id="21" name="文本框 20"/>
          <p:cNvSpPr txBox="1"/>
          <p:nvPr/>
        </p:nvSpPr>
        <p:spPr>
          <a:xfrm>
            <a:off x="6837964" y="4058057"/>
            <a:ext cx="4902978" cy="1384995"/>
          </a:xfrm>
          <a:prstGeom prst="rect">
            <a:avLst/>
          </a:prstGeom>
          <a:noFill/>
          <a:ln>
            <a:noFill/>
          </a:ln>
          <a:extLst>
            <a:ext uri="{909E8E84-426E-40DD-AFC4-6F175D3DCCD1}">
              <a14:hiddenFill xmlns:a14="http://schemas.microsoft.com/office/drawing/2010/main">
                <a:solidFill>
                  <a:srgbClr val="5CA0B4"/>
                </a:solidFill>
              </a14:hiddenFill>
            </a:ext>
          </a:extLst>
        </p:spPr>
        <p:txBody>
          <a:bodyPr wrap="square" lIns="91440" tIns="45720" rIns="91440" bIns="45720" rtlCol="0">
            <a:spAutoFit/>
          </a:bodyPr>
          <a:lstStyle/>
          <a:p>
            <a:pPr marL="285750" indent="-285750">
              <a:buFont typeface="Wingdings" panose="05000000000000000000" pitchFamily="2" charset="2"/>
              <a:buChar char="Ø"/>
            </a:pPr>
            <a:r>
              <a:rPr lang="zh-CN" altLang="en-US" sz="2800" b="1" dirty="0" smtClean="0">
                <a:solidFill>
                  <a:schemeClr val="bg1"/>
                </a:solidFill>
                <a:latin typeface="黑体" panose="02010609060101010101" pitchFamily="49" charset="-122"/>
                <a:ea typeface="黑体" panose="02010609060101010101" pitchFamily="49" charset="-122"/>
                <a:cs typeface="+mn-ea"/>
                <a:sym typeface="+mn-lt"/>
              </a:rPr>
              <a:t>高计数率下发生堆积，通过率下降，相同时间内的数据可信度降低</a:t>
            </a:r>
            <a:endParaRPr lang="en-US" altLang="zh-CN" sz="2800" b="1" dirty="0">
              <a:solidFill>
                <a:schemeClr val="bg1"/>
              </a:solidFill>
              <a:latin typeface="黑体" panose="02010609060101010101" pitchFamily="49" charset="-122"/>
              <a:ea typeface="黑体" panose="02010609060101010101" pitchFamily="49" charset="-122"/>
              <a:cs typeface="+mn-ea"/>
              <a:sym typeface="+mn-lt"/>
            </a:endParaRPr>
          </a:p>
        </p:txBody>
      </p:sp>
      <p:cxnSp>
        <p:nvCxnSpPr>
          <p:cNvPr id="9" name="直接连接符 8"/>
          <p:cNvCxnSpPr/>
          <p:nvPr/>
        </p:nvCxnSpPr>
        <p:spPr>
          <a:xfrm>
            <a:off x="0" y="494590"/>
            <a:ext cx="1032638" cy="0"/>
          </a:xfrm>
          <a:prstGeom prst="line">
            <a:avLst/>
          </a:prstGeom>
          <a:ln w="38100">
            <a:solidFill>
              <a:srgbClr val="1B4367"/>
            </a:solidFill>
            <a:prstDash val="solid"/>
          </a:ln>
        </p:spPr>
        <p:style>
          <a:lnRef idx="1">
            <a:schemeClr val="accent1"/>
          </a:lnRef>
          <a:fillRef idx="0">
            <a:schemeClr val="accent1"/>
          </a:fillRef>
          <a:effectRef idx="0">
            <a:schemeClr val="accent1"/>
          </a:effectRef>
          <a:fontRef idx="minor">
            <a:schemeClr val="tx1"/>
          </a:fontRef>
        </p:style>
      </p:cxnSp>
      <p:sp>
        <p:nvSpPr>
          <p:cNvPr id="10" name="文本框 15"/>
          <p:cNvSpPr txBox="1"/>
          <p:nvPr/>
        </p:nvSpPr>
        <p:spPr>
          <a:xfrm>
            <a:off x="5229761" y="271277"/>
            <a:ext cx="1608203" cy="400110"/>
          </a:xfrm>
          <a:prstGeom prst="rect">
            <a:avLst/>
          </a:prstGeom>
          <a:noFill/>
        </p:spPr>
        <p:txBody>
          <a:bodyPr wrap="square" lIns="91440" tIns="45720" rIns="91440" bIns="45720" rtlCol="0">
            <a:spAutoFit/>
          </a:bodyPr>
          <a:lstStyle/>
          <a:p>
            <a:r>
              <a:rPr lang="zh-CN" altLang="en-US" sz="2000" b="1" dirty="0" smtClean="0">
                <a:solidFill>
                  <a:srgbClr val="1B4367">
                    <a:alpha val="30000"/>
                  </a:srgbClr>
                </a:solidFill>
                <a:latin typeface="黑体" panose="02010609060101010101" pitchFamily="49" charset="-122"/>
                <a:ea typeface="黑体" panose="02010609060101010101" pitchFamily="49" charset="-122"/>
                <a:cs typeface="+mn-ea"/>
                <a:sym typeface="+mn-lt"/>
              </a:rPr>
              <a:t>原理与实现</a:t>
            </a:r>
            <a:endParaRPr lang="zh-CN" altLang="en-US" sz="2000" b="1" dirty="0">
              <a:solidFill>
                <a:srgbClr val="1B4367">
                  <a:alpha val="30000"/>
                </a:srgbClr>
              </a:solidFill>
              <a:latin typeface="黑体" panose="02010609060101010101" pitchFamily="49" charset="-122"/>
              <a:ea typeface="黑体" panose="02010609060101010101" pitchFamily="49" charset="-122"/>
              <a:cs typeface="+mn-ea"/>
              <a:sym typeface="+mn-lt"/>
            </a:endParaRPr>
          </a:p>
        </p:txBody>
      </p:sp>
      <p:cxnSp>
        <p:nvCxnSpPr>
          <p:cNvPr id="13" name="直接连接符 12"/>
          <p:cNvCxnSpPr/>
          <p:nvPr/>
        </p:nvCxnSpPr>
        <p:spPr>
          <a:xfrm>
            <a:off x="4067586" y="493722"/>
            <a:ext cx="1043063" cy="0"/>
          </a:xfrm>
          <a:prstGeom prst="line">
            <a:avLst/>
          </a:prstGeom>
          <a:ln w="38100">
            <a:solidFill>
              <a:srgbClr val="1B4367"/>
            </a:solidFill>
            <a:prstDash val="sysDash"/>
          </a:ln>
        </p:spPr>
        <p:style>
          <a:lnRef idx="1">
            <a:schemeClr val="accent1"/>
          </a:lnRef>
          <a:fillRef idx="0">
            <a:schemeClr val="accent1"/>
          </a:fillRef>
          <a:effectRef idx="0">
            <a:schemeClr val="accent1"/>
          </a:effectRef>
          <a:fontRef idx="minor">
            <a:schemeClr val="tx1"/>
          </a:fontRef>
        </p:style>
      </p:cxnSp>
      <p:sp>
        <p:nvSpPr>
          <p:cNvPr id="20" name="文本框 15"/>
          <p:cNvSpPr txBox="1"/>
          <p:nvPr/>
        </p:nvSpPr>
        <p:spPr>
          <a:xfrm>
            <a:off x="7733337" y="269817"/>
            <a:ext cx="1302354" cy="400110"/>
          </a:xfrm>
          <a:prstGeom prst="rect">
            <a:avLst/>
          </a:prstGeom>
          <a:noFill/>
        </p:spPr>
        <p:txBody>
          <a:bodyPr wrap="square" lIns="91440" tIns="45720" rIns="91440" bIns="45720" rtlCol="0">
            <a:spAutoFit/>
          </a:bodyPr>
          <a:lstStyle/>
          <a:p>
            <a:r>
              <a:rPr lang="zh-CN" altLang="en-US" sz="2000" b="1" dirty="0" smtClean="0">
                <a:solidFill>
                  <a:srgbClr val="1B4367">
                    <a:alpha val="30000"/>
                  </a:srgbClr>
                </a:solidFill>
                <a:latin typeface="黑体" panose="02010609060101010101" pitchFamily="49" charset="-122"/>
                <a:ea typeface="黑体" panose="02010609060101010101" pitchFamily="49" charset="-122"/>
                <a:cs typeface="+mn-ea"/>
                <a:sym typeface="+mn-lt"/>
              </a:rPr>
              <a:t>测试分析</a:t>
            </a:r>
            <a:endParaRPr lang="zh-CN" altLang="en-US" sz="2000" b="1" dirty="0">
              <a:solidFill>
                <a:srgbClr val="1B4367">
                  <a:alpha val="30000"/>
                </a:srgbClr>
              </a:solidFill>
              <a:latin typeface="黑体" panose="02010609060101010101" pitchFamily="49" charset="-122"/>
              <a:ea typeface="黑体" panose="02010609060101010101" pitchFamily="49" charset="-122"/>
              <a:cs typeface="+mn-ea"/>
              <a:sym typeface="+mn-lt"/>
            </a:endParaRPr>
          </a:p>
        </p:txBody>
      </p:sp>
      <p:cxnSp>
        <p:nvCxnSpPr>
          <p:cNvPr id="22" name="直接连接符 21"/>
          <p:cNvCxnSpPr/>
          <p:nvPr/>
        </p:nvCxnSpPr>
        <p:spPr>
          <a:xfrm>
            <a:off x="6844736" y="494590"/>
            <a:ext cx="938875" cy="0"/>
          </a:xfrm>
          <a:prstGeom prst="line">
            <a:avLst/>
          </a:prstGeom>
          <a:ln w="38100">
            <a:solidFill>
              <a:srgbClr val="1B4367"/>
            </a:solidFill>
            <a:prstDash val="sysDash"/>
          </a:ln>
        </p:spPr>
        <p:style>
          <a:lnRef idx="1">
            <a:schemeClr val="accent1"/>
          </a:lnRef>
          <a:fillRef idx="0">
            <a:schemeClr val="accent1"/>
          </a:fillRef>
          <a:effectRef idx="0">
            <a:schemeClr val="accent1"/>
          </a:effectRef>
          <a:fontRef idx="minor">
            <a:schemeClr val="tx1"/>
          </a:fontRef>
        </p:style>
      </p:cxnSp>
      <p:sp>
        <p:nvSpPr>
          <p:cNvPr id="24" name="文本框 15"/>
          <p:cNvSpPr txBox="1"/>
          <p:nvPr/>
        </p:nvSpPr>
        <p:spPr>
          <a:xfrm>
            <a:off x="9497936" y="269817"/>
            <a:ext cx="1216732" cy="400110"/>
          </a:xfrm>
          <a:prstGeom prst="rect">
            <a:avLst/>
          </a:prstGeom>
          <a:noFill/>
        </p:spPr>
        <p:txBody>
          <a:bodyPr wrap="square" lIns="91440" tIns="45720" rIns="91440" bIns="45720" rtlCol="0">
            <a:spAutoFit/>
          </a:bodyPr>
          <a:lstStyle/>
          <a:p>
            <a:r>
              <a:rPr lang="zh-CN" altLang="en-US" sz="2000" b="1" dirty="0" smtClean="0">
                <a:solidFill>
                  <a:srgbClr val="1B4367">
                    <a:alpha val="30000"/>
                  </a:srgbClr>
                </a:solidFill>
                <a:latin typeface="黑体" panose="02010609060101010101" pitchFamily="49" charset="-122"/>
                <a:ea typeface="黑体" panose="02010609060101010101" pitchFamily="49" charset="-122"/>
                <a:cs typeface="+mn-ea"/>
                <a:sym typeface="+mn-lt"/>
              </a:rPr>
              <a:t>结果讨论</a:t>
            </a:r>
            <a:endParaRPr lang="zh-CN" altLang="en-US" sz="2000" b="1" dirty="0">
              <a:solidFill>
                <a:srgbClr val="1B4367">
                  <a:alpha val="30000"/>
                </a:srgbClr>
              </a:solidFill>
              <a:latin typeface="黑体" panose="02010609060101010101" pitchFamily="49" charset="-122"/>
              <a:ea typeface="黑体" panose="02010609060101010101" pitchFamily="49" charset="-122"/>
              <a:cs typeface="+mn-ea"/>
              <a:sym typeface="+mn-lt"/>
            </a:endParaRPr>
          </a:p>
        </p:txBody>
      </p:sp>
      <p:cxnSp>
        <p:nvCxnSpPr>
          <p:cNvPr id="26" name="直接连接符 25"/>
          <p:cNvCxnSpPr/>
          <p:nvPr/>
        </p:nvCxnSpPr>
        <p:spPr>
          <a:xfrm>
            <a:off x="8949296" y="494590"/>
            <a:ext cx="548640" cy="0"/>
          </a:xfrm>
          <a:prstGeom prst="line">
            <a:avLst/>
          </a:prstGeom>
          <a:ln w="38100">
            <a:solidFill>
              <a:srgbClr val="1B4367"/>
            </a:solidFill>
            <a:prstDash val="sysDash"/>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a:off x="10714668" y="494590"/>
            <a:ext cx="1492831" cy="0"/>
          </a:xfrm>
          <a:prstGeom prst="line">
            <a:avLst/>
          </a:prstGeom>
          <a:ln w="38100">
            <a:solidFill>
              <a:srgbClr val="1B4367"/>
            </a:solidFill>
            <a:prstDash val="dashDot"/>
          </a:ln>
        </p:spPr>
        <p:style>
          <a:lnRef idx="1">
            <a:schemeClr val="accent1"/>
          </a:lnRef>
          <a:fillRef idx="0">
            <a:schemeClr val="accent1"/>
          </a:fillRef>
          <a:effectRef idx="0">
            <a:schemeClr val="accent1"/>
          </a:effectRef>
          <a:fontRef idx="minor">
            <a:schemeClr val="tx1"/>
          </a:fontRef>
        </p:style>
      </p:cxnSp>
      <p:sp>
        <p:nvSpPr>
          <p:cNvPr id="28" name="矩形 27">
            <a:extLst>
              <a:ext uri="{FF2B5EF4-FFF2-40B4-BE49-F238E27FC236}">
                <a16:creationId xmlns:a16="http://schemas.microsoft.com/office/drawing/2014/main" id="{C3A9B532-8A6E-4525-9E54-CE31A9671361}"/>
              </a:ext>
            </a:extLst>
          </p:cNvPr>
          <p:cNvSpPr/>
          <p:nvPr/>
        </p:nvSpPr>
        <p:spPr>
          <a:xfrm>
            <a:off x="-1" y="6690993"/>
            <a:ext cx="12207499" cy="167008"/>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29" name="文本框 112">
            <a:extLst>
              <a:ext uri="{FF2B5EF4-FFF2-40B4-BE49-F238E27FC236}">
                <a16:creationId xmlns:a16="http://schemas.microsoft.com/office/drawing/2014/main" id="{EBF7E833-BCE1-41B2-873D-355B8AA93460}"/>
              </a:ext>
            </a:extLst>
          </p:cNvPr>
          <p:cNvSpPr txBox="1">
            <a:spLocks noChangeArrowheads="1"/>
          </p:cNvSpPr>
          <p:nvPr/>
        </p:nvSpPr>
        <p:spPr bwMode="auto">
          <a:xfrm>
            <a:off x="3238535" y="6414784"/>
            <a:ext cx="573042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9pPr>
          </a:lstStyle>
          <a:p>
            <a:pPr algn="ctr">
              <a:lnSpc>
                <a:spcPct val="100000"/>
              </a:lnSpc>
              <a:spcBef>
                <a:spcPct val="0"/>
              </a:spcBef>
              <a:buNone/>
            </a:pPr>
            <a:r>
              <a:rPr lang="en-US" altLang="zh-CN" sz="1400" dirty="0" smtClean="0">
                <a:latin typeface="华文楷体" panose="02010600040101010101" pitchFamily="2" charset="-122"/>
                <a:ea typeface="华文楷体" panose="02010600040101010101" pitchFamily="2" charset="-122"/>
              </a:rPr>
              <a:t>NED2018   —  </a:t>
            </a:r>
            <a:r>
              <a:rPr lang="zh-CN" altLang="en-US" sz="1400" dirty="0" smtClean="0">
                <a:latin typeface="华文楷体" panose="02010600040101010101" pitchFamily="2" charset="-122"/>
                <a:ea typeface="华文楷体" panose="02010600040101010101" pitchFamily="2" charset="-122"/>
              </a:rPr>
              <a:t>成都理工大学</a:t>
            </a:r>
            <a:endParaRPr lang="en-US" altLang="zh-CN" sz="1400" dirty="0">
              <a:latin typeface="华文楷体" panose="02010600040101010101" pitchFamily="2" charset="-122"/>
              <a:ea typeface="华文楷体" panose="02010600040101010101" pitchFamily="2" charset="-122"/>
            </a:endParaRPr>
          </a:p>
        </p:txBody>
      </p:sp>
      <p:pic>
        <p:nvPicPr>
          <p:cNvPr id="30" name="图片 2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7691" y="51020"/>
            <a:ext cx="885404" cy="885404"/>
          </a:xfrm>
          <a:prstGeom prst="rect">
            <a:avLst/>
          </a:prstGeom>
        </p:spPr>
      </p:pic>
    </p:spTree>
    <p:extLst>
      <p:ext uri="{BB962C8B-B14F-4D97-AF65-F5344CB8AC3E}">
        <p14:creationId xmlns:p14="http://schemas.microsoft.com/office/powerpoint/2010/main" val="102983899"/>
      </p:ext>
    </p:extLst>
  </p:cSld>
  <p:clrMapOvr>
    <a:masterClrMapping/>
  </p:clrMapOvr>
  <p:transition spd="slow" advTm="58121">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6"/>
                                        </p:tgtEl>
                                        <p:attrNameLst>
                                          <p:attrName>ppt_y</p:attrName>
                                        </p:attrNameLst>
                                      </p:cBhvr>
                                      <p:tavLst>
                                        <p:tav tm="0">
                                          <p:val>
                                            <p:strVal val="#ppt_y"/>
                                          </p:val>
                                        </p:tav>
                                        <p:tav tm="100000">
                                          <p:val>
                                            <p:strVal val="#ppt_y"/>
                                          </p:val>
                                        </p:tav>
                                      </p:tavLst>
                                    </p:anim>
                                    <p:anim calcmode="lin" valueType="num">
                                      <p:cBhvr>
                                        <p:cTn id="9" dur="500" fill="hold"/>
                                        <p:tgtEl>
                                          <p:spTgt spid="16"/>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6"/>
                                        </p:tgtEl>
                                      </p:cBhvr>
                                    </p:animEffect>
                                  </p:childTnLst>
                                </p:cTn>
                              </p:par>
                              <p:par>
                                <p:cTn id="12" presetID="22" presetClass="entr" presetSubtype="8"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300"/>
                                        <p:tgtEl>
                                          <p:spTgt spid="3"/>
                                        </p:tgtEl>
                                      </p:cBhvr>
                                    </p:animEffect>
                                  </p:childTnLst>
                                </p:cTn>
                              </p:par>
                            </p:childTnLst>
                          </p:cTn>
                        </p:par>
                        <p:par>
                          <p:cTn id="15" fill="hold">
                            <p:stCondLst>
                              <p:cond delay="800"/>
                            </p:stCondLst>
                            <p:childTnLst>
                              <p:par>
                                <p:cTn id="16" presetID="2" presetClass="entr" presetSubtype="8"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additive="base">
                                        <p:cTn id="18" dur="500" fill="hold"/>
                                        <p:tgtEl>
                                          <p:spTgt spid="18"/>
                                        </p:tgtEl>
                                        <p:attrNameLst>
                                          <p:attrName>ppt_x</p:attrName>
                                        </p:attrNameLst>
                                      </p:cBhvr>
                                      <p:tavLst>
                                        <p:tav tm="0">
                                          <p:val>
                                            <p:strVal val="0-#ppt_w/2"/>
                                          </p:val>
                                        </p:tav>
                                        <p:tav tm="100000">
                                          <p:val>
                                            <p:strVal val="#ppt_x"/>
                                          </p:val>
                                        </p:tav>
                                      </p:tavLst>
                                    </p:anim>
                                    <p:anim calcmode="lin" valueType="num">
                                      <p:cBhvr additive="base">
                                        <p:cTn id="19" dur="500" fill="hold"/>
                                        <p:tgtEl>
                                          <p:spTgt spid="18"/>
                                        </p:tgtEl>
                                        <p:attrNameLst>
                                          <p:attrName>ppt_y</p:attrName>
                                        </p:attrNameLst>
                                      </p:cBhvr>
                                      <p:tavLst>
                                        <p:tav tm="0">
                                          <p:val>
                                            <p:strVal val="#ppt_y"/>
                                          </p:val>
                                        </p:tav>
                                        <p:tav tm="100000">
                                          <p:val>
                                            <p:strVal val="#ppt_y"/>
                                          </p:val>
                                        </p:tav>
                                      </p:tavLst>
                                    </p:anim>
                                  </p:childTnLst>
                                </p:cTn>
                              </p:par>
                              <p:par>
                                <p:cTn id="20" presetID="2" presetClass="entr" presetSubtype="2" fill="hold" grpId="0" nodeType="with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additive="base">
                                        <p:cTn id="22" dur="500" fill="hold"/>
                                        <p:tgtEl>
                                          <p:spTgt spid="23"/>
                                        </p:tgtEl>
                                        <p:attrNameLst>
                                          <p:attrName>ppt_x</p:attrName>
                                        </p:attrNameLst>
                                      </p:cBhvr>
                                      <p:tavLst>
                                        <p:tav tm="0">
                                          <p:val>
                                            <p:strVal val="1+#ppt_w/2"/>
                                          </p:val>
                                        </p:tav>
                                        <p:tav tm="100000">
                                          <p:val>
                                            <p:strVal val="#ppt_x"/>
                                          </p:val>
                                        </p:tav>
                                      </p:tavLst>
                                    </p:anim>
                                    <p:anim calcmode="lin" valueType="num">
                                      <p:cBhvr additive="base">
                                        <p:cTn id="23" dur="500" fill="hold"/>
                                        <p:tgtEl>
                                          <p:spTgt spid="23"/>
                                        </p:tgtEl>
                                        <p:attrNameLst>
                                          <p:attrName>ppt_y</p:attrName>
                                        </p:attrNameLst>
                                      </p:cBhvr>
                                      <p:tavLst>
                                        <p:tav tm="0">
                                          <p:val>
                                            <p:strVal val="#ppt_y"/>
                                          </p:val>
                                        </p:tav>
                                        <p:tav tm="100000">
                                          <p:val>
                                            <p:strVal val="#ppt_y"/>
                                          </p:val>
                                        </p:tav>
                                      </p:tavLst>
                                    </p:anim>
                                  </p:childTnLst>
                                </p:cTn>
                              </p:par>
                            </p:childTnLst>
                          </p:cTn>
                        </p:par>
                        <p:par>
                          <p:cTn id="24" fill="hold">
                            <p:stCondLst>
                              <p:cond delay="1300"/>
                            </p:stCondLst>
                            <p:childTnLst>
                              <p:par>
                                <p:cTn id="25" presetID="2" presetClass="entr" presetSubtype="2"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500" fill="hold"/>
                                        <p:tgtEl>
                                          <p:spTgt spid="12"/>
                                        </p:tgtEl>
                                        <p:attrNameLst>
                                          <p:attrName>ppt_x</p:attrName>
                                        </p:attrNameLst>
                                      </p:cBhvr>
                                      <p:tavLst>
                                        <p:tav tm="0">
                                          <p:val>
                                            <p:strVal val="1+#ppt_w/2"/>
                                          </p:val>
                                        </p:tav>
                                        <p:tav tm="100000">
                                          <p:val>
                                            <p:strVal val="#ppt_x"/>
                                          </p:val>
                                        </p:tav>
                                      </p:tavLst>
                                    </p:anim>
                                    <p:anim calcmode="lin" valueType="num">
                                      <p:cBhvr additive="base">
                                        <p:cTn id="28" dur="500" fill="hold"/>
                                        <p:tgtEl>
                                          <p:spTgt spid="12"/>
                                        </p:tgtEl>
                                        <p:attrNameLst>
                                          <p:attrName>ppt_y</p:attrName>
                                        </p:attrNameLst>
                                      </p:cBhvr>
                                      <p:tavLst>
                                        <p:tav tm="0">
                                          <p:val>
                                            <p:strVal val="#ppt_y"/>
                                          </p:val>
                                        </p:tav>
                                        <p:tav tm="100000">
                                          <p:val>
                                            <p:strVal val="#ppt_y"/>
                                          </p:val>
                                        </p:tav>
                                      </p:tavLst>
                                    </p:anim>
                                  </p:childTnLst>
                                </p:cTn>
                              </p:par>
                            </p:childTnLst>
                          </p:cTn>
                        </p:par>
                        <p:par>
                          <p:cTn id="29" fill="hold">
                            <p:stCondLst>
                              <p:cond delay="1800"/>
                            </p:stCondLst>
                            <p:childTnLst>
                              <p:par>
                                <p:cTn id="30" presetID="2" presetClass="entr" presetSubtype="2" fill="hold" grpId="0" nodeType="afterEffect">
                                  <p:stCondLst>
                                    <p:cond delay="0"/>
                                  </p:stCondLst>
                                  <p:childTnLst>
                                    <p:set>
                                      <p:cBhvr>
                                        <p:cTn id="31" dur="1" fill="hold">
                                          <p:stCondLst>
                                            <p:cond delay="0"/>
                                          </p:stCondLst>
                                        </p:cTn>
                                        <p:tgtEl>
                                          <p:spTgt spid="19"/>
                                        </p:tgtEl>
                                        <p:attrNameLst>
                                          <p:attrName>style.visibility</p:attrName>
                                        </p:attrNameLst>
                                      </p:cBhvr>
                                      <p:to>
                                        <p:strVal val="visible"/>
                                      </p:to>
                                    </p:set>
                                    <p:anim calcmode="lin" valueType="num">
                                      <p:cBhvr additive="base">
                                        <p:cTn id="32" dur="500" fill="hold"/>
                                        <p:tgtEl>
                                          <p:spTgt spid="19"/>
                                        </p:tgtEl>
                                        <p:attrNameLst>
                                          <p:attrName>ppt_x</p:attrName>
                                        </p:attrNameLst>
                                      </p:cBhvr>
                                      <p:tavLst>
                                        <p:tav tm="0">
                                          <p:val>
                                            <p:strVal val="1+#ppt_w/2"/>
                                          </p:val>
                                        </p:tav>
                                        <p:tav tm="100000">
                                          <p:val>
                                            <p:strVal val="#ppt_x"/>
                                          </p:val>
                                        </p:tav>
                                      </p:tavLst>
                                    </p:anim>
                                    <p:anim calcmode="lin" valueType="num">
                                      <p:cBhvr additive="base">
                                        <p:cTn id="33" dur="500" fill="hold"/>
                                        <p:tgtEl>
                                          <p:spTgt spid="19"/>
                                        </p:tgtEl>
                                        <p:attrNameLst>
                                          <p:attrName>ppt_y</p:attrName>
                                        </p:attrNameLst>
                                      </p:cBhvr>
                                      <p:tavLst>
                                        <p:tav tm="0">
                                          <p:val>
                                            <p:strVal val="#ppt_y"/>
                                          </p:val>
                                        </p:tav>
                                        <p:tav tm="100000">
                                          <p:val>
                                            <p:strVal val="#ppt_y"/>
                                          </p:val>
                                        </p:tav>
                                      </p:tavLst>
                                    </p:anim>
                                  </p:childTnLst>
                                </p:cTn>
                              </p:par>
                            </p:childTnLst>
                          </p:cTn>
                        </p:par>
                        <p:par>
                          <p:cTn id="34" fill="hold">
                            <p:stCondLst>
                              <p:cond delay="2300"/>
                            </p:stCondLst>
                            <p:childTnLst>
                              <p:par>
                                <p:cTn id="35" presetID="2" presetClass="entr" presetSubtype="2"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 calcmode="lin" valueType="num">
                                      <p:cBhvr additive="base">
                                        <p:cTn id="37" dur="500" fill="hold"/>
                                        <p:tgtEl>
                                          <p:spTgt spid="21"/>
                                        </p:tgtEl>
                                        <p:attrNameLst>
                                          <p:attrName>ppt_x</p:attrName>
                                        </p:attrNameLst>
                                      </p:cBhvr>
                                      <p:tavLst>
                                        <p:tav tm="0">
                                          <p:val>
                                            <p:strVal val="1+#ppt_w/2"/>
                                          </p:val>
                                        </p:tav>
                                        <p:tav tm="100000">
                                          <p:val>
                                            <p:strVal val="#ppt_x"/>
                                          </p:val>
                                        </p:tav>
                                      </p:tavLst>
                                    </p:anim>
                                    <p:anim calcmode="lin" valueType="num">
                                      <p:cBhvr additive="base">
                                        <p:cTn id="38" dur="500" fill="hold"/>
                                        <p:tgtEl>
                                          <p:spTgt spid="21"/>
                                        </p:tgtEl>
                                        <p:attrNameLst>
                                          <p:attrName>ppt_y</p:attrName>
                                        </p:attrNameLst>
                                      </p:cBhvr>
                                      <p:tavLst>
                                        <p:tav tm="0">
                                          <p:val>
                                            <p:strVal val="#ppt_y"/>
                                          </p:val>
                                        </p:tav>
                                        <p:tav tm="100000">
                                          <p:val>
                                            <p:strVal val="#ppt_y"/>
                                          </p:val>
                                        </p:tav>
                                      </p:tavLst>
                                    </p:anim>
                                  </p:childTnLst>
                                </p:cTn>
                              </p:par>
                              <p:par>
                                <p:cTn id="39" presetID="22" presetClass="entr" presetSubtype="8" fill="hold" nodeType="with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wipe(left)">
                                      <p:cBhvr>
                                        <p:cTn id="41" dur="300"/>
                                        <p:tgtEl>
                                          <p:spTgt spid="9"/>
                                        </p:tgtEl>
                                      </p:cBhvr>
                                    </p:animEffect>
                                  </p:childTnLst>
                                </p:cTn>
                              </p:par>
                              <p:par>
                                <p:cTn id="42" presetID="41" presetClass="entr" presetSubtype="0" fill="hold" grpId="0" nodeType="withEffect">
                                  <p:stCondLst>
                                    <p:cond delay="0"/>
                                  </p:stCondLst>
                                  <p:iterate type="lt">
                                    <p:tmPct val="10000"/>
                                  </p:iterate>
                                  <p:childTnLst>
                                    <p:set>
                                      <p:cBhvr>
                                        <p:cTn id="43" dur="1" fill="hold">
                                          <p:stCondLst>
                                            <p:cond delay="0"/>
                                          </p:stCondLst>
                                        </p:cTn>
                                        <p:tgtEl>
                                          <p:spTgt spid="10"/>
                                        </p:tgtEl>
                                        <p:attrNameLst>
                                          <p:attrName>style.visibility</p:attrName>
                                        </p:attrNameLst>
                                      </p:cBhvr>
                                      <p:to>
                                        <p:strVal val="visible"/>
                                      </p:to>
                                    </p:set>
                                    <p:anim calcmode="lin" valueType="num">
                                      <p:cBhvr>
                                        <p:cTn id="44"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45" dur="500" fill="hold"/>
                                        <p:tgtEl>
                                          <p:spTgt spid="10"/>
                                        </p:tgtEl>
                                        <p:attrNameLst>
                                          <p:attrName>ppt_y</p:attrName>
                                        </p:attrNameLst>
                                      </p:cBhvr>
                                      <p:tavLst>
                                        <p:tav tm="0">
                                          <p:val>
                                            <p:strVal val="#ppt_y"/>
                                          </p:val>
                                        </p:tav>
                                        <p:tav tm="100000">
                                          <p:val>
                                            <p:strVal val="#ppt_y"/>
                                          </p:val>
                                        </p:tav>
                                      </p:tavLst>
                                    </p:anim>
                                    <p:anim calcmode="lin" valueType="num">
                                      <p:cBhvr>
                                        <p:cTn id="46"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47"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48" dur="500" tmFilter="0,0; .5, 1; 1, 1"/>
                                        <p:tgtEl>
                                          <p:spTgt spid="10"/>
                                        </p:tgtEl>
                                      </p:cBhvr>
                                    </p:animEffect>
                                  </p:childTnLst>
                                </p:cTn>
                              </p:par>
                              <p:par>
                                <p:cTn id="49" presetID="22" presetClass="entr" presetSubtype="8" fill="hold" nodeType="with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left)">
                                      <p:cBhvr>
                                        <p:cTn id="51" dur="300"/>
                                        <p:tgtEl>
                                          <p:spTgt spid="13"/>
                                        </p:tgtEl>
                                      </p:cBhvr>
                                    </p:animEffect>
                                  </p:childTnLst>
                                </p:cTn>
                              </p:par>
                              <p:par>
                                <p:cTn id="52" presetID="41" presetClass="entr" presetSubtype="0" fill="hold" grpId="0" nodeType="withEffect">
                                  <p:stCondLst>
                                    <p:cond delay="0"/>
                                  </p:stCondLst>
                                  <p:iterate type="lt">
                                    <p:tmPct val="10000"/>
                                  </p:iterate>
                                  <p:childTnLst>
                                    <p:set>
                                      <p:cBhvr>
                                        <p:cTn id="53" dur="1" fill="hold">
                                          <p:stCondLst>
                                            <p:cond delay="0"/>
                                          </p:stCondLst>
                                        </p:cTn>
                                        <p:tgtEl>
                                          <p:spTgt spid="20"/>
                                        </p:tgtEl>
                                        <p:attrNameLst>
                                          <p:attrName>style.visibility</p:attrName>
                                        </p:attrNameLst>
                                      </p:cBhvr>
                                      <p:to>
                                        <p:strVal val="visible"/>
                                      </p:to>
                                    </p:set>
                                    <p:anim calcmode="lin" valueType="num">
                                      <p:cBhvr>
                                        <p:cTn id="54" dur="500" fill="hold"/>
                                        <p:tgtEl>
                                          <p:spTgt spid="20"/>
                                        </p:tgtEl>
                                        <p:attrNameLst>
                                          <p:attrName>ppt_x</p:attrName>
                                        </p:attrNameLst>
                                      </p:cBhvr>
                                      <p:tavLst>
                                        <p:tav tm="0">
                                          <p:val>
                                            <p:strVal val="#ppt_x"/>
                                          </p:val>
                                        </p:tav>
                                        <p:tav tm="50000">
                                          <p:val>
                                            <p:strVal val="#ppt_x+.1"/>
                                          </p:val>
                                        </p:tav>
                                        <p:tav tm="100000">
                                          <p:val>
                                            <p:strVal val="#ppt_x"/>
                                          </p:val>
                                        </p:tav>
                                      </p:tavLst>
                                    </p:anim>
                                    <p:anim calcmode="lin" valueType="num">
                                      <p:cBhvr>
                                        <p:cTn id="55" dur="500" fill="hold"/>
                                        <p:tgtEl>
                                          <p:spTgt spid="20"/>
                                        </p:tgtEl>
                                        <p:attrNameLst>
                                          <p:attrName>ppt_y</p:attrName>
                                        </p:attrNameLst>
                                      </p:cBhvr>
                                      <p:tavLst>
                                        <p:tav tm="0">
                                          <p:val>
                                            <p:strVal val="#ppt_y"/>
                                          </p:val>
                                        </p:tav>
                                        <p:tav tm="100000">
                                          <p:val>
                                            <p:strVal val="#ppt_y"/>
                                          </p:val>
                                        </p:tav>
                                      </p:tavLst>
                                    </p:anim>
                                    <p:anim calcmode="lin" valueType="num">
                                      <p:cBhvr>
                                        <p:cTn id="56" dur="500" fill="hold"/>
                                        <p:tgtEl>
                                          <p:spTgt spid="20"/>
                                        </p:tgtEl>
                                        <p:attrNameLst>
                                          <p:attrName>ppt_h</p:attrName>
                                        </p:attrNameLst>
                                      </p:cBhvr>
                                      <p:tavLst>
                                        <p:tav tm="0">
                                          <p:val>
                                            <p:strVal val="#ppt_h/10"/>
                                          </p:val>
                                        </p:tav>
                                        <p:tav tm="50000">
                                          <p:val>
                                            <p:strVal val="#ppt_h+.01"/>
                                          </p:val>
                                        </p:tav>
                                        <p:tav tm="100000">
                                          <p:val>
                                            <p:strVal val="#ppt_h"/>
                                          </p:val>
                                        </p:tav>
                                      </p:tavLst>
                                    </p:anim>
                                    <p:anim calcmode="lin" valueType="num">
                                      <p:cBhvr>
                                        <p:cTn id="57" dur="500" fill="hold"/>
                                        <p:tgtEl>
                                          <p:spTgt spid="20"/>
                                        </p:tgtEl>
                                        <p:attrNameLst>
                                          <p:attrName>ppt_w</p:attrName>
                                        </p:attrNameLst>
                                      </p:cBhvr>
                                      <p:tavLst>
                                        <p:tav tm="0">
                                          <p:val>
                                            <p:strVal val="#ppt_w/10"/>
                                          </p:val>
                                        </p:tav>
                                        <p:tav tm="50000">
                                          <p:val>
                                            <p:strVal val="#ppt_w+.01"/>
                                          </p:val>
                                        </p:tav>
                                        <p:tav tm="100000">
                                          <p:val>
                                            <p:strVal val="#ppt_w"/>
                                          </p:val>
                                        </p:tav>
                                      </p:tavLst>
                                    </p:anim>
                                    <p:animEffect transition="in" filter="fade">
                                      <p:cBhvr>
                                        <p:cTn id="58" dur="500" tmFilter="0,0; .5, 1; 1, 1"/>
                                        <p:tgtEl>
                                          <p:spTgt spid="20"/>
                                        </p:tgtEl>
                                      </p:cBhvr>
                                    </p:animEffect>
                                  </p:childTnLst>
                                </p:cTn>
                              </p:par>
                              <p:par>
                                <p:cTn id="59" presetID="22" presetClass="entr" presetSubtype="8" fill="hold" nodeType="withEffect">
                                  <p:stCondLst>
                                    <p:cond delay="0"/>
                                  </p:stCondLst>
                                  <p:childTnLst>
                                    <p:set>
                                      <p:cBhvr>
                                        <p:cTn id="60" dur="1" fill="hold">
                                          <p:stCondLst>
                                            <p:cond delay="0"/>
                                          </p:stCondLst>
                                        </p:cTn>
                                        <p:tgtEl>
                                          <p:spTgt spid="22"/>
                                        </p:tgtEl>
                                        <p:attrNameLst>
                                          <p:attrName>style.visibility</p:attrName>
                                        </p:attrNameLst>
                                      </p:cBhvr>
                                      <p:to>
                                        <p:strVal val="visible"/>
                                      </p:to>
                                    </p:set>
                                    <p:animEffect transition="in" filter="wipe(left)">
                                      <p:cBhvr>
                                        <p:cTn id="61" dur="300"/>
                                        <p:tgtEl>
                                          <p:spTgt spid="22"/>
                                        </p:tgtEl>
                                      </p:cBhvr>
                                    </p:animEffect>
                                  </p:childTnLst>
                                </p:cTn>
                              </p:par>
                              <p:par>
                                <p:cTn id="62" presetID="41" presetClass="entr" presetSubtype="0" fill="hold" grpId="0" nodeType="withEffect">
                                  <p:stCondLst>
                                    <p:cond delay="0"/>
                                  </p:stCondLst>
                                  <p:iterate type="lt">
                                    <p:tmPct val="10000"/>
                                  </p:iterate>
                                  <p:childTnLst>
                                    <p:set>
                                      <p:cBhvr>
                                        <p:cTn id="63" dur="1" fill="hold">
                                          <p:stCondLst>
                                            <p:cond delay="0"/>
                                          </p:stCondLst>
                                        </p:cTn>
                                        <p:tgtEl>
                                          <p:spTgt spid="24"/>
                                        </p:tgtEl>
                                        <p:attrNameLst>
                                          <p:attrName>style.visibility</p:attrName>
                                        </p:attrNameLst>
                                      </p:cBhvr>
                                      <p:to>
                                        <p:strVal val="visible"/>
                                      </p:to>
                                    </p:set>
                                    <p:anim calcmode="lin" valueType="num">
                                      <p:cBhvr>
                                        <p:cTn id="64" dur="500" fill="hold"/>
                                        <p:tgtEl>
                                          <p:spTgt spid="24"/>
                                        </p:tgtEl>
                                        <p:attrNameLst>
                                          <p:attrName>ppt_x</p:attrName>
                                        </p:attrNameLst>
                                      </p:cBhvr>
                                      <p:tavLst>
                                        <p:tav tm="0">
                                          <p:val>
                                            <p:strVal val="#ppt_x"/>
                                          </p:val>
                                        </p:tav>
                                        <p:tav tm="50000">
                                          <p:val>
                                            <p:strVal val="#ppt_x+.1"/>
                                          </p:val>
                                        </p:tav>
                                        <p:tav tm="100000">
                                          <p:val>
                                            <p:strVal val="#ppt_x"/>
                                          </p:val>
                                        </p:tav>
                                      </p:tavLst>
                                    </p:anim>
                                    <p:anim calcmode="lin" valueType="num">
                                      <p:cBhvr>
                                        <p:cTn id="65" dur="500" fill="hold"/>
                                        <p:tgtEl>
                                          <p:spTgt spid="24"/>
                                        </p:tgtEl>
                                        <p:attrNameLst>
                                          <p:attrName>ppt_y</p:attrName>
                                        </p:attrNameLst>
                                      </p:cBhvr>
                                      <p:tavLst>
                                        <p:tav tm="0">
                                          <p:val>
                                            <p:strVal val="#ppt_y"/>
                                          </p:val>
                                        </p:tav>
                                        <p:tav tm="100000">
                                          <p:val>
                                            <p:strVal val="#ppt_y"/>
                                          </p:val>
                                        </p:tav>
                                      </p:tavLst>
                                    </p:anim>
                                    <p:anim calcmode="lin" valueType="num">
                                      <p:cBhvr>
                                        <p:cTn id="66" dur="500" fill="hold"/>
                                        <p:tgtEl>
                                          <p:spTgt spid="24"/>
                                        </p:tgtEl>
                                        <p:attrNameLst>
                                          <p:attrName>ppt_h</p:attrName>
                                        </p:attrNameLst>
                                      </p:cBhvr>
                                      <p:tavLst>
                                        <p:tav tm="0">
                                          <p:val>
                                            <p:strVal val="#ppt_h/10"/>
                                          </p:val>
                                        </p:tav>
                                        <p:tav tm="50000">
                                          <p:val>
                                            <p:strVal val="#ppt_h+.01"/>
                                          </p:val>
                                        </p:tav>
                                        <p:tav tm="100000">
                                          <p:val>
                                            <p:strVal val="#ppt_h"/>
                                          </p:val>
                                        </p:tav>
                                      </p:tavLst>
                                    </p:anim>
                                    <p:anim calcmode="lin" valueType="num">
                                      <p:cBhvr>
                                        <p:cTn id="67" dur="500" fill="hold"/>
                                        <p:tgtEl>
                                          <p:spTgt spid="24"/>
                                        </p:tgtEl>
                                        <p:attrNameLst>
                                          <p:attrName>ppt_w</p:attrName>
                                        </p:attrNameLst>
                                      </p:cBhvr>
                                      <p:tavLst>
                                        <p:tav tm="0">
                                          <p:val>
                                            <p:strVal val="#ppt_w/10"/>
                                          </p:val>
                                        </p:tav>
                                        <p:tav tm="50000">
                                          <p:val>
                                            <p:strVal val="#ppt_w+.01"/>
                                          </p:val>
                                        </p:tav>
                                        <p:tav tm="100000">
                                          <p:val>
                                            <p:strVal val="#ppt_w"/>
                                          </p:val>
                                        </p:tav>
                                      </p:tavLst>
                                    </p:anim>
                                    <p:animEffect transition="in" filter="fade">
                                      <p:cBhvr>
                                        <p:cTn id="68" dur="500" tmFilter="0,0; .5, 1; 1, 1"/>
                                        <p:tgtEl>
                                          <p:spTgt spid="24"/>
                                        </p:tgtEl>
                                      </p:cBhvr>
                                    </p:animEffect>
                                  </p:childTnLst>
                                </p:cTn>
                              </p:par>
                              <p:par>
                                <p:cTn id="69" presetID="22" presetClass="entr" presetSubtype="8"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wipe(left)">
                                      <p:cBhvr>
                                        <p:cTn id="71" dur="300"/>
                                        <p:tgtEl>
                                          <p:spTgt spid="26"/>
                                        </p:tgtEl>
                                      </p:cBhvr>
                                    </p:animEffect>
                                  </p:childTnLst>
                                </p:cTn>
                              </p:par>
                              <p:par>
                                <p:cTn id="72" presetID="22" presetClass="entr" presetSubtype="8" fill="hold" nodeType="with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wipe(left)">
                                      <p:cBhvr>
                                        <p:cTn id="74" dur="3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autoUpdateAnimBg="0"/>
      <p:bldP spid="12" grpId="0"/>
      <p:bldP spid="18" grpId="0" animBg="1" autoUpdateAnimBg="0"/>
      <p:bldP spid="16" grpId="0"/>
      <p:bldP spid="19" grpId="0"/>
      <p:bldP spid="21" grpId="0"/>
      <p:bldP spid="10" grpId="0"/>
      <p:bldP spid="20" grpId="0"/>
      <p:bldP spid="2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93" name="TextBox 13"/>
          <p:cNvSpPr txBox="1"/>
          <p:nvPr/>
        </p:nvSpPr>
        <p:spPr>
          <a:xfrm>
            <a:off x="216787" y="1152766"/>
            <a:ext cx="5251006" cy="369332"/>
          </a:xfrm>
          <a:prstGeom prst="rect">
            <a:avLst/>
          </a:prstGeom>
          <a:noFill/>
          <a:ln w="9525">
            <a:noFill/>
            <a:miter/>
          </a:ln>
        </p:spPr>
        <p:txBody>
          <a:bodyPr wrap="square" lIns="0" tIns="0" rIns="0" bIns="0">
            <a:spAutoFit/>
          </a:bodyPr>
          <a:lstStyle/>
          <a:p>
            <a:pPr defTabSz="911203">
              <a:spcBef>
                <a:spcPct val="20000"/>
              </a:spcBef>
            </a:pPr>
            <a:r>
              <a:rPr lang="zh-CN" altLang="en-US" sz="2400" b="1" dirty="0" smtClean="0">
                <a:solidFill>
                  <a:srgbClr val="1B4367"/>
                </a:solidFill>
                <a:latin typeface="黑体" panose="02010609060101010101" pitchFamily="49" charset="-122"/>
                <a:ea typeface="黑体" panose="02010609060101010101" pitchFamily="49" charset="-122"/>
                <a:cs typeface="+mn-ea"/>
                <a:sym typeface="+mn-lt"/>
              </a:rPr>
              <a:t>基于电荷灵敏前置放大器的数字化谱仪</a:t>
            </a:r>
            <a:endParaRPr lang="zh-CN" altLang="en-US" sz="2400" b="1" dirty="0">
              <a:solidFill>
                <a:srgbClr val="1B4367"/>
              </a:solidFill>
              <a:latin typeface="黑体" panose="02010609060101010101" pitchFamily="49" charset="-122"/>
              <a:ea typeface="黑体" panose="02010609060101010101" pitchFamily="49" charset="-122"/>
              <a:cs typeface="+mn-ea"/>
              <a:sym typeface="+mn-lt"/>
            </a:endParaRPr>
          </a:p>
        </p:txBody>
      </p:sp>
      <p:sp>
        <p:nvSpPr>
          <p:cNvPr id="20494" name="TextBox 13"/>
          <p:cNvSpPr txBox="1"/>
          <p:nvPr/>
        </p:nvSpPr>
        <p:spPr>
          <a:xfrm>
            <a:off x="374542" y="1642375"/>
            <a:ext cx="5131736" cy="1384995"/>
          </a:xfrm>
          <a:prstGeom prst="rect">
            <a:avLst/>
          </a:prstGeom>
          <a:noFill/>
          <a:ln w="9525">
            <a:noFill/>
            <a:miter/>
          </a:ln>
        </p:spPr>
        <p:txBody>
          <a:bodyPr wrap="square" lIns="0" tIns="0" rIns="0" bIns="0">
            <a:spAutoFit/>
          </a:bodyPr>
          <a:lstStyle/>
          <a:p>
            <a:pPr marL="457200" indent="-457200">
              <a:lnSpc>
                <a:spcPct val="150000"/>
              </a:lnSpc>
              <a:buFont typeface="Wingdings" panose="05000000000000000000" pitchFamily="2" charset="2"/>
              <a:buChar char="Ø"/>
            </a:pPr>
            <a:r>
              <a:rPr lang="zh-CN" altLang="en-US" sz="2000" dirty="0" smtClean="0">
                <a:solidFill>
                  <a:schemeClr val="tx1">
                    <a:lumMod val="75000"/>
                    <a:lumOff val="25000"/>
                  </a:schemeClr>
                </a:solidFill>
                <a:cs typeface="+mn-ea"/>
                <a:sym typeface="+mn-lt"/>
              </a:rPr>
              <a:t>采用电荷灵敏前放进行前端放大</a:t>
            </a:r>
            <a:endParaRPr lang="en-US" altLang="zh-CN" sz="2000" dirty="0" smtClean="0">
              <a:solidFill>
                <a:schemeClr val="tx1">
                  <a:lumMod val="75000"/>
                  <a:lumOff val="25000"/>
                </a:schemeClr>
              </a:solidFill>
              <a:cs typeface="+mn-ea"/>
              <a:sym typeface="+mn-lt"/>
            </a:endParaRPr>
          </a:p>
          <a:p>
            <a:pPr marL="457200" indent="-457200">
              <a:lnSpc>
                <a:spcPct val="150000"/>
              </a:lnSpc>
              <a:buFont typeface="Wingdings" panose="05000000000000000000" pitchFamily="2" charset="2"/>
              <a:buChar char="Ø"/>
            </a:pPr>
            <a:r>
              <a:rPr lang="zh-CN" altLang="en-US" sz="2000" dirty="0" smtClean="0">
                <a:solidFill>
                  <a:schemeClr val="tx1">
                    <a:lumMod val="75000"/>
                    <a:lumOff val="25000"/>
                  </a:schemeClr>
                </a:solidFill>
                <a:cs typeface="+mn-ea"/>
                <a:sym typeface="+mn-lt"/>
              </a:rPr>
              <a:t>进行数字成型获得不同脉冲的幅度信息</a:t>
            </a:r>
            <a:endParaRPr lang="en-US" altLang="zh-CN" sz="2000" dirty="0" smtClean="0">
              <a:solidFill>
                <a:schemeClr val="tx1">
                  <a:lumMod val="75000"/>
                  <a:lumOff val="25000"/>
                </a:schemeClr>
              </a:solidFill>
              <a:cs typeface="+mn-ea"/>
              <a:sym typeface="+mn-lt"/>
            </a:endParaRPr>
          </a:p>
          <a:p>
            <a:pPr marL="457200" indent="-457200">
              <a:lnSpc>
                <a:spcPct val="150000"/>
              </a:lnSpc>
              <a:buFont typeface="Wingdings" panose="05000000000000000000" pitchFamily="2" charset="2"/>
              <a:buChar char="Ø"/>
            </a:pPr>
            <a:r>
              <a:rPr lang="zh-CN" altLang="en-US" sz="2000" dirty="0" smtClean="0">
                <a:solidFill>
                  <a:schemeClr val="tx1">
                    <a:lumMod val="75000"/>
                    <a:lumOff val="25000"/>
                  </a:schemeClr>
                </a:solidFill>
                <a:cs typeface="+mn-ea"/>
                <a:sym typeface="+mn-lt"/>
              </a:rPr>
              <a:t>获取幅度信息准确，要求极高能量分辨率</a:t>
            </a:r>
            <a:endParaRPr lang="zh-CN" altLang="en-US" sz="2000" dirty="0">
              <a:solidFill>
                <a:schemeClr val="tx1">
                  <a:lumMod val="75000"/>
                  <a:lumOff val="25000"/>
                </a:schemeClr>
              </a:solidFill>
              <a:cs typeface="+mn-ea"/>
              <a:sym typeface="+mn-lt"/>
            </a:endParaRPr>
          </a:p>
        </p:txBody>
      </p:sp>
      <p:sp>
        <p:nvSpPr>
          <p:cNvPr id="31" name="TextBox 13"/>
          <p:cNvSpPr txBox="1"/>
          <p:nvPr/>
        </p:nvSpPr>
        <p:spPr>
          <a:xfrm>
            <a:off x="216787" y="3352834"/>
            <a:ext cx="5384445" cy="369332"/>
          </a:xfrm>
          <a:prstGeom prst="rect">
            <a:avLst/>
          </a:prstGeom>
          <a:noFill/>
          <a:ln w="9525">
            <a:noFill/>
            <a:miter/>
          </a:ln>
        </p:spPr>
        <p:txBody>
          <a:bodyPr wrap="square" lIns="0" tIns="0" rIns="0" bIns="0">
            <a:spAutoFit/>
          </a:bodyPr>
          <a:lstStyle/>
          <a:p>
            <a:pPr defTabSz="911203">
              <a:spcBef>
                <a:spcPct val="20000"/>
              </a:spcBef>
            </a:pPr>
            <a:r>
              <a:rPr lang="zh-CN" altLang="en-US" sz="2400" b="1" dirty="0" smtClean="0">
                <a:solidFill>
                  <a:srgbClr val="1B4367"/>
                </a:solidFill>
                <a:latin typeface="黑体" panose="02010609060101010101" pitchFamily="49" charset="-122"/>
                <a:ea typeface="黑体" panose="02010609060101010101" pitchFamily="49" charset="-122"/>
                <a:cs typeface="+mn-ea"/>
                <a:sym typeface="+mn-lt"/>
              </a:rPr>
              <a:t>基于电流脉冲前置放大器的数字化谱仪</a:t>
            </a:r>
            <a:endParaRPr lang="zh-CN" altLang="en-US" sz="2400" b="1" dirty="0">
              <a:solidFill>
                <a:srgbClr val="1B4367"/>
              </a:solidFill>
              <a:latin typeface="黑体" panose="02010609060101010101" pitchFamily="49" charset="-122"/>
              <a:ea typeface="黑体" panose="02010609060101010101" pitchFamily="49" charset="-122"/>
              <a:cs typeface="+mn-ea"/>
              <a:sym typeface="+mn-lt"/>
            </a:endParaRPr>
          </a:p>
        </p:txBody>
      </p:sp>
      <p:sp>
        <p:nvSpPr>
          <p:cNvPr id="32" name="TextBox 13"/>
          <p:cNvSpPr txBox="1"/>
          <p:nvPr/>
        </p:nvSpPr>
        <p:spPr>
          <a:xfrm>
            <a:off x="374542" y="4047630"/>
            <a:ext cx="5703533" cy="2308324"/>
          </a:xfrm>
          <a:prstGeom prst="rect">
            <a:avLst/>
          </a:prstGeom>
          <a:noFill/>
          <a:ln w="9525">
            <a:noFill/>
            <a:miter/>
          </a:ln>
        </p:spPr>
        <p:txBody>
          <a:bodyPr wrap="square" lIns="0" tIns="0" rIns="0" bIns="0">
            <a:spAutoFit/>
          </a:bodyPr>
          <a:lstStyle/>
          <a:p>
            <a:pPr marL="457200" indent="-457200">
              <a:lnSpc>
                <a:spcPct val="150000"/>
              </a:lnSpc>
              <a:buFont typeface="Wingdings" panose="05000000000000000000" pitchFamily="2" charset="2"/>
              <a:buChar char="Ø"/>
            </a:pPr>
            <a:r>
              <a:rPr lang="zh-CN" altLang="en-US" sz="2000" dirty="0" smtClean="0">
                <a:solidFill>
                  <a:schemeClr val="tx1">
                    <a:lumMod val="75000"/>
                    <a:lumOff val="25000"/>
                  </a:schemeClr>
                </a:solidFill>
                <a:cs typeface="+mn-ea"/>
                <a:sym typeface="+mn-lt"/>
              </a:rPr>
              <a:t>采用电流灵敏前置放大器进行前端放大，</a:t>
            </a:r>
            <a:endParaRPr lang="en-US" altLang="zh-CN" sz="2000" dirty="0" smtClean="0">
              <a:solidFill>
                <a:schemeClr val="tx1">
                  <a:lumMod val="75000"/>
                  <a:lumOff val="25000"/>
                </a:schemeClr>
              </a:solidFill>
              <a:cs typeface="+mn-ea"/>
              <a:sym typeface="+mn-lt"/>
            </a:endParaRPr>
          </a:p>
          <a:p>
            <a:pPr marL="457200" indent="-457200">
              <a:lnSpc>
                <a:spcPct val="150000"/>
              </a:lnSpc>
              <a:buFont typeface="Wingdings" panose="05000000000000000000" pitchFamily="2" charset="2"/>
              <a:buChar char="Ø"/>
            </a:pPr>
            <a:r>
              <a:rPr lang="zh-CN" altLang="en-US" sz="2000" dirty="0" smtClean="0">
                <a:solidFill>
                  <a:schemeClr val="tx1">
                    <a:lumMod val="75000"/>
                    <a:lumOff val="25000"/>
                  </a:schemeClr>
                </a:solidFill>
                <a:cs typeface="+mn-ea"/>
                <a:sym typeface="+mn-lt"/>
              </a:rPr>
              <a:t>进行数字电荷积分获得粒子能量信息</a:t>
            </a:r>
            <a:endParaRPr lang="en-US" altLang="zh-CN" sz="2000" dirty="0" smtClean="0">
              <a:solidFill>
                <a:schemeClr val="tx1">
                  <a:lumMod val="75000"/>
                  <a:lumOff val="25000"/>
                </a:schemeClr>
              </a:solidFill>
              <a:cs typeface="+mn-ea"/>
              <a:sym typeface="+mn-lt"/>
            </a:endParaRPr>
          </a:p>
          <a:p>
            <a:pPr marL="457200" indent="-457200">
              <a:lnSpc>
                <a:spcPct val="150000"/>
              </a:lnSpc>
              <a:buFont typeface="Wingdings" panose="05000000000000000000" pitchFamily="2" charset="2"/>
              <a:buChar char="Ø"/>
            </a:pPr>
            <a:r>
              <a:rPr lang="zh-CN" altLang="en-US" sz="2000" dirty="0" smtClean="0">
                <a:solidFill>
                  <a:schemeClr val="tx1">
                    <a:lumMod val="75000"/>
                    <a:lumOff val="25000"/>
                  </a:schemeClr>
                </a:solidFill>
                <a:cs typeface="+mn-ea"/>
                <a:sym typeface="+mn-lt"/>
              </a:rPr>
              <a:t>堆积概率低，系统死时间小，脉冲通过率高</a:t>
            </a:r>
            <a:endParaRPr lang="en-US" altLang="zh-CN" sz="2000" dirty="0" smtClean="0">
              <a:solidFill>
                <a:schemeClr val="tx1">
                  <a:lumMod val="75000"/>
                  <a:lumOff val="25000"/>
                </a:schemeClr>
              </a:solidFill>
              <a:cs typeface="+mn-ea"/>
              <a:sym typeface="+mn-lt"/>
            </a:endParaRPr>
          </a:p>
          <a:p>
            <a:pPr marL="457200" indent="-457200">
              <a:lnSpc>
                <a:spcPct val="150000"/>
              </a:lnSpc>
              <a:buFont typeface="Wingdings" panose="05000000000000000000" pitchFamily="2" charset="2"/>
              <a:buChar char="Ø"/>
            </a:pPr>
            <a:r>
              <a:rPr lang="zh-CN" altLang="en-US" sz="2000" dirty="0" smtClean="0">
                <a:solidFill>
                  <a:schemeClr val="tx1">
                    <a:lumMod val="75000"/>
                    <a:lumOff val="25000"/>
                  </a:schemeClr>
                </a:solidFill>
                <a:cs typeface="+mn-ea"/>
                <a:sym typeface="+mn-lt"/>
              </a:rPr>
              <a:t>电压波形与探测器电流相同</a:t>
            </a:r>
            <a:endParaRPr lang="en-US" altLang="zh-CN" sz="2000" dirty="0" smtClean="0">
              <a:solidFill>
                <a:schemeClr val="tx1">
                  <a:lumMod val="75000"/>
                  <a:lumOff val="25000"/>
                </a:schemeClr>
              </a:solidFill>
              <a:cs typeface="+mn-ea"/>
              <a:sym typeface="+mn-lt"/>
            </a:endParaRPr>
          </a:p>
          <a:p>
            <a:pPr marL="457200" indent="-457200">
              <a:lnSpc>
                <a:spcPct val="150000"/>
              </a:lnSpc>
              <a:buFont typeface="Wingdings" panose="05000000000000000000" pitchFamily="2" charset="2"/>
              <a:buChar char="Ø"/>
            </a:pPr>
            <a:r>
              <a:rPr lang="zh-CN" altLang="en-US" sz="2000" dirty="0" smtClean="0">
                <a:solidFill>
                  <a:schemeClr val="tx1">
                    <a:lumMod val="75000"/>
                    <a:lumOff val="25000"/>
                  </a:schemeClr>
                </a:solidFill>
                <a:cs typeface="+mn-ea"/>
                <a:sym typeface="+mn-lt"/>
              </a:rPr>
              <a:t>主要用于快测量系统与时间测量系统</a:t>
            </a:r>
            <a:endParaRPr lang="zh-CN" altLang="en-US" sz="2000" dirty="0">
              <a:solidFill>
                <a:schemeClr val="tx1">
                  <a:lumMod val="75000"/>
                  <a:lumOff val="25000"/>
                </a:schemeClr>
              </a:solidFill>
              <a:cs typeface="+mn-ea"/>
              <a:sym typeface="+mn-lt"/>
            </a:endParaRPr>
          </a:p>
        </p:txBody>
      </p:sp>
      <p:sp>
        <p:nvSpPr>
          <p:cNvPr id="28" name="矩形 27">
            <a:extLst>
              <a:ext uri="{FF2B5EF4-FFF2-40B4-BE49-F238E27FC236}">
                <a16:creationId xmlns:a16="http://schemas.microsoft.com/office/drawing/2014/main" id="{C3A9B532-8A6E-4525-9E54-CE31A9671361}"/>
              </a:ext>
            </a:extLst>
          </p:cNvPr>
          <p:cNvSpPr/>
          <p:nvPr/>
        </p:nvSpPr>
        <p:spPr>
          <a:xfrm>
            <a:off x="-1" y="6690993"/>
            <a:ext cx="12207499" cy="167008"/>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34" name="文本框 33"/>
          <p:cNvSpPr txBox="1"/>
          <p:nvPr/>
        </p:nvSpPr>
        <p:spPr>
          <a:xfrm>
            <a:off x="1032638" y="168670"/>
            <a:ext cx="3386962" cy="584775"/>
          </a:xfrm>
          <a:prstGeom prst="rect">
            <a:avLst/>
          </a:prstGeom>
          <a:noFill/>
        </p:spPr>
        <p:txBody>
          <a:bodyPr wrap="square" lIns="91440" tIns="45720" rIns="91440" bIns="45720" rtlCol="0">
            <a:spAutoFit/>
          </a:bodyPr>
          <a:lstStyle/>
          <a:p>
            <a:r>
              <a:rPr lang="zh-CN" altLang="en-US" sz="3200" b="1" dirty="0" smtClean="0">
                <a:solidFill>
                  <a:srgbClr val="1B4367"/>
                </a:solidFill>
                <a:latin typeface="黑体" panose="02010609060101010101" pitchFamily="49" charset="-122"/>
                <a:ea typeface="黑体" panose="02010609060101010101" pitchFamily="49" charset="-122"/>
                <a:cs typeface="+mn-ea"/>
                <a:sym typeface="+mn-lt"/>
              </a:rPr>
              <a:t>研究背景及意义</a:t>
            </a:r>
            <a:endParaRPr lang="zh-CN" altLang="en-US" sz="3200" b="1" dirty="0">
              <a:solidFill>
                <a:srgbClr val="1B4367"/>
              </a:solidFill>
              <a:latin typeface="黑体" panose="02010609060101010101" pitchFamily="49" charset="-122"/>
              <a:ea typeface="黑体" panose="02010609060101010101" pitchFamily="49" charset="-122"/>
              <a:cs typeface="+mn-ea"/>
              <a:sym typeface="+mn-lt"/>
            </a:endParaRPr>
          </a:p>
        </p:txBody>
      </p:sp>
      <p:cxnSp>
        <p:nvCxnSpPr>
          <p:cNvPr id="35" name="直接连接符 34"/>
          <p:cNvCxnSpPr/>
          <p:nvPr/>
        </p:nvCxnSpPr>
        <p:spPr>
          <a:xfrm>
            <a:off x="1032638" y="876556"/>
            <a:ext cx="640345" cy="0"/>
          </a:xfrm>
          <a:prstGeom prst="line">
            <a:avLst/>
          </a:prstGeom>
          <a:ln w="9525">
            <a:solidFill>
              <a:srgbClr val="1B4367"/>
            </a:solidFill>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a:off x="0" y="494590"/>
            <a:ext cx="1032638" cy="0"/>
          </a:xfrm>
          <a:prstGeom prst="line">
            <a:avLst/>
          </a:prstGeom>
          <a:ln w="38100">
            <a:solidFill>
              <a:srgbClr val="1B4367"/>
            </a:solidFill>
            <a:prstDash val="solid"/>
          </a:ln>
        </p:spPr>
        <p:style>
          <a:lnRef idx="1">
            <a:schemeClr val="accent1"/>
          </a:lnRef>
          <a:fillRef idx="0">
            <a:schemeClr val="accent1"/>
          </a:fillRef>
          <a:effectRef idx="0">
            <a:schemeClr val="accent1"/>
          </a:effectRef>
          <a:fontRef idx="minor">
            <a:schemeClr val="tx1"/>
          </a:fontRef>
        </p:style>
      </p:cxnSp>
      <p:sp>
        <p:nvSpPr>
          <p:cNvPr id="37" name="文本框 15"/>
          <p:cNvSpPr txBox="1"/>
          <p:nvPr/>
        </p:nvSpPr>
        <p:spPr>
          <a:xfrm>
            <a:off x="5228619" y="293667"/>
            <a:ext cx="1510111" cy="400110"/>
          </a:xfrm>
          <a:prstGeom prst="rect">
            <a:avLst/>
          </a:prstGeom>
          <a:noFill/>
        </p:spPr>
        <p:txBody>
          <a:bodyPr wrap="square" lIns="91440" tIns="45720" rIns="91440" bIns="45720" rtlCol="0">
            <a:spAutoFit/>
          </a:bodyPr>
          <a:lstStyle/>
          <a:p>
            <a:r>
              <a:rPr lang="zh-CN" altLang="en-US" sz="2000" b="1" dirty="0" smtClean="0">
                <a:solidFill>
                  <a:srgbClr val="1B4367">
                    <a:alpha val="30000"/>
                  </a:srgbClr>
                </a:solidFill>
                <a:latin typeface="黑体" panose="02010609060101010101" pitchFamily="49" charset="-122"/>
                <a:ea typeface="黑体" panose="02010609060101010101" pitchFamily="49" charset="-122"/>
                <a:cs typeface="+mn-ea"/>
                <a:sym typeface="+mn-lt"/>
              </a:rPr>
              <a:t>原理与实现</a:t>
            </a:r>
            <a:endParaRPr lang="zh-CN" altLang="en-US" sz="2000" b="1" dirty="0">
              <a:solidFill>
                <a:srgbClr val="1B4367">
                  <a:alpha val="30000"/>
                </a:srgbClr>
              </a:solidFill>
              <a:latin typeface="黑体" panose="02010609060101010101" pitchFamily="49" charset="-122"/>
              <a:ea typeface="黑体" panose="02010609060101010101" pitchFamily="49" charset="-122"/>
              <a:cs typeface="+mn-ea"/>
              <a:sym typeface="+mn-lt"/>
            </a:endParaRPr>
          </a:p>
        </p:txBody>
      </p:sp>
      <p:cxnSp>
        <p:nvCxnSpPr>
          <p:cNvPr id="38" name="直接连接符 37"/>
          <p:cNvCxnSpPr/>
          <p:nvPr/>
        </p:nvCxnSpPr>
        <p:spPr>
          <a:xfrm>
            <a:off x="4067586" y="493722"/>
            <a:ext cx="1043063" cy="0"/>
          </a:xfrm>
          <a:prstGeom prst="line">
            <a:avLst/>
          </a:prstGeom>
          <a:ln w="38100">
            <a:solidFill>
              <a:srgbClr val="1B4367"/>
            </a:solidFill>
            <a:prstDash val="sysDash"/>
          </a:ln>
        </p:spPr>
        <p:style>
          <a:lnRef idx="1">
            <a:schemeClr val="accent1"/>
          </a:lnRef>
          <a:fillRef idx="0">
            <a:schemeClr val="accent1"/>
          </a:fillRef>
          <a:effectRef idx="0">
            <a:schemeClr val="accent1"/>
          </a:effectRef>
          <a:fontRef idx="minor">
            <a:schemeClr val="tx1"/>
          </a:fontRef>
        </p:style>
      </p:cxnSp>
      <p:sp>
        <p:nvSpPr>
          <p:cNvPr id="39" name="文本框 15"/>
          <p:cNvSpPr txBox="1"/>
          <p:nvPr/>
        </p:nvSpPr>
        <p:spPr>
          <a:xfrm>
            <a:off x="7733337" y="269817"/>
            <a:ext cx="1302354" cy="400110"/>
          </a:xfrm>
          <a:prstGeom prst="rect">
            <a:avLst/>
          </a:prstGeom>
          <a:noFill/>
        </p:spPr>
        <p:txBody>
          <a:bodyPr wrap="square" lIns="91440" tIns="45720" rIns="91440" bIns="45720" rtlCol="0">
            <a:spAutoFit/>
          </a:bodyPr>
          <a:lstStyle/>
          <a:p>
            <a:r>
              <a:rPr lang="zh-CN" altLang="en-US" sz="2000" b="1" dirty="0" smtClean="0">
                <a:solidFill>
                  <a:srgbClr val="1B4367">
                    <a:alpha val="30000"/>
                  </a:srgbClr>
                </a:solidFill>
                <a:latin typeface="黑体" panose="02010609060101010101" pitchFamily="49" charset="-122"/>
                <a:ea typeface="黑体" panose="02010609060101010101" pitchFamily="49" charset="-122"/>
                <a:cs typeface="+mn-ea"/>
                <a:sym typeface="+mn-lt"/>
              </a:rPr>
              <a:t>测试分析</a:t>
            </a:r>
            <a:endParaRPr lang="zh-CN" altLang="en-US" sz="2000" b="1" dirty="0">
              <a:solidFill>
                <a:srgbClr val="1B4367">
                  <a:alpha val="30000"/>
                </a:srgbClr>
              </a:solidFill>
              <a:latin typeface="黑体" panose="02010609060101010101" pitchFamily="49" charset="-122"/>
              <a:ea typeface="黑体" panose="02010609060101010101" pitchFamily="49" charset="-122"/>
              <a:cs typeface="+mn-ea"/>
              <a:sym typeface="+mn-lt"/>
            </a:endParaRPr>
          </a:p>
        </p:txBody>
      </p:sp>
      <p:cxnSp>
        <p:nvCxnSpPr>
          <p:cNvPr id="40" name="直接连接符 39"/>
          <p:cNvCxnSpPr/>
          <p:nvPr/>
        </p:nvCxnSpPr>
        <p:spPr>
          <a:xfrm>
            <a:off x="6844736" y="494590"/>
            <a:ext cx="938875" cy="0"/>
          </a:xfrm>
          <a:prstGeom prst="line">
            <a:avLst/>
          </a:prstGeom>
          <a:ln w="38100">
            <a:solidFill>
              <a:srgbClr val="1B4367"/>
            </a:solidFill>
            <a:prstDash val="sysDash"/>
          </a:ln>
        </p:spPr>
        <p:style>
          <a:lnRef idx="1">
            <a:schemeClr val="accent1"/>
          </a:lnRef>
          <a:fillRef idx="0">
            <a:schemeClr val="accent1"/>
          </a:fillRef>
          <a:effectRef idx="0">
            <a:schemeClr val="accent1"/>
          </a:effectRef>
          <a:fontRef idx="minor">
            <a:schemeClr val="tx1"/>
          </a:fontRef>
        </p:style>
      </p:cxnSp>
      <p:sp>
        <p:nvSpPr>
          <p:cNvPr id="41" name="文本框 15"/>
          <p:cNvSpPr txBox="1"/>
          <p:nvPr/>
        </p:nvSpPr>
        <p:spPr>
          <a:xfrm>
            <a:off x="9497936" y="269817"/>
            <a:ext cx="1216732" cy="400110"/>
          </a:xfrm>
          <a:prstGeom prst="rect">
            <a:avLst/>
          </a:prstGeom>
          <a:noFill/>
        </p:spPr>
        <p:txBody>
          <a:bodyPr wrap="square" lIns="91440" tIns="45720" rIns="91440" bIns="45720" rtlCol="0">
            <a:spAutoFit/>
          </a:bodyPr>
          <a:lstStyle/>
          <a:p>
            <a:r>
              <a:rPr lang="zh-CN" altLang="en-US" sz="2000" b="1" dirty="0" smtClean="0">
                <a:solidFill>
                  <a:srgbClr val="1B4367">
                    <a:alpha val="30000"/>
                  </a:srgbClr>
                </a:solidFill>
                <a:latin typeface="黑体" panose="02010609060101010101" pitchFamily="49" charset="-122"/>
                <a:ea typeface="黑体" panose="02010609060101010101" pitchFamily="49" charset="-122"/>
                <a:cs typeface="+mn-ea"/>
                <a:sym typeface="+mn-lt"/>
              </a:rPr>
              <a:t>结果讨论</a:t>
            </a:r>
            <a:endParaRPr lang="zh-CN" altLang="en-US" sz="2000" b="1" dirty="0">
              <a:solidFill>
                <a:srgbClr val="1B4367">
                  <a:alpha val="30000"/>
                </a:srgbClr>
              </a:solidFill>
              <a:latin typeface="黑体" panose="02010609060101010101" pitchFamily="49" charset="-122"/>
              <a:ea typeface="黑体" panose="02010609060101010101" pitchFamily="49" charset="-122"/>
              <a:cs typeface="+mn-ea"/>
              <a:sym typeface="+mn-lt"/>
            </a:endParaRPr>
          </a:p>
        </p:txBody>
      </p:sp>
      <p:cxnSp>
        <p:nvCxnSpPr>
          <p:cNvPr id="42" name="直接连接符 41"/>
          <p:cNvCxnSpPr/>
          <p:nvPr/>
        </p:nvCxnSpPr>
        <p:spPr>
          <a:xfrm>
            <a:off x="8949296" y="494590"/>
            <a:ext cx="548640" cy="0"/>
          </a:xfrm>
          <a:prstGeom prst="line">
            <a:avLst/>
          </a:prstGeom>
          <a:ln w="38100">
            <a:solidFill>
              <a:srgbClr val="1B4367"/>
            </a:solidFill>
            <a:prstDash val="sysDash"/>
          </a:ln>
        </p:spPr>
        <p:style>
          <a:lnRef idx="1">
            <a:schemeClr val="accent1"/>
          </a:lnRef>
          <a:fillRef idx="0">
            <a:schemeClr val="accent1"/>
          </a:fillRef>
          <a:effectRef idx="0">
            <a:schemeClr val="accent1"/>
          </a:effectRef>
          <a:fontRef idx="minor">
            <a:schemeClr val="tx1"/>
          </a:fontRef>
        </p:style>
      </p:cxnSp>
      <p:cxnSp>
        <p:nvCxnSpPr>
          <p:cNvPr id="43" name="直接连接符 42"/>
          <p:cNvCxnSpPr/>
          <p:nvPr/>
        </p:nvCxnSpPr>
        <p:spPr>
          <a:xfrm>
            <a:off x="10714668" y="494590"/>
            <a:ext cx="1492831" cy="0"/>
          </a:xfrm>
          <a:prstGeom prst="line">
            <a:avLst/>
          </a:prstGeom>
          <a:ln w="38100">
            <a:solidFill>
              <a:srgbClr val="1B4367"/>
            </a:solidFill>
            <a:prstDash val="dashDot"/>
          </a:ln>
        </p:spPr>
        <p:style>
          <a:lnRef idx="1">
            <a:schemeClr val="accent1"/>
          </a:lnRef>
          <a:fillRef idx="0">
            <a:schemeClr val="accent1"/>
          </a:fillRef>
          <a:effectRef idx="0">
            <a:schemeClr val="accent1"/>
          </a:effectRef>
          <a:fontRef idx="minor">
            <a:schemeClr val="tx1"/>
          </a:fontRef>
        </p:style>
      </p:cxnSp>
      <p:pic>
        <p:nvPicPr>
          <p:cNvPr id="44" name="图片 4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7691" y="51020"/>
            <a:ext cx="885404" cy="885404"/>
          </a:xfrm>
          <a:prstGeom prst="rect">
            <a:avLst/>
          </a:prstGeom>
        </p:spPr>
      </p:pic>
      <p:sp>
        <p:nvSpPr>
          <p:cNvPr id="25" name="文本框 112">
            <a:extLst>
              <a:ext uri="{FF2B5EF4-FFF2-40B4-BE49-F238E27FC236}">
                <a16:creationId xmlns:a16="http://schemas.microsoft.com/office/drawing/2014/main" id="{EBF7E833-BCE1-41B2-873D-355B8AA93460}"/>
              </a:ext>
            </a:extLst>
          </p:cNvPr>
          <p:cNvSpPr txBox="1">
            <a:spLocks noChangeArrowheads="1"/>
          </p:cNvSpPr>
          <p:nvPr/>
        </p:nvSpPr>
        <p:spPr bwMode="auto">
          <a:xfrm>
            <a:off x="3238535" y="6414784"/>
            <a:ext cx="573042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9pPr>
          </a:lstStyle>
          <a:p>
            <a:pPr algn="ctr">
              <a:lnSpc>
                <a:spcPct val="100000"/>
              </a:lnSpc>
              <a:spcBef>
                <a:spcPct val="0"/>
              </a:spcBef>
              <a:buNone/>
            </a:pPr>
            <a:r>
              <a:rPr lang="en-US" altLang="zh-CN" sz="1400" dirty="0" smtClean="0">
                <a:latin typeface="华文楷体" panose="02010600040101010101" pitchFamily="2" charset="-122"/>
                <a:ea typeface="华文楷体" panose="02010600040101010101" pitchFamily="2" charset="-122"/>
              </a:rPr>
              <a:t>NED2018   —  </a:t>
            </a:r>
            <a:r>
              <a:rPr lang="zh-CN" altLang="en-US" sz="1400" dirty="0" smtClean="0">
                <a:latin typeface="华文楷体" panose="02010600040101010101" pitchFamily="2" charset="-122"/>
                <a:ea typeface="华文楷体" panose="02010600040101010101" pitchFamily="2" charset="-122"/>
              </a:rPr>
              <a:t>成都理工大学</a:t>
            </a:r>
            <a:endParaRPr lang="en-US" altLang="zh-CN" sz="1400" dirty="0">
              <a:latin typeface="华文楷体" panose="02010600040101010101" pitchFamily="2" charset="-122"/>
              <a:ea typeface="华文楷体" panose="02010600040101010101" pitchFamily="2" charset="-122"/>
            </a:endParaRPr>
          </a:p>
        </p:txBody>
      </p:sp>
      <p:grpSp>
        <p:nvGrpSpPr>
          <p:cNvPr id="70" name="组合 63555"/>
          <p:cNvGrpSpPr>
            <a:grpSpLocks/>
          </p:cNvGrpSpPr>
          <p:nvPr/>
        </p:nvGrpSpPr>
        <p:grpSpPr bwMode="auto">
          <a:xfrm>
            <a:off x="9546320" y="2070272"/>
            <a:ext cx="2409440" cy="598466"/>
            <a:chOff x="5330997" y="2313537"/>
            <a:chExt cx="2409355" cy="598688"/>
          </a:xfrm>
        </p:grpSpPr>
        <p:sp>
          <p:nvSpPr>
            <p:cNvPr id="77" name="Line 113"/>
            <p:cNvSpPr>
              <a:spLocks noChangeShapeType="1"/>
            </p:cNvSpPr>
            <p:nvPr/>
          </p:nvSpPr>
          <p:spPr bwMode="auto">
            <a:xfrm>
              <a:off x="5418758" y="2912225"/>
              <a:ext cx="53065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78" name="Freeform 112"/>
            <p:cNvSpPr>
              <a:spLocks/>
            </p:cNvSpPr>
            <p:nvPr/>
          </p:nvSpPr>
          <p:spPr bwMode="auto">
            <a:xfrm rot="10800000" flipH="1">
              <a:off x="5949408" y="2313537"/>
              <a:ext cx="1328666" cy="598687"/>
            </a:xfrm>
            <a:custGeom>
              <a:avLst/>
              <a:gdLst>
                <a:gd name="T0" fmla="*/ 0 w 726"/>
                <a:gd name="T1" fmla="*/ 0 h 159"/>
                <a:gd name="T2" fmla="*/ 2147483647 w 726"/>
                <a:gd name="T3" fmla="*/ 2147483647 h 159"/>
                <a:gd name="T4" fmla="*/ 2147483647 w 726"/>
                <a:gd name="T5" fmla="*/ 2147483647 h 159"/>
                <a:gd name="T6" fmla="*/ 0 60000 65536"/>
                <a:gd name="T7" fmla="*/ 0 60000 65536"/>
                <a:gd name="T8" fmla="*/ 0 60000 65536"/>
                <a:gd name="T9" fmla="*/ 0 w 726"/>
                <a:gd name="T10" fmla="*/ 0 h 159"/>
                <a:gd name="T11" fmla="*/ 726 w 726"/>
                <a:gd name="T12" fmla="*/ 159 h 159"/>
              </a:gdLst>
              <a:ahLst/>
              <a:cxnLst>
                <a:cxn ang="T6">
                  <a:pos x="T0" y="T1"/>
                </a:cxn>
                <a:cxn ang="T7">
                  <a:pos x="T2" y="T3"/>
                </a:cxn>
                <a:cxn ang="T8">
                  <a:pos x="T4" y="T5"/>
                </a:cxn>
              </a:cxnLst>
              <a:rect l="T9" t="T10" r="T11" b="T12"/>
              <a:pathLst>
                <a:path w="726" h="159">
                  <a:moveTo>
                    <a:pt x="0" y="0"/>
                  </a:moveTo>
                  <a:cubicBezTo>
                    <a:pt x="53" y="56"/>
                    <a:pt x="106" y="113"/>
                    <a:pt x="227" y="136"/>
                  </a:cubicBezTo>
                  <a:cubicBezTo>
                    <a:pt x="348" y="159"/>
                    <a:pt x="643" y="136"/>
                    <a:pt x="726" y="136"/>
                  </a:cubicBez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79" name="Line 111"/>
            <p:cNvSpPr>
              <a:spLocks noChangeShapeType="1"/>
            </p:cNvSpPr>
            <p:nvPr/>
          </p:nvSpPr>
          <p:spPr bwMode="auto">
            <a:xfrm>
              <a:off x="5949408" y="2912225"/>
              <a:ext cx="1238864" cy="0"/>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0" name="Text Box 110"/>
            <p:cNvSpPr txBox="1">
              <a:spLocks noChangeArrowheads="1"/>
            </p:cNvSpPr>
            <p:nvPr/>
          </p:nvSpPr>
          <p:spPr bwMode="auto">
            <a:xfrm>
              <a:off x="6657622" y="2486842"/>
              <a:ext cx="1082730" cy="421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494" tIns="34747" rIns="69494" bIns="34747"/>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en-US" altLang="zh-CN" sz="1600" i="1" dirty="0" err="1">
                  <a:solidFill>
                    <a:srgbClr val="000000"/>
                  </a:solidFill>
                  <a:latin typeface="Times New Roman" panose="02020603050405020304" pitchFamily="18" charset="0"/>
                  <a:cs typeface="Times New Roman" panose="02020603050405020304" pitchFamily="18" charset="0"/>
                </a:rPr>
                <a:t>V</a:t>
              </a:r>
              <a:r>
                <a:rPr lang="en-US" altLang="zh-CN" sz="1600" baseline="-30000" dirty="0" err="1">
                  <a:solidFill>
                    <a:srgbClr val="000000"/>
                  </a:solidFill>
                  <a:latin typeface="Times New Roman" panose="02020603050405020304" pitchFamily="18" charset="0"/>
                  <a:cs typeface="Times New Roman" panose="02020603050405020304" pitchFamily="18" charset="0"/>
                </a:rPr>
                <a:t>oM</a:t>
              </a:r>
              <a:r>
                <a:rPr lang="en-US" altLang="zh-CN" sz="1600" dirty="0">
                  <a:solidFill>
                    <a:srgbClr val="000000"/>
                  </a:solidFill>
                  <a:latin typeface="Times New Roman" panose="02020603050405020304" pitchFamily="18" charset="0"/>
                  <a:cs typeface="Times New Roman" panose="02020603050405020304" pitchFamily="18" charset="0"/>
                </a:rPr>
                <a:t>= </a:t>
              </a:r>
              <a:r>
                <a:rPr lang="en-US" altLang="zh-CN" sz="1600" i="1" dirty="0">
                  <a:solidFill>
                    <a:srgbClr val="000000"/>
                  </a:solidFill>
                  <a:latin typeface="Times New Roman" panose="02020603050405020304" pitchFamily="18" charset="0"/>
                  <a:cs typeface="Times New Roman" panose="02020603050405020304" pitchFamily="18" charset="0"/>
                </a:rPr>
                <a:t>Q</a:t>
              </a:r>
              <a:r>
                <a:rPr lang="en-US" altLang="zh-CN" sz="1600" dirty="0">
                  <a:solidFill>
                    <a:srgbClr val="000000"/>
                  </a:solidFill>
                  <a:latin typeface="Times New Roman" panose="02020603050405020304" pitchFamily="18" charset="0"/>
                  <a:cs typeface="Times New Roman" panose="02020603050405020304" pitchFamily="18" charset="0"/>
                </a:rPr>
                <a:t>/</a:t>
              </a:r>
              <a:r>
                <a:rPr lang="en-US" altLang="zh-CN" sz="1600" i="1" dirty="0" err="1">
                  <a:solidFill>
                    <a:srgbClr val="000000"/>
                  </a:solidFill>
                  <a:latin typeface="Times New Roman" panose="02020603050405020304" pitchFamily="18" charset="0"/>
                  <a:cs typeface="Times New Roman" panose="02020603050405020304" pitchFamily="18" charset="0"/>
                </a:rPr>
                <a:t>C</a:t>
              </a:r>
              <a:r>
                <a:rPr lang="en-US" altLang="zh-CN" sz="1600" baseline="-30000" dirty="0" err="1">
                  <a:solidFill>
                    <a:srgbClr val="000000"/>
                  </a:solidFill>
                  <a:latin typeface="Times New Roman" panose="02020603050405020304" pitchFamily="18" charset="0"/>
                  <a:cs typeface="Times New Roman" panose="02020603050405020304" pitchFamily="18" charset="0"/>
                </a:rPr>
                <a:t>f</a:t>
              </a:r>
              <a:endParaRPr lang="en-US" altLang="zh-CN" sz="1600" dirty="0">
                <a:latin typeface="Times New Roman" panose="02020603050405020304" pitchFamily="18" charset="0"/>
                <a:cs typeface="Times New Roman" panose="02020603050405020304" pitchFamily="18" charset="0"/>
              </a:endParaRPr>
            </a:p>
          </p:txBody>
        </p:sp>
        <p:sp>
          <p:nvSpPr>
            <p:cNvPr id="81" name="Line 109"/>
            <p:cNvSpPr>
              <a:spLocks noChangeShapeType="1"/>
            </p:cNvSpPr>
            <p:nvPr/>
          </p:nvSpPr>
          <p:spPr bwMode="auto">
            <a:xfrm flipV="1">
              <a:off x="6745383" y="2313537"/>
              <a:ext cx="0" cy="256018"/>
            </a:xfrm>
            <a:prstGeom prst="line">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82" name="Line 108"/>
            <p:cNvSpPr>
              <a:spLocks noChangeShapeType="1"/>
            </p:cNvSpPr>
            <p:nvPr/>
          </p:nvSpPr>
          <p:spPr bwMode="auto">
            <a:xfrm>
              <a:off x="6745383" y="2740890"/>
              <a:ext cx="0" cy="171335"/>
            </a:xfrm>
            <a:prstGeom prst="line">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83" name="Text Box 107"/>
            <p:cNvSpPr txBox="1">
              <a:spLocks noChangeArrowheads="1"/>
            </p:cNvSpPr>
            <p:nvPr/>
          </p:nvSpPr>
          <p:spPr bwMode="auto">
            <a:xfrm>
              <a:off x="5330997" y="2400190"/>
              <a:ext cx="656169" cy="361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494" tIns="34747" rIns="69494" bIns="34747"/>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en-US" altLang="zh-CN" sz="1600" i="1">
                  <a:solidFill>
                    <a:srgbClr val="000000"/>
                  </a:solidFill>
                  <a:latin typeface="Times New Roman" panose="02020603050405020304" pitchFamily="18" charset="0"/>
                  <a:cs typeface="Times New Roman" panose="02020603050405020304" pitchFamily="18" charset="0"/>
                </a:rPr>
                <a:t>v</a:t>
              </a:r>
              <a:r>
                <a:rPr lang="en-US" altLang="zh-CN" sz="1600" baseline="-30000">
                  <a:solidFill>
                    <a:srgbClr val="000000"/>
                  </a:solidFill>
                  <a:latin typeface="Times New Roman" panose="02020603050405020304" pitchFamily="18" charset="0"/>
                  <a:cs typeface="Times New Roman" panose="02020603050405020304" pitchFamily="18" charset="0"/>
                </a:rPr>
                <a:t>o</a:t>
              </a:r>
              <a:r>
                <a:rPr lang="en-US" altLang="zh-CN" sz="1600">
                  <a:solidFill>
                    <a:srgbClr val="000000"/>
                  </a:solidFill>
                  <a:latin typeface="Times New Roman" panose="02020603050405020304" pitchFamily="18" charset="0"/>
                  <a:cs typeface="Times New Roman" panose="02020603050405020304" pitchFamily="18" charset="0"/>
                </a:rPr>
                <a:t>(</a:t>
              </a:r>
              <a:r>
                <a:rPr lang="en-US" altLang="zh-CN" sz="1600" i="1">
                  <a:solidFill>
                    <a:srgbClr val="000000"/>
                  </a:solidFill>
                  <a:latin typeface="Times New Roman" panose="02020603050405020304" pitchFamily="18" charset="0"/>
                  <a:cs typeface="Times New Roman" panose="02020603050405020304" pitchFamily="18" charset="0"/>
                </a:rPr>
                <a:t>t</a:t>
              </a:r>
              <a:r>
                <a:rPr lang="en-US" altLang="zh-CN" sz="1600">
                  <a:solidFill>
                    <a:srgbClr val="000000"/>
                  </a:solidFill>
                  <a:latin typeface="Times New Roman" panose="02020603050405020304" pitchFamily="18" charset="0"/>
                  <a:cs typeface="Times New Roman" panose="02020603050405020304" pitchFamily="18" charset="0"/>
                </a:rPr>
                <a:t>)</a:t>
              </a:r>
              <a:endParaRPr lang="en-US" altLang="zh-CN" sz="1600">
                <a:latin typeface="Times New Roman" panose="02020603050405020304" pitchFamily="18" charset="0"/>
                <a:cs typeface="Times New Roman" panose="02020603050405020304" pitchFamily="18" charset="0"/>
              </a:endParaRPr>
            </a:p>
          </p:txBody>
        </p:sp>
      </p:grpSp>
      <p:grpSp>
        <p:nvGrpSpPr>
          <p:cNvPr id="2" name="组合 1"/>
          <p:cNvGrpSpPr/>
          <p:nvPr/>
        </p:nvGrpSpPr>
        <p:grpSpPr>
          <a:xfrm>
            <a:off x="6007397" y="962177"/>
            <a:ext cx="4708525" cy="2219325"/>
            <a:chOff x="6007397" y="962177"/>
            <a:chExt cx="4708525" cy="2219325"/>
          </a:xfrm>
        </p:grpSpPr>
        <p:sp>
          <p:nvSpPr>
            <p:cNvPr id="27" name="Oval 153"/>
            <p:cNvSpPr>
              <a:spLocks noChangeArrowheads="1"/>
            </p:cNvSpPr>
            <p:nvPr/>
          </p:nvSpPr>
          <p:spPr bwMode="auto">
            <a:xfrm>
              <a:off x="6628109" y="2157564"/>
              <a:ext cx="352425" cy="342900"/>
            </a:xfrm>
            <a:prstGeom prst="ellipse">
              <a:avLst/>
            </a:pr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latin typeface="Calibri" panose="020F0502020204030204" pitchFamily="34" charset="0"/>
              </a:endParaRPr>
            </a:p>
          </p:txBody>
        </p:sp>
        <p:sp>
          <p:nvSpPr>
            <p:cNvPr id="30" name="Oval 152"/>
            <p:cNvSpPr>
              <a:spLocks noChangeArrowheads="1"/>
            </p:cNvSpPr>
            <p:nvPr/>
          </p:nvSpPr>
          <p:spPr bwMode="auto">
            <a:xfrm>
              <a:off x="6628109" y="2329014"/>
              <a:ext cx="352425" cy="342900"/>
            </a:xfrm>
            <a:prstGeom prst="ellipse">
              <a:avLst/>
            </a:pr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latin typeface="Calibri" panose="020F0502020204030204" pitchFamily="34" charset="0"/>
              </a:endParaRPr>
            </a:p>
          </p:txBody>
        </p:sp>
        <p:sp>
          <p:nvSpPr>
            <p:cNvPr id="33" name="Line 151"/>
            <p:cNvSpPr>
              <a:spLocks noChangeShapeType="1"/>
            </p:cNvSpPr>
            <p:nvPr/>
          </p:nvSpPr>
          <p:spPr bwMode="auto">
            <a:xfrm flipV="1">
              <a:off x="6805909" y="1817839"/>
              <a:ext cx="0" cy="339725"/>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45" name="Line 150"/>
            <p:cNvSpPr>
              <a:spLocks noChangeShapeType="1"/>
            </p:cNvSpPr>
            <p:nvPr/>
          </p:nvSpPr>
          <p:spPr bwMode="auto">
            <a:xfrm>
              <a:off x="6805909" y="1817839"/>
              <a:ext cx="1768475"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46" name="Line 149"/>
            <p:cNvSpPr>
              <a:spLocks noChangeShapeType="1"/>
            </p:cNvSpPr>
            <p:nvPr/>
          </p:nvSpPr>
          <p:spPr bwMode="auto">
            <a:xfrm>
              <a:off x="7775872" y="2327427"/>
              <a:ext cx="26670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47" name="Line 148"/>
            <p:cNvSpPr>
              <a:spLocks noChangeShapeType="1"/>
            </p:cNvSpPr>
            <p:nvPr/>
          </p:nvSpPr>
          <p:spPr bwMode="auto">
            <a:xfrm>
              <a:off x="7775872" y="2413152"/>
              <a:ext cx="26670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48" name="Line 147"/>
            <p:cNvSpPr>
              <a:spLocks noChangeShapeType="1"/>
            </p:cNvSpPr>
            <p:nvPr/>
          </p:nvSpPr>
          <p:spPr bwMode="auto">
            <a:xfrm flipH="1">
              <a:off x="7952084" y="1816252"/>
              <a:ext cx="1588" cy="511175"/>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49" name="Line 146"/>
            <p:cNvSpPr>
              <a:spLocks noChangeShapeType="1"/>
            </p:cNvSpPr>
            <p:nvPr/>
          </p:nvSpPr>
          <p:spPr bwMode="auto">
            <a:xfrm>
              <a:off x="7952084" y="2413152"/>
              <a:ext cx="1588" cy="59690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50" name="Line 145"/>
            <p:cNvSpPr>
              <a:spLocks noChangeShapeType="1"/>
            </p:cNvSpPr>
            <p:nvPr/>
          </p:nvSpPr>
          <p:spPr bwMode="auto">
            <a:xfrm>
              <a:off x="6805909" y="2671914"/>
              <a:ext cx="0" cy="339725"/>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51" name="Line 144"/>
            <p:cNvSpPr>
              <a:spLocks noChangeShapeType="1"/>
            </p:cNvSpPr>
            <p:nvPr/>
          </p:nvSpPr>
          <p:spPr bwMode="auto">
            <a:xfrm>
              <a:off x="6805909" y="3011639"/>
              <a:ext cx="3182938"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52" name="Text Box 143"/>
            <p:cNvSpPr txBox="1">
              <a:spLocks noChangeArrowheads="1"/>
            </p:cNvSpPr>
            <p:nvPr/>
          </p:nvSpPr>
          <p:spPr bwMode="auto">
            <a:xfrm>
              <a:off x="6007397" y="2303614"/>
              <a:ext cx="581025"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494" tIns="34747" rIns="69494" bIns="34747"/>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en-US" altLang="zh-CN" sz="1600" i="1">
                  <a:solidFill>
                    <a:srgbClr val="000000"/>
                  </a:solidFill>
                  <a:latin typeface="Times New Roman" panose="02020603050405020304" pitchFamily="18" charset="0"/>
                  <a:cs typeface="Times New Roman" panose="02020603050405020304" pitchFamily="18" charset="0"/>
                </a:rPr>
                <a:t>i</a:t>
              </a:r>
              <a:r>
                <a:rPr lang="en-US" altLang="zh-CN" sz="1600" baseline="-30000">
                  <a:solidFill>
                    <a:srgbClr val="000000"/>
                  </a:solidFill>
                  <a:latin typeface="Times New Roman" panose="02020603050405020304" pitchFamily="18" charset="0"/>
                  <a:cs typeface="Times New Roman" panose="02020603050405020304" pitchFamily="18" charset="0"/>
                </a:rPr>
                <a:t>D</a:t>
              </a:r>
              <a:r>
                <a:rPr lang="en-US" altLang="zh-CN" sz="1600">
                  <a:solidFill>
                    <a:srgbClr val="000000"/>
                  </a:solidFill>
                  <a:latin typeface="Times New Roman" panose="02020603050405020304" pitchFamily="18" charset="0"/>
                  <a:cs typeface="Times New Roman" panose="02020603050405020304" pitchFamily="18" charset="0"/>
                </a:rPr>
                <a:t>(</a:t>
              </a:r>
              <a:r>
                <a:rPr lang="en-US" altLang="zh-CN" sz="1600" i="1">
                  <a:solidFill>
                    <a:srgbClr val="000000"/>
                  </a:solidFill>
                  <a:latin typeface="Times New Roman" panose="02020603050405020304" pitchFamily="18" charset="0"/>
                  <a:cs typeface="Times New Roman" panose="02020603050405020304" pitchFamily="18" charset="0"/>
                </a:rPr>
                <a:t>t</a:t>
              </a:r>
              <a:r>
                <a:rPr lang="en-US" altLang="zh-CN" sz="1600">
                  <a:solidFill>
                    <a:srgbClr val="000000"/>
                  </a:solidFill>
                  <a:latin typeface="Times New Roman" panose="02020603050405020304" pitchFamily="18" charset="0"/>
                  <a:cs typeface="Times New Roman" panose="02020603050405020304" pitchFamily="18" charset="0"/>
                </a:rPr>
                <a:t>)</a:t>
              </a:r>
              <a:endParaRPr lang="en-US" altLang="zh-CN" sz="1600">
                <a:latin typeface="Times New Roman" panose="02020603050405020304" pitchFamily="18" charset="0"/>
                <a:cs typeface="Times New Roman" panose="02020603050405020304" pitchFamily="18" charset="0"/>
              </a:endParaRPr>
            </a:p>
          </p:txBody>
        </p:sp>
        <p:sp>
          <p:nvSpPr>
            <p:cNvPr id="53" name="Line 142"/>
            <p:cNvSpPr>
              <a:spLocks noChangeShapeType="1"/>
            </p:cNvSpPr>
            <p:nvPr/>
          </p:nvSpPr>
          <p:spPr bwMode="auto">
            <a:xfrm>
              <a:off x="8574384" y="1476527"/>
              <a:ext cx="0" cy="93821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54" name="Line 141"/>
            <p:cNvSpPr>
              <a:spLocks noChangeShapeType="1"/>
            </p:cNvSpPr>
            <p:nvPr/>
          </p:nvSpPr>
          <p:spPr bwMode="auto">
            <a:xfrm>
              <a:off x="8574384" y="1476527"/>
              <a:ext cx="885825" cy="511175"/>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55" name="Line 140"/>
            <p:cNvSpPr>
              <a:spLocks noChangeShapeType="1"/>
            </p:cNvSpPr>
            <p:nvPr/>
          </p:nvSpPr>
          <p:spPr bwMode="auto">
            <a:xfrm flipV="1">
              <a:off x="8574384" y="1987702"/>
              <a:ext cx="885825" cy="427037"/>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56" name="Line 139"/>
            <p:cNvSpPr>
              <a:spLocks noChangeShapeType="1"/>
            </p:cNvSpPr>
            <p:nvPr/>
          </p:nvSpPr>
          <p:spPr bwMode="auto">
            <a:xfrm>
              <a:off x="9460209" y="1987702"/>
              <a:ext cx="530225"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57" name="Line 138"/>
            <p:cNvSpPr>
              <a:spLocks noChangeShapeType="1"/>
            </p:cNvSpPr>
            <p:nvPr/>
          </p:nvSpPr>
          <p:spPr bwMode="auto">
            <a:xfrm>
              <a:off x="6539209" y="2157564"/>
              <a:ext cx="0" cy="598488"/>
            </a:xfrm>
            <a:prstGeom prst="line">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58" name="Text Box 137"/>
            <p:cNvSpPr txBox="1">
              <a:spLocks noChangeArrowheads="1"/>
            </p:cNvSpPr>
            <p:nvPr/>
          </p:nvSpPr>
          <p:spPr bwMode="auto">
            <a:xfrm>
              <a:off x="8485484" y="1473352"/>
              <a:ext cx="334963"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494" tIns="34747" rIns="69494" bIns="34747"/>
            <a:lstStyle>
              <a:lvl1pPr indent="57150"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en-US" altLang="zh-CN" sz="1600" dirty="0">
                  <a:solidFill>
                    <a:srgbClr val="000000"/>
                  </a:solidFill>
                  <a:cs typeface="Arial" panose="020B0604020202020204" pitchFamily="34" charset="0"/>
                </a:rPr>
                <a:t>-</a:t>
              </a:r>
              <a:endParaRPr lang="en-US" altLang="zh-CN" sz="1600" dirty="0"/>
            </a:p>
            <a:p>
              <a:r>
                <a:rPr lang="en-US" altLang="zh-CN" sz="1600" i="1" dirty="0">
                  <a:solidFill>
                    <a:srgbClr val="000000"/>
                  </a:solidFill>
                  <a:latin typeface="Times New Roman" panose="02020603050405020304" pitchFamily="18" charset="0"/>
                </a:rPr>
                <a:t>A</a:t>
              </a:r>
              <a:endParaRPr lang="en-US" altLang="zh-CN" sz="1600" dirty="0"/>
            </a:p>
            <a:p>
              <a:r>
                <a:rPr lang="en-US" altLang="zh-CN" sz="1600" dirty="0">
                  <a:solidFill>
                    <a:srgbClr val="000000"/>
                  </a:solidFill>
                  <a:cs typeface="Arial" panose="020B0604020202020204" pitchFamily="34" charset="0"/>
                </a:rPr>
                <a:t>+</a:t>
              </a:r>
              <a:endParaRPr lang="en-US" altLang="zh-CN" sz="1600" dirty="0"/>
            </a:p>
          </p:txBody>
        </p:sp>
        <p:sp>
          <p:nvSpPr>
            <p:cNvPr id="59" name="Text Box 136"/>
            <p:cNvSpPr txBox="1">
              <a:spLocks noChangeArrowheads="1"/>
            </p:cNvSpPr>
            <p:nvPr/>
          </p:nvSpPr>
          <p:spPr bwMode="auto">
            <a:xfrm>
              <a:off x="9814222" y="1476527"/>
              <a:ext cx="901700" cy="43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494" tIns="34747" rIns="69494" bIns="34747"/>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en-US" altLang="zh-CN" sz="1600" i="1">
                  <a:solidFill>
                    <a:srgbClr val="000000"/>
                  </a:solidFill>
                  <a:latin typeface="Times New Roman" panose="02020603050405020304" pitchFamily="18" charset="0"/>
                  <a:cs typeface="Times New Roman" panose="02020603050405020304" pitchFamily="18" charset="0"/>
                </a:rPr>
                <a:t>v</a:t>
              </a:r>
              <a:r>
                <a:rPr lang="en-US" altLang="zh-CN" sz="1600" baseline="-30000">
                  <a:solidFill>
                    <a:srgbClr val="000000"/>
                  </a:solidFill>
                  <a:latin typeface="Times New Roman" panose="02020603050405020304" pitchFamily="18" charset="0"/>
                  <a:cs typeface="Times New Roman" panose="02020603050405020304" pitchFamily="18" charset="0"/>
                </a:rPr>
                <a:t>o</a:t>
              </a:r>
              <a:r>
                <a:rPr lang="en-US" altLang="zh-CN" sz="1600">
                  <a:solidFill>
                    <a:srgbClr val="000000"/>
                  </a:solidFill>
                  <a:latin typeface="Times New Roman" panose="02020603050405020304" pitchFamily="18" charset="0"/>
                  <a:cs typeface="Times New Roman" panose="02020603050405020304" pitchFamily="18" charset="0"/>
                </a:rPr>
                <a:t>(</a:t>
              </a:r>
              <a:r>
                <a:rPr lang="en-US" altLang="zh-CN" sz="1600" i="1">
                  <a:solidFill>
                    <a:srgbClr val="000000"/>
                  </a:solidFill>
                  <a:latin typeface="Times New Roman" panose="02020603050405020304" pitchFamily="18" charset="0"/>
                  <a:cs typeface="Times New Roman" panose="02020603050405020304" pitchFamily="18" charset="0"/>
                </a:rPr>
                <a:t>t</a:t>
              </a:r>
              <a:r>
                <a:rPr lang="en-US" altLang="zh-CN" sz="1600">
                  <a:solidFill>
                    <a:srgbClr val="000000"/>
                  </a:solidFill>
                  <a:latin typeface="Times New Roman" panose="02020603050405020304" pitchFamily="18" charset="0"/>
                  <a:cs typeface="Times New Roman" panose="02020603050405020304" pitchFamily="18" charset="0"/>
                </a:rPr>
                <a:t>)</a:t>
              </a:r>
              <a:endParaRPr lang="en-US" altLang="zh-CN" sz="1600">
                <a:latin typeface="Times New Roman" panose="02020603050405020304" pitchFamily="18" charset="0"/>
                <a:cs typeface="Times New Roman" panose="02020603050405020304" pitchFamily="18" charset="0"/>
              </a:endParaRPr>
            </a:p>
          </p:txBody>
        </p:sp>
        <p:sp>
          <p:nvSpPr>
            <p:cNvPr id="60" name="Line 131"/>
            <p:cNvSpPr>
              <a:spLocks noChangeShapeType="1"/>
            </p:cNvSpPr>
            <p:nvPr/>
          </p:nvSpPr>
          <p:spPr bwMode="auto">
            <a:xfrm flipV="1">
              <a:off x="7952084" y="1047902"/>
              <a:ext cx="0" cy="769937"/>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1" name="Line 130"/>
            <p:cNvSpPr>
              <a:spLocks noChangeShapeType="1"/>
            </p:cNvSpPr>
            <p:nvPr/>
          </p:nvSpPr>
          <p:spPr bwMode="auto">
            <a:xfrm>
              <a:off x="7952084" y="1303489"/>
              <a:ext cx="973138"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2" name="Line 129"/>
            <p:cNvSpPr>
              <a:spLocks noChangeShapeType="1"/>
            </p:cNvSpPr>
            <p:nvPr/>
          </p:nvSpPr>
          <p:spPr bwMode="auto">
            <a:xfrm>
              <a:off x="8925222" y="1217764"/>
              <a:ext cx="0" cy="255588"/>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3" name="Line 128"/>
            <p:cNvSpPr>
              <a:spLocks noChangeShapeType="1"/>
            </p:cNvSpPr>
            <p:nvPr/>
          </p:nvSpPr>
          <p:spPr bwMode="auto">
            <a:xfrm>
              <a:off x="9015709" y="1217764"/>
              <a:ext cx="0" cy="255588"/>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4" name="Line 127"/>
            <p:cNvSpPr>
              <a:spLocks noChangeShapeType="1"/>
            </p:cNvSpPr>
            <p:nvPr/>
          </p:nvSpPr>
          <p:spPr bwMode="auto">
            <a:xfrm>
              <a:off x="9015709" y="1303489"/>
              <a:ext cx="617538"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5" name="Line 126"/>
            <p:cNvSpPr>
              <a:spLocks noChangeShapeType="1"/>
            </p:cNvSpPr>
            <p:nvPr/>
          </p:nvSpPr>
          <p:spPr bwMode="auto">
            <a:xfrm>
              <a:off x="9633247" y="1047902"/>
              <a:ext cx="0" cy="93821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6" name="Text Box 122"/>
            <p:cNvSpPr txBox="1">
              <a:spLocks noChangeArrowheads="1"/>
            </p:cNvSpPr>
            <p:nvPr/>
          </p:nvSpPr>
          <p:spPr bwMode="auto">
            <a:xfrm>
              <a:off x="7421859" y="2241702"/>
              <a:ext cx="388938" cy="32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494" tIns="34747" rIns="69494" bIns="34747"/>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en-US" altLang="zh-CN" sz="1600" i="1">
                  <a:solidFill>
                    <a:srgbClr val="000000"/>
                  </a:solidFill>
                  <a:latin typeface="Times New Roman" panose="02020603050405020304" pitchFamily="18" charset="0"/>
                  <a:cs typeface="Times New Roman" panose="02020603050405020304" pitchFamily="18" charset="0"/>
                </a:rPr>
                <a:t>C</a:t>
              </a:r>
              <a:r>
                <a:rPr lang="en-US" altLang="zh-CN" sz="1600" baseline="-30000">
                  <a:solidFill>
                    <a:srgbClr val="000000"/>
                  </a:solidFill>
                  <a:latin typeface="Times New Roman" panose="02020603050405020304" pitchFamily="18" charset="0"/>
                  <a:cs typeface="Times New Roman" panose="02020603050405020304" pitchFamily="18" charset="0"/>
                </a:rPr>
                <a:t>i</a:t>
              </a:r>
              <a:endParaRPr lang="en-US" altLang="zh-CN" sz="1600">
                <a:latin typeface="Times New Roman" panose="02020603050405020304" pitchFamily="18" charset="0"/>
                <a:cs typeface="Times New Roman" panose="02020603050405020304" pitchFamily="18" charset="0"/>
              </a:endParaRPr>
            </a:p>
          </p:txBody>
        </p:sp>
        <p:sp>
          <p:nvSpPr>
            <p:cNvPr id="67" name="Line 121"/>
            <p:cNvSpPr>
              <a:spLocks noChangeShapeType="1"/>
            </p:cNvSpPr>
            <p:nvPr/>
          </p:nvSpPr>
          <p:spPr bwMode="auto">
            <a:xfrm>
              <a:off x="8307684" y="2157564"/>
              <a:ext cx="265113"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8" name="Line 120"/>
            <p:cNvSpPr>
              <a:spLocks noChangeShapeType="1"/>
            </p:cNvSpPr>
            <p:nvPr/>
          </p:nvSpPr>
          <p:spPr bwMode="auto">
            <a:xfrm>
              <a:off x="8307684" y="2157564"/>
              <a:ext cx="0" cy="1023938"/>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9" name="Text Box 114"/>
            <p:cNvSpPr txBox="1">
              <a:spLocks noChangeArrowheads="1"/>
            </p:cNvSpPr>
            <p:nvPr/>
          </p:nvSpPr>
          <p:spPr bwMode="auto">
            <a:xfrm>
              <a:off x="9103022" y="1389214"/>
              <a:ext cx="396875" cy="32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494" tIns="34747" rIns="69494" bIns="34747"/>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en-US" altLang="zh-CN" sz="1600" i="1">
                  <a:solidFill>
                    <a:srgbClr val="000000"/>
                  </a:solidFill>
                  <a:latin typeface="Times New Roman" panose="02020603050405020304" pitchFamily="18" charset="0"/>
                  <a:cs typeface="Times New Roman" panose="02020603050405020304" pitchFamily="18" charset="0"/>
                </a:rPr>
                <a:t>C</a:t>
              </a:r>
              <a:r>
                <a:rPr lang="en-US" altLang="zh-CN" sz="1600" baseline="-30000">
                  <a:solidFill>
                    <a:srgbClr val="000000"/>
                  </a:solidFill>
                  <a:latin typeface="Times New Roman" panose="02020603050405020304" pitchFamily="18" charset="0"/>
                  <a:cs typeface="Times New Roman" panose="02020603050405020304" pitchFamily="18" charset="0"/>
                </a:rPr>
                <a:t>f</a:t>
              </a:r>
              <a:endParaRPr lang="en-US" altLang="zh-CN" sz="1600">
                <a:latin typeface="Times New Roman" panose="02020603050405020304" pitchFamily="18" charset="0"/>
                <a:cs typeface="Times New Roman" panose="02020603050405020304" pitchFamily="18" charset="0"/>
              </a:endParaRPr>
            </a:p>
          </p:txBody>
        </p:sp>
        <p:sp>
          <p:nvSpPr>
            <p:cNvPr id="87" name="Line 106"/>
            <p:cNvSpPr>
              <a:spLocks noChangeShapeType="1"/>
            </p:cNvSpPr>
            <p:nvPr/>
          </p:nvSpPr>
          <p:spPr bwMode="auto">
            <a:xfrm>
              <a:off x="7952084" y="1047902"/>
              <a:ext cx="620713" cy="1587"/>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8" name="Line 105"/>
            <p:cNvSpPr>
              <a:spLocks noChangeShapeType="1"/>
            </p:cNvSpPr>
            <p:nvPr/>
          </p:nvSpPr>
          <p:spPr bwMode="auto">
            <a:xfrm>
              <a:off x="9015709" y="1047902"/>
              <a:ext cx="617538"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9" name="Rectangle 103"/>
            <p:cNvSpPr>
              <a:spLocks noChangeArrowheads="1"/>
            </p:cNvSpPr>
            <p:nvPr/>
          </p:nvSpPr>
          <p:spPr bwMode="auto">
            <a:xfrm>
              <a:off x="8572797" y="962177"/>
              <a:ext cx="442912" cy="171450"/>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latin typeface="Calibri" panose="020F0502020204030204" pitchFamily="34" charset="0"/>
              </a:endParaRPr>
            </a:p>
          </p:txBody>
        </p:sp>
        <p:sp>
          <p:nvSpPr>
            <p:cNvPr id="90" name="Line 102"/>
            <p:cNvSpPr>
              <a:spLocks noChangeShapeType="1"/>
            </p:cNvSpPr>
            <p:nvPr/>
          </p:nvSpPr>
          <p:spPr bwMode="auto">
            <a:xfrm>
              <a:off x="8218784" y="3181502"/>
              <a:ext cx="176213"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91" name="AutoShape 101"/>
            <p:cNvSpPr>
              <a:spLocks noChangeArrowheads="1"/>
            </p:cNvSpPr>
            <p:nvPr/>
          </p:nvSpPr>
          <p:spPr bwMode="auto">
            <a:xfrm>
              <a:off x="7906047" y="1778152"/>
              <a:ext cx="90487" cy="74612"/>
            </a:xfrm>
            <a:prstGeom prst="flowChartConnector">
              <a:avLst/>
            </a:prstGeom>
            <a:solidFill>
              <a:srgbClr val="000000"/>
            </a:solidFill>
            <a:ln w="9525">
              <a:solidFill>
                <a:srgbClr val="000000"/>
              </a:solidFill>
              <a:round/>
              <a:headEnd/>
              <a:tailEnd/>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latin typeface="Calibri" panose="020F0502020204030204" pitchFamily="34" charset="0"/>
              </a:endParaRPr>
            </a:p>
          </p:txBody>
        </p:sp>
        <p:sp>
          <p:nvSpPr>
            <p:cNvPr id="92" name="AutoShape 100"/>
            <p:cNvSpPr>
              <a:spLocks noChangeArrowheads="1"/>
            </p:cNvSpPr>
            <p:nvPr/>
          </p:nvSpPr>
          <p:spPr bwMode="auto">
            <a:xfrm>
              <a:off x="7906047" y="2968777"/>
              <a:ext cx="90487" cy="76200"/>
            </a:xfrm>
            <a:prstGeom prst="flowChartConnector">
              <a:avLst/>
            </a:prstGeom>
            <a:solidFill>
              <a:srgbClr val="000000"/>
            </a:solidFill>
            <a:ln w="9525">
              <a:solidFill>
                <a:srgbClr val="000000"/>
              </a:solidFill>
              <a:round/>
              <a:headEnd/>
              <a:tailEnd/>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latin typeface="Calibri" panose="020F0502020204030204" pitchFamily="34" charset="0"/>
              </a:endParaRPr>
            </a:p>
          </p:txBody>
        </p:sp>
        <p:sp>
          <p:nvSpPr>
            <p:cNvPr id="93" name="AutoShape 99"/>
            <p:cNvSpPr>
              <a:spLocks noChangeArrowheads="1"/>
            </p:cNvSpPr>
            <p:nvPr/>
          </p:nvSpPr>
          <p:spPr bwMode="auto">
            <a:xfrm>
              <a:off x="8253709" y="2968777"/>
              <a:ext cx="90488" cy="76200"/>
            </a:xfrm>
            <a:prstGeom prst="flowChartConnector">
              <a:avLst/>
            </a:prstGeom>
            <a:solidFill>
              <a:srgbClr val="000000"/>
            </a:solidFill>
            <a:ln w="9525">
              <a:solidFill>
                <a:srgbClr val="000000"/>
              </a:solidFill>
              <a:round/>
              <a:headEnd/>
              <a:tailEnd/>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latin typeface="Calibri" panose="020F0502020204030204" pitchFamily="34" charset="0"/>
              </a:endParaRPr>
            </a:p>
          </p:txBody>
        </p:sp>
        <p:sp>
          <p:nvSpPr>
            <p:cNvPr id="94" name="AutoShape 98"/>
            <p:cNvSpPr>
              <a:spLocks noChangeArrowheads="1"/>
            </p:cNvSpPr>
            <p:nvPr/>
          </p:nvSpPr>
          <p:spPr bwMode="auto">
            <a:xfrm>
              <a:off x="9584034" y="1951189"/>
              <a:ext cx="90488" cy="76200"/>
            </a:xfrm>
            <a:prstGeom prst="flowChartConnector">
              <a:avLst/>
            </a:prstGeom>
            <a:solidFill>
              <a:srgbClr val="000000"/>
            </a:solidFill>
            <a:ln w="9525">
              <a:solidFill>
                <a:srgbClr val="000000"/>
              </a:solidFill>
              <a:round/>
              <a:headEnd/>
              <a:tailEnd/>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latin typeface="Calibri" panose="020F0502020204030204" pitchFamily="34" charset="0"/>
              </a:endParaRPr>
            </a:p>
          </p:txBody>
        </p:sp>
        <p:sp>
          <p:nvSpPr>
            <p:cNvPr id="95" name="Oval 97"/>
            <p:cNvSpPr>
              <a:spLocks noChangeArrowheads="1"/>
            </p:cNvSpPr>
            <p:nvPr/>
          </p:nvSpPr>
          <p:spPr bwMode="auto">
            <a:xfrm>
              <a:off x="9988847" y="1951189"/>
              <a:ext cx="73025" cy="71438"/>
            </a:xfrm>
            <a:prstGeom prst="ellipse">
              <a:avLst/>
            </a:prstGeom>
            <a:solidFill>
              <a:srgbClr val="FFFFFF"/>
            </a:solidFill>
            <a:ln w="19050">
              <a:solidFill>
                <a:srgbClr val="000000"/>
              </a:solidFill>
              <a:round/>
              <a:headEnd/>
              <a:tailEnd/>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latin typeface="Calibri" panose="020F0502020204030204" pitchFamily="34" charset="0"/>
              </a:endParaRPr>
            </a:p>
          </p:txBody>
        </p:sp>
        <p:sp>
          <p:nvSpPr>
            <p:cNvPr id="96" name="Oval 96"/>
            <p:cNvSpPr>
              <a:spLocks noChangeArrowheads="1"/>
            </p:cNvSpPr>
            <p:nvPr/>
          </p:nvSpPr>
          <p:spPr bwMode="auto">
            <a:xfrm>
              <a:off x="9988847" y="2965602"/>
              <a:ext cx="73025" cy="79375"/>
            </a:xfrm>
            <a:prstGeom prst="ellipse">
              <a:avLst/>
            </a:prstGeom>
            <a:solidFill>
              <a:srgbClr val="FFFFFF"/>
            </a:solidFill>
            <a:ln w="19050">
              <a:solidFill>
                <a:srgbClr val="000000"/>
              </a:solidFill>
              <a:round/>
              <a:headEnd/>
              <a:tailEnd/>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latin typeface="Calibri" panose="020F0502020204030204" pitchFamily="34" charset="0"/>
              </a:endParaRPr>
            </a:p>
          </p:txBody>
        </p:sp>
        <p:sp>
          <p:nvSpPr>
            <p:cNvPr id="97" name="AutoShape 101"/>
            <p:cNvSpPr>
              <a:spLocks noChangeArrowheads="1"/>
            </p:cNvSpPr>
            <p:nvPr/>
          </p:nvSpPr>
          <p:spPr bwMode="auto">
            <a:xfrm>
              <a:off x="7902872" y="1271739"/>
              <a:ext cx="90487" cy="74613"/>
            </a:xfrm>
            <a:prstGeom prst="flowChartConnector">
              <a:avLst/>
            </a:prstGeom>
            <a:solidFill>
              <a:srgbClr val="000000"/>
            </a:solidFill>
            <a:ln w="9525">
              <a:solidFill>
                <a:srgbClr val="000000"/>
              </a:solidFill>
              <a:round/>
              <a:headEnd/>
              <a:tailEnd/>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latin typeface="Calibri" panose="020F0502020204030204" pitchFamily="34" charset="0"/>
              </a:endParaRPr>
            </a:p>
          </p:txBody>
        </p:sp>
        <p:sp>
          <p:nvSpPr>
            <p:cNvPr id="98" name="AutoShape 98"/>
            <p:cNvSpPr>
              <a:spLocks noChangeArrowheads="1"/>
            </p:cNvSpPr>
            <p:nvPr/>
          </p:nvSpPr>
          <p:spPr bwMode="auto">
            <a:xfrm>
              <a:off x="9584034" y="1266977"/>
              <a:ext cx="90488" cy="76200"/>
            </a:xfrm>
            <a:prstGeom prst="flowChartConnector">
              <a:avLst/>
            </a:prstGeom>
            <a:solidFill>
              <a:srgbClr val="000000"/>
            </a:solidFill>
            <a:ln w="9525">
              <a:solidFill>
                <a:srgbClr val="000000"/>
              </a:solidFill>
              <a:round/>
              <a:headEnd/>
              <a:tailEnd/>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latin typeface="Calibri" panose="020F0502020204030204" pitchFamily="34" charset="0"/>
              </a:endParaRPr>
            </a:p>
          </p:txBody>
        </p:sp>
      </p:grpSp>
      <p:sp>
        <p:nvSpPr>
          <p:cNvPr id="26" name="AutoShape 9"/>
          <p:cNvSpPr>
            <a:spLocks/>
          </p:cNvSpPr>
          <p:nvPr/>
        </p:nvSpPr>
        <p:spPr bwMode="auto">
          <a:xfrm>
            <a:off x="5166021" y="1168033"/>
            <a:ext cx="4418012" cy="1223962"/>
          </a:xfrm>
          <a:prstGeom prst="borderCallout1">
            <a:avLst>
              <a:gd name="adj1" fmla="val 9338"/>
              <a:gd name="adj2" fmla="val 101681"/>
              <a:gd name="adj3" fmla="val 75875"/>
              <a:gd name="adj4" fmla="val 129123"/>
            </a:avLst>
          </a:prstGeom>
          <a:solidFill>
            <a:schemeClr val="accent4">
              <a:lumMod val="40000"/>
              <a:lumOff val="60000"/>
            </a:schemeClr>
          </a:solidFill>
          <a:ln w="9525">
            <a:solidFill>
              <a:schemeClr val="tx1"/>
            </a:solidFill>
            <a:miter lim="800000"/>
            <a:headEnd/>
            <a:tailEnd/>
          </a:ln>
        </p:spPr>
        <p:txBody>
          <a:bodyPr/>
          <a:lstStyle/>
          <a:p>
            <a:pPr algn="ctr" fontAlgn="auto">
              <a:spcBef>
                <a:spcPts val="0"/>
              </a:spcBef>
              <a:spcAft>
                <a:spcPts val="0"/>
              </a:spcAft>
              <a:defRPr/>
            </a:pPr>
            <a:r>
              <a:rPr lang="zh-CN" altLang="en-US" sz="2000" b="1" dirty="0">
                <a:solidFill>
                  <a:srgbClr val="002060"/>
                </a:solidFill>
                <a:ea typeface="+mn-ea"/>
              </a:rPr>
              <a:t>由于反馈电阻的存在，所以电荷灵敏前置放大器的</a:t>
            </a:r>
            <a:r>
              <a:rPr lang="zh-CN" altLang="en-US" sz="2000" b="1" dirty="0">
                <a:solidFill>
                  <a:srgbClr val="FF3300"/>
                </a:solidFill>
                <a:ea typeface="+mn-ea"/>
              </a:rPr>
              <a:t>输出包括一个时间常数为</a:t>
            </a:r>
            <a:r>
              <a:rPr lang="en-US" altLang="zh-CN" sz="2000" b="1" i="1" dirty="0" err="1">
                <a:solidFill>
                  <a:srgbClr val="FF3300"/>
                </a:solidFill>
                <a:latin typeface="Times New Roman" pitchFamily="18" charset="0"/>
                <a:ea typeface="+mn-ea"/>
                <a:cs typeface="Times New Roman" pitchFamily="18" charset="0"/>
              </a:rPr>
              <a:t>R</a:t>
            </a:r>
            <a:r>
              <a:rPr lang="en-US" altLang="zh-CN" sz="2000" b="1" baseline="-25000" dirty="0" err="1">
                <a:solidFill>
                  <a:srgbClr val="FF3300"/>
                </a:solidFill>
                <a:latin typeface="Times New Roman" pitchFamily="18" charset="0"/>
                <a:ea typeface="+mn-ea"/>
                <a:cs typeface="Times New Roman" pitchFamily="18" charset="0"/>
              </a:rPr>
              <a:t>f</a:t>
            </a:r>
            <a:r>
              <a:rPr lang="en-US" altLang="zh-CN" sz="2000" b="1" i="1" dirty="0" err="1">
                <a:solidFill>
                  <a:srgbClr val="FF3300"/>
                </a:solidFill>
                <a:latin typeface="Times New Roman" pitchFamily="18" charset="0"/>
                <a:ea typeface="+mn-ea"/>
                <a:cs typeface="Times New Roman" pitchFamily="18" charset="0"/>
              </a:rPr>
              <a:t>C</a:t>
            </a:r>
            <a:r>
              <a:rPr lang="en-US" altLang="zh-CN" sz="2000" b="1" baseline="-25000" dirty="0" err="1">
                <a:solidFill>
                  <a:srgbClr val="FF3300"/>
                </a:solidFill>
                <a:latin typeface="Times New Roman" pitchFamily="18" charset="0"/>
                <a:ea typeface="+mn-ea"/>
                <a:cs typeface="Times New Roman" pitchFamily="18" charset="0"/>
              </a:rPr>
              <a:t>f</a:t>
            </a:r>
            <a:r>
              <a:rPr lang="zh-CN" altLang="en-US" sz="2000" b="1" dirty="0">
                <a:solidFill>
                  <a:srgbClr val="FF3300"/>
                </a:solidFill>
                <a:ea typeface="+mn-ea"/>
              </a:rPr>
              <a:t>的衰减部分</a:t>
            </a:r>
            <a:r>
              <a:rPr lang="zh-CN" altLang="en-US" sz="2400" dirty="0">
                <a:latin typeface="+mn-lt"/>
                <a:ea typeface="+mn-ea"/>
              </a:rPr>
              <a:t>。</a:t>
            </a:r>
          </a:p>
        </p:txBody>
      </p:sp>
      <p:sp>
        <p:nvSpPr>
          <p:cNvPr id="99" name="AutoShape 6"/>
          <p:cNvSpPr>
            <a:spLocks/>
          </p:cNvSpPr>
          <p:nvPr/>
        </p:nvSpPr>
        <p:spPr bwMode="auto">
          <a:xfrm>
            <a:off x="5129945" y="3402541"/>
            <a:ext cx="914400" cy="609600"/>
          </a:xfrm>
          <a:prstGeom prst="borderCallout1">
            <a:avLst>
              <a:gd name="adj1" fmla="val 18750"/>
              <a:gd name="adj2" fmla="val 108333"/>
              <a:gd name="adj3" fmla="val 120093"/>
              <a:gd name="adj4" fmla="val 308648"/>
            </a:avLst>
          </a:prstGeom>
          <a:solidFill>
            <a:schemeClr val="accent4">
              <a:lumMod val="40000"/>
              <a:lumOff val="60000"/>
            </a:schemeClr>
          </a:solidFill>
          <a:ln w="9525">
            <a:solidFill>
              <a:schemeClr val="tx1"/>
            </a:solidFill>
            <a:miter lim="800000"/>
            <a:headEnd/>
            <a:tailEnd/>
          </a:ln>
        </p:spPr>
        <p:txBody>
          <a:bodyPr/>
          <a:lstStyle/>
          <a:p>
            <a:pPr algn="ctr" fontAlgn="auto">
              <a:spcBef>
                <a:spcPts val="0"/>
              </a:spcBef>
              <a:spcAft>
                <a:spcPts val="0"/>
              </a:spcAft>
              <a:defRPr/>
            </a:pPr>
            <a:r>
              <a:rPr lang="zh-CN" altLang="en-US" dirty="0">
                <a:latin typeface="+mn-lt"/>
                <a:ea typeface="+mn-ea"/>
              </a:rPr>
              <a:t>有反馈电阻时</a:t>
            </a:r>
          </a:p>
        </p:txBody>
      </p:sp>
      <p:grpSp>
        <p:nvGrpSpPr>
          <p:cNvPr id="100" name="组合 99"/>
          <p:cNvGrpSpPr/>
          <p:nvPr/>
        </p:nvGrpSpPr>
        <p:grpSpPr>
          <a:xfrm>
            <a:off x="7262470" y="3788580"/>
            <a:ext cx="4308824" cy="2220711"/>
            <a:chOff x="2830164" y="3402214"/>
            <a:chExt cx="4308824" cy="2220711"/>
          </a:xfrm>
        </p:grpSpPr>
        <p:sp>
          <p:nvSpPr>
            <p:cNvPr id="101" name="Line 6"/>
            <p:cNvSpPr>
              <a:spLocks noChangeShapeType="1"/>
            </p:cNvSpPr>
            <p:nvPr/>
          </p:nvSpPr>
          <p:spPr bwMode="auto">
            <a:xfrm>
              <a:off x="3469071" y="5147279"/>
              <a:ext cx="3605479" cy="4136"/>
            </a:xfrm>
            <a:prstGeom prst="line">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102" name="Line 7"/>
            <p:cNvSpPr>
              <a:spLocks noChangeShapeType="1"/>
            </p:cNvSpPr>
            <p:nvPr/>
          </p:nvSpPr>
          <p:spPr bwMode="auto">
            <a:xfrm flipV="1">
              <a:off x="3469071" y="3426038"/>
              <a:ext cx="0" cy="1721242"/>
            </a:xfrm>
            <a:prstGeom prst="line">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103" name="Text Box 8"/>
            <p:cNvSpPr txBox="1">
              <a:spLocks noChangeArrowheads="1"/>
            </p:cNvSpPr>
            <p:nvPr/>
          </p:nvSpPr>
          <p:spPr bwMode="auto">
            <a:xfrm>
              <a:off x="6761105" y="5072623"/>
              <a:ext cx="377883" cy="5503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494" tIns="34747" rIns="69494" bIns="34747"/>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just" eaLnBrk="1" hangingPunct="1"/>
              <a:r>
                <a:rPr lang="en-US" altLang="zh-CN" sz="2000" i="1">
                  <a:solidFill>
                    <a:srgbClr val="000000"/>
                  </a:solidFill>
                  <a:latin typeface="Times New Roman" panose="02020603050405020304" pitchFamily="18" charset="0"/>
                  <a:cs typeface="Times New Roman" panose="02020603050405020304" pitchFamily="18" charset="0"/>
                </a:rPr>
                <a:t>t</a:t>
              </a:r>
              <a:endParaRPr lang="zh-CN" altLang="zh-CN" sz="2000">
                <a:latin typeface="Times New Roman" panose="02020603050405020304" pitchFamily="18" charset="0"/>
                <a:cs typeface="Times New Roman" panose="02020603050405020304" pitchFamily="18" charset="0"/>
              </a:endParaRPr>
            </a:p>
          </p:txBody>
        </p:sp>
        <p:cxnSp>
          <p:nvCxnSpPr>
            <p:cNvPr id="104" name="AutoShape 9"/>
            <p:cNvCxnSpPr>
              <a:cxnSpLocks noChangeShapeType="1"/>
            </p:cNvCxnSpPr>
            <p:nvPr/>
          </p:nvCxnSpPr>
          <p:spPr bwMode="auto">
            <a:xfrm>
              <a:off x="3541875" y="4998326"/>
              <a:ext cx="166407" cy="4136"/>
            </a:xfrm>
            <a:prstGeom prst="straightConnector1">
              <a:avLst/>
            </a:prstGeom>
            <a:noFill/>
            <a:ln w="19050">
              <a:solidFill>
                <a:srgbClr val="000000"/>
              </a:solidFill>
              <a:round/>
              <a:headEnd/>
              <a:tailEnd/>
            </a:ln>
            <a:extLst>
              <a:ext uri="{909E8E84-426E-40DD-AFC4-6F175D3DCCD1}">
                <a14:hiddenFill xmlns:a14="http://schemas.microsoft.com/office/drawing/2010/main">
                  <a:noFill/>
                </a14:hiddenFill>
              </a:ext>
            </a:extLst>
          </p:spPr>
        </p:cxnSp>
        <p:cxnSp>
          <p:nvCxnSpPr>
            <p:cNvPr id="105" name="AutoShape 10"/>
            <p:cNvCxnSpPr>
              <a:cxnSpLocks noChangeShapeType="1"/>
            </p:cNvCxnSpPr>
            <p:nvPr/>
          </p:nvCxnSpPr>
          <p:spPr bwMode="auto">
            <a:xfrm flipV="1">
              <a:off x="3708282" y="4729381"/>
              <a:ext cx="0" cy="268945"/>
            </a:xfrm>
            <a:prstGeom prst="straightConnector1">
              <a:avLst/>
            </a:prstGeom>
            <a:noFill/>
            <a:ln w="19050">
              <a:solidFill>
                <a:srgbClr val="000000"/>
              </a:solidFill>
              <a:round/>
              <a:headEnd/>
              <a:tailEnd/>
            </a:ln>
            <a:extLst>
              <a:ext uri="{909E8E84-426E-40DD-AFC4-6F175D3DCCD1}">
                <a14:hiddenFill xmlns:a14="http://schemas.microsoft.com/office/drawing/2010/main">
                  <a:noFill/>
                </a14:hiddenFill>
              </a:ext>
            </a:extLst>
          </p:spPr>
        </p:cxnSp>
        <p:sp>
          <p:nvSpPr>
            <p:cNvPr id="106" name="Freeform 11"/>
            <p:cNvSpPr>
              <a:spLocks/>
            </p:cNvSpPr>
            <p:nvPr/>
          </p:nvSpPr>
          <p:spPr bwMode="auto">
            <a:xfrm>
              <a:off x="3708282" y="4729381"/>
              <a:ext cx="104004" cy="148954"/>
            </a:xfrm>
            <a:custGeom>
              <a:avLst/>
              <a:gdLst>
                <a:gd name="T0" fmla="*/ 0 w 75"/>
                <a:gd name="T1" fmla="*/ 0 h 90"/>
                <a:gd name="T2" fmla="*/ 2147483647 w 75"/>
                <a:gd name="T3" fmla="*/ 2147483647 h 90"/>
                <a:gd name="T4" fmla="*/ 2147483647 w 75"/>
                <a:gd name="T5" fmla="*/ 2147483647 h 90"/>
                <a:gd name="T6" fmla="*/ 0 60000 65536"/>
                <a:gd name="T7" fmla="*/ 0 60000 65536"/>
                <a:gd name="T8" fmla="*/ 0 60000 65536"/>
                <a:gd name="T9" fmla="*/ 0 w 75"/>
                <a:gd name="T10" fmla="*/ 0 h 90"/>
                <a:gd name="T11" fmla="*/ 75 w 75"/>
                <a:gd name="T12" fmla="*/ 90 h 90"/>
              </a:gdLst>
              <a:ahLst/>
              <a:cxnLst>
                <a:cxn ang="T6">
                  <a:pos x="T0" y="T1"/>
                </a:cxn>
                <a:cxn ang="T7">
                  <a:pos x="T2" y="T3"/>
                </a:cxn>
                <a:cxn ang="T8">
                  <a:pos x="T4" y="T5"/>
                </a:cxn>
              </a:cxnLst>
              <a:rect l="T9" t="T10" r="T11" b="T12"/>
              <a:pathLst>
                <a:path w="75" h="90">
                  <a:moveTo>
                    <a:pt x="0" y="0"/>
                  </a:moveTo>
                  <a:cubicBezTo>
                    <a:pt x="14" y="21"/>
                    <a:pt x="29" y="42"/>
                    <a:pt x="41" y="57"/>
                  </a:cubicBezTo>
                  <a:cubicBezTo>
                    <a:pt x="53" y="72"/>
                    <a:pt x="64" y="81"/>
                    <a:pt x="75" y="90"/>
                  </a:cubicBez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cxnSp>
          <p:nvCxnSpPr>
            <p:cNvPr id="107" name="AutoShape 12"/>
            <p:cNvCxnSpPr>
              <a:cxnSpLocks noChangeShapeType="1"/>
            </p:cNvCxnSpPr>
            <p:nvPr/>
          </p:nvCxnSpPr>
          <p:spPr bwMode="auto">
            <a:xfrm flipV="1">
              <a:off x="3812286" y="4729381"/>
              <a:ext cx="0" cy="144817"/>
            </a:xfrm>
            <a:prstGeom prst="straightConnector1">
              <a:avLst/>
            </a:prstGeom>
            <a:noFill/>
            <a:ln w="19050">
              <a:solidFill>
                <a:srgbClr val="000000"/>
              </a:solidFill>
              <a:round/>
              <a:headEnd/>
              <a:tailEnd/>
            </a:ln>
            <a:extLst>
              <a:ext uri="{909E8E84-426E-40DD-AFC4-6F175D3DCCD1}">
                <a14:hiddenFill xmlns:a14="http://schemas.microsoft.com/office/drawing/2010/main">
                  <a:noFill/>
                </a14:hiddenFill>
              </a:ext>
            </a:extLst>
          </p:spPr>
        </p:cxnSp>
        <p:cxnSp>
          <p:nvCxnSpPr>
            <p:cNvPr id="108" name="AutoShape 13"/>
            <p:cNvCxnSpPr>
              <a:cxnSpLocks noChangeShapeType="1"/>
            </p:cNvCxnSpPr>
            <p:nvPr/>
          </p:nvCxnSpPr>
          <p:spPr bwMode="auto">
            <a:xfrm>
              <a:off x="3829619" y="4729381"/>
              <a:ext cx="65870" cy="119992"/>
            </a:xfrm>
            <a:prstGeom prst="straightConnector1">
              <a:avLst/>
            </a:prstGeom>
            <a:noFill/>
            <a:ln w="19050">
              <a:solidFill>
                <a:srgbClr val="000000"/>
              </a:solidFill>
              <a:round/>
              <a:headEnd/>
              <a:tailEnd/>
            </a:ln>
            <a:extLst>
              <a:ext uri="{909E8E84-426E-40DD-AFC4-6F175D3DCCD1}">
                <a14:hiddenFill xmlns:a14="http://schemas.microsoft.com/office/drawing/2010/main">
                  <a:noFill/>
                </a14:hiddenFill>
              </a:ext>
            </a:extLst>
          </p:spPr>
        </p:cxnSp>
        <p:cxnSp>
          <p:nvCxnSpPr>
            <p:cNvPr id="109" name="AutoShape 14"/>
            <p:cNvCxnSpPr>
              <a:cxnSpLocks noChangeShapeType="1"/>
            </p:cNvCxnSpPr>
            <p:nvPr/>
          </p:nvCxnSpPr>
          <p:spPr bwMode="auto">
            <a:xfrm flipV="1">
              <a:off x="3895490" y="4534915"/>
              <a:ext cx="3466" cy="314458"/>
            </a:xfrm>
            <a:prstGeom prst="straightConnector1">
              <a:avLst/>
            </a:prstGeom>
            <a:noFill/>
            <a:ln w="19050">
              <a:solidFill>
                <a:srgbClr val="000000"/>
              </a:solidFill>
              <a:round/>
              <a:headEnd/>
              <a:tailEnd/>
            </a:ln>
            <a:extLst>
              <a:ext uri="{909E8E84-426E-40DD-AFC4-6F175D3DCCD1}">
                <a14:hiddenFill xmlns:a14="http://schemas.microsoft.com/office/drawing/2010/main">
                  <a:noFill/>
                </a14:hiddenFill>
              </a:ext>
            </a:extLst>
          </p:spPr>
        </p:cxnSp>
        <p:cxnSp>
          <p:nvCxnSpPr>
            <p:cNvPr id="110" name="AutoShape 15"/>
            <p:cNvCxnSpPr>
              <a:cxnSpLocks noChangeShapeType="1"/>
            </p:cNvCxnSpPr>
            <p:nvPr/>
          </p:nvCxnSpPr>
          <p:spPr bwMode="auto">
            <a:xfrm>
              <a:off x="3909357" y="4534915"/>
              <a:ext cx="97071" cy="70338"/>
            </a:xfrm>
            <a:prstGeom prst="straightConnector1">
              <a:avLst/>
            </a:prstGeom>
            <a:noFill/>
            <a:ln w="19050">
              <a:solidFill>
                <a:srgbClr val="000000"/>
              </a:solidFill>
              <a:round/>
              <a:headEnd/>
              <a:tailEnd/>
            </a:ln>
            <a:extLst>
              <a:ext uri="{909E8E84-426E-40DD-AFC4-6F175D3DCCD1}">
                <a14:hiddenFill xmlns:a14="http://schemas.microsoft.com/office/drawing/2010/main">
                  <a:noFill/>
                </a14:hiddenFill>
              </a:ext>
            </a:extLst>
          </p:spPr>
        </p:cxnSp>
        <p:cxnSp>
          <p:nvCxnSpPr>
            <p:cNvPr id="111" name="AutoShape 16"/>
            <p:cNvCxnSpPr>
              <a:cxnSpLocks noChangeShapeType="1"/>
            </p:cNvCxnSpPr>
            <p:nvPr/>
          </p:nvCxnSpPr>
          <p:spPr bwMode="auto">
            <a:xfrm flipV="1">
              <a:off x="4006427" y="4481124"/>
              <a:ext cx="0" cy="111717"/>
            </a:xfrm>
            <a:prstGeom prst="straightConnector1">
              <a:avLst/>
            </a:prstGeom>
            <a:noFill/>
            <a:ln w="19050">
              <a:solidFill>
                <a:srgbClr val="000000"/>
              </a:solidFill>
              <a:round/>
              <a:headEnd/>
              <a:tailEnd/>
            </a:ln>
            <a:extLst>
              <a:ext uri="{909E8E84-426E-40DD-AFC4-6F175D3DCCD1}">
                <a14:hiddenFill xmlns:a14="http://schemas.microsoft.com/office/drawing/2010/main">
                  <a:noFill/>
                </a14:hiddenFill>
              </a:ext>
            </a:extLst>
          </p:spPr>
        </p:cxnSp>
        <p:sp>
          <p:nvSpPr>
            <p:cNvPr id="112" name="Freeform 17"/>
            <p:cNvSpPr>
              <a:spLocks/>
            </p:cNvSpPr>
            <p:nvPr/>
          </p:nvSpPr>
          <p:spPr bwMode="auto">
            <a:xfrm>
              <a:off x="4006427" y="4481124"/>
              <a:ext cx="374415" cy="182054"/>
            </a:xfrm>
            <a:custGeom>
              <a:avLst/>
              <a:gdLst>
                <a:gd name="T0" fmla="*/ 0 w 270"/>
                <a:gd name="T1" fmla="*/ 0 h 110"/>
                <a:gd name="T2" fmla="*/ 2147483647 w 270"/>
                <a:gd name="T3" fmla="*/ 2147483647 h 110"/>
                <a:gd name="T4" fmla="*/ 2147483647 w 270"/>
                <a:gd name="T5" fmla="*/ 2147483647 h 110"/>
                <a:gd name="T6" fmla="*/ 0 60000 65536"/>
                <a:gd name="T7" fmla="*/ 0 60000 65536"/>
                <a:gd name="T8" fmla="*/ 0 60000 65536"/>
                <a:gd name="T9" fmla="*/ 0 w 270"/>
                <a:gd name="T10" fmla="*/ 0 h 110"/>
                <a:gd name="T11" fmla="*/ 270 w 270"/>
                <a:gd name="T12" fmla="*/ 110 h 110"/>
              </a:gdLst>
              <a:ahLst/>
              <a:cxnLst>
                <a:cxn ang="T6">
                  <a:pos x="T0" y="T1"/>
                </a:cxn>
                <a:cxn ang="T7">
                  <a:pos x="T2" y="T3"/>
                </a:cxn>
                <a:cxn ang="T8">
                  <a:pos x="T4" y="T5"/>
                </a:cxn>
              </a:cxnLst>
              <a:rect l="T9" t="T10" r="T11" b="T12"/>
              <a:pathLst>
                <a:path w="270" h="110">
                  <a:moveTo>
                    <a:pt x="0" y="0"/>
                  </a:moveTo>
                  <a:cubicBezTo>
                    <a:pt x="59" y="29"/>
                    <a:pt x="119" y="58"/>
                    <a:pt x="164" y="76"/>
                  </a:cubicBezTo>
                  <a:cubicBezTo>
                    <a:pt x="209" y="94"/>
                    <a:pt x="239" y="102"/>
                    <a:pt x="270" y="110"/>
                  </a:cubicBez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cxnSp>
          <p:nvCxnSpPr>
            <p:cNvPr id="113" name="AutoShape 18"/>
            <p:cNvCxnSpPr>
              <a:cxnSpLocks noChangeShapeType="1"/>
            </p:cNvCxnSpPr>
            <p:nvPr/>
          </p:nvCxnSpPr>
          <p:spPr bwMode="auto">
            <a:xfrm flipV="1">
              <a:off x="4377375" y="4456299"/>
              <a:ext cx="0" cy="206880"/>
            </a:xfrm>
            <a:prstGeom prst="straightConnector1">
              <a:avLst/>
            </a:prstGeom>
            <a:noFill/>
            <a:ln w="19050">
              <a:solidFill>
                <a:srgbClr val="000000"/>
              </a:solidFill>
              <a:round/>
              <a:headEnd/>
              <a:tailEnd/>
            </a:ln>
            <a:extLst>
              <a:ext uri="{909E8E84-426E-40DD-AFC4-6F175D3DCCD1}">
                <a14:hiddenFill xmlns:a14="http://schemas.microsoft.com/office/drawing/2010/main">
                  <a:noFill/>
                </a14:hiddenFill>
              </a:ext>
            </a:extLst>
          </p:spPr>
        </p:cxnSp>
        <p:sp>
          <p:nvSpPr>
            <p:cNvPr id="114" name="Freeform 19"/>
            <p:cNvSpPr>
              <a:spLocks/>
            </p:cNvSpPr>
            <p:nvPr/>
          </p:nvSpPr>
          <p:spPr bwMode="auto">
            <a:xfrm>
              <a:off x="4363507" y="4481124"/>
              <a:ext cx="592825" cy="289632"/>
            </a:xfrm>
            <a:custGeom>
              <a:avLst/>
              <a:gdLst>
                <a:gd name="T0" fmla="*/ 0 w 427"/>
                <a:gd name="T1" fmla="*/ 0 h 176"/>
                <a:gd name="T2" fmla="*/ 2147483647 w 427"/>
                <a:gd name="T3" fmla="*/ 2147483647 h 176"/>
                <a:gd name="T4" fmla="*/ 2147483647 w 427"/>
                <a:gd name="T5" fmla="*/ 2147483647 h 176"/>
                <a:gd name="T6" fmla="*/ 0 60000 65536"/>
                <a:gd name="T7" fmla="*/ 0 60000 65536"/>
                <a:gd name="T8" fmla="*/ 0 60000 65536"/>
                <a:gd name="T9" fmla="*/ 0 w 427"/>
                <a:gd name="T10" fmla="*/ 0 h 176"/>
                <a:gd name="T11" fmla="*/ 427 w 427"/>
                <a:gd name="T12" fmla="*/ 176 h 176"/>
              </a:gdLst>
              <a:ahLst/>
              <a:cxnLst>
                <a:cxn ang="T6">
                  <a:pos x="T0" y="T1"/>
                </a:cxn>
                <a:cxn ang="T7">
                  <a:pos x="T2" y="T3"/>
                </a:cxn>
                <a:cxn ang="T8">
                  <a:pos x="T4" y="T5"/>
                </a:cxn>
              </a:cxnLst>
              <a:rect l="T9" t="T10" r="T11" b="T12"/>
              <a:pathLst>
                <a:path w="427" h="176">
                  <a:moveTo>
                    <a:pt x="0" y="0"/>
                  </a:moveTo>
                  <a:cubicBezTo>
                    <a:pt x="132" y="63"/>
                    <a:pt x="265" y="126"/>
                    <a:pt x="336" y="151"/>
                  </a:cubicBezTo>
                  <a:cubicBezTo>
                    <a:pt x="407" y="176"/>
                    <a:pt x="417" y="163"/>
                    <a:pt x="427" y="151"/>
                  </a:cubicBez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cxnSp>
          <p:nvCxnSpPr>
            <p:cNvPr id="115" name="AutoShape 20"/>
            <p:cNvCxnSpPr>
              <a:cxnSpLocks noChangeShapeType="1"/>
            </p:cNvCxnSpPr>
            <p:nvPr/>
          </p:nvCxnSpPr>
          <p:spPr bwMode="auto">
            <a:xfrm flipV="1">
              <a:off x="4945931" y="4534915"/>
              <a:ext cx="3468" cy="227567"/>
            </a:xfrm>
            <a:prstGeom prst="straightConnector1">
              <a:avLst/>
            </a:prstGeom>
            <a:noFill/>
            <a:ln w="19050">
              <a:solidFill>
                <a:srgbClr val="000000"/>
              </a:solidFill>
              <a:round/>
              <a:headEnd/>
              <a:tailEnd/>
            </a:ln>
            <a:extLst>
              <a:ext uri="{909E8E84-426E-40DD-AFC4-6F175D3DCCD1}">
                <a14:hiddenFill xmlns:a14="http://schemas.microsoft.com/office/drawing/2010/main">
                  <a:noFill/>
                </a14:hiddenFill>
              </a:ext>
            </a:extLst>
          </p:spPr>
        </p:cxnSp>
        <p:cxnSp>
          <p:nvCxnSpPr>
            <p:cNvPr id="116" name="AutoShape 21"/>
            <p:cNvCxnSpPr>
              <a:cxnSpLocks noChangeShapeType="1"/>
            </p:cNvCxnSpPr>
            <p:nvPr/>
          </p:nvCxnSpPr>
          <p:spPr bwMode="auto">
            <a:xfrm>
              <a:off x="4956332" y="4534915"/>
              <a:ext cx="97071" cy="70338"/>
            </a:xfrm>
            <a:prstGeom prst="straightConnector1">
              <a:avLst/>
            </a:prstGeom>
            <a:noFill/>
            <a:ln w="19050">
              <a:solidFill>
                <a:srgbClr val="000000"/>
              </a:solidFill>
              <a:round/>
              <a:headEnd/>
              <a:tailEnd/>
            </a:ln>
            <a:extLst>
              <a:ext uri="{909E8E84-426E-40DD-AFC4-6F175D3DCCD1}">
                <a14:hiddenFill xmlns:a14="http://schemas.microsoft.com/office/drawing/2010/main">
                  <a:noFill/>
                </a14:hiddenFill>
              </a:ext>
            </a:extLst>
          </p:spPr>
        </p:cxnSp>
        <p:cxnSp>
          <p:nvCxnSpPr>
            <p:cNvPr id="117" name="AutoShape 22"/>
            <p:cNvCxnSpPr>
              <a:cxnSpLocks noChangeShapeType="1"/>
            </p:cNvCxnSpPr>
            <p:nvPr/>
          </p:nvCxnSpPr>
          <p:spPr bwMode="auto">
            <a:xfrm flipV="1">
              <a:off x="5060337" y="4303209"/>
              <a:ext cx="0" cy="289632"/>
            </a:xfrm>
            <a:prstGeom prst="straightConnector1">
              <a:avLst/>
            </a:prstGeom>
            <a:noFill/>
            <a:ln w="19050">
              <a:solidFill>
                <a:srgbClr val="000000"/>
              </a:solidFill>
              <a:round/>
              <a:headEnd/>
              <a:tailEnd/>
            </a:ln>
            <a:extLst>
              <a:ext uri="{909E8E84-426E-40DD-AFC4-6F175D3DCCD1}">
                <a14:hiddenFill xmlns:a14="http://schemas.microsoft.com/office/drawing/2010/main">
                  <a:noFill/>
                </a14:hiddenFill>
              </a:ext>
            </a:extLst>
          </p:spPr>
        </p:cxnSp>
        <p:sp>
          <p:nvSpPr>
            <p:cNvPr id="118" name="Freeform 23"/>
            <p:cNvSpPr>
              <a:spLocks/>
            </p:cNvSpPr>
            <p:nvPr/>
          </p:nvSpPr>
          <p:spPr bwMode="auto">
            <a:xfrm>
              <a:off x="5060337" y="4299070"/>
              <a:ext cx="374415" cy="182054"/>
            </a:xfrm>
            <a:custGeom>
              <a:avLst/>
              <a:gdLst>
                <a:gd name="T0" fmla="*/ 0 w 270"/>
                <a:gd name="T1" fmla="*/ 0 h 110"/>
                <a:gd name="T2" fmla="*/ 2147483647 w 270"/>
                <a:gd name="T3" fmla="*/ 2147483647 h 110"/>
                <a:gd name="T4" fmla="*/ 2147483647 w 270"/>
                <a:gd name="T5" fmla="*/ 2147483647 h 110"/>
                <a:gd name="T6" fmla="*/ 0 60000 65536"/>
                <a:gd name="T7" fmla="*/ 0 60000 65536"/>
                <a:gd name="T8" fmla="*/ 0 60000 65536"/>
                <a:gd name="T9" fmla="*/ 0 w 270"/>
                <a:gd name="T10" fmla="*/ 0 h 110"/>
                <a:gd name="T11" fmla="*/ 270 w 270"/>
                <a:gd name="T12" fmla="*/ 110 h 110"/>
              </a:gdLst>
              <a:ahLst/>
              <a:cxnLst>
                <a:cxn ang="T6">
                  <a:pos x="T0" y="T1"/>
                </a:cxn>
                <a:cxn ang="T7">
                  <a:pos x="T2" y="T3"/>
                </a:cxn>
                <a:cxn ang="T8">
                  <a:pos x="T4" y="T5"/>
                </a:cxn>
              </a:cxnLst>
              <a:rect l="T9" t="T10" r="T11" b="T12"/>
              <a:pathLst>
                <a:path w="270" h="110">
                  <a:moveTo>
                    <a:pt x="0" y="0"/>
                  </a:moveTo>
                  <a:cubicBezTo>
                    <a:pt x="59" y="29"/>
                    <a:pt x="119" y="58"/>
                    <a:pt x="164" y="76"/>
                  </a:cubicBezTo>
                  <a:cubicBezTo>
                    <a:pt x="209" y="94"/>
                    <a:pt x="239" y="102"/>
                    <a:pt x="270" y="110"/>
                  </a:cubicBez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cxnSp>
          <p:nvCxnSpPr>
            <p:cNvPr id="119" name="AutoShape 24"/>
            <p:cNvCxnSpPr>
              <a:cxnSpLocks noChangeShapeType="1"/>
            </p:cNvCxnSpPr>
            <p:nvPr/>
          </p:nvCxnSpPr>
          <p:spPr bwMode="auto">
            <a:xfrm flipV="1">
              <a:off x="5434752" y="4265969"/>
              <a:ext cx="3466" cy="215155"/>
            </a:xfrm>
            <a:prstGeom prst="straightConnector1">
              <a:avLst/>
            </a:prstGeom>
            <a:noFill/>
            <a:ln w="19050">
              <a:solidFill>
                <a:srgbClr val="000000"/>
              </a:solidFill>
              <a:round/>
              <a:headEnd/>
              <a:tailEnd/>
            </a:ln>
            <a:extLst>
              <a:ext uri="{909E8E84-426E-40DD-AFC4-6F175D3DCCD1}">
                <a14:hiddenFill xmlns:a14="http://schemas.microsoft.com/office/drawing/2010/main">
                  <a:noFill/>
                </a14:hiddenFill>
              </a:ext>
            </a:extLst>
          </p:spPr>
        </p:cxnSp>
        <p:sp>
          <p:nvSpPr>
            <p:cNvPr id="120" name="Freeform 25"/>
            <p:cNvSpPr>
              <a:spLocks/>
            </p:cNvSpPr>
            <p:nvPr/>
          </p:nvSpPr>
          <p:spPr bwMode="auto">
            <a:xfrm>
              <a:off x="5438217" y="4265969"/>
              <a:ext cx="731497" cy="293771"/>
            </a:xfrm>
            <a:custGeom>
              <a:avLst/>
              <a:gdLst>
                <a:gd name="T0" fmla="*/ 0 w 427"/>
                <a:gd name="T1" fmla="*/ 0 h 176"/>
                <a:gd name="T2" fmla="*/ 2147483647 w 427"/>
                <a:gd name="T3" fmla="*/ 2147483647 h 176"/>
                <a:gd name="T4" fmla="*/ 2147483647 w 427"/>
                <a:gd name="T5" fmla="*/ 2147483647 h 176"/>
                <a:gd name="T6" fmla="*/ 0 60000 65536"/>
                <a:gd name="T7" fmla="*/ 0 60000 65536"/>
                <a:gd name="T8" fmla="*/ 0 60000 65536"/>
                <a:gd name="T9" fmla="*/ 0 w 427"/>
                <a:gd name="T10" fmla="*/ 0 h 176"/>
                <a:gd name="T11" fmla="*/ 427 w 427"/>
                <a:gd name="T12" fmla="*/ 176 h 176"/>
              </a:gdLst>
              <a:ahLst/>
              <a:cxnLst>
                <a:cxn ang="T6">
                  <a:pos x="T0" y="T1"/>
                </a:cxn>
                <a:cxn ang="T7">
                  <a:pos x="T2" y="T3"/>
                </a:cxn>
                <a:cxn ang="T8">
                  <a:pos x="T4" y="T5"/>
                </a:cxn>
              </a:cxnLst>
              <a:rect l="T9" t="T10" r="T11" b="T12"/>
              <a:pathLst>
                <a:path w="427" h="176">
                  <a:moveTo>
                    <a:pt x="0" y="0"/>
                  </a:moveTo>
                  <a:cubicBezTo>
                    <a:pt x="132" y="63"/>
                    <a:pt x="265" y="126"/>
                    <a:pt x="336" y="151"/>
                  </a:cubicBezTo>
                  <a:cubicBezTo>
                    <a:pt x="407" y="176"/>
                    <a:pt x="417" y="163"/>
                    <a:pt x="427" y="151"/>
                  </a:cubicBez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cxnSp>
          <p:nvCxnSpPr>
            <p:cNvPr id="121" name="AutoShape 26"/>
            <p:cNvCxnSpPr>
              <a:cxnSpLocks noChangeShapeType="1"/>
            </p:cNvCxnSpPr>
            <p:nvPr/>
          </p:nvCxnSpPr>
          <p:spPr bwMode="auto">
            <a:xfrm flipV="1">
              <a:off x="6169715" y="4340446"/>
              <a:ext cx="0" cy="186193"/>
            </a:xfrm>
            <a:prstGeom prst="straightConnector1">
              <a:avLst/>
            </a:prstGeom>
            <a:noFill/>
            <a:ln w="19050">
              <a:solidFill>
                <a:srgbClr val="000000"/>
              </a:solidFill>
              <a:round/>
              <a:headEnd/>
              <a:tailEnd/>
            </a:ln>
            <a:extLst>
              <a:ext uri="{909E8E84-426E-40DD-AFC4-6F175D3DCCD1}">
                <a14:hiddenFill xmlns:a14="http://schemas.microsoft.com/office/drawing/2010/main">
                  <a:noFill/>
                </a14:hiddenFill>
              </a:ext>
            </a:extLst>
          </p:spPr>
        </p:cxnSp>
        <p:sp>
          <p:nvSpPr>
            <p:cNvPr id="122" name="Freeform 27"/>
            <p:cNvSpPr>
              <a:spLocks/>
            </p:cNvSpPr>
            <p:nvPr/>
          </p:nvSpPr>
          <p:spPr bwMode="auto">
            <a:xfrm>
              <a:off x="6169715" y="4352860"/>
              <a:ext cx="374415" cy="182054"/>
            </a:xfrm>
            <a:custGeom>
              <a:avLst/>
              <a:gdLst>
                <a:gd name="T0" fmla="*/ 0 w 270"/>
                <a:gd name="T1" fmla="*/ 0 h 110"/>
                <a:gd name="T2" fmla="*/ 2147483647 w 270"/>
                <a:gd name="T3" fmla="*/ 2147483647 h 110"/>
                <a:gd name="T4" fmla="*/ 2147483647 w 270"/>
                <a:gd name="T5" fmla="*/ 2147483647 h 110"/>
                <a:gd name="T6" fmla="*/ 0 60000 65536"/>
                <a:gd name="T7" fmla="*/ 0 60000 65536"/>
                <a:gd name="T8" fmla="*/ 0 60000 65536"/>
                <a:gd name="T9" fmla="*/ 0 w 270"/>
                <a:gd name="T10" fmla="*/ 0 h 110"/>
                <a:gd name="T11" fmla="*/ 270 w 270"/>
                <a:gd name="T12" fmla="*/ 110 h 110"/>
              </a:gdLst>
              <a:ahLst/>
              <a:cxnLst>
                <a:cxn ang="T6">
                  <a:pos x="T0" y="T1"/>
                </a:cxn>
                <a:cxn ang="T7">
                  <a:pos x="T2" y="T3"/>
                </a:cxn>
                <a:cxn ang="T8">
                  <a:pos x="T4" y="T5"/>
                </a:cxn>
              </a:cxnLst>
              <a:rect l="T9" t="T10" r="T11" b="T12"/>
              <a:pathLst>
                <a:path w="270" h="110">
                  <a:moveTo>
                    <a:pt x="0" y="0"/>
                  </a:moveTo>
                  <a:cubicBezTo>
                    <a:pt x="59" y="29"/>
                    <a:pt x="119" y="58"/>
                    <a:pt x="164" y="76"/>
                  </a:cubicBezTo>
                  <a:cubicBezTo>
                    <a:pt x="209" y="94"/>
                    <a:pt x="239" y="102"/>
                    <a:pt x="270" y="110"/>
                  </a:cubicBez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23" name="Text Box 107"/>
            <p:cNvSpPr txBox="1">
              <a:spLocks noChangeArrowheads="1"/>
            </p:cNvSpPr>
            <p:nvPr/>
          </p:nvSpPr>
          <p:spPr bwMode="auto">
            <a:xfrm>
              <a:off x="2830164" y="3402214"/>
              <a:ext cx="738188" cy="59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494" tIns="34747" rIns="69494" bIns="34747"/>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en-US" altLang="zh-CN" sz="2000" i="1" dirty="0" err="1">
                  <a:solidFill>
                    <a:srgbClr val="000000"/>
                  </a:solidFill>
                  <a:latin typeface="Times New Roman" panose="02020603050405020304" pitchFamily="18" charset="0"/>
                  <a:cs typeface="Times New Roman" panose="02020603050405020304" pitchFamily="18" charset="0"/>
                </a:rPr>
                <a:t>v</a:t>
              </a:r>
              <a:r>
                <a:rPr lang="en-US" altLang="zh-CN" sz="2000" baseline="-30000" dirty="0" err="1">
                  <a:solidFill>
                    <a:srgbClr val="000000"/>
                  </a:solidFill>
                  <a:latin typeface="Times New Roman" panose="02020603050405020304" pitchFamily="18" charset="0"/>
                  <a:cs typeface="Times New Roman" panose="02020603050405020304" pitchFamily="18" charset="0"/>
                </a:rPr>
                <a:t>o</a:t>
              </a:r>
              <a:r>
                <a:rPr lang="en-US" altLang="zh-CN" sz="2000" dirty="0">
                  <a:solidFill>
                    <a:srgbClr val="000000"/>
                  </a:solidFill>
                  <a:latin typeface="Times New Roman" panose="02020603050405020304" pitchFamily="18" charset="0"/>
                  <a:cs typeface="Times New Roman" panose="02020603050405020304" pitchFamily="18" charset="0"/>
                </a:rPr>
                <a:t>(</a:t>
              </a:r>
              <a:r>
                <a:rPr lang="en-US" altLang="zh-CN" sz="2000" i="1" dirty="0">
                  <a:solidFill>
                    <a:srgbClr val="000000"/>
                  </a:solidFill>
                  <a:latin typeface="Times New Roman" panose="02020603050405020304" pitchFamily="18" charset="0"/>
                  <a:cs typeface="Times New Roman" panose="02020603050405020304" pitchFamily="18" charset="0"/>
                </a:rPr>
                <a:t>t</a:t>
              </a:r>
              <a:r>
                <a:rPr lang="en-US" altLang="zh-CN" sz="2000" dirty="0">
                  <a:solidFill>
                    <a:srgbClr val="000000"/>
                  </a:solidFill>
                  <a:latin typeface="Times New Roman" panose="02020603050405020304" pitchFamily="18" charset="0"/>
                  <a:cs typeface="Times New Roman" panose="02020603050405020304" pitchFamily="18" charset="0"/>
                </a:rPr>
                <a:t>)</a:t>
              </a:r>
              <a:endParaRPr lang="en-US" altLang="zh-CN" sz="2000" dirty="0">
                <a:latin typeface="Times New Roman" panose="02020603050405020304" pitchFamily="18" charset="0"/>
                <a:cs typeface="Times New Roman" panose="02020603050405020304" pitchFamily="18" charset="0"/>
              </a:endParaRPr>
            </a:p>
          </p:txBody>
        </p:sp>
      </p:grpSp>
      <p:grpSp>
        <p:nvGrpSpPr>
          <p:cNvPr id="124" name="组合 123"/>
          <p:cNvGrpSpPr/>
          <p:nvPr/>
        </p:nvGrpSpPr>
        <p:grpSpPr>
          <a:xfrm>
            <a:off x="10583914" y="3676799"/>
            <a:ext cx="1315704" cy="849256"/>
            <a:chOff x="6567851" y="2286000"/>
            <a:chExt cx="1668099" cy="946150"/>
          </a:xfrm>
          <a:solidFill>
            <a:schemeClr val="bg1"/>
          </a:solidFill>
        </p:grpSpPr>
        <p:sp>
          <p:nvSpPr>
            <p:cNvPr id="125" name="Text Box 73"/>
            <p:cNvSpPr txBox="1">
              <a:spLocks noChangeArrowheads="1"/>
            </p:cNvSpPr>
            <p:nvPr/>
          </p:nvSpPr>
          <p:spPr bwMode="auto">
            <a:xfrm>
              <a:off x="6567851" y="2286000"/>
              <a:ext cx="1668099" cy="73286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en-US" altLang="zh-CN" sz="2000" i="1" dirty="0">
                  <a:solidFill>
                    <a:srgbClr val="000000"/>
                  </a:solidFill>
                  <a:latin typeface="Times New Roman" panose="02020603050405020304" pitchFamily="18" charset="0"/>
                  <a:cs typeface="Times New Roman" panose="02020603050405020304" pitchFamily="18" charset="0"/>
                </a:rPr>
                <a:t>  </a:t>
              </a:r>
              <a:r>
                <a:rPr lang="en-US" altLang="zh-CN" sz="2000" i="1" dirty="0" err="1">
                  <a:solidFill>
                    <a:srgbClr val="000000"/>
                  </a:solidFill>
                  <a:latin typeface="Times New Roman" panose="02020603050405020304" pitchFamily="18" charset="0"/>
                  <a:cs typeface="Times New Roman" panose="02020603050405020304" pitchFamily="18" charset="0"/>
                </a:rPr>
                <a:t>v</a:t>
              </a:r>
              <a:r>
                <a:rPr lang="en-US" altLang="zh-CN" sz="2000" baseline="-30000" dirty="0" err="1">
                  <a:solidFill>
                    <a:srgbClr val="000000"/>
                  </a:solidFill>
                  <a:latin typeface="Times New Roman" panose="02020603050405020304" pitchFamily="18" charset="0"/>
                  <a:cs typeface="Times New Roman" panose="02020603050405020304" pitchFamily="18" charset="0"/>
                </a:rPr>
                <a:t>o</a:t>
              </a:r>
              <a:r>
                <a:rPr lang="en-US" altLang="zh-CN" sz="2000" dirty="0">
                  <a:solidFill>
                    <a:srgbClr val="000000"/>
                  </a:solidFill>
                  <a:latin typeface="Times New Roman" panose="02020603050405020304" pitchFamily="18" charset="0"/>
                  <a:cs typeface="Times New Roman" panose="02020603050405020304" pitchFamily="18" charset="0"/>
                </a:rPr>
                <a:t>(</a:t>
              </a:r>
              <a:r>
                <a:rPr lang="en-US" altLang="zh-CN" sz="2000" i="1" dirty="0">
                  <a:solidFill>
                    <a:srgbClr val="000000"/>
                  </a:solidFill>
                  <a:latin typeface="Times New Roman" panose="02020603050405020304" pitchFamily="18" charset="0"/>
                  <a:cs typeface="Times New Roman" panose="02020603050405020304" pitchFamily="18" charset="0"/>
                </a:rPr>
                <a:t>t</a:t>
              </a:r>
              <a:r>
                <a:rPr lang="en-US" altLang="zh-CN" sz="2000" dirty="0">
                  <a:solidFill>
                    <a:srgbClr val="000000"/>
                  </a:solidFill>
                  <a:latin typeface="Times New Roman" panose="02020603050405020304" pitchFamily="18" charset="0"/>
                  <a:cs typeface="Times New Roman" panose="02020603050405020304" pitchFamily="18" charset="0"/>
                </a:rPr>
                <a:t>)=</a:t>
              </a:r>
              <a:r>
                <a:rPr lang="en-US" altLang="zh-CN" sz="2000" i="1" dirty="0">
                  <a:solidFill>
                    <a:srgbClr val="000000"/>
                  </a:solidFill>
                  <a:latin typeface="Times New Roman" panose="02020603050405020304" pitchFamily="18" charset="0"/>
                  <a:cs typeface="Times New Roman" panose="02020603050405020304" pitchFamily="18" charset="0"/>
                </a:rPr>
                <a:t>R</a:t>
              </a:r>
              <a:r>
                <a:rPr lang="en-US" altLang="zh-CN" sz="2000" baseline="-30000" dirty="0">
                  <a:solidFill>
                    <a:srgbClr val="000000"/>
                  </a:solidFill>
                  <a:latin typeface="Times New Roman" panose="02020603050405020304" pitchFamily="18" charset="0"/>
                  <a:cs typeface="Times New Roman" panose="02020603050405020304" pitchFamily="18" charset="0"/>
                </a:rPr>
                <a:t>1</a:t>
              </a:r>
              <a:r>
                <a:rPr lang="en-US" altLang="zh-CN" sz="2000" dirty="0">
                  <a:solidFill>
                    <a:srgbClr val="000000"/>
                  </a:solidFill>
                  <a:latin typeface="Times New Roman" panose="02020603050405020304" pitchFamily="18" charset="0"/>
                  <a:cs typeface="Times New Roman" panose="02020603050405020304" pitchFamily="18" charset="0"/>
                </a:rPr>
                <a:t> </a:t>
              </a:r>
              <a:r>
                <a:rPr lang="en-US" altLang="zh-CN" sz="2000" i="1" dirty="0" err="1">
                  <a:solidFill>
                    <a:srgbClr val="000000"/>
                  </a:solidFill>
                  <a:latin typeface="Times New Roman" panose="02020603050405020304" pitchFamily="18" charset="0"/>
                  <a:cs typeface="Times New Roman" panose="02020603050405020304" pitchFamily="18" charset="0"/>
                </a:rPr>
                <a:t>i</a:t>
              </a:r>
              <a:r>
                <a:rPr lang="en-US" altLang="zh-CN" sz="2000" baseline="-30000" dirty="0" err="1">
                  <a:solidFill>
                    <a:srgbClr val="000000"/>
                  </a:solidFill>
                  <a:latin typeface="Times New Roman" panose="02020603050405020304" pitchFamily="18" charset="0"/>
                  <a:cs typeface="Times New Roman" panose="02020603050405020304" pitchFamily="18" charset="0"/>
                </a:rPr>
                <a:t>D</a:t>
              </a:r>
              <a:r>
                <a:rPr lang="en-US" altLang="zh-CN" sz="2000" dirty="0">
                  <a:solidFill>
                    <a:srgbClr val="000000"/>
                  </a:solidFill>
                  <a:latin typeface="Times New Roman" panose="02020603050405020304" pitchFamily="18" charset="0"/>
                  <a:cs typeface="Times New Roman" panose="02020603050405020304" pitchFamily="18" charset="0"/>
                </a:rPr>
                <a:t>(</a:t>
              </a:r>
              <a:r>
                <a:rPr lang="en-US" altLang="zh-CN" sz="2000" i="1" dirty="0">
                  <a:solidFill>
                    <a:srgbClr val="000000"/>
                  </a:solidFill>
                  <a:latin typeface="Times New Roman" panose="02020603050405020304" pitchFamily="18" charset="0"/>
                  <a:cs typeface="Times New Roman" panose="02020603050405020304" pitchFamily="18" charset="0"/>
                </a:rPr>
                <a:t>t</a:t>
              </a:r>
              <a:r>
                <a:rPr lang="en-US" altLang="zh-CN" sz="2000" dirty="0">
                  <a:solidFill>
                    <a:srgbClr val="000000"/>
                  </a:solidFill>
                  <a:latin typeface="Times New Roman" panose="02020603050405020304" pitchFamily="18" charset="0"/>
                  <a:cs typeface="Times New Roman" panose="02020603050405020304" pitchFamily="18" charset="0"/>
                </a:rPr>
                <a:t>)</a:t>
              </a:r>
              <a:endParaRPr lang="en-US" altLang="zh-CN" sz="2000" dirty="0">
                <a:latin typeface="Times New Roman" panose="02020603050405020304" pitchFamily="18" charset="0"/>
                <a:cs typeface="Times New Roman" panose="02020603050405020304" pitchFamily="18" charset="0"/>
              </a:endParaRPr>
            </a:p>
          </p:txBody>
        </p:sp>
        <p:grpSp>
          <p:nvGrpSpPr>
            <p:cNvPr id="126" name="Group 50"/>
            <p:cNvGrpSpPr>
              <a:grpSpLocks/>
            </p:cNvGrpSpPr>
            <p:nvPr/>
          </p:nvGrpSpPr>
          <p:grpSpPr bwMode="auto">
            <a:xfrm flipV="1">
              <a:off x="7098182" y="2915513"/>
              <a:ext cx="951587" cy="316637"/>
              <a:chOff x="521" y="3294"/>
              <a:chExt cx="590" cy="136"/>
            </a:xfrm>
            <a:grpFill/>
          </p:grpSpPr>
          <p:sp>
            <p:nvSpPr>
              <p:cNvPr id="127" name="Freeform 53"/>
              <p:cNvSpPr>
                <a:spLocks/>
              </p:cNvSpPr>
              <p:nvPr/>
            </p:nvSpPr>
            <p:spPr bwMode="auto">
              <a:xfrm>
                <a:off x="612" y="3294"/>
                <a:ext cx="363" cy="136"/>
              </a:xfrm>
              <a:custGeom>
                <a:avLst/>
                <a:gdLst>
                  <a:gd name="T0" fmla="*/ 0 w 363"/>
                  <a:gd name="T1" fmla="*/ 0 h 136"/>
                  <a:gd name="T2" fmla="*/ 136 w 363"/>
                  <a:gd name="T3" fmla="*/ 136 h 136"/>
                  <a:gd name="T4" fmla="*/ 363 w 363"/>
                  <a:gd name="T5" fmla="*/ 0 h 136"/>
                  <a:gd name="T6" fmla="*/ 0 60000 65536"/>
                  <a:gd name="T7" fmla="*/ 0 60000 65536"/>
                  <a:gd name="T8" fmla="*/ 0 60000 65536"/>
                  <a:gd name="T9" fmla="*/ 0 w 363"/>
                  <a:gd name="T10" fmla="*/ 0 h 136"/>
                  <a:gd name="T11" fmla="*/ 363 w 363"/>
                  <a:gd name="T12" fmla="*/ 136 h 136"/>
                </a:gdLst>
                <a:ahLst/>
                <a:cxnLst>
                  <a:cxn ang="T6">
                    <a:pos x="T0" y="T1"/>
                  </a:cxn>
                  <a:cxn ang="T7">
                    <a:pos x="T2" y="T3"/>
                  </a:cxn>
                  <a:cxn ang="T8">
                    <a:pos x="T4" y="T5"/>
                  </a:cxn>
                </a:cxnLst>
                <a:rect l="T9" t="T10" r="T11" b="T12"/>
                <a:pathLst>
                  <a:path w="363" h="136">
                    <a:moveTo>
                      <a:pt x="0" y="0"/>
                    </a:moveTo>
                    <a:cubicBezTo>
                      <a:pt x="38" y="68"/>
                      <a:pt x="76" y="136"/>
                      <a:pt x="136" y="136"/>
                    </a:cubicBezTo>
                    <a:cubicBezTo>
                      <a:pt x="196" y="136"/>
                      <a:pt x="325" y="23"/>
                      <a:pt x="363" y="0"/>
                    </a:cubicBezTo>
                  </a:path>
                </a:pathLst>
              </a:custGeom>
              <a:grpFill/>
              <a:ln w="19050">
                <a:solidFill>
                  <a:srgbClr val="000000"/>
                </a:solidFill>
                <a:round/>
                <a:headEnd/>
                <a:tailEnd/>
              </a:ln>
              <a:extLst/>
            </p:spPr>
            <p:txBody>
              <a:bodyPr/>
              <a:lstStyle/>
              <a:p>
                <a:endParaRPr lang="zh-CN" altLang="en-US"/>
              </a:p>
            </p:txBody>
          </p:sp>
          <p:sp>
            <p:nvSpPr>
              <p:cNvPr id="128" name="Line 52"/>
              <p:cNvSpPr>
                <a:spLocks noChangeShapeType="1"/>
              </p:cNvSpPr>
              <p:nvPr/>
            </p:nvSpPr>
            <p:spPr bwMode="auto">
              <a:xfrm>
                <a:off x="975" y="3294"/>
                <a:ext cx="136" cy="0"/>
              </a:xfrm>
              <a:prstGeom prst="line">
                <a:avLst/>
              </a:prstGeom>
              <a:grpFill/>
              <a:ln w="19050">
                <a:solidFill>
                  <a:srgbClr val="000000"/>
                </a:solidFill>
                <a:round/>
                <a:headEnd/>
                <a:tailEnd/>
              </a:ln>
              <a:extLst/>
            </p:spPr>
            <p:txBody>
              <a:bodyPr/>
              <a:lstStyle/>
              <a:p>
                <a:endParaRPr lang="zh-CN" altLang="en-US"/>
              </a:p>
            </p:txBody>
          </p:sp>
          <p:sp>
            <p:nvSpPr>
              <p:cNvPr id="129" name="Line 51"/>
              <p:cNvSpPr>
                <a:spLocks noChangeShapeType="1"/>
              </p:cNvSpPr>
              <p:nvPr/>
            </p:nvSpPr>
            <p:spPr bwMode="auto">
              <a:xfrm flipH="1">
                <a:off x="521" y="3294"/>
                <a:ext cx="91" cy="0"/>
              </a:xfrm>
              <a:prstGeom prst="line">
                <a:avLst/>
              </a:prstGeom>
              <a:grpFill/>
              <a:ln w="19050">
                <a:solidFill>
                  <a:srgbClr val="000000"/>
                </a:solidFill>
                <a:round/>
                <a:headEnd/>
                <a:tailEnd/>
              </a:ln>
              <a:extLst/>
            </p:spPr>
            <p:txBody>
              <a:bodyPr/>
              <a:lstStyle/>
              <a:p>
                <a:endParaRPr lang="zh-CN" altLang="en-US"/>
              </a:p>
            </p:txBody>
          </p:sp>
        </p:grpSp>
      </p:grpSp>
      <p:grpSp>
        <p:nvGrpSpPr>
          <p:cNvPr id="130" name="组合 1"/>
          <p:cNvGrpSpPr>
            <a:grpSpLocks/>
          </p:cNvGrpSpPr>
          <p:nvPr/>
        </p:nvGrpSpPr>
        <p:grpSpPr bwMode="auto">
          <a:xfrm>
            <a:off x="5863681" y="3275162"/>
            <a:ext cx="4301072" cy="2536370"/>
            <a:chOff x="1528763" y="1884363"/>
            <a:chExt cx="5453062" cy="2825750"/>
          </a:xfrm>
          <a:solidFill>
            <a:schemeClr val="bg1"/>
          </a:solidFill>
        </p:grpSpPr>
        <p:grpSp>
          <p:nvGrpSpPr>
            <p:cNvPr id="131" name="组合 33852"/>
            <p:cNvGrpSpPr>
              <a:grpSpLocks/>
            </p:cNvGrpSpPr>
            <p:nvPr/>
          </p:nvGrpSpPr>
          <p:grpSpPr bwMode="auto">
            <a:xfrm>
              <a:off x="1528763" y="1884363"/>
              <a:ext cx="5453062" cy="2825750"/>
              <a:chOff x="1529396" y="1883654"/>
              <a:chExt cx="5452051" cy="2826148"/>
            </a:xfrm>
            <a:grpFill/>
          </p:grpSpPr>
          <p:sp>
            <p:nvSpPr>
              <p:cNvPr id="139" name="Text Box 87"/>
              <p:cNvSpPr txBox="1">
                <a:spLocks noChangeArrowheads="1"/>
              </p:cNvSpPr>
              <p:nvPr/>
            </p:nvSpPr>
            <p:spPr bwMode="auto">
              <a:xfrm>
                <a:off x="4709054" y="2815992"/>
                <a:ext cx="400513" cy="107143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en-US" altLang="zh-CN" sz="2400">
                    <a:solidFill>
                      <a:srgbClr val="000000"/>
                    </a:solidFill>
                    <a:latin typeface="Times New Roman" panose="02020603050405020304" pitchFamily="18" charset="0"/>
                    <a:cs typeface="Times New Roman" panose="02020603050405020304" pitchFamily="18" charset="0"/>
                  </a:rPr>
                  <a:t>-</a:t>
                </a:r>
              </a:p>
              <a:p>
                <a:r>
                  <a:rPr lang="en-US" altLang="zh-CN" sz="2000">
                    <a:solidFill>
                      <a:srgbClr val="000000"/>
                    </a:solidFill>
                    <a:latin typeface="Times New Roman" panose="02020603050405020304" pitchFamily="18" charset="0"/>
                    <a:cs typeface="Times New Roman" panose="02020603050405020304" pitchFamily="18" charset="0"/>
                  </a:rPr>
                  <a:t>+</a:t>
                </a:r>
                <a:endParaRPr lang="en-US" altLang="zh-CN" sz="2000">
                  <a:latin typeface="Times New Roman" panose="02020603050405020304" pitchFamily="18" charset="0"/>
                  <a:cs typeface="Times New Roman" panose="02020603050405020304" pitchFamily="18" charset="0"/>
                </a:endParaRPr>
              </a:p>
            </p:txBody>
          </p:sp>
          <p:sp>
            <p:nvSpPr>
              <p:cNvPr id="140" name="Text Box 86"/>
              <p:cNvSpPr txBox="1">
                <a:spLocks noChangeArrowheads="1"/>
              </p:cNvSpPr>
              <p:nvPr/>
            </p:nvSpPr>
            <p:spPr bwMode="auto">
              <a:xfrm>
                <a:off x="4999567" y="3050016"/>
                <a:ext cx="299915" cy="40225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en-US" altLang="zh-CN" sz="2000" i="1">
                    <a:solidFill>
                      <a:srgbClr val="000000"/>
                    </a:solidFill>
                    <a:latin typeface="Times New Roman" panose="02020603050405020304" pitchFamily="18" charset="0"/>
                    <a:cs typeface="Times New Roman" panose="02020603050405020304" pitchFamily="18" charset="0"/>
                  </a:rPr>
                  <a:t>A</a:t>
                </a:r>
                <a:endParaRPr lang="en-US" altLang="zh-CN" sz="2000">
                  <a:latin typeface="Times New Roman" panose="02020603050405020304" pitchFamily="18" charset="0"/>
                  <a:cs typeface="Times New Roman" panose="02020603050405020304" pitchFamily="18" charset="0"/>
                </a:endParaRPr>
              </a:p>
            </p:txBody>
          </p:sp>
          <p:sp>
            <p:nvSpPr>
              <p:cNvPr id="141" name="Oval 85"/>
              <p:cNvSpPr>
                <a:spLocks noChangeArrowheads="1"/>
              </p:cNvSpPr>
              <p:nvPr/>
            </p:nvSpPr>
            <p:spPr bwMode="auto">
              <a:xfrm>
                <a:off x="2481789" y="3440996"/>
                <a:ext cx="421197" cy="422935"/>
              </a:xfrm>
              <a:prstGeom prst="ellipse">
                <a:avLst/>
              </a:prstGeom>
              <a:grpFill/>
              <a:ln w="19050">
                <a:solidFill>
                  <a:srgbClr val="000000"/>
                </a:solidFill>
                <a:round/>
                <a:headEnd/>
                <a:tailEnd/>
              </a:ln>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latin typeface="Calibri" panose="020F0502020204030204" pitchFamily="34" charset="0"/>
                </a:endParaRPr>
              </a:p>
            </p:txBody>
          </p:sp>
          <p:sp>
            <p:nvSpPr>
              <p:cNvPr id="142" name="Oval 84"/>
              <p:cNvSpPr>
                <a:spLocks noChangeArrowheads="1"/>
              </p:cNvSpPr>
              <p:nvPr/>
            </p:nvSpPr>
            <p:spPr bwMode="auto">
              <a:xfrm>
                <a:off x="2481789" y="3652464"/>
                <a:ext cx="421197" cy="422935"/>
              </a:xfrm>
              <a:prstGeom prst="ellipse">
                <a:avLst/>
              </a:prstGeom>
              <a:grpFill/>
              <a:ln w="19050">
                <a:solidFill>
                  <a:srgbClr val="000000"/>
                </a:solidFill>
                <a:round/>
                <a:headEnd/>
                <a:tailEnd/>
              </a:ln>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latin typeface="Calibri" panose="020F0502020204030204" pitchFamily="34" charset="0"/>
                </a:endParaRPr>
              </a:p>
            </p:txBody>
          </p:sp>
          <p:sp>
            <p:nvSpPr>
              <p:cNvPr id="143" name="Line 83"/>
              <p:cNvSpPr>
                <a:spLocks noChangeShapeType="1"/>
              </p:cNvSpPr>
              <p:nvPr/>
            </p:nvSpPr>
            <p:spPr bwMode="auto">
              <a:xfrm flipV="1">
                <a:off x="2693328" y="3019001"/>
                <a:ext cx="0" cy="421996"/>
              </a:xfrm>
              <a:prstGeom prst="line">
                <a:avLst/>
              </a:prstGeom>
              <a:grpFill/>
              <a:ln w="19050">
                <a:solidFill>
                  <a:srgbClr val="000000"/>
                </a:solidFill>
                <a:round/>
                <a:headEnd/>
                <a:tailEnd/>
              </a:ln>
              <a:extLst/>
            </p:spPr>
            <p:txBody>
              <a:bodyPr/>
              <a:lstStyle/>
              <a:p>
                <a:endParaRPr lang="zh-CN" altLang="en-US"/>
              </a:p>
            </p:txBody>
          </p:sp>
          <p:sp>
            <p:nvSpPr>
              <p:cNvPr id="144" name="Line 82"/>
              <p:cNvSpPr>
                <a:spLocks noChangeShapeType="1"/>
              </p:cNvSpPr>
              <p:nvPr/>
            </p:nvSpPr>
            <p:spPr bwMode="auto">
              <a:xfrm>
                <a:off x="2693328" y="3019001"/>
                <a:ext cx="2112564" cy="0"/>
              </a:xfrm>
              <a:prstGeom prst="line">
                <a:avLst/>
              </a:prstGeom>
              <a:grpFill/>
              <a:ln w="19050">
                <a:solidFill>
                  <a:srgbClr val="000000"/>
                </a:solidFill>
                <a:round/>
                <a:headEnd/>
                <a:tailEnd/>
              </a:ln>
              <a:extLst/>
            </p:spPr>
            <p:txBody>
              <a:bodyPr/>
              <a:lstStyle/>
              <a:p>
                <a:endParaRPr lang="zh-CN" altLang="en-US"/>
              </a:p>
            </p:txBody>
          </p:sp>
          <p:sp>
            <p:nvSpPr>
              <p:cNvPr id="145" name="Line 81"/>
              <p:cNvSpPr>
                <a:spLocks noChangeShapeType="1"/>
              </p:cNvSpPr>
              <p:nvPr/>
            </p:nvSpPr>
            <p:spPr bwMode="auto">
              <a:xfrm>
                <a:off x="2693328" y="4075399"/>
                <a:ext cx="0" cy="421996"/>
              </a:xfrm>
              <a:prstGeom prst="line">
                <a:avLst/>
              </a:prstGeom>
              <a:grpFill/>
              <a:ln w="19050">
                <a:solidFill>
                  <a:srgbClr val="000000"/>
                </a:solidFill>
                <a:round/>
                <a:headEnd/>
                <a:tailEnd/>
              </a:ln>
              <a:extLst/>
            </p:spPr>
            <p:txBody>
              <a:bodyPr/>
              <a:lstStyle/>
              <a:p>
                <a:endParaRPr lang="zh-CN" altLang="en-US"/>
              </a:p>
            </p:txBody>
          </p:sp>
          <p:sp>
            <p:nvSpPr>
              <p:cNvPr id="146" name="Line 80"/>
              <p:cNvSpPr>
                <a:spLocks noChangeShapeType="1"/>
              </p:cNvSpPr>
              <p:nvPr/>
            </p:nvSpPr>
            <p:spPr bwMode="auto">
              <a:xfrm>
                <a:off x="2693328" y="4497395"/>
                <a:ext cx="4221367" cy="940"/>
              </a:xfrm>
              <a:prstGeom prst="line">
                <a:avLst/>
              </a:prstGeom>
              <a:grpFill/>
              <a:ln w="19050">
                <a:solidFill>
                  <a:srgbClr val="000000"/>
                </a:solidFill>
                <a:round/>
                <a:headEnd/>
                <a:tailEnd/>
              </a:ln>
              <a:extLst/>
            </p:spPr>
            <p:txBody>
              <a:bodyPr/>
              <a:lstStyle/>
              <a:p>
                <a:endParaRPr lang="zh-CN" altLang="en-US"/>
              </a:p>
            </p:txBody>
          </p:sp>
          <p:sp>
            <p:nvSpPr>
              <p:cNvPr id="147" name="Text Box 79"/>
              <p:cNvSpPr txBox="1">
                <a:spLocks noChangeArrowheads="1"/>
              </p:cNvSpPr>
              <p:nvPr/>
            </p:nvSpPr>
            <p:spPr bwMode="auto">
              <a:xfrm>
                <a:off x="1529396" y="3622388"/>
                <a:ext cx="905385" cy="72838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en-US" altLang="zh-CN" sz="2000" i="1">
                    <a:solidFill>
                      <a:srgbClr val="000000"/>
                    </a:solidFill>
                    <a:latin typeface="Times New Roman" panose="02020603050405020304" pitchFamily="18" charset="0"/>
                    <a:cs typeface="Times New Roman" panose="02020603050405020304" pitchFamily="18" charset="0"/>
                  </a:rPr>
                  <a:t>i</a:t>
                </a:r>
                <a:r>
                  <a:rPr lang="en-US" altLang="zh-CN" sz="2000" baseline="-30000">
                    <a:solidFill>
                      <a:srgbClr val="000000"/>
                    </a:solidFill>
                    <a:latin typeface="Times New Roman" panose="02020603050405020304" pitchFamily="18" charset="0"/>
                    <a:cs typeface="Times New Roman" panose="02020603050405020304" pitchFamily="18" charset="0"/>
                  </a:rPr>
                  <a:t>D</a:t>
                </a:r>
                <a:r>
                  <a:rPr lang="en-US" altLang="zh-CN" sz="2000">
                    <a:solidFill>
                      <a:srgbClr val="000000"/>
                    </a:solidFill>
                    <a:latin typeface="Times New Roman" panose="02020603050405020304" pitchFamily="18" charset="0"/>
                    <a:cs typeface="Times New Roman" panose="02020603050405020304" pitchFamily="18" charset="0"/>
                  </a:rPr>
                  <a:t>(</a:t>
                </a:r>
                <a:r>
                  <a:rPr lang="en-US" altLang="zh-CN" sz="2000" i="1">
                    <a:solidFill>
                      <a:srgbClr val="000000"/>
                    </a:solidFill>
                    <a:latin typeface="Times New Roman" panose="02020603050405020304" pitchFamily="18" charset="0"/>
                    <a:cs typeface="Times New Roman" panose="02020603050405020304" pitchFamily="18" charset="0"/>
                  </a:rPr>
                  <a:t>t</a:t>
                </a:r>
                <a:r>
                  <a:rPr lang="en-US" altLang="zh-CN" sz="2000">
                    <a:solidFill>
                      <a:srgbClr val="000000"/>
                    </a:solidFill>
                    <a:latin typeface="Times New Roman" panose="02020603050405020304" pitchFamily="18" charset="0"/>
                    <a:cs typeface="Times New Roman" panose="02020603050405020304" pitchFamily="18" charset="0"/>
                  </a:rPr>
                  <a:t>)</a:t>
                </a:r>
                <a:endParaRPr lang="en-US" altLang="zh-CN" sz="2000">
                  <a:latin typeface="Times New Roman" panose="02020603050405020304" pitchFamily="18" charset="0"/>
                  <a:cs typeface="Times New Roman" panose="02020603050405020304" pitchFamily="18" charset="0"/>
                </a:endParaRPr>
              </a:p>
            </p:txBody>
          </p:sp>
          <p:sp>
            <p:nvSpPr>
              <p:cNvPr id="148" name="Line 78"/>
              <p:cNvSpPr>
                <a:spLocks noChangeShapeType="1"/>
              </p:cNvSpPr>
              <p:nvPr/>
            </p:nvSpPr>
            <p:spPr bwMode="auto">
              <a:xfrm>
                <a:off x="4805892" y="2597945"/>
                <a:ext cx="0" cy="1160723"/>
              </a:xfrm>
              <a:prstGeom prst="line">
                <a:avLst/>
              </a:prstGeom>
              <a:grpFill/>
              <a:ln w="19050">
                <a:solidFill>
                  <a:srgbClr val="000000"/>
                </a:solidFill>
                <a:round/>
                <a:headEnd/>
                <a:tailEnd/>
              </a:ln>
              <a:extLst/>
            </p:spPr>
            <p:txBody>
              <a:bodyPr/>
              <a:lstStyle/>
              <a:p>
                <a:endParaRPr lang="zh-CN" altLang="en-US"/>
              </a:p>
            </p:txBody>
          </p:sp>
          <p:sp>
            <p:nvSpPr>
              <p:cNvPr id="149" name="Line 77"/>
              <p:cNvSpPr>
                <a:spLocks noChangeShapeType="1"/>
              </p:cNvSpPr>
              <p:nvPr/>
            </p:nvSpPr>
            <p:spPr bwMode="auto">
              <a:xfrm>
                <a:off x="4805892" y="2597945"/>
                <a:ext cx="1057692" cy="633463"/>
              </a:xfrm>
              <a:prstGeom prst="line">
                <a:avLst/>
              </a:prstGeom>
              <a:grpFill/>
              <a:ln w="19050">
                <a:solidFill>
                  <a:srgbClr val="000000"/>
                </a:solidFill>
                <a:round/>
                <a:headEnd/>
                <a:tailEnd/>
              </a:ln>
              <a:extLst/>
            </p:spPr>
            <p:txBody>
              <a:bodyPr/>
              <a:lstStyle/>
              <a:p>
                <a:endParaRPr lang="zh-CN" altLang="en-US"/>
              </a:p>
            </p:txBody>
          </p:sp>
          <p:sp>
            <p:nvSpPr>
              <p:cNvPr id="150" name="Line 76"/>
              <p:cNvSpPr>
                <a:spLocks noChangeShapeType="1"/>
              </p:cNvSpPr>
              <p:nvPr/>
            </p:nvSpPr>
            <p:spPr bwMode="auto">
              <a:xfrm flipV="1">
                <a:off x="4805892" y="3231408"/>
                <a:ext cx="1057692" cy="527259"/>
              </a:xfrm>
              <a:prstGeom prst="line">
                <a:avLst/>
              </a:prstGeom>
              <a:grpFill/>
              <a:ln w="19050">
                <a:solidFill>
                  <a:srgbClr val="000000"/>
                </a:solidFill>
                <a:round/>
                <a:headEnd/>
                <a:tailEnd/>
              </a:ln>
              <a:extLst/>
            </p:spPr>
            <p:txBody>
              <a:bodyPr/>
              <a:lstStyle/>
              <a:p>
                <a:endParaRPr lang="zh-CN" altLang="en-US"/>
              </a:p>
            </p:txBody>
          </p:sp>
          <p:sp>
            <p:nvSpPr>
              <p:cNvPr id="151" name="Line 75"/>
              <p:cNvSpPr>
                <a:spLocks noChangeShapeType="1"/>
              </p:cNvSpPr>
              <p:nvPr/>
            </p:nvSpPr>
            <p:spPr bwMode="auto">
              <a:xfrm>
                <a:off x="5863584" y="3231408"/>
                <a:ext cx="1013504" cy="940"/>
              </a:xfrm>
              <a:prstGeom prst="line">
                <a:avLst/>
              </a:prstGeom>
              <a:grpFill/>
              <a:ln w="19050">
                <a:solidFill>
                  <a:srgbClr val="000000"/>
                </a:solidFill>
                <a:round/>
                <a:headEnd/>
                <a:tailEnd/>
              </a:ln>
              <a:extLst/>
            </p:spPr>
            <p:txBody>
              <a:bodyPr/>
              <a:lstStyle/>
              <a:p>
                <a:endParaRPr lang="zh-CN" altLang="en-US"/>
              </a:p>
            </p:txBody>
          </p:sp>
          <p:sp>
            <p:nvSpPr>
              <p:cNvPr id="152" name="Line 74"/>
              <p:cNvSpPr>
                <a:spLocks noChangeShapeType="1"/>
              </p:cNvSpPr>
              <p:nvPr/>
            </p:nvSpPr>
            <p:spPr bwMode="auto">
              <a:xfrm flipH="1">
                <a:off x="2377430" y="3440996"/>
                <a:ext cx="0" cy="739667"/>
              </a:xfrm>
              <a:prstGeom prst="line">
                <a:avLst/>
              </a:prstGeom>
              <a:grpFill/>
              <a:ln w="19050">
                <a:solidFill>
                  <a:srgbClr val="000000"/>
                </a:solidFill>
                <a:round/>
                <a:headEnd/>
                <a:tailEnd type="triangle" w="med" len="med"/>
              </a:ln>
              <a:extLst/>
            </p:spPr>
            <p:txBody>
              <a:bodyPr/>
              <a:lstStyle/>
              <a:p>
                <a:endParaRPr lang="zh-CN" altLang="en-US"/>
              </a:p>
            </p:txBody>
          </p:sp>
          <p:sp>
            <p:nvSpPr>
              <p:cNvPr id="153" name="Line 68"/>
              <p:cNvSpPr>
                <a:spLocks noChangeShapeType="1"/>
              </p:cNvSpPr>
              <p:nvPr/>
            </p:nvSpPr>
            <p:spPr bwMode="auto">
              <a:xfrm flipV="1">
                <a:off x="4063157" y="2384597"/>
                <a:ext cx="0" cy="634403"/>
              </a:xfrm>
              <a:prstGeom prst="line">
                <a:avLst/>
              </a:prstGeom>
              <a:grpFill/>
              <a:ln w="19050">
                <a:solidFill>
                  <a:srgbClr val="000000"/>
                </a:solidFill>
                <a:round/>
                <a:headEnd/>
                <a:tailEnd/>
              </a:ln>
              <a:extLst/>
            </p:spPr>
            <p:txBody>
              <a:bodyPr/>
              <a:lstStyle/>
              <a:p>
                <a:endParaRPr lang="zh-CN" altLang="en-US"/>
              </a:p>
            </p:txBody>
          </p:sp>
          <p:sp>
            <p:nvSpPr>
              <p:cNvPr id="154" name="Line 67"/>
              <p:cNvSpPr>
                <a:spLocks noChangeShapeType="1"/>
              </p:cNvSpPr>
              <p:nvPr/>
            </p:nvSpPr>
            <p:spPr bwMode="auto">
              <a:xfrm>
                <a:off x="4063157" y="2384597"/>
                <a:ext cx="739915" cy="940"/>
              </a:xfrm>
              <a:prstGeom prst="line">
                <a:avLst/>
              </a:prstGeom>
              <a:grpFill/>
              <a:ln w="19050">
                <a:solidFill>
                  <a:srgbClr val="000000"/>
                </a:solidFill>
                <a:round/>
                <a:headEnd/>
                <a:tailEnd/>
              </a:ln>
              <a:extLst/>
            </p:spPr>
            <p:txBody>
              <a:bodyPr/>
              <a:lstStyle/>
              <a:p>
                <a:endParaRPr lang="zh-CN" altLang="en-US"/>
              </a:p>
            </p:txBody>
          </p:sp>
          <p:sp>
            <p:nvSpPr>
              <p:cNvPr id="155" name="Line 66"/>
              <p:cNvSpPr>
                <a:spLocks noChangeShapeType="1"/>
              </p:cNvSpPr>
              <p:nvPr/>
            </p:nvSpPr>
            <p:spPr bwMode="auto">
              <a:xfrm>
                <a:off x="5331447" y="2384597"/>
                <a:ext cx="738034" cy="0"/>
              </a:xfrm>
              <a:prstGeom prst="line">
                <a:avLst/>
              </a:prstGeom>
              <a:grpFill/>
              <a:ln w="19050">
                <a:solidFill>
                  <a:srgbClr val="000000"/>
                </a:solidFill>
                <a:round/>
                <a:headEnd/>
                <a:tailEnd/>
              </a:ln>
              <a:extLst/>
            </p:spPr>
            <p:txBody>
              <a:bodyPr/>
              <a:lstStyle/>
              <a:p>
                <a:endParaRPr lang="zh-CN" altLang="en-US"/>
              </a:p>
            </p:txBody>
          </p:sp>
          <p:sp>
            <p:nvSpPr>
              <p:cNvPr id="156" name="Line 65"/>
              <p:cNvSpPr>
                <a:spLocks noChangeShapeType="1"/>
              </p:cNvSpPr>
              <p:nvPr/>
            </p:nvSpPr>
            <p:spPr bwMode="auto">
              <a:xfrm>
                <a:off x="6069481" y="2384597"/>
                <a:ext cx="0" cy="843991"/>
              </a:xfrm>
              <a:prstGeom prst="line">
                <a:avLst/>
              </a:prstGeom>
              <a:grpFill/>
              <a:ln w="19050">
                <a:solidFill>
                  <a:srgbClr val="000000"/>
                </a:solidFill>
                <a:round/>
                <a:headEnd/>
                <a:tailEnd/>
              </a:ln>
              <a:extLst/>
            </p:spPr>
            <p:txBody>
              <a:bodyPr/>
              <a:lstStyle/>
              <a:p>
                <a:endParaRPr lang="zh-CN" altLang="en-US"/>
              </a:p>
            </p:txBody>
          </p:sp>
          <p:sp>
            <p:nvSpPr>
              <p:cNvPr id="157" name="Line 64"/>
              <p:cNvSpPr>
                <a:spLocks noChangeShapeType="1"/>
              </p:cNvSpPr>
              <p:nvPr/>
            </p:nvSpPr>
            <p:spPr bwMode="auto">
              <a:xfrm>
                <a:off x="4486234" y="3440996"/>
                <a:ext cx="316838" cy="0"/>
              </a:xfrm>
              <a:prstGeom prst="line">
                <a:avLst/>
              </a:prstGeom>
              <a:grpFill/>
              <a:ln w="19050">
                <a:solidFill>
                  <a:srgbClr val="000000"/>
                </a:solidFill>
                <a:round/>
                <a:headEnd/>
                <a:tailEnd/>
              </a:ln>
              <a:extLst/>
            </p:spPr>
            <p:txBody>
              <a:bodyPr/>
              <a:lstStyle/>
              <a:p>
                <a:endParaRPr lang="zh-CN" altLang="en-US"/>
              </a:p>
            </p:txBody>
          </p:sp>
          <p:sp>
            <p:nvSpPr>
              <p:cNvPr id="158" name="Line 63"/>
              <p:cNvSpPr>
                <a:spLocks noChangeShapeType="1"/>
              </p:cNvSpPr>
              <p:nvPr/>
            </p:nvSpPr>
            <p:spPr bwMode="auto">
              <a:xfrm>
                <a:off x="4486234" y="3440996"/>
                <a:ext cx="0" cy="1056399"/>
              </a:xfrm>
              <a:prstGeom prst="line">
                <a:avLst/>
              </a:prstGeom>
              <a:grpFill/>
              <a:ln w="19050">
                <a:solidFill>
                  <a:srgbClr val="000000"/>
                </a:solidFill>
                <a:round/>
                <a:headEnd/>
                <a:tailEnd/>
              </a:ln>
              <a:extLst/>
            </p:spPr>
            <p:txBody>
              <a:bodyPr/>
              <a:lstStyle/>
              <a:p>
                <a:endParaRPr lang="zh-CN" altLang="en-US"/>
              </a:p>
            </p:txBody>
          </p:sp>
          <p:sp>
            <p:nvSpPr>
              <p:cNvPr id="159" name="Text Box 57"/>
              <p:cNvSpPr txBox="1">
                <a:spLocks noChangeArrowheads="1"/>
              </p:cNvSpPr>
              <p:nvPr/>
            </p:nvSpPr>
            <p:spPr bwMode="auto">
              <a:xfrm>
                <a:off x="4698712" y="1883654"/>
                <a:ext cx="632735" cy="40225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en-US" altLang="zh-CN" sz="2000" i="1">
                    <a:solidFill>
                      <a:srgbClr val="000000"/>
                    </a:solidFill>
                    <a:latin typeface="Times New Roman" panose="02020603050405020304" pitchFamily="18" charset="0"/>
                    <a:cs typeface="Times New Roman" panose="02020603050405020304" pitchFamily="18" charset="0"/>
                  </a:rPr>
                  <a:t>R</a:t>
                </a:r>
                <a:r>
                  <a:rPr lang="en-US" altLang="zh-CN" sz="2000" baseline="-30000">
                    <a:solidFill>
                      <a:srgbClr val="000000"/>
                    </a:solidFill>
                    <a:latin typeface="Times New Roman" panose="02020603050405020304" pitchFamily="18" charset="0"/>
                    <a:cs typeface="Times New Roman" panose="02020603050405020304" pitchFamily="18" charset="0"/>
                  </a:rPr>
                  <a:t>1</a:t>
                </a:r>
                <a:endParaRPr lang="en-US" altLang="zh-CN" sz="2000">
                  <a:latin typeface="Times New Roman" panose="02020603050405020304" pitchFamily="18" charset="0"/>
                  <a:cs typeface="Times New Roman" panose="02020603050405020304" pitchFamily="18" charset="0"/>
                </a:endParaRPr>
              </a:p>
            </p:txBody>
          </p:sp>
          <p:sp>
            <p:nvSpPr>
              <p:cNvPr id="160" name="Rectangle 56"/>
              <p:cNvSpPr>
                <a:spLocks noChangeArrowheads="1"/>
              </p:cNvSpPr>
              <p:nvPr/>
            </p:nvSpPr>
            <p:spPr bwMode="auto">
              <a:xfrm>
                <a:off x="4803071" y="2279334"/>
                <a:ext cx="528376" cy="212408"/>
              </a:xfrm>
              <a:prstGeom prst="rect">
                <a:avLst/>
              </a:prstGeom>
              <a:grpFill/>
              <a:ln w="19050">
                <a:solidFill>
                  <a:srgbClr val="000000"/>
                </a:solidFill>
                <a:miter lim="800000"/>
                <a:headEnd/>
                <a:tailEnd/>
              </a:ln>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latin typeface="Calibri" panose="020F0502020204030204" pitchFamily="34" charset="0"/>
                </a:endParaRPr>
              </a:p>
            </p:txBody>
          </p:sp>
          <p:sp>
            <p:nvSpPr>
              <p:cNvPr id="161" name="Line 55"/>
              <p:cNvSpPr>
                <a:spLocks noChangeShapeType="1"/>
              </p:cNvSpPr>
              <p:nvPr/>
            </p:nvSpPr>
            <p:spPr bwMode="auto">
              <a:xfrm>
                <a:off x="4484353" y="4497395"/>
                <a:ext cx="1880" cy="211468"/>
              </a:xfrm>
              <a:prstGeom prst="line">
                <a:avLst/>
              </a:prstGeom>
              <a:grpFill/>
              <a:ln w="19050">
                <a:solidFill>
                  <a:srgbClr val="000000"/>
                </a:solidFill>
                <a:round/>
                <a:headEnd/>
                <a:tailEnd/>
              </a:ln>
              <a:extLst/>
            </p:spPr>
            <p:txBody>
              <a:bodyPr/>
              <a:lstStyle/>
              <a:p>
                <a:endParaRPr lang="zh-CN" altLang="en-US"/>
              </a:p>
            </p:txBody>
          </p:sp>
          <p:sp>
            <p:nvSpPr>
              <p:cNvPr id="162" name="Line 54"/>
              <p:cNvSpPr>
                <a:spLocks noChangeShapeType="1"/>
              </p:cNvSpPr>
              <p:nvPr/>
            </p:nvSpPr>
            <p:spPr bwMode="auto">
              <a:xfrm>
                <a:off x="4379054" y="4708862"/>
                <a:ext cx="211538" cy="940"/>
              </a:xfrm>
              <a:prstGeom prst="line">
                <a:avLst/>
              </a:prstGeom>
              <a:grpFill/>
              <a:ln w="19050">
                <a:solidFill>
                  <a:srgbClr val="000000"/>
                </a:solidFill>
                <a:round/>
                <a:headEnd/>
                <a:tailEnd/>
              </a:ln>
              <a:extLst/>
            </p:spPr>
            <p:txBody>
              <a:bodyPr/>
              <a:lstStyle/>
              <a:p>
                <a:endParaRPr lang="zh-CN" altLang="en-US"/>
              </a:p>
            </p:txBody>
          </p:sp>
          <p:sp>
            <p:nvSpPr>
              <p:cNvPr id="163" name="AutoShape 49"/>
              <p:cNvSpPr>
                <a:spLocks noChangeArrowheads="1"/>
              </p:cNvSpPr>
              <p:nvPr/>
            </p:nvSpPr>
            <p:spPr bwMode="auto">
              <a:xfrm>
                <a:off x="4012387" y="2976707"/>
                <a:ext cx="84615" cy="73309"/>
              </a:xfrm>
              <a:prstGeom prst="flowChartConnector">
                <a:avLst/>
              </a:prstGeom>
              <a:grpFill/>
              <a:ln w="9525">
                <a:solidFill>
                  <a:srgbClr val="000000"/>
                </a:solidFill>
                <a:round/>
                <a:headEnd/>
                <a:tailEnd/>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latin typeface="Calibri" panose="020F0502020204030204" pitchFamily="34" charset="0"/>
                </a:endParaRPr>
              </a:p>
            </p:txBody>
          </p:sp>
          <p:sp>
            <p:nvSpPr>
              <p:cNvPr id="164" name="AutoShape 48"/>
              <p:cNvSpPr>
                <a:spLocks noChangeArrowheads="1"/>
              </p:cNvSpPr>
              <p:nvPr/>
            </p:nvSpPr>
            <p:spPr bwMode="auto">
              <a:xfrm>
                <a:off x="6027174" y="3193814"/>
                <a:ext cx="83675" cy="73309"/>
              </a:xfrm>
              <a:prstGeom prst="flowChartConnector">
                <a:avLst/>
              </a:prstGeom>
              <a:grpFill/>
              <a:ln w="9525">
                <a:solidFill>
                  <a:srgbClr val="000000"/>
                </a:solidFill>
                <a:round/>
                <a:headEnd/>
                <a:tailEnd/>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latin typeface="Calibri" panose="020F0502020204030204" pitchFamily="34" charset="0"/>
                </a:endParaRPr>
              </a:p>
            </p:txBody>
          </p:sp>
          <p:sp>
            <p:nvSpPr>
              <p:cNvPr id="165" name="AutoShape 47"/>
              <p:cNvSpPr>
                <a:spLocks noChangeArrowheads="1"/>
              </p:cNvSpPr>
              <p:nvPr/>
            </p:nvSpPr>
            <p:spPr bwMode="auto">
              <a:xfrm>
                <a:off x="4452387" y="4457921"/>
                <a:ext cx="85556" cy="73309"/>
              </a:xfrm>
              <a:prstGeom prst="flowChartConnector">
                <a:avLst/>
              </a:prstGeom>
              <a:grpFill/>
              <a:ln w="9525">
                <a:solidFill>
                  <a:srgbClr val="000000"/>
                </a:solidFill>
                <a:round/>
                <a:headEnd/>
                <a:tailEnd/>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latin typeface="Calibri" panose="020F0502020204030204" pitchFamily="34" charset="0"/>
                </a:endParaRPr>
              </a:p>
            </p:txBody>
          </p:sp>
          <p:sp>
            <p:nvSpPr>
              <p:cNvPr id="166" name="Oval 46"/>
              <p:cNvSpPr>
                <a:spLocks noChangeArrowheads="1"/>
              </p:cNvSpPr>
              <p:nvPr/>
            </p:nvSpPr>
            <p:spPr bwMode="auto">
              <a:xfrm>
                <a:off x="6877088" y="3187235"/>
                <a:ext cx="66752" cy="73309"/>
              </a:xfrm>
              <a:prstGeom prst="ellipse">
                <a:avLst/>
              </a:prstGeom>
              <a:grpFill/>
              <a:ln w="19050">
                <a:solidFill>
                  <a:srgbClr val="000000"/>
                </a:solidFill>
                <a:round/>
                <a:headEnd/>
                <a:tailEnd/>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latin typeface="Calibri" panose="020F0502020204030204" pitchFamily="34" charset="0"/>
                </a:endParaRPr>
              </a:p>
            </p:txBody>
          </p:sp>
          <p:sp>
            <p:nvSpPr>
              <p:cNvPr id="167" name="Oval 45"/>
              <p:cNvSpPr>
                <a:spLocks noChangeArrowheads="1"/>
              </p:cNvSpPr>
              <p:nvPr/>
            </p:nvSpPr>
            <p:spPr bwMode="auto">
              <a:xfrm>
                <a:off x="6914695" y="4451342"/>
                <a:ext cx="66752" cy="72369"/>
              </a:xfrm>
              <a:prstGeom prst="ellipse">
                <a:avLst/>
              </a:prstGeom>
              <a:grpFill/>
              <a:ln w="19050">
                <a:solidFill>
                  <a:srgbClr val="000000"/>
                </a:solidFill>
                <a:round/>
                <a:headEnd/>
                <a:tailEnd/>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latin typeface="Calibri" panose="020F0502020204030204" pitchFamily="34" charset="0"/>
                </a:endParaRPr>
              </a:p>
            </p:txBody>
          </p:sp>
        </p:grpSp>
        <p:sp>
          <p:nvSpPr>
            <p:cNvPr id="132" name="Line 108"/>
            <p:cNvSpPr>
              <a:spLocks noChangeShapeType="1"/>
            </p:cNvSpPr>
            <p:nvPr/>
          </p:nvSpPr>
          <p:spPr bwMode="auto">
            <a:xfrm>
              <a:off x="3842394" y="3688462"/>
              <a:ext cx="338138" cy="0"/>
            </a:xfrm>
            <a:prstGeom prst="line">
              <a:avLst/>
            </a:prstGeom>
            <a:grpFill/>
            <a:ln w="19050">
              <a:solidFill>
                <a:srgbClr val="000000"/>
              </a:solidFill>
              <a:round/>
              <a:headEnd/>
              <a:tailEnd/>
            </a:ln>
            <a:extLst/>
          </p:spPr>
          <p:txBody>
            <a:bodyPr/>
            <a:lstStyle/>
            <a:p>
              <a:endParaRPr lang="zh-CN" altLang="en-US"/>
            </a:p>
          </p:txBody>
        </p:sp>
        <p:sp>
          <p:nvSpPr>
            <p:cNvPr id="133" name="Line 107"/>
            <p:cNvSpPr>
              <a:spLocks noChangeShapeType="1"/>
            </p:cNvSpPr>
            <p:nvPr/>
          </p:nvSpPr>
          <p:spPr bwMode="auto">
            <a:xfrm>
              <a:off x="3842394" y="3801174"/>
              <a:ext cx="338138" cy="0"/>
            </a:xfrm>
            <a:prstGeom prst="line">
              <a:avLst/>
            </a:prstGeom>
            <a:grpFill/>
            <a:ln w="19050">
              <a:solidFill>
                <a:srgbClr val="000000"/>
              </a:solidFill>
              <a:round/>
              <a:headEnd/>
              <a:tailEnd/>
            </a:ln>
            <a:extLst/>
          </p:spPr>
          <p:txBody>
            <a:bodyPr/>
            <a:lstStyle/>
            <a:p>
              <a:endParaRPr lang="zh-CN" altLang="en-US"/>
            </a:p>
          </p:txBody>
        </p:sp>
        <p:sp>
          <p:nvSpPr>
            <p:cNvPr id="134" name="Line 106"/>
            <p:cNvSpPr>
              <a:spLocks noChangeShapeType="1"/>
            </p:cNvSpPr>
            <p:nvPr/>
          </p:nvSpPr>
          <p:spPr bwMode="auto">
            <a:xfrm flipH="1">
              <a:off x="4066232" y="3012187"/>
              <a:ext cx="3175" cy="676275"/>
            </a:xfrm>
            <a:prstGeom prst="line">
              <a:avLst/>
            </a:prstGeom>
            <a:grpFill/>
            <a:ln w="19050">
              <a:solidFill>
                <a:srgbClr val="000000"/>
              </a:solidFill>
              <a:round/>
              <a:headEnd/>
              <a:tailEnd/>
            </a:ln>
            <a:extLst/>
          </p:spPr>
          <p:txBody>
            <a:bodyPr/>
            <a:lstStyle/>
            <a:p>
              <a:endParaRPr lang="zh-CN" altLang="en-US"/>
            </a:p>
          </p:txBody>
        </p:sp>
        <p:sp>
          <p:nvSpPr>
            <p:cNvPr id="135" name="Line 105"/>
            <p:cNvSpPr>
              <a:spLocks noChangeShapeType="1"/>
            </p:cNvSpPr>
            <p:nvPr/>
          </p:nvSpPr>
          <p:spPr bwMode="auto">
            <a:xfrm>
              <a:off x="4066232" y="3801174"/>
              <a:ext cx="3175" cy="693742"/>
            </a:xfrm>
            <a:prstGeom prst="line">
              <a:avLst/>
            </a:prstGeom>
            <a:grpFill/>
            <a:ln w="19050">
              <a:solidFill>
                <a:srgbClr val="000000"/>
              </a:solidFill>
              <a:round/>
              <a:headEnd/>
              <a:tailEnd/>
            </a:ln>
            <a:extLst/>
          </p:spPr>
          <p:txBody>
            <a:bodyPr/>
            <a:lstStyle/>
            <a:p>
              <a:endParaRPr lang="zh-CN" altLang="en-US"/>
            </a:p>
          </p:txBody>
        </p:sp>
        <p:sp>
          <p:nvSpPr>
            <p:cNvPr id="136" name="Text Box 81"/>
            <p:cNvSpPr txBox="1">
              <a:spLocks noChangeArrowheads="1"/>
            </p:cNvSpPr>
            <p:nvPr/>
          </p:nvSpPr>
          <p:spPr bwMode="auto">
            <a:xfrm>
              <a:off x="3389957" y="3577337"/>
              <a:ext cx="495300" cy="4286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en-US" altLang="zh-CN" sz="1600" i="1">
                  <a:solidFill>
                    <a:srgbClr val="000000"/>
                  </a:solidFill>
                  <a:latin typeface="Times New Roman" panose="02020603050405020304" pitchFamily="18" charset="0"/>
                  <a:cs typeface="Times New Roman" panose="02020603050405020304" pitchFamily="18" charset="0"/>
                </a:rPr>
                <a:t>C</a:t>
              </a:r>
              <a:r>
                <a:rPr lang="en-US" altLang="zh-CN" sz="1600" baseline="-30000">
                  <a:solidFill>
                    <a:srgbClr val="000000"/>
                  </a:solidFill>
                  <a:latin typeface="Times New Roman" panose="02020603050405020304" pitchFamily="18" charset="0"/>
                  <a:cs typeface="Times New Roman" panose="02020603050405020304" pitchFamily="18" charset="0"/>
                </a:rPr>
                <a:t>i</a:t>
              </a:r>
              <a:endParaRPr lang="en-US" altLang="zh-CN" sz="1600">
                <a:latin typeface="Times New Roman" panose="02020603050405020304" pitchFamily="18" charset="0"/>
                <a:cs typeface="Times New Roman" panose="02020603050405020304" pitchFamily="18" charset="0"/>
              </a:endParaRPr>
            </a:p>
          </p:txBody>
        </p:sp>
        <p:sp>
          <p:nvSpPr>
            <p:cNvPr id="137" name="AutoShape 63"/>
            <p:cNvSpPr>
              <a:spLocks noChangeArrowheads="1"/>
            </p:cNvSpPr>
            <p:nvPr/>
          </p:nvSpPr>
          <p:spPr bwMode="auto">
            <a:xfrm>
              <a:off x="4024957" y="4467924"/>
              <a:ext cx="88900" cy="79375"/>
            </a:xfrm>
            <a:prstGeom prst="flowChartConnector">
              <a:avLst/>
            </a:prstGeom>
            <a:grpFill/>
            <a:ln w="9525">
              <a:solidFill>
                <a:srgbClr val="000000"/>
              </a:solidFill>
              <a:round/>
              <a:headEnd/>
              <a:tailEnd/>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latin typeface="Calibri" panose="020F0502020204030204" pitchFamily="34" charset="0"/>
              </a:endParaRPr>
            </a:p>
          </p:txBody>
        </p:sp>
        <p:sp>
          <p:nvSpPr>
            <p:cNvPr id="138" name="AutoShape 62"/>
            <p:cNvSpPr>
              <a:spLocks noChangeArrowheads="1"/>
            </p:cNvSpPr>
            <p:nvPr/>
          </p:nvSpPr>
          <p:spPr bwMode="auto">
            <a:xfrm>
              <a:off x="4010669" y="2977262"/>
              <a:ext cx="88900" cy="77787"/>
            </a:xfrm>
            <a:prstGeom prst="flowChartConnector">
              <a:avLst/>
            </a:prstGeom>
            <a:grpFill/>
            <a:ln w="9525">
              <a:solidFill>
                <a:srgbClr val="000000"/>
              </a:solidFill>
              <a:round/>
              <a:headEnd/>
              <a:tailEnd/>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latin typeface="Calibri" panose="020F0502020204030204" pitchFamily="34" charset="0"/>
              </a:endParaRPr>
            </a:p>
          </p:txBody>
        </p:sp>
      </p:grpSp>
      <p:sp>
        <p:nvSpPr>
          <p:cNvPr id="168" name="文本框 167"/>
          <p:cNvSpPr txBox="1"/>
          <p:nvPr/>
        </p:nvSpPr>
        <p:spPr>
          <a:xfrm>
            <a:off x="5030904" y="5815037"/>
            <a:ext cx="7074533" cy="523220"/>
          </a:xfrm>
          <a:prstGeom prst="rect">
            <a:avLst/>
          </a:prstGeom>
          <a:noFill/>
          <a:ln>
            <a:noFill/>
          </a:ln>
          <a:extLst>
            <a:ext uri="{909E8E84-426E-40DD-AFC4-6F175D3DCCD1}">
              <a14:hiddenFill xmlns:a14="http://schemas.microsoft.com/office/drawing/2010/main">
                <a:solidFill>
                  <a:srgbClr val="5CA0B4"/>
                </a:solidFill>
              </a14:hiddenFill>
            </a:ext>
          </a:extLst>
        </p:spPr>
        <p:txBody>
          <a:bodyPr wrap="square" lIns="91440" tIns="45720" rIns="91440" bIns="45720" rtlCol="0">
            <a:spAutoFit/>
          </a:bodyPr>
          <a:lstStyle/>
          <a:p>
            <a:pPr lvl="0"/>
            <a:r>
              <a:rPr lang="zh-CN" altLang="en-US" sz="2800" b="1" i="1" dirty="0" smtClean="0">
                <a:latin typeface="黑体" panose="02010609060101010101" pitchFamily="49" charset="-122"/>
                <a:ea typeface="黑体" panose="02010609060101010101" pitchFamily="49" charset="-122"/>
                <a:cs typeface="+mn-ea"/>
                <a:sym typeface="+mn-lt"/>
              </a:rPr>
              <a:t>基于电流前放与电荷数字积分的数字多道</a:t>
            </a:r>
            <a:endParaRPr lang="en-US" altLang="zh-CN" sz="2800" b="1" i="1" dirty="0">
              <a:latin typeface="黑体" panose="02010609060101010101" pitchFamily="49" charset="-122"/>
              <a:ea typeface="黑体" panose="02010609060101010101" pitchFamily="49" charset="-122"/>
              <a:cs typeface="+mn-ea"/>
              <a:sym typeface="+mn-lt"/>
            </a:endParaRPr>
          </a:p>
        </p:txBody>
      </p:sp>
    </p:spTree>
    <p:extLst>
      <p:ext uri="{BB962C8B-B14F-4D97-AF65-F5344CB8AC3E}">
        <p14:creationId xmlns:p14="http://schemas.microsoft.com/office/powerpoint/2010/main" val="645002660"/>
      </p:ext>
    </p:extLst>
  </p:cSld>
  <p:clrMapOvr>
    <a:masterClrMapping/>
  </p:clrMapOvr>
  <mc:AlternateContent xmlns:mc="http://schemas.openxmlformats.org/markup-compatibility/2006" xmlns:p14="http://schemas.microsoft.com/office/powerpoint/2010/main">
    <mc:Choice Requires="p14">
      <p:transition spd="slow" p14:dur="2000" advTm="39757">
        <p14:prism isContent="1"/>
      </p:transition>
    </mc:Choice>
    <mc:Fallback xmlns="">
      <p:transition spd="slow" advTm="39757">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0493"/>
                                        </p:tgtEl>
                                        <p:attrNameLst>
                                          <p:attrName>style.visibility</p:attrName>
                                        </p:attrNameLst>
                                      </p:cBhvr>
                                      <p:to>
                                        <p:strVal val="visible"/>
                                      </p:to>
                                    </p:set>
                                    <p:animEffect transition="in" filter="fade">
                                      <p:cBhvr>
                                        <p:cTn id="7" dur="500"/>
                                        <p:tgtEl>
                                          <p:spTgt spid="20493"/>
                                        </p:tgtEl>
                                      </p:cBhvr>
                                    </p:animEffect>
                                    <p:anim calcmode="lin" valueType="num">
                                      <p:cBhvr>
                                        <p:cTn id="8" dur="500" fill="hold"/>
                                        <p:tgtEl>
                                          <p:spTgt spid="20493"/>
                                        </p:tgtEl>
                                        <p:attrNameLst>
                                          <p:attrName>ppt_x</p:attrName>
                                        </p:attrNameLst>
                                      </p:cBhvr>
                                      <p:tavLst>
                                        <p:tav tm="0">
                                          <p:val>
                                            <p:strVal val="#ppt_x"/>
                                          </p:val>
                                        </p:tav>
                                        <p:tav tm="100000">
                                          <p:val>
                                            <p:strVal val="#ppt_x"/>
                                          </p:val>
                                        </p:tav>
                                      </p:tavLst>
                                    </p:anim>
                                    <p:anim calcmode="lin" valueType="num">
                                      <p:cBhvr>
                                        <p:cTn id="9" dur="500" fill="hold"/>
                                        <p:tgtEl>
                                          <p:spTgt spid="2049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0494"/>
                                        </p:tgtEl>
                                        <p:attrNameLst>
                                          <p:attrName>style.visibility</p:attrName>
                                        </p:attrNameLst>
                                      </p:cBhvr>
                                      <p:to>
                                        <p:strVal val="visible"/>
                                      </p:to>
                                    </p:set>
                                    <p:animEffect transition="in" filter="fade">
                                      <p:cBhvr>
                                        <p:cTn id="12" dur="500"/>
                                        <p:tgtEl>
                                          <p:spTgt spid="20494"/>
                                        </p:tgtEl>
                                      </p:cBhvr>
                                    </p:animEffect>
                                    <p:anim calcmode="lin" valueType="num">
                                      <p:cBhvr>
                                        <p:cTn id="13" dur="500" fill="hold"/>
                                        <p:tgtEl>
                                          <p:spTgt spid="20494"/>
                                        </p:tgtEl>
                                        <p:attrNameLst>
                                          <p:attrName>ppt_x</p:attrName>
                                        </p:attrNameLst>
                                      </p:cBhvr>
                                      <p:tavLst>
                                        <p:tav tm="0">
                                          <p:val>
                                            <p:strVal val="#ppt_x"/>
                                          </p:val>
                                        </p:tav>
                                        <p:tav tm="100000">
                                          <p:val>
                                            <p:strVal val="#ppt_x"/>
                                          </p:val>
                                        </p:tav>
                                      </p:tavLst>
                                    </p:anim>
                                    <p:anim calcmode="lin" valueType="num">
                                      <p:cBhvr>
                                        <p:cTn id="14" dur="500" fill="hold"/>
                                        <p:tgtEl>
                                          <p:spTgt spid="20494"/>
                                        </p:tgtEl>
                                        <p:attrNameLst>
                                          <p:attrName>ppt_y</p:attrName>
                                        </p:attrNameLst>
                                      </p:cBhvr>
                                      <p:tavLst>
                                        <p:tav tm="0">
                                          <p:val>
                                            <p:strVal val="#ppt_y+.1"/>
                                          </p:val>
                                        </p:tav>
                                        <p:tav tm="100000">
                                          <p:val>
                                            <p:strVal val="#ppt_y"/>
                                          </p:val>
                                        </p:tav>
                                      </p:tavLst>
                                    </p:anim>
                                  </p:childTnLst>
                                </p:cTn>
                              </p:par>
                              <p:par>
                                <p:cTn id="15" presetID="41" presetClass="entr" presetSubtype="0" fill="hold" grpId="0" nodeType="withEffect">
                                  <p:stCondLst>
                                    <p:cond delay="0"/>
                                  </p:stCondLst>
                                  <p:iterate type="lt">
                                    <p:tmPct val="10000"/>
                                  </p:iterate>
                                  <p:childTnLst>
                                    <p:set>
                                      <p:cBhvr>
                                        <p:cTn id="16" dur="1" fill="hold">
                                          <p:stCondLst>
                                            <p:cond delay="0"/>
                                          </p:stCondLst>
                                        </p:cTn>
                                        <p:tgtEl>
                                          <p:spTgt spid="34"/>
                                        </p:tgtEl>
                                        <p:attrNameLst>
                                          <p:attrName>style.visibility</p:attrName>
                                        </p:attrNameLst>
                                      </p:cBhvr>
                                      <p:to>
                                        <p:strVal val="visible"/>
                                      </p:to>
                                    </p:set>
                                    <p:anim calcmode="lin" valueType="num">
                                      <p:cBhvr>
                                        <p:cTn id="17" dur="500" fill="hold"/>
                                        <p:tgtEl>
                                          <p:spTgt spid="34"/>
                                        </p:tgtEl>
                                        <p:attrNameLst>
                                          <p:attrName>ppt_x</p:attrName>
                                        </p:attrNameLst>
                                      </p:cBhvr>
                                      <p:tavLst>
                                        <p:tav tm="0">
                                          <p:val>
                                            <p:strVal val="#ppt_x"/>
                                          </p:val>
                                        </p:tav>
                                        <p:tav tm="50000">
                                          <p:val>
                                            <p:strVal val="#ppt_x+.1"/>
                                          </p:val>
                                        </p:tav>
                                        <p:tav tm="100000">
                                          <p:val>
                                            <p:strVal val="#ppt_x"/>
                                          </p:val>
                                        </p:tav>
                                      </p:tavLst>
                                    </p:anim>
                                    <p:anim calcmode="lin" valueType="num">
                                      <p:cBhvr>
                                        <p:cTn id="18" dur="500" fill="hold"/>
                                        <p:tgtEl>
                                          <p:spTgt spid="34"/>
                                        </p:tgtEl>
                                        <p:attrNameLst>
                                          <p:attrName>ppt_y</p:attrName>
                                        </p:attrNameLst>
                                      </p:cBhvr>
                                      <p:tavLst>
                                        <p:tav tm="0">
                                          <p:val>
                                            <p:strVal val="#ppt_y"/>
                                          </p:val>
                                        </p:tav>
                                        <p:tav tm="100000">
                                          <p:val>
                                            <p:strVal val="#ppt_y"/>
                                          </p:val>
                                        </p:tav>
                                      </p:tavLst>
                                    </p:anim>
                                    <p:anim calcmode="lin" valueType="num">
                                      <p:cBhvr>
                                        <p:cTn id="19" dur="500" fill="hold"/>
                                        <p:tgtEl>
                                          <p:spTgt spid="34"/>
                                        </p:tgtEl>
                                        <p:attrNameLst>
                                          <p:attrName>ppt_h</p:attrName>
                                        </p:attrNameLst>
                                      </p:cBhvr>
                                      <p:tavLst>
                                        <p:tav tm="0">
                                          <p:val>
                                            <p:strVal val="#ppt_h/10"/>
                                          </p:val>
                                        </p:tav>
                                        <p:tav tm="50000">
                                          <p:val>
                                            <p:strVal val="#ppt_h+.01"/>
                                          </p:val>
                                        </p:tav>
                                        <p:tav tm="100000">
                                          <p:val>
                                            <p:strVal val="#ppt_h"/>
                                          </p:val>
                                        </p:tav>
                                      </p:tavLst>
                                    </p:anim>
                                    <p:anim calcmode="lin" valueType="num">
                                      <p:cBhvr>
                                        <p:cTn id="20" dur="500" fill="hold"/>
                                        <p:tgtEl>
                                          <p:spTgt spid="34"/>
                                        </p:tgtEl>
                                        <p:attrNameLst>
                                          <p:attrName>ppt_w</p:attrName>
                                        </p:attrNameLst>
                                      </p:cBhvr>
                                      <p:tavLst>
                                        <p:tav tm="0">
                                          <p:val>
                                            <p:strVal val="#ppt_w/10"/>
                                          </p:val>
                                        </p:tav>
                                        <p:tav tm="50000">
                                          <p:val>
                                            <p:strVal val="#ppt_w+.01"/>
                                          </p:val>
                                        </p:tav>
                                        <p:tav tm="100000">
                                          <p:val>
                                            <p:strVal val="#ppt_w"/>
                                          </p:val>
                                        </p:tav>
                                      </p:tavLst>
                                    </p:anim>
                                    <p:animEffect transition="in" filter="fade">
                                      <p:cBhvr>
                                        <p:cTn id="21" dur="500" tmFilter="0,0; .5, 1; 1, 1"/>
                                        <p:tgtEl>
                                          <p:spTgt spid="34"/>
                                        </p:tgtEl>
                                      </p:cBhvr>
                                    </p:animEffect>
                                  </p:childTnLst>
                                </p:cTn>
                              </p:par>
                              <p:par>
                                <p:cTn id="22" presetID="22" presetClass="entr" presetSubtype="8" fill="hold" nodeType="with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wipe(left)">
                                      <p:cBhvr>
                                        <p:cTn id="24" dur="300"/>
                                        <p:tgtEl>
                                          <p:spTgt spid="35"/>
                                        </p:tgtEl>
                                      </p:cBhvr>
                                    </p:animEffect>
                                  </p:childTnLst>
                                </p:cTn>
                              </p:par>
                              <p:par>
                                <p:cTn id="25" presetID="22" presetClass="entr" presetSubtype="8" fill="hold" nodeType="with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wipe(left)">
                                      <p:cBhvr>
                                        <p:cTn id="27" dur="300"/>
                                        <p:tgtEl>
                                          <p:spTgt spid="36"/>
                                        </p:tgtEl>
                                      </p:cBhvr>
                                    </p:animEffect>
                                  </p:childTnLst>
                                </p:cTn>
                              </p:par>
                              <p:par>
                                <p:cTn id="28" presetID="41" presetClass="entr" presetSubtype="0" fill="hold" grpId="0" nodeType="withEffect">
                                  <p:stCondLst>
                                    <p:cond delay="0"/>
                                  </p:stCondLst>
                                  <p:iterate type="lt">
                                    <p:tmPct val="10000"/>
                                  </p:iterate>
                                  <p:childTnLst>
                                    <p:set>
                                      <p:cBhvr>
                                        <p:cTn id="29" dur="1" fill="hold">
                                          <p:stCondLst>
                                            <p:cond delay="0"/>
                                          </p:stCondLst>
                                        </p:cTn>
                                        <p:tgtEl>
                                          <p:spTgt spid="37"/>
                                        </p:tgtEl>
                                        <p:attrNameLst>
                                          <p:attrName>style.visibility</p:attrName>
                                        </p:attrNameLst>
                                      </p:cBhvr>
                                      <p:to>
                                        <p:strVal val="visible"/>
                                      </p:to>
                                    </p:set>
                                    <p:anim calcmode="lin" valueType="num">
                                      <p:cBhvr>
                                        <p:cTn id="30" dur="500" fill="hold"/>
                                        <p:tgtEl>
                                          <p:spTgt spid="37"/>
                                        </p:tgtEl>
                                        <p:attrNameLst>
                                          <p:attrName>ppt_x</p:attrName>
                                        </p:attrNameLst>
                                      </p:cBhvr>
                                      <p:tavLst>
                                        <p:tav tm="0">
                                          <p:val>
                                            <p:strVal val="#ppt_x"/>
                                          </p:val>
                                        </p:tav>
                                        <p:tav tm="50000">
                                          <p:val>
                                            <p:strVal val="#ppt_x+.1"/>
                                          </p:val>
                                        </p:tav>
                                        <p:tav tm="100000">
                                          <p:val>
                                            <p:strVal val="#ppt_x"/>
                                          </p:val>
                                        </p:tav>
                                      </p:tavLst>
                                    </p:anim>
                                    <p:anim calcmode="lin" valueType="num">
                                      <p:cBhvr>
                                        <p:cTn id="31" dur="500" fill="hold"/>
                                        <p:tgtEl>
                                          <p:spTgt spid="37"/>
                                        </p:tgtEl>
                                        <p:attrNameLst>
                                          <p:attrName>ppt_y</p:attrName>
                                        </p:attrNameLst>
                                      </p:cBhvr>
                                      <p:tavLst>
                                        <p:tav tm="0">
                                          <p:val>
                                            <p:strVal val="#ppt_y"/>
                                          </p:val>
                                        </p:tav>
                                        <p:tav tm="100000">
                                          <p:val>
                                            <p:strVal val="#ppt_y"/>
                                          </p:val>
                                        </p:tav>
                                      </p:tavLst>
                                    </p:anim>
                                    <p:anim calcmode="lin" valueType="num">
                                      <p:cBhvr>
                                        <p:cTn id="32" dur="500" fill="hold"/>
                                        <p:tgtEl>
                                          <p:spTgt spid="37"/>
                                        </p:tgtEl>
                                        <p:attrNameLst>
                                          <p:attrName>ppt_h</p:attrName>
                                        </p:attrNameLst>
                                      </p:cBhvr>
                                      <p:tavLst>
                                        <p:tav tm="0">
                                          <p:val>
                                            <p:strVal val="#ppt_h/10"/>
                                          </p:val>
                                        </p:tav>
                                        <p:tav tm="50000">
                                          <p:val>
                                            <p:strVal val="#ppt_h+.01"/>
                                          </p:val>
                                        </p:tav>
                                        <p:tav tm="100000">
                                          <p:val>
                                            <p:strVal val="#ppt_h"/>
                                          </p:val>
                                        </p:tav>
                                      </p:tavLst>
                                    </p:anim>
                                    <p:anim calcmode="lin" valueType="num">
                                      <p:cBhvr>
                                        <p:cTn id="33" dur="500" fill="hold"/>
                                        <p:tgtEl>
                                          <p:spTgt spid="37"/>
                                        </p:tgtEl>
                                        <p:attrNameLst>
                                          <p:attrName>ppt_w</p:attrName>
                                        </p:attrNameLst>
                                      </p:cBhvr>
                                      <p:tavLst>
                                        <p:tav tm="0">
                                          <p:val>
                                            <p:strVal val="#ppt_w/10"/>
                                          </p:val>
                                        </p:tav>
                                        <p:tav tm="50000">
                                          <p:val>
                                            <p:strVal val="#ppt_w+.01"/>
                                          </p:val>
                                        </p:tav>
                                        <p:tav tm="100000">
                                          <p:val>
                                            <p:strVal val="#ppt_w"/>
                                          </p:val>
                                        </p:tav>
                                      </p:tavLst>
                                    </p:anim>
                                    <p:animEffect transition="in" filter="fade">
                                      <p:cBhvr>
                                        <p:cTn id="34" dur="500" tmFilter="0,0; .5, 1; 1, 1"/>
                                        <p:tgtEl>
                                          <p:spTgt spid="37"/>
                                        </p:tgtEl>
                                      </p:cBhvr>
                                    </p:animEffect>
                                  </p:childTnLst>
                                </p:cTn>
                              </p:par>
                              <p:par>
                                <p:cTn id="35" presetID="22" presetClass="entr" presetSubtype="8" fill="hold" nodeType="with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wipe(left)">
                                      <p:cBhvr>
                                        <p:cTn id="37" dur="300"/>
                                        <p:tgtEl>
                                          <p:spTgt spid="38"/>
                                        </p:tgtEl>
                                      </p:cBhvr>
                                    </p:animEffect>
                                  </p:childTnLst>
                                </p:cTn>
                              </p:par>
                              <p:par>
                                <p:cTn id="38" presetID="41" presetClass="entr" presetSubtype="0" fill="hold" grpId="0" nodeType="withEffect">
                                  <p:stCondLst>
                                    <p:cond delay="0"/>
                                  </p:stCondLst>
                                  <p:iterate type="lt">
                                    <p:tmPct val="10000"/>
                                  </p:iterate>
                                  <p:childTnLst>
                                    <p:set>
                                      <p:cBhvr>
                                        <p:cTn id="39" dur="1" fill="hold">
                                          <p:stCondLst>
                                            <p:cond delay="0"/>
                                          </p:stCondLst>
                                        </p:cTn>
                                        <p:tgtEl>
                                          <p:spTgt spid="39"/>
                                        </p:tgtEl>
                                        <p:attrNameLst>
                                          <p:attrName>style.visibility</p:attrName>
                                        </p:attrNameLst>
                                      </p:cBhvr>
                                      <p:to>
                                        <p:strVal val="visible"/>
                                      </p:to>
                                    </p:set>
                                    <p:anim calcmode="lin" valueType="num">
                                      <p:cBhvr>
                                        <p:cTn id="40" dur="500" fill="hold"/>
                                        <p:tgtEl>
                                          <p:spTgt spid="39"/>
                                        </p:tgtEl>
                                        <p:attrNameLst>
                                          <p:attrName>ppt_x</p:attrName>
                                        </p:attrNameLst>
                                      </p:cBhvr>
                                      <p:tavLst>
                                        <p:tav tm="0">
                                          <p:val>
                                            <p:strVal val="#ppt_x"/>
                                          </p:val>
                                        </p:tav>
                                        <p:tav tm="50000">
                                          <p:val>
                                            <p:strVal val="#ppt_x+.1"/>
                                          </p:val>
                                        </p:tav>
                                        <p:tav tm="100000">
                                          <p:val>
                                            <p:strVal val="#ppt_x"/>
                                          </p:val>
                                        </p:tav>
                                      </p:tavLst>
                                    </p:anim>
                                    <p:anim calcmode="lin" valueType="num">
                                      <p:cBhvr>
                                        <p:cTn id="41" dur="500" fill="hold"/>
                                        <p:tgtEl>
                                          <p:spTgt spid="39"/>
                                        </p:tgtEl>
                                        <p:attrNameLst>
                                          <p:attrName>ppt_y</p:attrName>
                                        </p:attrNameLst>
                                      </p:cBhvr>
                                      <p:tavLst>
                                        <p:tav tm="0">
                                          <p:val>
                                            <p:strVal val="#ppt_y"/>
                                          </p:val>
                                        </p:tav>
                                        <p:tav tm="100000">
                                          <p:val>
                                            <p:strVal val="#ppt_y"/>
                                          </p:val>
                                        </p:tav>
                                      </p:tavLst>
                                    </p:anim>
                                    <p:anim calcmode="lin" valueType="num">
                                      <p:cBhvr>
                                        <p:cTn id="42" dur="500" fill="hold"/>
                                        <p:tgtEl>
                                          <p:spTgt spid="39"/>
                                        </p:tgtEl>
                                        <p:attrNameLst>
                                          <p:attrName>ppt_h</p:attrName>
                                        </p:attrNameLst>
                                      </p:cBhvr>
                                      <p:tavLst>
                                        <p:tav tm="0">
                                          <p:val>
                                            <p:strVal val="#ppt_h/10"/>
                                          </p:val>
                                        </p:tav>
                                        <p:tav tm="50000">
                                          <p:val>
                                            <p:strVal val="#ppt_h+.01"/>
                                          </p:val>
                                        </p:tav>
                                        <p:tav tm="100000">
                                          <p:val>
                                            <p:strVal val="#ppt_h"/>
                                          </p:val>
                                        </p:tav>
                                      </p:tavLst>
                                    </p:anim>
                                    <p:anim calcmode="lin" valueType="num">
                                      <p:cBhvr>
                                        <p:cTn id="43" dur="500" fill="hold"/>
                                        <p:tgtEl>
                                          <p:spTgt spid="39"/>
                                        </p:tgtEl>
                                        <p:attrNameLst>
                                          <p:attrName>ppt_w</p:attrName>
                                        </p:attrNameLst>
                                      </p:cBhvr>
                                      <p:tavLst>
                                        <p:tav tm="0">
                                          <p:val>
                                            <p:strVal val="#ppt_w/10"/>
                                          </p:val>
                                        </p:tav>
                                        <p:tav tm="50000">
                                          <p:val>
                                            <p:strVal val="#ppt_w+.01"/>
                                          </p:val>
                                        </p:tav>
                                        <p:tav tm="100000">
                                          <p:val>
                                            <p:strVal val="#ppt_w"/>
                                          </p:val>
                                        </p:tav>
                                      </p:tavLst>
                                    </p:anim>
                                    <p:animEffect transition="in" filter="fade">
                                      <p:cBhvr>
                                        <p:cTn id="44" dur="500" tmFilter="0,0; .5, 1; 1, 1"/>
                                        <p:tgtEl>
                                          <p:spTgt spid="39"/>
                                        </p:tgtEl>
                                      </p:cBhvr>
                                    </p:animEffect>
                                  </p:childTnLst>
                                </p:cTn>
                              </p:par>
                              <p:par>
                                <p:cTn id="45" presetID="22" presetClass="entr" presetSubtype="8" fill="hold" nodeType="withEffect">
                                  <p:stCondLst>
                                    <p:cond delay="0"/>
                                  </p:stCondLst>
                                  <p:childTnLst>
                                    <p:set>
                                      <p:cBhvr>
                                        <p:cTn id="46" dur="1" fill="hold">
                                          <p:stCondLst>
                                            <p:cond delay="0"/>
                                          </p:stCondLst>
                                        </p:cTn>
                                        <p:tgtEl>
                                          <p:spTgt spid="40"/>
                                        </p:tgtEl>
                                        <p:attrNameLst>
                                          <p:attrName>style.visibility</p:attrName>
                                        </p:attrNameLst>
                                      </p:cBhvr>
                                      <p:to>
                                        <p:strVal val="visible"/>
                                      </p:to>
                                    </p:set>
                                    <p:animEffect transition="in" filter="wipe(left)">
                                      <p:cBhvr>
                                        <p:cTn id="47" dur="300"/>
                                        <p:tgtEl>
                                          <p:spTgt spid="40"/>
                                        </p:tgtEl>
                                      </p:cBhvr>
                                    </p:animEffect>
                                  </p:childTnLst>
                                </p:cTn>
                              </p:par>
                              <p:par>
                                <p:cTn id="48" presetID="41" presetClass="entr" presetSubtype="0" fill="hold" grpId="0" nodeType="withEffect">
                                  <p:stCondLst>
                                    <p:cond delay="0"/>
                                  </p:stCondLst>
                                  <p:iterate type="lt">
                                    <p:tmPct val="10000"/>
                                  </p:iterate>
                                  <p:childTnLst>
                                    <p:set>
                                      <p:cBhvr>
                                        <p:cTn id="49" dur="1" fill="hold">
                                          <p:stCondLst>
                                            <p:cond delay="0"/>
                                          </p:stCondLst>
                                        </p:cTn>
                                        <p:tgtEl>
                                          <p:spTgt spid="41"/>
                                        </p:tgtEl>
                                        <p:attrNameLst>
                                          <p:attrName>style.visibility</p:attrName>
                                        </p:attrNameLst>
                                      </p:cBhvr>
                                      <p:to>
                                        <p:strVal val="visible"/>
                                      </p:to>
                                    </p:set>
                                    <p:anim calcmode="lin" valueType="num">
                                      <p:cBhvr>
                                        <p:cTn id="50" dur="500" fill="hold"/>
                                        <p:tgtEl>
                                          <p:spTgt spid="41"/>
                                        </p:tgtEl>
                                        <p:attrNameLst>
                                          <p:attrName>ppt_x</p:attrName>
                                        </p:attrNameLst>
                                      </p:cBhvr>
                                      <p:tavLst>
                                        <p:tav tm="0">
                                          <p:val>
                                            <p:strVal val="#ppt_x"/>
                                          </p:val>
                                        </p:tav>
                                        <p:tav tm="50000">
                                          <p:val>
                                            <p:strVal val="#ppt_x+.1"/>
                                          </p:val>
                                        </p:tav>
                                        <p:tav tm="100000">
                                          <p:val>
                                            <p:strVal val="#ppt_x"/>
                                          </p:val>
                                        </p:tav>
                                      </p:tavLst>
                                    </p:anim>
                                    <p:anim calcmode="lin" valueType="num">
                                      <p:cBhvr>
                                        <p:cTn id="51" dur="500" fill="hold"/>
                                        <p:tgtEl>
                                          <p:spTgt spid="41"/>
                                        </p:tgtEl>
                                        <p:attrNameLst>
                                          <p:attrName>ppt_y</p:attrName>
                                        </p:attrNameLst>
                                      </p:cBhvr>
                                      <p:tavLst>
                                        <p:tav tm="0">
                                          <p:val>
                                            <p:strVal val="#ppt_y"/>
                                          </p:val>
                                        </p:tav>
                                        <p:tav tm="100000">
                                          <p:val>
                                            <p:strVal val="#ppt_y"/>
                                          </p:val>
                                        </p:tav>
                                      </p:tavLst>
                                    </p:anim>
                                    <p:anim calcmode="lin" valueType="num">
                                      <p:cBhvr>
                                        <p:cTn id="52" dur="500" fill="hold"/>
                                        <p:tgtEl>
                                          <p:spTgt spid="41"/>
                                        </p:tgtEl>
                                        <p:attrNameLst>
                                          <p:attrName>ppt_h</p:attrName>
                                        </p:attrNameLst>
                                      </p:cBhvr>
                                      <p:tavLst>
                                        <p:tav tm="0">
                                          <p:val>
                                            <p:strVal val="#ppt_h/10"/>
                                          </p:val>
                                        </p:tav>
                                        <p:tav tm="50000">
                                          <p:val>
                                            <p:strVal val="#ppt_h+.01"/>
                                          </p:val>
                                        </p:tav>
                                        <p:tav tm="100000">
                                          <p:val>
                                            <p:strVal val="#ppt_h"/>
                                          </p:val>
                                        </p:tav>
                                      </p:tavLst>
                                    </p:anim>
                                    <p:anim calcmode="lin" valueType="num">
                                      <p:cBhvr>
                                        <p:cTn id="53" dur="500" fill="hold"/>
                                        <p:tgtEl>
                                          <p:spTgt spid="41"/>
                                        </p:tgtEl>
                                        <p:attrNameLst>
                                          <p:attrName>ppt_w</p:attrName>
                                        </p:attrNameLst>
                                      </p:cBhvr>
                                      <p:tavLst>
                                        <p:tav tm="0">
                                          <p:val>
                                            <p:strVal val="#ppt_w/10"/>
                                          </p:val>
                                        </p:tav>
                                        <p:tav tm="50000">
                                          <p:val>
                                            <p:strVal val="#ppt_w+.01"/>
                                          </p:val>
                                        </p:tav>
                                        <p:tav tm="100000">
                                          <p:val>
                                            <p:strVal val="#ppt_w"/>
                                          </p:val>
                                        </p:tav>
                                      </p:tavLst>
                                    </p:anim>
                                    <p:animEffect transition="in" filter="fade">
                                      <p:cBhvr>
                                        <p:cTn id="54" dur="500" tmFilter="0,0; .5, 1; 1, 1"/>
                                        <p:tgtEl>
                                          <p:spTgt spid="41"/>
                                        </p:tgtEl>
                                      </p:cBhvr>
                                    </p:animEffect>
                                  </p:childTnLst>
                                </p:cTn>
                              </p:par>
                              <p:par>
                                <p:cTn id="55" presetID="22" presetClass="entr" presetSubtype="8" fill="hold" nodeType="withEffect">
                                  <p:stCondLst>
                                    <p:cond delay="0"/>
                                  </p:stCondLst>
                                  <p:childTnLst>
                                    <p:set>
                                      <p:cBhvr>
                                        <p:cTn id="56" dur="1" fill="hold">
                                          <p:stCondLst>
                                            <p:cond delay="0"/>
                                          </p:stCondLst>
                                        </p:cTn>
                                        <p:tgtEl>
                                          <p:spTgt spid="42"/>
                                        </p:tgtEl>
                                        <p:attrNameLst>
                                          <p:attrName>style.visibility</p:attrName>
                                        </p:attrNameLst>
                                      </p:cBhvr>
                                      <p:to>
                                        <p:strVal val="visible"/>
                                      </p:to>
                                    </p:set>
                                    <p:animEffect transition="in" filter="wipe(left)">
                                      <p:cBhvr>
                                        <p:cTn id="57" dur="300"/>
                                        <p:tgtEl>
                                          <p:spTgt spid="42"/>
                                        </p:tgtEl>
                                      </p:cBhvr>
                                    </p:animEffect>
                                  </p:childTnLst>
                                </p:cTn>
                              </p:par>
                              <p:par>
                                <p:cTn id="58" presetID="22" presetClass="entr" presetSubtype="8" fill="hold" nodeType="withEffect">
                                  <p:stCondLst>
                                    <p:cond delay="0"/>
                                  </p:stCondLst>
                                  <p:childTnLst>
                                    <p:set>
                                      <p:cBhvr>
                                        <p:cTn id="59" dur="1" fill="hold">
                                          <p:stCondLst>
                                            <p:cond delay="0"/>
                                          </p:stCondLst>
                                        </p:cTn>
                                        <p:tgtEl>
                                          <p:spTgt spid="43"/>
                                        </p:tgtEl>
                                        <p:attrNameLst>
                                          <p:attrName>style.visibility</p:attrName>
                                        </p:attrNameLst>
                                      </p:cBhvr>
                                      <p:to>
                                        <p:strVal val="visible"/>
                                      </p:to>
                                    </p:set>
                                    <p:animEffect transition="in" filter="wipe(left)">
                                      <p:cBhvr>
                                        <p:cTn id="60" dur="300"/>
                                        <p:tgtEl>
                                          <p:spTgt spid="43"/>
                                        </p:tgtEl>
                                      </p:cBhvr>
                                    </p:animEffect>
                                  </p:childTnLst>
                                </p:cTn>
                              </p:par>
                            </p:childTnLst>
                          </p:cTn>
                        </p:par>
                        <p:par>
                          <p:cTn id="61" fill="hold">
                            <p:stCondLst>
                              <p:cond delay="800"/>
                            </p:stCondLst>
                            <p:childTnLst>
                              <p:par>
                                <p:cTn id="62" presetID="14" presetClass="entr" presetSubtype="10" fill="hold" nodeType="afterEffect">
                                  <p:stCondLst>
                                    <p:cond delay="0"/>
                                  </p:stCondLst>
                                  <p:childTnLst>
                                    <p:set>
                                      <p:cBhvr>
                                        <p:cTn id="63" dur="1" fill="hold">
                                          <p:stCondLst>
                                            <p:cond delay="0"/>
                                          </p:stCondLst>
                                        </p:cTn>
                                        <p:tgtEl>
                                          <p:spTgt spid="2"/>
                                        </p:tgtEl>
                                        <p:attrNameLst>
                                          <p:attrName>style.visibility</p:attrName>
                                        </p:attrNameLst>
                                      </p:cBhvr>
                                      <p:to>
                                        <p:strVal val="visible"/>
                                      </p:to>
                                    </p:set>
                                    <p:animEffect transition="in" filter="randombar(horizontal)">
                                      <p:cBhvr>
                                        <p:cTn id="64" dur="500"/>
                                        <p:tgtEl>
                                          <p:spTgt spid="2"/>
                                        </p:tgtEl>
                                      </p:cBhvr>
                                    </p:animEffect>
                                  </p:childTnLst>
                                </p:cTn>
                              </p:par>
                              <p:par>
                                <p:cTn id="65" presetID="42" presetClass="entr" presetSubtype="0" fill="hold" nodeType="withEffect">
                                  <p:stCondLst>
                                    <p:cond delay="0"/>
                                  </p:stCondLst>
                                  <p:childTnLst>
                                    <p:set>
                                      <p:cBhvr>
                                        <p:cTn id="66" dur="1" fill="hold">
                                          <p:stCondLst>
                                            <p:cond delay="0"/>
                                          </p:stCondLst>
                                        </p:cTn>
                                        <p:tgtEl>
                                          <p:spTgt spid="70"/>
                                        </p:tgtEl>
                                        <p:attrNameLst>
                                          <p:attrName>style.visibility</p:attrName>
                                        </p:attrNameLst>
                                      </p:cBhvr>
                                      <p:to>
                                        <p:strVal val="visible"/>
                                      </p:to>
                                    </p:set>
                                    <p:animEffect transition="in" filter="fade">
                                      <p:cBhvr>
                                        <p:cTn id="67" dur="1000"/>
                                        <p:tgtEl>
                                          <p:spTgt spid="70"/>
                                        </p:tgtEl>
                                      </p:cBhvr>
                                    </p:animEffect>
                                    <p:anim calcmode="lin" valueType="num">
                                      <p:cBhvr>
                                        <p:cTn id="68" dur="1000" fill="hold"/>
                                        <p:tgtEl>
                                          <p:spTgt spid="70"/>
                                        </p:tgtEl>
                                        <p:attrNameLst>
                                          <p:attrName>ppt_x</p:attrName>
                                        </p:attrNameLst>
                                      </p:cBhvr>
                                      <p:tavLst>
                                        <p:tav tm="0">
                                          <p:val>
                                            <p:strVal val="#ppt_x"/>
                                          </p:val>
                                        </p:tav>
                                        <p:tav tm="100000">
                                          <p:val>
                                            <p:strVal val="#ppt_x"/>
                                          </p:val>
                                        </p:tav>
                                      </p:tavLst>
                                    </p:anim>
                                    <p:anim calcmode="lin" valueType="num">
                                      <p:cBhvr>
                                        <p:cTn id="69" dur="1000" fill="hold"/>
                                        <p:tgtEl>
                                          <p:spTgt spid="70"/>
                                        </p:tgtEl>
                                        <p:attrNameLst>
                                          <p:attrName>ppt_y</p:attrName>
                                        </p:attrNameLst>
                                      </p:cBhvr>
                                      <p:tavLst>
                                        <p:tav tm="0">
                                          <p:val>
                                            <p:strVal val="#ppt_y+.1"/>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2" presetClass="entr" presetSubtype="4" fill="hold" grpId="0" nodeType="clickEffect">
                                  <p:stCondLst>
                                    <p:cond delay="0"/>
                                  </p:stCondLst>
                                  <p:childTnLst>
                                    <p:set>
                                      <p:cBhvr>
                                        <p:cTn id="73" dur="1" fill="hold">
                                          <p:stCondLst>
                                            <p:cond delay="0"/>
                                          </p:stCondLst>
                                        </p:cTn>
                                        <p:tgtEl>
                                          <p:spTgt spid="26"/>
                                        </p:tgtEl>
                                        <p:attrNameLst>
                                          <p:attrName>style.visibility</p:attrName>
                                        </p:attrNameLst>
                                      </p:cBhvr>
                                      <p:to>
                                        <p:strVal val="visible"/>
                                      </p:to>
                                    </p:set>
                                    <p:anim calcmode="lin" valueType="num">
                                      <p:cBhvr additive="base">
                                        <p:cTn id="74" dur="500" fill="hold"/>
                                        <p:tgtEl>
                                          <p:spTgt spid="26"/>
                                        </p:tgtEl>
                                        <p:attrNameLst>
                                          <p:attrName>ppt_x</p:attrName>
                                        </p:attrNameLst>
                                      </p:cBhvr>
                                      <p:tavLst>
                                        <p:tav tm="0">
                                          <p:val>
                                            <p:strVal val="#ppt_x"/>
                                          </p:val>
                                        </p:tav>
                                        <p:tav tm="100000">
                                          <p:val>
                                            <p:strVal val="#ppt_x"/>
                                          </p:val>
                                        </p:tav>
                                      </p:tavLst>
                                    </p:anim>
                                    <p:anim calcmode="lin" valueType="num">
                                      <p:cBhvr additive="base">
                                        <p:cTn id="75"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14" presetClass="entr" presetSubtype="10" fill="hold" nodeType="clickEffect">
                                  <p:stCondLst>
                                    <p:cond delay="0"/>
                                  </p:stCondLst>
                                  <p:childTnLst>
                                    <p:set>
                                      <p:cBhvr>
                                        <p:cTn id="79" dur="1" fill="hold">
                                          <p:stCondLst>
                                            <p:cond delay="0"/>
                                          </p:stCondLst>
                                        </p:cTn>
                                        <p:tgtEl>
                                          <p:spTgt spid="100"/>
                                        </p:tgtEl>
                                        <p:attrNameLst>
                                          <p:attrName>style.visibility</p:attrName>
                                        </p:attrNameLst>
                                      </p:cBhvr>
                                      <p:to>
                                        <p:strVal val="visible"/>
                                      </p:to>
                                    </p:set>
                                    <p:animEffect transition="in" filter="randombar(horizontal)">
                                      <p:cBhvr>
                                        <p:cTn id="80" dur="500"/>
                                        <p:tgtEl>
                                          <p:spTgt spid="100"/>
                                        </p:tgtEl>
                                      </p:cBhvr>
                                    </p:animEffect>
                                  </p:childTnLst>
                                </p:cTn>
                              </p:par>
                              <p:par>
                                <p:cTn id="81" presetID="14" presetClass="entr" presetSubtype="10" fill="hold" grpId="0" nodeType="withEffect">
                                  <p:stCondLst>
                                    <p:cond delay="0"/>
                                  </p:stCondLst>
                                  <p:childTnLst>
                                    <p:set>
                                      <p:cBhvr>
                                        <p:cTn id="82" dur="1" fill="hold">
                                          <p:stCondLst>
                                            <p:cond delay="0"/>
                                          </p:stCondLst>
                                        </p:cTn>
                                        <p:tgtEl>
                                          <p:spTgt spid="99"/>
                                        </p:tgtEl>
                                        <p:attrNameLst>
                                          <p:attrName>style.visibility</p:attrName>
                                        </p:attrNameLst>
                                      </p:cBhvr>
                                      <p:to>
                                        <p:strVal val="visible"/>
                                      </p:to>
                                    </p:set>
                                    <p:animEffect transition="in" filter="randombar(horizontal)">
                                      <p:cBhvr>
                                        <p:cTn id="83" dur="500"/>
                                        <p:tgtEl>
                                          <p:spTgt spid="99"/>
                                        </p:tgtEl>
                                      </p:cBhvr>
                                    </p:animEffect>
                                  </p:childTnLst>
                                </p:cTn>
                              </p:par>
                            </p:childTnLst>
                          </p:cTn>
                        </p:par>
                      </p:childTnLst>
                    </p:cTn>
                  </p:par>
                  <p:par>
                    <p:cTn id="84" fill="hold">
                      <p:stCondLst>
                        <p:cond delay="indefinite"/>
                      </p:stCondLst>
                      <p:childTnLst>
                        <p:par>
                          <p:cTn id="85" fill="hold">
                            <p:stCondLst>
                              <p:cond delay="0"/>
                            </p:stCondLst>
                            <p:childTnLst>
                              <p:par>
                                <p:cTn id="86" presetID="53" presetClass="exit" presetSubtype="32" fill="hold" nodeType="clickEffect">
                                  <p:stCondLst>
                                    <p:cond delay="0"/>
                                  </p:stCondLst>
                                  <p:childTnLst>
                                    <p:anim calcmode="lin" valueType="num">
                                      <p:cBhvr>
                                        <p:cTn id="87" dur="500"/>
                                        <p:tgtEl>
                                          <p:spTgt spid="2"/>
                                        </p:tgtEl>
                                        <p:attrNameLst>
                                          <p:attrName>ppt_w</p:attrName>
                                        </p:attrNameLst>
                                      </p:cBhvr>
                                      <p:tavLst>
                                        <p:tav tm="0">
                                          <p:val>
                                            <p:strVal val="ppt_w"/>
                                          </p:val>
                                        </p:tav>
                                        <p:tav tm="100000">
                                          <p:val>
                                            <p:fltVal val="0"/>
                                          </p:val>
                                        </p:tav>
                                      </p:tavLst>
                                    </p:anim>
                                    <p:anim calcmode="lin" valueType="num">
                                      <p:cBhvr>
                                        <p:cTn id="88" dur="500"/>
                                        <p:tgtEl>
                                          <p:spTgt spid="2"/>
                                        </p:tgtEl>
                                        <p:attrNameLst>
                                          <p:attrName>ppt_h</p:attrName>
                                        </p:attrNameLst>
                                      </p:cBhvr>
                                      <p:tavLst>
                                        <p:tav tm="0">
                                          <p:val>
                                            <p:strVal val="ppt_h"/>
                                          </p:val>
                                        </p:tav>
                                        <p:tav tm="100000">
                                          <p:val>
                                            <p:fltVal val="0"/>
                                          </p:val>
                                        </p:tav>
                                      </p:tavLst>
                                    </p:anim>
                                    <p:animEffect transition="out" filter="fade">
                                      <p:cBhvr>
                                        <p:cTn id="89" dur="500"/>
                                        <p:tgtEl>
                                          <p:spTgt spid="2"/>
                                        </p:tgtEl>
                                      </p:cBhvr>
                                    </p:animEffect>
                                    <p:set>
                                      <p:cBhvr>
                                        <p:cTn id="90" dur="1" fill="hold">
                                          <p:stCondLst>
                                            <p:cond delay="499"/>
                                          </p:stCondLst>
                                        </p:cTn>
                                        <p:tgtEl>
                                          <p:spTgt spid="2"/>
                                        </p:tgtEl>
                                        <p:attrNameLst>
                                          <p:attrName>style.visibility</p:attrName>
                                        </p:attrNameLst>
                                      </p:cBhvr>
                                      <p:to>
                                        <p:strVal val="hidden"/>
                                      </p:to>
                                    </p:set>
                                  </p:childTnLst>
                                </p:cTn>
                              </p:par>
                              <p:par>
                                <p:cTn id="91" presetID="53" presetClass="exit" presetSubtype="32" fill="hold" nodeType="withEffect">
                                  <p:stCondLst>
                                    <p:cond delay="0"/>
                                  </p:stCondLst>
                                  <p:childTnLst>
                                    <p:anim calcmode="lin" valueType="num">
                                      <p:cBhvr>
                                        <p:cTn id="92" dur="500"/>
                                        <p:tgtEl>
                                          <p:spTgt spid="70"/>
                                        </p:tgtEl>
                                        <p:attrNameLst>
                                          <p:attrName>ppt_w</p:attrName>
                                        </p:attrNameLst>
                                      </p:cBhvr>
                                      <p:tavLst>
                                        <p:tav tm="0">
                                          <p:val>
                                            <p:strVal val="ppt_w"/>
                                          </p:val>
                                        </p:tav>
                                        <p:tav tm="100000">
                                          <p:val>
                                            <p:fltVal val="0"/>
                                          </p:val>
                                        </p:tav>
                                      </p:tavLst>
                                    </p:anim>
                                    <p:anim calcmode="lin" valueType="num">
                                      <p:cBhvr>
                                        <p:cTn id="93" dur="500"/>
                                        <p:tgtEl>
                                          <p:spTgt spid="70"/>
                                        </p:tgtEl>
                                        <p:attrNameLst>
                                          <p:attrName>ppt_h</p:attrName>
                                        </p:attrNameLst>
                                      </p:cBhvr>
                                      <p:tavLst>
                                        <p:tav tm="0">
                                          <p:val>
                                            <p:strVal val="ppt_h"/>
                                          </p:val>
                                        </p:tav>
                                        <p:tav tm="100000">
                                          <p:val>
                                            <p:fltVal val="0"/>
                                          </p:val>
                                        </p:tav>
                                      </p:tavLst>
                                    </p:anim>
                                    <p:animEffect transition="out" filter="fade">
                                      <p:cBhvr>
                                        <p:cTn id="94" dur="500"/>
                                        <p:tgtEl>
                                          <p:spTgt spid="70"/>
                                        </p:tgtEl>
                                      </p:cBhvr>
                                    </p:animEffect>
                                    <p:set>
                                      <p:cBhvr>
                                        <p:cTn id="95" dur="1" fill="hold">
                                          <p:stCondLst>
                                            <p:cond delay="499"/>
                                          </p:stCondLst>
                                        </p:cTn>
                                        <p:tgtEl>
                                          <p:spTgt spid="70"/>
                                        </p:tgtEl>
                                        <p:attrNameLst>
                                          <p:attrName>style.visibility</p:attrName>
                                        </p:attrNameLst>
                                      </p:cBhvr>
                                      <p:to>
                                        <p:strVal val="hidden"/>
                                      </p:to>
                                    </p:set>
                                  </p:childTnLst>
                                </p:cTn>
                              </p:par>
                              <p:par>
                                <p:cTn id="96" presetID="53" presetClass="exit" presetSubtype="32" fill="hold" grpId="1" nodeType="withEffect">
                                  <p:stCondLst>
                                    <p:cond delay="0"/>
                                  </p:stCondLst>
                                  <p:childTnLst>
                                    <p:anim calcmode="lin" valueType="num">
                                      <p:cBhvr>
                                        <p:cTn id="97" dur="500"/>
                                        <p:tgtEl>
                                          <p:spTgt spid="26"/>
                                        </p:tgtEl>
                                        <p:attrNameLst>
                                          <p:attrName>ppt_w</p:attrName>
                                        </p:attrNameLst>
                                      </p:cBhvr>
                                      <p:tavLst>
                                        <p:tav tm="0">
                                          <p:val>
                                            <p:strVal val="ppt_w"/>
                                          </p:val>
                                        </p:tav>
                                        <p:tav tm="100000">
                                          <p:val>
                                            <p:fltVal val="0"/>
                                          </p:val>
                                        </p:tav>
                                      </p:tavLst>
                                    </p:anim>
                                    <p:anim calcmode="lin" valueType="num">
                                      <p:cBhvr>
                                        <p:cTn id="98" dur="500"/>
                                        <p:tgtEl>
                                          <p:spTgt spid="26"/>
                                        </p:tgtEl>
                                        <p:attrNameLst>
                                          <p:attrName>ppt_h</p:attrName>
                                        </p:attrNameLst>
                                      </p:cBhvr>
                                      <p:tavLst>
                                        <p:tav tm="0">
                                          <p:val>
                                            <p:strVal val="ppt_h"/>
                                          </p:val>
                                        </p:tav>
                                        <p:tav tm="100000">
                                          <p:val>
                                            <p:fltVal val="0"/>
                                          </p:val>
                                        </p:tav>
                                      </p:tavLst>
                                    </p:anim>
                                    <p:animEffect transition="out" filter="fade">
                                      <p:cBhvr>
                                        <p:cTn id="99" dur="500"/>
                                        <p:tgtEl>
                                          <p:spTgt spid="26"/>
                                        </p:tgtEl>
                                      </p:cBhvr>
                                    </p:animEffect>
                                    <p:set>
                                      <p:cBhvr>
                                        <p:cTn id="100" dur="1" fill="hold">
                                          <p:stCondLst>
                                            <p:cond delay="499"/>
                                          </p:stCondLst>
                                        </p:cTn>
                                        <p:tgtEl>
                                          <p:spTgt spid="26"/>
                                        </p:tgtEl>
                                        <p:attrNameLst>
                                          <p:attrName>style.visibility</p:attrName>
                                        </p:attrNameLst>
                                      </p:cBhvr>
                                      <p:to>
                                        <p:strVal val="hidden"/>
                                      </p:to>
                                    </p:set>
                                  </p:childTnLst>
                                </p:cTn>
                              </p:par>
                              <p:par>
                                <p:cTn id="101" presetID="53" presetClass="exit" presetSubtype="32" fill="hold" nodeType="withEffect">
                                  <p:stCondLst>
                                    <p:cond delay="0"/>
                                  </p:stCondLst>
                                  <p:childTnLst>
                                    <p:anim calcmode="lin" valueType="num">
                                      <p:cBhvr>
                                        <p:cTn id="102" dur="500"/>
                                        <p:tgtEl>
                                          <p:spTgt spid="100"/>
                                        </p:tgtEl>
                                        <p:attrNameLst>
                                          <p:attrName>ppt_w</p:attrName>
                                        </p:attrNameLst>
                                      </p:cBhvr>
                                      <p:tavLst>
                                        <p:tav tm="0">
                                          <p:val>
                                            <p:strVal val="ppt_w"/>
                                          </p:val>
                                        </p:tav>
                                        <p:tav tm="100000">
                                          <p:val>
                                            <p:fltVal val="0"/>
                                          </p:val>
                                        </p:tav>
                                      </p:tavLst>
                                    </p:anim>
                                    <p:anim calcmode="lin" valueType="num">
                                      <p:cBhvr>
                                        <p:cTn id="103" dur="500"/>
                                        <p:tgtEl>
                                          <p:spTgt spid="100"/>
                                        </p:tgtEl>
                                        <p:attrNameLst>
                                          <p:attrName>ppt_h</p:attrName>
                                        </p:attrNameLst>
                                      </p:cBhvr>
                                      <p:tavLst>
                                        <p:tav tm="0">
                                          <p:val>
                                            <p:strVal val="ppt_h"/>
                                          </p:val>
                                        </p:tav>
                                        <p:tav tm="100000">
                                          <p:val>
                                            <p:fltVal val="0"/>
                                          </p:val>
                                        </p:tav>
                                      </p:tavLst>
                                    </p:anim>
                                    <p:animEffect transition="out" filter="fade">
                                      <p:cBhvr>
                                        <p:cTn id="104" dur="500"/>
                                        <p:tgtEl>
                                          <p:spTgt spid="100"/>
                                        </p:tgtEl>
                                      </p:cBhvr>
                                    </p:animEffect>
                                    <p:set>
                                      <p:cBhvr>
                                        <p:cTn id="105" dur="1" fill="hold">
                                          <p:stCondLst>
                                            <p:cond delay="499"/>
                                          </p:stCondLst>
                                        </p:cTn>
                                        <p:tgtEl>
                                          <p:spTgt spid="100"/>
                                        </p:tgtEl>
                                        <p:attrNameLst>
                                          <p:attrName>style.visibility</p:attrName>
                                        </p:attrNameLst>
                                      </p:cBhvr>
                                      <p:to>
                                        <p:strVal val="hidden"/>
                                      </p:to>
                                    </p:set>
                                  </p:childTnLst>
                                </p:cTn>
                              </p:par>
                              <p:par>
                                <p:cTn id="106" presetID="53" presetClass="exit" presetSubtype="32" fill="hold" grpId="1" nodeType="withEffect">
                                  <p:stCondLst>
                                    <p:cond delay="0"/>
                                  </p:stCondLst>
                                  <p:childTnLst>
                                    <p:anim calcmode="lin" valueType="num">
                                      <p:cBhvr>
                                        <p:cTn id="107" dur="500"/>
                                        <p:tgtEl>
                                          <p:spTgt spid="99"/>
                                        </p:tgtEl>
                                        <p:attrNameLst>
                                          <p:attrName>ppt_w</p:attrName>
                                        </p:attrNameLst>
                                      </p:cBhvr>
                                      <p:tavLst>
                                        <p:tav tm="0">
                                          <p:val>
                                            <p:strVal val="ppt_w"/>
                                          </p:val>
                                        </p:tav>
                                        <p:tav tm="100000">
                                          <p:val>
                                            <p:fltVal val="0"/>
                                          </p:val>
                                        </p:tav>
                                      </p:tavLst>
                                    </p:anim>
                                    <p:anim calcmode="lin" valueType="num">
                                      <p:cBhvr>
                                        <p:cTn id="108" dur="500"/>
                                        <p:tgtEl>
                                          <p:spTgt spid="99"/>
                                        </p:tgtEl>
                                        <p:attrNameLst>
                                          <p:attrName>ppt_h</p:attrName>
                                        </p:attrNameLst>
                                      </p:cBhvr>
                                      <p:tavLst>
                                        <p:tav tm="0">
                                          <p:val>
                                            <p:strVal val="ppt_h"/>
                                          </p:val>
                                        </p:tav>
                                        <p:tav tm="100000">
                                          <p:val>
                                            <p:fltVal val="0"/>
                                          </p:val>
                                        </p:tav>
                                      </p:tavLst>
                                    </p:anim>
                                    <p:animEffect transition="out" filter="fade">
                                      <p:cBhvr>
                                        <p:cTn id="109" dur="500"/>
                                        <p:tgtEl>
                                          <p:spTgt spid="99"/>
                                        </p:tgtEl>
                                      </p:cBhvr>
                                    </p:animEffect>
                                    <p:set>
                                      <p:cBhvr>
                                        <p:cTn id="110" dur="1" fill="hold">
                                          <p:stCondLst>
                                            <p:cond delay="499"/>
                                          </p:stCondLst>
                                        </p:cTn>
                                        <p:tgtEl>
                                          <p:spTgt spid="99"/>
                                        </p:tgtEl>
                                        <p:attrNameLst>
                                          <p:attrName>style.visibility</p:attrName>
                                        </p:attrNameLst>
                                      </p:cBhvr>
                                      <p:to>
                                        <p:strVal val="hidden"/>
                                      </p:to>
                                    </p:set>
                                  </p:childTnLst>
                                </p:cTn>
                              </p:par>
                              <p:par>
                                <p:cTn id="111" presetID="6" presetClass="entr" presetSubtype="16" fill="hold" nodeType="withEffect">
                                  <p:stCondLst>
                                    <p:cond delay="0"/>
                                  </p:stCondLst>
                                  <p:childTnLst>
                                    <p:set>
                                      <p:cBhvr>
                                        <p:cTn id="112" dur="1" fill="hold">
                                          <p:stCondLst>
                                            <p:cond delay="0"/>
                                          </p:stCondLst>
                                        </p:cTn>
                                        <p:tgtEl>
                                          <p:spTgt spid="130"/>
                                        </p:tgtEl>
                                        <p:attrNameLst>
                                          <p:attrName>style.visibility</p:attrName>
                                        </p:attrNameLst>
                                      </p:cBhvr>
                                      <p:to>
                                        <p:strVal val="visible"/>
                                      </p:to>
                                    </p:set>
                                    <p:animEffect transition="in" filter="circle(in)">
                                      <p:cBhvr>
                                        <p:cTn id="113" dur="1000"/>
                                        <p:tgtEl>
                                          <p:spTgt spid="130"/>
                                        </p:tgtEl>
                                      </p:cBhvr>
                                    </p:animEffect>
                                  </p:childTnLst>
                                </p:cTn>
                              </p:par>
                              <p:par>
                                <p:cTn id="114" presetID="42" presetClass="entr" presetSubtype="0" fill="hold" grpId="0" nodeType="withEffect">
                                  <p:stCondLst>
                                    <p:cond delay="0"/>
                                  </p:stCondLst>
                                  <p:childTnLst>
                                    <p:set>
                                      <p:cBhvr>
                                        <p:cTn id="115" dur="1" fill="hold">
                                          <p:stCondLst>
                                            <p:cond delay="0"/>
                                          </p:stCondLst>
                                        </p:cTn>
                                        <p:tgtEl>
                                          <p:spTgt spid="31"/>
                                        </p:tgtEl>
                                        <p:attrNameLst>
                                          <p:attrName>style.visibility</p:attrName>
                                        </p:attrNameLst>
                                      </p:cBhvr>
                                      <p:to>
                                        <p:strVal val="visible"/>
                                      </p:to>
                                    </p:set>
                                    <p:animEffect transition="in" filter="fade">
                                      <p:cBhvr>
                                        <p:cTn id="116" dur="500"/>
                                        <p:tgtEl>
                                          <p:spTgt spid="31"/>
                                        </p:tgtEl>
                                      </p:cBhvr>
                                    </p:animEffect>
                                    <p:anim calcmode="lin" valueType="num">
                                      <p:cBhvr>
                                        <p:cTn id="117" dur="500" fill="hold"/>
                                        <p:tgtEl>
                                          <p:spTgt spid="31"/>
                                        </p:tgtEl>
                                        <p:attrNameLst>
                                          <p:attrName>ppt_x</p:attrName>
                                        </p:attrNameLst>
                                      </p:cBhvr>
                                      <p:tavLst>
                                        <p:tav tm="0">
                                          <p:val>
                                            <p:strVal val="#ppt_x"/>
                                          </p:val>
                                        </p:tav>
                                        <p:tav tm="100000">
                                          <p:val>
                                            <p:strVal val="#ppt_x"/>
                                          </p:val>
                                        </p:tav>
                                      </p:tavLst>
                                    </p:anim>
                                    <p:anim calcmode="lin" valueType="num">
                                      <p:cBhvr>
                                        <p:cTn id="118" dur="500" fill="hold"/>
                                        <p:tgtEl>
                                          <p:spTgt spid="31"/>
                                        </p:tgtEl>
                                        <p:attrNameLst>
                                          <p:attrName>ppt_y</p:attrName>
                                        </p:attrNameLst>
                                      </p:cBhvr>
                                      <p:tavLst>
                                        <p:tav tm="0">
                                          <p:val>
                                            <p:strVal val="#ppt_y+.1"/>
                                          </p:val>
                                        </p:tav>
                                        <p:tav tm="100000">
                                          <p:val>
                                            <p:strVal val="#ppt_y"/>
                                          </p:val>
                                        </p:tav>
                                      </p:tavLst>
                                    </p:anim>
                                  </p:childTnLst>
                                </p:cTn>
                              </p:par>
                              <p:par>
                                <p:cTn id="119" presetID="42" presetClass="entr" presetSubtype="0" fill="hold" grpId="0" nodeType="withEffect">
                                  <p:stCondLst>
                                    <p:cond delay="0"/>
                                  </p:stCondLst>
                                  <p:childTnLst>
                                    <p:set>
                                      <p:cBhvr>
                                        <p:cTn id="120" dur="1" fill="hold">
                                          <p:stCondLst>
                                            <p:cond delay="0"/>
                                          </p:stCondLst>
                                        </p:cTn>
                                        <p:tgtEl>
                                          <p:spTgt spid="32"/>
                                        </p:tgtEl>
                                        <p:attrNameLst>
                                          <p:attrName>style.visibility</p:attrName>
                                        </p:attrNameLst>
                                      </p:cBhvr>
                                      <p:to>
                                        <p:strVal val="visible"/>
                                      </p:to>
                                    </p:set>
                                    <p:animEffect transition="in" filter="fade">
                                      <p:cBhvr>
                                        <p:cTn id="121" dur="500"/>
                                        <p:tgtEl>
                                          <p:spTgt spid="32"/>
                                        </p:tgtEl>
                                      </p:cBhvr>
                                    </p:animEffect>
                                    <p:anim calcmode="lin" valueType="num">
                                      <p:cBhvr>
                                        <p:cTn id="122" dur="500" fill="hold"/>
                                        <p:tgtEl>
                                          <p:spTgt spid="32"/>
                                        </p:tgtEl>
                                        <p:attrNameLst>
                                          <p:attrName>ppt_x</p:attrName>
                                        </p:attrNameLst>
                                      </p:cBhvr>
                                      <p:tavLst>
                                        <p:tav tm="0">
                                          <p:val>
                                            <p:strVal val="#ppt_x"/>
                                          </p:val>
                                        </p:tav>
                                        <p:tav tm="100000">
                                          <p:val>
                                            <p:strVal val="#ppt_x"/>
                                          </p:val>
                                        </p:tav>
                                      </p:tavLst>
                                    </p:anim>
                                    <p:anim calcmode="lin" valueType="num">
                                      <p:cBhvr>
                                        <p:cTn id="123" dur="500" fill="hold"/>
                                        <p:tgtEl>
                                          <p:spTgt spid="32"/>
                                        </p:tgtEl>
                                        <p:attrNameLst>
                                          <p:attrName>ppt_y</p:attrName>
                                        </p:attrNameLst>
                                      </p:cBhvr>
                                      <p:tavLst>
                                        <p:tav tm="0">
                                          <p:val>
                                            <p:strVal val="#ppt_y+.1"/>
                                          </p:val>
                                        </p:tav>
                                        <p:tav tm="100000">
                                          <p:val>
                                            <p:strVal val="#ppt_y"/>
                                          </p:val>
                                        </p:tav>
                                      </p:tavLst>
                                    </p:anim>
                                  </p:childTnLst>
                                </p:cTn>
                              </p:par>
                              <p:par>
                                <p:cTn id="124" presetID="6" presetClass="entr" presetSubtype="16" fill="hold" nodeType="withEffect">
                                  <p:stCondLst>
                                    <p:cond delay="0"/>
                                  </p:stCondLst>
                                  <p:childTnLst>
                                    <p:set>
                                      <p:cBhvr>
                                        <p:cTn id="125" dur="1" fill="hold">
                                          <p:stCondLst>
                                            <p:cond delay="0"/>
                                          </p:stCondLst>
                                        </p:cTn>
                                        <p:tgtEl>
                                          <p:spTgt spid="124"/>
                                        </p:tgtEl>
                                        <p:attrNameLst>
                                          <p:attrName>style.visibility</p:attrName>
                                        </p:attrNameLst>
                                      </p:cBhvr>
                                      <p:to>
                                        <p:strVal val="visible"/>
                                      </p:to>
                                    </p:set>
                                    <p:animEffect transition="in" filter="circle(in)">
                                      <p:cBhvr>
                                        <p:cTn id="126" dur="1000"/>
                                        <p:tgtEl>
                                          <p:spTgt spid="124"/>
                                        </p:tgtEl>
                                      </p:cBhvr>
                                    </p:animEffect>
                                  </p:childTnLst>
                                </p:cTn>
                              </p:par>
                            </p:childTnLst>
                          </p:cTn>
                        </p:par>
                        <p:par>
                          <p:cTn id="127" fill="hold">
                            <p:stCondLst>
                              <p:cond delay="1000"/>
                            </p:stCondLst>
                            <p:childTnLst>
                              <p:par>
                                <p:cTn id="128" presetID="2" presetClass="entr" presetSubtype="2" fill="hold" grpId="0" nodeType="afterEffect">
                                  <p:stCondLst>
                                    <p:cond delay="0"/>
                                  </p:stCondLst>
                                  <p:childTnLst>
                                    <p:set>
                                      <p:cBhvr>
                                        <p:cTn id="129" dur="1" fill="hold">
                                          <p:stCondLst>
                                            <p:cond delay="0"/>
                                          </p:stCondLst>
                                        </p:cTn>
                                        <p:tgtEl>
                                          <p:spTgt spid="168"/>
                                        </p:tgtEl>
                                        <p:attrNameLst>
                                          <p:attrName>style.visibility</p:attrName>
                                        </p:attrNameLst>
                                      </p:cBhvr>
                                      <p:to>
                                        <p:strVal val="visible"/>
                                      </p:to>
                                    </p:set>
                                    <p:anim calcmode="lin" valueType="num">
                                      <p:cBhvr additive="base">
                                        <p:cTn id="130" dur="500" fill="hold"/>
                                        <p:tgtEl>
                                          <p:spTgt spid="168"/>
                                        </p:tgtEl>
                                        <p:attrNameLst>
                                          <p:attrName>ppt_x</p:attrName>
                                        </p:attrNameLst>
                                      </p:cBhvr>
                                      <p:tavLst>
                                        <p:tav tm="0">
                                          <p:val>
                                            <p:strVal val="1+#ppt_w/2"/>
                                          </p:val>
                                        </p:tav>
                                        <p:tav tm="100000">
                                          <p:val>
                                            <p:strVal val="#ppt_x"/>
                                          </p:val>
                                        </p:tav>
                                      </p:tavLst>
                                    </p:anim>
                                    <p:anim calcmode="lin" valueType="num">
                                      <p:cBhvr additive="base">
                                        <p:cTn id="131" dur="500" fill="hold"/>
                                        <p:tgtEl>
                                          <p:spTgt spid="168"/>
                                        </p:tgtEl>
                                        <p:attrNameLst>
                                          <p:attrName>ppt_y</p:attrName>
                                        </p:attrNameLst>
                                      </p:cBhvr>
                                      <p:tavLst>
                                        <p:tav tm="0">
                                          <p:val>
                                            <p:strVal val="#ppt_y"/>
                                          </p:val>
                                        </p:tav>
                                        <p:tav tm="100000">
                                          <p:val>
                                            <p:strVal val="#ppt_y"/>
                                          </p:val>
                                        </p:tav>
                                      </p:tavLst>
                                    </p:anim>
                                  </p:childTnLst>
                                </p:cTn>
                              </p:par>
                            </p:childTnLst>
                          </p:cTn>
                        </p:par>
                      </p:childTnLst>
                    </p:cTn>
                  </p:par>
                  <p:par>
                    <p:cTn id="132" fill="hold">
                      <p:stCondLst>
                        <p:cond delay="indefinite"/>
                      </p:stCondLst>
                      <p:childTnLst>
                        <p:par>
                          <p:cTn id="133" fill="hold">
                            <p:stCondLst>
                              <p:cond delay="0"/>
                            </p:stCondLst>
                            <p:childTnLst>
                              <p:par>
                                <p:cTn id="134" presetID="2" presetClass="entr" presetSubtype="2" fill="hold" nodeType="clickEffect">
                                  <p:stCondLst>
                                    <p:cond delay="0"/>
                                  </p:stCondLst>
                                  <p:childTnLst>
                                    <p:set>
                                      <p:cBhvr>
                                        <p:cTn id="135" dur="1" fill="hold">
                                          <p:stCondLst>
                                            <p:cond delay="0"/>
                                          </p:stCondLst>
                                        </p:cTn>
                                        <p:tgtEl>
                                          <p:spTgt spid="168">
                                            <p:txEl>
                                              <p:pRg st="0" end="0"/>
                                            </p:txEl>
                                          </p:spTgt>
                                        </p:tgtEl>
                                        <p:attrNameLst>
                                          <p:attrName>style.visibility</p:attrName>
                                        </p:attrNameLst>
                                      </p:cBhvr>
                                      <p:to>
                                        <p:strVal val="visible"/>
                                      </p:to>
                                    </p:set>
                                    <p:anim calcmode="lin" valueType="num">
                                      <p:cBhvr additive="base">
                                        <p:cTn id="136" dur="500" fill="hold"/>
                                        <p:tgtEl>
                                          <p:spTgt spid="168">
                                            <p:txEl>
                                              <p:pRg st="0" end="0"/>
                                            </p:txEl>
                                          </p:spTgt>
                                        </p:tgtEl>
                                        <p:attrNameLst>
                                          <p:attrName>ppt_x</p:attrName>
                                        </p:attrNameLst>
                                      </p:cBhvr>
                                      <p:tavLst>
                                        <p:tav tm="0">
                                          <p:val>
                                            <p:strVal val="1+#ppt_w/2"/>
                                          </p:val>
                                        </p:tav>
                                        <p:tav tm="100000">
                                          <p:val>
                                            <p:strVal val="#ppt_x"/>
                                          </p:val>
                                        </p:tav>
                                      </p:tavLst>
                                    </p:anim>
                                    <p:anim calcmode="lin" valueType="num">
                                      <p:cBhvr additive="base">
                                        <p:cTn id="137" dur="500" fill="hold"/>
                                        <p:tgtEl>
                                          <p:spTgt spid="168">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93" grpId="0"/>
      <p:bldP spid="20494" grpId="0"/>
      <p:bldP spid="31" grpId="0"/>
      <p:bldP spid="32" grpId="0"/>
      <p:bldP spid="34" grpId="0"/>
      <p:bldP spid="37" grpId="0"/>
      <p:bldP spid="39" grpId="0"/>
      <p:bldP spid="41" grpId="0"/>
      <p:bldP spid="26" grpId="0" animBg="1"/>
      <p:bldP spid="26" grpId="1" animBg="1"/>
      <p:bldP spid="99" grpId="0" animBg="1"/>
      <p:bldP spid="99" grpId="1" animBg="1"/>
      <p:bldP spid="16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矩形 4"/>
          <p:cNvSpPr/>
          <p:nvPr/>
        </p:nvSpPr>
        <p:spPr>
          <a:xfrm>
            <a:off x="1364566" y="-1181686"/>
            <a:ext cx="759656" cy="1041009"/>
          </a:xfrm>
          <a:prstGeom prst="rect">
            <a:avLst/>
          </a:prstGeom>
          <a:gradFill>
            <a:gsLst>
              <a:gs pos="0">
                <a:srgbClr val="1B2C45"/>
              </a:gs>
              <a:gs pos="100000">
                <a:srgbClr val="254E8C"/>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6" name="矩形 5"/>
          <p:cNvSpPr/>
          <p:nvPr/>
        </p:nvSpPr>
        <p:spPr>
          <a:xfrm>
            <a:off x="2169073" y="-1181687"/>
            <a:ext cx="759656" cy="1041009"/>
          </a:xfrm>
          <a:prstGeom prst="rect">
            <a:avLst/>
          </a:prstGeom>
          <a:gradFill>
            <a:gsLst>
              <a:gs pos="0">
                <a:srgbClr val="DDDDDD"/>
              </a:gs>
              <a:gs pos="100000">
                <a:srgbClr val="FEFEFE"/>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nvGrpSpPr>
          <p:cNvPr id="15" name="组合 14"/>
          <p:cNvGrpSpPr/>
          <p:nvPr/>
        </p:nvGrpSpPr>
        <p:grpSpPr>
          <a:xfrm>
            <a:off x="68729" y="2656499"/>
            <a:ext cx="8303430" cy="1689257"/>
            <a:chOff x="-189196" y="137905"/>
            <a:chExt cx="2746595" cy="368245"/>
          </a:xfrm>
          <a:solidFill>
            <a:srgbClr val="5FA326"/>
          </a:solidFill>
        </p:grpSpPr>
        <p:sp>
          <p:nvSpPr>
            <p:cNvPr id="16" name="矩形 15"/>
            <p:cNvSpPr/>
            <p:nvPr/>
          </p:nvSpPr>
          <p:spPr>
            <a:xfrm>
              <a:off x="31445" y="176315"/>
              <a:ext cx="2268640" cy="293086"/>
            </a:xfrm>
            <a:prstGeom prst="rect">
              <a:avLst/>
            </a:prstGeom>
            <a:solidFill>
              <a:srgbClr val="1B4367"/>
            </a:solidFill>
            <a:ln w="25400" cap="rnd" cmpd="sng" algn="ctr">
              <a:solidFill>
                <a:srgbClr val="1B4367"/>
              </a:solidFill>
              <a:prstDash val="solid"/>
              <a:roun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dirty="0" smtClean="0">
                <a:ln>
                  <a:noFill/>
                </a:ln>
                <a:solidFill>
                  <a:prstClr val="white"/>
                </a:solidFill>
                <a:effectLst/>
                <a:uLnTx/>
                <a:uFillTx/>
                <a:latin typeface="Arial"/>
                <a:ea typeface="方正正中黑简体"/>
                <a:cs typeface="+mn-ea"/>
                <a:sym typeface="+mn-lt"/>
              </a:endParaRPr>
            </a:p>
          </p:txBody>
        </p:sp>
        <p:sp>
          <p:nvSpPr>
            <p:cNvPr id="17" name="等腰三角形 16"/>
            <p:cNvSpPr/>
            <p:nvPr/>
          </p:nvSpPr>
          <p:spPr>
            <a:xfrm rot="5400000">
              <a:off x="2240798" y="189550"/>
              <a:ext cx="368245" cy="264956"/>
            </a:xfrm>
            <a:prstGeom prst="triangle">
              <a:avLst/>
            </a:prstGeom>
            <a:solidFill>
              <a:srgbClr val="1B4367"/>
            </a:solidFill>
            <a:ln w="25400" cap="rnd" cmpd="sng" algn="ctr">
              <a:solidFill>
                <a:srgbClr val="1B4367"/>
              </a:solidFill>
              <a:prstDash val="solid"/>
              <a:roun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dirty="0" smtClean="0">
                <a:ln>
                  <a:noFill/>
                </a:ln>
                <a:solidFill>
                  <a:prstClr val="white"/>
                </a:solidFill>
                <a:effectLst/>
                <a:uLnTx/>
                <a:uFillTx/>
                <a:latin typeface="Arial"/>
                <a:ea typeface="方正正中黑简体"/>
                <a:cs typeface="+mn-ea"/>
                <a:sym typeface="+mn-lt"/>
              </a:endParaRPr>
            </a:p>
          </p:txBody>
        </p:sp>
        <p:sp>
          <p:nvSpPr>
            <p:cNvPr id="18" name="TextBox 8"/>
            <p:cNvSpPr txBox="1"/>
            <p:nvPr/>
          </p:nvSpPr>
          <p:spPr>
            <a:xfrm>
              <a:off x="1065807" y="182192"/>
              <a:ext cx="1291237" cy="201279"/>
            </a:xfrm>
            <a:prstGeom prst="rect">
              <a:avLst/>
            </a:prstGeom>
            <a:solidFill>
              <a:srgbClr val="1B4367"/>
            </a:solidFill>
            <a:ln cap="rnd">
              <a:solidFill>
                <a:srgbClr val="1B4367"/>
              </a:solidFill>
              <a:round/>
            </a:ln>
          </p:spPr>
          <p:txBody>
            <a:bodyPr wrap="none" rtlCol="0">
              <a:spAutoFit/>
            </a:bodyPr>
            <a:lstStyle/>
            <a:p>
              <a:pPr algn="just">
                <a:spcBef>
                  <a:spcPct val="0"/>
                </a:spcBef>
              </a:pPr>
              <a:r>
                <a:rPr lang="zh-CN" altLang="en-US" sz="5400" b="1" kern="0" spc="400" dirty="0" smtClean="0">
                  <a:solidFill>
                    <a:schemeClr val="bg1"/>
                  </a:solidFill>
                  <a:latin typeface="微软雅黑" panose="020B0503020204020204" pitchFamily="34" charset="-122"/>
                  <a:ea typeface="微软雅黑" panose="020B0503020204020204" pitchFamily="34" charset="-122"/>
                  <a:cs typeface="+mn-ea"/>
                  <a:sym typeface="+mn-lt"/>
                </a:rPr>
                <a:t>原理与实现</a:t>
              </a:r>
              <a:endParaRPr lang="en-US" altLang="zh-CN" sz="5400" b="1" dirty="0">
                <a:solidFill>
                  <a:schemeClr val="bg1"/>
                </a:solidFill>
                <a:latin typeface="微软雅黑" panose="020B0503020204020204" pitchFamily="34" charset="-122"/>
                <a:ea typeface="微软雅黑" panose="020B0503020204020204" pitchFamily="34" charset="-122"/>
                <a:cs typeface="Arial" panose="020B0604020202020204" pitchFamily="34" charset="0"/>
                <a:sym typeface="+mn-lt"/>
              </a:endParaRPr>
            </a:p>
          </p:txBody>
        </p:sp>
        <p:sp>
          <p:nvSpPr>
            <p:cNvPr id="13" name="等腰三角形 12"/>
            <p:cNvSpPr/>
            <p:nvPr/>
          </p:nvSpPr>
          <p:spPr>
            <a:xfrm rot="16200000" flipH="1">
              <a:off x="-232170" y="206766"/>
              <a:ext cx="318131" cy="232184"/>
            </a:xfrm>
            <a:prstGeom prst="triangle">
              <a:avLst/>
            </a:prstGeom>
            <a:solidFill>
              <a:srgbClr val="1B4367"/>
            </a:solidFill>
            <a:ln w="25400" cap="rnd" cmpd="sng" algn="ctr">
              <a:solidFill>
                <a:srgbClr val="1B4367"/>
              </a:solidFill>
              <a:prstDash val="solid"/>
              <a:roun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dirty="0" smtClean="0">
                <a:ln>
                  <a:noFill/>
                </a:ln>
                <a:solidFill>
                  <a:prstClr val="white"/>
                </a:solidFill>
                <a:effectLst/>
                <a:uLnTx/>
                <a:uFillTx/>
                <a:latin typeface="Arial"/>
                <a:ea typeface="方正正中黑简体"/>
                <a:cs typeface="+mn-ea"/>
                <a:sym typeface="+mn-lt"/>
              </a:endParaRPr>
            </a:p>
          </p:txBody>
        </p:sp>
      </p:grpSp>
      <p:grpSp>
        <p:nvGrpSpPr>
          <p:cNvPr id="19" name="组合 18"/>
          <p:cNvGrpSpPr/>
          <p:nvPr/>
        </p:nvGrpSpPr>
        <p:grpSpPr>
          <a:xfrm>
            <a:off x="770659" y="1990947"/>
            <a:ext cx="3027979" cy="3027979"/>
            <a:chOff x="267453" y="94709"/>
            <a:chExt cx="454824" cy="454824"/>
          </a:xfrm>
        </p:grpSpPr>
        <p:sp>
          <p:nvSpPr>
            <p:cNvPr id="20" name="椭圆 19"/>
            <p:cNvSpPr/>
            <p:nvPr/>
          </p:nvSpPr>
          <p:spPr>
            <a:xfrm>
              <a:off x="301756" y="114952"/>
              <a:ext cx="390525" cy="395287"/>
            </a:xfrm>
            <a:prstGeom prst="ellipse">
              <a:avLst/>
            </a:prstGeom>
            <a:solidFill>
              <a:sysClr val="window" lastClr="FFFFFF"/>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dirty="0" smtClean="0">
                <a:ln>
                  <a:noFill/>
                </a:ln>
                <a:solidFill>
                  <a:prstClr val="white"/>
                </a:solidFill>
                <a:effectLst/>
                <a:uLnTx/>
                <a:uFillTx/>
                <a:latin typeface="Arial"/>
                <a:ea typeface="方正正中黑简体"/>
                <a:cs typeface="+mn-ea"/>
                <a:sym typeface="+mn-lt"/>
              </a:endParaRPr>
            </a:p>
          </p:txBody>
        </p:sp>
        <p:sp>
          <p:nvSpPr>
            <p:cNvPr id="23" name="椭圆 22"/>
            <p:cNvSpPr/>
            <p:nvPr/>
          </p:nvSpPr>
          <p:spPr>
            <a:xfrm>
              <a:off x="343738" y="170570"/>
              <a:ext cx="302255" cy="302255"/>
            </a:xfrm>
            <a:prstGeom prst="ellipse">
              <a:avLst/>
            </a:prstGeom>
            <a:solidFill>
              <a:srgbClr val="1B4367"/>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dirty="0" smtClean="0">
                <a:ln>
                  <a:noFill/>
                </a:ln>
                <a:solidFill>
                  <a:prstClr val="white"/>
                </a:solidFill>
                <a:effectLst/>
                <a:uLnTx/>
                <a:uFillTx/>
                <a:latin typeface="Arial"/>
                <a:ea typeface="方正正中黑简体"/>
                <a:cs typeface="+mn-ea"/>
                <a:sym typeface="+mn-lt"/>
              </a:endParaRPr>
            </a:p>
          </p:txBody>
        </p:sp>
        <p:sp>
          <p:nvSpPr>
            <p:cNvPr id="24" name="同心圆 23"/>
            <p:cNvSpPr/>
            <p:nvPr/>
          </p:nvSpPr>
          <p:spPr>
            <a:xfrm>
              <a:off x="267453" y="94709"/>
              <a:ext cx="454824" cy="454824"/>
            </a:xfrm>
            <a:prstGeom prst="donut">
              <a:avLst>
                <a:gd name="adj" fmla="val 8567"/>
              </a:avLst>
            </a:prstGeom>
            <a:solidFill>
              <a:sysClr val="window" lastClr="FFFFFF"/>
            </a:solidFill>
            <a:ln w="9525" cap="flat" cmpd="sng" algn="ctr">
              <a:noFill/>
              <a:prstDash val="solid"/>
            </a:ln>
            <a:effectLst>
              <a:outerShdw blurRad="63500" sx="102000" sy="102000" algn="ctr" rotWithShape="0">
                <a:prstClr val="black">
                  <a:alpha val="2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dirty="0" smtClean="0">
                <a:ln>
                  <a:noFill/>
                </a:ln>
                <a:solidFill>
                  <a:prstClr val="black"/>
                </a:solidFill>
                <a:effectLst/>
                <a:uLnTx/>
                <a:uFillTx/>
                <a:latin typeface="Arial"/>
                <a:ea typeface="方正正中黑简体"/>
                <a:cs typeface="+mn-ea"/>
                <a:sym typeface="+mn-lt"/>
              </a:endParaRPr>
            </a:p>
          </p:txBody>
        </p:sp>
        <p:sp>
          <p:nvSpPr>
            <p:cNvPr id="25" name="TextBox 9"/>
            <p:cNvSpPr txBox="1"/>
            <p:nvPr/>
          </p:nvSpPr>
          <p:spPr>
            <a:xfrm>
              <a:off x="380993" y="194680"/>
              <a:ext cx="233366" cy="235774"/>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9600" b="0" i="0" u="none" strike="noStrike" kern="0" cap="none" spc="0" normalizeH="0" baseline="0" noProof="0" dirty="0" smtClean="0">
                  <a:ln>
                    <a:noFill/>
                  </a:ln>
                  <a:solidFill>
                    <a:prstClr val="white"/>
                  </a:solidFill>
                  <a:effectLst/>
                  <a:uLnTx/>
                  <a:uFillTx/>
                  <a:latin typeface="Arial"/>
                  <a:ea typeface="方正正中黑简体"/>
                  <a:cs typeface="+mn-ea"/>
                  <a:sym typeface="+mn-lt"/>
                </a:rPr>
                <a:t>02</a:t>
              </a:r>
              <a:endParaRPr kumimoji="0" lang="zh-CN" altLang="en-US" sz="9600" b="0" i="0" u="none" strike="noStrike" kern="0" cap="none" spc="0" normalizeH="0" baseline="0" noProof="0" dirty="0" smtClean="0">
                <a:ln>
                  <a:noFill/>
                </a:ln>
                <a:solidFill>
                  <a:prstClr val="white"/>
                </a:solidFill>
                <a:effectLst/>
                <a:uLnTx/>
                <a:uFillTx/>
                <a:latin typeface="Arial"/>
                <a:ea typeface="方正正中黑简体"/>
                <a:cs typeface="+mn-ea"/>
                <a:sym typeface="+mn-lt"/>
              </a:endParaRPr>
            </a:p>
          </p:txBody>
        </p:sp>
      </p:grpSp>
      <p:sp>
        <p:nvSpPr>
          <p:cNvPr id="14" name="文本框 36"/>
          <p:cNvSpPr txBox="1"/>
          <p:nvPr/>
        </p:nvSpPr>
        <p:spPr>
          <a:xfrm>
            <a:off x="3149510" y="3607095"/>
            <a:ext cx="5146675" cy="506292"/>
          </a:xfrm>
          <a:prstGeom prst="rect">
            <a:avLst/>
          </a:prstGeom>
          <a:noFill/>
        </p:spPr>
        <p:txBody>
          <a:bodyPr wrap="square" lIns="91440" tIns="45720" rIns="91440" bIns="4572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50000"/>
              </a:lnSpc>
            </a:pPr>
            <a:r>
              <a:rPr lang="en-US" altLang="zh-CN" sz="2000" b="1" dirty="0" smtClean="0">
                <a:solidFill>
                  <a:srgbClr val="FAF9FA"/>
                </a:solidFill>
                <a:latin typeface="Times New Roman" panose="02020603050405020304" pitchFamily="18" charset="0"/>
                <a:cs typeface="Times New Roman" panose="02020603050405020304" pitchFamily="18" charset="0"/>
                <a:sym typeface="+mn-lt"/>
              </a:rPr>
              <a:t>Principle Foundation</a:t>
            </a:r>
            <a:endParaRPr lang="zh-CN" altLang="en-US" sz="2000" b="1" dirty="0">
              <a:solidFill>
                <a:srgbClr val="FAF9FA"/>
              </a:solidFill>
              <a:latin typeface="Times New Roman" panose="02020603050405020304" pitchFamily="18" charset="0"/>
              <a:cs typeface="Times New Roman" panose="02020603050405020304" pitchFamily="18" charset="0"/>
              <a:sym typeface="+mn-lt"/>
            </a:endParaRPr>
          </a:p>
        </p:txBody>
      </p:sp>
    </p:spTree>
    <p:extLst>
      <p:ext uri="{BB962C8B-B14F-4D97-AF65-F5344CB8AC3E}">
        <p14:creationId xmlns:p14="http://schemas.microsoft.com/office/powerpoint/2010/main" val="5177433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13818">
        <p15:prstTrans prst="peelOff"/>
      </p:transition>
    </mc:Choice>
    <mc:Fallback xmlns="">
      <p:transition spd="slow" advTm="13818">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heel(1)">
                                      <p:cBhvr>
                                        <p:cTn id="7" dur="1000"/>
                                        <p:tgtEl>
                                          <p:spTgt spid="19"/>
                                        </p:tgtEl>
                                      </p:cBhvr>
                                    </p:animEffect>
                                  </p:childTnLst>
                                </p:cTn>
                              </p:par>
                              <p:par>
                                <p:cTn id="8" presetID="22" presetClass="entr" presetSubtype="8"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wipe(left)">
                                      <p:cBhvr>
                                        <p:cTn id="10" dur="1000"/>
                                        <p:tgtEl>
                                          <p:spTgt spid="15"/>
                                        </p:tgtEl>
                                      </p:cBhvr>
                                    </p:animEffect>
                                  </p:childTnLst>
                                </p:cTn>
                              </p:par>
                              <p:par>
                                <p:cTn id="11" presetID="42"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1000"/>
                                        <p:tgtEl>
                                          <p:spTgt spid="14"/>
                                        </p:tgtEl>
                                      </p:cBhvr>
                                    </p:animEffect>
                                    <p:anim calcmode="lin" valueType="num">
                                      <p:cBhvr>
                                        <p:cTn id="14" dur="1000" fill="hold"/>
                                        <p:tgtEl>
                                          <p:spTgt spid="14"/>
                                        </p:tgtEl>
                                        <p:attrNameLst>
                                          <p:attrName>ppt_x</p:attrName>
                                        </p:attrNameLst>
                                      </p:cBhvr>
                                      <p:tavLst>
                                        <p:tav tm="0">
                                          <p:val>
                                            <p:strVal val="#ppt_x"/>
                                          </p:val>
                                        </p:tav>
                                        <p:tav tm="100000">
                                          <p:val>
                                            <p:strVal val="#ppt_x"/>
                                          </p:val>
                                        </p:tav>
                                      </p:tavLst>
                                    </p:anim>
                                    <p:anim calcmode="lin" valueType="num">
                                      <p:cBhvr>
                                        <p:cTn id="1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ChangeArrowheads="1"/>
          </p:cNvSpPr>
          <p:nvPr/>
        </p:nvSpPr>
        <p:spPr bwMode="auto">
          <a:xfrm>
            <a:off x="3440622" y="30895"/>
            <a:ext cx="2756685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zh-CN" altLang="en-US"/>
          </a:p>
        </p:txBody>
      </p:sp>
      <p:sp>
        <p:nvSpPr>
          <p:cNvPr id="41" name="TextBox 1210"/>
          <p:cNvSpPr/>
          <p:nvPr/>
        </p:nvSpPr>
        <p:spPr>
          <a:xfrm>
            <a:off x="679905" y="5476364"/>
            <a:ext cx="4586576" cy="461665"/>
          </a:xfrm>
          <a:prstGeom prst="rect">
            <a:avLst/>
          </a:prstGeom>
          <a:noFill/>
          <a:ln w="9525">
            <a:noFill/>
            <a:miter/>
          </a:ln>
          <a:extLst>
            <a:ext uri="{909E8E84-426E-40DD-AFC4-6F175D3DCCD1}">
              <a14:hiddenFill xmlns:a14="http://schemas.microsoft.com/office/drawing/2010/main">
                <a:solidFill>
                  <a:srgbClr val="5CA0B4"/>
                </a:solidFill>
              </a14:hiddenFill>
            </a:ext>
          </a:extLst>
        </p:spPr>
        <p:txBody>
          <a:bodyPr wrap="square" lIns="91440" tIns="45720" rIns="91440" bIns="45720">
            <a:spAutoFit/>
          </a:bodyPr>
          <a:lstStyle/>
          <a:p>
            <a:pPr lvl="0"/>
            <a:r>
              <a:rPr lang="en-US" altLang="zh-CN" sz="2400" b="1" dirty="0" smtClean="0">
                <a:solidFill>
                  <a:srgbClr val="1B4367"/>
                </a:solidFill>
                <a:latin typeface="黑体" panose="02010609060101010101" pitchFamily="49" charset="-122"/>
                <a:ea typeface="黑体" panose="02010609060101010101" pitchFamily="49" charset="-122"/>
                <a:cs typeface="+mn-ea"/>
                <a:sym typeface="+mn-lt"/>
              </a:rPr>
              <a:t>a)</a:t>
            </a:r>
            <a:r>
              <a:rPr lang="zh-CN" altLang="en-US" sz="2400" b="1" dirty="0">
                <a:solidFill>
                  <a:srgbClr val="1B4367"/>
                </a:solidFill>
                <a:latin typeface="黑体" panose="02010609060101010101" pitchFamily="49" charset="-122"/>
                <a:ea typeface="黑体" panose="02010609060101010101" pitchFamily="49" charset="-122"/>
                <a:cs typeface="+mn-ea"/>
                <a:sym typeface="+mn-lt"/>
              </a:rPr>
              <a:t>慢通道</a:t>
            </a:r>
            <a:r>
              <a:rPr lang="en-US" altLang="zh-CN" sz="2400" b="1" dirty="0">
                <a:solidFill>
                  <a:srgbClr val="1B4367"/>
                </a:solidFill>
                <a:latin typeface="黑体" panose="02010609060101010101" pitchFamily="49" charset="-122"/>
                <a:ea typeface="黑体" panose="02010609060101010101" pitchFamily="49" charset="-122"/>
                <a:cs typeface="+mn-ea"/>
                <a:sym typeface="+mn-lt"/>
              </a:rPr>
              <a:t>—</a:t>
            </a:r>
            <a:r>
              <a:rPr lang="zh-CN" altLang="en-US" sz="2400" b="1" dirty="0">
                <a:solidFill>
                  <a:srgbClr val="1B4367"/>
                </a:solidFill>
                <a:latin typeface="黑体" panose="02010609060101010101" pitchFamily="49" charset="-122"/>
                <a:ea typeface="黑体" panose="02010609060101010101" pitchFamily="49" charset="-122"/>
                <a:cs typeface="+mn-ea"/>
                <a:sym typeface="+mn-lt"/>
              </a:rPr>
              <a:t>积分窗口信号</a:t>
            </a:r>
            <a:r>
              <a:rPr lang="zh-CN" altLang="en-US" sz="2400" b="1" dirty="0" smtClean="0">
                <a:solidFill>
                  <a:srgbClr val="1B4367"/>
                </a:solidFill>
                <a:latin typeface="黑体" panose="02010609060101010101" pitchFamily="49" charset="-122"/>
                <a:ea typeface="黑体" panose="02010609060101010101" pitchFamily="49" charset="-122"/>
                <a:cs typeface="+mn-ea"/>
                <a:sym typeface="+mn-lt"/>
              </a:rPr>
              <a:t>生成</a:t>
            </a:r>
            <a:endParaRPr lang="zh-CN" altLang="en-US" sz="2400" b="1" dirty="0">
              <a:solidFill>
                <a:srgbClr val="1B4367"/>
              </a:solidFill>
              <a:latin typeface="黑体" panose="02010609060101010101" pitchFamily="49" charset="-122"/>
              <a:ea typeface="黑体" panose="02010609060101010101" pitchFamily="49" charset="-122"/>
              <a:cs typeface="+mn-ea"/>
              <a:sym typeface="+mn-lt"/>
            </a:endParaRPr>
          </a:p>
        </p:txBody>
      </p:sp>
      <p:sp>
        <p:nvSpPr>
          <p:cNvPr id="10" name="矩形 9">
            <a:extLst>
              <a:ext uri="{FF2B5EF4-FFF2-40B4-BE49-F238E27FC236}">
                <a16:creationId xmlns:a16="http://schemas.microsoft.com/office/drawing/2014/main" id="{C3A9B532-8A6E-4525-9E54-CE31A9671361}"/>
              </a:ext>
            </a:extLst>
          </p:cNvPr>
          <p:cNvSpPr/>
          <p:nvPr/>
        </p:nvSpPr>
        <p:spPr>
          <a:xfrm>
            <a:off x="-1" y="6690993"/>
            <a:ext cx="12207499" cy="167008"/>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11" name="文本框 112">
            <a:extLst>
              <a:ext uri="{FF2B5EF4-FFF2-40B4-BE49-F238E27FC236}">
                <a16:creationId xmlns:a16="http://schemas.microsoft.com/office/drawing/2014/main" id="{EBF7E833-BCE1-41B2-873D-355B8AA93460}"/>
              </a:ext>
            </a:extLst>
          </p:cNvPr>
          <p:cNvSpPr txBox="1">
            <a:spLocks noChangeArrowheads="1"/>
          </p:cNvSpPr>
          <p:nvPr/>
        </p:nvSpPr>
        <p:spPr bwMode="auto">
          <a:xfrm>
            <a:off x="3238535" y="6414784"/>
            <a:ext cx="5730426"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9pPr>
          </a:lstStyle>
          <a:p>
            <a:pPr algn="ctr">
              <a:lnSpc>
                <a:spcPct val="100000"/>
              </a:lnSpc>
              <a:spcBef>
                <a:spcPct val="0"/>
              </a:spcBef>
              <a:buNone/>
            </a:pPr>
            <a:r>
              <a:rPr lang="zh-CN" altLang="en-US" sz="1350" dirty="0">
                <a:latin typeface="华文楷体" panose="02010600040101010101" pitchFamily="2" charset="-122"/>
                <a:ea typeface="华文楷体" panose="02010600040101010101" pitchFamily="2" charset="-122"/>
              </a:rPr>
              <a:t>全国核电子学与核探测技术学术年会</a:t>
            </a:r>
            <a:endParaRPr lang="en-US" altLang="zh-CN" sz="1350" dirty="0">
              <a:latin typeface="华文楷体" panose="02010600040101010101" pitchFamily="2" charset="-122"/>
              <a:ea typeface="华文楷体" panose="02010600040101010101" pitchFamily="2" charset="-122"/>
            </a:endParaRPr>
          </a:p>
        </p:txBody>
      </p:sp>
      <p:sp>
        <p:nvSpPr>
          <p:cNvPr id="26" name="文本框 25"/>
          <p:cNvSpPr txBox="1"/>
          <p:nvPr/>
        </p:nvSpPr>
        <p:spPr>
          <a:xfrm>
            <a:off x="1002496" y="250499"/>
            <a:ext cx="2029651" cy="400110"/>
          </a:xfrm>
          <a:prstGeom prst="rect">
            <a:avLst/>
          </a:prstGeom>
          <a:noFill/>
        </p:spPr>
        <p:txBody>
          <a:bodyPr wrap="square" lIns="91440" tIns="45720" rIns="91440" bIns="45720" rtlCol="0">
            <a:spAutoFit/>
          </a:bodyPr>
          <a:lstStyle/>
          <a:p>
            <a:r>
              <a:rPr lang="zh-CN" altLang="en-US" sz="2000" b="1" dirty="0" smtClean="0">
                <a:solidFill>
                  <a:srgbClr val="1B4367">
                    <a:alpha val="20000"/>
                  </a:srgbClr>
                </a:solidFill>
                <a:latin typeface="黑体" panose="02010609060101010101" pitchFamily="49" charset="-122"/>
                <a:ea typeface="黑体" panose="02010609060101010101" pitchFamily="49" charset="-122"/>
                <a:cs typeface="+mn-ea"/>
                <a:sym typeface="+mn-lt"/>
              </a:rPr>
              <a:t>研究背景及意义</a:t>
            </a:r>
            <a:endParaRPr lang="zh-CN" altLang="en-US" sz="2000" b="1" dirty="0">
              <a:solidFill>
                <a:srgbClr val="1B4367">
                  <a:alpha val="20000"/>
                </a:srgbClr>
              </a:solidFill>
              <a:latin typeface="黑体" panose="02010609060101010101" pitchFamily="49" charset="-122"/>
              <a:ea typeface="黑体" panose="02010609060101010101" pitchFamily="49" charset="-122"/>
              <a:cs typeface="+mn-ea"/>
              <a:sym typeface="+mn-lt"/>
            </a:endParaRPr>
          </a:p>
        </p:txBody>
      </p:sp>
      <p:cxnSp>
        <p:nvCxnSpPr>
          <p:cNvPr id="27" name="直接连接符 26"/>
          <p:cNvCxnSpPr/>
          <p:nvPr/>
        </p:nvCxnSpPr>
        <p:spPr>
          <a:xfrm>
            <a:off x="1032638" y="876556"/>
            <a:ext cx="640345" cy="0"/>
          </a:xfrm>
          <a:prstGeom prst="line">
            <a:avLst/>
          </a:prstGeom>
          <a:ln w="9525">
            <a:solidFill>
              <a:srgbClr val="1B4367"/>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a:off x="0" y="494590"/>
            <a:ext cx="1032638" cy="0"/>
          </a:xfrm>
          <a:prstGeom prst="line">
            <a:avLst/>
          </a:prstGeom>
          <a:ln w="38100">
            <a:solidFill>
              <a:srgbClr val="1B4367"/>
            </a:solidFill>
            <a:prstDash val="solid"/>
          </a:ln>
        </p:spPr>
        <p:style>
          <a:lnRef idx="1">
            <a:schemeClr val="accent1"/>
          </a:lnRef>
          <a:fillRef idx="0">
            <a:schemeClr val="accent1"/>
          </a:fillRef>
          <a:effectRef idx="0">
            <a:schemeClr val="accent1"/>
          </a:effectRef>
          <a:fontRef idx="minor">
            <a:schemeClr val="tx1"/>
          </a:fontRef>
        </p:style>
      </p:cxnSp>
      <p:sp>
        <p:nvSpPr>
          <p:cNvPr id="29" name="文本框 15"/>
          <p:cNvSpPr txBox="1"/>
          <p:nvPr/>
        </p:nvSpPr>
        <p:spPr>
          <a:xfrm>
            <a:off x="4299005" y="177484"/>
            <a:ext cx="2417939" cy="584775"/>
          </a:xfrm>
          <a:prstGeom prst="rect">
            <a:avLst/>
          </a:prstGeom>
          <a:noFill/>
        </p:spPr>
        <p:txBody>
          <a:bodyPr wrap="square" lIns="91440" tIns="45720" rIns="91440" bIns="45720" rtlCol="0">
            <a:spAutoFit/>
          </a:bodyPr>
          <a:lstStyle/>
          <a:p>
            <a:r>
              <a:rPr lang="zh-CN" altLang="en-US" sz="3200" b="1" dirty="0" smtClean="0">
                <a:solidFill>
                  <a:srgbClr val="1B4367"/>
                </a:solidFill>
                <a:latin typeface="黑体" panose="02010609060101010101" pitchFamily="49" charset="-122"/>
                <a:ea typeface="黑体" panose="02010609060101010101" pitchFamily="49" charset="-122"/>
                <a:cs typeface="+mn-ea"/>
                <a:sym typeface="+mn-lt"/>
              </a:rPr>
              <a:t>原理与实现</a:t>
            </a:r>
            <a:endParaRPr lang="zh-CN" altLang="en-US" sz="3200" b="1" dirty="0">
              <a:solidFill>
                <a:srgbClr val="1B4367"/>
              </a:solidFill>
              <a:latin typeface="黑体" panose="02010609060101010101" pitchFamily="49" charset="-122"/>
              <a:ea typeface="黑体" panose="02010609060101010101" pitchFamily="49" charset="-122"/>
              <a:cs typeface="+mn-ea"/>
              <a:sym typeface="+mn-lt"/>
            </a:endParaRPr>
          </a:p>
        </p:txBody>
      </p:sp>
      <p:cxnSp>
        <p:nvCxnSpPr>
          <p:cNvPr id="30" name="直接连接符 29"/>
          <p:cNvCxnSpPr/>
          <p:nvPr/>
        </p:nvCxnSpPr>
        <p:spPr>
          <a:xfrm>
            <a:off x="2938968" y="494590"/>
            <a:ext cx="1255345" cy="0"/>
          </a:xfrm>
          <a:prstGeom prst="line">
            <a:avLst/>
          </a:prstGeom>
          <a:ln w="38100">
            <a:solidFill>
              <a:srgbClr val="1B4367"/>
            </a:solidFill>
            <a:prstDash val="sysDash"/>
          </a:ln>
        </p:spPr>
        <p:style>
          <a:lnRef idx="1">
            <a:schemeClr val="accent1"/>
          </a:lnRef>
          <a:fillRef idx="0">
            <a:schemeClr val="accent1"/>
          </a:fillRef>
          <a:effectRef idx="0">
            <a:schemeClr val="accent1"/>
          </a:effectRef>
          <a:fontRef idx="minor">
            <a:schemeClr val="tx1"/>
          </a:fontRef>
        </p:style>
      </p:cxnSp>
      <p:sp>
        <p:nvSpPr>
          <p:cNvPr id="31" name="文本框 15"/>
          <p:cNvSpPr txBox="1"/>
          <p:nvPr/>
        </p:nvSpPr>
        <p:spPr>
          <a:xfrm>
            <a:off x="7733337" y="269817"/>
            <a:ext cx="1302354" cy="400110"/>
          </a:xfrm>
          <a:prstGeom prst="rect">
            <a:avLst/>
          </a:prstGeom>
          <a:noFill/>
        </p:spPr>
        <p:txBody>
          <a:bodyPr wrap="square" lIns="91440" tIns="45720" rIns="91440" bIns="45720" rtlCol="0">
            <a:spAutoFit/>
          </a:bodyPr>
          <a:lstStyle/>
          <a:p>
            <a:r>
              <a:rPr lang="zh-CN" altLang="en-US" sz="2000" b="1" dirty="0" smtClean="0">
                <a:solidFill>
                  <a:srgbClr val="1B4367">
                    <a:alpha val="30000"/>
                  </a:srgbClr>
                </a:solidFill>
                <a:latin typeface="黑体" panose="02010609060101010101" pitchFamily="49" charset="-122"/>
                <a:ea typeface="黑体" panose="02010609060101010101" pitchFamily="49" charset="-122"/>
                <a:cs typeface="+mn-ea"/>
                <a:sym typeface="+mn-lt"/>
              </a:rPr>
              <a:t>测试分析</a:t>
            </a:r>
            <a:endParaRPr lang="zh-CN" altLang="en-US" sz="2000" b="1" dirty="0">
              <a:solidFill>
                <a:srgbClr val="1B4367">
                  <a:alpha val="30000"/>
                </a:srgbClr>
              </a:solidFill>
              <a:latin typeface="黑体" panose="02010609060101010101" pitchFamily="49" charset="-122"/>
              <a:ea typeface="黑体" panose="02010609060101010101" pitchFamily="49" charset="-122"/>
              <a:cs typeface="+mn-ea"/>
              <a:sym typeface="+mn-lt"/>
            </a:endParaRPr>
          </a:p>
        </p:txBody>
      </p:sp>
      <p:cxnSp>
        <p:nvCxnSpPr>
          <p:cNvPr id="32" name="直接连接符 31"/>
          <p:cNvCxnSpPr/>
          <p:nvPr/>
        </p:nvCxnSpPr>
        <p:spPr>
          <a:xfrm>
            <a:off x="6579126" y="494590"/>
            <a:ext cx="1154211" cy="0"/>
          </a:xfrm>
          <a:prstGeom prst="line">
            <a:avLst/>
          </a:prstGeom>
          <a:ln w="38100">
            <a:solidFill>
              <a:srgbClr val="1B4367"/>
            </a:solidFill>
            <a:prstDash val="sysDash"/>
          </a:ln>
        </p:spPr>
        <p:style>
          <a:lnRef idx="1">
            <a:schemeClr val="accent1"/>
          </a:lnRef>
          <a:fillRef idx="0">
            <a:schemeClr val="accent1"/>
          </a:fillRef>
          <a:effectRef idx="0">
            <a:schemeClr val="accent1"/>
          </a:effectRef>
          <a:fontRef idx="minor">
            <a:schemeClr val="tx1"/>
          </a:fontRef>
        </p:style>
      </p:cxnSp>
      <p:sp>
        <p:nvSpPr>
          <p:cNvPr id="33" name="文本框 15"/>
          <p:cNvSpPr txBox="1"/>
          <p:nvPr/>
        </p:nvSpPr>
        <p:spPr>
          <a:xfrm>
            <a:off x="9497936" y="269817"/>
            <a:ext cx="1216732" cy="400110"/>
          </a:xfrm>
          <a:prstGeom prst="rect">
            <a:avLst/>
          </a:prstGeom>
          <a:noFill/>
        </p:spPr>
        <p:txBody>
          <a:bodyPr wrap="square" lIns="91440" tIns="45720" rIns="91440" bIns="45720" rtlCol="0">
            <a:spAutoFit/>
          </a:bodyPr>
          <a:lstStyle/>
          <a:p>
            <a:r>
              <a:rPr lang="zh-CN" altLang="en-US" sz="2000" b="1" dirty="0" smtClean="0">
                <a:solidFill>
                  <a:srgbClr val="1B4367">
                    <a:alpha val="30000"/>
                  </a:srgbClr>
                </a:solidFill>
                <a:latin typeface="黑体" panose="02010609060101010101" pitchFamily="49" charset="-122"/>
                <a:ea typeface="黑体" panose="02010609060101010101" pitchFamily="49" charset="-122"/>
                <a:cs typeface="+mn-ea"/>
                <a:sym typeface="+mn-lt"/>
              </a:rPr>
              <a:t>结果讨论</a:t>
            </a:r>
            <a:endParaRPr lang="zh-CN" altLang="en-US" sz="2000" b="1" dirty="0">
              <a:solidFill>
                <a:srgbClr val="1B4367">
                  <a:alpha val="30000"/>
                </a:srgbClr>
              </a:solidFill>
              <a:latin typeface="黑体" panose="02010609060101010101" pitchFamily="49" charset="-122"/>
              <a:ea typeface="黑体" panose="02010609060101010101" pitchFamily="49" charset="-122"/>
              <a:cs typeface="+mn-ea"/>
              <a:sym typeface="+mn-lt"/>
            </a:endParaRPr>
          </a:p>
        </p:txBody>
      </p:sp>
      <p:cxnSp>
        <p:nvCxnSpPr>
          <p:cNvPr id="34" name="直接连接符 33"/>
          <p:cNvCxnSpPr/>
          <p:nvPr/>
        </p:nvCxnSpPr>
        <p:spPr>
          <a:xfrm>
            <a:off x="8949296" y="494590"/>
            <a:ext cx="548640" cy="0"/>
          </a:xfrm>
          <a:prstGeom prst="line">
            <a:avLst/>
          </a:prstGeom>
          <a:ln w="38100">
            <a:solidFill>
              <a:srgbClr val="1B4367"/>
            </a:solidFill>
            <a:prstDash val="sysDash"/>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a:off x="10714668" y="494590"/>
            <a:ext cx="1492831" cy="0"/>
          </a:xfrm>
          <a:prstGeom prst="line">
            <a:avLst/>
          </a:prstGeom>
          <a:ln w="38100">
            <a:solidFill>
              <a:srgbClr val="1B4367"/>
            </a:solidFill>
            <a:prstDash val="dashDot"/>
          </a:ln>
        </p:spPr>
        <p:style>
          <a:lnRef idx="1">
            <a:schemeClr val="accent1"/>
          </a:lnRef>
          <a:fillRef idx="0">
            <a:schemeClr val="accent1"/>
          </a:fillRef>
          <a:effectRef idx="0">
            <a:schemeClr val="accent1"/>
          </a:effectRef>
          <a:fontRef idx="minor">
            <a:schemeClr val="tx1"/>
          </a:fontRef>
        </p:style>
      </p:cxnSp>
      <p:pic>
        <p:nvPicPr>
          <p:cNvPr id="36" name="图片 3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7691" y="51020"/>
            <a:ext cx="885404" cy="885404"/>
          </a:xfrm>
          <a:prstGeom prst="rect">
            <a:avLst/>
          </a:prstGeom>
        </p:spPr>
      </p:pic>
      <p:sp>
        <p:nvSpPr>
          <p:cNvPr id="23" name="TextBox 1210"/>
          <p:cNvSpPr/>
          <p:nvPr/>
        </p:nvSpPr>
        <p:spPr>
          <a:xfrm>
            <a:off x="5326829" y="5476364"/>
            <a:ext cx="3057685" cy="461665"/>
          </a:xfrm>
          <a:prstGeom prst="rect">
            <a:avLst/>
          </a:prstGeom>
          <a:noFill/>
          <a:ln w="9525">
            <a:noFill/>
            <a:miter/>
          </a:ln>
          <a:extLst>
            <a:ext uri="{909E8E84-426E-40DD-AFC4-6F175D3DCCD1}">
              <a14:hiddenFill xmlns:a14="http://schemas.microsoft.com/office/drawing/2010/main">
                <a:solidFill>
                  <a:srgbClr val="5CA0B4"/>
                </a:solidFill>
              </a14:hiddenFill>
            </a:ext>
          </a:extLst>
        </p:spPr>
        <p:txBody>
          <a:bodyPr wrap="square" lIns="91440" tIns="45720" rIns="91440" bIns="45720">
            <a:spAutoFit/>
          </a:bodyPr>
          <a:lstStyle/>
          <a:p>
            <a:pPr lvl="0"/>
            <a:r>
              <a:rPr lang="en-US" altLang="zh-CN" sz="2400" b="1" dirty="0" smtClean="0">
                <a:solidFill>
                  <a:srgbClr val="1B4367"/>
                </a:solidFill>
                <a:latin typeface="黑体" panose="02010609060101010101" pitchFamily="49" charset="-122"/>
                <a:ea typeface="黑体" panose="02010609060101010101" pitchFamily="49" charset="-122"/>
                <a:cs typeface="+mn-ea"/>
                <a:sym typeface="+mn-lt"/>
              </a:rPr>
              <a:t>b)</a:t>
            </a:r>
            <a:r>
              <a:rPr lang="zh-CN" altLang="en-US" sz="2400" b="1" dirty="0">
                <a:solidFill>
                  <a:srgbClr val="1B4367"/>
                </a:solidFill>
                <a:latin typeface="黑体" panose="02010609060101010101" pitchFamily="49" charset="-122"/>
                <a:ea typeface="黑体" panose="02010609060101010101" pitchFamily="49" charset="-122"/>
                <a:cs typeface="+mn-ea"/>
                <a:sym typeface="+mn-lt"/>
              </a:rPr>
              <a:t>快通道</a:t>
            </a:r>
            <a:r>
              <a:rPr lang="en-US" altLang="zh-CN" sz="2400" b="1" dirty="0">
                <a:solidFill>
                  <a:srgbClr val="1B4367"/>
                </a:solidFill>
                <a:latin typeface="黑体" panose="02010609060101010101" pitchFamily="49" charset="-122"/>
                <a:ea typeface="黑体" panose="02010609060101010101" pitchFamily="49" charset="-122"/>
                <a:cs typeface="+mn-ea"/>
                <a:sym typeface="+mn-lt"/>
              </a:rPr>
              <a:t>—</a:t>
            </a:r>
            <a:r>
              <a:rPr lang="zh-CN" altLang="en-US" sz="2400" b="1" dirty="0">
                <a:solidFill>
                  <a:srgbClr val="1B4367"/>
                </a:solidFill>
                <a:latin typeface="黑体" panose="02010609060101010101" pitchFamily="49" charset="-122"/>
                <a:ea typeface="黑体" panose="02010609060101010101" pitchFamily="49" charset="-122"/>
                <a:cs typeface="+mn-ea"/>
                <a:sym typeface="+mn-lt"/>
              </a:rPr>
              <a:t>堆积拒绝</a:t>
            </a:r>
          </a:p>
        </p:txBody>
      </p:sp>
      <p:sp>
        <p:nvSpPr>
          <p:cNvPr id="24" name="TextBox 1210"/>
          <p:cNvSpPr/>
          <p:nvPr/>
        </p:nvSpPr>
        <p:spPr>
          <a:xfrm>
            <a:off x="8826432" y="5476365"/>
            <a:ext cx="2417224" cy="461665"/>
          </a:xfrm>
          <a:prstGeom prst="rect">
            <a:avLst/>
          </a:prstGeom>
          <a:noFill/>
          <a:ln w="9525">
            <a:noFill/>
            <a:miter/>
          </a:ln>
          <a:extLst>
            <a:ext uri="{909E8E84-426E-40DD-AFC4-6F175D3DCCD1}">
              <a14:hiddenFill xmlns:a14="http://schemas.microsoft.com/office/drawing/2010/main">
                <a:solidFill>
                  <a:srgbClr val="5CA0B4"/>
                </a:solidFill>
              </a14:hiddenFill>
            </a:ext>
          </a:extLst>
        </p:spPr>
        <p:txBody>
          <a:bodyPr wrap="square" lIns="91440" tIns="45720" rIns="91440" bIns="45720">
            <a:spAutoFit/>
          </a:bodyPr>
          <a:lstStyle/>
          <a:p>
            <a:pPr lvl="0"/>
            <a:r>
              <a:rPr lang="en-US" altLang="zh-CN" sz="2400" b="1" dirty="0" smtClean="0">
                <a:solidFill>
                  <a:srgbClr val="1B4367"/>
                </a:solidFill>
                <a:latin typeface="黑体" panose="02010609060101010101" pitchFamily="49" charset="-122"/>
                <a:ea typeface="黑体" panose="02010609060101010101" pitchFamily="49" charset="-122"/>
                <a:cs typeface="+mn-ea"/>
                <a:sym typeface="+mn-lt"/>
              </a:rPr>
              <a:t>c)</a:t>
            </a:r>
            <a:r>
              <a:rPr lang="zh-CN" altLang="en-US" sz="2400" b="1" dirty="0" smtClean="0">
                <a:solidFill>
                  <a:srgbClr val="1B4367"/>
                </a:solidFill>
                <a:latin typeface="黑体" panose="02010609060101010101" pitchFamily="49" charset="-122"/>
                <a:ea typeface="黑体" panose="02010609060101010101" pitchFamily="49" charset="-122"/>
                <a:cs typeface="+mn-ea"/>
                <a:sym typeface="+mn-lt"/>
              </a:rPr>
              <a:t>数字积分通道</a:t>
            </a:r>
            <a:endParaRPr lang="zh-CN" altLang="en-US" sz="2400" b="1" dirty="0">
              <a:solidFill>
                <a:srgbClr val="1B4367"/>
              </a:solidFill>
              <a:latin typeface="黑体" panose="02010609060101010101" pitchFamily="49" charset="-122"/>
              <a:ea typeface="黑体" panose="02010609060101010101" pitchFamily="49" charset="-122"/>
              <a:cs typeface="+mn-ea"/>
              <a:sym typeface="+mn-lt"/>
            </a:endParaRPr>
          </a:p>
        </p:txBody>
      </p:sp>
      <p:pic>
        <p:nvPicPr>
          <p:cNvPr id="4" name="图片 3"/>
          <p:cNvPicPr>
            <a:picLocks noChangeAspect="1"/>
          </p:cNvPicPr>
          <p:nvPr/>
        </p:nvPicPr>
        <p:blipFill>
          <a:blip r:embed="rId4"/>
          <a:stretch>
            <a:fillRect/>
          </a:stretch>
        </p:blipFill>
        <p:spPr>
          <a:xfrm>
            <a:off x="0" y="2196754"/>
            <a:ext cx="12207498" cy="2479667"/>
          </a:xfrm>
          <a:prstGeom prst="rect">
            <a:avLst/>
          </a:prstGeom>
        </p:spPr>
      </p:pic>
      <p:pic>
        <p:nvPicPr>
          <p:cNvPr id="9" name="图片 8"/>
          <p:cNvPicPr>
            <a:picLocks noChangeAspect="1"/>
          </p:cNvPicPr>
          <p:nvPr/>
        </p:nvPicPr>
        <p:blipFill rotWithShape="1">
          <a:blip r:embed="rId5"/>
          <a:srcRect l="26679" r="26232"/>
          <a:stretch/>
        </p:blipFill>
        <p:spPr>
          <a:xfrm>
            <a:off x="1180194" y="1558201"/>
            <a:ext cx="1170285" cy="604304"/>
          </a:xfrm>
          <a:prstGeom prst="rect">
            <a:avLst/>
          </a:prstGeom>
        </p:spPr>
      </p:pic>
      <p:pic>
        <p:nvPicPr>
          <p:cNvPr id="13" name="图片 12"/>
          <p:cNvPicPr>
            <a:picLocks noChangeAspect="1"/>
          </p:cNvPicPr>
          <p:nvPr/>
        </p:nvPicPr>
        <p:blipFill>
          <a:blip r:embed="rId6"/>
          <a:stretch>
            <a:fillRect/>
          </a:stretch>
        </p:blipFill>
        <p:spPr>
          <a:xfrm>
            <a:off x="7834645" y="2380607"/>
            <a:ext cx="295563" cy="490167"/>
          </a:xfrm>
          <a:prstGeom prst="rect">
            <a:avLst/>
          </a:prstGeom>
        </p:spPr>
      </p:pic>
      <p:pic>
        <p:nvPicPr>
          <p:cNvPr id="14" name="图片 13"/>
          <p:cNvPicPr>
            <a:picLocks noChangeAspect="1"/>
          </p:cNvPicPr>
          <p:nvPr/>
        </p:nvPicPr>
        <p:blipFill rotWithShape="1">
          <a:blip r:embed="rId7"/>
          <a:srcRect l="29761" r="35882"/>
          <a:stretch/>
        </p:blipFill>
        <p:spPr>
          <a:xfrm>
            <a:off x="1134858" y="4507059"/>
            <a:ext cx="1076250" cy="592823"/>
          </a:xfrm>
          <a:prstGeom prst="rect">
            <a:avLst/>
          </a:prstGeom>
        </p:spPr>
      </p:pic>
      <p:sp>
        <p:nvSpPr>
          <p:cNvPr id="38" name="文本框 15"/>
          <p:cNvSpPr txBox="1"/>
          <p:nvPr/>
        </p:nvSpPr>
        <p:spPr>
          <a:xfrm>
            <a:off x="4513039" y="771524"/>
            <a:ext cx="1989870" cy="441211"/>
          </a:xfrm>
          <a:prstGeom prst="rect">
            <a:avLst/>
          </a:prstGeom>
          <a:noFill/>
        </p:spPr>
        <p:txBody>
          <a:bodyPr wrap="square" lIns="91440" tIns="45720" rIns="91440" bIns="45720" rtlCol="0">
            <a:spAutoFit/>
          </a:bodyPr>
          <a:lstStyle/>
          <a:p>
            <a:r>
              <a:rPr lang="zh-CN" altLang="en-US" sz="2267" b="1" dirty="0" smtClean="0">
                <a:solidFill>
                  <a:srgbClr val="1B4367"/>
                </a:solidFill>
                <a:cs typeface="+mn-ea"/>
                <a:sym typeface="+mn-lt"/>
              </a:rPr>
              <a:t>总体逻辑构成</a:t>
            </a:r>
            <a:endParaRPr lang="zh-CN" altLang="en-US" sz="2267" b="1" dirty="0">
              <a:solidFill>
                <a:srgbClr val="1B4367"/>
              </a:solidFill>
              <a:cs typeface="+mn-ea"/>
              <a:sym typeface="+mn-lt"/>
            </a:endParaRPr>
          </a:p>
        </p:txBody>
      </p:sp>
      <p:sp>
        <p:nvSpPr>
          <p:cNvPr id="39" name="TextBox 1210"/>
          <p:cNvSpPr/>
          <p:nvPr/>
        </p:nvSpPr>
        <p:spPr>
          <a:xfrm>
            <a:off x="6277817" y="3641656"/>
            <a:ext cx="557881" cy="461665"/>
          </a:xfrm>
          <a:prstGeom prst="rect">
            <a:avLst/>
          </a:prstGeom>
          <a:noFill/>
          <a:ln w="9525">
            <a:noFill/>
            <a:miter/>
          </a:ln>
          <a:extLst>
            <a:ext uri="{909E8E84-426E-40DD-AFC4-6F175D3DCCD1}">
              <a14:hiddenFill xmlns:a14="http://schemas.microsoft.com/office/drawing/2010/main">
                <a:solidFill>
                  <a:srgbClr val="5CA0B4"/>
                </a:solidFill>
              </a14:hiddenFill>
            </a:ext>
          </a:extLst>
        </p:spPr>
        <p:txBody>
          <a:bodyPr wrap="square" lIns="91440" tIns="45720" rIns="91440" bIns="45720">
            <a:spAutoFit/>
          </a:bodyPr>
          <a:lstStyle/>
          <a:p>
            <a:pPr lvl="0"/>
            <a:r>
              <a:rPr lang="en-US" altLang="zh-CN" sz="2400" b="1" dirty="0" smtClean="0">
                <a:solidFill>
                  <a:srgbClr val="1B4367"/>
                </a:solidFill>
                <a:latin typeface="黑体" panose="02010609060101010101" pitchFamily="49" charset="-122"/>
                <a:ea typeface="黑体" panose="02010609060101010101" pitchFamily="49" charset="-122"/>
                <a:cs typeface="+mn-ea"/>
                <a:sym typeface="+mn-lt"/>
              </a:rPr>
              <a:t>a)</a:t>
            </a:r>
            <a:endParaRPr lang="zh-CN" altLang="en-US" sz="2400" b="1" dirty="0">
              <a:solidFill>
                <a:srgbClr val="1B4367"/>
              </a:solidFill>
              <a:latin typeface="黑体" panose="02010609060101010101" pitchFamily="49" charset="-122"/>
              <a:ea typeface="黑体" panose="02010609060101010101" pitchFamily="49" charset="-122"/>
              <a:cs typeface="+mn-ea"/>
              <a:sym typeface="+mn-lt"/>
            </a:endParaRPr>
          </a:p>
        </p:txBody>
      </p:sp>
      <p:sp>
        <p:nvSpPr>
          <p:cNvPr id="40" name="TextBox 1210"/>
          <p:cNvSpPr/>
          <p:nvPr/>
        </p:nvSpPr>
        <p:spPr>
          <a:xfrm>
            <a:off x="6277817" y="2560857"/>
            <a:ext cx="557881" cy="461665"/>
          </a:xfrm>
          <a:prstGeom prst="rect">
            <a:avLst/>
          </a:prstGeom>
          <a:noFill/>
          <a:ln w="9525">
            <a:noFill/>
            <a:miter/>
          </a:ln>
          <a:extLst>
            <a:ext uri="{909E8E84-426E-40DD-AFC4-6F175D3DCCD1}">
              <a14:hiddenFill xmlns:a14="http://schemas.microsoft.com/office/drawing/2010/main">
                <a:solidFill>
                  <a:srgbClr val="5CA0B4"/>
                </a:solidFill>
              </a14:hiddenFill>
            </a:ext>
          </a:extLst>
        </p:spPr>
        <p:txBody>
          <a:bodyPr wrap="square" lIns="91440" tIns="45720" rIns="91440" bIns="45720">
            <a:spAutoFit/>
          </a:bodyPr>
          <a:lstStyle/>
          <a:p>
            <a:pPr lvl="0"/>
            <a:r>
              <a:rPr lang="en-US" altLang="zh-CN" sz="2400" b="1" dirty="0" smtClean="0">
                <a:solidFill>
                  <a:srgbClr val="1B4367"/>
                </a:solidFill>
                <a:latin typeface="黑体" panose="02010609060101010101" pitchFamily="49" charset="-122"/>
                <a:ea typeface="黑体" panose="02010609060101010101" pitchFamily="49" charset="-122"/>
                <a:cs typeface="+mn-ea"/>
                <a:sym typeface="+mn-lt"/>
              </a:rPr>
              <a:t>b)</a:t>
            </a:r>
            <a:endParaRPr lang="zh-CN" altLang="en-US" sz="2400" b="1" dirty="0">
              <a:solidFill>
                <a:srgbClr val="1B4367"/>
              </a:solidFill>
              <a:latin typeface="黑体" panose="02010609060101010101" pitchFamily="49" charset="-122"/>
              <a:ea typeface="黑体" panose="02010609060101010101" pitchFamily="49" charset="-122"/>
              <a:cs typeface="+mn-ea"/>
              <a:sym typeface="+mn-lt"/>
            </a:endParaRPr>
          </a:p>
        </p:txBody>
      </p:sp>
      <p:sp>
        <p:nvSpPr>
          <p:cNvPr id="42" name="TextBox 1210"/>
          <p:cNvSpPr/>
          <p:nvPr/>
        </p:nvSpPr>
        <p:spPr>
          <a:xfrm>
            <a:off x="6277817" y="4126739"/>
            <a:ext cx="439127" cy="461665"/>
          </a:xfrm>
          <a:prstGeom prst="rect">
            <a:avLst/>
          </a:prstGeom>
          <a:noFill/>
          <a:ln w="9525">
            <a:noFill/>
            <a:miter/>
          </a:ln>
          <a:extLst>
            <a:ext uri="{909E8E84-426E-40DD-AFC4-6F175D3DCCD1}">
              <a14:hiddenFill xmlns:a14="http://schemas.microsoft.com/office/drawing/2010/main">
                <a:solidFill>
                  <a:srgbClr val="5CA0B4"/>
                </a:solidFill>
              </a14:hiddenFill>
            </a:ext>
          </a:extLst>
        </p:spPr>
        <p:txBody>
          <a:bodyPr wrap="square" lIns="91440" tIns="45720" rIns="91440" bIns="45720">
            <a:spAutoFit/>
          </a:bodyPr>
          <a:lstStyle/>
          <a:p>
            <a:pPr lvl="0"/>
            <a:r>
              <a:rPr lang="en-US" altLang="zh-CN" sz="2400" b="1" dirty="0" smtClean="0">
                <a:solidFill>
                  <a:srgbClr val="1B4367"/>
                </a:solidFill>
                <a:latin typeface="黑体" panose="02010609060101010101" pitchFamily="49" charset="-122"/>
                <a:ea typeface="黑体" panose="02010609060101010101" pitchFamily="49" charset="-122"/>
                <a:cs typeface="+mn-ea"/>
                <a:sym typeface="+mn-lt"/>
              </a:rPr>
              <a:t>c)</a:t>
            </a:r>
            <a:endParaRPr lang="zh-CN" altLang="en-US" sz="2400" b="1" dirty="0">
              <a:solidFill>
                <a:srgbClr val="1B4367"/>
              </a:solidFill>
              <a:latin typeface="黑体" panose="02010609060101010101" pitchFamily="49" charset="-122"/>
              <a:ea typeface="黑体" panose="02010609060101010101" pitchFamily="49" charset="-122"/>
              <a:cs typeface="+mn-ea"/>
              <a:sym typeface="+mn-lt"/>
            </a:endParaRPr>
          </a:p>
        </p:txBody>
      </p:sp>
    </p:spTree>
    <p:extLst>
      <p:ext uri="{BB962C8B-B14F-4D97-AF65-F5344CB8AC3E}">
        <p14:creationId xmlns:p14="http://schemas.microsoft.com/office/powerpoint/2010/main" val="492141075"/>
      </p:ext>
    </p:extLst>
  </p:cSld>
  <p:clrMapOvr>
    <a:masterClrMapping/>
  </p:clrMapOvr>
  <mc:AlternateContent xmlns:mc="http://schemas.openxmlformats.org/markup-compatibility/2006" xmlns:p14="http://schemas.microsoft.com/office/powerpoint/2010/main">
    <mc:Choice Requires="p14">
      <p:transition spd="slow" p14:dur="1600" advTm="38992">
        <p14:gallery dir="l"/>
      </p:transition>
    </mc:Choice>
    <mc:Fallback xmlns="">
      <p:transition spd="slow" advTm="38992">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fade">
                                      <p:cBhvr>
                                        <p:cTn id="7" dur="1000"/>
                                        <p:tgtEl>
                                          <p:spTgt spid="41"/>
                                        </p:tgtEl>
                                      </p:cBhvr>
                                    </p:animEffect>
                                    <p:anim calcmode="lin" valueType="num">
                                      <p:cBhvr>
                                        <p:cTn id="8" dur="1000" fill="hold"/>
                                        <p:tgtEl>
                                          <p:spTgt spid="41"/>
                                        </p:tgtEl>
                                        <p:attrNameLst>
                                          <p:attrName>ppt_x</p:attrName>
                                        </p:attrNameLst>
                                      </p:cBhvr>
                                      <p:tavLst>
                                        <p:tav tm="0">
                                          <p:val>
                                            <p:strVal val="#ppt_x"/>
                                          </p:val>
                                        </p:tav>
                                        <p:tav tm="100000">
                                          <p:val>
                                            <p:strVal val="#ppt_x"/>
                                          </p:val>
                                        </p:tav>
                                      </p:tavLst>
                                    </p:anim>
                                    <p:anim calcmode="lin" valueType="num">
                                      <p:cBhvr>
                                        <p:cTn id="9" dur="1000" fill="hold"/>
                                        <p:tgtEl>
                                          <p:spTgt spid="41"/>
                                        </p:tgtEl>
                                        <p:attrNameLst>
                                          <p:attrName>ppt_y</p:attrName>
                                        </p:attrNameLst>
                                      </p:cBhvr>
                                      <p:tavLst>
                                        <p:tav tm="0">
                                          <p:val>
                                            <p:strVal val="#ppt_y+.1"/>
                                          </p:val>
                                        </p:tav>
                                        <p:tav tm="100000">
                                          <p:val>
                                            <p:strVal val="#ppt_y"/>
                                          </p:val>
                                        </p:tav>
                                      </p:tavLst>
                                    </p:anim>
                                  </p:childTnLst>
                                </p:cTn>
                              </p:par>
                              <p:par>
                                <p:cTn id="10" presetID="41" presetClass="entr" presetSubtype="0" fill="hold" grpId="0" nodeType="withEffect">
                                  <p:stCondLst>
                                    <p:cond delay="0"/>
                                  </p:stCondLst>
                                  <p:iterate type="lt">
                                    <p:tmPct val="10000"/>
                                  </p:iterate>
                                  <p:childTnLst>
                                    <p:set>
                                      <p:cBhvr>
                                        <p:cTn id="11" dur="1" fill="hold">
                                          <p:stCondLst>
                                            <p:cond delay="0"/>
                                          </p:stCondLst>
                                        </p:cTn>
                                        <p:tgtEl>
                                          <p:spTgt spid="26"/>
                                        </p:tgtEl>
                                        <p:attrNameLst>
                                          <p:attrName>style.visibility</p:attrName>
                                        </p:attrNameLst>
                                      </p:cBhvr>
                                      <p:to>
                                        <p:strVal val="visible"/>
                                      </p:to>
                                    </p:set>
                                    <p:anim calcmode="lin" valueType="num">
                                      <p:cBhvr>
                                        <p:cTn id="12" dur="500" fill="hold"/>
                                        <p:tgtEl>
                                          <p:spTgt spid="26"/>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26"/>
                                        </p:tgtEl>
                                        <p:attrNameLst>
                                          <p:attrName>ppt_y</p:attrName>
                                        </p:attrNameLst>
                                      </p:cBhvr>
                                      <p:tavLst>
                                        <p:tav tm="0">
                                          <p:val>
                                            <p:strVal val="#ppt_y"/>
                                          </p:val>
                                        </p:tav>
                                        <p:tav tm="100000">
                                          <p:val>
                                            <p:strVal val="#ppt_y"/>
                                          </p:val>
                                        </p:tav>
                                      </p:tavLst>
                                    </p:anim>
                                    <p:anim calcmode="lin" valueType="num">
                                      <p:cBhvr>
                                        <p:cTn id="14" dur="500" fill="hold"/>
                                        <p:tgtEl>
                                          <p:spTgt spid="26"/>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26"/>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26"/>
                                        </p:tgtEl>
                                      </p:cBhvr>
                                    </p:animEffect>
                                  </p:childTnLst>
                                </p:cTn>
                              </p:par>
                              <p:par>
                                <p:cTn id="17" presetID="22" presetClass="entr" presetSubtype="8" fill="hold"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wipe(left)">
                                      <p:cBhvr>
                                        <p:cTn id="19" dur="300"/>
                                        <p:tgtEl>
                                          <p:spTgt spid="27"/>
                                        </p:tgtEl>
                                      </p:cBhvr>
                                    </p:animEffect>
                                  </p:childTnLst>
                                </p:cTn>
                              </p:par>
                              <p:par>
                                <p:cTn id="20" presetID="22" presetClass="entr" presetSubtype="8" fill="hold" nodeType="with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wipe(left)">
                                      <p:cBhvr>
                                        <p:cTn id="22" dur="300"/>
                                        <p:tgtEl>
                                          <p:spTgt spid="28"/>
                                        </p:tgtEl>
                                      </p:cBhvr>
                                    </p:animEffect>
                                  </p:childTnLst>
                                </p:cTn>
                              </p:par>
                              <p:par>
                                <p:cTn id="23" presetID="41" presetClass="entr" presetSubtype="0" fill="hold" grpId="0" nodeType="withEffect">
                                  <p:stCondLst>
                                    <p:cond delay="0"/>
                                  </p:stCondLst>
                                  <p:iterate type="lt">
                                    <p:tmPct val="10000"/>
                                  </p:iterate>
                                  <p:childTnLst>
                                    <p:set>
                                      <p:cBhvr>
                                        <p:cTn id="24" dur="1" fill="hold">
                                          <p:stCondLst>
                                            <p:cond delay="0"/>
                                          </p:stCondLst>
                                        </p:cTn>
                                        <p:tgtEl>
                                          <p:spTgt spid="29"/>
                                        </p:tgtEl>
                                        <p:attrNameLst>
                                          <p:attrName>style.visibility</p:attrName>
                                        </p:attrNameLst>
                                      </p:cBhvr>
                                      <p:to>
                                        <p:strVal val="visible"/>
                                      </p:to>
                                    </p:set>
                                    <p:anim calcmode="lin" valueType="num">
                                      <p:cBhvr>
                                        <p:cTn id="25" dur="500" fill="hold"/>
                                        <p:tgtEl>
                                          <p:spTgt spid="29"/>
                                        </p:tgtEl>
                                        <p:attrNameLst>
                                          <p:attrName>ppt_x</p:attrName>
                                        </p:attrNameLst>
                                      </p:cBhvr>
                                      <p:tavLst>
                                        <p:tav tm="0">
                                          <p:val>
                                            <p:strVal val="#ppt_x"/>
                                          </p:val>
                                        </p:tav>
                                        <p:tav tm="50000">
                                          <p:val>
                                            <p:strVal val="#ppt_x+.1"/>
                                          </p:val>
                                        </p:tav>
                                        <p:tav tm="100000">
                                          <p:val>
                                            <p:strVal val="#ppt_x"/>
                                          </p:val>
                                        </p:tav>
                                      </p:tavLst>
                                    </p:anim>
                                    <p:anim calcmode="lin" valueType="num">
                                      <p:cBhvr>
                                        <p:cTn id="26" dur="500" fill="hold"/>
                                        <p:tgtEl>
                                          <p:spTgt spid="29"/>
                                        </p:tgtEl>
                                        <p:attrNameLst>
                                          <p:attrName>ppt_y</p:attrName>
                                        </p:attrNameLst>
                                      </p:cBhvr>
                                      <p:tavLst>
                                        <p:tav tm="0">
                                          <p:val>
                                            <p:strVal val="#ppt_y"/>
                                          </p:val>
                                        </p:tav>
                                        <p:tav tm="100000">
                                          <p:val>
                                            <p:strVal val="#ppt_y"/>
                                          </p:val>
                                        </p:tav>
                                      </p:tavLst>
                                    </p:anim>
                                    <p:anim calcmode="lin" valueType="num">
                                      <p:cBhvr>
                                        <p:cTn id="27" dur="500" fill="hold"/>
                                        <p:tgtEl>
                                          <p:spTgt spid="29"/>
                                        </p:tgtEl>
                                        <p:attrNameLst>
                                          <p:attrName>ppt_h</p:attrName>
                                        </p:attrNameLst>
                                      </p:cBhvr>
                                      <p:tavLst>
                                        <p:tav tm="0">
                                          <p:val>
                                            <p:strVal val="#ppt_h/10"/>
                                          </p:val>
                                        </p:tav>
                                        <p:tav tm="50000">
                                          <p:val>
                                            <p:strVal val="#ppt_h+.01"/>
                                          </p:val>
                                        </p:tav>
                                        <p:tav tm="100000">
                                          <p:val>
                                            <p:strVal val="#ppt_h"/>
                                          </p:val>
                                        </p:tav>
                                      </p:tavLst>
                                    </p:anim>
                                    <p:anim calcmode="lin" valueType="num">
                                      <p:cBhvr>
                                        <p:cTn id="28" dur="500" fill="hold"/>
                                        <p:tgtEl>
                                          <p:spTgt spid="29"/>
                                        </p:tgtEl>
                                        <p:attrNameLst>
                                          <p:attrName>ppt_w</p:attrName>
                                        </p:attrNameLst>
                                      </p:cBhvr>
                                      <p:tavLst>
                                        <p:tav tm="0">
                                          <p:val>
                                            <p:strVal val="#ppt_w/10"/>
                                          </p:val>
                                        </p:tav>
                                        <p:tav tm="50000">
                                          <p:val>
                                            <p:strVal val="#ppt_w+.01"/>
                                          </p:val>
                                        </p:tav>
                                        <p:tav tm="100000">
                                          <p:val>
                                            <p:strVal val="#ppt_w"/>
                                          </p:val>
                                        </p:tav>
                                      </p:tavLst>
                                    </p:anim>
                                    <p:animEffect transition="in" filter="fade">
                                      <p:cBhvr>
                                        <p:cTn id="29" dur="500" tmFilter="0,0; .5, 1; 1, 1"/>
                                        <p:tgtEl>
                                          <p:spTgt spid="29"/>
                                        </p:tgtEl>
                                      </p:cBhvr>
                                    </p:animEffect>
                                  </p:childTnLst>
                                </p:cTn>
                              </p:par>
                              <p:par>
                                <p:cTn id="30" presetID="41" presetClass="entr" presetSubtype="0" fill="hold" grpId="0" nodeType="withEffect">
                                  <p:stCondLst>
                                    <p:cond delay="0"/>
                                  </p:stCondLst>
                                  <p:iterate type="lt">
                                    <p:tmPct val="10000"/>
                                  </p:iterate>
                                  <p:childTnLst>
                                    <p:set>
                                      <p:cBhvr>
                                        <p:cTn id="31" dur="1" fill="hold">
                                          <p:stCondLst>
                                            <p:cond delay="0"/>
                                          </p:stCondLst>
                                        </p:cTn>
                                        <p:tgtEl>
                                          <p:spTgt spid="38"/>
                                        </p:tgtEl>
                                        <p:attrNameLst>
                                          <p:attrName>style.visibility</p:attrName>
                                        </p:attrNameLst>
                                      </p:cBhvr>
                                      <p:to>
                                        <p:strVal val="visible"/>
                                      </p:to>
                                    </p:set>
                                    <p:anim calcmode="lin" valueType="num">
                                      <p:cBhvr>
                                        <p:cTn id="32" dur="500" fill="hold"/>
                                        <p:tgtEl>
                                          <p:spTgt spid="38"/>
                                        </p:tgtEl>
                                        <p:attrNameLst>
                                          <p:attrName>ppt_x</p:attrName>
                                        </p:attrNameLst>
                                      </p:cBhvr>
                                      <p:tavLst>
                                        <p:tav tm="0">
                                          <p:val>
                                            <p:strVal val="#ppt_x"/>
                                          </p:val>
                                        </p:tav>
                                        <p:tav tm="50000">
                                          <p:val>
                                            <p:strVal val="#ppt_x+.1"/>
                                          </p:val>
                                        </p:tav>
                                        <p:tav tm="100000">
                                          <p:val>
                                            <p:strVal val="#ppt_x"/>
                                          </p:val>
                                        </p:tav>
                                      </p:tavLst>
                                    </p:anim>
                                    <p:anim calcmode="lin" valueType="num">
                                      <p:cBhvr>
                                        <p:cTn id="33" dur="500" fill="hold"/>
                                        <p:tgtEl>
                                          <p:spTgt spid="38"/>
                                        </p:tgtEl>
                                        <p:attrNameLst>
                                          <p:attrName>ppt_y</p:attrName>
                                        </p:attrNameLst>
                                      </p:cBhvr>
                                      <p:tavLst>
                                        <p:tav tm="0">
                                          <p:val>
                                            <p:strVal val="#ppt_y"/>
                                          </p:val>
                                        </p:tav>
                                        <p:tav tm="100000">
                                          <p:val>
                                            <p:strVal val="#ppt_y"/>
                                          </p:val>
                                        </p:tav>
                                      </p:tavLst>
                                    </p:anim>
                                    <p:anim calcmode="lin" valueType="num">
                                      <p:cBhvr>
                                        <p:cTn id="34" dur="500" fill="hold"/>
                                        <p:tgtEl>
                                          <p:spTgt spid="38"/>
                                        </p:tgtEl>
                                        <p:attrNameLst>
                                          <p:attrName>ppt_h</p:attrName>
                                        </p:attrNameLst>
                                      </p:cBhvr>
                                      <p:tavLst>
                                        <p:tav tm="0">
                                          <p:val>
                                            <p:strVal val="#ppt_h/10"/>
                                          </p:val>
                                        </p:tav>
                                        <p:tav tm="50000">
                                          <p:val>
                                            <p:strVal val="#ppt_h+.01"/>
                                          </p:val>
                                        </p:tav>
                                        <p:tav tm="100000">
                                          <p:val>
                                            <p:strVal val="#ppt_h"/>
                                          </p:val>
                                        </p:tav>
                                      </p:tavLst>
                                    </p:anim>
                                    <p:anim calcmode="lin" valueType="num">
                                      <p:cBhvr>
                                        <p:cTn id="35" dur="500" fill="hold"/>
                                        <p:tgtEl>
                                          <p:spTgt spid="38"/>
                                        </p:tgtEl>
                                        <p:attrNameLst>
                                          <p:attrName>ppt_w</p:attrName>
                                        </p:attrNameLst>
                                      </p:cBhvr>
                                      <p:tavLst>
                                        <p:tav tm="0">
                                          <p:val>
                                            <p:strVal val="#ppt_w/10"/>
                                          </p:val>
                                        </p:tav>
                                        <p:tav tm="50000">
                                          <p:val>
                                            <p:strVal val="#ppt_w+.01"/>
                                          </p:val>
                                        </p:tav>
                                        <p:tav tm="100000">
                                          <p:val>
                                            <p:strVal val="#ppt_w"/>
                                          </p:val>
                                        </p:tav>
                                      </p:tavLst>
                                    </p:anim>
                                    <p:animEffect transition="in" filter="fade">
                                      <p:cBhvr>
                                        <p:cTn id="36" dur="500" tmFilter="0,0; .5, 1; 1, 1"/>
                                        <p:tgtEl>
                                          <p:spTgt spid="38"/>
                                        </p:tgtEl>
                                      </p:cBhvr>
                                    </p:animEffect>
                                  </p:childTnLst>
                                </p:cTn>
                              </p:par>
                              <p:par>
                                <p:cTn id="37" presetID="22" presetClass="entr" presetSubtype="8" fill="hold" nodeType="with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wipe(left)">
                                      <p:cBhvr>
                                        <p:cTn id="39" dur="300"/>
                                        <p:tgtEl>
                                          <p:spTgt spid="30"/>
                                        </p:tgtEl>
                                      </p:cBhvr>
                                    </p:animEffect>
                                  </p:childTnLst>
                                </p:cTn>
                              </p:par>
                              <p:par>
                                <p:cTn id="40" presetID="41" presetClass="entr" presetSubtype="0" fill="hold" grpId="0" nodeType="withEffect">
                                  <p:stCondLst>
                                    <p:cond delay="0"/>
                                  </p:stCondLst>
                                  <p:iterate type="lt">
                                    <p:tmPct val="10000"/>
                                  </p:iterate>
                                  <p:childTnLst>
                                    <p:set>
                                      <p:cBhvr>
                                        <p:cTn id="41" dur="1" fill="hold">
                                          <p:stCondLst>
                                            <p:cond delay="0"/>
                                          </p:stCondLst>
                                        </p:cTn>
                                        <p:tgtEl>
                                          <p:spTgt spid="31"/>
                                        </p:tgtEl>
                                        <p:attrNameLst>
                                          <p:attrName>style.visibility</p:attrName>
                                        </p:attrNameLst>
                                      </p:cBhvr>
                                      <p:to>
                                        <p:strVal val="visible"/>
                                      </p:to>
                                    </p:set>
                                    <p:anim calcmode="lin" valueType="num">
                                      <p:cBhvr>
                                        <p:cTn id="42" dur="500" fill="hold"/>
                                        <p:tgtEl>
                                          <p:spTgt spid="31"/>
                                        </p:tgtEl>
                                        <p:attrNameLst>
                                          <p:attrName>ppt_x</p:attrName>
                                        </p:attrNameLst>
                                      </p:cBhvr>
                                      <p:tavLst>
                                        <p:tav tm="0">
                                          <p:val>
                                            <p:strVal val="#ppt_x"/>
                                          </p:val>
                                        </p:tav>
                                        <p:tav tm="50000">
                                          <p:val>
                                            <p:strVal val="#ppt_x+.1"/>
                                          </p:val>
                                        </p:tav>
                                        <p:tav tm="100000">
                                          <p:val>
                                            <p:strVal val="#ppt_x"/>
                                          </p:val>
                                        </p:tav>
                                      </p:tavLst>
                                    </p:anim>
                                    <p:anim calcmode="lin" valueType="num">
                                      <p:cBhvr>
                                        <p:cTn id="43" dur="500" fill="hold"/>
                                        <p:tgtEl>
                                          <p:spTgt spid="31"/>
                                        </p:tgtEl>
                                        <p:attrNameLst>
                                          <p:attrName>ppt_y</p:attrName>
                                        </p:attrNameLst>
                                      </p:cBhvr>
                                      <p:tavLst>
                                        <p:tav tm="0">
                                          <p:val>
                                            <p:strVal val="#ppt_y"/>
                                          </p:val>
                                        </p:tav>
                                        <p:tav tm="100000">
                                          <p:val>
                                            <p:strVal val="#ppt_y"/>
                                          </p:val>
                                        </p:tav>
                                      </p:tavLst>
                                    </p:anim>
                                    <p:anim calcmode="lin" valueType="num">
                                      <p:cBhvr>
                                        <p:cTn id="44" dur="500" fill="hold"/>
                                        <p:tgtEl>
                                          <p:spTgt spid="31"/>
                                        </p:tgtEl>
                                        <p:attrNameLst>
                                          <p:attrName>ppt_h</p:attrName>
                                        </p:attrNameLst>
                                      </p:cBhvr>
                                      <p:tavLst>
                                        <p:tav tm="0">
                                          <p:val>
                                            <p:strVal val="#ppt_h/10"/>
                                          </p:val>
                                        </p:tav>
                                        <p:tav tm="50000">
                                          <p:val>
                                            <p:strVal val="#ppt_h+.01"/>
                                          </p:val>
                                        </p:tav>
                                        <p:tav tm="100000">
                                          <p:val>
                                            <p:strVal val="#ppt_h"/>
                                          </p:val>
                                        </p:tav>
                                      </p:tavLst>
                                    </p:anim>
                                    <p:anim calcmode="lin" valueType="num">
                                      <p:cBhvr>
                                        <p:cTn id="45" dur="500" fill="hold"/>
                                        <p:tgtEl>
                                          <p:spTgt spid="31"/>
                                        </p:tgtEl>
                                        <p:attrNameLst>
                                          <p:attrName>ppt_w</p:attrName>
                                        </p:attrNameLst>
                                      </p:cBhvr>
                                      <p:tavLst>
                                        <p:tav tm="0">
                                          <p:val>
                                            <p:strVal val="#ppt_w/10"/>
                                          </p:val>
                                        </p:tav>
                                        <p:tav tm="50000">
                                          <p:val>
                                            <p:strVal val="#ppt_w+.01"/>
                                          </p:val>
                                        </p:tav>
                                        <p:tav tm="100000">
                                          <p:val>
                                            <p:strVal val="#ppt_w"/>
                                          </p:val>
                                        </p:tav>
                                      </p:tavLst>
                                    </p:anim>
                                    <p:animEffect transition="in" filter="fade">
                                      <p:cBhvr>
                                        <p:cTn id="46" dur="500" tmFilter="0,0; .5, 1; 1, 1"/>
                                        <p:tgtEl>
                                          <p:spTgt spid="31"/>
                                        </p:tgtEl>
                                      </p:cBhvr>
                                    </p:animEffect>
                                  </p:childTnLst>
                                </p:cTn>
                              </p:par>
                              <p:par>
                                <p:cTn id="47" presetID="22" presetClass="entr" presetSubtype="8" fill="hold" nodeType="withEffect">
                                  <p:stCondLst>
                                    <p:cond delay="0"/>
                                  </p:stCondLst>
                                  <p:childTnLst>
                                    <p:set>
                                      <p:cBhvr>
                                        <p:cTn id="48" dur="1" fill="hold">
                                          <p:stCondLst>
                                            <p:cond delay="0"/>
                                          </p:stCondLst>
                                        </p:cTn>
                                        <p:tgtEl>
                                          <p:spTgt spid="32"/>
                                        </p:tgtEl>
                                        <p:attrNameLst>
                                          <p:attrName>style.visibility</p:attrName>
                                        </p:attrNameLst>
                                      </p:cBhvr>
                                      <p:to>
                                        <p:strVal val="visible"/>
                                      </p:to>
                                    </p:set>
                                    <p:animEffect transition="in" filter="wipe(left)">
                                      <p:cBhvr>
                                        <p:cTn id="49" dur="300"/>
                                        <p:tgtEl>
                                          <p:spTgt spid="32"/>
                                        </p:tgtEl>
                                      </p:cBhvr>
                                    </p:animEffect>
                                  </p:childTnLst>
                                </p:cTn>
                              </p:par>
                              <p:par>
                                <p:cTn id="50" presetID="41" presetClass="entr" presetSubtype="0" fill="hold" grpId="0" nodeType="withEffect">
                                  <p:stCondLst>
                                    <p:cond delay="0"/>
                                  </p:stCondLst>
                                  <p:iterate type="lt">
                                    <p:tmPct val="10000"/>
                                  </p:iterate>
                                  <p:childTnLst>
                                    <p:set>
                                      <p:cBhvr>
                                        <p:cTn id="51" dur="1" fill="hold">
                                          <p:stCondLst>
                                            <p:cond delay="0"/>
                                          </p:stCondLst>
                                        </p:cTn>
                                        <p:tgtEl>
                                          <p:spTgt spid="33"/>
                                        </p:tgtEl>
                                        <p:attrNameLst>
                                          <p:attrName>style.visibility</p:attrName>
                                        </p:attrNameLst>
                                      </p:cBhvr>
                                      <p:to>
                                        <p:strVal val="visible"/>
                                      </p:to>
                                    </p:set>
                                    <p:anim calcmode="lin" valueType="num">
                                      <p:cBhvr>
                                        <p:cTn id="52" dur="500" fill="hold"/>
                                        <p:tgtEl>
                                          <p:spTgt spid="33"/>
                                        </p:tgtEl>
                                        <p:attrNameLst>
                                          <p:attrName>ppt_x</p:attrName>
                                        </p:attrNameLst>
                                      </p:cBhvr>
                                      <p:tavLst>
                                        <p:tav tm="0">
                                          <p:val>
                                            <p:strVal val="#ppt_x"/>
                                          </p:val>
                                        </p:tav>
                                        <p:tav tm="50000">
                                          <p:val>
                                            <p:strVal val="#ppt_x+.1"/>
                                          </p:val>
                                        </p:tav>
                                        <p:tav tm="100000">
                                          <p:val>
                                            <p:strVal val="#ppt_x"/>
                                          </p:val>
                                        </p:tav>
                                      </p:tavLst>
                                    </p:anim>
                                    <p:anim calcmode="lin" valueType="num">
                                      <p:cBhvr>
                                        <p:cTn id="53" dur="500" fill="hold"/>
                                        <p:tgtEl>
                                          <p:spTgt spid="33"/>
                                        </p:tgtEl>
                                        <p:attrNameLst>
                                          <p:attrName>ppt_y</p:attrName>
                                        </p:attrNameLst>
                                      </p:cBhvr>
                                      <p:tavLst>
                                        <p:tav tm="0">
                                          <p:val>
                                            <p:strVal val="#ppt_y"/>
                                          </p:val>
                                        </p:tav>
                                        <p:tav tm="100000">
                                          <p:val>
                                            <p:strVal val="#ppt_y"/>
                                          </p:val>
                                        </p:tav>
                                      </p:tavLst>
                                    </p:anim>
                                    <p:anim calcmode="lin" valueType="num">
                                      <p:cBhvr>
                                        <p:cTn id="54" dur="500" fill="hold"/>
                                        <p:tgtEl>
                                          <p:spTgt spid="33"/>
                                        </p:tgtEl>
                                        <p:attrNameLst>
                                          <p:attrName>ppt_h</p:attrName>
                                        </p:attrNameLst>
                                      </p:cBhvr>
                                      <p:tavLst>
                                        <p:tav tm="0">
                                          <p:val>
                                            <p:strVal val="#ppt_h/10"/>
                                          </p:val>
                                        </p:tav>
                                        <p:tav tm="50000">
                                          <p:val>
                                            <p:strVal val="#ppt_h+.01"/>
                                          </p:val>
                                        </p:tav>
                                        <p:tav tm="100000">
                                          <p:val>
                                            <p:strVal val="#ppt_h"/>
                                          </p:val>
                                        </p:tav>
                                      </p:tavLst>
                                    </p:anim>
                                    <p:anim calcmode="lin" valueType="num">
                                      <p:cBhvr>
                                        <p:cTn id="55" dur="500" fill="hold"/>
                                        <p:tgtEl>
                                          <p:spTgt spid="33"/>
                                        </p:tgtEl>
                                        <p:attrNameLst>
                                          <p:attrName>ppt_w</p:attrName>
                                        </p:attrNameLst>
                                      </p:cBhvr>
                                      <p:tavLst>
                                        <p:tav tm="0">
                                          <p:val>
                                            <p:strVal val="#ppt_w/10"/>
                                          </p:val>
                                        </p:tav>
                                        <p:tav tm="50000">
                                          <p:val>
                                            <p:strVal val="#ppt_w+.01"/>
                                          </p:val>
                                        </p:tav>
                                        <p:tav tm="100000">
                                          <p:val>
                                            <p:strVal val="#ppt_w"/>
                                          </p:val>
                                        </p:tav>
                                      </p:tavLst>
                                    </p:anim>
                                    <p:animEffect transition="in" filter="fade">
                                      <p:cBhvr>
                                        <p:cTn id="56" dur="500" tmFilter="0,0; .5, 1; 1, 1"/>
                                        <p:tgtEl>
                                          <p:spTgt spid="33"/>
                                        </p:tgtEl>
                                      </p:cBhvr>
                                    </p:animEffect>
                                  </p:childTnLst>
                                </p:cTn>
                              </p:par>
                              <p:par>
                                <p:cTn id="57" presetID="22" presetClass="entr" presetSubtype="8" fill="hold" nodeType="withEffect">
                                  <p:stCondLst>
                                    <p:cond delay="0"/>
                                  </p:stCondLst>
                                  <p:childTnLst>
                                    <p:set>
                                      <p:cBhvr>
                                        <p:cTn id="58" dur="1" fill="hold">
                                          <p:stCondLst>
                                            <p:cond delay="0"/>
                                          </p:stCondLst>
                                        </p:cTn>
                                        <p:tgtEl>
                                          <p:spTgt spid="34"/>
                                        </p:tgtEl>
                                        <p:attrNameLst>
                                          <p:attrName>style.visibility</p:attrName>
                                        </p:attrNameLst>
                                      </p:cBhvr>
                                      <p:to>
                                        <p:strVal val="visible"/>
                                      </p:to>
                                    </p:set>
                                    <p:animEffect transition="in" filter="wipe(left)">
                                      <p:cBhvr>
                                        <p:cTn id="59" dur="300"/>
                                        <p:tgtEl>
                                          <p:spTgt spid="34"/>
                                        </p:tgtEl>
                                      </p:cBhvr>
                                    </p:animEffect>
                                  </p:childTnLst>
                                </p:cTn>
                              </p:par>
                              <p:par>
                                <p:cTn id="60" presetID="22" presetClass="entr" presetSubtype="8" fill="hold" nodeType="withEffect">
                                  <p:stCondLst>
                                    <p:cond delay="0"/>
                                  </p:stCondLst>
                                  <p:childTnLst>
                                    <p:set>
                                      <p:cBhvr>
                                        <p:cTn id="61" dur="1" fill="hold">
                                          <p:stCondLst>
                                            <p:cond delay="0"/>
                                          </p:stCondLst>
                                        </p:cTn>
                                        <p:tgtEl>
                                          <p:spTgt spid="35"/>
                                        </p:tgtEl>
                                        <p:attrNameLst>
                                          <p:attrName>style.visibility</p:attrName>
                                        </p:attrNameLst>
                                      </p:cBhvr>
                                      <p:to>
                                        <p:strVal val="visible"/>
                                      </p:to>
                                    </p:set>
                                    <p:animEffect transition="in" filter="wipe(left)">
                                      <p:cBhvr>
                                        <p:cTn id="62" dur="300"/>
                                        <p:tgtEl>
                                          <p:spTgt spid="35"/>
                                        </p:tgtEl>
                                      </p:cBhvr>
                                    </p:animEffect>
                                  </p:childTnLst>
                                </p:cTn>
                              </p:par>
                            </p:childTnLst>
                          </p:cTn>
                        </p:par>
                        <p:par>
                          <p:cTn id="63" fill="hold">
                            <p:stCondLst>
                              <p:cond delay="1000"/>
                            </p:stCondLst>
                            <p:childTnLst>
                              <p:par>
                                <p:cTn id="64" presetID="42"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1000" fill="hold"/>
                                        <p:tgtEl>
                                          <p:spTgt spid="23"/>
                                        </p:tgtEl>
                                        <p:attrNameLst>
                                          <p:attrName>ppt_y</p:attrName>
                                        </p:attrNameLst>
                                      </p:cBhvr>
                                      <p:tavLst>
                                        <p:tav tm="0">
                                          <p:val>
                                            <p:strVal val="#ppt_y+.1"/>
                                          </p:val>
                                        </p:tav>
                                        <p:tav tm="100000">
                                          <p:val>
                                            <p:strVal val="#ppt_y"/>
                                          </p:val>
                                        </p:tav>
                                      </p:tavLst>
                                    </p:anim>
                                  </p:childTnLst>
                                </p:cTn>
                              </p:par>
                            </p:childTnLst>
                          </p:cTn>
                        </p:par>
                        <p:par>
                          <p:cTn id="69" fill="hold">
                            <p:stCondLst>
                              <p:cond delay="2000"/>
                            </p:stCondLst>
                            <p:childTnLst>
                              <p:par>
                                <p:cTn id="70" presetID="42" presetClass="entr" presetSubtype="0"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fade">
                                      <p:cBhvr>
                                        <p:cTn id="72" dur="1000"/>
                                        <p:tgtEl>
                                          <p:spTgt spid="24"/>
                                        </p:tgtEl>
                                      </p:cBhvr>
                                    </p:animEffect>
                                    <p:anim calcmode="lin" valueType="num">
                                      <p:cBhvr>
                                        <p:cTn id="73" dur="1000" fill="hold"/>
                                        <p:tgtEl>
                                          <p:spTgt spid="24"/>
                                        </p:tgtEl>
                                        <p:attrNameLst>
                                          <p:attrName>ppt_x</p:attrName>
                                        </p:attrNameLst>
                                      </p:cBhvr>
                                      <p:tavLst>
                                        <p:tav tm="0">
                                          <p:val>
                                            <p:strVal val="#ppt_x"/>
                                          </p:val>
                                        </p:tav>
                                        <p:tav tm="100000">
                                          <p:val>
                                            <p:strVal val="#ppt_x"/>
                                          </p:val>
                                        </p:tav>
                                      </p:tavLst>
                                    </p:anim>
                                    <p:anim calcmode="lin" valueType="num">
                                      <p:cBhvr>
                                        <p:cTn id="74" dur="1000" fill="hold"/>
                                        <p:tgtEl>
                                          <p:spTgt spid="24"/>
                                        </p:tgtEl>
                                        <p:attrNameLst>
                                          <p:attrName>ppt_y</p:attrName>
                                        </p:attrNameLst>
                                      </p:cBhvr>
                                      <p:tavLst>
                                        <p:tav tm="0">
                                          <p:val>
                                            <p:strVal val="#ppt_y+.1"/>
                                          </p:val>
                                        </p:tav>
                                        <p:tav tm="100000">
                                          <p:val>
                                            <p:strVal val="#ppt_y"/>
                                          </p:val>
                                        </p:tav>
                                      </p:tavLst>
                                    </p:anim>
                                  </p:childTnLst>
                                </p:cTn>
                              </p:par>
                            </p:childTnLst>
                          </p:cTn>
                        </p:par>
                        <p:par>
                          <p:cTn id="75" fill="hold">
                            <p:stCondLst>
                              <p:cond delay="3000"/>
                            </p:stCondLst>
                            <p:childTnLst>
                              <p:par>
                                <p:cTn id="76" presetID="42" presetClass="entr" presetSubtype="0" fill="hold" grpId="0" nodeType="afterEffect">
                                  <p:stCondLst>
                                    <p:cond delay="0"/>
                                  </p:stCondLst>
                                  <p:childTnLst>
                                    <p:set>
                                      <p:cBhvr>
                                        <p:cTn id="77" dur="1" fill="hold">
                                          <p:stCondLst>
                                            <p:cond delay="0"/>
                                          </p:stCondLst>
                                        </p:cTn>
                                        <p:tgtEl>
                                          <p:spTgt spid="39"/>
                                        </p:tgtEl>
                                        <p:attrNameLst>
                                          <p:attrName>style.visibility</p:attrName>
                                        </p:attrNameLst>
                                      </p:cBhvr>
                                      <p:to>
                                        <p:strVal val="visible"/>
                                      </p:to>
                                    </p:set>
                                    <p:animEffect transition="in" filter="fade">
                                      <p:cBhvr>
                                        <p:cTn id="78" dur="1000"/>
                                        <p:tgtEl>
                                          <p:spTgt spid="39"/>
                                        </p:tgtEl>
                                      </p:cBhvr>
                                    </p:animEffect>
                                    <p:anim calcmode="lin" valueType="num">
                                      <p:cBhvr>
                                        <p:cTn id="79" dur="1000" fill="hold"/>
                                        <p:tgtEl>
                                          <p:spTgt spid="39"/>
                                        </p:tgtEl>
                                        <p:attrNameLst>
                                          <p:attrName>ppt_x</p:attrName>
                                        </p:attrNameLst>
                                      </p:cBhvr>
                                      <p:tavLst>
                                        <p:tav tm="0">
                                          <p:val>
                                            <p:strVal val="#ppt_x"/>
                                          </p:val>
                                        </p:tav>
                                        <p:tav tm="100000">
                                          <p:val>
                                            <p:strVal val="#ppt_x"/>
                                          </p:val>
                                        </p:tav>
                                      </p:tavLst>
                                    </p:anim>
                                    <p:anim calcmode="lin" valueType="num">
                                      <p:cBhvr>
                                        <p:cTn id="80" dur="1000" fill="hold"/>
                                        <p:tgtEl>
                                          <p:spTgt spid="39"/>
                                        </p:tgtEl>
                                        <p:attrNameLst>
                                          <p:attrName>ppt_y</p:attrName>
                                        </p:attrNameLst>
                                      </p:cBhvr>
                                      <p:tavLst>
                                        <p:tav tm="0">
                                          <p:val>
                                            <p:strVal val="#ppt_y+.1"/>
                                          </p:val>
                                        </p:tav>
                                        <p:tav tm="100000">
                                          <p:val>
                                            <p:strVal val="#ppt_y"/>
                                          </p:val>
                                        </p:tav>
                                      </p:tavLst>
                                    </p:anim>
                                  </p:childTnLst>
                                </p:cTn>
                              </p:par>
                            </p:childTnLst>
                          </p:cTn>
                        </p:par>
                        <p:par>
                          <p:cTn id="81" fill="hold">
                            <p:stCondLst>
                              <p:cond delay="4000"/>
                            </p:stCondLst>
                            <p:childTnLst>
                              <p:par>
                                <p:cTn id="82" presetID="42" presetClass="entr" presetSubtype="0" fill="hold" grpId="0" nodeType="afterEffect">
                                  <p:stCondLst>
                                    <p:cond delay="0"/>
                                  </p:stCondLst>
                                  <p:childTnLst>
                                    <p:set>
                                      <p:cBhvr>
                                        <p:cTn id="83" dur="1" fill="hold">
                                          <p:stCondLst>
                                            <p:cond delay="0"/>
                                          </p:stCondLst>
                                        </p:cTn>
                                        <p:tgtEl>
                                          <p:spTgt spid="40"/>
                                        </p:tgtEl>
                                        <p:attrNameLst>
                                          <p:attrName>style.visibility</p:attrName>
                                        </p:attrNameLst>
                                      </p:cBhvr>
                                      <p:to>
                                        <p:strVal val="visible"/>
                                      </p:to>
                                    </p:set>
                                    <p:animEffect transition="in" filter="fade">
                                      <p:cBhvr>
                                        <p:cTn id="84" dur="1000"/>
                                        <p:tgtEl>
                                          <p:spTgt spid="40"/>
                                        </p:tgtEl>
                                      </p:cBhvr>
                                    </p:animEffect>
                                    <p:anim calcmode="lin" valueType="num">
                                      <p:cBhvr>
                                        <p:cTn id="85" dur="1000" fill="hold"/>
                                        <p:tgtEl>
                                          <p:spTgt spid="40"/>
                                        </p:tgtEl>
                                        <p:attrNameLst>
                                          <p:attrName>ppt_x</p:attrName>
                                        </p:attrNameLst>
                                      </p:cBhvr>
                                      <p:tavLst>
                                        <p:tav tm="0">
                                          <p:val>
                                            <p:strVal val="#ppt_x"/>
                                          </p:val>
                                        </p:tav>
                                        <p:tav tm="100000">
                                          <p:val>
                                            <p:strVal val="#ppt_x"/>
                                          </p:val>
                                        </p:tav>
                                      </p:tavLst>
                                    </p:anim>
                                    <p:anim calcmode="lin" valueType="num">
                                      <p:cBhvr>
                                        <p:cTn id="86" dur="1000" fill="hold"/>
                                        <p:tgtEl>
                                          <p:spTgt spid="40"/>
                                        </p:tgtEl>
                                        <p:attrNameLst>
                                          <p:attrName>ppt_y</p:attrName>
                                        </p:attrNameLst>
                                      </p:cBhvr>
                                      <p:tavLst>
                                        <p:tav tm="0">
                                          <p:val>
                                            <p:strVal val="#ppt_y+.1"/>
                                          </p:val>
                                        </p:tav>
                                        <p:tav tm="100000">
                                          <p:val>
                                            <p:strVal val="#ppt_y"/>
                                          </p:val>
                                        </p:tav>
                                      </p:tavLst>
                                    </p:anim>
                                  </p:childTnLst>
                                </p:cTn>
                              </p:par>
                            </p:childTnLst>
                          </p:cTn>
                        </p:par>
                        <p:par>
                          <p:cTn id="87" fill="hold">
                            <p:stCondLst>
                              <p:cond delay="5000"/>
                            </p:stCondLst>
                            <p:childTnLst>
                              <p:par>
                                <p:cTn id="88" presetID="42" presetClass="entr" presetSubtype="0" fill="hold" grpId="0" nodeType="afterEffect">
                                  <p:stCondLst>
                                    <p:cond delay="0"/>
                                  </p:stCondLst>
                                  <p:childTnLst>
                                    <p:set>
                                      <p:cBhvr>
                                        <p:cTn id="89" dur="1" fill="hold">
                                          <p:stCondLst>
                                            <p:cond delay="0"/>
                                          </p:stCondLst>
                                        </p:cTn>
                                        <p:tgtEl>
                                          <p:spTgt spid="42"/>
                                        </p:tgtEl>
                                        <p:attrNameLst>
                                          <p:attrName>style.visibility</p:attrName>
                                        </p:attrNameLst>
                                      </p:cBhvr>
                                      <p:to>
                                        <p:strVal val="visible"/>
                                      </p:to>
                                    </p:set>
                                    <p:animEffect transition="in" filter="fade">
                                      <p:cBhvr>
                                        <p:cTn id="90" dur="1000"/>
                                        <p:tgtEl>
                                          <p:spTgt spid="42"/>
                                        </p:tgtEl>
                                      </p:cBhvr>
                                    </p:animEffect>
                                    <p:anim calcmode="lin" valueType="num">
                                      <p:cBhvr>
                                        <p:cTn id="91" dur="1000" fill="hold"/>
                                        <p:tgtEl>
                                          <p:spTgt spid="42"/>
                                        </p:tgtEl>
                                        <p:attrNameLst>
                                          <p:attrName>ppt_x</p:attrName>
                                        </p:attrNameLst>
                                      </p:cBhvr>
                                      <p:tavLst>
                                        <p:tav tm="0">
                                          <p:val>
                                            <p:strVal val="#ppt_x"/>
                                          </p:val>
                                        </p:tav>
                                        <p:tav tm="100000">
                                          <p:val>
                                            <p:strVal val="#ppt_x"/>
                                          </p:val>
                                        </p:tav>
                                      </p:tavLst>
                                    </p:anim>
                                    <p:anim calcmode="lin" valueType="num">
                                      <p:cBhvr>
                                        <p:cTn id="92"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26" grpId="0"/>
      <p:bldP spid="29" grpId="0"/>
      <p:bldP spid="31" grpId="0"/>
      <p:bldP spid="33" grpId="0"/>
      <p:bldP spid="23" grpId="0"/>
      <p:bldP spid="24" grpId="0"/>
      <p:bldP spid="38" grpId="0"/>
      <p:bldP spid="39" grpId="0"/>
      <p:bldP spid="40" grpId="0"/>
      <p:bldP spid="4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ChangeArrowheads="1"/>
          </p:cNvSpPr>
          <p:nvPr/>
        </p:nvSpPr>
        <p:spPr bwMode="auto">
          <a:xfrm>
            <a:off x="3440622" y="30895"/>
            <a:ext cx="2756685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zh-CN" altLang="en-US"/>
          </a:p>
        </p:txBody>
      </p:sp>
      <p:graphicFrame>
        <p:nvGraphicFramePr>
          <p:cNvPr id="9" name="对象 8"/>
          <p:cNvGraphicFramePr>
            <a:graphicFrameLocks noChangeAspect="1"/>
          </p:cNvGraphicFramePr>
          <p:nvPr>
            <p:extLst>
              <p:ext uri="{D42A27DB-BD31-4B8C-83A1-F6EECF244321}">
                <p14:modId xmlns:p14="http://schemas.microsoft.com/office/powerpoint/2010/main" val="645818050"/>
              </p:ext>
            </p:extLst>
          </p:nvPr>
        </p:nvGraphicFramePr>
        <p:xfrm>
          <a:off x="3258000" y="30896"/>
          <a:ext cx="8291593" cy="6827104"/>
        </p:xfrm>
        <a:graphic>
          <a:graphicData uri="http://schemas.openxmlformats.org/presentationml/2006/ole">
            <mc:AlternateContent xmlns:mc="http://schemas.openxmlformats.org/markup-compatibility/2006">
              <mc:Choice xmlns:v="urn:schemas-microsoft-com:vml" Requires="v">
                <p:oleObj spid="_x0000_s3358" name="Visio" r:id="rId4" imgW="5181600" imgH="3981604" progId="Visio.Drawing.15">
                  <p:embed/>
                </p:oleObj>
              </mc:Choice>
              <mc:Fallback>
                <p:oleObj name="Visio" r:id="rId4" imgW="5181600" imgH="3981604" progId="Visio.Drawing.15">
                  <p:embed/>
                  <p:pic>
                    <p:nvPicPr>
                      <p:cNvPr id="0" name="Object 5"/>
                      <p:cNvPicPr>
                        <a:picLocks noChangeAspect="1" noChangeArrowheads="1"/>
                      </p:cNvPicPr>
                      <p:nvPr/>
                    </p:nvPicPr>
                    <p:blipFill>
                      <a:blip r:embed="rId5"/>
                      <a:srcRect/>
                      <a:stretch>
                        <a:fillRect/>
                      </a:stretch>
                    </p:blipFill>
                    <p:spPr bwMode="auto">
                      <a:xfrm>
                        <a:off x="3258000" y="30896"/>
                        <a:ext cx="8291593" cy="6827104"/>
                      </a:xfrm>
                      <a:prstGeom prst="rect">
                        <a:avLst/>
                      </a:prstGeom>
                      <a:noFill/>
                    </p:spPr>
                  </p:pic>
                </p:oleObj>
              </mc:Fallback>
            </mc:AlternateContent>
          </a:graphicData>
        </a:graphic>
      </p:graphicFrame>
      <p:sp>
        <p:nvSpPr>
          <p:cNvPr id="41" name="TextBox 1210"/>
          <p:cNvSpPr/>
          <p:nvPr/>
        </p:nvSpPr>
        <p:spPr>
          <a:xfrm>
            <a:off x="321057" y="2045369"/>
            <a:ext cx="3245583" cy="1200329"/>
          </a:xfrm>
          <a:prstGeom prst="rect">
            <a:avLst/>
          </a:prstGeom>
          <a:noFill/>
          <a:ln w="9525">
            <a:noFill/>
            <a:miter/>
          </a:ln>
          <a:extLst>
            <a:ext uri="{909E8E84-426E-40DD-AFC4-6F175D3DCCD1}">
              <a14:hiddenFill xmlns:a14="http://schemas.microsoft.com/office/drawing/2010/main">
                <a:solidFill>
                  <a:srgbClr val="5CA0B4"/>
                </a:solidFill>
              </a14:hiddenFill>
            </a:ext>
          </a:extLst>
        </p:spPr>
        <p:txBody>
          <a:bodyPr wrap="square" lIns="91440" tIns="45720" rIns="91440" bIns="45720">
            <a:spAutoFit/>
          </a:bodyPr>
          <a:lstStyle/>
          <a:p>
            <a:pPr lvl="0" algn="ctr"/>
            <a:r>
              <a:rPr lang="zh-CN" altLang="en-US" sz="2400" b="1" dirty="0" smtClean="0">
                <a:solidFill>
                  <a:srgbClr val="1B4367"/>
                </a:solidFill>
                <a:latin typeface="黑体" panose="02010609060101010101" pitchFamily="49" charset="-122"/>
                <a:ea typeface="黑体" panose="02010609060101010101" pitchFamily="49" charset="-122"/>
                <a:cs typeface="+mn-ea"/>
                <a:sym typeface="+mn-lt"/>
              </a:rPr>
              <a:t>电流型放大器输出波形与探测器输出波形保持一致</a:t>
            </a:r>
            <a:endParaRPr lang="zh-CN" altLang="en-US" sz="2400" b="1" dirty="0">
              <a:solidFill>
                <a:srgbClr val="1B4367"/>
              </a:solidFill>
              <a:latin typeface="黑体" panose="02010609060101010101" pitchFamily="49" charset="-122"/>
              <a:ea typeface="黑体" panose="02010609060101010101" pitchFamily="49" charset="-122"/>
              <a:cs typeface="+mn-ea"/>
              <a:sym typeface="+mn-lt"/>
            </a:endParaRPr>
          </a:p>
        </p:txBody>
      </p:sp>
      <p:sp>
        <p:nvSpPr>
          <p:cNvPr id="10" name="矩形 9">
            <a:extLst>
              <a:ext uri="{FF2B5EF4-FFF2-40B4-BE49-F238E27FC236}">
                <a16:creationId xmlns:a16="http://schemas.microsoft.com/office/drawing/2014/main" id="{C3A9B532-8A6E-4525-9E54-CE31A9671361}"/>
              </a:ext>
            </a:extLst>
          </p:cNvPr>
          <p:cNvSpPr/>
          <p:nvPr/>
        </p:nvSpPr>
        <p:spPr>
          <a:xfrm>
            <a:off x="-1" y="6690993"/>
            <a:ext cx="12207499" cy="167008"/>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11" name="文本框 112">
            <a:extLst>
              <a:ext uri="{FF2B5EF4-FFF2-40B4-BE49-F238E27FC236}">
                <a16:creationId xmlns:a16="http://schemas.microsoft.com/office/drawing/2014/main" id="{EBF7E833-BCE1-41B2-873D-355B8AA93460}"/>
              </a:ext>
            </a:extLst>
          </p:cNvPr>
          <p:cNvSpPr txBox="1">
            <a:spLocks noChangeArrowheads="1"/>
          </p:cNvSpPr>
          <p:nvPr/>
        </p:nvSpPr>
        <p:spPr bwMode="auto">
          <a:xfrm>
            <a:off x="3238535" y="6414784"/>
            <a:ext cx="5730426"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9pPr>
          </a:lstStyle>
          <a:p>
            <a:pPr algn="ctr">
              <a:lnSpc>
                <a:spcPct val="100000"/>
              </a:lnSpc>
              <a:spcBef>
                <a:spcPct val="0"/>
              </a:spcBef>
              <a:buNone/>
            </a:pPr>
            <a:r>
              <a:rPr lang="zh-CN" altLang="en-US" sz="1350" dirty="0">
                <a:latin typeface="华文楷体" panose="02010600040101010101" pitchFamily="2" charset="-122"/>
                <a:ea typeface="华文楷体" panose="02010600040101010101" pitchFamily="2" charset="-122"/>
              </a:rPr>
              <a:t>全国核电子学与核探测技术学术年会</a:t>
            </a:r>
            <a:endParaRPr lang="en-US" altLang="zh-CN" sz="1350" dirty="0">
              <a:latin typeface="华文楷体" panose="02010600040101010101" pitchFamily="2" charset="-122"/>
              <a:ea typeface="华文楷体" panose="02010600040101010101" pitchFamily="2" charset="-122"/>
            </a:endParaRPr>
          </a:p>
        </p:txBody>
      </p:sp>
      <p:sp>
        <p:nvSpPr>
          <p:cNvPr id="26" name="文本框 25"/>
          <p:cNvSpPr txBox="1"/>
          <p:nvPr/>
        </p:nvSpPr>
        <p:spPr>
          <a:xfrm>
            <a:off x="1002496" y="250499"/>
            <a:ext cx="2029651" cy="400110"/>
          </a:xfrm>
          <a:prstGeom prst="rect">
            <a:avLst/>
          </a:prstGeom>
          <a:noFill/>
        </p:spPr>
        <p:txBody>
          <a:bodyPr wrap="square" lIns="91440" tIns="45720" rIns="91440" bIns="45720" rtlCol="0">
            <a:spAutoFit/>
          </a:bodyPr>
          <a:lstStyle/>
          <a:p>
            <a:r>
              <a:rPr lang="zh-CN" altLang="en-US" sz="2000" b="1" dirty="0" smtClean="0">
                <a:solidFill>
                  <a:srgbClr val="1B4367">
                    <a:alpha val="30000"/>
                  </a:srgbClr>
                </a:solidFill>
                <a:latin typeface="黑体" panose="02010609060101010101" pitchFamily="49" charset="-122"/>
                <a:ea typeface="黑体" panose="02010609060101010101" pitchFamily="49" charset="-122"/>
                <a:cs typeface="+mn-ea"/>
                <a:sym typeface="+mn-lt"/>
              </a:rPr>
              <a:t>研究背景及意义</a:t>
            </a:r>
            <a:endParaRPr lang="zh-CN" altLang="en-US" sz="2000" b="1" dirty="0">
              <a:solidFill>
                <a:srgbClr val="1B4367">
                  <a:alpha val="30000"/>
                </a:srgbClr>
              </a:solidFill>
              <a:latin typeface="黑体" panose="02010609060101010101" pitchFamily="49" charset="-122"/>
              <a:ea typeface="黑体" panose="02010609060101010101" pitchFamily="49" charset="-122"/>
              <a:cs typeface="+mn-ea"/>
              <a:sym typeface="+mn-lt"/>
            </a:endParaRPr>
          </a:p>
        </p:txBody>
      </p:sp>
      <p:cxnSp>
        <p:nvCxnSpPr>
          <p:cNvPr id="27" name="直接连接符 26"/>
          <p:cNvCxnSpPr/>
          <p:nvPr/>
        </p:nvCxnSpPr>
        <p:spPr>
          <a:xfrm>
            <a:off x="1032638" y="876556"/>
            <a:ext cx="640345" cy="0"/>
          </a:xfrm>
          <a:prstGeom prst="line">
            <a:avLst/>
          </a:prstGeom>
          <a:ln w="9525">
            <a:solidFill>
              <a:srgbClr val="1B4367"/>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a:off x="0" y="494590"/>
            <a:ext cx="1032638" cy="0"/>
          </a:xfrm>
          <a:prstGeom prst="line">
            <a:avLst/>
          </a:prstGeom>
          <a:ln w="38100">
            <a:solidFill>
              <a:srgbClr val="1B4367"/>
            </a:solidFill>
            <a:prstDash val="solid"/>
          </a:ln>
        </p:spPr>
        <p:style>
          <a:lnRef idx="1">
            <a:schemeClr val="accent1"/>
          </a:lnRef>
          <a:fillRef idx="0">
            <a:schemeClr val="accent1"/>
          </a:fillRef>
          <a:effectRef idx="0">
            <a:schemeClr val="accent1"/>
          </a:effectRef>
          <a:fontRef idx="minor">
            <a:schemeClr val="tx1"/>
          </a:fontRef>
        </p:style>
      </p:cxnSp>
      <p:sp>
        <p:nvSpPr>
          <p:cNvPr id="29" name="文本框 15"/>
          <p:cNvSpPr txBox="1"/>
          <p:nvPr/>
        </p:nvSpPr>
        <p:spPr>
          <a:xfrm>
            <a:off x="4299005" y="177484"/>
            <a:ext cx="2417939" cy="584775"/>
          </a:xfrm>
          <a:prstGeom prst="rect">
            <a:avLst/>
          </a:prstGeom>
          <a:noFill/>
        </p:spPr>
        <p:txBody>
          <a:bodyPr wrap="square" lIns="91440" tIns="45720" rIns="91440" bIns="45720" rtlCol="0">
            <a:spAutoFit/>
          </a:bodyPr>
          <a:lstStyle/>
          <a:p>
            <a:r>
              <a:rPr lang="zh-CN" altLang="en-US" sz="3200" b="1" dirty="0" smtClean="0">
                <a:solidFill>
                  <a:srgbClr val="1B4367"/>
                </a:solidFill>
                <a:latin typeface="黑体" panose="02010609060101010101" pitchFamily="49" charset="-122"/>
                <a:ea typeface="黑体" panose="02010609060101010101" pitchFamily="49" charset="-122"/>
                <a:cs typeface="+mn-ea"/>
                <a:sym typeface="+mn-lt"/>
              </a:rPr>
              <a:t>原理与实现</a:t>
            </a:r>
            <a:endParaRPr lang="zh-CN" altLang="en-US" sz="3200" b="1" dirty="0">
              <a:solidFill>
                <a:srgbClr val="1B4367"/>
              </a:solidFill>
              <a:latin typeface="黑体" panose="02010609060101010101" pitchFamily="49" charset="-122"/>
              <a:ea typeface="黑体" panose="02010609060101010101" pitchFamily="49" charset="-122"/>
              <a:cs typeface="+mn-ea"/>
              <a:sym typeface="+mn-lt"/>
            </a:endParaRPr>
          </a:p>
        </p:txBody>
      </p:sp>
      <p:cxnSp>
        <p:nvCxnSpPr>
          <p:cNvPr id="30" name="直接连接符 29"/>
          <p:cNvCxnSpPr/>
          <p:nvPr/>
        </p:nvCxnSpPr>
        <p:spPr>
          <a:xfrm>
            <a:off x="2938968" y="494590"/>
            <a:ext cx="1255345" cy="0"/>
          </a:xfrm>
          <a:prstGeom prst="line">
            <a:avLst/>
          </a:prstGeom>
          <a:ln w="38100">
            <a:solidFill>
              <a:srgbClr val="1B4367"/>
            </a:solidFill>
            <a:prstDash val="sysDash"/>
          </a:ln>
        </p:spPr>
        <p:style>
          <a:lnRef idx="1">
            <a:schemeClr val="accent1"/>
          </a:lnRef>
          <a:fillRef idx="0">
            <a:schemeClr val="accent1"/>
          </a:fillRef>
          <a:effectRef idx="0">
            <a:schemeClr val="accent1"/>
          </a:effectRef>
          <a:fontRef idx="minor">
            <a:schemeClr val="tx1"/>
          </a:fontRef>
        </p:style>
      </p:cxnSp>
      <p:sp>
        <p:nvSpPr>
          <p:cNvPr id="31" name="文本框 15"/>
          <p:cNvSpPr txBox="1"/>
          <p:nvPr/>
        </p:nvSpPr>
        <p:spPr>
          <a:xfrm>
            <a:off x="7733337" y="269817"/>
            <a:ext cx="1302354" cy="400110"/>
          </a:xfrm>
          <a:prstGeom prst="rect">
            <a:avLst/>
          </a:prstGeom>
          <a:noFill/>
        </p:spPr>
        <p:txBody>
          <a:bodyPr wrap="square" lIns="91440" tIns="45720" rIns="91440" bIns="45720" rtlCol="0">
            <a:spAutoFit/>
          </a:bodyPr>
          <a:lstStyle/>
          <a:p>
            <a:r>
              <a:rPr lang="zh-CN" altLang="en-US" sz="2000" b="1" dirty="0" smtClean="0">
                <a:solidFill>
                  <a:srgbClr val="1B4367">
                    <a:alpha val="30000"/>
                  </a:srgbClr>
                </a:solidFill>
                <a:latin typeface="黑体" panose="02010609060101010101" pitchFamily="49" charset="-122"/>
                <a:ea typeface="黑体" panose="02010609060101010101" pitchFamily="49" charset="-122"/>
                <a:cs typeface="+mn-ea"/>
                <a:sym typeface="+mn-lt"/>
              </a:rPr>
              <a:t>测试分析</a:t>
            </a:r>
            <a:endParaRPr lang="zh-CN" altLang="en-US" sz="2000" b="1" dirty="0">
              <a:solidFill>
                <a:srgbClr val="1B4367">
                  <a:alpha val="30000"/>
                </a:srgbClr>
              </a:solidFill>
              <a:latin typeface="黑体" panose="02010609060101010101" pitchFamily="49" charset="-122"/>
              <a:ea typeface="黑体" panose="02010609060101010101" pitchFamily="49" charset="-122"/>
              <a:cs typeface="+mn-ea"/>
              <a:sym typeface="+mn-lt"/>
            </a:endParaRPr>
          </a:p>
        </p:txBody>
      </p:sp>
      <p:cxnSp>
        <p:nvCxnSpPr>
          <p:cNvPr id="32" name="直接连接符 31"/>
          <p:cNvCxnSpPr/>
          <p:nvPr/>
        </p:nvCxnSpPr>
        <p:spPr>
          <a:xfrm>
            <a:off x="6579126" y="494590"/>
            <a:ext cx="1154211" cy="0"/>
          </a:xfrm>
          <a:prstGeom prst="line">
            <a:avLst/>
          </a:prstGeom>
          <a:ln w="38100">
            <a:solidFill>
              <a:srgbClr val="1B4367"/>
            </a:solidFill>
            <a:prstDash val="sysDash"/>
          </a:ln>
        </p:spPr>
        <p:style>
          <a:lnRef idx="1">
            <a:schemeClr val="accent1"/>
          </a:lnRef>
          <a:fillRef idx="0">
            <a:schemeClr val="accent1"/>
          </a:fillRef>
          <a:effectRef idx="0">
            <a:schemeClr val="accent1"/>
          </a:effectRef>
          <a:fontRef idx="minor">
            <a:schemeClr val="tx1"/>
          </a:fontRef>
        </p:style>
      </p:cxnSp>
      <p:sp>
        <p:nvSpPr>
          <p:cNvPr id="33" name="文本框 15"/>
          <p:cNvSpPr txBox="1"/>
          <p:nvPr/>
        </p:nvSpPr>
        <p:spPr>
          <a:xfrm>
            <a:off x="9497936" y="269817"/>
            <a:ext cx="1216732" cy="400110"/>
          </a:xfrm>
          <a:prstGeom prst="rect">
            <a:avLst/>
          </a:prstGeom>
          <a:noFill/>
        </p:spPr>
        <p:txBody>
          <a:bodyPr wrap="square" lIns="91440" tIns="45720" rIns="91440" bIns="45720" rtlCol="0">
            <a:spAutoFit/>
          </a:bodyPr>
          <a:lstStyle/>
          <a:p>
            <a:r>
              <a:rPr lang="zh-CN" altLang="en-US" sz="2000" b="1" dirty="0" smtClean="0">
                <a:solidFill>
                  <a:srgbClr val="1B4367">
                    <a:alpha val="30000"/>
                  </a:srgbClr>
                </a:solidFill>
                <a:latin typeface="黑体" panose="02010609060101010101" pitchFamily="49" charset="-122"/>
                <a:ea typeface="黑体" panose="02010609060101010101" pitchFamily="49" charset="-122"/>
                <a:cs typeface="+mn-ea"/>
                <a:sym typeface="+mn-lt"/>
              </a:rPr>
              <a:t>结果讨论</a:t>
            </a:r>
            <a:endParaRPr lang="zh-CN" altLang="en-US" sz="2000" b="1" dirty="0">
              <a:solidFill>
                <a:srgbClr val="1B4367">
                  <a:alpha val="30000"/>
                </a:srgbClr>
              </a:solidFill>
              <a:latin typeface="黑体" panose="02010609060101010101" pitchFamily="49" charset="-122"/>
              <a:ea typeface="黑体" panose="02010609060101010101" pitchFamily="49" charset="-122"/>
              <a:cs typeface="+mn-ea"/>
              <a:sym typeface="+mn-lt"/>
            </a:endParaRPr>
          </a:p>
        </p:txBody>
      </p:sp>
      <p:cxnSp>
        <p:nvCxnSpPr>
          <p:cNvPr id="34" name="直接连接符 33"/>
          <p:cNvCxnSpPr/>
          <p:nvPr/>
        </p:nvCxnSpPr>
        <p:spPr>
          <a:xfrm>
            <a:off x="8949296" y="494590"/>
            <a:ext cx="548640" cy="0"/>
          </a:xfrm>
          <a:prstGeom prst="line">
            <a:avLst/>
          </a:prstGeom>
          <a:ln w="38100">
            <a:solidFill>
              <a:srgbClr val="1B4367"/>
            </a:solidFill>
            <a:prstDash val="sysDash"/>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a:off x="10714668" y="494590"/>
            <a:ext cx="1492831" cy="0"/>
          </a:xfrm>
          <a:prstGeom prst="line">
            <a:avLst/>
          </a:prstGeom>
          <a:ln w="38100">
            <a:solidFill>
              <a:srgbClr val="1B4367"/>
            </a:solidFill>
            <a:prstDash val="dashDot"/>
          </a:ln>
        </p:spPr>
        <p:style>
          <a:lnRef idx="1">
            <a:schemeClr val="accent1"/>
          </a:lnRef>
          <a:fillRef idx="0">
            <a:schemeClr val="accent1"/>
          </a:fillRef>
          <a:effectRef idx="0">
            <a:schemeClr val="accent1"/>
          </a:effectRef>
          <a:fontRef idx="minor">
            <a:schemeClr val="tx1"/>
          </a:fontRef>
        </p:style>
      </p:cxnSp>
      <p:pic>
        <p:nvPicPr>
          <p:cNvPr id="36" name="图片 3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7691" y="51020"/>
            <a:ext cx="885404" cy="885404"/>
          </a:xfrm>
          <a:prstGeom prst="rect">
            <a:avLst/>
          </a:prstGeom>
        </p:spPr>
      </p:pic>
      <p:sp>
        <p:nvSpPr>
          <p:cNvPr id="23" name="TextBox 1210"/>
          <p:cNvSpPr/>
          <p:nvPr/>
        </p:nvSpPr>
        <p:spPr>
          <a:xfrm>
            <a:off x="321057" y="3494546"/>
            <a:ext cx="3245583" cy="1569660"/>
          </a:xfrm>
          <a:prstGeom prst="rect">
            <a:avLst/>
          </a:prstGeom>
          <a:noFill/>
          <a:ln w="9525">
            <a:noFill/>
            <a:miter/>
          </a:ln>
          <a:extLst>
            <a:ext uri="{909E8E84-426E-40DD-AFC4-6F175D3DCCD1}">
              <a14:hiddenFill xmlns:a14="http://schemas.microsoft.com/office/drawing/2010/main">
                <a:solidFill>
                  <a:srgbClr val="5CA0B4"/>
                </a:solidFill>
              </a14:hiddenFill>
            </a:ext>
          </a:extLst>
        </p:spPr>
        <p:txBody>
          <a:bodyPr wrap="square" lIns="91440" tIns="45720" rIns="91440" bIns="45720">
            <a:spAutoFit/>
          </a:bodyPr>
          <a:lstStyle/>
          <a:p>
            <a:pPr lvl="0" algn="ctr"/>
            <a:r>
              <a:rPr lang="zh-CN" altLang="en-US" sz="2400" b="1" dirty="0" smtClean="0">
                <a:solidFill>
                  <a:srgbClr val="1B4367"/>
                </a:solidFill>
                <a:latin typeface="黑体" panose="02010609060101010101" pitchFamily="49" charset="-122"/>
                <a:ea typeface="黑体" panose="02010609060101010101" pitchFamily="49" charset="-122"/>
                <a:cs typeface="+mn-ea"/>
                <a:sym typeface="+mn-lt"/>
              </a:rPr>
              <a:t>前放输出脉冲电荷量等于前置放大器增益、光电转换器增益与初始射线产生能量之积</a:t>
            </a:r>
            <a:endParaRPr lang="zh-CN" altLang="en-US" sz="2400" b="1" dirty="0">
              <a:solidFill>
                <a:srgbClr val="1B4367"/>
              </a:solidFill>
              <a:latin typeface="黑体" panose="02010609060101010101" pitchFamily="49" charset="-122"/>
              <a:ea typeface="黑体" panose="02010609060101010101" pitchFamily="49" charset="-122"/>
              <a:cs typeface="+mn-ea"/>
              <a:sym typeface="+mn-lt"/>
            </a:endParaRPr>
          </a:p>
        </p:txBody>
      </p:sp>
    </p:spTree>
    <p:extLst>
      <p:ext uri="{BB962C8B-B14F-4D97-AF65-F5344CB8AC3E}">
        <p14:creationId xmlns:p14="http://schemas.microsoft.com/office/powerpoint/2010/main" val="770880003"/>
      </p:ext>
    </p:extLst>
  </p:cSld>
  <p:clrMapOvr>
    <a:masterClrMapping/>
  </p:clrMapOvr>
  <mc:AlternateContent xmlns:mc="http://schemas.openxmlformats.org/markup-compatibility/2006" xmlns:p14="http://schemas.microsoft.com/office/powerpoint/2010/main">
    <mc:Choice Requires="p14">
      <p:transition spd="slow" p14:dur="1600" advTm="50577">
        <p14:gallery dir="l"/>
      </p:transition>
    </mc:Choice>
    <mc:Fallback xmlns="">
      <p:transition spd="slow" advTm="50577">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fade">
                                      <p:cBhvr>
                                        <p:cTn id="7" dur="500"/>
                                        <p:tgtEl>
                                          <p:spTgt spid="41"/>
                                        </p:tgtEl>
                                      </p:cBhvr>
                                    </p:animEffect>
                                    <p:anim calcmode="lin" valueType="num">
                                      <p:cBhvr>
                                        <p:cTn id="8" dur="500" fill="hold"/>
                                        <p:tgtEl>
                                          <p:spTgt spid="41"/>
                                        </p:tgtEl>
                                        <p:attrNameLst>
                                          <p:attrName>ppt_x</p:attrName>
                                        </p:attrNameLst>
                                      </p:cBhvr>
                                      <p:tavLst>
                                        <p:tav tm="0">
                                          <p:val>
                                            <p:strVal val="#ppt_x"/>
                                          </p:val>
                                        </p:tav>
                                        <p:tav tm="100000">
                                          <p:val>
                                            <p:strVal val="#ppt_x"/>
                                          </p:val>
                                        </p:tav>
                                      </p:tavLst>
                                    </p:anim>
                                    <p:anim calcmode="lin" valueType="num">
                                      <p:cBhvr>
                                        <p:cTn id="9" dur="500" fill="hold"/>
                                        <p:tgtEl>
                                          <p:spTgt spid="41"/>
                                        </p:tgtEl>
                                        <p:attrNameLst>
                                          <p:attrName>ppt_y</p:attrName>
                                        </p:attrNameLst>
                                      </p:cBhvr>
                                      <p:tavLst>
                                        <p:tav tm="0">
                                          <p:val>
                                            <p:strVal val="#ppt_y+.1"/>
                                          </p:val>
                                        </p:tav>
                                        <p:tav tm="100000">
                                          <p:val>
                                            <p:strVal val="#ppt_y"/>
                                          </p:val>
                                        </p:tav>
                                      </p:tavLst>
                                    </p:anim>
                                  </p:childTnLst>
                                </p:cTn>
                              </p:par>
                              <p:par>
                                <p:cTn id="10" presetID="41" presetClass="entr" presetSubtype="0" fill="hold" grpId="0" nodeType="withEffect">
                                  <p:stCondLst>
                                    <p:cond delay="0"/>
                                  </p:stCondLst>
                                  <p:iterate type="lt">
                                    <p:tmPct val="10000"/>
                                  </p:iterate>
                                  <p:childTnLst>
                                    <p:set>
                                      <p:cBhvr>
                                        <p:cTn id="11" dur="1" fill="hold">
                                          <p:stCondLst>
                                            <p:cond delay="0"/>
                                          </p:stCondLst>
                                        </p:cTn>
                                        <p:tgtEl>
                                          <p:spTgt spid="26"/>
                                        </p:tgtEl>
                                        <p:attrNameLst>
                                          <p:attrName>style.visibility</p:attrName>
                                        </p:attrNameLst>
                                      </p:cBhvr>
                                      <p:to>
                                        <p:strVal val="visible"/>
                                      </p:to>
                                    </p:set>
                                    <p:anim calcmode="lin" valueType="num">
                                      <p:cBhvr>
                                        <p:cTn id="12" dur="500" fill="hold"/>
                                        <p:tgtEl>
                                          <p:spTgt spid="26"/>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26"/>
                                        </p:tgtEl>
                                        <p:attrNameLst>
                                          <p:attrName>ppt_y</p:attrName>
                                        </p:attrNameLst>
                                      </p:cBhvr>
                                      <p:tavLst>
                                        <p:tav tm="0">
                                          <p:val>
                                            <p:strVal val="#ppt_y"/>
                                          </p:val>
                                        </p:tav>
                                        <p:tav tm="100000">
                                          <p:val>
                                            <p:strVal val="#ppt_y"/>
                                          </p:val>
                                        </p:tav>
                                      </p:tavLst>
                                    </p:anim>
                                    <p:anim calcmode="lin" valueType="num">
                                      <p:cBhvr>
                                        <p:cTn id="14" dur="500" fill="hold"/>
                                        <p:tgtEl>
                                          <p:spTgt spid="26"/>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26"/>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26"/>
                                        </p:tgtEl>
                                      </p:cBhvr>
                                    </p:animEffect>
                                  </p:childTnLst>
                                </p:cTn>
                              </p:par>
                              <p:par>
                                <p:cTn id="17" presetID="22" presetClass="entr" presetSubtype="8" fill="hold"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wipe(left)">
                                      <p:cBhvr>
                                        <p:cTn id="19" dur="300"/>
                                        <p:tgtEl>
                                          <p:spTgt spid="27"/>
                                        </p:tgtEl>
                                      </p:cBhvr>
                                    </p:animEffect>
                                  </p:childTnLst>
                                </p:cTn>
                              </p:par>
                              <p:par>
                                <p:cTn id="20" presetID="22" presetClass="entr" presetSubtype="8" fill="hold" nodeType="with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wipe(left)">
                                      <p:cBhvr>
                                        <p:cTn id="22" dur="300"/>
                                        <p:tgtEl>
                                          <p:spTgt spid="28"/>
                                        </p:tgtEl>
                                      </p:cBhvr>
                                    </p:animEffect>
                                  </p:childTnLst>
                                </p:cTn>
                              </p:par>
                              <p:par>
                                <p:cTn id="23" presetID="41" presetClass="entr" presetSubtype="0" fill="hold" grpId="0" nodeType="withEffect">
                                  <p:stCondLst>
                                    <p:cond delay="0"/>
                                  </p:stCondLst>
                                  <p:iterate type="lt">
                                    <p:tmPct val="10000"/>
                                  </p:iterate>
                                  <p:childTnLst>
                                    <p:set>
                                      <p:cBhvr>
                                        <p:cTn id="24" dur="1" fill="hold">
                                          <p:stCondLst>
                                            <p:cond delay="0"/>
                                          </p:stCondLst>
                                        </p:cTn>
                                        <p:tgtEl>
                                          <p:spTgt spid="29"/>
                                        </p:tgtEl>
                                        <p:attrNameLst>
                                          <p:attrName>style.visibility</p:attrName>
                                        </p:attrNameLst>
                                      </p:cBhvr>
                                      <p:to>
                                        <p:strVal val="visible"/>
                                      </p:to>
                                    </p:set>
                                    <p:anim calcmode="lin" valueType="num">
                                      <p:cBhvr>
                                        <p:cTn id="25" dur="500" fill="hold"/>
                                        <p:tgtEl>
                                          <p:spTgt spid="29"/>
                                        </p:tgtEl>
                                        <p:attrNameLst>
                                          <p:attrName>ppt_x</p:attrName>
                                        </p:attrNameLst>
                                      </p:cBhvr>
                                      <p:tavLst>
                                        <p:tav tm="0">
                                          <p:val>
                                            <p:strVal val="#ppt_x"/>
                                          </p:val>
                                        </p:tav>
                                        <p:tav tm="50000">
                                          <p:val>
                                            <p:strVal val="#ppt_x+.1"/>
                                          </p:val>
                                        </p:tav>
                                        <p:tav tm="100000">
                                          <p:val>
                                            <p:strVal val="#ppt_x"/>
                                          </p:val>
                                        </p:tav>
                                      </p:tavLst>
                                    </p:anim>
                                    <p:anim calcmode="lin" valueType="num">
                                      <p:cBhvr>
                                        <p:cTn id="26" dur="500" fill="hold"/>
                                        <p:tgtEl>
                                          <p:spTgt spid="29"/>
                                        </p:tgtEl>
                                        <p:attrNameLst>
                                          <p:attrName>ppt_y</p:attrName>
                                        </p:attrNameLst>
                                      </p:cBhvr>
                                      <p:tavLst>
                                        <p:tav tm="0">
                                          <p:val>
                                            <p:strVal val="#ppt_y"/>
                                          </p:val>
                                        </p:tav>
                                        <p:tav tm="100000">
                                          <p:val>
                                            <p:strVal val="#ppt_y"/>
                                          </p:val>
                                        </p:tav>
                                      </p:tavLst>
                                    </p:anim>
                                    <p:anim calcmode="lin" valueType="num">
                                      <p:cBhvr>
                                        <p:cTn id="27" dur="500" fill="hold"/>
                                        <p:tgtEl>
                                          <p:spTgt spid="29"/>
                                        </p:tgtEl>
                                        <p:attrNameLst>
                                          <p:attrName>ppt_h</p:attrName>
                                        </p:attrNameLst>
                                      </p:cBhvr>
                                      <p:tavLst>
                                        <p:tav tm="0">
                                          <p:val>
                                            <p:strVal val="#ppt_h/10"/>
                                          </p:val>
                                        </p:tav>
                                        <p:tav tm="50000">
                                          <p:val>
                                            <p:strVal val="#ppt_h+.01"/>
                                          </p:val>
                                        </p:tav>
                                        <p:tav tm="100000">
                                          <p:val>
                                            <p:strVal val="#ppt_h"/>
                                          </p:val>
                                        </p:tav>
                                      </p:tavLst>
                                    </p:anim>
                                    <p:anim calcmode="lin" valueType="num">
                                      <p:cBhvr>
                                        <p:cTn id="28" dur="500" fill="hold"/>
                                        <p:tgtEl>
                                          <p:spTgt spid="29"/>
                                        </p:tgtEl>
                                        <p:attrNameLst>
                                          <p:attrName>ppt_w</p:attrName>
                                        </p:attrNameLst>
                                      </p:cBhvr>
                                      <p:tavLst>
                                        <p:tav tm="0">
                                          <p:val>
                                            <p:strVal val="#ppt_w/10"/>
                                          </p:val>
                                        </p:tav>
                                        <p:tav tm="50000">
                                          <p:val>
                                            <p:strVal val="#ppt_w+.01"/>
                                          </p:val>
                                        </p:tav>
                                        <p:tav tm="100000">
                                          <p:val>
                                            <p:strVal val="#ppt_w"/>
                                          </p:val>
                                        </p:tav>
                                      </p:tavLst>
                                    </p:anim>
                                    <p:animEffect transition="in" filter="fade">
                                      <p:cBhvr>
                                        <p:cTn id="29" dur="500" tmFilter="0,0; .5, 1; 1, 1"/>
                                        <p:tgtEl>
                                          <p:spTgt spid="29"/>
                                        </p:tgtEl>
                                      </p:cBhvr>
                                    </p:animEffect>
                                  </p:childTnLst>
                                </p:cTn>
                              </p:par>
                              <p:par>
                                <p:cTn id="30" presetID="22" presetClass="entr" presetSubtype="8" fill="hold" nodeType="withEffect">
                                  <p:stCondLst>
                                    <p:cond delay="0"/>
                                  </p:stCondLst>
                                  <p:childTnLst>
                                    <p:set>
                                      <p:cBhvr>
                                        <p:cTn id="31" dur="1" fill="hold">
                                          <p:stCondLst>
                                            <p:cond delay="0"/>
                                          </p:stCondLst>
                                        </p:cTn>
                                        <p:tgtEl>
                                          <p:spTgt spid="30"/>
                                        </p:tgtEl>
                                        <p:attrNameLst>
                                          <p:attrName>style.visibility</p:attrName>
                                        </p:attrNameLst>
                                      </p:cBhvr>
                                      <p:to>
                                        <p:strVal val="visible"/>
                                      </p:to>
                                    </p:set>
                                    <p:animEffect transition="in" filter="wipe(left)">
                                      <p:cBhvr>
                                        <p:cTn id="32" dur="300"/>
                                        <p:tgtEl>
                                          <p:spTgt spid="30"/>
                                        </p:tgtEl>
                                      </p:cBhvr>
                                    </p:animEffect>
                                  </p:childTnLst>
                                </p:cTn>
                              </p:par>
                              <p:par>
                                <p:cTn id="33" presetID="41" presetClass="entr" presetSubtype="0" fill="hold" grpId="0" nodeType="withEffect">
                                  <p:stCondLst>
                                    <p:cond delay="0"/>
                                  </p:stCondLst>
                                  <p:iterate type="lt">
                                    <p:tmPct val="10000"/>
                                  </p:iterate>
                                  <p:childTnLst>
                                    <p:set>
                                      <p:cBhvr>
                                        <p:cTn id="34" dur="1" fill="hold">
                                          <p:stCondLst>
                                            <p:cond delay="0"/>
                                          </p:stCondLst>
                                        </p:cTn>
                                        <p:tgtEl>
                                          <p:spTgt spid="31"/>
                                        </p:tgtEl>
                                        <p:attrNameLst>
                                          <p:attrName>style.visibility</p:attrName>
                                        </p:attrNameLst>
                                      </p:cBhvr>
                                      <p:to>
                                        <p:strVal val="visible"/>
                                      </p:to>
                                    </p:set>
                                    <p:anim calcmode="lin" valueType="num">
                                      <p:cBhvr>
                                        <p:cTn id="35" dur="500" fill="hold"/>
                                        <p:tgtEl>
                                          <p:spTgt spid="31"/>
                                        </p:tgtEl>
                                        <p:attrNameLst>
                                          <p:attrName>ppt_x</p:attrName>
                                        </p:attrNameLst>
                                      </p:cBhvr>
                                      <p:tavLst>
                                        <p:tav tm="0">
                                          <p:val>
                                            <p:strVal val="#ppt_x"/>
                                          </p:val>
                                        </p:tav>
                                        <p:tav tm="50000">
                                          <p:val>
                                            <p:strVal val="#ppt_x+.1"/>
                                          </p:val>
                                        </p:tav>
                                        <p:tav tm="100000">
                                          <p:val>
                                            <p:strVal val="#ppt_x"/>
                                          </p:val>
                                        </p:tav>
                                      </p:tavLst>
                                    </p:anim>
                                    <p:anim calcmode="lin" valueType="num">
                                      <p:cBhvr>
                                        <p:cTn id="36" dur="500" fill="hold"/>
                                        <p:tgtEl>
                                          <p:spTgt spid="31"/>
                                        </p:tgtEl>
                                        <p:attrNameLst>
                                          <p:attrName>ppt_y</p:attrName>
                                        </p:attrNameLst>
                                      </p:cBhvr>
                                      <p:tavLst>
                                        <p:tav tm="0">
                                          <p:val>
                                            <p:strVal val="#ppt_y"/>
                                          </p:val>
                                        </p:tav>
                                        <p:tav tm="100000">
                                          <p:val>
                                            <p:strVal val="#ppt_y"/>
                                          </p:val>
                                        </p:tav>
                                      </p:tavLst>
                                    </p:anim>
                                    <p:anim calcmode="lin" valueType="num">
                                      <p:cBhvr>
                                        <p:cTn id="37" dur="500" fill="hold"/>
                                        <p:tgtEl>
                                          <p:spTgt spid="31"/>
                                        </p:tgtEl>
                                        <p:attrNameLst>
                                          <p:attrName>ppt_h</p:attrName>
                                        </p:attrNameLst>
                                      </p:cBhvr>
                                      <p:tavLst>
                                        <p:tav tm="0">
                                          <p:val>
                                            <p:strVal val="#ppt_h/10"/>
                                          </p:val>
                                        </p:tav>
                                        <p:tav tm="50000">
                                          <p:val>
                                            <p:strVal val="#ppt_h+.01"/>
                                          </p:val>
                                        </p:tav>
                                        <p:tav tm="100000">
                                          <p:val>
                                            <p:strVal val="#ppt_h"/>
                                          </p:val>
                                        </p:tav>
                                      </p:tavLst>
                                    </p:anim>
                                    <p:anim calcmode="lin" valueType="num">
                                      <p:cBhvr>
                                        <p:cTn id="38" dur="500" fill="hold"/>
                                        <p:tgtEl>
                                          <p:spTgt spid="31"/>
                                        </p:tgtEl>
                                        <p:attrNameLst>
                                          <p:attrName>ppt_w</p:attrName>
                                        </p:attrNameLst>
                                      </p:cBhvr>
                                      <p:tavLst>
                                        <p:tav tm="0">
                                          <p:val>
                                            <p:strVal val="#ppt_w/10"/>
                                          </p:val>
                                        </p:tav>
                                        <p:tav tm="50000">
                                          <p:val>
                                            <p:strVal val="#ppt_w+.01"/>
                                          </p:val>
                                        </p:tav>
                                        <p:tav tm="100000">
                                          <p:val>
                                            <p:strVal val="#ppt_w"/>
                                          </p:val>
                                        </p:tav>
                                      </p:tavLst>
                                    </p:anim>
                                    <p:animEffect transition="in" filter="fade">
                                      <p:cBhvr>
                                        <p:cTn id="39" dur="500" tmFilter="0,0; .5, 1; 1, 1"/>
                                        <p:tgtEl>
                                          <p:spTgt spid="31"/>
                                        </p:tgtEl>
                                      </p:cBhvr>
                                    </p:animEffect>
                                  </p:childTnLst>
                                </p:cTn>
                              </p:par>
                              <p:par>
                                <p:cTn id="40" presetID="22" presetClass="entr" presetSubtype="8" fill="hold" nodeType="withEffect">
                                  <p:stCondLst>
                                    <p:cond delay="0"/>
                                  </p:stCondLst>
                                  <p:childTnLst>
                                    <p:set>
                                      <p:cBhvr>
                                        <p:cTn id="41" dur="1" fill="hold">
                                          <p:stCondLst>
                                            <p:cond delay="0"/>
                                          </p:stCondLst>
                                        </p:cTn>
                                        <p:tgtEl>
                                          <p:spTgt spid="32"/>
                                        </p:tgtEl>
                                        <p:attrNameLst>
                                          <p:attrName>style.visibility</p:attrName>
                                        </p:attrNameLst>
                                      </p:cBhvr>
                                      <p:to>
                                        <p:strVal val="visible"/>
                                      </p:to>
                                    </p:set>
                                    <p:animEffect transition="in" filter="wipe(left)">
                                      <p:cBhvr>
                                        <p:cTn id="42" dur="300"/>
                                        <p:tgtEl>
                                          <p:spTgt spid="32"/>
                                        </p:tgtEl>
                                      </p:cBhvr>
                                    </p:animEffect>
                                  </p:childTnLst>
                                </p:cTn>
                              </p:par>
                              <p:par>
                                <p:cTn id="43" presetID="41" presetClass="entr" presetSubtype="0" fill="hold" grpId="0" nodeType="withEffect">
                                  <p:stCondLst>
                                    <p:cond delay="0"/>
                                  </p:stCondLst>
                                  <p:iterate type="lt">
                                    <p:tmPct val="10000"/>
                                  </p:iterate>
                                  <p:childTnLst>
                                    <p:set>
                                      <p:cBhvr>
                                        <p:cTn id="44" dur="1" fill="hold">
                                          <p:stCondLst>
                                            <p:cond delay="0"/>
                                          </p:stCondLst>
                                        </p:cTn>
                                        <p:tgtEl>
                                          <p:spTgt spid="33"/>
                                        </p:tgtEl>
                                        <p:attrNameLst>
                                          <p:attrName>style.visibility</p:attrName>
                                        </p:attrNameLst>
                                      </p:cBhvr>
                                      <p:to>
                                        <p:strVal val="visible"/>
                                      </p:to>
                                    </p:set>
                                    <p:anim calcmode="lin" valueType="num">
                                      <p:cBhvr>
                                        <p:cTn id="45" dur="500" fill="hold"/>
                                        <p:tgtEl>
                                          <p:spTgt spid="33"/>
                                        </p:tgtEl>
                                        <p:attrNameLst>
                                          <p:attrName>ppt_x</p:attrName>
                                        </p:attrNameLst>
                                      </p:cBhvr>
                                      <p:tavLst>
                                        <p:tav tm="0">
                                          <p:val>
                                            <p:strVal val="#ppt_x"/>
                                          </p:val>
                                        </p:tav>
                                        <p:tav tm="50000">
                                          <p:val>
                                            <p:strVal val="#ppt_x+.1"/>
                                          </p:val>
                                        </p:tav>
                                        <p:tav tm="100000">
                                          <p:val>
                                            <p:strVal val="#ppt_x"/>
                                          </p:val>
                                        </p:tav>
                                      </p:tavLst>
                                    </p:anim>
                                    <p:anim calcmode="lin" valueType="num">
                                      <p:cBhvr>
                                        <p:cTn id="46" dur="500" fill="hold"/>
                                        <p:tgtEl>
                                          <p:spTgt spid="33"/>
                                        </p:tgtEl>
                                        <p:attrNameLst>
                                          <p:attrName>ppt_y</p:attrName>
                                        </p:attrNameLst>
                                      </p:cBhvr>
                                      <p:tavLst>
                                        <p:tav tm="0">
                                          <p:val>
                                            <p:strVal val="#ppt_y"/>
                                          </p:val>
                                        </p:tav>
                                        <p:tav tm="100000">
                                          <p:val>
                                            <p:strVal val="#ppt_y"/>
                                          </p:val>
                                        </p:tav>
                                      </p:tavLst>
                                    </p:anim>
                                    <p:anim calcmode="lin" valueType="num">
                                      <p:cBhvr>
                                        <p:cTn id="47" dur="500" fill="hold"/>
                                        <p:tgtEl>
                                          <p:spTgt spid="33"/>
                                        </p:tgtEl>
                                        <p:attrNameLst>
                                          <p:attrName>ppt_h</p:attrName>
                                        </p:attrNameLst>
                                      </p:cBhvr>
                                      <p:tavLst>
                                        <p:tav tm="0">
                                          <p:val>
                                            <p:strVal val="#ppt_h/10"/>
                                          </p:val>
                                        </p:tav>
                                        <p:tav tm="50000">
                                          <p:val>
                                            <p:strVal val="#ppt_h+.01"/>
                                          </p:val>
                                        </p:tav>
                                        <p:tav tm="100000">
                                          <p:val>
                                            <p:strVal val="#ppt_h"/>
                                          </p:val>
                                        </p:tav>
                                      </p:tavLst>
                                    </p:anim>
                                    <p:anim calcmode="lin" valueType="num">
                                      <p:cBhvr>
                                        <p:cTn id="48" dur="500" fill="hold"/>
                                        <p:tgtEl>
                                          <p:spTgt spid="33"/>
                                        </p:tgtEl>
                                        <p:attrNameLst>
                                          <p:attrName>ppt_w</p:attrName>
                                        </p:attrNameLst>
                                      </p:cBhvr>
                                      <p:tavLst>
                                        <p:tav tm="0">
                                          <p:val>
                                            <p:strVal val="#ppt_w/10"/>
                                          </p:val>
                                        </p:tav>
                                        <p:tav tm="50000">
                                          <p:val>
                                            <p:strVal val="#ppt_w+.01"/>
                                          </p:val>
                                        </p:tav>
                                        <p:tav tm="100000">
                                          <p:val>
                                            <p:strVal val="#ppt_w"/>
                                          </p:val>
                                        </p:tav>
                                      </p:tavLst>
                                    </p:anim>
                                    <p:animEffect transition="in" filter="fade">
                                      <p:cBhvr>
                                        <p:cTn id="49" dur="500" tmFilter="0,0; .5, 1; 1, 1"/>
                                        <p:tgtEl>
                                          <p:spTgt spid="33"/>
                                        </p:tgtEl>
                                      </p:cBhvr>
                                    </p:animEffect>
                                  </p:childTnLst>
                                </p:cTn>
                              </p:par>
                              <p:par>
                                <p:cTn id="50" presetID="22" presetClass="entr" presetSubtype="8" fill="hold" nodeType="with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wipe(left)">
                                      <p:cBhvr>
                                        <p:cTn id="52" dur="300"/>
                                        <p:tgtEl>
                                          <p:spTgt spid="34"/>
                                        </p:tgtEl>
                                      </p:cBhvr>
                                    </p:animEffect>
                                  </p:childTnLst>
                                </p:cTn>
                              </p:par>
                              <p:par>
                                <p:cTn id="53" presetID="22" presetClass="entr" presetSubtype="8" fill="hold" nodeType="withEffect">
                                  <p:stCondLst>
                                    <p:cond delay="0"/>
                                  </p:stCondLst>
                                  <p:childTnLst>
                                    <p:set>
                                      <p:cBhvr>
                                        <p:cTn id="54" dur="1" fill="hold">
                                          <p:stCondLst>
                                            <p:cond delay="0"/>
                                          </p:stCondLst>
                                        </p:cTn>
                                        <p:tgtEl>
                                          <p:spTgt spid="35"/>
                                        </p:tgtEl>
                                        <p:attrNameLst>
                                          <p:attrName>style.visibility</p:attrName>
                                        </p:attrNameLst>
                                      </p:cBhvr>
                                      <p:to>
                                        <p:strVal val="visible"/>
                                      </p:to>
                                    </p:set>
                                    <p:animEffect transition="in" filter="wipe(left)">
                                      <p:cBhvr>
                                        <p:cTn id="55" dur="300"/>
                                        <p:tgtEl>
                                          <p:spTgt spid="35"/>
                                        </p:tgtEl>
                                      </p:cBhvr>
                                    </p:animEffect>
                                  </p:childTnLst>
                                </p:cTn>
                              </p:par>
                            </p:childTnLst>
                          </p:cTn>
                        </p:par>
                        <p:par>
                          <p:cTn id="56" fill="hold">
                            <p:stCondLst>
                              <p:cond delay="800"/>
                            </p:stCondLst>
                            <p:childTnLst>
                              <p:par>
                                <p:cTn id="57" presetID="42" presetClass="entr" presetSubtype="0" fill="hold" grpId="0" nodeType="after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500"/>
                                        <p:tgtEl>
                                          <p:spTgt spid="23"/>
                                        </p:tgtEl>
                                      </p:cBhvr>
                                    </p:animEffect>
                                    <p:anim calcmode="lin" valueType="num">
                                      <p:cBhvr>
                                        <p:cTn id="60" dur="500" fill="hold"/>
                                        <p:tgtEl>
                                          <p:spTgt spid="23"/>
                                        </p:tgtEl>
                                        <p:attrNameLst>
                                          <p:attrName>ppt_x</p:attrName>
                                        </p:attrNameLst>
                                      </p:cBhvr>
                                      <p:tavLst>
                                        <p:tav tm="0">
                                          <p:val>
                                            <p:strVal val="#ppt_x"/>
                                          </p:val>
                                        </p:tav>
                                        <p:tav tm="100000">
                                          <p:val>
                                            <p:strVal val="#ppt_x"/>
                                          </p:val>
                                        </p:tav>
                                      </p:tavLst>
                                    </p:anim>
                                    <p:anim calcmode="lin" valueType="num">
                                      <p:cBhvr>
                                        <p:cTn id="61" dur="500" fill="hold"/>
                                        <p:tgtEl>
                                          <p:spTgt spid="23"/>
                                        </p:tgtEl>
                                        <p:attrNameLst>
                                          <p:attrName>ppt_y</p:attrName>
                                        </p:attrNameLst>
                                      </p:cBhvr>
                                      <p:tavLst>
                                        <p:tav tm="0">
                                          <p:val>
                                            <p:strVal val="#ppt_y+.1"/>
                                          </p:val>
                                        </p:tav>
                                        <p:tav tm="100000">
                                          <p:val>
                                            <p:strVal val="#ppt_y"/>
                                          </p:val>
                                        </p:tav>
                                      </p:tavLst>
                                    </p:anim>
                                  </p:childTnLst>
                                </p:cTn>
                              </p:par>
                              <p:par>
                                <p:cTn id="62" presetID="6" presetClass="entr" presetSubtype="16" fill="hold" nodeType="withEffect">
                                  <p:stCondLst>
                                    <p:cond delay="0"/>
                                  </p:stCondLst>
                                  <p:childTnLst>
                                    <p:set>
                                      <p:cBhvr>
                                        <p:cTn id="63" dur="1" fill="hold">
                                          <p:stCondLst>
                                            <p:cond delay="0"/>
                                          </p:stCondLst>
                                        </p:cTn>
                                        <p:tgtEl>
                                          <p:spTgt spid="9"/>
                                        </p:tgtEl>
                                        <p:attrNameLst>
                                          <p:attrName>style.visibility</p:attrName>
                                        </p:attrNameLst>
                                      </p:cBhvr>
                                      <p:to>
                                        <p:strVal val="visible"/>
                                      </p:to>
                                    </p:set>
                                    <p:animEffect transition="in" filter="circle(in)">
                                      <p:cBhvr>
                                        <p:cTn id="64"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26" grpId="0"/>
      <p:bldP spid="29" grpId="0"/>
      <p:bldP spid="31" grpId="0"/>
      <p:bldP spid="33" grpId="0"/>
      <p:bldP spid="2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ChangeArrowheads="1"/>
          </p:cNvSpPr>
          <p:nvPr/>
        </p:nvSpPr>
        <p:spPr bwMode="auto">
          <a:xfrm>
            <a:off x="3440622" y="30895"/>
            <a:ext cx="2756685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zh-CN" altLang="en-US"/>
          </a:p>
        </p:txBody>
      </p:sp>
      <p:grpSp>
        <p:nvGrpSpPr>
          <p:cNvPr id="19" name="组合 18"/>
          <p:cNvGrpSpPr/>
          <p:nvPr/>
        </p:nvGrpSpPr>
        <p:grpSpPr>
          <a:xfrm>
            <a:off x="5213602" y="1266895"/>
            <a:ext cx="6726538" cy="4968291"/>
            <a:chOff x="5213602" y="1266895"/>
            <a:chExt cx="6726538" cy="4968291"/>
          </a:xfrm>
        </p:grpSpPr>
        <p:graphicFrame>
          <p:nvGraphicFramePr>
            <p:cNvPr id="4" name="对象 3"/>
            <p:cNvGraphicFramePr>
              <a:graphicFrameLocks noChangeAspect="1"/>
            </p:cNvGraphicFramePr>
            <p:nvPr>
              <p:extLst>
                <p:ext uri="{D42A27DB-BD31-4B8C-83A1-F6EECF244321}">
                  <p14:modId xmlns:p14="http://schemas.microsoft.com/office/powerpoint/2010/main" val="3994385539"/>
                </p:ext>
              </p:extLst>
            </p:nvPr>
          </p:nvGraphicFramePr>
          <p:xfrm>
            <a:off x="6118836" y="1266895"/>
            <a:ext cx="4109156" cy="812800"/>
          </p:xfrm>
          <a:graphic>
            <a:graphicData uri="http://schemas.openxmlformats.org/presentationml/2006/ole">
              <mc:AlternateContent xmlns:mc="http://schemas.openxmlformats.org/markup-compatibility/2006">
                <mc:Choice xmlns:v="urn:schemas-microsoft-com:vml" Requires="v">
                  <p:oleObj spid="_x0000_s18667" name="AxMath" r:id="rId5" imgW="1735887" imgH="339926" progId="Equation.AxMath">
                    <p:embed/>
                  </p:oleObj>
                </mc:Choice>
                <mc:Fallback>
                  <p:oleObj name="AxMath" r:id="rId5" imgW="1735887" imgH="339926" progId="Equation.AxMath">
                    <p:embed/>
                    <p:pic>
                      <p:nvPicPr>
                        <p:cNvPr id="0" name="Object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18836" y="1266895"/>
                          <a:ext cx="4109156" cy="812800"/>
                        </a:xfrm>
                        <a:prstGeom prst="rect">
                          <a:avLst/>
                        </a:prstGeom>
                        <a:noFill/>
                      </p:spPr>
                    </p:pic>
                  </p:oleObj>
                </mc:Fallback>
              </mc:AlternateContent>
            </a:graphicData>
          </a:graphic>
        </p:graphicFrame>
        <p:graphicFrame>
          <p:nvGraphicFramePr>
            <p:cNvPr id="6" name="对象 5"/>
            <p:cNvGraphicFramePr>
              <a:graphicFrameLocks noChangeAspect="1"/>
            </p:cNvGraphicFramePr>
            <p:nvPr>
              <p:extLst>
                <p:ext uri="{D42A27DB-BD31-4B8C-83A1-F6EECF244321}">
                  <p14:modId xmlns:p14="http://schemas.microsoft.com/office/powerpoint/2010/main" val="1374770372"/>
                </p:ext>
              </p:extLst>
            </p:nvPr>
          </p:nvGraphicFramePr>
          <p:xfrm>
            <a:off x="6103748" y="1989503"/>
            <a:ext cx="4124244" cy="829457"/>
          </p:xfrm>
          <a:graphic>
            <a:graphicData uri="http://schemas.openxmlformats.org/presentationml/2006/ole">
              <mc:AlternateContent xmlns:mc="http://schemas.openxmlformats.org/markup-compatibility/2006">
                <mc:Choice xmlns:v="urn:schemas-microsoft-com:vml" Requires="v">
                  <p:oleObj spid="_x0000_s18668" name="AxMath" r:id="rId7" imgW="1709071" imgH="339926" progId="Equation.AxMath">
                    <p:embed/>
                  </p:oleObj>
                </mc:Choice>
                <mc:Fallback>
                  <p:oleObj name="AxMath" r:id="rId7" imgW="1709071" imgH="339926" progId="Equation.AxMath">
                    <p:embed/>
                    <p:pic>
                      <p:nvPicPr>
                        <p:cNvPr id="0" name="Object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103748" y="1989503"/>
                          <a:ext cx="4124244" cy="829457"/>
                        </a:xfrm>
                        <a:prstGeom prst="rect">
                          <a:avLst/>
                        </a:prstGeom>
                        <a:noFill/>
                      </p:spPr>
                    </p:pic>
                  </p:oleObj>
                </mc:Fallback>
              </mc:AlternateContent>
            </a:graphicData>
          </a:graphic>
        </p:graphicFrame>
        <p:graphicFrame>
          <p:nvGraphicFramePr>
            <p:cNvPr id="10" name="对象 9"/>
            <p:cNvGraphicFramePr>
              <a:graphicFrameLocks noChangeAspect="1"/>
            </p:cNvGraphicFramePr>
            <p:nvPr>
              <p:extLst>
                <p:ext uri="{D42A27DB-BD31-4B8C-83A1-F6EECF244321}">
                  <p14:modId xmlns:p14="http://schemas.microsoft.com/office/powerpoint/2010/main" val="1806886976"/>
                </p:ext>
              </p:extLst>
            </p:nvPr>
          </p:nvGraphicFramePr>
          <p:xfrm>
            <a:off x="5623805" y="3246347"/>
            <a:ext cx="5635625" cy="471487"/>
          </p:xfrm>
          <a:graphic>
            <a:graphicData uri="http://schemas.openxmlformats.org/presentationml/2006/ole">
              <mc:AlternateContent xmlns:mc="http://schemas.openxmlformats.org/markup-compatibility/2006">
                <mc:Choice xmlns:v="urn:schemas-microsoft-com:vml" Requires="v">
                  <p:oleObj spid="_x0000_s18669" name="AxMath" r:id="rId9" imgW="2891880" imgH="239760" progId="Equation.AxMath">
                    <p:embed/>
                  </p:oleObj>
                </mc:Choice>
                <mc:Fallback>
                  <p:oleObj name="AxMath" r:id="rId9" imgW="2891880" imgH="239760" progId="Equation.AxMath">
                    <p:embed/>
                    <p:pic>
                      <p:nvPicPr>
                        <p:cNvPr id="0" name="Object 5"/>
                        <p:cNvPicPr>
                          <a:picLocks noChangeAspect="1" noChangeArrowheads="1"/>
                        </p:cNvPicPr>
                        <p:nvPr/>
                      </p:nvPicPr>
                      <p:blipFill>
                        <a:blip r:embed="rId10"/>
                        <a:srcRect/>
                        <a:stretch>
                          <a:fillRect/>
                        </a:stretch>
                      </p:blipFill>
                      <p:spPr bwMode="auto">
                        <a:xfrm>
                          <a:off x="5623805" y="3246347"/>
                          <a:ext cx="5635625" cy="471487"/>
                        </a:xfrm>
                        <a:prstGeom prst="rect">
                          <a:avLst/>
                        </a:prstGeom>
                        <a:noFill/>
                      </p:spPr>
                    </p:pic>
                  </p:oleObj>
                </mc:Fallback>
              </mc:AlternateContent>
            </a:graphicData>
          </a:graphic>
        </p:graphicFrame>
        <p:graphicFrame>
          <p:nvGraphicFramePr>
            <p:cNvPr id="11" name="对象 10"/>
            <p:cNvGraphicFramePr>
              <a:graphicFrameLocks noChangeAspect="1"/>
            </p:cNvGraphicFramePr>
            <p:nvPr>
              <p:extLst>
                <p:ext uri="{D42A27DB-BD31-4B8C-83A1-F6EECF244321}">
                  <p14:modId xmlns:p14="http://schemas.microsoft.com/office/powerpoint/2010/main" val="3709475275"/>
                </p:ext>
              </p:extLst>
            </p:nvPr>
          </p:nvGraphicFramePr>
          <p:xfrm>
            <a:off x="10205155" y="3883973"/>
            <a:ext cx="1734985" cy="730704"/>
          </p:xfrm>
          <a:graphic>
            <a:graphicData uri="http://schemas.openxmlformats.org/presentationml/2006/ole">
              <mc:AlternateContent xmlns:mc="http://schemas.openxmlformats.org/markup-compatibility/2006">
                <mc:Choice xmlns:v="urn:schemas-microsoft-com:vml" Requires="v">
                  <p:oleObj spid="_x0000_s18670" name="AxMath" r:id="rId11" imgW="795240" imgH="334800" progId="Equation.AxMath">
                    <p:embed/>
                  </p:oleObj>
                </mc:Choice>
                <mc:Fallback>
                  <p:oleObj name="AxMath" r:id="rId11" imgW="795240" imgH="334800" progId="Equation.AxMath">
                    <p:embed/>
                    <p:pic>
                      <p:nvPicPr>
                        <p:cNvPr id="0" name=""/>
                        <p:cNvPicPr/>
                        <p:nvPr/>
                      </p:nvPicPr>
                      <p:blipFill>
                        <a:blip r:embed="rId12"/>
                        <a:stretch>
                          <a:fillRect/>
                        </a:stretch>
                      </p:blipFill>
                      <p:spPr>
                        <a:xfrm>
                          <a:off x="10205155" y="3883973"/>
                          <a:ext cx="1734985" cy="730704"/>
                        </a:xfrm>
                        <a:prstGeom prst="rect">
                          <a:avLst/>
                        </a:prstGeom>
                      </p:spPr>
                    </p:pic>
                  </p:oleObj>
                </mc:Fallback>
              </mc:AlternateContent>
            </a:graphicData>
          </a:graphic>
        </p:graphicFrame>
        <p:graphicFrame>
          <p:nvGraphicFramePr>
            <p:cNvPr id="13" name="对象 12"/>
            <p:cNvGraphicFramePr>
              <a:graphicFrameLocks noChangeAspect="1"/>
            </p:cNvGraphicFramePr>
            <p:nvPr>
              <p:extLst>
                <p:ext uri="{D42A27DB-BD31-4B8C-83A1-F6EECF244321}">
                  <p14:modId xmlns:p14="http://schemas.microsoft.com/office/powerpoint/2010/main" val="2654923704"/>
                </p:ext>
              </p:extLst>
            </p:nvPr>
          </p:nvGraphicFramePr>
          <p:xfrm>
            <a:off x="5490399" y="3857118"/>
            <a:ext cx="4454157" cy="1021443"/>
          </p:xfrm>
          <a:graphic>
            <a:graphicData uri="http://schemas.openxmlformats.org/presentationml/2006/ole">
              <mc:AlternateContent xmlns:mc="http://schemas.openxmlformats.org/markup-compatibility/2006">
                <mc:Choice xmlns:v="urn:schemas-microsoft-com:vml" Requires="v">
                  <p:oleObj spid="_x0000_s18671" name="AxMath" r:id="rId13" imgW="2126160" imgH="486360" progId="Equation.AxMath">
                    <p:embed/>
                  </p:oleObj>
                </mc:Choice>
                <mc:Fallback>
                  <p:oleObj name="AxMath" r:id="rId13" imgW="2126160" imgH="486360" progId="Equation.AxMath">
                    <p:embed/>
                    <p:pic>
                      <p:nvPicPr>
                        <p:cNvPr id="0" name="Object 7"/>
                        <p:cNvPicPr>
                          <a:picLocks noChangeAspect="1" noChangeArrowheads="1"/>
                        </p:cNvPicPr>
                        <p:nvPr/>
                      </p:nvPicPr>
                      <p:blipFill>
                        <a:blip r:embed="rId14"/>
                        <a:srcRect/>
                        <a:stretch>
                          <a:fillRect/>
                        </a:stretch>
                      </p:blipFill>
                      <p:spPr bwMode="auto">
                        <a:xfrm>
                          <a:off x="5490399" y="3857118"/>
                          <a:ext cx="4454157" cy="1021443"/>
                        </a:xfrm>
                        <a:prstGeom prst="rect">
                          <a:avLst/>
                        </a:prstGeom>
                        <a:noFill/>
                      </p:spPr>
                    </p:pic>
                  </p:oleObj>
                </mc:Fallback>
              </mc:AlternateContent>
            </a:graphicData>
          </a:graphic>
        </p:graphicFrame>
        <p:graphicFrame>
          <p:nvGraphicFramePr>
            <p:cNvPr id="15" name="对象 14"/>
            <p:cNvGraphicFramePr>
              <a:graphicFrameLocks noChangeAspect="1"/>
            </p:cNvGraphicFramePr>
            <p:nvPr>
              <p:extLst>
                <p:ext uri="{D42A27DB-BD31-4B8C-83A1-F6EECF244321}">
                  <p14:modId xmlns:p14="http://schemas.microsoft.com/office/powerpoint/2010/main" val="3257864472"/>
                </p:ext>
              </p:extLst>
            </p:nvPr>
          </p:nvGraphicFramePr>
          <p:xfrm>
            <a:off x="5213602" y="4956979"/>
            <a:ext cx="6456029" cy="1278207"/>
          </p:xfrm>
          <a:graphic>
            <a:graphicData uri="http://schemas.openxmlformats.org/presentationml/2006/ole">
              <mc:AlternateContent xmlns:mc="http://schemas.openxmlformats.org/markup-compatibility/2006">
                <mc:Choice xmlns:v="urn:schemas-microsoft-com:vml" Requires="v">
                  <p:oleObj spid="_x0000_s18672" name="AxMath" r:id="rId15" imgW="2848199" imgH="558989" progId="Equation.AxMath">
                    <p:embed/>
                  </p:oleObj>
                </mc:Choice>
                <mc:Fallback>
                  <p:oleObj name="AxMath" r:id="rId15" imgW="2848199" imgH="558989" progId="Equation.AxMath">
                    <p:embed/>
                    <p:pic>
                      <p:nvPicPr>
                        <p:cNvPr id="0" name="Object 9"/>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213602" y="4956979"/>
                          <a:ext cx="6456029" cy="1278207"/>
                        </a:xfrm>
                        <a:prstGeom prst="rect">
                          <a:avLst/>
                        </a:prstGeom>
                        <a:noFill/>
                      </p:spPr>
                    </p:pic>
                  </p:oleObj>
                </mc:Fallback>
              </mc:AlternateContent>
            </a:graphicData>
          </a:graphic>
        </p:graphicFrame>
      </p:grpSp>
      <p:sp>
        <p:nvSpPr>
          <p:cNvPr id="12" name="矩形 11">
            <a:extLst>
              <a:ext uri="{FF2B5EF4-FFF2-40B4-BE49-F238E27FC236}">
                <a16:creationId xmlns:a16="http://schemas.microsoft.com/office/drawing/2014/main" id="{C3A9B532-8A6E-4525-9E54-CE31A9671361}"/>
              </a:ext>
            </a:extLst>
          </p:cNvPr>
          <p:cNvSpPr/>
          <p:nvPr/>
        </p:nvSpPr>
        <p:spPr>
          <a:xfrm>
            <a:off x="-1" y="6690993"/>
            <a:ext cx="12207499" cy="167008"/>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14" name="文本框 112">
            <a:extLst>
              <a:ext uri="{FF2B5EF4-FFF2-40B4-BE49-F238E27FC236}">
                <a16:creationId xmlns:a16="http://schemas.microsoft.com/office/drawing/2014/main" id="{EBF7E833-BCE1-41B2-873D-355B8AA93460}"/>
              </a:ext>
            </a:extLst>
          </p:cNvPr>
          <p:cNvSpPr txBox="1">
            <a:spLocks noChangeArrowheads="1"/>
          </p:cNvSpPr>
          <p:nvPr/>
        </p:nvSpPr>
        <p:spPr bwMode="auto">
          <a:xfrm>
            <a:off x="3238535" y="6414784"/>
            <a:ext cx="5730426"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9pPr>
          </a:lstStyle>
          <a:p>
            <a:pPr algn="ctr">
              <a:lnSpc>
                <a:spcPct val="100000"/>
              </a:lnSpc>
              <a:spcBef>
                <a:spcPct val="0"/>
              </a:spcBef>
              <a:buNone/>
            </a:pPr>
            <a:r>
              <a:rPr lang="zh-CN" altLang="en-US" sz="1350" dirty="0">
                <a:latin typeface="华文楷体" panose="02010600040101010101" pitchFamily="2" charset="-122"/>
                <a:ea typeface="华文楷体" panose="02010600040101010101" pitchFamily="2" charset="-122"/>
              </a:rPr>
              <a:t>全国核电子学与核探测技术学术年会</a:t>
            </a:r>
            <a:endParaRPr lang="en-US" altLang="zh-CN" sz="1350" dirty="0">
              <a:latin typeface="华文楷体" panose="02010600040101010101" pitchFamily="2" charset="-122"/>
              <a:ea typeface="华文楷体" panose="02010600040101010101" pitchFamily="2" charset="-122"/>
            </a:endParaRPr>
          </a:p>
        </p:txBody>
      </p:sp>
      <p:sp>
        <p:nvSpPr>
          <p:cNvPr id="26" name="文本框 25"/>
          <p:cNvSpPr txBox="1"/>
          <p:nvPr/>
        </p:nvSpPr>
        <p:spPr>
          <a:xfrm>
            <a:off x="1002496" y="250499"/>
            <a:ext cx="2029651" cy="400110"/>
          </a:xfrm>
          <a:prstGeom prst="rect">
            <a:avLst/>
          </a:prstGeom>
          <a:noFill/>
        </p:spPr>
        <p:txBody>
          <a:bodyPr wrap="square" lIns="91440" tIns="45720" rIns="91440" bIns="45720" rtlCol="0">
            <a:spAutoFit/>
          </a:bodyPr>
          <a:lstStyle/>
          <a:p>
            <a:r>
              <a:rPr lang="zh-CN" altLang="en-US" sz="2000" b="1" dirty="0" smtClean="0">
                <a:solidFill>
                  <a:srgbClr val="1B4367">
                    <a:alpha val="30000"/>
                  </a:srgbClr>
                </a:solidFill>
                <a:latin typeface="黑体" panose="02010609060101010101" pitchFamily="49" charset="-122"/>
                <a:ea typeface="黑体" panose="02010609060101010101" pitchFamily="49" charset="-122"/>
                <a:cs typeface="+mn-ea"/>
                <a:sym typeface="+mn-lt"/>
              </a:rPr>
              <a:t>研究背景及意义</a:t>
            </a:r>
            <a:endParaRPr lang="zh-CN" altLang="en-US" sz="2000" b="1" dirty="0">
              <a:solidFill>
                <a:srgbClr val="1B4367">
                  <a:alpha val="30000"/>
                </a:srgbClr>
              </a:solidFill>
              <a:latin typeface="黑体" panose="02010609060101010101" pitchFamily="49" charset="-122"/>
              <a:ea typeface="黑体" panose="02010609060101010101" pitchFamily="49" charset="-122"/>
              <a:cs typeface="+mn-ea"/>
              <a:sym typeface="+mn-lt"/>
            </a:endParaRPr>
          </a:p>
        </p:txBody>
      </p:sp>
      <p:cxnSp>
        <p:nvCxnSpPr>
          <p:cNvPr id="27" name="直接连接符 26"/>
          <p:cNvCxnSpPr/>
          <p:nvPr/>
        </p:nvCxnSpPr>
        <p:spPr>
          <a:xfrm>
            <a:off x="1032638" y="876556"/>
            <a:ext cx="640345" cy="0"/>
          </a:xfrm>
          <a:prstGeom prst="line">
            <a:avLst/>
          </a:prstGeom>
          <a:ln w="9525">
            <a:solidFill>
              <a:srgbClr val="1B4367"/>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a:off x="0" y="494590"/>
            <a:ext cx="1032638" cy="0"/>
          </a:xfrm>
          <a:prstGeom prst="line">
            <a:avLst/>
          </a:prstGeom>
          <a:ln w="38100">
            <a:solidFill>
              <a:srgbClr val="1B4367"/>
            </a:solidFill>
            <a:prstDash val="solid"/>
          </a:ln>
        </p:spPr>
        <p:style>
          <a:lnRef idx="1">
            <a:schemeClr val="accent1"/>
          </a:lnRef>
          <a:fillRef idx="0">
            <a:schemeClr val="accent1"/>
          </a:fillRef>
          <a:effectRef idx="0">
            <a:schemeClr val="accent1"/>
          </a:effectRef>
          <a:fontRef idx="minor">
            <a:schemeClr val="tx1"/>
          </a:fontRef>
        </p:style>
      </p:cxnSp>
      <p:sp>
        <p:nvSpPr>
          <p:cNvPr id="29" name="文本框 15"/>
          <p:cNvSpPr txBox="1"/>
          <p:nvPr/>
        </p:nvSpPr>
        <p:spPr>
          <a:xfrm>
            <a:off x="4299005" y="177484"/>
            <a:ext cx="2417939" cy="584775"/>
          </a:xfrm>
          <a:prstGeom prst="rect">
            <a:avLst/>
          </a:prstGeom>
          <a:noFill/>
        </p:spPr>
        <p:txBody>
          <a:bodyPr wrap="square" lIns="91440" tIns="45720" rIns="91440" bIns="45720" rtlCol="0">
            <a:spAutoFit/>
          </a:bodyPr>
          <a:lstStyle/>
          <a:p>
            <a:r>
              <a:rPr lang="zh-CN" altLang="en-US" sz="3200" b="1" dirty="0" smtClean="0">
                <a:solidFill>
                  <a:srgbClr val="1B4367"/>
                </a:solidFill>
                <a:latin typeface="黑体" panose="02010609060101010101" pitchFamily="49" charset="-122"/>
                <a:ea typeface="黑体" panose="02010609060101010101" pitchFamily="49" charset="-122"/>
                <a:cs typeface="+mn-ea"/>
                <a:sym typeface="+mn-lt"/>
              </a:rPr>
              <a:t>原理与实现</a:t>
            </a:r>
            <a:endParaRPr lang="zh-CN" altLang="en-US" sz="3200" b="1" dirty="0">
              <a:solidFill>
                <a:srgbClr val="1B4367"/>
              </a:solidFill>
              <a:latin typeface="黑体" panose="02010609060101010101" pitchFamily="49" charset="-122"/>
              <a:ea typeface="黑体" panose="02010609060101010101" pitchFamily="49" charset="-122"/>
              <a:cs typeface="+mn-ea"/>
              <a:sym typeface="+mn-lt"/>
            </a:endParaRPr>
          </a:p>
        </p:txBody>
      </p:sp>
      <p:cxnSp>
        <p:nvCxnSpPr>
          <p:cNvPr id="30" name="直接连接符 29"/>
          <p:cNvCxnSpPr/>
          <p:nvPr/>
        </p:nvCxnSpPr>
        <p:spPr>
          <a:xfrm>
            <a:off x="2938968" y="494590"/>
            <a:ext cx="1255345" cy="0"/>
          </a:xfrm>
          <a:prstGeom prst="line">
            <a:avLst/>
          </a:prstGeom>
          <a:ln w="38100">
            <a:solidFill>
              <a:srgbClr val="1B4367"/>
            </a:solidFill>
            <a:prstDash val="sysDash"/>
          </a:ln>
        </p:spPr>
        <p:style>
          <a:lnRef idx="1">
            <a:schemeClr val="accent1"/>
          </a:lnRef>
          <a:fillRef idx="0">
            <a:schemeClr val="accent1"/>
          </a:fillRef>
          <a:effectRef idx="0">
            <a:schemeClr val="accent1"/>
          </a:effectRef>
          <a:fontRef idx="minor">
            <a:schemeClr val="tx1"/>
          </a:fontRef>
        </p:style>
      </p:cxnSp>
      <p:sp>
        <p:nvSpPr>
          <p:cNvPr id="31" name="文本框 15"/>
          <p:cNvSpPr txBox="1"/>
          <p:nvPr/>
        </p:nvSpPr>
        <p:spPr>
          <a:xfrm>
            <a:off x="7733337" y="269817"/>
            <a:ext cx="1302354" cy="400110"/>
          </a:xfrm>
          <a:prstGeom prst="rect">
            <a:avLst/>
          </a:prstGeom>
          <a:noFill/>
        </p:spPr>
        <p:txBody>
          <a:bodyPr wrap="square" lIns="91440" tIns="45720" rIns="91440" bIns="45720" rtlCol="0">
            <a:spAutoFit/>
          </a:bodyPr>
          <a:lstStyle/>
          <a:p>
            <a:r>
              <a:rPr lang="zh-CN" altLang="en-US" sz="2000" b="1" dirty="0" smtClean="0">
                <a:solidFill>
                  <a:srgbClr val="1B4367">
                    <a:alpha val="30000"/>
                  </a:srgbClr>
                </a:solidFill>
                <a:latin typeface="黑体" panose="02010609060101010101" pitchFamily="49" charset="-122"/>
                <a:ea typeface="黑体" panose="02010609060101010101" pitchFamily="49" charset="-122"/>
                <a:cs typeface="+mn-ea"/>
                <a:sym typeface="+mn-lt"/>
              </a:rPr>
              <a:t>测试分析</a:t>
            </a:r>
            <a:endParaRPr lang="zh-CN" altLang="en-US" sz="2000" b="1" dirty="0">
              <a:solidFill>
                <a:srgbClr val="1B4367">
                  <a:alpha val="30000"/>
                </a:srgbClr>
              </a:solidFill>
              <a:latin typeface="黑体" panose="02010609060101010101" pitchFamily="49" charset="-122"/>
              <a:ea typeface="黑体" panose="02010609060101010101" pitchFamily="49" charset="-122"/>
              <a:cs typeface="+mn-ea"/>
              <a:sym typeface="+mn-lt"/>
            </a:endParaRPr>
          </a:p>
        </p:txBody>
      </p:sp>
      <p:cxnSp>
        <p:nvCxnSpPr>
          <p:cNvPr id="32" name="直接连接符 31"/>
          <p:cNvCxnSpPr/>
          <p:nvPr/>
        </p:nvCxnSpPr>
        <p:spPr>
          <a:xfrm>
            <a:off x="6579126" y="494590"/>
            <a:ext cx="1154211" cy="0"/>
          </a:xfrm>
          <a:prstGeom prst="line">
            <a:avLst/>
          </a:prstGeom>
          <a:ln w="38100">
            <a:solidFill>
              <a:srgbClr val="1B4367"/>
            </a:solidFill>
            <a:prstDash val="sysDash"/>
          </a:ln>
        </p:spPr>
        <p:style>
          <a:lnRef idx="1">
            <a:schemeClr val="accent1"/>
          </a:lnRef>
          <a:fillRef idx="0">
            <a:schemeClr val="accent1"/>
          </a:fillRef>
          <a:effectRef idx="0">
            <a:schemeClr val="accent1"/>
          </a:effectRef>
          <a:fontRef idx="minor">
            <a:schemeClr val="tx1"/>
          </a:fontRef>
        </p:style>
      </p:cxnSp>
      <p:sp>
        <p:nvSpPr>
          <p:cNvPr id="47" name="文本框 15"/>
          <p:cNvSpPr txBox="1"/>
          <p:nvPr/>
        </p:nvSpPr>
        <p:spPr>
          <a:xfrm>
            <a:off x="9497936" y="269817"/>
            <a:ext cx="1216732" cy="400110"/>
          </a:xfrm>
          <a:prstGeom prst="rect">
            <a:avLst/>
          </a:prstGeom>
          <a:noFill/>
        </p:spPr>
        <p:txBody>
          <a:bodyPr wrap="square" lIns="91440" tIns="45720" rIns="91440" bIns="45720" rtlCol="0">
            <a:spAutoFit/>
          </a:bodyPr>
          <a:lstStyle/>
          <a:p>
            <a:r>
              <a:rPr lang="zh-CN" altLang="en-US" sz="2000" b="1" dirty="0" smtClean="0">
                <a:solidFill>
                  <a:srgbClr val="1B4367">
                    <a:alpha val="30000"/>
                  </a:srgbClr>
                </a:solidFill>
                <a:latin typeface="黑体" panose="02010609060101010101" pitchFamily="49" charset="-122"/>
                <a:ea typeface="黑体" panose="02010609060101010101" pitchFamily="49" charset="-122"/>
                <a:cs typeface="+mn-ea"/>
                <a:sym typeface="+mn-lt"/>
              </a:rPr>
              <a:t>结果讨论</a:t>
            </a:r>
            <a:endParaRPr lang="zh-CN" altLang="en-US" sz="2000" b="1" dirty="0">
              <a:solidFill>
                <a:srgbClr val="1B4367">
                  <a:alpha val="30000"/>
                </a:srgbClr>
              </a:solidFill>
              <a:latin typeface="黑体" panose="02010609060101010101" pitchFamily="49" charset="-122"/>
              <a:ea typeface="黑体" panose="02010609060101010101" pitchFamily="49" charset="-122"/>
              <a:cs typeface="+mn-ea"/>
              <a:sym typeface="+mn-lt"/>
            </a:endParaRPr>
          </a:p>
        </p:txBody>
      </p:sp>
      <p:cxnSp>
        <p:nvCxnSpPr>
          <p:cNvPr id="48" name="直接连接符 47"/>
          <p:cNvCxnSpPr/>
          <p:nvPr/>
        </p:nvCxnSpPr>
        <p:spPr>
          <a:xfrm>
            <a:off x="8949296" y="494590"/>
            <a:ext cx="548640" cy="0"/>
          </a:xfrm>
          <a:prstGeom prst="line">
            <a:avLst/>
          </a:prstGeom>
          <a:ln w="38100">
            <a:solidFill>
              <a:srgbClr val="1B4367"/>
            </a:solidFill>
            <a:prstDash val="sysDash"/>
          </a:ln>
        </p:spPr>
        <p:style>
          <a:lnRef idx="1">
            <a:schemeClr val="accent1"/>
          </a:lnRef>
          <a:fillRef idx="0">
            <a:schemeClr val="accent1"/>
          </a:fillRef>
          <a:effectRef idx="0">
            <a:schemeClr val="accent1"/>
          </a:effectRef>
          <a:fontRef idx="minor">
            <a:schemeClr val="tx1"/>
          </a:fontRef>
        </p:style>
      </p:cxnSp>
      <p:cxnSp>
        <p:nvCxnSpPr>
          <p:cNvPr id="49" name="直接连接符 48"/>
          <p:cNvCxnSpPr/>
          <p:nvPr/>
        </p:nvCxnSpPr>
        <p:spPr>
          <a:xfrm>
            <a:off x="10714668" y="494590"/>
            <a:ext cx="1492831" cy="0"/>
          </a:xfrm>
          <a:prstGeom prst="line">
            <a:avLst/>
          </a:prstGeom>
          <a:ln w="38100">
            <a:solidFill>
              <a:srgbClr val="1B4367"/>
            </a:solidFill>
            <a:prstDash val="dashDot"/>
          </a:ln>
        </p:spPr>
        <p:style>
          <a:lnRef idx="1">
            <a:schemeClr val="accent1"/>
          </a:lnRef>
          <a:fillRef idx="0">
            <a:schemeClr val="accent1"/>
          </a:fillRef>
          <a:effectRef idx="0">
            <a:schemeClr val="accent1"/>
          </a:effectRef>
          <a:fontRef idx="minor">
            <a:schemeClr val="tx1"/>
          </a:fontRef>
        </p:style>
      </p:cxnSp>
      <p:pic>
        <p:nvPicPr>
          <p:cNvPr id="50" name="图片 49"/>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127691" y="51020"/>
            <a:ext cx="885404" cy="885404"/>
          </a:xfrm>
          <a:prstGeom prst="rect">
            <a:avLst/>
          </a:prstGeom>
        </p:spPr>
      </p:pic>
      <p:sp>
        <p:nvSpPr>
          <p:cNvPr id="51" name="矩形 50"/>
          <p:cNvSpPr/>
          <p:nvPr/>
        </p:nvSpPr>
        <p:spPr>
          <a:xfrm>
            <a:off x="395802" y="1076931"/>
            <a:ext cx="4615543" cy="5139869"/>
          </a:xfrm>
          <a:prstGeom prst="rect">
            <a:avLst/>
          </a:prstGeom>
        </p:spPr>
        <p:txBody>
          <a:bodyPr wrap="square">
            <a:spAutoFit/>
          </a:bodyPr>
          <a:lstStyle/>
          <a:p>
            <a:pPr>
              <a:spcBef>
                <a:spcPts val="600"/>
              </a:spcBef>
              <a:spcAft>
                <a:spcPts val="600"/>
              </a:spcAft>
            </a:pPr>
            <a:r>
              <a:rPr lang="zh-CN" altLang="en-US" sz="2400" b="1" dirty="0">
                <a:solidFill>
                  <a:srgbClr val="1B4367"/>
                </a:solidFill>
                <a:cs typeface="+mn-ea"/>
              </a:rPr>
              <a:t>数字</a:t>
            </a:r>
            <a:r>
              <a:rPr lang="zh-CN" altLang="en-US" sz="2400" b="1" dirty="0" smtClean="0">
                <a:solidFill>
                  <a:srgbClr val="1B4367"/>
                </a:solidFill>
                <a:cs typeface="+mn-ea"/>
              </a:rPr>
              <a:t>恒比定时</a:t>
            </a:r>
            <a:r>
              <a:rPr lang="en-US" altLang="zh-CN" sz="2400" b="1" dirty="0" smtClean="0">
                <a:solidFill>
                  <a:srgbClr val="1B4367"/>
                </a:solidFill>
                <a:cs typeface="+mn-ea"/>
              </a:rPr>
              <a:t>(DCFD)</a:t>
            </a:r>
            <a:r>
              <a:rPr lang="zh-CN" altLang="zh-CN" sz="2400" b="1" dirty="0" smtClean="0">
                <a:solidFill>
                  <a:srgbClr val="1B4367"/>
                </a:solidFill>
                <a:cs typeface="+mn-ea"/>
              </a:rPr>
              <a:t>：</a:t>
            </a:r>
            <a:endParaRPr lang="en-US" altLang="zh-CN" sz="2400" b="1" dirty="0" smtClean="0">
              <a:solidFill>
                <a:srgbClr val="1B4367"/>
              </a:solidFill>
              <a:cs typeface="+mn-ea"/>
            </a:endParaRPr>
          </a:p>
          <a:p>
            <a:pPr>
              <a:spcBef>
                <a:spcPts val="600"/>
              </a:spcBef>
              <a:spcAft>
                <a:spcPts val="600"/>
              </a:spcAft>
            </a:pPr>
            <a:r>
              <a:rPr lang="zh-CN" altLang="zh-CN" sz="2400" b="1" dirty="0" smtClean="0">
                <a:solidFill>
                  <a:srgbClr val="1B4367"/>
                </a:solidFill>
                <a:cs typeface="+mn-ea"/>
              </a:rPr>
              <a:t>输入的脉冲</a:t>
            </a:r>
            <a:r>
              <a:rPr lang="zh-CN" altLang="zh-CN" sz="2400" b="1" dirty="0">
                <a:solidFill>
                  <a:srgbClr val="1B4367"/>
                </a:solidFill>
                <a:cs typeface="+mn-ea"/>
              </a:rPr>
              <a:t>信号分为两路</a:t>
            </a:r>
            <a:r>
              <a:rPr lang="zh-CN" altLang="zh-CN" sz="2400" b="1" dirty="0" smtClean="0">
                <a:solidFill>
                  <a:srgbClr val="1B4367"/>
                </a:solidFill>
                <a:cs typeface="+mn-ea"/>
              </a:rPr>
              <a:t>：</a:t>
            </a:r>
            <a:endParaRPr lang="en-US" altLang="zh-CN" sz="2400" b="1" dirty="0" smtClean="0">
              <a:solidFill>
                <a:srgbClr val="1B4367"/>
              </a:solidFill>
              <a:cs typeface="+mn-ea"/>
            </a:endParaRPr>
          </a:p>
          <a:p>
            <a:pPr marL="342900" indent="-342900">
              <a:spcBef>
                <a:spcPts val="600"/>
              </a:spcBef>
              <a:spcAft>
                <a:spcPts val="600"/>
              </a:spcAft>
              <a:buFont typeface="Wingdings" panose="05000000000000000000" pitchFamily="2" charset="2"/>
              <a:buChar char="Ø"/>
            </a:pPr>
            <a:r>
              <a:rPr lang="zh-CN" altLang="en-US" sz="2400" b="1" dirty="0" smtClean="0">
                <a:solidFill>
                  <a:srgbClr val="1B4367"/>
                </a:solidFill>
                <a:cs typeface="+mn-ea"/>
              </a:rPr>
              <a:t>一路</a:t>
            </a:r>
            <a:r>
              <a:rPr lang="zh-CN" altLang="en-US" sz="2400" b="1" dirty="0">
                <a:solidFill>
                  <a:srgbClr val="1B4367"/>
                </a:solidFill>
                <a:cs typeface="+mn-ea"/>
              </a:rPr>
              <a:t>经</a:t>
            </a:r>
            <a:r>
              <a:rPr lang="zh-CN" altLang="en-US" sz="2400" b="1" dirty="0" smtClean="0">
                <a:solidFill>
                  <a:srgbClr val="1B4367"/>
                </a:solidFill>
                <a:cs typeface="+mn-ea"/>
              </a:rPr>
              <a:t>延迟延迟</a:t>
            </a:r>
            <a:r>
              <a:rPr lang="zh-CN" altLang="en-US" sz="2400" b="1" dirty="0">
                <a:solidFill>
                  <a:srgbClr val="1B4367"/>
                </a:solidFill>
                <a:cs typeface="+mn-ea"/>
              </a:rPr>
              <a:t>加</a:t>
            </a:r>
            <a:r>
              <a:rPr lang="zh-CN" altLang="en-US" sz="2400" b="1" dirty="0" smtClean="0">
                <a:solidFill>
                  <a:srgbClr val="1B4367"/>
                </a:solidFill>
                <a:cs typeface="+mn-ea"/>
              </a:rPr>
              <a:t>于比较逻辑的输入 </a:t>
            </a:r>
            <a:r>
              <a:rPr lang="zh-CN" altLang="en-US" sz="2400" b="1" dirty="0">
                <a:solidFill>
                  <a:srgbClr val="1B4367"/>
                </a:solidFill>
                <a:cs typeface="+mn-ea"/>
              </a:rPr>
              <a:t>端</a:t>
            </a:r>
            <a:r>
              <a:rPr lang="zh-CN" altLang="en-US" sz="2400" b="1" dirty="0" smtClean="0">
                <a:solidFill>
                  <a:srgbClr val="1B4367"/>
                </a:solidFill>
                <a:cs typeface="+mn-ea"/>
              </a:rPr>
              <a:t>，</a:t>
            </a:r>
            <a:endParaRPr lang="en-US" altLang="zh-CN" sz="2400" b="1" dirty="0" smtClean="0">
              <a:solidFill>
                <a:srgbClr val="1B4367"/>
              </a:solidFill>
              <a:cs typeface="+mn-ea"/>
            </a:endParaRPr>
          </a:p>
          <a:p>
            <a:pPr marL="342900" indent="-342900">
              <a:spcBef>
                <a:spcPts val="600"/>
              </a:spcBef>
              <a:spcAft>
                <a:spcPts val="600"/>
              </a:spcAft>
              <a:buFont typeface="Wingdings" panose="05000000000000000000" pitchFamily="2" charset="2"/>
              <a:buChar char="Ø"/>
            </a:pPr>
            <a:r>
              <a:rPr lang="zh-CN" altLang="en-US" sz="2400" b="1" dirty="0" smtClean="0">
                <a:solidFill>
                  <a:srgbClr val="1B4367"/>
                </a:solidFill>
                <a:cs typeface="+mn-ea"/>
              </a:rPr>
              <a:t>一路</a:t>
            </a:r>
            <a:r>
              <a:rPr lang="zh-CN" altLang="en-US" sz="2400" b="1" dirty="0">
                <a:solidFill>
                  <a:srgbClr val="1B4367"/>
                </a:solidFill>
                <a:cs typeface="+mn-ea"/>
              </a:rPr>
              <a:t>经</a:t>
            </a:r>
            <a:r>
              <a:rPr lang="zh-CN" altLang="en-US" sz="2400" b="1" dirty="0" smtClean="0">
                <a:solidFill>
                  <a:srgbClr val="1B4367"/>
                </a:solidFill>
                <a:cs typeface="+mn-ea"/>
              </a:rPr>
              <a:t>衰减加于</a:t>
            </a:r>
            <a:r>
              <a:rPr lang="zh-CN" altLang="en-US" sz="2400" b="1" dirty="0">
                <a:solidFill>
                  <a:srgbClr val="1B4367"/>
                </a:solidFill>
                <a:cs typeface="+mn-ea"/>
              </a:rPr>
              <a:t>同一</a:t>
            </a:r>
            <a:r>
              <a:rPr lang="zh-CN" altLang="en-US" sz="2400" b="1" dirty="0" smtClean="0">
                <a:solidFill>
                  <a:srgbClr val="1B4367"/>
                </a:solidFill>
                <a:cs typeface="+mn-ea"/>
              </a:rPr>
              <a:t>比较逻辑的另一输入</a:t>
            </a:r>
            <a:r>
              <a:rPr lang="zh-CN" altLang="en-US" sz="2400" b="1" dirty="0">
                <a:solidFill>
                  <a:srgbClr val="1B4367"/>
                </a:solidFill>
                <a:cs typeface="+mn-ea"/>
              </a:rPr>
              <a:t>端</a:t>
            </a:r>
            <a:r>
              <a:rPr lang="zh-CN" altLang="en-US" sz="2400" b="1" dirty="0" smtClean="0">
                <a:solidFill>
                  <a:srgbClr val="1B4367"/>
                </a:solidFill>
                <a:cs typeface="+mn-ea"/>
              </a:rPr>
              <a:t>，</a:t>
            </a:r>
            <a:endParaRPr lang="en-US" altLang="zh-CN" sz="2400" b="1" dirty="0" smtClean="0">
              <a:solidFill>
                <a:srgbClr val="1B4367"/>
              </a:solidFill>
              <a:cs typeface="+mn-ea"/>
            </a:endParaRPr>
          </a:p>
          <a:p>
            <a:pPr marL="342900" indent="-342900">
              <a:lnSpc>
                <a:spcPct val="120000"/>
              </a:lnSpc>
              <a:spcBef>
                <a:spcPts val="600"/>
              </a:spcBef>
              <a:spcAft>
                <a:spcPts val="600"/>
              </a:spcAft>
              <a:buFont typeface="Wingdings" panose="05000000000000000000" pitchFamily="2" charset="2"/>
              <a:buChar char="Ø"/>
            </a:pPr>
            <a:r>
              <a:rPr lang="zh-CN" altLang="en-US" sz="2400" b="1" dirty="0" smtClean="0">
                <a:solidFill>
                  <a:srgbClr val="1B4367"/>
                </a:solidFill>
                <a:cs typeface="+mn-ea"/>
              </a:rPr>
              <a:t>比较器</a:t>
            </a:r>
            <a:r>
              <a:rPr lang="zh-CN" altLang="en-US" sz="2400" b="1" dirty="0">
                <a:solidFill>
                  <a:srgbClr val="1B4367"/>
                </a:solidFill>
                <a:cs typeface="+mn-ea"/>
              </a:rPr>
              <a:t>的转态发生于两输入端之 信号的相对大小改变的时刻，而且转态的时点</a:t>
            </a:r>
            <a:r>
              <a:rPr lang="zh-CN" altLang="en-US" sz="2400" b="1" dirty="0" smtClean="0">
                <a:solidFill>
                  <a:srgbClr val="1B4367"/>
                </a:solidFill>
                <a:cs typeface="+mn-ea"/>
              </a:rPr>
              <a:t>不受原始</a:t>
            </a:r>
            <a:r>
              <a:rPr lang="zh-CN" altLang="en-US" sz="2400" b="1" dirty="0">
                <a:solidFill>
                  <a:srgbClr val="1B4367"/>
                </a:solidFill>
                <a:cs typeface="+mn-ea"/>
              </a:rPr>
              <a:t>输入信号</a:t>
            </a:r>
            <a:r>
              <a:rPr lang="zh-CN" altLang="en-US" sz="2400" b="1" dirty="0" smtClean="0">
                <a:solidFill>
                  <a:srgbClr val="1B4367"/>
                </a:solidFill>
                <a:cs typeface="+mn-ea"/>
              </a:rPr>
              <a:t>振的</a:t>
            </a:r>
            <a:r>
              <a:rPr lang="zh-CN" altLang="en-US" sz="2400" b="1" dirty="0">
                <a:solidFill>
                  <a:srgbClr val="1B4367"/>
                </a:solidFill>
                <a:cs typeface="+mn-ea"/>
              </a:rPr>
              <a:t>影响， 始终</a:t>
            </a:r>
            <a:r>
              <a:rPr lang="zh-CN" altLang="en-US" sz="2400" b="1" dirty="0" smtClean="0">
                <a:solidFill>
                  <a:srgbClr val="1B4367"/>
                </a:solidFill>
                <a:cs typeface="+mn-ea"/>
              </a:rPr>
              <a:t>保持固定</a:t>
            </a:r>
            <a:r>
              <a:rPr lang="zh-CN" altLang="en-US" sz="2400" b="1" dirty="0">
                <a:solidFill>
                  <a:srgbClr val="1B4367"/>
                </a:solidFill>
                <a:cs typeface="+mn-ea"/>
              </a:rPr>
              <a:t>高度比例时发生。</a:t>
            </a:r>
          </a:p>
        </p:txBody>
      </p:sp>
      <p:pic>
        <p:nvPicPr>
          <p:cNvPr id="52" name="Picture 6"/>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213602" y="1352469"/>
            <a:ext cx="6726538" cy="49277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TextBox 1210"/>
          <p:cNvSpPr/>
          <p:nvPr/>
        </p:nvSpPr>
        <p:spPr>
          <a:xfrm>
            <a:off x="3528802" y="720513"/>
            <a:ext cx="3958344" cy="461665"/>
          </a:xfrm>
          <a:prstGeom prst="rect">
            <a:avLst/>
          </a:prstGeom>
          <a:noFill/>
          <a:ln w="9525">
            <a:noFill/>
            <a:miter/>
          </a:ln>
          <a:extLst>
            <a:ext uri="{909E8E84-426E-40DD-AFC4-6F175D3DCCD1}">
              <a14:hiddenFill xmlns:a14="http://schemas.microsoft.com/office/drawing/2010/main">
                <a:solidFill>
                  <a:srgbClr val="5CA0B4"/>
                </a:solidFill>
              </a14:hiddenFill>
            </a:ext>
          </a:extLst>
        </p:spPr>
        <p:txBody>
          <a:bodyPr wrap="square" lIns="91440" tIns="45720" rIns="91440" bIns="45720">
            <a:spAutoFit/>
          </a:bodyPr>
          <a:lstStyle/>
          <a:p>
            <a:pPr lvl="0"/>
            <a:r>
              <a:rPr lang="zh-CN" altLang="en-US" sz="2400" b="1" dirty="0" smtClean="0">
                <a:solidFill>
                  <a:srgbClr val="1B4367"/>
                </a:solidFill>
                <a:latin typeface="黑体" panose="02010609060101010101" pitchFamily="49" charset="-122"/>
                <a:ea typeface="黑体" panose="02010609060101010101" pitchFamily="49" charset="-122"/>
                <a:cs typeface="+mn-ea"/>
                <a:sym typeface="+mn-lt"/>
              </a:rPr>
              <a:t>慢</a:t>
            </a:r>
            <a:r>
              <a:rPr lang="zh-CN" altLang="en-US" sz="2400" b="1" dirty="0">
                <a:solidFill>
                  <a:srgbClr val="1B4367"/>
                </a:solidFill>
                <a:latin typeface="黑体" panose="02010609060101010101" pitchFamily="49" charset="-122"/>
                <a:ea typeface="黑体" panose="02010609060101010101" pitchFamily="49" charset="-122"/>
                <a:cs typeface="+mn-ea"/>
                <a:sym typeface="+mn-lt"/>
              </a:rPr>
              <a:t>通道</a:t>
            </a:r>
            <a:r>
              <a:rPr lang="en-US" altLang="zh-CN" sz="2400" b="1" dirty="0">
                <a:solidFill>
                  <a:srgbClr val="1B4367"/>
                </a:solidFill>
                <a:latin typeface="黑体" panose="02010609060101010101" pitchFamily="49" charset="-122"/>
                <a:ea typeface="黑体" panose="02010609060101010101" pitchFamily="49" charset="-122"/>
                <a:cs typeface="+mn-ea"/>
                <a:sym typeface="+mn-lt"/>
              </a:rPr>
              <a:t>—</a:t>
            </a:r>
            <a:r>
              <a:rPr lang="zh-CN" altLang="en-US" sz="2400" b="1" dirty="0">
                <a:solidFill>
                  <a:srgbClr val="1B4367"/>
                </a:solidFill>
                <a:latin typeface="黑体" panose="02010609060101010101" pitchFamily="49" charset="-122"/>
                <a:ea typeface="黑体" panose="02010609060101010101" pitchFamily="49" charset="-122"/>
                <a:cs typeface="+mn-ea"/>
                <a:sym typeface="+mn-lt"/>
              </a:rPr>
              <a:t>积分窗口信号</a:t>
            </a:r>
            <a:r>
              <a:rPr lang="zh-CN" altLang="en-US" sz="2400" b="1" dirty="0" smtClean="0">
                <a:solidFill>
                  <a:srgbClr val="1B4367"/>
                </a:solidFill>
                <a:latin typeface="黑体" panose="02010609060101010101" pitchFamily="49" charset="-122"/>
                <a:ea typeface="黑体" panose="02010609060101010101" pitchFamily="49" charset="-122"/>
                <a:cs typeface="+mn-ea"/>
                <a:sym typeface="+mn-lt"/>
              </a:rPr>
              <a:t>生成</a:t>
            </a:r>
            <a:endParaRPr lang="zh-CN" altLang="en-US" sz="2400" b="1" dirty="0">
              <a:solidFill>
                <a:srgbClr val="1B4367"/>
              </a:solidFill>
              <a:latin typeface="黑体" panose="02010609060101010101" pitchFamily="49" charset="-122"/>
              <a:ea typeface="黑体" panose="02010609060101010101" pitchFamily="49" charset="-122"/>
              <a:cs typeface="+mn-ea"/>
              <a:sym typeface="+mn-lt"/>
            </a:endParaRPr>
          </a:p>
        </p:txBody>
      </p:sp>
      <p:sp>
        <p:nvSpPr>
          <p:cNvPr id="2" name="矩形 1"/>
          <p:cNvSpPr/>
          <p:nvPr/>
        </p:nvSpPr>
        <p:spPr>
          <a:xfrm>
            <a:off x="351421" y="1128221"/>
            <a:ext cx="4686361" cy="5262979"/>
          </a:xfrm>
          <a:prstGeom prst="rect">
            <a:avLst/>
          </a:prstGeom>
          <a:solidFill>
            <a:schemeClr val="bg1"/>
          </a:solidFill>
        </p:spPr>
        <p:txBody>
          <a:bodyPr wrap="square">
            <a:spAutoFit/>
          </a:bodyPr>
          <a:lstStyle/>
          <a:p>
            <a:pPr marL="457200" indent="-457200">
              <a:buFont typeface="Wingdings" panose="05000000000000000000" pitchFamily="2" charset="2"/>
              <a:buChar char="p"/>
            </a:pPr>
            <a:r>
              <a:rPr lang="zh-CN" altLang="zh-CN" sz="2800" b="1" dirty="0" smtClean="0">
                <a:latin typeface="黑体" panose="02010609060101010101" pitchFamily="49" charset="-122"/>
                <a:ea typeface="黑体" panose="02010609060101010101" pitchFamily="49" charset="-122"/>
                <a:cs typeface="Times New Roman" panose="02020603050405020304" pitchFamily="18" charset="0"/>
              </a:rPr>
              <a:t>一</a:t>
            </a:r>
            <a:r>
              <a:rPr lang="zh-CN" altLang="zh-CN" sz="2800" b="1" dirty="0">
                <a:latin typeface="黑体" panose="02010609060101010101" pitchFamily="49" charset="-122"/>
                <a:ea typeface="黑体" panose="02010609060101010101" pitchFamily="49" charset="-122"/>
                <a:cs typeface="Times New Roman" panose="02020603050405020304" pitchFamily="18" charset="0"/>
              </a:rPr>
              <a:t>个和多个的固定阈值进行判定产生窗口</a:t>
            </a:r>
            <a:r>
              <a:rPr lang="zh-CN" altLang="zh-CN" sz="2800" b="1" dirty="0" smtClean="0">
                <a:latin typeface="黑体" panose="02010609060101010101" pitchFamily="49" charset="-122"/>
                <a:ea typeface="黑体" panose="02010609060101010101" pitchFamily="49" charset="-122"/>
                <a:cs typeface="Times New Roman" panose="02020603050405020304" pitchFamily="18" charset="0"/>
              </a:rPr>
              <a:t>信号</a:t>
            </a:r>
            <a:endParaRPr lang="en-US" altLang="zh-CN" sz="2800" b="1" dirty="0" smtClean="0">
              <a:latin typeface="黑体" panose="02010609060101010101" pitchFamily="49" charset="-122"/>
              <a:ea typeface="黑体" panose="02010609060101010101" pitchFamily="49" charset="-122"/>
              <a:cs typeface="Times New Roman" panose="02020603050405020304" pitchFamily="18" charset="0"/>
            </a:endParaRPr>
          </a:p>
          <a:p>
            <a:pPr marL="444500"/>
            <a:r>
              <a:rPr lang="zh-CN" altLang="zh-CN" sz="2800" b="1" dirty="0" smtClean="0">
                <a:latin typeface="黑体" panose="02010609060101010101" pitchFamily="49" charset="-122"/>
                <a:ea typeface="黑体" panose="02010609060101010101" pitchFamily="49" charset="-122"/>
                <a:cs typeface="Times New Roman" panose="02020603050405020304" pitchFamily="18" charset="0"/>
              </a:rPr>
              <a:t>存在</a:t>
            </a:r>
            <a:r>
              <a:rPr lang="zh-CN" altLang="zh-CN" sz="2800" b="1" dirty="0">
                <a:latin typeface="黑体" panose="02010609060101010101" pitchFamily="49" charset="-122"/>
                <a:ea typeface="黑体" panose="02010609060101010101" pitchFamily="49" charset="-122"/>
                <a:cs typeface="Times New Roman" panose="02020603050405020304" pitchFamily="18" charset="0"/>
              </a:rPr>
              <a:t>的噪声与低能信号触发困难与对不同特性的信号响应存在</a:t>
            </a:r>
            <a:r>
              <a:rPr lang="zh-CN" altLang="zh-CN" sz="2800" b="1" dirty="0" smtClean="0">
                <a:latin typeface="黑体" panose="02010609060101010101" pitchFamily="49" charset="-122"/>
                <a:ea typeface="黑体" panose="02010609060101010101" pitchFamily="49" charset="-122"/>
                <a:cs typeface="Times New Roman" panose="02020603050405020304" pitchFamily="18" charset="0"/>
              </a:rPr>
              <a:t>差异</a:t>
            </a:r>
            <a:endParaRPr lang="en-US" altLang="zh-CN" sz="2800" b="1" dirty="0" smtClean="0">
              <a:latin typeface="黑体" panose="02010609060101010101" pitchFamily="49" charset="-122"/>
              <a:ea typeface="黑体" panose="02010609060101010101" pitchFamily="49" charset="-122"/>
              <a:cs typeface="Times New Roman" panose="02020603050405020304" pitchFamily="18" charset="0"/>
            </a:endParaRPr>
          </a:p>
          <a:p>
            <a:pPr marL="444500"/>
            <a:endParaRPr lang="en-US" altLang="zh-CN" sz="2800" b="1" dirty="0" smtClean="0">
              <a:latin typeface="黑体" panose="02010609060101010101" pitchFamily="49" charset="-122"/>
              <a:ea typeface="黑体" panose="02010609060101010101" pitchFamily="49" charset="-122"/>
              <a:cs typeface="Times New Roman" panose="02020603050405020304" pitchFamily="18" charset="0"/>
            </a:endParaRPr>
          </a:p>
          <a:p>
            <a:pPr marL="457200" indent="-457200">
              <a:buFont typeface="Wingdings" panose="05000000000000000000" pitchFamily="2" charset="2"/>
              <a:buChar char="p"/>
            </a:pPr>
            <a:r>
              <a:rPr lang="zh-CN" altLang="zh-CN" sz="2800" b="1" dirty="0" smtClean="0">
                <a:latin typeface="黑体" panose="02010609060101010101" pitchFamily="49" charset="-122"/>
                <a:ea typeface="黑体" panose="02010609060101010101" pitchFamily="49" charset="-122"/>
                <a:cs typeface="Times New Roman" panose="02020603050405020304" pitchFamily="18" charset="0"/>
              </a:rPr>
              <a:t>采用</a:t>
            </a:r>
            <a:r>
              <a:rPr lang="zh-CN" altLang="en-US" sz="2800" b="1" dirty="0">
                <a:latin typeface="黑体" panose="02010609060101010101" pitchFamily="49" charset="-122"/>
                <a:ea typeface="黑体" panose="02010609060101010101" pitchFamily="49" charset="-122"/>
                <a:cs typeface="Times New Roman" panose="02020603050405020304" pitchFamily="18" charset="0"/>
              </a:rPr>
              <a:t>简单</a:t>
            </a:r>
            <a:r>
              <a:rPr lang="zh-CN" altLang="zh-CN" sz="2800" b="1" dirty="0" smtClean="0">
                <a:latin typeface="黑体" panose="02010609060101010101" pitchFamily="49" charset="-122"/>
                <a:ea typeface="黑体" panose="02010609060101010101" pitchFamily="49" charset="-122"/>
                <a:cs typeface="Times New Roman" panose="02020603050405020304" pitchFamily="18" charset="0"/>
              </a:rPr>
              <a:t>恒</a:t>
            </a:r>
            <a:r>
              <a:rPr lang="zh-CN" altLang="zh-CN" sz="2800" b="1" dirty="0">
                <a:latin typeface="黑体" panose="02010609060101010101" pitchFamily="49" charset="-122"/>
                <a:ea typeface="黑体" panose="02010609060101010101" pitchFamily="49" charset="-122"/>
                <a:cs typeface="Times New Roman" panose="02020603050405020304" pitchFamily="18" charset="0"/>
              </a:rPr>
              <a:t>比定时的</a:t>
            </a:r>
            <a:r>
              <a:rPr lang="zh-CN" altLang="zh-CN" sz="2800" b="1" dirty="0" smtClean="0">
                <a:latin typeface="黑体" panose="02010609060101010101" pitchFamily="49" charset="-122"/>
                <a:ea typeface="黑体" panose="02010609060101010101" pitchFamily="49" charset="-122"/>
                <a:cs typeface="Times New Roman" panose="02020603050405020304" pitchFamily="18" charset="0"/>
              </a:rPr>
              <a:t>方法</a:t>
            </a:r>
            <a:endParaRPr lang="en-US" altLang="zh-CN" sz="2800" b="1" dirty="0" smtClean="0">
              <a:latin typeface="黑体" panose="02010609060101010101" pitchFamily="49" charset="-122"/>
              <a:ea typeface="黑体" panose="02010609060101010101" pitchFamily="49" charset="-122"/>
              <a:cs typeface="Times New Roman" panose="02020603050405020304" pitchFamily="18" charset="0"/>
            </a:endParaRPr>
          </a:p>
          <a:p>
            <a:pPr marL="444500"/>
            <a:r>
              <a:rPr lang="zh-CN" altLang="zh-CN" sz="2800" b="1" dirty="0" smtClean="0">
                <a:latin typeface="黑体" panose="02010609060101010101" pitchFamily="49" charset="-122"/>
                <a:ea typeface="黑体" panose="02010609060101010101" pitchFamily="49" charset="-122"/>
                <a:cs typeface="Times New Roman" panose="02020603050405020304" pitchFamily="18" charset="0"/>
              </a:rPr>
              <a:t>对于</a:t>
            </a:r>
            <a:r>
              <a:rPr lang="zh-CN" altLang="zh-CN" sz="2800" b="1" dirty="0">
                <a:latin typeface="黑体" panose="02010609060101010101" pitchFamily="49" charset="-122"/>
                <a:ea typeface="黑体" panose="02010609060101010101" pitchFamily="49" charset="-122"/>
                <a:cs typeface="Times New Roman" panose="02020603050405020304" pitchFamily="18" charset="0"/>
              </a:rPr>
              <a:t>不同宽度的脉冲存在欠积分或者过积分的</a:t>
            </a:r>
            <a:r>
              <a:rPr lang="zh-CN" altLang="zh-CN" sz="2800" b="1" dirty="0" smtClean="0">
                <a:latin typeface="黑体" panose="02010609060101010101" pitchFamily="49" charset="-122"/>
                <a:ea typeface="黑体" panose="02010609060101010101" pitchFamily="49" charset="-122"/>
                <a:cs typeface="Times New Roman" panose="02020603050405020304" pitchFamily="18" charset="0"/>
              </a:rPr>
              <a:t>问题</a:t>
            </a:r>
            <a:endParaRPr lang="en-US" altLang="zh-CN" sz="2800" b="1" dirty="0" smtClean="0">
              <a:latin typeface="黑体" panose="02010609060101010101" pitchFamily="49" charset="-122"/>
              <a:ea typeface="黑体" panose="02010609060101010101" pitchFamily="49" charset="-122"/>
              <a:cs typeface="Times New Roman" panose="02020603050405020304" pitchFamily="18" charset="0"/>
            </a:endParaRPr>
          </a:p>
          <a:p>
            <a:pPr marL="444500"/>
            <a:endParaRPr lang="en-US" altLang="zh-CN" sz="2800" b="1" dirty="0" smtClean="0">
              <a:latin typeface="黑体" panose="02010609060101010101" pitchFamily="49" charset="-122"/>
              <a:ea typeface="黑体" panose="02010609060101010101" pitchFamily="49" charset="-122"/>
              <a:cs typeface="Times New Roman" panose="02020603050405020304" pitchFamily="18" charset="0"/>
            </a:endParaRPr>
          </a:p>
          <a:p>
            <a:pPr marL="457200" indent="-457200">
              <a:buFont typeface="Wingdings" panose="05000000000000000000" pitchFamily="2" charset="2"/>
              <a:buChar char="p"/>
            </a:pPr>
            <a:r>
              <a:rPr lang="zh-CN" altLang="zh-CN" sz="2800" b="1" dirty="0" smtClean="0">
                <a:latin typeface="黑体" panose="02010609060101010101" pitchFamily="49" charset="-122"/>
                <a:ea typeface="黑体" panose="02010609060101010101" pitchFamily="49" charset="-122"/>
                <a:cs typeface="Times New Roman" panose="02020603050405020304" pitchFamily="18" charset="0"/>
              </a:rPr>
              <a:t>对</a:t>
            </a:r>
            <a:r>
              <a:rPr lang="zh-CN" altLang="zh-CN" sz="2800" b="1" dirty="0">
                <a:latin typeface="黑体" panose="02010609060101010101" pitchFamily="49" charset="-122"/>
                <a:ea typeface="黑体" panose="02010609060101010101" pitchFamily="49" charset="-122"/>
                <a:cs typeface="Times New Roman" panose="02020603050405020304" pitchFamily="18" charset="0"/>
              </a:rPr>
              <a:t>原始信号求导再根据动态阈值而从获取窗口</a:t>
            </a:r>
            <a:r>
              <a:rPr lang="zh-CN" altLang="zh-CN" sz="2800" b="1" dirty="0" smtClean="0">
                <a:latin typeface="黑体" panose="02010609060101010101" pitchFamily="49" charset="-122"/>
                <a:ea typeface="黑体" panose="02010609060101010101" pitchFamily="49" charset="-122"/>
                <a:cs typeface="Times New Roman" panose="02020603050405020304" pitchFamily="18" charset="0"/>
              </a:rPr>
              <a:t>信号</a:t>
            </a:r>
            <a:endParaRPr lang="zh-CN" altLang="en-US" sz="2800" b="1" dirty="0">
              <a:latin typeface="黑体" panose="02010609060101010101" pitchFamily="49" charset="-122"/>
              <a:ea typeface="黑体" panose="02010609060101010101" pitchFamily="49" charset="-122"/>
            </a:endParaRPr>
          </a:p>
        </p:txBody>
      </p:sp>
      <p:grpSp>
        <p:nvGrpSpPr>
          <p:cNvPr id="18" name="组合 17"/>
          <p:cNvGrpSpPr/>
          <p:nvPr/>
        </p:nvGrpSpPr>
        <p:grpSpPr>
          <a:xfrm>
            <a:off x="4843842" y="1380162"/>
            <a:ext cx="7081343" cy="5051084"/>
            <a:chOff x="4981262" y="1273901"/>
            <a:chExt cx="7081343" cy="5051084"/>
          </a:xfrm>
        </p:grpSpPr>
        <p:pic>
          <p:nvPicPr>
            <p:cNvPr id="3" name="图片 2"/>
            <p:cNvPicPr>
              <a:picLocks noChangeAspect="1"/>
            </p:cNvPicPr>
            <p:nvPr/>
          </p:nvPicPr>
          <p:blipFill rotWithShape="1">
            <a:blip r:embed="rId19"/>
            <a:srcRect l="6234" b="6692"/>
            <a:stretch/>
          </p:blipFill>
          <p:spPr>
            <a:xfrm>
              <a:off x="5480148" y="1273901"/>
              <a:ext cx="6582457" cy="4670193"/>
            </a:xfrm>
            <a:prstGeom prst="rect">
              <a:avLst/>
            </a:prstGeom>
          </p:spPr>
        </p:pic>
        <p:sp>
          <p:nvSpPr>
            <p:cNvPr id="5" name="文本框 4"/>
            <p:cNvSpPr txBox="1"/>
            <p:nvPr/>
          </p:nvSpPr>
          <p:spPr>
            <a:xfrm>
              <a:off x="7856958" y="5863320"/>
              <a:ext cx="1269899" cy="461665"/>
            </a:xfrm>
            <a:prstGeom prst="rect">
              <a:avLst/>
            </a:prstGeom>
            <a:solidFill>
              <a:schemeClr val="bg1"/>
            </a:solidFill>
          </p:spPr>
          <p:txBody>
            <a:bodyPr wrap="none" rtlCol="0">
              <a:spAutoFit/>
            </a:bodyPr>
            <a:lstStyle/>
            <a:p>
              <a:r>
                <a:rPr lang="zh-CN" altLang="en-US" sz="2400" b="1" dirty="0" smtClean="0">
                  <a:latin typeface="黑体" panose="02010609060101010101" pitchFamily="49" charset="-122"/>
                  <a:ea typeface="黑体" panose="02010609060101010101" pitchFamily="49" charset="-122"/>
                </a:rPr>
                <a:t>时间</a:t>
              </a:r>
              <a:r>
                <a:rPr lang="en-US" altLang="zh-CN" sz="2400" b="1" dirty="0" smtClean="0">
                  <a:latin typeface="黑体" panose="02010609060101010101" pitchFamily="49" charset="-122"/>
                  <a:ea typeface="黑体" panose="02010609060101010101" pitchFamily="49" charset="-122"/>
                </a:rPr>
                <a:t>/us</a:t>
              </a:r>
              <a:endParaRPr lang="zh-CN" altLang="en-US" sz="2400" b="1" dirty="0">
                <a:latin typeface="黑体" panose="02010609060101010101" pitchFamily="49" charset="-122"/>
                <a:ea typeface="黑体" panose="02010609060101010101" pitchFamily="49" charset="-122"/>
              </a:endParaRPr>
            </a:p>
          </p:txBody>
        </p:sp>
        <p:sp>
          <p:nvSpPr>
            <p:cNvPr id="33" name="文本框 32"/>
            <p:cNvSpPr txBox="1"/>
            <p:nvPr/>
          </p:nvSpPr>
          <p:spPr>
            <a:xfrm>
              <a:off x="4981262" y="2761795"/>
              <a:ext cx="494046" cy="830997"/>
            </a:xfrm>
            <a:prstGeom prst="rect">
              <a:avLst/>
            </a:prstGeom>
            <a:solidFill>
              <a:schemeClr val="bg1"/>
            </a:solidFill>
          </p:spPr>
          <p:txBody>
            <a:bodyPr wrap="none" rtlCol="0">
              <a:spAutoFit/>
            </a:bodyPr>
            <a:lstStyle/>
            <a:p>
              <a:r>
                <a:rPr lang="zh-CN" altLang="en-US" sz="2400" b="1" dirty="0" smtClean="0">
                  <a:latin typeface="黑体" panose="02010609060101010101" pitchFamily="49" charset="-122"/>
                  <a:ea typeface="黑体" panose="02010609060101010101" pitchFamily="49" charset="-122"/>
                </a:rPr>
                <a:t>能</a:t>
              </a:r>
              <a:endParaRPr lang="en-US" altLang="zh-CN" sz="2400" b="1" dirty="0" smtClean="0">
                <a:latin typeface="黑体" panose="02010609060101010101" pitchFamily="49" charset="-122"/>
                <a:ea typeface="黑体" panose="02010609060101010101" pitchFamily="49" charset="-122"/>
              </a:endParaRPr>
            </a:p>
            <a:p>
              <a:r>
                <a:rPr lang="zh-CN" altLang="en-US" sz="2400" b="1" dirty="0" smtClean="0">
                  <a:latin typeface="黑体" panose="02010609060101010101" pitchFamily="49" charset="-122"/>
                  <a:ea typeface="黑体" panose="02010609060101010101" pitchFamily="49" charset="-122"/>
                </a:rPr>
                <a:t>量</a:t>
              </a:r>
              <a:endParaRPr lang="zh-CN" altLang="en-US" sz="2400" b="1" dirty="0">
                <a:latin typeface="黑体" panose="02010609060101010101" pitchFamily="49" charset="-122"/>
                <a:ea typeface="黑体" panose="02010609060101010101" pitchFamily="49" charset="-122"/>
              </a:endParaRPr>
            </a:p>
          </p:txBody>
        </p:sp>
        <p:sp>
          <p:nvSpPr>
            <p:cNvPr id="8" name="矩形 7"/>
            <p:cNvSpPr/>
            <p:nvPr/>
          </p:nvSpPr>
          <p:spPr>
            <a:xfrm>
              <a:off x="7066097" y="1333904"/>
              <a:ext cx="4906374" cy="7723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4" name="矩形 33"/>
            <p:cNvSpPr/>
            <p:nvPr/>
          </p:nvSpPr>
          <p:spPr>
            <a:xfrm>
              <a:off x="7487146" y="2106204"/>
              <a:ext cx="4452994" cy="7723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8"/>
            <p:cNvSpPr txBox="1"/>
            <p:nvPr/>
          </p:nvSpPr>
          <p:spPr>
            <a:xfrm>
              <a:off x="9829181" y="1878635"/>
              <a:ext cx="2031325" cy="461665"/>
            </a:xfrm>
            <a:prstGeom prst="rect">
              <a:avLst/>
            </a:prstGeom>
            <a:noFill/>
          </p:spPr>
          <p:txBody>
            <a:bodyPr wrap="none" rtlCol="0">
              <a:spAutoFit/>
            </a:bodyPr>
            <a:lstStyle/>
            <a:p>
              <a:r>
                <a:rPr lang="zh-CN" altLang="en-US" sz="2400" b="1" dirty="0" smtClean="0">
                  <a:latin typeface="黑体" panose="02010609060101010101" pitchFamily="49" charset="-122"/>
                  <a:ea typeface="黑体" panose="02010609060101010101" pitchFamily="49" charset="-122"/>
                </a:rPr>
                <a:t>触发阈值过高</a:t>
              </a:r>
              <a:endParaRPr lang="zh-CN" altLang="en-US" sz="2400" b="1" dirty="0">
                <a:latin typeface="黑体" panose="02010609060101010101" pitchFamily="49" charset="-122"/>
                <a:ea typeface="黑体" panose="02010609060101010101" pitchFamily="49" charset="-122"/>
              </a:endParaRPr>
            </a:p>
          </p:txBody>
        </p:sp>
        <p:sp>
          <p:nvSpPr>
            <p:cNvPr id="36" name="文本框 35"/>
            <p:cNvSpPr txBox="1"/>
            <p:nvPr/>
          </p:nvSpPr>
          <p:spPr>
            <a:xfrm>
              <a:off x="9823571" y="1435634"/>
              <a:ext cx="2042547" cy="461665"/>
            </a:xfrm>
            <a:prstGeom prst="rect">
              <a:avLst/>
            </a:prstGeom>
            <a:noFill/>
          </p:spPr>
          <p:txBody>
            <a:bodyPr wrap="none" rtlCol="0">
              <a:spAutoFit/>
            </a:bodyPr>
            <a:lstStyle/>
            <a:p>
              <a:r>
                <a:rPr lang="zh-CN" altLang="en-US" sz="2400" b="1" dirty="0" smtClean="0">
                  <a:latin typeface="黑体" panose="02010609060101010101" pitchFamily="49" charset="-122"/>
                  <a:ea typeface="黑体" panose="02010609060101010101" pitchFamily="49" charset="-122"/>
                </a:rPr>
                <a:t>触发阈值过低</a:t>
              </a:r>
              <a:endParaRPr lang="zh-CN" altLang="en-US" sz="2400" b="1" dirty="0">
                <a:latin typeface="黑体" panose="02010609060101010101" pitchFamily="49" charset="-122"/>
                <a:ea typeface="黑体" panose="02010609060101010101" pitchFamily="49" charset="-122"/>
              </a:endParaRPr>
            </a:p>
          </p:txBody>
        </p:sp>
        <p:cxnSp>
          <p:nvCxnSpPr>
            <p:cNvPr id="17" name="直接连接符 16"/>
            <p:cNvCxnSpPr/>
            <p:nvPr/>
          </p:nvCxnSpPr>
          <p:spPr>
            <a:xfrm>
              <a:off x="8441616" y="1654218"/>
              <a:ext cx="1259490" cy="0"/>
            </a:xfrm>
            <a:prstGeom prst="line">
              <a:avLst/>
            </a:prstGeom>
            <a:ln w="57150">
              <a:solidFill>
                <a:srgbClr val="D5524F"/>
              </a:solidFill>
              <a:prstDash val="sysDash"/>
            </a:ln>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nvCxnSpPr>
          <p:spPr>
            <a:xfrm>
              <a:off x="8441616" y="2106204"/>
              <a:ext cx="1259490" cy="0"/>
            </a:xfrm>
            <a:prstGeom prst="line">
              <a:avLst/>
            </a:prstGeom>
            <a:ln w="57150">
              <a:solidFill>
                <a:srgbClr val="5556EB"/>
              </a:solidFill>
              <a:prstDash val="sysDash"/>
            </a:ln>
          </p:spPr>
          <p:style>
            <a:lnRef idx="1">
              <a:schemeClr val="accent1"/>
            </a:lnRef>
            <a:fillRef idx="0">
              <a:schemeClr val="accent1"/>
            </a:fillRef>
            <a:effectRef idx="0">
              <a:schemeClr val="accent1"/>
            </a:effectRef>
            <a:fontRef idx="minor">
              <a:schemeClr val="tx1"/>
            </a:fontRef>
          </p:style>
        </p:cxnSp>
      </p:grpSp>
    </p:spTree>
    <p:custDataLst>
      <p:tags r:id="rId2"/>
    </p:custDataLst>
    <p:extLst>
      <p:ext uri="{BB962C8B-B14F-4D97-AF65-F5344CB8AC3E}">
        <p14:creationId xmlns:p14="http://schemas.microsoft.com/office/powerpoint/2010/main" val="1488577893"/>
      </p:ext>
    </p:extLst>
  </p:cSld>
  <p:clrMapOvr>
    <a:masterClrMapping/>
  </p:clrMapOvr>
  <mc:AlternateContent xmlns:mc="http://schemas.openxmlformats.org/markup-compatibility/2006" xmlns:p14="http://schemas.microsoft.com/office/powerpoint/2010/main">
    <mc:Choice Requires="p14">
      <p:transition spd="slow" p14:dur="1600" advTm="134958">
        <p14:gallery dir="l"/>
      </p:transition>
    </mc:Choice>
    <mc:Fallback xmlns="">
      <p:transition spd="slow" advTm="134958">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26"/>
                                        </p:tgtEl>
                                        <p:attrNameLst>
                                          <p:attrName>style.visibility</p:attrName>
                                        </p:attrNameLst>
                                      </p:cBhvr>
                                      <p:to>
                                        <p:strVal val="visible"/>
                                      </p:to>
                                    </p:set>
                                    <p:anim calcmode="lin" valueType="num">
                                      <p:cBhvr>
                                        <p:cTn id="7" dur="500" fill="hold"/>
                                        <p:tgtEl>
                                          <p:spTgt spid="26"/>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6"/>
                                        </p:tgtEl>
                                        <p:attrNameLst>
                                          <p:attrName>ppt_y</p:attrName>
                                        </p:attrNameLst>
                                      </p:cBhvr>
                                      <p:tavLst>
                                        <p:tav tm="0">
                                          <p:val>
                                            <p:strVal val="#ppt_y"/>
                                          </p:val>
                                        </p:tav>
                                        <p:tav tm="100000">
                                          <p:val>
                                            <p:strVal val="#ppt_y"/>
                                          </p:val>
                                        </p:tav>
                                      </p:tavLst>
                                    </p:anim>
                                    <p:anim calcmode="lin" valueType="num">
                                      <p:cBhvr>
                                        <p:cTn id="9" dur="500" fill="hold"/>
                                        <p:tgtEl>
                                          <p:spTgt spid="26"/>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6"/>
                                        </p:tgtEl>
                                      </p:cBhvr>
                                    </p:animEffect>
                                  </p:childTnLst>
                                </p:cTn>
                              </p:par>
                              <p:par>
                                <p:cTn id="12" presetID="22" presetClass="entr" presetSubtype="8" fill="hold" nodeType="withEffect">
                                  <p:stCondLst>
                                    <p:cond delay="0"/>
                                  </p:stCondLst>
                                  <p:childTnLst>
                                    <p:set>
                                      <p:cBhvr>
                                        <p:cTn id="13" dur="1" fill="hold">
                                          <p:stCondLst>
                                            <p:cond delay="0"/>
                                          </p:stCondLst>
                                        </p:cTn>
                                        <p:tgtEl>
                                          <p:spTgt spid="27"/>
                                        </p:tgtEl>
                                        <p:attrNameLst>
                                          <p:attrName>style.visibility</p:attrName>
                                        </p:attrNameLst>
                                      </p:cBhvr>
                                      <p:to>
                                        <p:strVal val="visible"/>
                                      </p:to>
                                    </p:set>
                                    <p:animEffect transition="in" filter="wipe(left)">
                                      <p:cBhvr>
                                        <p:cTn id="14" dur="300"/>
                                        <p:tgtEl>
                                          <p:spTgt spid="27"/>
                                        </p:tgtEl>
                                      </p:cBhvr>
                                    </p:animEffect>
                                  </p:childTnLst>
                                </p:cTn>
                              </p:par>
                              <p:par>
                                <p:cTn id="15" presetID="22" presetClass="entr" presetSubtype="8" fill="hold" nodeType="with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wipe(left)">
                                      <p:cBhvr>
                                        <p:cTn id="17" dur="300"/>
                                        <p:tgtEl>
                                          <p:spTgt spid="28"/>
                                        </p:tgtEl>
                                      </p:cBhvr>
                                    </p:animEffect>
                                  </p:childTnLst>
                                </p:cTn>
                              </p:par>
                              <p:par>
                                <p:cTn id="18" presetID="41" presetClass="entr" presetSubtype="0" fill="hold" grpId="0" nodeType="withEffect">
                                  <p:stCondLst>
                                    <p:cond delay="0"/>
                                  </p:stCondLst>
                                  <p:iterate type="lt">
                                    <p:tmPct val="10000"/>
                                  </p:iterate>
                                  <p:childTnLst>
                                    <p:set>
                                      <p:cBhvr>
                                        <p:cTn id="19" dur="1" fill="hold">
                                          <p:stCondLst>
                                            <p:cond delay="0"/>
                                          </p:stCondLst>
                                        </p:cTn>
                                        <p:tgtEl>
                                          <p:spTgt spid="29"/>
                                        </p:tgtEl>
                                        <p:attrNameLst>
                                          <p:attrName>style.visibility</p:attrName>
                                        </p:attrNameLst>
                                      </p:cBhvr>
                                      <p:to>
                                        <p:strVal val="visible"/>
                                      </p:to>
                                    </p:set>
                                    <p:anim calcmode="lin" valueType="num">
                                      <p:cBhvr>
                                        <p:cTn id="20" dur="500" fill="hold"/>
                                        <p:tgtEl>
                                          <p:spTgt spid="29"/>
                                        </p:tgtEl>
                                        <p:attrNameLst>
                                          <p:attrName>ppt_x</p:attrName>
                                        </p:attrNameLst>
                                      </p:cBhvr>
                                      <p:tavLst>
                                        <p:tav tm="0">
                                          <p:val>
                                            <p:strVal val="#ppt_x"/>
                                          </p:val>
                                        </p:tav>
                                        <p:tav tm="50000">
                                          <p:val>
                                            <p:strVal val="#ppt_x+.1"/>
                                          </p:val>
                                        </p:tav>
                                        <p:tav tm="100000">
                                          <p:val>
                                            <p:strVal val="#ppt_x"/>
                                          </p:val>
                                        </p:tav>
                                      </p:tavLst>
                                    </p:anim>
                                    <p:anim calcmode="lin" valueType="num">
                                      <p:cBhvr>
                                        <p:cTn id="21" dur="500" fill="hold"/>
                                        <p:tgtEl>
                                          <p:spTgt spid="29"/>
                                        </p:tgtEl>
                                        <p:attrNameLst>
                                          <p:attrName>ppt_y</p:attrName>
                                        </p:attrNameLst>
                                      </p:cBhvr>
                                      <p:tavLst>
                                        <p:tav tm="0">
                                          <p:val>
                                            <p:strVal val="#ppt_y"/>
                                          </p:val>
                                        </p:tav>
                                        <p:tav tm="100000">
                                          <p:val>
                                            <p:strVal val="#ppt_y"/>
                                          </p:val>
                                        </p:tav>
                                      </p:tavLst>
                                    </p:anim>
                                    <p:anim calcmode="lin" valueType="num">
                                      <p:cBhvr>
                                        <p:cTn id="22" dur="500" fill="hold"/>
                                        <p:tgtEl>
                                          <p:spTgt spid="29"/>
                                        </p:tgtEl>
                                        <p:attrNameLst>
                                          <p:attrName>ppt_h</p:attrName>
                                        </p:attrNameLst>
                                      </p:cBhvr>
                                      <p:tavLst>
                                        <p:tav tm="0">
                                          <p:val>
                                            <p:strVal val="#ppt_h/10"/>
                                          </p:val>
                                        </p:tav>
                                        <p:tav tm="50000">
                                          <p:val>
                                            <p:strVal val="#ppt_h+.01"/>
                                          </p:val>
                                        </p:tav>
                                        <p:tav tm="100000">
                                          <p:val>
                                            <p:strVal val="#ppt_h"/>
                                          </p:val>
                                        </p:tav>
                                      </p:tavLst>
                                    </p:anim>
                                    <p:anim calcmode="lin" valueType="num">
                                      <p:cBhvr>
                                        <p:cTn id="23" dur="500" fill="hold"/>
                                        <p:tgtEl>
                                          <p:spTgt spid="29"/>
                                        </p:tgtEl>
                                        <p:attrNameLst>
                                          <p:attrName>ppt_w</p:attrName>
                                        </p:attrNameLst>
                                      </p:cBhvr>
                                      <p:tavLst>
                                        <p:tav tm="0">
                                          <p:val>
                                            <p:strVal val="#ppt_w/10"/>
                                          </p:val>
                                        </p:tav>
                                        <p:tav tm="50000">
                                          <p:val>
                                            <p:strVal val="#ppt_w+.01"/>
                                          </p:val>
                                        </p:tav>
                                        <p:tav tm="100000">
                                          <p:val>
                                            <p:strVal val="#ppt_w"/>
                                          </p:val>
                                        </p:tav>
                                      </p:tavLst>
                                    </p:anim>
                                    <p:animEffect transition="in" filter="fade">
                                      <p:cBhvr>
                                        <p:cTn id="24" dur="500" tmFilter="0,0; .5, 1; 1, 1"/>
                                        <p:tgtEl>
                                          <p:spTgt spid="29"/>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1000"/>
                                        <p:tgtEl>
                                          <p:spTgt spid="24"/>
                                        </p:tgtEl>
                                      </p:cBhvr>
                                    </p:animEffect>
                                    <p:anim calcmode="lin" valueType="num">
                                      <p:cBhvr>
                                        <p:cTn id="28" dur="1000" fill="hold"/>
                                        <p:tgtEl>
                                          <p:spTgt spid="24"/>
                                        </p:tgtEl>
                                        <p:attrNameLst>
                                          <p:attrName>ppt_x</p:attrName>
                                        </p:attrNameLst>
                                      </p:cBhvr>
                                      <p:tavLst>
                                        <p:tav tm="0">
                                          <p:val>
                                            <p:strVal val="#ppt_x"/>
                                          </p:val>
                                        </p:tav>
                                        <p:tav tm="100000">
                                          <p:val>
                                            <p:strVal val="#ppt_x"/>
                                          </p:val>
                                        </p:tav>
                                      </p:tavLst>
                                    </p:anim>
                                    <p:anim calcmode="lin" valueType="num">
                                      <p:cBhvr>
                                        <p:cTn id="29" dur="1000" fill="hold"/>
                                        <p:tgtEl>
                                          <p:spTgt spid="24"/>
                                        </p:tgtEl>
                                        <p:attrNameLst>
                                          <p:attrName>ppt_y</p:attrName>
                                        </p:attrNameLst>
                                      </p:cBhvr>
                                      <p:tavLst>
                                        <p:tav tm="0">
                                          <p:val>
                                            <p:strVal val="#ppt_y+.1"/>
                                          </p:val>
                                        </p:tav>
                                        <p:tav tm="100000">
                                          <p:val>
                                            <p:strVal val="#ppt_y"/>
                                          </p:val>
                                        </p:tav>
                                      </p:tavLst>
                                    </p:anim>
                                  </p:childTnLst>
                                </p:cTn>
                              </p:par>
                              <p:par>
                                <p:cTn id="30" presetID="22" presetClass="entr" presetSubtype="8" fill="hold" nodeType="withEffect">
                                  <p:stCondLst>
                                    <p:cond delay="0"/>
                                  </p:stCondLst>
                                  <p:childTnLst>
                                    <p:set>
                                      <p:cBhvr>
                                        <p:cTn id="31" dur="1" fill="hold">
                                          <p:stCondLst>
                                            <p:cond delay="0"/>
                                          </p:stCondLst>
                                        </p:cTn>
                                        <p:tgtEl>
                                          <p:spTgt spid="30"/>
                                        </p:tgtEl>
                                        <p:attrNameLst>
                                          <p:attrName>style.visibility</p:attrName>
                                        </p:attrNameLst>
                                      </p:cBhvr>
                                      <p:to>
                                        <p:strVal val="visible"/>
                                      </p:to>
                                    </p:set>
                                    <p:animEffect transition="in" filter="wipe(left)">
                                      <p:cBhvr>
                                        <p:cTn id="32" dur="300"/>
                                        <p:tgtEl>
                                          <p:spTgt spid="30"/>
                                        </p:tgtEl>
                                      </p:cBhvr>
                                    </p:animEffect>
                                  </p:childTnLst>
                                </p:cTn>
                              </p:par>
                              <p:par>
                                <p:cTn id="33" presetID="41" presetClass="entr" presetSubtype="0" fill="hold" grpId="0" nodeType="withEffect">
                                  <p:stCondLst>
                                    <p:cond delay="0"/>
                                  </p:stCondLst>
                                  <p:iterate type="lt">
                                    <p:tmPct val="10000"/>
                                  </p:iterate>
                                  <p:childTnLst>
                                    <p:set>
                                      <p:cBhvr>
                                        <p:cTn id="34" dur="1" fill="hold">
                                          <p:stCondLst>
                                            <p:cond delay="0"/>
                                          </p:stCondLst>
                                        </p:cTn>
                                        <p:tgtEl>
                                          <p:spTgt spid="31"/>
                                        </p:tgtEl>
                                        <p:attrNameLst>
                                          <p:attrName>style.visibility</p:attrName>
                                        </p:attrNameLst>
                                      </p:cBhvr>
                                      <p:to>
                                        <p:strVal val="visible"/>
                                      </p:to>
                                    </p:set>
                                    <p:anim calcmode="lin" valueType="num">
                                      <p:cBhvr>
                                        <p:cTn id="35" dur="500" fill="hold"/>
                                        <p:tgtEl>
                                          <p:spTgt spid="31"/>
                                        </p:tgtEl>
                                        <p:attrNameLst>
                                          <p:attrName>ppt_x</p:attrName>
                                        </p:attrNameLst>
                                      </p:cBhvr>
                                      <p:tavLst>
                                        <p:tav tm="0">
                                          <p:val>
                                            <p:strVal val="#ppt_x"/>
                                          </p:val>
                                        </p:tav>
                                        <p:tav tm="50000">
                                          <p:val>
                                            <p:strVal val="#ppt_x+.1"/>
                                          </p:val>
                                        </p:tav>
                                        <p:tav tm="100000">
                                          <p:val>
                                            <p:strVal val="#ppt_x"/>
                                          </p:val>
                                        </p:tav>
                                      </p:tavLst>
                                    </p:anim>
                                    <p:anim calcmode="lin" valueType="num">
                                      <p:cBhvr>
                                        <p:cTn id="36" dur="500" fill="hold"/>
                                        <p:tgtEl>
                                          <p:spTgt spid="31"/>
                                        </p:tgtEl>
                                        <p:attrNameLst>
                                          <p:attrName>ppt_y</p:attrName>
                                        </p:attrNameLst>
                                      </p:cBhvr>
                                      <p:tavLst>
                                        <p:tav tm="0">
                                          <p:val>
                                            <p:strVal val="#ppt_y"/>
                                          </p:val>
                                        </p:tav>
                                        <p:tav tm="100000">
                                          <p:val>
                                            <p:strVal val="#ppt_y"/>
                                          </p:val>
                                        </p:tav>
                                      </p:tavLst>
                                    </p:anim>
                                    <p:anim calcmode="lin" valueType="num">
                                      <p:cBhvr>
                                        <p:cTn id="37" dur="500" fill="hold"/>
                                        <p:tgtEl>
                                          <p:spTgt spid="31"/>
                                        </p:tgtEl>
                                        <p:attrNameLst>
                                          <p:attrName>ppt_h</p:attrName>
                                        </p:attrNameLst>
                                      </p:cBhvr>
                                      <p:tavLst>
                                        <p:tav tm="0">
                                          <p:val>
                                            <p:strVal val="#ppt_h/10"/>
                                          </p:val>
                                        </p:tav>
                                        <p:tav tm="50000">
                                          <p:val>
                                            <p:strVal val="#ppt_h+.01"/>
                                          </p:val>
                                        </p:tav>
                                        <p:tav tm="100000">
                                          <p:val>
                                            <p:strVal val="#ppt_h"/>
                                          </p:val>
                                        </p:tav>
                                      </p:tavLst>
                                    </p:anim>
                                    <p:anim calcmode="lin" valueType="num">
                                      <p:cBhvr>
                                        <p:cTn id="38" dur="500" fill="hold"/>
                                        <p:tgtEl>
                                          <p:spTgt spid="31"/>
                                        </p:tgtEl>
                                        <p:attrNameLst>
                                          <p:attrName>ppt_w</p:attrName>
                                        </p:attrNameLst>
                                      </p:cBhvr>
                                      <p:tavLst>
                                        <p:tav tm="0">
                                          <p:val>
                                            <p:strVal val="#ppt_w/10"/>
                                          </p:val>
                                        </p:tav>
                                        <p:tav tm="50000">
                                          <p:val>
                                            <p:strVal val="#ppt_w+.01"/>
                                          </p:val>
                                        </p:tav>
                                        <p:tav tm="100000">
                                          <p:val>
                                            <p:strVal val="#ppt_w"/>
                                          </p:val>
                                        </p:tav>
                                      </p:tavLst>
                                    </p:anim>
                                    <p:animEffect transition="in" filter="fade">
                                      <p:cBhvr>
                                        <p:cTn id="39" dur="500" tmFilter="0,0; .5, 1; 1, 1"/>
                                        <p:tgtEl>
                                          <p:spTgt spid="31"/>
                                        </p:tgtEl>
                                      </p:cBhvr>
                                    </p:animEffect>
                                  </p:childTnLst>
                                </p:cTn>
                              </p:par>
                              <p:par>
                                <p:cTn id="40" presetID="22" presetClass="entr" presetSubtype="8" fill="hold" nodeType="withEffect">
                                  <p:stCondLst>
                                    <p:cond delay="0"/>
                                  </p:stCondLst>
                                  <p:childTnLst>
                                    <p:set>
                                      <p:cBhvr>
                                        <p:cTn id="41" dur="1" fill="hold">
                                          <p:stCondLst>
                                            <p:cond delay="0"/>
                                          </p:stCondLst>
                                        </p:cTn>
                                        <p:tgtEl>
                                          <p:spTgt spid="32"/>
                                        </p:tgtEl>
                                        <p:attrNameLst>
                                          <p:attrName>style.visibility</p:attrName>
                                        </p:attrNameLst>
                                      </p:cBhvr>
                                      <p:to>
                                        <p:strVal val="visible"/>
                                      </p:to>
                                    </p:set>
                                    <p:animEffect transition="in" filter="wipe(left)">
                                      <p:cBhvr>
                                        <p:cTn id="42" dur="300"/>
                                        <p:tgtEl>
                                          <p:spTgt spid="32"/>
                                        </p:tgtEl>
                                      </p:cBhvr>
                                    </p:animEffect>
                                  </p:childTnLst>
                                </p:cTn>
                              </p:par>
                              <p:par>
                                <p:cTn id="43" presetID="41" presetClass="entr" presetSubtype="0" fill="hold" grpId="0" nodeType="withEffect">
                                  <p:stCondLst>
                                    <p:cond delay="0"/>
                                  </p:stCondLst>
                                  <p:iterate type="lt">
                                    <p:tmPct val="10000"/>
                                  </p:iterate>
                                  <p:childTnLst>
                                    <p:set>
                                      <p:cBhvr>
                                        <p:cTn id="44" dur="1" fill="hold">
                                          <p:stCondLst>
                                            <p:cond delay="0"/>
                                          </p:stCondLst>
                                        </p:cTn>
                                        <p:tgtEl>
                                          <p:spTgt spid="47"/>
                                        </p:tgtEl>
                                        <p:attrNameLst>
                                          <p:attrName>style.visibility</p:attrName>
                                        </p:attrNameLst>
                                      </p:cBhvr>
                                      <p:to>
                                        <p:strVal val="visible"/>
                                      </p:to>
                                    </p:set>
                                    <p:anim calcmode="lin" valueType="num">
                                      <p:cBhvr>
                                        <p:cTn id="45" dur="500" fill="hold"/>
                                        <p:tgtEl>
                                          <p:spTgt spid="47"/>
                                        </p:tgtEl>
                                        <p:attrNameLst>
                                          <p:attrName>ppt_x</p:attrName>
                                        </p:attrNameLst>
                                      </p:cBhvr>
                                      <p:tavLst>
                                        <p:tav tm="0">
                                          <p:val>
                                            <p:strVal val="#ppt_x"/>
                                          </p:val>
                                        </p:tav>
                                        <p:tav tm="50000">
                                          <p:val>
                                            <p:strVal val="#ppt_x+.1"/>
                                          </p:val>
                                        </p:tav>
                                        <p:tav tm="100000">
                                          <p:val>
                                            <p:strVal val="#ppt_x"/>
                                          </p:val>
                                        </p:tav>
                                      </p:tavLst>
                                    </p:anim>
                                    <p:anim calcmode="lin" valueType="num">
                                      <p:cBhvr>
                                        <p:cTn id="46" dur="500" fill="hold"/>
                                        <p:tgtEl>
                                          <p:spTgt spid="47"/>
                                        </p:tgtEl>
                                        <p:attrNameLst>
                                          <p:attrName>ppt_y</p:attrName>
                                        </p:attrNameLst>
                                      </p:cBhvr>
                                      <p:tavLst>
                                        <p:tav tm="0">
                                          <p:val>
                                            <p:strVal val="#ppt_y"/>
                                          </p:val>
                                        </p:tav>
                                        <p:tav tm="100000">
                                          <p:val>
                                            <p:strVal val="#ppt_y"/>
                                          </p:val>
                                        </p:tav>
                                      </p:tavLst>
                                    </p:anim>
                                    <p:anim calcmode="lin" valueType="num">
                                      <p:cBhvr>
                                        <p:cTn id="47" dur="500" fill="hold"/>
                                        <p:tgtEl>
                                          <p:spTgt spid="47"/>
                                        </p:tgtEl>
                                        <p:attrNameLst>
                                          <p:attrName>ppt_h</p:attrName>
                                        </p:attrNameLst>
                                      </p:cBhvr>
                                      <p:tavLst>
                                        <p:tav tm="0">
                                          <p:val>
                                            <p:strVal val="#ppt_h/10"/>
                                          </p:val>
                                        </p:tav>
                                        <p:tav tm="50000">
                                          <p:val>
                                            <p:strVal val="#ppt_h+.01"/>
                                          </p:val>
                                        </p:tav>
                                        <p:tav tm="100000">
                                          <p:val>
                                            <p:strVal val="#ppt_h"/>
                                          </p:val>
                                        </p:tav>
                                      </p:tavLst>
                                    </p:anim>
                                    <p:anim calcmode="lin" valueType="num">
                                      <p:cBhvr>
                                        <p:cTn id="48" dur="500" fill="hold"/>
                                        <p:tgtEl>
                                          <p:spTgt spid="47"/>
                                        </p:tgtEl>
                                        <p:attrNameLst>
                                          <p:attrName>ppt_w</p:attrName>
                                        </p:attrNameLst>
                                      </p:cBhvr>
                                      <p:tavLst>
                                        <p:tav tm="0">
                                          <p:val>
                                            <p:strVal val="#ppt_w/10"/>
                                          </p:val>
                                        </p:tav>
                                        <p:tav tm="50000">
                                          <p:val>
                                            <p:strVal val="#ppt_w+.01"/>
                                          </p:val>
                                        </p:tav>
                                        <p:tav tm="100000">
                                          <p:val>
                                            <p:strVal val="#ppt_w"/>
                                          </p:val>
                                        </p:tav>
                                      </p:tavLst>
                                    </p:anim>
                                    <p:animEffect transition="in" filter="fade">
                                      <p:cBhvr>
                                        <p:cTn id="49" dur="500" tmFilter="0,0; .5, 1; 1, 1"/>
                                        <p:tgtEl>
                                          <p:spTgt spid="47"/>
                                        </p:tgtEl>
                                      </p:cBhvr>
                                    </p:animEffect>
                                  </p:childTnLst>
                                </p:cTn>
                              </p:par>
                              <p:par>
                                <p:cTn id="50" presetID="22" presetClass="entr" presetSubtype="8" fill="hold" nodeType="with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left)">
                                      <p:cBhvr>
                                        <p:cTn id="52" dur="300"/>
                                        <p:tgtEl>
                                          <p:spTgt spid="48"/>
                                        </p:tgtEl>
                                      </p:cBhvr>
                                    </p:animEffect>
                                  </p:childTnLst>
                                </p:cTn>
                              </p:par>
                              <p:par>
                                <p:cTn id="53" presetID="22" presetClass="entr" presetSubtype="8" fill="hold" nodeType="withEffect">
                                  <p:stCondLst>
                                    <p:cond delay="0"/>
                                  </p:stCondLst>
                                  <p:childTnLst>
                                    <p:set>
                                      <p:cBhvr>
                                        <p:cTn id="54" dur="1" fill="hold">
                                          <p:stCondLst>
                                            <p:cond delay="0"/>
                                          </p:stCondLst>
                                        </p:cTn>
                                        <p:tgtEl>
                                          <p:spTgt spid="49"/>
                                        </p:tgtEl>
                                        <p:attrNameLst>
                                          <p:attrName>style.visibility</p:attrName>
                                        </p:attrNameLst>
                                      </p:cBhvr>
                                      <p:to>
                                        <p:strVal val="visible"/>
                                      </p:to>
                                    </p:set>
                                    <p:animEffect transition="in" filter="wipe(left)">
                                      <p:cBhvr>
                                        <p:cTn id="55" dur="300"/>
                                        <p:tgtEl>
                                          <p:spTgt spid="49"/>
                                        </p:tgtEl>
                                      </p:cBhvr>
                                    </p:animEffect>
                                  </p:childTnLst>
                                </p:cTn>
                              </p:par>
                            </p:childTnLst>
                          </p:cTn>
                        </p:par>
                        <p:par>
                          <p:cTn id="56" fill="hold">
                            <p:stCondLst>
                              <p:cond delay="1000"/>
                            </p:stCondLst>
                            <p:childTnLst>
                              <p:par>
                                <p:cTn id="57" presetID="42" presetClass="entr" presetSubtype="0" fill="hold" nodeType="afterEffect">
                                  <p:stCondLst>
                                    <p:cond delay="0"/>
                                  </p:stCondLst>
                                  <p:childTnLst>
                                    <p:set>
                                      <p:cBhvr>
                                        <p:cTn id="58" dur="1" fill="hold">
                                          <p:stCondLst>
                                            <p:cond delay="0"/>
                                          </p:stCondLst>
                                        </p:cTn>
                                        <p:tgtEl>
                                          <p:spTgt spid="18"/>
                                        </p:tgtEl>
                                        <p:attrNameLst>
                                          <p:attrName>style.visibility</p:attrName>
                                        </p:attrNameLst>
                                      </p:cBhvr>
                                      <p:to>
                                        <p:strVal val="visible"/>
                                      </p:to>
                                    </p:set>
                                    <p:animEffect transition="in" filter="fade">
                                      <p:cBhvr>
                                        <p:cTn id="59" dur="500"/>
                                        <p:tgtEl>
                                          <p:spTgt spid="18"/>
                                        </p:tgtEl>
                                      </p:cBhvr>
                                    </p:animEffect>
                                    <p:anim calcmode="lin" valueType="num">
                                      <p:cBhvr>
                                        <p:cTn id="60" dur="500" fill="hold"/>
                                        <p:tgtEl>
                                          <p:spTgt spid="18"/>
                                        </p:tgtEl>
                                        <p:attrNameLst>
                                          <p:attrName>ppt_x</p:attrName>
                                        </p:attrNameLst>
                                      </p:cBhvr>
                                      <p:tavLst>
                                        <p:tav tm="0">
                                          <p:val>
                                            <p:strVal val="#ppt_x"/>
                                          </p:val>
                                        </p:tav>
                                        <p:tav tm="100000">
                                          <p:val>
                                            <p:strVal val="#ppt_x"/>
                                          </p:val>
                                        </p:tav>
                                      </p:tavLst>
                                    </p:anim>
                                    <p:anim calcmode="lin" valueType="num">
                                      <p:cBhvr>
                                        <p:cTn id="61" dur="500" fill="hold"/>
                                        <p:tgtEl>
                                          <p:spTgt spid="18"/>
                                        </p:tgtEl>
                                        <p:attrNameLst>
                                          <p:attrName>ppt_y</p:attrName>
                                        </p:attrNameLst>
                                      </p:cBhvr>
                                      <p:tavLst>
                                        <p:tav tm="0">
                                          <p:val>
                                            <p:strVal val="#ppt_y+.1"/>
                                          </p:val>
                                        </p:tav>
                                        <p:tav tm="100000">
                                          <p:val>
                                            <p:strVal val="#ppt_y"/>
                                          </p:val>
                                        </p:tav>
                                      </p:tavLst>
                                    </p:anim>
                                  </p:childTnLst>
                                </p:cTn>
                              </p:par>
                              <p:par>
                                <p:cTn id="62" presetID="10" presetClass="entr" presetSubtype="0" fill="hold" grpId="0" nodeType="withEffect">
                                  <p:stCondLst>
                                    <p:cond delay="0"/>
                                  </p:stCondLst>
                                  <p:childTnLst>
                                    <p:set>
                                      <p:cBhvr>
                                        <p:cTn id="63" dur="1" fill="hold">
                                          <p:stCondLst>
                                            <p:cond delay="0"/>
                                          </p:stCondLst>
                                        </p:cTn>
                                        <p:tgtEl>
                                          <p:spTgt spid="2"/>
                                        </p:tgtEl>
                                        <p:attrNameLst>
                                          <p:attrName>style.visibility</p:attrName>
                                        </p:attrNameLst>
                                      </p:cBhvr>
                                      <p:to>
                                        <p:strVal val="visible"/>
                                      </p:to>
                                    </p:set>
                                    <p:animEffect transition="in" filter="fade">
                                      <p:cBhvr>
                                        <p:cTn id="64" dur="500"/>
                                        <p:tgtEl>
                                          <p:spTgt spid="2"/>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nodeType="clickEffect">
                                  <p:stCondLst>
                                    <p:cond delay="0"/>
                                  </p:stCondLst>
                                  <p:childTnLst>
                                    <p:set>
                                      <p:cBhvr>
                                        <p:cTn id="68" dur="1" fill="hold">
                                          <p:stCondLst>
                                            <p:cond delay="0"/>
                                          </p:stCondLst>
                                        </p:cTn>
                                        <p:tgtEl>
                                          <p:spTgt spid="19"/>
                                        </p:tgtEl>
                                        <p:attrNameLst>
                                          <p:attrName>style.visibility</p:attrName>
                                        </p:attrNameLst>
                                      </p:cBhvr>
                                      <p:to>
                                        <p:strVal val="visible"/>
                                      </p:to>
                                    </p:set>
                                    <p:animEffect transition="in" filter="fade">
                                      <p:cBhvr>
                                        <p:cTn id="69" dur="500"/>
                                        <p:tgtEl>
                                          <p:spTgt spid="19"/>
                                        </p:tgtEl>
                                      </p:cBhvr>
                                    </p:animEffect>
                                  </p:childTnLst>
                                </p:cTn>
                              </p:par>
                            </p:childTnLst>
                          </p:cTn>
                        </p:par>
                        <p:par>
                          <p:cTn id="70" fill="hold">
                            <p:stCondLst>
                              <p:cond delay="500"/>
                            </p:stCondLst>
                            <p:childTnLst>
                              <p:par>
                                <p:cTn id="71" presetID="53" presetClass="exit" presetSubtype="32" fill="hold" nodeType="afterEffect">
                                  <p:stCondLst>
                                    <p:cond delay="0"/>
                                  </p:stCondLst>
                                  <p:childTnLst>
                                    <p:anim calcmode="lin" valueType="num">
                                      <p:cBhvr>
                                        <p:cTn id="72" dur="500"/>
                                        <p:tgtEl>
                                          <p:spTgt spid="18"/>
                                        </p:tgtEl>
                                        <p:attrNameLst>
                                          <p:attrName>ppt_w</p:attrName>
                                        </p:attrNameLst>
                                      </p:cBhvr>
                                      <p:tavLst>
                                        <p:tav tm="0">
                                          <p:val>
                                            <p:strVal val="ppt_w"/>
                                          </p:val>
                                        </p:tav>
                                        <p:tav tm="100000">
                                          <p:val>
                                            <p:fltVal val="0"/>
                                          </p:val>
                                        </p:tav>
                                      </p:tavLst>
                                    </p:anim>
                                    <p:anim calcmode="lin" valueType="num">
                                      <p:cBhvr>
                                        <p:cTn id="73" dur="500"/>
                                        <p:tgtEl>
                                          <p:spTgt spid="18"/>
                                        </p:tgtEl>
                                        <p:attrNameLst>
                                          <p:attrName>ppt_h</p:attrName>
                                        </p:attrNameLst>
                                      </p:cBhvr>
                                      <p:tavLst>
                                        <p:tav tm="0">
                                          <p:val>
                                            <p:strVal val="ppt_h"/>
                                          </p:val>
                                        </p:tav>
                                        <p:tav tm="100000">
                                          <p:val>
                                            <p:fltVal val="0"/>
                                          </p:val>
                                        </p:tav>
                                      </p:tavLst>
                                    </p:anim>
                                    <p:animEffect transition="out" filter="fade">
                                      <p:cBhvr>
                                        <p:cTn id="74" dur="500"/>
                                        <p:tgtEl>
                                          <p:spTgt spid="18"/>
                                        </p:tgtEl>
                                      </p:cBhvr>
                                    </p:animEffect>
                                    <p:set>
                                      <p:cBhvr>
                                        <p:cTn id="75" dur="1" fill="hold">
                                          <p:stCondLst>
                                            <p:cond delay="499"/>
                                          </p:stCondLst>
                                        </p:cTn>
                                        <p:tgtEl>
                                          <p:spTgt spid="18"/>
                                        </p:tgtEl>
                                        <p:attrNameLst>
                                          <p:attrName>style.visibility</p:attrName>
                                        </p:attrNameLst>
                                      </p:cBhvr>
                                      <p:to>
                                        <p:strVal val="hidden"/>
                                      </p:to>
                                    </p:set>
                                  </p:childTnLst>
                                </p:cTn>
                              </p:par>
                              <p:par>
                                <p:cTn id="76" presetID="53" presetClass="exit" presetSubtype="32" fill="hold" grpId="1" nodeType="withEffect">
                                  <p:stCondLst>
                                    <p:cond delay="0"/>
                                  </p:stCondLst>
                                  <p:childTnLst>
                                    <p:anim calcmode="lin" valueType="num">
                                      <p:cBhvr>
                                        <p:cTn id="77" dur="500"/>
                                        <p:tgtEl>
                                          <p:spTgt spid="2"/>
                                        </p:tgtEl>
                                        <p:attrNameLst>
                                          <p:attrName>ppt_w</p:attrName>
                                        </p:attrNameLst>
                                      </p:cBhvr>
                                      <p:tavLst>
                                        <p:tav tm="0">
                                          <p:val>
                                            <p:strVal val="ppt_w"/>
                                          </p:val>
                                        </p:tav>
                                        <p:tav tm="100000">
                                          <p:val>
                                            <p:fltVal val="0"/>
                                          </p:val>
                                        </p:tav>
                                      </p:tavLst>
                                    </p:anim>
                                    <p:anim calcmode="lin" valueType="num">
                                      <p:cBhvr>
                                        <p:cTn id="78" dur="500"/>
                                        <p:tgtEl>
                                          <p:spTgt spid="2"/>
                                        </p:tgtEl>
                                        <p:attrNameLst>
                                          <p:attrName>ppt_h</p:attrName>
                                        </p:attrNameLst>
                                      </p:cBhvr>
                                      <p:tavLst>
                                        <p:tav tm="0">
                                          <p:val>
                                            <p:strVal val="ppt_h"/>
                                          </p:val>
                                        </p:tav>
                                        <p:tav tm="100000">
                                          <p:val>
                                            <p:fltVal val="0"/>
                                          </p:val>
                                        </p:tav>
                                      </p:tavLst>
                                    </p:anim>
                                    <p:animEffect transition="out" filter="fade">
                                      <p:cBhvr>
                                        <p:cTn id="79" dur="500"/>
                                        <p:tgtEl>
                                          <p:spTgt spid="2"/>
                                        </p:tgtEl>
                                      </p:cBhvr>
                                    </p:animEffect>
                                    <p:set>
                                      <p:cBhvr>
                                        <p:cTn id="80" dur="1" fill="hold">
                                          <p:stCondLst>
                                            <p:cond delay="499"/>
                                          </p:stCondLst>
                                        </p:cTn>
                                        <p:tgtEl>
                                          <p:spTgt spid="2"/>
                                        </p:tgtEl>
                                        <p:attrNameLst>
                                          <p:attrName>style.visibility</p:attrName>
                                        </p:attrNameLst>
                                      </p:cBhvr>
                                      <p:to>
                                        <p:strVal val="hidden"/>
                                      </p:to>
                                    </p:set>
                                  </p:childTnLst>
                                </p:cTn>
                              </p:par>
                              <p:par>
                                <p:cTn id="81" presetID="10" presetClass="entr" presetSubtype="0" fill="hold" grpId="0" nodeType="withEffect">
                                  <p:stCondLst>
                                    <p:cond delay="0"/>
                                  </p:stCondLst>
                                  <p:childTnLst>
                                    <p:set>
                                      <p:cBhvr>
                                        <p:cTn id="82" dur="1" fill="hold">
                                          <p:stCondLst>
                                            <p:cond delay="0"/>
                                          </p:stCondLst>
                                        </p:cTn>
                                        <p:tgtEl>
                                          <p:spTgt spid="51"/>
                                        </p:tgtEl>
                                        <p:attrNameLst>
                                          <p:attrName>style.visibility</p:attrName>
                                        </p:attrNameLst>
                                      </p:cBhvr>
                                      <p:to>
                                        <p:strVal val="visible"/>
                                      </p:to>
                                    </p:set>
                                    <p:animEffect transition="in" filter="fade">
                                      <p:cBhvr>
                                        <p:cTn id="83" dur="500"/>
                                        <p:tgtEl>
                                          <p:spTgt spid="51"/>
                                        </p:tgtEl>
                                      </p:cBhvr>
                                    </p:animEffect>
                                  </p:childTnLst>
                                </p:cTn>
                              </p:par>
                            </p:childTnLst>
                          </p:cTn>
                        </p:par>
                      </p:childTnLst>
                    </p:cTn>
                  </p:par>
                  <p:par>
                    <p:cTn id="84" fill="hold">
                      <p:stCondLst>
                        <p:cond delay="indefinite"/>
                      </p:stCondLst>
                      <p:childTnLst>
                        <p:par>
                          <p:cTn id="85" fill="hold">
                            <p:stCondLst>
                              <p:cond delay="0"/>
                            </p:stCondLst>
                            <p:childTnLst>
                              <p:par>
                                <p:cTn id="86" presetID="42" presetClass="entr" presetSubtype="0" fill="hold" nodeType="clickEffect">
                                  <p:stCondLst>
                                    <p:cond delay="0"/>
                                  </p:stCondLst>
                                  <p:childTnLst>
                                    <p:set>
                                      <p:cBhvr>
                                        <p:cTn id="87" dur="1" fill="hold">
                                          <p:stCondLst>
                                            <p:cond delay="0"/>
                                          </p:stCondLst>
                                        </p:cTn>
                                        <p:tgtEl>
                                          <p:spTgt spid="52"/>
                                        </p:tgtEl>
                                        <p:attrNameLst>
                                          <p:attrName>style.visibility</p:attrName>
                                        </p:attrNameLst>
                                      </p:cBhvr>
                                      <p:to>
                                        <p:strVal val="visible"/>
                                      </p:to>
                                    </p:set>
                                    <p:animEffect transition="in" filter="fade">
                                      <p:cBhvr>
                                        <p:cTn id="88" dur="1000"/>
                                        <p:tgtEl>
                                          <p:spTgt spid="52"/>
                                        </p:tgtEl>
                                      </p:cBhvr>
                                    </p:animEffect>
                                    <p:anim calcmode="lin" valueType="num">
                                      <p:cBhvr>
                                        <p:cTn id="89" dur="1000" fill="hold"/>
                                        <p:tgtEl>
                                          <p:spTgt spid="52"/>
                                        </p:tgtEl>
                                        <p:attrNameLst>
                                          <p:attrName>ppt_x</p:attrName>
                                        </p:attrNameLst>
                                      </p:cBhvr>
                                      <p:tavLst>
                                        <p:tav tm="0">
                                          <p:val>
                                            <p:strVal val="#ppt_x"/>
                                          </p:val>
                                        </p:tav>
                                        <p:tav tm="100000">
                                          <p:val>
                                            <p:strVal val="#ppt_x"/>
                                          </p:val>
                                        </p:tav>
                                      </p:tavLst>
                                    </p:anim>
                                    <p:anim calcmode="lin" valueType="num">
                                      <p:cBhvr>
                                        <p:cTn id="90"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9" grpId="0"/>
      <p:bldP spid="31" grpId="0"/>
      <p:bldP spid="47" grpId="0"/>
      <p:bldP spid="51" grpId="0"/>
      <p:bldP spid="24" grpId="0"/>
      <p:bldP spid="2" grpId="0" animBg="1"/>
      <p:bldP spid="2" grpId="1"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133.5"/>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6575</TotalTime>
  <Words>1321</Words>
  <Application>Microsoft Office PowerPoint</Application>
  <PresentationFormat>宽屏</PresentationFormat>
  <Paragraphs>259</Paragraphs>
  <Slides>22</Slides>
  <Notes>15</Notes>
  <HiddenSlides>0</HiddenSlides>
  <MMClips>0</MMClips>
  <ScaleCrop>false</ScaleCrop>
  <HeadingPairs>
    <vt:vector size="8" baseType="variant">
      <vt:variant>
        <vt:lpstr>已用的字体</vt:lpstr>
      </vt:variant>
      <vt:variant>
        <vt:i4>12</vt:i4>
      </vt:variant>
      <vt:variant>
        <vt:lpstr>主题</vt:lpstr>
      </vt:variant>
      <vt:variant>
        <vt:i4>1</vt:i4>
      </vt:variant>
      <vt:variant>
        <vt:lpstr>嵌入 OLE 服务器</vt:lpstr>
      </vt:variant>
      <vt:variant>
        <vt:i4>3</vt:i4>
      </vt:variant>
      <vt:variant>
        <vt:lpstr>幻灯片标题</vt:lpstr>
      </vt:variant>
      <vt:variant>
        <vt:i4>22</vt:i4>
      </vt:variant>
    </vt:vector>
  </HeadingPairs>
  <TitlesOfParts>
    <vt:vector size="38" baseType="lpstr">
      <vt:lpstr>DengXian</vt:lpstr>
      <vt:lpstr>DengXian</vt:lpstr>
      <vt:lpstr>方正正中黑简体</vt:lpstr>
      <vt:lpstr>黑体</vt:lpstr>
      <vt:lpstr>华文楷体</vt:lpstr>
      <vt:lpstr>宋体</vt:lpstr>
      <vt:lpstr>微软雅黑</vt:lpstr>
      <vt:lpstr>Arial</vt:lpstr>
      <vt:lpstr>Calibri</vt:lpstr>
      <vt:lpstr>Calibri Light</vt:lpstr>
      <vt:lpstr>Times New Roman</vt:lpstr>
      <vt:lpstr>Wingdings</vt:lpstr>
      <vt:lpstr>Office 主题</vt:lpstr>
      <vt:lpstr>Visio</vt:lpstr>
      <vt:lpstr>AxMath</vt:lpstr>
      <vt:lpstr>Graph</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http://www.ypppt.com/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优品PPT</dc:creator>
  <cp:keywords>http:/www.ypppt.com</cp:keywords>
  <dc:description>http://www.ypppt.com/</dc:description>
  <cp:lastModifiedBy>sheng lei</cp:lastModifiedBy>
  <cp:revision>824</cp:revision>
  <dcterms:created xsi:type="dcterms:W3CDTF">2016-01-04T05:40:11Z</dcterms:created>
  <dcterms:modified xsi:type="dcterms:W3CDTF">2018-10-15T17:23:35Z</dcterms:modified>
</cp:coreProperties>
</file>