
<file path=[Content_Types].xml><?xml version="1.0" encoding="utf-8"?>
<Types xmlns="http://schemas.openxmlformats.org/package/2006/content-types">
  <Default Extension="wdp" ContentType="image/vnd.ms-photo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5"/>
  </p:notesMasterIdLst>
  <p:handoutMasterIdLst>
    <p:handoutMasterId r:id="rId24"/>
  </p:handoutMasterIdLst>
  <p:sldIdLst>
    <p:sldId id="258" r:id="rId4"/>
    <p:sldId id="336" r:id="rId6"/>
    <p:sldId id="290" r:id="rId7"/>
    <p:sldId id="322" r:id="rId8"/>
    <p:sldId id="337" r:id="rId9"/>
    <p:sldId id="275" r:id="rId10"/>
    <p:sldId id="338" r:id="rId11"/>
    <p:sldId id="321" r:id="rId12"/>
    <p:sldId id="284" r:id="rId13"/>
    <p:sldId id="340" r:id="rId14"/>
    <p:sldId id="360" r:id="rId15"/>
    <p:sldId id="268" r:id="rId16"/>
    <p:sldId id="291" r:id="rId17"/>
    <p:sldId id="294" r:id="rId18"/>
    <p:sldId id="369" r:id="rId19"/>
    <p:sldId id="342" r:id="rId20"/>
    <p:sldId id="361" r:id="rId21"/>
    <p:sldId id="297" r:id="rId22"/>
    <p:sldId id="266" r:id="rId23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irdc" initials="b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3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38" y="-102"/>
      </p:cViewPr>
      <p:guideLst>
        <p:guide orient="horz" pos="2162"/>
        <p:guide pos="2880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8" Type="http://schemas.openxmlformats.org/officeDocument/2006/relationships/commentAuthors" Target="commentAuthors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handoutMaster" Target="handoutMasters/handoutMaster1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istrator\Desktop\SiPM&#27979;&#35797;&#32467;&#26524;&#24635;&#32467;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0" vertOverflow="ellipsis" vert="horz" wrap="square" anchor="ctr" anchorCtr="1"/>
          <a:lstStyle/>
          <a:p>
            <a:pPr defTabSz="914400">
              <a:defRPr lang="zh-CN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sz="1600" b="1">
                <a:solidFill>
                  <a:schemeClr val="tx1"/>
                </a:solidFill>
              </a:rPr>
              <a:t>小批量分辨率测试</a:t>
            </a:r>
            <a:endParaRPr sz="1600" b="1" i="0" u="none" strike="noStrike" baseline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"1P.E."</c:f>
              <c:strCache>
                <c:ptCount val="1"/>
                <c:pt idx="0">
                  <c:v>1P.E.</c:v>
                </c:pt>
              </c:strCache>
            </c:strRef>
          </c:tx>
          <c:spPr>
            <a:ln w="28575" cap="rnd" cmpd="sng" algn="ctr">
              <a:solidFill>
                <a:srgbClr val="000000"/>
              </a:solidFill>
              <a:prstDash val="solid"/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  <a:lumOff val="40000"/>
                </a:schemeClr>
              </a:solidFill>
              <a:ln w="9525" cap="flat" cmpd="sng" algn="ctr">
                <a:solidFill>
                  <a:schemeClr val="accent1"/>
                </a:solidFill>
                <a:prstDash val="solid"/>
                <a:round/>
              </a:ln>
              <a:effectLst/>
            </c:spPr>
          </c:marker>
          <c:dLbls>
            <c:delete val="1"/>
          </c:dLbls>
          <c:val>
            <c:numRef>
              <c:f>Sheet1!$B$6:$B$13</c:f>
              <c:numCache>
                <c:formatCode>0.0%</c:formatCode>
                <c:ptCount val="8"/>
                <c:pt idx="0">
                  <c:v>0.106459330143541</c:v>
                </c:pt>
                <c:pt idx="1">
                  <c:v>0.0986117759693633</c:v>
                </c:pt>
                <c:pt idx="2">
                  <c:v>0.100803506208912</c:v>
                </c:pt>
                <c:pt idx="3">
                  <c:v>0.101271785209609</c:v>
                </c:pt>
                <c:pt idx="4">
                  <c:v>0.123014932448448</c:v>
                </c:pt>
                <c:pt idx="5">
                  <c:v>0.102770542268529</c:v>
                </c:pt>
                <c:pt idx="6">
                  <c:v>0.129389129389129</c:v>
                </c:pt>
                <c:pt idx="7">
                  <c:v>0.168405726765348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"2P.E."</c:f>
              <c:strCache>
                <c:ptCount val="1"/>
                <c:pt idx="0">
                  <c:v>2P.E.</c:v>
                </c:pt>
              </c:strCache>
            </c:strRef>
          </c:tx>
          <c:spPr>
            <a:ln w="28575" cap="rnd" cmpd="sng" algn="ctr">
              <a:solidFill>
                <a:srgbClr val="FF0000"/>
              </a:solidFill>
              <a:prstDash val="solid"/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 cap="flat" cmpd="sng" algn="ctr">
                <a:solidFill>
                  <a:schemeClr val="accent2"/>
                </a:solidFill>
                <a:prstDash val="solid"/>
                <a:round/>
              </a:ln>
              <a:effectLst/>
            </c:spPr>
          </c:marker>
          <c:dLbls>
            <c:delete val="1"/>
          </c:dLbls>
          <c:val>
            <c:numRef>
              <c:f>Sheet1!$D$6:$D$13</c:f>
              <c:numCache>
                <c:formatCode>0.0%</c:formatCode>
                <c:ptCount val="8"/>
                <c:pt idx="0">
                  <c:v>0.0870635286878942</c:v>
                </c:pt>
                <c:pt idx="1">
                  <c:v>0.12921751615219</c:v>
                </c:pt>
                <c:pt idx="2">
                  <c:v>0.136621454993835</c:v>
                </c:pt>
                <c:pt idx="3">
                  <c:v>0.126611957796014</c:v>
                </c:pt>
                <c:pt idx="4">
                  <c:v>0.162225890120255</c:v>
                </c:pt>
                <c:pt idx="5">
                  <c:v>0.133113051687515</c:v>
                </c:pt>
                <c:pt idx="6">
                  <c:v>0.165246212121212</c:v>
                </c:pt>
                <c:pt idx="7">
                  <c:v>0.212207239176721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"3P.E."</c:f>
              <c:strCache>
                <c:ptCount val="1"/>
                <c:pt idx="0">
                  <c:v>3P.E.</c:v>
                </c:pt>
              </c:strCache>
            </c:strRef>
          </c:tx>
          <c:spPr>
            <a:ln w="28575" cap="rnd" cmpd="sng" algn="ctr">
              <a:solidFill>
                <a:srgbClr val="00B0F0"/>
              </a:solidFill>
              <a:prstDash val="solid"/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 cap="flat" cmpd="sng" algn="ctr">
                <a:solidFill>
                  <a:schemeClr val="accent3"/>
                </a:solidFill>
                <a:prstDash val="solid"/>
                <a:round/>
              </a:ln>
              <a:effectLst/>
            </c:spPr>
          </c:marker>
          <c:dLbls>
            <c:delete val="1"/>
          </c:dLbls>
          <c:val>
            <c:numRef>
              <c:f>Sheet1!$F$6:$F$13</c:f>
              <c:numCache>
                <c:formatCode>0.0%</c:formatCode>
                <c:ptCount val="8"/>
                <c:pt idx="0">
                  <c:v>0.36839378238342</c:v>
                </c:pt>
                <c:pt idx="1">
                  <c:v>0.1602779</c:v>
                </c:pt>
                <c:pt idx="2">
                  <c:v>0.173029858051885</c:v>
                </c:pt>
                <c:pt idx="3">
                  <c:v>0.158527954706299</c:v>
                </c:pt>
                <c:pt idx="4">
                  <c:v>0.188058979937153</c:v>
                </c:pt>
                <c:pt idx="5">
                  <c:v>0.16104513064133</c:v>
                </c:pt>
                <c:pt idx="6">
                  <c:v>0.194860813704497</c:v>
                </c:pt>
                <c:pt idx="7">
                  <c:v>0.253785147801009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49759457"/>
        <c:axId val="754327775"/>
      </c:lineChart>
      <c:catAx>
        <c:axId val="749759457"/>
        <c:scaling>
          <c:orientation val="minMax"/>
        </c:scaling>
        <c:delete val="0"/>
        <c:axPos val="b"/>
        <c:title>
          <c:tx>
            <c:rich>
              <a:bodyPr rot="0" spcFirstLastPara="0" vertOverflow="ellipsis" vert="horz" wrap="square" anchor="ctr" anchorCtr="1"/>
              <a:lstStyle/>
              <a:p>
                <a:pPr defTabSz="914400">
                  <a:defRPr lang="zh-CN"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sz="1400">
                    <a:solidFill>
                      <a:schemeClr val="tx1"/>
                    </a:solidFill>
                  </a:rPr>
                  <a:t>驱动板编号</a:t>
                </a:r>
                <a:endParaRPr sz="1400" b="0" i="0" u="none" strike="noStrike" baseline="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c:rich>
          </c:tx>
          <c:layout>
            <c:manualLayout>
              <c:xMode val="edge"/>
              <c:yMode val="edge"/>
              <c:x val="0.482397301523924"/>
              <c:y val="0.919094429550194"/>
            </c:manualLayout>
          </c:layout>
          <c:overlay val="0"/>
          <c:spPr>
            <a:noFill/>
            <a:ln>
              <a:noFill/>
            </a:ln>
            <a:effectLst/>
          </c:spPr>
        </c:title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1400" b="0" i="0" u="none" strike="noStrike" kern="1200" cap="none" spc="0" normalizeH="0" baseline="0">
                <a:solidFill>
                  <a:schemeClr val="tx1"/>
                </a:solidFill>
                <a:uFill>
                  <a:solidFill>
                    <a:schemeClr val="tx1">
                      <a:lumMod val="65000"/>
                      <a:lumOff val="35000"/>
                    </a:schemeClr>
                  </a:solidFill>
                </a:uFill>
                <a:latin typeface="+mn-lt"/>
                <a:ea typeface="+mn-ea"/>
                <a:cs typeface="+mn-cs"/>
              </a:defRPr>
            </a:pPr>
          </a:p>
        </c:txPr>
        <c:crossAx val="754327775"/>
        <c:crosses val="autoZero"/>
        <c:auto val="1"/>
        <c:lblAlgn val="ctr"/>
        <c:lblOffset val="100"/>
        <c:noMultiLvlLbl val="0"/>
      </c:catAx>
      <c:valAx>
        <c:axId val="754327775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0" vertOverflow="ellipsis" vert="horz" wrap="square" anchor="ctr" anchorCtr="1"/>
              <a:lstStyle/>
              <a:p>
                <a:pPr defTabSz="914400">
                  <a:defRPr lang="zh-CN"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sz="1400">
                    <a:solidFill>
                      <a:schemeClr val="tx1"/>
                    </a:solidFill>
                  </a:rPr>
                  <a:t>多光子分辨率</a:t>
                </a:r>
                <a:endParaRPr sz="1400" b="0" i="0" u="none" strike="noStrike" baseline="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.0%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1400" b="0" i="0" u="none" strike="noStrike" kern="1200" cap="none" spc="0" normalizeH="0" baseline="0">
                <a:solidFill>
                  <a:schemeClr val="tx1"/>
                </a:solidFill>
                <a:uFill>
                  <a:solidFill>
                    <a:schemeClr val="tx1">
                      <a:lumMod val="65000"/>
                      <a:lumOff val="35000"/>
                    </a:schemeClr>
                  </a:solidFill>
                </a:uFill>
                <a:latin typeface="+mn-lt"/>
                <a:ea typeface="+mn-ea"/>
                <a:cs typeface="+mn-cs"/>
              </a:defRPr>
            </a:pPr>
          </a:p>
        </c:txPr>
        <c:crossAx val="74975945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0" vertOverflow="ellipsis" vert="horz" wrap="square" anchor="ctr" anchorCtr="1"/>
          <a:lstStyle/>
          <a:p>
            <a:pPr>
              <a:defRPr lang="zh-CN" sz="1400" b="0" i="0" u="none" strike="noStrike" kern="1200" cap="none" spc="0" normalizeH="0" baseline="0">
                <a:solidFill>
                  <a:schemeClr val="tx1"/>
                </a:solidFill>
                <a:uFill>
                  <a:solidFill>
                    <a:schemeClr val="tx1">
                      <a:lumMod val="65000"/>
                      <a:lumOff val="35000"/>
                    </a:schemeClr>
                  </a:solidFill>
                </a:uFill>
                <a:latin typeface="+mn-lt"/>
                <a:ea typeface="+mn-ea"/>
                <a:cs typeface="+mn-cs"/>
              </a:defRPr>
            </a:pPr>
          </a:p>
        </c:txPr>
      </c:legendEntry>
      <c:legendEntry>
        <c:idx val="1"/>
        <c:txPr>
          <a:bodyPr rot="0" spcFirstLastPara="0" vertOverflow="ellipsis" vert="horz" wrap="square" anchor="ctr" anchorCtr="1"/>
          <a:lstStyle/>
          <a:p>
            <a:pPr>
              <a:defRPr lang="zh-CN" sz="1400" b="0" i="0" u="none" strike="noStrike" kern="1200" cap="none" spc="0" normalizeH="0" baseline="0">
                <a:solidFill>
                  <a:schemeClr val="tx1"/>
                </a:solidFill>
                <a:uFill>
                  <a:solidFill>
                    <a:schemeClr val="tx1">
                      <a:lumMod val="65000"/>
                      <a:lumOff val="35000"/>
                    </a:schemeClr>
                  </a:solidFill>
                </a:uFill>
                <a:latin typeface="+mn-lt"/>
                <a:ea typeface="+mn-ea"/>
                <a:cs typeface="+mn-cs"/>
              </a:defRPr>
            </a:pPr>
          </a:p>
        </c:txPr>
      </c:legendEntry>
      <c:legendEntry>
        <c:idx val="2"/>
        <c:txPr>
          <a:bodyPr rot="0" spcFirstLastPara="0" vertOverflow="ellipsis" vert="horz" wrap="square" anchor="ctr" anchorCtr="1"/>
          <a:lstStyle/>
          <a:p>
            <a:pPr>
              <a:defRPr lang="zh-CN" sz="1400" b="0" i="0" u="none" strike="noStrike" kern="1200" cap="none" spc="0" normalizeH="0" baseline="0">
                <a:solidFill>
                  <a:schemeClr val="tx1"/>
                </a:solidFill>
                <a:uFill>
                  <a:solidFill>
                    <a:schemeClr val="tx1">
                      <a:lumMod val="65000"/>
                      <a:lumOff val="35000"/>
                    </a:schemeClr>
                  </a:solidFill>
                </a:uFill>
                <a:latin typeface="+mn-lt"/>
                <a:ea typeface="+mn-ea"/>
                <a:cs typeface="+mn-cs"/>
              </a:defRPr>
            </a:pPr>
          </a:p>
        </c:txPr>
      </c:legendEntry>
      <c:layout>
        <c:manualLayout>
          <c:xMode val="edge"/>
          <c:yMode val="edge"/>
          <c:x val="0.761529247354761"/>
          <c:y val="0.12719690199583"/>
          <c:w val="0.166899580754642"/>
          <c:h val="0.260649389335716"/>
        </c:manualLayout>
      </c:layout>
      <c:overlay val="1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1400" b="0" i="0" u="none" strike="noStrike" kern="1200" cap="none" spc="0" normalizeH="0" baseline="0">
              <a:solidFill>
                <a:schemeClr val="tx1"/>
              </a:solidFill>
              <a:uFill>
                <a:solidFill>
                  <a:schemeClr val="tx1">
                    <a:lumMod val="65000"/>
                    <a:lumOff val="35000"/>
                  </a:schemeClr>
                </a:solidFill>
              </a:u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prstDash val="solid"/>
      <a:round/>
    </a:ln>
    <a:effectLst/>
  </c:spPr>
  <c:txPr>
    <a:bodyPr wrap="square"/>
    <a:lstStyle/>
    <a:p>
      <a:pPr>
        <a:defRPr lang="zh-CN"/>
      </a:pPr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 indent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 indent="-34290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-285750"/>
            <a:r>
              <a:rPr lang="zh-CN" altLang="en-US"/>
              <a:t>第二级</a:t>
            </a:r>
            <a:endParaRPr lang="zh-CN" altLang="en-US"/>
          </a:p>
          <a:p>
            <a:pPr lvl="2" indent="-228600"/>
            <a:r>
              <a:rPr lang="zh-CN" altLang="en-US"/>
              <a:t>第三级</a:t>
            </a:r>
            <a:endParaRPr lang="zh-CN" altLang="en-US"/>
          </a:p>
          <a:p>
            <a:pPr lvl="3" indent="-228600"/>
            <a:r>
              <a:rPr lang="zh-CN" altLang="en-US"/>
              <a:t>第四级</a:t>
            </a:r>
            <a:endParaRPr lang="zh-CN" altLang="en-US"/>
          </a:p>
          <a:p>
            <a:pPr lvl="4" indent="-22860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 indent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 indent="-34290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-285750"/>
            <a:r>
              <a:rPr lang="zh-CN" altLang="en-US"/>
              <a:t>第二级</a:t>
            </a:r>
            <a:endParaRPr lang="zh-CN" altLang="en-US"/>
          </a:p>
          <a:p>
            <a:pPr lvl="2" indent="-228600"/>
            <a:r>
              <a:rPr lang="zh-CN" altLang="en-US"/>
              <a:t>第三级</a:t>
            </a:r>
            <a:endParaRPr lang="zh-CN" altLang="en-US"/>
          </a:p>
          <a:p>
            <a:pPr lvl="3" indent="-228600"/>
            <a:r>
              <a:rPr lang="zh-CN" altLang="en-US"/>
              <a:t>第四级</a:t>
            </a:r>
            <a:endParaRPr lang="zh-CN" altLang="en-US"/>
          </a:p>
          <a:p>
            <a:pPr lvl="4" indent="-22860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18.xml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chart" Target="../charts/char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microsoft.com/office/2007/relationships/hdphoto" Target="../media/hdphoto1.wdp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3" name="Rectangle 2"/>
          <p:cNvSpPr>
            <a:spLocks noGrp="1"/>
          </p:cNvSpPr>
          <p:nvPr>
            <p:ph type="ctrTitle"/>
          </p:nvPr>
        </p:nvSpPr>
        <p:spPr>
          <a:xfrm>
            <a:off x="27305" y="1747520"/>
            <a:ext cx="9089390" cy="1470025"/>
          </a:xfrm>
        </p:spPr>
        <p:txBody>
          <a:bodyPr vert="horz" wrap="square" anchor="ctr"/>
          <a:lstStyle>
            <a:lvl1pPr lvl="0">
              <a:defRPr/>
            </a:lvl1pPr>
          </a:lstStyle>
          <a:p>
            <a:pPr lvl="0" indent="0">
              <a:lnSpc>
                <a:spcPct val="110000"/>
              </a:lnSpc>
            </a:pPr>
            <a:r>
              <a:rPr sz="3600" b="1" dirty="0">
                <a:solidFill>
                  <a:schemeClr val="tx1"/>
                </a:solidFill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</a:rPr>
              <a:t>SiPM</a:t>
            </a:r>
            <a:r>
              <a:rPr sz="36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低压电源</a:t>
            </a:r>
            <a:r>
              <a:rPr lang="zh-CN" sz="36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驱动板</a:t>
            </a:r>
            <a:r>
              <a:rPr sz="36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研制</a:t>
            </a:r>
            <a:endParaRPr sz="36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074" name="Rectangle 3"/>
          <p:cNvSpPr>
            <a:spLocks noGrp="1"/>
          </p:cNvSpPr>
          <p:nvPr>
            <p:ph type="subTitle"/>
          </p:nvPr>
        </p:nvSpPr>
        <p:spPr>
          <a:xfrm>
            <a:off x="685800" y="3909695"/>
            <a:ext cx="7772400" cy="2474595"/>
          </a:xfrm>
        </p:spPr>
        <p:txBody>
          <a:bodyPr vert="horz" wrap="square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marL="0" lvl="0" indent="0" algn="ctr">
              <a:lnSpc>
                <a:spcPct val="80000"/>
              </a:lnSpc>
              <a:buNone/>
            </a:pPr>
            <a:r>
              <a:rPr lang="en-US" altLang="zh-CN" sz="2000" b="1" dirty="0">
                <a:latin typeface="宋体" panose="02010600030101010101" pitchFamily="2" charset="-122"/>
              </a:rPr>
              <a:t> </a:t>
            </a:r>
            <a:r>
              <a:rPr lang="en-US" altLang="zh-CN" sz="2000" dirty="0"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r>
              <a:rPr lang="zh-CN" altLang="en-US" sz="2000" dirty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马丽双，</a:t>
            </a:r>
            <a:r>
              <a:rPr lang="zh-CN" altLang="en-US" sz="2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王  阳</a:t>
            </a:r>
            <a:r>
              <a:rPr lang="zh-CN" altLang="en-US" sz="2000" dirty="0">
                <a:latin typeface="华文楷体" panose="02010600040101010101" pitchFamily="2" charset="-122"/>
                <a:ea typeface="华文楷体" panose="02010600040101010101" pitchFamily="2" charset="-122"/>
              </a:rPr>
              <a:t>，钱  森</a:t>
            </a:r>
            <a:r>
              <a:rPr lang="zh-CN" altLang="en-US" sz="2000" dirty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，王志刚</a:t>
            </a:r>
            <a:endParaRPr lang="zh-CN" altLang="en-US" sz="20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0" lvl="0" indent="0" algn="ctr">
              <a:lnSpc>
                <a:spcPct val="80000"/>
              </a:lnSpc>
              <a:buNone/>
            </a:pPr>
            <a:endParaRPr lang="zh-CN" altLang="en-US" sz="20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0" lvl="0" indent="0" algn="ctr">
              <a:lnSpc>
                <a:spcPct val="80000"/>
              </a:lnSpc>
              <a:buNone/>
            </a:pPr>
            <a:r>
              <a:rPr lang="zh-CN" altLang="en-US" sz="2000" dirty="0">
                <a:latin typeface="华文楷体" panose="02010600040101010101" pitchFamily="2" charset="-122"/>
                <a:ea typeface="华文楷体" panose="02010600040101010101" pitchFamily="2" charset="-122"/>
              </a:rPr>
              <a:t>核探测与核电子学国家重点实验室</a:t>
            </a:r>
            <a:endParaRPr lang="zh-CN" altLang="en-US" sz="20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0" lvl="0" indent="0" algn="ctr">
              <a:lnSpc>
                <a:spcPct val="80000"/>
              </a:lnSpc>
              <a:buNone/>
            </a:pPr>
            <a:r>
              <a:rPr lang="zh-CN" altLang="en-US" sz="2000" dirty="0">
                <a:latin typeface="华文楷体" panose="02010600040101010101" pitchFamily="2" charset="-122"/>
                <a:ea typeface="华文楷体" panose="02010600040101010101" pitchFamily="2" charset="-122"/>
              </a:rPr>
              <a:t>中国科学院高能物理研究所</a:t>
            </a:r>
            <a:endParaRPr lang="zh-CN" altLang="en-US" sz="20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0" lvl="0" indent="0" algn="ctr">
              <a:lnSpc>
                <a:spcPct val="80000"/>
              </a:lnSpc>
              <a:buNone/>
            </a:pPr>
            <a:r>
              <a:rPr lang="zh-CN" altLang="en-US" sz="2000" dirty="0">
                <a:latin typeface="华文楷体" panose="02010600040101010101" pitchFamily="2" charset="-122"/>
                <a:ea typeface="华文楷体" panose="02010600040101010101" pitchFamily="2" charset="-122"/>
              </a:rPr>
              <a:t>天津理工大学</a:t>
            </a:r>
            <a:endParaRPr lang="zh-CN" altLang="en-US" sz="2000" dirty="0"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  <a:p>
            <a:pPr marL="0" lvl="0" indent="0" algn="ctr">
              <a:lnSpc>
                <a:spcPct val="80000"/>
              </a:lnSpc>
              <a:buNone/>
            </a:pPr>
            <a:r>
              <a:rPr lang="en-US" altLang="zh-CN" sz="2000" dirty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qians@ihep.ac.cn</a:t>
            </a:r>
            <a:endParaRPr lang="en-US" altLang="zh-CN" sz="20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0" lvl="0" indent="0" algn="ctr">
              <a:lnSpc>
                <a:spcPct val="80000"/>
              </a:lnSpc>
              <a:buNone/>
            </a:pPr>
            <a:endParaRPr lang="en-US" altLang="zh-CN" sz="18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0" lvl="0" indent="0" algn="ctr">
              <a:lnSpc>
                <a:spcPct val="80000"/>
              </a:lnSpc>
              <a:buNone/>
            </a:pPr>
            <a:r>
              <a:rPr lang="en-US" altLang="zh-CN" sz="2000" dirty="0">
                <a:latin typeface="华文楷体" panose="02010600040101010101" pitchFamily="2" charset="-122"/>
                <a:ea typeface="华文楷体" panose="02010600040101010101" pitchFamily="2" charset="-122"/>
              </a:rPr>
              <a:t>2018-10-16  </a:t>
            </a:r>
            <a:r>
              <a:rPr lang="zh-CN" altLang="en-US" sz="2000" dirty="0">
                <a:latin typeface="华文楷体" panose="02010600040101010101" pitchFamily="2" charset="-122"/>
                <a:ea typeface="华文楷体" panose="02010600040101010101" pitchFamily="2" charset="-122"/>
              </a:rPr>
              <a:t>衡阳</a:t>
            </a:r>
            <a:endParaRPr lang="zh-CN" altLang="en-US" sz="20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075" name="Rectangle 9"/>
          <p:cNvSpPr/>
          <p:nvPr/>
        </p:nvSpPr>
        <p:spPr>
          <a:xfrm>
            <a:off x="1927225" y="2957513"/>
            <a:ext cx="184150" cy="36671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endParaRPr lang="zh-CN" altLang="en-US" dirty="0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394" name="成组"/>
          <p:cNvGrpSpPr/>
          <p:nvPr/>
        </p:nvGrpSpPr>
        <p:grpSpPr>
          <a:xfrm>
            <a:off x="170815" y="26035"/>
            <a:ext cx="8829040" cy="1816735"/>
            <a:chOff x="0" y="0"/>
            <a:chExt cx="7099130" cy="1425460"/>
          </a:xfrm>
        </p:grpSpPr>
        <p:pic>
          <p:nvPicPr>
            <p:cNvPr id="392" name="image4.tif" descr="image4.tif"/>
            <p:cNvPicPr>
              <a:picLocks noChangeAspect="1"/>
            </p:cNvPicPr>
            <p:nvPr/>
          </p:nvPicPr>
          <p:blipFill>
            <a:blip r:embed="rId1"/>
            <a:srcRect l="6521" r="50000"/>
            <a:stretch>
              <a:fillRect/>
            </a:stretch>
          </p:blipFill>
          <p:spPr>
            <a:xfrm>
              <a:off x="-1" y="0"/>
              <a:ext cx="4056647" cy="1425461"/>
            </a:xfrm>
            <a:prstGeom prst="rect">
              <a:avLst/>
            </a:prstGeom>
            <a:ln w="12700" cap="flat">
              <a:noFill/>
              <a:miter lim="400000"/>
              <a:headEnd/>
              <a:tailEnd/>
            </a:ln>
            <a:effectLst/>
          </p:spPr>
        </p:pic>
        <p:pic>
          <p:nvPicPr>
            <p:cNvPr id="393" name="link_cas" descr="link_cas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259477" y="202832"/>
              <a:ext cx="2839654" cy="971906"/>
            </a:xfrm>
            <a:prstGeom prst="rect">
              <a:avLst/>
            </a:prstGeom>
            <a:ln w="12700" cap="flat">
              <a:noFill/>
              <a:miter lim="400000"/>
              <a:headEnd/>
              <a:tailEnd/>
            </a:ln>
            <a:effectLst/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302" name="Rectangle 4"/>
          <p:cNvSpPr/>
          <p:nvPr/>
        </p:nvSpPr>
        <p:spPr>
          <a:xfrm>
            <a:off x="0" y="0"/>
            <a:ext cx="9144000" cy="7810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 wrap="none" anchor="ctr" anchorCtr="1"/>
          <a:p>
            <a:pPr marL="342900" indent="-342900" algn="l">
              <a:buClr>
                <a:srgbClr val="00FF99"/>
              </a:buClr>
              <a:buFont typeface="Wingdings" panose="05000000000000000000" pitchFamily="2" charset="2"/>
              <a:buChar char="Ø"/>
            </a:pPr>
            <a:r>
              <a:rPr lang="en-US" altLang="zh-CN" sz="2400" b="1" dirty="0">
                <a:solidFill>
                  <a:srgbClr val="0000FF"/>
                </a:solidFill>
                <a:latin typeface="宋体" panose="02010600030101010101" pitchFamily="2" charset="-122"/>
                <a:sym typeface="+mn-ea"/>
              </a:rPr>
              <a:t>2.3 </a:t>
            </a: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  <a:sym typeface="+mn-ea"/>
              </a:rPr>
              <a:t>驱动板软件设计方案</a:t>
            </a:r>
            <a:endParaRPr lang="zh-CN" altLang="en-US" sz="2400" dirty="0">
              <a:latin typeface="宋体" panose="02010600030101010101" pitchFamily="2" charset="-122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23190" y="5565775"/>
            <a:ext cx="9020810" cy="8604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defTabSz="685165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dirty="0" smtClean="0">
                <a:solidFill>
                  <a:schemeClr val="tx1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  </a:t>
            </a:r>
            <a:r>
              <a:rPr lang="zh-CN" altLang="en-US" sz="2000" dirty="0" smtClean="0">
                <a:solidFill>
                  <a:schemeClr val="tx1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本实验设计研制的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SiPM</a:t>
            </a:r>
            <a:r>
              <a:rPr lang="zh-CN" altLang="en-US" sz="2000" dirty="0" smtClean="0">
                <a:solidFill>
                  <a:schemeClr val="tx1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低压电源驱动板，代码可开源，可通过软件编程控制驱动板的驱动电压在一定范围内自动变化，实现对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SiPM</a:t>
            </a:r>
            <a:r>
              <a:rPr lang="zh-CN" altLang="en-US" sz="2000" dirty="0" smtClean="0">
                <a:solidFill>
                  <a:schemeClr val="tx1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的自动扫描测试。</a:t>
            </a:r>
            <a:endParaRPr lang="zh-CN" altLang="en-US" sz="2000" dirty="0" smtClean="0">
              <a:solidFill>
                <a:schemeClr val="tx1"/>
              </a:solidFill>
              <a:latin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51765" y="781050"/>
            <a:ext cx="4148455" cy="16300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defTabSz="685165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目前常用的商用驱动板软件：</a:t>
            </a:r>
            <a:endParaRPr lang="zh-CN" altLang="en-US" sz="2000" dirty="0" smtClean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  <a:p>
            <a:pPr defTabSz="685165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   （</a:t>
            </a:r>
            <a:r>
              <a:rPr lang="en-US" altLang="zh-CN" sz="2000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1</a:t>
            </a:r>
            <a:r>
              <a:rPr lang="zh-CN" altLang="en-US" sz="2000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）一次只能控制一个驱动板；</a:t>
            </a:r>
            <a:endParaRPr lang="zh-CN" altLang="en-US" sz="2000" dirty="0" smtClean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  <a:p>
            <a:pPr defTabSz="685165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   （</a:t>
            </a:r>
            <a:r>
              <a:rPr lang="en-US" altLang="zh-CN" sz="2000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2</a:t>
            </a:r>
            <a:r>
              <a:rPr lang="zh-CN" altLang="en-US" sz="2000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）代码不开源；</a:t>
            </a:r>
            <a:endParaRPr lang="zh-CN" altLang="en-US" sz="2000" dirty="0" smtClean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  <a:p>
            <a:pPr defTabSz="685165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   （</a:t>
            </a:r>
            <a:r>
              <a:rPr lang="en-US" altLang="zh-CN" sz="2000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3</a:t>
            </a:r>
            <a:r>
              <a:rPr lang="zh-CN" altLang="en-US" sz="2000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）不能实现多路可编程控制。</a:t>
            </a:r>
            <a:endParaRPr lang="zh-CN" altLang="en-US" sz="2000" dirty="0" smtClean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8783320" y="6574155"/>
            <a:ext cx="448310" cy="212725"/>
          </a:xfrm>
        </p:spPr>
        <p:txBody>
          <a:bodyPr/>
          <a:p>
            <a:pPr lvl="0" fontAlgn="base"/>
            <a:r>
              <a:rPr lang="en-US" altLang="zh-CN" strike="noStrike" noProof="1">
                <a:latin typeface="Arial" panose="020B0604020202020204" pitchFamily="34" charset="0"/>
              </a:rPr>
              <a:t>7</a:t>
            </a:r>
            <a:endParaRPr lang="en-US" altLang="zh-CN" strike="noStrike" noProof="1">
              <a:latin typeface="Arial" panose="020B0604020202020204" pitchFamily="34" charset="0"/>
            </a:endParaRPr>
          </a:p>
        </p:txBody>
      </p:sp>
      <p:pic>
        <p:nvPicPr>
          <p:cNvPr id="3" name="图片 2" descr="滨松软件截图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3520" y="2355215"/>
            <a:ext cx="3921760" cy="2848610"/>
          </a:xfrm>
          <a:prstGeom prst="rect">
            <a:avLst/>
          </a:prstGeom>
        </p:spPr>
      </p:pic>
      <p:pic>
        <p:nvPicPr>
          <p:cNvPr id="27" name="图片 26" descr="软件流程图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0220" y="1439545"/>
            <a:ext cx="4594225" cy="3627755"/>
          </a:xfrm>
          <a:prstGeom prst="rect">
            <a:avLst/>
          </a:prstGeom>
        </p:spPr>
      </p:pic>
      <p:sp>
        <p:nvSpPr>
          <p:cNvPr id="28" name="文本框 27"/>
          <p:cNvSpPr txBox="1"/>
          <p:nvPr/>
        </p:nvSpPr>
        <p:spPr>
          <a:xfrm>
            <a:off x="4900295" y="910590"/>
            <a:ext cx="344741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dirty="0" smtClean="0">
                <a:sym typeface="+mn-ea"/>
              </a:rPr>
              <a:t>软件平台采用</a:t>
            </a:r>
            <a:r>
              <a:rPr lang="en-US" altLang="zh-CN" sz="2000" dirty="0" err="1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LabVIEW</a:t>
            </a:r>
            <a:r>
              <a:rPr lang="zh-CN" altLang="en-US" sz="2000" dirty="0" smtClean="0">
                <a:sym typeface="+mn-ea"/>
              </a:rPr>
              <a:t>软件</a:t>
            </a:r>
            <a:endParaRPr lang="zh-CN" altLang="en-US" sz="2000" dirty="0" smtClean="0"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828540" y="5197475"/>
            <a:ext cx="29406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自研驱动板软件设计流程图</a:t>
            </a:r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930275" y="5203825"/>
            <a:ext cx="24987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商用驱动板软件界面图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提纲"/>
          <p:cNvSpPr/>
          <p:nvPr>
            <p:ph type="title" idx="4294967295"/>
          </p:nvPr>
        </p:nvSpPr>
        <p:spPr>
          <a:xfrm>
            <a:off x="205854" y="95534"/>
            <a:ext cx="8229601" cy="1143001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>
              <a:defRPr>
                <a:latin typeface="+mj-lt"/>
                <a:ea typeface="+mj-ea"/>
                <a:cs typeface="+mj-cs"/>
                <a:sym typeface="Calibri" panose="020F0502020204030204"/>
              </a:defRPr>
            </a:pPr>
            <a:r>
              <a:rPr sz="3600">
                <a:latin typeface="+mn-lt"/>
                <a:ea typeface="+mn-ea"/>
                <a:cs typeface="+mn-cs"/>
                <a:sym typeface="Helvetica"/>
              </a:rPr>
              <a:t>提纲</a:t>
            </a:r>
            <a:endParaRPr sz="3600"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398" name="1.  什么是中微子；…"/>
          <p:cNvSpPr/>
          <p:nvPr/>
        </p:nvSpPr>
        <p:spPr>
          <a:xfrm>
            <a:off x="2889250" y="1267460"/>
            <a:ext cx="4502785" cy="5047615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>
              <a:lnSpc>
                <a:spcPct val="200000"/>
              </a:lnSpc>
              <a:buClr>
                <a:srgbClr val="00FFFF"/>
              </a:buClr>
              <a:buSzPct val="100000"/>
              <a:buChar char="➢"/>
              <a:defRPr sz="2600" b="1">
                <a:solidFill>
                  <a:srgbClr val="0000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  <a:r>
              <a:rPr>
                <a:solidFill>
                  <a:schemeClr val="bg1">
                    <a:lumMod val="85000"/>
                  </a:schemeClr>
                </a:solidFill>
              </a:rPr>
              <a:t>1.  </a:t>
            </a:r>
            <a:r>
              <a:rPr lang="zh-CN">
                <a:solidFill>
                  <a:schemeClr val="bg1">
                    <a:lumMod val="85000"/>
                  </a:schemeClr>
                </a:solidFill>
              </a:rPr>
              <a:t>研制背景</a:t>
            </a:r>
            <a:r>
              <a:rPr>
                <a:solidFill>
                  <a:schemeClr val="bg1">
                    <a:lumMod val="85000"/>
                  </a:schemeClr>
                </a:solidFill>
              </a:rPr>
              <a:t>；</a:t>
            </a:r>
            <a:endParaRPr>
              <a:solidFill>
                <a:schemeClr val="bg1">
                  <a:lumMod val="85000"/>
                </a:schemeClr>
              </a:solidFill>
            </a:endParaRPr>
          </a:p>
          <a:p>
            <a:pPr>
              <a:lnSpc>
                <a:spcPct val="200000"/>
              </a:lnSpc>
              <a:buClr>
                <a:srgbClr val="00FFFF"/>
              </a:buClr>
              <a:buSzPct val="100000"/>
              <a:defRPr sz="2600" b="1">
                <a:solidFill>
                  <a:srgbClr val="0000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  <a:r>
              <a:rPr lang="en-US" sz="1600" b="0">
                <a:solidFill>
                  <a:schemeClr val="bg1">
                    <a:lumMod val="85000"/>
                  </a:schemeClr>
                </a:solidFill>
              </a:rPr>
              <a:t>  SiPMT</a:t>
            </a:r>
            <a:r>
              <a:rPr lang="zh-CN" altLang="en-US" sz="1600" b="0">
                <a:solidFill>
                  <a:schemeClr val="bg1">
                    <a:lumMod val="85000"/>
                  </a:schemeClr>
                </a:solidFill>
                <a:ea typeface="宋体" panose="02010600030101010101" pitchFamily="2" charset="-122"/>
              </a:rPr>
              <a:t>，低压电源驱动板</a:t>
            </a:r>
            <a:endParaRPr lang="zh-CN" altLang="en-US" sz="1600" b="0">
              <a:ea typeface="宋体" panose="02010600030101010101" pitchFamily="2" charset="-122"/>
            </a:endParaRPr>
          </a:p>
          <a:p>
            <a:pPr>
              <a:lnSpc>
                <a:spcPct val="200000"/>
              </a:lnSpc>
              <a:buClr>
                <a:srgbClr val="00FFFF"/>
              </a:buClr>
              <a:buSzPct val="100000"/>
              <a:buChar char="➢"/>
              <a:defRPr sz="2600" b="1">
                <a:solidFill>
                  <a:srgbClr val="0000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  <a:r>
              <a:rPr>
                <a:solidFill>
                  <a:schemeClr val="bg1">
                    <a:lumMod val="85000"/>
                  </a:schemeClr>
                </a:solidFill>
              </a:rPr>
              <a:t>2.  </a:t>
            </a:r>
            <a:r>
              <a:rPr lang="zh-CN">
                <a:solidFill>
                  <a:schemeClr val="bg1">
                    <a:lumMod val="85000"/>
                  </a:schemeClr>
                </a:solidFill>
              </a:rPr>
              <a:t>设计方案</a:t>
            </a:r>
            <a:r>
              <a:rPr>
                <a:solidFill>
                  <a:schemeClr val="bg1">
                    <a:lumMod val="85000"/>
                  </a:schemeClr>
                </a:solidFill>
              </a:rPr>
              <a:t>；</a:t>
            </a:r>
            <a:endParaRPr>
              <a:solidFill>
                <a:schemeClr val="bg1">
                  <a:lumMod val="85000"/>
                </a:schemeClr>
              </a:solidFill>
            </a:endParaRPr>
          </a:p>
          <a:p>
            <a:pPr>
              <a:lnSpc>
                <a:spcPct val="200000"/>
              </a:lnSpc>
              <a:buClr>
                <a:srgbClr val="00FFFF"/>
              </a:buClr>
              <a:buSzPct val="100000"/>
              <a:defRPr sz="2600" b="1">
                <a:solidFill>
                  <a:srgbClr val="0000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  <a:r>
              <a:rPr lang="en-US" sz="1800" b="0">
                <a:solidFill>
                  <a:schemeClr val="bg1">
                    <a:lumMod val="85000"/>
                  </a:schemeClr>
                </a:solidFill>
                <a:sym typeface="+mn-ea"/>
              </a:rPr>
              <a:t>  </a:t>
            </a:r>
            <a:r>
              <a:rPr lang="zh-CN" altLang="en-US" sz="1800" b="0">
                <a:solidFill>
                  <a:schemeClr val="bg1">
                    <a:lumMod val="85000"/>
                  </a:schemeClr>
                </a:solidFill>
                <a:sym typeface="+mn-ea"/>
              </a:rPr>
              <a:t>指标，硬件设计</a:t>
            </a:r>
            <a:r>
              <a:rPr lang="en-US" sz="1800" b="0">
                <a:solidFill>
                  <a:schemeClr val="bg1">
                    <a:lumMod val="85000"/>
                  </a:schemeClr>
                </a:solidFill>
                <a:sym typeface="+mn-ea"/>
              </a:rPr>
              <a:t>，</a:t>
            </a:r>
            <a:r>
              <a:rPr lang="zh-CN" altLang="en-US" sz="1800" b="0">
                <a:solidFill>
                  <a:schemeClr val="bg1">
                    <a:lumMod val="85000"/>
                  </a:schemeClr>
                </a:solidFill>
                <a:sym typeface="+mn-ea"/>
              </a:rPr>
              <a:t>软件设计</a:t>
            </a:r>
            <a:endParaRPr lang="en-US" sz="1600" b="0">
              <a:sym typeface="+mn-ea"/>
            </a:endParaRPr>
          </a:p>
          <a:p>
            <a:pPr>
              <a:lnSpc>
                <a:spcPct val="200000"/>
              </a:lnSpc>
              <a:buClr>
                <a:srgbClr val="00FFFF"/>
              </a:buClr>
              <a:buSzPct val="100000"/>
              <a:buChar char="➢"/>
              <a:defRPr sz="2600" b="1">
                <a:solidFill>
                  <a:srgbClr val="0000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  <a:r>
              <a:t>3.  驱动板测试；</a:t>
            </a:r>
          </a:p>
          <a:p>
            <a:pPr>
              <a:lnSpc>
                <a:spcPct val="200000"/>
              </a:lnSpc>
              <a:buClr>
                <a:srgbClr val="00FFFF"/>
              </a:buClr>
              <a:buSzPct val="100000"/>
              <a:defRPr sz="2600" b="1">
                <a:solidFill>
                  <a:srgbClr val="0000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  <a:r>
              <a:rPr sz="2600">
                <a:sym typeface="+mn-ea"/>
              </a:rPr>
              <a:t> </a:t>
            </a:r>
            <a:r>
              <a:rPr lang="zh-CN" altLang="en-US" sz="1800" b="0">
                <a:sym typeface="+mn-ea"/>
              </a:rPr>
              <a:t> </a:t>
            </a:r>
            <a:r>
              <a:rPr lang="zh-CN" altLang="en-US" sz="2000" b="0">
                <a:sym typeface="+mn-ea"/>
              </a:rPr>
              <a:t>单通道研发测试，小批量测试</a:t>
            </a:r>
            <a:endParaRPr lang="en-US" sz="2000" b="0">
              <a:solidFill>
                <a:schemeClr val="bg1">
                  <a:lumMod val="85000"/>
                </a:schemeClr>
              </a:solidFill>
              <a:sym typeface="+mn-ea"/>
            </a:endParaRPr>
          </a:p>
          <a:p>
            <a:pPr>
              <a:lnSpc>
                <a:spcPct val="200000"/>
              </a:lnSpc>
              <a:buClr>
                <a:srgbClr val="00FFFF"/>
              </a:buClr>
              <a:buSzPct val="100000"/>
              <a:buChar char="➢"/>
              <a:defRPr sz="2600" b="1">
                <a:solidFill>
                  <a:srgbClr val="0000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  <a:r>
              <a:rPr>
                <a:solidFill>
                  <a:schemeClr val="bg1">
                    <a:lumMod val="85000"/>
                  </a:schemeClr>
                </a:solidFill>
              </a:rPr>
              <a:t>4.  </a:t>
            </a:r>
            <a:r>
              <a:rPr lang="zh-CN">
                <a:solidFill>
                  <a:schemeClr val="bg1">
                    <a:lumMod val="85000"/>
                  </a:schemeClr>
                </a:solidFill>
              </a:rPr>
              <a:t>总结及下一步计划</a:t>
            </a:r>
            <a:r>
              <a:rPr>
                <a:solidFill>
                  <a:schemeClr val="bg1">
                    <a:lumMod val="85000"/>
                  </a:schemeClr>
                </a:solidFill>
              </a:rPr>
              <a:t>；</a:t>
            </a:r>
            <a:endParaRPr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302" name="Rectangle 4"/>
          <p:cNvSpPr/>
          <p:nvPr/>
        </p:nvSpPr>
        <p:spPr>
          <a:xfrm>
            <a:off x="0" y="0"/>
            <a:ext cx="9144000" cy="7810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 wrap="none" anchor="ctr" anchorCtr="1"/>
          <a:p>
            <a:pPr marL="342900" indent="-342900" algn="l">
              <a:buClr>
                <a:srgbClr val="00FF99"/>
              </a:buClr>
              <a:buFont typeface="Wingdings" panose="05000000000000000000" pitchFamily="2" charset="2"/>
              <a:buChar char="Ø"/>
            </a:pPr>
            <a:r>
              <a:rPr lang="en-US" altLang="zh-CN" sz="2400" b="1" dirty="0">
                <a:solidFill>
                  <a:srgbClr val="0000FF"/>
                </a:solidFill>
                <a:latin typeface="宋体" panose="02010600030101010101" pitchFamily="2" charset="-122"/>
                <a:sym typeface="+mn-ea"/>
              </a:rPr>
              <a:t>3.1 </a:t>
            </a: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  <a:sym typeface="+mn-ea"/>
              </a:rPr>
              <a:t>自研电源驱动板</a:t>
            </a:r>
            <a:endParaRPr lang="zh-CN" altLang="en-US" sz="2400" b="1" dirty="0">
              <a:solidFill>
                <a:srgbClr val="0000FF"/>
              </a:solidFill>
              <a:latin typeface="宋体" panose="02010600030101010101" pitchFamily="2" charset="-122"/>
              <a:sym typeface="+mn-ea"/>
            </a:endParaRPr>
          </a:p>
        </p:txBody>
      </p:sp>
      <p:pic>
        <p:nvPicPr>
          <p:cNvPr id="31" name="图片 30"/>
          <p:cNvPicPr/>
          <p:nvPr/>
        </p:nvPicPr>
        <p:blipFill>
          <a:blip r:embed="rId1"/>
          <a:stretch>
            <a:fillRect/>
          </a:stretch>
        </p:blipFill>
        <p:spPr>
          <a:xfrm>
            <a:off x="943610" y="1181100"/>
            <a:ext cx="2950210" cy="2378710"/>
          </a:xfrm>
          <a:prstGeom prst="rect">
            <a:avLst/>
          </a:prstGeom>
        </p:spPr>
      </p:pic>
      <p:sp>
        <p:nvSpPr>
          <p:cNvPr id="3" name="页脚占位符 2"/>
          <p:cNvSpPr>
            <a:spLocks noGrp="1"/>
          </p:cNvSpPr>
          <p:nvPr/>
        </p:nvSpPr>
        <p:spPr>
          <a:xfrm>
            <a:off x="8711565" y="6574155"/>
            <a:ext cx="448310" cy="21272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lvl="5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lvl="6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lvl="7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lvl="8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lvl="0" fontAlgn="base"/>
            <a:r>
              <a:rPr lang="en-US" altLang="zh-CN" strike="noStrike" noProof="1">
                <a:latin typeface="Arial" panose="020B0604020202020204" pitchFamily="34" charset="0"/>
              </a:rPr>
              <a:t>8</a:t>
            </a:r>
            <a:endParaRPr lang="en-US" altLang="zh-CN" strike="noStrike" noProof="1">
              <a:latin typeface="Arial" panose="020B0604020202020204" pitchFamily="34" charset="0"/>
            </a:endParaRPr>
          </a:p>
        </p:txBody>
      </p:sp>
      <p:pic>
        <p:nvPicPr>
          <p:cNvPr id="4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610" y="3764915"/>
            <a:ext cx="2950210" cy="254889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4"/>
          <p:cNvSpPr txBox="1"/>
          <p:nvPr/>
        </p:nvSpPr>
        <p:spPr>
          <a:xfrm>
            <a:off x="395605" y="2254885"/>
            <a:ext cx="6927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800"/>
              <a:t>V2.0</a:t>
            </a:r>
            <a:endParaRPr lang="en-US" altLang="zh-CN" sz="1800"/>
          </a:p>
        </p:txBody>
      </p:sp>
      <p:sp>
        <p:nvSpPr>
          <p:cNvPr id="6" name="文本框 5"/>
          <p:cNvSpPr txBox="1"/>
          <p:nvPr/>
        </p:nvSpPr>
        <p:spPr>
          <a:xfrm>
            <a:off x="395605" y="4816475"/>
            <a:ext cx="6927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800"/>
              <a:t>V3.0</a:t>
            </a:r>
            <a:endParaRPr lang="en-US" altLang="zh-CN" sz="1800"/>
          </a:p>
        </p:txBody>
      </p:sp>
      <p:pic>
        <p:nvPicPr>
          <p:cNvPr id="7" name="图片 6" descr="森特尔软件截图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3205" y="1250950"/>
            <a:ext cx="4841240" cy="506285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167890" y="928370"/>
            <a:ext cx="69278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/>
              <a:t>硬件</a:t>
            </a:r>
            <a:endParaRPr lang="zh-CN" altLang="en-US" sz="2000"/>
          </a:p>
        </p:txBody>
      </p:sp>
      <p:sp>
        <p:nvSpPr>
          <p:cNvPr id="8" name="文本框 7"/>
          <p:cNvSpPr txBox="1"/>
          <p:nvPr/>
        </p:nvSpPr>
        <p:spPr>
          <a:xfrm>
            <a:off x="6127115" y="928370"/>
            <a:ext cx="69278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/>
              <a:t>软件</a:t>
            </a:r>
            <a:endParaRPr lang="zh-CN" altLang="en-US" sz="20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302" name="Rectangle 4"/>
          <p:cNvSpPr/>
          <p:nvPr/>
        </p:nvSpPr>
        <p:spPr>
          <a:xfrm>
            <a:off x="0" y="0"/>
            <a:ext cx="9144000" cy="7810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 wrap="none" anchor="ctr" anchorCtr="1"/>
          <a:p>
            <a:pPr marL="342900" indent="-342900" algn="l">
              <a:buClr>
                <a:srgbClr val="00FF99"/>
              </a:buClr>
              <a:buFont typeface="Wingdings" panose="05000000000000000000" pitchFamily="2" charset="2"/>
              <a:buChar char="Ø"/>
            </a:pPr>
            <a:r>
              <a:rPr lang="en-US" altLang="zh-CN" sz="2400" b="1" dirty="0">
                <a:solidFill>
                  <a:srgbClr val="0000FF"/>
                </a:solidFill>
                <a:latin typeface="宋体" panose="02010600030101010101" pitchFamily="2" charset="-122"/>
                <a:sym typeface="+mn-ea"/>
              </a:rPr>
              <a:t>3.2 </a:t>
            </a: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  <a:sym typeface="+mn-ea"/>
              </a:rPr>
              <a:t>驱动板</a:t>
            </a:r>
            <a:r>
              <a:rPr lang="en-US" altLang="zh-CN" sz="2400" b="1" dirty="0">
                <a:solidFill>
                  <a:srgbClr val="0000FF"/>
                </a:solidFill>
                <a:latin typeface="宋体" panose="02010600030101010101" pitchFamily="2" charset="-122"/>
                <a:sym typeface="+mn-ea"/>
              </a:rPr>
              <a:t>V2.0</a:t>
            </a: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  <a:sym typeface="+mn-ea"/>
              </a:rPr>
              <a:t>纹波测试结果</a:t>
            </a:r>
            <a:endParaRPr lang="zh-CN" altLang="en-US" sz="2400" dirty="0">
              <a:latin typeface="宋体" panose="02010600030101010101" pitchFamily="2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15265" y="823595"/>
            <a:ext cx="8785225" cy="9372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5000"/>
              </a:lnSpc>
            </a:pPr>
            <a:r>
              <a:rPr lang="zh-CN" altLang="en-US" sz="2000">
                <a:latin typeface="Times New Roman" panose="02020603050405020304" charset="0"/>
                <a:cs typeface="Times New Roman" panose="02020603050405020304" charset="0"/>
              </a:rPr>
              <a:t>       </a:t>
            </a:r>
            <a:r>
              <a:rPr lang="zh-CN" altLang="en-US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zh-CN" altLang="en-US" sz="2000">
                <a:latin typeface="Times New Roman" panose="02020603050405020304" charset="0"/>
                <a:cs typeface="Times New Roman" panose="02020603050405020304" charset="0"/>
              </a:rPr>
              <a:t>在SiPM性能测试之前，通过改进地线接口、探测器接口、供电电源转换模块的屏蔽设计等， </a:t>
            </a:r>
            <a:r>
              <a:rPr lang="zh-CN" alt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有效降低了驱动板的纹波。</a:t>
            </a:r>
            <a:endParaRPr lang="zh-CN" altLang="en-US" sz="20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graphicFrame>
        <p:nvGraphicFramePr>
          <p:cNvPr id="3" name="表格 2"/>
          <p:cNvGraphicFramePr/>
          <p:nvPr/>
        </p:nvGraphicFramePr>
        <p:xfrm>
          <a:off x="637540" y="5431155"/>
          <a:ext cx="7869555" cy="114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3185"/>
                <a:gridCol w="2623185"/>
                <a:gridCol w="2623185"/>
              </a:tblGrid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 b="0">
                          <a:solidFill>
                            <a:schemeClr val="tx1"/>
                          </a:solidFill>
                        </a:rPr>
                        <a:t>纹波值</a:t>
                      </a:r>
                      <a:endParaRPr lang="zh-CN" altLang="en-US" sz="1800" b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 b="0">
                          <a:solidFill>
                            <a:schemeClr val="tx1"/>
                          </a:solidFill>
                        </a:rPr>
                        <a:t>屏蔽前</a:t>
                      </a:r>
                      <a:endParaRPr lang="zh-CN" altLang="en-US" sz="1800" b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 b="0">
                          <a:solidFill>
                            <a:schemeClr val="tx1"/>
                          </a:solidFill>
                        </a:rPr>
                        <a:t>屏蔽后</a:t>
                      </a:r>
                      <a:endParaRPr lang="zh-CN" altLang="en-US" sz="1800" b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/>
                        <a:t>低频（</a:t>
                      </a:r>
                      <a:r>
                        <a:rPr lang="en-US" altLang="zh-CN" sz="1800"/>
                        <a:t>--</a:t>
                      </a:r>
                      <a:r>
                        <a:rPr lang="zh-CN" altLang="en-US" sz="1800"/>
                        <a:t>）</a:t>
                      </a:r>
                      <a:endParaRPr lang="zh-CN" altLang="en-US" sz="18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/>
                        <a:t>4.1 mV</a:t>
                      </a:r>
                      <a:endParaRPr lang="en-US" altLang="zh-CN" sz="18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/>
                        <a:t>&lt;1 mV</a:t>
                      </a:r>
                      <a:endParaRPr lang="en-US" altLang="zh-CN" sz="1800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/>
                        <a:t>高频（</a:t>
                      </a:r>
                      <a:r>
                        <a:rPr lang="en-US" altLang="zh-CN" sz="1800"/>
                        <a:t>500KHz</a:t>
                      </a:r>
                      <a:r>
                        <a:rPr lang="zh-CN" altLang="en-US" sz="1800"/>
                        <a:t>）</a:t>
                      </a:r>
                      <a:endParaRPr lang="zh-CN" altLang="en-US" sz="18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/>
                        <a:t>6 mV</a:t>
                      </a:r>
                      <a:endParaRPr lang="en-US" altLang="zh-CN" sz="18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/>
                        <a:t>&lt;1 mV</a:t>
                      </a:r>
                      <a:endParaRPr lang="en-US" altLang="zh-CN" sz="180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>
          <a:xfrm>
            <a:off x="8711565" y="6574155"/>
            <a:ext cx="448310" cy="212725"/>
          </a:xfrm>
        </p:spPr>
        <p:txBody>
          <a:bodyPr/>
          <a:p>
            <a:pPr lvl="0" fontAlgn="base"/>
            <a:r>
              <a:rPr lang="en-US" altLang="zh-CN" strike="noStrike" noProof="1">
                <a:latin typeface="Arial" panose="020B0604020202020204" pitchFamily="34" charset="0"/>
              </a:rPr>
              <a:t>9</a:t>
            </a:r>
            <a:endParaRPr lang="en-US" altLang="zh-CN" strike="noStrike" noProof="1">
              <a:latin typeface="Arial" panose="020B0604020202020204" pitchFamily="34" charset="0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2364105" y="1789430"/>
            <a:ext cx="6238240" cy="1656080"/>
            <a:chOff x="709" y="2592"/>
            <a:chExt cx="12581" cy="4245"/>
          </a:xfrm>
        </p:grpSpPr>
        <p:pic>
          <p:nvPicPr>
            <p:cNvPr id="8" name="图片 7" descr="低频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709" y="2592"/>
              <a:ext cx="12581" cy="4245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/>
          </p:nvSpPr>
          <p:spPr>
            <a:xfrm>
              <a:off x="3181" y="3025"/>
              <a:ext cx="1653" cy="7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1400"/>
                <a:t>屏蔽前</a:t>
              </a:r>
              <a:endParaRPr lang="zh-CN" altLang="en-US" sz="1400"/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9470" y="3025"/>
              <a:ext cx="1653" cy="7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1400"/>
                <a:t>屏蔽后</a:t>
              </a:r>
              <a:endParaRPr lang="zh-CN" altLang="en-US" sz="1400"/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570230" y="2090420"/>
            <a:ext cx="179705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800" b="1">
                <a:solidFill>
                  <a:schemeClr val="tx1"/>
                </a:solidFill>
              </a:rPr>
              <a:t>低频</a:t>
            </a:r>
            <a:r>
              <a:rPr lang="zh-CN" altLang="en-US" sz="1800"/>
              <a:t>：</a:t>
            </a:r>
            <a:endParaRPr lang="zh-CN" altLang="en-US" sz="1800"/>
          </a:p>
          <a:p>
            <a:r>
              <a:rPr lang="en-US" altLang="zh-CN" sz="1800"/>
              <a:t>    X</a:t>
            </a:r>
            <a:r>
              <a:rPr lang="zh-CN" altLang="en-US" sz="1800"/>
              <a:t>轴 </a:t>
            </a:r>
            <a:r>
              <a:rPr lang="en-US" altLang="zh-CN" sz="1800"/>
              <a:t>40 ms/</a:t>
            </a:r>
            <a:r>
              <a:rPr lang="zh-CN" altLang="en-US" sz="1800"/>
              <a:t>格</a:t>
            </a:r>
            <a:endParaRPr lang="zh-CN" altLang="en-US" sz="1800"/>
          </a:p>
          <a:p>
            <a:r>
              <a:rPr lang="zh-CN" altLang="en-US" sz="1800"/>
              <a:t>    </a:t>
            </a:r>
            <a:r>
              <a:rPr lang="en-US" altLang="zh-CN" sz="1800"/>
              <a:t>Y</a:t>
            </a:r>
            <a:r>
              <a:rPr lang="zh-CN" altLang="en-US" sz="1800"/>
              <a:t>轴 </a:t>
            </a:r>
            <a:r>
              <a:rPr lang="en-US" altLang="zh-CN" sz="1800"/>
              <a:t>1 mV/</a:t>
            </a:r>
            <a:r>
              <a:rPr lang="zh-CN" altLang="en-US" sz="1800"/>
              <a:t>格</a:t>
            </a:r>
            <a:endParaRPr lang="zh-CN" altLang="en-US" sz="1800"/>
          </a:p>
        </p:txBody>
      </p:sp>
      <p:grpSp>
        <p:nvGrpSpPr>
          <p:cNvPr id="24" name="组合 23"/>
          <p:cNvGrpSpPr/>
          <p:nvPr/>
        </p:nvGrpSpPr>
        <p:grpSpPr>
          <a:xfrm>
            <a:off x="2364105" y="3634105"/>
            <a:ext cx="6238875" cy="1656080"/>
            <a:chOff x="3723" y="5411"/>
            <a:chExt cx="9825" cy="2608"/>
          </a:xfrm>
        </p:grpSpPr>
        <p:pic>
          <p:nvPicPr>
            <p:cNvPr id="15" name="图片 14" descr="高频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23" y="5411"/>
              <a:ext cx="9825" cy="2608"/>
            </a:xfrm>
            <a:prstGeom prst="rect">
              <a:avLst/>
            </a:prstGeom>
          </p:spPr>
        </p:pic>
        <p:sp>
          <p:nvSpPr>
            <p:cNvPr id="16" name="文本框 15"/>
            <p:cNvSpPr txBox="1"/>
            <p:nvPr/>
          </p:nvSpPr>
          <p:spPr>
            <a:xfrm>
              <a:off x="5593" y="5633"/>
              <a:ext cx="1351" cy="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1400"/>
                <a:t>屏蔽前</a:t>
              </a:r>
              <a:endParaRPr lang="zh-CN" altLang="en-US" sz="1400"/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10616" y="5633"/>
              <a:ext cx="1312" cy="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1400"/>
                <a:t>屏蔽后</a:t>
              </a:r>
              <a:endParaRPr lang="zh-CN" altLang="en-US" sz="1400"/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734060" y="4001135"/>
            <a:ext cx="170434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800" b="1"/>
              <a:t>高频</a:t>
            </a:r>
            <a:r>
              <a:rPr lang="zh-CN" altLang="en-US" sz="1800"/>
              <a:t>：</a:t>
            </a:r>
            <a:endParaRPr lang="zh-CN" altLang="en-US" sz="1800"/>
          </a:p>
          <a:p>
            <a:r>
              <a:rPr lang="en-US" altLang="zh-CN" sz="1800">
                <a:sym typeface="+mn-ea"/>
              </a:rPr>
              <a:t>   X</a:t>
            </a:r>
            <a:r>
              <a:rPr lang="zh-CN" altLang="en-US" sz="1800">
                <a:sym typeface="+mn-ea"/>
              </a:rPr>
              <a:t>轴 </a:t>
            </a:r>
            <a:r>
              <a:rPr lang="en-US" altLang="zh-CN" sz="1800">
                <a:sym typeface="+mn-ea"/>
              </a:rPr>
              <a:t>2 us/</a:t>
            </a:r>
            <a:r>
              <a:rPr lang="zh-CN" altLang="en-US" sz="1800">
                <a:sym typeface="+mn-ea"/>
              </a:rPr>
              <a:t>格</a:t>
            </a:r>
            <a:endParaRPr lang="zh-CN" altLang="en-US" sz="1800"/>
          </a:p>
          <a:p>
            <a:r>
              <a:rPr lang="zh-CN" altLang="en-US" sz="1800">
                <a:sym typeface="+mn-ea"/>
              </a:rPr>
              <a:t>   </a:t>
            </a:r>
            <a:r>
              <a:rPr lang="en-US" altLang="zh-CN" sz="1800">
                <a:sym typeface="+mn-ea"/>
              </a:rPr>
              <a:t>Y</a:t>
            </a:r>
            <a:r>
              <a:rPr lang="zh-CN" altLang="en-US" sz="1800">
                <a:sym typeface="+mn-ea"/>
              </a:rPr>
              <a:t>轴 </a:t>
            </a:r>
            <a:r>
              <a:rPr lang="en-US" altLang="zh-CN" sz="1800">
                <a:sym typeface="+mn-ea"/>
              </a:rPr>
              <a:t>1 mV/</a:t>
            </a:r>
            <a:r>
              <a:rPr lang="zh-CN" altLang="en-US" sz="1800">
                <a:sym typeface="+mn-ea"/>
              </a:rPr>
              <a:t>格</a:t>
            </a:r>
            <a:endParaRPr lang="zh-CN" altLang="en-US" sz="1800">
              <a:sym typeface="+mn-e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302" name="Rectangle 4"/>
          <p:cNvSpPr/>
          <p:nvPr/>
        </p:nvSpPr>
        <p:spPr>
          <a:xfrm>
            <a:off x="0" y="0"/>
            <a:ext cx="9144000" cy="7810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 wrap="none" anchor="ctr" anchorCtr="1"/>
          <a:p>
            <a:pPr marL="342900" indent="-342900" algn="l">
              <a:buClr>
                <a:srgbClr val="00FF99"/>
              </a:buClr>
              <a:buFont typeface="Wingdings" panose="05000000000000000000" pitchFamily="2" charset="2"/>
              <a:buChar char="Ø"/>
            </a:pPr>
            <a:r>
              <a:rPr lang="en-US" altLang="zh-CN" sz="2400" b="1" dirty="0">
                <a:solidFill>
                  <a:srgbClr val="0000FF"/>
                </a:solidFill>
                <a:latin typeface="宋体" panose="02010600030101010101" pitchFamily="2" charset="-122"/>
                <a:sym typeface="+mn-ea"/>
              </a:rPr>
              <a:t>3.3 </a:t>
            </a: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  <a:sym typeface="+mn-ea"/>
              </a:rPr>
              <a:t>驱动板</a:t>
            </a:r>
            <a:r>
              <a:rPr lang="en-US" altLang="zh-CN" sz="2400" b="1" dirty="0">
                <a:solidFill>
                  <a:srgbClr val="0000FF"/>
                </a:solidFill>
                <a:latin typeface="宋体" panose="02010600030101010101" pitchFamily="2" charset="-122"/>
                <a:sym typeface="+mn-ea"/>
              </a:rPr>
              <a:t>V3.0</a:t>
            </a: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  <a:sym typeface="+mn-ea"/>
              </a:rPr>
              <a:t>暗噪声谱测试结果</a:t>
            </a:r>
            <a:endParaRPr lang="zh-CN" altLang="en-US" sz="2400" dirty="0">
              <a:latin typeface="宋体" panose="02010600030101010101" pitchFamily="2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21920" y="777240"/>
            <a:ext cx="8589645" cy="4756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25000"/>
              </a:lnSpc>
            </a:pPr>
            <a:r>
              <a:rPr lang="zh-CN" altLang="en-US" sz="2000">
                <a:latin typeface="Times New Roman" panose="02020603050405020304" charset="0"/>
                <a:cs typeface="Times New Roman" panose="02020603050405020304" charset="0"/>
              </a:rPr>
              <a:t>测试SiPM的暗噪声谱： 商用驱动板   </a:t>
            </a:r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</a:rPr>
              <a:t>VS   </a:t>
            </a:r>
            <a:r>
              <a:rPr lang="zh-CN" altLang="en-US" sz="2000">
                <a:latin typeface="Times New Roman" panose="02020603050405020304" charset="0"/>
                <a:cs typeface="Times New Roman" panose="02020603050405020304" charset="0"/>
              </a:rPr>
              <a:t>自研驱动板</a:t>
            </a:r>
            <a:endParaRPr lang="zh-CN" altLang="en-US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49250" y="1324610"/>
            <a:ext cx="8432800" cy="2682875"/>
            <a:chOff x="382" y="1343"/>
            <a:chExt cx="13748" cy="4725"/>
          </a:xfrm>
        </p:grpSpPr>
        <p:pic>
          <p:nvPicPr>
            <p:cNvPr id="10" name="图片 3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55"/>
            <a:stretch>
              <a:fillRect/>
            </a:stretch>
          </p:blipFill>
          <p:spPr>
            <a:xfrm>
              <a:off x="382" y="1343"/>
              <a:ext cx="6808" cy="4725"/>
            </a:xfrm>
            <a:prstGeom prst="rect">
              <a:avLst/>
            </a:prstGeom>
            <a:ln w="12700" cmpd="sng">
              <a:solidFill>
                <a:schemeClr val="accent1">
                  <a:shade val="50000"/>
                </a:schemeClr>
              </a:solidFill>
              <a:prstDash val="sysDot"/>
            </a:ln>
          </p:spPr>
        </p:pic>
        <p:pic>
          <p:nvPicPr>
            <p:cNvPr id="15" name="图片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290"/>
            <a:stretch>
              <a:fillRect/>
            </a:stretch>
          </p:blipFill>
          <p:spPr>
            <a:xfrm>
              <a:off x="7190" y="1343"/>
              <a:ext cx="6940" cy="4724"/>
            </a:xfrm>
            <a:prstGeom prst="rect">
              <a:avLst/>
            </a:prstGeom>
            <a:ln w="12700" cmpd="sng">
              <a:solidFill>
                <a:schemeClr val="accent1">
                  <a:shade val="50000"/>
                </a:schemeClr>
              </a:solidFill>
              <a:prstDash val="sysDot"/>
            </a:ln>
          </p:spPr>
        </p:pic>
      </p:grp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>
          <a:xfrm>
            <a:off x="8711565" y="6574155"/>
            <a:ext cx="448310" cy="212725"/>
          </a:xfrm>
        </p:spPr>
        <p:txBody>
          <a:bodyPr/>
          <a:p>
            <a:pPr lvl="0" fontAlgn="base"/>
            <a:r>
              <a:rPr lang="en-US" altLang="zh-CN" strike="noStrike" noProof="1">
                <a:latin typeface="Arial" panose="020B0604020202020204" pitchFamily="34" charset="0"/>
              </a:rPr>
              <a:t>10</a:t>
            </a:r>
            <a:endParaRPr lang="en-US" altLang="zh-CN" strike="noStrike" noProof="1">
              <a:latin typeface="Arial" panose="020B0604020202020204" pitchFamily="34" charset="0"/>
            </a:endParaRPr>
          </a:p>
        </p:txBody>
      </p:sp>
      <p:graphicFrame>
        <p:nvGraphicFramePr>
          <p:cNvPr id="8" name="表格 7"/>
          <p:cNvGraphicFramePr/>
          <p:nvPr/>
        </p:nvGraphicFramePr>
        <p:xfrm>
          <a:off x="350520" y="4471035"/>
          <a:ext cx="843153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2995"/>
                <a:gridCol w="960755"/>
                <a:gridCol w="960755"/>
                <a:gridCol w="1081405"/>
                <a:gridCol w="1082040"/>
                <a:gridCol w="1080135"/>
                <a:gridCol w="1081405"/>
                <a:gridCol w="1082040"/>
              </a:tblGrid>
              <a:tr h="365760">
                <a:tc>
                  <a:txBody>
                    <a:bodyPr/>
                    <a:p>
                      <a:pPr algn="ctr">
                        <a:buNone/>
                      </a:pPr>
                      <a:endParaRPr lang="en-US" altLang="zh-CN" sz="1600"/>
                    </a:p>
                  </a:txBody>
                  <a:tcPr anchor="ctr" anchorCtr="0"/>
                </a:tc>
                <a:tc gridSpan="2"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 b="1">
                          <a:solidFill>
                            <a:schemeClr val="tx1"/>
                          </a:solidFill>
                        </a:rPr>
                        <a:t>分辨率</a:t>
                      </a:r>
                      <a:endParaRPr lang="zh-CN" altLang="en-US" sz="1800" b="1">
                        <a:solidFill>
                          <a:schemeClr val="tx1"/>
                        </a:solidFill>
                      </a:endParaRPr>
                    </a:p>
                  </a:txBody>
                  <a:tcPr anchor="ctr" anchorCtr="0"/>
                </a:tc>
                <a:tc hMerge="1">
                  <a:tcPr/>
                </a:tc>
                <a:tc gridSpan="5"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>
                          <a:solidFill>
                            <a:schemeClr val="tx1"/>
                          </a:solidFill>
                        </a:rPr>
                        <a:t>每个峰的计数占总计数的百分比</a:t>
                      </a:r>
                      <a:r>
                        <a:rPr lang="en-US" altLang="zh-CN" sz="1800">
                          <a:solidFill>
                            <a:schemeClr val="tx1"/>
                          </a:solidFill>
                        </a:rPr>
                        <a:t>/%</a:t>
                      </a:r>
                      <a:endParaRPr lang="en-US" altLang="zh-CN" sz="1800">
                        <a:solidFill>
                          <a:schemeClr val="tx1"/>
                        </a:solidFill>
                      </a:endParaRPr>
                    </a:p>
                  </a:txBody>
                  <a:tcPr anchor="ctr" anchorCtr="0"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365760"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18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>
                          <a:latin typeface="华文仿宋" panose="02010600040101010101" charset="-122"/>
                          <a:ea typeface="华文仿宋" panose="02010600040101010101" charset="-122"/>
                        </a:rPr>
                        <a:t>峰</a:t>
                      </a:r>
                      <a:r>
                        <a:rPr lang="en-US" altLang="zh-CN" sz="1800">
                          <a:latin typeface="华文仿宋" panose="02010600040101010101" charset="-122"/>
                          <a:ea typeface="华文仿宋" panose="02010600040101010101" charset="-122"/>
                        </a:rPr>
                        <a:t>1/%</a:t>
                      </a:r>
                      <a:endParaRPr lang="en-US" altLang="zh-CN" sz="1800">
                        <a:latin typeface="华文仿宋" panose="02010600040101010101" charset="-122"/>
                        <a:ea typeface="华文仿宋" panose="02010600040101010101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>
                          <a:latin typeface="华文仿宋" panose="02010600040101010101" charset="-122"/>
                          <a:ea typeface="华文仿宋" panose="02010600040101010101" charset="-122"/>
                        </a:rPr>
                        <a:t>峰</a:t>
                      </a:r>
                      <a:r>
                        <a:rPr lang="en-US" altLang="zh-CN" sz="1800">
                          <a:latin typeface="华文仿宋" panose="02010600040101010101" charset="-122"/>
                          <a:ea typeface="华文仿宋" panose="02010600040101010101" charset="-122"/>
                        </a:rPr>
                        <a:t>2/%</a:t>
                      </a:r>
                      <a:endParaRPr lang="en-US" altLang="zh-CN" sz="1800">
                        <a:latin typeface="华文仿宋" panose="02010600040101010101" charset="-122"/>
                        <a:ea typeface="华文仿宋" panose="02010600040101010101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>
                          <a:latin typeface="华文仿宋" panose="02010600040101010101" charset="-122"/>
                          <a:ea typeface="华文仿宋" panose="02010600040101010101" charset="-122"/>
                        </a:rPr>
                        <a:t>1P.E.</a:t>
                      </a:r>
                      <a:endParaRPr lang="en-US" altLang="zh-CN" sz="1800">
                        <a:latin typeface="华文仿宋" panose="02010600040101010101" charset="-122"/>
                        <a:ea typeface="华文仿宋" panose="02010600040101010101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>
                          <a:latin typeface="华文仿宋" panose="02010600040101010101" charset="-122"/>
                          <a:ea typeface="华文仿宋" panose="02010600040101010101" charset="-122"/>
                        </a:rPr>
                        <a:t>2P.E.</a:t>
                      </a:r>
                      <a:endParaRPr lang="en-US" altLang="zh-CN" sz="1800">
                        <a:latin typeface="华文仿宋" panose="02010600040101010101" charset="-122"/>
                        <a:ea typeface="华文仿宋" panose="02010600040101010101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>
                          <a:latin typeface="华文仿宋" panose="02010600040101010101" charset="-122"/>
                          <a:ea typeface="华文仿宋" panose="02010600040101010101" charset="-122"/>
                          <a:sym typeface="+mn-ea"/>
                        </a:rPr>
                        <a:t>3P.E.</a:t>
                      </a:r>
                      <a:endParaRPr lang="en-US" altLang="zh-CN" sz="1800">
                        <a:latin typeface="华文仿宋" panose="02010600040101010101" charset="-122"/>
                        <a:ea typeface="华文仿宋" panose="02010600040101010101" charset="-122"/>
                        <a:sym typeface="+mn-ea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>
                          <a:latin typeface="华文仿宋" panose="02010600040101010101" charset="-122"/>
                          <a:ea typeface="华文仿宋" panose="02010600040101010101" charset="-122"/>
                          <a:sym typeface="+mn-ea"/>
                        </a:rPr>
                        <a:t>4P.E.</a:t>
                      </a:r>
                      <a:endParaRPr lang="en-US" altLang="zh-CN" sz="1800">
                        <a:latin typeface="华文仿宋" panose="02010600040101010101" charset="-122"/>
                        <a:ea typeface="华文仿宋" panose="02010600040101010101" charset="-122"/>
                        <a:sym typeface="+mn-ea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>
                          <a:latin typeface="华文仿宋" panose="02010600040101010101" charset="-122"/>
                          <a:ea typeface="华文仿宋" panose="02010600040101010101" charset="-122"/>
                          <a:sym typeface="+mn-ea"/>
                        </a:rPr>
                        <a:t>5P.E.</a:t>
                      </a:r>
                      <a:endParaRPr lang="en-US" altLang="zh-CN" sz="1800">
                        <a:latin typeface="华文仿宋" panose="02010600040101010101" charset="-122"/>
                        <a:ea typeface="华文仿宋" panose="02010600040101010101" charset="-122"/>
                        <a:sym typeface="+mn-ea"/>
                      </a:endParaRPr>
                    </a:p>
                  </a:txBody>
                  <a:tcPr anchor="ctr" anchorCtr="0"/>
                </a:tc>
              </a:tr>
              <a:tr h="36576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/>
                        <a:t>商用</a:t>
                      </a:r>
                      <a:endParaRPr lang="zh-CN" altLang="en-US" sz="18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>
                          <a:latin typeface="华文仿宋" panose="02010600040101010101" charset="-122"/>
                          <a:ea typeface="华文仿宋" panose="02010600040101010101" charset="-122"/>
                        </a:rPr>
                        <a:t>21.2</a:t>
                      </a:r>
                      <a:endParaRPr lang="en-US" altLang="zh-CN" sz="1800">
                        <a:latin typeface="华文仿宋" panose="02010600040101010101" charset="-122"/>
                        <a:ea typeface="华文仿宋" panose="02010600040101010101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>
                          <a:latin typeface="华文仿宋" panose="02010600040101010101" charset="-122"/>
                          <a:ea typeface="华文仿宋" panose="02010600040101010101" charset="-122"/>
                        </a:rPr>
                        <a:t>23.4</a:t>
                      </a:r>
                      <a:endParaRPr lang="en-US" altLang="zh-CN" sz="1800">
                        <a:latin typeface="华文仿宋" panose="02010600040101010101" charset="-122"/>
                        <a:ea typeface="华文仿宋" panose="02010600040101010101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>
                          <a:latin typeface="华文仿宋" panose="02010600040101010101" charset="-122"/>
                          <a:ea typeface="华文仿宋" panose="02010600040101010101" charset="-122"/>
                        </a:rPr>
                        <a:t>33.8</a:t>
                      </a:r>
                      <a:endParaRPr lang="en-US" altLang="zh-CN" sz="1800">
                        <a:latin typeface="华文仿宋" panose="02010600040101010101" charset="-122"/>
                        <a:ea typeface="华文仿宋" panose="02010600040101010101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>
                          <a:latin typeface="华文仿宋" panose="02010600040101010101" charset="-122"/>
                          <a:ea typeface="华文仿宋" panose="02010600040101010101" charset="-122"/>
                        </a:rPr>
                        <a:t>19.4</a:t>
                      </a:r>
                      <a:endParaRPr lang="en-US" altLang="zh-CN" sz="1800">
                        <a:latin typeface="华文仿宋" panose="02010600040101010101" charset="-122"/>
                        <a:ea typeface="华文仿宋" panose="02010600040101010101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>
                          <a:latin typeface="华文仿宋" panose="02010600040101010101" charset="-122"/>
                          <a:ea typeface="华文仿宋" panose="02010600040101010101" charset="-122"/>
                        </a:rPr>
                        <a:t>11.9</a:t>
                      </a:r>
                      <a:endParaRPr lang="en-US" altLang="zh-CN" sz="1800">
                        <a:latin typeface="华文仿宋" panose="02010600040101010101" charset="-122"/>
                        <a:ea typeface="华文仿宋" panose="02010600040101010101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>
                          <a:latin typeface="华文仿宋" panose="02010600040101010101" charset="-122"/>
                          <a:ea typeface="华文仿宋" panose="02010600040101010101" charset="-122"/>
                        </a:rPr>
                        <a:t>7.2</a:t>
                      </a:r>
                      <a:endParaRPr lang="en-US" altLang="zh-CN" sz="1800">
                        <a:latin typeface="华文仿宋" panose="02010600040101010101" charset="-122"/>
                        <a:ea typeface="华文仿宋" panose="02010600040101010101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>
                          <a:latin typeface="华文仿宋" panose="02010600040101010101" charset="-122"/>
                          <a:ea typeface="华文仿宋" panose="02010600040101010101" charset="-122"/>
                        </a:rPr>
                        <a:t>5.9</a:t>
                      </a:r>
                      <a:endParaRPr lang="en-US" altLang="zh-CN" sz="1800">
                        <a:latin typeface="华文仿宋" panose="02010600040101010101" charset="-122"/>
                        <a:ea typeface="华文仿宋" panose="02010600040101010101" charset="-122"/>
                      </a:endParaRPr>
                    </a:p>
                  </a:txBody>
                  <a:tcPr anchor="ctr" anchorCtr="0"/>
                </a:tc>
              </a:tr>
              <a:tr h="36576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/>
                        <a:t>自研</a:t>
                      </a:r>
                      <a:endParaRPr lang="zh-CN" altLang="en-US" sz="18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>
                          <a:latin typeface="华文仿宋" panose="02010600040101010101" charset="-122"/>
                          <a:ea typeface="华文仿宋" panose="02010600040101010101" charset="-122"/>
                        </a:rPr>
                        <a:t>22.8</a:t>
                      </a:r>
                      <a:endParaRPr lang="en-US" altLang="zh-CN" sz="1800">
                        <a:latin typeface="华文仿宋" panose="02010600040101010101" charset="-122"/>
                        <a:ea typeface="华文仿宋" panose="02010600040101010101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>
                          <a:latin typeface="华文仿宋" panose="02010600040101010101" charset="-122"/>
                          <a:ea typeface="华文仿宋" panose="02010600040101010101" charset="-122"/>
                        </a:rPr>
                        <a:t>24.7</a:t>
                      </a:r>
                      <a:endParaRPr lang="en-US" altLang="zh-CN" sz="1800">
                        <a:latin typeface="华文仿宋" panose="02010600040101010101" charset="-122"/>
                        <a:ea typeface="华文仿宋" panose="02010600040101010101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>
                          <a:latin typeface="华文仿宋" panose="02010600040101010101" charset="-122"/>
                          <a:ea typeface="华文仿宋" panose="02010600040101010101" charset="-122"/>
                        </a:rPr>
                        <a:t>27.8</a:t>
                      </a:r>
                      <a:endParaRPr lang="en-US" altLang="zh-CN" sz="1800">
                        <a:latin typeface="华文仿宋" panose="02010600040101010101" charset="-122"/>
                        <a:ea typeface="华文仿宋" panose="02010600040101010101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>
                          <a:latin typeface="华文仿宋" panose="02010600040101010101" charset="-122"/>
                          <a:ea typeface="华文仿宋" panose="02010600040101010101" charset="-122"/>
                        </a:rPr>
                        <a:t>16.2</a:t>
                      </a:r>
                      <a:endParaRPr lang="en-US" altLang="zh-CN" sz="1800">
                        <a:latin typeface="华文仿宋" panose="02010600040101010101" charset="-122"/>
                        <a:ea typeface="华文仿宋" panose="02010600040101010101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>
                          <a:latin typeface="华文仿宋" panose="02010600040101010101" charset="-122"/>
                          <a:ea typeface="华文仿宋" panose="02010600040101010101" charset="-122"/>
                        </a:rPr>
                        <a:t>9.2</a:t>
                      </a:r>
                      <a:endParaRPr lang="en-US" altLang="zh-CN" sz="1800">
                        <a:latin typeface="华文仿宋" panose="02010600040101010101" charset="-122"/>
                        <a:ea typeface="华文仿宋" panose="02010600040101010101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>
                          <a:latin typeface="华文仿宋" panose="02010600040101010101" charset="-122"/>
                          <a:ea typeface="华文仿宋" panose="02010600040101010101" charset="-122"/>
                        </a:rPr>
                        <a:t>6.4</a:t>
                      </a:r>
                      <a:endParaRPr lang="en-US" altLang="zh-CN" sz="1800">
                        <a:latin typeface="华文仿宋" panose="02010600040101010101" charset="-122"/>
                        <a:ea typeface="华文仿宋" panose="02010600040101010101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>
                          <a:latin typeface="华文仿宋" panose="02010600040101010101" charset="-122"/>
                          <a:ea typeface="华文仿宋" panose="02010600040101010101" charset="-122"/>
                        </a:rPr>
                        <a:t>5.2</a:t>
                      </a:r>
                      <a:endParaRPr lang="en-US" altLang="zh-CN" sz="1800">
                        <a:latin typeface="华文仿宋" panose="02010600040101010101" charset="-122"/>
                        <a:ea typeface="华文仿宋" panose="02010600040101010101" charset="-122"/>
                      </a:endParaRPr>
                    </a:p>
                  </a:txBody>
                  <a:tcPr anchor="ctr" anchorCtr="0"/>
                </a:tc>
              </a:tr>
              <a:tr h="36576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/>
                        <a:t>P.E.</a:t>
                      </a:r>
                      <a:r>
                        <a:rPr lang="zh-CN" altLang="en-US" sz="1800"/>
                        <a:t>比</a:t>
                      </a:r>
                      <a:endParaRPr lang="zh-CN" altLang="en-US" sz="1800"/>
                    </a:p>
                  </a:txBody>
                  <a:tcPr anchor="ctr" anchorCtr="0"/>
                </a:tc>
                <a:tc gridSpan="2"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>
                          <a:latin typeface="华文仿宋" panose="02010600040101010101" charset="-122"/>
                          <a:ea typeface="华文仿宋" panose="02010600040101010101" charset="-122"/>
                        </a:rPr>
                        <a:t>           --</a:t>
                      </a:r>
                      <a:endParaRPr lang="en-US" altLang="zh-CN" sz="1800">
                        <a:latin typeface="华文仿宋" panose="02010600040101010101" charset="-122"/>
                        <a:ea typeface="华文仿宋" panose="02010600040101010101" charset="-122"/>
                      </a:endParaRPr>
                    </a:p>
                  </a:txBody>
                  <a:tcPr anchor="ctr" anchorCtr="0"/>
                </a:tc>
                <a:tc hMerge="1"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>
                          <a:latin typeface="华文仿宋" panose="02010600040101010101" charset="-122"/>
                          <a:ea typeface="华文仿宋" panose="02010600040101010101" charset="-122"/>
                        </a:rPr>
                        <a:t>1.22</a:t>
                      </a:r>
                      <a:endParaRPr lang="en-US" altLang="zh-CN" sz="1800">
                        <a:latin typeface="华文仿宋" panose="02010600040101010101" charset="-122"/>
                        <a:ea typeface="华文仿宋" panose="02010600040101010101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>
                          <a:latin typeface="华文仿宋" panose="02010600040101010101" charset="-122"/>
                          <a:ea typeface="华文仿宋" panose="02010600040101010101" charset="-122"/>
                        </a:rPr>
                        <a:t>1.20</a:t>
                      </a:r>
                      <a:endParaRPr lang="en-US" altLang="zh-CN" sz="1800">
                        <a:latin typeface="华文仿宋" panose="02010600040101010101" charset="-122"/>
                        <a:ea typeface="华文仿宋" panose="02010600040101010101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>
                          <a:latin typeface="华文仿宋" panose="02010600040101010101" charset="-122"/>
                          <a:ea typeface="华文仿宋" panose="02010600040101010101" charset="-122"/>
                        </a:rPr>
                        <a:t>1.29</a:t>
                      </a:r>
                      <a:endParaRPr lang="en-US" altLang="zh-CN" sz="1800">
                        <a:latin typeface="华文仿宋" panose="02010600040101010101" charset="-122"/>
                        <a:ea typeface="华文仿宋" panose="02010600040101010101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>
                          <a:latin typeface="华文仿宋" panose="02010600040101010101" charset="-122"/>
                          <a:ea typeface="华文仿宋" panose="02010600040101010101" charset="-122"/>
                        </a:rPr>
                        <a:t>1.13</a:t>
                      </a:r>
                      <a:endParaRPr lang="en-US" altLang="zh-CN" sz="1800">
                        <a:latin typeface="华文仿宋" panose="02010600040101010101" charset="-122"/>
                        <a:ea typeface="华文仿宋" panose="02010600040101010101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>
                          <a:latin typeface="华文仿宋" panose="02010600040101010101" charset="-122"/>
                          <a:ea typeface="华文仿宋" panose="02010600040101010101" charset="-122"/>
                        </a:rPr>
                        <a:t>1.13</a:t>
                      </a:r>
                      <a:endParaRPr lang="en-US" altLang="zh-CN" sz="1800">
                        <a:latin typeface="华文仿宋" panose="02010600040101010101" charset="-122"/>
                        <a:ea typeface="华文仿宋" panose="02010600040101010101" charset="-122"/>
                      </a:endParaRPr>
                    </a:p>
                  </a:txBody>
                  <a:tcPr anchor="ctr" anchorCtr="0"/>
                </a:tc>
              </a:tr>
            </a:tbl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728980" y="6396990"/>
            <a:ext cx="79825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/>
              <a:t>   </a:t>
            </a:r>
            <a:r>
              <a:rPr lang="en-US" altLang="zh-CN" sz="1000"/>
              <a:t>    </a:t>
            </a:r>
            <a:r>
              <a:rPr lang="zh-CN" altLang="en-US" sz="1200"/>
              <a:t>分辨率</a:t>
            </a:r>
            <a:r>
              <a:rPr lang="en-US" altLang="zh-CN" sz="1200"/>
              <a:t>=sigma(i)/(mean(i+1)-mean(i))</a:t>
            </a:r>
            <a:r>
              <a:rPr lang="zh-CN" altLang="en-US" sz="1200"/>
              <a:t>，</a:t>
            </a:r>
            <a:r>
              <a:rPr lang="en-US" altLang="zh-CN" sz="1200"/>
              <a:t>mean(i)</a:t>
            </a:r>
            <a:r>
              <a:rPr lang="zh-CN" altLang="en-US" sz="1200"/>
              <a:t>为第</a:t>
            </a:r>
            <a:r>
              <a:rPr lang="en-US" altLang="zh-CN" sz="1200"/>
              <a:t>i</a:t>
            </a:r>
            <a:r>
              <a:rPr lang="zh-CN" altLang="en-US" sz="1200"/>
              <a:t>个峰中心电荷量；</a:t>
            </a:r>
            <a:r>
              <a:rPr lang="en-US" altLang="zh-CN" sz="1200"/>
              <a:t>    </a:t>
            </a:r>
            <a:endParaRPr lang="en-US" altLang="zh-CN" sz="1200"/>
          </a:p>
          <a:p>
            <a:r>
              <a:rPr lang="en-US" altLang="zh-CN" sz="1200"/>
              <a:t>       P.E.</a:t>
            </a:r>
            <a:r>
              <a:rPr lang="zh-CN" altLang="en-US" sz="1200"/>
              <a:t>比：参考板与被测板的</a:t>
            </a:r>
            <a:r>
              <a:rPr lang="zh-CN" altLang="en-US" sz="1200">
                <a:sym typeface="+mn-ea"/>
              </a:rPr>
              <a:t>同一个</a:t>
            </a:r>
            <a:r>
              <a:rPr lang="zh-CN" altLang="en-US" sz="1200"/>
              <a:t>峰的计数占总计数的百分比的比值。</a:t>
            </a:r>
            <a:endParaRPr lang="zh-CN" altLang="en-US" sz="1200"/>
          </a:p>
        </p:txBody>
      </p:sp>
      <p:sp>
        <p:nvSpPr>
          <p:cNvPr id="4" name="文本框 3"/>
          <p:cNvSpPr txBox="1"/>
          <p:nvPr/>
        </p:nvSpPr>
        <p:spPr>
          <a:xfrm>
            <a:off x="2238375" y="2115185"/>
            <a:ext cx="82232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/>
              <a:t>商用</a:t>
            </a:r>
            <a:endParaRPr lang="zh-CN" altLang="en-US" sz="1600"/>
          </a:p>
        </p:txBody>
      </p:sp>
      <p:sp>
        <p:nvSpPr>
          <p:cNvPr id="6" name="文本框 5"/>
          <p:cNvSpPr txBox="1"/>
          <p:nvPr/>
        </p:nvSpPr>
        <p:spPr>
          <a:xfrm>
            <a:off x="6409690" y="2115185"/>
            <a:ext cx="67754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/>
              <a:t>自研</a:t>
            </a:r>
            <a:endParaRPr lang="zh-CN" altLang="en-US" sz="1600"/>
          </a:p>
        </p:txBody>
      </p:sp>
      <p:sp>
        <p:nvSpPr>
          <p:cNvPr id="9" name="文本框 8"/>
          <p:cNvSpPr txBox="1"/>
          <p:nvPr/>
        </p:nvSpPr>
        <p:spPr>
          <a:xfrm>
            <a:off x="1239520" y="2207260"/>
            <a:ext cx="49276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000"/>
              <a:t>1P.E</a:t>
            </a:r>
            <a:r>
              <a:rPr lang="en-US" altLang="zh-CN" sz="900"/>
              <a:t>.</a:t>
            </a:r>
            <a:endParaRPr lang="en-US" altLang="zh-CN" sz="900"/>
          </a:p>
        </p:txBody>
      </p:sp>
      <p:sp>
        <p:nvSpPr>
          <p:cNvPr id="11" name="文本框 10"/>
          <p:cNvSpPr txBox="1"/>
          <p:nvPr/>
        </p:nvSpPr>
        <p:spPr>
          <a:xfrm>
            <a:off x="1431925" y="2813050"/>
            <a:ext cx="495935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000"/>
              <a:t>2P.E.</a:t>
            </a:r>
            <a:endParaRPr lang="en-US" altLang="zh-CN" sz="1000"/>
          </a:p>
        </p:txBody>
      </p:sp>
      <p:sp>
        <p:nvSpPr>
          <p:cNvPr id="12" name="文本框 11"/>
          <p:cNvSpPr txBox="1"/>
          <p:nvPr/>
        </p:nvSpPr>
        <p:spPr>
          <a:xfrm>
            <a:off x="1644015" y="3170555"/>
            <a:ext cx="46609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000"/>
              <a:t>3P.E</a:t>
            </a:r>
            <a:r>
              <a:rPr lang="en-US" altLang="zh-CN" sz="900"/>
              <a:t>.</a:t>
            </a:r>
            <a:endParaRPr lang="en-US" altLang="zh-CN" sz="900"/>
          </a:p>
        </p:txBody>
      </p:sp>
      <p:sp>
        <p:nvSpPr>
          <p:cNvPr id="13" name="文本框 12"/>
          <p:cNvSpPr txBox="1"/>
          <p:nvPr/>
        </p:nvSpPr>
        <p:spPr>
          <a:xfrm>
            <a:off x="5417820" y="2155190"/>
            <a:ext cx="492125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000"/>
              <a:t>1P.E</a:t>
            </a:r>
            <a:r>
              <a:rPr lang="en-US" altLang="zh-CN" sz="900"/>
              <a:t>.</a:t>
            </a:r>
            <a:endParaRPr lang="en-US" altLang="zh-CN" sz="900"/>
          </a:p>
        </p:txBody>
      </p:sp>
      <p:sp>
        <p:nvSpPr>
          <p:cNvPr id="14" name="文本框 13"/>
          <p:cNvSpPr txBox="1"/>
          <p:nvPr/>
        </p:nvSpPr>
        <p:spPr>
          <a:xfrm>
            <a:off x="5584825" y="2813050"/>
            <a:ext cx="49022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000"/>
              <a:t>2P.E</a:t>
            </a:r>
            <a:r>
              <a:rPr lang="en-US" altLang="zh-CN" sz="900"/>
              <a:t>.</a:t>
            </a:r>
            <a:endParaRPr lang="en-US" altLang="zh-CN" sz="900"/>
          </a:p>
        </p:txBody>
      </p:sp>
      <p:sp>
        <p:nvSpPr>
          <p:cNvPr id="16" name="文本框 15"/>
          <p:cNvSpPr txBox="1"/>
          <p:nvPr/>
        </p:nvSpPr>
        <p:spPr>
          <a:xfrm>
            <a:off x="5777865" y="3129915"/>
            <a:ext cx="50546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000"/>
              <a:t>3P.E</a:t>
            </a:r>
            <a:r>
              <a:rPr lang="en-US" altLang="zh-CN" sz="900"/>
              <a:t>.</a:t>
            </a:r>
            <a:endParaRPr lang="en-US" altLang="zh-CN" sz="900"/>
          </a:p>
        </p:txBody>
      </p:sp>
      <p:sp>
        <p:nvSpPr>
          <p:cNvPr id="17" name="文本框 16"/>
          <p:cNvSpPr txBox="1"/>
          <p:nvPr/>
        </p:nvSpPr>
        <p:spPr>
          <a:xfrm>
            <a:off x="624205" y="4079240"/>
            <a:ext cx="68643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  </a:t>
            </a:r>
            <a:r>
              <a:rPr lang="zh-CN" altLang="en-US"/>
              <a:t>从结果可以看出，自研驱动板和商用驱动板的暗噪声性能相当。</a:t>
            </a:r>
            <a:endParaRPr lang="zh-CN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302" name="Rectangle 4"/>
          <p:cNvSpPr/>
          <p:nvPr/>
        </p:nvSpPr>
        <p:spPr>
          <a:xfrm>
            <a:off x="0" y="0"/>
            <a:ext cx="9144000" cy="7810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 wrap="none" anchor="ctr" anchorCtr="1"/>
          <a:p>
            <a:pPr marL="342900" indent="-342900" algn="l">
              <a:buClr>
                <a:srgbClr val="00FF99"/>
              </a:buClr>
              <a:buFont typeface="Wingdings" panose="05000000000000000000" pitchFamily="2" charset="2"/>
              <a:buChar char="Ø"/>
            </a:pPr>
            <a:r>
              <a:rPr lang="en-US" altLang="zh-CN" sz="2400" b="1" dirty="0">
                <a:solidFill>
                  <a:srgbClr val="0000FF"/>
                </a:solidFill>
                <a:latin typeface="宋体" panose="02010600030101010101" pitchFamily="2" charset="-122"/>
                <a:sym typeface="+mn-ea"/>
              </a:rPr>
              <a:t>3.4 </a:t>
            </a: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  <a:sym typeface="+mn-ea"/>
              </a:rPr>
              <a:t>驱动板</a:t>
            </a:r>
            <a:r>
              <a:rPr lang="en-US" altLang="zh-CN" sz="2400" b="1" dirty="0">
                <a:solidFill>
                  <a:srgbClr val="0000FF"/>
                </a:solidFill>
                <a:latin typeface="宋体" panose="02010600030101010101" pitchFamily="2" charset="-122"/>
                <a:sym typeface="+mn-ea"/>
              </a:rPr>
              <a:t>V3.0</a:t>
            </a: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  <a:sym typeface="+mn-ea"/>
              </a:rPr>
              <a:t>多光子谱测试结果</a:t>
            </a:r>
            <a:endParaRPr lang="zh-CN" altLang="en-US" sz="2400" dirty="0">
              <a:latin typeface="宋体" panose="02010600030101010101" pitchFamily="2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21920" y="836295"/>
            <a:ext cx="8589645" cy="4756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25000"/>
              </a:lnSpc>
            </a:pPr>
            <a:r>
              <a:rPr lang="zh-CN" altLang="en-US" sz="2000">
                <a:latin typeface="Times New Roman" panose="02020603050405020304" charset="0"/>
                <a:cs typeface="Times New Roman" panose="02020603050405020304" charset="0"/>
              </a:rPr>
              <a:t>测试SiPM的多光子谱： 商用驱动板   </a:t>
            </a:r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</a:rPr>
              <a:t>VS   </a:t>
            </a:r>
            <a:r>
              <a:rPr lang="zh-CN" altLang="en-US" sz="2000">
                <a:latin typeface="Times New Roman" panose="02020603050405020304" charset="0"/>
                <a:cs typeface="Times New Roman" panose="02020603050405020304" charset="0"/>
              </a:rPr>
              <a:t>自研驱动板</a:t>
            </a:r>
            <a:endParaRPr lang="zh-CN" altLang="en-US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>
          <a:xfrm>
            <a:off x="8711565" y="6574155"/>
            <a:ext cx="448310" cy="212725"/>
          </a:xfrm>
        </p:spPr>
        <p:txBody>
          <a:bodyPr/>
          <a:p>
            <a:pPr lvl="0" fontAlgn="base"/>
            <a:r>
              <a:rPr lang="en-US" altLang="zh-CN" strike="noStrike" noProof="1">
                <a:latin typeface="Arial" panose="020B0604020202020204" pitchFamily="34" charset="0"/>
              </a:rPr>
              <a:t>11</a:t>
            </a:r>
            <a:endParaRPr lang="en-US" altLang="zh-CN" strike="noStrike" noProof="1">
              <a:latin typeface="Arial" panose="020B0604020202020204" pitchFamily="34" charset="0"/>
            </a:endParaRPr>
          </a:p>
        </p:txBody>
      </p:sp>
      <p:graphicFrame>
        <p:nvGraphicFramePr>
          <p:cNvPr id="8" name="表格 7"/>
          <p:cNvGraphicFramePr/>
          <p:nvPr/>
        </p:nvGraphicFramePr>
        <p:xfrm>
          <a:off x="337185" y="4659630"/>
          <a:ext cx="8482965" cy="15481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1750"/>
                <a:gridCol w="2282190"/>
                <a:gridCol w="2451100"/>
                <a:gridCol w="2447925"/>
              </a:tblGrid>
              <a:tr h="417195">
                <a:tc rowSpan="2"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>
                          <a:solidFill>
                            <a:schemeClr val="tx1"/>
                          </a:solidFill>
                        </a:rPr>
                        <a:t>驱动板</a:t>
                      </a:r>
                      <a:endParaRPr lang="en-US" altLang="zh-CN">
                        <a:solidFill>
                          <a:schemeClr val="tx1"/>
                        </a:solidFill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>
                          <a:solidFill>
                            <a:schemeClr val="tx1"/>
                          </a:solidFill>
                        </a:rPr>
                        <a:t>1P.E.</a:t>
                      </a:r>
                      <a:endParaRPr lang="en-US" altLang="zh-CN">
                        <a:solidFill>
                          <a:schemeClr val="tx1"/>
                        </a:solidFill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>
                          <a:solidFill>
                            <a:schemeClr val="tx1"/>
                          </a:solidFill>
                          <a:sym typeface="+mn-ea"/>
                        </a:rPr>
                        <a:t>2P.E.</a:t>
                      </a:r>
                      <a:endParaRPr lang="en-US" altLang="zh-CN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>
                          <a:solidFill>
                            <a:schemeClr val="tx1"/>
                          </a:solidFill>
                          <a:sym typeface="+mn-ea"/>
                        </a:rPr>
                        <a:t>3P.E.</a:t>
                      </a:r>
                      <a:endParaRPr lang="zh-CN" altLang="en-US"/>
                    </a:p>
                  </a:txBody>
                  <a:tcPr anchor="ctr" anchorCtr="0"/>
                </a:tc>
              </a:tr>
              <a:tr h="376555">
                <a:tc vMerge="1"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>
                          <a:sym typeface="宋体" panose="02010600030101010101" pitchFamily="2" charset="-122"/>
                        </a:rPr>
                        <a:t>分辨率</a:t>
                      </a:r>
                      <a:r>
                        <a:rPr lang="en-US" altLang="zh-CN" sz="1800">
                          <a:sym typeface="宋体" panose="02010600030101010101" pitchFamily="2" charset="-122"/>
                        </a:rPr>
                        <a:t>/%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>
                          <a:sym typeface="宋体" panose="02010600030101010101" pitchFamily="2" charset="-122"/>
                        </a:rPr>
                        <a:t>分辨率</a:t>
                      </a:r>
                      <a:r>
                        <a:rPr lang="en-US" altLang="zh-CN" sz="1800">
                          <a:sym typeface="宋体" panose="02010600030101010101" pitchFamily="2" charset="-122"/>
                        </a:rPr>
                        <a:t>/%</a:t>
                      </a:r>
                      <a:endParaRPr lang="en-US" altLang="zh-CN" sz="1800"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>
                          <a:sym typeface="宋体" panose="02010600030101010101" pitchFamily="2" charset="-122"/>
                        </a:rPr>
                        <a:t>分辨率</a:t>
                      </a:r>
                      <a:r>
                        <a:rPr lang="en-US" altLang="zh-CN" sz="1800">
                          <a:sym typeface="宋体" panose="02010600030101010101" pitchFamily="2" charset="-122"/>
                        </a:rPr>
                        <a:t>/%</a:t>
                      </a:r>
                      <a:endParaRPr lang="en-US" altLang="zh-CN" sz="1800" b="0">
                        <a:sym typeface="+mn-ea"/>
                      </a:endParaRPr>
                    </a:p>
                  </a:txBody>
                  <a:tcPr/>
                </a:tc>
              </a:tr>
              <a:tr h="37719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 b="0" dirty="0" err="1"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商用</a:t>
                      </a:r>
                      <a:endParaRPr lang="zh-CN" altLang="en-US" sz="1800" b="0" dirty="0" err="1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>
                          <a:solidFill>
                            <a:schemeClr val="tx1"/>
                          </a:solidFill>
                          <a:latin typeface="Times New Roman" panose="02020603050405020304" charset="0"/>
                          <a:sym typeface="宋体" panose="02010600030101010101" pitchFamily="2" charset="-122"/>
                        </a:rPr>
                        <a:t>12.3</a:t>
                      </a:r>
                      <a:endParaRPr lang="en-US" altLang="zh-CN" b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>
                          <a:solidFill>
                            <a:schemeClr val="tx1"/>
                          </a:solidFill>
                          <a:latin typeface="Times New Roman" panose="02020603050405020304" charset="0"/>
                          <a:sym typeface="宋体" panose="02010600030101010101" pitchFamily="2" charset="-122"/>
                        </a:rPr>
                        <a:t>15.4</a:t>
                      </a:r>
                      <a:endParaRPr lang="en-US" altLang="zh-CN" sz="1800" b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 b="0">
                          <a:solidFill>
                            <a:schemeClr val="tx1"/>
                          </a:solidFill>
                          <a:latin typeface="Times New Roman" panose="02020603050405020304" charset="0"/>
                        </a:rPr>
                        <a:t>18.6</a:t>
                      </a:r>
                      <a:endParaRPr lang="en-US" altLang="zh-CN" sz="1800" b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anchor="ctr" anchorCtr="0"/>
                </a:tc>
              </a:tr>
              <a:tr h="37719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/>
                        <a:t>自研</a:t>
                      </a:r>
                      <a:endParaRPr lang="zh-CN" altLang="en-US" sz="18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>
                          <a:latin typeface="Times New Roman" panose="02020603050405020304" charset="0"/>
                          <a:ea typeface="华文仿宋" panose="02010600040101010101" charset="-122"/>
                          <a:sym typeface="宋体" panose="02010600030101010101" pitchFamily="2" charset="-122"/>
                        </a:rPr>
                        <a:t>12.3</a:t>
                      </a:r>
                      <a:endParaRPr lang="en-US" altLang="zh-CN" sz="1800">
                        <a:latin typeface="华文仿宋" panose="02010600040101010101" charset="-122"/>
                        <a:ea typeface="华文仿宋" panose="02010600040101010101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>
                          <a:latin typeface="Times New Roman" panose="02020603050405020304" charset="0"/>
                          <a:ea typeface="华文仿宋" panose="02010600040101010101" charset="-122"/>
                          <a:sym typeface="宋体" panose="02010600030101010101" pitchFamily="2" charset="-122"/>
                        </a:rPr>
                        <a:t>16.2</a:t>
                      </a:r>
                      <a:endParaRPr lang="en-US" altLang="zh-CN" sz="1800">
                        <a:latin typeface="Times New Roman" panose="02020603050405020304" charset="0"/>
                        <a:ea typeface="华文仿宋" panose="02010600040101010101" charset="-122"/>
                        <a:cs typeface="Times New Roman" panose="02020603050405020304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>
                          <a:latin typeface="Times New Roman" panose="02020603050405020304" charset="0"/>
                          <a:ea typeface="华文仿宋" panose="02010600040101010101" charset="-122"/>
                        </a:rPr>
                        <a:t>18.8</a:t>
                      </a:r>
                      <a:endParaRPr lang="en-US" altLang="zh-CN" sz="1800">
                        <a:latin typeface="Times New Roman" panose="02020603050405020304" charset="0"/>
                        <a:ea typeface="华文仿宋" panose="02010600040101010101" charset="-122"/>
                        <a:cs typeface="Times New Roman" panose="02020603050405020304" charset="0"/>
                      </a:endParaRPr>
                    </a:p>
                  </a:txBody>
                  <a:tcPr anchor="ctr" anchorCtr="0"/>
                </a:tc>
              </a:tr>
            </a:tbl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728980" y="6454775"/>
            <a:ext cx="798258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/>
              <a:t>   </a:t>
            </a:r>
            <a:r>
              <a:rPr lang="en-US" altLang="zh-CN" sz="1000"/>
              <a:t>    </a:t>
            </a:r>
            <a:r>
              <a:rPr lang="zh-CN" altLang="en-US" sz="1200">
                <a:sym typeface="+mn-ea"/>
              </a:rPr>
              <a:t>分辨率</a:t>
            </a:r>
            <a:r>
              <a:rPr lang="en-US" altLang="zh-CN" sz="1200">
                <a:sym typeface="+mn-ea"/>
              </a:rPr>
              <a:t>=sigma(i)/(mean(i+1)-mean(i))</a:t>
            </a:r>
            <a:r>
              <a:rPr lang="zh-CN" altLang="en-US" sz="1200">
                <a:sym typeface="+mn-ea"/>
              </a:rPr>
              <a:t>，</a:t>
            </a:r>
            <a:r>
              <a:rPr lang="en-US" altLang="zh-CN" sz="1200">
                <a:sym typeface="+mn-ea"/>
              </a:rPr>
              <a:t>mean(i)</a:t>
            </a:r>
            <a:r>
              <a:rPr lang="zh-CN" altLang="en-US" sz="1200">
                <a:sym typeface="+mn-ea"/>
              </a:rPr>
              <a:t>为第</a:t>
            </a:r>
            <a:r>
              <a:rPr lang="en-US" altLang="zh-CN" sz="1200">
                <a:sym typeface="+mn-ea"/>
              </a:rPr>
              <a:t>i</a:t>
            </a:r>
            <a:r>
              <a:rPr lang="zh-CN" altLang="en-US" sz="1200">
                <a:sym typeface="+mn-ea"/>
              </a:rPr>
              <a:t>个峰中心电荷量。</a:t>
            </a:r>
            <a:r>
              <a:rPr lang="en-US" altLang="zh-CN" sz="1200">
                <a:sym typeface="+mn-ea"/>
              </a:rPr>
              <a:t> </a:t>
            </a:r>
            <a:r>
              <a:rPr lang="en-US" altLang="zh-CN" sz="1200"/>
              <a:t> </a:t>
            </a:r>
            <a:endParaRPr lang="zh-CN" altLang="en-US" sz="1200"/>
          </a:p>
        </p:txBody>
      </p:sp>
      <p:grpSp>
        <p:nvGrpSpPr>
          <p:cNvPr id="13" name="组合 12"/>
          <p:cNvGrpSpPr/>
          <p:nvPr/>
        </p:nvGrpSpPr>
        <p:grpSpPr>
          <a:xfrm>
            <a:off x="288925" y="1364615"/>
            <a:ext cx="4175125" cy="2795905"/>
            <a:chOff x="455" y="2066"/>
            <a:chExt cx="6575" cy="4403"/>
          </a:xfrm>
        </p:grpSpPr>
        <p:pic>
          <p:nvPicPr>
            <p:cNvPr id="4" name="图片 3" descr="BSmpe-1-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55" y="2066"/>
              <a:ext cx="6575" cy="4403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/>
          </p:nvSpPr>
          <p:spPr>
            <a:xfrm>
              <a:off x="3159" y="3191"/>
              <a:ext cx="1206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/>
                <a:t>商用</a:t>
              </a:r>
              <a:endParaRPr lang="zh-CN" altLang="en-US"/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4143" y="6083"/>
              <a:ext cx="2034" cy="3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000">
                  <a:sym typeface="+mn-ea"/>
                </a:rPr>
                <a:t>charge/21.4fc LSB</a:t>
              </a:r>
              <a:endParaRPr lang="en-US" altLang="zh-CN" sz="1000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4464050" y="1364615"/>
            <a:ext cx="4392930" cy="2723953"/>
            <a:chOff x="7030" y="2066"/>
            <a:chExt cx="6918" cy="4414"/>
          </a:xfrm>
        </p:grpSpPr>
        <p:pic>
          <p:nvPicPr>
            <p:cNvPr id="5" name="图片 4" descr="22mpe-1-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30" y="2066"/>
              <a:ext cx="6918" cy="4403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/>
          </p:nvSpPr>
          <p:spPr>
            <a:xfrm>
              <a:off x="9682" y="3191"/>
              <a:ext cx="1206" cy="5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/>
                <a:t>自研</a:t>
              </a:r>
              <a:endParaRPr lang="zh-CN" altLang="en-US"/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0953" y="6083"/>
              <a:ext cx="2034" cy="3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000">
                  <a:sym typeface="+mn-ea"/>
                </a:rPr>
                <a:t>charge/21.4fc LSB</a:t>
              </a:r>
              <a:endParaRPr lang="en-US" altLang="zh-CN" sz="1000"/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624205" y="4222750"/>
            <a:ext cx="72586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  </a:t>
            </a:r>
            <a:r>
              <a:rPr lang="zh-CN" altLang="en-US"/>
              <a:t>从结果可以看出，自研驱动板和商用驱动板的多光子分辨率性能相当。</a:t>
            </a:r>
            <a:endParaRPr lang="zh-CN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302" name="Rectangle 4"/>
          <p:cNvSpPr/>
          <p:nvPr/>
        </p:nvSpPr>
        <p:spPr>
          <a:xfrm>
            <a:off x="0" y="0"/>
            <a:ext cx="9144000" cy="7810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 wrap="none" anchor="ctr" anchorCtr="1"/>
          <a:p>
            <a:pPr marL="342900" indent="-342900" algn="l">
              <a:buClr>
                <a:srgbClr val="00FF99"/>
              </a:buClr>
              <a:buFont typeface="Wingdings" panose="05000000000000000000" pitchFamily="2" charset="2"/>
              <a:buChar char="Ø"/>
            </a:pPr>
            <a:r>
              <a:rPr lang="en-US" altLang="zh-CN" sz="2400" b="1" dirty="0">
                <a:solidFill>
                  <a:srgbClr val="0000FF"/>
                </a:solidFill>
                <a:latin typeface="宋体" panose="02010600030101010101" pitchFamily="2" charset="-122"/>
                <a:sym typeface="+mn-ea"/>
              </a:rPr>
              <a:t>3.5 </a:t>
            </a: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  <a:sym typeface="+mn-ea"/>
              </a:rPr>
              <a:t>驱动板</a:t>
            </a:r>
            <a:r>
              <a:rPr lang="en-US" altLang="zh-CN" sz="2400" b="1" dirty="0">
                <a:solidFill>
                  <a:srgbClr val="0000FF"/>
                </a:solidFill>
                <a:latin typeface="宋体" panose="02010600030101010101" pitchFamily="2" charset="-122"/>
                <a:sym typeface="+mn-ea"/>
              </a:rPr>
              <a:t>V3.0</a:t>
            </a: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  <a:sym typeface="+mn-ea"/>
              </a:rPr>
              <a:t>小批量测试结果</a:t>
            </a:r>
            <a:endParaRPr lang="zh-CN" altLang="en-US" sz="2400" dirty="0">
              <a:latin typeface="宋体" panose="02010600030101010101" pitchFamily="2" charset="-122"/>
              <a:sym typeface="+mn-ea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8711565" y="6574155"/>
            <a:ext cx="448310" cy="212725"/>
          </a:xfrm>
        </p:spPr>
        <p:txBody>
          <a:bodyPr/>
          <a:p>
            <a:pPr lvl="0" fontAlgn="base"/>
            <a:r>
              <a:rPr lang="en-US" altLang="zh-CN" strike="noStrike" noProof="1">
                <a:latin typeface="Arial" panose="020B0604020202020204" pitchFamily="34" charset="0"/>
              </a:rPr>
              <a:t>12</a:t>
            </a:r>
            <a:endParaRPr lang="en-US" altLang="zh-CN" strike="noStrike" noProof="1">
              <a:latin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99415" y="811530"/>
            <a:ext cx="8312150" cy="4756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5000"/>
              </a:lnSpc>
            </a:pPr>
            <a:r>
              <a:rPr lang="zh-CN" altLang="en-US" sz="1800">
                <a:latin typeface="Times New Roman" panose="02020603050405020304" charset="0"/>
                <a:cs typeface="Times New Roman" panose="02020603050405020304" charset="0"/>
              </a:rPr>
              <a:t>       </a:t>
            </a:r>
            <a:r>
              <a:rPr lang="zh-CN" altLang="en-US" sz="2000">
                <a:latin typeface="Times New Roman" panose="02020603050405020304" charset="0"/>
                <a:cs typeface="Times New Roman" panose="02020603050405020304" charset="0"/>
              </a:rPr>
              <a:t> 小批量的</a:t>
            </a:r>
            <a:r>
              <a:rPr lang="zh-CN" sz="200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驱动板</a:t>
            </a:r>
            <a:r>
              <a:rPr lang="en-US" altLang="zh-CN" sz="200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SiPM</a:t>
            </a:r>
            <a:r>
              <a:rPr lang="zh-CN" sz="200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多</a:t>
            </a:r>
            <a:r>
              <a:rPr lang="zh-CN" alt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光子谱的分辨能力</a:t>
            </a:r>
            <a:r>
              <a:rPr lang="zh-CN" altLang="en-US" sz="2000">
                <a:latin typeface="Times New Roman" panose="02020603050405020304" charset="0"/>
                <a:cs typeface="Times New Roman" panose="02020603050405020304" charset="0"/>
              </a:rPr>
              <a:t>测试结果。</a:t>
            </a:r>
            <a:endParaRPr lang="zh-CN" altLang="en-US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99415" y="5786755"/>
            <a:ext cx="83115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         </a:t>
            </a:r>
            <a:r>
              <a:rPr lang="zh-CN" altLang="en-US"/>
              <a:t>从测试数据结果可以看出，自研低压电源驱动板之间多光子分辨率性能的一致性较好。</a:t>
            </a:r>
            <a:endParaRPr lang="zh-CN" altLang="en-US"/>
          </a:p>
        </p:txBody>
      </p:sp>
      <p:graphicFrame>
        <p:nvGraphicFramePr>
          <p:cNvPr id="1041" name="图表 2"/>
          <p:cNvGraphicFramePr/>
          <p:nvPr/>
        </p:nvGraphicFramePr>
        <p:xfrm>
          <a:off x="1374140" y="1405255"/>
          <a:ext cx="6361430" cy="42633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提纲"/>
          <p:cNvSpPr/>
          <p:nvPr>
            <p:ph type="title" idx="4294967295"/>
          </p:nvPr>
        </p:nvSpPr>
        <p:spPr>
          <a:xfrm>
            <a:off x="205854" y="95534"/>
            <a:ext cx="8229601" cy="1143001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>
              <a:defRPr>
                <a:latin typeface="+mj-lt"/>
                <a:ea typeface="+mj-ea"/>
                <a:cs typeface="+mj-cs"/>
                <a:sym typeface="Calibri" panose="020F0502020204030204"/>
              </a:defRPr>
            </a:pPr>
            <a:r>
              <a:rPr sz="3600">
                <a:latin typeface="+mn-lt"/>
                <a:ea typeface="+mn-ea"/>
                <a:cs typeface="+mn-cs"/>
                <a:sym typeface="Helvetica"/>
              </a:rPr>
              <a:t>提纲</a:t>
            </a:r>
            <a:endParaRPr sz="3600"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398" name="1.  什么是中微子；…"/>
          <p:cNvSpPr/>
          <p:nvPr/>
        </p:nvSpPr>
        <p:spPr>
          <a:xfrm>
            <a:off x="2889250" y="1267460"/>
            <a:ext cx="4502785" cy="5047615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>
              <a:lnSpc>
                <a:spcPct val="200000"/>
              </a:lnSpc>
              <a:buClr>
                <a:srgbClr val="00FFFF"/>
              </a:buClr>
              <a:buSzPct val="100000"/>
              <a:buChar char="➢"/>
              <a:defRPr sz="2600" b="1">
                <a:solidFill>
                  <a:srgbClr val="0000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  <a:r>
              <a:rPr>
                <a:solidFill>
                  <a:schemeClr val="bg1">
                    <a:lumMod val="85000"/>
                  </a:schemeClr>
                </a:solidFill>
              </a:rPr>
              <a:t>1.  </a:t>
            </a:r>
            <a:r>
              <a:rPr lang="zh-CN">
                <a:solidFill>
                  <a:schemeClr val="bg1">
                    <a:lumMod val="85000"/>
                  </a:schemeClr>
                </a:solidFill>
              </a:rPr>
              <a:t>研制背景</a:t>
            </a:r>
            <a:r>
              <a:rPr>
                <a:solidFill>
                  <a:schemeClr val="bg1">
                    <a:lumMod val="85000"/>
                  </a:schemeClr>
                </a:solidFill>
              </a:rPr>
              <a:t>；</a:t>
            </a:r>
            <a:endParaRPr>
              <a:solidFill>
                <a:schemeClr val="bg1">
                  <a:lumMod val="85000"/>
                </a:schemeClr>
              </a:solidFill>
            </a:endParaRPr>
          </a:p>
          <a:p>
            <a:pPr>
              <a:lnSpc>
                <a:spcPct val="200000"/>
              </a:lnSpc>
              <a:buClr>
                <a:srgbClr val="00FFFF"/>
              </a:buClr>
              <a:buSzPct val="100000"/>
              <a:defRPr sz="2600" b="1">
                <a:solidFill>
                  <a:srgbClr val="0000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  <a:r>
              <a:rPr lang="en-US" sz="1600" b="0">
                <a:solidFill>
                  <a:schemeClr val="bg1">
                    <a:lumMod val="85000"/>
                  </a:schemeClr>
                </a:solidFill>
              </a:rPr>
              <a:t>  SiPMT</a:t>
            </a:r>
            <a:r>
              <a:rPr lang="zh-CN" altLang="en-US" sz="1600" b="0">
                <a:solidFill>
                  <a:schemeClr val="bg1">
                    <a:lumMod val="85000"/>
                  </a:schemeClr>
                </a:solidFill>
                <a:ea typeface="宋体" panose="02010600030101010101" pitchFamily="2" charset="-122"/>
              </a:rPr>
              <a:t>，低压电源驱动板</a:t>
            </a:r>
            <a:endParaRPr lang="zh-CN" altLang="en-US" sz="1600" b="0">
              <a:ea typeface="宋体" panose="02010600030101010101" pitchFamily="2" charset="-122"/>
            </a:endParaRPr>
          </a:p>
          <a:p>
            <a:pPr>
              <a:lnSpc>
                <a:spcPct val="200000"/>
              </a:lnSpc>
              <a:buClr>
                <a:srgbClr val="00FFFF"/>
              </a:buClr>
              <a:buSzPct val="100000"/>
              <a:buChar char="➢"/>
              <a:defRPr sz="2600" b="1">
                <a:solidFill>
                  <a:srgbClr val="0000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  <a:r>
              <a:rPr>
                <a:solidFill>
                  <a:schemeClr val="bg1">
                    <a:lumMod val="85000"/>
                  </a:schemeClr>
                </a:solidFill>
              </a:rPr>
              <a:t>2.  </a:t>
            </a:r>
            <a:r>
              <a:rPr lang="zh-CN">
                <a:solidFill>
                  <a:schemeClr val="bg1">
                    <a:lumMod val="85000"/>
                  </a:schemeClr>
                </a:solidFill>
              </a:rPr>
              <a:t>设计方案</a:t>
            </a:r>
            <a:r>
              <a:rPr>
                <a:solidFill>
                  <a:schemeClr val="bg1">
                    <a:lumMod val="85000"/>
                  </a:schemeClr>
                </a:solidFill>
              </a:rPr>
              <a:t>；</a:t>
            </a:r>
            <a:endParaRPr>
              <a:solidFill>
                <a:schemeClr val="bg1">
                  <a:lumMod val="85000"/>
                </a:schemeClr>
              </a:solidFill>
            </a:endParaRPr>
          </a:p>
          <a:p>
            <a:pPr>
              <a:lnSpc>
                <a:spcPct val="200000"/>
              </a:lnSpc>
              <a:buClr>
                <a:srgbClr val="00FFFF"/>
              </a:buClr>
              <a:buSzPct val="100000"/>
              <a:defRPr sz="2600" b="1">
                <a:solidFill>
                  <a:srgbClr val="0000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  <a:r>
              <a:rPr lang="en-US" sz="1800" b="0">
                <a:solidFill>
                  <a:schemeClr val="bg1">
                    <a:lumMod val="85000"/>
                  </a:schemeClr>
                </a:solidFill>
                <a:sym typeface="+mn-ea"/>
              </a:rPr>
              <a:t>  </a:t>
            </a:r>
            <a:r>
              <a:rPr lang="zh-CN" altLang="en-US" sz="1800" b="0">
                <a:solidFill>
                  <a:schemeClr val="bg1">
                    <a:lumMod val="85000"/>
                  </a:schemeClr>
                </a:solidFill>
                <a:sym typeface="+mn-ea"/>
              </a:rPr>
              <a:t>指标，硬件设计</a:t>
            </a:r>
            <a:r>
              <a:rPr lang="en-US" sz="1800" b="0">
                <a:solidFill>
                  <a:schemeClr val="bg1">
                    <a:lumMod val="85000"/>
                  </a:schemeClr>
                </a:solidFill>
                <a:sym typeface="+mn-ea"/>
              </a:rPr>
              <a:t>，</a:t>
            </a:r>
            <a:r>
              <a:rPr lang="zh-CN" altLang="en-US" sz="1800" b="0">
                <a:solidFill>
                  <a:schemeClr val="bg1">
                    <a:lumMod val="85000"/>
                  </a:schemeClr>
                </a:solidFill>
                <a:sym typeface="+mn-ea"/>
              </a:rPr>
              <a:t>软件设计</a:t>
            </a:r>
            <a:endParaRPr lang="en-US" sz="1600" b="0">
              <a:sym typeface="+mn-ea"/>
            </a:endParaRPr>
          </a:p>
          <a:p>
            <a:pPr>
              <a:lnSpc>
                <a:spcPct val="200000"/>
              </a:lnSpc>
              <a:buClr>
                <a:srgbClr val="00FFFF"/>
              </a:buClr>
              <a:buSzPct val="100000"/>
              <a:buChar char="➢"/>
              <a:defRPr sz="2600" b="1">
                <a:solidFill>
                  <a:srgbClr val="0000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  <a:r>
              <a:rPr>
                <a:solidFill>
                  <a:schemeClr val="bg1">
                    <a:lumMod val="85000"/>
                  </a:schemeClr>
                </a:solidFill>
              </a:rPr>
              <a:t>3.  驱动板测试；</a:t>
            </a:r>
            <a:endParaRPr>
              <a:solidFill>
                <a:schemeClr val="bg1">
                  <a:lumMod val="85000"/>
                </a:schemeClr>
              </a:solidFill>
            </a:endParaRPr>
          </a:p>
          <a:p>
            <a:pPr>
              <a:lnSpc>
                <a:spcPct val="200000"/>
              </a:lnSpc>
              <a:buClr>
                <a:srgbClr val="00FFFF"/>
              </a:buClr>
              <a:buSzPct val="100000"/>
              <a:defRPr sz="2600" b="1">
                <a:solidFill>
                  <a:srgbClr val="0000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  <a:r>
              <a:rPr sz="2600">
                <a:solidFill>
                  <a:schemeClr val="bg1">
                    <a:lumMod val="85000"/>
                  </a:schemeClr>
                </a:solidFill>
                <a:sym typeface="+mn-ea"/>
              </a:rPr>
              <a:t> </a:t>
            </a:r>
            <a:r>
              <a:rPr lang="zh-CN" altLang="en-US" sz="1800" b="0">
                <a:solidFill>
                  <a:schemeClr val="bg1">
                    <a:lumMod val="85000"/>
                  </a:schemeClr>
                </a:solidFill>
                <a:sym typeface="+mn-ea"/>
              </a:rPr>
              <a:t> 单通道研发测试，小批量测试</a:t>
            </a:r>
            <a:endParaRPr lang="en-US" sz="1600" b="0">
              <a:solidFill>
                <a:schemeClr val="bg1">
                  <a:lumMod val="85000"/>
                </a:schemeClr>
              </a:solidFill>
              <a:sym typeface="+mn-ea"/>
            </a:endParaRPr>
          </a:p>
          <a:p>
            <a:pPr>
              <a:lnSpc>
                <a:spcPct val="200000"/>
              </a:lnSpc>
              <a:buClr>
                <a:srgbClr val="00FFFF"/>
              </a:buClr>
              <a:buSzPct val="100000"/>
              <a:buChar char="➢"/>
              <a:defRPr sz="2600" b="1">
                <a:solidFill>
                  <a:srgbClr val="0000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  <a:r>
              <a:t>4.  总结</a:t>
            </a:r>
            <a:r>
              <a:rPr lang="zh-CN">
                <a:ea typeface="宋体" panose="02010600030101010101" pitchFamily="2" charset="-122"/>
              </a:rPr>
              <a:t>及下一步计划</a:t>
            </a:r>
            <a:r>
              <a:t>；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302" name="Rectangle 4"/>
          <p:cNvSpPr/>
          <p:nvPr/>
        </p:nvSpPr>
        <p:spPr>
          <a:xfrm>
            <a:off x="0" y="0"/>
            <a:ext cx="9144000" cy="7810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 wrap="none" anchor="ctr" anchorCtr="1"/>
          <a:p>
            <a:pPr marL="342900" indent="-342900" algn="l">
              <a:buClr>
                <a:srgbClr val="00FF99"/>
              </a:buClr>
              <a:buFont typeface="Wingdings" panose="05000000000000000000" pitchFamily="2" charset="2"/>
              <a:buChar char="Ø"/>
            </a:pPr>
            <a:r>
              <a:rPr lang="en-US" altLang="zh-CN" sz="2400" b="1" dirty="0">
                <a:solidFill>
                  <a:srgbClr val="0000FF"/>
                </a:solidFill>
                <a:latin typeface="宋体" panose="02010600030101010101" pitchFamily="2" charset="-122"/>
                <a:sym typeface="+mn-ea"/>
              </a:rPr>
              <a:t>4 </a:t>
            </a: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  <a:sym typeface="+mn-ea"/>
              </a:rPr>
              <a:t>总结及下一步计划</a:t>
            </a:r>
            <a:endParaRPr lang="zh-CN" altLang="en-US" sz="2400" b="1" dirty="0">
              <a:solidFill>
                <a:srgbClr val="0000FF"/>
              </a:solidFill>
              <a:latin typeface="宋体" panose="02010600030101010101" pitchFamily="2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86105" y="924560"/>
            <a:ext cx="7997825" cy="48926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2400" b="1"/>
              <a:t>总结：</a:t>
            </a:r>
            <a:r>
              <a:rPr lang="en-US" altLang="zh-CN" sz="2400"/>
              <a:t>     </a:t>
            </a:r>
            <a:endParaRPr lang="en-US" altLang="zh-CN" sz="2400"/>
          </a:p>
          <a:p>
            <a:pPr>
              <a:lnSpc>
                <a:spcPct val="150000"/>
              </a:lnSpc>
            </a:pPr>
            <a:r>
              <a:rPr lang="en-US" altLang="zh-CN" sz="2000"/>
              <a:t>        1</a:t>
            </a:r>
            <a:r>
              <a:rPr lang="zh-CN" altLang="en-US" sz="2000"/>
              <a:t>、研制的</a:t>
            </a:r>
            <a:r>
              <a:rPr lang="zh-CN" altLang="en-US" sz="2000">
                <a:latin typeface="Times New Roman" panose="02020603050405020304" charset="0"/>
                <a:cs typeface="Times New Roman" panose="02020603050405020304" charset="0"/>
              </a:rPr>
              <a:t>SiPM驱动板</a:t>
            </a:r>
            <a:r>
              <a:rPr lang="zh-CN" altLang="en-US" sz="2000"/>
              <a:t>与商用驱动板性能相当；</a:t>
            </a:r>
            <a:endParaRPr lang="zh-CN" altLang="en-US" sz="2000"/>
          </a:p>
          <a:p>
            <a:pPr>
              <a:lnSpc>
                <a:spcPct val="150000"/>
              </a:lnSpc>
            </a:pPr>
            <a:r>
              <a:rPr lang="en-US" altLang="zh-CN" sz="2000"/>
              <a:t>        2</a:t>
            </a:r>
            <a:r>
              <a:rPr lang="zh-CN" altLang="en-US" sz="2000"/>
              <a:t>、研发的样板之间的一致性较好。</a:t>
            </a:r>
            <a:endParaRPr lang="zh-CN" altLang="en-US" sz="2000"/>
          </a:p>
          <a:p>
            <a:pPr>
              <a:lnSpc>
                <a:spcPct val="150000"/>
              </a:lnSpc>
            </a:pPr>
            <a:r>
              <a:rPr lang="zh-CN" altLang="en-US" sz="2000"/>
              <a:t>       目前单个样板的部分功能（低噪声、宽电压范围、高精度等）已达到设计指标要求。</a:t>
            </a:r>
            <a:endParaRPr lang="zh-CN" altLang="en-US" sz="2000"/>
          </a:p>
          <a:p>
            <a:pPr>
              <a:lnSpc>
                <a:spcPct val="150000"/>
              </a:lnSpc>
            </a:pPr>
            <a:r>
              <a:rPr lang="zh-CN" altLang="en-US" sz="2400" b="1"/>
              <a:t>下一步计划：</a:t>
            </a:r>
            <a:endParaRPr lang="zh-CN" altLang="en-US" sz="2000"/>
          </a:p>
          <a:p>
            <a:pPr>
              <a:lnSpc>
                <a:spcPct val="150000"/>
              </a:lnSpc>
            </a:pPr>
            <a:r>
              <a:rPr lang="zh-CN" altLang="en-US" sz="2000"/>
              <a:t>        </a:t>
            </a:r>
            <a:r>
              <a:rPr lang="en-US" altLang="zh-CN" sz="2000"/>
              <a:t>1</a:t>
            </a:r>
            <a:r>
              <a:rPr lang="zh-CN" altLang="en-US" sz="2000"/>
              <a:t>、加入温度修正等功能；</a:t>
            </a:r>
            <a:endParaRPr lang="zh-CN" altLang="en-US" sz="2000"/>
          </a:p>
          <a:p>
            <a:pPr>
              <a:lnSpc>
                <a:spcPct val="150000"/>
              </a:lnSpc>
            </a:pPr>
            <a:r>
              <a:rPr lang="en-US" altLang="zh-CN" sz="2000"/>
              <a:t>        2</a:t>
            </a:r>
            <a:r>
              <a:rPr lang="zh-CN" altLang="en-US" sz="2000"/>
              <a:t>、研制更多的驱动板来进行更全面的测试；</a:t>
            </a:r>
            <a:endParaRPr lang="zh-CN" altLang="en-US" sz="2000"/>
          </a:p>
          <a:p>
            <a:pPr>
              <a:lnSpc>
                <a:spcPct val="150000"/>
              </a:lnSpc>
            </a:pPr>
            <a:r>
              <a:rPr lang="en-US" altLang="zh-CN" sz="2000"/>
              <a:t>        3</a:t>
            </a:r>
            <a:r>
              <a:rPr lang="zh-CN" altLang="en-US" sz="2000"/>
              <a:t>、软件控制多个低压电源驱动板同时进行多路</a:t>
            </a:r>
            <a:r>
              <a:rPr lang="en-US" altLang="zh-CN" sz="2000"/>
              <a:t>SiPM</a:t>
            </a:r>
            <a:r>
              <a:rPr lang="zh-CN" altLang="en-US" sz="2000"/>
              <a:t>的测试；</a:t>
            </a:r>
            <a:endParaRPr lang="zh-CN" altLang="en-US" sz="2000"/>
          </a:p>
          <a:p>
            <a:pPr>
              <a:lnSpc>
                <a:spcPct val="150000"/>
              </a:lnSpc>
            </a:pPr>
            <a:r>
              <a:rPr lang="en-US" altLang="zh-CN" sz="2000"/>
              <a:t>        4</a:t>
            </a:r>
            <a:r>
              <a:rPr lang="zh-CN" altLang="en-US" sz="2000"/>
              <a:t>、研制多通道驱动板。</a:t>
            </a:r>
            <a:endParaRPr lang="zh-CN" altLang="en-US" sz="200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8711565" y="6574155"/>
            <a:ext cx="448310" cy="212725"/>
          </a:xfrm>
        </p:spPr>
        <p:txBody>
          <a:bodyPr/>
          <a:p>
            <a:pPr lvl="0" fontAlgn="base"/>
            <a:r>
              <a:rPr lang="en-US" altLang="zh-CN" strike="noStrike" noProof="1">
                <a:latin typeface="Arial" panose="020B0604020202020204" pitchFamily="34" charset="0"/>
              </a:rPr>
              <a:t>13</a:t>
            </a:r>
            <a:endParaRPr lang="en-US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69" name="Rectangle 2"/>
          <p:cNvSpPr/>
          <p:nvPr/>
        </p:nvSpPr>
        <p:spPr>
          <a:xfrm>
            <a:off x="634365" y="2169795"/>
            <a:ext cx="7875270" cy="23069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rgbClr val="0000FF"/>
                </a:solidFill>
                <a:latin typeface="宋体" panose="02010600030101010101" pitchFamily="2" charset="-122"/>
              </a:rPr>
              <a:t>    </a:t>
            </a:r>
            <a:r>
              <a:rPr lang="zh-CN" altLang="en-US" sz="2400" dirty="0">
                <a:solidFill>
                  <a:schemeClr val="tx1"/>
                </a:solidFill>
                <a:latin typeface="宋体" panose="02010600030101010101" pitchFamily="2" charset="-122"/>
              </a:rPr>
              <a:t>感谢核探测与核电子学国家重点实验室、天津</a:t>
            </a:r>
            <a:r>
              <a:rPr lang="zh-CN" altLang="en-US" sz="2400" dirty="0">
                <a:latin typeface="宋体" panose="02010600030101010101" pitchFamily="2" charset="-122"/>
                <a:sym typeface="+mn-ea"/>
              </a:rPr>
              <a:t>市</a:t>
            </a:r>
            <a:r>
              <a:rPr lang="zh-CN" altLang="en-US" sz="2400" dirty="0">
                <a:solidFill>
                  <a:schemeClr val="tx1"/>
                </a:solidFill>
                <a:latin typeface="宋体" panose="02010600030101010101" pitchFamily="2" charset="-122"/>
              </a:rPr>
              <a:t>森特尔新技术有限公司、北方工业大学、哈尔滨理工大学对本实验的大力支持。</a:t>
            </a:r>
            <a:endParaRPr lang="zh-CN" altLang="en-US" sz="2400" dirty="0">
              <a:solidFill>
                <a:schemeClr val="tx1"/>
              </a:solidFill>
              <a:latin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chemeClr val="tx1"/>
                </a:solidFill>
                <a:latin typeface="宋体" panose="02010600030101010101" pitchFamily="2" charset="-122"/>
              </a:rPr>
              <a:t>    谢谢诸位专家和学者的倾听！</a:t>
            </a:r>
            <a:endParaRPr lang="zh-CN" altLang="en-US" sz="2400" dirty="0">
              <a:solidFill>
                <a:schemeClr val="tx1"/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提纲"/>
          <p:cNvSpPr/>
          <p:nvPr>
            <p:ph type="title" idx="4294967295"/>
          </p:nvPr>
        </p:nvSpPr>
        <p:spPr>
          <a:xfrm>
            <a:off x="205854" y="95534"/>
            <a:ext cx="8229601" cy="1143001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>
              <a:defRPr>
                <a:latin typeface="+mj-lt"/>
                <a:ea typeface="+mj-ea"/>
                <a:cs typeface="+mj-cs"/>
                <a:sym typeface="Calibri" panose="020F0502020204030204"/>
              </a:defRPr>
            </a:pPr>
            <a:r>
              <a:rPr sz="3600">
                <a:latin typeface="+mn-lt"/>
                <a:ea typeface="+mn-ea"/>
                <a:cs typeface="+mn-cs"/>
                <a:sym typeface="Helvetica"/>
              </a:rPr>
              <a:t>提纲</a:t>
            </a:r>
            <a:endParaRPr sz="3600"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398" name="1.  什么是中微子；…"/>
          <p:cNvSpPr/>
          <p:nvPr/>
        </p:nvSpPr>
        <p:spPr>
          <a:xfrm>
            <a:off x="2889250" y="1238250"/>
            <a:ext cx="4502785" cy="4801235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>
              <a:lnSpc>
                <a:spcPct val="200000"/>
              </a:lnSpc>
              <a:buClr>
                <a:srgbClr val="00FFFF"/>
              </a:buClr>
              <a:buSzPct val="100000"/>
              <a:buChar char="➢"/>
              <a:defRPr sz="2600" b="1">
                <a:solidFill>
                  <a:srgbClr val="0000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  <a:r>
              <a:t>1.  </a:t>
            </a:r>
            <a:r>
              <a:rPr lang="zh-CN"/>
              <a:t>研制背景</a:t>
            </a:r>
            <a:r>
              <a:t>；</a:t>
            </a:r>
          </a:p>
          <a:p>
            <a:pPr>
              <a:lnSpc>
                <a:spcPct val="200000"/>
              </a:lnSpc>
              <a:buClr>
                <a:srgbClr val="00FFFF"/>
              </a:buClr>
              <a:buSzPct val="100000"/>
              <a:defRPr sz="2600" b="1">
                <a:solidFill>
                  <a:srgbClr val="0000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  <a:r>
              <a:rPr lang="en-US" sz="1600" b="0"/>
              <a:t>  </a:t>
            </a:r>
            <a:r>
              <a:rPr lang="en-US" sz="2000" b="0"/>
              <a:t>SiPM</a:t>
            </a:r>
            <a:r>
              <a:rPr lang="zh-CN" altLang="en-US" sz="2000" b="0">
                <a:ea typeface="宋体" panose="02010600030101010101" pitchFamily="2" charset="-122"/>
              </a:rPr>
              <a:t>，低压电源驱动板</a:t>
            </a:r>
            <a:endParaRPr lang="zh-CN" altLang="en-US" sz="2000" b="0">
              <a:ea typeface="宋体" panose="02010600030101010101" pitchFamily="2" charset="-122"/>
            </a:endParaRPr>
          </a:p>
          <a:p>
            <a:pPr>
              <a:lnSpc>
                <a:spcPct val="200000"/>
              </a:lnSpc>
              <a:buClr>
                <a:srgbClr val="00FFFF"/>
              </a:buClr>
              <a:buSzPct val="100000"/>
              <a:buChar char="➢"/>
              <a:defRPr sz="2600" b="1">
                <a:solidFill>
                  <a:srgbClr val="0000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  <a:r>
              <a:rPr>
                <a:solidFill>
                  <a:schemeClr val="bg1">
                    <a:lumMod val="85000"/>
                  </a:schemeClr>
                </a:solidFill>
              </a:rPr>
              <a:t>2.  </a:t>
            </a:r>
            <a:r>
              <a:rPr lang="zh-CN">
                <a:solidFill>
                  <a:schemeClr val="bg1">
                    <a:lumMod val="85000"/>
                  </a:schemeClr>
                </a:solidFill>
              </a:rPr>
              <a:t>设计方案</a:t>
            </a:r>
            <a:r>
              <a:rPr>
                <a:solidFill>
                  <a:schemeClr val="bg1">
                    <a:lumMod val="85000"/>
                  </a:schemeClr>
                </a:solidFill>
              </a:rPr>
              <a:t>；</a:t>
            </a:r>
            <a:endParaRPr>
              <a:solidFill>
                <a:schemeClr val="bg1">
                  <a:lumMod val="85000"/>
                </a:schemeClr>
              </a:solidFill>
            </a:endParaRPr>
          </a:p>
          <a:p>
            <a:pPr>
              <a:lnSpc>
                <a:spcPct val="200000"/>
              </a:lnSpc>
              <a:buClr>
                <a:srgbClr val="00FFFF"/>
              </a:buClr>
              <a:buSzPct val="100000"/>
              <a:defRPr sz="2600" b="1">
                <a:solidFill>
                  <a:srgbClr val="0000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  <a:r>
              <a:rPr lang="en-US" sz="1600" b="0">
                <a:solidFill>
                  <a:schemeClr val="bg1">
                    <a:lumMod val="85000"/>
                  </a:schemeClr>
                </a:solidFill>
                <a:sym typeface="+mn-ea"/>
              </a:rPr>
              <a:t>  </a:t>
            </a:r>
            <a:r>
              <a:rPr lang="zh-CN" altLang="en-US" sz="1600" b="0">
                <a:solidFill>
                  <a:schemeClr val="bg1">
                    <a:lumMod val="85000"/>
                  </a:schemeClr>
                </a:solidFill>
                <a:ea typeface="宋体" panose="02010600030101010101" pitchFamily="2" charset="-122"/>
                <a:sym typeface="+mn-ea"/>
              </a:rPr>
              <a:t>指标，</a:t>
            </a:r>
            <a:r>
              <a:rPr lang="zh-CN" altLang="en-US" sz="1600" b="0">
                <a:solidFill>
                  <a:schemeClr val="bg1">
                    <a:lumMod val="85000"/>
                  </a:schemeClr>
                </a:solidFill>
                <a:sym typeface="+mn-ea"/>
              </a:rPr>
              <a:t>硬件设计</a:t>
            </a:r>
            <a:r>
              <a:rPr lang="en-US" sz="1600" b="0">
                <a:solidFill>
                  <a:schemeClr val="bg1">
                    <a:lumMod val="85000"/>
                  </a:schemeClr>
                </a:solidFill>
                <a:sym typeface="+mn-ea"/>
              </a:rPr>
              <a:t>，</a:t>
            </a:r>
            <a:r>
              <a:rPr lang="zh-CN" altLang="en-US" sz="1600" b="0">
                <a:solidFill>
                  <a:schemeClr val="bg1">
                    <a:lumMod val="85000"/>
                  </a:schemeClr>
                </a:solidFill>
                <a:sym typeface="+mn-ea"/>
              </a:rPr>
              <a:t>软件设计</a:t>
            </a:r>
            <a:endParaRPr lang="en-US" sz="1600" b="0">
              <a:solidFill>
                <a:schemeClr val="bg1">
                  <a:lumMod val="85000"/>
                </a:schemeClr>
              </a:solidFill>
              <a:sym typeface="+mn-ea"/>
            </a:endParaRPr>
          </a:p>
          <a:p>
            <a:pPr>
              <a:lnSpc>
                <a:spcPct val="200000"/>
              </a:lnSpc>
              <a:buClr>
                <a:srgbClr val="00FFFF"/>
              </a:buClr>
              <a:buSzPct val="100000"/>
              <a:buChar char="➢"/>
              <a:defRPr sz="2600" b="1">
                <a:solidFill>
                  <a:srgbClr val="0000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  <a:r>
              <a:rPr>
                <a:solidFill>
                  <a:schemeClr val="bg1">
                    <a:lumMod val="85000"/>
                  </a:schemeClr>
                </a:solidFill>
              </a:rPr>
              <a:t>3.  </a:t>
            </a:r>
            <a:r>
              <a:rPr lang="zh-CN">
                <a:solidFill>
                  <a:schemeClr val="bg1">
                    <a:lumMod val="85000"/>
                  </a:schemeClr>
                </a:solidFill>
              </a:rPr>
              <a:t>驱动板测试</a:t>
            </a:r>
            <a:r>
              <a:rPr>
                <a:solidFill>
                  <a:schemeClr val="bg1">
                    <a:lumMod val="85000"/>
                  </a:schemeClr>
                </a:solidFill>
              </a:rPr>
              <a:t>；</a:t>
            </a:r>
            <a:endParaRPr>
              <a:solidFill>
                <a:schemeClr val="bg1">
                  <a:lumMod val="85000"/>
                </a:schemeClr>
              </a:solidFill>
            </a:endParaRPr>
          </a:p>
          <a:p>
            <a:pPr>
              <a:lnSpc>
                <a:spcPct val="200000"/>
              </a:lnSpc>
              <a:buClr>
                <a:srgbClr val="00FFFF"/>
              </a:buClr>
              <a:buSzPct val="100000"/>
              <a:defRPr sz="2600" b="1">
                <a:solidFill>
                  <a:srgbClr val="0000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  <a:r>
              <a:rPr lang="en-US" sz="1600" b="0">
                <a:solidFill>
                  <a:schemeClr val="bg1">
                    <a:lumMod val="85000"/>
                  </a:schemeClr>
                </a:solidFill>
                <a:sym typeface="+mn-ea"/>
              </a:rPr>
              <a:t>  </a:t>
            </a:r>
            <a:r>
              <a:rPr lang="zh-CN" altLang="en-US" sz="1600" b="0">
                <a:solidFill>
                  <a:schemeClr val="bg1">
                    <a:lumMod val="85000"/>
                  </a:schemeClr>
                </a:solidFill>
                <a:sym typeface="+mn-ea"/>
              </a:rPr>
              <a:t>单通道研发测试</a:t>
            </a:r>
            <a:r>
              <a:rPr lang="en-US" sz="1600" b="0">
                <a:solidFill>
                  <a:schemeClr val="bg1">
                    <a:lumMod val="85000"/>
                  </a:schemeClr>
                </a:solidFill>
                <a:sym typeface="+mn-ea"/>
              </a:rPr>
              <a:t>，</a:t>
            </a:r>
            <a:r>
              <a:rPr lang="zh-CN" altLang="en-US" sz="1600" b="0">
                <a:solidFill>
                  <a:schemeClr val="bg1">
                    <a:lumMod val="85000"/>
                  </a:schemeClr>
                </a:solidFill>
                <a:sym typeface="+mn-ea"/>
              </a:rPr>
              <a:t>小批量测试</a:t>
            </a:r>
            <a:endParaRPr lang="en-US" sz="1600" b="0">
              <a:solidFill>
                <a:schemeClr val="bg1">
                  <a:lumMod val="85000"/>
                </a:schemeClr>
              </a:solidFill>
              <a:sym typeface="+mn-ea"/>
            </a:endParaRPr>
          </a:p>
          <a:p>
            <a:pPr>
              <a:lnSpc>
                <a:spcPct val="200000"/>
              </a:lnSpc>
              <a:buClr>
                <a:srgbClr val="00FFFF"/>
              </a:buClr>
              <a:buSzPct val="100000"/>
              <a:buChar char="➢"/>
              <a:defRPr sz="2600" b="1">
                <a:solidFill>
                  <a:srgbClr val="0000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  <a:r>
              <a:rPr>
                <a:solidFill>
                  <a:schemeClr val="bg1">
                    <a:lumMod val="85000"/>
                  </a:schemeClr>
                </a:solidFill>
              </a:rPr>
              <a:t>4.  </a:t>
            </a:r>
            <a:r>
              <a:rPr lang="zh-CN">
                <a:solidFill>
                  <a:schemeClr val="bg1">
                    <a:lumMod val="85000"/>
                  </a:schemeClr>
                </a:solidFill>
              </a:rPr>
              <a:t>总结及下一步计划</a:t>
            </a:r>
            <a:r>
              <a:rPr>
                <a:solidFill>
                  <a:schemeClr val="bg1">
                    <a:lumMod val="85000"/>
                  </a:schemeClr>
                </a:solidFill>
              </a:rPr>
              <a:t>；</a:t>
            </a:r>
            <a:endParaRPr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302" name="Rectangle 4"/>
          <p:cNvSpPr/>
          <p:nvPr/>
        </p:nvSpPr>
        <p:spPr>
          <a:xfrm>
            <a:off x="0" y="0"/>
            <a:ext cx="9144000" cy="7810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 wrap="none" anchor="ctr" anchorCtr="1"/>
          <a:p>
            <a:pPr marL="342900" indent="-342900" algn="l">
              <a:buClr>
                <a:srgbClr val="00FF99"/>
              </a:buClr>
              <a:buFont typeface="Wingdings" panose="05000000000000000000" pitchFamily="2" charset="2"/>
              <a:buChar char="Ø"/>
            </a:pPr>
            <a:r>
              <a:rPr lang="en-US" altLang="zh-CN" sz="2400" b="1" dirty="0">
                <a:solidFill>
                  <a:srgbClr val="0000FF"/>
                </a:solidFill>
                <a:latin typeface="宋体" panose="02010600030101010101" pitchFamily="2" charset="-122"/>
                <a:sym typeface="+mn-ea"/>
              </a:rPr>
              <a:t>1.1 SiPM</a:t>
            </a: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  <a:sym typeface="+mn-ea"/>
              </a:rPr>
              <a:t>介绍</a:t>
            </a:r>
            <a:endParaRPr lang="zh-CN" altLang="en-US" sz="2400" b="1" dirty="0">
              <a:solidFill>
                <a:srgbClr val="0000FF"/>
              </a:solidFill>
              <a:latin typeface="宋体" panose="02010600030101010101" pitchFamily="2" charset="-122"/>
              <a:sym typeface="+mn-ea"/>
            </a:endParaRPr>
          </a:p>
        </p:txBody>
      </p:sp>
      <p:pic>
        <p:nvPicPr>
          <p:cNvPr id="16" name="图片 15" descr="硅光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750" y="2560320"/>
            <a:ext cx="4050030" cy="1894205"/>
          </a:xfrm>
          <a:prstGeom prst="rect">
            <a:avLst/>
          </a:prstGeom>
        </p:spPr>
      </p:pic>
      <p:graphicFrame>
        <p:nvGraphicFramePr>
          <p:cNvPr id="5" name="表格 4"/>
          <p:cNvGraphicFramePr/>
          <p:nvPr/>
        </p:nvGraphicFramePr>
        <p:xfrm>
          <a:off x="176530" y="4907915"/>
          <a:ext cx="8841740" cy="18726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8985"/>
                <a:gridCol w="678180"/>
                <a:gridCol w="1275080"/>
                <a:gridCol w="1294130"/>
                <a:gridCol w="1293495"/>
                <a:gridCol w="848360"/>
                <a:gridCol w="923925"/>
                <a:gridCol w="919480"/>
                <a:gridCol w="840105"/>
              </a:tblGrid>
              <a:tr h="70993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>
                          <a:solidFill>
                            <a:schemeClr val="tx1"/>
                          </a:solidFill>
                          <a:sym typeface="+mn-ea"/>
                        </a:rPr>
                        <a:t>参数</a:t>
                      </a:r>
                      <a:endParaRPr lang="zh-CN" altLang="en-US" sz="1800" b="1">
                        <a:solidFill>
                          <a:schemeClr val="tx1"/>
                        </a:solidFill>
                        <a:sym typeface="+mn-ea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 b="1">
                          <a:solidFill>
                            <a:schemeClr val="tx1"/>
                          </a:solidFill>
                        </a:rPr>
                        <a:t>体积</a:t>
                      </a:r>
                      <a:endParaRPr lang="zh-CN" altLang="en-US" sz="1800" b="1">
                        <a:solidFill>
                          <a:schemeClr val="tx1"/>
                        </a:solidFill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 b="1">
                          <a:solidFill>
                            <a:schemeClr val="tx1"/>
                          </a:solidFill>
                        </a:rPr>
                        <a:t>增益</a:t>
                      </a:r>
                      <a:endParaRPr lang="zh-CN" altLang="en-US" sz="1800" b="1">
                        <a:solidFill>
                          <a:schemeClr val="tx1"/>
                        </a:solidFill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 b="1">
                          <a:solidFill>
                            <a:schemeClr val="tx1"/>
                          </a:solidFill>
                        </a:rPr>
                        <a:t>单光子能量分辨率</a:t>
                      </a:r>
                      <a:endParaRPr lang="zh-CN" altLang="en-US" sz="1800" b="1">
                        <a:solidFill>
                          <a:schemeClr val="tx1"/>
                        </a:solidFill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 b="1">
                          <a:solidFill>
                            <a:schemeClr val="tx1"/>
                          </a:solidFill>
                        </a:rPr>
                        <a:t>多光子</a:t>
                      </a:r>
                      <a:endParaRPr lang="zh-CN" altLang="en-US" sz="1800" b="1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1800" b="1">
                          <a:solidFill>
                            <a:schemeClr val="tx1"/>
                          </a:solidFill>
                        </a:rPr>
                        <a:t>分辨能力</a:t>
                      </a:r>
                      <a:endParaRPr lang="zh-CN" altLang="en-US" sz="1800" b="1">
                        <a:solidFill>
                          <a:schemeClr val="tx1"/>
                        </a:solidFill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 b="1">
                          <a:solidFill>
                            <a:schemeClr val="tx1"/>
                          </a:solidFill>
                        </a:rPr>
                        <a:t>暗噪声</a:t>
                      </a:r>
                      <a:endParaRPr lang="zh-CN" altLang="en-US" sz="1800" b="1">
                        <a:solidFill>
                          <a:schemeClr val="tx1"/>
                        </a:solidFill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 b="1">
                          <a:solidFill>
                            <a:schemeClr val="tx1"/>
                          </a:solidFill>
                        </a:rPr>
                        <a:t>温度</a:t>
                      </a:r>
                      <a:endParaRPr lang="zh-CN" altLang="en-US" sz="1800" b="1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1800" b="1">
                          <a:solidFill>
                            <a:schemeClr val="tx1"/>
                          </a:solidFill>
                        </a:rPr>
                        <a:t>效应</a:t>
                      </a:r>
                      <a:endParaRPr lang="zh-CN" altLang="en-US" sz="1800" b="1">
                        <a:solidFill>
                          <a:schemeClr val="tx1"/>
                        </a:solidFill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 b="1">
                          <a:solidFill>
                            <a:schemeClr val="tx1"/>
                          </a:solidFill>
                        </a:rPr>
                        <a:t>价格</a:t>
                      </a:r>
                      <a:endParaRPr lang="zh-CN" altLang="en-US" sz="1800" b="1">
                        <a:solidFill>
                          <a:schemeClr val="tx1"/>
                        </a:solidFill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 b="1">
                          <a:solidFill>
                            <a:schemeClr val="tx1"/>
                          </a:solidFill>
                          <a:sym typeface="+mn-ea"/>
                        </a:rPr>
                        <a:t>电源</a:t>
                      </a:r>
                      <a:endParaRPr lang="zh-CN" altLang="en-US" sz="1800" b="1">
                        <a:solidFill>
                          <a:schemeClr val="tx1"/>
                        </a:solidFill>
                        <a:sym typeface="+mn-ea"/>
                      </a:endParaRPr>
                    </a:p>
                  </a:txBody>
                  <a:tcPr anchor="ctr" anchorCtr="0"/>
                </a:tc>
              </a:tr>
              <a:tr h="52197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 b="1">
                          <a:solidFill>
                            <a:schemeClr val="tx1"/>
                          </a:solidFill>
                        </a:rPr>
                        <a:t>PMT</a:t>
                      </a:r>
                      <a:endParaRPr lang="en-US" altLang="zh-CN" sz="1800" b="1">
                        <a:solidFill>
                          <a:schemeClr val="tx1"/>
                        </a:solidFill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 b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zh-CN" altLang="en-US" sz="1800" b="0">
                          <a:solidFill>
                            <a:schemeClr val="tx1"/>
                          </a:solidFill>
                        </a:rPr>
                        <a:t>大</a:t>
                      </a:r>
                      <a:endParaRPr lang="zh-CN" altLang="en-US" sz="1800" b="0">
                        <a:solidFill>
                          <a:schemeClr val="tx1"/>
                        </a:solidFill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 b="1">
                          <a:solidFill>
                            <a:srgbClr val="393BFF"/>
                          </a:solidFill>
                        </a:rPr>
                        <a:t>＞</a:t>
                      </a:r>
                      <a:r>
                        <a:rPr lang="en-US" altLang="zh-CN" sz="1800" b="1">
                          <a:solidFill>
                            <a:srgbClr val="393BFF"/>
                          </a:solidFill>
                        </a:rPr>
                        <a:t>1</a:t>
                      </a:r>
                      <a:r>
                        <a:rPr lang="en-US" altLang="zh-CN" sz="1800" b="1">
                          <a:solidFill>
                            <a:srgbClr val="393BFF"/>
                          </a:solidFill>
                          <a:latin typeface="Arial" panose="020B0604020202020204" pitchFamily="34" charset="0"/>
                        </a:rPr>
                        <a:t>×</a:t>
                      </a:r>
                      <a:r>
                        <a:rPr lang="en-US" altLang="zh-CN" sz="1800" b="1">
                          <a:solidFill>
                            <a:srgbClr val="393BFF"/>
                          </a:solidFill>
                        </a:rPr>
                        <a:t>10</a:t>
                      </a:r>
                      <a:r>
                        <a:rPr lang="en-US" altLang="zh-CN" sz="1800" b="1" baseline="30000">
                          <a:solidFill>
                            <a:srgbClr val="393BFF"/>
                          </a:solidFill>
                        </a:rPr>
                        <a:t>7</a:t>
                      </a:r>
                      <a:endParaRPr lang="en-US" altLang="zh-CN" sz="1800" b="1" baseline="30000">
                        <a:solidFill>
                          <a:srgbClr val="393BFF"/>
                        </a:solidFill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 b="0">
                          <a:solidFill>
                            <a:schemeClr val="tx1"/>
                          </a:solidFill>
                        </a:rPr>
                        <a:t>~30%</a:t>
                      </a:r>
                      <a:endParaRPr lang="en-US" altLang="zh-CN" sz="1800" b="0">
                        <a:solidFill>
                          <a:schemeClr val="tx1"/>
                        </a:solidFill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 b="0">
                          <a:solidFill>
                            <a:schemeClr val="tx1"/>
                          </a:solidFill>
                        </a:rPr>
                        <a:t>差</a:t>
                      </a:r>
                      <a:endParaRPr lang="zh-CN" altLang="en-US" sz="1800" b="0">
                        <a:solidFill>
                          <a:schemeClr val="tx1"/>
                        </a:solidFill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 b="1">
                          <a:solidFill>
                            <a:srgbClr val="393BFF"/>
                          </a:solidFill>
                        </a:rPr>
                        <a:t>小</a:t>
                      </a:r>
                      <a:endParaRPr lang="zh-CN" altLang="en-US" sz="1800" b="1">
                        <a:solidFill>
                          <a:srgbClr val="393BFF"/>
                        </a:solidFill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 b="1">
                          <a:solidFill>
                            <a:srgbClr val="393BFF"/>
                          </a:solidFill>
                        </a:rPr>
                        <a:t>小</a:t>
                      </a:r>
                      <a:endParaRPr lang="zh-CN" altLang="en-US" sz="1800" b="1">
                        <a:solidFill>
                          <a:srgbClr val="393BFF"/>
                        </a:solidFill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 b="0">
                          <a:solidFill>
                            <a:schemeClr val="tx1"/>
                          </a:solidFill>
                        </a:rPr>
                        <a:t>高</a:t>
                      </a:r>
                      <a:endParaRPr lang="zh-CN" altLang="en-US" sz="1800" b="0">
                        <a:solidFill>
                          <a:schemeClr val="tx1"/>
                        </a:solidFill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 b="0">
                          <a:solidFill>
                            <a:schemeClr val="tx1"/>
                          </a:solidFill>
                        </a:rPr>
                        <a:t>高压</a:t>
                      </a:r>
                      <a:endParaRPr lang="zh-CN" altLang="en-US" sz="1800" b="0">
                        <a:solidFill>
                          <a:schemeClr val="tx1"/>
                        </a:solidFill>
                      </a:endParaRPr>
                    </a:p>
                  </a:txBody>
                  <a:tcPr anchor="ctr" anchorCtr="0"/>
                </a:tc>
              </a:tr>
              <a:tr h="52260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 b="1">
                          <a:solidFill>
                            <a:schemeClr val="tx1"/>
                          </a:solidFill>
                        </a:rPr>
                        <a:t>SiPM</a:t>
                      </a:r>
                      <a:endParaRPr lang="en-US" altLang="zh-CN" sz="1800" b="1">
                        <a:solidFill>
                          <a:schemeClr val="tx1"/>
                        </a:solidFill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 b="1">
                          <a:solidFill>
                            <a:srgbClr val="393BFF"/>
                          </a:solidFill>
                        </a:rPr>
                        <a:t>小</a:t>
                      </a:r>
                      <a:endParaRPr lang="zh-CN" altLang="en-US" sz="1800" b="1">
                        <a:solidFill>
                          <a:srgbClr val="393BFF"/>
                        </a:solidFill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 b="0">
                          <a:solidFill>
                            <a:schemeClr val="tx1"/>
                          </a:solidFill>
                        </a:rPr>
                        <a:t>＜</a:t>
                      </a:r>
                      <a:r>
                        <a:rPr lang="en-US" altLang="zh-CN" sz="1800" b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en-US" altLang="zh-CN" sz="18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×</a:t>
                      </a:r>
                      <a:r>
                        <a:rPr lang="en-US" altLang="zh-CN" sz="1800" b="0">
                          <a:solidFill>
                            <a:schemeClr val="tx1"/>
                          </a:solidFill>
                        </a:rPr>
                        <a:t>10</a:t>
                      </a:r>
                      <a:r>
                        <a:rPr lang="en-US" altLang="zh-CN" sz="1800" b="0" baseline="3000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altLang="zh-CN" sz="1800" b="0" baseline="30000">
                        <a:solidFill>
                          <a:schemeClr val="tx1"/>
                        </a:solidFill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 b="0">
                          <a:solidFill>
                            <a:schemeClr val="tx1"/>
                          </a:solidFill>
                        </a:rPr>
                        <a:t>~30%</a:t>
                      </a:r>
                      <a:endParaRPr lang="en-US" altLang="zh-CN" sz="1800" b="0">
                        <a:solidFill>
                          <a:schemeClr val="tx1"/>
                        </a:solidFill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 b="1">
                          <a:solidFill>
                            <a:srgbClr val="393BFF"/>
                          </a:solidFill>
                        </a:rPr>
                        <a:t>优</a:t>
                      </a:r>
                      <a:endParaRPr lang="zh-CN" altLang="en-US" sz="1800" b="1">
                        <a:solidFill>
                          <a:srgbClr val="393BFF"/>
                        </a:solidFill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 b="1">
                          <a:solidFill>
                            <a:srgbClr val="FF0000"/>
                          </a:solidFill>
                        </a:rPr>
                        <a:t>大</a:t>
                      </a:r>
                      <a:endParaRPr lang="zh-CN" altLang="en-US" sz="1800" b="1">
                        <a:solidFill>
                          <a:srgbClr val="FF0000"/>
                        </a:solidFill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 b="1">
                          <a:solidFill>
                            <a:srgbClr val="FF0000"/>
                          </a:solidFill>
                        </a:rPr>
                        <a:t>严重</a:t>
                      </a:r>
                      <a:endParaRPr lang="zh-CN" altLang="en-US" sz="1800" b="1">
                        <a:solidFill>
                          <a:srgbClr val="FF0000"/>
                        </a:solidFill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 b="0">
                          <a:solidFill>
                            <a:schemeClr val="tx1"/>
                          </a:solidFill>
                        </a:rPr>
                        <a:t>低</a:t>
                      </a:r>
                      <a:endParaRPr lang="zh-CN" altLang="en-US" sz="1800" b="0">
                        <a:solidFill>
                          <a:schemeClr val="tx1"/>
                        </a:solidFill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 b="1">
                          <a:solidFill>
                            <a:srgbClr val="393BFF"/>
                          </a:solidFill>
                        </a:rPr>
                        <a:t>低压</a:t>
                      </a:r>
                      <a:endParaRPr lang="zh-CN" altLang="en-US" sz="1800" b="1">
                        <a:solidFill>
                          <a:srgbClr val="393BFF"/>
                        </a:solidFill>
                      </a:endParaRPr>
                    </a:p>
                  </a:txBody>
                  <a:tcPr anchor="ctr" anchorCtr="0"/>
                </a:tc>
              </a:tr>
            </a:tbl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429260" y="814705"/>
            <a:ext cx="8171180" cy="1938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en-US" altLang="zh-CN" b="1">
                <a:sym typeface="+mn-ea"/>
              </a:rPr>
              <a:t>       </a:t>
            </a:r>
            <a:r>
              <a:rPr lang="en-US" altLang="zh-CN" sz="2000" b="1">
                <a:sym typeface="+mn-ea"/>
              </a:rPr>
              <a:t> SiPM</a:t>
            </a:r>
            <a:r>
              <a:rPr lang="zh-CN" altLang="en-US" sz="2000" b="1">
                <a:sym typeface="+mn-ea"/>
              </a:rPr>
              <a:t>（硅光电倍增管）：</a:t>
            </a:r>
            <a:r>
              <a:rPr lang="zh-CN" altLang="en-US" sz="2000">
                <a:sym typeface="+mn-ea"/>
              </a:rPr>
              <a:t>由工作在盖革模式下的</a:t>
            </a:r>
            <a:r>
              <a:rPr lang="en-US" altLang="zh-CN" sz="2000">
                <a:sym typeface="+mn-ea"/>
              </a:rPr>
              <a:t>APD(</a:t>
            </a:r>
            <a:r>
              <a:rPr lang="zh-CN" altLang="en-US" sz="2000">
                <a:sym typeface="+mn-ea"/>
              </a:rPr>
              <a:t>雪崩二极管</a:t>
            </a:r>
            <a:r>
              <a:rPr lang="en-US" altLang="zh-CN" sz="2000">
                <a:sym typeface="+mn-ea"/>
              </a:rPr>
              <a:t>)</a:t>
            </a:r>
            <a:r>
              <a:rPr lang="zh-CN" altLang="en-US" sz="2000">
                <a:sym typeface="+mn-ea"/>
              </a:rPr>
              <a:t>和淬灭电阻组成一个个像素，阵列分布。每个像素接收到入射光子时都会输出一个幅度一定的脉冲，脉冲最终叠加在一起由一个公共输出端输出。</a:t>
            </a:r>
            <a:endParaRPr lang="zh-CN" altLang="en-US" sz="2000">
              <a:sym typeface="+mn-ea"/>
            </a:endParaRPr>
          </a:p>
        </p:txBody>
      </p:sp>
      <p:sp>
        <p:nvSpPr>
          <p:cNvPr id="3" name="页脚占位符 1"/>
          <p:cNvSpPr>
            <a:spLocks noGrp="1"/>
          </p:cNvSpPr>
          <p:nvPr/>
        </p:nvSpPr>
        <p:spPr>
          <a:xfrm>
            <a:off x="8783320" y="6574155"/>
            <a:ext cx="448310" cy="21272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lvl="5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lvl="6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lvl="7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lvl="8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lvl="0" fontAlgn="base"/>
            <a:r>
              <a:rPr lang="en-US" altLang="zh-CN" strike="noStrike" noProof="1">
                <a:latin typeface="Arial" panose="020B0604020202020204" pitchFamily="34" charset="0"/>
              </a:rPr>
              <a:t>1</a:t>
            </a:r>
            <a:endParaRPr lang="en-US" altLang="zh-CN" strike="noStrike" noProof="1">
              <a:latin typeface="Arial" panose="020B0604020202020204" pitchFamily="34" charset="0"/>
            </a:endParaRPr>
          </a:p>
        </p:txBody>
      </p:sp>
      <p:pic>
        <p:nvPicPr>
          <p:cNvPr id="4" name="图片 3" descr="硅PM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5780" y="2653030"/>
            <a:ext cx="1763395" cy="16510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7971790" y="4018915"/>
            <a:ext cx="1046480" cy="2139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800"/>
              <a:t>Charge/21.4fc LSB</a:t>
            </a:r>
            <a:endParaRPr lang="en-US" altLang="zh-CN" sz="800"/>
          </a:p>
        </p:txBody>
      </p:sp>
      <p:sp>
        <p:nvSpPr>
          <p:cNvPr id="10" name="文本框 9"/>
          <p:cNvSpPr txBox="1"/>
          <p:nvPr/>
        </p:nvSpPr>
        <p:spPr>
          <a:xfrm>
            <a:off x="1489075" y="4467860"/>
            <a:ext cx="21469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SiPM</a:t>
            </a:r>
            <a:r>
              <a:rPr lang="zh-CN" altLang="en-US"/>
              <a:t>结构原理图</a:t>
            </a:r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4502785" y="4414520"/>
            <a:ext cx="14757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SiPM</a:t>
            </a:r>
            <a:r>
              <a:rPr lang="zh-CN" altLang="en-US"/>
              <a:t>实物图</a:t>
            </a:r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6784975" y="4396105"/>
            <a:ext cx="19977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SiPM</a:t>
            </a:r>
            <a:r>
              <a:rPr lang="zh-CN" altLang="en-US"/>
              <a:t>多光子谱图</a:t>
            </a:r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6298565" y="2682240"/>
            <a:ext cx="2607310" cy="1713865"/>
            <a:chOff x="10237" y="4316"/>
            <a:chExt cx="4106" cy="2699"/>
          </a:xfrm>
        </p:grpSpPr>
        <p:pic>
          <p:nvPicPr>
            <p:cNvPr id="9" name="图片 8" descr="SiPM多光子谱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237" y="4316"/>
              <a:ext cx="3965" cy="2352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12309" y="6629"/>
              <a:ext cx="2034" cy="3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000">
                  <a:sym typeface="+mn-ea"/>
                </a:rPr>
                <a:t>charge/21.4fc LSB</a:t>
              </a:r>
              <a:endParaRPr lang="en-US" altLang="zh-CN" sz="1000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302" name="Rectangle 4"/>
          <p:cNvSpPr/>
          <p:nvPr/>
        </p:nvSpPr>
        <p:spPr>
          <a:xfrm>
            <a:off x="0" y="0"/>
            <a:ext cx="9144000" cy="7810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 wrap="none" anchor="ctr" anchorCtr="1"/>
          <a:p>
            <a:pPr marL="342900" indent="-342900" algn="l">
              <a:buClr>
                <a:srgbClr val="00FF99"/>
              </a:buClr>
              <a:buFont typeface="Wingdings" panose="05000000000000000000" pitchFamily="2" charset="2"/>
              <a:buChar char="Ø"/>
            </a:pPr>
            <a:r>
              <a:rPr lang="en-US" altLang="zh-CN" sz="2400" b="1" dirty="0">
                <a:solidFill>
                  <a:srgbClr val="0000FF"/>
                </a:solidFill>
                <a:latin typeface="宋体" panose="02010600030101010101" pitchFamily="2" charset="-122"/>
                <a:sym typeface="+mn-ea"/>
              </a:rPr>
              <a:t>1.2 SiPM</a:t>
            </a: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  <a:sym typeface="+mn-ea"/>
              </a:rPr>
              <a:t>广泛的应用</a:t>
            </a:r>
            <a:endParaRPr lang="zh-CN" altLang="en-US" sz="2400" b="1" dirty="0">
              <a:solidFill>
                <a:srgbClr val="0000FF"/>
              </a:solidFill>
              <a:latin typeface="宋体" panose="02010600030101010101" pitchFamily="2" charset="-122"/>
              <a:sym typeface="+mn-ea"/>
            </a:endParaRPr>
          </a:p>
        </p:txBody>
      </p:sp>
      <p:grpSp>
        <p:nvGrpSpPr>
          <p:cNvPr id="60" name="组合 59"/>
          <p:cNvGrpSpPr/>
          <p:nvPr/>
        </p:nvGrpSpPr>
        <p:grpSpPr>
          <a:xfrm>
            <a:off x="485775" y="1339215"/>
            <a:ext cx="8217934" cy="4868447"/>
            <a:chOff x="1143" y="2555"/>
            <a:chExt cx="11756" cy="6308"/>
          </a:xfrm>
        </p:grpSpPr>
        <p:grpSp>
          <p:nvGrpSpPr>
            <p:cNvPr id="56" name="组合 55"/>
            <p:cNvGrpSpPr/>
            <p:nvPr/>
          </p:nvGrpSpPr>
          <p:grpSpPr>
            <a:xfrm>
              <a:off x="7306" y="2555"/>
              <a:ext cx="3990" cy="1646"/>
              <a:chOff x="7306" y="2555"/>
              <a:chExt cx="3990" cy="1646"/>
            </a:xfrm>
          </p:grpSpPr>
          <p:sp>
            <p:nvSpPr>
              <p:cNvPr id="7" name="文本框 6"/>
              <p:cNvSpPr txBox="1"/>
              <p:nvPr/>
            </p:nvSpPr>
            <p:spPr>
              <a:xfrm>
                <a:off x="8661" y="3724"/>
                <a:ext cx="1193" cy="4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b="1">
                    <a:solidFill>
                      <a:srgbClr val="FF0000"/>
                    </a:solidFill>
                  </a:rPr>
                  <a:t>通讯</a:t>
                </a:r>
                <a:endParaRPr lang="zh-CN" altLang="en-US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12" name="文本框 11"/>
              <p:cNvSpPr txBox="1"/>
              <p:nvPr/>
            </p:nvSpPr>
            <p:spPr>
              <a:xfrm>
                <a:off x="7306" y="2555"/>
                <a:ext cx="1594" cy="47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p>
                <a:r>
                  <a:rPr lang="zh-CN" altLang="en-US"/>
                  <a:t>量子系统</a:t>
                </a:r>
                <a:endParaRPr lang="zh-CN" altLang="en-US"/>
              </a:p>
            </p:txBody>
          </p:sp>
          <p:sp>
            <p:nvSpPr>
              <p:cNvPr id="17" name="文本框 16"/>
              <p:cNvSpPr txBox="1"/>
              <p:nvPr/>
            </p:nvSpPr>
            <p:spPr>
              <a:xfrm>
                <a:off x="9367" y="2555"/>
                <a:ext cx="1929" cy="47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p>
                <a:r>
                  <a:rPr lang="zh-CN" altLang="en-US"/>
                  <a:t>量子密码学</a:t>
                </a:r>
                <a:endParaRPr lang="zh-CN" altLang="en-US"/>
              </a:p>
            </p:txBody>
          </p:sp>
          <p:cxnSp>
            <p:nvCxnSpPr>
              <p:cNvPr id="31" name="直接箭头连接符 30"/>
              <p:cNvCxnSpPr/>
              <p:nvPr/>
            </p:nvCxnSpPr>
            <p:spPr>
              <a:xfrm>
                <a:off x="8310" y="3125"/>
                <a:ext cx="572" cy="677"/>
              </a:xfrm>
              <a:prstGeom prst="straightConnector1">
                <a:avLst/>
              </a:prstGeom>
              <a:ln>
                <a:headEnd type="arrow"/>
                <a:tailEnd type="none" w="med" len="med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直接箭头连接符 31"/>
              <p:cNvCxnSpPr/>
              <p:nvPr/>
            </p:nvCxnSpPr>
            <p:spPr>
              <a:xfrm flipH="1">
                <a:off x="9377" y="3064"/>
                <a:ext cx="744" cy="751"/>
              </a:xfrm>
              <a:prstGeom prst="straightConnector1">
                <a:avLst/>
              </a:prstGeom>
              <a:ln>
                <a:headEnd type="arrow"/>
                <a:tailEnd type="none" w="med" len="med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55" name="组合 54"/>
            <p:cNvGrpSpPr/>
            <p:nvPr/>
          </p:nvGrpSpPr>
          <p:grpSpPr>
            <a:xfrm>
              <a:off x="2590" y="2555"/>
              <a:ext cx="4142" cy="1646"/>
              <a:chOff x="2590" y="2555"/>
              <a:chExt cx="4142" cy="1646"/>
            </a:xfrm>
          </p:grpSpPr>
          <p:sp>
            <p:nvSpPr>
              <p:cNvPr id="6" name="文本框 5"/>
              <p:cNvSpPr txBox="1"/>
              <p:nvPr/>
            </p:nvSpPr>
            <p:spPr>
              <a:xfrm>
                <a:off x="4180" y="3724"/>
                <a:ext cx="1193" cy="4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b="1">
                    <a:solidFill>
                      <a:srgbClr val="FF0000"/>
                    </a:solidFill>
                  </a:rPr>
                  <a:t>计量</a:t>
                </a:r>
                <a:endParaRPr lang="zh-CN" altLang="en-US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13" name="文本框 12"/>
              <p:cNvSpPr txBox="1"/>
              <p:nvPr/>
            </p:nvSpPr>
            <p:spPr>
              <a:xfrm>
                <a:off x="4822" y="2555"/>
                <a:ext cx="1910" cy="47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p>
                <a:r>
                  <a:rPr lang="zh-CN" altLang="en-US"/>
                  <a:t>高光谱成像</a:t>
                </a:r>
                <a:endParaRPr lang="zh-CN" altLang="en-US"/>
              </a:p>
            </p:txBody>
          </p:sp>
          <p:sp>
            <p:nvSpPr>
              <p:cNvPr id="14" name="文本框 13"/>
              <p:cNvSpPr txBox="1"/>
              <p:nvPr/>
            </p:nvSpPr>
            <p:spPr>
              <a:xfrm>
                <a:off x="2590" y="2555"/>
                <a:ext cx="1998" cy="47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p>
                <a:r>
                  <a:rPr lang="zh-CN" altLang="en-US"/>
                  <a:t>探测器刻度</a:t>
                </a:r>
                <a:endParaRPr lang="zh-CN" altLang="en-US"/>
              </a:p>
            </p:txBody>
          </p:sp>
          <p:cxnSp>
            <p:nvCxnSpPr>
              <p:cNvPr id="30" name="直接箭头连接符 29"/>
              <p:cNvCxnSpPr/>
              <p:nvPr/>
            </p:nvCxnSpPr>
            <p:spPr>
              <a:xfrm>
                <a:off x="3692" y="3032"/>
                <a:ext cx="719" cy="765"/>
              </a:xfrm>
              <a:prstGeom prst="straightConnector1">
                <a:avLst/>
              </a:prstGeom>
              <a:ln>
                <a:headEnd type="arrow"/>
                <a:tailEnd type="none" w="med" len="med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" name="直接箭头连接符 32"/>
              <p:cNvCxnSpPr/>
              <p:nvPr/>
            </p:nvCxnSpPr>
            <p:spPr>
              <a:xfrm flipH="1">
                <a:off x="4890" y="3064"/>
                <a:ext cx="782" cy="705"/>
              </a:xfrm>
              <a:prstGeom prst="straightConnector1">
                <a:avLst/>
              </a:prstGeom>
              <a:ln>
                <a:headEnd type="arrow"/>
                <a:tailEnd type="none" w="med" len="med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50" name="组合 49"/>
            <p:cNvGrpSpPr/>
            <p:nvPr/>
          </p:nvGrpSpPr>
          <p:grpSpPr>
            <a:xfrm>
              <a:off x="9176" y="4408"/>
              <a:ext cx="3723" cy="1997"/>
              <a:chOff x="9176" y="4634"/>
              <a:chExt cx="3723" cy="1997"/>
            </a:xfrm>
          </p:grpSpPr>
          <p:sp>
            <p:nvSpPr>
              <p:cNvPr id="11" name="文本框 10"/>
              <p:cNvSpPr txBox="1"/>
              <p:nvPr/>
            </p:nvSpPr>
            <p:spPr>
              <a:xfrm>
                <a:off x="9176" y="5439"/>
                <a:ext cx="1800" cy="4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b="1">
                    <a:solidFill>
                      <a:srgbClr val="FF0000"/>
                    </a:solidFill>
                  </a:rPr>
                  <a:t>医学物理</a:t>
                </a:r>
                <a:endParaRPr lang="zh-CN" altLang="en-US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19" name="文本框 18"/>
              <p:cNvSpPr txBox="1"/>
              <p:nvPr/>
            </p:nvSpPr>
            <p:spPr>
              <a:xfrm>
                <a:off x="11602" y="6154"/>
                <a:ext cx="1258" cy="47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p>
                <a:r>
                  <a:rPr lang="zh-CN" altLang="en-US"/>
                  <a:t>核医学</a:t>
                </a:r>
                <a:endParaRPr lang="zh-CN" altLang="en-US"/>
              </a:p>
            </p:txBody>
          </p:sp>
          <p:sp>
            <p:nvSpPr>
              <p:cNvPr id="20" name="文本框 19"/>
              <p:cNvSpPr txBox="1"/>
              <p:nvPr/>
            </p:nvSpPr>
            <p:spPr>
              <a:xfrm>
                <a:off x="11602" y="5400"/>
                <a:ext cx="1297" cy="47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p>
                <a:r>
                  <a:rPr lang="zh-CN" altLang="en-US"/>
                  <a:t>放射性</a:t>
                </a:r>
                <a:endParaRPr lang="zh-CN" altLang="en-US"/>
              </a:p>
            </p:txBody>
          </p:sp>
          <p:sp>
            <p:nvSpPr>
              <p:cNvPr id="21" name="文本框 20"/>
              <p:cNvSpPr txBox="1"/>
              <p:nvPr/>
            </p:nvSpPr>
            <p:spPr>
              <a:xfrm>
                <a:off x="11602" y="4634"/>
                <a:ext cx="967" cy="47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p>
                <a:r>
                  <a:rPr lang="zh-CN" altLang="en-US"/>
                  <a:t>成像</a:t>
                </a:r>
                <a:endParaRPr lang="zh-CN" altLang="en-US"/>
              </a:p>
            </p:txBody>
          </p:sp>
          <p:cxnSp>
            <p:nvCxnSpPr>
              <p:cNvPr id="36" name="直接箭头连接符 35"/>
              <p:cNvCxnSpPr/>
              <p:nvPr/>
            </p:nvCxnSpPr>
            <p:spPr>
              <a:xfrm flipH="1" flipV="1">
                <a:off x="10765" y="5819"/>
                <a:ext cx="774" cy="572"/>
              </a:xfrm>
              <a:prstGeom prst="straightConnector1">
                <a:avLst/>
              </a:prstGeom>
              <a:ln>
                <a:headEnd type="arrow"/>
                <a:tailEnd type="none" w="med" len="med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7" name="直接箭头连接符 36"/>
              <p:cNvCxnSpPr/>
              <p:nvPr/>
            </p:nvCxnSpPr>
            <p:spPr>
              <a:xfrm flipH="1">
                <a:off x="10701" y="4924"/>
                <a:ext cx="901" cy="515"/>
              </a:xfrm>
              <a:prstGeom prst="straightConnector1">
                <a:avLst/>
              </a:prstGeom>
              <a:ln>
                <a:headEnd type="arrow"/>
                <a:tailEnd type="none" w="med" len="med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8" name="直接箭头连接符 37"/>
              <p:cNvCxnSpPr/>
              <p:nvPr/>
            </p:nvCxnSpPr>
            <p:spPr>
              <a:xfrm flipH="1">
                <a:off x="10809" y="5638"/>
                <a:ext cx="793" cy="0"/>
              </a:xfrm>
              <a:prstGeom prst="straightConnector1">
                <a:avLst/>
              </a:prstGeom>
              <a:ln>
                <a:headEnd type="arrow"/>
                <a:tailEnd type="none" w="med" len="med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51" name="组合 50"/>
            <p:cNvGrpSpPr/>
            <p:nvPr/>
          </p:nvGrpSpPr>
          <p:grpSpPr>
            <a:xfrm>
              <a:off x="1143" y="4388"/>
              <a:ext cx="3795" cy="2593"/>
              <a:chOff x="1143" y="4614"/>
              <a:chExt cx="3795" cy="2593"/>
            </a:xfrm>
          </p:grpSpPr>
          <p:sp>
            <p:nvSpPr>
              <p:cNvPr id="8" name="文本框 7"/>
              <p:cNvSpPr txBox="1"/>
              <p:nvPr/>
            </p:nvSpPr>
            <p:spPr>
              <a:xfrm>
                <a:off x="3745" y="5532"/>
                <a:ext cx="1193" cy="4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b="1">
                    <a:solidFill>
                      <a:srgbClr val="FF0000"/>
                    </a:solidFill>
                  </a:rPr>
                  <a:t>太空</a:t>
                </a:r>
                <a:endParaRPr lang="zh-CN" altLang="en-US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15" name="文本框 14"/>
              <p:cNvSpPr txBox="1"/>
              <p:nvPr/>
            </p:nvSpPr>
            <p:spPr>
              <a:xfrm>
                <a:off x="1143" y="6371"/>
                <a:ext cx="1964" cy="83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p>
                <a:r>
                  <a:rPr lang="zh-CN" altLang="en-US"/>
                  <a:t>切伦科夫望远镜阵列</a:t>
                </a:r>
                <a:endParaRPr lang="zh-CN" altLang="en-US"/>
              </a:p>
            </p:txBody>
          </p:sp>
          <p:sp>
            <p:nvSpPr>
              <p:cNvPr id="18" name="文本框 17"/>
              <p:cNvSpPr txBox="1"/>
              <p:nvPr/>
            </p:nvSpPr>
            <p:spPr>
              <a:xfrm>
                <a:off x="1270" y="4614"/>
                <a:ext cx="1593" cy="47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p>
                <a:r>
                  <a:rPr lang="zh-CN" altLang="en-US"/>
                  <a:t>红外探测</a:t>
                </a:r>
                <a:endParaRPr lang="zh-CN" altLang="en-US"/>
              </a:p>
            </p:txBody>
          </p:sp>
          <p:sp>
            <p:nvSpPr>
              <p:cNvPr id="22" name="文本框 21"/>
              <p:cNvSpPr txBox="1"/>
              <p:nvPr/>
            </p:nvSpPr>
            <p:spPr>
              <a:xfrm>
                <a:off x="1270" y="5472"/>
                <a:ext cx="1574" cy="47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p>
                <a:r>
                  <a:rPr lang="zh-CN" altLang="en-US"/>
                  <a:t>稳健成像</a:t>
                </a:r>
                <a:endParaRPr lang="zh-CN" altLang="en-US"/>
              </a:p>
            </p:txBody>
          </p:sp>
          <p:cxnSp>
            <p:nvCxnSpPr>
              <p:cNvPr id="39" name="直接箭头连接符 38"/>
              <p:cNvCxnSpPr/>
              <p:nvPr/>
            </p:nvCxnSpPr>
            <p:spPr>
              <a:xfrm flipV="1">
                <a:off x="3108" y="5926"/>
                <a:ext cx="798" cy="706"/>
              </a:xfrm>
              <a:prstGeom prst="straightConnector1">
                <a:avLst/>
              </a:prstGeom>
              <a:ln>
                <a:headEnd type="arrow"/>
                <a:tailEnd type="none" w="med" len="med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0" name="直接箭头连接符 39"/>
              <p:cNvCxnSpPr/>
              <p:nvPr/>
            </p:nvCxnSpPr>
            <p:spPr>
              <a:xfrm>
                <a:off x="2860" y="4867"/>
                <a:ext cx="996" cy="628"/>
              </a:xfrm>
              <a:prstGeom prst="straightConnector1">
                <a:avLst/>
              </a:prstGeom>
              <a:ln>
                <a:headEnd type="arrow"/>
                <a:tailEnd type="none" w="med" len="med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" name="直接箭头连接符 40"/>
              <p:cNvCxnSpPr/>
              <p:nvPr/>
            </p:nvCxnSpPr>
            <p:spPr>
              <a:xfrm>
                <a:off x="2933" y="5722"/>
                <a:ext cx="850" cy="14"/>
              </a:xfrm>
              <a:prstGeom prst="straightConnector1">
                <a:avLst/>
              </a:prstGeom>
              <a:ln>
                <a:headEnd type="arrow"/>
                <a:tailEnd type="none" w="med" len="med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57" name="组合 56"/>
            <p:cNvGrpSpPr/>
            <p:nvPr/>
          </p:nvGrpSpPr>
          <p:grpSpPr>
            <a:xfrm>
              <a:off x="2929" y="7014"/>
              <a:ext cx="3950" cy="1849"/>
              <a:chOff x="2929" y="7014"/>
              <a:chExt cx="3950" cy="1849"/>
            </a:xfrm>
          </p:grpSpPr>
          <p:sp>
            <p:nvSpPr>
              <p:cNvPr id="10" name="文本框 9"/>
              <p:cNvSpPr txBox="1"/>
              <p:nvPr/>
            </p:nvSpPr>
            <p:spPr>
              <a:xfrm>
                <a:off x="4044" y="7014"/>
                <a:ext cx="1442" cy="4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b="1">
                    <a:solidFill>
                      <a:srgbClr val="FF0000"/>
                    </a:solidFill>
                  </a:rPr>
                  <a:t>气象学</a:t>
                </a:r>
                <a:endParaRPr lang="zh-CN" altLang="en-US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23" name="文本框 22"/>
              <p:cNvSpPr txBox="1"/>
              <p:nvPr/>
            </p:nvSpPr>
            <p:spPr>
              <a:xfrm>
                <a:off x="5295" y="8386"/>
                <a:ext cx="1584" cy="47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p>
                <a:r>
                  <a:rPr lang="zh-CN" altLang="en-US"/>
                  <a:t>环境监测</a:t>
                </a:r>
                <a:endParaRPr lang="zh-CN" altLang="en-US"/>
              </a:p>
            </p:txBody>
          </p:sp>
          <p:sp>
            <p:nvSpPr>
              <p:cNvPr id="24" name="文本框 23"/>
              <p:cNvSpPr txBox="1"/>
              <p:nvPr/>
            </p:nvSpPr>
            <p:spPr>
              <a:xfrm>
                <a:off x="4180" y="8386"/>
                <a:ext cx="931" cy="47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p>
                <a:r>
                  <a:rPr lang="zh-CN" altLang="en-US"/>
                  <a:t>雷达</a:t>
                </a:r>
                <a:endParaRPr lang="zh-CN" altLang="en-US"/>
              </a:p>
            </p:txBody>
          </p:sp>
          <p:sp>
            <p:nvSpPr>
              <p:cNvPr id="25" name="文本框 24"/>
              <p:cNvSpPr txBox="1"/>
              <p:nvPr/>
            </p:nvSpPr>
            <p:spPr>
              <a:xfrm>
                <a:off x="2929" y="8386"/>
                <a:ext cx="977" cy="47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p>
                <a:r>
                  <a:rPr lang="zh-CN" altLang="en-US"/>
                  <a:t>遥感</a:t>
                </a:r>
                <a:endParaRPr lang="zh-CN" altLang="en-US"/>
              </a:p>
            </p:txBody>
          </p:sp>
          <p:cxnSp>
            <p:nvCxnSpPr>
              <p:cNvPr id="35" name="直接箭头连接符 34"/>
              <p:cNvCxnSpPr/>
              <p:nvPr/>
            </p:nvCxnSpPr>
            <p:spPr>
              <a:xfrm flipH="1" flipV="1">
                <a:off x="5095" y="7568"/>
                <a:ext cx="731" cy="773"/>
              </a:xfrm>
              <a:prstGeom prst="straightConnector1">
                <a:avLst/>
              </a:prstGeom>
              <a:ln>
                <a:headEnd type="arrow"/>
                <a:tailEnd type="none" w="med" len="med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2" name="直接箭头连接符 41"/>
              <p:cNvCxnSpPr>
                <a:stCxn id="25" idx="0"/>
              </p:cNvCxnSpPr>
              <p:nvPr/>
            </p:nvCxnSpPr>
            <p:spPr>
              <a:xfrm flipV="1">
                <a:off x="3418" y="7501"/>
                <a:ext cx="855" cy="884"/>
              </a:xfrm>
              <a:prstGeom prst="straightConnector1">
                <a:avLst/>
              </a:prstGeom>
              <a:ln>
                <a:headEnd type="arrow"/>
                <a:tailEnd type="none" w="med" len="med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3" name="直接箭头连接符 42"/>
              <p:cNvCxnSpPr/>
              <p:nvPr/>
            </p:nvCxnSpPr>
            <p:spPr>
              <a:xfrm flipV="1">
                <a:off x="4685" y="7539"/>
                <a:ext cx="14" cy="856"/>
              </a:xfrm>
              <a:prstGeom prst="straightConnector1">
                <a:avLst/>
              </a:prstGeom>
              <a:ln>
                <a:headEnd type="arrow"/>
                <a:tailEnd type="none" w="med" len="med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58" name="组合 57"/>
            <p:cNvGrpSpPr/>
            <p:nvPr/>
          </p:nvGrpSpPr>
          <p:grpSpPr>
            <a:xfrm>
              <a:off x="7581" y="7127"/>
              <a:ext cx="3958" cy="1736"/>
              <a:chOff x="7581" y="7127"/>
              <a:chExt cx="3958" cy="1736"/>
            </a:xfrm>
          </p:grpSpPr>
          <p:sp>
            <p:nvSpPr>
              <p:cNvPr id="9" name="文本框 8"/>
              <p:cNvSpPr txBox="1"/>
              <p:nvPr/>
            </p:nvSpPr>
            <p:spPr>
              <a:xfrm>
                <a:off x="8774" y="7127"/>
                <a:ext cx="1193" cy="4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b="1">
                    <a:solidFill>
                      <a:srgbClr val="FF0000"/>
                    </a:solidFill>
                  </a:rPr>
                  <a:t>军事</a:t>
                </a:r>
                <a:endParaRPr lang="zh-CN" altLang="en-US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27" name="文本框 26"/>
              <p:cNvSpPr txBox="1"/>
              <p:nvPr/>
            </p:nvSpPr>
            <p:spPr>
              <a:xfrm>
                <a:off x="9968" y="8386"/>
                <a:ext cx="1571" cy="47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p>
                <a:r>
                  <a:rPr lang="zh-CN" altLang="en-US"/>
                  <a:t>生化威胁</a:t>
                </a:r>
                <a:endParaRPr lang="zh-CN" altLang="en-US"/>
              </a:p>
            </p:txBody>
          </p:sp>
          <p:sp>
            <p:nvSpPr>
              <p:cNvPr id="28" name="文本框 27"/>
              <p:cNvSpPr txBox="1"/>
              <p:nvPr/>
            </p:nvSpPr>
            <p:spPr>
              <a:xfrm>
                <a:off x="8775" y="8386"/>
                <a:ext cx="948" cy="47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p>
                <a:r>
                  <a:rPr lang="zh-CN" altLang="en-US"/>
                  <a:t>安检</a:t>
                </a:r>
                <a:endParaRPr lang="zh-CN" altLang="en-US"/>
              </a:p>
            </p:txBody>
          </p:sp>
          <p:sp>
            <p:nvSpPr>
              <p:cNvPr id="29" name="文本框 28"/>
              <p:cNvSpPr txBox="1"/>
              <p:nvPr/>
            </p:nvSpPr>
            <p:spPr>
              <a:xfrm>
                <a:off x="7581" y="8386"/>
                <a:ext cx="967" cy="47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p>
                <a:r>
                  <a:rPr lang="zh-CN" altLang="en-US"/>
                  <a:t>夜视</a:t>
                </a:r>
                <a:endParaRPr lang="zh-CN" altLang="en-US"/>
              </a:p>
            </p:txBody>
          </p:sp>
          <p:cxnSp>
            <p:nvCxnSpPr>
              <p:cNvPr id="44" name="直接箭头连接符 43"/>
              <p:cNvCxnSpPr>
                <a:stCxn id="29" idx="0"/>
              </p:cNvCxnSpPr>
              <p:nvPr/>
            </p:nvCxnSpPr>
            <p:spPr>
              <a:xfrm flipV="1">
                <a:off x="8065" y="7555"/>
                <a:ext cx="826" cy="831"/>
              </a:xfrm>
              <a:prstGeom prst="straightConnector1">
                <a:avLst/>
              </a:prstGeom>
              <a:ln>
                <a:headEnd type="arrow"/>
                <a:tailEnd type="none" w="med" len="med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5" name="直接箭头连接符 44"/>
              <p:cNvCxnSpPr/>
              <p:nvPr/>
            </p:nvCxnSpPr>
            <p:spPr>
              <a:xfrm flipV="1">
                <a:off x="9258" y="7568"/>
                <a:ext cx="0" cy="799"/>
              </a:xfrm>
              <a:prstGeom prst="straightConnector1">
                <a:avLst/>
              </a:prstGeom>
              <a:ln>
                <a:headEnd type="arrow"/>
                <a:tailEnd type="none" w="med" len="med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6" name="直接箭头连接符 45"/>
              <p:cNvCxnSpPr/>
              <p:nvPr/>
            </p:nvCxnSpPr>
            <p:spPr>
              <a:xfrm flipH="1" flipV="1">
                <a:off x="9581" y="7555"/>
                <a:ext cx="807" cy="787"/>
              </a:xfrm>
              <a:prstGeom prst="straightConnector1">
                <a:avLst/>
              </a:prstGeom>
              <a:ln>
                <a:headEnd type="arrow"/>
                <a:tailEnd type="none" w="med" len="med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5" name="组合 4"/>
            <p:cNvGrpSpPr/>
            <p:nvPr/>
          </p:nvGrpSpPr>
          <p:grpSpPr>
            <a:xfrm rot="0">
              <a:off x="6052" y="4634"/>
              <a:ext cx="2044" cy="1812"/>
              <a:chOff x="6052" y="4634"/>
              <a:chExt cx="2044" cy="1812"/>
            </a:xfrm>
          </p:grpSpPr>
          <p:pic>
            <p:nvPicPr>
              <p:cNvPr id="3" name="图片 2" descr="硅PM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6052" y="4634"/>
                <a:ext cx="2044" cy="1531"/>
              </a:xfrm>
              <a:prstGeom prst="rect">
                <a:avLst/>
              </a:prstGeom>
            </p:spPr>
          </p:pic>
          <p:sp>
            <p:nvSpPr>
              <p:cNvPr id="4" name="文本框 3"/>
              <p:cNvSpPr txBox="1"/>
              <p:nvPr/>
            </p:nvSpPr>
            <p:spPr>
              <a:xfrm>
                <a:off x="6732" y="6049"/>
                <a:ext cx="879" cy="3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 sz="1400" b="1">
                    <a:latin typeface="Times New Roman" panose="02020603050405020304" charset="0"/>
                    <a:cs typeface="Times New Roman" panose="02020603050405020304" charset="0"/>
                  </a:rPr>
                  <a:t>SiPM</a:t>
                </a:r>
                <a:endParaRPr lang="en-US" altLang="zh-CN" sz="1400" b="1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</p:grpSp>
      </p:grpSp>
      <p:sp>
        <p:nvSpPr>
          <p:cNvPr id="16" name="页脚占位符 15"/>
          <p:cNvSpPr>
            <a:spLocks noGrp="1"/>
          </p:cNvSpPr>
          <p:nvPr>
            <p:ph type="ftr" sz="quarter" idx="11"/>
          </p:nvPr>
        </p:nvSpPr>
        <p:spPr>
          <a:xfrm>
            <a:off x="8783320" y="6574155"/>
            <a:ext cx="448310" cy="212725"/>
          </a:xfrm>
        </p:spPr>
        <p:txBody>
          <a:bodyPr/>
          <a:p>
            <a:pPr lvl="0" fontAlgn="base"/>
            <a:r>
              <a:rPr lang="en-US" altLang="zh-CN" strike="noStrike" noProof="1">
                <a:latin typeface="Arial" panose="020B0604020202020204" pitchFamily="34" charset="0"/>
              </a:rPr>
              <a:t>2</a:t>
            </a:r>
            <a:endParaRPr lang="en-US" altLang="zh-CN" strike="noStrike" noProof="1">
              <a:latin typeface="Arial" panose="020B0604020202020204" pitchFamily="34" charset="0"/>
            </a:endParaRPr>
          </a:p>
        </p:txBody>
      </p:sp>
      <p:sp>
        <p:nvSpPr>
          <p:cNvPr id="2" name="右箭头 1"/>
          <p:cNvSpPr/>
          <p:nvPr/>
        </p:nvSpPr>
        <p:spPr>
          <a:xfrm>
            <a:off x="5142865" y="3402965"/>
            <a:ext cx="1007745" cy="215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6" name="右箭头 25"/>
          <p:cNvSpPr/>
          <p:nvPr/>
        </p:nvSpPr>
        <p:spPr>
          <a:xfrm rot="10800000">
            <a:off x="2920365" y="3472815"/>
            <a:ext cx="1089660" cy="215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4" name="右箭头 33"/>
          <p:cNvSpPr/>
          <p:nvPr/>
        </p:nvSpPr>
        <p:spPr>
          <a:xfrm rot="19440000">
            <a:off x="5029835" y="2767330"/>
            <a:ext cx="1092835" cy="215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1" name="右箭头 60"/>
          <p:cNvSpPr/>
          <p:nvPr/>
        </p:nvSpPr>
        <p:spPr>
          <a:xfrm rot="12900000">
            <a:off x="3030220" y="2731770"/>
            <a:ext cx="1131570" cy="215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2" name="右箭头 61"/>
          <p:cNvSpPr/>
          <p:nvPr/>
        </p:nvSpPr>
        <p:spPr>
          <a:xfrm rot="2700000">
            <a:off x="4928870" y="4173855"/>
            <a:ext cx="1337945" cy="215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3" name="右箭头 62"/>
          <p:cNvSpPr/>
          <p:nvPr/>
        </p:nvSpPr>
        <p:spPr>
          <a:xfrm rot="8280000">
            <a:off x="3141345" y="4197985"/>
            <a:ext cx="1080135" cy="215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Picture 2" descr="https://4.bp.blogspot.com/-kwh9cD-zS6Y/WKS-mK-0ZzI/AAAAAAAARJQ/mu3eYOow_-0qLRxMrx-0f8zqFYT9hMnvQCLcB/s1600/Yole%2Bmedical-1.JPG"/>
          <p:cNvPicPr>
            <a:picLocks noChangeAspect="1" noChangeArrowheads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5" t="28210" r="12624" b="4185"/>
          <a:stretch>
            <a:fillRect/>
          </a:stretch>
        </p:blipFill>
        <p:spPr bwMode="auto">
          <a:xfrm>
            <a:off x="946150" y="3495040"/>
            <a:ext cx="7024370" cy="3185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文本框 32"/>
          <p:cNvSpPr txBox="1"/>
          <p:nvPr/>
        </p:nvSpPr>
        <p:spPr>
          <a:xfrm>
            <a:off x="1477006" y="3899322"/>
            <a:ext cx="36364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algn="ctr"/>
            <a:r>
              <a:rPr lang="en-US" altLang="zh-CN" sz="2400" dirty="0" err="1" smtClean="0">
                <a:solidFill>
                  <a:srgbClr val="0000C9"/>
                </a:solidFill>
              </a:rPr>
              <a:t>SiPM</a:t>
            </a:r>
            <a:r>
              <a:rPr lang="zh-CN" altLang="en-US" sz="2400" dirty="0" smtClean="0">
                <a:solidFill>
                  <a:srgbClr val="0000C9"/>
                </a:solidFill>
              </a:rPr>
              <a:t>未来</a:t>
            </a:r>
            <a:r>
              <a:rPr lang="zh-CN" altLang="en-US" sz="2400" dirty="0">
                <a:solidFill>
                  <a:srgbClr val="0000C9"/>
                </a:solidFill>
              </a:rPr>
              <a:t>市场份额估计</a:t>
            </a:r>
            <a:endParaRPr lang="zh-CN" altLang="en-US" dirty="0">
              <a:solidFill>
                <a:srgbClr val="0000C9"/>
              </a:solidFill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250190" y="1007110"/>
            <a:ext cx="2212340" cy="2508092"/>
            <a:chOff x="414" y="1756"/>
            <a:chExt cx="4273" cy="5178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8" y="1756"/>
              <a:ext cx="3140" cy="2895"/>
            </a:xfrm>
            <a:prstGeom prst="rect">
              <a:avLst/>
            </a:prstGeom>
          </p:spPr>
        </p:pic>
        <p:sp>
          <p:nvSpPr>
            <p:cNvPr id="11" name="矩形 10"/>
            <p:cNvSpPr/>
            <p:nvPr/>
          </p:nvSpPr>
          <p:spPr>
            <a:xfrm>
              <a:off x="414" y="4691"/>
              <a:ext cx="4273" cy="2243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algn="ctr" defTabSz="685165" eaLnBrk="1" hangingPunct="1">
                <a:lnSpc>
                  <a:spcPct val="90000"/>
                </a:lnSpc>
              </a:pPr>
              <a:r>
                <a:rPr lang="zh-CN" altLang="en-US" sz="1800" dirty="0">
                  <a:solidFill>
                    <a:srgbClr val="0000C9"/>
                  </a:solidFill>
                  <a:latin typeface="微软雅黑" panose="020B0503020204020204" charset="-122"/>
                  <a:ea typeface="微软雅黑" panose="020B0503020204020204" charset="-122"/>
                </a:rPr>
                <a:t>高能环形正负电子对撞机电磁、强子量能器：</a:t>
              </a:r>
              <a:endParaRPr lang="zh-CN" altLang="en-US" sz="1800" dirty="0">
                <a:solidFill>
                  <a:srgbClr val="0000C9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algn="ctr" defTabSz="685165" eaLnBrk="1" hangingPunct="1">
                <a:lnSpc>
                  <a:spcPct val="90000"/>
                </a:lnSpc>
              </a:pPr>
              <a:r>
                <a:rPr lang="zh-CN" altLang="en-US" sz="1800" dirty="0">
                  <a:solidFill>
                    <a:srgbClr val="0000C9"/>
                  </a:solidFill>
                  <a:latin typeface="微软雅黑" panose="020B0503020204020204" charset="-122"/>
                  <a:ea typeface="微软雅黑" panose="020B0503020204020204" charset="-122"/>
                </a:rPr>
                <a:t>千万路</a:t>
              </a:r>
              <a:r>
                <a:rPr lang="en-US" altLang="zh-CN" sz="1800" dirty="0" err="1">
                  <a:solidFill>
                    <a:srgbClr val="0000C9"/>
                  </a:solidFill>
                  <a:latin typeface="微软雅黑" panose="020B0503020204020204" charset="-122"/>
                  <a:ea typeface="微软雅黑" panose="020B0503020204020204" charset="-122"/>
                </a:rPr>
                <a:t>SiPM</a:t>
              </a:r>
              <a:endParaRPr lang="en-US" altLang="zh-CN" sz="1800" dirty="0" err="1">
                <a:solidFill>
                  <a:srgbClr val="0000C9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4207510" y="1143635"/>
            <a:ext cx="2169795" cy="2216976"/>
            <a:chOff x="9384" y="2066"/>
            <a:chExt cx="4285" cy="4197"/>
          </a:xfrm>
        </p:grpSpPr>
        <p:pic>
          <p:nvPicPr>
            <p:cNvPr id="4" name="图片 3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84" y="2066"/>
              <a:ext cx="4285" cy="22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" name="矩形 13"/>
            <p:cNvSpPr/>
            <p:nvPr/>
          </p:nvSpPr>
          <p:spPr>
            <a:xfrm>
              <a:off x="9384" y="4677"/>
              <a:ext cx="4285" cy="1586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algn="ctr" defTabSz="685165" eaLnBrk="1" hangingPunct="1">
                <a:lnSpc>
                  <a:spcPct val="90000"/>
                </a:lnSpc>
              </a:pPr>
              <a:r>
                <a:rPr lang="zh-CN" altLang="en-US" sz="1800" dirty="0">
                  <a:solidFill>
                    <a:srgbClr val="0000C9"/>
                  </a:solidFill>
                  <a:latin typeface="微软雅黑" panose="020B0503020204020204" charset="-122"/>
                  <a:ea typeface="微软雅黑" panose="020B0503020204020204" charset="-122"/>
                </a:rPr>
                <a:t>中国空间站高能宇宙辐射探测设施：</a:t>
              </a:r>
              <a:endParaRPr lang="zh-CN" altLang="en-US" sz="1800" dirty="0">
                <a:solidFill>
                  <a:srgbClr val="0000C9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algn="ctr" defTabSz="685165" eaLnBrk="1" hangingPunct="1">
                <a:lnSpc>
                  <a:spcPct val="90000"/>
                </a:lnSpc>
              </a:pPr>
              <a:r>
                <a:rPr lang="en-US" altLang="zh-CN" sz="1800" dirty="0">
                  <a:solidFill>
                    <a:srgbClr val="0000C9"/>
                  </a:solidFill>
                  <a:latin typeface="微软雅黑" panose="020B0503020204020204" charset="-122"/>
                  <a:ea typeface="微软雅黑" panose="020B0503020204020204" charset="-122"/>
                </a:rPr>
                <a:t>2500</a:t>
              </a:r>
              <a:r>
                <a:rPr lang="zh-CN" altLang="en-US" sz="1800" dirty="0">
                  <a:solidFill>
                    <a:srgbClr val="0000C9"/>
                  </a:solidFill>
                  <a:latin typeface="微软雅黑" panose="020B0503020204020204" charset="-122"/>
                  <a:ea typeface="微软雅黑" panose="020B0503020204020204" charset="-122"/>
                </a:rPr>
                <a:t>路</a:t>
              </a:r>
              <a:r>
                <a:rPr lang="en-US" altLang="zh-CN" sz="1800" dirty="0" err="1">
                  <a:solidFill>
                    <a:srgbClr val="0000C9"/>
                  </a:solidFill>
                  <a:latin typeface="微软雅黑" panose="020B0503020204020204" charset="-122"/>
                  <a:ea typeface="微软雅黑" panose="020B0503020204020204" charset="-122"/>
                </a:rPr>
                <a:t>SiPM</a:t>
              </a:r>
              <a:endParaRPr lang="en-US" altLang="zh-CN" sz="1800" dirty="0" err="1">
                <a:solidFill>
                  <a:srgbClr val="0000C9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2456815" y="1091565"/>
            <a:ext cx="1750695" cy="2268059"/>
            <a:chOff x="5499" y="1324"/>
            <a:chExt cx="3402" cy="5232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9" y="1324"/>
              <a:ext cx="3402" cy="3327"/>
            </a:xfrm>
            <a:prstGeom prst="rect">
              <a:avLst/>
            </a:prstGeom>
          </p:spPr>
        </p:pic>
        <p:sp>
          <p:nvSpPr>
            <p:cNvPr id="15" name="矩形 14"/>
            <p:cNvSpPr/>
            <p:nvPr/>
          </p:nvSpPr>
          <p:spPr>
            <a:xfrm>
              <a:off x="5637" y="4624"/>
              <a:ext cx="3126" cy="1932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algn="ctr" defTabSz="685165" eaLnBrk="1" hangingPunct="1">
                <a:lnSpc>
                  <a:spcPct val="90000"/>
                </a:lnSpc>
              </a:pPr>
              <a:r>
                <a:rPr lang="zh-CN" altLang="en-US" sz="1800" dirty="0">
                  <a:solidFill>
                    <a:srgbClr val="0000C9"/>
                  </a:solidFill>
                  <a:latin typeface="微软雅黑" panose="020B0503020204020204" charset="-122"/>
                  <a:ea typeface="微软雅黑" panose="020B0503020204020204" charset="-122"/>
                </a:rPr>
                <a:t>江门中微子实验近点探测器：</a:t>
              </a:r>
              <a:endParaRPr lang="en-US" altLang="zh-CN" sz="1800" dirty="0">
                <a:solidFill>
                  <a:srgbClr val="0000C9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algn="ctr" defTabSz="685165" eaLnBrk="1" hangingPunct="1">
                <a:lnSpc>
                  <a:spcPct val="90000"/>
                </a:lnSpc>
              </a:pPr>
              <a:r>
                <a:rPr lang="en-US" altLang="zh-CN" sz="1800" dirty="0">
                  <a:solidFill>
                    <a:srgbClr val="0000C9"/>
                  </a:solidFill>
                  <a:latin typeface="微软雅黑" panose="020B0503020204020204" charset="-122"/>
                  <a:ea typeface="微软雅黑" panose="020B0503020204020204" charset="-122"/>
                </a:rPr>
                <a:t>10</a:t>
              </a:r>
              <a:r>
                <a:rPr lang="zh-CN" altLang="en-US" sz="1800" dirty="0">
                  <a:solidFill>
                    <a:srgbClr val="0000C9"/>
                  </a:solidFill>
                  <a:latin typeface="微软雅黑" panose="020B0503020204020204" charset="-122"/>
                  <a:ea typeface="微软雅黑" panose="020B0503020204020204" charset="-122"/>
                </a:rPr>
                <a:t>万路</a:t>
              </a:r>
              <a:r>
                <a:rPr lang="en-US" altLang="zh-CN" sz="1800" dirty="0" err="1">
                  <a:solidFill>
                    <a:srgbClr val="0000C9"/>
                  </a:solidFill>
                  <a:latin typeface="微软雅黑" panose="020B0503020204020204" charset="-122"/>
                  <a:ea typeface="微软雅黑" panose="020B0503020204020204" charset="-122"/>
                </a:rPr>
                <a:t>SiPM</a:t>
              </a:r>
              <a:endParaRPr lang="en-US" altLang="zh-CN" sz="1800" dirty="0" err="1">
                <a:solidFill>
                  <a:srgbClr val="0000C9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2600325" y="321310"/>
            <a:ext cx="416433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zh-CN" altLang="en-US" sz="2400" b="1" dirty="0"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+mn-ea"/>
              </a:rPr>
              <a:t>可能应用</a:t>
            </a:r>
            <a:r>
              <a:rPr lang="en-US" altLang="zh-CN" sz="2400" b="1" dirty="0"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+mn-ea"/>
              </a:rPr>
              <a:t>SiPM</a:t>
            </a:r>
            <a:r>
              <a:rPr lang="zh-CN" altLang="en-US" sz="2400" b="1" dirty="0"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+mn-ea"/>
              </a:rPr>
              <a:t>的大型科研项目</a:t>
            </a:r>
            <a:endParaRPr lang="zh-CN" altLang="en-US" sz="2400" b="1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>
          <a:xfrm>
            <a:off x="8783320" y="6574155"/>
            <a:ext cx="448310" cy="212725"/>
          </a:xfrm>
        </p:spPr>
        <p:txBody>
          <a:bodyPr/>
          <a:p>
            <a:pPr lvl="0" fontAlgn="base"/>
            <a:r>
              <a:rPr lang="en-US" altLang="zh-CN" strike="noStrike" noProof="1">
                <a:latin typeface="Arial" panose="020B0604020202020204" pitchFamily="34" charset="0"/>
              </a:rPr>
              <a:t>3</a:t>
            </a:r>
            <a:endParaRPr lang="en-US" altLang="zh-CN" strike="noStrike" noProof="1">
              <a:latin typeface="Arial" panose="020B0604020202020204" pitchFamily="34" charset="0"/>
            </a:endParaRPr>
          </a:p>
        </p:txBody>
      </p:sp>
      <p:pic>
        <p:nvPicPr>
          <p:cNvPr id="18" name="图片 17" descr="dum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63690" y="1143635"/>
            <a:ext cx="2119630" cy="1390015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6638290" y="2605405"/>
            <a:ext cx="2145665" cy="588645"/>
          </a:xfrm>
          <a:prstGeom prst="rect">
            <a:avLst/>
          </a:prstGeom>
        </p:spPr>
        <p:txBody>
          <a:bodyPr wrap="square">
            <a:spAutoFit/>
          </a:bodyPr>
          <a:p>
            <a:pPr algn="ctr" defTabSz="685165" eaLnBrk="1" hangingPunct="1">
              <a:lnSpc>
                <a:spcPct val="90000"/>
              </a:lnSpc>
            </a:pPr>
            <a:r>
              <a:rPr lang="zh-CN" altLang="en-US" sz="1800" dirty="0">
                <a:solidFill>
                  <a:srgbClr val="0000C9"/>
                </a:solidFill>
                <a:latin typeface="微软雅黑" panose="020B0503020204020204" charset="-122"/>
                <a:ea typeface="微软雅黑" panose="020B0503020204020204" charset="-122"/>
              </a:rPr>
              <a:t>深层地下中微子实验室</a:t>
            </a:r>
            <a:r>
              <a:rPr lang="en-US" altLang="zh-CN" sz="1800" dirty="0">
                <a:solidFill>
                  <a:srgbClr val="0000C9"/>
                </a:solidFill>
                <a:latin typeface="微软雅黑" panose="020B0503020204020204" charset="-122"/>
                <a:ea typeface="微软雅黑" panose="020B0503020204020204" charset="-122"/>
              </a:rPr>
              <a:t>DUME</a:t>
            </a:r>
            <a:endParaRPr lang="en-US" altLang="zh-CN" sz="1800" dirty="0">
              <a:solidFill>
                <a:srgbClr val="0000C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302" name="Rectangle 4"/>
          <p:cNvSpPr/>
          <p:nvPr/>
        </p:nvSpPr>
        <p:spPr>
          <a:xfrm>
            <a:off x="0" y="0"/>
            <a:ext cx="9144000" cy="7810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 wrap="none" anchor="ctr" anchorCtr="1"/>
          <a:p>
            <a:pPr marL="342900" indent="-342900" algn="l">
              <a:buClr>
                <a:srgbClr val="00FF99"/>
              </a:buClr>
              <a:buFont typeface="Wingdings" panose="05000000000000000000" pitchFamily="2" charset="2"/>
              <a:buChar char="Ø"/>
            </a:pPr>
            <a:r>
              <a:rPr lang="en-US" altLang="zh-CN" sz="2400" b="1" dirty="0">
                <a:solidFill>
                  <a:srgbClr val="0000FF"/>
                </a:solidFill>
                <a:latin typeface="宋体" panose="02010600030101010101" pitchFamily="2" charset="-122"/>
                <a:sym typeface="+mn-ea"/>
              </a:rPr>
              <a:t>1.3 SiPM专用低压电源驱动板</a:t>
            </a:r>
            <a:r>
              <a:rPr lang="en-US" altLang="zh-CN" sz="2400" dirty="0">
                <a:solidFill>
                  <a:srgbClr val="0000FF"/>
                </a:solidFill>
                <a:latin typeface="宋体" panose="02010600030101010101" pitchFamily="2" charset="-122"/>
                <a:sym typeface="+mn-ea"/>
              </a:rPr>
              <a:t> </a:t>
            </a:r>
            <a:endParaRPr lang="en-US" altLang="zh-CN" sz="2400" dirty="0">
              <a:solidFill>
                <a:srgbClr val="0000FF"/>
              </a:solidFill>
              <a:latin typeface="宋体" panose="02010600030101010101" pitchFamily="2" charset="-122"/>
              <a:sym typeface="+mn-ea"/>
            </a:endParaRPr>
          </a:p>
        </p:txBody>
      </p:sp>
      <p:pic>
        <p:nvPicPr>
          <p:cNvPr id="6" name="内容占位符 3"/>
          <p:cNvPicPr>
            <a:picLocks noGrp="1"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9165" y="902335"/>
            <a:ext cx="5304155" cy="3333750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55880" y="4328795"/>
            <a:ext cx="9031605" cy="22453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50000"/>
              </a:lnSpc>
            </a:pPr>
            <a:r>
              <a:rPr lang="en-US" altLang="zh-CN" sz="2000" b="1" dirty="0" smtClean="0">
                <a:latin typeface="宋体" panose="02010600030101010101" pitchFamily="2" charset="-122"/>
                <a:cs typeface="宋体" panose="02010600030101010101" pitchFamily="2" charset="-122"/>
              </a:rPr>
              <a:t>   </a:t>
            </a:r>
            <a:r>
              <a:rPr lang="zh-CN" altLang="en-US" sz="2000" b="1" dirty="0" smtClean="0">
                <a:latin typeface="宋体" panose="02010600030101010101" pitchFamily="2" charset="-122"/>
                <a:cs typeface="宋体" panose="02010600030101010101" pitchFamily="2" charset="-122"/>
              </a:rPr>
              <a:t>优点：</a:t>
            </a:r>
            <a:r>
              <a:rPr lang="zh-CN" altLang="en-US" sz="2000" dirty="0" smtClean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包括高精度电源、前放、温度</a:t>
            </a:r>
            <a:r>
              <a:rPr lang="en-US" altLang="zh-CN" sz="2000" dirty="0" smtClean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-</a:t>
            </a:r>
            <a:r>
              <a:rPr lang="zh-CN" altLang="en-US" sz="2000" dirty="0" smtClean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增益修正功能；</a:t>
            </a:r>
            <a:endParaRPr lang="zh-CN" altLang="en-US" sz="2000" dirty="0" smtClean="0">
              <a:latin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000" dirty="0" smtClean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较好的满足了实验室单路测试需求。</a:t>
            </a:r>
            <a:endParaRPr lang="zh-CN" altLang="en-US" sz="2000" dirty="0" smtClean="0">
              <a:latin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000" b="1" dirty="0" smtClean="0">
                <a:latin typeface="宋体" panose="02010600030101010101" pitchFamily="2" charset="-122"/>
                <a:cs typeface="宋体" panose="02010600030101010101" pitchFamily="2" charset="-122"/>
              </a:rPr>
              <a:t>缺点：</a:t>
            </a:r>
            <a:r>
              <a:rPr lang="zh-CN" altLang="en-US" sz="2000" dirty="0" smtClean="0">
                <a:latin typeface="宋体" panose="02010600030101010101" pitchFamily="2" charset="-122"/>
                <a:cs typeface="宋体" panose="02010600030101010101" pitchFamily="2" charset="-122"/>
              </a:rPr>
              <a:t>无法用于多通道测试系统，而且价格较贵；</a:t>
            </a:r>
            <a:endParaRPr lang="zh-CN" altLang="en-US" sz="2000" dirty="0" smtClean="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algn="ctr">
              <a:lnSpc>
                <a:spcPct val="125000"/>
              </a:lnSpc>
            </a:pPr>
            <a:r>
              <a:rPr lang="zh-CN" altLang="en-US" sz="2000" dirty="0" smtClean="0">
                <a:latin typeface="宋体" panose="02010600030101010101" pitchFamily="2" charset="-122"/>
                <a:cs typeface="宋体" panose="02010600030101010101" pitchFamily="2" charset="-122"/>
              </a:rPr>
              <a:t> 不同厂家的驱动板和</a:t>
            </a:r>
            <a:r>
              <a:rPr lang="en-US" altLang="zh-CN" sz="2000" dirty="0" smtClean="0">
                <a:latin typeface="宋体" panose="02010600030101010101" pitchFamily="2" charset="-122"/>
                <a:cs typeface="宋体" panose="02010600030101010101" pitchFamily="2" charset="-122"/>
              </a:rPr>
              <a:t>SiPM</a:t>
            </a:r>
            <a:r>
              <a:rPr lang="zh-CN" altLang="en-US" sz="2000" dirty="0" smtClean="0">
                <a:latin typeface="宋体" panose="02010600030101010101" pitchFamily="2" charset="-122"/>
                <a:cs typeface="宋体" panose="02010600030101010101" pitchFamily="2" charset="-122"/>
              </a:rPr>
              <a:t>不能通用。</a:t>
            </a:r>
            <a:endParaRPr lang="zh-CN" altLang="en-US" sz="2000" dirty="0" smtClean="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algn="ctr">
              <a:lnSpc>
                <a:spcPct val="125000"/>
              </a:lnSpc>
            </a:pPr>
            <a:r>
              <a:rPr lang="zh-CN" altLang="en-US" sz="2000" dirty="0" smtClean="0">
                <a:latin typeface="宋体" panose="02010600030101010101" pitchFamily="2" charset="-122"/>
                <a:cs typeface="宋体" panose="02010600030101010101" pitchFamily="2" charset="-122"/>
              </a:rPr>
              <a:t>    </a:t>
            </a:r>
            <a:r>
              <a:rPr lang="zh-CN" altLang="en-US" sz="2000" b="1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急需研发国产、高精度、低噪声、多路可编程</a:t>
            </a:r>
            <a:r>
              <a:rPr lang="en-US" altLang="zh-CN" sz="2000" b="1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SiPM</a:t>
            </a:r>
            <a:r>
              <a:rPr lang="zh-CN" altLang="en-US" sz="2000" b="1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驱动电源。</a:t>
            </a:r>
            <a:endParaRPr lang="zh-CN" altLang="en-US" sz="2000" b="1" dirty="0">
              <a:solidFill>
                <a:srgbClr val="FF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725" y="1486535"/>
            <a:ext cx="1743710" cy="1789430"/>
          </a:xfrm>
          <a:prstGeom prst="rect">
            <a:avLst/>
          </a:prstGeom>
        </p:spPr>
      </p:pic>
      <p:sp>
        <p:nvSpPr>
          <p:cNvPr id="4" name="矩形标注 3"/>
          <p:cNvSpPr/>
          <p:nvPr/>
        </p:nvSpPr>
        <p:spPr>
          <a:xfrm>
            <a:off x="902970" y="1485900"/>
            <a:ext cx="1995170" cy="1890395"/>
          </a:xfrm>
          <a:prstGeom prst="wedgeRectCallout">
            <a:avLst>
              <a:gd name="adj1" fmla="val 115547"/>
              <a:gd name="adj2" fmla="val -15862"/>
            </a:avLst>
          </a:prstGeom>
          <a:noFill/>
          <a:ln w="12700" cmpd="sng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3226435" y="4132580"/>
            <a:ext cx="2976880" cy="3987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000" dirty="0" err="1" smtClean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目前商用</a:t>
            </a:r>
            <a:r>
              <a:rPr lang="en-US" altLang="zh-CN" sz="2000" dirty="0" err="1" smtClean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SiPM</a:t>
            </a:r>
            <a:r>
              <a:rPr lang="zh-CN" altLang="en-US" sz="2000" dirty="0" smtClean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驱动电路板</a:t>
            </a:r>
            <a:endParaRPr lang="zh-CN" altLang="en-US" sz="2000" dirty="0" smtClean="0">
              <a:latin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>
          <a:xfrm>
            <a:off x="8783320" y="6574155"/>
            <a:ext cx="448310" cy="212725"/>
          </a:xfrm>
        </p:spPr>
        <p:txBody>
          <a:bodyPr/>
          <a:p>
            <a:pPr lvl="0" fontAlgn="base"/>
            <a:r>
              <a:rPr lang="en-US" altLang="zh-CN" strike="noStrike" noProof="1">
                <a:latin typeface="Arial" panose="020B0604020202020204" pitchFamily="34" charset="0"/>
              </a:rPr>
              <a:t>4</a:t>
            </a:r>
            <a:endParaRPr lang="en-US" altLang="zh-CN" strike="noStrike" noProof="1">
              <a:latin typeface="Arial" panose="020B0604020202020204" pitchFamily="34" charset="0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3725545" y="1195070"/>
            <a:ext cx="2854960" cy="274828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提纲"/>
          <p:cNvSpPr/>
          <p:nvPr>
            <p:ph type="title" idx="4294967295"/>
          </p:nvPr>
        </p:nvSpPr>
        <p:spPr>
          <a:xfrm>
            <a:off x="205854" y="95534"/>
            <a:ext cx="8229601" cy="1143001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>
              <a:defRPr>
                <a:latin typeface="+mj-lt"/>
                <a:ea typeface="+mj-ea"/>
                <a:cs typeface="+mj-cs"/>
                <a:sym typeface="Calibri" panose="020F0502020204030204"/>
              </a:defRPr>
            </a:pPr>
            <a:r>
              <a:rPr sz="3600">
                <a:latin typeface="+mn-lt"/>
                <a:ea typeface="+mn-ea"/>
                <a:cs typeface="+mn-cs"/>
                <a:sym typeface="Helvetica"/>
              </a:rPr>
              <a:t>提纲</a:t>
            </a:r>
            <a:endParaRPr sz="3600"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398" name="1.  什么是中微子；…"/>
          <p:cNvSpPr/>
          <p:nvPr/>
        </p:nvSpPr>
        <p:spPr>
          <a:xfrm>
            <a:off x="2889250" y="1267460"/>
            <a:ext cx="4502785" cy="4801235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>
              <a:lnSpc>
                <a:spcPct val="200000"/>
              </a:lnSpc>
              <a:buClr>
                <a:srgbClr val="00FFFF"/>
              </a:buClr>
              <a:buSzPct val="100000"/>
              <a:buChar char="➢"/>
              <a:defRPr sz="2600" b="1">
                <a:solidFill>
                  <a:srgbClr val="0000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  <a:r>
              <a:rPr>
                <a:solidFill>
                  <a:schemeClr val="bg1">
                    <a:lumMod val="85000"/>
                  </a:schemeClr>
                </a:solidFill>
              </a:rPr>
              <a:t>1.  </a:t>
            </a:r>
            <a:r>
              <a:rPr lang="zh-CN">
                <a:solidFill>
                  <a:schemeClr val="bg1">
                    <a:lumMod val="85000"/>
                  </a:schemeClr>
                </a:solidFill>
              </a:rPr>
              <a:t>研制背景</a:t>
            </a:r>
            <a:r>
              <a:rPr>
                <a:solidFill>
                  <a:schemeClr val="bg1">
                    <a:lumMod val="85000"/>
                  </a:schemeClr>
                </a:solidFill>
              </a:rPr>
              <a:t>；</a:t>
            </a:r>
            <a:endParaRPr>
              <a:solidFill>
                <a:schemeClr val="bg1">
                  <a:lumMod val="85000"/>
                </a:schemeClr>
              </a:solidFill>
            </a:endParaRPr>
          </a:p>
          <a:p>
            <a:pPr>
              <a:lnSpc>
                <a:spcPct val="200000"/>
              </a:lnSpc>
              <a:buClr>
                <a:srgbClr val="00FFFF"/>
              </a:buClr>
              <a:buSzPct val="100000"/>
              <a:defRPr sz="2600" b="1">
                <a:solidFill>
                  <a:srgbClr val="0000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  <a:r>
              <a:rPr lang="en-US" sz="1600" b="0">
                <a:solidFill>
                  <a:schemeClr val="bg1">
                    <a:lumMod val="85000"/>
                  </a:schemeClr>
                </a:solidFill>
              </a:rPr>
              <a:t>  SiPM</a:t>
            </a:r>
            <a:r>
              <a:rPr lang="zh-CN" altLang="en-US" sz="1600" b="0">
                <a:solidFill>
                  <a:schemeClr val="bg1">
                    <a:lumMod val="85000"/>
                  </a:schemeClr>
                </a:solidFill>
                <a:ea typeface="宋体" panose="02010600030101010101" pitchFamily="2" charset="-122"/>
              </a:rPr>
              <a:t>，低压电源驱动板</a:t>
            </a:r>
            <a:endParaRPr lang="zh-CN" altLang="en-US" sz="1600" b="0">
              <a:ea typeface="宋体" panose="02010600030101010101" pitchFamily="2" charset="-122"/>
            </a:endParaRPr>
          </a:p>
          <a:p>
            <a:pPr>
              <a:lnSpc>
                <a:spcPct val="200000"/>
              </a:lnSpc>
              <a:buClr>
                <a:srgbClr val="00FFFF"/>
              </a:buClr>
              <a:buSzPct val="100000"/>
              <a:buChar char="➢"/>
              <a:defRPr sz="2600" b="1">
                <a:solidFill>
                  <a:srgbClr val="0000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  <a:r>
              <a:t>2.  </a:t>
            </a:r>
            <a:r>
              <a:rPr lang="zh-CN"/>
              <a:t>设计方案</a:t>
            </a:r>
            <a:r>
              <a:t>；</a:t>
            </a:r>
          </a:p>
          <a:p>
            <a:pPr>
              <a:lnSpc>
                <a:spcPct val="200000"/>
              </a:lnSpc>
              <a:buClr>
                <a:srgbClr val="00FFFF"/>
              </a:buClr>
              <a:buSzPct val="100000"/>
              <a:defRPr sz="2600" b="1">
                <a:solidFill>
                  <a:srgbClr val="0000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  <a:r>
              <a:rPr lang="en-US" sz="1800" b="0">
                <a:sym typeface="+mn-ea"/>
              </a:rPr>
              <a:t>  </a:t>
            </a:r>
            <a:r>
              <a:rPr lang="zh-CN" altLang="en-US" sz="2000" b="0">
                <a:sym typeface="+mn-ea"/>
              </a:rPr>
              <a:t>指标，硬件设计</a:t>
            </a:r>
            <a:r>
              <a:rPr lang="en-US" sz="2000" b="0">
                <a:sym typeface="+mn-ea"/>
              </a:rPr>
              <a:t>，</a:t>
            </a:r>
            <a:r>
              <a:rPr lang="zh-CN" altLang="en-US" sz="2000" b="0">
                <a:sym typeface="+mn-ea"/>
              </a:rPr>
              <a:t>软件设计</a:t>
            </a:r>
            <a:endParaRPr lang="en-US" sz="2000" b="0">
              <a:sym typeface="+mn-ea"/>
            </a:endParaRPr>
          </a:p>
          <a:p>
            <a:pPr>
              <a:lnSpc>
                <a:spcPct val="200000"/>
              </a:lnSpc>
              <a:buClr>
                <a:srgbClr val="00FFFF"/>
              </a:buClr>
              <a:buSzPct val="100000"/>
              <a:buChar char="➢"/>
              <a:defRPr sz="2600" b="1">
                <a:solidFill>
                  <a:srgbClr val="0000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  <a:r>
              <a:rPr>
                <a:solidFill>
                  <a:schemeClr val="bg1">
                    <a:lumMod val="85000"/>
                  </a:schemeClr>
                </a:solidFill>
              </a:rPr>
              <a:t>3.  </a:t>
            </a:r>
            <a:r>
              <a:rPr lang="zh-CN">
                <a:solidFill>
                  <a:schemeClr val="bg1">
                    <a:lumMod val="85000"/>
                  </a:schemeClr>
                </a:solidFill>
              </a:rPr>
              <a:t>驱动板测试</a:t>
            </a:r>
            <a:r>
              <a:rPr>
                <a:solidFill>
                  <a:schemeClr val="bg1">
                    <a:lumMod val="85000"/>
                  </a:schemeClr>
                </a:solidFill>
              </a:rPr>
              <a:t>；</a:t>
            </a:r>
            <a:endParaRPr>
              <a:solidFill>
                <a:schemeClr val="bg1">
                  <a:lumMod val="85000"/>
                </a:schemeClr>
              </a:solidFill>
            </a:endParaRPr>
          </a:p>
          <a:p>
            <a:pPr>
              <a:lnSpc>
                <a:spcPct val="200000"/>
              </a:lnSpc>
              <a:buClr>
                <a:srgbClr val="00FFFF"/>
              </a:buClr>
              <a:buSzPct val="100000"/>
              <a:defRPr sz="2600" b="1">
                <a:solidFill>
                  <a:srgbClr val="0000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  <a:r>
              <a:rPr lang="en-US" sz="1600" b="0">
                <a:solidFill>
                  <a:schemeClr val="bg1">
                    <a:lumMod val="85000"/>
                  </a:schemeClr>
                </a:solidFill>
                <a:sym typeface="+mn-ea"/>
              </a:rPr>
              <a:t>  </a:t>
            </a:r>
            <a:r>
              <a:rPr lang="zh-CN" altLang="en-US" sz="1600" b="0">
                <a:solidFill>
                  <a:schemeClr val="bg1">
                    <a:lumMod val="85000"/>
                  </a:schemeClr>
                </a:solidFill>
                <a:sym typeface="+mn-ea"/>
              </a:rPr>
              <a:t>单通道研发测试</a:t>
            </a:r>
            <a:r>
              <a:rPr lang="en-US" sz="1600" b="0">
                <a:solidFill>
                  <a:schemeClr val="bg1">
                    <a:lumMod val="85000"/>
                  </a:schemeClr>
                </a:solidFill>
                <a:sym typeface="+mn-ea"/>
              </a:rPr>
              <a:t>，</a:t>
            </a:r>
            <a:r>
              <a:rPr lang="zh-CN" altLang="en-US" sz="1600" b="0">
                <a:solidFill>
                  <a:schemeClr val="bg1">
                    <a:lumMod val="85000"/>
                  </a:schemeClr>
                </a:solidFill>
                <a:sym typeface="+mn-ea"/>
              </a:rPr>
              <a:t>小批量测试</a:t>
            </a:r>
            <a:endParaRPr lang="en-US" sz="1600" b="0">
              <a:solidFill>
                <a:schemeClr val="bg1">
                  <a:lumMod val="85000"/>
                </a:schemeClr>
              </a:solidFill>
              <a:sym typeface="+mn-ea"/>
            </a:endParaRPr>
          </a:p>
          <a:p>
            <a:pPr>
              <a:lnSpc>
                <a:spcPct val="200000"/>
              </a:lnSpc>
              <a:buClr>
                <a:srgbClr val="00FFFF"/>
              </a:buClr>
              <a:buSzPct val="100000"/>
              <a:buChar char="➢"/>
              <a:defRPr sz="2600" b="1">
                <a:solidFill>
                  <a:srgbClr val="0000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  <a:r>
              <a:rPr>
                <a:solidFill>
                  <a:schemeClr val="bg1">
                    <a:lumMod val="85000"/>
                  </a:schemeClr>
                </a:solidFill>
              </a:rPr>
              <a:t>4.  </a:t>
            </a:r>
            <a:r>
              <a:rPr lang="zh-CN">
                <a:solidFill>
                  <a:schemeClr val="bg1">
                    <a:lumMod val="85000"/>
                  </a:schemeClr>
                </a:solidFill>
              </a:rPr>
              <a:t>总结及下一步计划</a:t>
            </a:r>
            <a:r>
              <a:rPr>
                <a:solidFill>
                  <a:schemeClr val="bg1">
                    <a:lumMod val="85000"/>
                  </a:schemeClr>
                </a:solidFill>
              </a:rPr>
              <a:t>；</a:t>
            </a:r>
            <a:endParaRPr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302" name="Rectangle 4"/>
          <p:cNvSpPr/>
          <p:nvPr/>
        </p:nvSpPr>
        <p:spPr>
          <a:xfrm>
            <a:off x="0" y="11430"/>
            <a:ext cx="9144000" cy="7810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 wrap="none" anchor="ctr" anchorCtr="1"/>
          <a:p>
            <a:pPr marL="342900" indent="-342900" algn="l">
              <a:buClr>
                <a:srgbClr val="00FF99"/>
              </a:buClr>
              <a:buFont typeface="Wingdings" panose="05000000000000000000" pitchFamily="2" charset="2"/>
              <a:buChar char="Ø"/>
            </a:pPr>
            <a:r>
              <a:rPr lang="en-US" altLang="zh-CN" sz="2400" b="1" dirty="0">
                <a:solidFill>
                  <a:srgbClr val="0000FF"/>
                </a:solidFill>
                <a:latin typeface="宋体" panose="02010600030101010101" pitchFamily="2" charset="-122"/>
                <a:sym typeface="+mn-ea"/>
              </a:rPr>
              <a:t>2.1 低压电源驱动板设计指标</a:t>
            </a:r>
            <a:endParaRPr lang="en-US" altLang="zh-CN" sz="2400" b="1" dirty="0">
              <a:solidFill>
                <a:srgbClr val="0000FF"/>
              </a:solidFill>
              <a:latin typeface="宋体" panose="02010600030101010101" pitchFamily="2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75260" y="880110"/>
            <a:ext cx="8881745" cy="57238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2200">
                <a:latin typeface="仿宋_GB2312" charset="0"/>
                <a:cs typeface="仿宋_GB2312" charset="0"/>
                <a:sym typeface="+mn-ea"/>
              </a:rPr>
              <a:t> </a:t>
            </a:r>
            <a:r>
              <a:rPr lang="zh-CN" altLang="en-US" sz="2200" b="1">
                <a:latin typeface="仿宋_GB2312" charset="0"/>
                <a:cs typeface="仿宋_GB2312" charset="0"/>
                <a:sym typeface="+mn-ea"/>
              </a:rPr>
              <a:t>研制目标：</a:t>
            </a:r>
            <a:r>
              <a:rPr lang="zh-CN" altLang="en-US" sz="2200" b="1">
                <a:solidFill>
                  <a:schemeClr val="tx1"/>
                </a:solidFill>
                <a:latin typeface="仿宋_GB2312" charset="0"/>
                <a:cs typeface="仿宋_GB2312" charset="0"/>
                <a:sym typeface="+mn-ea"/>
              </a:rPr>
              <a:t>高精度</a:t>
            </a:r>
            <a:r>
              <a:rPr lang="zh-CN" altLang="en-US" sz="2200">
                <a:latin typeface="仿宋_GB2312" charset="0"/>
                <a:cs typeface="仿宋_GB2312" charset="0"/>
                <a:sym typeface="+mn-ea"/>
              </a:rPr>
              <a:t>、</a:t>
            </a:r>
            <a:r>
              <a:rPr lang="zh-CN" altLang="en-US" sz="2200" b="1">
                <a:solidFill>
                  <a:schemeClr val="tx1"/>
                </a:solidFill>
                <a:latin typeface="仿宋_GB2312" charset="0"/>
                <a:cs typeface="仿宋_GB2312" charset="0"/>
                <a:sym typeface="+mn-ea"/>
              </a:rPr>
              <a:t>超低噪声</a:t>
            </a:r>
            <a:r>
              <a:rPr lang="zh-CN" altLang="en-US" sz="2200">
                <a:latin typeface="仿宋_GB2312" charset="0"/>
                <a:cs typeface="仿宋_GB2312" charset="0"/>
                <a:sym typeface="+mn-ea"/>
              </a:rPr>
              <a:t>、</a:t>
            </a:r>
            <a:r>
              <a:rPr lang="zh-CN" altLang="en-US" sz="2200" b="1">
                <a:solidFill>
                  <a:schemeClr val="tx1"/>
                </a:solidFill>
                <a:latin typeface="仿宋_GB2312" charset="0"/>
                <a:cs typeface="仿宋_GB2312" charset="0"/>
                <a:sym typeface="+mn-ea"/>
              </a:rPr>
              <a:t>多路可编程</a:t>
            </a:r>
            <a:r>
              <a:rPr lang="en-US" altLang="zh-CN" sz="2200">
                <a:latin typeface="Times New Roman" panose="02020603050405020304" charset="0"/>
                <a:cs typeface="Times New Roman" panose="02020603050405020304" charset="0"/>
                <a:sym typeface="+mn-ea"/>
              </a:rPr>
              <a:t>SiPM</a:t>
            </a:r>
            <a:r>
              <a:rPr lang="zh-CN" altLang="en-US" sz="2200">
                <a:latin typeface="仿宋_GB2312" charset="0"/>
                <a:cs typeface="仿宋_GB2312" charset="0"/>
                <a:sym typeface="+mn-ea"/>
              </a:rPr>
              <a:t>电源驱动板</a:t>
            </a:r>
            <a:r>
              <a:rPr lang="en-US" altLang="zh-CN" sz="2200">
                <a:latin typeface="仿宋_GB2312" charset="0"/>
                <a:cs typeface="仿宋_GB2312" charset="0"/>
                <a:sym typeface="+mn-ea"/>
              </a:rPr>
              <a:t>;</a:t>
            </a:r>
            <a:endParaRPr lang="zh-CN" altLang="en-US" sz="2200">
              <a:latin typeface="仿宋_GB2312" charset="0"/>
              <a:cs typeface="仿宋_GB2312" charset="0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200">
                <a:latin typeface="仿宋_GB2312" charset="0"/>
                <a:cs typeface="仿宋_GB2312" charset="0"/>
                <a:sym typeface="+mn-ea"/>
              </a:rPr>
              <a:t>           该电源驱动板可以满足多路</a:t>
            </a:r>
            <a:r>
              <a:rPr lang="en-US" altLang="zh-CN" sz="2200">
                <a:latin typeface="Times New Roman" panose="02020603050405020304" charset="0"/>
                <a:cs typeface="Times New Roman" panose="02020603050405020304" charset="0"/>
                <a:sym typeface="+mn-ea"/>
              </a:rPr>
              <a:t>SiPM</a:t>
            </a:r>
            <a:r>
              <a:rPr lang="zh-CN" altLang="en-US" sz="2200">
                <a:latin typeface="仿宋_GB2312" charset="0"/>
                <a:cs typeface="仿宋_GB2312" charset="0"/>
                <a:sym typeface="+mn-ea"/>
              </a:rPr>
              <a:t>同时应用。</a:t>
            </a:r>
            <a:endParaRPr lang="zh-CN" altLang="en-US" sz="2000">
              <a:latin typeface="仿宋_GB2312" charset="0"/>
              <a:cs typeface="仿宋_GB2312" charset="0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000">
                <a:latin typeface="仿宋_GB2312" charset="0"/>
                <a:cs typeface="仿宋_GB2312" charset="0"/>
                <a:sym typeface="+mn-ea"/>
              </a:rPr>
              <a:t> </a:t>
            </a:r>
            <a:r>
              <a:rPr lang="zh-CN" altLang="en-US" sz="2000" b="1">
                <a:latin typeface="仿宋_GB2312" charset="0"/>
                <a:cs typeface="仿宋_GB2312" charset="0"/>
                <a:sym typeface="+mn-ea"/>
              </a:rPr>
              <a:t>研制指标：</a:t>
            </a:r>
            <a:endParaRPr lang="zh-CN" altLang="en-US" sz="2000">
              <a:latin typeface="仿宋_GB2312" charset="0"/>
              <a:cs typeface="仿宋_GB2312" charset="0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000" b="1">
                <a:latin typeface="仿宋_GB2312" charset="0"/>
                <a:cs typeface="仿宋_GB2312" charset="0"/>
                <a:sym typeface="+mn-ea"/>
              </a:rPr>
              <a:t>（</a:t>
            </a:r>
            <a:r>
              <a:rPr lang="en-US" altLang="zh-CN" sz="2000" b="1">
                <a:latin typeface="仿宋_GB2312" charset="0"/>
                <a:cs typeface="仿宋_GB2312" charset="0"/>
                <a:sym typeface="+mn-ea"/>
              </a:rPr>
              <a:t>1</a:t>
            </a:r>
            <a:r>
              <a:rPr lang="zh-CN" altLang="en-US" sz="2000" b="1">
                <a:latin typeface="仿宋_GB2312" charset="0"/>
                <a:cs typeface="仿宋_GB2312" charset="0"/>
                <a:sym typeface="+mn-ea"/>
              </a:rPr>
              <a:t>）宽电压范围：</a:t>
            </a:r>
            <a:r>
              <a:rPr lang="zh-CN" altLang="en-US" sz="2000">
                <a:latin typeface="仿宋_GB2312" charset="0"/>
                <a:cs typeface="仿宋_GB2312" charset="0"/>
                <a:sym typeface="+mn-ea"/>
              </a:rPr>
              <a:t>每一路</a:t>
            </a:r>
            <a:r>
              <a:rPr lang="en-US" altLang="zh-CN" sz="2000">
                <a:latin typeface="仿宋_GB2312" charset="0"/>
                <a:cs typeface="仿宋_GB2312" charset="0"/>
                <a:sym typeface="+mn-ea"/>
              </a:rPr>
              <a:t>SiPM</a:t>
            </a:r>
            <a:r>
              <a:rPr lang="zh-CN" altLang="en-US" sz="2000">
                <a:latin typeface="仿宋_GB2312" charset="0"/>
                <a:cs typeface="仿宋_GB2312" charset="0"/>
                <a:sym typeface="+mn-ea"/>
              </a:rPr>
              <a:t>控制器独立可调，输出电压范围</a:t>
            </a:r>
            <a:r>
              <a:rPr lang="en-US" altLang="zh-CN" sz="2000">
                <a:latin typeface="仿宋_GB2312" charset="0"/>
                <a:cs typeface="仿宋_GB2312" charset="0"/>
                <a:sym typeface="+mn-ea"/>
              </a:rPr>
              <a:t>:</a:t>
            </a:r>
            <a:r>
              <a:rPr lang="zh-CN" altLang="en-US" sz="2000">
                <a:latin typeface="仿宋_GB2312" charset="0"/>
                <a:cs typeface="仿宋_GB2312" charset="0"/>
                <a:sym typeface="+mn-ea"/>
              </a:rPr>
              <a:t> </a:t>
            </a:r>
            <a:r>
              <a:rPr lang="en-US" altLang="zh-CN" sz="2000">
                <a:latin typeface="仿宋_GB2312" charset="0"/>
                <a:cs typeface="仿宋_GB2312" charset="0"/>
                <a:sym typeface="+mn-ea"/>
              </a:rPr>
              <a:t>30 V-90 V</a:t>
            </a:r>
            <a:r>
              <a:rPr lang="zh-CN" altLang="en-US" sz="2000">
                <a:latin typeface="仿宋_GB2312" charset="0"/>
                <a:cs typeface="仿宋_GB2312" charset="0"/>
                <a:sym typeface="+mn-ea"/>
              </a:rPr>
              <a:t>。 </a:t>
            </a:r>
            <a:endParaRPr lang="zh-CN" altLang="en-US" sz="2000">
              <a:latin typeface="仿宋_GB2312" charset="0"/>
              <a:cs typeface="仿宋_GB2312" charset="0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000" b="1">
                <a:latin typeface="仿宋_GB2312" charset="0"/>
                <a:cs typeface="仿宋_GB2312" charset="0"/>
                <a:sym typeface="+mn-ea"/>
              </a:rPr>
              <a:t>（</a:t>
            </a:r>
            <a:r>
              <a:rPr lang="en-US" altLang="zh-CN" sz="2000" b="1">
                <a:latin typeface="仿宋_GB2312" charset="0"/>
                <a:cs typeface="仿宋_GB2312" charset="0"/>
                <a:sym typeface="+mn-ea"/>
              </a:rPr>
              <a:t>2</a:t>
            </a:r>
            <a:r>
              <a:rPr lang="zh-CN" altLang="en-US" sz="2000" b="1">
                <a:latin typeface="仿宋_GB2312" charset="0"/>
                <a:cs typeface="仿宋_GB2312" charset="0"/>
                <a:sym typeface="+mn-ea"/>
              </a:rPr>
              <a:t>）高精度：</a:t>
            </a:r>
            <a:r>
              <a:rPr lang="zh-CN" altLang="en-US" sz="2000">
                <a:latin typeface="仿宋_GB2312" charset="0"/>
                <a:cs typeface="仿宋_GB2312" charset="0"/>
                <a:sym typeface="+mn-ea"/>
              </a:rPr>
              <a:t>设定电压分辨率：</a:t>
            </a:r>
            <a:r>
              <a:rPr lang="en-US" altLang="zh-CN" sz="2000">
                <a:latin typeface="仿宋_GB2312" charset="0"/>
                <a:cs typeface="仿宋_GB2312" charset="0"/>
                <a:sym typeface="+mn-ea"/>
              </a:rPr>
              <a:t>10 mV</a:t>
            </a:r>
            <a:r>
              <a:rPr lang="zh-CN" altLang="en-US" sz="2000">
                <a:latin typeface="仿宋_GB2312" charset="0"/>
                <a:cs typeface="仿宋_GB2312" charset="0"/>
                <a:sym typeface="+mn-ea"/>
              </a:rPr>
              <a:t>； </a:t>
            </a:r>
            <a:endParaRPr lang="zh-CN" altLang="en-US" sz="2000">
              <a:latin typeface="仿宋_GB2312" charset="0"/>
              <a:cs typeface="仿宋_GB2312" charset="0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000">
                <a:latin typeface="仿宋_GB2312" charset="0"/>
                <a:cs typeface="仿宋_GB2312" charset="0"/>
                <a:sym typeface="+mn-ea"/>
              </a:rPr>
              <a:t>             设定电压误差：</a:t>
            </a:r>
            <a:r>
              <a:rPr lang="en-US" altLang="zh-CN" sz="2000">
                <a:latin typeface="仿宋_GB2312" charset="0"/>
                <a:cs typeface="仿宋_GB2312" charset="0"/>
                <a:sym typeface="+mn-ea"/>
              </a:rPr>
              <a:t>±10 mV</a:t>
            </a:r>
            <a:r>
              <a:rPr lang="zh-CN" altLang="en-US" sz="2000">
                <a:latin typeface="仿宋_GB2312" charset="0"/>
                <a:cs typeface="仿宋_GB2312" charset="0"/>
                <a:sym typeface="+mn-ea"/>
              </a:rPr>
              <a:t>（电压</a:t>
            </a:r>
            <a:r>
              <a:rPr lang="en-US" altLang="zh-CN" sz="2000">
                <a:latin typeface="仿宋_GB2312" charset="0"/>
                <a:cs typeface="仿宋_GB2312" charset="0"/>
                <a:sym typeface="+mn-ea"/>
              </a:rPr>
              <a:t>70 V,</a:t>
            </a:r>
            <a:r>
              <a:rPr lang="zh-CN" altLang="en-US" sz="2000">
                <a:latin typeface="仿宋_GB2312" charset="0"/>
                <a:cs typeface="仿宋_GB2312" charset="0"/>
                <a:sym typeface="+mn-ea"/>
              </a:rPr>
              <a:t>无负载）；</a:t>
            </a:r>
            <a:endParaRPr lang="zh-CN" altLang="en-US" sz="2000">
              <a:latin typeface="仿宋_GB2312" charset="0"/>
              <a:cs typeface="仿宋_GB2312" charset="0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000">
                <a:latin typeface="仿宋_GB2312" charset="0"/>
                <a:cs typeface="仿宋_GB2312" charset="0"/>
                <a:sym typeface="+mn-ea"/>
              </a:rPr>
              <a:t>             电流监测误差：</a:t>
            </a:r>
            <a:r>
              <a:rPr lang="en-US" altLang="zh-CN" sz="2000">
                <a:latin typeface="仿宋_GB2312" charset="0"/>
                <a:cs typeface="仿宋_GB2312" charset="0"/>
                <a:sym typeface="+mn-ea"/>
              </a:rPr>
              <a:t>±0.05 mA</a:t>
            </a:r>
            <a:r>
              <a:rPr lang="zh-CN" altLang="en-US" sz="2000">
                <a:latin typeface="仿宋_GB2312" charset="0"/>
                <a:cs typeface="仿宋_GB2312" charset="0"/>
                <a:sym typeface="+mn-ea"/>
              </a:rPr>
              <a:t>（电压</a:t>
            </a:r>
            <a:r>
              <a:rPr lang="en-US" altLang="zh-CN" sz="2000">
                <a:latin typeface="仿宋_GB2312" charset="0"/>
                <a:cs typeface="仿宋_GB2312" charset="0"/>
                <a:sym typeface="+mn-ea"/>
              </a:rPr>
              <a:t>70 V,</a:t>
            </a:r>
            <a:r>
              <a:rPr lang="zh-CN" altLang="en-US" sz="2000">
                <a:latin typeface="仿宋_GB2312" charset="0"/>
                <a:cs typeface="仿宋_GB2312" charset="0"/>
                <a:sym typeface="+mn-ea"/>
              </a:rPr>
              <a:t>电流</a:t>
            </a:r>
            <a:r>
              <a:rPr lang="en-US" altLang="zh-CN" sz="2000">
                <a:latin typeface="仿宋_GB2312" charset="0"/>
                <a:cs typeface="仿宋_GB2312" charset="0"/>
                <a:sym typeface="+mn-ea"/>
              </a:rPr>
              <a:t>1.0 mA</a:t>
            </a:r>
            <a:r>
              <a:rPr lang="zh-CN" altLang="en-US" sz="2000">
                <a:latin typeface="仿宋_GB2312" charset="0"/>
                <a:cs typeface="仿宋_GB2312" charset="0"/>
                <a:sym typeface="+mn-ea"/>
              </a:rPr>
              <a:t>）。 </a:t>
            </a:r>
            <a:endParaRPr lang="zh-CN" altLang="en-US" sz="2000">
              <a:latin typeface="仿宋_GB2312" charset="0"/>
              <a:cs typeface="仿宋_GB2312" charset="0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000" b="1">
                <a:latin typeface="仿宋_GB2312" charset="0"/>
                <a:cs typeface="仿宋_GB2312" charset="0"/>
                <a:sym typeface="+mn-ea"/>
              </a:rPr>
              <a:t>（</a:t>
            </a:r>
            <a:r>
              <a:rPr lang="en-US" altLang="zh-CN" sz="2000" b="1">
                <a:latin typeface="仿宋_GB2312" charset="0"/>
                <a:cs typeface="仿宋_GB2312" charset="0"/>
                <a:sym typeface="+mn-ea"/>
              </a:rPr>
              <a:t>3</a:t>
            </a:r>
            <a:r>
              <a:rPr lang="zh-CN" altLang="en-US" sz="2000" b="1">
                <a:latin typeface="仿宋_GB2312" charset="0"/>
                <a:cs typeface="仿宋_GB2312" charset="0"/>
                <a:sym typeface="+mn-ea"/>
              </a:rPr>
              <a:t>）低噪声：</a:t>
            </a:r>
            <a:r>
              <a:rPr lang="zh-CN" altLang="en-US" sz="2000">
                <a:latin typeface="仿宋_GB2312" charset="0"/>
                <a:cs typeface="仿宋_GB2312" charset="0"/>
                <a:sym typeface="+mn-ea"/>
              </a:rPr>
              <a:t>输出电压纹波 </a:t>
            </a:r>
            <a:r>
              <a:rPr lang="en-US" altLang="zh-CN" sz="2000">
                <a:latin typeface="仿宋_GB2312" charset="0"/>
                <a:cs typeface="仿宋_GB2312" charset="0"/>
                <a:sym typeface="+mn-ea"/>
              </a:rPr>
              <a:t>&lt; 1 mVp-p</a:t>
            </a:r>
            <a:r>
              <a:rPr lang="zh-CN" altLang="en-US" sz="2000">
                <a:latin typeface="仿宋_GB2312" charset="0"/>
                <a:cs typeface="仿宋_GB2312" charset="0"/>
                <a:sym typeface="+mn-ea"/>
              </a:rPr>
              <a:t>；</a:t>
            </a:r>
            <a:endParaRPr lang="zh-CN" altLang="en-US" sz="2000">
              <a:latin typeface="仿宋_GB2312" charset="0"/>
              <a:cs typeface="仿宋_GB2312" charset="0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000">
                <a:latin typeface="仿宋_GB2312" charset="0"/>
                <a:cs typeface="仿宋_GB2312" charset="0"/>
                <a:sym typeface="+mn-ea"/>
              </a:rPr>
              <a:t>             温度稳定性好于</a:t>
            </a:r>
            <a:r>
              <a:rPr lang="en-US" altLang="zh-CN" sz="2000">
                <a:latin typeface="仿宋_GB2312" charset="0"/>
                <a:cs typeface="仿宋_GB2312" charset="0"/>
                <a:sym typeface="+mn-ea"/>
              </a:rPr>
              <a:t>±10 ppm/℃</a:t>
            </a:r>
            <a:r>
              <a:rPr lang="zh-CN" altLang="en-US" sz="2000">
                <a:latin typeface="仿宋_GB2312" charset="0"/>
                <a:cs typeface="仿宋_GB2312" charset="0"/>
                <a:sym typeface="+mn-ea"/>
              </a:rPr>
              <a:t>。</a:t>
            </a:r>
            <a:endParaRPr lang="zh-CN" altLang="en-US" sz="2000">
              <a:latin typeface="仿宋_GB2312" charset="0"/>
              <a:cs typeface="仿宋_GB2312" charset="0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000" b="1">
                <a:latin typeface="仿宋_GB2312" charset="0"/>
                <a:cs typeface="仿宋_GB2312" charset="0"/>
                <a:sym typeface="+mn-ea"/>
              </a:rPr>
              <a:t>（</a:t>
            </a:r>
            <a:r>
              <a:rPr lang="en-US" altLang="zh-CN" sz="2000" b="1">
                <a:latin typeface="仿宋_GB2312" charset="0"/>
                <a:cs typeface="仿宋_GB2312" charset="0"/>
                <a:sym typeface="+mn-ea"/>
              </a:rPr>
              <a:t>4</a:t>
            </a:r>
            <a:r>
              <a:rPr lang="zh-CN" altLang="en-US" sz="2000" b="1">
                <a:latin typeface="仿宋_GB2312" charset="0"/>
                <a:cs typeface="仿宋_GB2312" charset="0"/>
                <a:sym typeface="+mn-ea"/>
              </a:rPr>
              <a:t>）温度反馈</a:t>
            </a:r>
            <a:r>
              <a:rPr lang="zh-CN" altLang="en-US" sz="2000">
                <a:latin typeface="仿宋_GB2312" charset="0"/>
                <a:cs typeface="仿宋_GB2312" charset="0"/>
                <a:sym typeface="+mn-ea"/>
              </a:rPr>
              <a:t>：前置放大器可以实现快速电流放大（</a:t>
            </a:r>
            <a:r>
              <a:rPr lang="en-US" altLang="zh-CN" sz="2000">
                <a:latin typeface="仿宋_GB2312" charset="0"/>
                <a:cs typeface="仿宋_GB2312" charset="0"/>
                <a:sym typeface="+mn-ea"/>
              </a:rPr>
              <a:t>×20</a:t>
            </a:r>
            <a:r>
              <a:rPr lang="zh-CN" altLang="en-US" sz="2000">
                <a:latin typeface="仿宋_GB2312" charset="0"/>
                <a:cs typeface="仿宋_GB2312" charset="0"/>
                <a:sym typeface="+mn-ea"/>
              </a:rPr>
              <a:t>或者</a:t>
            </a:r>
            <a:r>
              <a:rPr lang="en-US" altLang="zh-CN" sz="2000">
                <a:latin typeface="仿宋_GB2312" charset="0"/>
                <a:cs typeface="仿宋_GB2312" charset="0"/>
                <a:sym typeface="+mn-ea"/>
              </a:rPr>
              <a:t>×1</a:t>
            </a:r>
            <a:r>
              <a:rPr lang="zh-CN" altLang="en-US" sz="2000">
                <a:latin typeface="仿宋_GB2312" charset="0"/>
                <a:cs typeface="仿宋_GB2312" charset="0"/>
                <a:sym typeface="+mn-ea"/>
              </a:rPr>
              <a:t>可选）；</a:t>
            </a:r>
            <a:endParaRPr lang="zh-CN" altLang="en-US" sz="2000">
              <a:latin typeface="仿宋_GB2312" charset="0"/>
              <a:cs typeface="仿宋_GB2312" charset="0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000">
                <a:latin typeface="仿宋_GB2312" charset="0"/>
                <a:cs typeface="仿宋_GB2312" charset="0"/>
                <a:sym typeface="+mn-ea"/>
              </a:rPr>
              <a:t>   电压</a:t>
            </a:r>
            <a:r>
              <a:rPr lang="en-US" altLang="zh-CN" sz="2000">
                <a:latin typeface="仿宋_GB2312" charset="0"/>
                <a:cs typeface="仿宋_GB2312" charset="0"/>
                <a:sym typeface="+mn-ea"/>
              </a:rPr>
              <a:t>~</a:t>
            </a:r>
            <a:r>
              <a:rPr lang="zh-CN" altLang="en-US" sz="2000">
                <a:latin typeface="仿宋_GB2312" charset="0"/>
                <a:cs typeface="仿宋_GB2312" charset="0"/>
                <a:sym typeface="+mn-ea"/>
              </a:rPr>
              <a:t>温度反馈功能可以实现反馈参数可调，温度探测精度好于</a:t>
            </a:r>
            <a:r>
              <a:rPr lang="en-US" altLang="zh-CN" sz="2000">
                <a:latin typeface="仿宋_GB2312" charset="0"/>
                <a:cs typeface="仿宋_GB2312" charset="0"/>
                <a:sym typeface="+mn-ea"/>
              </a:rPr>
              <a:t>0.5 ℃</a:t>
            </a:r>
            <a:r>
              <a:rPr lang="zh-CN" altLang="en-US" sz="2000">
                <a:latin typeface="仿宋_GB2312" charset="0"/>
                <a:cs typeface="仿宋_GB2312" charset="0"/>
                <a:sym typeface="+mn-ea"/>
              </a:rPr>
              <a:t>。 </a:t>
            </a:r>
            <a:endParaRPr lang="zh-CN" altLang="en-US" sz="2000">
              <a:latin typeface="仿宋_GB2312" charset="0"/>
              <a:cs typeface="仿宋_GB2312" charset="0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000" b="1">
                <a:latin typeface="仿宋_GB2312" charset="0"/>
                <a:cs typeface="仿宋_GB2312" charset="0"/>
                <a:sym typeface="+mn-ea"/>
              </a:rPr>
              <a:t>（</a:t>
            </a:r>
            <a:r>
              <a:rPr lang="en-US" altLang="zh-CN" sz="2000" b="1">
                <a:latin typeface="仿宋_GB2312" charset="0"/>
                <a:cs typeface="仿宋_GB2312" charset="0"/>
                <a:sym typeface="+mn-ea"/>
              </a:rPr>
              <a:t>5</a:t>
            </a:r>
            <a:r>
              <a:rPr lang="zh-CN" altLang="en-US" sz="2000" b="1">
                <a:latin typeface="仿宋_GB2312" charset="0"/>
                <a:cs typeface="仿宋_GB2312" charset="0"/>
                <a:sym typeface="+mn-ea"/>
              </a:rPr>
              <a:t>）可编程：</a:t>
            </a:r>
            <a:r>
              <a:rPr lang="zh-CN" altLang="en-US" sz="2000">
                <a:latin typeface="仿宋_GB2312" charset="0"/>
                <a:cs typeface="仿宋_GB2312" charset="0"/>
                <a:sym typeface="+mn-ea"/>
              </a:rPr>
              <a:t>该控制实现多路</a:t>
            </a:r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SiPM</a:t>
            </a:r>
            <a:r>
              <a:rPr lang="zh-CN" altLang="en-US" sz="2000">
                <a:latin typeface="仿宋_GB2312" charset="0"/>
                <a:cs typeface="仿宋_GB2312" charset="0"/>
                <a:sym typeface="+mn-ea"/>
              </a:rPr>
              <a:t>驱动电路的可编程逻辑控制。</a:t>
            </a:r>
            <a:endParaRPr lang="en-US" altLang="zh-CN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页脚占位符 1"/>
          <p:cNvSpPr>
            <a:spLocks noGrp="1"/>
          </p:cNvSpPr>
          <p:nvPr/>
        </p:nvSpPr>
        <p:spPr>
          <a:xfrm>
            <a:off x="8783320" y="6574155"/>
            <a:ext cx="448310" cy="21272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lvl="5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lvl="6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lvl="7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lvl="8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lvl="0" fontAlgn="base"/>
            <a:r>
              <a:rPr lang="en-US" altLang="zh-CN" strike="noStrike" noProof="1">
                <a:latin typeface="Arial" panose="020B0604020202020204" pitchFamily="34" charset="0"/>
              </a:rPr>
              <a:t>5</a:t>
            </a:r>
            <a:endParaRPr lang="en-US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302" name="Rectangle 4"/>
          <p:cNvSpPr/>
          <p:nvPr/>
        </p:nvSpPr>
        <p:spPr>
          <a:xfrm>
            <a:off x="0" y="0"/>
            <a:ext cx="9144000" cy="7810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 wrap="none" anchor="ctr" anchorCtr="1"/>
          <a:p>
            <a:pPr marL="342900" indent="-342900" algn="l">
              <a:buClr>
                <a:srgbClr val="00FF99"/>
              </a:buClr>
              <a:buFont typeface="Wingdings" panose="05000000000000000000" pitchFamily="2" charset="2"/>
              <a:buChar char="Ø"/>
            </a:pPr>
            <a:r>
              <a:rPr lang="en-US" altLang="zh-CN" sz="2400" b="1" dirty="0">
                <a:solidFill>
                  <a:srgbClr val="0000FF"/>
                </a:solidFill>
                <a:latin typeface="宋体" panose="02010600030101010101" pitchFamily="2" charset="-122"/>
                <a:sym typeface="+mn-ea"/>
              </a:rPr>
              <a:t>2.2 </a:t>
            </a: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  <a:sym typeface="+mn-ea"/>
              </a:rPr>
              <a:t>电子学硬件设计方案</a:t>
            </a:r>
            <a:endParaRPr lang="zh-CN" altLang="en-US" sz="2400" b="1" dirty="0">
              <a:solidFill>
                <a:srgbClr val="0000FF"/>
              </a:solidFill>
              <a:latin typeface="宋体" panose="02010600030101010101" pitchFamily="2" charset="-122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31800" y="4647565"/>
            <a:ext cx="8131175" cy="20148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defTabSz="685165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b="1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（</a:t>
            </a:r>
            <a:r>
              <a:rPr lang="en-US" altLang="zh-CN" sz="2000" b="1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1</a:t>
            </a:r>
            <a:r>
              <a:rPr lang="zh-CN" altLang="en-US" sz="2000" b="1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）高精度（温度反馈）：</a:t>
            </a:r>
            <a:r>
              <a:rPr lang="zh-CN" altLang="en-US" sz="2000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温度检测电路实时反馈温度及增益的变化，有效减少由于温度影响造成的增益变化。</a:t>
            </a:r>
            <a:endParaRPr lang="en-US" altLang="zh-CN" sz="2000" b="1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defTabSz="685165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b="1">
                <a:latin typeface="仿宋_GB2312" charset="0"/>
                <a:cs typeface="仿宋_GB2312" charset="0"/>
                <a:sym typeface="+mn-ea"/>
              </a:rPr>
              <a:t>（</a:t>
            </a:r>
            <a:r>
              <a:rPr lang="en-US" altLang="zh-CN" sz="2000" b="1">
                <a:latin typeface="仿宋_GB2312" charset="0"/>
                <a:cs typeface="仿宋_GB2312" charset="0"/>
                <a:sym typeface="+mn-ea"/>
              </a:rPr>
              <a:t>2</a:t>
            </a:r>
            <a:r>
              <a:rPr lang="zh-CN" altLang="en-US" sz="2000" b="1">
                <a:latin typeface="仿宋_GB2312" charset="0"/>
                <a:cs typeface="仿宋_GB2312" charset="0"/>
                <a:sym typeface="+mn-ea"/>
              </a:rPr>
              <a:t>）</a:t>
            </a:r>
            <a:r>
              <a:rPr lang="zh-CN" altLang="en-US" sz="2000" b="1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低噪声：</a:t>
            </a:r>
            <a:r>
              <a:rPr lang="zh-CN" altLang="en-US" sz="2000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滤波电路滤除电压纹波，有效减少电压噪声的影响；</a:t>
            </a:r>
            <a:endParaRPr lang="zh-CN" altLang="en-US" sz="2000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defTabSz="685165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b="1">
                <a:latin typeface="仿宋_GB2312" charset="0"/>
                <a:cs typeface="仿宋_GB2312" charset="0"/>
                <a:sym typeface="+mn-ea"/>
              </a:rPr>
              <a:t>（</a:t>
            </a:r>
            <a:r>
              <a:rPr lang="en-US" altLang="zh-CN" sz="2000" b="1">
                <a:latin typeface="仿宋_GB2312" charset="0"/>
                <a:cs typeface="仿宋_GB2312" charset="0"/>
                <a:sym typeface="+mn-ea"/>
              </a:rPr>
              <a:t>3</a:t>
            </a:r>
            <a:r>
              <a:rPr lang="zh-CN" altLang="en-US" sz="2000" b="1">
                <a:latin typeface="仿宋_GB2312" charset="0"/>
                <a:cs typeface="仿宋_GB2312" charset="0"/>
                <a:sym typeface="+mn-ea"/>
              </a:rPr>
              <a:t>）</a:t>
            </a:r>
            <a:r>
              <a:rPr lang="zh-CN" altLang="en-US" sz="200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多路</a:t>
            </a:r>
            <a:r>
              <a:rPr lang="zh-CN" altLang="en-US" sz="2000" b="1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集成：</a:t>
            </a:r>
            <a:r>
              <a:rPr lang="zh-CN" altLang="en-US" sz="2000" dirty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多路软件编程可调，配合上位机实现</a:t>
            </a:r>
            <a:r>
              <a:rPr lang="zh-CN" altLang="en-US" sz="2000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自动扫描测试。</a:t>
            </a:r>
            <a:endParaRPr lang="zh-CN" altLang="en-US" sz="2000" dirty="0" smtClean="0"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  <a:p>
            <a:pPr defTabSz="685165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b="1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（</a:t>
            </a:r>
            <a:r>
              <a:rPr lang="en-US" altLang="zh-CN" sz="2000" b="1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4</a:t>
            </a:r>
            <a:r>
              <a:rPr lang="zh-CN" altLang="en-US" sz="2000" b="1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）</a:t>
            </a:r>
            <a:r>
              <a:rPr lang="en-US" altLang="zh-CN" sz="2000" b="1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RJ45</a:t>
            </a:r>
            <a:r>
              <a:rPr lang="zh-CN" altLang="en-US" sz="2000" b="1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接口：</a:t>
            </a:r>
            <a:r>
              <a:rPr lang="zh-CN" altLang="en-US" sz="2000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方便快捷。</a:t>
            </a:r>
            <a:endParaRPr lang="zh-CN" altLang="en-US" sz="2000" dirty="0" smtClean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8783320" y="6574155"/>
            <a:ext cx="448310" cy="212725"/>
          </a:xfrm>
        </p:spPr>
        <p:txBody>
          <a:bodyPr/>
          <a:p>
            <a:pPr lvl="0" fontAlgn="base"/>
            <a:r>
              <a:rPr lang="en-US" altLang="zh-CN" strike="noStrike" noProof="1">
                <a:latin typeface="Arial" panose="020B0604020202020204" pitchFamily="34" charset="0"/>
              </a:rPr>
              <a:t>6</a:t>
            </a:r>
            <a:endParaRPr lang="en-US" altLang="zh-CN" strike="noStrike" noProof="1">
              <a:latin typeface="Arial" panose="020B0604020202020204" pitchFamily="34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318260" y="1031240"/>
            <a:ext cx="6252210" cy="3458845"/>
            <a:chOff x="3619" y="2023"/>
            <a:chExt cx="7588" cy="4032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9" y="2023"/>
              <a:ext cx="7589" cy="4033"/>
            </a:xfrm>
            <a:prstGeom prst="rect">
              <a:avLst/>
            </a:prstGeom>
          </p:spPr>
        </p:pic>
        <p:cxnSp>
          <p:nvCxnSpPr>
            <p:cNvPr id="2" name="直接箭头连接符 1"/>
            <p:cNvCxnSpPr/>
            <p:nvPr/>
          </p:nvCxnSpPr>
          <p:spPr>
            <a:xfrm flipH="1">
              <a:off x="9241" y="4039"/>
              <a:ext cx="454" cy="0"/>
            </a:xfrm>
            <a:prstGeom prst="straightConnector1">
              <a:avLst/>
            </a:prstGeom>
            <a:ln>
              <a:solidFill>
                <a:schemeClr val="accent1">
                  <a:lumMod val="50000"/>
                </a:schemeClr>
              </a:solidFill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3081</Words>
  <Application>WPS 演示</Application>
  <PresentationFormat/>
  <Paragraphs>475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19</vt:i4>
      </vt:variant>
    </vt:vector>
  </HeadingPairs>
  <TitlesOfParts>
    <vt:vector size="35" baseType="lpstr">
      <vt:lpstr>Arial</vt:lpstr>
      <vt:lpstr>宋体</vt:lpstr>
      <vt:lpstr>Wingdings</vt:lpstr>
      <vt:lpstr>Times New Roman</vt:lpstr>
      <vt:lpstr>黑体</vt:lpstr>
      <vt:lpstr>华文楷体</vt:lpstr>
      <vt:lpstr>Helvetica</vt:lpstr>
      <vt:lpstr>Calibri</vt:lpstr>
      <vt:lpstr>Arial</vt:lpstr>
      <vt:lpstr>微软雅黑</vt:lpstr>
      <vt:lpstr>华文仿宋</vt:lpstr>
      <vt:lpstr>仿宋_GB2312</vt:lpstr>
      <vt:lpstr>Arial Unicode MS</vt:lpstr>
      <vt:lpstr>仿宋</vt:lpstr>
      <vt:lpstr>默认设计模板</vt:lpstr>
      <vt:lpstr>1_默认设计模板</vt:lpstr>
      <vt:lpstr>SiPM低压电源驱动板研制</vt:lpstr>
      <vt:lpstr>提纲</vt:lpstr>
      <vt:lpstr>PowerPoint 演示文稿</vt:lpstr>
      <vt:lpstr>PowerPoint 演示文稿</vt:lpstr>
      <vt:lpstr>PowerPoint 演示文稿</vt:lpstr>
      <vt:lpstr>PowerPoint 演示文稿</vt:lpstr>
      <vt:lpstr>提纲</vt:lpstr>
      <vt:lpstr>PowerPoint 演示文稿</vt:lpstr>
      <vt:lpstr>PowerPoint 演示文稿</vt:lpstr>
      <vt:lpstr>PowerPoint 演示文稿</vt:lpstr>
      <vt:lpstr>提纲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提纲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TTS的示波器对比测试</dc:title>
  <dc:creator>Administrator</dc:creator>
  <cp:lastModifiedBy>Administrator</cp:lastModifiedBy>
  <cp:revision>152</cp:revision>
  <dcterms:created xsi:type="dcterms:W3CDTF">2018-10-10T02:12:00Z</dcterms:created>
  <dcterms:modified xsi:type="dcterms:W3CDTF">2018-10-19T01:40:31Z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2052-10.1.0.7520</vt:lpwstr>
  </property>
</Properties>
</file>