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8"/>
  </p:notesMasterIdLst>
  <p:handoutMasterIdLst>
    <p:handoutMasterId r:id="rId19"/>
  </p:handoutMasterIdLst>
  <p:sldIdLst>
    <p:sldId id="614" r:id="rId2"/>
    <p:sldId id="601" r:id="rId3"/>
    <p:sldId id="645" r:id="rId4"/>
    <p:sldId id="643" r:id="rId5"/>
    <p:sldId id="617" r:id="rId6"/>
    <p:sldId id="651" r:id="rId7"/>
    <p:sldId id="650" r:id="rId8"/>
    <p:sldId id="644" r:id="rId9"/>
    <p:sldId id="655" r:id="rId10"/>
    <p:sldId id="646" r:id="rId11"/>
    <p:sldId id="656" r:id="rId12"/>
    <p:sldId id="652" r:id="rId13"/>
    <p:sldId id="648" r:id="rId14"/>
    <p:sldId id="654" r:id="rId15"/>
    <p:sldId id="649" r:id="rId16"/>
    <p:sldId id="653" r:id="rId17"/>
  </p:sldIdLst>
  <p:sldSz cx="9144000" cy="6858000" type="screen4x3"/>
  <p:notesSz cx="6735763" cy="9799638"/>
  <p:defaultTextStyle>
    <a:defPPr>
      <a:defRPr lang="zh-CN"/>
    </a:defPPr>
    <a:lvl1pPr algn="l" rtl="0" eaLnBrk="0" fontAlgn="base" hangingPunct="0">
      <a:spcBef>
        <a:spcPct val="0"/>
      </a:spcBef>
      <a:spcAft>
        <a:spcPct val="0"/>
      </a:spcAft>
      <a:defRPr sz="2200" b="1" kern="1200">
        <a:solidFill>
          <a:srgbClr val="7030A0"/>
        </a:solidFill>
        <a:latin typeface="Arial" charset="0"/>
        <a:ea typeface="宋体" pitchFamily="2" charset="-122"/>
        <a:cs typeface="+mn-cs"/>
      </a:defRPr>
    </a:lvl1pPr>
    <a:lvl2pPr marL="457200" algn="l" rtl="0" eaLnBrk="0" fontAlgn="base" hangingPunct="0">
      <a:spcBef>
        <a:spcPct val="0"/>
      </a:spcBef>
      <a:spcAft>
        <a:spcPct val="0"/>
      </a:spcAft>
      <a:defRPr sz="2200" b="1" kern="1200">
        <a:solidFill>
          <a:srgbClr val="7030A0"/>
        </a:solidFill>
        <a:latin typeface="Arial" charset="0"/>
        <a:ea typeface="宋体" pitchFamily="2" charset="-122"/>
        <a:cs typeface="+mn-cs"/>
      </a:defRPr>
    </a:lvl2pPr>
    <a:lvl3pPr marL="914400" algn="l" rtl="0" eaLnBrk="0" fontAlgn="base" hangingPunct="0">
      <a:spcBef>
        <a:spcPct val="0"/>
      </a:spcBef>
      <a:spcAft>
        <a:spcPct val="0"/>
      </a:spcAft>
      <a:defRPr sz="2200" b="1" kern="1200">
        <a:solidFill>
          <a:srgbClr val="7030A0"/>
        </a:solidFill>
        <a:latin typeface="Arial" charset="0"/>
        <a:ea typeface="宋体" pitchFamily="2" charset="-122"/>
        <a:cs typeface="+mn-cs"/>
      </a:defRPr>
    </a:lvl3pPr>
    <a:lvl4pPr marL="1371600" algn="l" rtl="0" eaLnBrk="0" fontAlgn="base" hangingPunct="0">
      <a:spcBef>
        <a:spcPct val="0"/>
      </a:spcBef>
      <a:spcAft>
        <a:spcPct val="0"/>
      </a:spcAft>
      <a:defRPr sz="2200" b="1" kern="1200">
        <a:solidFill>
          <a:srgbClr val="7030A0"/>
        </a:solidFill>
        <a:latin typeface="Arial" charset="0"/>
        <a:ea typeface="宋体" pitchFamily="2" charset="-122"/>
        <a:cs typeface="+mn-cs"/>
      </a:defRPr>
    </a:lvl4pPr>
    <a:lvl5pPr marL="1828800" algn="l" rtl="0" eaLnBrk="0" fontAlgn="base" hangingPunct="0">
      <a:spcBef>
        <a:spcPct val="0"/>
      </a:spcBef>
      <a:spcAft>
        <a:spcPct val="0"/>
      </a:spcAft>
      <a:defRPr sz="2200" b="1" kern="1200">
        <a:solidFill>
          <a:srgbClr val="7030A0"/>
        </a:solidFill>
        <a:latin typeface="Arial" charset="0"/>
        <a:ea typeface="宋体" pitchFamily="2" charset="-122"/>
        <a:cs typeface="+mn-cs"/>
      </a:defRPr>
    </a:lvl5pPr>
    <a:lvl6pPr marL="2286000" algn="l" defTabSz="914400" rtl="0" eaLnBrk="1" latinLnBrk="0" hangingPunct="1">
      <a:defRPr sz="2200" b="1" kern="1200">
        <a:solidFill>
          <a:srgbClr val="7030A0"/>
        </a:solidFill>
        <a:latin typeface="Arial" charset="0"/>
        <a:ea typeface="宋体" pitchFamily="2" charset="-122"/>
        <a:cs typeface="+mn-cs"/>
      </a:defRPr>
    </a:lvl6pPr>
    <a:lvl7pPr marL="2743200" algn="l" defTabSz="914400" rtl="0" eaLnBrk="1" latinLnBrk="0" hangingPunct="1">
      <a:defRPr sz="2200" b="1" kern="1200">
        <a:solidFill>
          <a:srgbClr val="7030A0"/>
        </a:solidFill>
        <a:latin typeface="Arial" charset="0"/>
        <a:ea typeface="宋体" pitchFamily="2" charset="-122"/>
        <a:cs typeface="+mn-cs"/>
      </a:defRPr>
    </a:lvl7pPr>
    <a:lvl8pPr marL="3200400" algn="l" defTabSz="914400" rtl="0" eaLnBrk="1" latinLnBrk="0" hangingPunct="1">
      <a:defRPr sz="2200" b="1" kern="1200">
        <a:solidFill>
          <a:srgbClr val="7030A0"/>
        </a:solidFill>
        <a:latin typeface="Arial" charset="0"/>
        <a:ea typeface="宋体" pitchFamily="2" charset="-122"/>
        <a:cs typeface="+mn-cs"/>
      </a:defRPr>
    </a:lvl8pPr>
    <a:lvl9pPr marL="3657600" algn="l" defTabSz="914400" rtl="0" eaLnBrk="1" latinLnBrk="0" hangingPunct="1">
      <a:defRPr sz="2200" b="1" kern="1200">
        <a:solidFill>
          <a:srgbClr val="7030A0"/>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BAA"/>
    <a:srgbClr val="000714"/>
    <a:srgbClr val="0033CC"/>
    <a:srgbClr val="A819B7"/>
    <a:srgbClr val="00FFFF"/>
    <a:srgbClr val="277EA9"/>
    <a:srgbClr val="4A0EC2"/>
    <a:srgbClr val="0066FF"/>
    <a:srgbClr val="0000FF"/>
    <a:srgbClr val="2A3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7" autoAdjust="0"/>
    <p:restoredTop sz="91689" autoAdjust="0"/>
  </p:normalViewPr>
  <p:slideViewPr>
    <p:cSldViewPr>
      <p:cViewPr varScale="1">
        <p:scale>
          <a:sx n="79" d="100"/>
          <a:sy n="79" d="100"/>
        </p:scale>
        <p:origin x="-3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166" y="-84"/>
      </p:cViewPr>
      <p:guideLst>
        <p:guide orient="horz" pos="3086"/>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414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4" name="Rectangle 4"/>
          <p:cNvSpPr>
            <a:spLocks noGrp="1" noRot="1" noChangeAspect="1" noChangeArrowheads="1" noTextEdit="1"/>
          </p:cNvSpPr>
          <p:nvPr>
            <p:ph type="sldImg" idx="2"/>
          </p:nvPr>
        </p:nvSpPr>
        <p:spPr bwMode="auto">
          <a:xfrm>
            <a:off x="917575" y="735013"/>
            <a:ext cx="4900613" cy="3675062"/>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73100" y="4654550"/>
            <a:ext cx="5389563" cy="4410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Tree>
    <p:extLst>
      <p:ext uri="{BB962C8B-B14F-4D97-AF65-F5344CB8AC3E}">
        <p14:creationId xmlns:p14="http://schemas.microsoft.com/office/powerpoint/2010/main" val="3495689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917575" y="735013"/>
            <a:ext cx="4900613" cy="3675062"/>
          </a:xfrm>
          <a:ln/>
        </p:spPr>
      </p:sp>
      <p:sp>
        <p:nvSpPr>
          <p:cNvPr id="41987" name="备注占位符 2"/>
          <p:cNvSpPr>
            <a:spLocks noGrp="1"/>
          </p:cNvSpPr>
          <p:nvPr>
            <p:ph type="body" idx="1"/>
          </p:nvPr>
        </p:nvSpPr>
        <p:spPr>
          <a:noFill/>
          <a:ln/>
        </p:spPr>
        <p:txBody>
          <a:bodyPr/>
          <a:lstStyle/>
          <a:p>
            <a:endParaRPr lang="zh-CN" altLang="en-US" dirty="0" smtClean="0">
              <a:latin typeface="Arial" pitchFamily="34" charset="0"/>
            </a:endParaRPr>
          </a:p>
        </p:txBody>
      </p:sp>
      <p:sp>
        <p:nvSpPr>
          <p:cNvPr id="41988" name="灯片编号占位符 3"/>
          <p:cNvSpPr>
            <a:spLocks noGrp="1"/>
          </p:cNvSpPr>
          <p:nvPr>
            <p:ph type="sldNum" sz="quarter" idx="5"/>
          </p:nvPr>
        </p:nvSpPr>
        <p:spPr>
          <a:xfrm>
            <a:off x="3815373" y="9307955"/>
            <a:ext cx="2918831" cy="489982"/>
          </a:xfrm>
          <a:prstGeom prst="rect">
            <a:avLst/>
          </a:prstGeom>
          <a:noFill/>
        </p:spPr>
        <p:txBody>
          <a:bodyPr/>
          <a:lstStyle/>
          <a:p>
            <a:fld id="{244ECF7B-C817-4181-9B44-3E61879104AE}" type="slidenum">
              <a:rPr lang="en-US" altLang="zh-CN" smtClean="0">
                <a:latin typeface="Arial" pitchFamily="34" charset="0"/>
              </a:rPr>
              <a:pPr/>
              <a:t>1</a:t>
            </a:fld>
            <a:endParaRPr lang="en-US" altLang="zh-CN"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17575" y="735013"/>
            <a:ext cx="4900613" cy="3675062"/>
          </a:xfrm>
          <a:ln/>
        </p:spPr>
      </p:sp>
      <p:sp>
        <p:nvSpPr>
          <p:cNvPr id="68611" name="Rectangle 3"/>
          <p:cNvSpPr>
            <a:spLocks noGrp="1" noChangeArrowheads="1"/>
          </p:cNvSpPr>
          <p:nvPr>
            <p:ph type="body" idx="1"/>
          </p:nvPr>
        </p:nvSpPr>
        <p:spPr>
          <a:noFill/>
          <a:ln/>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17575" y="735013"/>
            <a:ext cx="4900613" cy="3675062"/>
          </a:xfrm>
          <a:ln/>
        </p:spPr>
      </p:sp>
      <p:sp>
        <p:nvSpPr>
          <p:cNvPr id="68611" name="Rectangle 3"/>
          <p:cNvSpPr>
            <a:spLocks noGrp="1" noChangeArrowheads="1"/>
          </p:cNvSpPr>
          <p:nvPr>
            <p:ph type="body" idx="1"/>
          </p:nvPr>
        </p:nvSpPr>
        <p:spPr>
          <a:noFill/>
          <a:ln/>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17575" y="735013"/>
            <a:ext cx="4900613" cy="3675062"/>
          </a:xfrm>
          <a:ln/>
        </p:spPr>
      </p:sp>
      <p:sp>
        <p:nvSpPr>
          <p:cNvPr id="68611" name="Rectangle 3"/>
          <p:cNvSpPr>
            <a:spLocks noGrp="1" noChangeArrowheads="1"/>
          </p:cNvSpPr>
          <p:nvPr>
            <p:ph type="body" idx="1"/>
          </p:nvPr>
        </p:nvSpPr>
        <p:spPr>
          <a:noFill/>
          <a:ln/>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17575" y="735013"/>
            <a:ext cx="4900613" cy="3675062"/>
          </a:xfrm>
          <a:ln/>
        </p:spPr>
      </p:sp>
      <p:sp>
        <p:nvSpPr>
          <p:cNvPr id="25603" name="Rectangle 3"/>
          <p:cNvSpPr>
            <a:spLocks noGrp="1" noChangeArrowheads="1"/>
          </p:cNvSpPr>
          <p:nvPr>
            <p:ph type="body" idx="1"/>
          </p:nvPr>
        </p:nvSpPr>
        <p:spPr>
          <a:noFill/>
          <a:ln/>
        </p:spPr>
        <p:txBody>
          <a:bodyPr/>
          <a:lstStyle/>
          <a:p>
            <a:endParaRPr lang="zh-CN" altLang="en-US" dirty="0"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17575" y="735013"/>
            <a:ext cx="4900613" cy="3675062"/>
          </a:xfrm>
          <a:ln/>
        </p:spPr>
      </p:sp>
      <p:sp>
        <p:nvSpPr>
          <p:cNvPr id="68611" name="Rectangle 3"/>
          <p:cNvSpPr>
            <a:spLocks noGrp="1" noChangeArrowheads="1"/>
          </p:cNvSpPr>
          <p:nvPr>
            <p:ph type="body" idx="1"/>
          </p:nvPr>
        </p:nvSpPr>
        <p:spPr>
          <a:noFill/>
          <a:ln/>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17575" y="735013"/>
            <a:ext cx="4900613" cy="3675062"/>
          </a:xfrm>
          <a:ln/>
        </p:spPr>
      </p:sp>
      <p:sp>
        <p:nvSpPr>
          <p:cNvPr id="68611" name="Rectangle 3"/>
          <p:cNvSpPr>
            <a:spLocks noGrp="1" noChangeArrowheads="1"/>
          </p:cNvSpPr>
          <p:nvPr>
            <p:ph type="body" idx="1"/>
          </p:nvPr>
        </p:nvSpPr>
        <p:spPr>
          <a:noFill/>
          <a:ln/>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17575" y="735013"/>
            <a:ext cx="4900613" cy="3675062"/>
          </a:xfrm>
          <a:ln/>
        </p:spPr>
      </p:sp>
      <p:sp>
        <p:nvSpPr>
          <p:cNvPr id="68611" name="Rectangle 3"/>
          <p:cNvSpPr>
            <a:spLocks noGrp="1" noChangeArrowheads="1"/>
          </p:cNvSpPr>
          <p:nvPr>
            <p:ph type="body" idx="1"/>
          </p:nvPr>
        </p:nvSpPr>
        <p:spPr>
          <a:noFill/>
          <a:ln/>
        </p:spPr>
        <p:txBody>
          <a:bodyPr/>
          <a:lstStyle/>
          <a:p>
            <a:endParaRPr lang="zh-CN" alt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0903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17575" y="735013"/>
            <a:ext cx="4900613" cy="3675062"/>
          </a:xfrm>
          <a:ln/>
        </p:spPr>
      </p:sp>
      <p:sp>
        <p:nvSpPr>
          <p:cNvPr id="68611" name="Rectangle 3"/>
          <p:cNvSpPr>
            <a:spLocks noGrp="1" noChangeArrowheads="1"/>
          </p:cNvSpPr>
          <p:nvPr>
            <p:ph type="body" idx="1"/>
          </p:nvPr>
        </p:nvSpPr>
        <p:spPr>
          <a:noFill/>
          <a:ln/>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17575" y="735013"/>
            <a:ext cx="4900613" cy="3675062"/>
          </a:xfrm>
          <a:ln/>
        </p:spPr>
      </p:sp>
      <p:sp>
        <p:nvSpPr>
          <p:cNvPr id="68611" name="Rectangle 3"/>
          <p:cNvSpPr>
            <a:spLocks noGrp="1" noChangeArrowheads="1"/>
          </p:cNvSpPr>
          <p:nvPr>
            <p:ph type="body" idx="1"/>
          </p:nvPr>
        </p:nvSpPr>
        <p:spPr>
          <a:noFill/>
          <a:ln/>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17575" y="735013"/>
            <a:ext cx="4900613" cy="3675062"/>
          </a:xfrm>
          <a:ln/>
        </p:spPr>
      </p:sp>
      <p:sp>
        <p:nvSpPr>
          <p:cNvPr id="68611" name="Rectangle 3"/>
          <p:cNvSpPr>
            <a:spLocks noGrp="1" noChangeArrowheads="1"/>
          </p:cNvSpPr>
          <p:nvPr>
            <p:ph type="body" idx="1"/>
          </p:nvPr>
        </p:nvSpPr>
        <p:spPr>
          <a:noFill/>
          <a:ln/>
        </p:spPr>
        <p:txBody>
          <a:bodyPr/>
          <a:lstStyle/>
          <a:p>
            <a:r>
              <a:rPr lang="zh-CN" altLang="en-US" sz="1200" dirty="0" smtClean="0">
                <a:latin typeface="楷体" pitchFamily="49" charset="-122"/>
                <a:ea typeface="楷体" pitchFamily="49" charset="-122"/>
              </a:rPr>
              <a:t>噪声来源：内部热生载流子触发雪崩产生脉冲、光学串扰，噪声的来源主要是</a:t>
            </a:r>
            <a:r>
              <a:rPr lang="en-US" altLang="zh-CN" sz="1200" dirty="0" smtClean="0">
                <a:latin typeface="楷体" pitchFamily="49" charset="-122"/>
                <a:ea typeface="楷体" pitchFamily="49" charset="-122"/>
              </a:rPr>
              <a:t>SIPM</a:t>
            </a:r>
            <a:r>
              <a:rPr lang="zh-CN" altLang="en-US" sz="1200" dirty="0" smtClean="0">
                <a:latin typeface="楷体" pitchFamily="49" charset="-122"/>
                <a:ea typeface="楷体" pitchFamily="49" charset="-122"/>
              </a:rPr>
              <a:t>的暗电流和暗计数，主要有三部分组成：一是表面漏电流，二是耗尽区内的缺陷和陷阱等效应引起的产生电流， 三是中性区少子扩散到耗尽区的扩散电流。 </a:t>
            </a:r>
          </a:p>
          <a:p>
            <a:endParaRPr lang="zh-CN" altLang="en-US" sz="1200" dirty="0" smtClean="0">
              <a:latin typeface="楷体" pitchFamily="49" charset="-122"/>
              <a:ea typeface="楷体" pitchFamily="49" charset="-122"/>
            </a:endParaRPr>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CSSppt母板首页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8305801" y="6477001"/>
            <a:ext cx="184731" cy="227755"/>
          </a:xfrm>
          <a:prstGeom prst="rect">
            <a:avLst/>
          </a:prstGeom>
          <a:noFill/>
          <a:ln w="9525" algn="ctr">
            <a:noFill/>
            <a:miter lim="800000"/>
            <a:headEnd/>
            <a:tailEnd/>
          </a:ln>
          <a:effectLst/>
        </p:spPr>
        <p:txBody>
          <a:bodyPr wrap="none">
            <a:spAutoFit/>
          </a:bodyPr>
          <a:lstStyle/>
          <a:p>
            <a:pPr eaLnBrk="1" hangingPunct="1">
              <a:lnSpc>
                <a:spcPct val="88000"/>
              </a:lnSpc>
              <a:defRPr/>
            </a:pPr>
            <a:endParaRPr lang="zh-CN" altLang="zh-CN" sz="1000" b="0">
              <a:solidFill>
                <a:schemeClr val="bg2"/>
              </a:solidFill>
              <a:latin typeface="Impact" pitchFamily="34" charset="0"/>
            </a:endParaRPr>
          </a:p>
        </p:txBody>
      </p:sp>
      <p:sp>
        <p:nvSpPr>
          <p:cNvPr id="217091" name="Rectangle 3"/>
          <p:cNvSpPr>
            <a:spLocks noGrp="1" noChangeArrowheads="1"/>
          </p:cNvSpPr>
          <p:nvPr>
            <p:ph type="ctrTitle"/>
          </p:nvPr>
        </p:nvSpPr>
        <p:spPr>
          <a:xfrm>
            <a:off x="685800" y="2339977"/>
            <a:ext cx="7772400" cy="1470025"/>
          </a:xfrm>
        </p:spPr>
        <p:txBody>
          <a:bodyPr/>
          <a:lstStyle>
            <a:lvl1pPr algn="ctr">
              <a:defRPr sz="3600"/>
            </a:lvl1pPr>
          </a:lstStyle>
          <a:p>
            <a:r>
              <a:rPr lang="zh-CN" altLang="en-US"/>
              <a:t>单击此处编辑母版标题样式</a:t>
            </a:r>
          </a:p>
        </p:txBody>
      </p:sp>
      <p:sp>
        <p:nvSpPr>
          <p:cNvPr id="217092" name="Rectangle 4"/>
          <p:cNvSpPr>
            <a:spLocks noGrp="1" noChangeArrowheads="1"/>
          </p:cNvSpPr>
          <p:nvPr>
            <p:ph type="subTitle" idx="1"/>
          </p:nvPr>
        </p:nvSpPr>
        <p:spPr>
          <a:xfrm>
            <a:off x="1371600" y="3886200"/>
            <a:ext cx="6400800" cy="1600200"/>
          </a:xfrm>
        </p:spPr>
        <p:txBody>
          <a:bodyPr/>
          <a:lstStyle>
            <a:lvl1pPr marL="0" indent="0" algn="ctr">
              <a:lnSpc>
                <a:spcPct val="130000"/>
              </a:lnSpc>
              <a:spcBef>
                <a:spcPct val="0"/>
              </a:spcBef>
              <a:spcAft>
                <a:spcPct val="0"/>
              </a:spcAft>
              <a:buFontTx/>
              <a:buNone/>
              <a:defRPr sz="2200">
                <a:solidFill>
                  <a:schemeClr val="bg1"/>
                </a:solidFill>
              </a:defRPr>
            </a:lvl1pPr>
          </a:lstStyle>
          <a:p>
            <a:r>
              <a:rPr lang="zh-CN" altLang="en-US"/>
              <a:t>单击此处编辑母版副标题样式</a:t>
            </a:r>
          </a:p>
        </p:txBody>
      </p:sp>
      <p:pic>
        <p:nvPicPr>
          <p:cNvPr id="6" name="Picture 362" descr="logote"/>
          <p:cNvPicPr>
            <a:picLocks noChangeAspect="1" noChangeArrowheads="1"/>
          </p:cNvPicPr>
          <p:nvPr userDrawn="1"/>
        </p:nvPicPr>
        <p:blipFill>
          <a:blip r:embed="rId3" cstate="print">
            <a:clrChange>
              <a:clrFrom>
                <a:srgbClr val="FFFFFF"/>
              </a:clrFrom>
              <a:clrTo>
                <a:srgbClr val="FFFFFF">
                  <a:alpha val="0"/>
                </a:srgbClr>
              </a:clrTo>
            </a:clrChange>
          </a:blip>
          <a:srcRect l="11496" r="11496"/>
          <a:stretch>
            <a:fillRect/>
          </a:stretch>
        </p:blipFill>
        <p:spPr bwMode="auto">
          <a:xfrm>
            <a:off x="5661232" y="146277"/>
            <a:ext cx="3371870" cy="1631444"/>
          </a:xfrm>
          <a:prstGeom prst="rect">
            <a:avLst/>
          </a:prstGeom>
          <a:noFill/>
          <a:ln w="9525">
            <a:noFill/>
            <a:miter lim="800000"/>
            <a:headEnd/>
            <a:tailEnd/>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5125" y="838200"/>
            <a:ext cx="2033588" cy="5562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2" y="838200"/>
            <a:ext cx="5953125" cy="5562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2" y="1447800"/>
            <a:ext cx="3992563"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4563" y="1447800"/>
            <a:ext cx="3994150"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2" y="1447800"/>
            <a:ext cx="399256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4563" y="1447800"/>
            <a:ext cx="39941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9" descr="未标题-2"/>
          <p:cNvPicPr>
            <a:picLocks noChangeAspect="1" noChangeArrowheads="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609600" y="838200"/>
            <a:ext cx="6248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6" name="Rectangle 4"/>
          <p:cNvSpPr>
            <a:spLocks noGrp="1" noChangeArrowheads="1"/>
          </p:cNvSpPr>
          <p:nvPr>
            <p:ph type="body" idx="1"/>
          </p:nvPr>
        </p:nvSpPr>
        <p:spPr bwMode="auto">
          <a:xfrm>
            <a:off x="609602" y="1447800"/>
            <a:ext cx="8139113"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81" name="Rectangle 9"/>
          <p:cNvSpPr>
            <a:spLocks noChangeArrowheads="1"/>
          </p:cNvSpPr>
          <p:nvPr userDrawn="1"/>
        </p:nvSpPr>
        <p:spPr bwMode="auto">
          <a:xfrm>
            <a:off x="0" y="6092826"/>
            <a:ext cx="3779838" cy="765175"/>
          </a:xfrm>
          <a:prstGeom prst="rect">
            <a:avLst/>
          </a:prstGeom>
          <a:noFill/>
          <a:ln w="9525" algn="ctr">
            <a:noFill/>
            <a:miter lim="800000"/>
            <a:headEnd/>
            <a:tailEnd/>
          </a:ln>
          <a:effec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4144"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Lst>
  <p:transition>
    <p:fade/>
  </p:transition>
  <p:hf hdr="0" ftr="0" dt="0"/>
  <p:txStyles>
    <p:titleStyle>
      <a:lvl1pPr algn="l" rtl="0" eaLnBrk="0" fontAlgn="base" hangingPunct="0">
        <a:spcBef>
          <a:spcPct val="0"/>
        </a:spcBef>
        <a:spcAft>
          <a:spcPct val="0"/>
        </a:spcAft>
        <a:defRPr sz="2200" b="1">
          <a:solidFill>
            <a:srgbClr val="4D5E68"/>
          </a:solidFill>
          <a:latin typeface="+mj-lt"/>
          <a:ea typeface="+mj-ea"/>
          <a:cs typeface="+mj-cs"/>
        </a:defRPr>
      </a:lvl1pPr>
      <a:lvl2pPr algn="l" rtl="0" eaLnBrk="0" fontAlgn="base" hangingPunct="0">
        <a:spcBef>
          <a:spcPct val="0"/>
        </a:spcBef>
        <a:spcAft>
          <a:spcPct val="0"/>
        </a:spcAft>
        <a:defRPr sz="2200" b="1">
          <a:solidFill>
            <a:srgbClr val="4D5E68"/>
          </a:solidFill>
          <a:latin typeface="Arial" charset="0"/>
          <a:ea typeface="宋体" pitchFamily="2" charset="-122"/>
        </a:defRPr>
      </a:lvl2pPr>
      <a:lvl3pPr algn="l" rtl="0" eaLnBrk="0" fontAlgn="base" hangingPunct="0">
        <a:spcBef>
          <a:spcPct val="0"/>
        </a:spcBef>
        <a:spcAft>
          <a:spcPct val="0"/>
        </a:spcAft>
        <a:defRPr sz="2200" b="1">
          <a:solidFill>
            <a:srgbClr val="4D5E68"/>
          </a:solidFill>
          <a:latin typeface="Arial" charset="0"/>
          <a:ea typeface="宋体" pitchFamily="2" charset="-122"/>
        </a:defRPr>
      </a:lvl3pPr>
      <a:lvl4pPr algn="l" rtl="0" eaLnBrk="0" fontAlgn="base" hangingPunct="0">
        <a:spcBef>
          <a:spcPct val="0"/>
        </a:spcBef>
        <a:spcAft>
          <a:spcPct val="0"/>
        </a:spcAft>
        <a:defRPr sz="2200" b="1">
          <a:solidFill>
            <a:srgbClr val="4D5E68"/>
          </a:solidFill>
          <a:latin typeface="Arial" charset="0"/>
          <a:ea typeface="宋体" pitchFamily="2" charset="-122"/>
        </a:defRPr>
      </a:lvl4pPr>
      <a:lvl5pPr algn="l" rtl="0" eaLnBrk="0" fontAlgn="base" hangingPunct="0">
        <a:spcBef>
          <a:spcPct val="0"/>
        </a:spcBef>
        <a:spcAft>
          <a:spcPct val="0"/>
        </a:spcAft>
        <a:defRPr sz="2200" b="1">
          <a:solidFill>
            <a:srgbClr val="4D5E68"/>
          </a:solidFill>
          <a:latin typeface="Arial" charset="0"/>
          <a:ea typeface="宋体" pitchFamily="2" charset="-122"/>
        </a:defRPr>
      </a:lvl5pPr>
      <a:lvl6pPr marL="457200" algn="l" rtl="0" fontAlgn="base">
        <a:spcBef>
          <a:spcPct val="0"/>
        </a:spcBef>
        <a:spcAft>
          <a:spcPct val="0"/>
        </a:spcAft>
        <a:defRPr sz="2200" b="1">
          <a:solidFill>
            <a:srgbClr val="4D5E68"/>
          </a:solidFill>
          <a:latin typeface="Arial" charset="0"/>
          <a:ea typeface="宋体" pitchFamily="2" charset="-122"/>
        </a:defRPr>
      </a:lvl6pPr>
      <a:lvl7pPr marL="914400" algn="l" rtl="0" fontAlgn="base">
        <a:spcBef>
          <a:spcPct val="0"/>
        </a:spcBef>
        <a:spcAft>
          <a:spcPct val="0"/>
        </a:spcAft>
        <a:defRPr sz="2200" b="1">
          <a:solidFill>
            <a:srgbClr val="4D5E68"/>
          </a:solidFill>
          <a:latin typeface="Arial" charset="0"/>
          <a:ea typeface="宋体" pitchFamily="2" charset="-122"/>
        </a:defRPr>
      </a:lvl7pPr>
      <a:lvl8pPr marL="1371600" algn="l" rtl="0" fontAlgn="base">
        <a:spcBef>
          <a:spcPct val="0"/>
        </a:spcBef>
        <a:spcAft>
          <a:spcPct val="0"/>
        </a:spcAft>
        <a:defRPr sz="2200" b="1">
          <a:solidFill>
            <a:srgbClr val="4D5E68"/>
          </a:solidFill>
          <a:latin typeface="Arial" charset="0"/>
          <a:ea typeface="宋体" pitchFamily="2" charset="-122"/>
        </a:defRPr>
      </a:lvl8pPr>
      <a:lvl9pPr marL="1828800" algn="l" rtl="0" fontAlgn="base">
        <a:spcBef>
          <a:spcPct val="0"/>
        </a:spcBef>
        <a:spcAft>
          <a:spcPct val="0"/>
        </a:spcAft>
        <a:defRPr sz="2200" b="1">
          <a:solidFill>
            <a:srgbClr val="4D5E68"/>
          </a:solidFill>
          <a:latin typeface="Arial" charset="0"/>
          <a:ea typeface="宋体" pitchFamily="2" charset="-122"/>
        </a:defRPr>
      </a:lvl9pPr>
    </p:titleStyle>
    <p:bodyStyle>
      <a:lvl1pPr marL="342900" indent="-342900" algn="l" rtl="0" eaLnBrk="0" fontAlgn="base" hangingPunct="0">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eaLnBrk="0" fontAlgn="base" hangingPunct="0">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b="1">
          <a:solidFill>
            <a:srgbClr val="4D5E68"/>
          </a:solidFill>
          <a:latin typeface="+mn-lt"/>
          <a:ea typeface="+mn-ea"/>
        </a:defRPr>
      </a:lvl3pPr>
      <a:lvl4pPr marL="1600200" indent="-228600" algn="l" rtl="0" eaLnBrk="0" fontAlgn="base" hangingPunct="0">
        <a:spcBef>
          <a:spcPct val="20000"/>
        </a:spcBef>
        <a:spcAft>
          <a:spcPct val="0"/>
        </a:spcAft>
        <a:buChar char="–"/>
        <a:defRPr b="1">
          <a:solidFill>
            <a:srgbClr val="4D5E68"/>
          </a:solidFill>
          <a:latin typeface="+mn-lt"/>
          <a:ea typeface="+mn-ea"/>
        </a:defRPr>
      </a:lvl4pPr>
      <a:lvl5pPr marL="2057400" indent="-228600" algn="l" rtl="0" eaLnBrk="0" fontAlgn="base" hangingPunct="0">
        <a:spcBef>
          <a:spcPct val="20000"/>
        </a:spcBef>
        <a:spcAft>
          <a:spcPct val="0"/>
        </a:spcAft>
        <a:buChar char="»"/>
        <a:defRPr b="1">
          <a:solidFill>
            <a:srgbClr val="4D5E68"/>
          </a:solidFill>
          <a:latin typeface="+mn-lt"/>
          <a:ea typeface="+mn-ea"/>
        </a:defRPr>
      </a:lvl5pPr>
      <a:lvl6pPr marL="2514600" indent="-228600" algn="l" rtl="0" fontAlgn="base">
        <a:spcBef>
          <a:spcPct val="20000"/>
        </a:spcBef>
        <a:spcAft>
          <a:spcPct val="0"/>
        </a:spcAft>
        <a:buChar char="»"/>
        <a:defRPr b="1">
          <a:solidFill>
            <a:srgbClr val="4D5E68"/>
          </a:solidFill>
          <a:latin typeface="+mn-lt"/>
          <a:ea typeface="+mn-ea"/>
        </a:defRPr>
      </a:lvl6pPr>
      <a:lvl7pPr marL="2971800" indent="-228600" algn="l" rtl="0" fontAlgn="base">
        <a:spcBef>
          <a:spcPct val="20000"/>
        </a:spcBef>
        <a:spcAft>
          <a:spcPct val="0"/>
        </a:spcAft>
        <a:buChar char="»"/>
        <a:defRPr b="1">
          <a:solidFill>
            <a:srgbClr val="4D5E68"/>
          </a:solidFill>
          <a:latin typeface="+mn-lt"/>
          <a:ea typeface="+mn-ea"/>
        </a:defRPr>
      </a:lvl7pPr>
      <a:lvl8pPr marL="3429000" indent="-228600" algn="l" rtl="0" fontAlgn="base">
        <a:spcBef>
          <a:spcPct val="20000"/>
        </a:spcBef>
        <a:spcAft>
          <a:spcPct val="0"/>
        </a:spcAft>
        <a:buChar char="»"/>
        <a:defRPr b="1">
          <a:solidFill>
            <a:srgbClr val="4D5E68"/>
          </a:solidFill>
          <a:latin typeface="+mn-lt"/>
          <a:ea typeface="+mn-ea"/>
        </a:defRPr>
      </a:lvl8pPr>
      <a:lvl9pPr marL="3886200" indent="-228600" algn="l" rtl="0" fontAlgn="base">
        <a:spcBef>
          <a:spcPct val="20000"/>
        </a:spcBef>
        <a:spcAft>
          <a:spcPct val="0"/>
        </a:spcAft>
        <a:buChar char="»"/>
        <a:defRPr b="1">
          <a:solidFill>
            <a:srgbClr val="4D5E68"/>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png"/><Relationship Id="rId21" Type="http://schemas.openxmlformats.org/officeDocument/2006/relationships/image" Target="../media/image4.jpe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10.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65.png"/><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73.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0.png"/><Relationship Id="rId3" Type="http://schemas.openxmlformats.org/officeDocument/2006/relationships/notesSlide" Target="../notesSlides/notesSlide5.xml"/><Relationship Id="rId7" Type="http://schemas.openxmlformats.org/officeDocument/2006/relationships/image" Target="../media/image19.png"/><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oleObject" Target="../embeddings/oleObject3.bin"/><Relationship Id="rId5" Type="http://schemas.openxmlformats.org/officeDocument/2006/relationships/image" Target="../media/image15.wmf"/><Relationship Id="rId10" Type="http://schemas.openxmlformats.org/officeDocument/2006/relationships/image" Target="../media/image16.wmf"/><Relationship Id="rId4" Type="http://schemas.openxmlformats.org/officeDocument/2006/relationships/oleObject" Target="../embeddings/oleObject1.bin"/><Relationship Id="rId9" Type="http://schemas.openxmlformats.org/officeDocument/2006/relationships/oleObject" Target="../embeddings/oleObject2.bin"/><Relationship Id="rId1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1.png"/><Relationship Id="rId7" Type="http://schemas.openxmlformats.org/officeDocument/2006/relationships/image" Target="../media/image25.w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1428736"/>
            <a:ext cx="8713788" cy="4500581"/>
          </a:xfrm>
        </p:spPr>
        <p:txBody>
          <a:bodyPr/>
          <a:lstStyle/>
          <a:p>
            <a:r>
              <a:rPr lang="zh-CN" altLang="en-US" sz="4800" dirty="0">
                <a:solidFill>
                  <a:srgbClr val="FF0000"/>
                </a:solidFill>
                <a:latin typeface="楷体" pitchFamily="49" charset="-122"/>
                <a:ea typeface="楷体" pitchFamily="49" charset="-122"/>
                <a:cs typeface="Arial" pitchFamily="34" charset="0"/>
              </a:rPr>
              <a:t>基于</a:t>
            </a:r>
            <a:r>
              <a:rPr lang="en-US" altLang="zh-CN" sz="4800" dirty="0">
                <a:solidFill>
                  <a:srgbClr val="FF0000"/>
                </a:solidFill>
                <a:latin typeface="Times New Roman" pitchFamily="18" charset="0"/>
                <a:ea typeface="楷体" pitchFamily="49" charset="-122"/>
                <a:cs typeface="Times New Roman" pitchFamily="18" charset="0"/>
              </a:rPr>
              <a:t>SiPM</a:t>
            </a:r>
            <a:r>
              <a:rPr lang="zh-CN" altLang="en-US" sz="4800" dirty="0">
                <a:solidFill>
                  <a:srgbClr val="FF0000"/>
                </a:solidFill>
                <a:latin typeface="楷体" pitchFamily="49" charset="-122"/>
                <a:ea typeface="楷体" pitchFamily="49" charset="-122"/>
                <a:cs typeface="Arial" pitchFamily="34" charset="0"/>
              </a:rPr>
              <a:t>信号读出的管形中子探测器</a:t>
            </a:r>
            <a:r>
              <a:rPr lang="zh-CN" altLang="en-US" sz="4800" dirty="0" smtClean="0">
                <a:solidFill>
                  <a:srgbClr val="FF0000"/>
                </a:solidFill>
                <a:latin typeface="楷体" pitchFamily="49" charset="-122"/>
                <a:ea typeface="楷体" pitchFamily="49" charset="-122"/>
                <a:cs typeface="Arial" pitchFamily="34" charset="0"/>
              </a:rPr>
              <a:t>初步性能测试</a:t>
            </a:r>
            <a:r>
              <a:rPr lang="en-US" altLang="zh-CN" sz="4800" dirty="0" smtClean="0">
                <a:solidFill>
                  <a:srgbClr val="FF0000"/>
                </a:solidFill>
                <a:latin typeface="楷体" pitchFamily="49" charset="-122"/>
                <a:ea typeface="楷体" pitchFamily="49" charset="-122"/>
                <a:cs typeface="Arial" pitchFamily="34" charset="0"/>
              </a:rPr>
              <a:t/>
            </a:r>
            <a:br>
              <a:rPr lang="en-US" altLang="zh-CN" sz="4800" dirty="0" smtClean="0">
                <a:solidFill>
                  <a:srgbClr val="FF0000"/>
                </a:solidFill>
                <a:latin typeface="楷体" pitchFamily="49" charset="-122"/>
                <a:ea typeface="楷体" pitchFamily="49" charset="-122"/>
                <a:cs typeface="Arial" pitchFamily="34" charset="0"/>
              </a:rPr>
            </a:br>
            <a:r>
              <a:rPr lang="en-US" altLang="zh-CN" sz="3200" dirty="0" smtClean="0">
                <a:ea typeface="华文新魏" pitchFamily="2" charset="-122"/>
                <a:cs typeface="Arial" pitchFamily="34" charset="0"/>
              </a:rPr>
              <a:t/>
            </a:r>
            <a:br>
              <a:rPr lang="en-US" altLang="zh-CN" sz="3200" dirty="0" smtClean="0">
                <a:ea typeface="华文新魏" pitchFamily="2" charset="-122"/>
                <a:cs typeface="Arial" pitchFamily="34" charset="0"/>
              </a:rPr>
            </a:br>
            <a:r>
              <a:rPr lang="zh-CN" altLang="en-US" sz="2000" dirty="0" smtClean="0">
                <a:solidFill>
                  <a:schemeClr val="tx1"/>
                </a:solidFill>
                <a:latin typeface="楷体" pitchFamily="49" charset="-122"/>
                <a:ea typeface="楷体" pitchFamily="49" charset="-122"/>
                <a:cs typeface="Arial" pitchFamily="34" charset="0"/>
              </a:rPr>
              <a:t>报告人</a:t>
            </a:r>
            <a:r>
              <a:rPr lang="en-US" altLang="zh-CN" sz="2000" dirty="0" smtClean="0">
                <a:solidFill>
                  <a:schemeClr val="tx1"/>
                </a:solidFill>
                <a:latin typeface="楷体" pitchFamily="49" charset="-122"/>
                <a:ea typeface="楷体" pitchFamily="49" charset="-122"/>
                <a:cs typeface="Arial" pitchFamily="34" charset="0"/>
              </a:rPr>
              <a:t>:</a:t>
            </a:r>
            <a:r>
              <a:rPr lang="zh-CN" altLang="en-US" sz="2000" dirty="0" smtClean="0">
                <a:solidFill>
                  <a:schemeClr val="tx1"/>
                </a:solidFill>
                <a:latin typeface="楷体" pitchFamily="49" charset="-122"/>
                <a:ea typeface="楷体" pitchFamily="49" charset="-122"/>
                <a:cs typeface="Arial" pitchFamily="34" charset="0"/>
              </a:rPr>
              <a:t>刘云</a:t>
            </a:r>
            <a:r>
              <a:rPr lang="en-US" altLang="zh-CN" sz="2000" dirty="0" smtClean="0">
                <a:solidFill>
                  <a:schemeClr val="tx1"/>
                </a:solidFill>
                <a:latin typeface="楷体" pitchFamily="49" charset="-122"/>
                <a:ea typeface="楷体" pitchFamily="49" charset="-122"/>
                <a:cs typeface="Arial" pitchFamily="34" charset="0"/>
              </a:rPr>
              <a:t/>
            </a:r>
            <a:br>
              <a:rPr lang="en-US" altLang="zh-CN" sz="2000" dirty="0" smtClean="0">
                <a:solidFill>
                  <a:schemeClr val="tx1"/>
                </a:solidFill>
                <a:latin typeface="楷体" pitchFamily="49" charset="-122"/>
                <a:ea typeface="楷体" pitchFamily="49" charset="-122"/>
                <a:cs typeface="Arial" pitchFamily="34" charset="0"/>
              </a:rPr>
            </a:br>
            <a:r>
              <a:rPr lang="zh-CN" altLang="en-US" sz="2000" dirty="0" smtClean="0">
                <a:solidFill>
                  <a:schemeClr val="tx1"/>
                </a:solidFill>
                <a:latin typeface="楷体" pitchFamily="49" charset="-122"/>
                <a:ea typeface="楷体" pitchFamily="49" charset="-122"/>
                <a:cs typeface="Arial" pitchFamily="34" charset="0"/>
              </a:rPr>
              <a:t>单位</a:t>
            </a:r>
            <a:r>
              <a:rPr lang="en-US" altLang="zh-CN" sz="2000" dirty="0" smtClean="0">
                <a:solidFill>
                  <a:schemeClr val="tx1"/>
                </a:solidFill>
                <a:latin typeface="楷体" pitchFamily="49" charset="-122"/>
                <a:ea typeface="楷体" pitchFamily="49" charset="-122"/>
                <a:cs typeface="Arial" pitchFamily="34" charset="0"/>
              </a:rPr>
              <a:t>:</a:t>
            </a:r>
            <a:r>
              <a:rPr lang="zh-CN" altLang="en-US" sz="2000" dirty="0" smtClean="0">
                <a:solidFill>
                  <a:schemeClr val="tx1"/>
                </a:solidFill>
                <a:latin typeface="楷体" pitchFamily="49" charset="-122"/>
                <a:ea typeface="楷体" pitchFamily="49" charset="-122"/>
                <a:cs typeface="Arial" pitchFamily="34" charset="0"/>
              </a:rPr>
              <a:t>中国石油大学（北京）中国㪚裂中子源</a:t>
            </a:r>
            <a:r>
              <a:rPr lang="en-US" altLang="zh-CN" sz="2000" dirty="0" smtClean="0">
                <a:solidFill>
                  <a:schemeClr val="tx1"/>
                </a:solidFill>
                <a:latin typeface="Times New Roman" pitchFamily="18" charset="0"/>
                <a:ea typeface="楷体" pitchFamily="49" charset="-122"/>
                <a:cs typeface="Times New Roman" pitchFamily="18" charset="0"/>
              </a:rPr>
              <a:t/>
            </a:r>
            <a:br>
              <a:rPr lang="en-US" altLang="zh-CN" sz="2000" dirty="0" smtClean="0">
                <a:solidFill>
                  <a:schemeClr val="tx1"/>
                </a:solidFill>
                <a:latin typeface="Times New Roman" pitchFamily="18" charset="0"/>
                <a:ea typeface="楷体" pitchFamily="49" charset="-122"/>
                <a:cs typeface="Times New Roman" pitchFamily="18" charset="0"/>
              </a:rPr>
            </a:br>
            <a:r>
              <a:rPr lang="en-US" altLang="zh-CN" sz="2400" dirty="0" smtClean="0">
                <a:solidFill>
                  <a:schemeClr val="tx1"/>
                </a:solidFill>
                <a:latin typeface="Times New Roman" pitchFamily="18" charset="0"/>
                <a:ea typeface="楷体" pitchFamily="49" charset="-122"/>
                <a:cs typeface="Times New Roman" pitchFamily="18" charset="0"/>
              </a:rPr>
              <a:t/>
            </a:r>
            <a:br>
              <a:rPr lang="en-US" altLang="zh-CN" sz="2400" dirty="0" smtClean="0">
                <a:solidFill>
                  <a:schemeClr val="tx1"/>
                </a:solidFill>
                <a:latin typeface="Times New Roman" pitchFamily="18" charset="0"/>
                <a:ea typeface="楷体" pitchFamily="49" charset="-122"/>
                <a:cs typeface="Times New Roman" pitchFamily="18" charset="0"/>
              </a:rPr>
            </a:br>
            <a:r>
              <a:rPr lang="en-US" altLang="zh-CN" sz="2400" dirty="0" smtClean="0">
                <a:solidFill>
                  <a:schemeClr val="tx1"/>
                </a:solidFill>
                <a:latin typeface="Times New Roman" pitchFamily="18" charset="0"/>
                <a:ea typeface="楷体" pitchFamily="49" charset="-122"/>
                <a:cs typeface="Times New Roman" pitchFamily="18" charset="0"/>
              </a:rPr>
              <a:t>2018</a:t>
            </a:r>
            <a:r>
              <a:rPr lang="zh-CN" altLang="en-US" sz="2400" dirty="0" smtClean="0">
                <a:solidFill>
                  <a:schemeClr val="tx1"/>
                </a:solidFill>
                <a:latin typeface="楷体" pitchFamily="49" charset="-122"/>
                <a:ea typeface="楷体" pitchFamily="49" charset="-122"/>
                <a:cs typeface="Arial" pitchFamily="34" charset="0"/>
              </a:rPr>
              <a:t>年</a:t>
            </a:r>
            <a:r>
              <a:rPr lang="en-US" altLang="zh-CN" sz="2400" dirty="0">
                <a:solidFill>
                  <a:schemeClr val="tx1"/>
                </a:solidFill>
                <a:latin typeface="Times New Roman" pitchFamily="18" charset="0"/>
                <a:ea typeface="楷体" pitchFamily="49" charset="-122"/>
                <a:cs typeface="Times New Roman" pitchFamily="18" charset="0"/>
              </a:rPr>
              <a:t>10</a:t>
            </a:r>
            <a:r>
              <a:rPr lang="zh-CN" altLang="en-US" sz="2400" dirty="0">
                <a:solidFill>
                  <a:schemeClr val="tx1"/>
                </a:solidFill>
                <a:latin typeface="Times New Roman" pitchFamily="18" charset="0"/>
                <a:ea typeface="楷体" pitchFamily="49" charset="-122"/>
                <a:cs typeface="Times New Roman" pitchFamily="18" charset="0"/>
              </a:rPr>
              <a:t>月</a:t>
            </a:r>
            <a:r>
              <a:rPr lang="en-US" altLang="zh-CN" sz="2400" dirty="0" smtClean="0">
                <a:solidFill>
                  <a:schemeClr val="tx1"/>
                </a:solidFill>
                <a:latin typeface="Times New Roman" pitchFamily="18" charset="0"/>
                <a:ea typeface="楷体" pitchFamily="49" charset="-122"/>
                <a:cs typeface="Times New Roman" pitchFamily="18" charset="0"/>
              </a:rPr>
              <a:t>16</a:t>
            </a:r>
            <a:r>
              <a:rPr lang="zh-CN" altLang="en-US" sz="2400" dirty="0" smtClean="0">
                <a:solidFill>
                  <a:schemeClr val="tx1"/>
                </a:solidFill>
                <a:latin typeface="Times New Roman" pitchFamily="18" charset="0"/>
                <a:ea typeface="楷体" pitchFamily="49" charset="-122"/>
                <a:cs typeface="Times New Roman" pitchFamily="18" charset="0"/>
              </a:rPr>
              <a:t>日</a:t>
            </a:r>
            <a:endParaRPr lang="en-US" altLang="zh-CN" sz="2400" dirty="0">
              <a:solidFill>
                <a:schemeClr val="tx1"/>
              </a:solidFill>
              <a:latin typeface="Times New Roman" pitchFamily="18" charset="0"/>
              <a:ea typeface="楷体" pitchFamily="49" charset="-122"/>
              <a:cs typeface="Times New Roman" pitchFamily="18" charset="0"/>
            </a:endParaRPr>
          </a:p>
        </p:txBody>
      </p:sp>
      <p:pic>
        <p:nvPicPr>
          <p:cNvPr id="3" name="Picture 10"/>
          <p:cNvPicPr>
            <a:picLocks noChangeAspect="1"/>
          </p:cNvPicPr>
          <p:nvPr/>
        </p:nvPicPr>
        <p:blipFill>
          <a:blip r:embed="rId3"/>
          <a:stretch>
            <a:fillRect/>
          </a:stretch>
        </p:blipFill>
        <p:spPr>
          <a:xfrm>
            <a:off x="6444208" y="5733256"/>
            <a:ext cx="2548255" cy="941070"/>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9" name="Text Box 15"/>
          <p:cNvSpPr txBox="1">
            <a:spLocks noChangeArrowheads="1"/>
          </p:cNvSpPr>
          <p:nvPr/>
        </p:nvSpPr>
        <p:spPr bwMode="auto">
          <a:xfrm>
            <a:off x="0" y="765177"/>
            <a:ext cx="9144000" cy="461665"/>
          </a:xfrm>
          <a:prstGeom prst="rect">
            <a:avLst/>
          </a:prstGeom>
          <a:solidFill>
            <a:schemeClr val="accent1"/>
          </a:solidFill>
          <a:ln w="9525" algn="ctr">
            <a:noFill/>
            <a:miter lim="800000"/>
            <a:headEnd/>
            <a:tailEnd/>
          </a:ln>
          <a:effectLst/>
        </p:spPr>
        <p:txBody>
          <a:bodyPr>
            <a:spAutoFit/>
          </a:bodyPr>
          <a:lstStyle/>
          <a:p>
            <a:pPr eaLnBrk="1" hangingPunct="1"/>
            <a:r>
              <a:rPr lang="en-US" altLang="zh-CN" dirty="0">
                <a:solidFill>
                  <a:schemeClr val="tx1"/>
                </a:solidFill>
              </a:rPr>
              <a:t> </a:t>
            </a:r>
            <a:r>
              <a:rPr lang="en-US" altLang="zh-CN" sz="2400" dirty="0">
                <a:solidFill>
                  <a:schemeClr val="tx1"/>
                </a:solidFill>
              </a:rPr>
              <a:t>2.3</a:t>
            </a:r>
            <a:r>
              <a:rPr lang="zh-CN" altLang="en-US" sz="2400" dirty="0">
                <a:solidFill>
                  <a:schemeClr val="tx1"/>
                </a:solidFill>
              </a:rPr>
              <a:t>器件性能测试</a:t>
            </a:r>
            <a:r>
              <a:rPr lang="en-US" altLang="zh-CN" sz="2400" dirty="0" smtClean="0">
                <a:solidFill>
                  <a:schemeClr val="tx1"/>
                </a:solidFill>
              </a:rPr>
              <a:t>---SiPM</a:t>
            </a:r>
            <a:endParaRPr lang="zh-CN" altLang="en-US" sz="2500" dirty="0">
              <a:solidFill>
                <a:schemeClr val="tx1"/>
              </a:solidFill>
              <a:ea typeface="楷体_GB2312" pitchFamily="49" charset="-122"/>
            </a:endParaRPr>
          </a:p>
        </p:txBody>
      </p:sp>
      <p:grpSp>
        <p:nvGrpSpPr>
          <p:cNvPr id="14" name="组合 13"/>
          <p:cNvGrpSpPr/>
          <p:nvPr/>
        </p:nvGrpSpPr>
        <p:grpSpPr>
          <a:xfrm>
            <a:off x="6265748" y="5037792"/>
            <a:ext cx="2857501" cy="1814513"/>
            <a:chOff x="5148064" y="1750706"/>
            <a:chExt cx="2857501" cy="1814513"/>
          </a:xfrm>
        </p:grpSpPr>
        <p:pic>
          <p:nvPicPr>
            <p:cNvPr id="307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750706"/>
              <a:ext cx="2857501"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70853" y="1866944"/>
              <a:ext cx="970734" cy="584775"/>
            </a:xfrm>
            <a:prstGeom prst="rect">
              <a:avLst/>
            </a:prstGeom>
            <a:noFill/>
          </p:spPr>
          <p:txBody>
            <a:bodyPr wrap="square" rtlCol="0">
              <a:spAutoFit/>
            </a:bodyPr>
            <a:lstStyle/>
            <a:p>
              <a:r>
                <a:rPr lang="zh-CN" altLang="en-US" sz="1600" b="0" dirty="0" smtClean="0">
                  <a:solidFill>
                    <a:schemeClr val="tx1"/>
                  </a:solidFill>
                  <a:latin typeface="楷体" pitchFamily="49" charset="-122"/>
                  <a:ea typeface="楷体" pitchFamily="49" charset="-122"/>
                </a:rPr>
                <a:t>偏压</a:t>
              </a:r>
              <a:r>
                <a:rPr lang="en-US" altLang="zh-CN" sz="1600" b="0" dirty="0" smtClean="0">
                  <a:solidFill>
                    <a:schemeClr val="tx1"/>
                  </a:solidFill>
                  <a:latin typeface="Times New Roman" pitchFamily="18" charset="0"/>
                  <a:ea typeface="楷体" pitchFamily="49" charset="-122"/>
                  <a:cs typeface="Times New Roman" pitchFamily="18" charset="0"/>
                </a:rPr>
                <a:t>5V</a:t>
              </a:r>
            </a:p>
            <a:p>
              <a:r>
                <a:rPr lang="en-US" altLang="zh-CN" sz="1600" b="0" dirty="0" smtClean="0">
                  <a:solidFill>
                    <a:schemeClr val="tx1"/>
                  </a:solidFill>
                  <a:latin typeface="Times New Roman" pitchFamily="18" charset="0"/>
                  <a:ea typeface="楷体" pitchFamily="49" charset="-122"/>
                  <a:cs typeface="Times New Roman" pitchFamily="18" charset="0"/>
                </a:rPr>
                <a:t>~37%</a:t>
              </a:r>
              <a:endParaRPr lang="zh-CN" altLang="en-US" sz="1600" b="0" dirty="0">
                <a:solidFill>
                  <a:schemeClr val="tx1"/>
                </a:solidFill>
                <a:latin typeface="Times New Roman" pitchFamily="18" charset="0"/>
                <a:ea typeface="楷体" pitchFamily="49" charset="-122"/>
                <a:cs typeface="Times New Roman" pitchFamily="18" charset="0"/>
              </a:endParaRPr>
            </a:p>
          </p:txBody>
        </p:sp>
        <p:cxnSp>
          <p:nvCxnSpPr>
            <p:cNvPr id="12" name="直接箭头连接符 11"/>
            <p:cNvCxnSpPr/>
            <p:nvPr/>
          </p:nvCxnSpPr>
          <p:spPr bwMode="auto">
            <a:xfrm flipH="1">
              <a:off x="5974596" y="2086130"/>
              <a:ext cx="485367" cy="0"/>
            </a:xfrm>
            <a:prstGeom prst="straightConnector1">
              <a:avLst/>
            </a:prstGeom>
            <a:solidFill>
              <a:srgbClr val="FFFF00"/>
            </a:solidFill>
            <a:ln w="9525" cap="flat" cmpd="sng" algn="ctr">
              <a:solidFill>
                <a:srgbClr val="FF0000"/>
              </a:solidFill>
              <a:prstDash val="solid"/>
              <a:round/>
              <a:headEnd type="none" w="med" len="med"/>
              <a:tailEnd type="arrow"/>
            </a:ln>
            <a:effectLst/>
          </p:spPr>
        </p:cxnSp>
      </p:grpSp>
      <p:pic>
        <p:nvPicPr>
          <p:cNvPr id="3072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18" y="5056676"/>
            <a:ext cx="2657624" cy="1640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图片 51"/>
          <p:cNvPicPr/>
          <p:nvPr/>
        </p:nvPicPr>
        <p:blipFill>
          <a:blip r:embed="rId5"/>
          <a:stretch>
            <a:fillRect/>
          </a:stretch>
        </p:blipFill>
        <p:spPr>
          <a:xfrm>
            <a:off x="5636840" y="1923386"/>
            <a:ext cx="3312368" cy="2597696"/>
          </a:xfrm>
          <a:prstGeom prst="rect">
            <a:avLst/>
          </a:prstGeom>
        </p:spPr>
      </p:pic>
      <p:pic>
        <p:nvPicPr>
          <p:cNvPr id="53" name="图片 52"/>
          <p:cNvPicPr/>
          <p:nvPr/>
        </p:nvPicPr>
        <p:blipFill>
          <a:blip r:embed="rId6"/>
          <a:stretch>
            <a:fillRect/>
          </a:stretch>
        </p:blipFill>
        <p:spPr>
          <a:xfrm>
            <a:off x="173954" y="1531501"/>
            <a:ext cx="5156696" cy="3099290"/>
          </a:xfrm>
          <a:prstGeom prst="rect">
            <a:avLst/>
          </a:prstGeom>
        </p:spPr>
      </p:pic>
      <p:sp>
        <p:nvSpPr>
          <p:cNvPr id="17" name="TextBox 16"/>
          <p:cNvSpPr txBox="1"/>
          <p:nvPr/>
        </p:nvSpPr>
        <p:spPr>
          <a:xfrm>
            <a:off x="2656426" y="1988840"/>
            <a:ext cx="906264" cy="1569660"/>
          </a:xfrm>
          <a:prstGeom prst="rect">
            <a:avLst/>
          </a:prstGeom>
          <a:solidFill>
            <a:schemeClr val="bg1"/>
          </a:solidFill>
        </p:spPr>
        <p:txBody>
          <a:bodyPr wrap="square" rtlCol="0">
            <a:spAutoFit/>
          </a:bodyPr>
          <a:lstStyle/>
          <a:p>
            <a:r>
              <a:rPr lang="zh-CN" altLang="en-US" sz="1200" b="0" dirty="0">
                <a:solidFill>
                  <a:schemeClr val="tx1"/>
                </a:solidFill>
                <a:latin typeface="楷体" pitchFamily="49" charset="-122"/>
                <a:ea typeface="楷体" pitchFamily="49" charset="-122"/>
              </a:rPr>
              <a:t>淬</a:t>
            </a:r>
            <a:r>
              <a:rPr lang="zh-CN" altLang="en-US" sz="1200" b="0" dirty="0" smtClean="0">
                <a:solidFill>
                  <a:schemeClr val="tx1"/>
                </a:solidFill>
                <a:latin typeface="楷体" pitchFamily="49" charset="-122"/>
                <a:ea typeface="楷体" pitchFamily="49" charset="-122"/>
              </a:rPr>
              <a:t>灭电阻</a:t>
            </a:r>
            <a:endParaRPr lang="en-US" altLang="zh-CN" sz="1200" b="0" dirty="0" smtClean="0">
              <a:solidFill>
                <a:schemeClr val="tx1"/>
              </a:solidFill>
              <a:latin typeface="楷体" pitchFamily="49" charset="-122"/>
              <a:ea typeface="楷体" pitchFamily="49" charset="-122"/>
            </a:endParaRPr>
          </a:p>
          <a:p>
            <a:endParaRPr lang="en-US" altLang="zh-CN" sz="1200" b="0" dirty="0" smtClean="0">
              <a:solidFill>
                <a:schemeClr val="tx1"/>
              </a:solidFill>
              <a:latin typeface="楷体" pitchFamily="49" charset="-122"/>
              <a:ea typeface="楷体" pitchFamily="49" charset="-122"/>
            </a:endParaRPr>
          </a:p>
          <a:p>
            <a:r>
              <a:rPr lang="zh-CN" altLang="en-US" sz="1200" b="0" dirty="0" smtClean="0">
                <a:solidFill>
                  <a:schemeClr val="tx1"/>
                </a:solidFill>
                <a:latin typeface="楷体" pitchFamily="49" charset="-122"/>
                <a:ea typeface="楷体" pitchFamily="49" charset="-122"/>
              </a:rPr>
              <a:t>盖革模式</a:t>
            </a:r>
            <a:r>
              <a:rPr lang="en-US" altLang="zh-CN" sz="1200" b="0" dirty="0" smtClean="0">
                <a:solidFill>
                  <a:schemeClr val="tx1"/>
                </a:solidFill>
                <a:latin typeface="Times New Roman" pitchFamily="18" charset="0"/>
                <a:ea typeface="楷体" pitchFamily="49" charset="-122"/>
                <a:cs typeface="Times New Roman" pitchFamily="18" charset="0"/>
              </a:rPr>
              <a:t>APD</a:t>
            </a:r>
          </a:p>
          <a:p>
            <a:endParaRPr lang="en-US" altLang="zh-CN" sz="1200" b="0" dirty="0">
              <a:solidFill>
                <a:schemeClr val="tx1"/>
              </a:solidFill>
              <a:latin typeface="Times New Roman" pitchFamily="18" charset="0"/>
              <a:ea typeface="楷体" pitchFamily="49" charset="-122"/>
              <a:cs typeface="Times New Roman" pitchFamily="18" charset="0"/>
            </a:endParaRPr>
          </a:p>
          <a:p>
            <a:endParaRPr lang="en-US" altLang="zh-CN" sz="1200" b="0" dirty="0" smtClean="0">
              <a:solidFill>
                <a:schemeClr val="tx1"/>
              </a:solidFill>
              <a:latin typeface="Times New Roman" pitchFamily="18" charset="0"/>
              <a:ea typeface="楷体" pitchFamily="49" charset="-122"/>
              <a:cs typeface="Times New Roman" pitchFamily="18" charset="0"/>
            </a:endParaRPr>
          </a:p>
          <a:p>
            <a:endParaRPr lang="en-US" altLang="zh-CN" sz="1200" b="0" dirty="0">
              <a:solidFill>
                <a:schemeClr val="tx1"/>
              </a:solidFill>
              <a:latin typeface="Times New Roman" pitchFamily="18" charset="0"/>
              <a:ea typeface="楷体" pitchFamily="49" charset="-122"/>
              <a:cs typeface="Times New Roman" pitchFamily="18" charset="0"/>
            </a:endParaRPr>
          </a:p>
          <a:p>
            <a:endParaRPr lang="zh-CN" altLang="en-US" sz="1200" b="0" dirty="0">
              <a:solidFill>
                <a:schemeClr val="tx1"/>
              </a:solidFill>
              <a:latin typeface="Times New Roman" pitchFamily="18" charset="0"/>
              <a:ea typeface="楷体" pitchFamily="49" charset="-122"/>
              <a:cs typeface="Times New Roman" pitchFamily="18" charset="0"/>
            </a:endParaRPr>
          </a:p>
        </p:txBody>
      </p:sp>
      <p:sp>
        <p:nvSpPr>
          <p:cNvPr id="23" name="TextBox 22"/>
          <p:cNvSpPr txBox="1"/>
          <p:nvPr/>
        </p:nvSpPr>
        <p:spPr>
          <a:xfrm>
            <a:off x="2699792" y="1916832"/>
            <a:ext cx="720080" cy="1107996"/>
          </a:xfrm>
          <a:prstGeom prst="rect">
            <a:avLst/>
          </a:prstGeom>
          <a:noFill/>
          <a:ln>
            <a:solidFill>
              <a:srgbClr val="FF0000"/>
            </a:solidFill>
          </a:ln>
        </p:spPr>
        <p:txBody>
          <a:bodyPr wrap="square" rtlCol="0">
            <a:spAutoFit/>
          </a:bodyPr>
          <a:lstStyle/>
          <a:p>
            <a:endParaRPr lang="en-US" altLang="zh-CN" dirty="0" smtClean="0"/>
          </a:p>
          <a:p>
            <a:endParaRPr lang="en-US" altLang="zh-CN" dirty="0"/>
          </a:p>
          <a:p>
            <a:endParaRPr lang="en-US" altLang="zh-CN" dirty="0"/>
          </a:p>
        </p:txBody>
      </p:sp>
      <p:pic>
        <p:nvPicPr>
          <p:cNvPr id="55" name="图片 54"/>
          <p:cNvPicPr/>
          <p:nvPr/>
        </p:nvPicPr>
        <p:blipFill>
          <a:blip r:embed="rId7"/>
          <a:stretch>
            <a:fillRect/>
          </a:stretch>
        </p:blipFill>
        <p:spPr>
          <a:xfrm>
            <a:off x="2915816" y="4640039"/>
            <a:ext cx="3387496" cy="2232025"/>
          </a:xfrm>
          <a:prstGeom prst="rect">
            <a:avLst/>
          </a:prstGeom>
        </p:spPr>
      </p:pic>
      <p:sp>
        <p:nvSpPr>
          <p:cNvPr id="7" name="TextBox 6"/>
          <p:cNvSpPr txBox="1"/>
          <p:nvPr/>
        </p:nvSpPr>
        <p:spPr>
          <a:xfrm>
            <a:off x="6468875" y="4720732"/>
            <a:ext cx="2314622" cy="369332"/>
          </a:xfrm>
          <a:prstGeom prst="rect">
            <a:avLst/>
          </a:prstGeom>
          <a:noFill/>
        </p:spPr>
        <p:txBody>
          <a:bodyPr wrap="square" rtlCol="0">
            <a:spAutoFit/>
          </a:bodyPr>
          <a:lstStyle/>
          <a:p>
            <a:r>
              <a:rPr lang="zh-CN" altLang="en-US" sz="1800" dirty="0" smtClean="0">
                <a:solidFill>
                  <a:schemeClr val="tx1"/>
                </a:solidFill>
                <a:latin typeface="楷体" pitchFamily="49" charset="-122"/>
                <a:ea typeface="楷体" pitchFamily="49" charset="-122"/>
              </a:rPr>
              <a:t>量子效率随波长变化</a:t>
            </a:r>
            <a:endParaRPr lang="zh-CN" altLang="en-US" sz="1800" dirty="0">
              <a:solidFill>
                <a:schemeClr val="tx1"/>
              </a:solidFill>
              <a:latin typeface="楷体" pitchFamily="49" charset="-122"/>
              <a:ea typeface="楷体" pitchFamily="49" charset="-122"/>
            </a:endParaRPr>
          </a:p>
        </p:txBody>
      </p:sp>
      <p:sp>
        <p:nvSpPr>
          <p:cNvPr id="24" name="TextBox 23"/>
          <p:cNvSpPr txBox="1"/>
          <p:nvPr/>
        </p:nvSpPr>
        <p:spPr>
          <a:xfrm>
            <a:off x="175194" y="4694176"/>
            <a:ext cx="2714022" cy="338554"/>
          </a:xfrm>
          <a:prstGeom prst="rect">
            <a:avLst/>
          </a:prstGeom>
          <a:noFill/>
        </p:spPr>
        <p:txBody>
          <a:bodyPr wrap="square" rtlCol="0">
            <a:spAutoFit/>
          </a:bodyPr>
          <a:lstStyle/>
          <a:p>
            <a:r>
              <a:rPr lang="zh-CN" altLang="en-US" sz="1600" dirty="0" smtClean="0">
                <a:solidFill>
                  <a:schemeClr val="tx1"/>
                </a:solidFill>
                <a:latin typeface="楷体" pitchFamily="49" charset="-122"/>
                <a:ea typeface="楷体" pitchFamily="49" charset="-122"/>
              </a:rPr>
              <a:t>一个</a:t>
            </a:r>
            <a:r>
              <a:rPr lang="en-US" altLang="zh-CN" sz="1600" dirty="0" smtClean="0">
                <a:solidFill>
                  <a:schemeClr val="tx1"/>
                </a:solidFill>
                <a:latin typeface="Times New Roman" pitchFamily="18" charset="0"/>
                <a:ea typeface="楷体" pitchFamily="49" charset="-122"/>
                <a:cs typeface="Times New Roman" pitchFamily="18" charset="0"/>
              </a:rPr>
              <a:t>APD</a:t>
            </a:r>
            <a:r>
              <a:rPr lang="zh-CN" altLang="en-US" sz="1600" dirty="0" smtClean="0">
                <a:solidFill>
                  <a:schemeClr val="tx1"/>
                </a:solidFill>
                <a:latin typeface="楷体" pitchFamily="49" charset="-122"/>
                <a:ea typeface="楷体" pitchFamily="49" charset="-122"/>
              </a:rPr>
              <a:t>单元等效电路图</a:t>
            </a:r>
            <a:endParaRPr lang="zh-CN" altLang="en-US" sz="1600" dirty="0">
              <a:solidFill>
                <a:schemeClr val="tx1"/>
              </a:solidFill>
              <a:latin typeface="楷体" pitchFamily="49" charset="-122"/>
              <a:ea typeface="楷体" pitchFamily="49" charset="-122"/>
            </a:endParaRPr>
          </a:p>
        </p:txBody>
      </p:sp>
      <p:sp>
        <p:nvSpPr>
          <p:cNvPr id="16" name="TextBox 15"/>
          <p:cNvSpPr txBox="1"/>
          <p:nvPr/>
        </p:nvSpPr>
        <p:spPr>
          <a:xfrm>
            <a:off x="95917" y="1319819"/>
            <a:ext cx="6295157" cy="369332"/>
          </a:xfrm>
          <a:prstGeom prst="rect">
            <a:avLst/>
          </a:prstGeom>
          <a:noFill/>
        </p:spPr>
        <p:txBody>
          <a:bodyPr wrap="square" rtlCol="0">
            <a:spAutoFit/>
          </a:bodyPr>
          <a:lstStyle/>
          <a:p>
            <a:r>
              <a:rPr lang="en-US" altLang="zh-CN" sz="1800" dirty="0" smtClean="0"/>
              <a:t>SiPM</a:t>
            </a:r>
            <a:r>
              <a:rPr lang="zh-CN" altLang="en-US" sz="1800" dirty="0" smtClean="0"/>
              <a:t>由一系列工作在盖革模式的雪崩二极管和淬灭电阻组成</a:t>
            </a:r>
            <a:endParaRPr lang="zh-CN" altLang="en-US" sz="1800" dirty="0"/>
          </a:p>
        </p:txBody>
      </p:sp>
      <p:sp>
        <p:nvSpPr>
          <p:cNvPr id="25" name="TextBox 24"/>
          <p:cNvSpPr txBox="1"/>
          <p:nvPr/>
        </p:nvSpPr>
        <p:spPr>
          <a:xfrm>
            <a:off x="6391075" y="1556792"/>
            <a:ext cx="2304255" cy="1077218"/>
          </a:xfrm>
          <a:prstGeom prst="rect">
            <a:avLst/>
          </a:prstGeom>
          <a:noFill/>
        </p:spPr>
        <p:txBody>
          <a:bodyPr wrap="square" rtlCol="0">
            <a:spAutoFit/>
          </a:bodyPr>
          <a:lstStyle/>
          <a:p>
            <a:r>
              <a:rPr lang="en-US" altLang="zh-CN" sz="1600" dirty="0" smtClean="0">
                <a:latin typeface="楷体" pitchFamily="49" charset="-122"/>
                <a:ea typeface="楷体" pitchFamily="49" charset="-122"/>
              </a:rPr>
              <a:t>A:</a:t>
            </a:r>
            <a:r>
              <a:rPr lang="zh-CN" altLang="en-US" sz="1600" dirty="0" smtClean="0">
                <a:latin typeface="楷体" pitchFamily="49" charset="-122"/>
                <a:ea typeface="楷体" pitchFamily="49" charset="-122"/>
              </a:rPr>
              <a:t>静态模式</a:t>
            </a:r>
            <a:endParaRPr lang="en-US" altLang="zh-CN" sz="1600" dirty="0" smtClean="0">
              <a:latin typeface="楷体" pitchFamily="49" charset="-122"/>
              <a:ea typeface="楷体" pitchFamily="49" charset="-122"/>
            </a:endParaRPr>
          </a:p>
          <a:p>
            <a:r>
              <a:rPr lang="en-US" altLang="zh-CN" sz="1600" dirty="0" smtClean="0">
                <a:latin typeface="楷体" pitchFamily="49" charset="-122"/>
                <a:ea typeface="楷体" pitchFamily="49" charset="-122"/>
              </a:rPr>
              <a:t>A-B:</a:t>
            </a:r>
            <a:r>
              <a:rPr lang="zh-CN" altLang="en-US" sz="1600" dirty="0" smtClean="0">
                <a:latin typeface="楷体" pitchFamily="49" charset="-122"/>
                <a:ea typeface="楷体" pitchFamily="49" charset="-122"/>
              </a:rPr>
              <a:t>放电</a:t>
            </a:r>
            <a:r>
              <a:rPr lang="en-US" altLang="zh-CN" sz="1600" dirty="0" smtClean="0">
                <a:latin typeface="楷体" pitchFamily="49" charset="-122"/>
                <a:ea typeface="楷体" pitchFamily="49" charset="-122"/>
              </a:rPr>
              <a:t>(</a:t>
            </a:r>
            <a:r>
              <a:rPr lang="zh-CN" altLang="en-US" sz="1600" dirty="0" smtClean="0">
                <a:latin typeface="楷体" pitchFamily="49" charset="-122"/>
                <a:ea typeface="楷体" pitchFamily="49" charset="-122"/>
              </a:rPr>
              <a:t>雪崩放大</a:t>
            </a:r>
            <a:r>
              <a:rPr lang="en-US" altLang="zh-CN" sz="1600" dirty="0" smtClean="0">
                <a:latin typeface="楷体" pitchFamily="49" charset="-122"/>
                <a:ea typeface="楷体" pitchFamily="49" charset="-122"/>
              </a:rPr>
              <a:t>)</a:t>
            </a:r>
          </a:p>
          <a:p>
            <a:r>
              <a:rPr lang="en-US" altLang="zh-CN" sz="1600" dirty="0" smtClean="0">
                <a:latin typeface="楷体" pitchFamily="49" charset="-122"/>
                <a:ea typeface="楷体" pitchFamily="49" charset="-122"/>
              </a:rPr>
              <a:t>B-C:</a:t>
            </a:r>
            <a:r>
              <a:rPr lang="zh-CN" altLang="en-US" sz="1600" dirty="0" smtClean="0">
                <a:latin typeface="楷体" pitchFamily="49" charset="-122"/>
                <a:ea typeface="楷体" pitchFamily="49" charset="-122"/>
              </a:rPr>
              <a:t>淬灭</a:t>
            </a:r>
            <a:endParaRPr lang="en-US" altLang="zh-CN" sz="1600" dirty="0" smtClean="0">
              <a:latin typeface="楷体" pitchFamily="49" charset="-122"/>
              <a:ea typeface="楷体" pitchFamily="49" charset="-122"/>
            </a:endParaRPr>
          </a:p>
          <a:p>
            <a:r>
              <a:rPr lang="en-US" altLang="zh-CN" sz="1600" dirty="0" smtClean="0">
                <a:latin typeface="楷体" pitchFamily="49" charset="-122"/>
                <a:ea typeface="楷体" pitchFamily="49" charset="-122"/>
              </a:rPr>
              <a:t>C-A:</a:t>
            </a:r>
            <a:r>
              <a:rPr lang="zh-CN" altLang="en-US" sz="1600" dirty="0" smtClean="0">
                <a:latin typeface="楷体" pitchFamily="49" charset="-122"/>
                <a:ea typeface="楷体" pitchFamily="49" charset="-122"/>
              </a:rPr>
              <a:t>恢复</a:t>
            </a:r>
            <a:r>
              <a:rPr lang="zh-CN" altLang="en-US" sz="1600" dirty="0">
                <a:latin typeface="楷体" pitchFamily="49" charset="-122"/>
                <a:ea typeface="楷体" pitchFamily="49" charset="-122"/>
              </a:rPr>
              <a:t>阶段</a:t>
            </a:r>
          </a:p>
        </p:txBody>
      </p:sp>
      <p:pic>
        <p:nvPicPr>
          <p:cNvPr id="18" name="Picture 10"/>
          <p:cNvPicPr>
            <a:picLocks noChangeAspect="1"/>
          </p:cNvPicPr>
          <p:nvPr/>
        </p:nvPicPr>
        <p:blipFill>
          <a:blip r:embed="rId8"/>
          <a:stretch>
            <a:fillRect/>
          </a:stretch>
        </p:blipFill>
        <p:spPr>
          <a:xfrm>
            <a:off x="6300192" y="116632"/>
            <a:ext cx="2764279" cy="620688"/>
          </a:xfrm>
          <a:prstGeom prst="rect">
            <a:avLst/>
          </a:prstGeom>
          <a:noFill/>
          <a:ln w="9525">
            <a:noFill/>
          </a:ln>
        </p:spPr>
      </p:pic>
    </p:spTree>
    <p:extLst>
      <p:ext uri="{BB962C8B-B14F-4D97-AF65-F5344CB8AC3E}">
        <p14:creationId xmlns:p14="http://schemas.microsoft.com/office/powerpoint/2010/main" val="101648697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9" name="Text Box 15"/>
          <p:cNvSpPr txBox="1">
            <a:spLocks noChangeArrowheads="1"/>
          </p:cNvSpPr>
          <p:nvPr/>
        </p:nvSpPr>
        <p:spPr bwMode="auto">
          <a:xfrm>
            <a:off x="0" y="765177"/>
            <a:ext cx="9144000" cy="461665"/>
          </a:xfrm>
          <a:prstGeom prst="rect">
            <a:avLst/>
          </a:prstGeom>
          <a:solidFill>
            <a:schemeClr val="accent1"/>
          </a:solidFill>
          <a:ln w="9525" algn="ctr">
            <a:noFill/>
            <a:miter lim="800000"/>
            <a:headEnd/>
            <a:tailEnd/>
          </a:ln>
          <a:effectLst/>
        </p:spPr>
        <p:txBody>
          <a:bodyPr>
            <a:spAutoFit/>
          </a:bodyPr>
          <a:lstStyle/>
          <a:p>
            <a:pPr eaLnBrk="1" hangingPunct="1"/>
            <a:r>
              <a:rPr lang="en-US" altLang="zh-CN" dirty="0">
                <a:solidFill>
                  <a:schemeClr val="tx1"/>
                </a:solidFill>
              </a:rPr>
              <a:t> </a:t>
            </a:r>
            <a:r>
              <a:rPr lang="en-US" altLang="zh-CN" sz="2400" dirty="0">
                <a:solidFill>
                  <a:schemeClr val="tx1"/>
                </a:solidFill>
              </a:rPr>
              <a:t>2.3</a:t>
            </a:r>
            <a:r>
              <a:rPr lang="zh-CN" altLang="en-US" sz="2400" dirty="0">
                <a:solidFill>
                  <a:schemeClr val="tx1"/>
                </a:solidFill>
              </a:rPr>
              <a:t>器件性能测试</a:t>
            </a:r>
            <a:r>
              <a:rPr lang="en-US" altLang="zh-CN" sz="2400" dirty="0" smtClean="0">
                <a:solidFill>
                  <a:schemeClr val="tx1"/>
                </a:solidFill>
              </a:rPr>
              <a:t>---SiPM</a:t>
            </a:r>
            <a:r>
              <a:rPr lang="zh-CN" altLang="en-US" sz="2400" dirty="0" smtClean="0">
                <a:solidFill>
                  <a:schemeClr val="tx1"/>
                </a:solidFill>
              </a:rPr>
              <a:t>信号测试</a:t>
            </a:r>
            <a:endParaRPr lang="zh-CN" altLang="en-US" sz="2500" dirty="0">
              <a:solidFill>
                <a:schemeClr val="tx1"/>
              </a:solidFill>
              <a:ea typeface="楷体_GB2312" pitchFamily="49" charset="-122"/>
            </a:endParaRPr>
          </a:p>
        </p:txBody>
      </p:sp>
      <p:sp>
        <p:nvSpPr>
          <p:cNvPr id="2" name="TextBox 1"/>
          <p:cNvSpPr txBox="1"/>
          <p:nvPr/>
        </p:nvSpPr>
        <p:spPr>
          <a:xfrm>
            <a:off x="5771943" y="1281058"/>
            <a:ext cx="2520280" cy="430887"/>
          </a:xfrm>
          <a:prstGeom prst="rect">
            <a:avLst/>
          </a:prstGeom>
          <a:noFill/>
        </p:spPr>
        <p:txBody>
          <a:bodyPr wrap="square" rtlCol="0">
            <a:spAutoFit/>
          </a:bodyPr>
          <a:lstStyle/>
          <a:p>
            <a:r>
              <a:rPr lang="zh-CN" altLang="en-US" dirty="0" smtClean="0"/>
              <a:t>热噪声测试</a:t>
            </a:r>
            <a:r>
              <a:rPr lang="en-US" altLang="zh-CN" dirty="0" smtClean="0"/>
              <a:t>@30V</a:t>
            </a:r>
            <a:endParaRPr lang="zh-CN" altLang="en-US" dirty="0"/>
          </a:p>
        </p:txBody>
      </p:sp>
      <p:sp>
        <p:nvSpPr>
          <p:cNvPr id="4" name="TextBox 3"/>
          <p:cNvSpPr txBox="1"/>
          <p:nvPr/>
        </p:nvSpPr>
        <p:spPr>
          <a:xfrm>
            <a:off x="7631339" y="5025870"/>
            <a:ext cx="1368152" cy="1323439"/>
          </a:xfrm>
          <a:prstGeom prst="rect">
            <a:avLst/>
          </a:prstGeom>
          <a:noFill/>
        </p:spPr>
        <p:txBody>
          <a:bodyPr wrap="square" rtlCol="0">
            <a:spAutoFit/>
          </a:bodyPr>
          <a:lstStyle/>
          <a:p>
            <a:r>
              <a:rPr lang="zh-CN" altLang="en-US" sz="2000" dirty="0" smtClean="0">
                <a:latin typeface="楷体" pitchFamily="49" charset="-122"/>
                <a:ea typeface="楷体" pitchFamily="49" charset="-122"/>
              </a:rPr>
              <a:t>各通道相对增益一致性好于</a:t>
            </a:r>
            <a:r>
              <a:rPr lang="en-US" altLang="zh-CN" sz="2000" dirty="0" smtClean="0">
                <a:latin typeface="Times New Roman" pitchFamily="18" charset="0"/>
                <a:ea typeface="楷体" pitchFamily="49" charset="-122"/>
                <a:cs typeface="Times New Roman" pitchFamily="18" charset="0"/>
              </a:rPr>
              <a:t>20%</a:t>
            </a:r>
            <a:endParaRPr lang="zh-CN" altLang="en-US" sz="2000" dirty="0">
              <a:latin typeface="Times New Roman" pitchFamily="18" charset="0"/>
              <a:ea typeface="楷体" pitchFamily="49" charset="-122"/>
              <a:cs typeface="Times New Roman" pitchFamily="18" charset="0"/>
            </a:endParaRPr>
          </a:p>
        </p:txBody>
      </p:sp>
      <p:grpSp>
        <p:nvGrpSpPr>
          <p:cNvPr id="6" name="组合 5"/>
          <p:cNvGrpSpPr/>
          <p:nvPr/>
        </p:nvGrpSpPr>
        <p:grpSpPr>
          <a:xfrm>
            <a:off x="187761" y="4377164"/>
            <a:ext cx="2156557" cy="2222762"/>
            <a:chOff x="518429" y="4140764"/>
            <a:chExt cx="2156557" cy="2222762"/>
          </a:xfrm>
        </p:grpSpPr>
        <p:pic>
          <p:nvPicPr>
            <p:cNvPr id="304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706" y="4140764"/>
              <a:ext cx="1040924"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1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6808" y="4153065"/>
              <a:ext cx="1024959" cy="71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13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472" y="4901267"/>
              <a:ext cx="1015072" cy="682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13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3544" y="4860418"/>
              <a:ext cx="1111442" cy="75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13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429" y="5619494"/>
              <a:ext cx="1054832" cy="72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13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3261" y="5619493"/>
              <a:ext cx="1078506" cy="74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组合 8"/>
          <p:cNvGrpSpPr/>
          <p:nvPr/>
        </p:nvGrpSpPr>
        <p:grpSpPr>
          <a:xfrm>
            <a:off x="2699071" y="4408975"/>
            <a:ext cx="2237869" cy="2210461"/>
            <a:chOff x="3115666" y="4153067"/>
            <a:chExt cx="2237869" cy="2210461"/>
          </a:xfrm>
        </p:grpSpPr>
        <p:pic>
          <p:nvPicPr>
            <p:cNvPr id="30413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3785" y="4153067"/>
              <a:ext cx="1107398" cy="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137"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29081" y="4153068"/>
              <a:ext cx="1110967" cy="74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138"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15666" y="4883278"/>
              <a:ext cx="1135517" cy="76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139"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29081" y="4901268"/>
              <a:ext cx="1124454" cy="75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140"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54525" y="5622125"/>
              <a:ext cx="1096658" cy="74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141"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56515" y="5634784"/>
              <a:ext cx="1059062" cy="72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组合 9"/>
          <p:cNvGrpSpPr/>
          <p:nvPr/>
        </p:nvGrpSpPr>
        <p:grpSpPr>
          <a:xfrm>
            <a:off x="5197650" y="4228627"/>
            <a:ext cx="2293685" cy="2495457"/>
            <a:chOff x="5434281" y="4101896"/>
            <a:chExt cx="2293685" cy="2495457"/>
          </a:xfrm>
        </p:grpSpPr>
        <p:pic>
          <p:nvPicPr>
            <p:cNvPr id="304142"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17972" y="4127925"/>
              <a:ext cx="1080377" cy="7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143" name="Picture 1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85963" y="4101896"/>
              <a:ext cx="1127285" cy="77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144" name="Picture 1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41878" y="4914483"/>
              <a:ext cx="1088832" cy="72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145" name="Picture 1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85963" y="4908456"/>
              <a:ext cx="1142003" cy="761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146" name="Picture 1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34281" y="5659237"/>
              <a:ext cx="2293685" cy="93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TextBox 27"/>
          <p:cNvSpPr txBox="1"/>
          <p:nvPr/>
        </p:nvSpPr>
        <p:spPr>
          <a:xfrm>
            <a:off x="128364" y="4301038"/>
            <a:ext cx="2335551" cy="2368322"/>
          </a:xfrm>
          <a:prstGeom prst="rect">
            <a:avLst/>
          </a:prstGeom>
          <a:noFill/>
          <a:ln>
            <a:solidFill>
              <a:srgbClr val="FF0000"/>
            </a:solidFill>
          </a:ln>
        </p:spPr>
        <p:txBody>
          <a:bodyPr wrap="square" rtlCol="0">
            <a:spAutoFit/>
          </a:bodyPr>
          <a:lstStyle/>
          <a:p>
            <a:endParaRPr lang="zh-CN" altLang="en-US" dirty="0"/>
          </a:p>
        </p:txBody>
      </p:sp>
      <p:sp>
        <p:nvSpPr>
          <p:cNvPr id="30" name="TextBox 29"/>
          <p:cNvSpPr txBox="1"/>
          <p:nvPr/>
        </p:nvSpPr>
        <p:spPr>
          <a:xfrm>
            <a:off x="2644710" y="4306670"/>
            <a:ext cx="2335551" cy="2368322"/>
          </a:xfrm>
          <a:prstGeom prst="rect">
            <a:avLst/>
          </a:prstGeom>
          <a:noFill/>
          <a:ln>
            <a:solidFill>
              <a:srgbClr val="FF0000"/>
            </a:solidFill>
          </a:ln>
        </p:spPr>
        <p:txBody>
          <a:bodyPr wrap="square" rtlCol="0">
            <a:spAutoFit/>
          </a:bodyPr>
          <a:lstStyle/>
          <a:p>
            <a:endParaRPr lang="zh-CN" altLang="en-US" dirty="0"/>
          </a:p>
        </p:txBody>
      </p:sp>
      <p:sp>
        <p:nvSpPr>
          <p:cNvPr id="32" name="TextBox 31"/>
          <p:cNvSpPr txBox="1"/>
          <p:nvPr/>
        </p:nvSpPr>
        <p:spPr>
          <a:xfrm>
            <a:off x="5148064" y="4301038"/>
            <a:ext cx="2335551" cy="2368322"/>
          </a:xfrm>
          <a:prstGeom prst="rect">
            <a:avLst/>
          </a:prstGeom>
          <a:noFill/>
          <a:ln>
            <a:solidFill>
              <a:srgbClr val="FF0000"/>
            </a:solidFill>
          </a:ln>
        </p:spPr>
        <p:txBody>
          <a:bodyPr wrap="square" rtlCol="0">
            <a:spAutoFit/>
          </a:bodyPr>
          <a:lstStyle/>
          <a:p>
            <a:endParaRPr lang="zh-CN" altLang="en-US" dirty="0"/>
          </a:p>
        </p:txBody>
      </p:sp>
      <p:graphicFrame>
        <p:nvGraphicFramePr>
          <p:cNvPr id="31" name="表格 30">
            <a:extLst>
              <a:ext uri="{FF2B5EF4-FFF2-40B4-BE49-F238E27FC236}">
                <a16:creationId xmlns:a16="http://schemas.microsoft.com/office/drawing/2014/main" xmlns="" id="{2FD2D331-890B-4CD9-AF77-E18513BEA954}"/>
              </a:ext>
            </a:extLst>
          </p:cNvPr>
          <p:cNvGraphicFramePr>
            <a:graphicFrameLocks noGrp="1"/>
          </p:cNvGraphicFramePr>
          <p:nvPr>
            <p:extLst>
              <p:ext uri="{D42A27DB-BD31-4B8C-83A1-F6EECF244321}">
                <p14:modId xmlns:p14="http://schemas.microsoft.com/office/powerpoint/2010/main" val="3220439128"/>
              </p:ext>
            </p:extLst>
          </p:nvPr>
        </p:nvGraphicFramePr>
        <p:xfrm>
          <a:off x="396514" y="1745829"/>
          <a:ext cx="4496392" cy="2228274"/>
        </p:xfrm>
        <a:graphic>
          <a:graphicData uri="http://schemas.openxmlformats.org/drawingml/2006/table">
            <a:tbl>
              <a:tblPr firstRow="1" bandRow="1"/>
              <a:tblGrid>
                <a:gridCol w="2348696">
                  <a:extLst>
                    <a:ext uri="{9D8B030D-6E8A-4147-A177-3AD203B41FA5}">
                      <a16:colId xmlns:a16="http://schemas.microsoft.com/office/drawing/2014/main" xmlns="" val="3946973241"/>
                    </a:ext>
                  </a:extLst>
                </a:gridCol>
                <a:gridCol w="2147696">
                  <a:extLst>
                    <a:ext uri="{9D8B030D-6E8A-4147-A177-3AD203B41FA5}">
                      <a16:colId xmlns:a16="http://schemas.microsoft.com/office/drawing/2014/main" xmlns="" val="2041269790"/>
                    </a:ext>
                  </a:extLst>
                </a:gridCol>
              </a:tblGrid>
              <a:tr h="379154">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itchFamily="18" charset="0"/>
                          <a:cs typeface="Times New Roman" pitchFamily="18" charset="0"/>
                        </a:rPr>
                        <a:t>Size</a:t>
                      </a:r>
                      <a:endParaRPr lang="zh-CN" altLang="en-US" dirty="0">
                        <a:latin typeface="Times New Roman" pitchFamily="18" charset="0"/>
                        <a:cs typeface="Times New Roman" pitchFamily="18" charset="0"/>
                      </a:endParaRPr>
                    </a:p>
                  </a:txBody>
                  <a:tcPr>
                    <a:lnL>
                      <a:noFill/>
                    </a:lnL>
                    <a:lnR>
                      <a:noFill/>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lt1"/>
                          </a:solidFill>
                          <a:latin typeface="等线"/>
                        </a:defRPr>
                      </a:lvl1pPr>
                      <a:lvl2pPr marL="457200" algn="l" defTabSz="914400" rtl="0" eaLnBrk="1" latinLnBrk="0" hangingPunct="1">
                        <a:defRPr sz="1800" b="1" kern="1200">
                          <a:solidFill>
                            <a:schemeClr val="lt1"/>
                          </a:solidFill>
                          <a:latin typeface="等线"/>
                        </a:defRPr>
                      </a:lvl2pPr>
                      <a:lvl3pPr marL="914400" algn="l" defTabSz="914400" rtl="0" eaLnBrk="1" latinLnBrk="0" hangingPunct="1">
                        <a:defRPr sz="1800" b="1" kern="1200">
                          <a:solidFill>
                            <a:schemeClr val="lt1"/>
                          </a:solidFill>
                          <a:latin typeface="等线"/>
                        </a:defRPr>
                      </a:lvl3pPr>
                      <a:lvl4pPr marL="1371600" algn="l" defTabSz="914400" rtl="0" eaLnBrk="1" latinLnBrk="0" hangingPunct="1">
                        <a:defRPr sz="1800" b="1" kern="1200">
                          <a:solidFill>
                            <a:schemeClr val="lt1"/>
                          </a:solidFill>
                          <a:latin typeface="等线"/>
                        </a:defRPr>
                      </a:lvl4pPr>
                      <a:lvl5pPr marL="1828800" algn="l" defTabSz="914400" rtl="0" eaLnBrk="1" latinLnBrk="0" hangingPunct="1">
                        <a:defRPr sz="1800" b="1" kern="1200">
                          <a:solidFill>
                            <a:schemeClr val="lt1"/>
                          </a:solidFill>
                          <a:latin typeface="等线"/>
                        </a:defRPr>
                      </a:lvl5pPr>
                      <a:lvl6pPr marL="2286000" algn="l" defTabSz="914400" rtl="0" eaLnBrk="1" latinLnBrk="0" hangingPunct="1">
                        <a:defRPr sz="1800" b="1" kern="1200">
                          <a:solidFill>
                            <a:schemeClr val="lt1"/>
                          </a:solidFill>
                          <a:latin typeface="等线"/>
                        </a:defRPr>
                      </a:lvl6pPr>
                      <a:lvl7pPr marL="2743200" algn="l" defTabSz="914400" rtl="0" eaLnBrk="1" latinLnBrk="0" hangingPunct="1">
                        <a:defRPr sz="1800" b="1" kern="1200">
                          <a:solidFill>
                            <a:schemeClr val="lt1"/>
                          </a:solidFill>
                          <a:latin typeface="等线"/>
                        </a:defRPr>
                      </a:lvl7pPr>
                      <a:lvl8pPr marL="3200400" algn="l" defTabSz="914400" rtl="0" eaLnBrk="1" latinLnBrk="0" hangingPunct="1">
                        <a:defRPr sz="1800" b="1" kern="1200">
                          <a:solidFill>
                            <a:schemeClr val="lt1"/>
                          </a:solidFill>
                          <a:latin typeface="等线"/>
                        </a:defRPr>
                      </a:lvl8pPr>
                      <a:lvl9pPr marL="3657600" algn="l" defTabSz="914400" rtl="0" eaLnBrk="1" latinLnBrk="0" hangingPunct="1">
                        <a:defRPr sz="1800" b="1" kern="1200">
                          <a:solidFill>
                            <a:schemeClr val="lt1"/>
                          </a:solidFill>
                          <a:latin typeface="等线"/>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itchFamily="18" charset="0"/>
                          <a:cs typeface="Times New Roman" pitchFamily="18" charset="0"/>
                        </a:rPr>
                        <a:t>6mm</a:t>
                      </a:r>
                      <a:r>
                        <a:rPr lang="zh-CN" altLang="en-US" dirty="0">
                          <a:latin typeface="Times New Roman" pitchFamily="18" charset="0"/>
                          <a:cs typeface="Times New Roman" pitchFamily="18" charset="0"/>
                        </a:rPr>
                        <a:t>*</a:t>
                      </a:r>
                      <a:r>
                        <a:rPr lang="en-US" altLang="zh-CN" dirty="0">
                          <a:latin typeface="Times New Roman" pitchFamily="18" charset="0"/>
                          <a:cs typeface="Times New Roman" pitchFamily="18" charset="0"/>
                        </a:rPr>
                        <a:t>6mm</a:t>
                      </a:r>
                      <a:endParaRPr lang="zh-CN" altLang="en-US" dirty="0">
                        <a:latin typeface="Times New Roman" pitchFamily="18" charset="0"/>
                        <a:cs typeface="Times New Roman" pitchFamily="18" charset="0"/>
                      </a:endParaRPr>
                    </a:p>
                  </a:txBody>
                  <a:tcPr>
                    <a:lnL>
                      <a:noFill/>
                    </a:lnL>
                    <a:lnR>
                      <a:noFill/>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497819411"/>
                  </a:ext>
                </a:extLst>
              </a:tr>
              <a:tr h="0">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itchFamily="18" charset="0"/>
                          <a:cs typeface="Times New Roman" pitchFamily="18" charset="0"/>
                        </a:rPr>
                        <a:t>Microcell size</a:t>
                      </a:r>
                      <a:endParaRPr lang="zh-CN" altLang="en-US" dirty="0">
                        <a:latin typeface="Times New Roman" pitchFamily="18" charset="0"/>
                        <a:cs typeface="Times New Roman" pitchFamily="18" charset="0"/>
                      </a:endParaRPr>
                    </a:p>
                  </a:txBody>
                  <a:tcPr>
                    <a:lnL>
                      <a:noFill/>
                    </a:lnL>
                    <a:lnR>
                      <a:noFill/>
                    </a:lnR>
                    <a:lnT>
                      <a:noFill/>
                    </a:lnT>
                    <a:lnB>
                      <a:no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itchFamily="18" charset="0"/>
                          <a:cs typeface="Times New Roman" pitchFamily="18" charset="0"/>
                        </a:rPr>
                        <a:t>35um</a:t>
                      </a:r>
                      <a:endParaRPr lang="zh-CN" altLang="en-US" dirty="0">
                        <a:latin typeface="Times New Roman" pitchFamily="18" charset="0"/>
                        <a:cs typeface="Times New Roman" pitchFamily="18" charset="0"/>
                      </a:endParaRPr>
                    </a:p>
                  </a:txBody>
                  <a:tcPr>
                    <a:lnL>
                      <a:noFill/>
                    </a:lnL>
                    <a:lnR>
                      <a:noFill/>
                    </a:lnR>
                    <a:lnT>
                      <a:noFill/>
                    </a:lnT>
                    <a:lnB>
                      <a:no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xmlns="" val="1802552228"/>
                  </a:ext>
                </a:extLst>
              </a:tr>
              <a:tr h="370840">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itchFamily="18" charset="0"/>
                          <a:cs typeface="Times New Roman" pitchFamily="18" charset="0"/>
                        </a:rPr>
                        <a:t>Overvoltage</a:t>
                      </a:r>
                      <a:endParaRPr lang="zh-CN" altLang="en-US" dirty="0">
                        <a:latin typeface="Times New Roman" pitchFamily="18" charset="0"/>
                        <a:cs typeface="Times New Roman" pitchFamily="18" charset="0"/>
                      </a:endParaRPr>
                    </a:p>
                  </a:txBody>
                  <a:tcPr>
                    <a:lnL>
                      <a:noFill/>
                    </a:lnL>
                    <a:lnR>
                      <a:noFill/>
                    </a:lnR>
                    <a:lnT>
                      <a:noFill/>
                    </a:lnT>
                    <a:lnB>
                      <a:no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latin typeface="Times New Roman" pitchFamily="18" charset="0"/>
                          <a:cs typeface="Times New Roman" pitchFamily="18" charset="0"/>
                        </a:rPr>
                        <a:t>Vbr</a:t>
                      </a:r>
                      <a:r>
                        <a:rPr lang="en-US" altLang="zh-CN" dirty="0">
                          <a:latin typeface="Times New Roman" pitchFamily="18" charset="0"/>
                          <a:cs typeface="Times New Roman" pitchFamily="18" charset="0"/>
                        </a:rPr>
                        <a:t> + 5.0V</a:t>
                      </a:r>
                      <a:endParaRPr lang="zh-CN" altLang="en-US" dirty="0">
                        <a:latin typeface="Times New Roman" pitchFamily="18" charset="0"/>
                        <a:cs typeface="Times New Roman" pitchFamily="18" charset="0"/>
                      </a:endParaRPr>
                    </a:p>
                  </a:txBody>
                  <a:tcPr>
                    <a:lnL>
                      <a:noFill/>
                    </a:lnL>
                    <a:lnR>
                      <a:noFill/>
                    </a:lnR>
                    <a:lnT>
                      <a:noFill/>
                    </a:lnT>
                    <a:lnB>
                      <a:no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xmlns="" val="752679603"/>
                  </a:ext>
                </a:extLst>
              </a:tr>
              <a:tr h="370840">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itchFamily="18" charset="0"/>
                          <a:cs typeface="Times New Roman" pitchFamily="18" charset="0"/>
                        </a:rPr>
                        <a:t>Gain</a:t>
                      </a:r>
                      <a:endParaRPr lang="zh-CN" altLang="en-US" dirty="0">
                        <a:latin typeface="Times New Roman" pitchFamily="18" charset="0"/>
                        <a:cs typeface="Times New Roman" pitchFamily="18" charset="0"/>
                      </a:endParaRPr>
                    </a:p>
                  </a:txBody>
                  <a:tcPr>
                    <a:lnL>
                      <a:noFill/>
                    </a:lnL>
                    <a:lnR>
                      <a:noFill/>
                    </a:lnR>
                    <a:lnT>
                      <a:noFill/>
                    </a:lnT>
                    <a:lnB>
                      <a:no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itchFamily="18" charset="0"/>
                          <a:cs typeface="Times New Roman" pitchFamily="18" charset="0"/>
                        </a:rPr>
                        <a:t>6</a:t>
                      </a:r>
                      <a:r>
                        <a:rPr lang="zh-CN" altLang="en-US" dirty="0">
                          <a:latin typeface="Times New Roman" pitchFamily="18" charset="0"/>
                          <a:cs typeface="Times New Roman" pitchFamily="18" charset="0"/>
                        </a:rPr>
                        <a:t>*</a:t>
                      </a:r>
                      <a:r>
                        <a:rPr lang="en-US" altLang="zh-CN" dirty="0">
                          <a:latin typeface="Times New Roman" pitchFamily="18" charset="0"/>
                          <a:cs typeface="Times New Roman" pitchFamily="18" charset="0"/>
                        </a:rPr>
                        <a:t>10^6</a:t>
                      </a:r>
                      <a:endParaRPr lang="zh-CN" altLang="en-US" dirty="0">
                        <a:latin typeface="Times New Roman" pitchFamily="18" charset="0"/>
                        <a:cs typeface="Times New Roman" pitchFamily="18" charset="0"/>
                      </a:endParaRPr>
                    </a:p>
                  </a:txBody>
                  <a:tcPr>
                    <a:lnL>
                      <a:noFill/>
                    </a:lnL>
                    <a:lnR>
                      <a:noFill/>
                    </a:lnR>
                    <a:lnT>
                      <a:noFill/>
                    </a:lnT>
                    <a:lnB>
                      <a:no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xmlns="" val="2188814051"/>
                  </a:ext>
                </a:extLst>
              </a:tr>
              <a:tr h="370840">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r>
                        <a:rPr lang="en-US" altLang="zh-CN" dirty="0">
                          <a:solidFill>
                            <a:schemeClr val="tx1"/>
                          </a:solidFill>
                          <a:latin typeface="Times New Roman" pitchFamily="18" charset="0"/>
                          <a:cs typeface="Times New Roman" pitchFamily="18" charset="0"/>
                        </a:rPr>
                        <a:t>Dark</a:t>
                      </a:r>
                      <a:r>
                        <a:rPr lang="zh-CN" altLang="en-US" dirty="0">
                          <a:solidFill>
                            <a:schemeClr val="tx1"/>
                          </a:solidFill>
                          <a:latin typeface="Times New Roman" pitchFamily="18" charset="0"/>
                          <a:cs typeface="Times New Roman" pitchFamily="18" charset="0"/>
                        </a:rPr>
                        <a:t> </a:t>
                      </a:r>
                      <a:r>
                        <a:rPr lang="en-US" altLang="zh-CN" dirty="0">
                          <a:solidFill>
                            <a:schemeClr val="tx1"/>
                          </a:solidFill>
                          <a:latin typeface="Times New Roman" pitchFamily="18" charset="0"/>
                          <a:cs typeface="Times New Roman" pitchFamily="18" charset="0"/>
                        </a:rPr>
                        <a:t>count</a:t>
                      </a:r>
                      <a:r>
                        <a:rPr lang="zh-CN" altLang="en-US" dirty="0">
                          <a:solidFill>
                            <a:schemeClr val="tx1"/>
                          </a:solidFill>
                          <a:latin typeface="Times New Roman" pitchFamily="18" charset="0"/>
                          <a:cs typeface="Times New Roman" pitchFamily="18" charset="0"/>
                        </a:rPr>
                        <a:t> </a:t>
                      </a:r>
                      <a:r>
                        <a:rPr lang="en-US" altLang="zh-CN" dirty="0" smtClean="0">
                          <a:solidFill>
                            <a:schemeClr val="tx1"/>
                          </a:solidFill>
                          <a:latin typeface="Times New Roman" pitchFamily="18" charset="0"/>
                          <a:cs typeface="Times New Roman" pitchFamily="18" charset="0"/>
                        </a:rPr>
                        <a:t>rate</a:t>
                      </a:r>
                      <a:r>
                        <a:rPr lang="en-US" altLang="zh-CN" dirty="0" smtClean="0">
                          <a:solidFill>
                            <a:schemeClr val="tx1"/>
                          </a:solidFill>
                          <a:effectLst/>
                          <a:latin typeface="Times New Roman" pitchFamily="18" charset="0"/>
                          <a:cs typeface="Times New Roman" pitchFamily="18" charset="0"/>
                        </a:rPr>
                        <a:t>(2.5v</a:t>
                      </a:r>
                      <a:r>
                        <a:rPr lang="en-US" altLang="zh-CN" dirty="0" smtClean="0">
                          <a:solidFill>
                            <a:schemeClr val="tx1"/>
                          </a:solidFill>
                          <a:latin typeface="Times New Roman" pitchFamily="18" charset="0"/>
                          <a:cs typeface="Times New Roman" pitchFamily="18" charset="0"/>
                        </a:rPr>
                        <a:t>)</a:t>
                      </a:r>
                      <a:endParaRPr lang="en-US" altLang="zh-CN" dirty="0">
                        <a:solidFill>
                          <a:schemeClr val="tx1"/>
                        </a:solidFill>
                        <a:latin typeface="Times New Roman" pitchFamily="18" charset="0"/>
                        <a:cs typeface="Times New Roman" pitchFamily="18" charset="0"/>
                      </a:endParaRPr>
                    </a:p>
                  </a:txBody>
                  <a:tcP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r>
                        <a:rPr lang="en-US" altLang="zh-CN" dirty="0">
                          <a:solidFill>
                            <a:schemeClr val="tx1"/>
                          </a:solidFill>
                          <a:latin typeface="Times New Roman" pitchFamily="18" charset="0"/>
                          <a:cs typeface="Times New Roman" pitchFamily="18" charset="0"/>
                        </a:rPr>
                        <a:t>1200 </a:t>
                      </a:r>
                      <a:r>
                        <a:rPr lang="en-US" altLang="zh-CN" dirty="0" smtClean="0">
                          <a:solidFill>
                            <a:schemeClr val="tx1"/>
                          </a:solidFill>
                          <a:latin typeface="Times New Roman" pitchFamily="18" charset="0"/>
                          <a:cs typeface="Times New Roman" pitchFamily="18" charset="0"/>
                        </a:rPr>
                        <a:t>kHz</a:t>
                      </a:r>
                      <a:endParaRPr lang="zh-CN" altLang="en-US" dirty="0">
                        <a:solidFill>
                          <a:schemeClr val="tx1"/>
                        </a:solidFill>
                        <a:latin typeface="Times New Roman" pitchFamily="18" charset="0"/>
                        <a:cs typeface="Times New Roman" pitchFamily="18" charset="0"/>
                      </a:endParaRPr>
                    </a:p>
                  </a:txBody>
                  <a:tcPr>
                    <a:lnL>
                      <a:noFill/>
                    </a:lnL>
                    <a:lnR>
                      <a:noFill/>
                    </a:lnR>
                    <a:lnT>
                      <a:noFill/>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200749139"/>
                  </a:ext>
                </a:extLst>
              </a:tr>
              <a:tr h="370840">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r>
                        <a:rPr lang="en-US" altLang="zh-CN" dirty="0">
                          <a:latin typeface="Times New Roman" pitchFamily="18" charset="0"/>
                          <a:cs typeface="Times New Roman" pitchFamily="18" charset="0"/>
                        </a:rPr>
                        <a:t>Dark Current </a:t>
                      </a:r>
                      <a:endParaRPr lang="zh-CN" altLang="en-US" dirty="0">
                        <a:latin typeface="Times New Roman" pitchFamily="18" charset="0"/>
                        <a:cs typeface="Times New Roman" pitchFamily="18" charset="0"/>
                      </a:endParaRPr>
                    </a:p>
                  </a:txBody>
                  <a:tcPr>
                    <a:lnL>
                      <a:noFill/>
                    </a:lnL>
                    <a:lnR>
                      <a:noFill/>
                    </a:lnR>
                    <a:lnT>
                      <a:noFill/>
                    </a:lnT>
                    <a:lnB>
                      <a:no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等线"/>
                        </a:defRPr>
                      </a:lvl1pPr>
                      <a:lvl2pPr marL="457200" algn="l" defTabSz="914400" rtl="0" eaLnBrk="1" latinLnBrk="0" hangingPunct="1">
                        <a:defRPr sz="1800" kern="1200">
                          <a:solidFill>
                            <a:schemeClr val="dk1"/>
                          </a:solidFill>
                          <a:latin typeface="等线"/>
                        </a:defRPr>
                      </a:lvl2pPr>
                      <a:lvl3pPr marL="914400" algn="l" defTabSz="914400" rtl="0" eaLnBrk="1" latinLnBrk="0" hangingPunct="1">
                        <a:defRPr sz="1800" kern="1200">
                          <a:solidFill>
                            <a:schemeClr val="dk1"/>
                          </a:solidFill>
                          <a:latin typeface="等线"/>
                        </a:defRPr>
                      </a:lvl3pPr>
                      <a:lvl4pPr marL="1371600" algn="l" defTabSz="914400" rtl="0" eaLnBrk="1" latinLnBrk="0" hangingPunct="1">
                        <a:defRPr sz="1800" kern="1200">
                          <a:solidFill>
                            <a:schemeClr val="dk1"/>
                          </a:solidFill>
                          <a:latin typeface="等线"/>
                        </a:defRPr>
                      </a:lvl4pPr>
                      <a:lvl5pPr marL="1828800" algn="l" defTabSz="914400" rtl="0" eaLnBrk="1" latinLnBrk="0" hangingPunct="1">
                        <a:defRPr sz="1800" kern="1200">
                          <a:solidFill>
                            <a:schemeClr val="dk1"/>
                          </a:solidFill>
                          <a:latin typeface="等线"/>
                        </a:defRPr>
                      </a:lvl5pPr>
                      <a:lvl6pPr marL="2286000" algn="l" defTabSz="914400" rtl="0" eaLnBrk="1" latinLnBrk="0" hangingPunct="1">
                        <a:defRPr sz="1800" kern="1200">
                          <a:solidFill>
                            <a:schemeClr val="dk1"/>
                          </a:solidFill>
                          <a:latin typeface="等线"/>
                        </a:defRPr>
                      </a:lvl6pPr>
                      <a:lvl7pPr marL="2743200" algn="l" defTabSz="914400" rtl="0" eaLnBrk="1" latinLnBrk="0" hangingPunct="1">
                        <a:defRPr sz="1800" kern="1200">
                          <a:solidFill>
                            <a:schemeClr val="dk1"/>
                          </a:solidFill>
                          <a:latin typeface="等线"/>
                        </a:defRPr>
                      </a:lvl7pPr>
                      <a:lvl8pPr marL="3200400" algn="l" defTabSz="914400" rtl="0" eaLnBrk="1" latinLnBrk="0" hangingPunct="1">
                        <a:defRPr sz="1800" kern="1200">
                          <a:solidFill>
                            <a:schemeClr val="dk1"/>
                          </a:solidFill>
                          <a:latin typeface="等线"/>
                        </a:defRPr>
                      </a:lvl8pPr>
                      <a:lvl9pPr marL="3657600" algn="l" defTabSz="914400" rtl="0" eaLnBrk="1" latinLnBrk="0" hangingPunct="1">
                        <a:defRPr sz="1800" kern="1200">
                          <a:solidFill>
                            <a:schemeClr val="dk1"/>
                          </a:solidFill>
                          <a:latin typeface="等线"/>
                        </a:defRPr>
                      </a:lvl9pPr>
                    </a:lstStyle>
                    <a:p>
                      <a:r>
                        <a:rPr lang="en-US" altLang="zh-CN" dirty="0">
                          <a:latin typeface="Times New Roman" pitchFamily="18" charset="0"/>
                          <a:cs typeface="Times New Roman" pitchFamily="18" charset="0"/>
                        </a:rPr>
                        <a:t>1uA</a:t>
                      </a:r>
                      <a:endParaRPr lang="zh-CN" altLang="en-US" dirty="0">
                        <a:latin typeface="Times New Roman" pitchFamily="18" charset="0"/>
                        <a:cs typeface="Times New Roman" pitchFamily="18" charset="0"/>
                      </a:endParaRPr>
                    </a:p>
                  </a:txBody>
                  <a:tcPr>
                    <a:lnL>
                      <a:noFill/>
                    </a:lnL>
                    <a:lnR>
                      <a:noFill/>
                    </a:lnR>
                    <a:lnT>
                      <a:noFill/>
                    </a:lnT>
                    <a:lnB>
                      <a:no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xmlns="" val="1266465134"/>
                  </a:ext>
                </a:extLst>
              </a:tr>
            </a:tbl>
          </a:graphicData>
        </a:graphic>
      </p:graphicFrame>
      <p:sp>
        <p:nvSpPr>
          <p:cNvPr id="5" name="TextBox 4"/>
          <p:cNvSpPr txBox="1"/>
          <p:nvPr/>
        </p:nvSpPr>
        <p:spPr>
          <a:xfrm>
            <a:off x="383536" y="1319819"/>
            <a:ext cx="3456384" cy="430887"/>
          </a:xfrm>
          <a:prstGeom prst="rect">
            <a:avLst/>
          </a:prstGeom>
          <a:noFill/>
        </p:spPr>
        <p:txBody>
          <a:bodyPr wrap="square" rtlCol="0">
            <a:spAutoFit/>
          </a:bodyPr>
          <a:lstStyle/>
          <a:p>
            <a:r>
              <a:rPr lang="en-US" altLang="zh-CN" dirty="0" smtClean="0"/>
              <a:t>Sensl C-60035</a:t>
            </a:r>
            <a:endParaRPr lang="zh-CN" altLang="en-US" dirty="0"/>
          </a:p>
        </p:txBody>
      </p:sp>
      <p:pic>
        <p:nvPicPr>
          <p:cNvPr id="307202" name="Picture 2" descr="E:\管形中子探测器\数据\样机初测\SIPM信号\重新固定\32noise(2).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74393" y="1750706"/>
            <a:ext cx="3851427" cy="23108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81341" y="3235115"/>
            <a:ext cx="1842021" cy="707886"/>
          </a:xfrm>
          <a:prstGeom prst="rect">
            <a:avLst/>
          </a:prstGeom>
          <a:noFill/>
        </p:spPr>
        <p:txBody>
          <a:bodyPr wrap="square" rtlCol="0">
            <a:spAutoFit/>
          </a:bodyPr>
          <a:lstStyle/>
          <a:p>
            <a:r>
              <a:rPr lang="en-US" altLang="zh-CN" sz="2000" dirty="0" smtClean="0">
                <a:solidFill>
                  <a:srgbClr val="FF0000"/>
                </a:solidFill>
                <a:latin typeface="Times New Roman" pitchFamily="18" charset="0"/>
                <a:cs typeface="Times New Roman" pitchFamily="18" charset="0"/>
              </a:rPr>
              <a:t>&lt;10mV </a:t>
            </a:r>
          </a:p>
          <a:p>
            <a:r>
              <a:rPr lang="en-US" altLang="zh-CN" sz="2000" dirty="0">
                <a:solidFill>
                  <a:srgbClr val="FF0000"/>
                </a:solidFill>
                <a:latin typeface="Times New Roman" pitchFamily="18" charset="0"/>
                <a:cs typeface="Times New Roman" pitchFamily="18" charset="0"/>
              </a:rPr>
              <a:t>&lt;</a:t>
            </a:r>
            <a:r>
              <a:rPr lang="en-US" altLang="zh-CN" sz="2000" dirty="0" smtClean="0">
                <a:solidFill>
                  <a:srgbClr val="FF0000"/>
                </a:solidFill>
                <a:latin typeface="Times New Roman" pitchFamily="18" charset="0"/>
                <a:cs typeface="Times New Roman" pitchFamily="18" charset="0"/>
              </a:rPr>
              <a:t>800ns</a:t>
            </a:r>
            <a:endParaRPr lang="zh-CN" altLang="en-US" sz="2000" dirty="0">
              <a:solidFill>
                <a:srgbClr val="FF0000"/>
              </a:solidFill>
              <a:latin typeface="Times New Roman" pitchFamily="18" charset="0"/>
              <a:cs typeface="Times New Roman" pitchFamily="18" charset="0"/>
            </a:endParaRPr>
          </a:p>
        </p:txBody>
      </p:sp>
      <p:pic>
        <p:nvPicPr>
          <p:cNvPr id="33" name="Picture 10"/>
          <p:cNvPicPr>
            <a:picLocks noChangeAspect="1"/>
          </p:cNvPicPr>
          <p:nvPr/>
        </p:nvPicPr>
        <p:blipFill>
          <a:blip r:embed="rId21"/>
          <a:stretch>
            <a:fillRect/>
          </a:stretch>
        </p:blipFill>
        <p:spPr>
          <a:xfrm>
            <a:off x="6300192" y="116632"/>
            <a:ext cx="2764279" cy="620688"/>
          </a:xfrm>
          <a:prstGeom prst="rect">
            <a:avLst/>
          </a:prstGeom>
          <a:noFill/>
          <a:ln w="9525">
            <a:noFill/>
          </a:ln>
        </p:spPr>
      </p:pic>
    </p:spTree>
    <p:extLst>
      <p:ext uri="{BB962C8B-B14F-4D97-AF65-F5344CB8AC3E}">
        <p14:creationId xmlns:p14="http://schemas.microsoft.com/office/powerpoint/2010/main" val="241771486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0" y="765177"/>
            <a:ext cx="9144000" cy="461665"/>
          </a:xfrm>
          <a:prstGeom prst="rect">
            <a:avLst/>
          </a:prstGeom>
          <a:solidFill>
            <a:schemeClr val="accent1"/>
          </a:solidFill>
          <a:ln w="9525" algn="ctr">
            <a:noFill/>
            <a:miter lim="800000"/>
            <a:headEnd/>
            <a:tailEnd/>
          </a:ln>
          <a:effectLst/>
        </p:spPr>
        <p:txBody>
          <a:bodyPr>
            <a:spAutoFit/>
          </a:bodyPr>
          <a:lstStyle/>
          <a:p>
            <a:pPr eaLnBrk="1" hangingPunct="1"/>
            <a:r>
              <a:rPr lang="en-US" altLang="zh-CN" dirty="0">
                <a:solidFill>
                  <a:schemeClr val="tx1"/>
                </a:solidFill>
              </a:rPr>
              <a:t> </a:t>
            </a:r>
            <a:r>
              <a:rPr lang="en-US" altLang="zh-CN" sz="2400" dirty="0">
                <a:solidFill>
                  <a:schemeClr val="tx1"/>
                </a:solidFill>
              </a:rPr>
              <a:t>2.3</a:t>
            </a:r>
            <a:r>
              <a:rPr lang="zh-CN" altLang="en-US" sz="2400" dirty="0">
                <a:solidFill>
                  <a:schemeClr val="tx1"/>
                </a:solidFill>
              </a:rPr>
              <a:t>器件性能测试</a:t>
            </a:r>
            <a:r>
              <a:rPr lang="en-US" altLang="zh-CN" sz="2400" dirty="0" smtClean="0">
                <a:solidFill>
                  <a:schemeClr val="tx1"/>
                </a:solidFill>
              </a:rPr>
              <a:t>---</a:t>
            </a:r>
            <a:r>
              <a:rPr lang="zh-CN" altLang="en-US" sz="2400" dirty="0" smtClean="0">
                <a:solidFill>
                  <a:schemeClr val="tx1"/>
                </a:solidFill>
              </a:rPr>
              <a:t>位置重建能力</a:t>
            </a:r>
            <a:endParaRPr lang="zh-CN" altLang="en-US" sz="2500" dirty="0">
              <a:solidFill>
                <a:schemeClr val="tx1"/>
              </a:solidFill>
              <a:ea typeface="楷体_GB2312" pitchFamily="49" charset="-122"/>
            </a:endParaRPr>
          </a:p>
        </p:txBody>
      </p:sp>
      <p:pic>
        <p:nvPicPr>
          <p:cNvPr id="304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01008"/>
            <a:ext cx="4026200" cy="278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p:nvPr/>
        </p:nvGrpSpPr>
        <p:grpSpPr>
          <a:xfrm>
            <a:off x="1691680" y="3717032"/>
            <a:ext cx="2563046" cy="584775"/>
            <a:chOff x="3089074" y="1556791"/>
            <a:chExt cx="2563046" cy="584775"/>
          </a:xfrm>
        </p:grpSpPr>
        <p:sp>
          <p:nvSpPr>
            <p:cNvPr id="5" name="TextBox 4"/>
            <p:cNvSpPr txBox="1"/>
            <p:nvPr/>
          </p:nvSpPr>
          <p:spPr>
            <a:xfrm>
              <a:off x="3659772" y="1556791"/>
              <a:ext cx="1992348" cy="584775"/>
            </a:xfrm>
            <a:prstGeom prst="rect">
              <a:avLst/>
            </a:prstGeom>
            <a:noFill/>
          </p:spPr>
          <p:txBody>
            <a:bodyPr wrap="square" rtlCol="0">
              <a:spAutoFit/>
            </a:bodyPr>
            <a:lstStyle/>
            <a:p>
              <a:r>
                <a:rPr lang="zh-CN" altLang="en-US" sz="1600" dirty="0" smtClean="0">
                  <a:solidFill>
                    <a:schemeClr val="tx1"/>
                  </a:solidFill>
                </a:rPr>
                <a:t>理论位置关系曲线</a:t>
              </a:r>
              <a:endParaRPr lang="en-US" altLang="zh-CN" sz="1600" dirty="0" smtClean="0">
                <a:solidFill>
                  <a:schemeClr val="tx1"/>
                </a:solidFill>
              </a:endParaRPr>
            </a:p>
            <a:p>
              <a:r>
                <a:rPr lang="zh-CN" altLang="en-US" sz="1600" dirty="0" smtClean="0">
                  <a:solidFill>
                    <a:schemeClr val="tx1"/>
                  </a:solidFill>
                </a:rPr>
                <a:t>实际位置曲线</a:t>
              </a:r>
              <a:endParaRPr lang="zh-CN" altLang="en-US" sz="1600" dirty="0">
                <a:solidFill>
                  <a:schemeClr val="tx1"/>
                </a:solidFill>
              </a:endParaRPr>
            </a:p>
          </p:txBody>
        </p:sp>
        <p:grpSp>
          <p:nvGrpSpPr>
            <p:cNvPr id="2" name="组合 1"/>
            <p:cNvGrpSpPr/>
            <p:nvPr/>
          </p:nvGrpSpPr>
          <p:grpSpPr>
            <a:xfrm>
              <a:off x="3089074" y="1695646"/>
              <a:ext cx="504056" cy="329198"/>
              <a:chOff x="3089074" y="1695646"/>
              <a:chExt cx="504056" cy="329198"/>
            </a:xfrm>
          </p:grpSpPr>
          <p:cxnSp>
            <p:nvCxnSpPr>
              <p:cNvPr id="7" name="直接连接符 6"/>
              <p:cNvCxnSpPr/>
              <p:nvPr/>
            </p:nvCxnSpPr>
            <p:spPr bwMode="auto">
              <a:xfrm>
                <a:off x="3089074" y="1695646"/>
                <a:ext cx="504056" cy="0"/>
              </a:xfrm>
              <a:prstGeom prst="line">
                <a:avLst/>
              </a:prstGeom>
              <a:solidFill>
                <a:srgbClr val="FFFF00"/>
              </a:solidFill>
              <a:ln w="34925" cap="flat" cmpd="sng" algn="ctr">
                <a:solidFill>
                  <a:srgbClr val="FF0000"/>
                </a:solidFill>
                <a:prstDash val="solid"/>
                <a:round/>
                <a:headEnd type="none" w="med" len="med"/>
                <a:tailEnd type="none" w="med" len="med"/>
              </a:ln>
              <a:effectLst/>
            </p:spPr>
          </p:cxnSp>
          <p:grpSp>
            <p:nvGrpSpPr>
              <p:cNvPr id="11" name="组合 10"/>
              <p:cNvGrpSpPr/>
              <p:nvPr/>
            </p:nvGrpSpPr>
            <p:grpSpPr>
              <a:xfrm>
                <a:off x="3089074" y="1952836"/>
                <a:ext cx="504056" cy="72008"/>
                <a:chOff x="5868144" y="2756248"/>
                <a:chExt cx="504056" cy="72008"/>
              </a:xfrm>
            </p:grpSpPr>
            <p:cxnSp>
              <p:nvCxnSpPr>
                <p:cNvPr id="9" name="直接连接符 8"/>
                <p:cNvCxnSpPr/>
                <p:nvPr/>
              </p:nvCxnSpPr>
              <p:spPr bwMode="auto">
                <a:xfrm>
                  <a:off x="5868144" y="2780928"/>
                  <a:ext cx="504056" cy="0"/>
                </a:xfrm>
                <a:prstGeom prst="line">
                  <a:avLst/>
                </a:prstGeom>
                <a:solidFill>
                  <a:srgbClr val="FFFF00"/>
                </a:solidFill>
                <a:ln w="34925" cap="flat" cmpd="sng" algn="ctr">
                  <a:solidFill>
                    <a:schemeClr val="tx1"/>
                  </a:solidFill>
                  <a:prstDash val="solid"/>
                  <a:round/>
                  <a:headEnd type="none" w="med" len="med"/>
                  <a:tailEnd type="none" w="med" len="med"/>
                </a:ln>
                <a:effectLst/>
              </p:spPr>
            </p:cxnSp>
            <p:sp>
              <p:nvSpPr>
                <p:cNvPr id="10" name="矩形 9"/>
                <p:cNvSpPr/>
                <p:nvPr/>
              </p:nvSpPr>
              <p:spPr bwMode="auto">
                <a:xfrm>
                  <a:off x="6084168" y="2756248"/>
                  <a:ext cx="60835" cy="72008"/>
                </a:xfrm>
                <a:prstGeom prst="rect">
                  <a:avLst/>
                </a:prstGeom>
                <a:solidFill>
                  <a:srgbClr val="92D050"/>
                </a:solid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grpSp>
        </p:grpSp>
      </p:grpSp>
      <p:sp>
        <p:nvSpPr>
          <p:cNvPr id="12" name="TextBox 11"/>
          <p:cNvSpPr txBox="1"/>
          <p:nvPr/>
        </p:nvSpPr>
        <p:spPr>
          <a:xfrm>
            <a:off x="5004048" y="5215552"/>
            <a:ext cx="4028628" cy="707886"/>
          </a:xfrm>
          <a:prstGeom prst="rect">
            <a:avLst/>
          </a:prstGeom>
          <a:noFill/>
        </p:spPr>
        <p:txBody>
          <a:bodyPr wrap="square" rtlCol="0">
            <a:spAutoFit/>
          </a:bodyPr>
          <a:lstStyle/>
          <a:p>
            <a:r>
              <a:rPr lang="en-US" altLang="zh-CN" sz="2000" b="0" dirty="0" smtClean="0">
                <a:solidFill>
                  <a:schemeClr val="tx1"/>
                </a:solidFill>
                <a:latin typeface="Times New Roman" pitchFamily="18" charset="0"/>
                <a:ea typeface="楷体" pitchFamily="49" charset="-122"/>
                <a:cs typeface="Times New Roman" pitchFamily="18" charset="0"/>
              </a:rPr>
              <a:t>LED</a:t>
            </a:r>
            <a:r>
              <a:rPr lang="zh-CN" altLang="en-US" sz="2000" b="0" dirty="0" smtClean="0">
                <a:solidFill>
                  <a:schemeClr val="tx1"/>
                </a:solidFill>
                <a:latin typeface="楷体" pitchFamily="49" charset="-122"/>
                <a:ea typeface="楷体" pitchFamily="49" charset="-122"/>
              </a:rPr>
              <a:t>照射光纤阵列有效区域几个位置，理论结果与实际位置几乎接近</a:t>
            </a:r>
            <a:endParaRPr lang="zh-CN" altLang="en-US" sz="2000" b="0" dirty="0">
              <a:solidFill>
                <a:schemeClr val="tx1"/>
              </a:solidFill>
              <a:latin typeface="楷体" pitchFamily="49" charset="-122"/>
              <a:ea typeface="楷体" pitchFamily="49" charset="-122"/>
            </a:endParaRPr>
          </a:p>
        </p:txBody>
      </p:sp>
      <mc:AlternateContent xmlns:mc="http://schemas.openxmlformats.org/markup-compatibility/2006" xmlns:a14="http://schemas.microsoft.com/office/drawing/2010/main">
        <mc:Choice Requires="a14">
          <p:graphicFrame>
            <p:nvGraphicFramePr>
              <p:cNvPr id="13" name="表格 12"/>
              <p:cNvGraphicFramePr>
                <a:graphicFrameLocks noGrp="1"/>
              </p:cNvGraphicFramePr>
              <p:nvPr>
                <p:extLst>
                  <p:ext uri="{D42A27DB-BD31-4B8C-83A1-F6EECF244321}">
                    <p14:modId xmlns:p14="http://schemas.microsoft.com/office/powerpoint/2010/main" val="4070964028"/>
                  </p:ext>
                </p:extLst>
              </p:nvPr>
            </p:nvGraphicFramePr>
            <p:xfrm>
              <a:off x="5076056" y="1552808"/>
              <a:ext cx="3888432" cy="3562225"/>
            </p:xfrm>
            <a:graphic>
              <a:graphicData uri="http://schemas.openxmlformats.org/drawingml/2006/table">
                <a:tbl>
                  <a:tblPr firstRow="1" bandRow="1">
                    <a:tableStyleId>{5C22544A-7EE6-4342-B048-85BDC9FD1C3A}</a:tableStyleId>
                  </a:tblPr>
                  <a:tblGrid>
                    <a:gridCol w="648072"/>
                    <a:gridCol w="720080"/>
                    <a:gridCol w="864096"/>
                    <a:gridCol w="720080"/>
                    <a:gridCol w="936104"/>
                  </a:tblGrid>
                  <a:tr h="850776">
                    <a:tc>
                      <a:txBody>
                        <a:bodyPr/>
                        <a:lstStyle/>
                        <a:p>
                          <a:r>
                            <a:rPr lang="zh-CN" altLang="en-US" sz="1600" dirty="0" smtClean="0">
                              <a:solidFill>
                                <a:schemeClr val="tx1"/>
                              </a:solidFill>
                            </a:rPr>
                            <a:t>信号比值</a:t>
                          </a:r>
                          <a:r>
                            <a:rPr lang="en-US" altLang="zh-CN" sz="1600" dirty="0" smtClean="0">
                              <a:solidFill>
                                <a:schemeClr val="tx1"/>
                              </a:solidFill>
                            </a:rPr>
                            <a:t>R</a:t>
                          </a:r>
                          <a:endParaRPr lang="zh-CN" altLang="en-US" sz="1600" dirty="0">
                            <a:solidFill>
                              <a:schemeClr val="tx1"/>
                            </a:solidFill>
                          </a:endParaRPr>
                        </a:p>
                      </a:txBody>
                      <a:tcPr>
                        <a:solidFill>
                          <a:schemeClr val="accent2">
                            <a:lumMod val="20000"/>
                            <a:lumOff val="80000"/>
                          </a:schemeClr>
                        </a:solidFill>
                      </a:tcPr>
                    </a:tc>
                    <a:tc>
                      <a:txBody>
                        <a:bodyPr/>
                        <a:lstStyle/>
                        <a:p>
                          <a:r>
                            <a:rPr lang="zh-CN" altLang="en-US" sz="1600" dirty="0" smtClean="0">
                              <a:solidFill>
                                <a:schemeClr val="tx1"/>
                              </a:solidFill>
                            </a:rPr>
                            <a:t>理论结果</a:t>
                          </a:r>
                          <a14:m>
                            <m:oMath xmlns:m="http://schemas.openxmlformats.org/officeDocument/2006/math">
                              <m:r>
                                <a:rPr kumimoji="0" lang="en-US" altLang="zh-CN" sz="1600" b="1" i="1" u="none" strike="noStrike" kern="1200" cap="none" spc="0" normalizeH="0" baseline="0" noProof="0" smtClean="0">
                                  <a:ln>
                                    <a:noFill/>
                                  </a:ln>
                                  <a:solidFill>
                                    <a:srgbClr val="00B0F0"/>
                                  </a:solidFill>
                                  <a:effectLst/>
                                  <a:uLnTx/>
                                  <a:uFillTx/>
                                  <a:latin typeface="Cambria Math"/>
                                  <a:cs typeface="+mn-cs"/>
                                </a:rPr>
                                <m:t>𝒍</m:t>
                              </m:r>
                            </m:oMath>
                          </a14:m>
                          <a:r>
                            <a:rPr lang="zh-CN" altLang="en-US" sz="1600" dirty="0" smtClean="0">
                              <a:solidFill>
                                <a:schemeClr val="tx1"/>
                              </a:solidFill>
                            </a:rPr>
                            <a:t>（</a:t>
                          </a:r>
                          <a:r>
                            <a:rPr lang="en-US" altLang="zh-CN" sz="1600" dirty="0" smtClean="0">
                              <a:solidFill>
                                <a:schemeClr val="tx1"/>
                              </a:solidFill>
                            </a:rPr>
                            <a:t>cm</a:t>
                          </a:r>
                          <a:r>
                            <a:rPr lang="zh-CN" altLang="en-US" sz="1600" dirty="0" smtClean="0">
                              <a:solidFill>
                                <a:schemeClr val="tx1"/>
                              </a:solidFill>
                            </a:rPr>
                            <a:t>）</a:t>
                          </a:r>
                          <a:endParaRPr lang="zh-CN" altLang="en-US" sz="1600" dirty="0">
                            <a:solidFill>
                              <a:schemeClr val="tx1"/>
                            </a:solidFill>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1" kern="1200" dirty="0" smtClean="0">
                              <a:solidFill>
                                <a:schemeClr val="tx1"/>
                              </a:solidFill>
                              <a:latin typeface="+mn-lt"/>
                              <a:ea typeface="+mn-ea"/>
                              <a:cs typeface="+mn-cs"/>
                            </a:rPr>
                            <a:t>理论一维位置</a:t>
                          </a:r>
                          <a:r>
                            <a:rPr lang="en-US" altLang="zh-CN" sz="1600" b="1" kern="1200" dirty="0" smtClean="0">
                              <a:solidFill>
                                <a:schemeClr val="tx1"/>
                              </a:solidFill>
                              <a:latin typeface="+mn-lt"/>
                              <a:ea typeface="+mn-ea"/>
                              <a:cs typeface="+mn-cs"/>
                            </a:rPr>
                            <a:t>cm</a:t>
                          </a:r>
                          <a:r>
                            <a:rPr lang="zh-CN" altLang="en-US" sz="1600" b="1" kern="1200" dirty="0" smtClean="0">
                              <a:solidFill>
                                <a:schemeClr val="tx1"/>
                              </a:solidFill>
                              <a:latin typeface="+mn-lt"/>
                              <a:ea typeface="+mn-ea"/>
                              <a:cs typeface="+mn-cs"/>
                            </a:rPr>
                            <a:t>）</a:t>
                          </a:r>
                        </a:p>
                        <a:p>
                          <a:endParaRPr lang="zh-CN" altLang="en-US" sz="1600" dirty="0">
                            <a:solidFill>
                              <a:schemeClr val="tx1"/>
                            </a:solidFill>
                          </a:endParaRPr>
                        </a:p>
                      </a:txBody>
                      <a:tcP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marL="0" algn="l" defTabSz="914400" rtl="0" eaLnBrk="1" latinLnBrk="0" hangingPunct="1"/>
                          <a:r>
                            <a:rPr lang="zh-CN" altLang="en-US" sz="1600" b="1" kern="1200" dirty="0" smtClean="0">
                              <a:solidFill>
                                <a:schemeClr val="tx1"/>
                              </a:solidFill>
                              <a:latin typeface="+mn-lt"/>
                              <a:ea typeface="+mn-ea"/>
                              <a:cs typeface="+mn-cs"/>
                            </a:rPr>
                            <a:t>实际位置</a:t>
                          </a:r>
                          <a14:m>
                            <m:oMath xmlns:m="http://schemas.openxmlformats.org/officeDocument/2006/math">
                              <m:r>
                                <a:rPr kumimoji="0" lang="en-US" altLang="zh-CN" sz="1600" b="1" i="1" u="none" strike="noStrike" kern="1200" cap="none" spc="0" normalizeH="0" baseline="0" noProof="0" smtClean="0">
                                  <a:ln>
                                    <a:noFill/>
                                  </a:ln>
                                  <a:solidFill>
                                    <a:srgbClr val="00B0F0"/>
                                  </a:solidFill>
                                  <a:effectLst/>
                                  <a:uLnTx/>
                                  <a:uFillTx/>
                                  <a:latin typeface="Cambria Math"/>
                                  <a:cs typeface="+mn-cs"/>
                                </a:rPr>
                                <m:t>𝒍</m:t>
                              </m:r>
                            </m:oMath>
                          </a14:m>
                          <a:r>
                            <a:rPr lang="zh-CN" altLang="en-US" sz="1600" b="1" kern="1200" dirty="0" smtClean="0">
                              <a:solidFill>
                                <a:schemeClr val="tx1"/>
                              </a:solidFill>
                              <a:latin typeface="+mn-lt"/>
                              <a:ea typeface="+mn-ea"/>
                              <a:cs typeface="+mn-cs"/>
                            </a:rPr>
                            <a:t>（</a:t>
                          </a:r>
                          <a:r>
                            <a:rPr lang="en-US" altLang="zh-CN" sz="1600" b="1" kern="1200" dirty="0" smtClean="0">
                              <a:solidFill>
                                <a:schemeClr val="tx1"/>
                              </a:solidFill>
                              <a:latin typeface="+mn-lt"/>
                              <a:ea typeface="+mn-ea"/>
                              <a:cs typeface="+mn-cs"/>
                            </a:rPr>
                            <a:t>cm</a:t>
                          </a:r>
                          <a:r>
                            <a:rPr lang="zh-CN" altLang="en-US" sz="1600" b="1" kern="1200" dirty="0" smtClean="0">
                              <a:solidFill>
                                <a:schemeClr val="tx1"/>
                              </a:solidFill>
                              <a:latin typeface="+mn-lt"/>
                              <a:ea typeface="+mn-ea"/>
                              <a:cs typeface="+mn-cs"/>
                            </a:rPr>
                            <a:t>）</a:t>
                          </a:r>
                          <a:endParaRPr lang="zh-CN" altLang="en-US" sz="16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marL="0" algn="l" defTabSz="914400" rtl="0" eaLnBrk="1" latinLnBrk="0" hangingPunct="1"/>
                          <a:r>
                            <a:rPr lang="zh-CN" altLang="en-US" sz="1600" b="1" kern="1200" dirty="0" smtClean="0">
                              <a:solidFill>
                                <a:schemeClr val="tx1"/>
                              </a:solidFill>
                              <a:latin typeface="+mn-lt"/>
                              <a:ea typeface="+mn-ea"/>
                              <a:cs typeface="+mn-cs"/>
                            </a:rPr>
                            <a:t>实际一维位置（</a:t>
                          </a:r>
                          <a:r>
                            <a:rPr lang="en-US" altLang="zh-CN" sz="1600" b="1" kern="1200" dirty="0" smtClean="0">
                              <a:solidFill>
                                <a:schemeClr val="tx1"/>
                              </a:solidFill>
                              <a:latin typeface="+mn-lt"/>
                              <a:ea typeface="+mn-ea"/>
                              <a:cs typeface="+mn-cs"/>
                            </a:rPr>
                            <a:t>cm</a:t>
                          </a:r>
                          <a:r>
                            <a:rPr lang="zh-CN" altLang="en-US" sz="1600" b="1" kern="1200" dirty="0" smtClean="0">
                              <a:solidFill>
                                <a:schemeClr val="tx1"/>
                              </a:solidFill>
                              <a:latin typeface="+mn-lt"/>
                              <a:ea typeface="+mn-ea"/>
                              <a:cs typeface="+mn-cs"/>
                            </a:rPr>
                            <a:t>）</a:t>
                          </a:r>
                          <a:endParaRPr lang="zh-CN" altLang="en-US" sz="1600" b="1" kern="1200" dirty="0">
                            <a:solidFill>
                              <a:schemeClr val="tx1"/>
                            </a:solidFill>
                            <a:latin typeface="+mn-lt"/>
                            <a:ea typeface="+mn-ea"/>
                            <a:cs typeface="+mn-cs"/>
                          </a:endParaRPr>
                        </a:p>
                      </a:txBody>
                      <a:tcPr>
                        <a:solidFill>
                          <a:schemeClr val="accent2">
                            <a:lumMod val="40000"/>
                            <a:lumOff val="60000"/>
                          </a:schemeClr>
                        </a:solidFill>
                      </a:tcPr>
                    </a:tc>
                  </a:tr>
                  <a:tr h="499085">
                    <a:tc>
                      <a:txBody>
                        <a:bodyPr/>
                        <a:lstStyle/>
                        <a:p>
                          <a:r>
                            <a:rPr lang="en-US" altLang="zh-CN" sz="1400" dirty="0" smtClean="0"/>
                            <a:t>1.757</a:t>
                          </a:r>
                          <a:endParaRPr lang="zh-CN" altLang="en-US" sz="1400" dirty="0"/>
                        </a:p>
                      </a:txBody>
                      <a:tcPr>
                        <a:solidFill>
                          <a:schemeClr val="accent2">
                            <a:lumMod val="20000"/>
                            <a:lumOff val="80000"/>
                          </a:schemeClr>
                        </a:solidFill>
                      </a:tcPr>
                    </a:tc>
                    <a:tc>
                      <a:txBody>
                        <a:bodyPr/>
                        <a:lstStyle/>
                        <a:p>
                          <a:r>
                            <a:rPr lang="en-US" altLang="zh-CN" sz="1400" dirty="0" smtClean="0"/>
                            <a:t>11.34</a:t>
                          </a:r>
                          <a:endParaRPr lang="zh-CN" altLang="en-US" sz="1400" dirty="0"/>
                        </a:p>
                      </a:txBody>
                      <a:tcPr>
                        <a:solidFill>
                          <a:schemeClr val="accent2">
                            <a:lumMod val="20000"/>
                            <a:lumOff val="80000"/>
                          </a:schemeClr>
                        </a:solidFill>
                      </a:tcPr>
                    </a:tc>
                    <a:tc>
                      <a:txBody>
                        <a:bodyPr/>
                        <a:lstStyle/>
                        <a:p>
                          <a:r>
                            <a:rPr lang="en-US" altLang="zh-CN" sz="1400" dirty="0" smtClean="0"/>
                            <a:t>-0.4</a:t>
                          </a:r>
                          <a:endParaRPr lang="zh-CN" altLang="en-US" sz="1400" dirty="0"/>
                        </a:p>
                      </a:txBody>
                      <a:tcP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r>
                            <a:rPr lang="en-US" altLang="zh-CN" sz="1400" dirty="0" smtClean="0"/>
                            <a:t>12</a:t>
                          </a:r>
                          <a:endParaRPr lang="zh-CN" altLang="en-US" sz="1400"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altLang="zh-CN" sz="1400" dirty="0" smtClean="0"/>
                            <a:t>0</a:t>
                          </a:r>
                          <a:endParaRPr lang="zh-CN" altLang="en-US" sz="1400" dirty="0"/>
                        </a:p>
                      </a:txBody>
                      <a:tcPr>
                        <a:solidFill>
                          <a:schemeClr val="accent2">
                            <a:lumMod val="40000"/>
                            <a:lumOff val="60000"/>
                          </a:schemeClr>
                        </a:solidFill>
                      </a:tcPr>
                    </a:tc>
                  </a:tr>
                  <a:tr h="499085">
                    <a:tc>
                      <a:txBody>
                        <a:bodyPr/>
                        <a:lstStyle/>
                        <a:p>
                          <a:r>
                            <a:rPr lang="en-US" altLang="zh-CN" sz="1400" dirty="0" smtClean="0"/>
                            <a:t>1.407</a:t>
                          </a:r>
                          <a:endParaRPr lang="zh-CN" altLang="en-US" sz="1400" dirty="0"/>
                        </a:p>
                      </a:txBody>
                      <a:tcPr>
                        <a:solidFill>
                          <a:schemeClr val="accent2">
                            <a:lumMod val="20000"/>
                            <a:lumOff val="80000"/>
                          </a:schemeClr>
                        </a:solidFill>
                      </a:tcPr>
                    </a:tc>
                    <a:tc>
                      <a:txBody>
                        <a:bodyPr/>
                        <a:lstStyle/>
                        <a:p>
                          <a:r>
                            <a:rPr lang="en-US" altLang="zh-CN" sz="1400" dirty="0" smtClean="0"/>
                            <a:t>21.85</a:t>
                          </a:r>
                          <a:endParaRPr lang="zh-CN" altLang="en-US" sz="1400" dirty="0"/>
                        </a:p>
                      </a:txBody>
                      <a:tcPr>
                        <a:solidFill>
                          <a:schemeClr val="accent2">
                            <a:lumMod val="20000"/>
                            <a:lumOff val="80000"/>
                          </a:schemeClr>
                        </a:solidFill>
                      </a:tcPr>
                    </a:tc>
                    <a:tc>
                      <a:txBody>
                        <a:bodyPr/>
                        <a:lstStyle/>
                        <a:p>
                          <a:r>
                            <a:rPr lang="en-US" altLang="zh-CN" sz="1400" dirty="0" smtClean="0"/>
                            <a:t>0.42</a:t>
                          </a:r>
                          <a:endParaRPr lang="zh-CN" altLang="en-US" sz="1400" dirty="0"/>
                        </a:p>
                      </a:txBody>
                      <a:tcP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r>
                            <a:rPr lang="en-US" altLang="zh-CN" sz="1400" dirty="0" smtClean="0"/>
                            <a:t>21.42</a:t>
                          </a:r>
                          <a:endParaRPr lang="zh-CN" altLang="en-US" sz="1400"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altLang="zh-CN" sz="1400" dirty="0" smtClean="0"/>
                            <a:t>0.4</a:t>
                          </a:r>
                          <a:endParaRPr lang="zh-CN" altLang="en-US" sz="1400" dirty="0"/>
                        </a:p>
                      </a:txBody>
                      <a:tcPr>
                        <a:solidFill>
                          <a:schemeClr val="accent2">
                            <a:lumMod val="40000"/>
                            <a:lumOff val="60000"/>
                          </a:schemeClr>
                        </a:solidFill>
                      </a:tcPr>
                    </a:tc>
                  </a:tr>
                  <a:tr h="499085">
                    <a:tc>
                      <a:txBody>
                        <a:bodyPr/>
                        <a:lstStyle/>
                        <a:p>
                          <a:r>
                            <a:rPr lang="en-US" altLang="zh-CN" sz="1400" dirty="0" smtClean="0"/>
                            <a:t>1.168</a:t>
                          </a:r>
                          <a:endParaRPr lang="zh-CN" altLang="en-US" sz="1400" dirty="0"/>
                        </a:p>
                      </a:txBody>
                      <a:tcPr>
                        <a:solidFill>
                          <a:schemeClr val="accent2">
                            <a:lumMod val="20000"/>
                            <a:lumOff val="80000"/>
                          </a:schemeClr>
                        </a:solidFill>
                      </a:tcPr>
                    </a:tc>
                    <a:tc>
                      <a:txBody>
                        <a:bodyPr/>
                        <a:lstStyle/>
                        <a:p>
                          <a:r>
                            <a:rPr lang="en-US" altLang="zh-CN" sz="1400" dirty="0" smtClean="0"/>
                            <a:t>30.65</a:t>
                          </a:r>
                          <a:endParaRPr lang="zh-CN" altLang="en-US" sz="1400" dirty="0"/>
                        </a:p>
                      </a:txBody>
                      <a:tcPr>
                        <a:solidFill>
                          <a:schemeClr val="accent2">
                            <a:lumMod val="20000"/>
                            <a:lumOff val="80000"/>
                          </a:schemeClr>
                        </a:solidFill>
                      </a:tcPr>
                    </a:tc>
                    <a:tc>
                      <a:txBody>
                        <a:bodyPr/>
                        <a:lstStyle/>
                        <a:p>
                          <a:r>
                            <a:rPr lang="en-US" altLang="zh-CN" sz="1400" dirty="0" smtClean="0"/>
                            <a:t>0.79</a:t>
                          </a:r>
                          <a:endParaRPr lang="zh-CN" altLang="en-US" sz="1400" dirty="0"/>
                        </a:p>
                      </a:txBody>
                      <a:tcP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r>
                            <a:rPr lang="en-US" altLang="zh-CN" sz="1400" dirty="0" smtClean="0"/>
                            <a:t>30.84</a:t>
                          </a:r>
                          <a:endParaRPr lang="zh-CN" altLang="en-US" sz="1400"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altLang="zh-CN" sz="1400" dirty="0" smtClean="0"/>
                            <a:t>0.8</a:t>
                          </a:r>
                          <a:endParaRPr lang="zh-CN" altLang="en-US" sz="1400" dirty="0"/>
                        </a:p>
                      </a:txBody>
                      <a:tcPr>
                        <a:solidFill>
                          <a:schemeClr val="accent2">
                            <a:lumMod val="40000"/>
                            <a:lumOff val="60000"/>
                          </a:schemeClr>
                        </a:solidFill>
                      </a:tcPr>
                    </a:tc>
                  </a:tr>
                  <a:tr h="499085">
                    <a:tc>
                      <a:txBody>
                        <a:bodyPr/>
                        <a:lstStyle/>
                        <a:p>
                          <a:r>
                            <a:rPr lang="en-US" altLang="zh-CN" sz="1400" dirty="0" smtClean="0"/>
                            <a:t>0.994</a:t>
                          </a:r>
                          <a:endParaRPr lang="zh-CN" altLang="en-US" sz="1400" dirty="0"/>
                        </a:p>
                      </a:txBody>
                      <a:tcPr>
                        <a:solidFill>
                          <a:schemeClr val="accent2">
                            <a:lumMod val="20000"/>
                            <a:lumOff val="80000"/>
                          </a:schemeClr>
                        </a:solidFill>
                      </a:tcPr>
                    </a:tc>
                    <a:tc>
                      <a:txBody>
                        <a:bodyPr/>
                        <a:lstStyle/>
                        <a:p>
                          <a:r>
                            <a:rPr lang="en-US" altLang="zh-CN" sz="1400" dirty="0" smtClean="0"/>
                            <a:t>38.3</a:t>
                          </a:r>
                          <a:endParaRPr lang="zh-CN" altLang="en-US" sz="1400" dirty="0"/>
                        </a:p>
                      </a:txBody>
                      <a:tcPr>
                        <a:solidFill>
                          <a:schemeClr val="accent2">
                            <a:lumMod val="20000"/>
                            <a:lumOff val="80000"/>
                          </a:schemeClr>
                        </a:solidFill>
                      </a:tcPr>
                    </a:tc>
                    <a:tc>
                      <a:txBody>
                        <a:bodyPr/>
                        <a:lstStyle/>
                        <a:p>
                          <a:r>
                            <a:rPr lang="en-US" altLang="zh-CN" sz="1400" dirty="0" smtClean="0"/>
                            <a:t>1.12</a:t>
                          </a:r>
                          <a:endParaRPr lang="zh-CN" altLang="en-US" sz="1400" dirty="0"/>
                        </a:p>
                      </a:txBody>
                      <a:tcP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r>
                            <a:rPr lang="en-US" altLang="zh-CN" sz="1400" dirty="0" smtClean="0"/>
                            <a:t>40.26</a:t>
                          </a:r>
                          <a:endParaRPr lang="zh-CN" altLang="en-US" sz="1400"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altLang="zh-CN" sz="1400" dirty="0" smtClean="0"/>
                            <a:t>1.2</a:t>
                          </a:r>
                          <a:endParaRPr lang="zh-CN" altLang="en-US" sz="1400" dirty="0"/>
                        </a:p>
                      </a:txBody>
                      <a:tcPr>
                        <a:solidFill>
                          <a:schemeClr val="accent2">
                            <a:lumMod val="40000"/>
                            <a:lumOff val="60000"/>
                          </a:schemeClr>
                        </a:solidFill>
                      </a:tcPr>
                    </a:tc>
                  </a:tr>
                  <a:tr h="499085">
                    <a:tc>
                      <a:txBody>
                        <a:bodyPr/>
                        <a:lstStyle/>
                        <a:p>
                          <a:r>
                            <a:rPr lang="en-US" altLang="zh-CN" sz="1400" dirty="0" smtClean="0"/>
                            <a:t>0.819</a:t>
                          </a:r>
                          <a:endParaRPr lang="zh-CN" altLang="en-US" sz="1400" dirty="0"/>
                        </a:p>
                      </a:txBody>
                      <a:tcPr>
                        <a:solidFill>
                          <a:schemeClr val="accent2">
                            <a:lumMod val="20000"/>
                            <a:lumOff val="80000"/>
                          </a:schemeClr>
                        </a:solidFill>
                      </a:tcPr>
                    </a:tc>
                    <a:tc>
                      <a:txBody>
                        <a:bodyPr/>
                        <a:lstStyle/>
                        <a:p>
                          <a:r>
                            <a:rPr lang="en-US" altLang="zh-CN" sz="1400" dirty="0" smtClean="0"/>
                            <a:t>47.46</a:t>
                          </a:r>
                          <a:endParaRPr lang="zh-CN" altLang="en-US" sz="1400" dirty="0"/>
                        </a:p>
                      </a:txBody>
                      <a:tcPr>
                        <a:solidFill>
                          <a:schemeClr val="accent2">
                            <a:lumMod val="20000"/>
                            <a:lumOff val="80000"/>
                          </a:schemeClr>
                        </a:solidFill>
                      </a:tcPr>
                    </a:tc>
                    <a:tc>
                      <a:txBody>
                        <a:bodyPr/>
                        <a:lstStyle/>
                        <a:p>
                          <a:r>
                            <a:rPr lang="en-US" altLang="zh-CN" sz="1400" dirty="0" smtClean="0"/>
                            <a:t>1.51</a:t>
                          </a:r>
                          <a:endParaRPr lang="zh-CN" altLang="en-US" sz="1400" dirty="0"/>
                        </a:p>
                      </a:txBody>
                      <a:tcP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r>
                            <a:rPr lang="en-US" altLang="zh-CN" sz="1400" dirty="0" smtClean="0"/>
                            <a:t>49.68</a:t>
                          </a:r>
                          <a:endParaRPr lang="zh-CN" altLang="en-US" sz="1400"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altLang="zh-CN" sz="1400" dirty="0" smtClean="0"/>
                            <a:t>1.6</a:t>
                          </a:r>
                          <a:endParaRPr lang="zh-CN" altLang="en-US" sz="1400" dirty="0"/>
                        </a:p>
                      </a:txBody>
                      <a:tcPr>
                        <a:solidFill>
                          <a:schemeClr val="accent2">
                            <a:lumMod val="40000"/>
                            <a:lumOff val="60000"/>
                          </a:schemeClr>
                        </a:solidFill>
                      </a:tcPr>
                    </a:tc>
                  </a:tr>
                </a:tbl>
              </a:graphicData>
            </a:graphic>
          </p:graphicFrame>
        </mc:Choice>
        <mc:Fallback xmlns="">
          <p:graphicFrame>
            <p:nvGraphicFramePr>
              <p:cNvPr id="13" name="表格 12"/>
              <p:cNvGraphicFramePr>
                <a:graphicFrameLocks noGrp="1"/>
              </p:cNvGraphicFramePr>
              <p:nvPr>
                <p:extLst>
                  <p:ext uri="{D42A27DB-BD31-4B8C-83A1-F6EECF244321}">
                    <p14:modId xmlns:p14="http://schemas.microsoft.com/office/powerpoint/2010/main" val="4070964028"/>
                  </p:ext>
                </p:extLst>
              </p:nvPr>
            </p:nvGraphicFramePr>
            <p:xfrm>
              <a:off x="5076056" y="1552808"/>
              <a:ext cx="3888432" cy="3562225"/>
            </p:xfrm>
            <a:graphic>
              <a:graphicData uri="http://schemas.openxmlformats.org/drawingml/2006/table">
                <a:tbl>
                  <a:tblPr firstRow="1" bandRow="1">
                    <a:tableStyleId>{5C22544A-7EE6-4342-B048-85BDC9FD1C3A}</a:tableStyleId>
                  </a:tblPr>
                  <a:tblGrid>
                    <a:gridCol w="648072"/>
                    <a:gridCol w="720080"/>
                    <a:gridCol w="864096"/>
                    <a:gridCol w="720080"/>
                    <a:gridCol w="936104"/>
                  </a:tblGrid>
                  <a:tr h="1066800">
                    <a:tc>
                      <a:txBody>
                        <a:bodyPr/>
                        <a:lstStyle/>
                        <a:p>
                          <a:r>
                            <a:rPr lang="zh-CN" altLang="en-US" sz="1600" dirty="0" smtClean="0">
                              <a:solidFill>
                                <a:schemeClr val="tx1"/>
                              </a:solidFill>
                            </a:rPr>
                            <a:t>信号比值</a:t>
                          </a:r>
                          <a:r>
                            <a:rPr lang="en-US" altLang="zh-CN" sz="1600" dirty="0" smtClean="0">
                              <a:solidFill>
                                <a:schemeClr val="tx1"/>
                              </a:solidFill>
                            </a:rPr>
                            <a:t>R</a:t>
                          </a:r>
                          <a:endParaRPr lang="zh-CN" altLang="en-US" sz="1600" dirty="0">
                            <a:solidFill>
                              <a:schemeClr val="tx1"/>
                            </a:solidFill>
                          </a:endParaRPr>
                        </a:p>
                      </a:txBody>
                      <a:tcPr>
                        <a:solidFill>
                          <a:schemeClr val="accent2">
                            <a:lumMod val="20000"/>
                            <a:lumOff val="80000"/>
                          </a:schemeClr>
                        </a:solidFill>
                      </a:tcPr>
                    </a:tc>
                    <a:tc>
                      <a:txBody>
                        <a:bodyPr/>
                        <a:lstStyle/>
                        <a:p>
                          <a:endParaRPr lang="zh-CN"/>
                        </a:p>
                      </a:txBody>
                      <a:tcPr>
                        <a:blipFill rotWithShape="1">
                          <a:blip r:embed="rId3"/>
                          <a:stretch>
                            <a:fillRect l="-90678" t="-1714" r="-350847" b="-234286"/>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1" kern="1200" dirty="0" smtClean="0">
                              <a:solidFill>
                                <a:schemeClr val="tx1"/>
                              </a:solidFill>
                              <a:latin typeface="+mn-lt"/>
                              <a:ea typeface="+mn-ea"/>
                              <a:cs typeface="+mn-cs"/>
                            </a:rPr>
                            <a:t>理论一</a:t>
                          </a:r>
                          <a:r>
                            <a:rPr lang="zh-CN" altLang="en-US" sz="1600" b="1" kern="1200" dirty="0" smtClean="0">
                              <a:solidFill>
                                <a:schemeClr val="tx1"/>
                              </a:solidFill>
                              <a:latin typeface="+mn-lt"/>
                              <a:ea typeface="+mn-ea"/>
                              <a:cs typeface="+mn-cs"/>
                            </a:rPr>
                            <a:t>维位置</a:t>
                          </a:r>
                          <a:r>
                            <a:rPr lang="en-US" altLang="zh-CN" sz="1600" b="1" kern="1200" dirty="0" smtClean="0">
                              <a:solidFill>
                                <a:schemeClr val="tx1"/>
                              </a:solidFill>
                              <a:latin typeface="+mn-lt"/>
                              <a:ea typeface="+mn-ea"/>
                              <a:cs typeface="+mn-cs"/>
                            </a:rPr>
                            <a:t>cm</a:t>
                          </a:r>
                          <a:r>
                            <a:rPr lang="zh-CN" altLang="en-US" sz="1600" b="1" kern="1200" dirty="0" smtClean="0">
                              <a:solidFill>
                                <a:schemeClr val="tx1"/>
                              </a:solidFill>
                              <a:latin typeface="+mn-lt"/>
                              <a:ea typeface="+mn-ea"/>
                              <a:cs typeface="+mn-cs"/>
                            </a:rPr>
                            <a:t>）</a:t>
                          </a:r>
                        </a:p>
                        <a:p>
                          <a:endParaRPr lang="zh-CN" altLang="en-US" sz="1600" dirty="0">
                            <a:solidFill>
                              <a:schemeClr val="tx1"/>
                            </a:solidFill>
                          </a:endParaRPr>
                        </a:p>
                      </a:txBody>
                      <a:tcP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endParaRPr lang="zh-CN"/>
                        </a:p>
                      </a:txBody>
                      <a:tcPr>
                        <a:lnL w="12700" cap="flat" cmpd="sng" algn="ctr">
                          <a:solidFill>
                            <a:schemeClr val="tx1"/>
                          </a:solidFill>
                          <a:prstDash val="solid"/>
                          <a:round/>
                          <a:headEnd type="none" w="med" len="med"/>
                          <a:tailEnd type="none" w="med" len="med"/>
                        </a:lnL>
                        <a:blipFill rotWithShape="1">
                          <a:blip r:embed="rId3"/>
                          <a:stretch>
                            <a:fillRect l="-311017" t="-1714" r="-130508" b="-234286"/>
                          </a:stretch>
                        </a:blipFill>
                      </a:tcPr>
                    </a:tc>
                    <a:tc>
                      <a:txBody>
                        <a:bodyPr/>
                        <a:lstStyle/>
                        <a:p>
                          <a:pPr marL="0" algn="l" defTabSz="914400" rtl="0" eaLnBrk="1" latinLnBrk="0" hangingPunct="1"/>
                          <a:r>
                            <a:rPr lang="zh-CN" altLang="en-US" sz="1600" b="1" kern="1200" dirty="0" smtClean="0">
                              <a:solidFill>
                                <a:schemeClr val="tx1"/>
                              </a:solidFill>
                              <a:latin typeface="+mn-lt"/>
                              <a:ea typeface="+mn-ea"/>
                              <a:cs typeface="+mn-cs"/>
                            </a:rPr>
                            <a:t>实际一维位置（</a:t>
                          </a:r>
                          <a:r>
                            <a:rPr lang="en-US" altLang="zh-CN" sz="1600" b="1" kern="1200" dirty="0" smtClean="0">
                              <a:solidFill>
                                <a:schemeClr val="tx1"/>
                              </a:solidFill>
                              <a:latin typeface="+mn-lt"/>
                              <a:ea typeface="+mn-ea"/>
                              <a:cs typeface="+mn-cs"/>
                            </a:rPr>
                            <a:t>cm</a:t>
                          </a:r>
                          <a:r>
                            <a:rPr lang="zh-CN" altLang="en-US" sz="1600" b="1" kern="1200" dirty="0" smtClean="0">
                              <a:solidFill>
                                <a:schemeClr val="tx1"/>
                              </a:solidFill>
                              <a:latin typeface="+mn-lt"/>
                              <a:ea typeface="+mn-ea"/>
                              <a:cs typeface="+mn-cs"/>
                            </a:rPr>
                            <a:t>）</a:t>
                          </a:r>
                          <a:endParaRPr lang="zh-CN" altLang="en-US" sz="1600" b="1" kern="1200" dirty="0">
                            <a:solidFill>
                              <a:schemeClr val="tx1"/>
                            </a:solidFill>
                            <a:latin typeface="+mn-lt"/>
                            <a:ea typeface="+mn-ea"/>
                            <a:cs typeface="+mn-cs"/>
                          </a:endParaRPr>
                        </a:p>
                      </a:txBody>
                      <a:tcPr>
                        <a:solidFill>
                          <a:schemeClr val="accent2">
                            <a:lumMod val="40000"/>
                            <a:lumOff val="60000"/>
                          </a:schemeClr>
                        </a:solidFill>
                      </a:tcPr>
                    </a:tc>
                  </a:tr>
                  <a:tr h="499085">
                    <a:tc>
                      <a:txBody>
                        <a:bodyPr/>
                        <a:lstStyle/>
                        <a:p>
                          <a:r>
                            <a:rPr lang="en-US" altLang="zh-CN" sz="1400" dirty="0" smtClean="0"/>
                            <a:t>1.757</a:t>
                          </a:r>
                          <a:endParaRPr lang="zh-CN" altLang="en-US" sz="1400" dirty="0"/>
                        </a:p>
                      </a:txBody>
                      <a:tcPr>
                        <a:solidFill>
                          <a:schemeClr val="accent2">
                            <a:lumMod val="20000"/>
                            <a:lumOff val="80000"/>
                          </a:schemeClr>
                        </a:solidFill>
                      </a:tcPr>
                    </a:tc>
                    <a:tc>
                      <a:txBody>
                        <a:bodyPr/>
                        <a:lstStyle/>
                        <a:p>
                          <a:r>
                            <a:rPr lang="en-US" altLang="zh-CN" sz="1400" dirty="0" smtClean="0"/>
                            <a:t>11.34</a:t>
                          </a:r>
                          <a:endParaRPr lang="zh-CN" altLang="en-US" sz="1400" dirty="0"/>
                        </a:p>
                      </a:txBody>
                      <a:tcPr>
                        <a:solidFill>
                          <a:schemeClr val="accent2">
                            <a:lumMod val="20000"/>
                            <a:lumOff val="80000"/>
                          </a:schemeClr>
                        </a:solidFill>
                      </a:tcPr>
                    </a:tc>
                    <a:tc>
                      <a:txBody>
                        <a:bodyPr/>
                        <a:lstStyle/>
                        <a:p>
                          <a:r>
                            <a:rPr lang="en-US" altLang="zh-CN" sz="1400" dirty="0" smtClean="0"/>
                            <a:t>-0.4</a:t>
                          </a:r>
                          <a:endParaRPr lang="zh-CN" altLang="en-US" sz="1400" dirty="0"/>
                        </a:p>
                      </a:txBody>
                      <a:tcP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r>
                            <a:rPr lang="en-US" altLang="zh-CN" sz="1400" dirty="0" smtClean="0"/>
                            <a:t>12</a:t>
                          </a:r>
                          <a:endParaRPr lang="zh-CN" altLang="en-US" sz="1400"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altLang="zh-CN" sz="1400" dirty="0" smtClean="0"/>
                            <a:t>0</a:t>
                          </a:r>
                          <a:endParaRPr lang="zh-CN" altLang="en-US" sz="1400" dirty="0"/>
                        </a:p>
                      </a:txBody>
                      <a:tcPr>
                        <a:solidFill>
                          <a:schemeClr val="accent2">
                            <a:lumMod val="40000"/>
                            <a:lumOff val="60000"/>
                          </a:schemeClr>
                        </a:solidFill>
                      </a:tcPr>
                    </a:tc>
                  </a:tr>
                  <a:tr h="499085">
                    <a:tc>
                      <a:txBody>
                        <a:bodyPr/>
                        <a:lstStyle/>
                        <a:p>
                          <a:r>
                            <a:rPr lang="en-US" altLang="zh-CN" sz="1400" dirty="0" smtClean="0"/>
                            <a:t>1.407</a:t>
                          </a:r>
                          <a:endParaRPr lang="zh-CN" altLang="en-US" sz="1400" dirty="0"/>
                        </a:p>
                      </a:txBody>
                      <a:tcPr>
                        <a:solidFill>
                          <a:schemeClr val="accent2">
                            <a:lumMod val="20000"/>
                            <a:lumOff val="80000"/>
                          </a:schemeClr>
                        </a:solidFill>
                      </a:tcPr>
                    </a:tc>
                    <a:tc>
                      <a:txBody>
                        <a:bodyPr/>
                        <a:lstStyle/>
                        <a:p>
                          <a:r>
                            <a:rPr lang="en-US" altLang="zh-CN" sz="1400" dirty="0" smtClean="0"/>
                            <a:t>21.85</a:t>
                          </a:r>
                          <a:endParaRPr lang="zh-CN" altLang="en-US" sz="1400" dirty="0"/>
                        </a:p>
                      </a:txBody>
                      <a:tcPr>
                        <a:solidFill>
                          <a:schemeClr val="accent2">
                            <a:lumMod val="20000"/>
                            <a:lumOff val="80000"/>
                          </a:schemeClr>
                        </a:solidFill>
                      </a:tcPr>
                    </a:tc>
                    <a:tc>
                      <a:txBody>
                        <a:bodyPr/>
                        <a:lstStyle/>
                        <a:p>
                          <a:r>
                            <a:rPr lang="en-US" altLang="zh-CN" sz="1400" dirty="0" smtClean="0"/>
                            <a:t>0.42</a:t>
                          </a:r>
                          <a:endParaRPr lang="zh-CN" altLang="en-US" sz="1400" dirty="0"/>
                        </a:p>
                      </a:txBody>
                      <a:tcP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r>
                            <a:rPr lang="en-US" altLang="zh-CN" sz="1400" dirty="0" smtClean="0"/>
                            <a:t>21.42</a:t>
                          </a:r>
                          <a:endParaRPr lang="zh-CN" altLang="en-US" sz="1400"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altLang="zh-CN" sz="1400" dirty="0" smtClean="0"/>
                            <a:t>0.4</a:t>
                          </a:r>
                          <a:endParaRPr lang="zh-CN" altLang="en-US" sz="1400" dirty="0"/>
                        </a:p>
                      </a:txBody>
                      <a:tcPr>
                        <a:solidFill>
                          <a:schemeClr val="accent2">
                            <a:lumMod val="40000"/>
                            <a:lumOff val="60000"/>
                          </a:schemeClr>
                        </a:solidFill>
                      </a:tcPr>
                    </a:tc>
                  </a:tr>
                  <a:tr h="499085">
                    <a:tc>
                      <a:txBody>
                        <a:bodyPr/>
                        <a:lstStyle/>
                        <a:p>
                          <a:r>
                            <a:rPr lang="en-US" altLang="zh-CN" sz="1400" dirty="0" smtClean="0"/>
                            <a:t>1.168</a:t>
                          </a:r>
                          <a:endParaRPr lang="zh-CN" altLang="en-US" sz="1400" dirty="0"/>
                        </a:p>
                      </a:txBody>
                      <a:tcPr>
                        <a:solidFill>
                          <a:schemeClr val="accent2">
                            <a:lumMod val="20000"/>
                            <a:lumOff val="80000"/>
                          </a:schemeClr>
                        </a:solidFill>
                      </a:tcPr>
                    </a:tc>
                    <a:tc>
                      <a:txBody>
                        <a:bodyPr/>
                        <a:lstStyle/>
                        <a:p>
                          <a:r>
                            <a:rPr lang="en-US" altLang="zh-CN" sz="1400" dirty="0" smtClean="0"/>
                            <a:t>30.65</a:t>
                          </a:r>
                          <a:endParaRPr lang="zh-CN" altLang="en-US" sz="1400" dirty="0"/>
                        </a:p>
                      </a:txBody>
                      <a:tcPr>
                        <a:solidFill>
                          <a:schemeClr val="accent2">
                            <a:lumMod val="20000"/>
                            <a:lumOff val="80000"/>
                          </a:schemeClr>
                        </a:solidFill>
                      </a:tcPr>
                    </a:tc>
                    <a:tc>
                      <a:txBody>
                        <a:bodyPr/>
                        <a:lstStyle/>
                        <a:p>
                          <a:r>
                            <a:rPr lang="en-US" altLang="zh-CN" sz="1400" dirty="0" smtClean="0"/>
                            <a:t>0.79</a:t>
                          </a:r>
                          <a:endParaRPr lang="zh-CN" altLang="en-US" sz="1400" dirty="0"/>
                        </a:p>
                      </a:txBody>
                      <a:tcP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r>
                            <a:rPr lang="en-US" altLang="zh-CN" sz="1400" dirty="0" smtClean="0"/>
                            <a:t>30.84</a:t>
                          </a:r>
                          <a:endParaRPr lang="zh-CN" altLang="en-US" sz="1400"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altLang="zh-CN" sz="1400" dirty="0" smtClean="0"/>
                            <a:t>0.8</a:t>
                          </a:r>
                          <a:endParaRPr lang="zh-CN" altLang="en-US" sz="1400" dirty="0"/>
                        </a:p>
                      </a:txBody>
                      <a:tcPr>
                        <a:solidFill>
                          <a:schemeClr val="accent2">
                            <a:lumMod val="40000"/>
                            <a:lumOff val="60000"/>
                          </a:schemeClr>
                        </a:solidFill>
                      </a:tcPr>
                    </a:tc>
                  </a:tr>
                  <a:tr h="499085">
                    <a:tc>
                      <a:txBody>
                        <a:bodyPr/>
                        <a:lstStyle/>
                        <a:p>
                          <a:r>
                            <a:rPr lang="en-US" altLang="zh-CN" sz="1400" dirty="0" smtClean="0"/>
                            <a:t>0.994</a:t>
                          </a:r>
                          <a:endParaRPr lang="zh-CN" altLang="en-US" sz="1400" dirty="0"/>
                        </a:p>
                      </a:txBody>
                      <a:tcPr>
                        <a:solidFill>
                          <a:schemeClr val="accent2">
                            <a:lumMod val="20000"/>
                            <a:lumOff val="80000"/>
                          </a:schemeClr>
                        </a:solidFill>
                      </a:tcPr>
                    </a:tc>
                    <a:tc>
                      <a:txBody>
                        <a:bodyPr/>
                        <a:lstStyle/>
                        <a:p>
                          <a:r>
                            <a:rPr lang="en-US" altLang="zh-CN" sz="1400" dirty="0" smtClean="0"/>
                            <a:t>38.3</a:t>
                          </a:r>
                          <a:endParaRPr lang="zh-CN" altLang="en-US" sz="1400" dirty="0"/>
                        </a:p>
                      </a:txBody>
                      <a:tcPr>
                        <a:solidFill>
                          <a:schemeClr val="accent2">
                            <a:lumMod val="20000"/>
                            <a:lumOff val="80000"/>
                          </a:schemeClr>
                        </a:solidFill>
                      </a:tcPr>
                    </a:tc>
                    <a:tc>
                      <a:txBody>
                        <a:bodyPr/>
                        <a:lstStyle/>
                        <a:p>
                          <a:r>
                            <a:rPr lang="en-US" altLang="zh-CN" sz="1400" dirty="0" smtClean="0"/>
                            <a:t>1.12</a:t>
                          </a:r>
                          <a:endParaRPr lang="zh-CN" altLang="en-US" sz="1400" dirty="0"/>
                        </a:p>
                      </a:txBody>
                      <a:tcP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r>
                            <a:rPr lang="en-US" altLang="zh-CN" sz="1400" dirty="0" smtClean="0"/>
                            <a:t>40.26</a:t>
                          </a:r>
                          <a:endParaRPr lang="zh-CN" altLang="en-US" sz="1400"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altLang="zh-CN" sz="1400" dirty="0" smtClean="0"/>
                            <a:t>1.2</a:t>
                          </a:r>
                          <a:endParaRPr lang="zh-CN" altLang="en-US" sz="1400" dirty="0"/>
                        </a:p>
                      </a:txBody>
                      <a:tcPr>
                        <a:solidFill>
                          <a:schemeClr val="accent2">
                            <a:lumMod val="40000"/>
                            <a:lumOff val="60000"/>
                          </a:schemeClr>
                        </a:solidFill>
                      </a:tcPr>
                    </a:tc>
                  </a:tr>
                  <a:tr h="499085">
                    <a:tc>
                      <a:txBody>
                        <a:bodyPr/>
                        <a:lstStyle/>
                        <a:p>
                          <a:r>
                            <a:rPr lang="en-US" altLang="zh-CN" sz="1400" dirty="0" smtClean="0"/>
                            <a:t>0.819</a:t>
                          </a:r>
                          <a:endParaRPr lang="zh-CN" altLang="en-US" sz="1400" dirty="0"/>
                        </a:p>
                      </a:txBody>
                      <a:tcPr>
                        <a:solidFill>
                          <a:schemeClr val="accent2">
                            <a:lumMod val="20000"/>
                            <a:lumOff val="80000"/>
                          </a:schemeClr>
                        </a:solidFill>
                      </a:tcPr>
                    </a:tc>
                    <a:tc>
                      <a:txBody>
                        <a:bodyPr/>
                        <a:lstStyle/>
                        <a:p>
                          <a:r>
                            <a:rPr lang="en-US" altLang="zh-CN" sz="1400" dirty="0" smtClean="0"/>
                            <a:t>47.46</a:t>
                          </a:r>
                          <a:endParaRPr lang="zh-CN" altLang="en-US" sz="1400" dirty="0"/>
                        </a:p>
                      </a:txBody>
                      <a:tcPr>
                        <a:solidFill>
                          <a:schemeClr val="accent2">
                            <a:lumMod val="20000"/>
                            <a:lumOff val="80000"/>
                          </a:schemeClr>
                        </a:solidFill>
                      </a:tcPr>
                    </a:tc>
                    <a:tc>
                      <a:txBody>
                        <a:bodyPr/>
                        <a:lstStyle/>
                        <a:p>
                          <a:r>
                            <a:rPr lang="en-US" altLang="zh-CN" sz="1400" dirty="0" smtClean="0"/>
                            <a:t>1.51</a:t>
                          </a:r>
                          <a:endParaRPr lang="zh-CN" altLang="en-US" sz="1400" dirty="0"/>
                        </a:p>
                      </a:txBody>
                      <a:tcP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r>
                            <a:rPr lang="en-US" altLang="zh-CN" sz="1400" dirty="0" smtClean="0"/>
                            <a:t>49.68</a:t>
                          </a:r>
                          <a:endParaRPr lang="zh-CN" altLang="en-US" sz="1400"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altLang="zh-CN" sz="1400" dirty="0" smtClean="0"/>
                            <a:t>1.6</a:t>
                          </a:r>
                          <a:endParaRPr lang="zh-CN" altLang="en-US" sz="1400" dirty="0"/>
                        </a:p>
                      </a:txBody>
                      <a:tcPr>
                        <a:solidFill>
                          <a:schemeClr val="accent2">
                            <a:lumMod val="40000"/>
                            <a:lumOff val="60000"/>
                          </a:schemeClr>
                        </a:solidFill>
                      </a:tcPr>
                    </a:tc>
                  </a:tr>
                </a:tbl>
              </a:graphicData>
            </a:graphic>
          </p:graphicFrame>
        </mc:Fallback>
      </mc:AlternateContent>
      <mc:AlternateContent xmlns:mc="http://schemas.openxmlformats.org/markup-compatibility/2006" xmlns:a14="http://schemas.microsoft.com/office/drawing/2010/main">
        <mc:Choice Requires="a14">
          <p:sp>
            <p:nvSpPr>
              <p:cNvPr id="14" name="矩形 13"/>
              <p:cNvSpPr/>
              <p:nvPr/>
            </p:nvSpPr>
            <p:spPr>
              <a:xfrm>
                <a:off x="2339752" y="6077790"/>
                <a:ext cx="2743267" cy="7355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1" i="1" smtClean="0">
                          <a:solidFill>
                            <a:srgbClr val="00B0F0"/>
                          </a:solidFill>
                          <a:latin typeface="Cambria Math"/>
                        </a:rPr>
                        <m:t>𝒍</m:t>
                      </m:r>
                      <m:r>
                        <a:rPr lang="en-US" altLang="zh-CN" b="1">
                          <a:solidFill>
                            <a:srgbClr val="FF0000"/>
                          </a:solidFill>
                          <a:latin typeface="Cambria Math"/>
                        </a:rPr>
                        <m:t>=</m:t>
                      </m:r>
                      <m:f>
                        <m:fPr>
                          <m:ctrlPr>
                            <a:rPr lang="zh-CN" altLang="zh-CN" i="1">
                              <a:solidFill>
                                <a:srgbClr val="FF0000"/>
                              </a:solidFill>
                              <a:latin typeface="Cambria Math"/>
                            </a:rPr>
                          </m:ctrlPr>
                        </m:fPr>
                        <m:num>
                          <m:r>
                            <a:rPr lang="en-US" altLang="zh-CN" b="1" i="1">
                              <a:solidFill>
                                <a:srgbClr val="FF0000"/>
                              </a:solidFill>
                              <a:latin typeface="Cambria Math"/>
                            </a:rPr>
                            <m:t>𝟏</m:t>
                          </m:r>
                        </m:num>
                        <m:den>
                          <m:r>
                            <a:rPr lang="en-US" altLang="zh-CN" b="1" i="1">
                              <a:solidFill>
                                <a:srgbClr val="FF0000"/>
                              </a:solidFill>
                              <a:latin typeface="Cambria Math"/>
                            </a:rPr>
                            <m:t>𝟐</m:t>
                          </m:r>
                        </m:den>
                      </m:f>
                      <m:r>
                        <a:rPr lang="en-US" altLang="zh-CN" b="1">
                          <a:solidFill>
                            <a:srgbClr val="FF0000"/>
                          </a:solidFill>
                          <a:latin typeface="Cambria Math"/>
                        </a:rPr>
                        <m:t>[</m:t>
                      </m:r>
                      <m:r>
                        <a:rPr lang="en-US" altLang="zh-CN" b="1" i="1">
                          <a:solidFill>
                            <a:srgbClr val="FF0000"/>
                          </a:solidFill>
                          <a:latin typeface="Cambria Math"/>
                        </a:rPr>
                        <m:t>𝐋</m:t>
                      </m:r>
                      <m:r>
                        <a:rPr lang="en-US" altLang="zh-CN" b="1" i="1">
                          <a:solidFill>
                            <a:srgbClr val="FF0000"/>
                          </a:solidFill>
                          <a:latin typeface="Cambria Math"/>
                        </a:rPr>
                        <m:t>−</m:t>
                      </m:r>
                      <m:func>
                        <m:funcPr>
                          <m:ctrlPr>
                            <a:rPr lang="zh-CN" altLang="zh-CN" i="1">
                              <a:solidFill>
                                <a:srgbClr val="FF0000"/>
                              </a:solidFill>
                              <a:latin typeface="Cambria Math"/>
                            </a:rPr>
                          </m:ctrlPr>
                        </m:funcPr>
                        <m:fName>
                          <m:r>
                            <a:rPr lang="en-US" altLang="zh-CN" b="1" i="1">
                              <a:solidFill>
                                <a:srgbClr val="FF0000"/>
                              </a:solidFill>
                              <a:latin typeface="Cambria Math"/>
                            </a:rPr>
                            <m:t>𝐥𝐧</m:t>
                          </m:r>
                        </m:fName>
                        <m:e>
                          <m:r>
                            <m:rPr>
                              <m:sty m:val="p"/>
                            </m:rPr>
                            <a:rPr lang="el-GR" altLang="zh-CN" b="1" i="1" smtClean="0">
                              <a:solidFill>
                                <a:srgbClr val="FF0000"/>
                              </a:solidFill>
                              <a:latin typeface="Cambria Math"/>
                            </a:rPr>
                            <m:t>λ</m:t>
                          </m:r>
                          <m:d>
                            <m:dPr>
                              <m:ctrlPr>
                                <a:rPr lang="zh-CN" altLang="zh-CN" i="1">
                                  <a:solidFill>
                                    <a:srgbClr val="FF0000"/>
                                  </a:solidFill>
                                  <a:latin typeface="Cambria Math"/>
                                </a:rPr>
                              </m:ctrlPr>
                            </m:dPr>
                            <m:e>
                              <m:f>
                                <m:fPr>
                                  <m:ctrlPr>
                                    <a:rPr lang="zh-CN" altLang="zh-CN" i="1">
                                      <a:solidFill>
                                        <a:srgbClr val="FF0000"/>
                                      </a:solidFill>
                                      <a:latin typeface="Cambria Math"/>
                                    </a:rPr>
                                  </m:ctrlPr>
                                </m:fPr>
                                <m:num>
                                  <m:r>
                                    <a:rPr lang="en-US" altLang="zh-CN" b="1" i="1" smtClean="0">
                                      <a:solidFill>
                                        <a:srgbClr val="00B0F0"/>
                                      </a:solidFill>
                                      <a:latin typeface="Cambria Math"/>
                                    </a:rPr>
                                    <m:t>𝑹</m:t>
                                  </m:r>
                                </m:num>
                                <m:den>
                                  <m:r>
                                    <a:rPr lang="en-US" altLang="zh-CN" b="1" i="1">
                                      <a:solidFill>
                                        <a:srgbClr val="FF0000"/>
                                      </a:solidFill>
                                      <a:latin typeface="Cambria Math"/>
                                    </a:rPr>
                                    <m:t>𝑨</m:t>
                                  </m:r>
                                </m:den>
                              </m:f>
                            </m:e>
                          </m:d>
                        </m:e>
                      </m:func>
                      <m:r>
                        <a:rPr lang="en-US" altLang="zh-CN" b="1" i="1">
                          <a:solidFill>
                            <a:srgbClr val="FF0000"/>
                          </a:solidFill>
                          <a:latin typeface="Cambria Math"/>
                        </a:rPr>
                        <m:t>]</m:t>
                      </m:r>
                    </m:oMath>
                  </m:oMathPara>
                </a14:m>
                <a:endParaRPr lang="zh-CN" altLang="en-US" dirty="0">
                  <a:solidFill>
                    <a:srgbClr val="FF0000"/>
                  </a:solidFill>
                </a:endParaRPr>
              </a:p>
            </p:txBody>
          </p:sp>
        </mc:Choice>
        <mc:Fallback xmlns="">
          <p:sp>
            <p:nvSpPr>
              <p:cNvPr id="14" name="矩形 13"/>
              <p:cNvSpPr>
                <a:spLocks noRot="1" noChangeAspect="1" noMove="1" noResize="1" noEditPoints="1" noAdjustHandles="1" noChangeArrowheads="1" noChangeShapeType="1" noTextEdit="1"/>
              </p:cNvSpPr>
              <p:nvPr/>
            </p:nvSpPr>
            <p:spPr>
              <a:xfrm>
                <a:off x="2339752" y="6077790"/>
                <a:ext cx="2743267" cy="735586"/>
              </a:xfrm>
              <a:prstGeom prst="rect">
                <a:avLst/>
              </a:prstGeom>
              <a:blipFill rotWithShape="1">
                <a:blip r:embed="rId4"/>
                <a:stretch>
                  <a:fillRect/>
                </a:stretch>
              </a:blipFill>
            </p:spPr>
            <p:txBody>
              <a:bodyPr/>
              <a:lstStyle/>
              <a:p>
                <a:r>
                  <a:rPr lang="zh-CN" altLang="en-US">
                    <a:noFill/>
                  </a:rPr>
                  <a:t> </a:t>
                </a:r>
              </a:p>
            </p:txBody>
          </p:sp>
        </mc:Fallback>
      </mc:AlternateContent>
      <p:pic>
        <p:nvPicPr>
          <p:cNvPr id="30515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59" y="1294934"/>
            <a:ext cx="4230042" cy="220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p:cNvPicPr>
            <a:picLocks noChangeAspect="1"/>
          </p:cNvPicPr>
          <p:nvPr/>
        </p:nvPicPr>
        <p:blipFill>
          <a:blip r:embed="rId6"/>
          <a:stretch>
            <a:fillRect/>
          </a:stretch>
        </p:blipFill>
        <p:spPr>
          <a:xfrm>
            <a:off x="6300192" y="116632"/>
            <a:ext cx="2764279" cy="620688"/>
          </a:xfrm>
          <a:prstGeom prst="rect">
            <a:avLst/>
          </a:prstGeom>
          <a:noFill/>
          <a:ln w="9525">
            <a:noFill/>
          </a:ln>
        </p:spPr>
      </p:pic>
    </p:spTree>
    <p:extLst>
      <p:ext uri="{BB962C8B-B14F-4D97-AF65-F5344CB8AC3E}">
        <p14:creationId xmlns:p14="http://schemas.microsoft.com/office/powerpoint/2010/main" val="95922482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TextBox 7"/>
          <p:cNvSpPr txBox="1">
            <a:spLocks noChangeArrowheads="1"/>
          </p:cNvSpPr>
          <p:nvPr/>
        </p:nvSpPr>
        <p:spPr bwMode="auto">
          <a:xfrm>
            <a:off x="539752" y="4581525"/>
            <a:ext cx="4759325" cy="369332"/>
          </a:xfrm>
          <a:prstGeom prst="rect">
            <a:avLst/>
          </a:prstGeom>
          <a:noFill/>
          <a:ln w="9525">
            <a:noFill/>
            <a:miter lim="800000"/>
            <a:headEnd/>
            <a:tailEnd/>
          </a:ln>
        </p:spPr>
        <p:txBody>
          <a:bodyPr>
            <a:spAutoFit/>
          </a:bodyPr>
          <a:lstStyle/>
          <a:p>
            <a:pPr eaLnBrk="1" hangingPunct="1">
              <a:spcBef>
                <a:spcPct val="50000"/>
              </a:spcBef>
            </a:pPr>
            <a:r>
              <a:rPr lang="zh-CN" altLang="en-US" sz="1800">
                <a:solidFill>
                  <a:srgbClr val="800000"/>
                </a:solidFill>
                <a:latin typeface="Times New Roman" pitchFamily="18" charset="0"/>
                <a:ea typeface="华文楷体" pitchFamily="2" charset="-122"/>
                <a:cs typeface="Times New Roman" pitchFamily="18" charset="0"/>
              </a:rPr>
              <a:t>          </a:t>
            </a:r>
            <a:endParaRPr lang="zh-CN" altLang="en-US" sz="1800">
              <a:solidFill>
                <a:srgbClr val="800000"/>
              </a:solidFill>
              <a:latin typeface="Times New Roman" pitchFamily="18" charset="0"/>
              <a:ea typeface="楷体_GB2312" pitchFamily="49" charset="-122"/>
              <a:cs typeface="Times New Roman" pitchFamily="18" charset="0"/>
            </a:endParaRPr>
          </a:p>
        </p:txBody>
      </p:sp>
      <p:sp>
        <p:nvSpPr>
          <p:cNvPr id="47119" name="Text Box 15"/>
          <p:cNvSpPr txBox="1">
            <a:spLocks noChangeArrowheads="1"/>
          </p:cNvSpPr>
          <p:nvPr/>
        </p:nvSpPr>
        <p:spPr bwMode="auto">
          <a:xfrm>
            <a:off x="0" y="765177"/>
            <a:ext cx="9144000" cy="461665"/>
          </a:xfrm>
          <a:prstGeom prst="rect">
            <a:avLst/>
          </a:prstGeom>
          <a:solidFill>
            <a:schemeClr val="accent1"/>
          </a:solidFill>
          <a:ln w="9525" algn="ctr">
            <a:noFill/>
            <a:miter lim="800000"/>
            <a:headEnd/>
            <a:tailEnd/>
          </a:ln>
          <a:effectLst/>
        </p:spPr>
        <p:txBody>
          <a:bodyPr>
            <a:spAutoFit/>
          </a:bodyPr>
          <a:lstStyle/>
          <a:p>
            <a:pPr eaLnBrk="1" hangingPunct="1"/>
            <a:r>
              <a:rPr lang="en-US" altLang="zh-CN" dirty="0">
                <a:solidFill>
                  <a:schemeClr val="tx1"/>
                </a:solidFill>
              </a:rPr>
              <a:t> </a:t>
            </a:r>
            <a:r>
              <a:rPr lang="en-US" altLang="zh-CN" sz="2400" dirty="0" smtClean="0">
                <a:solidFill>
                  <a:schemeClr val="tx1"/>
                </a:solidFill>
              </a:rPr>
              <a:t>2.3</a:t>
            </a:r>
            <a:r>
              <a:rPr lang="zh-CN" altLang="en-US" sz="2400" dirty="0" smtClean="0">
                <a:solidFill>
                  <a:schemeClr val="tx1"/>
                </a:solidFill>
              </a:rPr>
              <a:t>管形探测器</a:t>
            </a:r>
            <a:r>
              <a:rPr lang="en-US" altLang="zh-CN" sz="2400" dirty="0" smtClean="0">
                <a:solidFill>
                  <a:schemeClr val="tx1"/>
                </a:solidFill>
              </a:rPr>
              <a:t>--- </a:t>
            </a:r>
            <a:r>
              <a:rPr lang="zh-CN" altLang="en-US" sz="2400" dirty="0" smtClean="0">
                <a:solidFill>
                  <a:schemeClr val="tx1"/>
                </a:solidFill>
              </a:rPr>
              <a:t>样机性能测试</a:t>
            </a:r>
            <a:endParaRPr lang="zh-CN" altLang="en-US" sz="2500" dirty="0">
              <a:solidFill>
                <a:schemeClr val="tx1"/>
              </a:solidFill>
              <a:ea typeface="楷体_GB2312" pitchFamily="49" charset="-122"/>
            </a:endParaRPr>
          </a:p>
        </p:txBody>
      </p:sp>
      <p:pic>
        <p:nvPicPr>
          <p:cNvPr id="4" name="图片 3"/>
          <p:cNvPicPr/>
          <p:nvPr/>
        </p:nvPicPr>
        <p:blipFill>
          <a:blip r:embed="rId3" cstate="print">
            <a:extLst>
              <a:ext uri="{28A0092B-C50C-407E-A947-70E740481C1C}">
                <a14:useLocalDpi xmlns:a14="http://schemas.microsoft.com/office/drawing/2010/main" val="0"/>
              </a:ext>
            </a:extLst>
          </a:blip>
          <a:stretch>
            <a:fillRect/>
          </a:stretch>
        </p:blipFill>
        <p:spPr>
          <a:xfrm rot="5400000">
            <a:off x="880102" y="1033249"/>
            <a:ext cx="1839180" cy="2664296"/>
          </a:xfrm>
          <a:prstGeom prst="rect">
            <a:avLst/>
          </a:prstGeom>
        </p:spPr>
      </p:pic>
      <p:pic>
        <p:nvPicPr>
          <p:cNvPr id="5" name="图片 4"/>
          <p:cNvPicPr/>
          <p:nvPr/>
        </p:nvPicPr>
        <p:blipFill>
          <a:blip r:embed="rId4" cstate="print">
            <a:extLst>
              <a:ext uri="{28A0092B-C50C-407E-A947-70E740481C1C}">
                <a14:useLocalDpi xmlns:a14="http://schemas.microsoft.com/office/drawing/2010/main" val="0"/>
              </a:ext>
            </a:extLst>
          </a:blip>
          <a:stretch>
            <a:fillRect/>
          </a:stretch>
        </p:blipFill>
        <p:spPr>
          <a:xfrm>
            <a:off x="3276456" y="1445804"/>
            <a:ext cx="2519680" cy="1839180"/>
          </a:xfrm>
          <a:prstGeom prst="rect">
            <a:avLst/>
          </a:prstGeom>
        </p:spPr>
      </p:pic>
      <p:pic>
        <p:nvPicPr>
          <p:cNvPr id="6" name="Picture 2" descr="E:\管形中子探测器\数据\样机初测\现场及设备图片\样机.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8584" y="1445804"/>
            <a:ext cx="2625864" cy="1839183"/>
          </a:xfrm>
          <a:prstGeom prst="rect">
            <a:avLst/>
          </a:prstGeom>
          <a:noFill/>
          <a:extLst/>
        </p:spPr>
      </p:pic>
      <p:grpSp>
        <p:nvGrpSpPr>
          <p:cNvPr id="7" name="组合 6"/>
          <p:cNvGrpSpPr/>
          <p:nvPr/>
        </p:nvGrpSpPr>
        <p:grpSpPr>
          <a:xfrm>
            <a:off x="6804491" y="2513705"/>
            <a:ext cx="791845" cy="411239"/>
            <a:chOff x="1118698" y="1501081"/>
            <a:chExt cx="1584176" cy="411239"/>
          </a:xfrm>
        </p:grpSpPr>
        <p:cxnSp>
          <p:nvCxnSpPr>
            <p:cNvPr id="8" name="直接连接符 7"/>
            <p:cNvCxnSpPr/>
            <p:nvPr/>
          </p:nvCxnSpPr>
          <p:spPr>
            <a:xfrm>
              <a:off x="1118698" y="1696297"/>
              <a:ext cx="1584176" cy="0"/>
            </a:xfrm>
            <a:prstGeom prst="line">
              <a:avLst/>
            </a:prstGeom>
            <a:noFill/>
            <a:ln w="19050" cap="flat" cmpd="sng" algn="ctr">
              <a:solidFill>
                <a:srgbClr val="FF0000"/>
              </a:solidFill>
              <a:prstDash val="solid"/>
            </a:ln>
            <a:effectLst/>
          </p:spPr>
        </p:cxnSp>
        <p:cxnSp>
          <p:nvCxnSpPr>
            <p:cNvPr id="9" name="直接连接符 8"/>
            <p:cNvCxnSpPr/>
            <p:nvPr/>
          </p:nvCxnSpPr>
          <p:spPr>
            <a:xfrm>
              <a:off x="1872203" y="1501081"/>
              <a:ext cx="0" cy="411239"/>
            </a:xfrm>
            <a:prstGeom prst="line">
              <a:avLst/>
            </a:prstGeom>
            <a:noFill/>
            <a:ln w="19050" cap="flat" cmpd="sng" algn="ctr">
              <a:solidFill>
                <a:srgbClr val="FF0000"/>
              </a:solidFill>
              <a:prstDash val="solid"/>
            </a:ln>
            <a:effectLst/>
          </p:spPr>
        </p:cxnSp>
      </p:gr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4827" y="3643966"/>
            <a:ext cx="2988332" cy="2367003"/>
          </a:xfrm>
          <a:prstGeom prst="rect">
            <a:avLst/>
          </a:prstGeom>
        </p:spPr>
      </p:pic>
      <p:sp>
        <p:nvSpPr>
          <p:cNvPr id="2" name="椭圆 1"/>
          <p:cNvSpPr/>
          <p:nvPr/>
        </p:nvSpPr>
        <p:spPr bwMode="auto">
          <a:xfrm>
            <a:off x="7477666" y="3994333"/>
            <a:ext cx="828093" cy="833134"/>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pic>
        <p:nvPicPr>
          <p:cNvPr id="13" name="图片 12"/>
          <p:cNvPicPr/>
          <p:nvPr/>
        </p:nvPicPr>
        <p:blipFill>
          <a:blip r:embed="rId7">
            <a:extLst>
              <a:ext uri="{28A0092B-C50C-407E-A947-70E740481C1C}">
                <a14:useLocalDpi xmlns:a14="http://schemas.microsoft.com/office/drawing/2010/main" val="0"/>
              </a:ext>
            </a:extLst>
          </a:blip>
          <a:srcRect/>
          <a:stretch>
            <a:fillRect/>
          </a:stretch>
        </p:blipFill>
        <p:spPr bwMode="auto">
          <a:xfrm>
            <a:off x="187717" y="3303418"/>
            <a:ext cx="5644634" cy="1875118"/>
          </a:xfrm>
          <a:prstGeom prst="rect">
            <a:avLst/>
          </a:prstGeom>
          <a:noFill/>
        </p:spPr>
      </p:pic>
      <p:sp>
        <p:nvSpPr>
          <p:cNvPr id="3" name="TextBox 2"/>
          <p:cNvSpPr txBox="1"/>
          <p:nvPr/>
        </p:nvSpPr>
        <p:spPr>
          <a:xfrm>
            <a:off x="1728849" y="4750802"/>
            <a:ext cx="2431484" cy="400110"/>
          </a:xfrm>
          <a:prstGeom prst="rect">
            <a:avLst/>
          </a:prstGeom>
          <a:noFill/>
        </p:spPr>
        <p:txBody>
          <a:bodyPr wrap="square" rtlCol="0">
            <a:spAutoFit/>
          </a:bodyPr>
          <a:lstStyle/>
          <a:p>
            <a:r>
              <a:rPr lang="zh-CN" altLang="en-US" sz="2000" dirty="0" smtClean="0">
                <a:latin typeface="楷体" pitchFamily="49" charset="-122"/>
                <a:ea typeface="楷体" pitchFamily="49" charset="-122"/>
              </a:rPr>
              <a:t>测试装置示意图</a:t>
            </a:r>
            <a:endParaRPr lang="zh-CN" altLang="en-US" sz="2000" dirty="0">
              <a:latin typeface="楷体" pitchFamily="49" charset="-122"/>
              <a:ea typeface="楷体" pitchFamily="49" charset="-122"/>
            </a:endParaRPr>
          </a:p>
        </p:txBody>
      </p:sp>
      <p:sp>
        <p:nvSpPr>
          <p:cNvPr id="10" name="矩形 9"/>
          <p:cNvSpPr/>
          <p:nvPr/>
        </p:nvSpPr>
        <p:spPr>
          <a:xfrm>
            <a:off x="445840" y="5272305"/>
            <a:ext cx="4572000" cy="1477328"/>
          </a:xfrm>
          <a:prstGeom prst="rect">
            <a:avLst/>
          </a:prstGeom>
        </p:spPr>
        <p:txBody>
          <a:bodyPr>
            <a:spAutoFit/>
          </a:bodyPr>
          <a:lstStyle/>
          <a:p>
            <a:r>
              <a:rPr lang="zh-CN" altLang="en-US" sz="1800" dirty="0">
                <a:solidFill>
                  <a:schemeClr val="tx1"/>
                </a:solidFill>
                <a:sym typeface="Wingdings"/>
              </a:rPr>
              <a:t></a:t>
            </a:r>
            <a:r>
              <a:rPr lang="zh-CN" altLang="en-US" sz="1800" b="0" dirty="0" smtClean="0">
                <a:solidFill>
                  <a:schemeClr val="tx1"/>
                </a:solidFill>
                <a:latin typeface="楷体" pitchFamily="49" charset="-122"/>
                <a:ea typeface="楷体" pitchFamily="49" charset="-122"/>
                <a:cs typeface="Times New Roman" pitchFamily="18" charset="0"/>
              </a:rPr>
              <a:t>出束口直径：</a:t>
            </a:r>
            <a:r>
              <a:rPr lang="en-US" altLang="zh-CN" sz="1800" b="0" dirty="0" smtClean="0">
                <a:solidFill>
                  <a:schemeClr val="tx1"/>
                </a:solidFill>
                <a:latin typeface="Times New Roman" pitchFamily="18" charset="0"/>
                <a:ea typeface="楷体" pitchFamily="49" charset="-122"/>
                <a:cs typeface="Times New Roman" pitchFamily="18" charset="0"/>
              </a:rPr>
              <a:t>20mm</a:t>
            </a:r>
          </a:p>
          <a:p>
            <a:r>
              <a:rPr lang="zh-CN" altLang="en-US" sz="1800" b="0" dirty="0">
                <a:solidFill>
                  <a:schemeClr val="tx1"/>
                </a:solidFill>
                <a:latin typeface="楷体" pitchFamily="49" charset="-122"/>
                <a:ea typeface="楷体" pitchFamily="49" charset="-122"/>
                <a:cs typeface="Times New Roman" pitchFamily="18" charset="0"/>
                <a:sym typeface="Wingdings"/>
              </a:rPr>
              <a:t></a:t>
            </a:r>
            <a:r>
              <a:rPr lang="zh-CN" altLang="en-US" sz="1800" b="0" dirty="0" smtClean="0">
                <a:solidFill>
                  <a:schemeClr val="tx1"/>
                </a:solidFill>
                <a:latin typeface="楷体" pitchFamily="49" charset="-122"/>
                <a:ea typeface="楷体" pitchFamily="49" charset="-122"/>
                <a:cs typeface="Times New Roman" pitchFamily="18" charset="0"/>
              </a:rPr>
              <a:t>中子注量率：</a:t>
            </a:r>
            <a:r>
              <a:rPr lang="en-US" altLang="zh-CN" sz="1800" b="0" dirty="0">
                <a:solidFill>
                  <a:schemeClr val="tx1"/>
                </a:solidFill>
                <a:latin typeface="Times New Roman" pitchFamily="18" charset="0"/>
                <a:ea typeface="楷体" pitchFamily="49" charset="-122"/>
                <a:cs typeface="Times New Roman" pitchFamily="18" charset="0"/>
              </a:rPr>
              <a:t>10</a:t>
            </a:r>
            <a:r>
              <a:rPr lang="en-US" altLang="zh-CN" sz="1800" b="0" baseline="30000" dirty="0">
                <a:solidFill>
                  <a:schemeClr val="tx1"/>
                </a:solidFill>
                <a:latin typeface="Times New Roman" pitchFamily="18" charset="0"/>
                <a:ea typeface="楷体" pitchFamily="49" charset="-122"/>
                <a:cs typeface="Times New Roman" pitchFamily="18" charset="0"/>
              </a:rPr>
              <a:t>6</a:t>
            </a:r>
            <a:r>
              <a:rPr lang="en-US" altLang="zh-CN" sz="1800" b="0" dirty="0">
                <a:solidFill>
                  <a:schemeClr val="tx1"/>
                </a:solidFill>
                <a:latin typeface="Times New Roman" pitchFamily="18" charset="0"/>
                <a:ea typeface="楷体" pitchFamily="49" charset="-122"/>
                <a:cs typeface="Times New Roman" pitchFamily="18" charset="0"/>
              </a:rPr>
              <a:t> </a:t>
            </a:r>
            <a:r>
              <a:rPr lang="en-US" altLang="zh-CN" sz="1800" b="0" dirty="0" smtClean="0">
                <a:solidFill>
                  <a:schemeClr val="tx1"/>
                </a:solidFill>
                <a:latin typeface="Times New Roman" pitchFamily="18" charset="0"/>
                <a:ea typeface="楷体" pitchFamily="49" charset="-122"/>
                <a:cs typeface="Times New Roman" pitchFamily="18" charset="0"/>
              </a:rPr>
              <a:t>n/cm</a:t>
            </a:r>
            <a:r>
              <a:rPr lang="en-US" altLang="zh-CN" sz="1800" b="0" baseline="30000" dirty="0" smtClean="0">
                <a:solidFill>
                  <a:schemeClr val="tx1"/>
                </a:solidFill>
                <a:latin typeface="Times New Roman" pitchFamily="18" charset="0"/>
                <a:ea typeface="楷体" pitchFamily="49" charset="-122"/>
                <a:cs typeface="Times New Roman" pitchFamily="18" charset="0"/>
              </a:rPr>
              <a:t>2</a:t>
            </a:r>
            <a:r>
              <a:rPr lang="en-US" altLang="zh-CN" sz="1800" b="0" dirty="0" smtClean="0">
                <a:solidFill>
                  <a:schemeClr val="tx1"/>
                </a:solidFill>
                <a:latin typeface="Times New Roman" pitchFamily="18" charset="0"/>
                <a:ea typeface="楷体" pitchFamily="49" charset="-122"/>
                <a:cs typeface="Times New Roman" pitchFamily="18" charset="0"/>
              </a:rPr>
              <a:t>.s</a:t>
            </a:r>
          </a:p>
          <a:p>
            <a:r>
              <a:rPr lang="zh-CN" altLang="en-US" sz="1800" b="0" dirty="0">
                <a:solidFill>
                  <a:schemeClr val="tx1"/>
                </a:solidFill>
                <a:latin typeface="楷体" pitchFamily="49" charset="-122"/>
                <a:ea typeface="楷体" pitchFamily="49" charset="-122"/>
                <a:cs typeface="Times New Roman" pitchFamily="18" charset="0"/>
                <a:sym typeface="Wingdings"/>
              </a:rPr>
              <a:t></a:t>
            </a:r>
            <a:r>
              <a:rPr lang="zh-CN" altLang="zh-CN" sz="1800" b="0" dirty="0" smtClean="0">
                <a:solidFill>
                  <a:schemeClr val="tx1"/>
                </a:solidFill>
                <a:latin typeface="楷体" pitchFamily="49" charset="-122"/>
                <a:ea typeface="楷体" pitchFamily="49" charset="-122"/>
                <a:cs typeface="Times New Roman" pitchFamily="18" charset="0"/>
              </a:rPr>
              <a:t>中子</a:t>
            </a:r>
            <a:r>
              <a:rPr lang="zh-CN" altLang="zh-CN" sz="1800" b="0" dirty="0">
                <a:solidFill>
                  <a:schemeClr val="tx1"/>
                </a:solidFill>
                <a:latin typeface="楷体" pitchFamily="49" charset="-122"/>
                <a:ea typeface="楷体" pitchFamily="49" charset="-122"/>
                <a:cs typeface="Times New Roman" pitchFamily="18" charset="0"/>
              </a:rPr>
              <a:t>波长范围</a:t>
            </a:r>
            <a:r>
              <a:rPr lang="en-US" altLang="zh-CN" sz="1800" b="0" dirty="0">
                <a:solidFill>
                  <a:schemeClr val="tx1"/>
                </a:solidFill>
                <a:latin typeface="Times New Roman" pitchFamily="18" charset="0"/>
                <a:ea typeface="楷体" pitchFamily="49" charset="-122"/>
                <a:cs typeface="Times New Roman" pitchFamily="18" charset="0"/>
              </a:rPr>
              <a:t>0 -10 Å</a:t>
            </a:r>
            <a:endParaRPr lang="en-US" altLang="zh-CN" sz="1800" b="0" dirty="0" smtClean="0">
              <a:solidFill>
                <a:schemeClr val="tx1"/>
              </a:solidFill>
              <a:latin typeface="Times New Roman" pitchFamily="18" charset="0"/>
              <a:ea typeface="楷体" pitchFamily="49" charset="-122"/>
              <a:cs typeface="Times New Roman" pitchFamily="18" charset="0"/>
            </a:endParaRPr>
          </a:p>
          <a:p>
            <a:r>
              <a:rPr lang="zh-CN" altLang="en-US" sz="1800" dirty="0" smtClean="0">
                <a:solidFill>
                  <a:schemeClr val="tx1"/>
                </a:solidFill>
                <a:sym typeface="Wingdings"/>
              </a:rPr>
              <a:t></a:t>
            </a:r>
            <a:r>
              <a:rPr lang="zh-CN" altLang="en-US" sz="1800" b="0" dirty="0" smtClean="0">
                <a:solidFill>
                  <a:schemeClr val="tx1"/>
                </a:solidFill>
                <a:latin typeface="楷体" pitchFamily="49" charset="-122"/>
                <a:ea typeface="楷体" pitchFamily="49" charset="-122"/>
              </a:rPr>
              <a:t>束流经过聚乙烯慢化</a:t>
            </a:r>
            <a:endParaRPr lang="zh-CN" altLang="en-US" sz="1800" b="0" dirty="0">
              <a:solidFill>
                <a:schemeClr val="tx1"/>
              </a:solidFill>
              <a:latin typeface="楷体" pitchFamily="49" charset="-122"/>
              <a:ea typeface="楷体" pitchFamily="49" charset="-122"/>
            </a:endParaRPr>
          </a:p>
          <a:p>
            <a:r>
              <a:rPr lang="zh-CN" altLang="en-US" sz="1800" b="0" dirty="0" smtClean="0">
                <a:solidFill>
                  <a:schemeClr val="tx1"/>
                </a:solidFill>
                <a:latin typeface="楷体" pitchFamily="49" charset="-122"/>
                <a:ea typeface="楷体" pitchFamily="49" charset="-122"/>
                <a:sym typeface="Wingdings"/>
              </a:rPr>
              <a:t></a:t>
            </a:r>
            <a:r>
              <a:rPr lang="zh-CN" altLang="en-US" sz="1800" b="0" dirty="0" smtClean="0">
                <a:solidFill>
                  <a:schemeClr val="tx1"/>
                </a:solidFill>
                <a:latin typeface="楷体" pitchFamily="49" charset="-122"/>
                <a:ea typeface="楷体" pitchFamily="49" charset="-122"/>
              </a:rPr>
              <a:t>探测器</a:t>
            </a:r>
            <a:r>
              <a:rPr lang="zh-CN" altLang="en-US" sz="1800" b="0" dirty="0">
                <a:solidFill>
                  <a:schemeClr val="tx1"/>
                </a:solidFill>
                <a:latin typeface="楷体" pitchFamily="49" charset="-122"/>
                <a:ea typeface="楷体" pitchFamily="49" charset="-122"/>
              </a:rPr>
              <a:t>放在偏离束线中心</a:t>
            </a:r>
            <a:r>
              <a:rPr lang="en-US" altLang="zh-CN" sz="1800" b="0" dirty="0">
                <a:solidFill>
                  <a:schemeClr val="tx1"/>
                </a:solidFill>
                <a:latin typeface="Times New Roman" pitchFamily="18" charset="0"/>
                <a:ea typeface="楷体" pitchFamily="49" charset="-122"/>
                <a:cs typeface="Times New Roman" pitchFamily="18" charset="0"/>
              </a:rPr>
              <a:t>30cm</a:t>
            </a:r>
            <a:r>
              <a:rPr lang="zh-CN" altLang="en-US" sz="1800" b="0" dirty="0">
                <a:solidFill>
                  <a:schemeClr val="tx1"/>
                </a:solidFill>
                <a:latin typeface="楷体" pitchFamily="49" charset="-122"/>
                <a:ea typeface="楷体" pitchFamily="49" charset="-122"/>
              </a:rPr>
              <a:t>处</a:t>
            </a:r>
          </a:p>
        </p:txBody>
      </p:sp>
      <p:pic>
        <p:nvPicPr>
          <p:cNvPr id="15" name="Picture 10"/>
          <p:cNvPicPr>
            <a:picLocks noChangeAspect="1"/>
          </p:cNvPicPr>
          <p:nvPr/>
        </p:nvPicPr>
        <p:blipFill>
          <a:blip r:embed="rId8"/>
          <a:stretch>
            <a:fillRect/>
          </a:stretch>
        </p:blipFill>
        <p:spPr>
          <a:xfrm>
            <a:off x="6300192" y="116632"/>
            <a:ext cx="2764279" cy="620688"/>
          </a:xfrm>
          <a:prstGeom prst="rect">
            <a:avLst/>
          </a:prstGeom>
          <a:noFill/>
          <a:ln w="9525">
            <a:noFill/>
          </a:ln>
        </p:spPr>
      </p:pic>
    </p:spTree>
    <p:extLst>
      <p:ext uri="{BB962C8B-B14F-4D97-AF65-F5344CB8AC3E}">
        <p14:creationId xmlns:p14="http://schemas.microsoft.com/office/powerpoint/2010/main" val="121060390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2" name="Picture 4" descr="E:\管形中子探测器\数据\样机初测\NI\d\1\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466" y="1333125"/>
            <a:ext cx="3034038" cy="2060364"/>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p:nvPr/>
        </p:nvPicPr>
        <p:blipFill>
          <a:blip r:embed="rId3" cstate="print">
            <a:extLst>
              <a:ext uri="{28A0092B-C50C-407E-A947-70E740481C1C}">
                <a14:useLocalDpi xmlns:a14="http://schemas.microsoft.com/office/drawing/2010/main" val="0"/>
              </a:ext>
            </a:extLst>
          </a:blip>
          <a:stretch>
            <a:fillRect/>
          </a:stretch>
        </p:blipFill>
        <p:spPr>
          <a:xfrm>
            <a:off x="33586" y="1422717"/>
            <a:ext cx="2968471" cy="1953067"/>
          </a:xfrm>
          <a:prstGeom prst="rect">
            <a:avLst/>
          </a:prstGeom>
          <a:ln w="19050">
            <a:solidFill>
              <a:srgbClr val="FF0000"/>
            </a:solidFill>
          </a:ln>
        </p:spPr>
      </p:pic>
      <p:pic>
        <p:nvPicPr>
          <p:cNvPr id="6" name="Picture 2" descr="E:\管形中子探测器\数据\样机初测\现场及设备图片\双狭缝.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2452" y="1426136"/>
            <a:ext cx="2889708" cy="1953067"/>
          </a:xfrm>
          <a:prstGeom prst="rect">
            <a:avLst/>
          </a:prstGeom>
          <a:noFill/>
          <a:ln w="15875">
            <a:solidFill>
              <a:srgbClr val="FF0000"/>
            </a:solidFill>
          </a:ln>
          <a:extLst>
            <a:ext uri="{909E8E84-426E-40DD-AFC4-6F175D3DCCD1}">
              <a14:hiddenFill xmlns:a14="http://schemas.microsoft.com/office/drawing/2010/main">
                <a:solidFill>
                  <a:srgbClr val="FFFFFF"/>
                </a:solidFill>
              </a14:hiddenFill>
            </a:ext>
          </a:extLst>
        </p:spPr>
      </p:pic>
      <p:sp>
        <p:nvSpPr>
          <p:cNvPr id="7" name="椭圆 6"/>
          <p:cNvSpPr/>
          <p:nvPr/>
        </p:nvSpPr>
        <p:spPr bwMode="auto">
          <a:xfrm>
            <a:off x="4659253" y="2060848"/>
            <a:ext cx="144016" cy="864096"/>
          </a:xfrm>
          <a:prstGeom prst="ellipse">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rgbClr val="FF0000"/>
              </a:solidFill>
              <a:effectLst/>
              <a:latin typeface="Arial" charset="0"/>
              <a:ea typeface="宋体" pitchFamily="2" charset="-122"/>
            </a:endParaRPr>
          </a:p>
        </p:txBody>
      </p:sp>
      <p:sp>
        <p:nvSpPr>
          <p:cNvPr id="9" name="Text Box 15"/>
          <p:cNvSpPr txBox="1">
            <a:spLocks noChangeArrowheads="1"/>
          </p:cNvSpPr>
          <p:nvPr/>
        </p:nvSpPr>
        <p:spPr bwMode="auto">
          <a:xfrm>
            <a:off x="0" y="765177"/>
            <a:ext cx="9144000" cy="400110"/>
          </a:xfrm>
          <a:prstGeom prst="rect">
            <a:avLst/>
          </a:prstGeom>
          <a:solidFill>
            <a:schemeClr val="accent1"/>
          </a:solidFill>
          <a:ln w="9525" algn="ctr">
            <a:noFill/>
            <a:miter lim="800000"/>
            <a:headEnd/>
            <a:tailEnd/>
          </a:ln>
          <a:effectLst/>
        </p:spPr>
        <p:txBody>
          <a:bodyPr>
            <a:spAutoFit/>
          </a:bodyPr>
          <a:lstStyle/>
          <a:p>
            <a:pPr eaLnBrk="1" hangingPunct="1"/>
            <a:r>
              <a:rPr lang="en-US" altLang="zh-CN" sz="2000" dirty="0">
                <a:solidFill>
                  <a:schemeClr val="tx1"/>
                </a:solidFill>
              </a:rPr>
              <a:t>2.3</a:t>
            </a:r>
            <a:r>
              <a:rPr lang="zh-CN" altLang="en-US" sz="2000" dirty="0">
                <a:solidFill>
                  <a:schemeClr val="tx1"/>
                </a:solidFill>
              </a:rPr>
              <a:t>管形探测器</a:t>
            </a:r>
            <a:r>
              <a:rPr lang="en-US" altLang="zh-CN" sz="2000" dirty="0">
                <a:solidFill>
                  <a:schemeClr val="tx1"/>
                </a:solidFill>
              </a:rPr>
              <a:t>--- </a:t>
            </a:r>
            <a:r>
              <a:rPr lang="zh-CN" altLang="en-US" sz="2000" dirty="0">
                <a:solidFill>
                  <a:schemeClr val="tx1"/>
                </a:solidFill>
              </a:rPr>
              <a:t>样机性能测试</a:t>
            </a:r>
            <a:endParaRPr lang="zh-CN" altLang="en-US" sz="2400" dirty="0">
              <a:solidFill>
                <a:schemeClr val="tx1"/>
              </a:solidFill>
              <a:ea typeface="楷体_GB2312" pitchFamily="49" charset="-122"/>
            </a:endParaRPr>
          </a:p>
        </p:txBody>
      </p:sp>
      <p:sp>
        <p:nvSpPr>
          <p:cNvPr id="10" name="TextBox 9"/>
          <p:cNvSpPr txBox="1"/>
          <p:nvPr/>
        </p:nvSpPr>
        <p:spPr>
          <a:xfrm>
            <a:off x="809025" y="1125904"/>
            <a:ext cx="2160240" cy="338554"/>
          </a:xfrm>
          <a:prstGeom prst="rect">
            <a:avLst/>
          </a:prstGeom>
          <a:noFill/>
        </p:spPr>
        <p:txBody>
          <a:bodyPr wrap="square" rtlCol="0">
            <a:spAutoFit/>
          </a:bodyPr>
          <a:lstStyle/>
          <a:p>
            <a:r>
              <a:rPr lang="zh-CN" altLang="en-US" sz="1600" dirty="0" smtClean="0">
                <a:solidFill>
                  <a:schemeClr val="tx1"/>
                </a:solidFill>
                <a:latin typeface="楷体" pitchFamily="49" charset="-122"/>
                <a:ea typeface="楷体" pitchFamily="49" charset="-122"/>
              </a:rPr>
              <a:t>原始中子信号</a:t>
            </a:r>
            <a:endParaRPr lang="zh-CN" altLang="en-US" sz="1600" dirty="0">
              <a:solidFill>
                <a:schemeClr val="tx1"/>
              </a:solidFill>
              <a:latin typeface="楷体" pitchFamily="49" charset="-122"/>
              <a:ea typeface="楷体" pitchFamily="49" charset="-122"/>
            </a:endParaRPr>
          </a:p>
        </p:txBody>
      </p:sp>
      <p:sp>
        <p:nvSpPr>
          <p:cNvPr id="11" name="TextBox 10"/>
          <p:cNvSpPr txBox="1"/>
          <p:nvPr/>
        </p:nvSpPr>
        <p:spPr>
          <a:xfrm>
            <a:off x="2765803" y="1075666"/>
            <a:ext cx="3612393" cy="338554"/>
          </a:xfrm>
          <a:prstGeom prst="rect">
            <a:avLst/>
          </a:prstGeom>
          <a:noFill/>
        </p:spPr>
        <p:txBody>
          <a:bodyPr wrap="square" rtlCol="0">
            <a:spAutoFit/>
          </a:bodyPr>
          <a:lstStyle/>
          <a:p>
            <a:r>
              <a:rPr lang="zh-CN" altLang="en-US" sz="1600" dirty="0">
                <a:solidFill>
                  <a:schemeClr val="tx1"/>
                </a:solidFill>
                <a:latin typeface="楷体" pitchFamily="49" charset="-122"/>
                <a:ea typeface="楷体" pitchFamily="49" charset="-122"/>
              </a:rPr>
              <a:t>带</a:t>
            </a:r>
            <a:r>
              <a:rPr lang="zh-CN" altLang="en-US" sz="1600" dirty="0" smtClean="0">
                <a:solidFill>
                  <a:schemeClr val="tx1"/>
                </a:solidFill>
                <a:latin typeface="楷体" pitchFamily="49" charset="-122"/>
                <a:ea typeface="楷体" pitchFamily="49" charset="-122"/>
              </a:rPr>
              <a:t>狭缝的含硼铝板紧贴探测器入射面</a:t>
            </a:r>
            <a:endParaRPr lang="zh-CN" altLang="en-US" sz="1600" dirty="0">
              <a:solidFill>
                <a:schemeClr val="tx1"/>
              </a:solidFill>
              <a:latin typeface="楷体" pitchFamily="49" charset="-122"/>
              <a:ea typeface="楷体" pitchFamily="49" charset="-122"/>
            </a:endParaRPr>
          </a:p>
        </p:txBody>
      </p:sp>
      <p:sp>
        <p:nvSpPr>
          <p:cNvPr id="12" name="TextBox 11"/>
          <p:cNvSpPr txBox="1"/>
          <p:nvPr/>
        </p:nvSpPr>
        <p:spPr>
          <a:xfrm>
            <a:off x="156406" y="2760405"/>
            <a:ext cx="1031218" cy="584775"/>
          </a:xfrm>
          <a:prstGeom prst="rect">
            <a:avLst/>
          </a:prstGeom>
          <a:noFill/>
        </p:spPr>
        <p:txBody>
          <a:bodyPr wrap="square" rtlCol="0">
            <a:spAutoFit/>
          </a:bodyPr>
          <a:lstStyle/>
          <a:p>
            <a:r>
              <a:rPr lang="en-US" altLang="zh-CN" sz="1600" dirty="0" smtClean="0">
                <a:solidFill>
                  <a:srgbClr val="FF0000"/>
                </a:solidFill>
                <a:latin typeface="Times New Roman" pitchFamily="18" charset="0"/>
                <a:cs typeface="Times New Roman" pitchFamily="18" charset="0"/>
              </a:rPr>
              <a:t>&gt;20mV &gt;1</a:t>
            </a:r>
            <a:r>
              <a:rPr lang="el-GR" altLang="zh-CN" sz="1600" dirty="0" smtClean="0">
                <a:solidFill>
                  <a:srgbClr val="FF0000"/>
                </a:solidFill>
                <a:latin typeface="Times New Roman" pitchFamily="18" charset="0"/>
                <a:cs typeface="Times New Roman" pitchFamily="18" charset="0"/>
              </a:rPr>
              <a:t>μ</a:t>
            </a:r>
            <a:r>
              <a:rPr lang="en-US" altLang="zh-CN" sz="1600" dirty="0">
                <a:solidFill>
                  <a:srgbClr val="FF0000"/>
                </a:solidFill>
                <a:latin typeface="Times New Roman" pitchFamily="18" charset="0"/>
                <a:cs typeface="Times New Roman" pitchFamily="18" charset="0"/>
              </a:rPr>
              <a:t>s</a:t>
            </a:r>
            <a:endParaRPr lang="zh-CN" altLang="en-US" sz="1600" dirty="0">
              <a:solidFill>
                <a:srgbClr val="FF0000"/>
              </a:solidFill>
              <a:latin typeface="Times New Roman" pitchFamily="18" charset="0"/>
              <a:cs typeface="Times New Roman" pitchFamily="18" charset="0"/>
            </a:endParaRPr>
          </a:p>
        </p:txBody>
      </p:sp>
      <p:sp>
        <p:nvSpPr>
          <p:cNvPr id="13" name="TextBox 12"/>
          <p:cNvSpPr txBox="1"/>
          <p:nvPr/>
        </p:nvSpPr>
        <p:spPr>
          <a:xfrm>
            <a:off x="4283968" y="3444028"/>
            <a:ext cx="4824536" cy="3416320"/>
          </a:xfrm>
          <a:prstGeom prst="rect">
            <a:avLst/>
          </a:prstGeom>
          <a:noFill/>
        </p:spPr>
        <p:txBody>
          <a:bodyPr wrap="square" rtlCol="0">
            <a:spAutoFit/>
          </a:bodyPr>
          <a:lstStyle/>
          <a:p>
            <a:r>
              <a:rPr lang="zh-CN" altLang="en-US" sz="1800" b="0" dirty="0" smtClean="0">
                <a:solidFill>
                  <a:schemeClr val="tx1"/>
                </a:solidFill>
                <a:latin typeface="楷体" pitchFamily="49" charset="-122"/>
                <a:ea typeface="楷体" pitchFamily="49" charset="-122"/>
                <a:sym typeface="Wingdings"/>
              </a:rPr>
              <a:t></a:t>
            </a:r>
            <a:r>
              <a:rPr lang="zh-CN" altLang="en-US" sz="1800" b="0" dirty="0" smtClean="0">
                <a:solidFill>
                  <a:schemeClr val="tx1"/>
                </a:solidFill>
                <a:latin typeface="楷体" pitchFamily="49" charset="-122"/>
                <a:ea typeface="楷体" pitchFamily="49" charset="-122"/>
              </a:rPr>
              <a:t>狭缝位置：正对有效区域中心</a:t>
            </a:r>
            <a:r>
              <a:rPr lang="en-US" altLang="zh-CN" sz="1800" b="0" dirty="0" smtClean="0">
                <a:solidFill>
                  <a:schemeClr val="tx1"/>
                </a:solidFill>
                <a:latin typeface="楷体" pitchFamily="49" charset="-122"/>
                <a:ea typeface="楷体" pitchFamily="49" charset="-122"/>
              </a:rPr>
              <a:t>,</a:t>
            </a:r>
            <a:r>
              <a:rPr lang="zh-CN" altLang="en-US" sz="1800" b="0" dirty="0" smtClean="0">
                <a:solidFill>
                  <a:schemeClr val="tx1"/>
                </a:solidFill>
                <a:latin typeface="楷体" pitchFamily="49" charset="-122"/>
                <a:ea typeface="楷体" pitchFamily="49" charset="-122"/>
              </a:rPr>
              <a:t>缝宽</a:t>
            </a:r>
            <a:r>
              <a:rPr lang="en-US" altLang="zh-CN" sz="1800" b="0" dirty="0" smtClean="0">
                <a:solidFill>
                  <a:schemeClr val="tx1"/>
                </a:solidFill>
                <a:latin typeface="Times New Roman" pitchFamily="18" charset="0"/>
                <a:ea typeface="楷体" pitchFamily="49" charset="-122"/>
                <a:cs typeface="Times New Roman" pitchFamily="18" charset="0"/>
              </a:rPr>
              <a:t>4mm</a:t>
            </a:r>
          </a:p>
          <a:p>
            <a:endParaRPr lang="en-US" altLang="zh-CN" sz="1800" b="0" dirty="0" smtClean="0">
              <a:solidFill>
                <a:schemeClr val="tx1"/>
              </a:solidFill>
              <a:latin typeface="Times New Roman" pitchFamily="18" charset="0"/>
              <a:ea typeface="楷体" pitchFamily="49" charset="-122"/>
              <a:cs typeface="Times New Roman" pitchFamily="18" charset="0"/>
            </a:endParaRPr>
          </a:p>
          <a:p>
            <a:r>
              <a:rPr lang="zh-CN" altLang="en-US" sz="1800" dirty="0" smtClean="0">
                <a:solidFill>
                  <a:schemeClr val="accent6"/>
                </a:solidFill>
                <a:latin typeface="Times New Roman" pitchFamily="18" charset="0"/>
                <a:ea typeface="楷体" pitchFamily="49" charset="-122"/>
                <a:cs typeface="Times New Roman" pitchFamily="18" charset="0"/>
              </a:rPr>
              <a:t>解释：</a:t>
            </a:r>
            <a:endParaRPr lang="en-US" altLang="zh-CN" sz="1800" dirty="0" smtClean="0">
              <a:solidFill>
                <a:schemeClr val="accent6"/>
              </a:solidFill>
              <a:latin typeface="Times New Roman" pitchFamily="18" charset="0"/>
              <a:ea typeface="楷体" pitchFamily="49" charset="-122"/>
              <a:cs typeface="Times New Roman" pitchFamily="18" charset="0"/>
            </a:endParaRPr>
          </a:p>
          <a:p>
            <a:r>
              <a:rPr lang="zh-CN" altLang="en-US" sz="1800" b="0" dirty="0" smtClean="0">
                <a:solidFill>
                  <a:schemeClr val="tx1"/>
                </a:solidFill>
                <a:latin typeface="Times New Roman" pitchFamily="18" charset="0"/>
                <a:ea typeface="楷体" pitchFamily="49" charset="-122"/>
                <a:cs typeface="Times New Roman" pitchFamily="18" charset="0"/>
              </a:rPr>
              <a:t>快中子通量高，镉板无法阻挡，导致探测器有效区域均有信号</a:t>
            </a:r>
            <a:endParaRPr lang="en-US" altLang="zh-CN" sz="1800" b="0" dirty="0" smtClean="0">
              <a:solidFill>
                <a:schemeClr val="tx1"/>
              </a:solidFill>
              <a:latin typeface="Times New Roman" pitchFamily="18" charset="0"/>
              <a:ea typeface="楷体" pitchFamily="49" charset="-122"/>
              <a:cs typeface="Times New Roman" pitchFamily="18" charset="0"/>
            </a:endParaRPr>
          </a:p>
          <a:p>
            <a:endParaRPr lang="en-US" altLang="zh-CN" sz="1800" b="0" dirty="0">
              <a:solidFill>
                <a:schemeClr val="tx1"/>
              </a:solidFill>
              <a:latin typeface="Times New Roman" pitchFamily="18" charset="0"/>
              <a:ea typeface="楷体" pitchFamily="49" charset="-122"/>
              <a:cs typeface="Times New Roman" pitchFamily="18" charset="0"/>
            </a:endParaRPr>
          </a:p>
          <a:p>
            <a:r>
              <a:rPr lang="zh-CN" altLang="en-US" sz="1800" b="0" dirty="0" smtClean="0">
                <a:solidFill>
                  <a:schemeClr val="tx1"/>
                </a:solidFill>
                <a:latin typeface="Times New Roman" pitchFamily="18" charset="0"/>
                <a:ea typeface="楷体" pitchFamily="49" charset="-122"/>
                <a:cs typeface="Times New Roman" pitchFamily="18" charset="0"/>
              </a:rPr>
              <a:t>由于两端同时过阈触发才有信号输出，光纤阵列两个端头的信号传输到另一端的损耗比信号从中间向两端传输损耗大，导致两端有效触发事例少。</a:t>
            </a:r>
            <a:endParaRPr lang="en-US" altLang="zh-CN" sz="1800" b="0" dirty="0" smtClean="0">
              <a:solidFill>
                <a:schemeClr val="tx1"/>
              </a:solidFill>
              <a:latin typeface="Times New Roman" pitchFamily="18" charset="0"/>
              <a:ea typeface="楷体" pitchFamily="49" charset="-122"/>
              <a:cs typeface="Times New Roman" pitchFamily="18" charset="0"/>
            </a:endParaRPr>
          </a:p>
          <a:p>
            <a:endParaRPr lang="en-US" altLang="zh-CN" sz="1800" b="0" dirty="0">
              <a:solidFill>
                <a:schemeClr val="tx1"/>
              </a:solidFill>
              <a:latin typeface="Times New Roman" pitchFamily="18" charset="0"/>
              <a:ea typeface="楷体" pitchFamily="49" charset="-122"/>
              <a:cs typeface="Times New Roman" pitchFamily="18" charset="0"/>
            </a:endParaRPr>
          </a:p>
          <a:p>
            <a:r>
              <a:rPr lang="zh-CN" altLang="en-US" sz="1800" b="0" dirty="0" smtClean="0">
                <a:solidFill>
                  <a:schemeClr val="tx1"/>
                </a:solidFill>
                <a:latin typeface="Times New Roman" pitchFamily="18" charset="0"/>
                <a:ea typeface="楷体" pitchFamily="49" charset="-122"/>
                <a:cs typeface="Times New Roman" pitchFamily="18" charset="0"/>
              </a:rPr>
              <a:t>            后续电子学设计</a:t>
            </a:r>
            <a:endParaRPr lang="en-US" altLang="zh-CN" sz="1800" b="0" dirty="0">
              <a:solidFill>
                <a:schemeClr val="tx1"/>
              </a:solidFill>
              <a:latin typeface="Times New Roman" pitchFamily="18" charset="0"/>
              <a:ea typeface="楷体" pitchFamily="49" charset="-122"/>
              <a:cs typeface="Times New Roman" pitchFamily="18" charset="0"/>
            </a:endParaRPr>
          </a:p>
        </p:txBody>
      </p:sp>
      <p:sp>
        <p:nvSpPr>
          <p:cNvPr id="14" name="TextBox 13"/>
          <p:cNvSpPr txBox="1"/>
          <p:nvPr/>
        </p:nvSpPr>
        <p:spPr>
          <a:xfrm>
            <a:off x="6673899" y="1174719"/>
            <a:ext cx="1872208" cy="338554"/>
          </a:xfrm>
          <a:prstGeom prst="rect">
            <a:avLst/>
          </a:prstGeom>
          <a:noFill/>
        </p:spPr>
        <p:txBody>
          <a:bodyPr wrap="square" rtlCol="0">
            <a:spAutoFit/>
          </a:bodyPr>
          <a:lstStyle/>
          <a:p>
            <a:r>
              <a:rPr lang="zh-CN" altLang="en-US" sz="1600" dirty="0">
                <a:solidFill>
                  <a:schemeClr val="tx1"/>
                </a:solidFill>
                <a:latin typeface="楷体" pitchFamily="49" charset="-122"/>
                <a:ea typeface="楷体" pitchFamily="49" charset="-122"/>
              </a:rPr>
              <a:t>狭缝位置测试</a:t>
            </a:r>
          </a:p>
        </p:txBody>
      </p:sp>
      <p:grpSp>
        <p:nvGrpSpPr>
          <p:cNvPr id="18" name="组合 17"/>
          <p:cNvGrpSpPr/>
          <p:nvPr/>
        </p:nvGrpSpPr>
        <p:grpSpPr>
          <a:xfrm rot="5400000">
            <a:off x="1147421" y="3453892"/>
            <a:ext cx="1313141" cy="2622283"/>
            <a:chOff x="899592" y="1988840"/>
            <a:chExt cx="1692188" cy="2376264"/>
          </a:xfrm>
        </p:grpSpPr>
        <p:grpSp>
          <p:nvGrpSpPr>
            <p:cNvPr id="20" name="组合 19"/>
            <p:cNvGrpSpPr/>
            <p:nvPr/>
          </p:nvGrpSpPr>
          <p:grpSpPr>
            <a:xfrm>
              <a:off x="899592" y="1988840"/>
              <a:ext cx="1152128" cy="2376264"/>
              <a:chOff x="899592" y="1988840"/>
              <a:chExt cx="1152128" cy="2376264"/>
            </a:xfrm>
          </p:grpSpPr>
          <p:sp>
            <p:nvSpPr>
              <p:cNvPr id="56" name="矩形 55"/>
              <p:cNvSpPr/>
              <p:nvPr/>
            </p:nvSpPr>
            <p:spPr>
              <a:xfrm>
                <a:off x="1007604" y="1988840"/>
                <a:ext cx="936104" cy="2376264"/>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cxnSp>
            <p:nvCxnSpPr>
              <p:cNvPr id="57" name="直接连接符 56"/>
              <p:cNvCxnSpPr/>
              <p:nvPr/>
            </p:nvCxnSpPr>
            <p:spPr>
              <a:xfrm>
                <a:off x="1979712" y="1988840"/>
                <a:ext cx="0" cy="2376264"/>
              </a:xfrm>
              <a:prstGeom prst="line">
                <a:avLst/>
              </a:prstGeom>
              <a:noFill/>
              <a:ln w="31750" cap="flat" cmpd="sng" algn="ctr">
                <a:solidFill>
                  <a:srgbClr val="8064A2">
                    <a:lumMod val="75000"/>
                  </a:srgbClr>
                </a:solidFill>
                <a:prstDash val="solid"/>
              </a:ln>
              <a:effectLst/>
            </p:spPr>
          </p:cxnSp>
          <p:cxnSp>
            <p:nvCxnSpPr>
              <p:cNvPr id="58" name="直接连接符 57"/>
              <p:cNvCxnSpPr/>
              <p:nvPr/>
            </p:nvCxnSpPr>
            <p:spPr>
              <a:xfrm>
                <a:off x="2051720" y="1988840"/>
                <a:ext cx="0" cy="2376264"/>
              </a:xfrm>
              <a:prstGeom prst="line">
                <a:avLst/>
              </a:prstGeom>
              <a:noFill/>
              <a:ln w="31750" cap="flat" cmpd="sng" algn="ctr">
                <a:solidFill>
                  <a:srgbClr val="8064A2">
                    <a:lumMod val="75000"/>
                  </a:srgbClr>
                </a:solidFill>
                <a:prstDash val="solid"/>
              </a:ln>
              <a:effectLst/>
            </p:spPr>
          </p:cxnSp>
          <p:cxnSp>
            <p:nvCxnSpPr>
              <p:cNvPr id="59" name="直接连接符 58"/>
              <p:cNvCxnSpPr/>
              <p:nvPr/>
            </p:nvCxnSpPr>
            <p:spPr>
              <a:xfrm>
                <a:off x="899592" y="1988840"/>
                <a:ext cx="0" cy="2376264"/>
              </a:xfrm>
              <a:prstGeom prst="line">
                <a:avLst/>
              </a:prstGeom>
              <a:noFill/>
              <a:ln w="31750" cap="flat" cmpd="sng" algn="ctr">
                <a:solidFill>
                  <a:srgbClr val="8064A2">
                    <a:lumMod val="75000"/>
                  </a:srgbClr>
                </a:solidFill>
                <a:prstDash val="solid"/>
              </a:ln>
              <a:effectLst/>
            </p:spPr>
          </p:cxnSp>
          <p:cxnSp>
            <p:nvCxnSpPr>
              <p:cNvPr id="60" name="直接连接符 59"/>
              <p:cNvCxnSpPr/>
              <p:nvPr/>
            </p:nvCxnSpPr>
            <p:spPr>
              <a:xfrm>
                <a:off x="971600" y="1988840"/>
                <a:ext cx="0" cy="2376264"/>
              </a:xfrm>
              <a:prstGeom prst="line">
                <a:avLst/>
              </a:prstGeom>
              <a:noFill/>
              <a:ln w="31750" cap="flat" cmpd="sng" algn="ctr">
                <a:solidFill>
                  <a:srgbClr val="8064A2">
                    <a:lumMod val="75000"/>
                  </a:srgbClr>
                </a:solidFill>
                <a:prstDash val="solid"/>
              </a:ln>
              <a:effectLst/>
            </p:spPr>
          </p:cxnSp>
        </p:grpSp>
        <p:grpSp>
          <p:nvGrpSpPr>
            <p:cNvPr id="21" name="组合 20"/>
            <p:cNvGrpSpPr/>
            <p:nvPr/>
          </p:nvGrpSpPr>
          <p:grpSpPr>
            <a:xfrm>
              <a:off x="935596" y="2060848"/>
              <a:ext cx="1116124" cy="360040"/>
              <a:chOff x="935596" y="2060848"/>
              <a:chExt cx="1116124" cy="360040"/>
            </a:xfrm>
          </p:grpSpPr>
          <p:cxnSp>
            <p:nvCxnSpPr>
              <p:cNvPr id="52" name="直接连接符 51"/>
              <p:cNvCxnSpPr/>
              <p:nvPr/>
            </p:nvCxnSpPr>
            <p:spPr>
              <a:xfrm>
                <a:off x="971600" y="2060848"/>
                <a:ext cx="1080120" cy="288032"/>
              </a:xfrm>
              <a:prstGeom prst="line">
                <a:avLst/>
              </a:prstGeom>
              <a:noFill/>
              <a:ln w="31750" cap="flat" cmpd="sng" algn="ctr">
                <a:solidFill>
                  <a:srgbClr val="00B050"/>
                </a:solidFill>
                <a:prstDash val="solid"/>
              </a:ln>
              <a:effectLst/>
            </p:spPr>
          </p:cxnSp>
          <p:cxnSp>
            <p:nvCxnSpPr>
              <p:cNvPr id="53" name="直接连接符 52"/>
              <p:cNvCxnSpPr/>
              <p:nvPr/>
            </p:nvCxnSpPr>
            <p:spPr>
              <a:xfrm>
                <a:off x="935596" y="2132856"/>
                <a:ext cx="1080120" cy="288032"/>
              </a:xfrm>
              <a:prstGeom prst="line">
                <a:avLst/>
              </a:prstGeom>
              <a:noFill/>
              <a:ln w="31750" cap="flat" cmpd="sng" algn="ctr">
                <a:solidFill>
                  <a:srgbClr val="92D050"/>
                </a:solidFill>
                <a:prstDash val="solid"/>
              </a:ln>
              <a:effectLst/>
            </p:spPr>
          </p:cxnSp>
          <p:cxnSp>
            <p:nvCxnSpPr>
              <p:cNvPr id="54" name="直接连接符 53"/>
              <p:cNvCxnSpPr/>
              <p:nvPr/>
            </p:nvCxnSpPr>
            <p:spPr>
              <a:xfrm>
                <a:off x="935596" y="2063305"/>
                <a:ext cx="972108" cy="0"/>
              </a:xfrm>
              <a:prstGeom prst="line">
                <a:avLst/>
              </a:prstGeom>
              <a:noFill/>
              <a:ln w="31750" cap="flat" cmpd="sng" algn="ctr">
                <a:solidFill>
                  <a:srgbClr val="00B050"/>
                </a:solidFill>
                <a:prstDash val="dash"/>
              </a:ln>
              <a:effectLst/>
            </p:spPr>
          </p:cxnSp>
          <p:cxnSp>
            <p:nvCxnSpPr>
              <p:cNvPr id="55" name="直接连接符 54"/>
              <p:cNvCxnSpPr/>
              <p:nvPr/>
            </p:nvCxnSpPr>
            <p:spPr>
              <a:xfrm>
                <a:off x="953598" y="2132856"/>
                <a:ext cx="1080120" cy="3335"/>
              </a:xfrm>
              <a:prstGeom prst="line">
                <a:avLst/>
              </a:prstGeom>
              <a:noFill/>
              <a:ln w="31750" cap="flat" cmpd="sng" algn="ctr">
                <a:solidFill>
                  <a:srgbClr val="92D050"/>
                </a:solidFill>
                <a:prstDash val="dash"/>
              </a:ln>
              <a:effectLst/>
            </p:spPr>
          </p:cxnSp>
        </p:grpSp>
        <p:grpSp>
          <p:nvGrpSpPr>
            <p:cNvPr id="22" name="组合 21"/>
            <p:cNvGrpSpPr/>
            <p:nvPr/>
          </p:nvGrpSpPr>
          <p:grpSpPr>
            <a:xfrm>
              <a:off x="935596" y="2420888"/>
              <a:ext cx="1116124" cy="360040"/>
              <a:chOff x="935596" y="2420888"/>
              <a:chExt cx="1116124" cy="360040"/>
            </a:xfrm>
          </p:grpSpPr>
          <p:cxnSp>
            <p:nvCxnSpPr>
              <p:cNvPr id="48" name="直接连接符 47"/>
              <p:cNvCxnSpPr/>
              <p:nvPr/>
            </p:nvCxnSpPr>
            <p:spPr>
              <a:xfrm>
                <a:off x="935596" y="2492896"/>
                <a:ext cx="1080120" cy="288032"/>
              </a:xfrm>
              <a:prstGeom prst="line">
                <a:avLst/>
              </a:prstGeom>
              <a:noFill/>
              <a:ln w="31750" cap="flat" cmpd="sng" algn="ctr">
                <a:solidFill>
                  <a:srgbClr val="92D050"/>
                </a:solidFill>
                <a:prstDash val="solid"/>
              </a:ln>
              <a:effectLst/>
            </p:spPr>
          </p:cxnSp>
          <p:cxnSp>
            <p:nvCxnSpPr>
              <p:cNvPr id="49" name="直接连接符 48"/>
              <p:cNvCxnSpPr/>
              <p:nvPr/>
            </p:nvCxnSpPr>
            <p:spPr>
              <a:xfrm>
                <a:off x="944438" y="2420888"/>
                <a:ext cx="1080120" cy="288032"/>
              </a:xfrm>
              <a:prstGeom prst="line">
                <a:avLst/>
              </a:prstGeom>
              <a:noFill/>
              <a:ln w="31750" cap="flat" cmpd="sng" algn="ctr">
                <a:solidFill>
                  <a:srgbClr val="00B050"/>
                </a:solidFill>
                <a:prstDash val="solid"/>
              </a:ln>
              <a:effectLst/>
            </p:spPr>
          </p:cxnSp>
          <p:cxnSp>
            <p:nvCxnSpPr>
              <p:cNvPr id="50" name="直接连接符 49"/>
              <p:cNvCxnSpPr/>
              <p:nvPr/>
            </p:nvCxnSpPr>
            <p:spPr>
              <a:xfrm>
                <a:off x="971600" y="2489561"/>
                <a:ext cx="1080120" cy="3335"/>
              </a:xfrm>
              <a:prstGeom prst="line">
                <a:avLst/>
              </a:prstGeom>
              <a:noFill/>
              <a:ln w="31750" cap="flat" cmpd="sng" algn="ctr">
                <a:solidFill>
                  <a:srgbClr val="92D050"/>
                </a:solidFill>
                <a:prstDash val="dash"/>
              </a:ln>
              <a:effectLst/>
            </p:spPr>
          </p:cxnSp>
          <p:cxnSp>
            <p:nvCxnSpPr>
              <p:cNvPr id="51" name="直接连接符 50"/>
              <p:cNvCxnSpPr/>
              <p:nvPr/>
            </p:nvCxnSpPr>
            <p:spPr>
              <a:xfrm>
                <a:off x="971600" y="2420888"/>
                <a:ext cx="972108" cy="0"/>
              </a:xfrm>
              <a:prstGeom prst="line">
                <a:avLst/>
              </a:prstGeom>
              <a:noFill/>
              <a:ln w="31750" cap="flat" cmpd="sng" algn="ctr">
                <a:solidFill>
                  <a:srgbClr val="00B050"/>
                </a:solidFill>
                <a:prstDash val="dash"/>
              </a:ln>
              <a:effectLst/>
            </p:spPr>
          </p:cxnSp>
        </p:grpSp>
        <p:grpSp>
          <p:nvGrpSpPr>
            <p:cNvPr id="23" name="组合 22"/>
            <p:cNvGrpSpPr/>
            <p:nvPr/>
          </p:nvGrpSpPr>
          <p:grpSpPr>
            <a:xfrm>
              <a:off x="935596" y="2780928"/>
              <a:ext cx="1116124" cy="360040"/>
              <a:chOff x="935596" y="2780928"/>
              <a:chExt cx="1116124" cy="360040"/>
            </a:xfrm>
          </p:grpSpPr>
          <p:cxnSp>
            <p:nvCxnSpPr>
              <p:cNvPr id="44" name="直接连接符 43"/>
              <p:cNvCxnSpPr/>
              <p:nvPr/>
            </p:nvCxnSpPr>
            <p:spPr>
              <a:xfrm>
                <a:off x="935596" y="2852936"/>
                <a:ext cx="1080120" cy="288032"/>
              </a:xfrm>
              <a:prstGeom prst="line">
                <a:avLst/>
              </a:prstGeom>
              <a:noFill/>
              <a:ln w="31750" cap="flat" cmpd="sng" algn="ctr">
                <a:solidFill>
                  <a:srgbClr val="92D050"/>
                </a:solidFill>
                <a:prstDash val="solid"/>
              </a:ln>
              <a:effectLst/>
            </p:spPr>
          </p:cxnSp>
          <p:cxnSp>
            <p:nvCxnSpPr>
              <p:cNvPr id="45" name="直接连接符 44"/>
              <p:cNvCxnSpPr/>
              <p:nvPr/>
            </p:nvCxnSpPr>
            <p:spPr>
              <a:xfrm>
                <a:off x="953598" y="2780928"/>
                <a:ext cx="1080120" cy="288032"/>
              </a:xfrm>
              <a:prstGeom prst="line">
                <a:avLst/>
              </a:prstGeom>
              <a:noFill/>
              <a:ln w="31750" cap="flat" cmpd="sng" algn="ctr">
                <a:solidFill>
                  <a:srgbClr val="00B050"/>
                </a:solidFill>
                <a:prstDash val="solid"/>
              </a:ln>
              <a:effectLst/>
            </p:spPr>
          </p:cxnSp>
          <p:cxnSp>
            <p:nvCxnSpPr>
              <p:cNvPr id="46" name="直接连接符 45"/>
              <p:cNvCxnSpPr/>
              <p:nvPr/>
            </p:nvCxnSpPr>
            <p:spPr>
              <a:xfrm>
                <a:off x="971600" y="2849601"/>
                <a:ext cx="1080120" cy="3335"/>
              </a:xfrm>
              <a:prstGeom prst="line">
                <a:avLst/>
              </a:prstGeom>
              <a:noFill/>
              <a:ln w="31750" cap="flat" cmpd="sng" algn="ctr">
                <a:solidFill>
                  <a:srgbClr val="92D050"/>
                </a:solidFill>
                <a:prstDash val="dash"/>
              </a:ln>
              <a:effectLst/>
            </p:spPr>
          </p:cxnSp>
          <p:cxnSp>
            <p:nvCxnSpPr>
              <p:cNvPr id="47" name="直接连接符 46"/>
              <p:cNvCxnSpPr/>
              <p:nvPr/>
            </p:nvCxnSpPr>
            <p:spPr>
              <a:xfrm>
                <a:off x="971600" y="2780928"/>
                <a:ext cx="972108" cy="0"/>
              </a:xfrm>
              <a:prstGeom prst="line">
                <a:avLst/>
              </a:prstGeom>
              <a:noFill/>
              <a:ln w="31750" cap="flat" cmpd="sng" algn="ctr">
                <a:solidFill>
                  <a:srgbClr val="00B050"/>
                </a:solidFill>
                <a:prstDash val="dash"/>
              </a:ln>
              <a:effectLst/>
            </p:spPr>
          </p:cxnSp>
        </p:grpSp>
        <p:grpSp>
          <p:nvGrpSpPr>
            <p:cNvPr id="24" name="组合 23"/>
            <p:cNvGrpSpPr/>
            <p:nvPr/>
          </p:nvGrpSpPr>
          <p:grpSpPr>
            <a:xfrm>
              <a:off x="953598" y="3140968"/>
              <a:ext cx="1109748" cy="360040"/>
              <a:chOff x="953598" y="3140968"/>
              <a:chExt cx="1109748" cy="360040"/>
            </a:xfrm>
          </p:grpSpPr>
          <p:cxnSp>
            <p:nvCxnSpPr>
              <p:cNvPr id="40" name="直接连接符 39"/>
              <p:cNvCxnSpPr/>
              <p:nvPr/>
            </p:nvCxnSpPr>
            <p:spPr>
              <a:xfrm>
                <a:off x="983226" y="3212976"/>
                <a:ext cx="1080120" cy="288032"/>
              </a:xfrm>
              <a:prstGeom prst="line">
                <a:avLst/>
              </a:prstGeom>
              <a:noFill/>
              <a:ln w="31750" cap="flat" cmpd="sng" algn="ctr">
                <a:solidFill>
                  <a:srgbClr val="92D050"/>
                </a:solidFill>
                <a:prstDash val="solid"/>
              </a:ln>
              <a:effectLst/>
            </p:spPr>
          </p:cxnSp>
          <p:cxnSp>
            <p:nvCxnSpPr>
              <p:cNvPr id="41" name="直接连接符 40"/>
              <p:cNvCxnSpPr/>
              <p:nvPr/>
            </p:nvCxnSpPr>
            <p:spPr>
              <a:xfrm>
                <a:off x="953598" y="3140968"/>
                <a:ext cx="1080120" cy="288032"/>
              </a:xfrm>
              <a:prstGeom prst="line">
                <a:avLst/>
              </a:prstGeom>
              <a:noFill/>
              <a:ln w="31750" cap="flat" cmpd="sng" algn="ctr">
                <a:solidFill>
                  <a:srgbClr val="00B050"/>
                </a:solidFill>
                <a:prstDash val="solid"/>
              </a:ln>
              <a:effectLst/>
            </p:spPr>
          </p:cxnSp>
          <p:cxnSp>
            <p:nvCxnSpPr>
              <p:cNvPr id="42" name="直接连接符 41"/>
              <p:cNvCxnSpPr/>
              <p:nvPr/>
            </p:nvCxnSpPr>
            <p:spPr>
              <a:xfrm>
                <a:off x="971600" y="3212976"/>
                <a:ext cx="1080120" cy="3335"/>
              </a:xfrm>
              <a:prstGeom prst="line">
                <a:avLst/>
              </a:prstGeom>
              <a:noFill/>
              <a:ln w="31750" cap="flat" cmpd="sng" algn="ctr">
                <a:solidFill>
                  <a:srgbClr val="92D050"/>
                </a:solidFill>
                <a:prstDash val="dash"/>
              </a:ln>
              <a:effectLst/>
            </p:spPr>
          </p:cxnSp>
          <p:cxnSp>
            <p:nvCxnSpPr>
              <p:cNvPr id="43" name="直接连接符 42"/>
              <p:cNvCxnSpPr/>
              <p:nvPr/>
            </p:nvCxnSpPr>
            <p:spPr>
              <a:xfrm>
                <a:off x="971600" y="3140968"/>
                <a:ext cx="972108" cy="0"/>
              </a:xfrm>
              <a:prstGeom prst="line">
                <a:avLst/>
              </a:prstGeom>
              <a:noFill/>
              <a:ln w="31750" cap="flat" cmpd="sng" algn="ctr">
                <a:solidFill>
                  <a:srgbClr val="00B050"/>
                </a:solidFill>
                <a:prstDash val="dash"/>
              </a:ln>
              <a:effectLst/>
            </p:spPr>
          </p:cxnSp>
        </p:grpSp>
        <p:grpSp>
          <p:nvGrpSpPr>
            <p:cNvPr id="25" name="组合 24"/>
            <p:cNvGrpSpPr/>
            <p:nvPr/>
          </p:nvGrpSpPr>
          <p:grpSpPr>
            <a:xfrm>
              <a:off x="935596" y="3501008"/>
              <a:ext cx="1127750" cy="360040"/>
              <a:chOff x="935596" y="3501008"/>
              <a:chExt cx="1127750" cy="360040"/>
            </a:xfrm>
          </p:grpSpPr>
          <p:cxnSp>
            <p:nvCxnSpPr>
              <p:cNvPr id="36" name="直接连接符 35"/>
              <p:cNvCxnSpPr/>
              <p:nvPr/>
            </p:nvCxnSpPr>
            <p:spPr>
              <a:xfrm>
                <a:off x="983226" y="3573016"/>
                <a:ext cx="1080120" cy="288032"/>
              </a:xfrm>
              <a:prstGeom prst="line">
                <a:avLst/>
              </a:prstGeom>
              <a:noFill/>
              <a:ln w="31750" cap="flat" cmpd="sng" algn="ctr">
                <a:solidFill>
                  <a:srgbClr val="92D050"/>
                </a:solidFill>
                <a:prstDash val="solid"/>
              </a:ln>
              <a:effectLst/>
            </p:spPr>
          </p:cxnSp>
          <p:cxnSp>
            <p:nvCxnSpPr>
              <p:cNvPr id="37" name="直接连接符 36"/>
              <p:cNvCxnSpPr/>
              <p:nvPr/>
            </p:nvCxnSpPr>
            <p:spPr>
              <a:xfrm>
                <a:off x="935596" y="3501008"/>
                <a:ext cx="1080120" cy="288032"/>
              </a:xfrm>
              <a:prstGeom prst="line">
                <a:avLst/>
              </a:prstGeom>
              <a:noFill/>
              <a:ln w="31750" cap="flat" cmpd="sng" algn="ctr">
                <a:solidFill>
                  <a:srgbClr val="00B050"/>
                </a:solidFill>
                <a:prstDash val="solid"/>
              </a:ln>
              <a:effectLst/>
            </p:spPr>
          </p:cxnSp>
          <p:cxnSp>
            <p:nvCxnSpPr>
              <p:cNvPr id="38" name="直接连接符 37"/>
              <p:cNvCxnSpPr/>
              <p:nvPr/>
            </p:nvCxnSpPr>
            <p:spPr>
              <a:xfrm>
                <a:off x="971600" y="3569681"/>
                <a:ext cx="1080120" cy="3335"/>
              </a:xfrm>
              <a:prstGeom prst="line">
                <a:avLst/>
              </a:prstGeom>
              <a:noFill/>
              <a:ln w="31750" cap="flat" cmpd="sng" algn="ctr">
                <a:solidFill>
                  <a:srgbClr val="92D050"/>
                </a:solidFill>
                <a:prstDash val="dash"/>
              </a:ln>
              <a:effectLst/>
            </p:spPr>
          </p:cxnSp>
          <p:cxnSp>
            <p:nvCxnSpPr>
              <p:cNvPr id="39" name="直接连接符 38"/>
              <p:cNvCxnSpPr/>
              <p:nvPr/>
            </p:nvCxnSpPr>
            <p:spPr>
              <a:xfrm>
                <a:off x="971600" y="3501008"/>
                <a:ext cx="972108" cy="0"/>
              </a:xfrm>
              <a:prstGeom prst="line">
                <a:avLst/>
              </a:prstGeom>
              <a:noFill/>
              <a:ln w="31750" cap="flat" cmpd="sng" algn="ctr">
                <a:solidFill>
                  <a:srgbClr val="00B050"/>
                </a:solidFill>
                <a:prstDash val="dash"/>
              </a:ln>
              <a:effectLst/>
            </p:spPr>
          </p:cxnSp>
        </p:grpSp>
        <p:grpSp>
          <p:nvGrpSpPr>
            <p:cNvPr id="26" name="组合 25"/>
            <p:cNvGrpSpPr/>
            <p:nvPr/>
          </p:nvGrpSpPr>
          <p:grpSpPr>
            <a:xfrm>
              <a:off x="939853" y="3861048"/>
              <a:ext cx="1111867" cy="360040"/>
              <a:chOff x="939853" y="3861048"/>
              <a:chExt cx="1111867" cy="360040"/>
            </a:xfrm>
          </p:grpSpPr>
          <p:cxnSp>
            <p:nvCxnSpPr>
              <p:cNvPr id="32" name="直接连接符 31"/>
              <p:cNvCxnSpPr/>
              <p:nvPr/>
            </p:nvCxnSpPr>
            <p:spPr>
              <a:xfrm>
                <a:off x="939853" y="3933056"/>
                <a:ext cx="1080120" cy="288032"/>
              </a:xfrm>
              <a:prstGeom prst="line">
                <a:avLst/>
              </a:prstGeom>
              <a:noFill/>
              <a:ln w="31750" cap="flat" cmpd="sng" algn="ctr">
                <a:solidFill>
                  <a:srgbClr val="92D050"/>
                </a:solidFill>
                <a:prstDash val="solid"/>
              </a:ln>
              <a:effectLst/>
            </p:spPr>
          </p:cxnSp>
          <p:cxnSp>
            <p:nvCxnSpPr>
              <p:cNvPr id="33" name="直接连接符 32"/>
              <p:cNvCxnSpPr/>
              <p:nvPr/>
            </p:nvCxnSpPr>
            <p:spPr>
              <a:xfrm>
                <a:off x="971236" y="3861048"/>
                <a:ext cx="1080120" cy="288032"/>
              </a:xfrm>
              <a:prstGeom prst="line">
                <a:avLst/>
              </a:prstGeom>
              <a:noFill/>
              <a:ln w="31750" cap="flat" cmpd="sng" algn="ctr">
                <a:solidFill>
                  <a:srgbClr val="00B050"/>
                </a:solidFill>
                <a:prstDash val="solid"/>
              </a:ln>
              <a:effectLst/>
            </p:spPr>
          </p:cxnSp>
          <p:cxnSp>
            <p:nvCxnSpPr>
              <p:cNvPr id="34" name="直接连接符 33"/>
              <p:cNvCxnSpPr/>
              <p:nvPr/>
            </p:nvCxnSpPr>
            <p:spPr>
              <a:xfrm>
                <a:off x="971600" y="3929721"/>
                <a:ext cx="1080120" cy="3335"/>
              </a:xfrm>
              <a:prstGeom prst="line">
                <a:avLst/>
              </a:prstGeom>
              <a:noFill/>
              <a:ln w="31750" cap="flat" cmpd="sng" algn="ctr">
                <a:solidFill>
                  <a:srgbClr val="92D050"/>
                </a:solidFill>
                <a:prstDash val="dash"/>
              </a:ln>
              <a:effectLst/>
            </p:spPr>
          </p:cxnSp>
          <p:cxnSp>
            <p:nvCxnSpPr>
              <p:cNvPr id="35" name="直接连接符 34"/>
              <p:cNvCxnSpPr/>
              <p:nvPr/>
            </p:nvCxnSpPr>
            <p:spPr>
              <a:xfrm>
                <a:off x="1043608" y="3861048"/>
                <a:ext cx="972108" cy="0"/>
              </a:xfrm>
              <a:prstGeom prst="line">
                <a:avLst/>
              </a:prstGeom>
              <a:noFill/>
              <a:ln w="31750" cap="flat" cmpd="sng" algn="ctr">
                <a:solidFill>
                  <a:srgbClr val="00B050"/>
                </a:solidFill>
                <a:prstDash val="dash"/>
              </a:ln>
              <a:effectLst/>
            </p:spPr>
          </p:cxnSp>
        </p:grpSp>
        <p:grpSp>
          <p:nvGrpSpPr>
            <p:cNvPr id="27" name="组合 26"/>
            <p:cNvGrpSpPr/>
            <p:nvPr/>
          </p:nvGrpSpPr>
          <p:grpSpPr>
            <a:xfrm>
              <a:off x="1943708" y="2069232"/>
              <a:ext cx="648072" cy="2151856"/>
              <a:chOff x="1943708" y="2069232"/>
              <a:chExt cx="648072" cy="2151856"/>
            </a:xfrm>
          </p:grpSpPr>
          <p:cxnSp>
            <p:nvCxnSpPr>
              <p:cNvPr id="28" name="直接连接符 27"/>
              <p:cNvCxnSpPr/>
              <p:nvPr/>
            </p:nvCxnSpPr>
            <p:spPr>
              <a:xfrm>
                <a:off x="1943708" y="2069232"/>
                <a:ext cx="612068" cy="0"/>
              </a:xfrm>
              <a:prstGeom prst="line">
                <a:avLst/>
              </a:prstGeom>
              <a:noFill/>
              <a:ln w="31750" cap="flat" cmpd="sng" algn="ctr">
                <a:solidFill>
                  <a:srgbClr val="00B050"/>
                </a:solidFill>
                <a:prstDash val="solid"/>
              </a:ln>
              <a:effectLst/>
            </p:spPr>
          </p:cxnSp>
          <p:cxnSp>
            <p:nvCxnSpPr>
              <p:cNvPr id="29" name="直接连接符 28"/>
              <p:cNvCxnSpPr/>
              <p:nvPr/>
            </p:nvCxnSpPr>
            <p:spPr>
              <a:xfrm>
                <a:off x="2015716" y="2132856"/>
                <a:ext cx="540060" cy="0"/>
              </a:xfrm>
              <a:prstGeom prst="line">
                <a:avLst/>
              </a:prstGeom>
              <a:noFill/>
              <a:ln w="31750" cap="flat" cmpd="sng" algn="ctr">
                <a:solidFill>
                  <a:srgbClr val="92D050"/>
                </a:solidFill>
                <a:prstDash val="solid"/>
              </a:ln>
              <a:effectLst/>
            </p:spPr>
          </p:cxnSp>
          <p:cxnSp>
            <p:nvCxnSpPr>
              <p:cNvPr id="30" name="直接连接符 29"/>
              <p:cNvCxnSpPr/>
              <p:nvPr/>
            </p:nvCxnSpPr>
            <p:spPr>
              <a:xfrm>
                <a:off x="2033718" y="4221088"/>
                <a:ext cx="540060" cy="0"/>
              </a:xfrm>
              <a:prstGeom prst="line">
                <a:avLst/>
              </a:prstGeom>
              <a:noFill/>
              <a:ln w="31750" cap="flat" cmpd="sng" algn="ctr">
                <a:solidFill>
                  <a:srgbClr val="92D050"/>
                </a:solidFill>
                <a:prstDash val="solid"/>
              </a:ln>
              <a:effectLst/>
            </p:spPr>
          </p:cxnSp>
          <p:cxnSp>
            <p:nvCxnSpPr>
              <p:cNvPr id="31" name="直接连接符 30"/>
              <p:cNvCxnSpPr/>
              <p:nvPr/>
            </p:nvCxnSpPr>
            <p:spPr>
              <a:xfrm>
                <a:off x="1979712" y="4149080"/>
                <a:ext cx="612068" cy="0"/>
              </a:xfrm>
              <a:prstGeom prst="line">
                <a:avLst/>
              </a:prstGeom>
              <a:noFill/>
              <a:ln w="31750" cap="flat" cmpd="sng" algn="ctr">
                <a:solidFill>
                  <a:srgbClr val="00B050"/>
                </a:solidFill>
                <a:prstDash val="solid"/>
              </a:ln>
              <a:effectLst/>
            </p:spPr>
          </p:cxnSp>
        </p:grpSp>
      </p:grpSp>
      <p:sp>
        <p:nvSpPr>
          <p:cNvPr id="16" name="下箭头 15"/>
          <p:cNvSpPr/>
          <p:nvPr/>
        </p:nvSpPr>
        <p:spPr bwMode="auto">
          <a:xfrm>
            <a:off x="1722687" y="3616365"/>
            <a:ext cx="162607" cy="559067"/>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63" name="下箭头 62"/>
          <p:cNvSpPr/>
          <p:nvPr/>
        </p:nvSpPr>
        <p:spPr bwMode="auto">
          <a:xfrm>
            <a:off x="946543" y="3626061"/>
            <a:ext cx="162607" cy="559067"/>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64" name="右箭头 63"/>
          <p:cNvSpPr/>
          <p:nvPr/>
        </p:nvSpPr>
        <p:spPr bwMode="auto">
          <a:xfrm>
            <a:off x="2067426" y="5881669"/>
            <a:ext cx="503880" cy="144016"/>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68" name="右箭头 67"/>
          <p:cNvSpPr/>
          <p:nvPr/>
        </p:nvSpPr>
        <p:spPr bwMode="auto">
          <a:xfrm>
            <a:off x="2048654" y="6451594"/>
            <a:ext cx="503880" cy="144016"/>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65" name="矩形 64"/>
          <p:cNvSpPr/>
          <p:nvPr/>
        </p:nvSpPr>
        <p:spPr bwMode="auto">
          <a:xfrm>
            <a:off x="691507" y="5689728"/>
            <a:ext cx="1350874" cy="144015"/>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70" name="矩形 69"/>
          <p:cNvSpPr/>
          <p:nvPr/>
        </p:nvSpPr>
        <p:spPr bwMode="auto">
          <a:xfrm>
            <a:off x="728396" y="5867102"/>
            <a:ext cx="456913" cy="171955"/>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71" name="矩形 70"/>
          <p:cNvSpPr/>
          <p:nvPr/>
        </p:nvSpPr>
        <p:spPr bwMode="auto">
          <a:xfrm>
            <a:off x="728396" y="6351647"/>
            <a:ext cx="824518" cy="17195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72" name="矩形 71"/>
          <p:cNvSpPr/>
          <p:nvPr/>
        </p:nvSpPr>
        <p:spPr bwMode="auto">
          <a:xfrm>
            <a:off x="712292" y="6582039"/>
            <a:ext cx="832525" cy="15288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67" name="TextBox 66"/>
          <p:cNvSpPr txBox="1"/>
          <p:nvPr/>
        </p:nvSpPr>
        <p:spPr>
          <a:xfrm>
            <a:off x="33586" y="5661248"/>
            <a:ext cx="638429" cy="338554"/>
          </a:xfrm>
          <a:prstGeom prst="rect">
            <a:avLst/>
          </a:prstGeom>
          <a:noFill/>
        </p:spPr>
        <p:txBody>
          <a:bodyPr wrap="square" rtlCol="0">
            <a:spAutoFit/>
          </a:bodyPr>
          <a:lstStyle/>
          <a:p>
            <a:r>
              <a:rPr lang="zh-CN" altLang="en-US" sz="1600" b="0" dirty="0">
                <a:solidFill>
                  <a:schemeClr val="tx1"/>
                </a:solidFill>
                <a:latin typeface="楷体" pitchFamily="49" charset="-122"/>
                <a:ea typeface="楷体" pitchFamily="49" charset="-122"/>
              </a:rPr>
              <a:t>两端</a:t>
            </a:r>
          </a:p>
        </p:txBody>
      </p:sp>
      <p:sp>
        <p:nvSpPr>
          <p:cNvPr id="75" name="TextBox 74"/>
          <p:cNvSpPr txBox="1"/>
          <p:nvPr/>
        </p:nvSpPr>
        <p:spPr>
          <a:xfrm>
            <a:off x="-6897" y="6319929"/>
            <a:ext cx="638429" cy="338554"/>
          </a:xfrm>
          <a:prstGeom prst="rect">
            <a:avLst/>
          </a:prstGeom>
          <a:noFill/>
        </p:spPr>
        <p:txBody>
          <a:bodyPr wrap="square" rtlCol="0">
            <a:spAutoFit/>
          </a:bodyPr>
          <a:lstStyle/>
          <a:p>
            <a:r>
              <a:rPr lang="zh-CN" altLang="en-US" sz="1600" b="0" dirty="0" smtClean="0">
                <a:solidFill>
                  <a:schemeClr val="tx1"/>
                </a:solidFill>
                <a:latin typeface="楷体" pitchFamily="49" charset="-122"/>
                <a:ea typeface="楷体" pitchFamily="49" charset="-122"/>
              </a:rPr>
              <a:t>中间</a:t>
            </a:r>
            <a:endParaRPr lang="zh-CN" altLang="en-US" sz="1600" b="0" dirty="0">
              <a:solidFill>
                <a:schemeClr val="tx1"/>
              </a:solidFill>
              <a:latin typeface="楷体" pitchFamily="49" charset="-122"/>
              <a:ea typeface="楷体" pitchFamily="49" charset="-122"/>
            </a:endParaRPr>
          </a:p>
        </p:txBody>
      </p:sp>
      <p:sp>
        <p:nvSpPr>
          <p:cNvPr id="76" name="矩形 75"/>
          <p:cNvSpPr/>
          <p:nvPr/>
        </p:nvSpPr>
        <p:spPr bwMode="auto">
          <a:xfrm>
            <a:off x="2819309" y="5850400"/>
            <a:ext cx="456913" cy="171955"/>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77" name="矩形 76"/>
          <p:cNvSpPr/>
          <p:nvPr/>
        </p:nvSpPr>
        <p:spPr bwMode="auto">
          <a:xfrm>
            <a:off x="2717817" y="6462599"/>
            <a:ext cx="832525" cy="15288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78" name="TextBox 77"/>
          <p:cNvSpPr txBox="1"/>
          <p:nvPr/>
        </p:nvSpPr>
        <p:spPr>
          <a:xfrm>
            <a:off x="3340326" y="5589281"/>
            <a:ext cx="1023357" cy="584775"/>
          </a:xfrm>
          <a:prstGeom prst="rect">
            <a:avLst/>
          </a:prstGeom>
          <a:noFill/>
        </p:spPr>
        <p:txBody>
          <a:bodyPr wrap="square" rtlCol="0">
            <a:spAutoFit/>
          </a:bodyPr>
          <a:lstStyle/>
          <a:p>
            <a:r>
              <a:rPr lang="zh-CN" altLang="en-US" sz="1600" dirty="0" smtClean="0">
                <a:solidFill>
                  <a:schemeClr val="tx1"/>
                </a:solidFill>
                <a:latin typeface="楷体" pitchFamily="49" charset="-122"/>
                <a:ea typeface="楷体" pitchFamily="49" charset="-122"/>
              </a:rPr>
              <a:t>小信号，过阈少</a:t>
            </a:r>
            <a:endParaRPr lang="zh-CN" altLang="en-US" sz="1600" dirty="0">
              <a:solidFill>
                <a:schemeClr val="tx1"/>
              </a:solidFill>
              <a:latin typeface="楷体" pitchFamily="49" charset="-122"/>
              <a:ea typeface="楷体" pitchFamily="49" charset="-122"/>
            </a:endParaRPr>
          </a:p>
        </p:txBody>
      </p:sp>
      <p:sp>
        <p:nvSpPr>
          <p:cNvPr id="79" name="TextBox 78"/>
          <p:cNvSpPr txBox="1"/>
          <p:nvPr/>
        </p:nvSpPr>
        <p:spPr>
          <a:xfrm>
            <a:off x="3635896" y="6231214"/>
            <a:ext cx="1023357" cy="584775"/>
          </a:xfrm>
          <a:prstGeom prst="rect">
            <a:avLst/>
          </a:prstGeom>
          <a:noFill/>
        </p:spPr>
        <p:txBody>
          <a:bodyPr wrap="square" rtlCol="0">
            <a:spAutoFit/>
          </a:bodyPr>
          <a:lstStyle/>
          <a:p>
            <a:r>
              <a:rPr lang="zh-CN" altLang="en-US" sz="1600" dirty="0" smtClean="0">
                <a:solidFill>
                  <a:schemeClr val="tx1"/>
                </a:solidFill>
                <a:latin typeface="楷体" pitchFamily="49" charset="-122"/>
                <a:ea typeface="楷体" pitchFamily="49" charset="-122"/>
              </a:rPr>
              <a:t>大信号，过阈多</a:t>
            </a:r>
            <a:endParaRPr lang="zh-CN" altLang="en-US" sz="1600" dirty="0">
              <a:solidFill>
                <a:schemeClr val="tx1"/>
              </a:solidFill>
              <a:latin typeface="楷体" pitchFamily="49" charset="-122"/>
              <a:ea typeface="楷体" pitchFamily="49" charset="-122"/>
            </a:endParaRPr>
          </a:p>
        </p:txBody>
      </p:sp>
      <p:pic>
        <p:nvPicPr>
          <p:cNvPr id="69" name="Picture 10"/>
          <p:cNvPicPr>
            <a:picLocks noChangeAspect="1"/>
          </p:cNvPicPr>
          <p:nvPr/>
        </p:nvPicPr>
        <p:blipFill>
          <a:blip r:embed="rId5"/>
          <a:stretch>
            <a:fillRect/>
          </a:stretch>
        </p:blipFill>
        <p:spPr>
          <a:xfrm>
            <a:off x="6300192" y="116632"/>
            <a:ext cx="2764279" cy="620688"/>
          </a:xfrm>
          <a:prstGeom prst="rect">
            <a:avLst/>
          </a:prstGeom>
          <a:noFill/>
          <a:ln w="9525">
            <a:noFill/>
          </a:ln>
        </p:spPr>
      </p:pic>
    </p:spTree>
    <p:extLst>
      <p:ext uri="{BB962C8B-B14F-4D97-AF65-F5344CB8AC3E}">
        <p14:creationId xmlns:p14="http://schemas.microsoft.com/office/powerpoint/2010/main" val="120589499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9" name="Text Box 15"/>
          <p:cNvSpPr txBox="1">
            <a:spLocks noChangeArrowheads="1"/>
          </p:cNvSpPr>
          <p:nvPr/>
        </p:nvSpPr>
        <p:spPr bwMode="auto">
          <a:xfrm>
            <a:off x="0" y="765177"/>
            <a:ext cx="9144000" cy="461665"/>
          </a:xfrm>
          <a:prstGeom prst="rect">
            <a:avLst/>
          </a:prstGeom>
          <a:solidFill>
            <a:schemeClr val="accent1"/>
          </a:solidFill>
          <a:ln w="9525" algn="ctr">
            <a:noFill/>
            <a:miter lim="800000"/>
            <a:headEnd/>
            <a:tailEnd/>
          </a:ln>
          <a:effectLst/>
        </p:spPr>
        <p:txBody>
          <a:bodyPr>
            <a:spAutoFit/>
          </a:bodyPr>
          <a:lstStyle/>
          <a:p>
            <a:pPr eaLnBrk="1" hangingPunct="1"/>
            <a:r>
              <a:rPr lang="en-US" altLang="zh-CN" dirty="0">
                <a:solidFill>
                  <a:schemeClr val="tx1"/>
                </a:solidFill>
              </a:rPr>
              <a:t> </a:t>
            </a:r>
            <a:r>
              <a:rPr lang="en-US" altLang="zh-CN" sz="2400" dirty="0" smtClean="0">
                <a:solidFill>
                  <a:schemeClr val="tx1"/>
                </a:solidFill>
              </a:rPr>
              <a:t>3</a:t>
            </a:r>
            <a:r>
              <a:rPr lang="zh-CN" altLang="en-US" sz="2400" dirty="0" smtClean="0">
                <a:solidFill>
                  <a:schemeClr val="tx1"/>
                </a:solidFill>
              </a:rPr>
              <a:t>总结</a:t>
            </a:r>
            <a:endParaRPr lang="zh-CN" altLang="en-US" sz="2500" dirty="0">
              <a:solidFill>
                <a:schemeClr val="tx1"/>
              </a:solidFill>
              <a:ea typeface="楷体_GB2312" pitchFamily="49" charset="-122"/>
            </a:endParaRPr>
          </a:p>
        </p:txBody>
      </p:sp>
      <p:sp>
        <p:nvSpPr>
          <p:cNvPr id="2" name="TextBox 1"/>
          <p:cNvSpPr txBox="1"/>
          <p:nvPr/>
        </p:nvSpPr>
        <p:spPr>
          <a:xfrm>
            <a:off x="467544" y="1700808"/>
            <a:ext cx="7848872" cy="3477875"/>
          </a:xfrm>
          <a:prstGeom prst="rect">
            <a:avLst/>
          </a:prstGeom>
          <a:noFill/>
        </p:spPr>
        <p:txBody>
          <a:bodyPr wrap="square" rtlCol="0">
            <a:spAutoFit/>
          </a:bodyPr>
          <a:lstStyle/>
          <a:p>
            <a:r>
              <a:rPr lang="zh-CN" altLang="en-US" dirty="0" smtClean="0">
                <a:latin typeface="楷体" pitchFamily="49" charset="-122"/>
                <a:ea typeface="楷体" pitchFamily="49" charset="-122"/>
                <a:sym typeface="Wingdings"/>
              </a:rPr>
              <a:t>束线测试的位置重建后结果与探测器实际尺寸一致，说明探测器可以工作。</a:t>
            </a:r>
            <a:endParaRPr lang="en-US" altLang="zh-CN" dirty="0" smtClean="0">
              <a:latin typeface="楷体" pitchFamily="49" charset="-122"/>
              <a:ea typeface="楷体" pitchFamily="49" charset="-122"/>
              <a:sym typeface="Wingdings"/>
            </a:endParaRPr>
          </a:p>
          <a:p>
            <a:endParaRPr lang="en-US" altLang="zh-CN" dirty="0" smtClean="0">
              <a:latin typeface="楷体" pitchFamily="49" charset="-122"/>
              <a:ea typeface="楷体" pitchFamily="49" charset="-122"/>
              <a:sym typeface="Wingdings"/>
            </a:endParaRPr>
          </a:p>
          <a:p>
            <a:r>
              <a:rPr lang="zh-CN" altLang="en-US" dirty="0" smtClean="0">
                <a:latin typeface="楷体" pitchFamily="49" charset="-122"/>
                <a:ea typeface="楷体" pitchFamily="49" charset="-122"/>
                <a:sym typeface="Wingdings"/>
              </a:rPr>
              <a:t>双层闪烁屏，可以提高中子探测效率；缠绕式光纤结构，减少探测器所需光纤数量，精简探测器结构。</a:t>
            </a:r>
            <a:endParaRPr lang="en-US" altLang="zh-CN" dirty="0" smtClean="0">
              <a:latin typeface="楷体" pitchFamily="49" charset="-122"/>
              <a:ea typeface="楷体" pitchFamily="49" charset="-122"/>
              <a:sym typeface="Wingdings"/>
            </a:endParaRPr>
          </a:p>
          <a:p>
            <a:endParaRPr lang="en-US" altLang="zh-CN" dirty="0" smtClean="0">
              <a:latin typeface="楷体" pitchFamily="49" charset="-122"/>
              <a:ea typeface="楷体" pitchFamily="49" charset="-122"/>
              <a:sym typeface="Wingdings"/>
            </a:endParaRPr>
          </a:p>
          <a:p>
            <a:r>
              <a:rPr lang="zh-CN" altLang="en-US" dirty="0" smtClean="0">
                <a:latin typeface="楷体" pitchFamily="49" charset="-122"/>
                <a:ea typeface="楷体" pitchFamily="49" charset="-122"/>
                <a:sym typeface="Wingdings"/>
              </a:rPr>
              <a:t>光纤水浴加热缠绕法减小光传输损耗。</a:t>
            </a:r>
            <a:endParaRPr lang="en-US" altLang="zh-CN" dirty="0" smtClean="0">
              <a:latin typeface="楷体" pitchFamily="49" charset="-122"/>
              <a:ea typeface="楷体" pitchFamily="49" charset="-122"/>
              <a:sym typeface="Wingdings"/>
            </a:endParaRPr>
          </a:p>
          <a:p>
            <a:endParaRPr lang="en-US" altLang="zh-CN" dirty="0">
              <a:latin typeface="楷体" pitchFamily="49" charset="-122"/>
              <a:ea typeface="楷体" pitchFamily="49" charset="-122"/>
              <a:sym typeface="Wingdings"/>
            </a:endParaRPr>
          </a:p>
          <a:p>
            <a:r>
              <a:rPr lang="zh-CN" altLang="en-US" dirty="0" smtClean="0">
                <a:latin typeface="楷体" pitchFamily="49" charset="-122"/>
                <a:ea typeface="楷体" pitchFamily="49" charset="-122"/>
                <a:sym typeface="Wingdings"/>
              </a:rPr>
              <a:t>即将使用的后续电子学，含有时间信息且阈值可调，可分辨噪声和中子信号，进而获得仅有热中子的位置信息。</a:t>
            </a:r>
            <a:endParaRPr lang="zh-CN" altLang="en-US" dirty="0">
              <a:latin typeface="楷体" pitchFamily="49" charset="-122"/>
              <a:ea typeface="楷体" pitchFamily="49" charset="-122"/>
            </a:endParaRPr>
          </a:p>
        </p:txBody>
      </p:sp>
      <p:pic>
        <p:nvPicPr>
          <p:cNvPr id="4" name="Picture 10"/>
          <p:cNvPicPr>
            <a:picLocks noChangeAspect="1"/>
          </p:cNvPicPr>
          <p:nvPr/>
        </p:nvPicPr>
        <p:blipFill>
          <a:blip r:embed="rId3"/>
          <a:stretch>
            <a:fillRect/>
          </a:stretch>
        </p:blipFill>
        <p:spPr>
          <a:xfrm>
            <a:off x="6300192" y="116632"/>
            <a:ext cx="2764279" cy="620688"/>
          </a:xfrm>
          <a:prstGeom prst="rect">
            <a:avLst/>
          </a:prstGeom>
          <a:noFill/>
          <a:ln w="9525">
            <a:noFill/>
          </a:ln>
        </p:spPr>
      </p:pic>
    </p:spTree>
    <p:extLst>
      <p:ext uri="{BB962C8B-B14F-4D97-AF65-F5344CB8AC3E}">
        <p14:creationId xmlns:p14="http://schemas.microsoft.com/office/powerpoint/2010/main" val="407477017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6021288"/>
          </a:xfrm>
          <a:prstGeom prst="rect">
            <a:avLst/>
          </a:prstGeom>
        </p:spPr>
      </p:pic>
      <p:sp>
        <p:nvSpPr>
          <p:cNvPr id="4" name="矩形 3"/>
          <p:cNvSpPr/>
          <p:nvPr/>
        </p:nvSpPr>
        <p:spPr>
          <a:xfrm>
            <a:off x="2544818" y="1196752"/>
            <a:ext cx="370486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endParaRPr lang="zh-CN" altLang="en-US" sz="5400"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10"/>
          <p:cNvPicPr>
            <a:picLocks noChangeAspect="1"/>
          </p:cNvPicPr>
          <p:nvPr/>
        </p:nvPicPr>
        <p:blipFill>
          <a:blip r:embed="rId3"/>
          <a:stretch>
            <a:fillRect/>
          </a:stretch>
        </p:blipFill>
        <p:spPr>
          <a:xfrm>
            <a:off x="6300192" y="116632"/>
            <a:ext cx="2764279" cy="620688"/>
          </a:xfrm>
          <a:prstGeom prst="rect">
            <a:avLst/>
          </a:prstGeom>
          <a:noFill/>
          <a:ln w="9525">
            <a:noFill/>
          </a:ln>
        </p:spPr>
      </p:pic>
    </p:spTree>
    <p:extLst>
      <p:ext uri="{BB962C8B-B14F-4D97-AF65-F5344CB8AC3E}">
        <p14:creationId xmlns:p14="http://schemas.microsoft.com/office/powerpoint/2010/main" val="387692653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765175"/>
            <a:ext cx="9144000" cy="647700"/>
          </a:xfrm>
          <a:solidFill>
            <a:schemeClr val="accent3">
              <a:lumMod val="85000"/>
            </a:schemeClr>
          </a:solidFill>
        </p:spPr>
        <p:txBody>
          <a:bodyPr/>
          <a:lstStyle/>
          <a:p>
            <a:pPr eaLnBrk="1" hangingPunct="1">
              <a:defRPr/>
            </a:pPr>
            <a:r>
              <a:rPr lang="en-US" altLang="zh-CN" sz="3200" dirty="0" smtClean="0">
                <a:solidFill>
                  <a:schemeClr val="tx1"/>
                </a:solidFill>
              </a:rPr>
              <a:t>    outline </a:t>
            </a:r>
          </a:p>
        </p:txBody>
      </p:sp>
      <p:sp>
        <p:nvSpPr>
          <p:cNvPr id="4099" name="Rectangle 3"/>
          <p:cNvSpPr>
            <a:spLocks noGrp="1" noChangeArrowheads="1"/>
          </p:cNvSpPr>
          <p:nvPr>
            <p:ph type="body" idx="1"/>
          </p:nvPr>
        </p:nvSpPr>
        <p:spPr>
          <a:xfrm>
            <a:off x="467544" y="1772816"/>
            <a:ext cx="8139112" cy="4161643"/>
          </a:xfrm>
        </p:spPr>
        <p:txBody>
          <a:bodyPr/>
          <a:lstStyle/>
          <a:p>
            <a:pPr marL="444500" lvl="1" indent="-444500" eaLnBrk="1" hangingPunct="1">
              <a:lnSpc>
                <a:spcPct val="100000"/>
              </a:lnSpc>
              <a:buClr>
                <a:srgbClr val="7030A0"/>
              </a:buClr>
              <a:buFont typeface="Wingdings" pitchFamily="2" charset="2"/>
              <a:buChar char="u"/>
            </a:pPr>
            <a:r>
              <a:rPr lang="zh-CN" altLang="en-US" sz="2400" dirty="0">
                <a:solidFill>
                  <a:schemeClr val="tx1"/>
                </a:solidFill>
                <a:latin typeface="Times New Roman" pitchFamily="18" charset="0"/>
                <a:ea typeface="楷体_GB2312" pitchFamily="49" charset="-122"/>
                <a:cs typeface="Times New Roman" pitchFamily="18" charset="0"/>
              </a:rPr>
              <a:t>研究背景</a:t>
            </a:r>
            <a:endParaRPr lang="en-US" altLang="zh-CN" sz="2400" dirty="0">
              <a:solidFill>
                <a:schemeClr val="tx1"/>
              </a:solidFill>
              <a:latin typeface="Times New Roman" pitchFamily="18" charset="0"/>
              <a:ea typeface="楷体_GB2312" pitchFamily="49" charset="-122"/>
              <a:cs typeface="Times New Roman" pitchFamily="18" charset="0"/>
            </a:endParaRPr>
          </a:p>
          <a:p>
            <a:pPr marL="444500" lvl="1" indent="-444500" eaLnBrk="1" hangingPunct="1">
              <a:lnSpc>
                <a:spcPct val="100000"/>
              </a:lnSpc>
              <a:buClr>
                <a:srgbClr val="7030A0"/>
              </a:buClr>
              <a:buFont typeface="Wingdings" pitchFamily="2" charset="2"/>
              <a:buChar char="u"/>
            </a:pPr>
            <a:r>
              <a:rPr lang="zh-CN" altLang="en-US" sz="2400" dirty="0">
                <a:solidFill>
                  <a:schemeClr val="tx1"/>
                </a:solidFill>
                <a:latin typeface="Times New Roman" pitchFamily="18" charset="0"/>
                <a:ea typeface="楷体_GB2312" pitchFamily="49" charset="-122"/>
                <a:cs typeface="Times New Roman" pitchFamily="18" charset="0"/>
              </a:rPr>
              <a:t>管形中子探测器探测器</a:t>
            </a:r>
            <a:endParaRPr lang="en-US" altLang="zh-CN" sz="2400" dirty="0">
              <a:solidFill>
                <a:schemeClr val="tx1"/>
              </a:solidFill>
              <a:latin typeface="Times New Roman" pitchFamily="18" charset="0"/>
              <a:ea typeface="楷体_GB2312" pitchFamily="49" charset="-122"/>
              <a:cs typeface="Times New Roman" pitchFamily="18" charset="0"/>
            </a:endParaRPr>
          </a:p>
          <a:p>
            <a:pPr marL="990600" lvl="2" indent="-368300" eaLnBrk="1" hangingPunct="1">
              <a:spcBef>
                <a:spcPct val="30000"/>
              </a:spcBef>
              <a:buClr>
                <a:srgbClr val="7030A0"/>
              </a:buClr>
              <a:buFont typeface="Wingdings" pitchFamily="2" charset="2"/>
              <a:buChar char="u"/>
            </a:pPr>
            <a:r>
              <a:rPr lang="zh-CN" altLang="en-US" sz="2300" dirty="0">
                <a:solidFill>
                  <a:schemeClr val="tx1"/>
                </a:solidFill>
                <a:latin typeface="Times New Roman" pitchFamily="18" charset="0"/>
                <a:ea typeface="楷体_GB2312" pitchFamily="49" charset="-122"/>
                <a:cs typeface="Times New Roman" pitchFamily="18" charset="0"/>
              </a:rPr>
              <a:t>结构模型</a:t>
            </a:r>
            <a:endParaRPr lang="en-US" altLang="zh-CN" sz="2300" dirty="0">
              <a:solidFill>
                <a:schemeClr val="tx1"/>
              </a:solidFill>
              <a:latin typeface="Times New Roman" pitchFamily="18" charset="0"/>
              <a:ea typeface="楷体_GB2312" pitchFamily="49" charset="-122"/>
              <a:cs typeface="Times New Roman" pitchFamily="18" charset="0"/>
            </a:endParaRPr>
          </a:p>
          <a:p>
            <a:pPr marL="990600" lvl="2" indent="-368300" eaLnBrk="1" hangingPunct="1">
              <a:spcBef>
                <a:spcPct val="30000"/>
              </a:spcBef>
              <a:buClr>
                <a:srgbClr val="7030A0"/>
              </a:buClr>
              <a:buFont typeface="Wingdings" pitchFamily="2" charset="2"/>
              <a:buChar char="u"/>
            </a:pPr>
            <a:r>
              <a:rPr lang="zh-CN" altLang="en-US" sz="2300" dirty="0" smtClean="0">
                <a:solidFill>
                  <a:schemeClr val="tx1"/>
                </a:solidFill>
                <a:latin typeface="Times New Roman" pitchFamily="18" charset="0"/>
                <a:ea typeface="楷体_GB2312" pitchFamily="49" charset="-122"/>
                <a:cs typeface="Times New Roman" pitchFamily="18" charset="0"/>
              </a:rPr>
              <a:t>工作原理</a:t>
            </a:r>
            <a:endParaRPr lang="en-US" altLang="zh-CN" sz="2300" dirty="0" smtClean="0">
              <a:solidFill>
                <a:schemeClr val="tx1"/>
              </a:solidFill>
              <a:latin typeface="Times New Roman" pitchFamily="18" charset="0"/>
              <a:ea typeface="楷体_GB2312" pitchFamily="49" charset="-122"/>
              <a:cs typeface="Times New Roman" pitchFamily="18" charset="0"/>
            </a:endParaRPr>
          </a:p>
          <a:p>
            <a:pPr marL="990600" lvl="1" indent="-368300" eaLnBrk="1" hangingPunct="1">
              <a:lnSpc>
                <a:spcPct val="100000"/>
              </a:lnSpc>
              <a:spcAft>
                <a:spcPts val="300"/>
              </a:spcAft>
              <a:buClr>
                <a:srgbClr val="7030A0"/>
              </a:buClr>
              <a:buFont typeface="Wingdings" pitchFamily="2" charset="2"/>
              <a:buChar char="u"/>
            </a:pPr>
            <a:r>
              <a:rPr lang="zh-CN" altLang="en-US" sz="2300" dirty="0" smtClean="0">
                <a:solidFill>
                  <a:schemeClr val="tx1"/>
                </a:solidFill>
                <a:latin typeface="Times New Roman" pitchFamily="18" charset="0"/>
                <a:ea typeface="楷体_GB2312" pitchFamily="49" charset="-122"/>
                <a:cs typeface="Times New Roman" pitchFamily="18" charset="0"/>
              </a:rPr>
              <a:t>关键器件性能测试</a:t>
            </a:r>
            <a:endParaRPr lang="en-US" altLang="zh-CN" sz="2300" dirty="0" smtClean="0">
              <a:solidFill>
                <a:schemeClr val="tx1"/>
              </a:solidFill>
              <a:latin typeface="Times New Roman" pitchFamily="18" charset="0"/>
              <a:ea typeface="楷体_GB2312" pitchFamily="49" charset="-122"/>
              <a:cs typeface="Times New Roman" pitchFamily="18" charset="0"/>
            </a:endParaRPr>
          </a:p>
          <a:p>
            <a:pPr marL="990600" lvl="1" indent="-368300" eaLnBrk="1" hangingPunct="1">
              <a:lnSpc>
                <a:spcPct val="100000"/>
              </a:lnSpc>
              <a:spcAft>
                <a:spcPts val="300"/>
              </a:spcAft>
              <a:buClr>
                <a:srgbClr val="7030A0"/>
              </a:buClr>
              <a:buFont typeface="Wingdings" pitchFamily="2" charset="2"/>
              <a:buChar char="u"/>
            </a:pPr>
            <a:r>
              <a:rPr lang="zh-CN" altLang="en-US" sz="2300" dirty="0" smtClean="0">
                <a:solidFill>
                  <a:schemeClr val="tx1"/>
                </a:solidFill>
                <a:latin typeface="Times New Roman" pitchFamily="18" charset="0"/>
                <a:ea typeface="楷体_GB2312" pitchFamily="49" charset="-122"/>
                <a:cs typeface="Times New Roman" pitchFamily="18" charset="0"/>
              </a:rPr>
              <a:t>探测器样机测试</a:t>
            </a:r>
            <a:endParaRPr lang="en-US" altLang="zh-CN" sz="2300" dirty="0" smtClean="0">
              <a:solidFill>
                <a:schemeClr val="tx1"/>
              </a:solidFill>
              <a:latin typeface="Times New Roman" pitchFamily="18" charset="0"/>
              <a:ea typeface="楷体_GB2312" pitchFamily="49" charset="-122"/>
              <a:cs typeface="Times New Roman" pitchFamily="18" charset="0"/>
            </a:endParaRPr>
          </a:p>
          <a:p>
            <a:pPr marL="444500" lvl="1" indent="-444500" eaLnBrk="1" hangingPunct="1">
              <a:lnSpc>
                <a:spcPct val="100000"/>
              </a:lnSpc>
              <a:buClr>
                <a:srgbClr val="7030A0"/>
              </a:buClr>
              <a:buFont typeface="Wingdings" pitchFamily="2" charset="2"/>
              <a:buChar char="u"/>
            </a:pPr>
            <a:r>
              <a:rPr lang="zh-CN" altLang="en-US" sz="2400" dirty="0" smtClean="0">
                <a:solidFill>
                  <a:schemeClr val="tx1"/>
                </a:solidFill>
                <a:latin typeface="Times New Roman" pitchFamily="18" charset="0"/>
                <a:ea typeface="楷体_GB2312" pitchFamily="49" charset="-122"/>
                <a:cs typeface="Times New Roman" pitchFamily="18" charset="0"/>
              </a:rPr>
              <a:t>总结</a:t>
            </a:r>
            <a:endParaRPr lang="en-US" altLang="zh-CN" sz="2400" dirty="0" smtClean="0">
              <a:solidFill>
                <a:schemeClr val="tx1"/>
              </a:solidFill>
              <a:latin typeface="Times New Roman" pitchFamily="18" charset="0"/>
              <a:ea typeface="楷体_GB2312" pitchFamily="49" charset="-122"/>
              <a:cs typeface="Times New Roman" pitchFamily="18" charset="0"/>
            </a:endParaRPr>
          </a:p>
        </p:txBody>
      </p:sp>
      <p:pic>
        <p:nvPicPr>
          <p:cNvPr id="6" name="Picture 10"/>
          <p:cNvPicPr>
            <a:picLocks noChangeAspect="1"/>
          </p:cNvPicPr>
          <p:nvPr/>
        </p:nvPicPr>
        <p:blipFill>
          <a:blip r:embed="rId3"/>
          <a:stretch>
            <a:fillRect/>
          </a:stretch>
        </p:blipFill>
        <p:spPr>
          <a:xfrm>
            <a:off x="6300192" y="116632"/>
            <a:ext cx="2764279" cy="620688"/>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9" name="Text Box 15"/>
          <p:cNvSpPr txBox="1">
            <a:spLocks noChangeArrowheads="1"/>
          </p:cNvSpPr>
          <p:nvPr/>
        </p:nvSpPr>
        <p:spPr bwMode="auto">
          <a:xfrm>
            <a:off x="0" y="765177"/>
            <a:ext cx="9144000" cy="461665"/>
          </a:xfrm>
          <a:prstGeom prst="rect">
            <a:avLst/>
          </a:prstGeom>
          <a:solidFill>
            <a:schemeClr val="accent1"/>
          </a:solidFill>
          <a:ln w="9525" algn="ctr">
            <a:noFill/>
            <a:miter lim="800000"/>
            <a:headEnd/>
            <a:tailEnd/>
          </a:ln>
          <a:effectLst/>
        </p:spPr>
        <p:txBody>
          <a:bodyPr>
            <a:spAutoFit/>
          </a:bodyPr>
          <a:lstStyle/>
          <a:p>
            <a:pPr eaLnBrk="1" hangingPunct="1"/>
            <a:r>
              <a:rPr lang="en-US" altLang="zh-CN" dirty="0">
                <a:solidFill>
                  <a:schemeClr val="tx1"/>
                </a:solidFill>
              </a:rPr>
              <a:t> </a:t>
            </a:r>
            <a:r>
              <a:rPr lang="en-US" altLang="zh-CN" sz="2400" dirty="0" smtClean="0">
                <a:solidFill>
                  <a:schemeClr val="tx1"/>
                </a:solidFill>
              </a:rPr>
              <a:t>1</a:t>
            </a:r>
            <a:r>
              <a:rPr lang="zh-CN" altLang="en-US" sz="2400" dirty="0" smtClean="0">
                <a:solidFill>
                  <a:schemeClr val="tx1"/>
                </a:solidFill>
              </a:rPr>
              <a:t>研究背景</a:t>
            </a:r>
            <a:endParaRPr lang="zh-CN" altLang="en-US" sz="2500" dirty="0">
              <a:solidFill>
                <a:schemeClr val="tx1"/>
              </a:solidFill>
              <a:ea typeface="楷体_GB2312" pitchFamily="49" charset="-122"/>
            </a:endParaRPr>
          </a:p>
        </p:txBody>
      </p:sp>
      <p:pic>
        <p:nvPicPr>
          <p:cNvPr id="4" name="图片 3"/>
          <p:cNvPicPr>
            <a:picLocks noChangeAspect="1"/>
          </p:cNvPicPr>
          <p:nvPr/>
        </p:nvPicPr>
        <p:blipFill>
          <a:blip r:embed="rId3"/>
          <a:stretch>
            <a:fillRect/>
          </a:stretch>
        </p:blipFill>
        <p:spPr>
          <a:xfrm>
            <a:off x="2555776" y="1674275"/>
            <a:ext cx="3312368" cy="2008755"/>
          </a:xfrm>
          <a:prstGeom prst="rect">
            <a:avLst/>
          </a:prstGeom>
        </p:spPr>
      </p:pic>
      <p:pic>
        <p:nvPicPr>
          <p:cNvPr id="5" name="图片 4"/>
          <p:cNvPicPr>
            <a:picLocks noChangeAspect="1"/>
          </p:cNvPicPr>
          <p:nvPr/>
        </p:nvPicPr>
        <p:blipFill>
          <a:blip r:embed="rId4"/>
          <a:stretch>
            <a:fillRect/>
          </a:stretch>
        </p:blipFill>
        <p:spPr>
          <a:xfrm>
            <a:off x="5436096" y="1710989"/>
            <a:ext cx="3707904" cy="1846093"/>
          </a:xfrm>
          <a:prstGeom prst="rect">
            <a:avLst/>
          </a:prstGeom>
        </p:spPr>
      </p:pic>
      <p:pic>
        <p:nvPicPr>
          <p:cNvPr id="10" name="Picture 3081" descr="カドミ３本"/>
          <p:cNvPicPr>
            <a:picLocks noChangeAspect="1"/>
          </p:cNvPicPr>
          <p:nvPr/>
        </p:nvPicPr>
        <p:blipFill>
          <a:blip r:embed="rId5"/>
          <a:stretch>
            <a:fillRect/>
          </a:stretch>
        </p:blipFill>
        <p:spPr>
          <a:xfrm>
            <a:off x="212875" y="4364825"/>
            <a:ext cx="2842895" cy="2312670"/>
          </a:xfrm>
          <a:prstGeom prst="rect">
            <a:avLst/>
          </a:prstGeom>
          <a:noFill/>
          <a:ln w="9525">
            <a:noFill/>
          </a:ln>
        </p:spPr>
      </p:pic>
      <p:pic>
        <p:nvPicPr>
          <p:cNvPr id="11" name="图片 10"/>
          <p:cNvPicPr>
            <a:picLocks noChangeAspect="1"/>
          </p:cNvPicPr>
          <p:nvPr/>
        </p:nvPicPr>
        <p:blipFill>
          <a:blip r:embed="rId6"/>
          <a:stretch>
            <a:fillRect/>
          </a:stretch>
        </p:blipFill>
        <p:spPr>
          <a:xfrm>
            <a:off x="6156176" y="4346564"/>
            <a:ext cx="2803253" cy="2320577"/>
          </a:xfrm>
          <a:prstGeom prst="rect">
            <a:avLst/>
          </a:prstGeom>
        </p:spPr>
      </p:pic>
      <p:sp>
        <p:nvSpPr>
          <p:cNvPr id="2" name="TextBox 1"/>
          <p:cNvSpPr txBox="1"/>
          <p:nvPr/>
        </p:nvSpPr>
        <p:spPr>
          <a:xfrm>
            <a:off x="257978" y="1228690"/>
            <a:ext cx="2088232" cy="400110"/>
          </a:xfrm>
          <a:prstGeom prst="rect">
            <a:avLst/>
          </a:prstGeom>
          <a:noFill/>
        </p:spPr>
        <p:txBody>
          <a:bodyPr wrap="square" rtlCol="0">
            <a:spAutoFit/>
          </a:bodyPr>
          <a:lstStyle/>
          <a:p>
            <a:r>
              <a:rPr lang="zh-CN" altLang="en-US" sz="2000" dirty="0" smtClean="0">
                <a:solidFill>
                  <a:schemeClr val="tx1"/>
                </a:solidFill>
                <a:sym typeface="Wingdings"/>
              </a:rPr>
              <a:t>应用范围广</a:t>
            </a:r>
            <a:endParaRPr lang="zh-CN" altLang="en-US" sz="2000" dirty="0">
              <a:solidFill>
                <a:schemeClr val="tx1"/>
              </a:solidFill>
            </a:endParaRPr>
          </a:p>
        </p:txBody>
      </p:sp>
      <p:sp>
        <p:nvSpPr>
          <p:cNvPr id="13" name="TextBox 12"/>
          <p:cNvSpPr txBox="1"/>
          <p:nvPr/>
        </p:nvSpPr>
        <p:spPr>
          <a:xfrm>
            <a:off x="3347864" y="1274165"/>
            <a:ext cx="2088232" cy="400110"/>
          </a:xfrm>
          <a:prstGeom prst="rect">
            <a:avLst/>
          </a:prstGeom>
          <a:noFill/>
        </p:spPr>
        <p:txBody>
          <a:bodyPr wrap="square" rtlCol="0">
            <a:spAutoFit/>
          </a:bodyPr>
          <a:lstStyle/>
          <a:p>
            <a:r>
              <a:rPr lang="zh-CN" altLang="en-US" sz="2000" dirty="0" smtClean="0">
                <a:solidFill>
                  <a:schemeClr val="tx1"/>
                </a:solidFill>
                <a:sym typeface="Wingdings"/>
              </a:rPr>
              <a:t>穿透力强</a:t>
            </a:r>
            <a:endParaRPr lang="zh-CN" altLang="en-US" sz="2000" dirty="0">
              <a:solidFill>
                <a:schemeClr val="tx1"/>
              </a:solidFill>
            </a:endParaRPr>
          </a:p>
        </p:txBody>
      </p:sp>
      <p:pic>
        <p:nvPicPr>
          <p:cNvPr id="1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96" y="1628800"/>
            <a:ext cx="28543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108" y="4375209"/>
            <a:ext cx="2668036" cy="229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6628169" y="1274165"/>
            <a:ext cx="2331259" cy="400110"/>
          </a:xfrm>
          <a:prstGeom prst="rect">
            <a:avLst/>
          </a:prstGeom>
          <a:noFill/>
        </p:spPr>
        <p:txBody>
          <a:bodyPr wrap="square" rtlCol="0">
            <a:spAutoFit/>
          </a:bodyPr>
          <a:lstStyle/>
          <a:p>
            <a:r>
              <a:rPr lang="zh-CN" altLang="en-US" sz="2000" dirty="0" smtClean="0">
                <a:solidFill>
                  <a:schemeClr val="tx1"/>
                </a:solidFill>
                <a:sym typeface="Wingdings"/>
              </a:rPr>
              <a:t>非破坏性研究</a:t>
            </a:r>
            <a:endParaRPr lang="zh-CN" altLang="en-US" sz="2000" dirty="0">
              <a:solidFill>
                <a:schemeClr val="tx1"/>
              </a:solidFill>
            </a:endParaRPr>
          </a:p>
        </p:txBody>
      </p:sp>
      <p:sp>
        <p:nvSpPr>
          <p:cNvPr id="3" name="TextBox 2"/>
          <p:cNvSpPr txBox="1"/>
          <p:nvPr/>
        </p:nvSpPr>
        <p:spPr>
          <a:xfrm>
            <a:off x="660849" y="3905853"/>
            <a:ext cx="1649726" cy="400110"/>
          </a:xfrm>
          <a:prstGeom prst="rect">
            <a:avLst/>
          </a:prstGeom>
          <a:noFill/>
        </p:spPr>
        <p:txBody>
          <a:bodyPr wrap="square" rtlCol="0">
            <a:spAutoFit/>
          </a:bodyPr>
          <a:lstStyle/>
          <a:p>
            <a:r>
              <a:rPr lang="zh-CN" altLang="en-US" sz="2000" dirty="0">
                <a:solidFill>
                  <a:schemeClr val="tx1"/>
                </a:solidFill>
              </a:rPr>
              <a:t>传统</a:t>
            </a:r>
            <a:r>
              <a:rPr lang="en-US" altLang="zh-CN" sz="2000" baseline="30000" dirty="0">
                <a:solidFill>
                  <a:schemeClr val="tx1"/>
                </a:solidFill>
                <a:latin typeface="Times New Roman" pitchFamily="18" charset="0"/>
                <a:cs typeface="Times New Roman" pitchFamily="18" charset="0"/>
              </a:rPr>
              <a:t>3</a:t>
            </a:r>
            <a:r>
              <a:rPr lang="en-US" altLang="zh-CN" sz="2000" dirty="0">
                <a:solidFill>
                  <a:schemeClr val="tx1"/>
                </a:solidFill>
                <a:latin typeface="Times New Roman" pitchFamily="18" charset="0"/>
                <a:cs typeface="Times New Roman" pitchFamily="18" charset="0"/>
              </a:rPr>
              <a:t>He</a:t>
            </a:r>
            <a:r>
              <a:rPr lang="zh-CN" altLang="en-US" sz="2000" dirty="0">
                <a:solidFill>
                  <a:schemeClr val="tx1"/>
                </a:solidFill>
              </a:rPr>
              <a:t>管</a:t>
            </a:r>
          </a:p>
        </p:txBody>
      </p:sp>
      <p:sp>
        <p:nvSpPr>
          <p:cNvPr id="12" name="TextBox 11"/>
          <p:cNvSpPr txBox="1"/>
          <p:nvPr/>
        </p:nvSpPr>
        <p:spPr>
          <a:xfrm>
            <a:off x="3200108" y="3905853"/>
            <a:ext cx="2235988" cy="400110"/>
          </a:xfrm>
          <a:prstGeom prst="rect">
            <a:avLst/>
          </a:prstGeom>
          <a:noFill/>
        </p:spPr>
        <p:txBody>
          <a:bodyPr wrap="square" rtlCol="0">
            <a:spAutoFit/>
          </a:bodyPr>
          <a:lstStyle/>
          <a:p>
            <a:r>
              <a:rPr lang="zh-CN" altLang="en-US" sz="2000" dirty="0" smtClean="0">
                <a:solidFill>
                  <a:schemeClr val="tx1"/>
                </a:solidFill>
              </a:rPr>
              <a:t>美国</a:t>
            </a:r>
            <a:r>
              <a:rPr lang="en-US" altLang="zh-CN" sz="2000" dirty="0" smtClean="0">
                <a:solidFill>
                  <a:schemeClr val="tx1"/>
                </a:solidFill>
                <a:latin typeface="Times New Roman" pitchFamily="18" charset="0"/>
                <a:cs typeface="Times New Roman" pitchFamily="18" charset="0"/>
              </a:rPr>
              <a:t>POWGEN3</a:t>
            </a:r>
            <a:endParaRPr lang="zh-CN" altLang="en-US" sz="2000" dirty="0">
              <a:solidFill>
                <a:schemeClr val="tx1"/>
              </a:solidFill>
              <a:latin typeface="Times New Roman" pitchFamily="18" charset="0"/>
              <a:cs typeface="Times New Roman" pitchFamily="18" charset="0"/>
            </a:endParaRPr>
          </a:p>
        </p:txBody>
      </p:sp>
      <p:sp>
        <p:nvSpPr>
          <p:cNvPr id="17" name="TextBox 16"/>
          <p:cNvSpPr txBox="1"/>
          <p:nvPr/>
        </p:nvSpPr>
        <p:spPr>
          <a:xfrm>
            <a:off x="7109722" y="3875076"/>
            <a:ext cx="1368152" cy="400110"/>
          </a:xfrm>
          <a:prstGeom prst="rect">
            <a:avLst/>
          </a:prstGeom>
          <a:noFill/>
        </p:spPr>
        <p:txBody>
          <a:bodyPr wrap="square" rtlCol="0">
            <a:spAutoFit/>
          </a:bodyPr>
          <a:lstStyle/>
          <a:p>
            <a:r>
              <a:rPr lang="en-US" altLang="zh-CN" sz="2000" dirty="0" smtClean="0">
                <a:solidFill>
                  <a:schemeClr val="tx1"/>
                </a:solidFill>
                <a:latin typeface="Times New Roman" pitchFamily="18" charset="0"/>
                <a:cs typeface="Times New Roman" pitchFamily="18" charset="0"/>
              </a:rPr>
              <a:t>CSNS</a:t>
            </a:r>
            <a:r>
              <a:rPr lang="en-US" altLang="zh-CN" sz="2000" dirty="0" smtClean="0">
                <a:latin typeface="Times New Roman" pitchFamily="18" charset="0"/>
                <a:cs typeface="Times New Roman" pitchFamily="18" charset="0"/>
              </a:rPr>
              <a:t> </a:t>
            </a:r>
            <a:endParaRPr lang="zh-CN" altLang="en-US" sz="2000" dirty="0">
              <a:latin typeface="Times New Roman" pitchFamily="18" charset="0"/>
              <a:cs typeface="Times New Roman" pitchFamily="18" charset="0"/>
            </a:endParaRPr>
          </a:p>
        </p:txBody>
      </p:sp>
      <p:sp>
        <p:nvSpPr>
          <p:cNvPr id="18" name="文本框 3"/>
          <p:cNvSpPr txBox="1"/>
          <p:nvPr/>
        </p:nvSpPr>
        <p:spPr>
          <a:xfrm>
            <a:off x="6012160" y="3545235"/>
            <a:ext cx="2857500" cy="276999"/>
          </a:xfrm>
          <a:prstGeom prst="rect">
            <a:avLst/>
          </a:prstGeom>
          <a:noFill/>
        </p:spPr>
        <p:txBody>
          <a:bodyPr wrap="square" rtlCol="0">
            <a:spAutoFit/>
          </a:bodyPr>
          <a:lstStyle/>
          <a:p>
            <a:r>
              <a:rPr lang="zh-CN" altLang="en-US" sz="1200" dirty="0" smtClean="0">
                <a:latin typeface="华文楷体" panose="02010600040101010101" pitchFamily="2" charset="-122"/>
                <a:ea typeface="华文楷体" panose="02010600040101010101" pitchFamily="2" charset="-122"/>
              </a:rPr>
              <a:t>水溶解酵素蛋白和肌红蛋白结构</a:t>
            </a:r>
            <a:endParaRPr lang="en-US" altLang="zh-CN" sz="1200" dirty="0" smtClean="0">
              <a:latin typeface="华文楷体" panose="02010600040101010101" pitchFamily="2" charset="-122"/>
              <a:ea typeface="华文楷体" panose="02010600040101010101" pitchFamily="2" charset="-122"/>
            </a:endParaRPr>
          </a:p>
        </p:txBody>
      </p:sp>
      <p:sp>
        <p:nvSpPr>
          <p:cNvPr id="19" name="文本框 15"/>
          <p:cNvSpPr txBox="1"/>
          <p:nvPr/>
        </p:nvSpPr>
        <p:spPr>
          <a:xfrm>
            <a:off x="3553462" y="3513450"/>
            <a:ext cx="1677035" cy="275590"/>
          </a:xfrm>
          <a:prstGeom prst="rect">
            <a:avLst/>
          </a:prstGeom>
          <a:noFill/>
        </p:spPr>
        <p:txBody>
          <a:bodyPr wrap="square" rtlCol="0">
            <a:spAutoFit/>
          </a:bodyPr>
          <a:lstStyle/>
          <a:p>
            <a:r>
              <a:rPr lang="zh-CN" altLang="en-US" sz="1200" dirty="0">
                <a:latin typeface="华文楷体" panose="02010600040101010101" pitchFamily="2" charset="-122"/>
                <a:ea typeface="华文楷体" panose="02010600040101010101" pitchFamily="2" charset="-122"/>
              </a:rPr>
              <a:t>不同材料穿透深度</a:t>
            </a:r>
          </a:p>
        </p:txBody>
      </p:sp>
      <p:pic>
        <p:nvPicPr>
          <p:cNvPr id="21" name="Picture 10"/>
          <p:cNvPicPr>
            <a:picLocks noChangeAspect="1"/>
          </p:cNvPicPr>
          <p:nvPr/>
        </p:nvPicPr>
        <p:blipFill>
          <a:blip r:embed="rId9"/>
          <a:stretch>
            <a:fillRect/>
          </a:stretch>
        </p:blipFill>
        <p:spPr>
          <a:xfrm>
            <a:off x="6300192" y="116632"/>
            <a:ext cx="2764279" cy="620688"/>
          </a:xfrm>
          <a:prstGeom prst="rect">
            <a:avLst/>
          </a:prstGeom>
          <a:noFill/>
          <a:ln w="9525">
            <a:noFill/>
          </a:ln>
        </p:spPr>
      </p:pic>
    </p:spTree>
    <p:extLst>
      <p:ext uri="{BB962C8B-B14F-4D97-AF65-F5344CB8AC3E}">
        <p14:creationId xmlns:p14="http://schemas.microsoft.com/office/powerpoint/2010/main" val="8478951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9" name="Text Box 15"/>
          <p:cNvSpPr txBox="1">
            <a:spLocks noChangeArrowheads="1"/>
          </p:cNvSpPr>
          <p:nvPr/>
        </p:nvSpPr>
        <p:spPr bwMode="auto">
          <a:xfrm>
            <a:off x="0" y="765177"/>
            <a:ext cx="9144000" cy="461665"/>
          </a:xfrm>
          <a:prstGeom prst="rect">
            <a:avLst/>
          </a:prstGeom>
          <a:solidFill>
            <a:schemeClr val="accent1"/>
          </a:solidFill>
          <a:ln w="9525" algn="ctr">
            <a:noFill/>
            <a:miter lim="800000"/>
            <a:headEnd/>
            <a:tailEnd/>
          </a:ln>
          <a:effectLst/>
        </p:spPr>
        <p:txBody>
          <a:bodyPr>
            <a:spAutoFit/>
          </a:bodyPr>
          <a:lstStyle/>
          <a:p>
            <a:pPr eaLnBrk="1" hangingPunct="1"/>
            <a:r>
              <a:rPr lang="en-US" altLang="zh-CN" dirty="0">
                <a:solidFill>
                  <a:schemeClr val="tx1"/>
                </a:solidFill>
              </a:rPr>
              <a:t> </a:t>
            </a:r>
            <a:r>
              <a:rPr lang="en-US" altLang="zh-CN" sz="2400" dirty="0" smtClean="0">
                <a:solidFill>
                  <a:schemeClr val="tx1"/>
                </a:solidFill>
              </a:rPr>
              <a:t>2.1</a:t>
            </a:r>
            <a:r>
              <a:rPr lang="zh-CN" altLang="en-US" sz="2400" dirty="0" smtClean="0">
                <a:solidFill>
                  <a:schemeClr val="tx1"/>
                </a:solidFill>
              </a:rPr>
              <a:t>管形探测器</a:t>
            </a:r>
            <a:r>
              <a:rPr lang="en-US" altLang="zh-CN" sz="2400" dirty="0" smtClean="0">
                <a:solidFill>
                  <a:schemeClr val="tx1"/>
                </a:solidFill>
              </a:rPr>
              <a:t>--- </a:t>
            </a:r>
            <a:r>
              <a:rPr lang="zh-CN" altLang="en-US" sz="2400" dirty="0" smtClean="0">
                <a:solidFill>
                  <a:schemeClr val="tx1"/>
                </a:solidFill>
              </a:rPr>
              <a:t>结构模型</a:t>
            </a:r>
            <a:endParaRPr lang="zh-CN" altLang="en-US" sz="2500" dirty="0">
              <a:solidFill>
                <a:schemeClr val="tx1"/>
              </a:solidFill>
              <a:ea typeface="楷体_GB2312" pitchFamily="49" charset="-122"/>
            </a:endParaRPr>
          </a:p>
        </p:txBody>
      </p:sp>
      <p:pic>
        <p:nvPicPr>
          <p:cNvPr id="4" name="图片 3"/>
          <p:cNvPicPr/>
          <p:nvPr/>
        </p:nvPicPr>
        <p:blipFill>
          <a:blip r:embed="rId3" cstate="print">
            <a:extLst>
              <a:ext uri="{28A0092B-C50C-407E-A947-70E740481C1C}">
                <a14:useLocalDpi xmlns:a14="http://schemas.microsoft.com/office/drawing/2010/main" val="0"/>
              </a:ext>
            </a:extLst>
          </a:blip>
          <a:stretch>
            <a:fillRect/>
          </a:stretch>
        </p:blipFill>
        <p:spPr>
          <a:xfrm>
            <a:off x="44867" y="1357604"/>
            <a:ext cx="3707629" cy="2325723"/>
          </a:xfrm>
          <a:prstGeom prst="rect">
            <a:avLst/>
          </a:prstGeom>
        </p:spPr>
      </p:pic>
      <p:sp>
        <p:nvSpPr>
          <p:cNvPr id="2" name="矩形 1"/>
          <p:cNvSpPr/>
          <p:nvPr/>
        </p:nvSpPr>
        <p:spPr>
          <a:xfrm>
            <a:off x="107504" y="4037002"/>
            <a:ext cx="3033362" cy="400110"/>
          </a:xfrm>
          <a:prstGeom prst="rect">
            <a:avLst/>
          </a:prstGeom>
        </p:spPr>
        <p:txBody>
          <a:bodyPr wrap="square">
            <a:spAutoFit/>
          </a:bodyPr>
          <a:lstStyle/>
          <a:p>
            <a:r>
              <a:rPr lang="zh-CN" altLang="zh-CN" sz="2000" dirty="0">
                <a:solidFill>
                  <a:srgbClr val="000000"/>
                </a:solidFill>
                <a:latin typeface="楷体" pitchFamily="49" charset="-122"/>
                <a:ea typeface="楷体" pitchFamily="49" charset="-122"/>
                <a:cs typeface="Times New Roman"/>
              </a:rPr>
              <a:t>闪烁体中子管结构示意图</a:t>
            </a:r>
            <a:endParaRPr lang="zh-CN" altLang="en-US" sz="2000" dirty="0">
              <a:latin typeface="楷体" pitchFamily="49" charset="-122"/>
              <a:ea typeface="楷体" pitchFamily="49" charset="-122"/>
            </a:endParaRPr>
          </a:p>
        </p:txBody>
      </p:sp>
      <p:pic>
        <p:nvPicPr>
          <p:cNvPr id="7" name="Picture 1" descr="C:\Documents and Settings\Administrator\桌面\QQ截图未命名.bmp"/>
          <p:cNvPicPr>
            <a:picLocks noChangeAspect="1"/>
          </p:cNvPicPr>
          <p:nvPr/>
        </p:nvPicPr>
        <p:blipFill>
          <a:blip r:embed="rId4"/>
          <a:stretch>
            <a:fillRect/>
          </a:stretch>
        </p:blipFill>
        <p:spPr>
          <a:xfrm>
            <a:off x="3737848" y="1499897"/>
            <a:ext cx="2844755" cy="2183431"/>
          </a:xfrm>
          <a:prstGeom prst="rect">
            <a:avLst/>
          </a:prstGeom>
          <a:noFill/>
          <a:ln w="9525">
            <a:noFill/>
          </a:ln>
        </p:spPr>
      </p:pic>
      <p:pic>
        <p:nvPicPr>
          <p:cNvPr id="9" name="图片 8">
            <a:extLst>
              <a:ext uri="{FF2B5EF4-FFF2-40B4-BE49-F238E27FC236}">
                <a16:creationId xmlns:a16="http://schemas.microsoft.com/office/drawing/2014/main" xmlns="" id="{B15326F4-A030-401F-86BA-D9A73669E5BF}"/>
              </a:ext>
            </a:extLst>
          </p:cNvPr>
          <p:cNvPicPr>
            <a:picLocks noChangeAspect="1"/>
          </p:cNvPicPr>
          <p:nvPr/>
        </p:nvPicPr>
        <p:blipFill>
          <a:blip r:embed="rId5"/>
          <a:stretch>
            <a:fillRect/>
          </a:stretch>
        </p:blipFill>
        <p:spPr>
          <a:xfrm>
            <a:off x="6610660" y="1454950"/>
            <a:ext cx="2505718" cy="1045295"/>
          </a:xfrm>
          <a:prstGeom prst="rect">
            <a:avLst/>
          </a:prstGeom>
        </p:spPr>
      </p:pic>
      <p:pic>
        <p:nvPicPr>
          <p:cNvPr id="10" name="图片 9">
            <a:extLst>
              <a:ext uri="{FF2B5EF4-FFF2-40B4-BE49-F238E27FC236}">
                <a16:creationId xmlns:a16="http://schemas.microsoft.com/office/drawing/2014/main" xmlns="" id="{306C551E-41FA-4E83-A0BB-1E76ECE2D593}"/>
              </a:ext>
            </a:extLst>
          </p:cNvPr>
          <p:cNvPicPr>
            <a:picLocks noChangeAspect="1"/>
          </p:cNvPicPr>
          <p:nvPr/>
        </p:nvPicPr>
        <p:blipFill>
          <a:blip r:embed="rId6"/>
          <a:stretch>
            <a:fillRect/>
          </a:stretch>
        </p:blipFill>
        <p:spPr>
          <a:xfrm>
            <a:off x="6610660" y="2544397"/>
            <a:ext cx="2505718" cy="1028620"/>
          </a:xfrm>
          <a:prstGeom prst="rect">
            <a:avLst/>
          </a:prstGeom>
        </p:spPr>
      </p:pic>
      <p:sp>
        <p:nvSpPr>
          <p:cNvPr id="6" name="TextBox 5"/>
          <p:cNvSpPr txBox="1"/>
          <p:nvPr/>
        </p:nvSpPr>
        <p:spPr>
          <a:xfrm>
            <a:off x="3923928" y="3964994"/>
            <a:ext cx="1728192" cy="400110"/>
          </a:xfrm>
          <a:prstGeom prst="rect">
            <a:avLst/>
          </a:prstGeom>
          <a:noFill/>
        </p:spPr>
        <p:txBody>
          <a:bodyPr wrap="square" rtlCol="0">
            <a:spAutoFit/>
          </a:bodyPr>
          <a:lstStyle/>
          <a:p>
            <a:r>
              <a:rPr lang="zh-CN" altLang="en-US" sz="2000" dirty="0">
                <a:solidFill>
                  <a:srgbClr val="000000"/>
                </a:solidFill>
                <a:latin typeface="楷体" pitchFamily="49" charset="-122"/>
                <a:ea typeface="楷体" pitchFamily="49" charset="-122"/>
                <a:cs typeface="Times New Roman"/>
              </a:rPr>
              <a:t>波移光纤</a:t>
            </a:r>
          </a:p>
        </p:txBody>
      </p:sp>
      <p:sp>
        <p:nvSpPr>
          <p:cNvPr id="13" name="TextBox 12"/>
          <p:cNvSpPr txBox="1"/>
          <p:nvPr/>
        </p:nvSpPr>
        <p:spPr>
          <a:xfrm>
            <a:off x="7236296" y="4005064"/>
            <a:ext cx="1152128" cy="400110"/>
          </a:xfrm>
          <a:prstGeom prst="rect">
            <a:avLst/>
          </a:prstGeom>
          <a:noFill/>
        </p:spPr>
        <p:txBody>
          <a:bodyPr wrap="square" rtlCol="0">
            <a:spAutoFit/>
          </a:bodyPr>
          <a:lstStyle/>
          <a:p>
            <a:r>
              <a:rPr lang="en-US" altLang="zh-CN" sz="2000" dirty="0" smtClean="0">
                <a:solidFill>
                  <a:srgbClr val="000000"/>
                </a:solidFill>
                <a:latin typeface="Times New Roman" pitchFamily="18" charset="0"/>
                <a:ea typeface="楷体" pitchFamily="49" charset="-122"/>
                <a:cs typeface="Times New Roman" pitchFamily="18" charset="0"/>
              </a:rPr>
              <a:t>SiPM</a:t>
            </a:r>
            <a:endParaRPr lang="zh-CN" altLang="en-US" sz="2000" dirty="0">
              <a:solidFill>
                <a:srgbClr val="000000"/>
              </a:solidFill>
              <a:latin typeface="Times New Roman" pitchFamily="18" charset="0"/>
              <a:ea typeface="楷体" pitchFamily="49" charset="-122"/>
              <a:cs typeface="Times New Roman"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398358115"/>
              </p:ext>
            </p:extLst>
          </p:nvPr>
        </p:nvGraphicFramePr>
        <p:xfrm>
          <a:off x="223390" y="4653136"/>
          <a:ext cx="2801589" cy="1846410"/>
        </p:xfrm>
        <a:graphic>
          <a:graphicData uri="http://schemas.openxmlformats.org/drawingml/2006/table">
            <a:tbl>
              <a:tblPr firstRow="1" bandRow="1">
                <a:tableStyleId>{5C22544A-7EE6-4342-B048-85BDC9FD1C3A}</a:tableStyleId>
              </a:tblPr>
              <a:tblGrid>
                <a:gridCol w="1790829"/>
                <a:gridCol w="1010760"/>
              </a:tblGrid>
              <a:tr h="344679">
                <a:tc>
                  <a:txBody>
                    <a:bodyPr/>
                    <a:lstStyle/>
                    <a:p>
                      <a:pPr marL="0" algn="ctr" defTabSz="914400" rtl="0" eaLnBrk="1" latinLnBrk="0" hangingPunct="1"/>
                      <a:r>
                        <a:rPr lang="zh-CN" altLang="en-US" sz="1800" b="0" kern="1200" dirty="0" smtClean="0">
                          <a:solidFill>
                            <a:schemeClr val="dk1"/>
                          </a:solidFill>
                          <a:latin typeface="楷体" pitchFamily="49" charset="-122"/>
                          <a:ea typeface="楷体" pitchFamily="49" charset="-122"/>
                          <a:cs typeface="+mn-cs"/>
                        </a:rPr>
                        <a:t>内径尺寸</a:t>
                      </a:r>
                      <a:endParaRPr lang="zh-CN" altLang="en-US" sz="1800" b="0" kern="1200" dirty="0">
                        <a:solidFill>
                          <a:schemeClr val="dk1"/>
                        </a:solidFill>
                        <a:latin typeface="楷体" pitchFamily="49" charset="-122"/>
                        <a:ea typeface="楷体" pitchFamily="49" charset="-122"/>
                        <a:cs typeface="+mn-cs"/>
                      </a:endParaRPr>
                    </a:p>
                  </a:txBody>
                  <a:tcPr>
                    <a:solidFill>
                      <a:schemeClr val="accent2">
                        <a:lumMod val="20000"/>
                        <a:lumOff val="80000"/>
                      </a:schemeClr>
                    </a:solidFill>
                  </a:tcPr>
                </a:tc>
                <a:tc>
                  <a:txBody>
                    <a:bodyPr/>
                    <a:lstStyle/>
                    <a:p>
                      <a:pPr algn="ctr"/>
                      <a:r>
                        <a:rPr lang="en-US" altLang="zh-CN" b="0" dirty="0" smtClean="0">
                          <a:solidFill>
                            <a:schemeClr val="tx1"/>
                          </a:solidFill>
                          <a:latin typeface="Times New Roman" pitchFamily="18" charset="0"/>
                          <a:cs typeface="Times New Roman" pitchFamily="18" charset="0"/>
                        </a:rPr>
                        <a:t>30mm</a:t>
                      </a:r>
                      <a:endParaRPr lang="zh-CN" altLang="en-US" b="0" dirty="0">
                        <a:solidFill>
                          <a:schemeClr val="tx1"/>
                        </a:solidFill>
                        <a:latin typeface="Times New Roman" pitchFamily="18" charset="0"/>
                        <a:cs typeface="Times New Roman" pitchFamily="18" charset="0"/>
                      </a:endParaRPr>
                    </a:p>
                  </a:txBody>
                  <a:tcPr>
                    <a:solidFill>
                      <a:schemeClr val="accent2">
                        <a:lumMod val="20000"/>
                        <a:lumOff val="80000"/>
                      </a:schemeClr>
                    </a:solidFill>
                  </a:tcPr>
                </a:tc>
              </a:tr>
              <a:tr h="507942">
                <a:tc>
                  <a:txBody>
                    <a:bodyPr/>
                    <a:lstStyle/>
                    <a:p>
                      <a:pPr marL="0" algn="ctr" defTabSz="914400" rtl="0" eaLnBrk="1" latinLnBrk="0" hangingPunct="1"/>
                      <a:r>
                        <a:rPr lang="zh-CN" altLang="en-US" sz="1800" b="0" kern="1200" dirty="0" smtClean="0">
                          <a:solidFill>
                            <a:schemeClr val="dk1"/>
                          </a:solidFill>
                          <a:latin typeface="楷体" pitchFamily="49" charset="-122"/>
                          <a:ea typeface="楷体" pitchFamily="49" charset="-122"/>
                          <a:cs typeface="+mn-cs"/>
                        </a:rPr>
                        <a:t>探测器一维有效长度</a:t>
                      </a:r>
                      <a:endParaRPr lang="zh-CN" altLang="en-US" sz="1800" b="0" kern="1200" dirty="0">
                        <a:solidFill>
                          <a:schemeClr val="dk1"/>
                        </a:solidFill>
                        <a:latin typeface="楷体" pitchFamily="49" charset="-122"/>
                        <a:ea typeface="楷体" pitchFamily="49" charset="-122"/>
                        <a:cs typeface="+mn-cs"/>
                      </a:endParaRPr>
                    </a:p>
                  </a:txBody>
                  <a:tcPr>
                    <a:solidFill>
                      <a:schemeClr val="accent2">
                        <a:lumMod val="20000"/>
                        <a:lumOff val="80000"/>
                      </a:schemeClr>
                    </a:solidFill>
                  </a:tcPr>
                </a:tc>
                <a:tc>
                  <a:txBody>
                    <a:bodyPr/>
                    <a:lstStyle/>
                    <a:p>
                      <a:pPr marL="0" algn="ctr" defTabSz="914400" rtl="0" eaLnBrk="1" latinLnBrk="0" hangingPunct="1"/>
                      <a:r>
                        <a:rPr lang="en-US" altLang="zh-CN" sz="1800" b="0" kern="1200" dirty="0" smtClean="0">
                          <a:solidFill>
                            <a:schemeClr val="tx1"/>
                          </a:solidFill>
                          <a:latin typeface="Times New Roman" pitchFamily="18" charset="0"/>
                          <a:ea typeface="+mn-ea"/>
                          <a:cs typeface="Times New Roman" pitchFamily="18" charset="0"/>
                        </a:rPr>
                        <a:t>30mm</a:t>
                      </a:r>
                    </a:p>
                  </a:txBody>
                  <a:tcPr>
                    <a:solidFill>
                      <a:schemeClr val="accent2">
                        <a:lumMod val="20000"/>
                        <a:lumOff val="80000"/>
                      </a:schemeClr>
                    </a:solidFill>
                  </a:tcPr>
                </a:tc>
              </a:tr>
              <a:tr h="420285">
                <a:tc>
                  <a:txBody>
                    <a:bodyPr/>
                    <a:lstStyle/>
                    <a:p>
                      <a:pPr marL="0" algn="ctr" defTabSz="914400" rtl="0" eaLnBrk="1" latinLnBrk="0" hangingPunct="1"/>
                      <a:r>
                        <a:rPr lang="zh-CN" altLang="en-US" sz="1800" b="0" kern="1200" dirty="0" smtClean="0">
                          <a:solidFill>
                            <a:schemeClr val="dk1"/>
                          </a:solidFill>
                          <a:latin typeface="楷体" pitchFamily="49" charset="-122"/>
                          <a:ea typeface="楷体" pitchFamily="49" charset="-122"/>
                          <a:cs typeface="+mn-cs"/>
                        </a:rPr>
                        <a:t>闪烁屏</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kern="1200" dirty="0" smtClean="0">
                          <a:solidFill>
                            <a:schemeClr val="tx1"/>
                          </a:solidFill>
                          <a:latin typeface="Times New Roman" pitchFamily="18" charset="0"/>
                          <a:ea typeface="+mn-ea"/>
                          <a:cs typeface="Times New Roman" pitchFamily="18" charset="0"/>
                        </a:rPr>
                        <a:t>300</a:t>
                      </a:r>
                      <a:r>
                        <a:rPr lang="el-GR" altLang="zh-CN" sz="1800" b="0" kern="1200" dirty="0" smtClean="0">
                          <a:solidFill>
                            <a:schemeClr val="tx1"/>
                          </a:solidFill>
                          <a:latin typeface="Times New Roman" pitchFamily="18" charset="0"/>
                          <a:ea typeface="+mn-ea"/>
                          <a:cs typeface="Times New Roman" pitchFamily="18" charset="0"/>
                        </a:rPr>
                        <a:t>μ</a:t>
                      </a:r>
                      <a:r>
                        <a:rPr lang="en-US" altLang="zh-CN" sz="1800" b="0" kern="1200" dirty="0" smtClean="0">
                          <a:solidFill>
                            <a:schemeClr val="tx1"/>
                          </a:solidFill>
                          <a:latin typeface="Times New Roman" pitchFamily="18" charset="0"/>
                          <a:ea typeface="+mn-ea"/>
                          <a:cs typeface="Times New Roman" pitchFamily="18" charset="0"/>
                        </a:rPr>
                        <a:t>m</a:t>
                      </a:r>
                    </a:p>
                  </a:txBody>
                  <a:tcPr>
                    <a:solidFill>
                      <a:schemeClr val="accent2">
                        <a:lumMod val="20000"/>
                        <a:lumOff val="80000"/>
                      </a:schemeClr>
                    </a:solidFill>
                  </a:tcPr>
                </a:tc>
              </a:tr>
              <a:tr h="420285">
                <a:tc>
                  <a:txBody>
                    <a:bodyPr/>
                    <a:lstStyle/>
                    <a:p>
                      <a:pPr marL="0" algn="ctr" defTabSz="914400" rtl="0" eaLnBrk="1" latinLnBrk="0" hangingPunct="1"/>
                      <a:r>
                        <a:rPr lang="zh-CN" altLang="en-US" sz="1800" b="0" kern="1200" dirty="0" smtClean="0">
                          <a:solidFill>
                            <a:schemeClr val="dk1"/>
                          </a:solidFill>
                          <a:latin typeface="楷体" pitchFamily="49" charset="-122"/>
                          <a:ea typeface="楷体" pitchFamily="49" charset="-122"/>
                          <a:cs typeface="+mn-cs"/>
                        </a:rPr>
                        <a:t>光纤芯间距</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kern="1200" dirty="0" smtClean="0">
                          <a:solidFill>
                            <a:schemeClr val="tx1"/>
                          </a:solidFill>
                          <a:latin typeface="Times New Roman" pitchFamily="18" charset="0"/>
                          <a:ea typeface="+mn-ea"/>
                          <a:cs typeface="Times New Roman" pitchFamily="18" charset="0"/>
                        </a:rPr>
                        <a:t>2mm</a:t>
                      </a:r>
                    </a:p>
                  </a:txBody>
                  <a:tcPr>
                    <a:solidFill>
                      <a:schemeClr val="accent2">
                        <a:lumMod val="20000"/>
                        <a:lumOff val="80000"/>
                      </a:schemeClr>
                    </a:solidFill>
                  </a:tcPr>
                </a:tc>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1516366995"/>
              </p:ext>
            </p:extLst>
          </p:nvPr>
        </p:nvGraphicFramePr>
        <p:xfrm>
          <a:off x="3156840" y="4725144"/>
          <a:ext cx="3287368" cy="1588580"/>
        </p:xfrm>
        <a:graphic>
          <a:graphicData uri="http://schemas.openxmlformats.org/drawingml/2006/table">
            <a:tbl>
              <a:tblPr firstRow="1" bandRow="1">
                <a:tableStyleId>{5C22544A-7EE6-4342-B048-85BDC9FD1C3A}</a:tableStyleId>
              </a:tblPr>
              <a:tblGrid>
                <a:gridCol w="1631184"/>
                <a:gridCol w="1656184"/>
              </a:tblGrid>
              <a:tr h="337096">
                <a:tc>
                  <a:txBody>
                    <a:bodyPr/>
                    <a:lstStyle/>
                    <a:p>
                      <a:pPr marL="0" algn="ctr" defTabSz="914400" rtl="0" eaLnBrk="1" latinLnBrk="0" hangingPunct="1"/>
                      <a:r>
                        <a:rPr lang="zh-CN" altLang="en-US" sz="1800" b="0" kern="1200" dirty="0" smtClean="0">
                          <a:solidFill>
                            <a:schemeClr val="dk1"/>
                          </a:solidFill>
                          <a:latin typeface="楷体" pitchFamily="49" charset="-122"/>
                          <a:ea typeface="楷体" pitchFamily="49" charset="-122"/>
                          <a:cs typeface="+mn-cs"/>
                        </a:rPr>
                        <a:t>型号</a:t>
                      </a:r>
                      <a:endParaRPr lang="zh-CN" altLang="en-US" sz="1800" b="0" kern="1200" dirty="0">
                        <a:solidFill>
                          <a:schemeClr val="dk1"/>
                        </a:solidFill>
                        <a:latin typeface="楷体" pitchFamily="49" charset="-122"/>
                        <a:ea typeface="楷体" pitchFamily="49" charset="-122"/>
                        <a:cs typeface="+mn-cs"/>
                      </a:endParaRPr>
                    </a:p>
                  </a:txBody>
                  <a:tcPr>
                    <a:solidFill>
                      <a:schemeClr val="accent2">
                        <a:lumMod val="20000"/>
                        <a:lumOff val="80000"/>
                      </a:schemeClr>
                    </a:solidFill>
                  </a:tcPr>
                </a:tc>
                <a:tc>
                  <a:txBody>
                    <a:bodyPr/>
                    <a:lstStyle/>
                    <a:p>
                      <a:pPr marL="0" algn="ctr" defTabSz="914400" rtl="0" eaLnBrk="1" latinLnBrk="0" hangingPunct="1"/>
                      <a:r>
                        <a:rPr lang="en-US" altLang="zh-CN" sz="1800" b="0" kern="1200" dirty="0" smtClean="0">
                          <a:solidFill>
                            <a:schemeClr val="tx1"/>
                          </a:solidFill>
                          <a:latin typeface="Times New Roman" pitchFamily="18" charset="0"/>
                          <a:ea typeface="+mn-ea"/>
                          <a:cs typeface="Times New Roman" pitchFamily="18" charset="0"/>
                        </a:rPr>
                        <a:t>Y-11-</a:t>
                      </a:r>
                      <a:r>
                        <a:rPr lang="zh-CN" altLang="en-US" sz="1800" b="0" kern="1200" dirty="0" smtClean="0">
                          <a:solidFill>
                            <a:schemeClr val="tx1"/>
                          </a:solidFill>
                          <a:latin typeface="Times New Roman" pitchFamily="18" charset="0"/>
                          <a:ea typeface="+mn-ea"/>
                          <a:cs typeface="Times New Roman" pitchFamily="18" charset="0"/>
                        </a:rPr>
                        <a:t>（</a:t>
                      </a:r>
                      <a:r>
                        <a:rPr lang="en-US" altLang="zh-CN" sz="1800" b="0" kern="1200" dirty="0" smtClean="0">
                          <a:solidFill>
                            <a:schemeClr val="tx1"/>
                          </a:solidFill>
                          <a:latin typeface="Times New Roman" pitchFamily="18" charset="0"/>
                          <a:ea typeface="+mn-ea"/>
                          <a:cs typeface="Times New Roman" pitchFamily="18" charset="0"/>
                        </a:rPr>
                        <a:t>200</a:t>
                      </a:r>
                      <a:r>
                        <a:rPr lang="zh-CN" altLang="en-US" sz="1800" b="0" kern="1200" dirty="0" smtClean="0">
                          <a:solidFill>
                            <a:schemeClr val="tx1"/>
                          </a:solidFill>
                          <a:latin typeface="Times New Roman" pitchFamily="18" charset="0"/>
                          <a:ea typeface="+mn-ea"/>
                          <a:cs typeface="Times New Roman" pitchFamily="18" charset="0"/>
                        </a:rPr>
                        <a:t>）</a:t>
                      </a:r>
                      <a:r>
                        <a:rPr lang="en-US" altLang="zh-CN" sz="1800" b="0" kern="1200" dirty="0" smtClean="0">
                          <a:solidFill>
                            <a:schemeClr val="tx1"/>
                          </a:solidFill>
                          <a:latin typeface="Times New Roman" pitchFamily="18" charset="0"/>
                          <a:ea typeface="+mn-ea"/>
                          <a:cs typeface="Times New Roman" pitchFamily="18" charset="0"/>
                        </a:rPr>
                        <a:t>MS</a:t>
                      </a:r>
                      <a:endParaRPr lang="zh-CN" altLang="en-US" sz="1800" b="0" kern="1200" dirty="0">
                        <a:solidFill>
                          <a:schemeClr val="tx1"/>
                        </a:solidFill>
                        <a:latin typeface="Times New Roman" pitchFamily="18" charset="0"/>
                        <a:ea typeface="+mn-ea"/>
                        <a:cs typeface="Times New Roman" pitchFamily="18" charset="0"/>
                      </a:endParaRPr>
                    </a:p>
                  </a:txBody>
                  <a:tcPr>
                    <a:solidFill>
                      <a:schemeClr val="accent2">
                        <a:lumMod val="20000"/>
                        <a:lumOff val="80000"/>
                      </a:schemeClr>
                    </a:solidFill>
                  </a:tcPr>
                </a:tc>
              </a:tr>
              <a:tr h="477110">
                <a:tc>
                  <a:txBody>
                    <a:bodyPr/>
                    <a:lstStyle/>
                    <a:p>
                      <a:pPr marL="0" algn="ctr" defTabSz="914400" rtl="0" eaLnBrk="1" latinLnBrk="0" hangingPunct="1"/>
                      <a:r>
                        <a:rPr lang="zh-CN" altLang="en-US" sz="1800" b="0" kern="1200" dirty="0" smtClean="0">
                          <a:solidFill>
                            <a:schemeClr val="dk1"/>
                          </a:solidFill>
                          <a:latin typeface="楷体" pitchFamily="49" charset="-122"/>
                          <a:ea typeface="楷体" pitchFamily="49" charset="-122"/>
                          <a:cs typeface="+mn-cs"/>
                        </a:rPr>
                        <a:t>有效长度</a:t>
                      </a:r>
                      <a:endParaRPr lang="zh-CN" altLang="en-US" sz="1800" b="0" kern="1200" dirty="0">
                        <a:solidFill>
                          <a:schemeClr val="dk1"/>
                        </a:solidFill>
                        <a:latin typeface="楷体" pitchFamily="49" charset="-122"/>
                        <a:ea typeface="楷体" pitchFamily="49" charset="-122"/>
                        <a:cs typeface="+mn-cs"/>
                      </a:endParaRPr>
                    </a:p>
                  </a:txBody>
                  <a:tcPr>
                    <a:solidFill>
                      <a:schemeClr val="accent2">
                        <a:lumMod val="20000"/>
                        <a:lumOff val="80000"/>
                      </a:schemeClr>
                    </a:solidFill>
                  </a:tcPr>
                </a:tc>
                <a:tc>
                  <a:txBody>
                    <a:bodyPr/>
                    <a:lstStyle/>
                    <a:p>
                      <a:pPr marL="0" algn="ctr" defTabSz="914400" rtl="0" eaLnBrk="1" latinLnBrk="0" hangingPunct="1"/>
                      <a:r>
                        <a:rPr lang="en-US" altLang="zh-CN" sz="1800" b="0" kern="1200" dirty="0" smtClean="0">
                          <a:solidFill>
                            <a:schemeClr val="tx1"/>
                          </a:solidFill>
                          <a:latin typeface="Times New Roman" pitchFamily="18" charset="0"/>
                          <a:ea typeface="+mn-ea"/>
                          <a:cs typeface="Times New Roman" pitchFamily="18" charset="0"/>
                        </a:rPr>
                        <a:t>76cm</a:t>
                      </a:r>
                      <a:endParaRPr lang="zh-CN" altLang="en-US" sz="1800" b="0" kern="1200" dirty="0">
                        <a:solidFill>
                          <a:schemeClr val="tx1"/>
                        </a:solidFill>
                        <a:latin typeface="Times New Roman" pitchFamily="18" charset="0"/>
                        <a:ea typeface="+mn-ea"/>
                        <a:cs typeface="Times New Roman" pitchFamily="18" charset="0"/>
                      </a:endParaRPr>
                    </a:p>
                  </a:txBody>
                  <a:tcPr>
                    <a:solidFill>
                      <a:schemeClr val="accent2">
                        <a:lumMod val="20000"/>
                        <a:lumOff val="80000"/>
                      </a:schemeClr>
                    </a:solidFill>
                  </a:tcPr>
                </a:tc>
              </a:tr>
              <a:tr h="471390">
                <a:tc>
                  <a:txBody>
                    <a:bodyPr/>
                    <a:lstStyle/>
                    <a:p>
                      <a:pPr algn="ctr"/>
                      <a:r>
                        <a:rPr lang="zh-CN" altLang="en-US" sz="1800" b="0" kern="1200" dirty="0" smtClean="0">
                          <a:solidFill>
                            <a:schemeClr val="dk1"/>
                          </a:solidFill>
                          <a:latin typeface="楷体" pitchFamily="49" charset="-122"/>
                          <a:ea typeface="楷体" pitchFamily="49" charset="-122"/>
                          <a:cs typeface="+mn-cs"/>
                        </a:rPr>
                        <a:t>本征衰减长度</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kern="1200" dirty="0" smtClean="0">
                          <a:solidFill>
                            <a:schemeClr val="tx1"/>
                          </a:solidFill>
                          <a:latin typeface="Times New Roman" pitchFamily="18" charset="0"/>
                          <a:ea typeface="+mn-ea"/>
                          <a:cs typeface="Times New Roman" pitchFamily="18" charset="0"/>
                          <a:sym typeface="+mn-ea"/>
                        </a:rPr>
                        <a:t>206.3 ±1.9cm </a:t>
                      </a:r>
                      <a:endParaRPr lang="en-US" altLang="zh-CN" sz="1800" b="0" kern="1200" dirty="0" smtClean="0">
                        <a:solidFill>
                          <a:schemeClr val="tx1"/>
                        </a:solidFill>
                        <a:latin typeface="Times New Roman" pitchFamily="18" charset="0"/>
                        <a:ea typeface="+mn-ea"/>
                        <a:cs typeface="Times New Roman" pitchFamily="18" charset="0"/>
                      </a:endParaRPr>
                    </a:p>
                  </a:txBody>
                  <a:tcPr>
                    <a:solidFill>
                      <a:schemeClr val="accent2">
                        <a:lumMod val="20000"/>
                        <a:lumOff val="80000"/>
                      </a:schemeClr>
                    </a:solidFill>
                  </a:tcPr>
                </a:tc>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363356245"/>
              </p:ext>
            </p:extLst>
          </p:nvPr>
        </p:nvGraphicFramePr>
        <p:xfrm>
          <a:off x="6610660" y="4941168"/>
          <a:ext cx="2231042" cy="1097280"/>
        </p:xfrm>
        <a:graphic>
          <a:graphicData uri="http://schemas.openxmlformats.org/drawingml/2006/table">
            <a:tbl>
              <a:tblPr firstRow="1" bandRow="1">
                <a:tableStyleId>{5C22544A-7EE6-4342-B048-85BDC9FD1C3A}</a:tableStyleId>
              </a:tblPr>
              <a:tblGrid>
                <a:gridCol w="1150922"/>
                <a:gridCol w="1080120"/>
              </a:tblGrid>
              <a:tr h="337096">
                <a:tc>
                  <a:txBody>
                    <a:bodyPr/>
                    <a:lstStyle/>
                    <a:p>
                      <a:pPr marL="0" algn="ctr" defTabSz="914400" rtl="0" eaLnBrk="1" latinLnBrk="0" hangingPunct="1"/>
                      <a:r>
                        <a:rPr lang="en-US" altLang="zh-CN" sz="1800" b="0" kern="1200" dirty="0" smtClean="0">
                          <a:solidFill>
                            <a:schemeClr val="dk1"/>
                          </a:solidFill>
                          <a:latin typeface="Times New Roman" pitchFamily="18" charset="0"/>
                          <a:ea typeface="楷体" pitchFamily="49" charset="-122"/>
                          <a:cs typeface="Times New Roman" pitchFamily="18" charset="0"/>
                        </a:rPr>
                        <a:t>Sensl</a:t>
                      </a:r>
                      <a:endParaRPr lang="zh-CN" altLang="en-US" sz="1800" b="0" kern="1200" dirty="0">
                        <a:solidFill>
                          <a:schemeClr val="dk1"/>
                        </a:solidFill>
                        <a:latin typeface="Times New Roman" pitchFamily="18" charset="0"/>
                        <a:ea typeface="楷体" pitchFamily="49" charset="-122"/>
                        <a:cs typeface="Times New Roman" pitchFamily="18" charset="0"/>
                      </a:endParaRPr>
                    </a:p>
                  </a:txBody>
                  <a:tcPr>
                    <a:solidFill>
                      <a:schemeClr val="accent2">
                        <a:lumMod val="20000"/>
                        <a:lumOff val="80000"/>
                      </a:schemeClr>
                    </a:solidFill>
                  </a:tcPr>
                </a:tc>
                <a:tc>
                  <a:txBody>
                    <a:bodyPr/>
                    <a:lstStyle/>
                    <a:p>
                      <a:pPr marL="0" algn="ctr" defTabSz="914400" rtl="0" eaLnBrk="1" latinLnBrk="0" hangingPunct="1"/>
                      <a:r>
                        <a:rPr lang="en-US" altLang="zh-CN" sz="1800" b="0" kern="1200" dirty="0" smtClean="0">
                          <a:solidFill>
                            <a:schemeClr val="tx1"/>
                          </a:solidFill>
                          <a:latin typeface="Times New Roman" pitchFamily="18" charset="0"/>
                          <a:ea typeface="+mn-ea"/>
                          <a:cs typeface="Times New Roman" pitchFamily="18" charset="0"/>
                        </a:rPr>
                        <a:t>C-60035</a:t>
                      </a:r>
                      <a:endParaRPr lang="zh-CN" altLang="en-US" sz="1800" b="0" kern="1200" dirty="0">
                        <a:solidFill>
                          <a:schemeClr val="tx1"/>
                        </a:solidFill>
                        <a:latin typeface="Times New Roman" pitchFamily="18" charset="0"/>
                        <a:ea typeface="+mn-ea"/>
                        <a:cs typeface="Times New Roman" pitchFamily="18" charset="0"/>
                      </a:endParaRPr>
                    </a:p>
                  </a:txBody>
                  <a:tcPr>
                    <a:solidFill>
                      <a:schemeClr val="accent2">
                        <a:lumMod val="20000"/>
                        <a:lumOff val="80000"/>
                      </a:schemeClr>
                    </a:solidFill>
                  </a:tcPr>
                </a:tc>
              </a:tr>
              <a:tr h="337096">
                <a:tc>
                  <a:txBody>
                    <a:bodyPr/>
                    <a:lstStyle/>
                    <a:p>
                      <a:pPr marL="0" algn="ctr" defTabSz="914400" rtl="0" eaLnBrk="1" latinLnBrk="0" hangingPunct="1"/>
                      <a:r>
                        <a:rPr lang="zh-CN" altLang="en-US" sz="1800" b="0" kern="1200" dirty="0" smtClean="0">
                          <a:solidFill>
                            <a:schemeClr val="dk1"/>
                          </a:solidFill>
                          <a:latin typeface="Times New Roman" pitchFamily="18" charset="0"/>
                          <a:ea typeface="楷体" pitchFamily="49" charset="-122"/>
                          <a:cs typeface="Times New Roman" pitchFamily="18" charset="0"/>
                        </a:rPr>
                        <a:t>通道</a:t>
                      </a:r>
                      <a:endParaRPr lang="zh-CN" altLang="en-US" sz="1800" b="0" kern="1200" dirty="0">
                        <a:solidFill>
                          <a:schemeClr val="dk1"/>
                        </a:solidFill>
                        <a:latin typeface="Times New Roman" pitchFamily="18" charset="0"/>
                        <a:ea typeface="楷体" pitchFamily="49" charset="-122"/>
                        <a:cs typeface="Times New Roman" pitchFamily="18" charset="0"/>
                      </a:endParaRPr>
                    </a:p>
                  </a:txBody>
                  <a:tcPr>
                    <a:solidFill>
                      <a:schemeClr val="accent2">
                        <a:lumMod val="20000"/>
                        <a:lumOff val="80000"/>
                      </a:schemeClr>
                    </a:solidFill>
                  </a:tcPr>
                </a:tc>
                <a:tc>
                  <a:txBody>
                    <a:bodyPr/>
                    <a:lstStyle/>
                    <a:p>
                      <a:pPr marL="0" algn="ctr" defTabSz="914400" rtl="0" eaLnBrk="1" latinLnBrk="0" hangingPunct="1"/>
                      <a:r>
                        <a:rPr lang="en-US" altLang="zh-CN" sz="1800" b="0" kern="1200" dirty="0" smtClean="0">
                          <a:solidFill>
                            <a:schemeClr val="tx1"/>
                          </a:solidFill>
                          <a:latin typeface="Times New Roman" pitchFamily="18" charset="0"/>
                          <a:ea typeface="+mn-ea"/>
                          <a:cs typeface="Times New Roman" pitchFamily="18" charset="0"/>
                        </a:rPr>
                        <a:t>16ch</a:t>
                      </a:r>
                      <a:endParaRPr lang="zh-CN" altLang="en-US" sz="1800" b="0" kern="1200" dirty="0">
                        <a:solidFill>
                          <a:schemeClr val="tx1"/>
                        </a:solidFill>
                        <a:latin typeface="Times New Roman" pitchFamily="18" charset="0"/>
                        <a:ea typeface="+mn-ea"/>
                        <a:cs typeface="Times New Roman" pitchFamily="18" charset="0"/>
                      </a:endParaRPr>
                    </a:p>
                  </a:txBody>
                  <a:tcPr>
                    <a:solidFill>
                      <a:schemeClr val="accent2">
                        <a:lumMod val="20000"/>
                        <a:lumOff val="80000"/>
                      </a:schemeClr>
                    </a:solidFill>
                  </a:tcPr>
                </a:tc>
              </a:tr>
              <a:tr h="337096">
                <a:tc>
                  <a:txBody>
                    <a:bodyPr/>
                    <a:lstStyle/>
                    <a:p>
                      <a:pPr marL="0" algn="ctr" defTabSz="914400" rtl="0" eaLnBrk="1" latinLnBrk="0" hangingPunct="1"/>
                      <a:r>
                        <a:rPr lang="zh-CN" altLang="en-US" sz="1800" b="0" kern="1200" dirty="0" smtClean="0">
                          <a:solidFill>
                            <a:schemeClr val="dk1"/>
                          </a:solidFill>
                          <a:latin typeface="楷体" pitchFamily="49" charset="-122"/>
                          <a:ea typeface="楷体" pitchFamily="49" charset="-122"/>
                          <a:cs typeface="+mn-cs"/>
                        </a:rPr>
                        <a:t>像素</a:t>
                      </a:r>
                      <a:endParaRPr lang="zh-CN" altLang="en-US" sz="1800" b="0" kern="1200" dirty="0">
                        <a:solidFill>
                          <a:schemeClr val="dk1"/>
                        </a:solidFill>
                        <a:latin typeface="楷体" pitchFamily="49" charset="-122"/>
                        <a:ea typeface="楷体" pitchFamily="49" charset="-122"/>
                        <a:cs typeface="+mn-cs"/>
                      </a:endParaRPr>
                    </a:p>
                  </a:txBody>
                  <a:tcPr>
                    <a:solidFill>
                      <a:schemeClr val="accent2">
                        <a:lumMod val="20000"/>
                        <a:lumOff val="80000"/>
                      </a:schemeClr>
                    </a:solidFill>
                  </a:tcPr>
                </a:tc>
                <a:tc>
                  <a:txBody>
                    <a:bodyPr/>
                    <a:lstStyle/>
                    <a:p>
                      <a:pPr marL="0" algn="ctr" defTabSz="914400" rtl="0" eaLnBrk="1" latinLnBrk="0" hangingPunct="1"/>
                      <a:r>
                        <a:rPr lang="en-US" altLang="zh-CN" sz="1800" b="0" kern="1200" dirty="0" smtClean="0">
                          <a:solidFill>
                            <a:schemeClr val="tx1"/>
                          </a:solidFill>
                          <a:latin typeface="Times New Roman" pitchFamily="18" charset="0"/>
                          <a:ea typeface="+mn-ea"/>
                          <a:cs typeface="Times New Roman" pitchFamily="18" charset="0"/>
                        </a:rPr>
                        <a:t>6</a:t>
                      </a:r>
                      <a:r>
                        <a:rPr lang="zh-CN" altLang="en-US" sz="1800" b="0" kern="1200" dirty="0" smtClean="0">
                          <a:solidFill>
                            <a:schemeClr val="tx1"/>
                          </a:solidFill>
                          <a:latin typeface="Times New Roman" pitchFamily="18" charset="0"/>
                          <a:ea typeface="+mn-ea"/>
                          <a:cs typeface="Times New Roman" pitchFamily="18" charset="0"/>
                        </a:rPr>
                        <a:t>*</a:t>
                      </a:r>
                      <a:r>
                        <a:rPr lang="en-US" altLang="zh-CN" sz="1800" b="0" kern="1200" dirty="0" smtClean="0">
                          <a:solidFill>
                            <a:schemeClr val="tx1"/>
                          </a:solidFill>
                          <a:latin typeface="Times New Roman" pitchFamily="18" charset="0"/>
                          <a:ea typeface="+mn-ea"/>
                          <a:cs typeface="Times New Roman" pitchFamily="18" charset="0"/>
                        </a:rPr>
                        <a:t>6mm</a:t>
                      </a:r>
                      <a:endParaRPr lang="zh-CN" altLang="en-US" sz="1800" b="0" kern="1200" dirty="0">
                        <a:solidFill>
                          <a:schemeClr val="tx1"/>
                        </a:solidFill>
                        <a:latin typeface="Times New Roman" pitchFamily="18" charset="0"/>
                        <a:ea typeface="+mn-ea"/>
                        <a:cs typeface="Times New Roman" pitchFamily="18" charset="0"/>
                      </a:endParaRPr>
                    </a:p>
                  </a:txBody>
                  <a:tcPr>
                    <a:solidFill>
                      <a:schemeClr val="accent2">
                        <a:lumMod val="20000"/>
                        <a:lumOff val="80000"/>
                      </a:schemeClr>
                    </a:solidFill>
                  </a:tcPr>
                </a:tc>
              </a:tr>
            </a:tbl>
          </a:graphicData>
        </a:graphic>
      </p:graphicFrame>
      <p:pic>
        <p:nvPicPr>
          <p:cNvPr id="14" name="Picture 10"/>
          <p:cNvPicPr>
            <a:picLocks noChangeAspect="1"/>
          </p:cNvPicPr>
          <p:nvPr/>
        </p:nvPicPr>
        <p:blipFill>
          <a:blip r:embed="rId7"/>
          <a:stretch>
            <a:fillRect/>
          </a:stretch>
        </p:blipFill>
        <p:spPr>
          <a:xfrm>
            <a:off x="6300192" y="116632"/>
            <a:ext cx="2764279" cy="620688"/>
          </a:xfrm>
          <a:prstGeom prst="rect">
            <a:avLst/>
          </a:prstGeom>
          <a:noFill/>
          <a:ln w="9525">
            <a:noFill/>
          </a:ln>
        </p:spPr>
      </p:pic>
      <p:sp>
        <p:nvSpPr>
          <p:cNvPr id="3" name="矩形 2"/>
          <p:cNvSpPr/>
          <p:nvPr/>
        </p:nvSpPr>
        <p:spPr>
          <a:xfrm>
            <a:off x="549211" y="3733038"/>
            <a:ext cx="1685077" cy="369332"/>
          </a:xfrm>
          <a:prstGeom prst="rect">
            <a:avLst/>
          </a:prstGeom>
        </p:spPr>
        <p:txBody>
          <a:bodyPr wrap="none">
            <a:spAutoFit/>
          </a:bodyPr>
          <a:lstStyle/>
          <a:p>
            <a:r>
              <a:rPr lang="en-US" altLang="zh-CN" sz="1800" b="0" baseline="30000" dirty="0">
                <a:latin typeface="Times New Roman" pitchFamily="18" charset="0"/>
                <a:cs typeface="Times New Roman" pitchFamily="18" charset="0"/>
              </a:rPr>
              <a:t>6</a:t>
            </a:r>
            <a:r>
              <a:rPr lang="en-US" altLang="zh-CN" sz="1800" b="0" dirty="0">
                <a:latin typeface="Times New Roman" pitchFamily="18" charset="0"/>
                <a:cs typeface="Times New Roman" pitchFamily="18" charset="0"/>
              </a:rPr>
              <a:t>LiF</a:t>
            </a:r>
            <a:r>
              <a:rPr lang="zh-CN" altLang="en-US" sz="1800" b="0" dirty="0">
                <a:latin typeface="Times New Roman" pitchFamily="18" charset="0"/>
                <a:cs typeface="Times New Roman" pitchFamily="18" charset="0"/>
              </a:rPr>
              <a:t>：</a:t>
            </a:r>
            <a:r>
              <a:rPr lang="en-US" altLang="zh-CN" sz="1800" b="0" dirty="0">
                <a:latin typeface="Times New Roman" pitchFamily="18" charset="0"/>
                <a:cs typeface="Times New Roman" pitchFamily="18" charset="0"/>
              </a:rPr>
              <a:t>ZnS(Ag)</a:t>
            </a:r>
          </a:p>
        </p:txBody>
      </p:sp>
    </p:spTree>
    <p:extLst>
      <p:ext uri="{BB962C8B-B14F-4D97-AF65-F5344CB8AC3E}">
        <p14:creationId xmlns:p14="http://schemas.microsoft.com/office/powerpoint/2010/main" val="112713250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9" name="Text Box 15"/>
          <p:cNvSpPr txBox="1">
            <a:spLocks noChangeArrowheads="1"/>
          </p:cNvSpPr>
          <p:nvPr/>
        </p:nvSpPr>
        <p:spPr bwMode="auto">
          <a:xfrm>
            <a:off x="0" y="765177"/>
            <a:ext cx="9144000" cy="461665"/>
          </a:xfrm>
          <a:prstGeom prst="rect">
            <a:avLst/>
          </a:prstGeom>
          <a:solidFill>
            <a:schemeClr val="accent1"/>
          </a:solidFill>
          <a:ln w="9525" algn="ctr">
            <a:noFill/>
            <a:miter lim="800000"/>
            <a:headEnd/>
            <a:tailEnd/>
          </a:ln>
          <a:effectLst/>
        </p:spPr>
        <p:txBody>
          <a:bodyPr>
            <a:spAutoFit/>
          </a:bodyPr>
          <a:lstStyle/>
          <a:p>
            <a:pPr eaLnBrk="1" hangingPunct="1"/>
            <a:r>
              <a:rPr lang="en-US" altLang="zh-CN" dirty="0">
                <a:solidFill>
                  <a:schemeClr val="tx1"/>
                </a:solidFill>
              </a:rPr>
              <a:t> </a:t>
            </a:r>
            <a:r>
              <a:rPr lang="en-US" altLang="zh-CN" sz="2400" dirty="0" smtClean="0">
                <a:solidFill>
                  <a:schemeClr val="tx1"/>
                </a:solidFill>
              </a:rPr>
              <a:t>2.2</a:t>
            </a:r>
            <a:r>
              <a:rPr lang="zh-CN" altLang="en-US" sz="2400" dirty="0" smtClean="0">
                <a:solidFill>
                  <a:schemeClr val="tx1"/>
                </a:solidFill>
              </a:rPr>
              <a:t>管形探测器</a:t>
            </a:r>
            <a:r>
              <a:rPr lang="en-US" altLang="zh-CN" sz="2400" dirty="0" smtClean="0">
                <a:solidFill>
                  <a:schemeClr val="tx1"/>
                </a:solidFill>
              </a:rPr>
              <a:t>--- </a:t>
            </a:r>
            <a:r>
              <a:rPr lang="zh-CN" altLang="en-US" sz="2400" dirty="0" smtClean="0">
                <a:solidFill>
                  <a:schemeClr val="tx1"/>
                </a:solidFill>
              </a:rPr>
              <a:t>工作原理</a:t>
            </a:r>
            <a:endParaRPr lang="zh-CN" altLang="en-US" sz="2500" dirty="0">
              <a:solidFill>
                <a:schemeClr val="tx1"/>
              </a:solidFill>
              <a:ea typeface="楷体_GB2312" pitchFamily="49"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58611043"/>
              </p:ext>
            </p:extLst>
          </p:nvPr>
        </p:nvGraphicFramePr>
        <p:xfrm>
          <a:off x="92366" y="3727489"/>
          <a:ext cx="3683293" cy="432047"/>
        </p:xfrm>
        <a:graphic>
          <a:graphicData uri="http://schemas.openxmlformats.org/presentationml/2006/ole">
            <mc:AlternateContent xmlns:mc="http://schemas.openxmlformats.org/markup-compatibility/2006">
              <mc:Choice xmlns:v="urn:schemas-microsoft-com:vml" Requires="v">
                <p:oleObj spid="_x0000_s306653" r:id="rId4" imgW="2362200" imgH="228600" progId="Equation.DSMT4">
                  <p:embed/>
                </p:oleObj>
              </mc:Choice>
              <mc:Fallback>
                <p:oleObj r:id="rId4" imgW="2362200" imgH="2286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66" y="3727489"/>
                        <a:ext cx="3683293" cy="432047"/>
                      </a:xfrm>
                      <a:prstGeom prst="rect">
                        <a:avLst/>
                      </a:prstGeom>
                      <a:noFill/>
                      <a:ln>
                        <a:noFill/>
                      </a:ln>
                    </p:spPr>
                  </p:pic>
                </p:oleObj>
              </mc:Fallback>
            </mc:AlternateContent>
          </a:graphicData>
        </a:graphic>
      </p:graphicFrame>
      <p:sp>
        <p:nvSpPr>
          <p:cNvPr id="21" name="文本框 4"/>
          <p:cNvSpPr txBox="1"/>
          <p:nvPr/>
        </p:nvSpPr>
        <p:spPr>
          <a:xfrm>
            <a:off x="3888959" y="3727489"/>
            <a:ext cx="2405380" cy="400110"/>
          </a:xfrm>
          <a:prstGeom prst="rect">
            <a:avLst/>
          </a:prstGeom>
          <a:noFill/>
        </p:spPr>
        <p:txBody>
          <a:bodyPr wrap="square" rtlCol="0">
            <a:spAutoFit/>
          </a:bodyPr>
          <a:lstStyle/>
          <a:p>
            <a:r>
              <a:rPr lang="zh-CN" altLang="en-US" sz="2000" b="1" dirty="0">
                <a:solidFill>
                  <a:schemeClr val="tx1"/>
                </a:solidFill>
                <a:latin typeface="华文楷体" panose="02010600040101010101" pitchFamily="2" charset="-122"/>
                <a:ea typeface="华文楷体" panose="02010600040101010101" pitchFamily="2" charset="-122"/>
              </a:rPr>
              <a:t>蓝光转为绿光</a:t>
            </a:r>
          </a:p>
        </p:txBody>
      </p:sp>
      <p:sp>
        <p:nvSpPr>
          <p:cNvPr id="23" name="文本框 9"/>
          <p:cNvSpPr txBox="1"/>
          <p:nvPr/>
        </p:nvSpPr>
        <p:spPr>
          <a:xfrm>
            <a:off x="6423795" y="3717032"/>
            <a:ext cx="2736304" cy="400110"/>
          </a:xfrm>
          <a:prstGeom prst="rect">
            <a:avLst/>
          </a:prstGeom>
          <a:noFill/>
        </p:spPr>
        <p:txBody>
          <a:bodyPr wrap="square" rtlCol="0">
            <a:spAutoFit/>
          </a:bodyPr>
          <a:lstStyle/>
          <a:p>
            <a:r>
              <a:rPr lang="zh-CN" altLang="en-US" sz="2000" dirty="0">
                <a:solidFill>
                  <a:schemeClr val="tx1"/>
                </a:solidFill>
                <a:latin typeface="华文楷体" panose="02010600040101010101" pitchFamily="2" charset="-122"/>
                <a:ea typeface="华文楷体" panose="02010600040101010101" pitchFamily="2" charset="-122"/>
              </a:rPr>
              <a:t>光信号转为电信号</a:t>
            </a:r>
          </a:p>
        </p:txBody>
      </p:sp>
      <p:pic>
        <p:nvPicPr>
          <p:cNvPr id="32" name="图片 31"/>
          <p:cNvPicPr>
            <a:picLocks noChangeAspect="1"/>
          </p:cNvPicPr>
          <p:nvPr/>
        </p:nvPicPr>
        <p:blipFill>
          <a:blip r:embed="rId6"/>
          <a:stretch>
            <a:fillRect/>
          </a:stretch>
        </p:blipFill>
        <p:spPr>
          <a:xfrm>
            <a:off x="715192" y="1612135"/>
            <a:ext cx="2803064" cy="1901900"/>
          </a:xfrm>
          <a:prstGeom prst="rect">
            <a:avLst/>
          </a:prstGeom>
        </p:spPr>
      </p:pic>
      <p:pic>
        <p:nvPicPr>
          <p:cNvPr id="303122" name="图片 1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4099" y="1612136"/>
            <a:ext cx="2472019" cy="18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a:extLst>
              <a:ext uri="{FF2B5EF4-FFF2-40B4-BE49-F238E27FC236}">
                <a16:creationId xmlns:a16="http://schemas.microsoft.com/office/drawing/2014/main" xmlns="" id="{B15326F4-A030-401F-86BA-D9A73669E5BF}"/>
              </a:ext>
            </a:extLst>
          </p:cNvPr>
          <p:cNvPicPr>
            <a:picLocks noChangeAspect="1"/>
          </p:cNvPicPr>
          <p:nvPr/>
        </p:nvPicPr>
        <p:blipFill>
          <a:blip r:embed="rId8"/>
          <a:stretch>
            <a:fillRect/>
          </a:stretch>
        </p:blipFill>
        <p:spPr>
          <a:xfrm>
            <a:off x="6294339" y="1990221"/>
            <a:ext cx="2505718" cy="1045295"/>
          </a:xfrm>
          <a:prstGeom prst="rect">
            <a:avLst/>
          </a:prstGeom>
        </p:spPr>
      </p:pic>
      <p:sp>
        <p:nvSpPr>
          <p:cNvPr id="13" name="右箭头 12"/>
          <p:cNvSpPr/>
          <p:nvPr/>
        </p:nvSpPr>
        <p:spPr bwMode="auto">
          <a:xfrm rot="5400000">
            <a:off x="1796295" y="1814391"/>
            <a:ext cx="640860" cy="351656"/>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46" name="右箭头 45"/>
          <p:cNvSpPr/>
          <p:nvPr/>
        </p:nvSpPr>
        <p:spPr bwMode="auto">
          <a:xfrm>
            <a:off x="3213800" y="2415563"/>
            <a:ext cx="640860" cy="351656"/>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47" name="右箭头 46"/>
          <p:cNvSpPr/>
          <p:nvPr/>
        </p:nvSpPr>
        <p:spPr bwMode="auto">
          <a:xfrm>
            <a:off x="5900542" y="2245060"/>
            <a:ext cx="640860" cy="351656"/>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14" name="Rectangle 20"/>
          <p:cNvSpPr>
            <a:spLocks noChangeArrowheads="1"/>
          </p:cNvSpPr>
          <p:nvPr/>
        </p:nvSpPr>
        <p:spPr bwMode="auto">
          <a:xfrm>
            <a:off x="1" y="-215443"/>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 name="对象 14"/>
          <p:cNvGraphicFramePr>
            <a:graphicFrameLocks noChangeAspect="1"/>
          </p:cNvGraphicFramePr>
          <p:nvPr>
            <p:extLst>
              <p:ext uri="{D42A27DB-BD31-4B8C-83A1-F6EECF244321}">
                <p14:modId xmlns:p14="http://schemas.microsoft.com/office/powerpoint/2010/main" val="2290915983"/>
              </p:ext>
            </p:extLst>
          </p:nvPr>
        </p:nvGraphicFramePr>
        <p:xfrm>
          <a:off x="571956" y="4909961"/>
          <a:ext cx="2737882" cy="413265"/>
        </p:xfrm>
        <a:graphic>
          <a:graphicData uri="http://schemas.openxmlformats.org/presentationml/2006/ole">
            <mc:AlternateContent xmlns:mc="http://schemas.openxmlformats.org/markup-compatibility/2006">
              <mc:Choice xmlns:v="urn:schemas-microsoft-com:vml" Requires="v">
                <p:oleObj spid="_x0000_s306654" name="公式" r:id="rId9" imgW="1511300" imgH="228600" progId="Equation.3">
                  <p:embed/>
                </p:oleObj>
              </mc:Choice>
              <mc:Fallback>
                <p:oleObj name="公式" r:id="rId9" imgW="1511300" imgH="228600" progId="Equation.3">
                  <p:embed/>
                  <p:pic>
                    <p:nvPicPr>
                      <p:cNvPr id="0" name="对象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956" y="4909961"/>
                        <a:ext cx="2737882" cy="413265"/>
                      </a:xfrm>
                      <a:prstGeom prst="rect">
                        <a:avLst/>
                      </a:prstGeom>
                      <a:noFill/>
                    </p:spPr>
                  </p:pic>
                </p:oleObj>
              </mc:Fallback>
            </mc:AlternateContent>
          </a:graphicData>
        </a:graphic>
      </p:graphicFrame>
      <p:sp>
        <p:nvSpPr>
          <p:cNvPr id="4" name="TextBox 3"/>
          <p:cNvSpPr txBox="1"/>
          <p:nvPr/>
        </p:nvSpPr>
        <p:spPr>
          <a:xfrm>
            <a:off x="1720680" y="1238251"/>
            <a:ext cx="792088" cy="430887"/>
          </a:xfrm>
          <a:prstGeom prst="rect">
            <a:avLst/>
          </a:prstGeom>
          <a:noFill/>
        </p:spPr>
        <p:txBody>
          <a:bodyPr wrap="square" rtlCol="0">
            <a:spAutoFit/>
          </a:bodyPr>
          <a:lstStyle/>
          <a:p>
            <a:r>
              <a:rPr lang="zh-CN" altLang="en-US" dirty="0" smtClean="0">
                <a:solidFill>
                  <a:srgbClr val="FF0000"/>
                </a:solidFill>
              </a:rPr>
              <a:t>中子</a:t>
            </a:r>
            <a:endParaRPr lang="zh-CN" altLang="en-US" dirty="0">
              <a:solidFill>
                <a:srgbClr val="FF0000"/>
              </a:solidFill>
            </a:endParaRPr>
          </a:p>
        </p:txBody>
      </p:sp>
      <p:sp>
        <p:nvSpPr>
          <p:cNvPr id="16" name="TextBox 15"/>
          <p:cNvSpPr txBox="1"/>
          <p:nvPr/>
        </p:nvSpPr>
        <p:spPr>
          <a:xfrm>
            <a:off x="443652" y="4331764"/>
            <a:ext cx="4128348" cy="400110"/>
          </a:xfrm>
          <a:prstGeom prst="rect">
            <a:avLst/>
          </a:prstGeom>
          <a:noFill/>
        </p:spPr>
        <p:txBody>
          <a:bodyPr wrap="square" rtlCol="0">
            <a:spAutoFit/>
          </a:bodyPr>
          <a:lstStyle/>
          <a:p>
            <a:r>
              <a:rPr lang="zh-CN" altLang="en-US" sz="2000" dirty="0" smtClean="0"/>
              <a:t>探测器传输到</a:t>
            </a:r>
            <a:r>
              <a:rPr lang="en-US" altLang="zh-CN" sz="2000" dirty="0" smtClean="0"/>
              <a:t>SiPM</a:t>
            </a:r>
            <a:r>
              <a:rPr lang="zh-CN" altLang="en-US" sz="2000" smtClean="0"/>
              <a:t>信号</a:t>
            </a:r>
            <a:endParaRPr lang="zh-CN" altLang="en-US" sz="2000" dirty="0"/>
          </a:p>
        </p:txBody>
      </p:sp>
      <p:sp>
        <p:nvSpPr>
          <p:cNvPr id="17" name="矩形 16"/>
          <p:cNvSpPr/>
          <p:nvPr/>
        </p:nvSpPr>
        <p:spPr>
          <a:xfrm>
            <a:off x="1204034" y="5501315"/>
            <a:ext cx="1919115" cy="400110"/>
          </a:xfrm>
          <a:prstGeom prst="rect">
            <a:avLst/>
          </a:prstGeom>
        </p:spPr>
        <p:txBody>
          <a:bodyPr wrap="none">
            <a:spAutoFit/>
          </a:bodyPr>
          <a:lstStyle/>
          <a:p>
            <a:r>
              <a:rPr lang="zh-CN" altLang="en-US" sz="2000" dirty="0" smtClean="0"/>
              <a:t>两端</a:t>
            </a:r>
            <a:r>
              <a:rPr lang="zh-CN" altLang="zh-CN" sz="2000" dirty="0" smtClean="0"/>
              <a:t>信号</a:t>
            </a:r>
            <a:r>
              <a:rPr lang="zh-CN" altLang="zh-CN" sz="2000" dirty="0"/>
              <a:t>比值</a:t>
            </a:r>
            <a:r>
              <a:rPr lang="en-US" altLang="zh-CN" sz="2000" dirty="0"/>
              <a:t>R</a:t>
            </a:r>
            <a:endParaRPr lang="zh-CN" altLang="en-US" sz="2000" dirty="0"/>
          </a:p>
        </p:txBody>
      </p:sp>
      <p:sp>
        <p:nvSpPr>
          <p:cNvPr id="20" name="Rectangle 24"/>
          <p:cNvSpPr>
            <a:spLocks noChangeArrowheads="1"/>
          </p:cNvSpPr>
          <p:nvPr/>
        </p:nvSpPr>
        <p:spPr bwMode="auto">
          <a:xfrm>
            <a:off x="1" y="-215443"/>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 name="对象 26"/>
          <p:cNvGraphicFramePr>
            <a:graphicFrameLocks noChangeAspect="1"/>
          </p:cNvGraphicFramePr>
          <p:nvPr>
            <p:extLst>
              <p:ext uri="{D42A27DB-BD31-4B8C-83A1-F6EECF244321}">
                <p14:modId xmlns:p14="http://schemas.microsoft.com/office/powerpoint/2010/main" val="4118492225"/>
              </p:ext>
            </p:extLst>
          </p:nvPr>
        </p:nvGraphicFramePr>
        <p:xfrm>
          <a:off x="444555" y="5901425"/>
          <a:ext cx="4190896" cy="693857"/>
        </p:xfrm>
        <a:graphic>
          <a:graphicData uri="http://schemas.openxmlformats.org/presentationml/2006/ole">
            <mc:AlternateContent xmlns:mc="http://schemas.openxmlformats.org/markup-compatibility/2006">
              <mc:Choice xmlns:v="urn:schemas-microsoft-com:vml" Requires="v">
                <p:oleObj spid="_x0000_s306655" name="公式" r:id="rId11" imgW="3135539" imgH="444307" progId="Equation.3">
                  <p:embed/>
                </p:oleObj>
              </mc:Choice>
              <mc:Fallback>
                <p:oleObj name="公式" r:id="rId11" imgW="3135539" imgH="444307" progId="Equation.3">
                  <p:embed/>
                  <p:pic>
                    <p:nvPicPr>
                      <p:cNvPr id="0" name="对象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555" y="5901425"/>
                        <a:ext cx="4190896" cy="693857"/>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28" name="矩形 27"/>
              <p:cNvSpPr/>
              <p:nvPr/>
            </p:nvSpPr>
            <p:spPr>
              <a:xfrm>
                <a:off x="5667241" y="5733255"/>
                <a:ext cx="2570832" cy="7355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1" i="1" smtClean="0">
                          <a:solidFill>
                            <a:srgbClr val="00B0F0"/>
                          </a:solidFill>
                          <a:latin typeface="Cambria Math"/>
                        </a:rPr>
                        <m:t>𝒍</m:t>
                      </m:r>
                      <m:r>
                        <a:rPr lang="en-US" altLang="zh-CN" b="1">
                          <a:solidFill>
                            <a:srgbClr val="FF0000"/>
                          </a:solidFill>
                          <a:latin typeface="Cambria Math"/>
                        </a:rPr>
                        <m:t>=</m:t>
                      </m:r>
                      <m:f>
                        <m:fPr>
                          <m:ctrlPr>
                            <a:rPr lang="zh-CN" altLang="zh-CN" i="1">
                              <a:solidFill>
                                <a:srgbClr val="FF0000"/>
                              </a:solidFill>
                              <a:latin typeface="Cambria Math"/>
                            </a:rPr>
                          </m:ctrlPr>
                        </m:fPr>
                        <m:num>
                          <m:r>
                            <a:rPr lang="en-US" altLang="zh-CN" b="1" i="1">
                              <a:solidFill>
                                <a:srgbClr val="FF0000"/>
                              </a:solidFill>
                              <a:latin typeface="Cambria Math"/>
                            </a:rPr>
                            <m:t>𝟏</m:t>
                          </m:r>
                        </m:num>
                        <m:den>
                          <m:r>
                            <a:rPr lang="en-US" altLang="zh-CN" b="1" i="1">
                              <a:solidFill>
                                <a:srgbClr val="FF0000"/>
                              </a:solidFill>
                              <a:latin typeface="Cambria Math"/>
                            </a:rPr>
                            <m:t>𝟐</m:t>
                          </m:r>
                        </m:den>
                      </m:f>
                      <m:r>
                        <a:rPr lang="en-US" altLang="zh-CN" b="1">
                          <a:solidFill>
                            <a:srgbClr val="FF0000"/>
                          </a:solidFill>
                          <a:latin typeface="Cambria Math"/>
                        </a:rPr>
                        <m:t>[</m:t>
                      </m:r>
                      <m:r>
                        <a:rPr lang="en-US" altLang="zh-CN" b="1" i="1">
                          <a:solidFill>
                            <a:srgbClr val="FF0000"/>
                          </a:solidFill>
                          <a:latin typeface="Cambria Math"/>
                        </a:rPr>
                        <m:t>𝐋</m:t>
                      </m:r>
                      <m:r>
                        <a:rPr lang="en-US" altLang="zh-CN" b="1" i="1">
                          <a:solidFill>
                            <a:srgbClr val="FF0000"/>
                          </a:solidFill>
                          <a:latin typeface="Cambria Math"/>
                        </a:rPr>
                        <m:t>−</m:t>
                      </m:r>
                      <m:func>
                        <m:funcPr>
                          <m:ctrlPr>
                            <a:rPr lang="zh-CN" altLang="zh-CN" i="1">
                              <a:solidFill>
                                <a:srgbClr val="FF0000"/>
                              </a:solidFill>
                              <a:latin typeface="Cambria Math"/>
                            </a:rPr>
                          </m:ctrlPr>
                        </m:funcPr>
                        <m:fName>
                          <m:r>
                            <m:rPr>
                              <m:sty m:val="p"/>
                            </m:rPr>
                            <a:rPr lang="el-GR" altLang="zh-CN" i="1" smtClean="0">
                              <a:solidFill>
                                <a:srgbClr val="FF0000"/>
                              </a:solidFill>
                              <a:latin typeface="Cambria Math"/>
                            </a:rPr>
                            <m:t>λ</m:t>
                          </m:r>
                          <m:r>
                            <a:rPr lang="en-US" altLang="zh-CN" b="1" i="1">
                              <a:solidFill>
                                <a:srgbClr val="FF0000"/>
                              </a:solidFill>
                              <a:latin typeface="Cambria Math"/>
                            </a:rPr>
                            <m:t>𝐥𝐧</m:t>
                          </m:r>
                        </m:fName>
                        <m:e>
                          <m:d>
                            <m:dPr>
                              <m:ctrlPr>
                                <a:rPr lang="zh-CN" altLang="zh-CN" i="1">
                                  <a:solidFill>
                                    <a:srgbClr val="FF0000"/>
                                  </a:solidFill>
                                  <a:latin typeface="Cambria Math"/>
                                </a:rPr>
                              </m:ctrlPr>
                            </m:dPr>
                            <m:e>
                              <m:f>
                                <m:fPr>
                                  <m:ctrlPr>
                                    <a:rPr lang="zh-CN" altLang="zh-CN" i="1">
                                      <a:solidFill>
                                        <a:srgbClr val="FF0000"/>
                                      </a:solidFill>
                                      <a:latin typeface="Cambria Math"/>
                                    </a:rPr>
                                  </m:ctrlPr>
                                </m:fPr>
                                <m:num>
                                  <m:r>
                                    <a:rPr lang="en-US" altLang="zh-CN" b="1" i="1" smtClean="0">
                                      <a:solidFill>
                                        <a:srgbClr val="00B0F0"/>
                                      </a:solidFill>
                                      <a:latin typeface="Cambria Math"/>
                                    </a:rPr>
                                    <m:t>𝑹</m:t>
                                  </m:r>
                                </m:num>
                                <m:den>
                                  <m:r>
                                    <a:rPr lang="en-US" altLang="zh-CN" b="1" i="1">
                                      <a:solidFill>
                                        <a:srgbClr val="FF0000"/>
                                      </a:solidFill>
                                      <a:latin typeface="Cambria Math"/>
                                    </a:rPr>
                                    <m:t>𝑨</m:t>
                                  </m:r>
                                </m:den>
                              </m:f>
                            </m:e>
                          </m:d>
                        </m:e>
                      </m:func>
                      <m:r>
                        <a:rPr lang="en-US" altLang="zh-CN" b="1" i="1">
                          <a:solidFill>
                            <a:srgbClr val="FF0000"/>
                          </a:solidFill>
                          <a:latin typeface="Cambria Math"/>
                        </a:rPr>
                        <m:t>]</m:t>
                      </m:r>
                    </m:oMath>
                  </m:oMathPara>
                </a14:m>
                <a:endParaRPr lang="zh-CN" altLang="en-US" dirty="0">
                  <a:solidFill>
                    <a:srgbClr val="FF0000"/>
                  </a:solidFill>
                </a:endParaRPr>
              </a:p>
            </p:txBody>
          </p:sp>
        </mc:Choice>
        <mc:Fallback xmlns="">
          <p:sp>
            <p:nvSpPr>
              <p:cNvPr id="28" name="矩形 27"/>
              <p:cNvSpPr>
                <a:spLocks noRot="1" noChangeAspect="1" noMove="1" noResize="1" noEditPoints="1" noAdjustHandles="1" noChangeArrowheads="1" noChangeShapeType="1" noTextEdit="1"/>
              </p:cNvSpPr>
              <p:nvPr/>
            </p:nvSpPr>
            <p:spPr>
              <a:xfrm>
                <a:off x="5667241" y="5733255"/>
                <a:ext cx="2570832" cy="735586"/>
              </a:xfrm>
              <a:prstGeom prst="rect">
                <a:avLst/>
              </a:prstGeom>
              <a:blipFill rotWithShape="1">
                <a:blip r:embed="rId13"/>
                <a:stretch>
                  <a:fillRect/>
                </a:stretch>
              </a:blipFill>
            </p:spPr>
            <p:txBody>
              <a:bodyPr/>
              <a:lstStyle/>
              <a:p>
                <a:r>
                  <a:rPr lang="zh-CN" altLang="en-US">
                    <a:noFill/>
                  </a:rPr>
                  <a:t> </a:t>
                </a:r>
              </a:p>
            </p:txBody>
          </p:sp>
        </mc:Fallback>
      </mc:AlternateContent>
      <p:sp>
        <p:nvSpPr>
          <p:cNvPr id="29" name="TextBox 28"/>
          <p:cNvSpPr txBox="1"/>
          <p:nvPr/>
        </p:nvSpPr>
        <p:spPr>
          <a:xfrm>
            <a:off x="5508105" y="4731874"/>
            <a:ext cx="2952329" cy="769441"/>
          </a:xfrm>
          <a:prstGeom prst="rect">
            <a:avLst/>
          </a:prstGeom>
          <a:noFill/>
        </p:spPr>
        <p:txBody>
          <a:bodyPr wrap="square" rtlCol="0">
            <a:spAutoFit/>
          </a:bodyPr>
          <a:lstStyle/>
          <a:p>
            <a:r>
              <a:rPr lang="zh-CN" altLang="en-US" dirty="0"/>
              <a:t>中子入射位置</a:t>
            </a:r>
            <a:r>
              <a:rPr lang="en-US" altLang="zh-CN" i="1" dirty="0">
                <a:latin typeface="Times New Roman" pitchFamily="18" charset="0"/>
                <a:cs typeface="Times New Roman" pitchFamily="18" charset="0"/>
              </a:rPr>
              <a:t>l</a:t>
            </a:r>
            <a:r>
              <a:rPr lang="zh-CN" altLang="en-US" dirty="0"/>
              <a:t>与两端信号比值</a:t>
            </a:r>
            <a:r>
              <a:rPr lang="en-US" altLang="zh-CN" dirty="0" smtClean="0">
                <a:latin typeface="Times New Roman" pitchFamily="18" charset="0"/>
                <a:cs typeface="Times New Roman" pitchFamily="18" charset="0"/>
              </a:rPr>
              <a:t>R</a:t>
            </a:r>
            <a:r>
              <a:rPr lang="zh-CN" altLang="en-US" dirty="0" smtClean="0">
                <a:latin typeface="Times New Roman" pitchFamily="18" charset="0"/>
                <a:cs typeface="Times New Roman" pitchFamily="18" charset="0"/>
              </a:rPr>
              <a:t>满足：</a:t>
            </a:r>
            <a:endParaRPr lang="zh-CN" altLang="en-US" dirty="0">
              <a:latin typeface="Times New Roman" pitchFamily="18" charset="0"/>
              <a:cs typeface="Times New Roman" pitchFamily="18" charset="0"/>
            </a:endParaRPr>
          </a:p>
        </p:txBody>
      </p:sp>
      <p:pic>
        <p:nvPicPr>
          <p:cNvPr id="22" name="Picture 10"/>
          <p:cNvPicPr>
            <a:picLocks noChangeAspect="1"/>
          </p:cNvPicPr>
          <p:nvPr/>
        </p:nvPicPr>
        <p:blipFill>
          <a:blip r:embed="rId14"/>
          <a:stretch>
            <a:fillRect/>
          </a:stretch>
        </p:blipFill>
        <p:spPr>
          <a:xfrm>
            <a:off x="6300192" y="116632"/>
            <a:ext cx="2764279" cy="620688"/>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5"/>
          <p:cNvSpPr txBox="1">
            <a:spLocks noChangeArrowheads="1"/>
          </p:cNvSpPr>
          <p:nvPr/>
        </p:nvSpPr>
        <p:spPr bwMode="auto">
          <a:xfrm>
            <a:off x="0" y="765177"/>
            <a:ext cx="9144000" cy="461665"/>
          </a:xfrm>
          <a:prstGeom prst="rect">
            <a:avLst/>
          </a:prstGeom>
          <a:solidFill>
            <a:schemeClr val="accent1"/>
          </a:solidFill>
          <a:ln w="9525" algn="ctr">
            <a:noFill/>
            <a:miter lim="800000"/>
            <a:headEnd/>
            <a:tailEnd/>
          </a:ln>
          <a:effectLst/>
        </p:spPr>
        <p:txBody>
          <a:bodyPr>
            <a:spAutoFit/>
          </a:bodyPr>
          <a:lstStyle/>
          <a:p>
            <a:pPr eaLnBrk="1" hangingPunct="1"/>
            <a:r>
              <a:rPr lang="en-US" altLang="zh-CN" dirty="0">
                <a:solidFill>
                  <a:schemeClr val="tx1"/>
                </a:solidFill>
              </a:rPr>
              <a:t> </a:t>
            </a:r>
            <a:r>
              <a:rPr lang="en-US" altLang="zh-CN" sz="2400" dirty="0" smtClean="0">
                <a:solidFill>
                  <a:schemeClr val="tx1"/>
                </a:solidFill>
              </a:rPr>
              <a:t>2.2</a:t>
            </a:r>
            <a:r>
              <a:rPr lang="zh-CN" altLang="en-US" sz="2400" dirty="0" smtClean="0">
                <a:solidFill>
                  <a:schemeClr val="tx1"/>
                </a:solidFill>
              </a:rPr>
              <a:t>管形探测器</a:t>
            </a:r>
            <a:r>
              <a:rPr lang="en-US" altLang="zh-CN" sz="2400" dirty="0" smtClean="0">
                <a:solidFill>
                  <a:schemeClr val="tx1"/>
                </a:solidFill>
              </a:rPr>
              <a:t>--- MC</a:t>
            </a:r>
            <a:r>
              <a:rPr lang="zh-CN" altLang="en-US" sz="2400" dirty="0" smtClean="0">
                <a:solidFill>
                  <a:schemeClr val="tx1"/>
                </a:solidFill>
              </a:rPr>
              <a:t>模型</a:t>
            </a:r>
            <a:endParaRPr lang="zh-CN" altLang="en-US" sz="2500" dirty="0">
              <a:solidFill>
                <a:schemeClr val="tx1"/>
              </a:solidFill>
              <a:ea typeface="楷体_GB2312" pitchFamily="49" charset="-122"/>
            </a:endParaRPr>
          </a:p>
        </p:txBody>
      </p:sp>
      <p:sp>
        <p:nvSpPr>
          <p:cNvPr id="6" name="矩形 5"/>
          <p:cNvSpPr/>
          <p:nvPr/>
        </p:nvSpPr>
        <p:spPr>
          <a:xfrm>
            <a:off x="251520" y="1340768"/>
            <a:ext cx="2170787" cy="534377"/>
          </a:xfrm>
          <a:prstGeom prst="rect">
            <a:avLst/>
          </a:prstGeom>
        </p:spPr>
        <p:txBody>
          <a:bodyPr wrap="none">
            <a:spAutoFit/>
          </a:bodyPr>
          <a:lstStyle/>
          <a:p>
            <a:pPr eaLnBrk="0" fontAlgn="base" hangingPunct="0">
              <a:lnSpc>
                <a:spcPct val="150000"/>
              </a:lnSpc>
              <a:spcBef>
                <a:spcPct val="0"/>
              </a:spcBef>
              <a:spcAft>
                <a:spcPct val="0"/>
              </a:spcAft>
            </a:pPr>
            <a:r>
              <a:rPr lang="zh-CN" altLang="en-US" sz="2200" b="1" dirty="0" smtClean="0">
                <a:solidFill>
                  <a:prstClr val="black"/>
                </a:solidFill>
                <a:latin typeface="Arial" panose="020B0604020202020204" pitchFamily="34" charset="0"/>
              </a:rPr>
              <a:t>中子转换效率：</a:t>
            </a:r>
            <a:endParaRPr lang="en-US" altLang="zh-CN" sz="2200" b="1" dirty="0">
              <a:solidFill>
                <a:prstClr val="black"/>
              </a:solidFill>
              <a:latin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62" y="1875145"/>
            <a:ext cx="2622042" cy="2160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825" y="1873359"/>
            <a:ext cx="2541303" cy="2160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图片 8" descr="90,0"/>
          <p:cNvPicPr>
            <a:picLocks noChangeAspect="1"/>
          </p:cNvPicPr>
          <p:nvPr/>
        </p:nvPicPr>
        <p:blipFill>
          <a:blip r:embed="rId4"/>
          <a:stretch>
            <a:fillRect/>
          </a:stretch>
        </p:blipFill>
        <p:spPr>
          <a:xfrm>
            <a:off x="5757714" y="1873359"/>
            <a:ext cx="2592661" cy="2160240"/>
          </a:xfrm>
          <a:prstGeom prst="rect">
            <a:avLst/>
          </a:prstGeom>
          <a:ln>
            <a:solidFill>
              <a:schemeClr val="tx1"/>
            </a:solidFill>
          </a:ln>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177" y="4243671"/>
            <a:ext cx="2735115" cy="20809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5818483" y="1354489"/>
            <a:ext cx="2808312" cy="553998"/>
          </a:xfrm>
          <a:prstGeom prst="rect">
            <a:avLst/>
          </a:prstGeom>
          <a:noFill/>
        </p:spPr>
        <p:txBody>
          <a:bodyPr wrap="square">
            <a:spAutoFit/>
          </a:bodyPr>
          <a:lstStyle/>
          <a:p>
            <a:pPr>
              <a:lnSpc>
                <a:spcPct val="150000"/>
              </a:lnSpc>
            </a:pPr>
            <a:r>
              <a:rPr lang="zh-CN" altLang="en-US" sz="2000" dirty="0" smtClean="0">
                <a:solidFill>
                  <a:srgbClr val="FF0000"/>
                </a:solidFill>
                <a:latin typeface="华文楷体" panose="02010600040101010101" pitchFamily="2" charset="-122"/>
                <a:ea typeface="华文楷体" panose="02010600040101010101" pitchFamily="2" charset="-122"/>
                <a:sym typeface="Wingdings 2" panose="05020102010507070707" charset="0"/>
              </a:rPr>
              <a:t>源</a:t>
            </a:r>
            <a:r>
              <a:rPr lang="zh-CN" altLang="en-US" sz="2000" dirty="0">
                <a:solidFill>
                  <a:srgbClr val="FF0000"/>
                </a:solidFill>
                <a:latin typeface="华文楷体" panose="02010600040101010101" pitchFamily="2" charset="-122"/>
                <a:ea typeface="华文楷体" panose="02010600040101010101" pitchFamily="2" charset="-122"/>
              </a:rPr>
              <a:t>尺寸：</a:t>
            </a:r>
            <a:r>
              <a:rPr lang="en-US" altLang="zh-CN" sz="2000" dirty="0">
                <a:solidFill>
                  <a:srgbClr val="FF0000"/>
                </a:solidFill>
                <a:latin typeface="Times New Roman" pitchFamily="18" charset="0"/>
                <a:cs typeface="Times New Roman" pitchFamily="18" charset="0"/>
              </a:rPr>
              <a:t> 0.1*33.2mm</a:t>
            </a:r>
            <a:endParaRPr lang="zh-CN" altLang="en-US" sz="2000" dirty="0">
              <a:solidFill>
                <a:srgbClr val="FF0000"/>
              </a:solidFill>
              <a:latin typeface="华文楷体" panose="02010600040101010101" pitchFamily="2" charset="-122"/>
              <a:ea typeface="华文楷体" panose="02010600040101010101" pitchFamily="2" charset="-122"/>
            </a:endParaRPr>
          </a:p>
        </p:txBody>
      </p:sp>
      <p:sp>
        <p:nvSpPr>
          <p:cNvPr id="15" name="矩形 14"/>
          <p:cNvSpPr/>
          <p:nvPr/>
        </p:nvSpPr>
        <p:spPr>
          <a:xfrm>
            <a:off x="563945" y="6371847"/>
            <a:ext cx="2507418" cy="400110"/>
          </a:xfrm>
          <a:prstGeom prst="rect">
            <a:avLst/>
          </a:prstGeom>
        </p:spPr>
        <p:txBody>
          <a:bodyPr wrap="none">
            <a:spAutoFit/>
          </a:bodyPr>
          <a:lstStyle/>
          <a:p>
            <a:r>
              <a:rPr lang="zh-CN" altLang="en-US" sz="2000" dirty="0" smtClean="0">
                <a:solidFill>
                  <a:srgbClr val="FF0000"/>
                </a:solidFill>
                <a:latin typeface="楷体" pitchFamily="49" charset="-122"/>
                <a:ea typeface="楷体" pitchFamily="49" charset="-122"/>
              </a:rPr>
              <a:t>不同半径</a:t>
            </a:r>
            <a:r>
              <a:rPr lang="zh-CN" altLang="en-US" sz="2000" dirty="0">
                <a:solidFill>
                  <a:srgbClr val="FF0000"/>
                </a:solidFill>
                <a:latin typeface="楷体" pitchFamily="49" charset="-122"/>
                <a:ea typeface="楷体" pitchFamily="49" charset="-122"/>
              </a:rPr>
              <a:t>、不同厚度</a:t>
            </a:r>
          </a:p>
        </p:txBody>
      </p:sp>
      <p:sp>
        <p:nvSpPr>
          <p:cNvPr id="16" name="矩形 15"/>
          <p:cNvSpPr/>
          <p:nvPr/>
        </p:nvSpPr>
        <p:spPr>
          <a:xfrm>
            <a:off x="3262651" y="6407391"/>
            <a:ext cx="2472152" cy="400110"/>
          </a:xfrm>
          <a:prstGeom prst="rect">
            <a:avLst/>
          </a:prstGeom>
        </p:spPr>
        <p:txBody>
          <a:bodyPr wrap="none">
            <a:spAutoFit/>
          </a:bodyPr>
          <a:lstStyle/>
          <a:p>
            <a:r>
              <a:rPr lang="zh-CN" altLang="en-US" sz="2000" dirty="0" smtClean="0">
                <a:solidFill>
                  <a:srgbClr val="FF0000"/>
                </a:solidFill>
                <a:latin typeface="Times New Roman" pitchFamily="18" charset="0"/>
                <a:ea typeface="楷体" pitchFamily="49" charset="-122"/>
                <a:cs typeface="Times New Roman" pitchFamily="18" charset="0"/>
              </a:rPr>
              <a:t>厚度</a:t>
            </a:r>
            <a:r>
              <a:rPr lang="en-US" altLang="zh-CN" sz="2000" dirty="0" smtClean="0">
                <a:solidFill>
                  <a:srgbClr val="FF0000"/>
                </a:solidFill>
                <a:latin typeface="Times New Roman" pitchFamily="18" charset="0"/>
                <a:ea typeface="楷体" pitchFamily="49" charset="-122"/>
                <a:cs typeface="Times New Roman" pitchFamily="18" charset="0"/>
              </a:rPr>
              <a:t>0.3mm </a:t>
            </a:r>
            <a:r>
              <a:rPr lang="zh-CN" altLang="en-US" sz="2000" dirty="0" smtClean="0">
                <a:solidFill>
                  <a:srgbClr val="FF0000"/>
                </a:solidFill>
                <a:latin typeface="Times New Roman" pitchFamily="18" charset="0"/>
                <a:ea typeface="楷体" pitchFamily="49" charset="-122"/>
                <a:cs typeface="Times New Roman" pitchFamily="18" charset="0"/>
              </a:rPr>
              <a:t>，</a:t>
            </a:r>
            <a:r>
              <a:rPr lang="en-US" altLang="zh-CN" sz="2000" dirty="0" smtClean="0">
                <a:solidFill>
                  <a:srgbClr val="FF0000"/>
                </a:solidFill>
                <a:latin typeface="Times New Roman" pitchFamily="18" charset="0"/>
                <a:ea typeface="楷体" pitchFamily="49" charset="-122"/>
                <a:cs typeface="Times New Roman" pitchFamily="18" charset="0"/>
              </a:rPr>
              <a:t>R</a:t>
            </a:r>
            <a:r>
              <a:rPr lang="zh-CN" altLang="en-US" sz="2000" dirty="0" smtClean="0">
                <a:solidFill>
                  <a:srgbClr val="FF0000"/>
                </a:solidFill>
                <a:latin typeface="Times New Roman" pitchFamily="18" charset="0"/>
                <a:ea typeface="楷体" pitchFamily="49" charset="-122"/>
                <a:cs typeface="Times New Roman" pitchFamily="18" charset="0"/>
              </a:rPr>
              <a:t>影响</a:t>
            </a:r>
            <a:endParaRPr lang="zh-CN" altLang="en-US" sz="2000" dirty="0">
              <a:solidFill>
                <a:srgbClr val="FF0000"/>
              </a:solidFill>
              <a:latin typeface="Times New Roman" pitchFamily="18" charset="0"/>
              <a:ea typeface="楷体" pitchFamily="49" charset="-122"/>
              <a:cs typeface="Times New Roman" pitchFamily="18" charset="0"/>
            </a:endParaRPr>
          </a:p>
        </p:txBody>
      </p:sp>
      <p:sp>
        <p:nvSpPr>
          <p:cNvPr id="17" name="矩形 16"/>
          <p:cNvSpPr/>
          <p:nvPr/>
        </p:nvSpPr>
        <p:spPr>
          <a:xfrm>
            <a:off x="6243597" y="6415057"/>
            <a:ext cx="2295821" cy="400110"/>
          </a:xfrm>
          <a:prstGeom prst="rect">
            <a:avLst/>
          </a:prstGeom>
        </p:spPr>
        <p:txBody>
          <a:bodyPr wrap="none">
            <a:spAutoFit/>
          </a:bodyPr>
          <a:lstStyle/>
          <a:p>
            <a:r>
              <a:rPr lang="en-US" altLang="zh-CN" sz="2000" dirty="0" smtClean="0">
                <a:solidFill>
                  <a:srgbClr val="FF0000"/>
                </a:solidFill>
                <a:latin typeface="Times New Roman" pitchFamily="18" charset="0"/>
                <a:ea typeface="楷体" pitchFamily="49" charset="-122"/>
                <a:cs typeface="Times New Roman" pitchFamily="18" charset="0"/>
              </a:rPr>
              <a:t>R=15mm </a:t>
            </a:r>
            <a:r>
              <a:rPr lang="zh-CN" altLang="en-US" sz="2000" dirty="0" smtClean="0">
                <a:solidFill>
                  <a:srgbClr val="FF0000"/>
                </a:solidFill>
                <a:latin typeface="Times New Roman" pitchFamily="18" charset="0"/>
                <a:ea typeface="楷体" pitchFamily="49" charset="-122"/>
                <a:cs typeface="Times New Roman" pitchFamily="18" charset="0"/>
              </a:rPr>
              <a:t>厚度影响</a:t>
            </a:r>
            <a:endParaRPr lang="zh-CN" altLang="en-US" sz="2000" dirty="0">
              <a:solidFill>
                <a:srgbClr val="FF0000"/>
              </a:solidFill>
              <a:latin typeface="Times New Roman" pitchFamily="18" charset="0"/>
              <a:ea typeface="楷体" pitchFamily="49" charset="-122"/>
              <a:cs typeface="Times New Roman" pitchFamily="18" charset="0"/>
            </a:endParaRPr>
          </a:p>
        </p:txBody>
      </p:sp>
      <p:pic>
        <p:nvPicPr>
          <p:cNvPr id="3041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023" y="4145909"/>
            <a:ext cx="288607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67944" y="5445224"/>
            <a:ext cx="684076" cy="307777"/>
          </a:xfrm>
          <a:prstGeom prst="rect">
            <a:avLst/>
          </a:prstGeom>
          <a:noFill/>
        </p:spPr>
        <p:txBody>
          <a:bodyPr wrap="square" rtlCol="0">
            <a:spAutoFit/>
          </a:bodyPr>
          <a:lstStyle/>
          <a:p>
            <a:r>
              <a:rPr lang="en-US" altLang="zh-CN" sz="1400" dirty="0" smtClean="0">
                <a:solidFill>
                  <a:schemeClr val="tx1"/>
                </a:solidFill>
              </a:rPr>
              <a:t>R=10</a:t>
            </a:r>
            <a:endParaRPr lang="zh-CN" altLang="en-US" sz="1400" dirty="0">
              <a:solidFill>
                <a:schemeClr val="tx1"/>
              </a:solidFill>
            </a:endParaRPr>
          </a:p>
        </p:txBody>
      </p:sp>
      <p:sp>
        <p:nvSpPr>
          <p:cNvPr id="18" name="TextBox 17"/>
          <p:cNvSpPr txBox="1"/>
          <p:nvPr/>
        </p:nvSpPr>
        <p:spPr>
          <a:xfrm>
            <a:off x="4520333" y="5127306"/>
            <a:ext cx="684076" cy="307777"/>
          </a:xfrm>
          <a:prstGeom prst="rect">
            <a:avLst/>
          </a:prstGeom>
          <a:noFill/>
        </p:spPr>
        <p:txBody>
          <a:bodyPr wrap="square" rtlCol="0">
            <a:spAutoFit/>
          </a:bodyPr>
          <a:lstStyle/>
          <a:p>
            <a:r>
              <a:rPr lang="en-US" altLang="zh-CN" sz="1400" dirty="0" smtClean="0">
                <a:solidFill>
                  <a:schemeClr val="tx1"/>
                </a:solidFill>
              </a:rPr>
              <a:t>R=15</a:t>
            </a:r>
            <a:endParaRPr lang="zh-CN" altLang="en-US" sz="1400" dirty="0">
              <a:solidFill>
                <a:schemeClr val="tx1"/>
              </a:solidFill>
            </a:endParaRPr>
          </a:p>
        </p:txBody>
      </p:sp>
      <p:sp>
        <p:nvSpPr>
          <p:cNvPr id="19" name="TextBox 18"/>
          <p:cNvSpPr txBox="1"/>
          <p:nvPr/>
        </p:nvSpPr>
        <p:spPr>
          <a:xfrm>
            <a:off x="4904420" y="5445224"/>
            <a:ext cx="684076" cy="307777"/>
          </a:xfrm>
          <a:prstGeom prst="rect">
            <a:avLst/>
          </a:prstGeom>
          <a:noFill/>
        </p:spPr>
        <p:txBody>
          <a:bodyPr wrap="square" rtlCol="0">
            <a:spAutoFit/>
          </a:bodyPr>
          <a:lstStyle/>
          <a:p>
            <a:r>
              <a:rPr lang="en-US" altLang="zh-CN" sz="1400" dirty="0" smtClean="0">
                <a:solidFill>
                  <a:schemeClr val="tx1"/>
                </a:solidFill>
              </a:rPr>
              <a:t>R=20</a:t>
            </a:r>
            <a:endParaRPr lang="zh-CN" altLang="en-US" sz="1400" dirty="0">
              <a:solidFill>
                <a:schemeClr val="tx1"/>
              </a:solidFill>
            </a:endParaRPr>
          </a:p>
        </p:txBody>
      </p:sp>
      <p:sp>
        <p:nvSpPr>
          <p:cNvPr id="20" name="TextBox 19"/>
          <p:cNvSpPr txBox="1"/>
          <p:nvPr/>
        </p:nvSpPr>
        <p:spPr>
          <a:xfrm>
            <a:off x="6049523" y="4957813"/>
            <a:ext cx="684076" cy="307777"/>
          </a:xfrm>
          <a:prstGeom prst="rect">
            <a:avLst/>
          </a:prstGeom>
          <a:noFill/>
        </p:spPr>
        <p:txBody>
          <a:bodyPr wrap="square" rtlCol="0">
            <a:spAutoFit/>
          </a:bodyPr>
          <a:lstStyle/>
          <a:p>
            <a:r>
              <a:rPr lang="en-US" altLang="zh-CN" sz="1400" dirty="0" smtClean="0">
                <a:solidFill>
                  <a:schemeClr val="tx1"/>
                </a:solidFill>
              </a:rPr>
              <a:t>t=0.2</a:t>
            </a:r>
            <a:endParaRPr lang="zh-CN" altLang="en-US" sz="1400" dirty="0">
              <a:solidFill>
                <a:schemeClr val="tx1"/>
              </a:solidFill>
            </a:endParaRPr>
          </a:p>
        </p:txBody>
      </p:sp>
      <p:sp>
        <p:nvSpPr>
          <p:cNvPr id="21" name="TextBox 20"/>
          <p:cNvSpPr txBox="1"/>
          <p:nvPr/>
        </p:nvSpPr>
        <p:spPr>
          <a:xfrm>
            <a:off x="6720022" y="4978682"/>
            <a:ext cx="684076" cy="307777"/>
          </a:xfrm>
          <a:prstGeom prst="rect">
            <a:avLst/>
          </a:prstGeom>
          <a:noFill/>
        </p:spPr>
        <p:txBody>
          <a:bodyPr wrap="square" rtlCol="0">
            <a:spAutoFit/>
          </a:bodyPr>
          <a:lstStyle/>
          <a:p>
            <a:r>
              <a:rPr lang="en-US" altLang="zh-CN" sz="1400" dirty="0" smtClean="0">
                <a:solidFill>
                  <a:schemeClr val="tx1"/>
                </a:solidFill>
              </a:rPr>
              <a:t>t=0.3</a:t>
            </a:r>
            <a:endParaRPr lang="zh-CN" altLang="en-US" sz="1400" dirty="0">
              <a:solidFill>
                <a:schemeClr val="tx1"/>
              </a:solidFill>
            </a:endParaRPr>
          </a:p>
        </p:txBody>
      </p:sp>
      <p:cxnSp>
        <p:nvCxnSpPr>
          <p:cNvPr id="4" name="直接箭头连接符 3"/>
          <p:cNvCxnSpPr>
            <a:stCxn id="21" idx="0"/>
          </p:cNvCxnSpPr>
          <p:nvPr/>
        </p:nvCxnSpPr>
        <p:spPr bwMode="auto">
          <a:xfrm flipH="1" flipV="1">
            <a:off x="6733599" y="4653136"/>
            <a:ext cx="328461" cy="325546"/>
          </a:xfrm>
          <a:prstGeom prst="straightConnector1">
            <a:avLst/>
          </a:prstGeom>
          <a:solidFill>
            <a:srgbClr val="FFFF00"/>
          </a:solidFill>
          <a:ln w="9525" cap="flat" cmpd="sng" algn="ctr">
            <a:solidFill>
              <a:srgbClr val="FF0000"/>
            </a:solidFill>
            <a:prstDash val="solid"/>
            <a:round/>
            <a:headEnd type="none" w="med" len="med"/>
            <a:tailEnd type="arrow"/>
          </a:ln>
          <a:effectLst/>
        </p:spPr>
      </p:cxnSp>
      <p:sp>
        <p:nvSpPr>
          <p:cNvPr id="22" name="TextBox 21"/>
          <p:cNvSpPr txBox="1"/>
          <p:nvPr/>
        </p:nvSpPr>
        <p:spPr>
          <a:xfrm>
            <a:off x="7404098" y="4998466"/>
            <a:ext cx="684076" cy="307777"/>
          </a:xfrm>
          <a:prstGeom prst="rect">
            <a:avLst/>
          </a:prstGeom>
          <a:noFill/>
        </p:spPr>
        <p:txBody>
          <a:bodyPr wrap="square" rtlCol="0">
            <a:spAutoFit/>
          </a:bodyPr>
          <a:lstStyle/>
          <a:p>
            <a:r>
              <a:rPr lang="en-US" altLang="zh-CN" sz="1400" dirty="0" smtClean="0">
                <a:solidFill>
                  <a:schemeClr val="tx1"/>
                </a:solidFill>
              </a:rPr>
              <a:t>t=0.4</a:t>
            </a:r>
            <a:endParaRPr lang="zh-CN" altLang="en-US" sz="1400" dirty="0">
              <a:solidFill>
                <a:schemeClr val="tx1"/>
              </a:solidFill>
            </a:endParaRPr>
          </a:p>
        </p:txBody>
      </p:sp>
      <p:cxnSp>
        <p:nvCxnSpPr>
          <p:cNvPr id="23" name="直接箭头连接符 22"/>
          <p:cNvCxnSpPr/>
          <p:nvPr/>
        </p:nvCxnSpPr>
        <p:spPr bwMode="auto">
          <a:xfrm flipH="1" flipV="1">
            <a:off x="7075638" y="4494786"/>
            <a:ext cx="520698" cy="503680"/>
          </a:xfrm>
          <a:prstGeom prst="straightConnector1">
            <a:avLst/>
          </a:prstGeom>
          <a:solidFill>
            <a:srgbClr val="FFFF00"/>
          </a:solidFill>
          <a:ln w="9525" cap="flat" cmpd="sng" algn="ctr">
            <a:solidFill>
              <a:schemeClr val="accent2"/>
            </a:solidFill>
            <a:prstDash val="solid"/>
            <a:round/>
            <a:headEnd type="none" w="med" len="med"/>
            <a:tailEnd type="arrow"/>
          </a:ln>
          <a:effectLst/>
        </p:spPr>
      </p:cxnSp>
      <p:cxnSp>
        <p:nvCxnSpPr>
          <p:cNvPr id="24" name="直接箭头连接符 23"/>
          <p:cNvCxnSpPr>
            <a:stCxn id="20" idx="0"/>
          </p:cNvCxnSpPr>
          <p:nvPr/>
        </p:nvCxnSpPr>
        <p:spPr bwMode="auto">
          <a:xfrm flipH="1" flipV="1">
            <a:off x="6227331" y="4770279"/>
            <a:ext cx="164230" cy="187534"/>
          </a:xfrm>
          <a:prstGeom prst="straightConnector1">
            <a:avLst/>
          </a:prstGeom>
          <a:solidFill>
            <a:srgbClr val="FFFF00"/>
          </a:solidFill>
          <a:ln w="9525" cap="flat" cmpd="sng" algn="ctr">
            <a:solidFill>
              <a:schemeClr val="tx1"/>
            </a:solidFill>
            <a:prstDash val="solid"/>
            <a:round/>
            <a:headEnd type="none" w="med" len="med"/>
            <a:tailEnd type="arrow"/>
          </a:ln>
          <a:effectLst/>
        </p:spPr>
      </p:cxnSp>
      <p:grpSp>
        <p:nvGrpSpPr>
          <p:cNvPr id="26" name="组合 25"/>
          <p:cNvGrpSpPr/>
          <p:nvPr/>
        </p:nvGrpSpPr>
        <p:grpSpPr>
          <a:xfrm>
            <a:off x="3056935" y="4243671"/>
            <a:ext cx="2528966" cy="2075049"/>
            <a:chOff x="3056935" y="4243671"/>
            <a:chExt cx="2528966" cy="2075049"/>
          </a:xfrm>
        </p:grpSpPr>
        <p:pic>
          <p:nvPicPr>
            <p:cNvPr id="12" name="对象 4"/>
            <p:cNvPicPr>
              <a:picLocks noChangeAspect="1" noChangeArrowheads="1"/>
            </p:cNvPicPr>
            <p:nvPr/>
          </p:nvPicPr>
          <p:blipFill>
            <a:blip r:embed="rId7" cstate="print">
              <a:extLst>
                <a:ext uri="{28A0092B-C50C-407E-A947-70E740481C1C}">
                  <a14:useLocalDpi xmlns:a14="http://schemas.microsoft.com/office/drawing/2010/main" val="0"/>
                </a:ext>
              </a:extLst>
            </a:blip>
            <a:srcRect l="8855" t="3902" r="11766" b="6409"/>
            <a:stretch>
              <a:fillRect/>
            </a:stretch>
          </p:blipFill>
          <p:spPr bwMode="auto">
            <a:xfrm>
              <a:off x="3056935" y="4243671"/>
              <a:ext cx="2528966" cy="2075049"/>
            </a:xfrm>
            <a:prstGeom prst="rect">
              <a:avLst/>
            </a:prstGeom>
            <a:solidFill>
              <a:schemeClr val="bg1"/>
            </a:solidFill>
            <a:ln>
              <a:solidFill>
                <a:schemeClr val="tx1"/>
              </a:solidFill>
            </a:ln>
            <a:extLst/>
          </p:spPr>
        </p:pic>
        <p:sp>
          <p:nvSpPr>
            <p:cNvPr id="25" name="TextBox 24"/>
            <p:cNvSpPr txBox="1"/>
            <p:nvPr/>
          </p:nvSpPr>
          <p:spPr>
            <a:xfrm>
              <a:off x="3597848" y="4437112"/>
              <a:ext cx="235048" cy="323165"/>
            </a:xfrm>
            <a:prstGeom prst="rect">
              <a:avLst/>
            </a:prstGeom>
            <a:solidFill>
              <a:schemeClr val="bg1"/>
            </a:solidFill>
          </p:spPr>
          <p:txBody>
            <a:bodyPr wrap="square" lIns="0" tIns="0" rIns="0" bIns="0" rtlCol="0">
              <a:spAutoFit/>
            </a:bodyPr>
            <a:lstStyle/>
            <a:p>
              <a:r>
                <a:rPr lang="en-US" altLang="zh-CN" sz="700" b="0" dirty="0" smtClean="0">
                  <a:solidFill>
                    <a:schemeClr val="tx1"/>
                  </a:solidFill>
                  <a:latin typeface="Times New Roman" pitchFamily="18" charset="0"/>
                  <a:cs typeface="Times New Roman" pitchFamily="18" charset="0"/>
                </a:rPr>
                <a:t>10mm</a:t>
              </a:r>
            </a:p>
            <a:p>
              <a:r>
                <a:rPr lang="en-US" altLang="zh-CN" sz="700" b="0" dirty="0" smtClean="0">
                  <a:solidFill>
                    <a:schemeClr val="tx1"/>
                  </a:solidFill>
                  <a:latin typeface="Times New Roman" pitchFamily="18" charset="0"/>
                  <a:cs typeface="Times New Roman" pitchFamily="18" charset="0"/>
                </a:rPr>
                <a:t>15mm</a:t>
              </a:r>
            </a:p>
            <a:p>
              <a:r>
                <a:rPr lang="en-US" altLang="zh-CN" sz="700" b="0" dirty="0" smtClean="0">
                  <a:solidFill>
                    <a:schemeClr val="tx1"/>
                  </a:solidFill>
                  <a:latin typeface="Times New Roman" pitchFamily="18" charset="0"/>
                  <a:cs typeface="Times New Roman" pitchFamily="18" charset="0"/>
                </a:rPr>
                <a:t>20mm</a:t>
              </a:r>
              <a:endParaRPr lang="zh-CN" altLang="en-US" sz="700" b="0" dirty="0">
                <a:solidFill>
                  <a:schemeClr val="tx1"/>
                </a:solidFill>
                <a:latin typeface="Times New Roman" pitchFamily="18" charset="0"/>
                <a:cs typeface="Times New Roman" pitchFamily="18" charset="0"/>
              </a:endParaRPr>
            </a:p>
          </p:txBody>
        </p:sp>
      </p:grpSp>
      <p:pic>
        <p:nvPicPr>
          <p:cNvPr id="27" name="Picture 10"/>
          <p:cNvPicPr>
            <a:picLocks noChangeAspect="1"/>
          </p:cNvPicPr>
          <p:nvPr/>
        </p:nvPicPr>
        <p:blipFill>
          <a:blip r:embed="rId8"/>
          <a:stretch>
            <a:fillRect/>
          </a:stretch>
        </p:blipFill>
        <p:spPr>
          <a:xfrm>
            <a:off x="6300192" y="116632"/>
            <a:ext cx="2764279" cy="620688"/>
          </a:xfrm>
          <a:prstGeom prst="rect">
            <a:avLst/>
          </a:prstGeom>
          <a:noFill/>
          <a:ln w="9525">
            <a:noFill/>
          </a:ln>
        </p:spPr>
      </p:pic>
      <p:sp>
        <p:nvSpPr>
          <p:cNvPr id="28" name="TextBox 27"/>
          <p:cNvSpPr txBox="1"/>
          <p:nvPr/>
        </p:nvSpPr>
        <p:spPr>
          <a:xfrm>
            <a:off x="4842930" y="5459104"/>
            <a:ext cx="684076" cy="307777"/>
          </a:xfrm>
          <a:prstGeom prst="rect">
            <a:avLst/>
          </a:prstGeom>
          <a:noFill/>
        </p:spPr>
        <p:txBody>
          <a:bodyPr wrap="square" rtlCol="0">
            <a:spAutoFit/>
          </a:bodyPr>
          <a:lstStyle/>
          <a:p>
            <a:r>
              <a:rPr lang="en-US" altLang="zh-CN" sz="1400" dirty="0" smtClean="0">
                <a:solidFill>
                  <a:schemeClr val="tx1"/>
                </a:solidFill>
              </a:rPr>
              <a:t>R=20</a:t>
            </a:r>
            <a:endParaRPr lang="zh-CN" altLang="en-US" sz="1400" dirty="0">
              <a:solidFill>
                <a:schemeClr val="tx1"/>
              </a:solidFill>
            </a:endParaRPr>
          </a:p>
        </p:txBody>
      </p:sp>
      <p:sp>
        <p:nvSpPr>
          <p:cNvPr id="29" name="TextBox 28"/>
          <p:cNvSpPr txBox="1"/>
          <p:nvPr/>
        </p:nvSpPr>
        <p:spPr>
          <a:xfrm>
            <a:off x="4409982" y="5228758"/>
            <a:ext cx="684076" cy="307777"/>
          </a:xfrm>
          <a:prstGeom prst="rect">
            <a:avLst/>
          </a:prstGeom>
          <a:noFill/>
        </p:spPr>
        <p:txBody>
          <a:bodyPr wrap="square" rtlCol="0">
            <a:spAutoFit/>
          </a:bodyPr>
          <a:lstStyle/>
          <a:p>
            <a:r>
              <a:rPr lang="en-US" altLang="zh-CN" sz="1400" dirty="0" smtClean="0">
                <a:solidFill>
                  <a:schemeClr val="tx1"/>
                </a:solidFill>
              </a:rPr>
              <a:t>R=15</a:t>
            </a:r>
            <a:endParaRPr lang="zh-CN" altLang="en-US" sz="1400" dirty="0">
              <a:solidFill>
                <a:schemeClr val="tx1"/>
              </a:solidFill>
            </a:endParaRPr>
          </a:p>
        </p:txBody>
      </p:sp>
      <p:sp>
        <p:nvSpPr>
          <p:cNvPr id="30" name="TextBox 29"/>
          <p:cNvSpPr txBox="1"/>
          <p:nvPr/>
        </p:nvSpPr>
        <p:spPr>
          <a:xfrm>
            <a:off x="3715372" y="5193987"/>
            <a:ext cx="684076" cy="307777"/>
          </a:xfrm>
          <a:prstGeom prst="rect">
            <a:avLst/>
          </a:prstGeom>
          <a:noFill/>
        </p:spPr>
        <p:txBody>
          <a:bodyPr wrap="square" rtlCol="0">
            <a:spAutoFit/>
          </a:bodyPr>
          <a:lstStyle/>
          <a:p>
            <a:r>
              <a:rPr lang="en-US" altLang="zh-CN" sz="1400" dirty="0" smtClean="0">
                <a:solidFill>
                  <a:schemeClr val="tx1"/>
                </a:solidFill>
              </a:rPr>
              <a:t>R=10</a:t>
            </a:r>
            <a:endParaRPr lang="zh-CN" altLang="en-US" sz="1400" dirty="0">
              <a:solidFill>
                <a:schemeClr val="tx1"/>
              </a:solidFill>
            </a:endParaRPr>
          </a:p>
        </p:txBody>
      </p:sp>
    </p:spTree>
    <p:extLst>
      <p:ext uri="{BB962C8B-B14F-4D97-AF65-F5344CB8AC3E}">
        <p14:creationId xmlns:p14="http://schemas.microsoft.com/office/powerpoint/2010/main" val="367412954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25354" y="815771"/>
            <a:ext cx="9144000" cy="461665"/>
          </a:xfrm>
          <a:prstGeom prst="rect">
            <a:avLst/>
          </a:prstGeom>
          <a:solidFill>
            <a:schemeClr val="accent1"/>
          </a:solidFill>
          <a:ln w="9525" algn="ctr">
            <a:noFill/>
            <a:miter lim="800000"/>
            <a:headEnd/>
            <a:tailEnd/>
          </a:ln>
          <a:effectLst/>
        </p:spPr>
        <p:txBody>
          <a:bodyPr>
            <a:spAutoFit/>
          </a:bodyPr>
          <a:lstStyle/>
          <a:p>
            <a:pPr eaLnBrk="1" hangingPunct="1"/>
            <a:r>
              <a:rPr lang="en-US" altLang="zh-CN" dirty="0">
                <a:solidFill>
                  <a:schemeClr val="tx1"/>
                </a:solidFill>
              </a:rPr>
              <a:t> </a:t>
            </a:r>
            <a:r>
              <a:rPr lang="en-US" altLang="zh-CN" sz="2400" dirty="0">
                <a:solidFill>
                  <a:schemeClr val="tx1"/>
                </a:solidFill>
              </a:rPr>
              <a:t> 2.3</a:t>
            </a:r>
            <a:r>
              <a:rPr lang="zh-CN" altLang="en-US" sz="2400" dirty="0">
                <a:solidFill>
                  <a:schemeClr val="tx1"/>
                </a:solidFill>
              </a:rPr>
              <a:t>器件性能测试</a:t>
            </a:r>
            <a:r>
              <a:rPr lang="en-US" altLang="zh-CN" sz="2400" dirty="0" smtClean="0">
                <a:solidFill>
                  <a:schemeClr val="tx1"/>
                </a:solidFill>
              </a:rPr>
              <a:t>---</a:t>
            </a:r>
            <a:r>
              <a:rPr lang="zh-CN" altLang="en-US" sz="2400" dirty="0" smtClean="0">
                <a:solidFill>
                  <a:schemeClr val="tx1"/>
                </a:solidFill>
              </a:rPr>
              <a:t>闪烁屏</a:t>
            </a:r>
            <a:endParaRPr lang="zh-CN" altLang="en-US" sz="2500" dirty="0">
              <a:solidFill>
                <a:schemeClr val="tx1"/>
              </a:solidFill>
              <a:ea typeface="楷体_GB2312" pitchFamily="49" charset="-122"/>
            </a:endParaRPr>
          </a:p>
        </p:txBody>
      </p:sp>
      <p:pic>
        <p:nvPicPr>
          <p:cNvPr id="5" name="Picture 4"/>
          <p:cNvPicPr>
            <a:picLocks noChangeAspect="1" noChangeArrowheads="1"/>
          </p:cNvPicPr>
          <p:nvPr/>
        </p:nvPicPr>
        <p:blipFill>
          <a:blip r:embed="rId3" cstate="print"/>
          <a:srcRect/>
          <a:stretch>
            <a:fillRect/>
          </a:stretch>
        </p:blipFill>
        <p:spPr bwMode="auto">
          <a:xfrm>
            <a:off x="33742" y="1277436"/>
            <a:ext cx="2160240" cy="2319959"/>
          </a:xfrm>
          <a:prstGeom prst="rect">
            <a:avLst/>
          </a:prstGeom>
          <a:noFill/>
          <a:ln w="9525">
            <a:noFill/>
            <a:miter lim="800000"/>
            <a:headEnd/>
            <a:tailEnd/>
          </a:ln>
          <a:effectLst/>
        </p:spPr>
      </p:pic>
      <p:grpSp>
        <p:nvGrpSpPr>
          <p:cNvPr id="6" name="组合 5"/>
          <p:cNvGrpSpPr/>
          <p:nvPr/>
        </p:nvGrpSpPr>
        <p:grpSpPr>
          <a:xfrm>
            <a:off x="2208910" y="1277436"/>
            <a:ext cx="3547581" cy="2357454"/>
            <a:chOff x="1571604" y="928670"/>
            <a:chExt cx="6286544" cy="5072098"/>
          </a:xfrm>
        </p:grpSpPr>
        <p:sp>
          <p:nvSpPr>
            <p:cNvPr id="7" name="矩形 6"/>
            <p:cNvSpPr/>
            <p:nvPr/>
          </p:nvSpPr>
          <p:spPr>
            <a:xfrm>
              <a:off x="1571604" y="928670"/>
              <a:ext cx="6286544" cy="50720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2200" b="1" kern="1200">
                  <a:solidFill>
                    <a:schemeClr val="lt1"/>
                  </a:solidFill>
                  <a:latin typeface="+mn-lt"/>
                  <a:ea typeface="+mn-ea"/>
                  <a:cs typeface="+mn-cs"/>
                </a:defRPr>
              </a:lvl1pPr>
              <a:lvl2pPr marL="457200" algn="l" rtl="0" eaLnBrk="0" fontAlgn="base" hangingPunct="0">
                <a:spcBef>
                  <a:spcPct val="0"/>
                </a:spcBef>
                <a:spcAft>
                  <a:spcPct val="0"/>
                </a:spcAft>
                <a:defRPr sz="2200" b="1" kern="1200">
                  <a:solidFill>
                    <a:schemeClr val="lt1"/>
                  </a:solidFill>
                  <a:latin typeface="+mn-lt"/>
                  <a:ea typeface="+mn-ea"/>
                  <a:cs typeface="+mn-cs"/>
                </a:defRPr>
              </a:lvl2pPr>
              <a:lvl3pPr marL="914400" algn="l" rtl="0" eaLnBrk="0" fontAlgn="base" hangingPunct="0">
                <a:spcBef>
                  <a:spcPct val="0"/>
                </a:spcBef>
                <a:spcAft>
                  <a:spcPct val="0"/>
                </a:spcAft>
                <a:defRPr sz="2200" b="1" kern="1200">
                  <a:solidFill>
                    <a:schemeClr val="lt1"/>
                  </a:solidFill>
                  <a:latin typeface="+mn-lt"/>
                  <a:ea typeface="+mn-ea"/>
                  <a:cs typeface="+mn-cs"/>
                </a:defRPr>
              </a:lvl3pPr>
              <a:lvl4pPr marL="1371600" algn="l" rtl="0" eaLnBrk="0" fontAlgn="base" hangingPunct="0">
                <a:spcBef>
                  <a:spcPct val="0"/>
                </a:spcBef>
                <a:spcAft>
                  <a:spcPct val="0"/>
                </a:spcAft>
                <a:defRPr sz="2200" b="1" kern="1200">
                  <a:solidFill>
                    <a:schemeClr val="lt1"/>
                  </a:solidFill>
                  <a:latin typeface="+mn-lt"/>
                  <a:ea typeface="+mn-ea"/>
                  <a:cs typeface="+mn-cs"/>
                </a:defRPr>
              </a:lvl4pPr>
              <a:lvl5pPr marL="1828800" algn="l" rtl="0" eaLnBrk="0" fontAlgn="base" hangingPunct="0">
                <a:spcBef>
                  <a:spcPct val="0"/>
                </a:spcBef>
                <a:spcAft>
                  <a:spcPct val="0"/>
                </a:spcAft>
                <a:defRPr sz="2200" b="1" kern="1200">
                  <a:solidFill>
                    <a:schemeClr val="lt1"/>
                  </a:solidFill>
                  <a:latin typeface="+mn-lt"/>
                  <a:ea typeface="+mn-ea"/>
                  <a:cs typeface="+mn-cs"/>
                </a:defRPr>
              </a:lvl5pPr>
              <a:lvl6pPr marL="2286000" algn="l" defTabSz="914400" rtl="0" eaLnBrk="1" latinLnBrk="0" hangingPunct="1">
                <a:defRPr sz="2200" b="1" kern="1200">
                  <a:solidFill>
                    <a:schemeClr val="lt1"/>
                  </a:solidFill>
                  <a:latin typeface="+mn-lt"/>
                  <a:ea typeface="+mn-ea"/>
                  <a:cs typeface="+mn-cs"/>
                </a:defRPr>
              </a:lvl6pPr>
              <a:lvl7pPr marL="2743200" algn="l" defTabSz="914400" rtl="0" eaLnBrk="1" latinLnBrk="0" hangingPunct="1">
                <a:defRPr sz="2200" b="1" kern="1200">
                  <a:solidFill>
                    <a:schemeClr val="lt1"/>
                  </a:solidFill>
                  <a:latin typeface="+mn-lt"/>
                  <a:ea typeface="+mn-ea"/>
                  <a:cs typeface="+mn-cs"/>
                </a:defRPr>
              </a:lvl7pPr>
              <a:lvl8pPr marL="3200400" algn="l" defTabSz="914400" rtl="0" eaLnBrk="1" latinLnBrk="0" hangingPunct="1">
                <a:defRPr sz="2200" b="1" kern="1200">
                  <a:solidFill>
                    <a:schemeClr val="lt1"/>
                  </a:solidFill>
                  <a:latin typeface="+mn-lt"/>
                  <a:ea typeface="+mn-ea"/>
                  <a:cs typeface="+mn-cs"/>
                </a:defRPr>
              </a:lvl8pPr>
              <a:lvl9pPr marL="3657600" algn="l" defTabSz="914400" rtl="0" eaLnBrk="1" latinLnBrk="0" hangingPunct="1">
                <a:defRPr sz="2200" b="1" kern="1200">
                  <a:solidFill>
                    <a:schemeClr val="lt1"/>
                  </a:solidFill>
                  <a:latin typeface="+mn-lt"/>
                  <a:ea typeface="+mn-ea"/>
                  <a:cs typeface="+mn-cs"/>
                </a:defRPr>
              </a:lvl9pPr>
            </a:lstStyle>
            <a:p>
              <a:pPr algn="ctr"/>
              <a:endParaRPr lang="zh-CN" altLang="en-US"/>
            </a:p>
          </p:txBody>
        </p:sp>
        <p:pic>
          <p:nvPicPr>
            <p:cNvPr id="8" name="图片 7" descr="_1.bmp"/>
            <p:cNvPicPr>
              <a:picLocks noChangeAspect="1"/>
            </p:cNvPicPr>
            <p:nvPr/>
          </p:nvPicPr>
          <p:blipFill>
            <a:blip r:embed="rId4">
              <a:clrChange>
                <a:clrFrom>
                  <a:srgbClr val="FFFFFF"/>
                </a:clrFrom>
                <a:clrTo>
                  <a:srgbClr val="FFFFFF">
                    <a:alpha val="0"/>
                  </a:srgbClr>
                </a:clrTo>
              </a:clrChange>
            </a:blip>
            <a:stretch>
              <a:fillRect/>
            </a:stretch>
          </p:blipFill>
          <p:spPr>
            <a:xfrm>
              <a:off x="1643042" y="1000108"/>
              <a:ext cx="6129038" cy="4919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9" name="图片 8"/>
          <p:cNvPicPr/>
          <p:nvPr/>
        </p:nvPicPr>
        <p:blipFill>
          <a:blip r:embed="rId5"/>
          <a:srcRect/>
          <a:stretch>
            <a:fillRect/>
          </a:stretch>
        </p:blipFill>
        <p:spPr bwMode="auto">
          <a:xfrm>
            <a:off x="5868144" y="1325065"/>
            <a:ext cx="2881952" cy="2319959"/>
          </a:xfrm>
          <a:prstGeom prst="rect">
            <a:avLst/>
          </a:prstGeom>
          <a:noFill/>
          <a:ln w="9525">
            <a:noFill/>
            <a:miter lim="800000"/>
            <a:headEnd/>
            <a:tailEnd/>
          </a:ln>
        </p:spPr>
      </p:pic>
      <p:graphicFrame>
        <p:nvGraphicFramePr>
          <p:cNvPr id="12" name="表格 11"/>
          <p:cNvGraphicFramePr>
            <a:graphicFrameLocks noGrp="1"/>
          </p:cNvGraphicFramePr>
          <p:nvPr>
            <p:extLst>
              <p:ext uri="{D42A27DB-BD31-4B8C-83A1-F6EECF244321}">
                <p14:modId xmlns:p14="http://schemas.microsoft.com/office/powerpoint/2010/main" val="3441368816"/>
              </p:ext>
            </p:extLst>
          </p:nvPr>
        </p:nvGraphicFramePr>
        <p:xfrm>
          <a:off x="51750" y="5312835"/>
          <a:ext cx="6096000" cy="1428533"/>
        </p:xfrm>
        <a:graphic>
          <a:graphicData uri="http://schemas.openxmlformats.org/drawingml/2006/table">
            <a:tbl>
              <a:tblPr firstRow="1" bandRow="1">
                <a:tableStyleId>{5C22544A-7EE6-4342-B048-85BDC9FD1C3A}</a:tableStyleId>
              </a:tblPr>
              <a:tblGrid>
                <a:gridCol w="1800200"/>
                <a:gridCol w="1368152"/>
                <a:gridCol w="1403648"/>
                <a:gridCol w="1524000"/>
              </a:tblGrid>
              <a:tr h="370840">
                <a:tc>
                  <a:txBody>
                    <a:bodyPr/>
                    <a:lstStyle/>
                    <a:p>
                      <a:pPr algn="ctr"/>
                      <a:r>
                        <a:rPr lang="en-US" altLang="zh-CN" sz="1800" b="1" kern="1200" baseline="30000" dirty="0" smtClean="0">
                          <a:solidFill>
                            <a:schemeClr val="tx1"/>
                          </a:solidFill>
                          <a:effectLst/>
                          <a:latin typeface="Times New Roman" pitchFamily="18" charset="0"/>
                          <a:ea typeface="+mn-ea"/>
                          <a:cs typeface="Times New Roman" pitchFamily="18" charset="0"/>
                        </a:rPr>
                        <a:t>6</a:t>
                      </a:r>
                      <a:r>
                        <a:rPr lang="en-US" altLang="zh-CN" sz="1800" b="1" kern="1200" dirty="0" smtClean="0">
                          <a:solidFill>
                            <a:schemeClr val="tx1"/>
                          </a:solidFill>
                          <a:effectLst/>
                          <a:latin typeface="Times New Roman" pitchFamily="18" charset="0"/>
                          <a:ea typeface="+mn-ea"/>
                          <a:cs typeface="Times New Roman" pitchFamily="18" charset="0"/>
                        </a:rPr>
                        <a:t>LiF</a:t>
                      </a:r>
                      <a:r>
                        <a:rPr lang="zh-CN" altLang="en-US" sz="1800" b="1" kern="1200" dirty="0" smtClean="0">
                          <a:solidFill>
                            <a:schemeClr val="tx1"/>
                          </a:solidFill>
                          <a:effectLst/>
                          <a:latin typeface="Times New Roman" pitchFamily="18" charset="0"/>
                          <a:ea typeface="+mn-ea"/>
                          <a:cs typeface="Times New Roman" pitchFamily="18" charset="0"/>
                        </a:rPr>
                        <a:t>：</a:t>
                      </a:r>
                      <a:r>
                        <a:rPr lang="en-US" altLang="zh-CN" sz="1800" b="1" kern="1200" dirty="0" smtClean="0">
                          <a:solidFill>
                            <a:schemeClr val="tx1"/>
                          </a:solidFill>
                          <a:effectLst/>
                          <a:latin typeface="Times New Roman" pitchFamily="18" charset="0"/>
                          <a:ea typeface="+mn-ea"/>
                          <a:cs typeface="Times New Roman" pitchFamily="18" charset="0"/>
                        </a:rPr>
                        <a:t>ZnS(Ag)</a:t>
                      </a:r>
                      <a:endParaRPr lang="zh-CN" altLang="en-US" dirty="0">
                        <a:solidFill>
                          <a:schemeClr val="tx1"/>
                        </a:solidFill>
                        <a:latin typeface="Times New Roman" pitchFamily="18" charset="0"/>
                        <a:cs typeface="Times New Roman" pitchFamily="18" charset="0"/>
                      </a:endParaRPr>
                    </a:p>
                  </a:txBody>
                  <a:tcPr>
                    <a:solidFill>
                      <a:schemeClr val="accent2">
                        <a:lumMod val="20000"/>
                        <a:lumOff val="80000"/>
                      </a:schemeClr>
                    </a:solidFill>
                  </a:tcPr>
                </a:tc>
                <a:tc>
                  <a:txBody>
                    <a:bodyPr/>
                    <a:lstStyle/>
                    <a:p>
                      <a:pPr algn="ctr"/>
                      <a:r>
                        <a:rPr lang="zh-CN" altLang="en-US" dirty="0" smtClean="0">
                          <a:solidFill>
                            <a:schemeClr val="tx1"/>
                          </a:solidFill>
                        </a:rPr>
                        <a:t>计数率</a:t>
                      </a:r>
                      <a:r>
                        <a:rPr lang="zh-CN" altLang="en-US" dirty="0" smtClean="0">
                          <a:solidFill>
                            <a:schemeClr val="tx1"/>
                          </a:solidFill>
                          <a:latin typeface="Times New Roman" pitchFamily="18" charset="0"/>
                          <a:cs typeface="Times New Roman" pitchFamily="18" charset="0"/>
                        </a:rPr>
                        <a:t>（</a:t>
                      </a:r>
                      <a:r>
                        <a:rPr lang="en-US" altLang="zh-CN" dirty="0" smtClean="0">
                          <a:solidFill>
                            <a:schemeClr val="tx1"/>
                          </a:solidFill>
                          <a:latin typeface="Times New Roman" pitchFamily="18" charset="0"/>
                          <a:cs typeface="Times New Roman" pitchFamily="18" charset="0"/>
                        </a:rPr>
                        <a:t>n/s*cm</a:t>
                      </a:r>
                      <a:r>
                        <a:rPr lang="en-US" altLang="zh-CN" baseline="30000" dirty="0" smtClean="0">
                          <a:solidFill>
                            <a:schemeClr val="tx1"/>
                          </a:solidFill>
                          <a:latin typeface="Times New Roman" pitchFamily="18" charset="0"/>
                          <a:cs typeface="Times New Roman" pitchFamily="18" charset="0"/>
                        </a:rPr>
                        <a:t>2</a:t>
                      </a:r>
                      <a:r>
                        <a:rPr lang="zh-CN" altLang="en-US" dirty="0" smtClean="0">
                          <a:solidFill>
                            <a:schemeClr val="tx1"/>
                          </a:solidFill>
                          <a:latin typeface="Times New Roman" pitchFamily="18" charset="0"/>
                          <a:cs typeface="Times New Roman" pitchFamily="18" charset="0"/>
                        </a:rPr>
                        <a:t>）</a:t>
                      </a:r>
                      <a:endParaRPr lang="zh-CN" altLang="en-US" dirty="0">
                        <a:solidFill>
                          <a:schemeClr val="tx1"/>
                        </a:solidFill>
                        <a:latin typeface="Times New Roman" pitchFamily="18" charset="0"/>
                        <a:cs typeface="Times New Roman" pitchFamily="18" charset="0"/>
                      </a:endParaRPr>
                    </a:p>
                  </a:txBody>
                  <a:tcPr>
                    <a:solidFill>
                      <a:schemeClr val="accent2">
                        <a:lumMod val="20000"/>
                        <a:lumOff val="80000"/>
                      </a:schemeClr>
                    </a:solidFill>
                  </a:tcPr>
                </a:tc>
                <a:tc>
                  <a:txBody>
                    <a:bodyPr/>
                    <a:lstStyle/>
                    <a:p>
                      <a:pPr algn="ctr"/>
                      <a:r>
                        <a:rPr lang="zh-CN" altLang="en-US" dirty="0" smtClean="0">
                          <a:solidFill>
                            <a:schemeClr val="tx1"/>
                          </a:solidFill>
                        </a:rPr>
                        <a:t>探测效率</a:t>
                      </a:r>
                      <a:r>
                        <a:rPr lang="zh-CN" altLang="en-US" dirty="0" smtClean="0">
                          <a:solidFill>
                            <a:schemeClr val="tx1"/>
                          </a:solidFill>
                          <a:latin typeface="Times New Roman" pitchFamily="18" charset="0"/>
                          <a:cs typeface="Times New Roman" pitchFamily="18" charset="0"/>
                        </a:rPr>
                        <a:t>（</a:t>
                      </a:r>
                      <a:r>
                        <a:rPr lang="en-US" altLang="zh-CN" dirty="0" smtClean="0">
                          <a:solidFill>
                            <a:schemeClr val="tx1"/>
                          </a:solidFill>
                          <a:latin typeface="Times New Roman" pitchFamily="18" charset="0"/>
                          <a:cs typeface="Times New Roman" pitchFamily="18" charset="0"/>
                        </a:rPr>
                        <a:t>%</a:t>
                      </a:r>
                      <a:r>
                        <a:rPr lang="zh-CN" altLang="en-US" dirty="0" smtClean="0">
                          <a:solidFill>
                            <a:schemeClr val="tx1"/>
                          </a:solidFill>
                          <a:latin typeface="Times New Roman" pitchFamily="18" charset="0"/>
                          <a:cs typeface="Times New Roman" pitchFamily="18" charset="0"/>
                        </a:rPr>
                        <a:t>）</a:t>
                      </a:r>
                      <a:endParaRPr lang="zh-CN" altLang="en-US" dirty="0">
                        <a:solidFill>
                          <a:schemeClr val="tx1"/>
                        </a:solidFill>
                        <a:latin typeface="Times New Roman" pitchFamily="18" charset="0"/>
                        <a:cs typeface="Times New Roman" pitchFamily="18" charset="0"/>
                      </a:endParaRPr>
                    </a:p>
                  </a:txBody>
                  <a:tcPr>
                    <a:solidFill>
                      <a:schemeClr val="accent2">
                        <a:lumMod val="20000"/>
                        <a:lumOff val="80000"/>
                      </a:schemeClr>
                    </a:solidFill>
                  </a:tcPr>
                </a:tc>
                <a:tc>
                  <a:txBody>
                    <a:bodyPr/>
                    <a:lstStyle/>
                    <a:p>
                      <a:pPr algn="ctr"/>
                      <a:r>
                        <a:rPr lang="zh-CN" altLang="en-US" dirty="0" smtClean="0">
                          <a:solidFill>
                            <a:schemeClr val="tx1"/>
                          </a:solidFill>
                        </a:rPr>
                        <a:t>表面出射光产额</a:t>
                      </a:r>
                      <a:endParaRPr lang="zh-CN" altLang="en-US" dirty="0">
                        <a:solidFill>
                          <a:schemeClr val="tx1"/>
                        </a:solidFill>
                      </a:endParaRPr>
                    </a:p>
                  </a:txBody>
                  <a:tcPr>
                    <a:solidFill>
                      <a:schemeClr val="accent2">
                        <a:lumMod val="20000"/>
                        <a:lumOff val="80000"/>
                      </a:schemeClr>
                    </a:solidFill>
                  </a:tcPr>
                </a:tc>
              </a:tr>
              <a:tr h="370840">
                <a:tc>
                  <a:txBody>
                    <a:bodyPr/>
                    <a:lstStyle/>
                    <a:p>
                      <a:pPr algn="ctr"/>
                      <a:r>
                        <a:rPr lang="en-US" altLang="zh-CN" dirty="0" smtClean="0">
                          <a:latin typeface="Times New Roman" pitchFamily="18" charset="0"/>
                          <a:cs typeface="Times New Roman" pitchFamily="18" charset="0"/>
                        </a:rPr>
                        <a:t>1:3</a:t>
                      </a:r>
                      <a:endParaRPr lang="zh-CN" altLang="en-US" dirty="0">
                        <a:latin typeface="Times New Roman" pitchFamily="18" charset="0"/>
                        <a:cs typeface="Times New Roman" pitchFamily="18" charset="0"/>
                      </a:endParaRPr>
                    </a:p>
                  </a:txBody>
                  <a:tcPr>
                    <a:solidFill>
                      <a:schemeClr val="accent2">
                        <a:lumMod val="20000"/>
                        <a:lumOff val="80000"/>
                      </a:schemeClr>
                    </a:solidFill>
                  </a:tcPr>
                </a:tc>
                <a:tc>
                  <a:txBody>
                    <a:bodyPr/>
                    <a:lstStyle/>
                    <a:p>
                      <a:pPr algn="ctr"/>
                      <a:r>
                        <a:rPr lang="en-US" altLang="zh-CN" dirty="0" smtClean="0">
                          <a:latin typeface="Times New Roman" pitchFamily="18" charset="0"/>
                          <a:cs typeface="Times New Roman" pitchFamily="18" charset="0"/>
                        </a:rPr>
                        <a:t>~0.77</a:t>
                      </a:r>
                      <a:endParaRPr lang="zh-CN" altLang="en-US" dirty="0">
                        <a:latin typeface="Times New Roman" pitchFamily="18" charset="0"/>
                        <a:cs typeface="Times New Roman" pitchFamily="18" charset="0"/>
                      </a:endParaRPr>
                    </a:p>
                  </a:txBody>
                  <a:tcPr>
                    <a:solidFill>
                      <a:schemeClr val="accent2">
                        <a:lumMod val="20000"/>
                        <a:lumOff val="80000"/>
                      </a:schemeClr>
                    </a:solidFill>
                  </a:tcPr>
                </a:tc>
                <a:tc>
                  <a:txBody>
                    <a:bodyPr/>
                    <a:lstStyle/>
                    <a:p>
                      <a:pPr algn="ctr"/>
                      <a:r>
                        <a:rPr lang="en-US" altLang="zh-CN" dirty="0" smtClean="0">
                          <a:latin typeface="Times New Roman" pitchFamily="18" charset="0"/>
                          <a:cs typeface="Times New Roman" pitchFamily="18" charset="0"/>
                        </a:rPr>
                        <a:t>~32.4</a:t>
                      </a:r>
                      <a:endParaRPr lang="zh-CN" altLang="en-US" dirty="0">
                        <a:latin typeface="Times New Roman" pitchFamily="18" charset="0"/>
                        <a:cs typeface="Times New Roman" pitchFamily="18" charset="0"/>
                      </a:endParaRPr>
                    </a:p>
                  </a:txBody>
                  <a:tcPr>
                    <a:solidFill>
                      <a:schemeClr val="accent2">
                        <a:lumMod val="20000"/>
                        <a:lumOff val="80000"/>
                      </a:schemeClr>
                    </a:solidFill>
                  </a:tcPr>
                </a:tc>
                <a:tc>
                  <a:txBody>
                    <a:bodyPr/>
                    <a:lstStyle/>
                    <a:p>
                      <a:pPr algn="ctr"/>
                      <a:r>
                        <a:rPr lang="en-US" altLang="zh-CN" dirty="0" smtClean="0">
                          <a:latin typeface="Times New Roman" pitchFamily="18" charset="0"/>
                          <a:cs typeface="Times New Roman" pitchFamily="18" charset="0"/>
                        </a:rPr>
                        <a:t>~8.01</a:t>
                      </a:r>
                      <a:r>
                        <a:rPr lang="zh-CN" altLang="en-US"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10^</a:t>
                      </a:r>
                      <a:r>
                        <a:rPr lang="en-US" altLang="zh-CN" baseline="30000" dirty="0" smtClean="0">
                          <a:latin typeface="Times New Roman" pitchFamily="18" charset="0"/>
                          <a:cs typeface="Times New Roman" pitchFamily="18" charset="0"/>
                        </a:rPr>
                        <a:t>3</a:t>
                      </a:r>
                      <a:endParaRPr lang="zh-CN" altLang="en-US" baseline="30000" dirty="0">
                        <a:latin typeface="Times New Roman" pitchFamily="18" charset="0"/>
                        <a:cs typeface="Times New Roman" pitchFamily="18" charset="0"/>
                      </a:endParaRPr>
                    </a:p>
                  </a:txBody>
                  <a:tcPr>
                    <a:solidFill>
                      <a:schemeClr val="accent2">
                        <a:lumMod val="20000"/>
                        <a:lumOff val="80000"/>
                      </a:schemeClr>
                    </a:solidFill>
                  </a:tcPr>
                </a:tc>
              </a:tr>
              <a:tr h="417613">
                <a:tc>
                  <a:txBody>
                    <a:bodyPr/>
                    <a:lstStyle/>
                    <a:p>
                      <a:pPr algn="ctr"/>
                      <a:r>
                        <a:rPr lang="en-US" altLang="zh-CN" dirty="0" smtClean="0">
                          <a:latin typeface="Times New Roman" pitchFamily="18" charset="0"/>
                          <a:cs typeface="Times New Roman" pitchFamily="18" charset="0"/>
                        </a:rPr>
                        <a:t>1:2</a:t>
                      </a:r>
                      <a:endParaRPr lang="zh-CN" altLang="en-US" dirty="0">
                        <a:latin typeface="Times New Roman" pitchFamily="18" charset="0"/>
                        <a:cs typeface="Times New Roman" pitchFamily="18" charset="0"/>
                      </a:endParaRPr>
                    </a:p>
                  </a:txBody>
                  <a:tcPr anchor="ctr">
                    <a:solidFill>
                      <a:schemeClr val="accent2">
                        <a:lumMod val="20000"/>
                        <a:lumOff val="80000"/>
                      </a:schemeClr>
                    </a:solidFill>
                  </a:tcPr>
                </a:tc>
                <a:tc>
                  <a:txBody>
                    <a:bodyPr/>
                    <a:lstStyle/>
                    <a:p>
                      <a:pPr algn="ctr"/>
                      <a:r>
                        <a:rPr lang="en-US" altLang="zh-CN" dirty="0" smtClean="0">
                          <a:latin typeface="Times New Roman" pitchFamily="18" charset="0"/>
                          <a:cs typeface="Times New Roman" pitchFamily="18" charset="0"/>
                        </a:rPr>
                        <a:t>~0.81</a:t>
                      </a:r>
                      <a:endParaRPr lang="zh-CN" altLang="en-US" dirty="0">
                        <a:latin typeface="Times New Roman" pitchFamily="18" charset="0"/>
                        <a:cs typeface="Times New Roman" pitchFamily="18" charset="0"/>
                      </a:endParaRPr>
                    </a:p>
                  </a:txBody>
                  <a:tcPr anchor="ctr">
                    <a:solidFill>
                      <a:schemeClr val="accent2">
                        <a:lumMod val="20000"/>
                        <a:lumOff val="80000"/>
                      </a:schemeClr>
                    </a:solidFill>
                  </a:tcPr>
                </a:tc>
                <a:tc>
                  <a:txBody>
                    <a:bodyPr/>
                    <a:lstStyle/>
                    <a:p>
                      <a:pPr algn="ctr"/>
                      <a:r>
                        <a:rPr lang="en-US" altLang="zh-CN" dirty="0" smtClean="0">
                          <a:latin typeface="Times New Roman" pitchFamily="18" charset="0"/>
                          <a:cs typeface="Times New Roman" pitchFamily="18" charset="0"/>
                        </a:rPr>
                        <a:t>~34</a:t>
                      </a:r>
                      <a:endParaRPr lang="zh-CN" altLang="en-US" dirty="0">
                        <a:latin typeface="Times New Roman" pitchFamily="18" charset="0"/>
                        <a:cs typeface="Times New Roman" pitchFamily="18" charset="0"/>
                      </a:endParaRP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latin typeface="Times New Roman" pitchFamily="18" charset="0"/>
                          <a:ea typeface="+mn-ea"/>
                          <a:cs typeface="Times New Roman" pitchFamily="18" charset="0"/>
                        </a:rPr>
                        <a:t>~8.6</a:t>
                      </a:r>
                      <a:r>
                        <a:rPr lang="zh-CN" altLang="en-US" sz="1800" kern="1200" dirty="0" smtClean="0">
                          <a:solidFill>
                            <a:schemeClr val="dk1"/>
                          </a:solidFill>
                          <a:latin typeface="Times New Roman" pitchFamily="18" charset="0"/>
                          <a:ea typeface="+mn-ea"/>
                          <a:cs typeface="Times New Roman" pitchFamily="18" charset="0"/>
                        </a:rPr>
                        <a:t>*</a:t>
                      </a:r>
                      <a:r>
                        <a:rPr lang="en-US" altLang="zh-CN" sz="1800" kern="1200" dirty="0" smtClean="0">
                          <a:solidFill>
                            <a:schemeClr val="dk1"/>
                          </a:solidFill>
                          <a:latin typeface="Times New Roman" pitchFamily="18" charset="0"/>
                          <a:ea typeface="+mn-ea"/>
                          <a:cs typeface="Times New Roman" pitchFamily="18" charset="0"/>
                        </a:rPr>
                        <a:t>10^</a:t>
                      </a:r>
                      <a:r>
                        <a:rPr lang="en-US" altLang="zh-CN" sz="1800" kern="1200" baseline="30000" dirty="0" smtClean="0">
                          <a:solidFill>
                            <a:schemeClr val="dk1"/>
                          </a:solidFill>
                          <a:latin typeface="Times New Roman" pitchFamily="18" charset="0"/>
                          <a:ea typeface="+mn-ea"/>
                          <a:cs typeface="Times New Roman" pitchFamily="18" charset="0"/>
                        </a:rPr>
                        <a:t>3</a:t>
                      </a:r>
                      <a:endParaRPr lang="zh-CN" altLang="en-US" sz="1800" kern="1200" baseline="30000" dirty="0" smtClean="0">
                        <a:solidFill>
                          <a:schemeClr val="dk1"/>
                        </a:solidFill>
                        <a:latin typeface="Times New Roman" pitchFamily="18" charset="0"/>
                        <a:ea typeface="+mn-ea"/>
                        <a:cs typeface="Times New Roman" pitchFamily="18" charset="0"/>
                      </a:endParaRPr>
                    </a:p>
                  </a:txBody>
                  <a:tcPr anchor="ctr">
                    <a:solidFill>
                      <a:schemeClr val="accent2">
                        <a:lumMod val="20000"/>
                        <a:lumOff val="80000"/>
                      </a:schemeClr>
                    </a:solidFill>
                  </a:tcPr>
                </a:tc>
              </a:tr>
            </a:tbl>
          </a:graphicData>
        </a:graphic>
      </p:graphicFrame>
      <p:sp>
        <p:nvSpPr>
          <p:cNvPr id="10" name="Text Box 2"/>
          <p:cNvSpPr txBox="1">
            <a:spLocks noChangeArrowheads="1"/>
          </p:cNvSpPr>
          <p:nvPr/>
        </p:nvSpPr>
        <p:spPr bwMode="auto">
          <a:xfrm>
            <a:off x="2182502" y="2482800"/>
            <a:ext cx="2500330"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CN"/>
            </a:defPPr>
            <a:lvl1pPr algn="l" rtl="0" eaLnBrk="0" fontAlgn="base" hangingPunct="0">
              <a:spcBef>
                <a:spcPct val="0"/>
              </a:spcBef>
              <a:spcAft>
                <a:spcPct val="0"/>
              </a:spcAft>
              <a:defRPr sz="2200" b="1" kern="1200">
                <a:solidFill>
                  <a:srgbClr val="7030A0"/>
                </a:solidFill>
                <a:latin typeface="Arial" charset="0"/>
                <a:ea typeface="宋体" pitchFamily="2" charset="-122"/>
                <a:cs typeface="+mn-cs"/>
              </a:defRPr>
            </a:lvl1pPr>
            <a:lvl2pPr marL="457200" algn="l" rtl="0" eaLnBrk="0" fontAlgn="base" hangingPunct="0">
              <a:spcBef>
                <a:spcPct val="0"/>
              </a:spcBef>
              <a:spcAft>
                <a:spcPct val="0"/>
              </a:spcAft>
              <a:defRPr sz="2200" b="1" kern="1200">
                <a:solidFill>
                  <a:srgbClr val="7030A0"/>
                </a:solidFill>
                <a:latin typeface="Arial" charset="0"/>
                <a:ea typeface="宋体" pitchFamily="2" charset="-122"/>
                <a:cs typeface="+mn-cs"/>
              </a:defRPr>
            </a:lvl2pPr>
            <a:lvl3pPr marL="914400" algn="l" rtl="0" eaLnBrk="0" fontAlgn="base" hangingPunct="0">
              <a:spcBef>
                <a:spcPct val="0"/>
              </a:spcBef>
              <a:spcAft>
                <a:spcPct val="0"/>
              </a:spcAft>
              <a:defRPr sz="2200" b="1" kern="1200">
                <a:solidFill>
                  <a:srgbClr val="7030A0"/>
                </a:solidFill>
                <a:latin typeface="Arial" charset="0"/>
                <a:ea typeface="宋体" pitchFamily="2" charset="-122"/>
                <a:cs typeface="+mn-cs"/>
              </a:defRPr>
            </a:lvl3pPr>
            <a:lvl4pPr marL="1371600" algn="l" rtl="0" eaLnBrk="0" fontAlgn="base" hangingPunct="0">
              <a:spcBef>
                <a:spcPct val="0"/>
              </a:spcBef>
              <a:spcAft>
                <a:spcPct val="0"/>
              </a:spcAft>
              <a:defRPr sz="2200" b="1" kern="1200">
                <a:solidFill>
                  <a:srgbClr val="7030A0"/>
                </a:solidFill>
                <a:latin typeface="Arial" charset="0"/>
                <a:ea typeface="宋体" pitchFamily="2" charset="-122"/>
                <a:cs typeface="+mn-cs"/>
              </a:defRPr>
            </a:lvl4pPr>
            <a:lvl5pPr marL="1828800" algn="l" rtl="0" eaLnBrk="0" fontAlgn="base" hangingPunct="0">
              <a:spcBef>
                <a:spcPct val="0"/>
              </a:spcBef>
              <a:spcAft>
                <a:spcPct val="0"/>
              </a:spcAft>
              <a:defRPr sz="2200" b="1" kern="1200">
                <a:solidFill>
                  <a:srgbClr val="7030A0"/>
                </a:solidFill>
                <a:latin typeface="Arial" charset="0"/>
                <a:ea typeface="宋体" pitchFamily="2" charset="-122"/>
                <a:cs typeface="+mn-cs"/>
              </a:defRPr>
            </a:lvl5pPr>
            <a:lvl6pPr marL="2286000" algn="l" defTabSz="914400" rtl="0" eaLnBrk="1" latinLnBrk="0" hangingPunct="1">
              <a:defRPr sz="2200" b="1" kern="1200">
                <a:solidFill>
                  <a:srgbClr val="7030A0"/>
                </a:solidFill>
                <a:latin typeface="Arial" charset="0"/>
                <a:ea typeface="宋体" pitchFamily="2" charset="-122"/>
                <a:cs typeface="+mn-cs"/>
              </a:defRPr>
            </a:lvl6pPr>
            <a:lvl7pPr marL="2743200" algn="l" defTabSz="914400" rtl="0" eaLnBrk="1" latinLnBrk="0" hangingPunct="1">
              <a:defRPr sz="2200" b="1" kern="1200">
                <a:solidFill>
                  <a:srgbClr val="7030A0"/>
                </a:solidFill>
                <a:latin typeface="Arial" charset="0"/>
                <a:ea typeface="宋体" pitchFamily="2" charset="-122"/>
                <a:cs typeface="+mn-cs"/>
              </a:defRPr>
            </a:lvl7pPr>
            <a:lvl8pPr marL="3200400" algn="l" defTabSz="914400" rtl="0" eaLnBrk="1" latinLnBrk="0" hangingPunct="1">
              <a:defRPr sz="2200" b="1" kern="1200">
                <a:solidFill>
                  <a:srgbClr val="7030A0"/>
                </a:solidFill>
                <a:latin typeface="Arial" charset="0"/>
                <a:ea typeface="宋体" pitchFamily="2" charset="-122"/>
                <a:cs typeface="+mn-cs"/>
              </a:defRPr>
            </a:lvl8pPr>
            <a:lvl9pPr marL="3657600" algn="l" defTabSz="914400" rtl="0" eaLnBrk="1" latinLnBrk="0" hangingPunct="1">
              <a:defRPr sz="2200" b="1" kern="1200">
                <a:solidFill>
                  <a:srgbClr val="7030A0"/>
                </a:solidFill>
                <a:latin typeface="Arial" charset="0"/>
                <a:ea typeface="宋体" pitchFamily="2" charset="-122"/>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200" i="0" u="none" strike="noStrike" cap="none" normalizeH="0" baseline="0" dirty="0" smtClean="0">
                <a:ln>
                  <a:noFill/>
                </a:ln>
                <a:solidFill>
                  <a:schemeClr val="bg1"/>
                </a:solidFill>
                <a:effectLst/>
                <a:latin typeface="楷体_GB2312" pitchFamily="49" charset="-122"/>
                <a:ea typeface="楷体_GB2312" pitchFamily="49" charset="-122"/>
              </a:rPr>
              <a:t>信号大小</a:t>
            </a:r>
            <a:r>
              <a:rPr kumimoji="0" lang="en-US" altLang="zh-CN" sz="1200" i="0" u="none" strike="noStrike" cap="none" normalizeH="0" baseline="0" dirty="0" smtClean="0">
                <a:ln>
                  <a:noFill/>
                </a:ln>
                <a:solidFill>
                  <a:schemeClr val="bg1"/>
                </a:solidFill>
                <a:effectLst/>
                <a:latin typeface="楷体_GB2312" pitchFamily="49" charset="-122"/>
                <a:ea typeface="楷体_GB2312" pitchFamily="49" charset="-122"/>
              </a:rPr>
              <a:t>:</a:t>
            </a:r>
            <a:r>
              <a:rPr kumimoji="0" lang="en-US" altLang="zh-CN" sz="1200" i="0" u="none" strike="noStrike" cap="none" normalizeH="0" baseline="0" dirty="0" smtClean="0">
                <a:ln>
                  <a:noFill/>
                </a:ln>
                <a:solidFill>
                  <a:schemeClr val="bg1"/>
                </a:solidFill>
                <a:effectLst/>
                <a:latin typeface="Times New Roman" pitchFamily="18" charset="0"/>
                <a:ea typeface="楷体_GB2312" pitchFamily="49" charset="-122"/>
                <a:cs typeface="Times New Roman" pitchFamily="18" charset="0"/>
              </a:rPr>
              <a:t>100~300mv</a:t>
            </a:r>
          </a:p>
          <a:p>
            <a:pPr lvl="0" algn="just" fontAlgn="base">
              <a:spcBef>
                <a:spcPct val="0"/>
              </a:spcBef>
              <a:spcAft>
                <a:spcPct val="0"/>
              </a:spcAft>
            </a:pPr>
            <a:r>
              <a:rPr kumimoji="0" lang="zh-CN" altLang="en-US" sz="1200" i="0" u="none" strike="noStrike" cap="none" normalizeH="0" baseline="0" dirty="0" smtClean="0">
                <a:ln>
                  <a:noFill/>
                </a:ln>
                <a:solidFill>
                  <a:schemeClr val="bg1"/>
                </a:solidFill>
                <a:effectLst/>
                <a:latin typeface="Times New Roman" pitchFamily="18" charset="0"/>
                <a:ea typeface="楷体_GB2312" pitchFamily="49" charset="-122"/>
                <a:cs typeface="Times New Roman" pitchFamily="18" charset="0"/>
              </a:rPr>
              <a:t>上升沿</a:t>
            </a:r>
            <a:r>
              <a:rPr lang="en-US" altLang="zh-CN" sz="1200" dirty="0" smtClean="0">
                <a:solidFill>
                  <a:schemeClr val="bg1"/>
                </a:solidFill>
                <a:latin typeface="楷体_GB2312" pitchFamily="49" charset="-122"/>
                <a:ea typeface="楷体_GB2312" pitchFamily="49" charset="-122"/>
              </a:rPr>
              <a:t>: &lt;</a:t>
            </a:r>
            <a:r>
              <a:rPr lang="en-US" altLang="zh-CN" sz="1200" dirty="0">
                <a:solidFill>
                  <a:schemeClr val="bg1"/>
                </a:solidFill>
                <a:latin typeface="Times New Roman" pitchFamily="18" charset="0"/>
                <a:ea typeface="楷体_GB2312" pitchFamily="49" charset="-122"/>
                <a:cs typeface="Times New Roman" pitchFamily="18" charset="0"/>
              </a:rPr>
              <a:t>3</a:t>
            </a:r>
            <a:r>
              <a:rPr kumimoji="0" lang="en-US" altLang="zh-CN" sz="1200" i="0" u="none" strike="noStrike" cap="none" normalizeH="0" baseline="0" dirty="0" smtClean="0">
                <a:ln>
                  <a:noFill/>
                </a:ln>
                <a:solidFill>
                  <a:schemeClr val="bg1"/>
                </a:solidFill>
                <a:effectLst/>
                <a:latin typeface="Times New Roman" pitchFamily="18" charset="0"/>
                <a:ea typeface="楷体_GB2312" pitchFamily="49" charset="-122"/>
                <a:cs typeface="Times New Roman" pitchFamily="18" charset="0"/>
              </a:rPr>
              <a:t>0ns</a:t>
            </a:r>
          </a:p>
          <a:p>
            <a:pPr lvl="0" algn="just"/>
            <a:r>
              <a:rPr kumimoji="0" lang="zh-CN" altLang="en-US" sz="1200" i="0" u="none" strike="noStrike" cap="none" normalizeH="0" baseline="0" dirty="0" smtClean="0">
                <a:ln>
                  <a:noFill/>
                </a:ln>
                <a:solidFill>
                  <a:schemeClr val="bg1"/>
                </a:solidFill>
                <a:effectLst/>
                <a:latin typeface="Times New Roman" pitchFamily="18" charset="0"/>
                <a:ea typeface="楷体_GB2312" pitchFamily="49" charset="-122"/>
                <a:cs typeface="Times New Roman" pitchFamily="18" charset="0"/>
              </a:rPr>
              <a:t>下降沿</a:t>
            </a:r>
            <a:r>
              <a:rPr lang="en-US" altLang="zh-CN" sz="1200" dirty="0" smtClean="0">
                <a:solidFill>
                  <a:schemeClr val="bg1"/>
                </a:solidFill>
                <a:latin typeface="楷体_GB2312" pitchFamily="49" charset="-122"/>
                <a:ea typeface="楷体_GB2312" pitchFamily="49" charset="-122"/>
              </a:rPr>
              <a:t>: </a:t>
            </a:r>
            <a:r>
              <a:rPr kumimoji="0" lang="en-US" altLang="zh-CN" sz="1200" i="0" u="none" strike="noStrike" cap="none" normalizeH="0" baseline="0" dirty="0" smtClean="0">
                <a:ln>
                  <a:noFill/>
                </a:ln>
                <a:solidFill>
                  <a:schemeClr val="bg1"/>
                </a:solidFill>
                <a:effectLst/>
                <a:latin typeface="Times New Roman" pitchFamily="18" charset="0"/>
                <a:ea typeface="楷体_GB2312" pitchFamily="49" charset="-122"/>
                <a:cs typeface="Times New Roman" pitchFamily="18" charset="0"/>
              </a:rPr>
              <a:t>~2</a:t>
            </a:r>
            <a:r>
              <a:rPr lang="el-GR" altLang="zh-CN" sz="1200" b="0" dirty="0">
                <a:solidFill>
                  <a:schemeClr val="bg1"/>
                </a:solidFill>
                <a:latin typeface="Times New Roman" pitchFamily="18" charset="0"/>
                <a:cs typeface="Times New Roman" pitchFamily="18" charset="0"/>
              </a:rPr>
              <a:t>μ</a:t>
            </a:r>
            <a:r>
              <a:rPr kumimoji="0" lang="en-US" altLang="zh-CN" sz="1200" i="0" u="none" strike="noStrike" cap="none" normalizeH="0" baseline="0" dirty="0" smtClean="0">
                <a:ln>
                  <a:noFill/>
                </a:ln>
                <a:solidFill>
                  <a:schemeClr val="bg1"/>
                </a:solidFill>
                <a:effectLst/>
                <a:latin typeface="Times New Roman" pitchFamily="18" charset="0"/>
                <a:ea typeface="楷体_GB2312" pitchFamily="49" charset="-122"/>
                <a:cs typeface="Times New Roman" pitchFamily="18" charset="0"/>
              </a:rPr>
              <a:t>s</a:t>
            </a:r>
          </a:p>
        </p:txBody>
      </p:sp>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2" y="3636435"/>
            <a:ext cx="79994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742" y="3155405"/>
            <a:ext cx="1584176" cy="400110"/>
          </a:xfrm>
          <a:prstGeom prst="rect">
            <a:avLst/>
          </a:prstGeom>
          <a:noFill/>
        </p:spPr>
        <p:txBody>
          <a:bodyPr wrap="square" rtlCol="0">
            <a:spAutoFit/>
          </a:bodyPr>
          <a:lstStyle/>
          <a:p>
            <a:r>
              <a:rPr lang="en-US" altLang="zh-CN" sz="2000" dirty="0" smtClean="0">
                <a:solidFill>
                  <a:srgbClr val="FF0000"/>
                </a:solidFill>
              </a:rPr>
              <a:t>EJ-426-0</a:t>
            </a:r>
            <a:endParaRPr lang="zh-CN" altLang="en-US" sz="2000" dirty="0">
              <a:solidFill>
                <a:srgbClr val="FF0000"/>
              </a:solidFill>
            </a:endParaRPr>
          </a:p>
        </p:txBody>
      </p:sp>
      <p:pic>
        <p:nvPicPr>
          <p:cNvPr id="3102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2" y="5217341"/>
            <a:ext cx="2691049" cy="154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884367" y="5589240"/>
            <a:ext cx="1034863" cy="307777"/>
          </a:xfrm>
          <a:prstGeom prst="rect">
            <a:avLst/>
          </a:prstGeom>
          <a:noFill/>
        </p:spPr>
        <p:txBody>
          <a:bodyPr wrap="square" rtlCol="0">
            <a:spAutoFit/>
          </a:bodyPr>
          <a:lstStyle/>
          <a:p>
            <a:r>
              <a:rPr lang="en-US" altLang="zh-CN" sz="1400" dirty="0" smtClean="0">
                <a:solidFill>
                  <a:srgbClr val="FF0000"/>
                </a:solidFill>
                <a:latin typeface="Times New Roman" pitchFamily="18" charset="0"/>
                <a:cs typeface="Times New Roman" pitchFamily="18" charset="0"/>
              </a:rPr>
              <a:t>450nm</a:t>
            </a:r>
            <a:endParaRPr lang="zh-CN" altLang="en-US" sz="1400" dirty="0">
              <a:solidFill>
                <a:srgbClr val="FF0000"/>
              </a:solidFill>
              <a:latin typeface="Times New Roman" pitchFamily="18" charset="0"/>
              <a:cs typeface="Times New Roman" pitchFamily="18" charset="0"/>
            </a:endParaRPr>
          </a:p>
        </p:txBody>
      </p:sp>
      <p:pic>
        <p:nvPicPr>
          <p:cNvPr id="14" name="Picture 10"/>
          <p:cNvPicPr>
            <a:picLocks noChangeAspect="1"/>
          </p:cNvPicPr>
          <p:nvPr/>
        </p:nvPicPr>
        <p:blipFill>
          <a:blip r:embed="rId8"/>
          <a:stretch>
            <a:fillRect/>
          </a:stretch>
        </p:blipFill>
        <p:spPr>
          <a:xfrm>
            <a:off x="6300192" y="116632"/>
            <a:ext cx="2764279" cy="620688"/>
          </a:xfrm>
          <a:prstGeom prst="rect">
            <a:avLst/>
          </a:prstGeom>
          <a:noFill/>
          <a:ln w="9525">
            <a:noFill/>
          </a:ln>
        </p:spPr>
      </p:pic>
    </p:spTree>
    <p:extLst>
      <p:ext uri="{BB962C8B-B14F-4D97-AF65-F5344CB8AC3E}">
        <p14:creationId xmlns:p14="http://schemas.microsoft.com/office/powerpoint/2010/main" val="306134820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383" y="1492817"/>
            <a:ext cx="1948680" cy="185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9" name="Text Box 15"/>
          <p:cNvSpPr txBox="1">
            <a:spLocks noChangeArrowheads="1"/>
          </p:cNvSpPr>
          <p:nvPr/>
        </p:nvSpPr>
        <p:spPr bwMode="auto">
          <a:xfrm>
            <a:off x="0" y="765177"/>
            <a:ext cx="9144000" cy="461665"/>
          </a:xfrm>
          <a:prstGeom prst="rect">
            <a:avLst/>
          </a:prstGeom>
          <a:solidFill>
            <a:schemeClr val="accent1"/>
          </a:solidFill>
          <a:ln w="9525" algn="ctr">
            <a:noFill/>
            <a:miter lim="800000"/>
            <a:headEnd/>
            <a:tailEnd/>
          </a:ln>
          <a:effectLst/>
        </p:spPr>
        <p:txBody>
          <a:bodyPr>
            <a:spAutoFit/>
          </a:bodyPr>
          <a:lstStyle/>
          <a:p>
            <a:pPr eaLnBrk="1" hangingPunct="1"/>
            <a:r>
              <a:rPr lang="en-US" altLang="zh-CN" dirty="0">
                <a:solidFill>
                  <a:schemeClr val="tx1"/>
                </a:solidFill>
              </a:rPr>
              <a:t> </a:t>
            </a:r>
            <a:r>
              <a:rPr lang="en-US" altLang="zh-CN" sz="2400" dirty="0" smtClean="0">
                <a:solidFill>
                  <a:schemeClr val="tx1"/>
                </a:solidFill>
              </a:rPr>
              <a:t>2.3</a:t>
            </a:r>
            <a:r>
              <a:rPr lang="zh-CN" altLang="en-US" sz="2400" dirty="0">
                <a:solidFill>
                  <a:schemeClr val="tx1"/>
                </a:solidFill>
              </a:rPr>
              <a:t>器件性能</a:t>
            </a:r>
            <a:r>
              <a:rPr lang="zh-CN" altLang="en-US" sz="2400" dirty="0" smtClean="0">
                <a:solidFill>
                  <a:schemeClr val="tx1"/>
                </a:solidFill>
              </a:rPr>
              <a:t>测试</a:t>
            </a:r>
            <a:r>
              <a:rPr lang="en-US" altLang="zh-CN" sz="2400" dirty="0" smtClean="0">
                <a:solidFill>
                  <a:schemeClr val="tx1"/>
                </a:solidFill>
              </a:rPr>
              <a:t>---</a:t>
            </a:r>
            <a:r>
              <a:rPr lang="zh-CN" altLang="en-US" sz="2400" dirty="0" smtClean="0">
                <a:solidFill>
                  <a:schemeClr val="tx1"/>
                </a:solidFill>
              </a:rPr>
              <a:t>波移光纤</a:t>
            </a:r>
            <a:endParaRPr lang="zh-CN" altLang="en-US" sz="2500" dirty="0">
              <a:solidFill>
                <a:schemeClr val="tx1"/>
              </a:solidFill>
              <a:ea typeface="楷体_GB2312" pitchFamily="49" charset="-122"/>
            </a:endParaRPr>
          </a:p>
        </p:txBody>
      </p:sp>
      <p:pic>
        <p:nvPicPr>
          <p:cNvPr id="3082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383" y="3717032"/>
            <a:ext cx="2448272" cy="185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360403" y="3361668"/>
            <a:ext cx="2088232" cy="400110"/>
          </a:xfrm>
          <a:prstGeom prst="rect">
            <a:avLst/>
          </a:prstGeom>
          <a:noFill/>
        </p:spPr>
        <p:txBody>
          <a:bodyPr wrap="square" rtlCol="0">
            <a:spAutoFit/>
          </a:bodyPr>
          <a:lstStyle/>
          <a:p>
            <a:r>
              <a:rPr lang="zh-CN" altLang="en-US" sz="2000" dirty="0" smtClean="0">
                <a:latin typeface="楷体" pitchFamily="49" charset="-122"/>
                <a:ea typeface="楷体" pitchFamily="49" charset="-122"/>
              </a:rPr>
              <a:t>发射</a:t>
            </a:r>
            <a:r>
              <a:rPr lang="en-US" altLang="zh-CN" sz="2000" dirty="0" smtClean="0">
                <a:latin typeface="楷体" pitchFamily="49" charset="-122"/>
                <a:ea typeface="楷体" pitchFamily="49" charset="-122"/>
              </a:rPr>
              <a:t>-</a:t>
            </a:r>
            <a:r>
              <a:rPr lang="zh-CN" altLang="en-US" sz="2000" dirty="0">
                <a:latin typeface="楷体" pitchFamily="49" charset="-122"/>
                <a:ea typeface="楷体" pitchFamily="49" charset="-122"/>
              </a:rPr>
              <a:t>吸收</a:t>
            </a:r>
            <a:r>
              <a:rPr lang="zh-CN" altLang="en-US" sz="2000" dirty="0" smtClean="0">
                <a:latin typeface="楷体" pitchFamily="49" charset="-122"/>
                <a:ea typeface="楷体" pitchFamily="49" charset="-122"/>
              </a:rPr>
              <a:t>谱</a:t>
            </a:r>
            <a:endParaRPr lang="zh-CN" altLang="en-US" sz="2000" dirty="0">
              <a:latin typeface="楷体" pitchFamily="49" charset="-122"/>
              <a:ea typeface="楷体" pitchFamily="49" charset="-122"/>
            </a:endParaRPr>
          </a:p>
        </p:txBody>
      </p:sp>
      <p:sp>
        <p:nvSpPr>
          <p:cNvPr id="15" name="TextBox 14"/>
          <p:cNvSpPr txBox="1"/>
          <p:nvPr/>
        </p:nvSpPr>
        <p:spPr>
          <a:xfrm>
            <a:off x="84463" y="1231135"/>
            <a:ext cx="7070260" cy="430887"/>
          </a:xfrm>
          <a:prstGeom prst="rect">
            <a:avLst/>
          </a:prstGeom>
          <a:noFill/>
        </p:spPr>
        <p:txBody>
          <a:bodyPr wrap="square" rtlCol="0">
            <a:spAutoFit/>
          </a:bodyPr>
          <a:lstStyle/>
          <a:p>
            <a:r>
              <a:rPr lang="en-US" altLang="zh-CN" dirty="0" smtClean="0"/>
              <a:t>Y-11(200)MS</a:t>
            </a:r>
            <a:r>
              <a:rPr lang="zh-CN" altLang="en-US" dirty="0" smtClean="0"/>
              <a:t>在沿拉伸方向有分子取向，抗开裂性能好</a:t>
            </a:r>
            <a:endParaRPr lang="zh-CN" altLang="en-US" dirty="0"/>
          </a:p>
        </p:txBody>
      </p:sp>
      <p:graphicFrame>
        <p:nvGraphicFramePr>
          <p:cNvPr id="16" name="表格 15"/>
          <p:cNvGraphicFramePr>
            <a:graphicFrameLocks noGrp="1"/>
          </p:cNvGraphicFramePr>
          <p:nvPr>
            <p:extLst>
              <p:ext uri="{D42A27DB-BD31-4B8C-83A1-F6EECF244321}">
                <p14:modId xmlns:p14="http://schemas.microsoft.com/office/powerpoint/2010/main" val="1446687651"/>
              </p:ext>
            </p:extLst>
          </p:nvPr>
        </p:nvGraphicFramePr>
        <p:xfrm>
          <a:off x="109823" y="3084112"/>
          <a:ext cx="5622128" cy="1707456"/>
        </p:xfrm>
        <a:graphic>
          <a:graphicData uri="http://schemas.openxmlformats.org/drawingml/2006/table">
            <a:tbl>
              <a:tblPr firstRow="1" bandRow="1">
                <a:tableStyleId>{5C22544A-7EE6-4342-B048-85BDC9FD1C3A}</a:tableStyleId>
              </a:tblPr>
              <a:tblGrid>
                <a:gridCol w="914400"/>
                <a:gridCol w="2259456"/>
                <a:gridCol w="928281"/>
                <a:gridCol w="1519991"/>
              </a:tblGrid>
              <a:tr h="416896">
                <a:tc>
                  <a:txBody>
                    <a:bodyPr/>
                    <a:lstStyle/>
                    <a:p>
                      <a:endParaRPr lang="zh-CN" altLang="en-US" sz="1600" dirty="0">
                        <a:solidFill>
                          <a:schemeClr val="tx1"/>
                        </a:solidFill>
                        <a:latin typeface="楷体" pitchFamily="49" charset="-122"/>
                        <a:ea typeface="楷体" pitchFamily="49" charset="-122"/>
                      </a:endParaRPr>
                    </a:p>
                  </a:txBody>
                  <a:tcPr marT="36000" marB="36000" anchor="ctr">
                    <a:solidFill>
                      <a:schemeClr val="accent2">
                        <a:lumMod val="20000"/>
                        <a:lumOff val="80000"/>
                      </a:schemeClr>
                    </a:solidFill>
                  </a:tcPr>
                </a:tc>
                <a:tc>
                  <a:txBody>
                    <a:bodyPr/>
                    <a:lstStyle/>
                    <a:p>
                      <a:r>
                        <a:rPr lang="zh-CN" altLang="en-US" sz="1600" dirty="0" smtClean="0">
                          <a:solidFill>
                            <a:schemeClr val="tx1"/>
                          </a:solidFill>
                          <a:latin typeface="楷体" pitchFamily="49" charset="-122"/>
                          <a:ea typeface="楷体" pitchFamily="49" charset="-122"/>
                        </a:rPr>
                        <a:t>材料</a:t>
                      </a:r>
                      <a:endParaRPr lang="zh-CN" altLang="en-US" sz="1600" dirty="0">
                        <a:solidFill>
                          <a:schemeClr val="tx1"/>
                        </a:solidFill>
                        <a:latin typeface="楷体" pitchFamily="49" charset="-122"/>
                        <a:ea typeface="楷体" pitchFamily="49" charset="-122"/>
                      </a:endParaRPr>
                    </a:p>
                  </a:txBody>
                  <a:tcPr marT="36000" marB="36000" anchor="ctr">
                    <a:solidFill>
                      <a:schemeClr val="accent2">
                        <a:lumMod val="20000"/>
                        <a:lumOff val="80000"/>
                      </a:schemeClr>
                    </a:solidFill>
                  </a:tcPr>
                </a:tc>
                <a:tc>
                  <a:txBody>
                    <a:bodyPr/>
                    <a:lstStyle/>
                    <a:p>
                      <a:r>
                        <a:rPr lang="zh-CN" altLang="en-US" sz="1600" dirty="0" smtClean="0">
                          <a:solidFill>
                            <a:schemeClr val="tx1"/>
                          </a:solidFill>
                          <a:latin typeface="楷体" pitchFamily="49" charset="-122"/>
                          <a:ea typeface="楷体" pitchFamily="49" charset="-122"/>
                        </a:rPr>
                        <a:t>折射率</a:t>
                      </a:r>
                      <a:endParaRPr lang="zh-CN" altLang="en-US" sz="1600" dirty="0">
                        <a:solidFill>
                          <a:schemeClr val="tx1"/>
                        </a:solidFill>
                        <a:latin typeface="楷体" pitchFamily="49" charset="-122"/>
                        <a:ea typeface="楷体" pitchFamily="49" charset="-122"/>
                      </a:endParaRPr>
                    </a:p>
                  </a:txBody>
                  <a:tcPr marT="36000" marB="36000" anchor="ctr">
                    <a:solidFill>
                      <a:schemeClr val="accent2">
                        <a:lumMod val="20000"/>
                        <a:lumOff val="80000"/>
                      </a:schemeClr>
                    </a:solidFill>
                  </a:tcPr>
                </a:tc>
                <a:tc>
                  <a:txBody>
                    <a:bodyPr/>
                    <a:lstStyle/>
                    <a:p>
                      <a:r>
                        <a:rPr lang="zh-CN" altLang="en-US" sz="1600" dirty="0" smtClean="0">
                          <a:solidFill>
                            <a:schemeClr val="tx1"/>
                          </a:solidFill>
                          <a:latin typeface="楷体" pitchFamily="49" charset="-122"/>
                          <a:ea typeface="楷体" pitchFamily="49" charset="-122"/>
                        </a:rPr>
                        <a:t>密度</a:t>
                      </a:r>
                      <a:r>
                        <a:rPr lang="zh-CN" altLang="en-US" sz="1600" dirty="0" smtClean="0">
                          <a:solidFill>
                            <a:schemeClr val="tx1"/>
                          </a:solidFill>
                          <a:latin typeface="Times New Roman" pitchFamily="18" charset="0"/>
                          <a:ea typeface="楷体" pitchFamily="49" charset="-122"/>
                          <a:cs typeface="Times New Roman" pitchFamily="18" charset="0"/>
                        </a:rPr>
                        <a:t>（</a:t>
                      </a:r>
                      <a:r>
                        <a:rPr lang="en-US" altLang="zh-CN" sz="1600" dirty="0" smtClean="0">
                          <a:solidFill>
                            <a:schemeClr val="tx1"/>
                          </a:solidFill>
                          <a:latin typeface="Times New Roman" pitchFamily="18" charset="0"/>
                          <a:ea typeface="楷体" pitchFamily="49" charset="-122"/>
                          <a:cs typeface="Times New Roman" pitchFamily="18" charset="0"/>
                        </a:rPr>
                        <a:t>g/cm</a:t>
                      </a:r>
                      <a:r>
                        <a:rPr lang="en-US" altLang="zh-CN" sz="1600" baseline="30000" dirty="0" smtClean="0">
                          <a:solidFill>
                            <a:schemeClr val="tx1"/>
                          </a:solidFill>
                          <a:latin typeface="Times New Roman" pitchFamily="18" charset="0"/>
                          <a:ea typeface="楷体" pitchFamily="49" charset="-122"/>
                          <a:cs typeface="Times New Roman" pitchFamily="18" charset="0"/>
                        </a:rPr>
                        <a:t>2</a:t>
                      </a:r>
                      <a:r>
                        <a:rPr lang="zh-CN" altLang="en-US" sz="1600" dirty="0" smtClean="0">
                          <a:solidFill>
                            <a:schemeClr val="tx1"/>
                          </a:solidFill>
                          <a:latin typeface="Times New Roman" pitchFamily="18" charset="0"/>
                          <a:ea typeface="楷体" pitchFamily="49" charset="-122"/>
                          <a:cs typeface="Times New Roman" pitchFamily="18" charset="0"/>
                        </a:rPr>
                        <a:t>）</a:t>
                      </a:r>
                      <a:endParaRPr lang="zh-CN" altLang="en-US" sz="1600" dirty="0">
                        <a:solidFill>
                          <a:schemeClr val="tx1"/>
                        </a:solidFill>
                        <a:latin typeface="Times New Roman" pitchFamily="18" charset="0"/>
                        <a:ea typeface="楷体" pitchFamily="49" charset="-122"/>
                        <a:cs typeface="Times New Roman" pitchFamily="18" charset="0"/>
                      </a:endParaRPr>
                    </a:p>
                  </a:txBody>
                  <a:tcPr marT="36000" marB="36000" anchor="ctr">
                    <a:solidFill>
                      <a:schemeClr val="accent2">
                        <a:lumMod val="20000"/>
                        <a:lumOff val="80000"/>
                      </a:schemeClr>
                    </a:solidFill>
                  </a:tcPr>
                </a:tc>
              </a:tr>
              <a:tr h="360040">
                <a:tc>
                  <a:txBody>
                    <a:bodyPr/>
                    <a:lstStyle/>
                    <a:p>
                      <a:r>
                        <a:rPr lang="zh-CN" altLang="en-US" sz="1600" dirty="0" smtClean="0">
                          <a:latin typeface="楷体" pitchFamily="49" charset="-122"/>
                          <a:ea typeface="楷体" pitchFamily="49" charset="-122"/>
                        </a:rPr>
                        <a:t>芯</a:t>
                      </a:r>
                      <a:endParaRPr lang="zh-CN" altLang="en-US" sz="1600" dirty="0">
                        <a:latin typeface="楷体" pitchFamily="49" charset="-122"/>
                        <a:ea typeface="楷体" pitchFamily="49" charset="-122"/>
                      </a:endParaRPr>
                    </a:p>
                  </a:txBody>
                  <a:tcPr marT="36000" marB="36000" anchor="ctr">
                    <a:solidFill>
                      <a:schemeClr val="accent2">
                        <a:lumMod val="20000"/>
                        <a:lumOff val="80000"/>
                      </a:schemeClr>
                    </a:solidFill>
                  </a:tcPr>
                </a:tc>
                <a:tc>
                  <a:txBody>
                    <a:bodyPr/>
                    <a:lstStyle/>
                    <a:p>
                      <a:r>
                        <a:rPr lang="zh-CN" altLang="en-US" sz="1600" dirty="0" smtClean="0">
                          <a:latin typeface="楷体" pitchFamily="49" charset="-122"/>
                          <a:ea typeface="楷体" pitchFamily="49" charset="-122"/>
                        </a:rPr>
                        <a:t>聚乙烯</a:t>
                      </a:r>
                      <a:endParaRPr lang="zh-CN" altLang="en-US" sz="1600" dirty="0">
                        <a:latin typeface="楷体" pitchFamily="49" charset="-122"/>
                        <a:ea typeface="楷体" pitchFamily="49" charset="-122"/>
                      </a:endParaRPr>
                    </a:p>
                  </a:txBody>
                  <a:tcPr marT="36000" marB="36000" anchor="ctr">
                    <a:solidFill>
                      <a:schemeClr val="accent2">
                        <a:lumMod val="20000"/>
                        <a:lumOff val="80000"/>
                      </a:schemeClr>
                    </a:solidFill>
                  </a:tcPr>
                </a:tc>
                <a:tc>
                  <a:txBody>
                    <a:bodyPr/>
                    <a:lstStyle/>
                    <a:p>
                      <a:r>
                        <a:rPr lang="en-US" altLang="zh-CN" sz="1600" dirty="0" smtClean="0">
                          <a:latin typeface="Times New Roman" pitchFamily="18" charset="0"/>
                          <a:ea typeface="楷体" pitchFamily="49" charset="-122"/>
                          <a:cs typeface="Times New Roman" pitchFamily="18" charset="0"/>
                        </a:rPr>
                        <a:t>1.59</a:t>
                      </a:r>
                      <a:endParaRPr lang="zh-CN" altLang="en-US" sz="1600" dirty="0">
                        <a:latin typeface="Times New Roman" pitchFamily="18" charset="0"/>
                        <a:ea typeface="楷体" pitchFamily="49" charset="-122"/>
                        <a:cs typeface="Times New Roman" pitchFamily="18" charset="0"/>
                      </a:endParaRPr>
                    </a:p>
                  </a:txBody>
                  <a:tcPr marT="36000" marB="36000" anchor="c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dk1"/>
                          </a:solidFill>
                          <a:latin typeface="Times New Roman" pitchFamily="18" charset="0"/>
                          <a:ea typeface="楷体" pitchFamily="49" charset="-122"/>
                          <a:cs typeface="Times New Roman" pitchFamily="18" charset="0"/>
                        </a:rPr>
                        <a:t>1.05</a:t>
                      </a:r>
                    </a:p>
                  </a:txBody>
                  <a:tcPr marT="36000" marB="36000" anchor="ctr">
                    <a:solidFill>
                      <a:schemeClr val="accent2">
                        <a:lumMod val="20000"/>
                        <a:lumOff val="80000"/>
                      </a:schemeClr>
                    </a:solidFill>
                  </a:tcPr>
                </a:tc>
              </a:tr>
              <a:tr h="360040">
                <a:tc>
                  <a:txBody>
                    <a:bodyPr/>
                    <a:lstStyle/>
                    <a:p>
                      <a:r>
                        <a:rPr lang="zh-CN" altLang="en-US" sz="1600" dirty="0" smtClean="0">
                          <a:latin typeface="楷体" pitchFamily="49" charset="-122"/>
                          <a:ea typeface="楷体" pitchFamily="49" charset="-122"/>
                        </a:rPr>
                        <a:t>内包层</a:t>
                      </a:r>
                      <a:endParaRPr lang="zh-CN" altLang="en-US" sz="1600" dirty="0">
                        <a:latin typeface="楷体" pitchFamily="49" charset="-122"/>
                        <a:ea typeface="楷体" pitchFamily="49" charset="-122"/>
                      </a:endParaRPr>
                    </a:p>
                  </a:txBody>
                  <a:tcPr marT="36000" marB="36000" anchor="ctr">
                    <a:solidFill>
                      <a:schemeClr val="accent2">
                        <a:lumMod val="20000"/>
                        <a:lumOff val="80000"/>
                      </a:schemeClr>
                    </a:solidFill>
                  </a:tcPr>
                </a:tc>
                <a:tc>
                  <a:txBody>
                    <a:bodyPr/>
                    <a:lstStyle/>
                    <a:p>
                      <a:r>
                        <a:rPr lang="zh-CN" altLang="en-US" sz="1600" dirty="0" smtClean="0">
                          <a:latin typeface="楷体" pitchFamily="49" charset="-122"/>
                          <a:ea typeface="楷体" pitchFamily="49" charset="-122"/>
                        </a:rPr>
                        <a:t>聚甲基丙烯酸甲酯</a:t>
                      </a:r>
                      <a:endParaRPr lang="en-US" altLang="zh-CN" sz="1600" dirty="0" smtClean="0">
                        <a:latin typeface="楷体" pitchFamily="49" charset="-122"/>
                        <a:ea typeface="楷体" pitchFamily="49" charset="-122"/>
                      </a:endParaRPr>
                    </a:p>
                    <a:p>
                      <a:r>
                        <a:rPr lang="en-US" altLang="zh-CN" sz="1600" dirty="0" smtClean="0">
                          <a:latin typeface="楷体" pitchFamily="49" charset="-122"/>
                          <a:ea typeface="楷体" pitchFamily="49" charset="-122"/>
                        </a:rPr>
                        <a:t>(</a:t>
                      </a:r>
                      <a:r>
                        <a:rPr lang="zh-CN" altLang="en-US" sz="1600" dirty="0" smtClean="0">
                          <a:latin typeface="楷体" pitchFamily="49" charset="-122"/>
                          <a:ea typeface="楷体" pitchFamily="49" charset="-122"/>
                        </a:rPr>
                        <a:t>有机玻璃</a:t>
                      </a:r>
                      <a:r>
                        <a:rPr lang="en-US" altLang="zh-CN" sz="1600" dirty="0" smtClean="0">
                          <a:latin typeface="楷体" pitchFamily="49" charset="-122"/>
                          <a:ea typeface="楷体" pitchFamily="49" charset="-122"/>
                        </a:rPr>
                        <a:t>)</a:t>
                      </a:r>
                      <a:endParaRPr lang="zh-CN" altLang="en-US" sz="1600" dirty="0">
                        <a:latin typeface="楷体" pitchFamily="49" charset="-122"/>
                        <a:ea typeface="楷体" pitchFamily="49" charset="-122"/>
                      </a:endParaRPr>
                    </a:p>
                  </a:txBody>
                  <a:tcPr marT="36000" marB="36000" anchor="ctr">
                    <a:solidFill>
                      <a:schemeClr val="accent2">
                        <a:lumMod val="20000"/>
                        <a:lumOff val="80000"/>
                      </a:schemeClr>
                    </a:solidFill>
                  </a:tcPr>
                </a:tc>
                <a:tc>
                  <a:txBody>
                    <a:bodyPr/>
                    <a:lstStyle/>
                    <a:p>
                      <a:r>
                        <a:rPr lang="en-US" altLang="zh-CN" sz="1600" dirty="0" smtClean="0">
                          <a:latin typeface="Times New Roman" pitchFamily="18" charset="0"/>
                          <a:ea typeface="楷体" pitchFamily="49" charset="-122"/>
                          <a:cs typeface="Times New Roman" pitchFamily="18" charset="0"/>
                        </a:rPr>
                        <a:t>1.49</a:t>
                      </a:r>
                      <a:endParaRPr lang="zh-CN" altLang="en-US" sz="1600" dirty="0">
                        <a:latin typeface="Times New Roman" pitchFamily="18" charset="0"/>
                        <a:ea typeface="楷体" pitchFamily="49" charset="-122"/>
                        <a:cs typeface="Times New Roman" pitchFamily="18" charset="0"/>
                      </a:endParaRPr>
                    </a:p>
                  </a:txBody>
                  <a:tcPr marT="36000" marB="36000" anchor="ctr">
                    <a:solidFill>
                      <a:schemeClr val="accent2">
                        <a:lumMod val="20000"/>
                        <a:lumOff val="80000"/>
                      </a:schemeClr>
                    </a:solidFill>
                  </a:tcPr>
                </a:tc>
                <a:tc>
                  <a:txBody>
                    <a:bodyPr/>
                    <a:lstStyle/>
                    <a:p>
                      <a:r>
                        <a:rPr lang="en-US" altLang="zh-CN" sz="1600" dirty="0" smtClean="0">
                          <a:latin typeface="Times New Roman" pitchFamily="18" charset="0"/>
                          <a:ea typeface="楷体" pitchFamily="49" charset="-122"/>
                          <a:cs typeface="Times New Roman" pitchFamily="18" charset="0"/>
                        </a:rPr>
                        <a:t>1.19</a:t>
                      </a:r>
                      <a:endParaRPr lang="zh-CN" altLang="en-US" sz="1600" dirty="0">
                        <a:latin typeface="Times New Roman" pitchFamily="18" charset="0"/>
                        <a:ea typeface="楷体" pitchFamily="49" charset="-122"/>
                        <a:cs typeface="Times New Roman" pitchFamily="18" charset="0"/>
                      </a:endParaRPr>
                    </a:p>
                  </a:txBody>
                  <a:tcPr marT="36000" marB="36000" anchor="ctr">
                    <a:solidFill>
                      <a:schemeClr val="accent2">
                        <a:lumMod val="20000"/>
                        <a:lumOff val="80000"/>
                      </a:schemeClr>
                    </a:solidFill>
                  </a:tcPr>
                </a:tc>
              </a:tr>
              <a:tr h="370840">
                <a:tc>
                  <a:txBody>
                    <a:bodyPr/>
                    <a:lstStyle/>
                    <a:p>
                      <a:r>
                        <a:rPr lang="zh-CN" altLang="en-US" sz="1600" dirty="0" smtClean="0">
                          <a:latin typeface="楷体" pitchFamily="49" charset="-122"/>
                          <a:ea typeface="楷体" pitchFamily="49" charset="-122"/>
                        </a:rPr>
                        <a:t>外包层</a:t>
                      </a:r>
                      <a:endParaRPr lang="zh-CN" altLang="en-US" sz="1600" dirty="0">
                        <a:latin typeface="楷体" pitchFamily="49" charset="-122"/>
                        <a:ea typeface="楷体" pitchFamily="49" charset="-122"/>
                      </a:endParaRPr>
                    </a:p>
                  </a:txBody>
                  <a:tcPr marT="36000" marB="36000" anchor="ctr">
                    <a:solidFill>
                      <a:schemeClr val="accent2">
                        <a:lumMod val="20000"/>
                        <a:lumOff val="80000"/>
                      </a:schemeClr>
                    </a:solidFill>
                  </a:tcPr>
                </a:tc>
                <a:tc>
                  <a:txBody>
                    <a:bodyPr/>
                    <a:lstStyle/>
                    <a:p>
                      <a:r>
                        <a:rPr lang="zh-CN" altLang="en-US" sz="1600" dirty="0" smtClean="0">
                          <a:latin typeface="楷体" pitchFamily="49" charset="-122"/>
                          <a:ea typeface="楷体" pitchFamily="49" charset="-122"/>
                        </a:rPr>
                        <a:t>氟化聚合物</a:t>
                      </a:r>
                      <a:endParaRPr lang="zh-CN" altLang="en-US" sz="1600" dirty="0">
                        <a:latin typeface="楷体" pitchFamily="49" charset="-122"/>
                        <a:ea typeface="楷体" pitchFamily="49" charset="-122"/>
                      </a:endParaRPr>
                    </a:p>
                  </a:txBody>
                  <a:tcPr marT="36000" marB="36000" anchor="ctr">
                    <a:solidFill>
                      <a:schemeClr val="accent2">
                        <a:lumMod val="20000"/>
                        <a:lumOff val="80000"/>
                      </a:schemeClr>
                    </a:solidFill>
                  </a:tcPr>
                </a:tc>
                <a:tc>
                  <a:txBody>
                    <a:bodyPr/>
                    <a:lstStyle/>
                    <a:p>
                      <a:r>
                        <a:rPr lang="en-US" altLang="zh-CN" sz="1600" dirty="0" smtClean="0">
                          <a:latin typeface="Times New Roman" pitchFamily="18" charset="0"/>
                          <a:ea typeface="楷体" pitchFamily="49" charset="-122"/>
                          <a:cs typeface="Times New Roman" pitchFamily="18" charset="0"/>
                        </a:rPr>
                        <a:t>1.42</a:t>
                      </a:r>
                      <a:endParaRPr lang="zh-CN" altLang="en-US" sz="1600" dirty="0">
                        <a:latin typeface="Times New Roman" pitchFamily="18" charset="0"/>
                        <a:ea typeface="楷体" pitchFamily="49" charset="-122"/>
                        <a:cs typeface="Times New Roman" pitchFamily="18" charset="0"/>
                      </a:endParaRPr>
                    </a:p>
                  </a:txBody>
                  <a:tcPr marT="36000" marB="36000" anchor="ctr">
                    <a:solidFill>
                      <a:schemeClr val="accent2">
                        <a:lumMod val="20000"/>
                        <a:lumOff val="80000"/>
                      </a:schemeClr>
                    </a:solidFill>
                  </a:tcPr>
                </a:tc>
                <a:tc>
                  <a:txBody>
                    <a:bodyPr/>
                    <a:lstStyle/>
                    <a:p>
                      <a:r>
                        <a:rPr lang="en-US" altLang="zh-CN" sz="1600" dirty="0" smtClean="0">
                          <a:latin typeface="Times New Roman" pitchFamily="18" charset="0"/>
                          <a:ea typeface="楷体" pitchFamily="49" charset="-122"/>
                          <a:cs typeface="Times New Roman" pitchFamily="18" charset="0"/>
                        </a:rPr>
                        <a:t>1.43</a:t>
                      </a:r>
                      <a:endParaRPr lang="zh-CN" altLang="en-US" sz="1600" dirty="0">
                        <a:latin typeface="Times New Roman" pitchFamily="18" charset="0"/>
                        <a:ea typeface="楷体" pitchFamily="49" charset="-122"/>
                        <a:cs typeface="Times New Roman" pitchFamily="18" charset="0"/>
                      </a:endParaRPr>
                    </a:p>
                  </a:txBody>
                  <a:tcPr marT="36000" marB="36000" anchor="ctr">
                    <a:solidFill>
                      <a:schemeClr val="accent2">
                        <a:lumMod val="20000"/>
                        <a:lumOff val="80000"/>
                      </a:schemeClr>
                    </a:solidFill>
                  </a:tcPr>
                </a:tc>
              </a:tr>
            </a:tbl>
          </a:graphicData>
        </a:graphic>
      </p:graphicFrame>
      <p:grpSp>
        <p:nvGrpSpPr>
          <p:cNvPr id="54" name="组合 53"/>
          <p:cNvGrpSpPr/>
          <p:nvPr/>
        </p:nvGrpSpPr>
        <p:grpSpPr>
          <a:xfrm>
            <a:off x="354461" y="1792063"/>
            <a:ext cx="4618654" cy="1088348"/>
            <a:chOff x="313386" y="1860455"/>
            <a:chExt cx="4618654" cy="1088348"/>
          </a:xfrm>
        </p:grpSpPr>
        <p:grpSp>
          <p:nvGrpSpPr>
            <p:cNvPr id="50" name="组合 49"/>
            <p:cNvGrpSpPr/>
            <p:nvPr/>
          </p:nvGrpSpPr>
          <p:grpSpPr>
            <a:xfrm>
              <a:off x="313386" y="1860455"/>
              <a:ext cx="4618654" cy="1088348"/>
              <a:chOff x="313386" y="1620572"/>
              <a:chExt cx="4618654" cy="1088348"/>
            </a:xfrm>
          </p:grpSpPr>
          <p:grpSp>
            <p:nvGrpSpPr>
              <p:cNvPr id="49" name="组合 48"/>
              <p:cNvGrpSpPr/>
              <p:nvPr/>
            </p:nvGrpSpPr>
            <p:grpSpPr>
              <a:xfrm>
                <a:off x="313386" y="1620572"/>
                <a:ext cx="4402630" cy="1088348"/>
                <a:chOff x="313386" y="1620572"/>
                <a:chExt cx="4402630" cy="1088348"/>
              </a:xfrm>
            </p:grpSpPr>
            <p:cxnSp>
              <p:nvCxnSpPr>
                <p:cNvPr id="18" name="直接连接符 17"/>
                <p:cNvCxnSpPr/>
                <p:nvPr/>
              </p:nvCxnSpPr>
              <p:spPr bwMode="auto">
                <a:xfrm>
                  <a:off x="323528" y="1700808"/>
                  <a:ext cx="3744416" cy="0"/>
                </a:xfrm>
                <a:prstGeom prst="line">
                  <a:avLst/>
                </a:prstGeom>
                <a:solidFill>
                  <a:srgbClr val="FFFF00"/>
                </a:solidFill>
                <a:ln w="9525" cap="flat" cmpd="sng" algn="ctr">
                  <a:solidFill>
                    <a:srgbClr val="00B050"/>
                  </a:solidFill>
                  <a:prstDash val="solid"/>
                  <a:round/>
                  <a:headEnd type="none" w="med" len="med"/>
                  <a:tailEnd type="none" w="med" len="med"/>
                </a:ln>
                <a:effectLst/>
              </p:spPr>
            </p:cxnSp>
            <p:cxnSp>
              <p:nvCxnSpPr>
                <p:cNvPr id="27" name="直接连接符 26"/>
                <p:cNvCxnSpPr/>
                <p:nvPr/>
              </p:nvCxnSpPr>
              <p:spPr bwMode="auto">
                <a:xfrm>
                  <a:off x="313386" y="1844824"/>
                  <a:ext cx="3744416" cy="0"/>
                </a:xfrm>
                <a:prstGeom prst="line">
                  <a:avLst/>
                </a:prstGeom>
                <a:solidFill>
                  <a:srgbClr val="FFFF00"/>
                </a:solidFill>
                <a:ln w="9525" cap="flat" cmpd="sng" algn="ctr">
                  <a:solidFill>
                    <a:srgbClr val="00B050"/>
                  </a:solidFill>
                  <a:prstDash val="solid"/>
                  <a:round/>
                  <a:headEnd type="none" w="med" len="med"/>
                  <a:tailEnd type="none" w="med" len="med"/>
                </a:ln>
                <a:effectLst/>
              </p:spPr>
            </p:cxnSp>
            <p:cxnSp>
              <p:nvCxnSpPr>
                <p:cNvPr id="28" name="直接连接符 27"/>
                <p:cNvCxnSpPr/>
                <p:nvPr/>
              </p:nvCxnSpPr>
              <p:spPr bwMode="auto">
                <a:xfrm>
                  <a:off x="323528" y="2348880"/>
                  <a:ext cx="3744416" cy="0"/>
                </a:xfrm>
                <a:prstGeom prst="line">
                  <a:avLst/>
                </a:prstGeom>
                <a:solidFill>
                  <a:srgbClr val="FFFF00"/>
                </a:solidFill>
                <a:ln w="9525" cap="flat" cmpd="sng" algn="ctr">
                  <a:solidFill>
                    <a:srgbClr val="00B050"/>
                  </a:solidFill>
                  <a:prstDash val="solid"/>
                  <a:round/>
                  <a:headEnd type="none" w="med" len="med"/>
                  <a:tailEnd type="none" w="med" len="med"/>
                </a:ln>
                <a:effectLst/>
              </p:spPr>
            </p:cxnSp>
            <p:cxnSp>
              <p:nvCxnSpPr>
                <p:cNvPr id="29" name="直接连接符 28"/>
                <p:cNvCxnSpPr/>
                <p:nvPr/>
              </p:nvCxnSpPr>
              <p:spPr bwMode="auto">
                <a:xfrm>
                  <a:off x="323528" y="2492896"/>
                  <a:ext cx="3744416" cy="0"/>
                </a:xfrm>
                <a:prstGeom prst="line">
                  <a:avLst/>
                </a:prstGeom>
                <a:solidFill>
                  <a:srgbClr val="FFFF00"/>
                </a:solidFill>
                <a:ln w="9525" cap="flat" cmpd="sng" algn="ctr">
                  <a:solidFill>
                    <a:srgbClr val="00B050"/>
                  </a:solidFill>
                  <a:prstDash val="solid"/>
                  <a:round/>
                  <a:headEnd type="none" w="med" len="med"/>
                  <a:tailEnd type="none" w="med" len="med"/>
                </a:ln>
                <a:effectLst/>
              </p:spPr>
            </p:cxnSp>
            <p:cxnSp>
              <p:nvCxnSpPr>
                <p:cNvPr id="30" name="直接连接符 29"/>
                <p:cNvCxnSpPr/>
                <p:nvPr/>
              </p:nvCxnSpPr>
              <p:spPr bwMode="auto">
                <a:xfrm>
                  <a:off x="323528" y="1916832"/>
                  <a:ext cx="3744416" cy="0"/>
                </a:xfrm>
                <a:prstGeom prst="line">
                  <a:avLst/>
                </a:prstGeom>
                <a:solidFill>
                  <a:srgbClr val="FFFF00"/>
                </a:solidFill>
                <a:ln w="9525" cap="flat" cmpd="sng" algn="ctr">
                  <a:solidFill>
                    <a:srgbClr val="00B050"/>
                  </a:solidFill>
                  <a:prstDash val="solid"/>
                  <a:round/>
                  <a:headEnd type="none" w="med" len="med"/>
                  <a:tailEnd type="none" w="med" len="med"/>
                </a:ln>
                <a:effectLst/>
              </p:spPr>
            </p:cxnSp>
            <p:cxnSp>
              <p:nvCxnSpPr>
                <p:cNvPr id="31" name="直接连接符 30"/>
                <p:cNvCxnSpPr/>
                <p:nvPr/>
              </p:nvCxnSpPr>
              <p:spPr bwMode="auto">
                <a:xfrm>
                  <a:off x="323528" y="2276872"/>
                  <a:ext cx="3744416" cy="0"/>
                </a:xfrm>
                <a:prstGeom prst="line">
                  <a:avLst/>
                </a:prstGeom>
                <a:solidFill>
                  <a:srgbClr val="FFFF00"/>
                </a:solidFill>
                <a:ln w="9525" cap="flat" cmpd="sng" algn="ctr">
                  <a:solidFill>
                    <a:srgbClr val="00B050"/>
                  </a:solidFill>
                  <a:prstDash val="solid"/>
                  <a:round/>
                  <a:headEnd type="none" w="med" len="med"/>
                  <a:tailEnd type="none" w="med" len="med"/>
                </a:ln>
                <a:effectLst/>
              </p:spPr>
            </p:cxnSp>
            <p:cxnSp>
              <p:nvCxnSpPr>
                <p:cNvPr id="21" name="直接箭头连接符 20"/>
                <p:cNvCxnSpPr/>
                <p:nvPr/>
              </p:nvCxnSpPr>
              <p:spPr bwMode="auto">
                <a:xfrm flipV="1">
                  <a:off x="1367644" y="1620572"/>
                  <a:ext cx="396044" cy="1088348"/>
                </a:xfrm>
                <a:prstGeom prst="straightConnector1">
                  <a:avLst/>
                </a:prstGeom>
                <a:solidFill>
                  <a:srgbClr val="FFFF00"/>
                </a:solidFill>
                <a:ln w="9525" cap="flat" cmpd="sng" algn="ctr">
                  <a:solidFill>
                    <a:schemeClr val="tx1"/>
                  </a:solidFill>
                  <a:prstDash val="solid"/>
                  <a:round/>
                  <a:headEnd type="none" w="med" len="med"/>
                  <a:tailEnd type="arrow"/>
                </a:ln>
                <a:effectLst/>
              </p:spPr>
            </p:cxnSp>
            <p:cxnSp>
              <p:nvCxnSpPr>
                <p:cNvPr id="23" name="直接箭头连接符 22"/>
                <p:cNvCxnSpPr/>
                <p:nvPr/>
              </p:nvCxnSpPr>
              <p:spPr bwMode="auto">
                <a:xfrm>
                  <a:off x="1115616" y="2040789"/>
                  <a:ext cx="936104" cy="123957"/>
                </a:xfrm>
                <a:prstGeom prst="straightConnector1">
                  <a:avLst/>
                </a:prstGeom>
                <a:solidFill>
                  <a:srgbClr val="FFFF00"/>
                </a:solidFill>
                <a:ln w="9525" cap="flat" cmpd="sng" algn="ctr">
                  <a:solidFill>
                    <a:schemeClr val="tx1"/>
                  </a:solidFill>
                  <a:prstDash val="solid"/>
                  <a:round/>
                  <a:headEnd type="arrow"/>
                  <a:tailEnd type="arrow"/>
                </a:ln>
                <a:effectLst/>
              </p:spPr>
            </p:cxnSp>
            <p:cxnSp>
              <p:nvCxnSpPr>
                <p:cNvPr id="26" name="直接箭头连接符 25"/>
                <p:cNvCxnSpPr/>
                <p:nvPr/>
              </p:nvCxnSpPr>
              <p:spPr bwMode="auto">
                <a:xfrm flipH="1">
                  <a:off x="1115616" y="1916832"/>
                  <a:ext cx="936104" cy="360040"/>
                </a:xfrm>
                <a:prstGeom prst="straightConnector1">
                  <a:avLst/>
                </a:prstGeom>
                <a:solidFill>
                  <a:srgbClr val="FFFF00"/>
                </a:solidFill>
                <a:ln w="9525" cap="flat" cmpd="sng" algn="ctr">
                  <a:solidFill>
                    <a:schemeClr val="tx1"/>
                  </a:solidFill>
                  <a:prstDash val="solid"/>
                  <a:round/>
                  <a:headEnd type="arrow"/>
                  <a:tailEnd type="arrow"/>
                </a:ln>
                <a:effectLst/>
              </p:spPr>
            </p:cxnSp>
            <p:cxnSp>
              <p:nvCxnSpPr>
                <p:cNvPr id="33" name="直接箭头连接符 32"/>
                <p:cNvCxnSpPr/>
                <p:nvPr/>
              </p:nvCxnSpPr>
              <p:spPr bwMode="auto">
                <a:xfrm flipV="1">
                  <a:off x="2051720" y="1844824"/>
                  <a:ext cx="288032" cy="72008"/>
                </a:xfrm>
                <a:prstGeom prst="straightConnector1">
                  <a:avLst/>
                </a:prstGeom>
                <a:solidFill>
                  <a:srgbClr val="FFFF00"/>
                </a:solidFill>
                <a:ln w="9525" cap="flat" cmpd="sng" algn="ctr">
                  <a:solidFill>
                    <a:schemeClr val="tx1"/>
                  </a:solidFill>
                  <a:prstDash val="solid"/>
                  <a:round/>
                  <a:headEnd type="none" w="med" len="med"/>
                  <a:tailEnd type="arrow"/>
                </a:ln>
                <a:effectLst/>
              </p:spPr>
            </p:cxnSp>
            <p:cxnSp>
              <p:nvCxnSpPr>
                <p:cNvPr id="36" name="直接箭头连接符 35"/>
                <p:cNvCxnSpPr/>
                <p:nvPr/>
              </p:nvCxnSpPr>
              <p:spPr bwMode="auto">
                <a:xfrm>
                  <a:off x="2339752" y="1844824"/>
                  <a:ext cx="1728192" cy="258366"/>
                </a:xfrm>
                <a:prstGeom prst="straightConnector1">
                  <a:avLst/>
                </a:prstGeom>
                <a:solidFill>
                  <a:srgbClr val="FFFF00"/>
                </a:solidFill>
                <a:ln w="9525" cap="flat" cmpd="sng" algn="ctr">
                  <a:solidFill>
                    <a:schemeClr val="tx1"/>
                  </a:solidFill>
                  <a:prstDash val="solid"/>
                  <a:round/>
                  <a:headEnd type="none" w="med" len="med"/>
                  <a:tailEnd type="arrow"/>
                </a:ln>
                <a:effectLst/>
              </p:spPr>
            </p:cxnSp>
            <p:cxnSp>
              <p:nvCxnSpPr>
                <p:cNvPr id="40" name="直接连接符 39"/>
                <p:cNvCxnSpPr/>
                <p:nvPr/>
              </p:nvCxnSpPr>
              <p:spPr bwMode="auto">
                <a:xfrm>
                  <a:off x="323528" y="2096852"/>
                  <a:ext cx="4392488" cy="0"/>
                </a:xfrm>
                <a:prstGeom prst="line">
                  <a:avLst/>
                </a:prstGeom>
                <a:solidFill>
                  <a:srgbClr val="FFFF00"/>
                </a:solidFill>
                <a:ln w="9525" cap="flat" cmpd="sng" algn="ctr">
                  <a:solidFill>
                    <a:schemeClr val="tx1"/>
                  </a:solidFill>
                  <a:prstDash val="dash"/>
                  <a:round/>
                  <a:headEnd type="none" w="med" len="med"/>
                  <a:tailEnd type="none" w="med" len="med"/>
                </a:ln>
                <a:effectLst/>
              </p:spPr>
            </p:cxnSp>
            <p:cxnSp>
              <p:nvCxnSpPr>
                <p:cNvPr id="43" name="直接箭头连接符 42"/>
                <p:cNvCxnSpPr/>
                <p:nvPr/>
              </p:nvCxnSpPr>
              <p:spPr bwMode="auto">
                <a:xfrm>
                  <a:off x="4067944" y="2096852"/>
                  <a:ext cx="288032" cy="180020"/>
                </a:xfrm>
                <a:prstGeom prst="straightConnector1">
                  <a:avLst/>
                </a:prstGeom>
                <a:solidFill>
                  <a:srgbClr val="FFFF00"/>
                </a:solidFill>
                <a:ln w="9525" cap="flat" cmpd="sng" algn="ctr">
                  <a:solidFill>
                    <a:schemeClr val="tx1"/>
                  </a:solidFill>
                  <a:prstDash val="solid"/>
                  <a:round/>
                  <a:headEnd type="none" w="med" len="med"/>
                  <a:tailEnd type="arrow"/>
                </a:ln>
                <a:effectLst/>
              </p:spPr>
            </p:cxnSp>
          </p:grpSp>
          <p:grpSp>
            <p:nvGrpSpPr>
              <p:cNvPr id="48" name="组合 47"/>
              <p:cNvGrpSpPr/>
              <p:nvPr/>
            </p:nvGrpSpPr>
            <p:grpSpPr>
              <a:xfrm>
                <a:off x="4211960" y="1916832"/>
                <a:ext cx="720080" cy="487797"/>
                <a:chOff x="4211960" y="1916832"/>
                <a:chExt cx="720080" cy="487797"/>
              </a:xfrm>
            </p:grpSpPr>
            <p:sp>
              <p:nvSpPr>
                <p:cNvPr id="46" name="椭圆 45"/>
                <p:cNvSpPr/>
                <p:nvPr/>
              </p:nvSpPr>
              <p:spPr bwMode="auto">
                <a:xfrm>
                  <a:off x="4211960" y="1916832"/>
                  <a:ext cx="144016" cy="302865"/>
                </a:xfrm>
                <a:prstGeom prst="ellipse">
                  <a:avLst/>
                </a:prstGeom>
                <a:noFill/>
                <a:ln w="9525" cap="flat" cmpd="sng" algn="ctr">
                  <a:solidFill>
                    <a:schemeClr val="tx1"/>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47" name="TextBox 46"/>
                <p:cNvSpPr txBox="1"/>
                <p:nvPr/>
              </p:nvSpPr>
              <p:spPr>
                <a:xfrm>
                  <a:off x="4355977" y="2096852"/>
                  <a:ext cx="576063" cy="307777"/>
                </a:xfrm>
                <a:prstGeom prst="rect">
                  <a:avLst/>
                </a:prstGeom>
                <a:noFill/>
              </p:spPr>
              <p:txBody>
                <a:bodyPr wrap="square" rtlCol="0">
                  <a:spAutoFit/>
                </a:bodyPr>
                <a:lstStyle/>
                <a:p>
                  <a:r>
                    <a:rPr lang="en-US" altLang="zh-CN" sz="1400" b="0" dirty="0" smtClean="0">
                      <a:solidFill>
                        <a:schemeClr val="tx1"/>
                      </a:solidFill>
                      <a:latin typeface="Times New Roman" pitchFamily="18" charset="0"/>
                      <a:ea typeface="楷体" pitchFamily="49" charset="-122"/>
                      <a:cs typeface="Times New Roman" pitchFamily="18" charset="0"/>
                    </a:rPr>
                    <a:t>45.7</a:t>
                  </a:r>
                  <a:endParaRPr lang="zh-CN" altLang="en-US" sz="1400" b="0" dirty="0">
                    <a:solidFill>
                      <a:schemeClr val="tx1"/>
                    </a:solidFill>
                    <a:latin typeface="Times New Roman" pitchFamily="18" charset="0"/>
                    <a:ea typeface="楷体" pitchFamily="49" charset="-122"/>
                    <a:cs typeface="Times New Roman" pitchFamily="18" charset="0"/>
                  </a:endParaRPr>
                </a:p>
              </p:txBody>
            </p:sp>
          </p:grpSp>
        </p:grpSp>
        <p:cxnSp>
          <p:nvCxnSpPr>
            <p:cNvPr id="52" name="直接连接符 51"/>
            <p:cNvCxnSpPr/>
            <p:nvPr/>
          </p:nvCxnSpPr>
          <p:spPr bwMode="auto">
            <a:xfrm>
              <a:off x="323528" y="1940691"/>
              <a:ext cx="0" cy="792088"/>
            </a:xfrm>
            <a:prstGeom prst="line">
              <a:avLst/>
            </a:prstGeom>
            <a:solidFill>
              <a:srgbClr val="FFFF00"/>
            </a:solidFill>
            <a:ln w="9525" cap="flat" cmpd="sng" algn="ctr">
              <a:solidFill>
                <a:schemeClr val="tx1"/>
              </a:solidFill>
              <a:prstDash val="solid"/>
              <a:round/>
              <a:headEnd type="none" w="med" len="med"/>
              <a:tailEnd type="none" w="med" len="med"/>
            </a:ln>
            <a:effectLst/>
          </p:spPr>
        </p:cxnSp>
        <p:cxnSp>
          <p:nvCxnSpPr>
            <p:cNvPr id="61" name="直接连接符 60"/>
            <p:cNvCxnSpPr/>
            <p:nvPr/>
          </p:nvCxnSpPr>
          <p:spPr bwMode="auto">
            <a:xfrm>
              <a:off x="4067944" y="1947029"/>
              <a:ext cx="0" cy="792088"/>
            </a:xfrm>
            <a:prstGeom prst="line">
              <a:avLst/>
            </a:prstGeom>
            <a:solidFill>
              <a:srgbClr val="FFFF00"/>
            </a:solidFill>
            <a:ln w="9525" cap="flat" cmpd="sng" algn="ctr">
              <a:solidFill>
                <a:schemeClr val="tx1"/>
              </a:solidFill>
              <a:prstDash val="solid"/>
              <a:round/>
              <a:headEnd type="none" w="med" len="med"/>
              <a:tailEnd type="none" w="med" len="med"/>
            </a:ln>
            <a:effectLst/>
          </p:spPr>
        </p:cxnSp>
      </p:grpSp>
      <p:grpSp>
        <p:nvGrpSpPr>
          <p:cNvPr id="56" name="组合 55"/>
          <p:cNvGrpSpPr/>
          <p:nvPr/>
        </p:nvGrpSpPr>
        <p:grpSpPr>
          <a:xfrm>
            <a:off x="84463" y="4829326"/>
            <a:ext cx="3577426" cy="1924222"/>
            <a:chOff x="84463" y="4829326"/>
            <a:chExt cx="3577426" cy="1924222"/>
          </a:xfrm>
        </p:grpSpPr>
        <p:pic>
          <p:nvPicPr>
            <p:cNvPr id="3082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63" y="4829326"/>
              <a:ext cx="3577426" cy="192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p:cNvSpPr txBox="1"/>
            <p:nvPr/>
          </p:nvSpPr>
          <p:spPr>
            <a:xfrm>
              <a:off x="1366217" y="5124416"/>
              <a:ext cx="1165124" cy="276999"/>
            </a:xfrm>
            <a:prstGeom prst="rect">
              <a:avLst/>
            </a:prstGeom>
            <a:solidFill>
              <a:schemeClr val="bg1"/>
            </a:solidFill>
          </p:spPr>
          <p:txBody>
            <a:bodyPr wrap="square" rtlCol="0">
              <a:spAutoFit/>
            </a:bodyPr>
            <a:lstStyle/>
            <a:p>
              <a:r>
                <a:rPr lang="en-US" altLang="zh-CN" sz="1200" b="0" dirty="0" smtClean="0">
                  <a:solidFill>
                    <a:schemeClr val="tx1"/>
                  </a:solidFill>
                  <a:latin typeface="Times New Roman" pitchFamily="18" charset="0"/>
                  <a:cs typeface="Times New Roman" pitchFamily="18" charset="0"/>
                </a:rPr>
                <a:t>Y-11(200)MS</a:t>
              </a:r>
              <a:endParaRPr lang="zh-CN" altLang="en-US" sz="1200" b="0" dirty="0">
                <a:solidFill>
                  <a:schemeClr val="tx1"/>
                </a:solidFill>
                <a:latin typeface="Times New Roman" pitchFamily="18" charset="0"/>
                <a:cs typeface="Times New Roman" pitchFamily="18" charset="0"/>
              </a:endParaRPr>
            </a:p>
          </p:txBody>
        </p:sp>
      </p:grpSp>
      <p:sp>
        <p:nvSpPr>
          <p:cNvPr id="19" name="TextBox 18"/>
          <p:cNvSpPr txBox="1"/>
          <p:nvPr/>
        </p:nvSpPr>
        <p:spPr>
          <a:xfrm>
            <a:off x="1804412" y="5917551"/>
            <a:ext cx="1911515" cy="338554"/>
          </a:xfrm>
          <a:prstGeom prst="rect">
            <a:avLst/>
          </a:prstGeom>
          <a:noFill/>
        </p:spPr>
        <p:txBody>
          <a:bodyPr wrap="square" rtlCol="0">
            <a:spAutoFit/>
          </a:bodyPr>
          <a:lstStyle/>
          <a:p>
            <a:r>
              <a:rPr lang="zh-CN" altLang="en-US" sz="1600" b="0" dirty="0" smtClean="0">
                <a:solidFill>
                  <a:srgbClr val="FF0000"/>
                </a:solidFill>
                <a:latin typeface="楷体" pitchFamily="49" charset="-122"/>
                <a:ea typeface="楷体" pitchFamily="49" charset="-122"/>
              </a:rPr>
              <a:t>损失率与</a:t>
            </a:r>
            <a:r>
              <a:rPr lang="zh-CN" altLang="en-US" sz="1600" b="0" dirty="0">
                <a:solidFill>
                  <a:srgbClr val="FF0000"/>
                </a:solidFill>
                <a:latin typeface="楷体" pitchFamily="49" charset="-122"/>
                <a:ea typeface="楷体" pitchFamily="49" charset="-122"/>
              </a:rPr>
              <a:t>弯</a:t>
            </a:r>
            <a:r>
              <a:rPr lang="zh-CN" altLang="en-US" sz="1600" b="0" dirty="0" smtClean="0">
                <a:solidFill>
                  <a:srgbClr val="FF0000"/>
                </a:solidFill>
                <a:latin typeface="楷体" pitchFamily="49" charset="-122"/>
                <a:ea typeface="楷体" pitchFamily="49" charset="-122"/>
              </a:rPr>
              <a:t>转直径</a:t>
            </a:r>
            <a:endParaRPr lang="zh-CN" altLang="en-US" sz="1600" b="0" dirty="0">
              <a:solidFill>
                <a:srgbClr val="FF0000"/>
              </a:solidFill>
              <a:latin typeface="楷体" pitchFamily="49" charset="-122"/>
              <a:ea typeface="楷体" pitchFamily="49" charset="-122"/>
            </a:endParaRPr>
          </a:p>
        </p:txBody>
      </p:sp>
      <p:sp>
        <p:nvSpPr>
          <p:cNvPr id="57" name="TextBox 56"/>
          <p:cNvSpPr txBox="1"/>
          <p:nvPr/>
        </p:nvSpPr>
        <p:spPr>
          <a:xfrm>
            <a:off x="7963941" y="2324283"/>
            <a:ext cx="899592" cy="338554"/>
          </a:xfrm>
          <a:prstGeom prst="rect">
            <a:avLst/>
          </a:prstGeom>
          <a:noFill/>
        </p:spPr>
        <p:txBody>
          <a:bodyPr wrap="square" rtlCol="0">
            <a:spAutoFit/>
          </a:bodyPr>
          <a:lstStyle/>
          <a:p>
            <a:r>
              <a:rPr lang="zh-CN" altLang="en-US" sz="1600" dirty="0" smtClean="0">
                <a:latin typeface="楷体" pitchFamily="49" charset="-122"/>
                <a:ea typeface="楷体" pitchFamily="49" charset="-122"/>
              </a:rPr>
              <a:t>截面图</a:t>
            </a:r>
            <a:endParaRPr lang="zh-CN" altLang="en-US" sz="1600" dirty="0">
              <a:latin typeface="楷体" pitchFamily="49" charset="-122"/>
              <a:ea typeface="楷体" pitchFamily="49" charset="-122"/>
            </a:endParaRPr>
          </a:p>
        </p:txBody>
      </p:sp>
      <p:sp>
        <p:nvSpPr>
          <p:cNvPr id="67" name="TextBox 66"/>
          <p:cNvSpPr txBox="1"/>
          <p:nvPr/>
        </p:nvSpPr>
        <p:spPr>
          <a:xfrm>
            <a:off x="1497068" y="2662837"/>
            <a:ext cx="1626608" cy="338554"/>
          </a:xfrm>
          <a:prstGeom prst="rect">
            <a:avLst/>
          </a:prstGeom>
          <a:noFill/>
        </p:spPr>
        <p:txBody>
          <a:bodyPr wrap="square" rtlCol="0">
            <a:spAutoFit/>
          </a:bodyPr>
          <a:lstStyle/>
          <a:p>
            <a:r>
              <a:rPr lang="zh-CN" altLang="en-US" sz="1600" dirty="0" smtClean="0">
                <a:latin typeface="楷体" pitchFamily="49" charset="-122"/>
                <a:ea typeface="楷体" pitchFamily="49" charset="-122"/>
              </a:rPr>
              <a:t>光传播示意图</a:t>
            </a:r>
            <a:endParaRPr lang="zh-CN" altLang="en-US" sz="1600" dirty="0">
              <a:latin typeface="楷体" pitchFamily="49" charset="-122"/>
              <a:ea typeface="楷体" pitchFamily="49" charset="-122"/>
            </a:endParaRPr>
          </a:p>
        </p:txBody>
      </p:sp>
      <p:sp>
        <p:nvSpPr>
          <p:cNvPr id="58" name="TextBox 57"/>
          <p:cNvSpPr txBox="1"/>
          <p:nvPr/>
        </p:nvSpPr>
        <p:spPr>
          <a:xfrm>
            <a:off x="6409369" y="5593482"/>
            <a:ext cx="2728268" cy="1061829"/>
          </a:xfrm>
          <a:prstGeom prst="rect">
            <a:avLst/>
          </a:prstGeom>
          <a:noFill/>
        </p:spPr>
        <p:txBody>
          <a:bodyPr wrap="square" rtlCol="0">
            <a:spAutoFit/>
          </a:bodyPr>
          <a:lstStyle/>
          <a:p>
            <a:pPr eaLnBrk="1" hangingPunct="1">
              <a:spcBef>
                <a:spcPct val="50000"/>
              </a:spcBef>
            </a:pPr>
            <a:r>
              <a:rPr lang="zh-CN" altLang="en-US" sz="1800" dirty="0">
                <a:solidFill>
                  <a:srgbClr val="800000"/>
                </a:solidFill>
                <a:latin typeface="Times New Roman" pitchFamily="18" charset="0"/>
                <a:ea typeface="华文楷体" pitchFamily="2" charset="-122"/>
                <a:cs typeface="Times New Roman" pitchFamily="18" charset="0"/>
              </a:rPr>
              <a:t>闪烁</a:t>
            </a:r>
            <a:r>
              <a:rPr lang="zh-CN" altLang="en-US" sz="1800" dirty="0" smtClean="0">
                <a:solidFill>
                  <a:srgbClr val="800000"/>
                </a:solidFill>
                <a:latin typeface="Times New Roman" pitchFamily="18" charset="0"/>
                <a:ea typeface="华文楷体" pitchFamily="2" charset="-122"/>
                <a:cs typeface="Times New Roman" pitchFamily="18" charset="0"/>
              </a:rPr>
              <a:t>屏发射</a:t>
            </a:r>
            <a:r>
              <a:rPr lang="en-US" altLang="zh-CN" sz="1800" dirty="0" smtClean="0">
                <a:solidFill>
                  <a:srgbClr val="800000"/>
                </a:solidFill>
                <a:latin typeface="Times New Roman" pitchFamily="18" charset="0"/>
                <a:ea typeface="华文楷体" pitchFamily="2" charset="-122"/>
                <a:cs typeface="Times New Roman" pitchFamily="18" charset="0"/>
              </a:rPr>
              <a:t>450nm</a:t>
            </a:r>
          </a:p>
          <a:p>
            <a:pPr eaLnBrk="1" hangingPunct="1">
              <a:spcBef>
                <a:spcPct val="50000"/>
              </a:spcBef>
            </a:pPr>
            <a:r>
              <a:rPr lang="en-US" altLang="zh-CN" sz="1800" dirty="0" smtClean="0">
                <a:solidFill>
                  <a:srgbClr val="800000"/>
                </a:solidFill>
                <a:latin typeface="Times New Roman" pitchFamily="18" charset="0"/>
                <a:ea typeface="华文楷体" pitchFamily="2" charset="-122"/>
                <a:cs typeface="Times New Roman" pitchFamily="18" charset="0"/>
              </a:rPr>
              <a:t>SiPM</a:t>
            </a:r>
            <a:r>
              <a:rPr lang="zh-CN" altLang="en-US" sz="1800" dirty="0" smtClean="0">
                <a:solidFill>
                  <a:srgbClr val="800000"/>
                </a:solidFill>
                <a:latin typeface="Times New Roman" pitchFamily="18" charset="0"/>
                <a:ea typeface="华文楷体" pitchFamily="2" charset="-122"/>
                <a:cs typeface="Times New Roman" pitchFamily="18" charset="0"/>
              </a:rPr>
              <a:t>敏感波长</a:t>
            </a:r>
            <a:r>
              <a:rPr lang="en-US" altLang="zh-CN" sz="1800" dirty="0" smtClean="0">
                <a:solidFill>
                  <a:srgbClr val="800000"/>
                </a:solidFill>
                <a:latin typeface="Times New Roman" pitchFamily="18" charset="0"/>
                <a:ea typeface="华文楷体" pitchFamily="2" charset="-122"/>
                <a:cs typeface="Times New Roman" pitchFamily="18" charset="0"/>
              </a:rPr>
              <a:t>470nm</a:t>
            </a:r>
            <a:r>
              <a:rPr lang="zh-CN" altLang="en-US" sz="1800" dirty="0">
                <a:solidFill>
                  <a:srgbClr val="800000"/>
                </a:solidFill>
                <a:latin typeface="Times New Roman" pitchFamily="18" charset="0"/>
                <a:ea typeface="华文楷体" pitchFamily="2" charset="-122"/>
                <a:cs typeface="Times New Roman" pitchFamily="18" charset="0"/>
              </a:rPr>
              <a:t>在范围内</a:t>
            </a:r>
          </a:p>
        </p:txBody>
      </p:sp>
      <p:sp>
        <p:nvSpPr>
          <p:cNvPr id="68" name="TextBox 7"/>
          <p:cNvSpPr txBox="1">
            <a:spLocks noChangeArrowheads="1"/>
          </p:cNvSpPr>
          <p:nvPr/>
        </p:nvSpPr>
        <p:spPr bwMode="auto">
          <a:xfrm>
            <a:off x="3605676" y="5350177"/>
            <a:ext cx="2693441" cy="923330"/>
          </a:xfrm>
          <a:prstGeom prst="rect">
            <a:avLst/>
          </a:prstGeom>
          <a:noFill/>
          <a:ln w="9525">
            <a:solidFill>
              <a:srgbClr val="FF0000"/>
            </a:solidFill>
            <a:miter lim="800000"/>
            <a:headEnd/>
            <a:tailEnd/>
          </a:ln>
        </p:spPr>
        <p:txBody>
          <a:bodyPr wrap="square">
            <a:spAutoFit/>
          </a:bodyPr>
          <a:lstStyle/>
          <a:p>
            <a:pPr eaLnBrk="1" hangingPunct="1">
              <a:spcBef>
                <a:spcPct val="50000"/>
              </a:spcBef>
            </a:pPr>
            <a:r>
              <a:rPr lang="zh-CN" altLang="en-US" sz="1800" dirty="0" smtClean="0">
                <a:solidFill>
                  <a:schemeClr val="tx1"/>
                </a:solidFill>
                <a:latin typeface="Times New Roman" pitchFamily="18" charset="0"/>
                <a:ea typeface="华文楷体" pitchFamily="2" charset="-122"/>
                <a:cs typeface="Times New Roman" pitchFamily="18" charset="0"/>
              </a:rPr>
              <a:t>经测试，本实验</a:t>
            </a:r>
            <a:r>
              <a:rPr lang="zh-CN" altLang="en-US" sz="1800" dirty="0">
                <a:solidFill>
                  <a:schemeClr val="tx1"/>
                </a:solidFill>
                <a:latin typeface="Times New Roman" pitchFamily="18" charset="0"/>
                <a:ea typeface="华文楷体" pitchFamily="2" charset="-122"/>
                <a:cs typeface="Times New Roman" pitchFamily="18" charset="0"/>
              </a:rPr>
              <a:t>在弯转直径</a:t>
            </a:r>
            <a:r>
              <a:rPr lang="en-US" altLang="zh-CN" sz="1800" dirty="0" smtClean="0">
                <a:solidFill>
                  <a:schemeClr val="tx1"/>
                </a:solidFill>
                <a:latin typeface="Times New Roman" pitchFamily="18" charset="0"/>
                <a:ea typeface="华文楷体" pitchFamily="2" charset="-122"/>
                <a:cs typeface="Times New Roman" pitchFamily="18" charset="0"/>
              </a:rPr>
              <a:t>30mm</a:t>
            </a:r>
            <a:r>
              <a:rPr lang="zh-CN" altLang="en-US" sz="1800" dirty="0" smtClean="0">
                <a:solidFill>
                  <a:schemeClr val="tx1"/>
                </a:solidFill>
                <a:latin typeface="Times New Roman" pitchFamily="18" charset="0"/>
                <a:ea typeface="华文楷体" pitchFamily="2" charset="-122"/>
                <a:cs typeface="Times New Roman" pitchFamily="18" charset="0"/>
              </a:rPr>
              <a:t>条件下单圈弯转损耗在</a:t>
            </a:r>
            <a:r>
              <a:rPr lang="en-US" altLang="zh-CN" sz="1800" dirty="0" smtClean="0">
                <a:solidFill>
                  <a:schemeClr val="tx1"/>
                </a:solidFill>
                <a:latin typeface="Times New Roman" pitchFamily="18" charset="0"/>
                <a:ea typeface="华文楷体" pitchFamily="2" charset="-122"/>
                <a:cs typeface="Times New Roman" pitchFamily="18" charset="0"/>
              </a:rPr>
              <a:t>15%</a:t>
            </a:r>
            <a:r>
              <a:rPr lang="zh-CN" altLang="en-US" sz="1800" dirty="0" smtClean="0">
                <a:solidFill>
                  <a:schemeClr val="tx1"/>
                </a:solidFill>
                <a:latin typeface="Times New Roman" pitchFamily="18" charset="0"/>
                <a:ea typeface="华文楷体" pitchFamily="2" charset="-122"/>
                <a:cs typeface="Times New Roman" pitchFamily="18" charset="0"/>
              </a:rPr>
              <a:t>以内</a:t>
            </a:r>
            <a:endParaRPr lang="zh-CN" altLang="en-US" sz="1800" dirty="0">
              <a:solidFill>
                <a:schemeClr val="tx1"/>
              </a:solidFill>
              <a:latin typeface="Times New Roman" pitchFamily="18" charset="0"/>
              <a:ea typeface="楷体_GB2312" pitchFamily="49" charset="-122"/>
              <a:cs typeface="Times New Roman" pitchFamily="18" charset="0"/>
            </a:endParaRPr>
          </a:p>
        </p:txBody>
      </p:sp>
      <p:pic>
        <p:nvPicPr>
          <p:cNvPr id="37" name="Picture 10"/>
          <p:cNvPicPr>
            <a:picLocks noChangeAspect="1"/>
          </p:cNvPicPr>
          <p:nvPr/>
        </p:nvPicPr>
        <p:blipFill>
          <a:blip r:embed="rId6"/>
          <a:stretch>
            <a:fillRect/>
          </a:stretch>
        </p:blipFill>
        <p:spPr>
          <a:xfrm>
            <a:off x="6300192" y="116632"/>
            <a:ext cx="2764279" cy="620688"/>
          </a:xfrm>
          <a:prstGeom prst="rect">
            <a:avLst/>
          </a:prstGeom>
          <a:noFill/>
          <a:ln w="9525">
            <a:noFill/>
          </a:ln>
        </p:spPr>
      </p:pic>
    </p:spTree>
    <p:extLst>
      <p:ext uri="{BB962C8B-B14F-4D97-AF65-F5344CB8AC3E}">
        <p14:creationId xmlns:p14="http://schemas.microsoft.com/office/powerpoint/2010/main" val="192841198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p:nvPr/>
        </p:nvPicPr>
        <p:blipFill>
          <a:blip r:embed="rId3" cstate="print">
            <a:extLst>
              <a:ext uri="{28A0092B-C50C-407E-A947-70E740481C1C}">
                <a14:useLocalDpi xmlns:a14="http://schemas.microsoft.com/office/drawing/2010/main" val="0"/>
              </a:ext>
            </a:extLst>
          </a:blip>
          <a:stretch>
            <a:fillRect/>
          </a:stretch>
        </p:blipFill>
        <p:spPr>
          <a:xfrm>
            <a:off x="2919414" y="4066230"/>
            <a:ext cx="3104292" cy="2329919"/>
          </a:xfrm>
          <a:prstGeom prst="rect">
            <a:avLst/>
          </a:prstGeom>
        </p:spPr>
      </p:pic>
      <p:sp>
        <p:nvSpPr>
          <p:cNvPr id="47113" name="TextBox 7"/>
          <p:cNvSpPr txBox="1">
            <a:spLocks noChangeArrowheads="1"/>
          </p:cNvSpPr>
          <p:nvPr/>
        </p:nvSpPr>
        <p:spPr bwMode="auto">
          <a:xfrm>
            <a:off x="539752" y="4581525"/>
            <a:ext cx="4759325" cy="369332"/>
          </a:xfrm>
          <a:prstGeom prst="rect">
            <a:avLst/>
          </a:prstGeom>
          <a:noFill/>
          <a:ln w="9525">
            <a:noFill/>
            <a:miter lim="800000"/>
            <a:headEnd/>
            <a:tailEnd/>
          </a:ln>
        </p:spPr>
        <p:txBody>
          <a:bodyPr>
            <a:spAutoFit/>
          </a:bodyPr>
          <a:lstStyle/>
          <a:p>
            <a:pPr eaLnBrk="1" hangingPunct="1">
              <a:spcBef>
                <a:spcPct val="50000"/>
              </a:spcBef>
            </a:pPr>
            <a:r>
              <a:rPr lang="zh-CN" altLang="en-US" sz="1800">
                <a:solidFill>
                  <a:srgbClr val="800000"/>
                </a:solidFill>
                <a:latin typeface="Times New Roman" pitchFamily="18" charset="0"/>
                <a:ea typeface="华文楷体" pitchFamily="2" charset="-122"/>
                <a:cs typeface="Times New Roman" pitchFamily="18" charset="0"/>
              </a:rPr>
              <a:t>          </a:t>
            </a:r>
            <a:endParaRPr lang="zh-CN" altLang="en-US" sz="1800">
              <a:solidFill>
                <a:srgbClr val="800000"/>
              </a:solidFill>
              <a:latin typeface="Times New Roman" pitchFamily="18" charset="0"/>
              <a:ea typeface="楷体_GB2312" pitchFamily="49" charset="-122"/>
              <a:cs typeface="Times New Roman" pitchFamily="18" charset="0"/>
            </a:endParaRPr>
          </a:p>
        </p:txBody>
      </p:sp>
      <p:sp>
        <p:nvSpPr>
          <p:cNvPr id="47119" name="Text Box 15"/>
          <p:cNvSpPr txBox="1">
            <a:spLocks noChangeArrowheads="1"/>
          </p:cNvSpPr>
          <p:nvPr/>
        </p:nvSpPr>
        <p:spPr bwMode="auto">
          <a:xfrm>
            <a:off x="0" y="765177"/>
            <a:ext cx="9144000" cy="461665"/>
          </a:xfrm>
          <a:prstGeom prst="rect">
            <a:avLst/>
          </a:prstGeom>
          <a:solidFill>
            <a:schemeClr val="accent1"/>
          </a:solidFill>
          <a:ln w="9525" algn="ctr">
            <a:noFill/>
            <a:miter lim="800000"/>
            <a:headEnd/>
            <a:tailEnd/>
          </a:ln>
          <a:effectLst/>
        </p:spPr>
        <p:txBody>
          <a:bodyPr>
            <a:spAutoFit/>
          </a:bodyPr>
          <a:lstStyle/>
          <a:p>
            <a:pPr eaLnBrk="1" hangingPunct="1"/>
            <a:r>
              <a:rPr lang="en-US" altLang="zh-CN" dirty="0">
                <a:solidFill>
                  <a:schemeClr val="tx1"/>
                </a:solidFill>
              </a:rPr>
              <a:t> </a:t>
            </a:r>
            <a:r>
              <a:rPr lang="en-US" altLang="zh-CN" sz="2400" dirty="0" smtClean="0">
                <a:solidFill>
                  <a:schemeClr val="tx1"/>
                </a:solidFill>
              </a:rPr>
              <a:t>2.3</a:t>
            </a:r>
            <a:r>
              <a:rPr lang="zh-CN" altLang="en-US" sz="2400" dirty="0">
                <a:solidFill>
                  <a:schemeClr val="tx1"/>
                </a:solidFill>
              </a:rPr>
              <a:t>器件性能</a:t>
            </a:r>
            <a:r>
              <a:rPr lang="zh-CN" altLang="en-US" sz="2400" dirty="0" smtClean="0">
                <a:solidFill>
                  <a:schemeClr val="tx1"/>
                </a:solidFill>
              </a:rPr>
              <a:t>测试</a:t>
            </a:r>
            <a:r>
              <a:rPr lang="en-US" altLang="zh-CN" sz="2400" dirty="0" smtClean="0">
                <a:solidFill>
                  <a:schemeClr val="tx1"/>
                </a:solidFill>
              </a:rPr>
              <a:t>---</a:t>
            </a:r>
            <a:r>
              <a:rPr lang="zh-CN" altLang="en-US" sz="2400" dirty="0" smtClean="0">
                <a:solidFill>
                  <a:schemeClr val="tx1"/>
                </a:solidFill>
              </a:rPr>
              <a:t>光纤</a:t>
            </a:r>
            <a:r>
              <a:rPr lang="zh-CN" altLang="en-US" sz="2400" dirty="0">
                <a:solidFill>
                  <a:schemeClr val="tx1"/>
                </a:solidFill>
              </a:rPr>
              <a:t>总</a:t>
            </a:r>
            <a:r>
              <a:rPr lang="zh-CN" altLang="en-US" sz="2400" dirty="0" smtClean="0">
                <a:solidFill>
                  <a:schemeClr val="tx1"/>
                </a:solidFill>
              </a:rPr>
              <a:t>衰减长度</a:t>
            </a:r>
            <a:endParaRPr lang="zh-CN" altLang="en-US" sz="2500" dirty="0">
              <a:solidFill>
                <a:schemeClr val="tx1"/>
              </a:solidFill>
              <a:ea typeface="楷体_GB2312" pitchFamily="49" charset="-122"/>
            </a:endParaRPr>
          </a:p>
        </p:txBody>
      </p:sp>
      <p:pic>
        <p:nvPicPr>
          <p:cNvPr id="4" name="图片 3" descr="DE506CFADDFB2D2E3DD28732FB7BE673"/>
          <p:cNvPicPr>
            <a:picLocks noChangeAspect="1"/>
          </p:cNvPicPr>
          <p:nvPr/>
        </p:nvPicPr>
        <p:blipFill>
          <a:blip r:embed="rId4"/>
          <a:stretch>
            <a:fillRect/>
          </a:stretch>
        </p:blipFill>
        <p:spPr>
          <a:xfrm>
            <a:off x="124687" y="4323406"/>
            <a:ext cx="2862630" cy="2377828"/>
          </a:xfrm>
          <a:prstGeom prst="rect">
            <a:avLst/>
          </a:prstGeom>
          <a:ln>
            <a:solidFill>
              <a:srgbClr val="FF0000"/>
            </a:solidFill>
          </a:ln>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774343"/>
            <a:ext cx="3041012" cy="238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4430" y="1226842"/>
            <a:ext cx="7128792" cy="400110"/>
          </a:xfrm>
          <a:prstGeom prst="rect">
            <a:avLst/>
          </a:prstGeom>
          <a:noFill/>
        </p:spPr>
        <p:txBody>
          <a:bodyPr wrap="square" rtlCol="0">
            <a:spAutoFit/>
          </a:bodyPr>
          <a:lstStyle/>
          <a:p>
            <a:r>
              <a:rPr lang="zh-CN" altLang="en-US" sz="2000" dirty="0"/>
              <a:t>光纤若未经处理</a:t>
            </a:r>
            <a:r>
              <a:rPr lang="zh-CN" altLang="en-US" sz="2000"/>
              <a:t>直接</a:t>
            </a:r>
            <a:r>
              <a:rPr lang="zh-CN" altLang="en-US" sz="2000" smtClean="0"/>
              <a:t>弯曲易</a:t>
            </a:r>
            <a:r>
              <a:rPr lang="zh-CN" altLang="en-US" sz="2000" dirty="0"/>
              <a:t>破损</a:t>
            </a:r>
            <a:r>
              <a:rPr lang="en-US" altLang="zh-CN" sz="2000" dirty="0"/>
              <a:t>——</a:t>
            </a:r>
            <a:r>
              <a:rPr lang="zh-CN" altLang="en-US" sz="2000" dirty="0"/>
              <a:t>水浴加热缠绕</a:t>
            </a:r>
          </a:p>
        </p:txBody>
      </p:sp>
      <p:sp>
        <p:nvSpPr>
          <p:cNvPr id="3" name="TextBox 2"/>
          <p:cNvSpPr txBox="1"/>
          <p:nvPr/>
        </p:nvSpPr>
        <p:spPr>
          <a:xfrm>
            <a:off x="3391440" y="5767297"/>
            <a:ext cx="2160240" cy="338554"/>
          </a:xfrm>
          <a:prstGeom prst="rect">
            <a:avLst/>
          </a:prstGeom>
          <a:noFill/>
        </p:spPr>
        <p:txBody>
          <a:bodyPr wrap="square" rtlCol="0">
            <a:spAutoFit/>
          </a:bodyPr>
          <a:lstStyle/>
          <a:p>
            <a:r>
              <a:rPr lang="el-GR" altLang="zh-CN" sz="1600" dirty="0" smtClean="0">
                <a:solidFill>
                  <a:srgbClr val="FF0000"/>
                </a:solidFill>
                <a:latin typeface="Times New Roman" pitchFamily="18" charset="0"/>
                <a:ea typeface="宋体"/>
                <a:cs typeface="Times New Roman" pitchFamily="18" charset="0"/>
              </a:rPr>
              <a:t>λ</a:t>
            </a:r>
            <a:r>
              <a:rPr lang="en-US" altLang="zh-CN" sz="1600" dirty="0" smtClean="0">
                <a:solidFill>
                  <a:srgbClr val="FF0000"/>
                </a:solidFill>
                <a:latin typeface="Times New Roman" pitchFamily="18" charset="0"/>
                <a:ea typeface="宋体"/>
                <a:cs typeface="Times New Roman" pitchFamily="18" charset="0"/>
              </a:rPr>
              <a:t>=43.3±1.3cm</a:t>
            </a:r>
            <a:endParaRPr lang="zh-CN" altLang="en-US" sz="1600" dirty="0">
              <a:solidFill>
                <a:srgbClr val="FF0000"/>
              </a:solidFill>
              <a:latin typeface="Times New Roman" pitchFamily="18" charset="0"/>
              <a:cs typeface="Times New Roman" pitchFamily="18" charset="0"/>
            </a:endParaRPr>
          </a:p>
        </p:txBody>
      </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436" y="1700808"/>
            <a:ext cx="3015571" cy="2330274"/>
          </a:xfrm>
          <a:prstGeom prst="rect">
            <a:avLst/>
          </a:prstGeom>
          <a:ln>
            <a:solidFill>
              <a:srgbClr val="FF0000"/>
            </a:solidFill>
          </a:ln>
        </p:spPr>
      </p:pic>
      <p:sp>
        <p:nvSpPr>
          <p:cNvPr id="6" name="TextBox 5"/>
          <p:cNvSpPr txBox="1"/>
          <p:nvPr/>
        </p:nvSpPr>
        <p:spPr>
          <a:xfrm>
            <a:off x="5722730" y="3573214"/>
            <a:ext cx="2160240" cy="369332"/>
          </a:xfrm>
          <a:prstGeom prst="rect">
            <a:avLst/>
          </a:prstGeom>
          <a:noFill/>
        </p:spPr>
        <p:txBody>
          <a:bodyPr wrap="square" rtlCol="0">
            <a:spAutoFit/>
          </a:bodyPr>
          <a:lstStyle/>
          <a:p>
            <a:r>
              <a:rPr lang="zh-CN" altLang="en-US" sz="1800" dirty="0" smtClean="0">
                <a:solidFill>
                  <a:srgbClr val="FFC000"/>
                </a:solidFill>
                <a:latin typeface="楷体" pitchFamily="49" charset="-122"/>
                <a:ea typeface="楷体" pitchFamily="49" charset="-122"/>
              </a:rPr>
              <a:t>光纤两端拉伸</a:t>
            </a:r>
            <a:endParaRPr lang="zh-CN" altLang="en-US" sz="1800" dirty="0">
              <a:solidFill>
                <a:srgbClr val="FFC000"/>
              </a:solidFill>
              <a:latin typeface="楷体" pitchFamily="49" charset="-122"/>
              <a:ea typeface="楷体" pitchFamily="49" charset="-122"/>
            </a:endParaRPr>
          </a:p>
        </p:txBody>
      </p:sp>
      <p:sp>
        <p:nvSpPr>
          <p:cNvPr id="13" name="TextBox 12"/>
          <p:cNvSpPr txBox="1"/>
          <p:nvPr/>
        </p:nvSpPr>
        <p:spPr>
          <a:xfrm>
            <a:off x="759174" y="6272445"/>
            <a:ext cx="2160240" cy="369332"/>
          </a:xfrm>
          <a:prstGeom prst="rect">
            <a:avLst/>
          </a:prstGeom>
          <a:noFill/>
        </p:spPr>
        <p:txBody>
          <a:bodyPr wrap="square" rtlCol="0">
            <a:spAutoFit/>
          </a:bodyPr>
          <a:lstStyle/>
          <a:p>
            <a:r>
              <a:rPr lang="zh-CN" altLang="en-US" sz="1800" dirty="0" smtClean="0">
                <a:solidFill>
                  <a:srgbClr val="FFC000"/>
                </a:solidFill>
                <a:latin typeface="楷体" pitchFamily="49" charset="-122"/>
                <a:ea typeface="楷体" pitchFamily="49" charset="-122"/>
              </a:rPr>
              <a:t>室温状态</a:t>
            </a:r>
            <a:endParaRPr lang="zh-CN" altLang="en-US" sz="1800" dirty="0">
              <a:solidFill>
                <a:srgbClr val="FFC000"/>
              </a:solidFill>
              <a:latin typeface="楷体" pitchFamily="49" charset="-122"/>
              <a:ea typeface="楷体" pitchFamily="49" charset="-122"/>
            </a:endParaRPr>
          </a:p>
        </p:txBody>
      </p:sp>
      <p:sp>
        <p:nvSpPr>
          <p:cNvPr id="9" name="TextBox 8"/>
          <p:cNvSpPr txBox="1"/>
          <p:nvPr/>
        </p:nvSpPr>
        <p:spPr>
          <a:xfrm>
            <a:off x="3779912" y="6396149"/>
            <a:ext cx="4857784" cy="400110"/>
          </a:xfrm>
          <a:prstGeom prst="rect">
            <a:avLst/>
          </a:prstGeom>
          <a:noFill/>
        </p:spPr>
        <p:txBody>
          <a:bodyPr wrap="square" rtlCol="0">
            <a:spAutoFit/>
          </a:bodyPr>
          <a:lstStyle/>
          <a:p>
            <a:r>
              <a:rPr lang="zh-CN" altLang="en-US" sz="2000" dirty="0" smtClean="0">
                <a:solidFill>
                  <a:schemeClr val="tx1"/>
                </a:solidFill>
                <a:sym typeface="Wingdings"/>
              </a:rPr>
              <a:t></a:t>
            </a:r>
            <a:r>
              <a:rPr lang="zh-CN" altLang="en-US" sz="2000" dirty="0" smtClean="0">
                <a:solidFill>
                  <a:schemeClr val="tx1"/>
                </a:solidFill>
              </a:rPr>
              <a:t>水浴加热缠绕可减少光纤内部破损</a:t>
            </a:r>
            <a:endParaRPr lang="zh-CN" altLang="en-US" sz="2000" dirty="0">
              <a:solidFill>
                <a:schemeClr val="tx1"/>
              </a:solidFill>
            </a:endParaRPr>
          </a:p>
        </p:txBody>
      </p:sp>
      <p:pic>
        <p:nvPicPr>
          <p:cNvPr id="3092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7337" y="1700808"/>
            <a:ext cx="2428024" cy="238255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p:cNvPicPr/>
          <p:nvPr/>
        </p:nvPicPr>
        <p:blipFill>
          <a:blip r:embed="rId8" cstate="print">
            <a:extLst>
              <a:ext uri="{28A0092B-C50C-407E-A947-70E740481C1C}">
                <a14:useLocalDpi xmlns:a14="http://schemas.microsoft.com/office/drawing/2010/main" val="0"/>
              </a:ext>
            </a:extLst>
          </a:blip>
          <a:stretch>
            <a:fillRect/>
          </a:stretch>
        </p:blipFill>
        <p:spPr>
          <a:xfrm>
            <a:off x="5769624" y="4112908"/>
            <a:ext cx="3266872" cy="2283241"/>
          </a:xfrm>
          <a:prstGeom prst="rect">
            <a:avLst/>
          </a:prstGeom>
        </p:spPr>
      </p:pic>
      <p:sp>
        <p:nvSpPr>
          <p:cNvPr id="10" name="TextBox 9"/>
          <p:cNvSpPr txBox="1"/>
          <p:nvPr/>
        </p:nvSpPr>
        <p:spPr>
          <a:xfrm>
            <a:off x="6143101" y="5771454"/>
            <a:ext cx="2160240" cy="338554"/>
          </a:xfrm>
          <a:prstGeom prst="rect">
            <a:avLst/>
          </a:prstGeom>
          <a:noFill/>
        </p:spPr>
        <p:txBody>
          <a:bodyPr wrap="square" rtlCol="0">
            <a:spAutoFit/>
          </a:bodyPr>
          <a:lstStyle/>
          <a:p>
            <a:r>
              <a:rPr lang="el-GR" altLang="zh-CN" sz="1600" dirty="0" smtClean="0">
                <a:solidFill>
                  <a:srgbClr val="FF0000"/>
                </a:solidFill>
                <a:latin typeface="Times New Roman" pitchFamily="18" charset="0"/>
                <a:ea typeface="宋体"/>
                <a:cs typeface="Times New Roman" pitchFamily="18" charset="0"/>
              </a:rPr>
              <a:t>λ</a:t>
            </a:r>
            <a:r>
              <a:rPr lang="en-US" altLang="zh-CN" sz="1600" dirty="0" smtClean="0">
                <a:solidFill>
                  <a:srgbClr val="FF0000"/>
                </a:solidFill>
                <a:latin typeface="Times New Roman" pitchFamily="18" charset="0"/>
                <a:ea typeface="宋体"/>
                <a:cs typeface="Times New Roman" pitchFamily="18" charset="0"/>
              </a:rPr>
              <a:t>=94.7±3.6cm</a:t>
            </a:r>
            <a:endParaRPr lang="zh-CN" altLang="en-US" sz="1600" dirty="0">
              <a:solidFill>
                <a:srgbClr val="FF0000"/>
              </a:solidFill>
              <a:latin typeface="Times New Roman" pitchFamily="18" charset="0"/>
              <a:cs typeface="Times New Roman" pitchFamily="18" charset="0"/>
            </a:endParaRPr>
          </a:p>
        </p:txBody>
      </p:sp>
      <p:pic>
        <p:nvPicPr>
          <p:cNvPr id="16" name="Picture 10"/>
          <p:cNvPicPr>
            <a:picLocks noChangeAspect="1"/>
          </p:cNvPicPr>
          <p:nvPr/>
        </p:nvPicPr>
        <p:blipFill>
          <a:blip r:embed="rId9"/>
          <a:stretch>
            <a:fillRect/>
          </a:stretch>
        </p:blipFill>
        <p:spPr>
          <a:xfrm>
            <a:off x="6300192" y="116632"/>
            <a:ext cx="2764279" cy="620688"/>
          </a:xfrm>
          <a:prstGeom prst="rect">
            <a:avLst/>
          </a:prstGeom>
          <a:noFill/>
          <a:ln w="9525">
            <a:noFill/>
          </a:ln>
        </p:spPr>
      </p:pic>
    </p:spTree>
    <p:extLst>
      <p:ext uri="{BB962C8B-B14F-4D97-AF65-F5344CB8AC3E}">
        <p14:creationId xmlns:p14="http://schemas.microsoft.com/office/powerpoint/2010/main" val="240181223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CSNS讲演稿母板">
  <a:themeElements>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1_CSNS讲演稿母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1_CSNS讲演稿母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SNS讲演稿母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SNS讲演稿母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SNS讲演稿母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SNS讲演稿母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SNS讲演稿母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12737</TotalTime>
  <Words>960</Words>
  <Application>Microsoft Office PowerPoint</Application>
  <PresentationFormat>全屏显示(4:3)</PresentationFormat>
  <Paragraphs>227</Paragraphs>
  <Slides>16</Slides>
  <Notes>12</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16</vt:i4>
      </vt:variant>
    </vt:vector>
  </HeadingPairs>
  <TitlesOfParts>
    <vt:vector size="19" baseType="lpstr">
      <vt:lpstr>1_CSNS讲演稿母板</vt:lpstr>
      <vt:lpstr>Equation.DSMT4</vt:lpstr>
      <vt:lpstr>公式</vt:lpstr>
      <vt:lpstr>基于SiPM信号读出的管形中子探测器初步性能测试  报告人:刘云 单位:中国石油大学（北京）中国㪚裂中子源  2018年10月16日</vt:lpstr>
      <vt:lpstr>    outline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CSNS Status 中国散裂中子源  Jie WEI  for the CSNS Project Team Institute of High Energy Physics Institute of Physics</dc:title>
  <dc:creator>MC SYSTEM</dc:creator>
  <cp:lastModifiedBy>LY</cp:lastModifiedBy>
  <cp:revision>889</cp:revision>
  <cp:lastPrinted>1601-01-01T00:00:00Z</cp:lastPrinted>
  <dcterms:created xsi:type="dcterms:W3CDTF">2010-01-08T00:24:23Z</dcterms:created>
  <dcterms:modified xsi:type="dcterms:W3CDTF">2018-10-16T02:21:38Z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