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4" r:id="rId3"/>
    <p:sldId id="259" r:id="rId4"/>
    <p:sldId id="265" r:id="rId5"/>
    <p:sldId id="275" r:id="rId6"/>
    <p:sldId id="266" r:id="rId7"/>
    <p:sldId id="278" r:id="rId8"/>
    <p:sldId id="279" r:id="rId9"/>
    <p:sldId id="276" r:id="rId10"/>
    <p:sldId id="277" r:id="rId11"/>
    <p:sldId id="281" r:id="rId12"/>
    <p:sldId id="282" r:id="rId13"/>
    <p:sldId id="283" r:id="rId14"/>
    <p:sldId id="285" r:id="rId15"/>
    <p:sldId id="267" r:id="rId16"/>
    <p:sldId id="284" r:id="rId17"/>
    <p:sldId id="268" r:id="rId18"/>
    <p:sldId id="270" r:id="rId19"/>
    <p:sldId id="286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3424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FD7"/>
    <a:srgbClr val="639FD7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498" y="96"/>
      </p:cViewPr>
      <p:guideLst>
        <p:guide orient="horz" pos="1094"/>
        <p:guide pos="2381"/>
        <p:guide pos="3424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F310F-7426-4AB4-BECF-7102FA292E3D}" type="datetimeFigureOut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2FD2D-F71C-4B21-85ED-5E439E7832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22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HIAF</a:t>
            </a:r>
            <a:r>
              <a:rPr lang="zh-CN" altLang="en-US" dirty="0" smtClean="0"/>
              <a:t>是近物所正在修建的下一代强流重离子加速器，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FD2D-F71C-4B21-85ED-5E439E78326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60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2FD2D-F71C-4B21-85ED-5E439E78326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08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7"/>
          <a:stretch/>
        </p:blipFill>
        <p:spPr>
          <a:xfrm>
            <a:off x="5294811" y="82066"/>
            <a:ext cx="2095676" cy="1445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3" y="236815"/>
            <a:ext cx="1182593" cy="1173856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7146648" y="623688"/>
            <a:ext cx="2389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近代物理研究所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E15FD63A-EF6F-4919-868D-AF375DF09CDB}"/>
              </a:ext>
            </a:extLst>
          </p:cNvPr>
          <p:cNvSpPr>
            <a:spLocks/>
          </p:cNvSpPr>
          <p:nvPr userDrawn="1"/>
        </p:nvSpPr>
        <p:spPr bwMode="auto">
          <a:xfrm>
            <a:off x="-14018" y="6541611"/>
            <a:ext cx="8426783" cy="31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defRPr/>
            </a:pPr>
            <a:r>
              <a:rPr lang="zh-CN" altLang="en-US" sz="1800" b="0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第十九届全国核电子学与核探测技术学术年会，南华大学，湖南衡山</a:t>
            </a:r>
            <a:endParaRPr lang="zh-CN" altLang="en-US" sz="1800" b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1495986"/>
            <a:ext cx="9144000" cy="0"/>
          </a:xfrm>
          <a:prstGeom prst="line">
            <a:avLst/>
          </a:prstGeom>
          <a:ln w="76200">
            <a:solidFill>
              <a:srgbClr val="2E8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1952" y="6360833"/>
            <a:ext cx="981626" cy="33500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172C02-3BE9-4C0E-BF06-151FDA0722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6468413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 userDrawn="1"/>
        </p:nvSpPr>
        <p:spPr>
          <a:xfrm>
            <a:off x="1579566" y="623688"/>
            <a:ext cx="2389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中国科学院大学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81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735D3A-3AE5-46EF-964A-B6CD0CDDC238}" type="datetime1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97846" y="6353269"/>
            <a:ext cx="387231" cy="335006"/>
          </a:xfrm>
          <a:prstGeom prst="rect">
            <a:avLst/>
          </a:prstGeom>
        </p:spPr>
        <p:txBody>
          <a:bodyPr/>
          <a:lstStyle/>
          <a:p>
            <a:fld id="{56172C02-3BE9-4C0E-BF06-151FDA0722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97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BAEBF43-1D2C-466D-A412-75E8E0C27BFB}" type="datetime1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7846" y="6353269"/>
            <a:ext cx="387231" cy="335006"/>
          </a:xfrm>
          <a:prstGeom prst="rect">
            <a:avLst/>
          </a:prstGeom>
        </p:spPr>
        <p:txBody>
          <a:bodyPr/>
          <a:lstStyle/>
          <a:p>
            <a:fld id="{56172C02-3BE9-4C0E-BF06-151FDA0722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24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45F6D8-927B-4C2E-BE07-507ED45E62DF}" type="datetime1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7846" y="6353269"/>
            <a:ext cx="387231" cy="335006"/>
          </a:xfrm>
          <a:prstGeom prst="rect">
            <a:avLst/>
          </a:prstGeom>
        </p:spPr>
        <p:txBody>
          <a:bodyPr/>
          <a:lstStyle/>
          <a:p>
            <a:fld id="{56172C02-3BE9-4C0E-BF06-151FDA0722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290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E2C1A7-53F0-4614-8B2B-44ACA9691178}" type="datetime1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7846" y="6353269"/>
            <a:ext cx="387231" cy="335006"/>
          </a:xfrm>
          <a:prstGeom prst="rect">
            <a:avLst/>
          </a:prstGeom>
        </p:spPr>
        <p:txBody>
          <a:bodyPr/>
          <a:lstStyle/>
          <a:p>
            <a:fld id="{56172C02-3BE9-4C0E-BF06-151FDA0722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0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37A6AF-EE4B-4AA0-BDC7-D820D318AE96}" type="datetime1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7846" y="6353269"/>
            <a:ext cx="387231" cy="335006"/>
          </a:xfrm>
          <a:prstGeom prst="rect">
            <a:avLst/>
          </a:prstGeom>
        </p:spPr>
        <p:txBody>
          <a:bodyPr/>
          <a:lstStyle/>
          <a:p>
            <a:fld id="{56172C02-3BE9-4C0E-BF06-151FDA0722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42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B79DAE0-16E5-447E-B3A0-55DD155DF3B8}" type="datetime1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1952" y="6360833"/>
            <a:ext cx="981626" cy="33500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172C02-3BE9-4C0E-BF06-151FDA0722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7"/>
          <a:stretch/>
        </p:blipFill>
        <p:spPr>
          <a:xfrm>
            <a:off x="1941497" y="6129063"/>
            <a:ext cx="1025035" cy="707097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0" y="6129064"/>
            <a:ext cx="9144000" cy="0"/>
          </a:xfrm>
          <a:prstGeom prst="line">
            <a:avLst/>
          </a:prstGeom>
          <a:ln w="76200">
            <a:solidFill>
              <a:srgbClr val="2E8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" y="6245729"/>
            <a:ext cx="594827" cy="590432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702444" y="6520772"/>
            <a:ext cx="1905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中国科学院大学</a:t>
            </a:r>
            <a:endParaRPr lang="zh-CN" altLang="en-US" sz="1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2666288" y="6510397"/>
            <a:ext cx="1905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近代物理研究所</a:t>
            </a:r>
            <a:endParaRPr lang="zh-CN" altLang="en-US" sz="1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15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89831B-5305-43D6-908B-84EA21D7E97C}" type="datetime1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9852" y="0"/>
            <a:ext cx="336772" cy="9087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359852" y="908720"/>
            <a:ext cx="436712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7"/>
          <a:stretch/>
        </p:blipFill>
        <p:spPr>
          <a:xfrm>
            <a:off x="1941497" y="6129063"/>
            <a:ext cx="1025035" cy="707097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0" y="6129064"/>
            <a:ext cx="9144000" cy="0"/>
          </a:xfrm>
          <a:prstGeom prst="line">
            <a:avLst/>
          </a:prstGeom>
          <a:ln w="76200">
            <a:solidFill>
              <a:srgbClr val="2E8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" y="6245729"/>
            <a:ext cx="594827" cy="590432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702444" y="6520772"/>
            <a:ext cx="1905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中国科学院大学</a:t>
            </a:r>
            <a:endParaRPr lang="zh-CN" altLang="en-US" sz="1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2666288" y="6510397"/>
            <a:ext cx="1905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近代物理研究所</a:t>
            </a:r>
            <a:endParaRPr lang="zh-CN" altLang="en-US" sz="1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1952" y="6360833"/>
            <a:ext cx="981626" cy="33500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172C02-3BE9-4C0E-BF06-151FDA0722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48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 rot="16200000">
            <a:off x="-233505" y="696054"/>
            <a:ext cx="856800" cy="389790"/>
          </a:xfrm>
          <a:custGeom>
            <a:avLst/>
            <a:gdLst/>
            <a:ahLst/>
            <a:cxnLst/>
            <a:rect l="l" t="t" r="r" b="b"/>
            <a:pathLst>
              <a:path w="1512168" h="411499">
                <a:moveTo>
                  <a:pt x="0" y="0"/>
                </a:moveTo>
                <a:lnTo>
                  <a:pt x="1512168" y="0"/>
                </a:lnTo>
                <a:lnTo>
                  <a:pt x="1512168" y="111467"/>
                </a:lnTo>
                <a:lnTo>
                  <a:pt x="1512168" y="260647"/>
                </a:lnTo>
                <a:lnTo>
                  <a:pt x="1512168" y="351491"/>
                </a:lnTo>
                <a:cubicBezTo>
                  <a:pt x="1512168" y="384633"/>
                  <a:pt x="1485302" y="411499"/>
                  <a:pt x="1452160" y="411499"/>
                </a:cubicBezTo>
                <a:lnTo>
                  <a:pt x="60008" y="411499"/>
                </a:lnTo>
                <a:cubicBezTo>
                  <a:pt x="26866" y="411499"/>
                  <a:pt x="0" y="384633"/>
                  <a:pt x="0" y="351491"/>
                </a:cubicBezTo>
                <a:lnTo>
                  <a:pt x="0" y="260647"/>
                </a:lnTo>
                <a:lnTo>
                  <a:pt x="0" y="111467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109" tIns="38049" rIns="38049" bIns="761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32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-4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3"/>
          <p:cNvSpPr/>
          <p:nvPr userDrawn="1"/>
        </p:nvSpPr>
        <p:spPr bwMode="auto">
          <a:xfrm>
            <a:off x="454971" y="462959"/>
            <a:ext cx="1511381" cy="856390"/>
          </a:xfrm>
          <a:prstGeom prst="roundRect">
            <a:avLst>
              <a:gd name="adj" fmla="val 6940"/>
            </a:avLst>
          </a:prstGeom>
          <a:solidFill>
            <a:srgbClr val="00B0F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6109" tIns="38049" rIns="38049" bIns="761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3210"/>
            <a:endParaRPr lang="en-US" sz="1500" kern="0" spc="-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15"/>
          <p:cNvSpPr txBox="1"/>
          <p:nvPr userDrawn="1"/>
        </p:nvSpPr>
        <p:spPr>
          <a:xfrm>
            <a:off x="454971" y="953247"/>
            <a:ext cx="151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Agency FB" panose="020B0503020202020204" pitchFamily="34" charset="0"/>
                <a:ea typeface="Adobe 宋体 Std L" pitchFamily="18" charset="-122"/>
              </a:rPr>
              <a:t>OUTLINES</a:t>
            </a:r>
            <a:endParaRPr lang="zh-CN" altLang="en-US" sz="1600" dirty="0">
              <a:solidFill>
                <a:schemeClr val="bg1"/>
              </a:solidFill>
              <a:latin typeface="Agency FB" panose="020B0503020202020204" pitchFamily="34" charset="0"/>
              <a:ea typeface="Adobe 宋体 Std L" pitchFamily="18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54971" y="512715"/>
            <a:ext cx="151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ea typeface="微软雅黑"/>
              </a:rPr>
              <a:t>内容提要</a:t>
            </a:r>
            <a:endParaRPr lang="zh-CN" altLang="en-US" sz="2400" b="1" dirty="0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1952" y="6360833"/>
            <a:ext cx="981626" cy="33500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172C02-3BE9-4C0E-BF06-151FDA0722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863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73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3EFB7C3-01F1-4AFB-AB33-F1BCF9B5F853}" type="datetime1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7846" y="6353269"/>
            <a:ext cx="387231" cy="335006"/>
          </a:xfrm>
          <a:prstGeom prst="rect">
            <a:avLst/>
          </a:prstGeom>
        </p:spPr>
        <p:txBody>
          <a:bodyPr/>
          <a:lstStyle/>
          <a:p>
            <a:fld id="{56172C02-3BE9-4C0E-BF06-151FDA0722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5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4ED0DC-2972-4220-9445-2D8FDE9EA6EE}" type="datetime1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7846" y="6353269"/>
            <a:ext cx="387231" cy="335006"/>
          </a:xfrm>
          <a:prstGeom prst="rect">
            <a:avLst/>
          </a:prstGeom>
        </p:spPr>
        <p:txBody>
          <a:bodyPr/>
          <a:lstStyle/>
          <a:p>
            <a:fld id="{56172C02-3BE9-4C0E-BF06-151FDA0722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94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8D809A6-0542-4C26-9ABE-74EFD0BB58B1}" type="datetime1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7846" y="6353269"/>
            <a:ext cx="387231" cy="335006"/>
          </a:xfrm>
          <a:prstGeom prst="rect">
            <a:avLst/>
          </a:prstGeom>
        </p:spPr>
        <p:txBody>
          <a:bodyPr/>
          <a:lstStyle/>
          <a:p>
            <a:fld id="{56172C02-3BE9-4C0E-BF06-151FDA0722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78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5F047D-9E91-4B95-AD90-5D5B9A06C06B}" type="datetime1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97846" y="6353269"/>
            <a:ext cx="387231" cy="335006"/>
          </a:xfrm>
          <a:prstGeom prst="rect">
            <a:avLst/>
          </a:prstGeom>
        </p:spPr>
        <p:txBody>
          <a:bodyPr/>
          <a:lstStyle/>
          <a:p>
            <a:fld id="{56172C02-3BE9-4C0E-BF06-151FDA0722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15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56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7" r:id="rId2"/>
    <p:sldLayoutId id="2147483661" r:id="rId3"/>
    <p:sldLayoutId id="2147483673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>
            <a:extLst>
              <a:ext uri="{FF2B5EF4-FFF2-40B4-BE49-F238E27FC236}">
                <a16:creationId xmlns:a16="http://schemas.microsoft.com/office/drawing/2014/main" id="{E15FD63A-EF6F-4919-868D-AF375DF09CDB}"/>
              </a:ext>
            </a:extLst>
          </p:cNvPr>
          <p:cNvSpPr>
            <a:spLocks/>
          </p:cNvSpPr>
          <p:nvPr/>
        </p:nvSpPr>
        <p:spPr bwMode="auto">
          <a:xfrm>
            <a:off x="6451797" y="5079403"/>
            <a:ext cx="3433044" cy="53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defRPr/>
            </a:pP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中科院近代物理研究所</a:t>
            </a: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6DF6ACD8-5239-4F2E-960B-E941C45DC25D}"/>
              </a:ext>
            </a:extLst>
          </p:cNvPr>
          <p:cNvSpPr>
            <a:spLocks/>
          </p:cNvSpPr>
          <p:nvPr/>
        </p:nvSpPr>
        <p:spPr bwMode="auto">
          <a:xfrm>
            <a:off x="3599849" y="4132846"/>
            <a:ext cx="2242684" cy="44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报告人</a:t>
            </a:r>
            <a:r>
              <a:rPr lang="zh-CN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：刘通</a:t>
            </a:r>
            <a:endParaRPr lang="zh-CN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7247" y="1736725"/>
            <a:ext cx="82478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6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ctr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440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基于微通道板的</a:t>
            </a:r>
            <a:r>
              <a:rPr lang="zh-CN" altLang="en-US" sz="440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位置灵敏探测器研制与测试</a:t>
            </a:r>
            <a:endParaRPr lang="zh-CN" altLang="en-US" sz="4400" dirty="0">
              <a:ln w="1905"/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副标题 2">
            <a:extLst>
              <a:ext uri="{FF2B5EF4-FFF2-40B4-BE49-F238E27FC236}">
                <a16:creationId xmlns:a16="http://schemas.microsoft.com/office/drawing/2014/main" id="{E15FD63A-EF6F-4919-868D-AF375DF09CDB}"/>
              </a:ext>
            </a:extLst>
          </p:cNvPr>
          <p:cNvSpPr>
            <a:spLocks/>
          </p:cNvSpPr>
          <p:nvPr/>
        </p:nvSpPr>
        <p:spPr bwMode="auto">
          <a:xfrm>
            <a:off x="6451797" y="5903414"/>
            <a:ext cx="3121889" cy="53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</a:pP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2018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年</a:t>
            </a:r>
            <a:r>
              <a:rPr lang="en-US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10</a:t>
            </a:r>
            <a:r>
              <a:rPr lang="zh-CN" altLang="en-US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月</a:t>
            </a:r>
            <a:r>
              <a:rPr lang="en-US" altLang="zh-CN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16</a:t>
            </a:r>
            <a:r>
              <a:rPr lang="zh-CN" altLang="en-US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日</a:t>
            </a:r>
            <a:endParaRPr lang="zh-CN" altLang="en-US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3" name="副标题 2">
            <a:extLst>
              <a:ext uri="{FF2B5EF4-FFF2-40B4-BE49-F238E27FC236}">
                <a16:creationId xmlns:a16="http://schemas.microsoft.com/office/drawing/2014/main" id="{E15FD63A-EF6F-4919-868D-AF375DF09CDB}"/>
              </a:ext>
            </a:extLst>
          </p:cNvPr>
          <p:cNvSpPr>
            <a:spLocks/>
          </p:cNvSpPr>
          <p:nvPr/>
        </p:nvSpPr>
        <p:spPr bwMode="auto">
          <a:xfrm>
            <a:off x="6451797" y="5489739"/>
            <a:ext cx="2101175" cy="53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</a:pP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束流诊断室</a:t>
            </a:r>
          </a:p>
        </p:txBody>
      </p:sp>
    </p:spTree>
    <p:extLst>
      <p:ext uri="{BB962C8B-B14F-4D97-AF65-F5344CB8AC3E}">
        <p14:creationId xmlns:p14="http://schemas.microsoft.com/office/powerpoint/2010/main" val="96436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68"/>
    </mc:Choice>
    <mc:Fallback>
      <p:transition spd="slow" advTm="190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C02-3BE9-4C0E-BF06-151FDA07226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3" name="TextBox 8"/>
          <p:cNvSpPr txBox="1"/>
          <p:nvPr/>
        </p:nvSpPr>
        <p:spPr>
          <a:xfrm>
            <a:off x="965808" y="260649"/>
            <a:ext cx="550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偏转场笼</a:t>
            </a:r>
            <a:r>
              <a:rPr lang="en-US" altLang="zh-CN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-</a:t>
            </a:r>
            <a:r>
              <a:rPr lang="zh-CN" altLang="en-US" sz="28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光阑及符合测量</a:t>
            </a:r>
            <a:endParaRPr lang="zh-CN" altLang="en-US" sz="2800" b="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06" b="2639"/>
          <a:stretch/>
        </p:blipFill>
        <p:spPr>
          <a:xfrm>
            <a:off x="1818152" y="1121654"/>
            <a:ext cx="6448212" cy="18583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9199" y="1832318"/>
            <a:ext cx="1318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光阑示意图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650" y="3445895"/>
            <a:ext cx="3133714" cy="1879600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3095589" y="2311529"/>
            <a:ext cx="939125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束斑大小 </a:t>
            </a:r>
            <a:r>
              <a:rPr lang="en-US" altLang="zh-CN" sz="1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Φ1.73mm</a:t>
            </a:r>
            <a:endParaRPr lang="zh-CN" altLang="en-US" sz="1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77131" y="5381498"/>
            <a:ext cx="1444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sz="1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CN" altLang="en-US" dirty="0"/>
              <a:t>符合测量示意图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6699507" y="2342306"/>
            <a:ext cx="1030377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硅有效面积</a:t>
            </a:r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Φ5mm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3559746"/>
            <a:ext cx="2377733" cy="1980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849" y="3559746"/>
            <a:ext cx="2379564" cy="1980000"/>
          </a:xfrm>
          <a:prstGeom prst="rect">
            <a:avLst/>
          </a:prstGeom>
        </p:spPr>
      </p:pic>
      <p:sp>
        <p:nvSpPr>
          <p:cNvPr id="20" name="TextBox 6"/>
          <p:cNvSpPr txBox="1"/>
          <p:nvPr/>
        </p:nvSpPr>
        <p:spPr>
          <a:xfrm>
            <a:off x="408039" y="3660481"/>
            <a:ext cx="669629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方向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420052" y="3937480"/>
            <a:ext cx="1275351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FWHM=5.76mm</a:t>
            </a:r>
            <a:endParaRPr lang="zh-CN" altLang="en-US" sz="1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2898076" y="3660481"/>
            <a:ext cx="669629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方向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2898076" y="3937480"/>
            <a:ext cx="1296580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FWHM=5.61mm</a:t>
            </a:r>
            <a:endParaRPr lang="zh-CN" altLang="en-US" sz="1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C02-3BE9-4C0E-BF06-151FDA072260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TextBox 8"/>
          <p:cNvSpPr txBox="1"/>
          <p:nvPr/>
        </p:nvSpPr>
        <p:spPr>
          <a:xfrm>
            <a:off x="965808" y="260649"/>
            <a:ext cx="550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45</a:t>
            </a:r>
            <a:r>
              <a:rPr lang="en-US" altLang="zh-CN" sz="32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°</a:t>
            </a:r>
            <a:r>
              <a:rPr lang="zh-CN" altLang="en-US" sz="32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场笼</a:t>
            </a:r>
            <a:endParaRPr lang="zh-CN" altLang="en-US" sz="3200" b="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68207" y="1040442"/>
            <a:ext cx="4858081" cy="2365569"/>
            <a:chOff x="2324377" y="2216481"/>
            <a:chExt cx="3673972" cy="148417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96" t="10985" r="14039" b="8334"/>
            <a:stretch/>
          </p:blipFill>
          <p:spPr>
            <a:xfrm>
              <a:off x="2534772" y="2216481"/>
              <a:ext cx="3463577" cy="1085699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324377" y="3494479"/>
              <a:ext cx="676675" cy="178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zh-CN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α</a:t>
              </a:r>
              <a:r>
                <a:rPr lang="zh-CN" altLang="en-US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源 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22554" y="3468934"/>
              <a:ext cx="530553" cy="20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r>
                <a:rPr lang="zh-CN" altLang="en-US" dirty="0" smtClean="0"/>
                <a:t>准直</a:t>
              </a:r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381286" y="3468934"/>
              <a:ext cx="826529" cy="231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r>
                <a:rPr lang="en-US" altLang="zh-CN" dirty="0" smtClean="0"/>
                <a:t>Mylar</a:t>
              </a:r>
              <a:r>
                <a:rPr lang="zh-CN" altLang="en-US" dirty="0" smtClean="0"/>
                <a:t>膜</a:t>
              </a:r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473092" y="3494479"/>
              <a:ext cx="395013" cy="178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800"/>
                </a:lnSpc>
                <a:defRPr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r>
                <a:rPr lang="zh-CN" altLang="en-US" dirty="0" smtClean="0"/>
                <a:t>硅</a:t>
              </a:r>
              <a:endParaRPr lang="zh-CN" altLang="en-US" dirty="0"/>
            </a:p>
          </p:txBody>
        </p:sp>
        <p:cxnSp>
          <p:nvCxnSpPr>
            <p:cNvPr id="10" name="直接箭头连接符 9"/>
            <p:cNvCxnSpPr>
              <a:stCxn id="6" idx="0"/>
            </p:cNvCxnSpPr>
            <p:nvPr/>
          </p:nvCxnSpPr>
          <p:spPr>
            <a:xfrm flipV="1">
              <a:off x="2662715" y="2774310"/>
              <a:ext cx="531659" cy="720168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>
              <a:stCxn id="7" idx="0"/>
            </p:cNvCxnSpPr>
            <p:nvPr/>
          </p:nvCxnSpPr>
          <p:spPr>
            <a:xfrm flipH="1" flipV="1">
              <a:off x="3379049" y="3063702"/>
              <a:ext cx="408781" cy="405232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>
              <a:stCxn id="7" idx="0"/>
            </p:cNvCxnSpPr>
            <p:nvPr/>
          </p:nvCxnSpPr>
          <p:spPr>
            <a:xfrm flipH="1" flipV="1">
              <a:off x="3618901" y="3054086"/>
              <a:ext cx="168929" cy="414848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>
              <a:stCxn id="8" idx="0"/>
            </p:cNvCxnSpPr>
            <p:nvPr/>
          </p:nvCxnSpPr>
          <p:spPr>
            <a:xfrm flipH="1" flipV="1">
              <a:off x="3925276" y="2663969"/>
              <a:ext cx="869275" cy="804965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>
              <a:stCxn id="9" idx="0"/>
            </p:cNvCxnSpPr>
            <p:nvPr/>
          </p:nvCxnSpPr>
          <p:spPr>
            <a:xfrm flipH="1" flipV="1">
              <a:off x="4628526" y="2663969"/>
              <a:ext cx="1042072" cy="83051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58130"/>
              </p:ext>
            </p:extLst>
          </p:nvPr>
        </p:nvGraphicFramePr>
        <p:xfrm>
          <a:off x="117144" y="1445266"/>
          <a:ext cx="38245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843">
                  <a:extLst>
                    <a:ext uri="{9D8B030D-6E8A-4147-A177-3AD203B41FA5}">
                      <a16:colId xmlns:a16="http://schemas.microsoft.com/office/drawing/2014/main" val="3383998034"/>
                    </a:ext>
                  </a:extLst>
                </a:gridCol>
                <a:gridCol w="2798675">
                  <a:extLst>
                    <a:ext uri="{9D8B030D-6E8A-4147-A177-3AD203B41FA5}">
                      <a16:colId xmlns:a16="http://schemas.microsoft.com/office/drawing/2014/main" val="2967818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项目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参数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315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放射源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Am-241</a:t>
                      </a:r>
                      <a:r>
                        <a:rPr lang="zh-CN" altLang="en-US" sz="14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α</a:t>
                      </a:r>
                      <a:r>
                        <a:rPr lang="zh-CN" altLang="en-US" sz="14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源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2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Mylar</a:t>
                      </a:r>
                      <a:r>
                        <a:rPr lang="zh-CN" altLang="en-US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膜</a:t>
                      </a:r>
                      <a:endParaRPr lang="zh-CN" alt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厚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2μm</a:t>
                      </a:r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；尺寸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Φ50mm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0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微通道板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尺寸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Φ50mm</a:t>
                      </a:r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；增益（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片）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&gt;10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20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PEEK</a:t>
                      </a:r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场笼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低真空（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1.33×10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-11</a:t>
                      </a:r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mbar</a:t>
                      </a:r>
                      <a:r>
                        <a:rPr lang="zh-CN" altLang="en-US" sz="14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52143"/>
                  </a:ext>
                </a:extLst>
              </a:tr>
            </a:tbl>
          </a:graphicData>
        </a:graphic>
      </p:graphicFrame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788" y="3777872"/>
            <a:ext cx="2619667" cy="1411011"/>
          </a:xfrm>
          <a:prstGeom prst="rect">
            <a:avLst/>
          </a:prstGeom>
          <a:ln w="19050">
            <a:noFill/>
          </a:ln>
        </p:spPr>
      </p:pic>
      <p:sp>
        <p:nvSpPr>
          <p:cNvPr id="38" name="矩形 37"/>
          <p:cNvSpPr/>
          <p:nvPr/>
        </p:nvSpPr>
        <p:spPr>
          <a:xfrm>
            <a:off x="5021899" y="5307938"/>
            <a:ext cx="204236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参考文献：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large-area micro-channel plate entrance detector of 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heavy-ion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spectrometer PRISMA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/>
          <a:srcRect l="3387" t="2597" r="9713"/>
          <a:stretch/>
        </p:blipFill>
        <p:spPr>
          <a:xfrm>
            <a:off x="7383432" y="3733092"/>
            <a:ext cx="1364146" cy="1815704"/>
          </a:xfrm>
          <a:prstGeom prst="rect">
            <a:avLst/>
          </a:prstGeom>
          <a:ln w="19050">
            <a:noFill/>
          </a:ln>
        </p:spPr>
      </p:pic>
      <p:sp>
        <p:nvSpPr>
          <p:cNvPr id="40" name="矩形 39"/>
          <p:cNvSpPr/>
          <p:nvPr/>
        </p:nvSpPr>
        <p:spPr>
          <a:xfrm>
            <a:off x="7401401" y="5548798"/>
            <a:ext cx="1435611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参考文献：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DIAGNOSTICS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DESIREE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95" y="3727684"/>
            <a:ext cx="2075016" cy="207501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3" b="15139"/>
          <a:stretch/>
        </p:blipFill>
        <p:spPr>
          <a:xfrm>
            <a:off x="41281" y="3735365"/>
            <a:ext cx="2244241" cy="206733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2775340" y="5795019"/>
            <a:ext cx="1444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sz="1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altLang="zh-CN" dirty="0" smtClean="0"/>
              <a:t>MCP</a:t>
            </a:r>
            <a:r>
              <a:rPr lang="zh-CN" altLang="en-US" dirty="0" smtClean="0"/>
              <a:t>及延迟线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735539" y="5810381"/>
            <a:ext cx="855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sz="1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altLang="zh-CN" dirty="0" smtClean="0"/>
              <a:t>45°</a:t>
            </a:r>
            <a:r>
              <a:rPr lang="zh-CN" altLang="en-US" dirty="0" smtClean="0"/>
              <a:t>场笼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21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/>
          <a:stretch/>
        </p:blipFill>
        <p:spPr>
          <a:xfrm>
            <a:off x="3008432" y="4862149"/>
            <a:ext cx="2897240" cy="162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/>
          <a:stretch/>
        </p:blipFill>
        <p:spPr>
          <a:xfrm>
            <a:off x="3021391" y="3242149"/>
            <a:ext cx="2897240" cy="16200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C02-3BE9-4C0E-BF06-151FDA072260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7" y="1007091"/>
            <a:ext cx="7543468" cy="2235058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4170509" y="2649014"/>
            <a:ext cx="1507915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束斑大小 </a:t>
            </a:r>
            <a:r>
              <a:rPr lang="en-US" altLang="zh-CN" sz="1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Φ2.16mm×3.05</a:t>
            </a:r>
            <a:endParaRPr lang="zh-CN" altLang="en-US" sz="1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808" y="260649"/>
            <a:ext cx="550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45°</a:t>
            </a:r>
            <a:r>
              <a:rPr lang="zh-CN" altLang="en-US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场笼</a:t>
            </a:r>
            <a:r>
              <a:rPr lang="en-US" altLang="zh-CN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-</a:t>
            </a:r>
            <a:r>
              <a:rPr lang="zh-CN" altLang="en-US" sz="28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光阑及电场</a:t>
            </a:r>
            <a:endParaRPr lang="zh-CN" altLang="en-US" sz="2800" b="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78" y="3498667"/>
            <a:ext cx="2916878" cy="2520050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895197"/>
              </p:ext>
            </p:extLst>
          </p:nvPr>
        </p:nvGraphicFramePr>
        <p:xfrm>
          <a:off x="331928" y="3617849"/>
          <a:ext cx="288428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427">
                  <a:extLst>
                    <a:ext uri="{9D8B030D-6E8A-4147-A177-3AD203B41FA5}">
                      <a16:colId xmlns:a16="http://schemas.microsoft.com/office/drawing/2014/main" val="2476283948"/>
                    </a:ext>
                  </a:extLst>
                </a:gridCol>
                <a:gridCol w="961427">
                  <a:extLst>
                    <a:ext uri="{9D8B030D-6E8A-4147-A177-3AD203B41FA5}">
                      <a16:colId xmlns:a16="http://schemas.microsoft.com/office/drawing/2014/main" val="1678955724"/>
                    </a:ext>
                  </a:extLst>
                </a:gridCol>
                <a:gridCol w="961427">
                  <a:extLst>
                    <a:ext uri="{9D8B030D-6E8A-4147-A177-3AD203B41FA5}">
                      <a16:colId xmlns:a16="http://schemas.microsoft.com/office/drawing/2014/main" val="1331034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HV1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X 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 mm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60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-2000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4.96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5.85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91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-3000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3.83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4.58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098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-4000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3.59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266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-5000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3.10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4.19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489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-6000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2.79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3.90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3045182"/>
                  </a:ext>
                </a:extLst>
              </a:tr>
            </a:tbl>
          </a:graphicData>
        </a:graphic>
      </p:graphicFrame>
      <p:sp>
        <p:nvSpPr>
          <p:cNvPr id="14" name="TextBox 6"/>
          <p:cNvSpPr txBox="1"/>
          <p:nvPr/>
        </p:nvSpPr>
        <p:spPr>
          <a:xfrm>
            <a:off x="3314223" y="3322562"/>
            <a:ext cx="669629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方向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3317092" y="3608705"/>
            <a:ext cx="1275351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FWHM=2.79mm</a:t>
            </a:r>
            <a:endParaRPr lang="zh-CN" altLang="en-US" sz="1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3302210" y="4934873"/>
            <a:ext cx="669629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方向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3305079" y="5211872"/>
            <a:ext cx="1275351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FWHM=3.90mm</a:t>
            </a:r>
            <a:endParaRPr lang="zh-CN" altLang="en-US" sz="1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C02-3BE9-4C0E-BF06-151FDA072260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3" name="TextBox 8"/>
          <p:cNvSpPr txBox="1"/>
          <p:nvPr/>
        </p:nvSpPr>
        <p:spPr>
          <a:xfrm>
            <a:off x="965808" y="260649"/>
            <a:ext cx="550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45°</a:t>
            </a:r>
            <a:r>
              <a:rPr lang="zh-CN" altLang="en-US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场笼</a:t>
            </a:r>
            <a:r>
              <a:rPr lang="en-US" altLang="zh-CN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-</a:t>
            </a:r>
            <a:r>
              <a:rPr lang="zh-CN" altLang="en-US" sz="28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改进延迟线测试</a:t>
            </a:r>
            <a:endParaRPr lang="zh-CN" altLang="en-US" sz="2800" b="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3" t="5820" r="16342" b="5643"/>
          <a:stretch/>
        </p:blipFill>
        <p:spPr>
          <a:xfrm>
            <a:off x="3099816" y="982495"/>
            <a:ext cx="1682496" cy="22311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t="5094" r="20481" b="11086"/>
          <a:stretch/>
        </p:blipFill>
        <p:spPr>
          <a:xfrm>
            <a:off x="4782312" y="982495"/>
            <a:ext cx="1757866" cy="223113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1403" y="1491118"/>
            <a:ext cx="2598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延迟线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条间距</a:t>
            </a:r>
            <a:r>
              <a:rPr lang="en-US" altLang="zh-CN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1mm</a:t>
            </a:r>
            <a:endParaRPr lang="en-US" altLang="zh-CN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延迟单元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方向各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49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23414" y="3289203"/>
            <a:ext cx="1444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sz="1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CN" altLang="en-US" dirty="0" smtClean="0"/>
              <a:t>延迟线实物图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288832" y="3289203"/>
            <a:ext cx="1444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sz="1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CN" altLang="en-US" dirty="0" smtClean="0"/>
              <a:t>延迟线</a:t>
            </a:r>
            <a:r>
              <a:rPr lang="en-US" altLang="zh-CN" dirty="0" err="1" smtClean="0"/>
              <a:t>pcb</a:t>
            </a:r>
            <a:r>
              <a:rPr lang="zh-CN" altLang="en-US" dirty="0" smtClean="0"/>
              <a:t>图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894" y="982495"/>
            <a:ext cx="1671330" cy="2232000"/>
          </a:xfrm>
          <a:prstGeom prst="rect">
            <a:avLst/>
          </a:prstGeom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155666"/>
              </p:ext>
            </p:extLst>
          </p:nvPr>
        </p:nvGraphicFramePr>
        <p:xfrm>
          <a:off x="215535" y="3722255"/>
          <a:ext cx="288428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427">
                  <a:extLst>
                    <a:ext uri="{9D8B030D-6E8A-4147-A177-3AD203B41FA5}">
                      <a16:colId xmlns:a16="http://schemas.microsoft.com/office/drawing/2014/main" val="2476283948"/>
                    </a:ext>
                  </a:extLst>
                </a:gridCol>
                <a:gridCol w="961427">
                  <a:extLst>
                    <a:ext uri="{9D8B030D-6E8A-4147-A177-3AD203B41FA5}">
                      <a16:colId xmlns:a16="http://schemas.microsoft.com/office/drawing/2014/main" val="1678955724"/>
                    </a:ext>
                  </a:extLst>
                </a:gridCol>
                <a:gridCol w="961427">
                  <a:extLst>
                    <a:ext uri="{9D8B030D-6E8A-4147-A177-3AD203B41FA5}">
                      <a16:colId xmlns:a16="http://schemas.microsoft.com/office/drawing/2014/main" val="1331034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HV1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V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X 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 mm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60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-2000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4.36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91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-3000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3.17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3.73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098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-4000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2.73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3.37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266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-5000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2.76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3.07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489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-6000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2.44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2.83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3045182"/>
                  </a:ext>
                </a:extLst>
              </a:tr>
            </a:tbl>
          </a:graphicData>
        </a:graphic>
      </p:graphicFrame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059" y="3645850"/>
            <a:ext cx="2857226" cy="252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233" y="3596980"/>
            <a:ext cx="2816471" cy="2520000"/>
          </a:xfrm>
          <a:prstGeom prst="rect">
            <a:avLst/>
          </a:prstGeom>
        </p:spPr>
      </p:pic>
      <p:sp>
        <p:nvSpPr>
          <p:cNvPr id="18" name="TextBox 6"/>
          <p:cNvSpPr txBox="1"/>
          <p:nvPr/>
        </p:nvSpPr>
        <p:spPr>
          <a:xfrm>
            <a:off x="3513236" y="3752199"/>
            <a:ext cx="669629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方向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3506961" y="4029198"/>
            <a:ext cx="1275351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FWHM=2.44mm</a:t>
            </a:r>
            <a:endParaRPr lang="zh-CN" altLang="en-US" sz="1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6425363" y="3702466"/>
            <a:ext cx="669629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方向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6419088" y="3979465"/>
            <a:ext cx="1275351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FWHM=2.83mm</a:t>
            </a:r>
            <a:endParaRPr lang="zh-CN" altLang="en-US" sz="1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C02-3BE9-4C0E-BF06-151FDA072260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2656377"/>
            <a:ext cx="3096845" cy="2503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205" y="2656377"/>
            <a:ext cx="2932532" cy="2503383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965808" y="260649"/>
            <a:ext cx="550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二维图像对比</a:t>
            </a:r>
            <a:endParaRPr lang="zh-CN" altLang="en-US" sz="2800" b="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29665" y="2656377"/>
            <a:ext cx="2801489" cy="2498709"/>
            <a:chOff x="3085175" y="3579920"/>
            <a:chExt cx="2686321" cy="21599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5175" y="3579920"/>
              <a:ext cx="2686321" cy="2159999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020056" y="4490757"/>
              <a:ext cx="415544" cy="338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49998" y="1602714"/>
            <a:ext cx="2088288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z="1600" dirty="0"/>
              <a:t>偏转场笼</a:t>
            </a:r>
            <a:endParaRPr lang="en-US" altLang="zh-CN" sz="1600" dirty="0"/>
          </a:p>
          <a:p>
            <a:r>
              <a:rPr lang="en-US" altLang="zh-CN" sz="1600" dirty="0"/>
              <a:t>FWHM_X = 5.76mm</a:t>
            </a:r>
          </a:p>
          <a:p>
            <a:r>
              <a:rPr lang="en-US" altLang="zh-CN" sz="1600" dirty="0"/>
              <a:t>FWHM_Y = 5.61mm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11975" y="1602713"/>
            <a:ext cx="2088288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sz="1600" dirty="0"/>
              <a:t>45°</a:t>
            </a:r>
            <a:r>
              <a:rPr lang="zh-CN" altLang="en-US" sz="1600" dirty="0"/>
              <a:t>场笼</a:t>
            </a:r>
            <a:endParaRPr lang="en-US" altLang="zh-CN" sz="1600" dirty="0"/>
          </a:p>
          <a:p>
            <a:r>
              <a:rPr lang="en-US" altLang="zh-CN" sz="1600" dirty="0"/>
              <a:t>FWHM_X = 2.79mm</a:t>
            </a:r>
          </a:p>
          <a:p>
            <a:r>
              <a:rPr lang="en-US" altLang="zh-CN" sz="1600" dirty="0"/>
              <a:t>FWHM_Y = 3.90mm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86265" y="1602713"/>
            <a:ext cx="2088288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sz="1600" dirty="0"/>
              <a:t>45°</a:t>
            </a:r>
            <a:r>
              <a:rPr lang="zh-CN" altLang="en-US" sz="1600" dirty="0"/>
              <a:t>场笼</a:t>
            </a:r>
            <a:endParaRPr lang="en-US" altLang="zh-CN" sz="1600" dirty="0"/>
          </a:p>
          <a:p>
            <a:r>
              <a:rPr lang="en-US" altLang="zh-CN" sz="1600" dirty="0"/>
              <a:t>FWHM_X = </a:t>
            </a:r>
            <a:r>
              <a:rPr lang="en-US" altLang="zh-CN" sz="1600" dirty="0">
                <a:solidFill>
                  <a:srgbClr val="FF0000"/>
                </a:solidFill>
              </a:rPr>
              <a:t>2.44mm</a:t>
            </a:r>
          </a:p>
          <a:p>
            <a:r>
              <a:rPr lang="en-US" altLang="zh-CN" sz="1600" dirty="0"/>
              <a:t>FWHM_Y = </a:t>
            </a:r>
            <a:r>
              <a:rPr lang="en-US" altLang="zh-CN" sz="1600" dirty="0">
                <a:solidFill>
                  <a:srgbClr val="FF0000"/>
                </a:solidFill>
              </a:rPr>
              <a:t>2.83mm</a:t>
            </a:r>
          </a:p>
        </p:txBody>
      </p:sp>
    </p:spTree>
    <p:extLst>
      <p:ext uri="{BB962C8B-B14F-4D97-AF65-F5344CB8AC3E}">
        <p14:creationId xmlns:p14="http://schemas.microsoft.com/office/powerpoint/2010/main" val="25927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58930" y="4160615"/>
            <a:ext cx="2520280" cy="661181"/>
            <a:chOff x="5307087" y="1514266"/>
            <a:chExt cx="2520280" cy="661181"/>
          </a:xfrm>
        </p:grpSpPr>
        <p:sp>
          <p:nvSpPr>
            <p:cNvPr id="4" name="圆角矩形 3"/>
            <p:cNvSpPr/>
            <p:nvPr/>
          </p:nvSpPr>
          <p:spPr>
            <a:xfrm>
              <a:off x="5307087" y="1514266"/>
              <a:ext cx="2520280" cy="661181"/>
            </a:xfrm>
            <a:prstGeom prst="roundRect">
              <a:avLst>
                <a:gd name="adj" fmla="val 10284"/>
              </a:avLst>
            </a:prstGeom>
            <a:solidFill>
              <a:srgbClr val="4D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5342739" y="1556856"/>
              <a:ext cx="2430000" cy="576000"/>
            </a:xfrm>
            <a:prstGeom prst="roundRect">
              <a:avLst>
                <a:gd name="adj" fmla="val 10284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3205433" y="0"/>
            <a:ext cx="30584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椭圆 9"/>
          <p:cNvSpPr/>
          <p:nvPr/>
        </p:nvSpPr>
        <p:spPr>
          <a:xfrm>
            <a:off x="3160456" y="5265160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1" name="TextBox 8"/>
          <p:cNvSpPr txBox="1"/>
          <p:nvPr/>
        </p:nvSpPr>
        <p:spPr>
          <a:xfrm>
            <a:off x="4079600" y="1277158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latin typeface="专业字体设计服务/WWW.ZTSGC.COM/"/>
                <a:ea typeface="微软雅黑" pitchFamily="34" charset="-122"/>
              </a:rPr>
              <a:t>研究背景</a:t>
            </a:r>
            <a:endParaRPr lang="zh-CN" altLang="en-US" sz="2800" b="1" dirty="0">
              <a:latin typeface="专业字体设计服务/WWW.ZTSGC.COM/"/>
              <a:ea typeface="微软雅黑" pitchFamily="3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4079600" y="2258256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itchFamily="34" charset="-122"/>
              </a:rPr>
              <a:t>工作原理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专业字体设计服务/WWW.ZTSGC.COM/"/>
              <a:ea typeface="微软雅黑" pitchFamily="34" charset="-122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4079600" y="3239354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探测器</a:t>
            </a:r>
            <a:r>
              <a:rPr lang="zh-CN" altLang="en-US" sz="28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测试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4079600" y="4220452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Simion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4079600" y="5201550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总结与展望</a:t>
            </a:r>
            <a:endParaRPr lang="zh-CN" altLang="en-US" sz="28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05433" y="0"/>
            <a:ext cx="306000" cy="4401206"/>
          </a:xfrm>
          <a:prstGeom prst="rect">
            <a:avLst/>
          </a:prstGeom>
          <a:solidFill>
            <a:srgbClr val="4D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160456" y="1340768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7" name="椭圆 6"/>
          <p:cNvSpPr/>
          <p:nvPr/>
        </p:nvSpPr>
        <p:spPr>
          <a:xfrm>
            <a:off x="3160456" y="2321866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8" name="椭圆 7"/>
          <p:cNvSpPr/>
          <p:nvPr/>
        </p:nvSpPr>
        <p:spPr>
          <a:xfrm>
            <a:off x="3160456" y="3302964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9" name="椭圆 8"/>
          <p:cNvSpPr/>
          <p:nvPr/>
        </p:nvSpPr>
        <p:spPr>
          <a:xfrm>
            <a:off x="3160456" y="4284062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8" name="椭圆 17"/>
          <p:cNvSpPr/>
          <p:nvPr/>
        </p:nvSpPr>
        <p:spPr>
          <a:xfrm>
            <a:off x="3286330" y="4401206"/>
            <a:ext cx="180000" cy="180000"/>
          </a:xfrm>
          <a:prstGeom prst="ellipse">
            <a:avLst/>
          </a:prstGeom>
          <a:solidFill>
            <a:srgbClr val="4D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>
          <a:xfrm>
            <a:off x="7990318" y="6353269"/>
            <a:ext cx="794759" cy="335006"/>
          </a:xfrm>
          <a:prstGeom prst="rect">
            <a:avLst/>
          </a:prstGeom>
        </p:spPr>
        <p:txBody>
          <a:bodyPr/>
          <a:lstStyle/>
          <a:p>
            <a:fld id="{56172C02-3BE9-4C0E-BF06-151FDA072260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36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C02-3BE9-4C0E-BF06-151FDA072260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" name="TextBox 8"/>
          <p:cNvSpPr txBox="1"/>
          <p:nvPr/>
        </p:nvSpPr>
        <p:spPr>
          <a:xfrm>
            <a:off x="965808" y="260649"/>
            <a:ext cx="550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Simion</a:t>
            </a:r>
            <a:r>
              <a:rPr lang="zh-CN" altLang="en-US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模拟</a:t>
            </a:r>
            <a:endParaRPr lang="zh-CN" altLang="en-US" sz="2400" b="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607" y="1051122"/>
            <a:ext cx="1681215" cy="252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362" y="1068106"/>
            <a:ext cx="2614409" cy="252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952" y="3571122"/>
            <a:ext cx="2621819" cy="252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607" y="3571122"/>
            <a:ext cx="1687305" cy="252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62" y="3252302"/>
            <a:ext cx="1890000" cy="252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3" y="3252302"/>
            <a:ext cx="1890000" cy="252000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V="1">
            <a:off x="3548203" y="3877056"/>
            <a:ext cx="0" cy="151790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548203" y="4461790"/>
            <a:ext cx="3108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7086" y="1450975"/>
            <a:ext cx="1856233" cy="129266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spcAft>
                <a:spcPts val="1200"/>
              </a:spcAft>
            </a:pPr>
            <a:r>
              <a:rPr lang="zh-CN" altLang="en-US" sz="2000" dirty="0"/>
              <a:t>模拟条件</a:t>
            </a:r>
            <a:endParaRPr lang="en-US" altLang="zh-CN" sz="2000" dirty="0"/>
          </a:p>
          <a:p>
            <a:pPr algn="l"/>
            <a:r>
              <a:rPr lang="zh-CN" altLang="en-US" dirty="0"/>
              <a:t>膜高压：</a:t>
            </a:r>
            <a:r>
              <a:rPr lang="en-US" altLang="zh-CN" dirty="0"/>
              <a:t>-5000V</a:t>
            </a:r>
          </a:p>
          <a:p>
            <a:pPr algn="l"/>
            <a:r>
              <a:rPr lang="zh-CN" altLang="en-US" dirty="0"/>
              <a:t>磁场：</a:t>
            </a:r>
            <a:r>
              <a:rPr lang="en-US" altLang="zh-CN" dirty="0"/>
              <a:t>120Gs</a:t>
            </a:r>
          </a:p>
          <a:p>
            <a:pPr algn="l"/>
            <a:r>
              <a:rPr lang="zh-CN" altLang="en-US" dirty="0"/>
              <a:t>束斑：</a:t>
            </a:r>
            <a:r>
              <a:rPr lang="en-US" altLang="zh-CN" dirty="0"/>
              <a:t>Φ2mm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659084" y="1499044"/>
            <a:ext cx="1808778" cy="129266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spcAft>
                <a:spcPts val="1200"/>
              </a:spcAft>
            </a:pPr>
            <a:r>
              <a:rPr lang="zh-CN" altLang="en-US" sz="2000" dirty="0"/>
              <a:t>图解</a:t>
            </a:r>
            <a:endParaRPr lang="en-US" altLang="zh-CN" sz="2000" dirty="0"/>
          </a:p>
          <a:p>
            <a:pPr algn="l"/>
            <a:r>
              <a:rPr lang="zh-CN" altLang="en-US" dirty="0"/>
              <a:t>绿色：电势线</a:t>
            </a:r>
            <a:endParaRPr lang="en-US" altLang="zh-CN" dirty="0"/>
          </a:p>
          <a:p>
            <a:pPr algn="l"/>
            <a:r>
              <a:rPr lang="zh-CN" altLang="en-US" dirty="0"/>
              <a:t>蓝色：电子</a:t>
            </a:r>
            <a:endParaRPr lang="en-US" altLang="zh-CN" dirty="0"/>
          </a:p>
          <a:p>
            <a:pPr algn="l"/>
            <a:r>
              <a:rPr lang="zh-CN" altLang="en-US" dirty="0"/>
              <a:t>红点：电子终结点</a:t>
            </a:r>
          </a:p>
        </p:txBody>
      </p:sp>
    </p:spTree>
    <p:extLst>
      <p:ext uri="{BB962C8B-B14F-4D97-AF65-F5344CB8AC3E}">
        <p14:creationId xmlns:p14="http://schemas.microsoft.com/office/powerpoint/2010/main" val="26411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68073" y="5132569"/>
            <a:ext cx="2520000" cy="661181"/>
            <a:chOff x="5307087" y="1514266"/>
            <a:chExt cx="2520280" cy="661181"/>
          </a:xfrm>
        </p:grpSpPr>
        <p:sp>
          <p:nvSpPr>
            <p:cNvPr id="4" name="圆角矩形 3"/>
            <p:cNvSpPr/>
            <p:nvPr/>
          </p:nvSpPr>
          <p:spPr>
            <a:xfrm>
              <a:off x="5307087" y="1514266"/>
              <a:ext cx="2520280" cy="661181"/>
            </a:xfrm>
            <a:prstGeom prst="roundRect">
              <a:avLst>
                <a:gd name="adj" fmla="val 10284"/>
              </a:avLst>
            </a:prstGeom>
            <a:solidFill>
              <a:srgbClr val="4D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5342739" y="1556856"/>
              <a:ext cx="2430000" cy="576000"/>
            </a:xfrm>
            <a:prstGeom prst="roundRect">
              <a:avLst>
                <a:gd name="adj" fmla="val 10284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3205433" y="0"/>
            <a:ext cx="30584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TextBox 8"/>
          <p:cNvSpPr txBox="1"/>
          <p:nvPr/>
        </p:nvSpPr>
        <p:spPr>
          <a:xfrm>
            <a:off x="4079600" y="1277158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latin typeface="专业字体设计服务/WWW.ZTSGC.COM/"/>
                <a:ea typeface="微软雅黑" pitchFamily="34" charset="-122"/>
              </a:rPr>
              <a:t>研究背景</a:t>
            </a:r>
            <a:endParaRPr lang="zh-CN" altLang="en-US" sz="2800" b="1" dirty="0">
              <a:latin typeface="专业字体设计服务/WWW.ZTSGC.COM/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9600" y="2258256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itchFamily="34" charset="-122"/>
              </a:rPr>
              <a:t>工作原理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专业字体设计服务/WWW.ZTSGC.COM/"/>
              <a:ea typeface="微软雅黑" pitchFamily="3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4079600" y="5201550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总结与展望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05433" y="0"/>
            <a:ext cx="306000" cy="5382304"/>
          </a:xfrm>
          <a:prstGeom prst="rect">
            <a:avLst/>
          </a:prstGeom>
          <a:solidFill>
            <a:srgbClr val="4D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160456" y="1340768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5" name="椭圆 14"/>
          <p:cNvSpPr/>
          <p:nvPr/>
        </p:nvSpPr>
        <p:spPr>
          <a:xfrm>
            <a:off x="3160456" y="2321866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6" name="椭圆 15"/>
          <p:cNvSpPr/>
          <p:nvPr/>
        </p:nvSpPr>
        <p:spPr>
          <a:xfrm>
            <a:off x="3160456" y="3302964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7" name="椭圆 16"/>
          <p:cNvSpPr/>
          <p:nvPr/>
        </p:nvSpPr>
        <p:spPr>
          <a:xfrm>
            <a:off x="3160456" y="4284062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7" name="椭圆 6"/>
          <p:cNvSpPr/>
          <p:nvPr/>
        </p:nvSpPr>
        <p:spPr>
          <a:xfrm>
            <a:off x="3160456" y="5265160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8" name="椭圆 17"/>
          <p:cNvSpPr/>
          <p:nvPr/>
        </p:nvSpPr>
        <p:spPr>
          <a:xfrm>
            <a:off x="3281306" y="5382304"/>
            <a:ext cx="180000" cy="180000"/>
          </a:xfrm>
          <a:prstGeom prst="ellipse">
            <a:avLst/>
          </a:prstGeom>
          <a:solidFill>
            <a:srgbClr val="4D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>
          <a:xfrm>
            <a:off x="7990318" y="6353269"/>
            <a:ext cx="794759" cy="335006"/>
          </a:xfrm>
          <a:prstGeom prst="rect">
            <a:avLst/>
          </a:prstGeom>
        </p:spPr>
        <p:txBody>
          <a:bodyPr/>
          <a:lstStyle/>
          <a:p>
            <a:fld id="{56172C02-3BE9-4C0E-BF06-151FDA072260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20" name="TextBox 8"/>
          <p:cNvSpPr txBox="1"/>
          <p:nvPr/>
        </p:nvSpPr>
        <p:spPr>
          <a:xfrm>
            <a:off x="4079600" y="4220452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Simion</a:t>
            </a:r>
            <a:r>
              <a:rPr lang="zh-CN" altLang="en-US" sz="2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模拟</a:t>
            </a:r>
            <a:endParaRPr lang="zh-CN" altLang="en-US" sz="28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4079600" y="3239354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探测器</a:t>
            </a:r>
            <a:r>
              <a:rPr lang="zh-CN" altLang="en-US" sz="2800" b="1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测试</a:t>
            </a:r>
          </a:p>
        </p:txBody>
      </p:sp>
    </p:spTree>
    <p:extLst>
      <p:ext uri="{BB962C8B-B14F-4D97-AF65-F5344CB8AC3E}">
        <p14:creationId xmlns:p14="http://schemas.microsoft.com/office/powerpoint/2010/main" val="1492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C02-3BE9-4C0E-BF06-151FDA072260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3" name="TextBox 8"/>
          <p:cNvSpPr txBox="1"/>
          <p:nvPr/>
        </p:nvSpPr>
        <p:spPr>
          <a:xfrm>
            <a:off x="965808" y="260649"/>
            <a:ext cx="550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总结</a:t>
            </a:r>
            <a:endParaRPr lang="zh-CN" altLang="en-US" sz="3200" b="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9510" y="1547476"/>
            <a:ext cx="6422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完成了探测器偏转场笼与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45°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场笼的研制；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完成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了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α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源离线位置分辨测试；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改进了延迟线读出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方式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Simion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模拟，确定增加磁场的可能性。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0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C02-3BE9-4C0E-BF06-151FDA072260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721796" y="1483806"/>
            <a:ext cx="7101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改进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准直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方案，给出更准确的位置分辨；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采用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波形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采样，优化数采；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添加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磁场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，提高位置分辨；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束线测试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965808" y="260649"/>
            <a:ext cx="550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展望</a:t>
            </a:r>
            <a:endParaRPr lang="zh-CN" altLang="en-US" sz="3200" b="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69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849786" y="1219033"/>
            <a:ext cx="2520280" cy="661181"/>
            <a:chOff x="5307087" y="1514266"/>
            <a:chExt cx="2520280" cy="661181"/>
          </a:xfrm>
        </p:grpSpPr>
        <p:sp>
          <p:nvSpPr>
            <p:cNvPr id="17" name="圆角矩形 16"/>
            <p:cNvSpPr/>
            <p:nvPr/>
          </p:nvSpPr>
          <p:spPr>
            <a:xfrm>
              <a:off x="5307087" y="1514266"/>
              <a:ext cx="2520280" cy="661181"/>
            </a:xfrm>
            <a:prstGeom prst="roundRect">
              <a:avLst>
                <a:gd name="adj" fmla="val 10284"/>
              </a:avLst>
            </a:prstGeom>
            <a:solidFill>
              <a:srgbClr val="4D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5342739" y="1556856"/>
              <a:ext cx="2430000" cy="576000"/>
            </a:xfrm>
            <a:prstGeom prst="roundRect">
              <a:avLst>
                <a:gd name="adj" fmla="val 10284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205433" y="0"/>
            <a:ext cx="30584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椭圆 4"/>
          <p:cNvSpPr/>
          <p:nvPr/>
        </p:nvSpPr>
        <p:spPr>
          <a:xfrm>
            <a:off x="3160456" y="2321866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6" name="椭圆 5"/>
          <p:cNvSpPr/>
          <p:nvPr/>
        </p:nvSpPr>
        <p:spPr>
          <a:xfrm>
            <a:off x="3160456" y="3302964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7" name="椭圆 6"/>
          <p:cNvSpPr/>
          <p:nvPr/>
        </p:nvSpPr>
        <p:spPr>
          <a:xfrm>
            <a:off x="3160456" y="4284062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8" name="椭圆 7"/>
          <p:cNvSpPr/>
          <p:nvPr/>
        </p:nvSpPr>
        <p:spPr>
          <a:xfrm>
            <a:off x="3160456" y="5265160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4079600" y="1277158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专业字体设计服务/WWW.ZTSGC.COM/"/>
                <a:ea typeface="微软雅黑" pitchFamily="34" charset="-122"/>
              </a:rPr>
              <a:t>研究背景</a:t>
            </a:r>
            <a:endParaRPr lang="zh-CN" altLang="en-US" sz="2800" b="1" dirty="0">
              <a:solidFill>
                <a:schemeClr val="bg1"/>
              </a:solidFill>
              <a:latin typeface="专业字体设计服务/WWW.ZTSGC.COM/"/>
              <a:ea typeface="微软雅黑" pitchFamily="34" charset="-122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4079600" y="2258256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itchFamily="34" charset="-122"/>
              </a:rPr>
              <a:t>工作原理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专业字体设计服务/WWW.ZTSGC.COM/"/>
              <a:ea typeface="微软雅黑" pitchFamily="34" charset="-122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4079600" y="3239354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探测器测试</a:t>
            </a:r>
            <a:endParaRPr lang="zh-CN" altLang="en-US" sz="28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4079600" y="4220452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Simion</a:t>
            </a:r>
            <a:r>
              <a:rPr lang="zh-CN" altLang="en-US" sz="2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模拟</a:t>
            </a:r>
            <a:endParaRPr lang="zh-CN" altLang="en-US" sz="28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4079600" y="5201550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总结与展望</a:t>
            </a:r>
            <a:endParaRPr lang="zh-CN" altLang="en-US" sz="28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05433" y="0"/>
            <a:ext cx="306000" cy="1448768"/>
          </a:xfrm>
          <a:prstGeom prst="rect">
            <a:avLst/>
          </a:prstGeom>
          <a:solidFill>
            <a:srgbClr val="4D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160456" y="1340768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5" name="椭圆 14"/>
          <p:cNvSpPr/>
          <p:nvPr/>
        </p:nvSpPr>
        <p:spPr>
          <a:xfrm>
            <a:off x="3286330" y="1459624"/>
            <a:ext cx="180000" cy="180000"/>
          </a:xfrm>
          <a:prstGeom prst="ellipse">
            <a:avLst/>
          </a:prstGeom>
          <a:solidFill>
            <a:srgbClr val="4D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>
          <a:xfrm>
            <a:off x="7990318" y="6353269"/>
            <a:ext cx="794759" cy="335006"/>
          </a:xfrm>
          <a:prstGeom prst="rect">
            <a:avLst/>
          </a:prstGeom>
        </p:spPr>
        <p:txBody>
          <a:bodyPr/>
          <a:lstStyle/>
          <a:p>
            <a:fld id="{56172C02-3BE9-4C0E-BF06-151FDA07226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487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15"/>
    </mc:Choice>
    <mc:Fallback>
      <p:transition spd="slow" advTm="6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161338" y="6361113"/>
            <a:ext cx="982662" cy="334962"/>
          </a:xfrm>
          <a:prstGeom prst="rect">
            <a:avLst/>
          </a:prstGeom>
        </p:spPr>
        <p:txBody>
          <a:bodyPr/>
          <a:lstStyle/>
          <a:p>
            <a:fld id="{56172C02-3BE9-4C0E-BF06-151FDA072260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413157" y="1811056"/>
            <a:ext cx="251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en-US" altLang="zh-CN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16450" y="3368252"/>
            <a:ext cx="370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各位老师批评指正！</a:t>
            </a:r>
            <a:endParaRPr lang="zh-CN" altLang="en-US" sz="2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79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9852" y="0"/>
            <a:ext cx="336772" cy="9087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5" name="直接连接符 4"/>
          <p:cNvCxnSpPr/>
          <p:nvPr/>
        </p:nvCxnSpPr>
        <p:spPr>
          <a:xfrm>
            <a:off x="359852" y="908720"/>
            <a:ext cx="436712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/>
          <p:nvPr/>
        </p:nvSpPr>
        <p:spPr>
          <a:xfrm>
            <a:off x="965808" y="260649"/>
            <a:ext cx="3761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课题研究背景</a:t>
            </a:r>
            <a:endParaRPr lang="zh-CN" altLang="en-US" sz="3200" b="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8426" y="1322070"/>
            <a:ext cx="5362575" cy="4213860"/>
          </a:xfrm>
          <a:prstGeom prst="rect">
            <a:avLst/>
          </a:prstGeom>
          <a:solidFill>
            <a:srgbClr val="FF0000"/>
          </a:solidFill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865153"/>
              </p:ext>
            </p:extLst>
          </p:nvPr>
        </p:nvGraphicFramePr>
        <p:xfrm>
          <a:off x="141762" y="3387090"/>
          <a:ext cx="3026664" cy="21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3624">
                  <a:extLst>
                    <a:ext uri="{9D8B030D-6E8A-4147-A177-3AD203B41FA5}">
                      <a16:colId xmlns:a16="http://schemas.microsoft.com/office/drawing/2014/main" val="2298570535"/>
                    </a:ext>
                  </a:extLst>
                </a:gridCol>
                <a:gridCol w="1723040">
                  <a:extLst>
                    <a:ext uri="{9D8B030D-6E8A-4147-A177-3AD203B41FA5}">
                      <a16:colId xmlns:a16="http://schemas.microsoft.com/office/drawing/2014/main" val="165643726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rgbClr val="29299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HIAF</a:t>
                      </a:r>
                      <a:r>
                        <a:rPr lang="zh-CN" altLang="en-US" sz="1400" b="1" kern="100" dirty="0" smtClean="0">
                          <a:solidFill>
                            <a:srgbClr val="292997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放射性次级束分离器参数</a:t>
                      </a:r>
                      <a:endParaRPr lang="zh-CN" altLang="en-US" sz="1400" b="1" kern="100" dirty="0">
                        <a:solidFill>
                          <a:srgbClr val="292997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044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rgbClr val="292997"/>
                          </a:solidFill>
                        </a:rPr>
                        <a:t>束流种类</a:t>
                      </a:r>
                      <a:endParaRPr lang="zh-CN" altLang="en-US" sz="1400" dirty="0">
                        <a:solidFill>
                          <a:srgbClr val="2929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solidFill>
                            <a:srgbClr val="29299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质子到铀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75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rgbClr val="292997"/>
                          </a:solidFill>
                        </a:rPr>
                        <a:t>主束能量</a:t>
                      </a:r>
                      <a:endParaRPr lang="zh-CN" altLang="en-US" sz="1400" dirty="0">
                        <a:solidFill>
                          <a:srgbClr val="2929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00" baseline="0" dirty="0" smtClean="0">
                          <a:solidFill>
                            <a:srgbClr val="29299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质子 </a:t>
                      </a:r>
                      <a:r>
                        <a:rPr lang="en-US" altLang="zh-CN" sz="1400" kern="100" baseline="0" dirty="0" smtClean="0">
                          <a:solidFill>
                            <a:srgbClr val="29299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9.3Gev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baseline="30000" dirty="0" smtClean="0">
                          <a:solidFill>
                            <a:srgbClr val="29299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altLang="zh-CN" sz="1400" kern="100" dirty="0" smtClean="0">
                          <a:solidFill>
                            <a:srgbClr val="29299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1400" kern="100" baseline="30000" dirty="0" smtClean="0">
                          <a:solidFill>
                            <a:srgbClr val="29299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35+</a:t>
                      </a:r>
                      <a:r>
                        <a:rPr lang="zh-CN" altLang="en-US" sz="1400" kern="100" baseline="0" dirty="0" smtClean="0">
                          <a:solidFill>
                            <a:srgbClr val="29299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kern="100" baseline="0" dirty="0" smtClean="0">
                          <a:solidFill>
                            <a:srgbClr val="29299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altLang="zh-CN" sz="1400" kern="100" dirty="0" smtClean="0">
                          <a:solidFill>
                            <a:srgbClr val="29299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MeV/u</a:t>
                      </a:r>
                      <a:endParaRPr lang="zh-CN" altLang="en-US" sz="1400" dirty="0" smtClean="0">
                        <a:solidFill>
                          <a:srgbClr val="29299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16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rgbClr val="292997"/>
                          </a:solidFill>
                        </a:rPr>
                        <a:t>主束流强</a:t>
                      </a:r>
                      <a:endParaRPr lang="zh-CN" altLang="en-US" sz="1400" dirty="0">
                        <a:solidFill>
                          <a:srgbClr val="2929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00" baseline="0" dirty="0" smtClean="0">
                          <a:solidFill>
                            <a:srgbClr val="29299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质子 </a:t>
                      </a:r>
                      <a:r>
                        <a:rPr lang="en-US" altLang="zh-CN" sz="1400" kern="100" baseline="0" dirty="0" smtClean="0">
                          <a:solidFill>
                            <a:srgbClr val="29299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altLang="zh-CN" sz="1400" kern="100" dirty="0" smtClean="0">
                          <a:solidFill>
                            <a:srgbClr val="4040A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2×10</a:t>
                      </a:r>
                      <a:r>
                        <a:rPr lang="en-US" altLang="zh-CN" sz="1400" kern="100" baseline="30000" dirty="0" smtClean="0">
                          <a:solidFill>
                            <a:srgbClr val="4040A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CN" sz="1400" kern="100" dirty="0" smtClean="0">
                          <a:solidFill>
                            <a:srgbClr val="4040A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</a:t>
                      </a:r>
                      <a:endParaRPr lang="en-US" altLang="zh-CN" sz="1400" kern="100" baseline="0" dirty="0" smtClean="0">
                        <a:solidFill>
                          <a:srgbClr val="29299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400" kern="100" baseline="30000" dirty="0" smtClean="0">
                          <a:solidFill>
                            <a:srgbClr val="29299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altLang="zh-CN" sz="1400" kern="100" dirty="0" smtClean="0">
                          <a:solidFill>
                            <a:srgbClr val="29299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altLang="zh-CN" sz="1400" kern="100" baseline="30000" dirty="0" smtClean="0">
                          <a:solidFill>
                            <a:srgbClr val="29299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35+</a:t>
                      </a:r>
                      <a:r>
                        <a:rPr lang="en-US" altLang="zh-CN" sz="1400" kern="100" dirty="0" smtClean="0">
                          <a:solidFill>
                            <a:srgbClr val="4040A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~1×10</a:t>
                      </a:r>
                      <a:r>
                        <a:rPr lang="en-US" altLang="zh-CN" sz="1400" kern="100" baseline="30000" dirty="0" smtClean="0">
                          <a:solidFill>
                            <a:srgbClr val="4040A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CN" sz="1400" kern="100" dirty="0" smtClean="0">
                          <a:solidFill>
                            <a:srgbClr val="4040A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</a:t>
                      </a:r>
                      <a:endParaRPr lang="zh-CN" altLang="en-US" sz="1400" dirty="0">
                        <a:solidFill>
                          <a:srgbClr val="5A5AA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24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solidFill>
                            <a:srgbClr val="292997"/>
                          </a:solidFill>
                        </a:rPr>
                        <a:t>次级束流强</a:t>
                      </a:r>
                      <a:endParaRPr lang="zh-CN" altLang="en-US" sz="1400" dirty="0">
                        <a:solidFill>
                          <a:srgbClr val="2929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rgbClr val="4040A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400" dirty="0" smtClean="0">
                          <a:solidFill>
                            <a:srgbClr val="5A5AAF"/>
                          </a:solidFill>
                        </a:rPr>
                        <a:t>~</a:t>
                      </a:r>
                      <a:r>
                        <a:rPr lang="en-US" altLang="zh-CN" sz="1400" kern="100" dirty="0" smtClean="0">
                          <a:solidFill>
                            <a:srgbClr val="4040A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1×10</a:t>
                      </a:r>
                      <a:r>
                        <a:rPr lang="en-US" altLang="zh-CN" sz="1400" kern="100" baseline="30000" dirty="0" smtClean="0">
                          <a:solidFill>
                            <a:srgbClr val="4040A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CN" sz="1400" kern="100" dirty="0" smtClean="0">
                          <a:solidFill>
                            <a:srgbClr val="4040A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</a:t>
                      </a:r>
                      <a:endParaRPr lang="zh-CN" altLang="en-US" sz="1400" dirty="0" smtClean="0">
                        <a:solidFill>
                          <a:srgbClr val="5A5AA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208374"/>
                  </a:ext>
                </a:extLst>
              </a:tr>
            </a:tbl>
          </a:graphicData>
        </a:graphic>
      </p:graphicFrame>
      <p:sp>
        <p:nvSpPr>
          <p:cNvPr id="9" name="文本框 14"/>
          <p:cNvSpPr txBox="1"/>
          <p:nvPr/>
        </p:nvSpPr>
        <p:spPr>
          <a:xfrm>
            <a:off x="5534314" y="5615611"/>
            <a:ext cx="178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HIAF</a:t>
            </a:r>
            <a:r>
              <a:rPr lang="zh-CN" altLang="en-US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布局图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9852" y="1322069"/>
            <a:ext cx="34989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课题研究意义：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位置：放射性次级束分离器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目的：测量束流剖面信息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 rot="21169488">
            <a:off x="4153571" y="1347783"/>
            <a:ext cx="2761488" cy="8058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C02-3BE9-4C0E-BF06-151FDA07226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99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61195" y="2198419"/>
            <a:ext cx="2520280" cy="661181"/>
            <a:chOff x="5307087" y="1514266"/>
            <a:chExt cx="2520280" cy="661181"/>
          </a:xfrm>
        </p:grpSpPr>
        <p:sp>
          <p:nvSpPr>
            <p:cNvPr id="4" name="圆角矩形 3"/>
            <p:cNvSpPr/>
            <p:nvPr/>
          </p:nvSpPr>
          <p:spPr>
            <a:xfrm>
              <a:off x="5307087" y="1514266"/>
              <a:ext cx="2520280" cy="661181"/>
            </a:xfrm>
            <a:prstGeom prst="roundRect">
              <a:avLst>
                <a:gd name="adj" fmla="val 10284"/>
              </a:avLst>
            </a:prstGeom>
            <a:solidFill>
              <a:srgbClr val="4D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5342739" y="1556856"/>
              <a:ext cx="2430000" cy="576000"/>
            </a:xfrm>
            <a:prstGeom prst="roundRect">
              <a:avLst>
                <a:gd name="adj" fmla="val 10284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3205433" y="0"/>
            <a:ext cx="30584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椭圆 7"/>
          <p:cNvSpPr/>
          <p:nvPr/>
        </p:nvSpPr>
        <p:spPr>
          <a:xfrm>
            <a:off x="3160456" y="3302964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9" name="椭圆 8"/>
          <p:cNvSpPr/>
          <p:nvPr/>
        </p:nvSpPr>
        <p:spPr>
          <a:xfrm>
            <a:off x="3160456" y="4284062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0" name="椭圆 9"/>
          <p:cNvSpPr/>
          <p:nvPr/>
        </p:nvSpPr>
        <p:spPr>
          <a:xfrm>
            <a:off x="3160456" y="5265160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1" name="TextBox 8"/>
          <p:cNvSpPr txBox="1"/>
          <p:nvPr/>
        </p:nvSpPr>
        <p:spPr>
          <a:xfrm>
            <a:off x="4079600" y="1277158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latin typeface="专业字体设计服务/WWW.ZTSGC.COM/"/>
                <a:ea typeface="微软雅黑" pitchFamily="34" charset="-122"/>
              </a:rPr>
              <a:t>研究背景</a:t>
            </a:r>
            <a:endParaRPr lang="zh-CN" altLang="en-US" sz="2800" b="1" dirty="0">
              <a:latin typeface="专业字体设计服务/WWW.ZTSGC.COM/"/>
              <a:ea typeface="微软雅黑" pitchFamily="3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4079600" y="2258256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专业字体设计服务/WWW.ZTSGC.COM/"/>
                <a:ea typeface="微软雅黑" pitchFamily="34" charset="-122"/>
              </a:rPr>
              <a:t>工作原理</a:t>
            </a:r>
            <a:endParaRPr lang="zh-CN" altLang="en-US" sz="2800" b="1" dirty="0">
              <a:solidFill>
                <a:schemeClr val="bg1"/>
              </a:solidFill>
              <a:latin typeface="专业字体设计服务/WWW.ZTSGC.COM/"/>
              <a:ea typeface="微软雅黑" pitchFamily="34" charset="-122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4079600" y="5201550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总结与展望</a:t>
            </a:r>
            <a:endParaRPr lang="zh-CN" altLang="en-US" sz="28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05433" y="0"/>
            <a:ext cx="306000" cy="2439010"/>
          </a:xfrm>
          <a:prstGeom prst="rect">
            <a:avLst/>
          </a:prstGeom>
          <a:solidFill>
            <a:srgbClr val="4D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160456" y="1340768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7" name="椭圆 6"/>
          <p:cNvSpPr/>
          <p:nvPr/>
        </p:nvSpPr>
        <p:spPr>
          <a:xfrm>
            <a:off x="3160456" y="2321866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8" name="椭圆 17"/>
          <p:cNvSpPr/>
          <p:nvPr/>
        </p:nvSpPr>
        <p:spPr>
          <a:xfrm>
            <a:off x="3277186" y="2439010"/>
            <a:ext cx="180000" cy="180000"/>
          </a:xfrm>
          <a:prstGeom prst="ellipse">
            <a:avLst/>
          </a:prstGeom>
          <a:solidFill>
            <a:srgbClr val="4D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>
          <a:xfrm>
            <a:off x="7990318" y="6353269"/>
            <a:ext cx="794759" cy="335006"/>
          </a:xfrm>
          <a:prstGeom prst="rect">
            <a:avLst/>
          </a:prstGeom>
        </p:spPr>
        <p:txBody>
          <a:bodyPr/>
          <a:lstStyle/>
          <a:p>
            <a:fld id="{56172C02-3BE9-4C0E-BF06-151FDA072260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20" name="TextBox 8"/>
          <p:cNvSpPr txBox="1"/>
          <p:nvPr/>
        </p:nvSpPr>
        <p:spPr>
          <a:xfrm>
            <a:off x="4079600" y="3239354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探测器测试</a:t>
            </a:r>
            <a:endParaRPr lang="zh-CN" altLang="en-US" sz="28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4079600" y="4220452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Simion</a:t>
            </a:r>
            <a:r>
              <a:rPr lang="zh-CN" altLang="en-US" sz="2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模拟</a:t>
            </a:r>
            <a:endParaRPr lang="zh-CN" altLang="en-US" sz="28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95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C02-3BE9-4C0E-BF06-151FDA072260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TextBox 8"/>
          <p:cNvSpPr txBox="1"/>
          <p:nvPr/>
        </p:nvSpPr>
        <p:spPr>
          <a:xfrm>
            <a:off x="965808" y="260649"/>
            <a:ext cx="550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位置灵敏探测器工作原理</a:t>
            </a:r>
            <a:endParaRPr lang="zh-CN" altLang="en-US" sz="3200" b="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" y="970978"/>
            <a:ext cx="8528674" cy="295179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8368" y="3922775"/>
            <a:ext cx="37427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工作原理：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束流穿过探测器前端靶材料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二次电子电场中加速或偏转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微通道板倍增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延迟线读出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硅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信号符合测量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0" y="4507992"/>
            <a:ext cx="2834640" cy="950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401093" y="4048329"/>
            <a:ext cx="37427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电子学获取：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前置放大器：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FTA 820C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甄别器：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CF 8000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延迟：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DL 8000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TDC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PHILLIPS 7186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36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49786" y="3179265"/>
            <a:ext cx="2520280" cy="661181"/>
            <a:chOff x="5307087" y="1514266"/>
            <a:chExt cx="2520280" cy="661181"/>
          </a:xfrm>
        </p:grpSpPr>
        <p:sp>
          <p:nvSpPr>
            <p:cNvPr id="4" name="圆角矩形 3"/>
            <p:cNvSpPr/>
            <p:nvPr/>
          </p:nvSpPr>
          <p:spPr>
            <a:xfrm>
              <a:off x="5307087" y="1514266"/>
              <a:ext cx="2520280" cy="661181"/>
            </a:xfrm>
            <a:prstGeom prst="roundRect">
              <a:avLst>
                <a:gd name="adj" fmla="val 10284"/>
              </a:avLst>
            </a:prstGeom>
            <a:solidFill>
              <a:srgbClr val="4D9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5342739" y="1556856"/>
              <a:ext cx="2430000" cy="576000"/>
            </a:xfrm>
            <a:prstGeom prst="roundRect">
              <a:avLst>
                <a:gd name="adj" fmla="val 10284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3205433" y="0"/>
            <a:ext cx="30584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椭圆 8"/>
          <p:cNvSpPr/>
          <p:nvPr/>
        </p:nvSpPr>
        <p:spPr>
          <a:xfrm>
            <a:off x="3160456" y="4284062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0" name="椭圆 9"/>
          <p:cNvSpPr/>
          <p:nvPr/>
        </p:nvSpPr>
        <p:spPr>
          <a:xfrm>
            <a:off x="3160456" y="5265160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1" name="TextBox 8"/>
          <p:cNvSpPr txBox="1"/>
          <p:nvPr/>
        </p:nvSpPr>
        <p:spPr>
          <a:xfrm>
            <a:off x="4079600" y="1277158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latin typeface="专业字体设计服务/WWW.ZTSGC.COM/"/>
                <a:ea typeface="微软雅黑" pitchFamily="34" charset="-122"/>
              </a:rPr>
              <a:t>研究背景</a:t>
            </a:r>
            <a:endParaRPr lang="zh-CN" altLang="en-US" sz="2800" b="1" dirty="0">
              <a:latin typeface="专业字体设计服务/WWW.ZTSGC.COM/"/>
              <a:ea typeface="微软雅黑" pitchFamily="3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4079600" y="2258256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专业字体设计服务/WWW.ZTSGC.COM/"/>
                <a:ea typeface="微软雅黑" pitchFamily="34" charset="-122"/>
              </a:rPr>
              <a:t>工作原理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专业字体设计服务/WWW.ZTSGC.COM/"/>
              <a:ea typeface="微软雅黑" pitchFamily="34" charset="-122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4079600" y="3239354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探测器</a:t>
            </a: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测试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4079600" y="5201550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总结与展望</a:t>
            </a:r>
            <a:endParaRPr lang="zh-CN" altLang="en-US" sz="28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05433" y="-1"/>
            <a:ext cx="306000" cy="3357563"/>
          </a:xfrm>
          <a:prstGeom prst="rect">
            <a:avLst/>
          </a:prstGeom>
          <a:solidFill>
            <a:srgbClr val="4D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160456" y="1340768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7" name="椭圆 6"/>
          <p:cNvSpPr/>
          <p:nvPr/>
        </p:nvSpPr>
        <p:spPr>
          <a:xfrm>
            <a:off x="3160456" y="2321866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8" name="椭圆 7"/>
          <p:cNvSpPr/>
          <p:nvPr/>
        </p:nvSpPr>
        <p:spPr>
          <a:xfrm>
            <a:off x="3160456" y="3302964"/>
            <a:ext cx="395794" cy="39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8" name="椭圆 17"/>
          <p:cNvSpPr/>
          <p:nvPr/>
        </p:nvSpPr>
        <p:spPr>
          <a:xfrm>
            <a:off x="3286330" y="3419856"/>
            <a:ext cx="180000" cy="180000"/>
          </a:xfrm>
          <a:prstGeom prst="ellipse">
            <a:avLst/>
          </a:prstGeom>
          <a:solidFill>
            <a:srgbClr val="4D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>
          <a:xfrm>
            <a:off x="7990318" y="6353269"/>
            <a:ext cx="794759" cy="335006"/>
          </a:xfrm>
          <a:prstGeom prst="rect">
            <a:avLst/>
          </a:prstGeom>
        </p:spPr>
        <p:txBody>
          <a:bodyPr/>
          <a:lstStyle/>
          <a:p>
            <a:fld id="{56172C02-3BE9-4C0E-BF06-151FDA072260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20" name="TextBox 8"/>
          <p:cNvSpPr txBox="1"/>
          <p:nvPr/>
        </p:nvSpPr>
        <p:spPr>
          <a:xfrm>
            <a:off x="4079600" y="4220452"/>
            <a:ext cx="237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Simion</a:t>
            </a:r>
            <a:r>
              <a:rPr lang="zh-CN" altLang="en-US" sz="2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模拟</a:t>
            </a:r>
            <a:endParaRPr lang="zh-CN" altLang="en-US" sz="28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3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C02-3BE9-4C0E-BF06-151FDA072260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5808" y="260649"/>
            <a:ext cx="550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性能测试</a:t>
            </a:r>
            <a:r>
              <a:rPr lang="en-US" altLang="zh-CN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-</a:t>
            </a:r>
            <a:r>
              <a:rPr lang="zh-CN" altLang="en-US" sz="28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微通道板</a:t>
            </a:r>
            <a:r>
              <a:rPr lang="en-US" altLang="zh-CN" sz="28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&amp;</a:t>
            </a:r>
            <a:r>
              <a:rPr lang="zh-CN" altLang="en-US" sz="2800" dirty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丝</a:t>
            </a:r>
            <a:r>
              <a:rPr lang="zh-CN" altLang="en-US" sz="28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框</a:t>
            </a:r>
            <a:endParaRPr lang="zh-CN" altLang="en-US" sz="3600" b="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0" b="6052"/>
          <a:stretch/>
        </p:blipFill>
        <p:spPr>
          <a:xfrm>
            <a:off x="4659094" y="1087901"/>
            <a:ext cx="3629716" cy="2409187"/>
          </a:xfrm>
          <a:prstGeom prst="rect">
            <a:avLst/>
          </a:prstGeom>
          <a:ln w="2857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t="13847" r="70192" b="69230"/>
          <a:stretch/>
        </p:blipFill>
        <p:spPr>
          <a:xfrm>
            <a:off x="7414332" y="854561"/>
            <a:ext cx="1001445" cy="116058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7577577" y="854561"/>
            <a:ext cx="8382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77577" y="1642699"/>
            <a:ext cx="8382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77577" y="1257737"/>
            <a:ext cx="8382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5743231" y="959972"/>
            <a:ext cx="1671101" cy="34835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008317"/>
              </p:ext>
            </p:extLst>
          </p:nvPr>
        </p:nvGraphicFramePr>
        <p:xfrm>
          <a:off x="605795" y="1087901"/>
          <a:ext cx="272880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476">
                  <a:extLst>
                    <a:ext uri="{9D8B030D-6E8A-4147-A177-3AD203B41FA5}">
                      <a16:colId xmlns:a16="http://schemas.microsoft.com/office/drawing/2014/main" val="3383998034"/>
                    </a:ext>
                  </a:extLst>
                </a:gridCol>
                <a:gridCol w="1481327">
                  <a:extLst>
                    <a:ext uri="{9D8B030D-6E8A-4147-A177-3AD203B41FA5}">
                      <a16:colId xmlns:a16="http://schemas.microsoft.com/office/drawing/2014/main" val="296781887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/>
                        <a:t>微通道板性能参数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315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尺寸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Φ50mm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0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片</a:t>
                      </a:r>
                      <a:endParaRPr lang="en-US" altLang="zh-CN" sz="1400" dirty="0" smtClean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20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增益（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片）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&gt;10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52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有效直径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&gt;Φ45mm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1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上升时间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~</a:t>
                      </a:r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700ps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76285"/>
                  </a:ext>
                </a:extLst>
              </a:tr>
            </a:tbl>
          </a:graphicData>
        </a:graphic>
      </p:graphicFrame>
      <p:pic>
        <p:nvPicPr>
          <p:cNvPr id="19" name="图片 18" descr="C:\Users\harwand\Documents\Tencent Files\342172645\FileRecv\MobileFile\IMG_141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8015"/>
          <a:stretch/>
        </p:blipFill>
        <p:spPr bwMode="auto">
          <a:xfrm>
            <a:off x="6334332" y="4004520"/>
            <a:ext cx="216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6"/>
          <p:cNvSpPr txBox="1"/>
          <p:nvPr/>
        </p:nvSpPr>
        <p:spPr>
          <a:xfrm>
            <a:off x="6031637" y="3076956"/>
            <a:ext cx="744105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MCP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测试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15" y="4004354"/>
            <a:ext cx="2400000" cy="1800000"/>
          </a:xfrm>
          <a:prstGeom prst="rect">
            <a:avLst/>
          </a:prstGeom>
        </p:spPr>
      </p:pic>
      <p:sp>
        <p:nvSpPr>
          <p:cNvPr id="21" name="TextBox 6"/>
          <p:cNvSpPr txBox="1"/>
          <p:nvPr/>
        </p:nvSpPr>
        <p:spPr>
          <a:xfrm>
            <a:off x="5692453" y="5527355"/>
            <a:ext cx="1146441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丝框打火测试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6185" y="4004354"/>
            <a:ext cx="2598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丝框：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丝框拉丝、割丝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涂胶、烘烤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耐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压测试，超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000V</a:t>
            </a:r>
          </a:p>
        </p:txBody>
      </p:sp>
    </p:spTree>
    <p:extLst>
      <p:ext uri="{BB962C8B-B14F-4D97-AF65-F5344CB8AC3E}">
        <p14:creationId xmlns:p14="http://schemas.microsoft.com/office/powerpoint/2010/main" val="6396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C02-3BE9-4C0E-BF06-151FDA072260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3" name="TextBox 8"/>
          <p:cNvSpPr txBox="1"/>
          <p:nvPr/>
        </p:nvSpPr>
        <p:spPr>
          <a:xfrm>
            <a:off x="965808" y="260649"/>
            <a:ext cx="550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性能测试</a:t>
            </a:r>
            <a:r>
              <a:rPr lang="en-US" altLang="zh-CN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-</a:t>
            </a:r>
            <a:r>
              <a:rPr lang="zh-CN" altLang="en-US" sz="280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延迟线测试</a:t>
            </a:r>
            <a:endParaRPr lang="zh-CN" altLang="en-US" sz="3600" b="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1784" y="1481974"/>
            <a:ext cx="2598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延迟线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条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间距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2mm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延迟单元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Y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方向各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22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条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7" r="5596" b="14487"/>
          <a:stretch/>
        </p:blipFill>
        <p:spPr>
          <a:xfrm>
            <a:off x="3561063" y="1057571"/>
            <a:ext cx="3368391" cy="216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24412"/>
          <a:stretch/>
        </p:blipFill>
        <p:spPr>
          <a:xfrm>
            <a:off x="-266357" y="3276342"/>
            <a:ext cx="3926840" cy="2306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5584" y="5582662"/>
            <a:ext cx="220980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Clr>
                <a:srgbClr val="7030A0"/>
              </a:buClr>
            </a:pPr>
            <a:r>
              <a:rPr lang="zh-CN" altLang="en-US" sz="1000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参考文献</a:t>
            </a:r>
            <a:r>
              <a:rPr lang="zh-CN" altLang="en-US" sz="1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1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Two-dimensional GEM imaging detector with delay-line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61063" y="3632540"/>
            <a:ext cx="547635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输出信号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2919979" y="3912892"/>
            <a:ext cx="590550" cy="149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微信图片_201712181738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111" y="3632540"/>
            <a:ext cx="2399845" cy="2419481"/>
          </a:xfrm>
          <a:prstGeom prst="rect">
            <a:avLst/>
          </a:prstGeom>
        </p:spPr>
      </p:pic>
      <p:pic>
        <p:nvPicPr>
          <p:cNvPr id="11" name="图片 10" descr="微信图片_201712181738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887" y="3632539"/>
            <a:ext cx="2399224" cy="241948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5001768" y="5577638"/>
            <a:ext cx="859536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输入信号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7381265" y="5577638"/>
            <a:ext cx="859536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输出信号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0320" y="1032380"/>
            <a:ext cx="1623264" cy="2160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634310" y="3303210"/>
            <a:ext cx="1444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sz="1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CN" altLang="en-US" dirty="0" smtClean="0"/>
              <a:t>延迟线实物图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288832" y="3289203"/>
            <a:ext cx="1444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sz="1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CN" altLang="en-US" dirty="0" smtClean="0"/>
              <a:t>延迟线</a:t>
            </a:r>
            <a:r>
              <a:rPr lang="en-US" altLang="zh-CN" dirty="0" err="1" smtClean="0"/>
              <a:t>pcb</a:t>
            </a:r>
            <a:r>
              <a:rPr lang="zh-CN" altLang="en-US" dirty="0" smtClean="0"/>
              <a:t>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59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72C02-3BE9-4C0E-BF06-151FDA072260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5" y="3250527"/>
            <a:ext cx="4548814" cy="2814896"/>
          </a:xfrm>
          <a:prstGeom prst="rect">
            <a:avLst/>
          </a:prstGeom>
        </p:spPr>
      </p:pic>
      <p:sp>
        <p:nvSpPr>
          <p:cNvPr id="13" name="TextBox 8"/>
          <p:cNvSpPr txBox="1"/>
          <p:nvPr/>
        </p:nvSpPr>
        <p:spPr>
          <a:xfrm>
            <a:off x="965808" y="260649"/>
            <a:ext cx="550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0" dirty="0" smtClean="0">
                <a:solidFill>
                  <a:srgbClr val="5F5E5C"/>
                </a:solidFill>
                <a:latin typeface="华康俪金黑W8(P)" pitchFamily="34" charset="-122"/>
                <a:ea typeface="华康俪金黑W8(P)" pitchFamily="34" charset="-122"/>
              </a:rPr>
              <a:t>偏转场笼</a:t>
            </a:r>
            <a:endParaRPr lang="zh-CN" altLang="en-US" sz="3200" b="0" dirty="0">
              <a:solidFill>
                <a:srgbClr val="5F5E5C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194" y="3857622"/>
            <a:ext cx="2727952" cy="173486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967300" y="5665313"/>
            <a:ext cx="4176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参考文献： 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 Ultra-High Vacuum (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UHV) compatible instrument for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of 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flight-energy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</a:t>
            </a:r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 heavy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products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89" y="1308939"/>
            <a:ext cx="1800000" cy="180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40" y="1299092"/>
            <a:ext cx="1800000" cy="1800000"/>
          </a:xfrm>
          <a:prstGeom prst="rect">
            <a:avLst/>
          </a:prstGeom>
        </p:spPr>
      </p:pic>
      <p:sp>
        <p:nvSpPr>
          <p:cNvPr id="21" name="TextBox 6"/>
          <p:cNvSpPr txBox="1"/>
          <p:nvPr/>
        </p:nvSpPr>
        <p:spPr>
          <a:xfrm>
            <a:off x="7463970" y="2701941"/>
            <a:ext cx="543739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碳膜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5442219" y="2683685"/>
            <a:ext cx="543739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场笼</a:t>
            </a: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956968"/>
              </p:ext>
            </p:extLst>
          </p:nvPr>
        </p:nvGraphicFramePr>
        <p:xfrm>
          <a:off x="424823" y="1299092"/>
          <a:ext cx="406463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480">
                  <a:extLst>
                    <a:ext uri="{9D8B030D-6E8A-4147-A177-3AD203B41FA5}">
                      <a16:colId xmlns:a16="http://schemas.microsoft.com/office/drawing/2014/main" val="3383998034"/>
                    </a:ext>
                  </a:extLst>
                </a:gridCol>
                <a:gridCol w="3018155">
                  <a:extLst>
                    <a:ext uri="{9D8B030D-6E8A-4147-A177-3AD203B41FA5}">
                      <a16:colId xmlns:a16="http://schemas.microsoft.com/office/drawing/2014/main" val="2967818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项目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参数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315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放射源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Am-241</a:t>
                      </a:r>
                      <a:r>
                        <a:rPr lang="zh-CN" altLang="en-US" sz="14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α</a:t>
                      </a:r>
                      <a:r>
                        <a:rPr lang="zh-CN" altLang="en-US" sz="14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源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2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碳膜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厚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30μg/cm³</a:t>
                      </a:r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；尺寸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Φ50mm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0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微通道板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尺寸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Φ50mm</a:t>
                      </a:r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；增益（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片）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&gt;10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20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PEEK</a:t>
                      </a:r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场笼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低真空（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1.33×10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-11</a:t>
                      </a:r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mbar</a:t>
                      </a:r>
                      <a:r>
                        <a:rPr lang="zh-CN" altLang="en-US" sz="14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52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9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3242</TotalTime>
  <Words>704</Words>
  <Application>Microsoft Office PowerPoint</Application>
  <PresentationFormat>全屏显示(4:3)</PresentationFormat>
  <Paragraphs>236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Adobe 宋体 Std L</vt:lpstr>
      <vt:lpstr>等线</vt:lpstr>
      <vt:lpstr>等线 Light</vt:lpstr>
      <vt:lpstr>黑体</vt:lpstr>
      <vt:lpstr>华康俪金黑W8(P)</vt:lpstr>
      <vt:lpstr>华文仿宋</vt:lpstr>
      <vt:lpstr>华文行楷</vt:lpstr>
      <vt:lpstr>楷体</vt:lpstr>
      <vt:lpstr>宋体</vt:lpstr>
      <vt:lpstr>微软雅黑</vt:lpstr>
      <vt:lpstr>专业字体设计服务/WWW.ZTSGC.COM/</vt:lpstr>
      <vt:lpstr>Agency FB</vt:lpstr>
      <vt:lpstr>Arial</vt:lpstr>
      <vt:lpstr>Calibri</vt:lpstr>
      <vt:lpstr>Calibri Light</vt:lpstr>
      <vt:lpstr>Segoe UI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通</dc:creator>
  <cp:lastModifiedBy>刘 通</cp:lastModifiedBy>
  <cp:revision>90</cp:revision>
  <dcterms:created xsi:type="dcterms:W3CDTF">2018-10-10T07:13:08Z</dcterms:created>
  <dcterms:modified xsi:type="dcterms:W3CDTF">2018-10-16T06:29:36Z</dcterms:modified>
</cp:coreProperties>
</file>