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9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02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9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39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9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353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816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268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54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739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53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7A35F-8349-4793-8938-7D145716351A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C3E24-AD2F-4C46-8160-845D836191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57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910474"/>
            <a:ext cx="9144000" cy="238760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altLang="zh-CN" dirty="0" smtClean="0"/>
              <a:t>Binning research of Hough map in 3D reconstruction</a:t>
            </a:r>
            <a:br>
              <a:rPr lang="en-US" altLang="zh-CN" dirty="0" smtClean="0"/>
            </a:br>
            <a:r>
              <a:rPr lang="en-US" altLang="zh-CN" dirty="0" smtClean="0"/>
              <a:t>and tracking </a:t>
            </a:r>
            <a:r>
              <a:rPr lang="en-US" altLang="zh-CN" dirty="0" err="1" smtClean="0"/>
              <a:t>eficiency</a:t>
            </a:r>
            <a:r>
              <a:rPr lang="en-US" altLang="zh-CN" dirty="0" smtClean="0"/>
              <a:t> 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298074"/>
            <a:ext cx="9144000" cy="1655762"/>
          </a:xfrm>
        </p:spPr>
        <p:txBody>
          <a:bodyPr/>
          <a:lstStyle/>
          <a:p>
            <a:r>
              <a:rPr lang="zh-CN" altLang="en-US" dirty="0" smtClean="0"/>
              <a:t>黄震</a:t>
            </a:r>
            <a:endParaRPr lang="en-US" altLang="zh-CN" dirty="0" smtClean="0"/>
          </a:p>
          <a:p>
            <a:r>
              <a:rPr lang="en-US" altLang="zh-CN" dirty="0" smtClean="0"/>
              <a:t>2018.03.08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896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Set different points in each bin of Hough map in 3D reconstruction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876" y="2113270"/>
            <a:ext cx="6629400" cy="4514850"/>
          </a:xfrm>
          <a:prstGeom prst="rect">
            <a:avLst/>
          </a:prstGeom>
        </p:spPr>
      </p:pic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2" y="2113270"/>
            <a:ext cx="6389306" cy="4351338"/>
          </a:xfrm>
        </p:spPr>
      </p:pic>
      <p:sp>
        <p:nvSpPr>
          <p:cNvPr id="8" name="文本框 7"/>
          <p:cNvSpPr txBox="1"/>
          <p:nvPr/>
        </p:nvSpPr>
        <p:spPr>
          <a:xfrm>
            <a:off x="1378424" y="4858603"/>
            <a:ext cx="184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1 point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668335" y="4858603"/>
            <a:ext cx="184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10 points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0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932296" cy="1325563"/>
          </a:xfrm>
        </p:spPr>
        <p:txBody>
          <a:bodyPr/>
          <a:lstStyle/>
          <a:p>
            <a:r>
              <a:rPr lang="en-US" altLang="zh-CN" dirty="0" smtClean="0"/>
              <a:t>Several cuts 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034" y="426441"/>
            <a:ext cx="4683004" cy="3189287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996" y="426441"/>
            <a:ext cx="4683004" cy="318928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034" y="3615727"/>
            <a:ext cx="4683004" cy="318928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996" y="3615728"/>
            <a:ext cx="4683004" cy="3189287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188657" y="5745707"/>
            <a:ext cx="3261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Gap&lt;8, Delete Hits&lt;10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185314" y="5745707"/>
            <a:ext cx="3261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Gap&lt;8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8373611" y="2435154"/>
            <a:ext cx="3261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Delete Hits&lt;10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472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to do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Reconstruction of multi-track events need test 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 err="1" smtClean="0"/>
              <a:t>Pt</a:t>
            </a:r>
            <a:r>
              <a:rPr lang="en-US" altLang="zh-CN" dirty="0" smtClean="0"/>
              <a:t> &lt;120 MeV need more research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221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</a:t>
            </a:r>
            <a:r>
              <a:rPr lang="en-US" altLang="zh-CN" dirty="0" smtClean="0"/>
              <a:t>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Binning research of Hough map in 3D reconstruction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Efficiency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786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98875" cy="1682039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Binning research of Hough map in 3D reconstruction (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=150MeV)</a:t>
            </a:r>
            <a:br>
              <a:rPr lang="en-US" altLang="zh-CN" dirty="0" smtClean="0"/>
            </a:b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In 3D reconstruction, we </a:t>
                </a:r>
                <a:r>
                  <a:rPr lang="en-US" altLang="zh-CN" u="sng" dirty="0" smtClean="0"/>
                  <a:t>can calculate helix parameters </a:t>
                </a:r>
                <a14:m>
                  <m:oMath xmlns:m="http://schemas.openxmlformats.org/officeDocument/2006/math">
                    <m:r>
                      <a:rPr lang="en-US" altLang="zh-CN" b="0" i="1" u="sng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zh-CN" altLang="en-US" b="0" i="1" u="sng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altLang="zh-CN" u="sng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zh-CN" b="0" i="1" u="sng" smtClean="0">
                        <a:latin typeface="Cambria Math" panose="02040503050406030204" pitchFamily="18" charset="0"/>
                      </a:rPr>
                      <m:t>𝑑𝑧</m:t>
                    </m:r>
                  </m:oMath>
                </a14:m>
                <a:r>
                  <a:rPr lang="en-US" altLang="zh-CN" u="sng" dirty="0" smtClean="0"/>
                  <a:t> </a:t>
                </a:r>
                <a:r>
                  <a:rPr lang="en-US" altLang="zh-CN" dirty="0" smtClean="0"/>
                  <a:t>from the peak of the Hough map.</a:t>
                </a:r>
              </a:p>
              <a:p>
                <a:r>
                  <a:rPr lang="en-US" altLang="zh-CN" dirty="0" smtClean="0"/>
                  <a:t>Then we </a:t>
                </a:r>
                <a:r>
                  <a:rPr lang="en-US" altLang="zh-CN" u="sng" dirty="0" smtClean="0"/>
                  <a:t>collect stereo wire hits  </a:t>
                </a:r>
                <a:r>
                  <a:rPr lang="en-US" altLang="zh-CN" dirty="0" smtClean="0"/>
                  <a:t>whose residual is smaller than the given cuts.</a:t>
                </a:r>
              </a:p>
              <a:p>
                <a:r>
                  <a:rPr lang="en-US" altLang="zh-CN" dirty="0" smtClean="0"/>
                  <a:t>These given </a:t>
                </a:r>
                <a:r>
                  <a:rPr lang="en-US" altLang="zh-CN" u="sng" dirty="0" smtClean="0"/>
                  <a:t>cuts should come from the residual distribution </a:t>
                </a:r>
                <a:r>
                  <a:rPr lang="en-US" altLang="zh-CN" dirty="0" smtClean="0"/>
                  <a:t>which is affected by the binning of </a:t>
                </a:r>
                <a:r>
                  <a:rPr lang="en-US" altLang="zh-CN" dirty="0"/>
                  <a:t>H</a:t>
                </a:r>
                <a:r>
                  <a:rPr lang="en-US" altLang="zh-CN" dirty="0" smtClean="0"/>
                  <a:t>ough map.</a:t>
                </a:r>
              </a:p>
              <a:p>
                <a:r>
                  <a:rPr lang="en-US" altLang="zh-CN" dirty="0" smtClean="0"/>
                  <a:t>So, we need to </a:t>
                </a:r>
                <a:r>
                  <a:rPr lang="en-US" altLang="zh-CN" u="sng" dirty="0" smtClean="0"/>
                  <a:t>research the binning </a:t>
                </a:r>
                <a:r>
                  <a:rPr lang="en-US" altLang="zh-CN" dirty="0" smtClean="0"/>
                  <a:t>of the Hough map first.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06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0654" y="36176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Residual of Z 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141" y="365125"/>
            <a:ext cx="7922500" cy="6260615"/>
          </a:xfrm>
        </p:spPr>
      </p:pic>
      <p:sp>
        <p:nvSpPr>
          <p:cNvPr id="5" name="矩形 4"/>
          <p:cNvSpPr/>
          <p:nvPr/>
        </p:nvSpPr>
        <p:spPr>
          <a:xfrm>
            <a:off x="6305266" y="245660"/>
            <a:ext cx="2197289" cy="1441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786141" y="1687323"/>
            <a:ext cx="4716414" cy="1441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59809" y="2156346"/>
            <a:ext cx="24838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Residual of </a:t>
            </a:r>
            <a:r>
              <a:rPr lang="en-US" altLang="zh-CN" sz="2000" dirty="0" err="1" smtClean="0"/>
              <a:t>Cgem</a:t>
            </a:r>
            <a:r>
              <a:rPr lang="en-US" altLang="zh-CN" sz="2000" dirty="0" smtClean="0"/>
              <a:t> is symmetry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Residual of </a:t>
            </a:r>
            <a:r>
              <a:rPr lang="en-US" altLang="zh-CN" sz="2000" dirty="0" err="1" smtClean="0"/>
              <a:t>Mdc</a:t>
            </a:r>
            <a:r>
              <a:rPr lang="en-US" altLang="zh-CN" sz="2000" dirty="0" smtClean="0"/>
              <a:t> is asymmetry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So we put the residual of </a:t>
            </a:r>
            <a:r>
              <a:rPr lang="en-US" altLang="zh-CN" sz="2000" dirty="0" err="1" smtClean="0"/>
              <a:t>Cgem</a:t>
            </a:r>
            <a:r>
              <a:rPr lang="en-US" altLang="zh-CN" sz="2000" dirty="0" smtClean="0"/>
              <a:t> together to fit. </a:t>
            </a:r>
            <a:r>
              <a:rPr lang="en-US" altLang="zh-CN" sz="2000" dirty="0"/>
              <a:t>S</a:t>
            </a:r>
            <a:r>
              <a:rPr lang="en-US" altLang="zh-CN" sz="2000" dirty="0" smtClean="0"/>
              <a:t>ame as  residual of </a:t>
            </a:r>
            <a:r>
              <a:rPr lang="en-US" altLang="zh-CN" sz="2000" dirty="0" err="1" smtClean="0"/>
              <a:t>Mdc</a:t>
            </a:r>
            <a:r>
              <a:rPr lang="en-US" altLang="zh-CN" sz="2000" dirty="0" smtClean="0"/>
              <a:t>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9558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99" y="20366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Fit the residual of  </a:t>
            </a:r>
            <a:r>
              <a:rPr lang="en-US" altLang="zh-CN" dirty="0" err="1" smtClean="0"/>
              <a:t>Cgem</a:t>
            </a:r>
            <a:r>
              <a:rPr lang="en-US" altLang="zh-CN" dirty="0" smtClean="0"/>
              <a:t> and  </a:t>
            </a:r>
            <a:r>
              <a:rPr lang="en-US" altLang="zh-CN" dirty="0" err="1" smtClean="0"/>
              <a:t>Mdc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18160" y="1825625"/>
            <a:ext cx="5935639" cy="4351338"/>
          </a:xfrm>
        </p:spPr>
        <p:txBody>
          <a:bodyPr/>
          <a:lstStyle/>
          <a:p>
            <a:r>
              <a:rPr lang="en-US" altLang="zh-CN" dirty="0" smtClean="0"/>
              <a:t>Fit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98" y="1554221"/>
            <a:ext cx="6583770" cy="31269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979" y="1554221"/>
            <a:ext cx="3285959" cy="31269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1152098" y="4776716"/>
                <a:ext cx="1051984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Residual of </a:t>
                </a:r>
                <a:r>
                  <a:rPr lang="en-US" altLang="zh-CN" dirty="0" err="1" smtClean="0"/>
                  <a:t>Cgem</a:t>
                </a:r>
                <a:r>
                  <a:rPr lang="en-US" altLang="zh-CN" dirty="0" smtClean="0"/>
                  <a:t> can be fit with a Gaussian function, while </a:t>
                </a:r>
                <a:r>
                  <a:rPr lang="en-US" altLang="zh-CN" dirty="0" err="1" smtClean="0"/>
                  <a:t>Mdc</a:t>
                </a:r>
                <a:r>
                  <a:rPr lang="en-US" altLang="zh-CN" dirty="0" smtClean="0"/>
                  <a:t> is not that good.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So we fit </a:t>
                </a:r>
                <a:r>
                  <a:rPr lang="en-US" altLang="zh-CN" dirty="0" err="1" smtClean="0"/>
                  <a:t>Mdc</a:t>
                </a:r>
                <a:r>
                  <a:rPr lang="en-US" altLang="zh-CN" dirty="0" smtClean="0"/>
                  <a:t> residual with double Gaussian function of same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endParaRPr lang="en-US" altLang="zh-CN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We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𝑚𝑒𝑎𝑛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 smtClean="0"/>
                  <a:t>of the double Gaussian function as: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098" y="4776716"/>
                <a:ext cx="10519840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406" t="-30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421275"/>
              </p:ext>
            </p:extLst>
          </p:nvPr>
        </p:nvGraphicFramePr>
        <p:xfrm>
          <a:off x="4251017" y="5663398"/>
          <a:ext cx="2546072" cy="627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6" imgW="1752480" imgH="431640" progId="Equation.DSMT4">
                  <p:embed/>
                </p:oleObj>
              </mc:Choice>
              <mc:Fallback>
                <p:oleObj name="Equation" r:id="rId6" imgW="1752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51017" y="5663398"/>
                        <a:ext cx="2546072" cy="6272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1418535" y="6285218"/>
            <a:ext cx="7042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here c is the constant of the Gaussian function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678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60408"/>
                <a:ext cx="10515600" cy="13255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&amp; bin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60408"/>
                <a:ext cx="10515600" cy="13255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98" y="1103206"/>
            <a:ext cx="4572592" cy="4351338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419" y="0"/>
            <a:ext cx="7027333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1694933" y="2255728"/>
                <a:ext cx="26067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 smtClean="0"/>
                  <a:t>of double Gaussian function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933" y="2255728"/>
                <a:ext cx="2606722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1869" t="-4717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711998" y="5663821"/>
                <a:ext cx="484786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US" altLang="zh-CN" sz="2400" dirty="0" smtClean="0">
                    <a:solidFill>
                      <a:srgbClr val="FF0000"/>
                    </a:solidFill>
                  </a:rPr>
                  <a:t>For </a:t>
                </a:r>
                <a:r>
                  <a:rPr lang="en-US" altLang="zh-CN" sz="2400" dirty="0" err="1" smtClean="0">
                    <a:solidFill>
                      <a:srgbClr val="FF0000"/>
                    </a:solidFill>
                  </a:rPr>
                  <a:t>Mdc</a:t>
                </a:r>
                <a:r>
                  <a:rPr lang="en-US" altLang="zh-CN" sz="2400" dirty="0" smtClean="0">
                    <a:solidFill>
                      <a:srgbClr val="FF0000"/>
                    </a:solidFill>
                  </a:rPr>
                  <a:t>, binning at 800 comes the minimum of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98" y="5663821"/>
                <a:ext cx="4847862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1761" t="-5882" r="-2516" b="-16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746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9585" y="389056"/>
            <a:ext cx="4866563" cy="1325563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Fit the residual of each</a:t>
            </a:r>
            <a:br>
              <a:rPr lang="en-US" altLang="zh-CN" sz="4000" dirty="0" smtClean="0"/>
            </a:br>
            <a:r>
              <a:rPr lang="en-US" altLang="zh-CN" sz="4000" dirty="0" smtClean="0"/>
              <a:t> layer to get the cuts</a:t>
            </a:r>
            <a:endParaRPr lang="zh-CN" altLang="en-US" sz="4000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148" y="365125"/>
            <a:ext cx="6896669" cy="6376868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573205" y="2388358"/>
                <a:ext cx="4612943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000" dirty="0" smtClean="0"/>
                  <a:t>For </a:t>
                </a:r>
                <a:r>
                  <a:rPr lang="en-US" altLang="zh-CN" sz="2000" dirty="0" err="1" smtClean="0"/>
                  <a:t>Cgem</a:t>
                </a:r>
                <a:r>
                  <a:rPr lang="en-US" altLang="zh-CN" sz="2000" dirty="0" smtClean="0"/>
                  <a:t>, we fit with Gaussian function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000" dirty="0" smtClean="0"/>
                  <a:t>For </a:t>
                </a:r>
                <a:r>
                  <a:rPr lang="en-US" altLang="zh-CN" sz="2000" dirty="0" err="1" smtClean="0"/>
                  <a:t>Mdc</a:t>
                </a:r>
                <a:r>
                  <a:rPr lang="en-US" altLang="zh-CN" sz="2000" dirty="0" smtClean="0"/>
                  <a:t>, we fit with a broken Gaussian function of different </a:t>
                </a:r>
                <a14:m>
                  <m:oMath xmlns:m="http://schemas.openxmlformats.org/officeDocument/2006/math">
                    <m:r>
                      <a:rPr lang="zh-CN" altLang="en-US" sz="200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zh-CN" altLang="en-US" sz="2000" dirty="0" smtClean="0"/>
                  <a:t> </a:t>
                </a:r>
                <a:r>
                  <a:rPr lang="en-US" altLang="zh-CN" sz="2000" dirty="0" smtClean="0"/>
                  <a:t>on each side and  use the larger </a:t>
                </a:r>
                <a14:m>
                  <m:oMath xmlns:m="http://schemas.openxmlformats.org/officeDocument/2006/math">
                    <m:r>
                      <a:rPr lang="zh-CN" altLang="en-US" sz="200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zh-CN" sz="2000" dirty="0" smtClean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000" dirty="0" smtClean="0"/>
                  <a:t>For now, we take 5</a:t>
                </a:r>
                <a14:m>
                  <m:oMath xmlns:m="http://schemas.openxmlformats.org/officeDocument/2006/math">
                    <m:r>
                      <a:rPr lang="zh-CN" altLang="en-US" sz="200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zh-CN" sz="2000" dirty="0" smtClean="0"/>
                  <a:t> as the cuts.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05" y="2388358"/>
                <a:ext cx="4612943" cy="1631216"/>
              </a:xfrm>
              <a:prstGeom prst="rect">
                <a:avLst/>
              </a:prstGeom>
              <a:blipFill rotWithShape="0">
                <a:blip r:embed="rId3"/>
                <a:stretch>
                  <a:fillRect l="-1189" t="-2247" r="-2906" b="-59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096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2666" y="64815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Tracking Efficiency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2666" y="1407402"/>
            <a:ext cx="10515600" cy="4351338"/>
          </a:xfrm>
        </p:spPr>
        <p:txBody>
          <a:bodyPr/>
          <a:lstStyle/>
          <a:p>
            <a:r>
              <a:rPr lang="en-US" altLang="zh-CN" dirty="0" smtClean="0"/>
              <a:t>Cut: |</a:t>
            </a:r>
            <a:r>
              <a:rPr lang="en-US" altLang="zh-CN" dirty="0" err="1" smtClean="0"/>
              <a:t>dr</a:t>
            </a:r>
            <a:r>
              <a:rPr lang="en-US" altLang="zh-CN" dirty="0" smtClean="0"/>
              <a:t>|&lt;1 cm, |</a:t>
            </a:r>
            <a:r>
              <a:rPr lang="en-US" altLang="zh-CN" dirty="0" err="1" smtClean="0"/>
              <a:t>dz</a:t>
            </a:r>
            <a:r>
              <a:rPr lang="en-US" altLang="zh-CN" dirty="0" smtClean="0"/>
              <a:t>|&lt;10 cm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90" y="2444679"/>
            <a:ext cx="5529327" cy="405069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979" y="1119116"/>
            <a:ext cx="6734879" cy="550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9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0403" y="61078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Hit efficiency</a:t>
            </a:r>
            <a:endParaRPr lang="zh-CN" altLang="en-US" sz="3600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030" y="-19671"/>
            <a:ext cx="9325971" cy="6877671"/>
          </a:xfrm>
        </p:spPr>
      </p:pic>
    </p:spTree>
    <p:extLst>
      <p:ext uri="{BB962C8B-B14F-4D97-AF65-F5344CB8AC3E}">
        <p14:creationId xmlns:p14="http://schemas.microsoft.com/office/powerpoint/2010/main" val="630105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303</Words>
  <Application>Microsoft Office PowerPoint</Application>
  <PresentationFormat>宽屏</PresentationFormat>
  <Paragraphs>41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宋体</vt:lpstr>
      <vt:lpstr>Arial</vt:lpstr>
      <vt:lpstr>Calibri</vt:lpstr>
      <vt:lpstr>Calibri Light</vt:lpstr>
      <vt:lpstr>Cambria Math</vt:lpstr>
      <vt:lpstr>Wingdings</vt:lpstr>
      <vt:lpstr>Office 主题</vt:lpstr>
      <vt:lpstr>Equation</vt:lpstr>
      <vt:lpstr>Binning research of Hough map in 3D reconstruction and tracking eficiency  </vt:lpstr>
      <vt:lpstr>Outline</vt:lpstr>
      <vt:lpstr>Binning research of Hough map in 3D reconstruction (Pt=150MeV) </vt:lpstr>
      <vt:lpstr>Residual of Z </vt:lpstr>
      <vt:lpstr>Fit the residual of  Cgem and  Mdc</vt:lpstr>
      <vt:lpstr>σ &amp; bin</vt:lpstr>
      <vt:lpstr>Fit the residual of each  layer to get the cuts</vt:lpstr>
      <vt:lpstr>Tracking Efficiency</vt:lpstr>
      <vt:lpstr>Hit efficiency</vt:lpstr>
      <vt:lpstr>Set different points in each bin of Hough map in 3D reconstruction</vt:lpstr>
      <vt:lpstr>Several cuts </vt:lpstr>
      <vt:lpstr>Next to do</vt:lpstr>
    </vt:vector>
  </TitlesOfParts>
  <Company>UCAS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HZH</dc:creator>
  <cp:lastModifiedBy>HZH</cp:lastModifiedBy>
  <cp:revision>15</cp:revision>
  <dcterms:created xsi:type="dcterms:W3CDTF">2018-03-08T05:05:29Z</dcterms:created>
  <dcterms:modified xsi:type="dcterms:W3CDTF">2018-03-08T07:15:02Z</dcterms:modified>
</cp:coreProperties>
</file>