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703" r:id="rId2"/>
  </p:sldMasterIdLst>
  <p:notesMasterIdLst>
    <p:notesMasterId r:id="rId76"/>
  </p:notesMasterIdLst>
  <p:handoutMasterIdLst>
    <p:handoutMasterId r:id="rId77"/>
  </p:handoutMasterIdLst>
  <p:sldIdLst>
    <p:sldId id="479" r:id="rId3"/>
    <p:sldId id="758" r:id="rId4"/>
    <p:sldId id="835" r:id="rId5"/>
    <p:sldId id="836" r:id="rId6"/>
    <p:sldId id="690" r:id="rId7"/>
    <p:sldId id="691" r:id="rId8"/>
    <p:sldId id="756" r:id="rId9"/>
    <p:sldId id="759" r:id="rId10"/>
    <p:sldId id="801" r:id="rId11"/>
    <p:sldId id="790" r:id="rId12"/>
    <p:sldId id="699" r:id="rId13"/>
    <p:sldId id="700" r:id="rId14"/>
    <p:sldId id="701" r:id="rId15"/>
    <p:sldId id="703" r:id="rId16"/>
    <p:sldId id="704" r:id="rId17"/>
    <p:sldId id="706" r:id="rId18"/>
    <p:sldId id="761" r:id="rId19"/>
    <p:sldId id="781" r:id="rId20"/>
    <p:sldId id="782" r:id="rId21"/>
    <p:sldId id="783" r:id="rId22"/>
    <p:sldId id="792" r:id="rId23"/>
    <p:sldId id="793" r:id="rId24"/>
    <p:sldId id="794" r:id="rId25"/>
    <p:sldId id="795" r:id="rId26"/>
    <p:sldId id="796" r:id="rId27"/>
    <p:sldId id="797" r:id="rId28"/>
    <p:sldId id="798" r:id="rId29"/>
    <p:sldId id="799" r:id="rId30"/>
    <p:sldId id="800" r:id="rId31"/>
    <p:sldId id="803" r:id="rId32"/>
    <p:sldId id="804" r:id="rId33"/>
    <p:sldId id="805" r:id="rId34"/>
    <p:sldId id="806" r:id="rId35"/>
    <p:sldId id="807" r:id="rId36"/>
    <p:sldId id="808" r:id="rId37"/>
    <p:sldId id="809" r:id="rId38"/>
    <p:sldId id="810" r:id="rId39"/>
    <p:sldId id="802" r:id="rId40"/>
    <p:sldId id="811" r:id="rId41"/>
    <p:sldId id="813" r:id="rId42"/>
    <p:sldId id="814" r:id="rId43"/>
    <p:sldId id="815" r:id="rId44"/>
    <p:sldId id="816" r:id="rId45"/>
    <p:sldId id="817" r:id="rId46"/>
    <p:sldId id="818" r:id="rId47"/>
    <p:sldId id="819" r:id="rId48"/>
    <p:sldId id="820" r:id="rId49"/>
    <p:sldId id="821" r:id="rId50"/>
    <p:sldId id="822" r:id="rId51"/>
    <p:sldId id="823" r:id="rId52"/>
    <p:sldId id="824" r:id="rId53"/>
    <p:sldId id="767" r:id="rId54"/>
    <p:sldId id="768" r:id="rId55"/>
    <p:sldId id="769" r:id="rId56"/>
    <p:sldId id="772" r:id="rId57"/>
    <p:sldId id="771" r:id="rId58"/>
    <p:sldId id="774" r:id="rId59"/>
    <p:sldId id="832" r:id="rId60"/>
    <p:sldId id="837" r:id="rId61"/>
    <p:sldId id="256" r:id="rId62"/>
    <p:sldId id="343" r:id="rId63"/>
    <p:sldId id="456" r:id="rId64"/>
    <p:sldId id="344" r:id="rId65"/>
    <p:sldId id="457" r:id="rId66"/>
    <p:sldId id="269" r:id="rId67"/>
    <p:sldId id="838" r:id="rId68"/>
    <p:sldId id="416" r:id="rId69"/>
    <p:sldId id="451" r:id="rId70"/>
    <p:sldId id="441" r:id="rId71"/>
    <p:sldId id="436" r:id="rId72"/>
    <p:sldId id="437" r:id="rId73"/>
    <p:sldId id="839" r:id="rId74"/>
    <p:sldId id="257" r:id="rId75"/>
  </p:sldIdLst>
  <p:sldSz cx="9144000" cy="6858000" type="screen4x3"/>
  <p:notesSz cx="7099300" cy="10234613"/>
  <p:kinsoku lang="zh-CN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rgbClr val="FDFFF3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DFFF3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DFFF3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DFFF3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DFFF3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5pPr>
    <a:lvl6pPr marL="2286000" algn="l" defTabSz="914400" rtl="0" eaLnBrk="1" latinLnBrk="0" hangingPunct="1">
      <a:defRPr sz="2400" kern="1200">
        <a:solidFill>
          <a:srgbClr val="FDFFF3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6pPr>
    <a:lvl7pPr marL="2743200" algn="l" defTabSz="914400" rtl="0" eaLnBrk="1" latinLnBrk="0" hangingPunct="1">
      <a:defRPr sz="2400" kern="1200">
        <a:solidFill>
          <a:srgbClr val="FDFFF3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7pPr>
    <a:lvl8pPr marL="3200400" algn="l" defTabSz="914400" rtl="0" eaLnBrk="1" latinLnBrk="0" hangingPunct="1">
      <a:defRPr sz="2400" kern="1200">
        <a:solidFill>
          <a:srgbClr val="FDFFF3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8pPr>
    <a:lvl9pPr marL="3657600" algn="l" defTabSz="914400" rtl="0" eaLnBrk="1" latinLnBrk="0" hangingPunct="1">
      <a:defRPr sz="2400" kern="1200">
        <a:solidFill>
          <a:srgbClr val="FDFFF3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2FFD"/>
    <a:srgbClr val="FFF0EF"/>
    <a:srgbClr val="FFE7FF"/>
    <a:srgbClr val="CA0E00"/>
    <a:srgbClr val="ACC802"/>
    <a:srgbClr val="0099FF"/>
    <a:srgbClr val="F6FC0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3490" autoAdjust="0"/>
  </p:normalViewPr>
  <p:slideViewPr>
    <p:cSldViewPr>
      <p:cViewPr varScale="1">
        <p:scale>
          <a:sx n="67" d="100"/>
          <a:sy n="67" d="100"/>
        </p:scale>
        <p:origin x="147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54" y="-84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Downloads\2008-2017&#25968;&#25454;-&#22788;&#29702;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H:\&#22269;&#38469;&#35780;&#20272;\&#29579;&#25152;&#25253;&#21578;\&#22270;&#24418;&#34920;&#26684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59511045983194"/>
          <c:y val="0.14289291570159407"/>
          <c:w val="0.81465772291369121"/>
          <c:h val="0.815527293740691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2008-2012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State financial support for institute operation</c:v>
                </c:pt>
                <c:pt idx="1">
                  <c:v>State financial support for scientific research</c:v>
                </c:pt>
                <c:pt idx="2">
                  <c:v>Competitive funding</c:v>
                </c:pt>
                <c:pt idx="3">
                  <c:v>Competitive funding for construction of large facilities</c:v>
                </c:pt>
                <c:pt idx="4">
                  <c:v>Others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847</c:v>
                </c:pt>
                <c:pt idx="1">
                  <c:v>595</c:v>
                </c:pt>
                <c:pt idx="2">
                  <c:v>1030</c:v>
                </c:pt>
                <c:pt idx="3">
                  <c:v>1097</c:v>
                </c:pt>
                <c:pt idx="4">
                  <c:v>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55-4F1E-9A46-F3D8D53D14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2013-2017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State financial support for institute operation</c:v>
                </c:pt>
                <c:pt idx="1">
                  <c:v>State financial support for scientific research</c:v>
                </c:pt>
                <c:pt idx="2">
                  <c:v>Competitive funding</c:v>
                </c:pt>
                <c:pt idx="3">
                  <c:v>Competitive funding for construction of large facilities</c:v>
                </c:pt>
                <c:pt idx="4">
                  <c:v>Others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1723</c:v>
                </c:pt>
                <c:pt idx="1">
                  <c:v>796</c:v>
                </c:pt>
                <c:pt idx="2">
                  <c:v>2036</c:v>
                </c:pt>
                <c:pt idx="3">
                  <c:v>2495</c:v>
                </c:pt>
                <c:pt idx="4">
                  <c:v>384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55-4F1E-9A46-F3D8D53D1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2732912"/>
        <c:axId val="432732352"/>
      </c:barChart>
      <c:catAx>
        <c:axId val="4327329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32732352"/>
        <c:crosses val="autoZero"/>
        <c:auto val="1"/>
        <c:lblAlgn val="ctr"/>
        <c:lblOffset val="100"/>
        <c:noMultiLvlLbl val="0"/>
      </c:catAx>
      <c:valAx>
        <c:axId val="432732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Unit: MCNY</a:t>
                </a:r>
                <a:endParaRPr lang="zh-CN"/>
              </a:p>
            </c:rich>
          </c:tx>
          <c:layout>
            <c:manualLayout>
              <c:xMode val="edge"/>
              <c:yMode val="edge"/>
              <c:x val="8.8340041920943781E-3"/>
              <c:y val="0.413439213346425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zh-CN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432732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8071056927157715"/>
          <c:y val="0"/>
          <c:w val="0.23206558030828586"/>
          <c:h val="0.141386227924698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'[2008-2017数据-处理.xls]3职务结构'!$B$1</c:f>
              <c:strCache>
                <c:ptCount val="1"/>
                <c:pt idx="0">
                  <c:v>permanent staffs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'[2008-2017数据-处理.xls]3职务结构'!$A$2:$A$11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'[2008-2017数据-处理.xls]3职务结构'!$B$2:$B$11</c:f>
              <c:numCache>
                <c:formatCode>General</c:formatCode>
                <c:ptCount val="10"/>
                <c:pt idx="0">
                  <c:v>1047</c:v>
                </c:pt>
                <c:pt idx="1">
                  <c:v>1131</c:v>
                </c:pt>
                <c:pt idx="2">
                  <c:v>1204</c:v>
                </c:pt>
                <c:pt idx="3">
                  <c:v>1285</c:v>
                </c:pt>
                <c:pt idx="4">
                  <c:v>1344</c:v>
                </c:pt>
                <c:pt idx="5">
                  <c:v>1425</c:v>
                </c:pt>
                <c:pt idx="6">
                  <c:v>1440</c:v>
                </c:pt>
                <c:pt idx="7">
                  <c:v>1411</c:v>
                </c:pt>
                <c:pt idx="8">
                  <c:v>1412</c:v>
                </c:pt>
                <c:pt idx="9">
                  <c:v>1401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E92-4DBD-8559-9CECB945D9E4}"/>
            </c:ext>
          </c:extLst>
        </c:ser>
        <c:ser>
          <c:idx val="1"/>
          <c:order val="1"/>
          <c:tx>
            <c:strRef>
              <c:f>'[2008-2017数据-处理.xls]3职务结构'!$C$1</c:f>
              <c:strCache>
                <c:ptCount val="1"/>
                <c:pt idx="0">
                  <c:v>scientists and engineers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'[2008-2017数据-处理.xls]3职务结构'!$A$2:$A$11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'[2008-2017数据-处理.xls]3职务结构'!$C$2:$C$11</c:f>
              <c:numCache>
                <c:formatCode>General</c:formatCode>
                <c:ptCount val="10"/>
                <c:pt idx="0">
                  <c:v>738</c:v>
                </c:pt>
                <c:pt idx="1">
                  <c:v>827</c:v>
                </c:pt>
                <c:pt idx="2">
                  <c:v>912</c:v>
                </c:pt>
                <c:pt idx="3">
                  <c:v>1007</c:v>
                </c:pt>
                <c:pt idx="4">
                  <c:v>1082</c:v>
                </c:pt>
                <c:pt idx="5">
                  <c:v>1184</c:v>
                </c:pt>
                <c:pt idx="6">
                  <c:v>1212</c:v>
                </c:pt>
                <c:pt idx="7">
                  <c:v>1209</c:v>
                </c:pt>
                <c:pt idx="8">
                  <c:v>1223</c:v>
                </c:pt>
                <c:pt idx="9">
                  <c:v>1230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E92-4DBD-8559-9CECB945D9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7364336"/>
        <c:axId val="357363776"/>
      </c:lineChart>
      <c:catAx>
        <c:axId val="357364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57363776"/>
        <c:crosses val="autoZero"/>
        <c:auto val="1"/>
        <c:lblAlgn val="ctr"/>
        <c:lblOffset val="100"/>
        <c:noMultiLvlLbl val="0"/>
      </c:catAx>
      <c:valAx>
        <c:axId val="357363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57364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'[图形表格.xlsx]3年龄'!$B$2:$I$2</c:f>
              <c:strCache>
                <c:ptCount val="8"/>
                <c:pt idx="0">
                  <c:v>30 and below </c:v>
                </c:pt>
                <c:pt idx="1">
                  <c:v>31-35</c:v>
                </c:pt>
                <c:pt idx="2">
                  <c:v>36-40</c:v>
                </c:pt>
                <c:pt idx="3">
                  <c:v>41-45</c:v>
                </c:pt>
                <c:pt idx="4">
                  <c:v>46-50</c:v>
                </c:pt>
                <c:pt idx="5">
                  <c:v>51-55</c:v>
                </c:pt>
                <c:pt idx="6">
                  <c:v>56-60</c:v>
                </c:pt>
                <c:pt idx="7">
                  <c:v>above 60</c:v>
                </c:pt>
              </c:strCache>
            </c:strRef>
          </c:cat>
          <c:val>
            <c:numRef>
              <c:f>'[图形表格.xlsx]3年龄'!$B$3:$I$3</c:f>
              <c:numCache>
                <c:formatCode>0.00%</c:formatCode>
                <c:ptCount val="8"/>
                <c:pt idx="0">
                  <c:v>0.153</c:v>
                </c:pt>
                <c:pt idx="1">
                  <c:v>0.32400000000000001</c:v>
                </c:pt>
                <c:pt idx="2">
                  <c:v>0.19400000000000001</c:v>
                </c:pt>
                <c:pt idx="3">
                  <c:v>9.4E-2</c:v>
                </c:pt>
                <c:pt idx="4">
                  <c:v>8.1000000000000003E-2</c:v>
                </c:pt>
                <c:pt idx="5">
                  <c:v>0.114</c:v>
                </c:pt>
                <c:pt idx="6">
                  <c:v>2.3E-2</c:v>
                </c:pt>
                <c:pt idx="7">
                  <c:v>1.7000000000000001E-2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0D-4E67-95AB-72C381DBF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57366016"/>
        <c:axId val="357367696"/>
      </c:barChart>
      <c:catAx>
        <c:axId val="357366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57367696"/>
        <c:crosses val="autoZero"/>
        <c:auto val="1"/>
        <c:lblAlgn val="ctr"/>
        <c:lblOffset val="100"/>
        <c:noMultiLvlLbl val="0"/>
      </c:catAx>
      <c:valAx>
        <c:axId val="357367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57366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</a:p>
          <a:p>
            <a:pPr>
              <a:defRPr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Funds</a:t>
            </a:r>
            <a:endParaRPr lang="zh-CN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36824351142249484"/>
          <c:y val="0.514087251741179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zh-CN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D17-4496-8E6D-52705F5C488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D17-4496-8E6D-52705F5C488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D17-4496-8E6D-52705F5C488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D17-4496-8E6D-52705F5C488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D17-4496-8E6D-52705F5C4882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Sheet2!$I$3:$I$7</c:f>
              <c:strCache>
                <c:ptCount val="5"/>
                <c:pt idx="0">
                  <c:v>CAS</c:v>
                </c:pt>
                <c:pt idx="1">
                  <c:v>IHEP</c:v>
                </c:pt>
                <c:pt idx="2">
                  <c:v>NSFC</c:v>
                </c:pt>
                <c:pt idx="3">
                  <c:v>National</c:v>
                </c:pt>
                <c:pt idx="4">
                  <c:v>Others</c:v>
                </c:pt>
              </c:strCache>
            </c:strRef>
          </c:cat>
          <c:val>
            <c:numRef>
              <c:f>Sheet2!$J$3:$J$7</c:f>
              <c:numCache>
                <c:formatCode>General</c:formatCode>
                <c:ptCount val="5"/>
                <c:pt idx="0">
                  <c:v>23911.83</c:v>
                </c:pt>
                <c:pt idx="1">
                  <c:v>1796.8600000000001</c:v>
                </c:pt>
                <c:pt idx="2">
                  <c:v>5244.29</c:v>
                </c:pt>
                <c:pt idx="3">
                  <c:v>15314.43</c:v>
                </c:pt>
                <c:pt idx="4">
                  <c:v>1817.2800000000002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D17-4496-8E6D-52705F5C488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073942168590705E-2"/>
          <c:y val="7.3439409404331468E-2"/>
          <c:w val="0.87964018007248401"/>
          <c:h val="0.827667910608813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Sheet1!$A$11</c:f>
              <c:strCache>
                <c:ptCount val="1"/>
                <c:pt idx="0">
                  <c:v>固定人员数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Sheet1!$F$10:$J$10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Sheet1!$F$11:$J$11</c:f>
              <c:numCache>
                <c:formatCode>General</c:formatCode>
                <c:ptCount val="5"/>
                <c:pt idx="0">
                  <c:v>168</c:v>
                </c:pt>
                <c:pt idx="1">
                  <c:v>172</c:v>
                </c:pt>
                <c:pt idx="2">
                  <c:v>173</c:v>
                </c:pt>
                <c:pt idx="3">
                  <c:v>172</c:v>
                </c:pt>
                <c:pt idx="4">
                  <c:v>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34-4D65-AD9E-C909D0EAD45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9398048"/>
        <c:axId val="309398608"/>
      </c:barChart>
      <c:catAx>
        <c:axId val="3093980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309398608"/>
        <c:crosses val="autoZero"/>
        <c:auto val="1"/>
        <c:lblAlgn val="ctr"/>
        <c:lblOffset val="100"/>
        <c:noMultiLvlLbl val="0"/>
      </c:catAx>
      <c:valAx>
        <c:axId val="309398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309398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740-4EA4-B6B6-6A03A04BD33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740-4EA4-B6B6-6A03A04BD33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740-4EA4-B6B6-6A03A04BD33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740-4EA4-B6B6-6A03A04BD33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740-4EA4-B6B6-6A03A04BD338}"/>
              </c:ext>
            </c:extLst>
          </c:dPt>
          <c:dLbls>
            <c:dLbl>
              <c:idx val="0"/>
              <c:layout>
                <c:manualLayout>
                  <c:x val="-3.4111651074468223E-2"/>
                  <c:y val="0.1052173210757321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740-4EA4-B6B6-6A03A04BD338}"/>
                </c:ext>
              </c:extLst>
            </c:dLbl>
            <c:dLbl>
              <c:idx val="3"/>
              <c:layout>
                <c:manualLayout>
                  <c:x val="8.0138011060137876E-2"/>
                  <c:y val="0.1259179337200772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740-4EA4-B6B6-6A03A04BD338}"/>
                </c:ext>
              </c:extLst>
            </c:dLbl>
            <c:dLbl>
              <c:idx val="4"/>
              <c:layout>
                <c:manualLayout>
                  <c:x val="1.2020234169828914E-2"/>
                  <c:y val="0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740-4EA4-B6B6-6A03A04BD3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zh-CN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Sheet2!$A$1:$E$1</c:f>
              <c:strCache>
                <c:ptCount val="5"/>
                <c:pt idx="0">
                  <c:v>&lt;30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&gt;=60</c:v>
                </c:pt>
              </c:strCache>
            </c:strRef>
          </c:cat>
          <c:val>
            <c:numRef>
              <c:f>Sheet2!$A$2:$E$2</c:f>
              <c:numCache>
                <c:formatCode>General</c:formatCode>
                <c:ptCount val="5"/>
                <c:pt idx="0">
                  <c:v>11</c:v>
                </c:pt>
                <c:pt idx="1">
                  <c:v>111</c:v>
                </c:pt>
                <c:pt idx="2">
                  <c:v>33</c:v>
                </c:pt>
                <c:pt idx="3">
                  <c:v>16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740-4EA4-B6B6-6A03A04BD33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8.1562256965861252E-2"/>
          <c:w val="0.19262929830081749"/>
          <c:h val="0.69710745970135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20.wmf"/><Relationship Id="rId1" Type="http://schemas.openxmlformats.org/officeDocument/2006/relationships/image" Target="../media/image35.wmf"/><Relationship Id="rId4" Type="http://schemas.openxmlformats.org/officeDocument/2006/relationships/image" Target="../media/image37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png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png"/><Relationship Id="rId4" Type="http://schemas.openxmlformats.org/officeDocument/2006/relationships/image" Target="../media/image4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050">
            <a:extLst>
              <a:ext uri="{FF2B5EF4-FFF2-40B4-BE49-F238E27FC236}">
                <a16:creationId xmlns:a16="http://schemas.microsoft.com/office/drawing/2014/main" id="{2E780AB4-8A98-44AF-A75A-93EC02C333F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00025" cy="300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9048" tIns="49524" rIns="99048" bIns="49524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Helvetica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386051" name="Rectangle 2051">
            <a:extLst>
              <a:ext uri="{FF2B5EF4-FFF2-40B4-BE49-F238E27FC236}">
                <a16:creationId xmlns:a16="http://schemas.microsoft.com/office/drawing/2014/main" id="{44D7E782-4AB9-4260-9538-493B09C395E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6899275" y="0"/>
            <a:ext cx="200025" cy="300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9048" tIns="49524" rIns="99048" bIns="49524" numCol="1" anchor="t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1300">
                <a:solidFill>
                  <a:schemeClr val="tx1"/>
                </a:solidFill>
                <a:latin typeface="Helvetica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124" name="Rectangle 2052">
            <a:extLst>
              <a:ext uri="{FF2B5EF4-FFF2-40B4-BE49-F238E27FC236}">
                <a16:creationId xmlns:a16="http://schemas.microsoft.com/office/drawing/2014/main" id="{C343627E-99C5-4DE3-ADA5-6CDF0522BE8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6053" name="Rectangle 2053">
            <a:extLst>
              <a:ext uri="{FF2B5EF4-FFF2-40B4-BE49-F238E27FC236}">
                <a16:creationId xmlns:a16="http://schemas.microsoft.com/office/drawing/2014/main" id="{6D0C763B-4BA7-4611-A7FC-40460D17AA1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2705100" cy="1246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9048" tIns="49524" rIns="99048" bIns="49524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86054" name="Rectangle 2054">
            <a:extLst>
              <a:ext uri="{FF2B5EF4-FFF2-40B4-BE49-F238E27FC236}">
                <a16:creationId xmlns:a16="http://schemas.microsoft.com/office/drawing/2014/main" id="{17A9EAA1-8460-4633-8EBE-8EA7813645E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926638"/>
            <a:ext cx="200025" cy="30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9048" tIns="49524" rIns="99048" bIns="49524" numCol="1" anchor="b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Helvetica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86055" name="Rectangle 2055">
            <a:extLst>
              <a:ext uri="{FF2B5EF4-FFF2-40B4-BE49-F238E27FC236}">
                <a16:creationId xmlns:a16="http://schemas.microsoft.com/office/drawing/2014/main" id="{D821BC9B-838E-4DBA-85C1-9E4EE962E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694488" y="9926638"/>
            <a:ext cx="404812" cy="30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9048" tIns="49524" rIns="99048" bIns="49524" numCol="1" anchor="b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1300" smtClean="0">
                <a:solidFill>
                  <a:schemeClr val="tx1"/>
                </a:solidFill>
                <a:latin typeface="Helvetica" panose="020B050402020203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B573C7B-55A6-4864-9078-A0B8268709EE}" type="slidenum">
              <a:rPr lang="en-US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>
            <a:extLst>
              <a:ext uri="{FF2B5EF4-FFF2-40B4-BE49-F238E27FC236}">
                <a16:creationId xmlns:a16="http://schemas.microsoft.com/office/drawing/2014/main" id="{DC01B896-2044-4A16-A37A-4893789242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6763"/>
            <a:ext cx="5114925" cy="3836987"/>
          </a:xfrm>
          <a:ln/>
        </p:spPr>
      </p:sp>
      <p:sp>
        <p:nvSpPr>
          <p:cNvPr id="15363" name="备注占位符 2">
            <a:extLst>
              <a:ext uri="{FF2B5EF4-FFF2-40B4-BE49-F238E27FC236}">
                <a16:creationId xmlns:a16="http://schemas.microsoft.com/office/drawing/2014/main" id="{74807211-ADA4-455A-BE8A-1A847EBED0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64" name="灯片编号占位符 3">
            <a:extLst>
              <a:ext uri="{FF2B5EF4-FFF2-40B4-BE49-F238E27FC236}">
                <a16:creationId xmlns:a16="http://schemas.microsoft.com/office/drawing/2014/main" id="{86EA19B5-27B9-4D8B-9D92-A1E7BE4E63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fld id="{4FE6AB8E-7300-4A88-AEED-0A8A43CAE75C}" type="slidenum">
              <a:rPr lang="en-US" altLang="zh-CN" sz="1300">
                <a:solidFill>
                  <a:schemeClr val="tx1"/>
                </a:solidFill>
                <a:latin typeface="Helvetica" panose="020B0504020202030204" pitchFamily="34" charset="0"/>
                <a:ea typeface="宋体" panose="02010600030101010101" pitchFamily="2" charset="-122"/>
              </a:rPr>
              <a:pPr/>
              <a:t>9</a:t>
            </a:fld>
            <a:endParaRPr lang="zh-CN" altLang="zh-CN" sz="1300">
              <a:solidFill>
                <a:schemeClr val="tx1"/>
              </a:solidFill>
              <a:latin typeface="Helvetica" panose="020B0504020202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693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30E08358-1CCB-4FF1-BF8D-1E380CF894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B5AC6BCC-3321-4696-B15D-20E23B3B8D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16F6A1BA-751A-4B93-A33A-710B55E7CD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fld id="{D8B8B2F1-57E9-4A94-837D-862E460CED75}" type="slidenum">
              <a:rPr lang="en-US" altLang="zh-CN" sz="1300" smtClean="0">
                <a:solidFill>
                  <a:schemeClr val="tx1"/>
                </a:solidFill>
                <a:latin typeface="Helvetica" panose="020B0504020202030204" pitchFamily="34" charset="0"/>
                <a:ea typeface="宋体" panose="02010600030101010101" pitchFamily="2" charset="-122"/>
              </a:rPr>
              <a:pPr/>
              <a:t>39</a:t>
            </a:fld>
            <a:endParaRPr lang="zh-CN" altLang="zh-CN" sz="1300">
              <a:solidFill>
                <a:schemeClr val="tx1"/>
              </a:solidFill>
              <a:latin typeface="Helvetica" panose="020B0504020202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7240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>
            <a:extLst>
              <a:ext uri="{FF2B5EF4-FFF2-40B4-BE49-F238E27FC236}">
                <a16:creationId xmlns:a16="http://schemas.microsoft.com/office/drawing/2014/main" id="{085C2226-A132-44B5-BEE5-1C287D0575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备注占位符 2">
            <a:extLst>
              <a:ext uri="{FF2B5EF4-FFF2-40B4-BE49-F238E27FC236}">
                <a16:creationId xmlns:a16="http://schemas.microsoft.com/office/drawing/2014/main" id="{2DB98581-EFB4-4B9E-9F14-F4FA70048E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04" name="灯片编号占位符 3">
            <a:extLst>
              <a:ext uri="{FF2B5EF4-FFF2-40B4-BE49-F238E27FC236}">
                <a16:creationId xmlns:a16="http://schemas.microsoft.com/office/drawing/2014/main" id="{C2BABF4E-341A-42ED-9A75-9341941145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fld id="{E1EEEE18-64CF-4B74-9697-C6550251C302}" type="slidenum">
              <a:rPr lang="en-US" altLang="zh-CN" sz="1300" smtClean="0">
                <a:solidFill>
                  <a:schemeClr val="tx1"/>
                </a:solidFill>
                <a:latin typeface="Helvetica" panose="020B0504020202030204" pitchFamily="34" charset="0"/>
                <a:ea typeface="宋体" panose="02010600030101010101" pitchFamily="2" charset="-122"/>
              </a:rPr>
              <a:pPr/>
              <a:t>41</a:t>
            </a:fld>
            <a:endParaRPr lang="zh-CN" altLang="zh-CN" sz="1300">
              <a:solidFill>
                <a:schemeClr val="tx1"/>
              </a:solidFill>
              <a:latin typeface="Helvetica" panose="020B0504020202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4095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>
            <a:extLst>
              <a:ext uri="{FF2B5EF4-FFF2-40B4-BE49-F238E27FC236}">
                <a16:creationId xmlns:a16="http://schemas.microsoft.com/office/drawing/2014/main" id="{50376E0F-9951-421B-BB3F-E32D1E0693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6763"/>
            <a:ext cx="5114925" cy="3836987"/>
          </a:xfrm>
          <a:ln/>
        </p:spPr>
      </p:sp>
      <p:sp>
        <p:nvSpPr>
          <p:cNvPr id="34819" name="备注占位符 2">
            <a:extLst>
              <a:ext uri="{FF2B5EF4-FFF2-40B4-BE49-F238E27FC236}">
                <a16:creationId xmlns:a16="http://schemas.microsoft.com/office/drawing/2014/main" id="{5AB45C82-F1F3-4368-8047-0DE9267D5E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4820" name="灯片编号占位符 3">
            <a:extLst>
              <a:ext uri="{FF2B5EF4-FFF2-40B4-BE49-F238E27FC236}">
                <a16:creationId xmlns:a16="http://schemas.microsoft.com/office/drawing/2014/main" id="{D4A1070F-2F7B-4665-BB4E-4FE156CBBA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fld id="{42FB5517-0E5D-4B87-854D-BF3C61B51B0D}" type="slidenum">
              <a:rPr lang="en-US" altLang="zh-CN" sz="1300" smtClean="0">
                <a:solidFill>
                  <a:schemeClr val="tx1"/>
                </a:solidFill>
                <a:latin typeface="Helvetica" panose="020B0504020202030204" pitchFamily="34" charset="0"/>
                <a:ea typeface="宋体" panose="02010600030101010101" pitchFamily="2" charset="-122"/>
              </a:rPr>
              <a:pPr/>
              <a:t>49</a:t>
            </a:fld>
            <a:endParaRPr lang="zh-CN" altLang="zh-CN" sz="1300">
              <a:solidFill>
                <a:schemeClr val="tx1"/>
              </a:solidFill>
              <a:latin typeface="Helvetica" panose="020B0504020202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6303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>
            <a:extLst>
              <a:ext uri="{FF2B5EF4-FFF2-40B4-BE49-F238E27FC236}">
                <a16:creationId xmlns:a16="http://schemas.microsoft.com/office/drawing/2014/main" id="{198FF960-6465-4F72-8F33-FE7EAFD587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6763"/>
            <a:ext cx="5114925" cy="3836987"/>
          </a:xfrm>
          <a:ln/>
        </p:spPr>
      </p:sp>
      <p:sp>
        <p:nvSpPr>
          <p:cNvPr id="37891" name="备注占位符 2">
            <a:extLst>
              <a:ext uri="{FF2B5EF4-FFF2-40B4-BE49-F238E27FC236}">
                <a16:creationId xmlns:a16="http://schemas.microsoft.com/office/drawing/2014/main" id="{EC7802FC-7BFD-4224-8C68-003818103E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>
            <a:extLst>
              <a:ext uri="{FF2B5EF4-FFF2-40B4-BE49-F238E27FC236}">
                <a16:creationId xmlns:a16="http://schemas.microsoft.com/office/drawing/2014/main" id="{9EE839D5-8DD4-4F6E-AFF6-F595CF1024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fld id="{1F01F114-2E76-4427-A585-53E5C62A8C14}" type="slidenum">
              <a:rPr lang="en-US" altLang="zh-CN" sz="1300" smtClean="0">
                <a:solidFill>
                  <a:schemeClr val="tx1"/>
                </a:solidFill>
                <a:latin typeface="Helvetica" panose="020B0504020202030204" pitchFamily="34" charset="0"/>
                <a:ea typeface="宋体" panose="02010600030101010101" pitchFamily="2" charset="-122"/>
              </a:rPr>
              <a:pPr/>
              <a:t>51</a:t>
            </a:fld>
            <a:endParaRPr lang="zh-CN" altLang="zh-CN" sz="1300">
              <a:solidFill>
                <a:schemeClr val="tx1"/>
              </a:solidFill>
              <a:latin typeface="Helvetica" panose="020B0504020202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2837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E92B7-0882-48A0-95C5-39A8371B44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693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E92B7-0882-48A0-95C5-39A8371B44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877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E92B7-0882-48A0-95C5-39A8371B44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289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E92B7-0882-48A0-95C5-39A8371B44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8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00CCFF"/>
          </a:solidFill>
        </p:spPr>
        <p:txBody>
          <a:bodyPr lIns="90488" rIns="90488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66253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rgbClr val="0000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FB0A62DF-C0C8-4654-80CE-B29A7731C06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4363" y="6597650"/>
            <a:ext cx="874712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chemeClr val="tx1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‹#›</a:t>
            </a:fld>
            <a:r>
              <a:rPr lang="en-US" altLang="zh-CN" dirty="0"/>
              <a:t>/58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272662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2-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3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55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3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28650" y="1128118"/>
            <a:ext cx="78867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330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3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3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563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4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28650" y="1128118"/>
            <a:ext cx="78867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961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3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4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440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矩形 14"/>
          <p:cNvSpPr/>
          <p:nvPr userDrawn="1"/>
        </p:nvSpPr>
        <p:spPr>
          <a:xfrm>
            <a:off x="8314346" y="0"/>
            <a:ext cx="829653" cy="76470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US" altLang="zh-CN" dirty="0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554" y="193960"/>
            <a:ext cx="547792" cy="35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14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52E756-CFBE-4DB4-9769-AC8800052947}" type="datetimeFigureOut">
              <a:rPr lang="zh-CN" altLang="en-US" smtClean="0"/>
              <a:t>2018/8/16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AE203A2-D78F-4469-96D9-FE4450EF57DC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50672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3FEAEA01-2664-481E-B25C-DF85D8C47CA7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2013/05/16</a:t>
            </a:r>
            <a:endParaRPr lang="zh-CN" altLang="zh-CN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C254726-C0FC-455A-9195-1213FB39BE5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4363" y="6597650"/>
            <a:ext cx="874712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chemeClr val="tx1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‹#›</a:t>
            </a:fld>
            <a:r>
              <a:rPr lang="en-US" altLang="zh-CN" dirty="0"/>
              <a:t>/58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107033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A6F66E84-3429-41BB-A7D9-E29683234528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2013/05/16</a:t>
            </a:r>
            <a:endParaRPr lang="zh-CN" altLang="zh-CN" dirty="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7B31D52-2569-458D-9785-B4378769BB4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4363" y="6597650"/>
            <a:ext cx="874712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chemeClr val="tx1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‹#›</a:t>
            </a:fld>
            <a:r>
              <a:rPr lang="en-US" altLang="zh-CN" dirty="0"/>
              <a:t>/58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664941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47287496-6178-43B4-9B82-F8588284A9B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4363" y="6597650"/>
            <a:ext cx="874712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chemeClr val="tx1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‹#›</a:t>
            </a:fld>
            <a:r>
              <a:rPr lang="en-US" altLang="zh-CN" dirty="0"/>
              <a:t>/58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671741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4213" y="981075"/>
            <a:ext cx="38481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84713" y="981075"/>
            <a:ext cx="38481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E2322A77-EFC4-47CE-9287-17063E4FF88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4363" y="6597650"/>
            <a:ext cx="874712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chemeClr val="tx1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‹#›</a:t>
            </a:fld>
            <a:r>
              <a:rPr lang="en-US" altLang="zh-CN" dirty="0"/>
              <a:t>/58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501029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52E756-CFBE-4DB4-9769-AC8800052947}" type="datetimeFigureOut">
              <a:rPr lang="zh-CN" altLang="en-US" smtClean="0"/>
              <a:t>2018/8/16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AE203A2-D78F-4469-96D9-FE4450EF57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55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r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28118"/>
            <a:ext cx="78867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extBox 15"/>
          <p:cNvSpPr txBox="1"/>
          <p:nvPr userDrawn="1"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1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853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-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1" name="TextBox 15"/>
          <p:cNvSpPr txBox="1"/>
          <p:nvPr userDrawn="1"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1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136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28650" y="1128118"/>
            <a:ext cx="78867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484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8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015D785-4A29-4936-A390-F6B76DFB29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4450" rIns="0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8">
            <a:extLst>
              <a:ext uri="{FF2B5EF4-FFF2-40B4-BE49-F238E27FC236}">
                <a16:creationId xmlns:a16="http://schemas.microsoft.com/office/drawing/2014/main" id="{4F9A0677-F62C-4C62-84D8-297586D002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981075"/>
            <a:ext cx="7848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661513" name="Rectangle 9">
            <a:extLst>
              <a:ext uri="{FF2B5EF4-FFF2-40B4-BE49-F238E27FC236}">
                <a16:creationId xmlns:a16="http://schemas.microsoft.com/office/drawing/2014/main" id="{EBFF706C-857D-41EC-A6D8-F63D49A9AA4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4363" y="6597650"/>
            <a:ext cx="874712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chemeClr val="tx1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‹#›</a:t>
            </a:fld>
            <a:r>
              <a:rPr lang="en-US" altLang="zh-CN" dirty="0"/>
              <a:t>/58</a:t>
            </a:r>
            <a:endParaRPr lang="zh-CN" altLang="zh-CN" dirty="0"/>
          </a:p>
        </p:txBody>
      </p:sp>
      <p:sp>
        <p:nvSpPr>
          <p:cNvPr id="661514" name="Rectangle 10">
            <a:extLst>
              <a:ext uri="{FF2B5EF4-FFF2-40B4-BE49-F238E27FC236}">
                <a16:creationId xmlns:a16="http://schemas.microsoft.com/office/drawing/2014/main" id="{2C79F1A6-1A4A-456D-9FAD-75294A4ABBD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597650"/>
            <a:ext cx="109537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dirty="0">
                <a:solidFill>
                  <a:schemeClr val="tx1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2013/05/16</a:t>
            </a:r>
            <a:endParaRPr lang="zh-CN" altLang="zh-CN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DE63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DE639"/>
          </a:solidFill>
          <a:latin typeface="Arial" pitchFamily="34" charset="0"/>
          <a:ea typeface="黑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DE639"/>
          </a:solidFill>
          <a:latin typeface="Arial" pitchFamily="34" charset="0"/>
          <a:ea typeface="黑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DE639"/>
          </a:solidFill>
          <a:latin typeface="Arial" pitchFamily="34" charset="0"/>
          <a:ea typeface="黑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DE639"/>
          </a:solidFill>
          <a:latin typeface="Arial" pitchFamily="34" charset="0"/>
          <a:ea typeface="黑体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DE639"/>
          </a:solidFill>
          <a:latin typeface="Arial" pitchFamily="34" charset="0"/>
          <a:ea typeface="黑体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DE639"/>
          </a:solidFill>
          <a:latin typeface="Arial" pitchFamily="34" charset="0"/>
          <a:ea typeface="黑体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DE639"/>
          </a:solidFill>
          <a:latin typeface="Arial" pitchFamily="34" charset="0"/>
          <a:ea typeface="黑体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DE639"/>
          </a:solidFill>
          <a:latin typeface="Arial" pitchFamily="34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714400"/>
        </a:buClr>
        <a:buSzPct val="75000"/>
        <a:buFont typeface="Wingdings" panose="05000000000000000000" pitchFamily="2" charset="2"/>
        <a:buChar char="l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714400"/>
        </a:buClr>
        <a:buSzPct val="75000"/>
        <a:buFont typeface="Wingdings" panose="05000000000000000000" pitchFamily="2" charset="2"/>
        <a:buChar char="l"/>
        <a:defRPr sz="2800">
          <a:solidFill>
            <a:srgbClr val="F6FC0C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714400"/>
        </a:buClr>
        <a:buSzPct val="65000"/>
        <a:buFont typeface="Wingdings" panose="05000000000000000000" pitchFamily="2" charset="2"/>
        <a:buChar char="l"/>
        <a:defRPr sz="2800">
          <a:solidFill>
            <a:srgbClr val="FFE7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714400"/>
        </a:buClr>
        <a:buSzPct val="65000"/>
        <a:buFont typeface="Wingdings" panose="05000000000000000000" pitchFamily="2" charset="2"/>
        <a:buChar char="l"/>
        <a:defRPr sz="2800">
          <a:solidFill>
            <a:srgbClr val="CA0E00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714400"/>
        </a:buClr>
        <a:buSzPct val="65000"/>
        <a:buFont typeface="Wingdings" panose="05000000000000000000" pitchFamily="2" charset="2"/>
        <a:buChar char="l"/>
        <a:defRPr sz="2800">
          <a:solidFill>
            <a:srgbClr val="03FB32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714400"/>
        </a:buClr>
        <a:buSzPct val="65000"/>
        <a:buFont typeface="Wingdings" pitchFamily="2" charset="2"/>
        <a:buChar char="l"/>
        <a:defRPr sz="2800">
          <a:solidFill>
            <a:srgbClr val="03FB32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714400"/>
        </a:buClr>
        <a:buSzPct val="65000"/>
        <a:buFont typeface="Wingdings" pitchFamily="2" charset="2"/>
        <a:buChar char="l"/>
        <a:defRPr sz="2800">
          <a:solidFill>
            <a:srgbClr val="03FB32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714400"/>
        </a:buClr>
        <a:buSzPct val="65000"/>
        <a:buFont typeface="Wingdings" pitchFamily="2" charset="2"/>
        <a:buChar char="l"/>
        <a:defRPr sz="2800">
          <a:solidFill>
            <a:srgbClr val="03FB32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714400"/>
        </a:buClr>
        <a:buSzPct val="65000"/>
        <a:buFont typeface="Wingdings" pitchFamily="2" charset="2"/>
        <a:buChar char="l"/>
        <a:defRPr sz="2800">
          <a:solidFill>
            <a:srgbClr val="03FB32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-4" y="6542051"/>
            <a:ext cx="32437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cap="all" dirty="0">
                <a:solidFill>
                  <a:srgbClr val="C0C5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assessment of 2018</a:t>
            </a:r>
            <a:endParaRPr lang="zh-CN" altLang="en-US" sz="1200" cap="all" dirty="0">
              <a:solidFill>
                <a:srgbClr val="C0C5C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8581878" y="6534676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algn="r" defTabSz="914400" rtl="0" eaLnBrk="1" latinLnBrk="0" hangingPunct="1"/>
            <a:fld id="{AAE203A2-D78F-4469-96D9-FE4450EF57DC}" type="slidenum">
              <a:rPr lang="zh-CN" altLang="en-US" sz="1200" kern="1200" cap="all" smtClean="0">
                <a:solidFill>
                  <a:srgbClr val="C0C5C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algn="r" defTabSz="914400" rtl="0" eaLnBrk="1" latinLnBrk="0" hangingPunct="1"/>
              <a:t>‹#›</a:t>
            </a:fld>
            <a:endParaRPr lang="zh-CN" altLang="en-US" sz="1200" kern="1200" cap="all" dirty="0">
              <a:solidFill>
                <a:srgbClr val="C0C5C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307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18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3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.bin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37.wmf"/><Relationship Id="rId4" Type="http://schemas.openxmlformats.org/officeDocument/2006/relationships/image" Target="../media/image35.wmf"/><Relationship Id="rId9" Type="http://schemas.openxmlformats.org/officeDocument/2006/relationships/oleObject" Target="../embeddings/oleObject18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image" Target="../media/image43.png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42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47.wmf"/><Relationship Id="rId3" Type="http://schemas.openxmlformats.org/officeDocument/2006/relationships/image" Target="../media/image48.png"/><Relationship Id="rId7" Type="http://schemas.openxmlformats.org/officeDocument/2006/relationships/oleObject" Target="../embeddings/oleObject26.bin"/><Relationship Id="rId12" Type="http://schemas.openxmlformats.org/officeDocument/2006/relationships/oleObject" Target="../embeddings/oleObject2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46.w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4.bin"/><Relationship Id="rId9" Type="http://schemas.openxmlformats.org/officeDocument/2006/relationships/image" Target="../media/image45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3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C54907A-AED2-4A2A-AF7D-897B5A0D3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64"/>
            <a:ext cx="9130753" cy="6867964"/>
          </a:xfrm>
          <a:prstGeom prst="rect">
            <a:avLst/>
          </a:prstGeom>
        </p:spPr>
      </p:pic>
      <p:sp>
        <p:nvSpPr>
          <p:cNvPr id="6146" name="Rectangle 1026">
            <a:extLst>
              <a:ext uri="{FF2B5EF4-FFF2-40B4-BE49-F238E27FC236}">
                <a16:creationId xmlns:a16="http://schemas.microsoft.com/office/drawing/2014/main" id="{0C7C50E5-946A-4D46-8CD3-D95B260C59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87337" y="476672"/>
            <a:ext cx="8569325" cy="1223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Can We Witness the Disappearance of an Astronaut Falling into a Black Hole?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Rectangle 1031">
            <a:extLst>
              <a:ext uri="{FF2B5EF4-FFF2-40B4-BE49-F238E27FC236}">
                <a16:creationId xmlns:a16="http://schemas.microsoft.com/office/drawing/2014/main" id="{B945D72D-36F8-4D6F-8D38-0345AE07DAF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98040" y="5229225"/>
            <a:ext cx="8569325" cy="2736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zh-CN" sz="3200" dirty="0"/>
              <a:t>Shuang Nan Zhang </a:t>
            </a:r>
            <a:r>
              <a:rPr lang="zh-CN" altLang="en-US" sz="3200" dirty="0"/>
              <a:t>张双南</a:t>
            </a:r>
          </a:p>
          <a:p>
            <a:r>
              <a:rPr lang="en-US" altLang="zh-CN" dirty="0">
                <a:solidFill>
                  <a:schemeClr val="tx1"/>
                </a:solidFill>
              </a:rPr>
              <a:t>Institute of High Energy Physics</a:t>
            </a:r>
          </a:p>
          <a:p>
            <a:r>
              <a:rPr lang="en-US" altLang="zh-CN" dirty="0">
                <a:solidFill>
                  <a:schemeClr val="tx1"/>
                </a:solidFill>
              </a:rPr>
              <a:t>Chinese Academy of Sciences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29D1007-700E-457A-86EB-FB7C51BF06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1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  <p:transition advTm="48886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F9E0299-6E0A-4D85-A986-A9F5D5BB7F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OS39 solution: Singularity or Frozen Star?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340BDA03-7817-40D9-BEA9-B0247900B0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925" y="908050"/>
            <a:ext cx="8893175" cy="4648200"/>
          </a:xfrm>
        </p:spPr>
        <p:txBody>
          <a:bodyPr/>
          <a:lstStyle/>
          <a:p>
            <a:r>
              <a:rPr lang="en-US" altLang="zh-CN"/>
              <a:t>The co-moving observer sees a singularity formed. </a:t>
            </a:r>
          </a:p>
          <a:p>
            <a:pPr lvl="1"/>
            <a:r>
              <a:rPr lang="en-US" altLang="zh-CN"/>
              <a:t>However he/she cannot communicate with outside, so an outside observer does not know his conclusion.</a:t>
            </a:r>
          </a:p>
          <a:p>
            <a:r>
              <a:rPr lang="en-US" altLang="zh-CN"/>
              <a:t>The outside observer sees a frozen star formed, because within a finite time matter does not cross the event horizon.</a:t>
            </a:r>
          </a:p>
          <a:p>
            <a:pPr lvl="1"/>
            <a:r>
              <a:rPr lang="en-US" altLang="zh-CN"/>
              <a:t>Observers and the universe have finite lifetimes, so in a physical universe, astrophysical collapse of OS39 cannot form a singularity.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65207D5-5BDA-4DA1-BE38-FC79D6F62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10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6"/>
    </mc:Choice>
    <mc:Fallback xmlns="">
      <p:transition spd="slow" advTm="248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3236175-9031-4681-A728-71EF9E441B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Mathematical or Astrophysical BHs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3D3B8147-5FDB-451E-A602-2FD6F952DE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908050"/>
            <a:ext cx="8642350" cy="4648200"/>
          </a:xfrm>
        </p:spPr>
        <p:txBody>
          <a:bodyPr/>
          <a:lstStyle/>
          <a:p>
            <a:r>
              <a:rPr lang="en-US" altLang="zh-CN" dirty="0"/>
              <a:t>Choosing proper coordinates a mathematician can indeed make a BH</a:t>
            </a:r>
          </a:p>
          <a:p>
            <a:r>
              <a:rPr lang="en-US" altLang="zh-CN" dirty="0"/>
              <a:t>However for an astronomer (external observer in Schwarzschild coordinates), an astrophysical BH would never be completely formed, because it takes infinite time for all matter to cross the event horizon.</a:t>
            </a:r>
          </a:p>
          <a:p>
            <a:pPr lvl="1"/>
            <a:r>
              <a:rPr lang="en-US" altLang="zh-CN" dirty="0"/>
              <a:t>What is the fate of matter falling towards a BH within a finite time for an external observer?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F98A100-6C43-4699-9B0F-3EDFA45E1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11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E234C67A-E7FE-4A67-AACE-69B62E9438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04B2C8E9-6A45-4EE4-9949-827CE51FE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38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4">
            <a:extLst>
              <a:ext uri="{FF2B5EF4-FFF2-40B4-BE49-F238E27FC236}">
                <a16:creationId xmlns:a16="http://schemas.microsoft.com/office/drawing/2014/main" id="{6B293294-8D71-4204-AE44-092C2A1E8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29000"/>
            <a:ext cx="3851275" cy="1512888"/>
          </a:xfrm>
          <a:prstGeom prst="rect">
            <a:avLst/>
          </a:prstGeom>
          <a:solidFill>
            <a:srgbClr val="FF00FF">
              <a:alpha val="2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3B2A234-32C4-4D43-A775-64F821649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12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D6AED8A3-060F-4BC6-A85B-B72BB071A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381000"/>
            <a:ext cx="9248776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>
            <a:extLst>
              <a:ext uri="{FF2B5EF4-FFF2-40B4-BE49-F238E27FC236}">
                <a16:creationId xmlns:a16="http://schemas.microsoft.com/office/drawing/2014/main" id="{4EF83260-63F6-4881-9FE3-686E4FB95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36838"/>
            <a:ext cx="9144000" cy="1152525"/>
          </a:xfrm>
          <a:prstGeom prst="rect">
            <a:avLst/>
          </a:prstGeom>
          <a:solidFill>
            <a:srgbClr val="FF00FF">
              <a:alpha val="1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id="{EACBD1E6-74ED-4174-903B-46EAD0CDE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4724400"/>
            <a:ext cx="66246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chemeClr val="tx1"/>
                </a:solidFill>
              </a:rPr>
              <a:t>Vachaspati, T., Stojkovic, D. &amp; Krauss, L.M.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chemeClr val="tx1"/>
                </a:solidFill>
              </a:rPr>
              <a:t>Physical Review D 76(2), 024005 (2007) 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EA81626-3987-48A2-9E3F-86DB157AE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13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7">
            <a:extLst>
              <a:ext uri="{FF2B5EF4-FFF2-40B4-BE49-F238E27FC236}">
                <a16:creationId xmlns:a16="http://schemas.microsoft.com/office/drawing/2014/main" id="{9AA27670-BCD6-4E87-B2F1-5C7C439ED9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213" y="1139825"/>
          <a:ext cx="7685087" cy="565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1" r:id="rId3" imgW="6725589" imgH="4952381" progId="">
                  <p:embed/>
                </p:oleObj>
              </mc:Choice>
              <mc:Fallback>
                <p:oleObj r:id="rId3" imgW="6725589" imgH="4952381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139825"/>
                        <a:ext cx="7685087" cy="565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Rectangle 2">
            <a:extLst>
              <a:ext uri="{FF2B5EF4-FFF2-40B4-BE49-F238E27FC236}">
                <a16:creationId xmlns:a16="http://schemas.microsoft.com/office/drawing/2014/main" id="{219FE15E-CA3C-4944-846B-96809CFFCB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/>
              <a:t>A test particle free-falling towards a black hole from </a:t>
            </a:r>
            <a:r>
              <a:rPr lang="en-US" altLang="zh-CN" sz="3200" i="1"/>
              <a:t>r</a:t>
            </a:r>
            <a:r>
              <a:rPr lang="en-US" altLang="zh-CN" sz="3200"/>
              <a:t>=6</a:t>
            </a:r>
            <a:r>
              <a:rPr lang="en-US" altLang="zh-CN" sz="3200" i="1"/>
              <a:t>M</a:t>
            </a:r>
          </a:p>
        </p:txBody>
      </p:sp>
      <p:sp>
        <p:nvSpPr>
          <p:cNvPr id="23556" name="Text Box 5">
            <a:extLst>
              <a:ext uri="{FF2B5EF4-FFF2-40B4-BE49-F238E27FC236}">
                <a16:creationId xmlns:a16="http://schemas.microsoft.com/office/drawing/2014/main" id="{71E34951-2537-4120-9E25-650C39C5C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1719263"/>
            <a:ext cx="2574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rgbClr val="FC1D18"/>
                </a:solidFill>
              </a:rPr>
              <a:t>External observer</a:t>
            </a:r>
          </a:p>
        </p:txBody>
      </p:sp>
      <p:sp>
        <p:nvSpPr>
          <p:cNvPr id="23557" name="Text Box 6">
            <a:extLst>
              <a:ext uri="{FF2B5EF4-FFF2-40B4-BE49-F238E27FC236}">
                <a16:creationId xmlns:a16="http://schemas.microsoft.com/office/drawing/2014/main" id="{CFB42E8F-3DCD-4618-9DBB-0F6DF04C7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3716338"/>
            <a:ext cx="2508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rgbClr val="FC1D18"/>
                </a:solidFill>
              </a:rPr>
              <a:t>Infalling observer</a:t>
            </a:r>
          </a:p>
        </p:txBody>
      </p:sp>
      <p:graphicFrame>
        <p:nvGraphicFramePr>
          <p:cNvPr id="23558" name="Object 8">
            <a:extLst>
              <a:ext uri="{FF2B5EF4-FFF2-40B4-BE49-F238E27FC236}">
                <a16:creationId xmlns:a16="http://schemas.microsoft.com/office/drawing/2014/main" id="{0ED8E43F-1BA1-49CF-ACDF-CB56C4BE88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5150" y="5724525"/>
          <a:ext cx="5400675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2" r:id="rId5" imgW="7714286" imgH="1619476" progId="">
                  <p:embed/>
                </p:oleObj>
              </mc:Choice>
              <mc:Fallback>
                <p:oleObj r:id="rId5" imgW="7714286" imgH="1619476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724525"/>
                        <a:ext cx="5400675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7E99A67-EE1A-498F-8B69-19B0155A7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14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FF940274-983B-4752-B715-81D97118E4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/>
              <a:t>The “frozen star”-BH paradox</a:t>
            </a:r>
            <a:endParaRPr lang="zh-CN" altLang="en-US" sz="3200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4927E761-E976-45F9-91DC-6C3F22BC44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908050"/>
            <a:ext cx="8785225" cy="4578350"/>
          </a:xfrm>
          <a:noFill/>
        </p:spPr>
        <p:txBody>
          <a:bodyPr lIns="90000" tIns="46800" rIns="90000" bIns="46800"/>
          <a:lstStyle/>
          <a:p>
            <a:r>
              <a:rPr lang="en-US" altLang="zh-CN"/>
              <a:t>An in-falling observer sees matter falling into the BH</a:t>
            </a:r>
          </a:p>
          <a:p>
            <a:r>
              <a:rPr lang="en-US" altLang="zh-CN"/>
              <a:t>A distant observer sees matter stopped just outside the BH’s horizon: BH = “frozen star”</a:t>
            </a:r>
          </a:p>
          <a:p>
            <a:pPr lvl="1"/>
            <a:r>
              <a:rPr lang="en-US" altLang="zh-CN"/>
              <a:t>Is matter inside or outside a BH’s horizon</a:t>
            </a:r>
            <a:r>
              <a:rPr lang="zh-CN" altLang="en-US"/>
              <a:t>？</a:t>
            </a:r>
          </a:p>
          <a:p>
            <a:r>
              <a:rPr lang="en-US" altLang="zh-CN"/>
              <a:t>For a single “frozen star”, we probably do not care</a:t>
            </a:r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pPr lvl="1"/>
            <a:r>
              <a:rPr lang="en-US" altLang="zh-CN"/>
              <a:t>The light from the “frozen star” diminishes and its wavelength also increases rapidly.</a:t>
            </a:r>
          </a:p>
        </p:txBody>
      </p:sp>
      <p:graphicFrame>
        <p:nvGraphicFramePr>
          <p:cNvPr id="24580" name="Object 4">
            <a:extLst>
              <a:ext uri="{FF2B5EF4-FFF2-40B4-BE49-F238E27FC236}">
                <a16:creationId xmlns:a16="http://schemas.microsoft.com/office/drawing/2014/main" id="{44246D2E-50AA-4948-B8DB-DA374250AE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06488" y="3284538"/>
          <a:ext cx="6859587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3" name="Equation" r:id="rId3" imgW="3060700" imgH="431800" progId="Equation.DSMT4">
                  <p:embed/>
                </p:oleObj>
              </mc:Choice>
              <mc:Fallback>
                <p:oleObj name="Equation" r:id="rId3" imgW="3060700" imgH="431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6488" y="3284538"/>
                        <a:ext cx="6859587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DFFF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8">
            <a:extLst>
              <a:ext uri="{FF2B5EF4-FFF2-40B4-BE49-F238E27FC236}">
                <a16:creationId xmlns:a16="http://schemas.microsoft.com/office/drawing/2014/main" id="{93240A6C-C7DE-4259-B41C-677130D5EF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0666161"/>
              </p:ext>
            </p:extLst>
          </p:nvPr>
        </p:nvGraphicFramePr>
        <p:xfrm>
          <a:off x="1871662" y="5465787"/>
          <a:ext cx="5400675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4" r:id="rId5" imgW="7714286" imgH="1619476" progId="">
                  <p:embed/>
                </p:oleObj>
              </mc:Choice>
              <mc:Fallback>
                <p:oleObj r:id="rId5" imgW="7714286" imgH="1619476" progId="">
                  <p:embed/>
                  <p:pic>
                    <p:nvPicPr>
                      <p:cNvPr id="23558" name="Object 8">
                        <a:extLst>
                          <a:ext uri="{FF2B5EF4-FFF2-40B4-BE49-F238E27FC236}">
                            <a16:creationId xmlns:a16="http://schemas.microsoft.com/office/drawing/2014/main" id="{0ED8E43F-1BA1-49CF-ACDF-CB56C4BE88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1662" y="5465787"/>
                        <a:ext cx="5400675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EC63818-3675-4502-AC4C-1E25FF7090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15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72115314-C190-4E5B-83D2-1F38D9B08F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Towards solving the “paradox”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B171DD6B-83C8-404C-8BC7-CA0A333792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836613"/>
            <a:ext cx="8640762" cy="4878387"/>
          </a:xfrm>
        </p:spPr>
        <p:txBody>
          <a:bodyPr/>
          <a:lstStyle/>
          <a:p>
            <a:r>
              <a:rPr lang="en-US" altLang="zh-CN"/>
              <a:t>The seminal work of Oppenheimer &amp; Snyder (39): a complete solution of a spherically </a:t>
            </a:r>
            <a:r>
              <a:rPr lang="en-US" altLang="zh-CN" i="1">
                <a:solidFill>
                  <a:schemeClr val="tx1"/>
                </a:solidFill>
              </a:rPr>
              <a:t>self</a:t>
            </a:r>
            <a:r>
              <a:rPr lang="en-US" altLang="zh-CN"/>
              <a:t>-collapsing system of dust matter in absolute vacuum.</a:t>
            </a:r>
          </a:p>
          <a:p>
            <a:pPr lvl="1"/>
            <a:r>
              <a:rPr lang="en-US" altLang="zh-CN"/>
              <a:t>However that work is not on matter falling into a </a:t>
            </a:r>
            <a:r>
              <a:rPr lang="en-US" altLang="zh-CN" i="1">
                <a:solidFill>
                  <a:srgbClr val="FDFFF3"/>
                </a:solidFill>
              </a:rPr>
              <a:t>pre-existing</a:t>
            </a:r>
            <a:r>
              <a:rPr lang="en-US" altLang="zh-CN"/>
              <a:t> BH.</a:t>
            </a:r>
          </a:p>
          <a:p>
            <a:pPr lvl="1"/>
            <a:r>
              <a:rPr lang="en-US" altLang="zh-CN"/>
              <a:t>And an astrophysical collapse could not occur in absolute vacuum.</a:t>
            </a:r>
          </a:p>
          <a:p>
            <a:r>
              <a:rPr lang="en-US" altLang="zh-CN"/>
              <a:t>The test particle falling towards a BH fails to consider the influence of the particle’s gravitating mass to the global metric.</a:t>
            </a:r>
          </a:p>
          <a:p>
            <a:pPr lvl="1"/>
            <a:r>
              <a:rPr lang="en-US" altLang="zh-CN"/>
              <a:t>Event horizon is a global property of spacetime.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F739D26-D292-4B55-B23E-A3D7B87A0D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16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FD9DB726-DE43-487B-96A9-B1C4101396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7651" name="Object 5">
            <a:extLst>
              <a:ext uri="{FF2B5EF4-FFF2-40B4-BE49-F238E27FC236}">
                <a16:creationId xmlns:a16="http://schemas.microsoft.com/office/drawing/2014/main" id="{9F10FAA0-EDF3-495C-91F0-B1B21D8A5F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46038"/>
          <a:ext cx="9144000" cy="676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3" r:id="rId3" imgW="10076190" imgH="7457143" progId="">
                  <p:embed/>
                </p:oleObj>
              </mc:Choice>
              <mc:Fallback>
                <p:oleObj r:id="rId3" imgW="10076190" imgH="7457143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038"/>
                        <a:ext cx="9144000" cy="6767512"/>
                      </a:xfrm>
                      <a:prstGeom prst="rect">
                        <a:avLst/>
                      </a:prstGeom>
                      <a:noFill/>
                      <a:ln w="1587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84C7AB7-F109-4460-8CEA-F8FCDBCFE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17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val 2">
            <a:extLst>
              <a:ext uri="{FF2B5EF4-FFF2-40B4-BE49-F238E27FC236}">
                <a16:creationId xmlns:a16="http://schemas.microsoft.com/office/drawing/2014/main" id="{CFB6F142-490C-4086-9387-6A08FC9F4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638" y="2328863"/>
            <a:ext cx="3670300" cy="3536950"/>
          </a:xfrm>
          <a:prstGeom prst="ellipse">
            <a:avLst/>
          </a:prstGeom>
          <a:solidFill>
            <a:srgbClr val="0000FF">
              <a:alpha val="0"/>
            </a:srgbClr>
          </a:solidFill>
          <a:ln w="26035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28675" name="Oval 3">
            <a:extLst>
              <a:ext uri="{FF2B5EF4-FFF2-40B4-BE49-F238E27FC236}">
                <a16:creationId xmlns:a16="http://schemas.microsoft.com/office/drawing/2014/main" id="{E54F8F91-DE97-4FF3-9588-F978834BF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700" y="2989263"/>
            <a:ext cx="2147888" cy="2151062"/>
          </a:xfrm>
          <a:prstGeom prst="ellipse">
            <a:avLst/>
          </a:prstGeom>
          <a:noFill/>
          <a:ln w="1524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28676" name="Oval 4">
            <a:extLst>
              <a:ext uri="{FF2B5EF4-FFF2-40B4-BE49-F238E27FC236}">
                <a16:creationId xmlns:a16="http://schemas.microsoft.com/office/drawing/2014/main" id="{3E308B2E-0C06-4A26-ABBF-1E4CC9BC8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200" y="3748088"/>
            <a:ext cx="698500" cy="6985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28677" name="Text Box 5">
            <a:extLst>
              <a:ext uri="{FF2B5EF4-FFF2-40B4-BE49-F238E27FC236}">
                <a16:creationId xmlns:a16="http://schemas.microsoft.com/office/drawing/2014/main" id="{924F2175-74D5-4E9C-AB9C-A3A3FFBC6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700" y="36131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endParaRPr lang="zh-CN" altLang="en-US" sz="2400"/>
          </a:p>
        </p:txBody>
      </p:sp>
      <p:sp>
        <p:nvSpPr>
          <p:cNvPr id="28678" name="Text Box 6">
            <a:extLst>
              <a:ext uri="{FF2B5EF4-FFF2-40B4-BE49-F238E27FC236}">
                <a16:creationId xmlns:a16="http://schemas.microsoft.com/office/drawing/2014/main" id="{077880E6-A252-4B67-A958-7B59DD4F3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8200" y="3748088"/>
            <a:ext cx="184150" cy="4572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endParaRPr lang="zh-CN" altLang="en-US" sz="2400"/>
          </a:p>
        </p:txBody>
      </p:sp>
      <p:sp>
        <p:nvSpPr>
          <p:cNvPr id="28679" name="Text Box 7">
            <a:extLst>
              <a:ext uri="{FF2B5EF4-FFF2-40B4-BE49-F238E27FC236}">
                <a16:creationId xmlns:a16="http://schemas.microsoft.com/office/drawing/2014/main" id="{517EB21F-D055-4BFC-8D8D-698DC2F9E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038" y="52911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endParaRPr lang="zh-CN" altLang="en-US" sz="2400"/>
          </a:p>
        </p:txBody>
      </p:sp>
      <p:sp>
        <p:nvSpPr>
          <p:cNvPr id="28680" name="Text Box 8">
            <a:extLst>
              <a:ext uri="{FF2B5EF4-FFF2-40B4-BE49-F238E27FC236}">
                <a16:creationId xmlns:a16="http://schemas.microsoft.com/office/drawing/2014/main" id="{AD6DC93E-EB14-4360-92FA-8DAF03189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3833813"/>
            <a:ext cx="550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 i="1">
                <a:solidFill>
                  <a:schemeClr val="tx2"/>
                </a:solidFill>
              </a:rPr>
              <a:t>m</a:t>
            </a:r>
            <a:r>
              <a:rPr lang="en-US" altLang="zh-CN" sz="2400" baseline="-25000">
                <a:solidFill>
                  <a:schemeClr val="tx2"/>
                </a:solidFill>
              </a:rPr>
              <a:t>0</a:t>
            </a:r>
          </a:p>
        </p:txBody>
      </p:sp>
      <p:sp>
        <p:nvSpPr>
          <p:cNvPr id="28681" name="Text Box 9">
            <a:extLst>
              <a:ext uri="{FF2B5EF4-FFF2-40B4-BE49-F238E27FC236}">
                <a16:creationId xmlns:a16="http://schemas.microsoft.com/office/drawing/2014/main" id="{079E0BD8-BA85-4273-833D-C8721DD44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4797425"/>
            <a:ext cx="550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 i="1">
                <a:solidFill>
                  <a:schemeClr val="tx1"/>
                </a:solidFill>
              </a:rPr>
              <a:t>m</a:t>
            </a:r>
            <a:r>
              <a:rPr lang="en-US" altLang="zh-CN" sz="2400" baseline="-250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682" name="Text Box 10">
            <a:extLst>
              <a:ext uri="{FF2B5EF4-FFF2-40B4-BE49-F238E27FC236}">
                <a16:creationId xmlns:a16="http://schemas.microsoft.com/office/drawing/2014/main" id="{A147B183-72B8-41EC-91B2-49DE1D3FA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084763"/>
            <a:ext cx="550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 i="1">
                <a:solidFill>
                  <a:schemeClr val="tx1"/>
                </a:solidFill>
              </a:rPr>
              <a:t>m</a:t>
            </a:r>
            <a:r>
              <a:rPr lang="en-US" altLang="zh-CN" sz="2400" baseline="-250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8683" name="Rectangle 2">
            <a:extLst>
              <a:ext uri="{FF2B5EF4-FFF2-40B4-BE49-F238E27FC236}">
                <a16:creationId xmlns:a16="http://schemas.microsoft.com/office/drawing/2014/main" id="{8FC2C65A-D41E-4AB3-973B-12B573C2C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44000" cy="91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4450" rIns="0" bIns="44450" anchor="ctr"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buClrTx/>
              <a:buSzTx/>
              <a:buFontTx/>
              <a:buNone/>
            </a:pPr>
            <a:r>
              <a:rPr lang="en-US" altLang="zh-CN" sz="3600">
                <a:solidFill>
                  <a:srgbClr val="FDE639"/>
                </a:solidFill>
              </a:rPr>
              <a:t>Question: metrics in zones 1, 3 &amp; 5?</a:t>
            </a:r>
          </a:p>
        </p:txBody>
      </p:sp>
      <p:graphicFrame>
        <p:nvGraphicFramePr>
          <p:cNvPr id="939026" name="Object 18">
            <a:extLst>
              <a:ext uri="{FF2B5EF4-FFF2-40B4-BE49-F238E27FC236}">
                <a16:creationId xmlns:a16="http://schemas.microsoft.com/office/drawing/2014/main" id="{6576C274-6424-4935-9C67-42B5BE648F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43213" y="1241425"/>
          <a:ext cx="6119812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2" name="Equation" r:id="rId3" imgW="2730500" imgH="241300" progId="Equation.DSMT4">
                  <p:embed/>
                </p:oleObj>
              </mc:Choice>
              <mc:Fallback>
                <p:oleObj name="Equation" r:id="rId3" imgW="2730500" imgH="2413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1241425"/>
                        <a:ext cx="6119812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DFFF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9027" name="Object 19">
            <a:extLst>
              <a:ext uri="{FF2B5EF4-FFF2-40B4-BE49-F238E27FC236}">
                <a16:creationId xmlns:a16="http://schemas.microsoft.com/office/drawing/2014/main" id="{4DFACCED-2EB0-4311-A678-53C623DA3C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8813" y="1771650"/>
          <a:ext cx="5837237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3" name="Equation" r:id="rId5" imgW="2984500" imgH="393700" progId="Equation.DSMT4">
                  <p:embed/>
                </p:oleObj>
              </mc:Choice>
              <mc:Fallback>
                <p:oleObj name="Equation" r:id="rId5" imgW="2984500" imgH="3937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8813" y="1771650"/>
                        <a:ext cx="5837237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9028" name="Text Box 20">
            <a:extLst>
              <a:ext uri="{FF2B5EF4-FFF2-40B4-BE49-F238E27FC236}">
                <a16:creationId xmlns:a16="http://schemas.microsoft.com/office/drawing/2014/main" id="{A2E06FDE-1DD2-411F-85BC-C263D6C36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1282700"/>
            <a:ext cx="2816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r"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rgbClr val="FDFFF3"/>
                </a:solidFill>
              </a:rPr>
              <a:t>Schwarzschild-like</a:t>
            </a:r>
            <a:r>
              <a:rPr lang="zh-CN" altLang="en-US" sz="2400">
                <a:solidFill>
                  <a:srgbClr val="FDFFF3"/>
                </a:solidFill>
              </a:rPr>
              <a:t>：</a:t>
            </a:r>
          </a:p>
        </p:txBody>
      </p:sp>
      <p:sp>
        <p:nvSpPr>
          <p:cNvPr id="28687" name="Text Box 15">
            <a:extLst>
              <a:ext uri="{FF2B5EF4-FFF2-40B4-BE49-F238E27FC236}">
                <a16:creationId xmlns:a16="http://schemas.microsoft.com/office/drawing/2014/main" id="{61C12419-2356-4601-B98F-27B5414D2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704850"/>
            <a:ext cx="8294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>
                <a:solidFill>
                  <a:schemeClr val="tx1"/>
                </a:solidFill>
              </a:rPr>
              <a:t>Given in almost all GR textbooks and monographs</a:t>
            </a:r>
            <a:r>
              <a:rPr lang="zh-CN" altLang="en-US">
                <a:solidFill>
                  <a:schemeClr val="tx1"/>
                </a:solidFill>
              </a:rPr>
              <a:t>：</a:t>
            </a:r>
          </a:p>
        </p:txBody>
      </p:sp>
      <p:sp>
        <p:nvSpPr>
          <p:cNvPr id="28688" name="Text Box 16">
            <a:extLst>
              <a:ext uri="{FF2B5EF4-FFF2-40B4-BE49-F238E27FC236}">
                <a16:creationId xmlns:a16="http://schemas.microsoft.com/office/drawing/2014/main" id="{2382BEFC-78D8-4C71-880B-7107E0C96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2646363"/>
            <a:ext cx="1103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rgbClr val="FDFFF3"/>
                </a:solidFill>
              </a:rPr>
              <a:t>redefine</a:t>
            </a:r>
          </a:p>
        </p:txBody>
      </p:sp>
      <p:graphicFrame>
        <p:nvGraphicFramePr>
          <p:cNvPr id="2" name="Object 17">
            <a:extLst>
              <a:ext uri="{FF2B5EF4-FFF2-40B4-BE49-F238E27FC236}">
                <a16:creationId xmlns:a16="http://schemas.microsoft.com/office/drawing/2014/main" id="{657AB5C9-3EC1-4D99-B260-692D9B82E5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37200" y="2492375"/>
          <a:ext cx="3355975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4" name="Equation" r:id="rId7" imgW="1714500" imgH="393700" progId="Equation.DSMT4">
                  <p:embed/>
                </p:oleObj>
              </mc:Choice>
              <mc:Fallback>
                <p:oleObj name="Equation" r:id="rId7" imgW="1714500" imgH="3937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7200" y="2492375"/>
                        <a:ext cx="3355975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90" name="Text Box 18">
            <a:extLst>
              <a:ext uri="{FF2B5EF4-FFF2-40B4-BE49-F238E27FC236}">
                <a16:creationId xmlns:a16="http://schemas.microsoft.com/office/drawing/2014/main" id="{1B8C75BE-98A5-461B-A215-71F1D58F9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213100"/>
            <a:ext cx="4427538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rgbClr val="FDFFF3"/>
                </a:solidFill>
              </a:rPr>
              <a:t>The famous </a:t>
            </a:r>
            <a:r>
              <a:rPr lang="en-US" altLang="zh-CN" sz="2400">
                <a:solidFill>
                  <a:schemeClr val="tx1"/>
                </a:solidFill>
              </a:rPr>
              <a:t>Birkhoff Theorem</a:t>
            </a:r>
            <a:r>
              <a:rPr lang="zh-CN" altLang="en-US" sz="2400">
                <a:solidFill>
                  <a:schemeClr val="tx1"/>
                </a:solidFill>
              </a:rPr>
              <a:t>：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chemeClr val="tx1"/>
                </a:solidFill>
              </a:rPr>
              <a:t>Vacuum metric of spherically symmetric G-field is static and Schwarzschild-metric (S-metric).</a:t>
            </a:r>
          </a:p>
        </p:txBody>
      </p:sp>
      <p:sp>
        <p:nvSpPr>
          <p:cNvPr id="28691" name="Text Box 19">
            <a:extLst>
              <a:ext uri="{FF2B5EF4-FFF2-40B4-BE49-F238E27FC236}">
                <a16:creationId xmlns:a16="http://schemas.microsoft.com/office/drawing/2014/main" id="{B305C4D2-BFF2-4D1A-8A93-91F4F58F3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4743450"/>
            <a:ext cx="4032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rgbClr val="FDFFF3"/>
                </a:solidFill>
              </a:rPr>
              <a:t>But two issues to be clarified: </a:t>
            </a: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28692" name="Text Box 20">
            <a:extLst>
              <a:ext uri="{FF2B5EF4-FFF2-40B4-BE49-F238E27FC236}">
                <a16:creationId xmlns:a16="http://schemas.microsoft.com/office/drawing/2014/main" id="{EBAD60E3-A00F-461D-841D-F5C786131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5270500"/>
            <a:ext cx="51689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rgbClr val="FDFFF3"/>
                </a:solidFill>
              </a:rPr>
              <a:t>(1) Clock references of different zones</a:t>
            </a:r>
            <a:endParaRPr lang="zh-CN" altLang="en-US" sz="2400">
              <a:solidFill>
                <a:srgbClr val="FDFFF3"/>
              </a:solidFill>
            </a:endParaRPr>
          </a:p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rgbClr val="FDFFF3"/>
                </a:solidFill>
              </a:rPr>
              <a:t>(2) Metric continuity cross boundaries</a:t>
            </a: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28693" name="Text Box 21">
            <a:extLst>
              <a:ext uri="{FF2B5EF4-FFF2-40B4-BE49-F238E27FC236}">
                <a16:creationId xmlns:a16="http://schemas.microsoft.com/office/drawing/2014/main" id="{29CA553D-F20B-47CF-BDF8-620A2B542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3748088"/>
            <a:ext cx="3492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r>
              <a:rPr lang="en-US" altLang="zh-CN" sz="2400">
                <a:ea typeface="宋体" panose="02010600030101010101" pitchFamily="2" charset="-122"/>
              </a:rPr>
              <a:t>1</a:t>
            </a:r>
            <a:endParaRPr lang="en-US" altLang="zh-CN" sz="2400"/>
          </a:p>
        </p:txBody>
      </p:sp>
      <p:sp>
        <p:nvSpPr>
          <p:cNvPr id="28694" name="Text Box 22">
            <a:extLst>
              <a:ext uri="{FF2B5EF4-FFF2-40B4-BE49-F238E27FC236}">
                <a16:creationId xmlns:a16="http://schemas.microsoft.com/office/drawing/2014/main" id="{D5ABE66A-C549-4DD6-8184-999C1171C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613" y="3910013"/>
            <a:ext cx="698500" cy="75723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rgbClr val="FF6600"/>
                </a:solidFill>
                <a:ea typeface="宋体" panose="02010600030101010101" pitchFamily="2" charset="-122"/>
              </a:rPr>
              <a:t>2</a:t>
            </a:r>
            <a:endParaRPr lang="en-US" altLang="zh-CN" sz="2400">
              <a:solidFill>
                <a:srgbClr val="FF6600"/>
              </a:solidFill>
            </a:endParaRPr>
          </a:p>
        </p:txBody>
      </p:sp>
      <p:sp>
        <p:nvSpPr>
          <p:cNvPr id="28695" name="Text Box 23">
            <a:extLst>
              <a:ext uri="{FF2B5EF4-FFF2-40B4-BE49-F238E27FC236}">
                <a16:creationId xmlns:a16="http://schemas.microsoft.com/office/drawing/2014/main" id="{978083E9-8D9C-426E-B592-852BDB034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63" y="3748088"/>
            <a:ext cx="700087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r>
              <a:rPr lang="en-US" altLang="zh-CN" sz="2400">
                <a:ea typeface="宋体" panose="02010600030101010101" pitchFamily="2" charset="-122"/>
              </a:rPr>
              <a:t>3</a:t>
            </a:r>
            <a:endParaRPr lang="en-US" altLang="zh-CN" sz="2400"/>
          </a:p>
        </p:txBody>
      </p:sp>
      <p:sp>
        <p:nvSpPr>
          <p:cNvPr id="28696" name="Text Box 24">
            <a:extLst>
              <a:ext uri="{FF2B5EF4-FFF2-40B4-BE49-F238E27FC236}">
                <a16:creationId xmlns:a16="http://schemas.microsoft.com/office/drawing/2014/main" id="{04BCA7DA-55D7-4984-AC2E-4BC991BA1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8200" y="3748088"/>
            <a:ext cx="184150" cy="4572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endParaRPr lang="zh-CN" altLang="en-US" sz="2400"/>
          </a:p>
        </p:txBody>
      </p:sp>
      <p:sp>
        <p:nvSpPr>
          <p:cNvPr id="28697" name="Text Box 25">
            <a:extLst>
              <a:ext uri="{FF2B5EF4-FFF2-40B4-BE49-F238E27FC236}">
                <a16:creationId xmlns:a16="http://schemas.microsoft.com/office/drawing/2014/main" id="{BFCCD4B8-8AFD-4401-BDB2-63E11FF07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3900488"/>
            <a:ext cx="70008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6600"/>
                </a:solidFill>
                <a:ea typeface="宋体" panose="02010600030101010101" pitchFamily="2" charset="-122"/>
              </a:rPr>
              <a:t>4</a:t>
            </a:r>
            <a:endParaRPr lang="en-US" altLang="zh-CN" sz="2400">
              <a:solidFill>
                <a:srgbClr val="FF6600"/>
              </a:solidFill>
            </a:endParaRPr>
          </a:p>
        </p:txBody>
      </p:sp>
      <p:sp>
        <p:nvSpPr>
          <p:cNvPr id="28698" name="Text Box 26">
            <a:extLst>
              <a:ext uri="{FF2B5EF4-FFF2-40B4-BE49-F238E27FC236}">
                <a16:creationId xmlns:a16="http://schemas.microsoft.com/office/drawing/2014/main" id="{E432B623-44BE-4D46-9F7C-32EAD5CDC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3875088"/>
            <a:ext cx="52228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r>
              <a:rPr lang="en-US" altLang="zh-CN" sz="2400" b="1">
                <a:solidFill>
                  <a:schemeClr val="tx1"/>
                </a:solidFill>
                <a:ea typeface="宋体" panose="02010600030101010101" pitchFamily="2" charset="-122"/>
              </a:rPr>
              <a:t>5</a:t>
            </a:r>
            <a:endParaRPr lang="en-US" altLang="zh-CN" sz="2400">
              <a:solidFill>
                <a:schemeClr val="tx1"/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0FF4783-5E21-4A35-9AB9-C5EBA44795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18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90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val 2">
            <a:extLst>
              <a:ext uri="{FF2B5EF4-FFF2-40B4-BE49-F238E27FC236}">
                <a16:creationId xmlns:a16="http://schemas.microsoft.com/office/drawing/2014/main" id="{24BAF841-68FF-4EE6-A7D5-FC38F30FB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638" y="2428875"/>
            <a:ext cx="3670300" cy="3536950"/>
          </a:xfrm>
          <a:prstGeom prst="ellipse">
            <a:avLst/>
          </a:prstGeom>
          <a:solidFill>
            <a:srgbClr val="0000FF">
              <a:alpha val="0"/>
            </a:srgbClr>
          </a:solidFill>
          <a:ln w="26035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29699" name="Oval 3">
            <a:extLst>
              <a:ext uri="{FF2B5EF4-FFF2-40B4-BE49-F238E27FC236}">
                <a16:creationId xmlns:a16="http://schemas.microsoft.com/office/drawing/2014/main" id="{8BCE1A9A-8486-4701-AA0A-E38E531A3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700" y="3089275"/>
            <a:ext cx="2147888" cy="2151063"/>
          </a:xfrm>
          <a:prstGeom prst="ellipse">
            <a:avLst/>
          </a:prstGeom>
          <a:noFill/>
          <a:ln w="1524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29700" name="Oval 4">
            <a:extLst>
              <a:ext uri="{FF2B5EF4-FFF2-40B4-BE49-F238E27FC236}">
                <a16:creationId xmlns:a16="http://schemas.microsoft.com/office/drawing/2014/main" id="{03E7AEF7-84AE-4523-BFEF-DFA5EEA22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200" y="3848100"/>
            <a:ext cx="698500" cy="6985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29701" name="Text Box 5">
            <a:extLst>
              <a:ext uri="{FF2B5EF4-FFF2-40B4-BE49-F238E27FC236}">
                <a16:creationId xmlns:a16="http://schemas.microsoft.com/office/drawing/2014/main" id="{59467415-A528-4626-B649-11A6834E3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700" y="38481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endParaRPr lang="zh-CN" altLang="en-US" sz="2400"/>
          </a:p>
        </p:txBody>
      </p:sp>
      <p:sp>
        <p:nvSpPr>
          <p:cNvPr id="29702" name="Text Box 6">
            <a:extLst>
              <a:ext uri="{FF2B5EF4-FFF2-40B4-BE49-F238E27FC236}">
                <a16:creationId xmlns:a16="http://schemas.microsoft.com/office/drawing/2014/main" id="{00774EB3-FB77-4DFA-AFB8-547FE7D1B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3848100"/>
            <a:ext cx="3492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r>
              <a:rPr lang="en-US" altLang="zh-CN" sz="2400">
                <a:ea typeface="宋体" panose="02010600030101010101" pitchFamily="2" charset="-122"/>
              </a:rPr>
              <a:t>1</a:t>
            </a:r>
            <a:endParaRPr lang="en-US" altLang="zh-CN" sz="2400"/>
          </a:p>
        </p:txBody>
      </p:sp>
      <p:sp>
        <p:nvSpPr>
          <p:cNvPr id="29703" name="Text Box 7">
            <a:extLst>
              <a:ext uri="{FF2B5EF4-FFF2-40B4-BE49-F238E27FC236}">
                <a16:creationId xmlns:a16="http://schemas.microsoft.com/office/drawing/2014/main" id="{2AF2598F-E174-4699-ACEC-1E01A7952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613" y="4010025"/>
            <a:ext cx="698500" cy="75723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rgbClr val="FF6600"/>
                </a:solidFill>
                <a:ea typeface="宋体" panose="02010600030101010101" pitchFamily="2" charset="-122"/>
              </a:rPr>
              <a:t>2</a:t>
            </a:r>
            <a:endParaRPr lang="en-US" altLang="zh-CN" sz="2400">
              <a:solidFill>
                <a:srgbClr val="FF6600"/>
              </a:solidFill>
            </a:endParaRPr>
          </a:p>
        </p:txBody>
      </p:sp>
      <p:sp>
        <p:nvSpPr>
          <p:cNvPr id="29704" name="Text Box 8">
            <a:extLst>
              <a:ext uri="{FF2B5EF4-FFF2-40B4-BE49-F238E27FC236}">
                <a16:creationId xmlns:a16="http://schemas.microsoft.com/office/drawing/2014/main" id="{935F51B1-E6AC-43AB-8D11-1417087E6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63" y="3848100"/>
            <a:ext cx="700087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r>
              <a:rPr lang="en-US" altLang="zh-CN" sz="2400">
                <a:ea typeface="宋体" panose="02010600030101010101" pitchFamily="2" charset="-122"/>
              </a:rPr>
              <a:t>3</a:t>
            </a:r>
            <a:endParaRPr lang="en-US" altLang="zh-CN" sz="2400"/>
          </a:p>
        </p:txBody>
      </p:sp>
      <p:sp>
        <p:nvSpPr>
          <p:cNvPr id="29705" name="Text Box 9">
            <a:extLst>
              <a:ext uri="{FF2B5EF4-FFF2-40B4-BE49-F238E27FC236}">
                <a16:creationId xmlns:a16="http://schemas.microsoft.com/office/drawing/2014/main" id="{9FECC03B-9E5D-450D-A424-CB6561FAC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8200" y="3848100"/>
            <a:ext cx="184150" cy="4572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endParaRPr lang="zh-CN" altLang="en-US" sz="2400"/>
          </a:p>
        </p:txBody>
      </p:sp>
      <p:sp>
        <p:nvSpPr>
          <p:cNvPr id="29706" name="Text Box 10">
            <a:extLst>
              <a:ext uri="{FF2B5EF4-FFF2-40B4-BE49-F238E27FC236}">
                <a16:creationId xmlns:a16="http://schemas.microsoft.com/office/drawing/2014/main" id="{D74DDA76-E6FD-4FB4-8B61-35617C860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4000500"/>
            <a:ext cx="70008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6600"/>
                </a:solidFill>
                <a:ea typeface="宋体" panose="02010600030101010101" pitchFamily="2" charset="-122"/>
              </a:rPr>
              <a:t>4</a:t>
            </a:r>
            <a:endParaRPr lang="en-US" altLang="zh-CN" sz="2400">
              <a:solidFill>
                <a:srgbClr val="FF6600"/>
              </a:solidFill>
            </a:endParaRPr>
          </a:p>
        </p:txBody>
      </p:sp>
      <p:sp>
        <p:nvSpPr>
          <p:cNvPr id="29707" name="Text Box 11">
            <a:extLst>
              <a:ext uri="{FF2B5EF4-FFF2-40B4-BE49-F238E27FC236}">
                <a16:creationId xmlns:a16="http://schemas.microsoft.com/office/drawing/2014/main" id="{6D85BFA5-1E89-4644-A9E9-75103433B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3975100"/>
            <a:ext cx="52228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r>
              <a:rPr lang="en-US" altLang="zh-CN" sz="2400" b="1">
                <a:solidFill>
                  <a:schemeClr val="tx1"/>
                </a:solidFill>
                <a:ea typeface="宋体" panose="02010600030101010101" pitchFamily="2" charset="-122"/>
              </a:rPr>
              <a:t>5</a:t>
            </a:r>
            <a:endParaRPr lang="en-US" altLang="zh-CN" sz="2400">
              <a:solidFill>
                <a:schemeClr val="tx1"/>
              </a:solidFill>
            </a:endParaRPr>
          </a:p>
        </p:txBody>
      </p:sp>
      <p:sp>
        <p:nvSpPr>
          <p:cNvPr id="29708" name="Text Box 12">
            <a:extLst>
              <a:ext uri="{FF2B5EF4-FFF2-40B4-BE49-F238E27FC236}">
                <a16:creationId xmlns:a16="http://schemas.microsoft.com/office/drawing/2014/main" id="{CDC19E40-4E89-4429-8D22-171C5CFB9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3933825"/>
            <a:ext cx="550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 i="1">
                <a:solidFill>
                  <a:schemeClr val="tx2"/>
                </a:solidFill>
              </a:rPr>
              <a:t>m</a:t>
            </a:r>
            <a:r>
              <a:rPr lang="en-US" altLang="zh-CN" sz="2400" baseline="-25000">
                <a:solidFill>
                  <a:schemeClr val="tx2"/>
                </a:solidFill>
              </a:rPr>
              <a:t>0</a:t>
            </a:r>
          </a:p>
        </p:txBody>
      </p:sp>
      <p:sp>
        <p:nvSpPr>
          <p:cNvPr id="29709" name="Text Box 13">
            <a:extLst>
              <a:ext uri="{FF2B5EF4-FFF2-40B4-BE49-F238E27FC236}">
                <a16:creationId xmlns:a16="http://schemas.microsoft.com/office/drawing/2014/main" id="{61383932-041E-4EA9-A2FA-8EE6B12BF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5013325"/>
            <a:ext cx="550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 i="1">
                <a:solidFill>
                  <a:schemeClr val="tx1"/>
                </a:solidFill>
              </a:rPr>
              <a:t>m</a:t>
            </a:r>
            <a:r>
              <a:rPr lang="en-US" altLang="zh-CN" sz="2400" baseline="-250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710" name="Text Box 14">
            <a:extLst>
              <a:ext uri="{FF2B5EF4-FFF2-40B4-BE49-F238E27FC236}">
                <a16:creationId xmlns:a16="http://schemas.microsoft.com/office/drawing/2014/main" id="{D7343502-A962-4003-BCCA-B1BC8FBEA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445125"/>
            <a:ext cx="550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 i="1">
                <a:solidFill>
                  <a:schemeClr val="tx1"/>
                </a:solidFill>
              </a:rPr>
              <a:t>m</a:t>
            </a:r>
            <a:r>
              <a:rPr lang="en-US" altLang="zh-CN" sz="2400" baseline="-250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9711" name="Rectangle 2">
            <a:extLst>
              <a:ext uri="{FF2B5EF4-FFF2-40B4-BE49-F238E27FC236}">
                <a16:creationId xmlns:a16="http://schemas.microsoft.com/office/drawing/2014/main" id="{DF673EF1-FB50-4612-AF96-E8862103E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4450" rIns="0" bIns="44450" anchor="ctr"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buClrTx/>
              <a:buSzTx/>
              <a:buFontTx/>
              <a:buNone/>
            </a:pPr>
            <a:r>
              <a:rPr lang="en-US" altLang="zh-CN" sz="3600">
                <a:solidFill>
                  <a:srgbClr val="FDFFF3"/>
                </a:solidFill>
              </a:rPr>
              <a:t>Clock reference problem</a:t>
            </a:r>
          </a:p>
        </p:txBody>
      </p:sp>
      <p:graphicFrame>
        <p:nvGraphicFramePr>
          <p:cNvPr id="939027" name="Object 19">
            <a:extLst>
              <a:ext uri="{FF2B5EF4-FFF2-40B4-BE49-F238E27FC236}">
                <a16:creationId xmlns:a16="http://schemas.microsoft.com/office/drawing/2014/main" id="{A4EE3785-327E-4E99-BFF6-1D278E59FB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650" y="981075"/>
          <a:ext cx="3384550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8" name="Equation" r:id="rId3" imgW="1193282" imgH="406224" progId="Equation.DSMT4">
                  <p:embed/>
                </p:oleObj>
              </mc:Choice>
              <mc:Fallback>
                <p:oleObj name="Equation" r:id="rId3" imgW="1193282" imgH="406224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981075"/>
                        <a:ext cx="3384550" cy="114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3" name="Text Box 17">
            <a:extLst>
              <a:ext uri="{FF2B5EF4-FFF2-40B4-BE49-F238E27FC236}">
                <a16:creationId xmlns:a16="http://schemas.microsoft.com/office/drawing/2014/main" id="{2BA363E0-5E00-4B59-A08E-19DFB007A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836613"/>
            <a:ext cx="46085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chemeClr val="tx1"/>
                </a:solidFill>
              </a:rPr>
              <a:t>External zone 5</a:t>
            </a:r>
            <a:r>
              <a:rPr lang="zh-CN" altLang="en-US" sz="2400">
                <a:solidFill>
                  <a:srgbClr val="FDFFF3"/>
                </a:solidFill>
              </a:rPr>
              <a:t>：</a:t>
            </a:r>
            <a:r>
              <a:rPr lang="en-US" altLang="zh-CN" sz="2400" i="1">
                <a:solidFill>
                  <a:srgbClr val="FDFFF3"/>
                </a:solidFill>
              </a:rPr>
              <a:t>r</a:t>
            </a:r>
            <a:r>
              <a:rPr lang="en-US" altLang="zh-CN" sz="2400">
                <a:solidFill>
                  <a:srgbClr val="FDFFF3"/>
                </a:solidFill>
                <a:sym typeface="Wingdings" panose="05000000000000000000" pitchFamily="2" charset="2"/>
              </a:rPr>
              <a:t></a:t>
            </a:r>
            <a:r>
              <a:rPr lang="en-US" altLang="zh-CN" sz="2400">
                <a:solidFill>
                  <a:srgbClr val="FDFFF3"/>
                </a:solidFill>
                <a:ea typeface="Arial Unicode MS" panose="020B0604020202020204" pitchFamily="34" charset="-122"/>
                <a:cs typeface="Arial Unicode MS" panose="020B0604020202020204" pitchFamily="34" charset="-122"/>
                <a:sym typeface="Wingdings" panose="05000000000000000000" pitchFamily="2" charset="2"/>
              </a:rPr>
              <a:t>∞</a:t>
            </a:r>
            <a:r>
              <a:rPr lang="en-US" altLang="zh-CN" sz="2400">
                <a:solidFill>
                  <a:srgbClr val="FDFFF3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Wingdings" panose="05000000000000000000" pitchFamily="2" charset="2"/>
              </a:rPr>
              <a:t></a:t>
            </a:r>
            <a:r>
              <a:rPr lang="en-US" altLang="zh-CN" sz="2400">
                <a:solidFill>
                  <a:srgbClr val="FDFFF3"/>
                </a:solidFill>
                <a:ea typeface="方正舒体" panose="02010601030101010101" pitchFamily="2" charset="-122"/>
                <a:sym typeface="Wingdings" panose="05000000000000000000" pitchFamily="2" charset="2"/>
              </a:rPr>
              <a:t>flat, take </a:t>
            </a:r>
            <a:r>
              <a:rPr lang="en-US" altLang="zh-CN" sz="2400" i="1">
                <a:solidFill>
                  <a:srgbClr val="FDFFF3"/>
                </a:solidFill>
              </a:rPr>
              <a:t>f</a:t>
            </a:r>
            <a:r>
              <a:rPr lang="en-US" altLang="zh-CN" sz="2400" baseline="-25000">
                <a:solidFill>
                  <a:srgbClr val="FDFFF3"/>
                </a:solidFill>
              </a:rPr>
              <a:t>5</a:t>
            </a:r>
            <a:r>
              <a:rPr lang="en-US" altLang="zh-CN" sz="2400">
                <a:solidFill>
                  <a:srgbClr val="FDFFF3"/>
                </a:solidFill>
              </a:rPr>
              <a:t>=1</a:t>
            </a:r>
            <a:r>
              <a:rPr lang="en-US" altLang="zh-CN" sz="2400">
                <a:solidFill>
                  <a:srgbClr val="FDFFF3"/>
                </a:solidFill>
                <a:sym typeface="Wingdings" panose="05000000000000000000" pitchFamily="2" charset="2"/>
              </a:rPr>
              <a:t></a:t>
            </a:r>
            <a:r>
              <a:rPr lang="en-US" altLang="zh-CN" sz="2400" i="1">
                <a:solidFill>
                  <a:srgbClr val="FDFFF3"/>
                </a:solidFill>
                <a:sym typeface="Wingdings" panose="05000000000000000000" pitchFamily="2" charset="2"/>
              </a:rPr>
              <a:t>t</a:t>
            </a:r>
            <a:r>
              <a:rPr lang="en-US" altLang="zh-CN" sz="2400">
                <a:solidFill>
                  <a:srgbClr val="FDFFF3"/>
                </a:solidFill>
                <a:sym typeface="Wingdings" panose="05000000000000000000" pitchFamily="2" charset="2"/>
              </a:rPr>
              <a:t> (</a:t>
            </a:r>
            <a:r>
              <a:rPr lang="en-US" altLang="zh-CN" sz="2400" i="1">
                <a:solidFill>
                  <a:srgbClr val="FDFFF3"/>
                </a:solidFill>
              </a:rPr>
              <a:t>r</a:t>
            </a:r>
            <a:r>
              <a:rPr lang="en-US" altLang="zh-CN" sz="2400">
                <a:solidFill>
                  <a:srgbClr val="FDFFF3"/>
                </a:solidFill>
                <a:sym typeface="Wingdings" panose="05000000000000000000" pitchFamily="2" charset="2"/>
              </a:rPr>
              <a:t></a:t>
            </a:r>
            <a:r>
              <a:rPr lang="en-US" altLang="zh-CN" sz="2400">
                <a:solidFill>
                  <a:srgbClr val="FDFFF3"/>
                </a:solidFill>
                <a:ea typeface="Arial Unicode MS" panose="020B0604020202020204" pitchFamily="34" charset="-122"/>
                <a:cs typeface="Arial Unicode MS" panose="020B0604020202020204" pitchFamily="34" charset="-122"/>
                <a:sym typeface="Wingdings" panose="05000000000000000000" pitchFamily="2" charset="2"/>
              </a:rPr>
              <a:t>∞) </a:t>
            </a:r>
            <a:r>
              <a:rPr lang="en-US" altLang="zh-CN" sz="2400">
                <a:solidFill>
                  <a:srgbClr val="FDFFF3"/>
                </a:solidFill>
                <a:sym typeface="Wingdings" panose="05000000000000000000" pitchFamily="2" charset="2"/>
              </a:rPr>
              <a:t>is the clock of the observer at </a:t>
            </a:r>
            <a:r>
              <a:rPr lang="en-US" altLang="zh-CN" sz="2400">
                <a:solidFill>
                  <a:srgbClr val="FDFFF3"/>
                </a:solidFill>
                <a:latin typeface="方正舒体" panose="02010601030101010101" pitchFamily="2" charset="-122"/>
                <a:sym typeface="Wingdings" panose="05000000000000000000" pitchFamily="2" charset="2"/>
              </a:rPr>
              <a:t>∞</a:t>
            </a:r>
            <a:r>
              <a:rPr lang="en-US" altLang="zh-CN" sz="2400">
                <a:solidFill>
                  <a:srgbClr val="FDFFF3"/>
                </a:solidFill>
                <a:ea typeface="Arial Unicode MS" panose="020B0604020202020204" pitchFamily="34" charset="-122"/>
                <a:cs typeface="Arial Unicode MS" panose="020B0604020202020204" pitchFamily="34" charset="-122"/>
                <a:sym typeface="Wingdings" panose="05000000000000000000" pitchFamily="2" charset="2"/>
              </a:rPr>
              <a:t>: this is the physical meaning of S-metric and the fundamental reason an outside observer must use </a:t>
            </a:r>
            <a:r>
              <a:rPr lang="en-US" altLang="zh-CN" sz="2400">
                <a:solidFill>
                  <a:srgbClr val="FDFFF3"/>
                </a:solidFill>
                <a:sym typeface="Wingdings" panose="05000000000000000000" pitchFamily="2" charset="2"/>
              </a:rPr>
              <a:t>S-metric.</a:t>
            </a: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29714" name="Text Box 18">
            <a:extLst>
              <a:ext uri="{FF2B5EF4-FFF2-40B4-BE49-F238E27FC236}">
                <a16:creationId xmlns:a16="http://schemas.microsoft.com/office/drawing/2014/main" id="{72300EFE-AE77-4D55-A700-EF565DB8E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75" y="3284538"/>
            <a:ext cx="424973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chemeClr val="tx1"/>
                </a:solidFill>
              </a:rPr>
              <a:t>Interior zones 1 &amp; 3</a:t>
            </a:r>
            <a:r>
              <a:rPr lang="en-US" altLang="zh-CN" sz="2400">
                <a:solidFill>
                  <a:srgbClr val="FDFFF3"/>
                </a:solidFill>
              </a:rPr>
              <a:t>, taking                         </a:t>
            </a:r>
          </a:p>
          <a:p>
            <a:pPr eaLnBrk="1" hangingPunct="1">
              <a:buClrTx/>
              <a:buSzTx/>
              <a:buFontTx/>
              <a:buNone/>
            </a:pPr>
            <a:endParaRPr lang="en-US" altLang="zh-CN" sz="2400">
              <a:solidFill>
                <a:srgbClr val="FDFFF3"/>
              </a:solidFill>
            </a:endParaRPr>
          </a:p>
          <a:p>
            <a:pPr eaLnBrk="1" hangingPunct="1">
              <a:buClrTx/>
              <a:buSzTx/>
              <a:buFontTx/>
              <a:buNone/>
            </a:pPr>
            <a:endParaRPr lang="en-US" altLang="zh-CN" sz="2400">
              <a:solidFill>
                <a:srgbClr val="FDFFF3"/>
              </a:solidFill>
            </a:endParaRPr>
          </a:p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rgbClr val="FDFFF3"/>
                </a:solidFill>
                <a:sym typeface="Wingdings" panose="05000000000000000000" pitchFamily="2" charset="2"/>
              </a:rPr>
              <a:t></a:t>
            </a:r>
            <a:r>
              <a:rPr lang="en-US" altLang="zh-CN" sz="2400">
                <a:solidFill>
                  <a:srgbClr val="FDFFF3"/>
                </a:solidFill>
              </a:rPr>
              <a:t> </a:t>
            </a:r>
            <a:r>
              <a:rPr lang="en-US" altLang="zh-CN" sz="2400" i="1">
                <a:solidFill>
                  <a:srgbClr val="FDFFF3"/>
                </a:solidFill>
              </a:rPr>
              <a:t>f</a:t>
            </a:r>
            <a:r>
              <a:rPr lang="en-US" altLang="zh-CN" sz="2400" baseline="-25000">
                <a:solidFill>
                  <a:srgbClr val="FDFFF3"/>
                </a:solidFill>
              </a:rPr>
              <a:t>1,3</a:t>
            </a:r>
            <a:r>
              <a:rPr lang="en-US" altLang="zh-CN" sz="2400">
                <a:solidFill>
                  <a:srgbClr val="FDFFF3"/>
                </a:solidFill>
              </a:rPr>
              <a:t>=1 </a:t>
            </a:r>
            <a:r>
              <a:rPr lang="en-US" altLang="zh-CN" sz="2400">
                <a:solidFill>
                  <a:srgbClr val="FDFFF3"/>
                </a:solidFill>
                <a:sym typeface="Wingdings" panose="05000000000000000000" pitchFamily="2" charset="2"/>
              </a:rPr>
              <a:t> </a:t>
            </a:r>
            <a:r>
              <a:rPr lang="en-US" altLang="zh-CN" sz="2400">
                <a:solidFill>
                  <a:srgbClr val="FDFFF3"/>
                </a:solidFill>
              </a:rPr>
              <a:t>the interior clock must be different from the external clock: </a:t>
            </a:r>
            <a:r>
              <a:rPr lang="en-US" altLang="zh-CN" sz="2400">
                <a:solidFill>
                  <a:schemeClr val="tx1"/>
                </a:solidFill>
              </a:rPr>
              <a:t>finite interior time may be infinite outside</a:t>
            </a:r>
            <a:r>
              <a:rPr lang="en-US" altLang="zh-CN" sz="2400">
                <a:solidFill>
                  <a:srgbClr val="FDFFF3"/>
                </a:solidFill>
              </a:rPr>
              <a:t>!</a:t>
            </a:r>
            <a:endParaRPr lang="zh-CN" altLang="en-US" sz="2400">
              <a:solidFill>
                <a:srgbClr val="FDFFF3"/>
              </a:solidFill>
            </a:endParaRPr>
          </a:p>
        </p:txBody>
      </p:sp>
      <p:graphicFrame>
        <p:nvGraphicFramePr>
          <p:cNvPr id="2" name="Object 19">
            <a:extLst>
              <a:ext uri="{FF2B5EF4-FFF2-40B4-BE49-F238E27FC236}">
                <a16:creationId xmlns:a16="http://schemas.microsoft.com/office/drawing/2014/main" id="{5CE09E3C-10C5-46B7-91EA-EAE4C97504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7400" y="3789363"/>
          <a:ext cx="1466850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9" name="Equation" r:id="rId5" imgW="749300" imgH="330200" progId="Equation.DSMT4">
                  <p:embed/>
                </p:oleObj>
              </mc:Choice>
              <mc:Fallback>
                <p:oleObj name="Equation" r:id="rId5" imgW="749300" imgH="3302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789363"/>
                        <a:ext cx="1466850" cy="64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04C2586-7AD5-4A4D-8370-C69A422E4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19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E2A1CC1-BE36-4B3F-B5C4-C02A8A1A5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442" y="1943100"/>
            <a:ext cx="5181600" cy="29718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CB78AD0-EF74-4AE9-B15B-4472AAF083CA}"/>
              </a:ext>
            </a:extLst>
          </p:cNvPr>
          <p:cNvSpPr txBox="1"/>
          <p:nvPr/>
        </p:nvSpPr>
        <p:spPr>
          <a:xfrm>
            <a:off x="5623884" y="2844225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+mj-lt"/>
                <a:ea typeface="汉仪曹隶繁" panose="02010600000101010101" pitchFamily="2" charset="-122"/>
                <a:cs typeface="Arial" panose="020B0604020202020204" pitchFamily="34" charset="0"/>
              </a:rPr>
              <a:t>？？？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DADE33B-3A39-4477-81B2-A38A5A196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872" y="3887755"/>
            <a:ext cx="238125" cy="1714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7AE11DC-7E6D-46AA-BDC5-D77D83E27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873" y="4022254"/>
            <a:ext cx="238125" cy="1714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5AFDE76-5CCC-42BF-A3FB-30474F6F1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077" y="4165505"/>
            <a:ext cx="238125" cy="1714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5ED2103-5734-4C0E-BC74-92CC002F9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4" y="3887065"/>
            <a:ext cx="238125" cy="17145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57B7348-8C54-423E-A3D6-FB01DAEB1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300" y="3764734"/>
            <a:ext cx="238125" cy="1714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E92E29-C2AB-48FF-88FF-EED3085DA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179" y="3725903"/>
            <a:ext cx="238125" cy="1714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7F94111-DAB8-4760-BEF9-459ABBBCE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566" y="3751532"/>
            <a:ext cx="238125" cy="17145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CD924A9-EF31-4A66-8665-580C503570A7}"/>
              </a:ext>
            </a:extLst>
          </p:cNvPr>
          <p:cNvGrpSpPr/>
          <p:nvPr/>
        </p:nvGrpSpPr>
        <p:grpSpPr>
          <a:xfrm>
            <a:off x="0" y="-27384"/>
            <a:ext cx="9144000" cy="6858000"/>
            <a:chOff x="0" y="188640"/>
            <a:chExt cx="9144000" cy="6858000"/>
          </a:xfrm>
        </p:grpSpPr>
        <p:pic>
          <p:nvPicPr>
            <p:cNvPr id="51201" name="Picture 1" descr="C://Users/thinkpad/AppData/Local/YNote/data/zhangsn@ihep.ac.cn/feadb2e24dc441aa93eb15ecc30642b4/b9855ebdcc6b8287be6475850702f06.jpg">
              <a:extLst>
                <a:ext uri="{FF2B5EF4-FFF2-40B4-BE49-F238E27FC236}">
                  <a16:creationId xmlns:a16="http://schemas.microsoft.com/office/drawing/2014/main" id="{3E23D3EC-AED4-407D-996D-9554426E8A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864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E5C67EF3-D106-4A13-B49E-75FDDCBCE18F}"/>
                </a:ext>
              </a:extLst>
            </p:cNvPr>
            <p:cNvSpPr txBox="1"/>
            <p:nvPr/>
          </p:nvSpPr>
          <p:spPr>
            <a:xfrm>
              <a:off x="1907704" y="5169289"/>
              <a:ext cx="61300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/>
                <a:t>Dear Professor, we all know this!</a:t>
              </a:r>
              <a:endParaRPr lang="zh-CN" altLang="en-US" sz="3200" dirty="0"/>
            </a:p>
          </p:txBody>
        </p:sp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FFABEBE-44AD-43DC-A46E-997318C4C7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2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69"/>
    </mc:Choice>
    <mc:Fallback xmlns="">
      <p:transition spd="slow" advTm="50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val 2">
            <a:extLst>
              <a:ext uri="{FF2B5EF4-FFF2-40B4-BE49-F238E27FC236}">
                <a16:creationId xmlns:a16="http://schemas.microsoft.com/office/drawing/2014/main" id="{8F45D1EF-5096-4582-8248-0BDB58C50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638" y="2428875"/>
            <a:ext cx="3670300" cy="3536950"/>
          </a:xfrm>
          <a:prstGeom prst="ellipse">
            <a:avLst/>
          </a:prstGeom>
          <a:solidFill>
            <a:srgbClr val="0000FF">
              <a:alpha val="0"/>
            </a:srgbClr>
          </a:solidFill>
          <a:ln w="26035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30723" name="Oval 3">
            <a:extLst>
              <a:ext uri="{FF2B5EF4-FFF2-40B4-BE49-F238E27FC236}">
                <a16:creationId xmlns:a16="http://schemas.microsoft.com/office/drawing/2014/main" id="{F0F720A0-A881-41AF-A530-692C69235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700" y="3089275"/>
            <a:ext cx="2147888" cy="2151063"/>
          </a:xfrm>
          <a:prstGeom prst="ellipse">
            <a:avLst/>
          </a:prstGeom>
          <a:noFill/>
          <a:ln w="1524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30724" name="Oval 4">
            <a:extLst>
              <a:ext uri="{FF2B5EF4-FFF2-40B4-BE49-F238E27FC236}">
                <a16:creationId xmlns:a16="http://schemas.microsoft.com/office/drawing/2014/main" id="{897849CF-474B-4946-9D57-198D7568A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200" y="3848100"/>
            <a:ext cx="698500" cy="6985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E20DCFE1-9153-4F0F-9ABA-0F9E0D6C5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700" y="38481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endParaRPr lang="zh-CN" altLang="en-US" sz="2400"/>
          </a:p>
        </p:txBody>
      </p:sp>
      <p:sp>
        <p:nvSpPr>
          <p:cNvPr id="30726" name="Text Box 6">
            <a:extLst>
              <a:ext uri="{FF2B5EF4-FFF2-40B4-BE49-F238E27FC236}">
                <a16:creationId xmlns:a16="http://schemas.microsoft.com/office/drawing/2014/main" id="{4F824A15-9AF8-4E3C-9FA3-2F6E21FC3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3848100"/>
            <a:ext cx="3492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r>
              <a:rPr lang="en-US" altLang="zh-CN" sz="2400">
                <a:ea typeface="宋体" panose="02010600030101010101" pitchFamily="2" charset="-122"/>
              </a:rPr>
              <a:t>1</a:t>
            </a:r>
            <a:endParaRPr lang="en-US" altLang="zh-CN" sz="2400"/>
          </a:p>
        </p:txBody>
      </p:sp>
      <p:sp>
        <p:nvSpPr>
          <p:cNvPr id="30727" name="Text Box 7">
            <a:extLst>
              <a:ext uri="{FF2B5EF4-FFF2-40B4-BE49-F238E27FC236}">
                <a16:creationId xmlns:a16="http://schemas.microsoft.com/office/drawing/2014/main" id="{5E7084C0-8E29-498C-95D6-9440BFF85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613" y="4010025"/>
            <a:ext cx="698500" cy="75723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rgbClr val="FF6600"/>
                </a:solidFill>
                <a:ea typeface="宋体" panose="02010600030101010101" pitchFamily="2" charset="-122"/>
              </a:rPr>
              <a:t>2</a:t>
            </a:r>
            <a:endParaRPr lang="en-US" altLang="zh-CN" sz="2400">
              <a:solidFill>
                <a:srgbClr val="FF6600"/>
              </a:solidFill>
            </a:endParaRPr>
          </a:p>
        </p:txBody>
      </p:sp>
      <p:sp>
        <p:nvSpPr>
          <p:cNvPr id="30728" name="Text Box 8">
            <a:extLst>
              <a:ext uri="{FF2B5EF4-FFF2-40B4-BE49-F238E27FC236}">
                <a16:creationId xmlns:a16="http://schemas.microsoft.com/office/drawing/2014/main" id="{4575C52A-A8A3-436F-B4DE-054A5D10E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63" y="3848100"/>
            <a:ext cx="700087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r>
              <a:rPr lang="en-US" altLang="zh-CN" sz="2400">
                <a:ea typeface="宋体" panose="02010600030101010101" pitchFamily="2" charset="-122"/>
              </a:rPr>
              <a:t>3</a:t>
            </a:r>
            <a:endParaRPr lang="en-US" altLang="zh-CN" sz="2400"/>
          </a:p>
        </p:txBody>
      </p:sp>
      <p:sp>
        <p:nvSpPr>
          <p:cNvPr id="30729" name="Text Box 9">
            <a:extLst>
              <a:ext uri="{FF2B5EF4-FFF2-40B4-BE49-F238E27FC236}">
                <a16:creationId xmlns:a16="http://schemas.microsoft.com/office/drawing/2014/main" id="{743D5D68-8513-43C1-8012-73E17F873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8200" y="3848100"/>
            <a:ext cx="184150" cy="4572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endParaRPr lang="zh-CN" altLang="en-US" sz="2400"/>
          </a:p>
        </p:txBody>
      </p:sp>
      <p:sp>
        <p:nvSpPr>
          <p:cNvPr id="30730" name="Text Box 10">
            <a:extLst>
              <a:ext uri="{FF2B5EF4-FFF2-40B4-BE49-F238E27FC236}">
                <a16:creationId xmlns:a16="http://schemas.microsoft.com/office/drawing/2014/main" id="{91871B4A-2A84-4DA6-8E3C-53E076455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4000500"/>
            <a:ext cx="70008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6600"/>
                </a:solidFill>
                <a:ea typeface="宋体" panose="02010600030101010101" pitchFamily="2" charset="-122"/>
              </a:rPr>
              <a:t>4</a:t>
            </a:r>
            <a:endParaRPr lang="en-US" altLang="zh-CN" sz="2400">
              <a:solidFill>
                <a:srgbClr val="FF6600"/>
              </a:solidFill>
            </a:endParaRPr>
          </a:p>
        </p:txBody>
      </p:sp>
      <p:sp>
        <p:nvSpPr>
          <p:cNvPr id="30731" name="Text Box 11">
            <a:extLst>
              <a:ext uri="{FF2B5EF4-FFF2-40B4-BE49-F238E27FC236}">
                <a16:creationId xmlns:a16="http://schemas.microsoft.com/office/drawing/2014/main" id="{AA92427F-F812-400A-AA84-471BD0DE0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3975100"/>
            <a:ext cx="52228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r>
              <a:rPr lang="en-US" altLang="zh-CN" sz="2400" b="1">
                <a:solidFill>
                  <a:schemeClr val="tx1"/>
                </a:solidFill>
                <a:ea typeface="宋体" panose="02010600030101010101" pitchFamily="2" charset="-122"/>
              </a:rPr>
              <a:t>5</a:t>
            </a:r>
            <a:endParaRPr lang="en-US" altLang="zh-CN" sz="2400">
              <a:solidFill>
                <a:schemeClr val="tx1"/>
              </a:solidFill>
            </a:endParaRPr>
          </a:p>
        </p:txBody>
      </p:sp>
      <p:sp>
        <p:nvSpPr>
          <p:cNvPr id="30732" name="Text Box 12">
            <a:extLst>
              <a:ext uri="{FF2B5EF4-FFF2-40B4-BE49-F238E27FC236}">
                <a16:creationId xmlns:a16="http://schemas.microsoft.com/office/drawing/2014/main" id="{5BE6FF47-EA06-4672-A75B-42D3AFE1F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3933825"/>
            <a:ext cx="550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 i="1">
                <a:solidFill>
                  <a:schemeClr val="tx2"/>
                </a:solidFill>
              </a:rPr>
              <a:t>m</a:t>
            </a:r>
            <a:r>
              <a:rPr lang="en-US" altLang="zh-CN" sz="2400" baseline="-25000">
                <a:solidFill>
                  <a:schemeClr val="tx2"/>
                </a:solidFill>
              </a:rPr>
              <a:t>0</a:t>
            </a:r>
          </a:p>
        </p:txBody>
      </p:sp>
      <p:sp>
        <p:nvSpPr>
          <p:cNvPr id="30733" name="Text Box 13">
            <a:extLst>
              <a:ext uri="{FF2B5EF4-FFF2-40B4-BE49-F238E27FC236}">
                <a16:creationId xmlns:a16="http://schemas.microsoft.com/office/drawing/2014/main" id="{2D8A0F59-9B2F-42B8-823F-C795D6F59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4724400"/>
            <a:ext cx="550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 i="1">
                <a:solidFill>
                  <a:schemeClr val="tx1"/>
                </a:solidFill>
              </a:rPr>
              <a:t>m</a:t>
            </a:r>
            <a:r>
              <a:rPr lang="en-US" altLang="zh-CN" sz="2400" baseline="-250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0734" name="Text Box 14">
            <a:extLst>
              <a:ext uri="{FF2B5EF4-FFF2-40B4-BE49-F238E27FC236}">
                <a16:creationId xmlns:a16="http://schemas.microsoft.com/office/drawing/2014/main" id="{DCB4F887-7500-4548-8EEF-47D8DAF9D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300663"/>
            <a:ext cx="550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 i="1">
                <a:solidFill>
                  <a:schemeClr val="tx1"/>
                </a:solidFill>
              </a:rPr>
              <a:t>m</a:t>
            </a:r>
            <a:r>
              <a:rPr lang="en-US" altLang="zh-CN" sz="2400" baseline="-250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0735" name="Rectangle 2">
            <a:extLst>
              <a:ext uri="{FF2B5EF4-FFF2-40B4-BE49-F238E27FC236}">
                <a16:creationId xmlns:a16="http://schemas.microsoft.com/office/drawing/2014/main" id="{8E9D7CC6-CAAB-4C7D-B396-CF8AFA2FA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4450" rIns="0" bIns="44450" anchor="ctr"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buClrTx/>
              <a:buSzTx/>
              <a:buFontTx/>
              <a:buNone/>
            </a:pPr>
            <a:r>
              <a:rPr lang="en-US" altLang="zh-CN" sz="3600">
                <a:solidFill>
                  <a:srgbClr val="FDFFF3"/>
                </a:solidFill>
              </a:rPr>
              <a:t>Metric continuity problem</a:t>
            </a:r>
          </a:p>
        </p:txBody>
      </p:sp>
      <p:graphicFrame>
        <p:nvGraphicFramePr>
          <p:cNvPr id="939027" name="Object 19">
            <a:extLst>
              <a:ext uri="{FF2B5EF4-FFF2-40B4-BE49-F238E27FC236}">
                <a16:creationId xmlns:a16="http://schemas.microsoft.com/office/drawing/2014/main" id="{E0A539F1-B230-4150-90F0-0D92CBC390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8313" y="981075"/>
          <a:ext cx="3384550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1" name="Equation" r:id="rId3" imgW="1193282" imgH="406224" progId="Equation.DSMT4">
                  <p:embed/>
                </p:oleObj>
              </mc:Choice>
              <mc:Fallback>
                <p:oleObj name="Equation" r:id="rId3" imgW="1193282" imgH="406224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981075"/>
                        <a:ext cx="3384550" cy="114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37" name="Text Box 17">
            <a:extLst>
              <a:ext uri="{FF2B5EF4-FFF2-40B4-BE49-F238E27FC236}">
                <a16:creationId xmlns:a16="http://schemas.microsoft.com/office/drawing/2014/main" id="{67272370-4280-4673-BB12-23EE4FD50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836613"/>
            <a:ext cx="45370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 i="1">
                <a:solidFill>
                  <a:schemeClr val="tx1"/>
                </a:solidFill>
              </a:rPr>
              <a:t>f</a:t>
            </a:r>
            <a:r>
              <a:rPr lang="en-US" altLang="zh-CN" sz="2400" baseline="-25000">
                <a:solidFill>
                  <a:schemeClr val="tx1"/>
                </a:solidFill>
              </a:rPr>
              <a:t>5</a:t>
            </a:r>
            <a:r>
              <a:rPr lang="en-US" altLang="zh-CN" sz="2400">
                <a:solidFill>
                  <a:schemeClr val="tx1"/>
                </a:solidFill>
              </a:rPr>
              <a:t>=1 is fine</a:t>
            </a:r>
            <a:r>
              <a:rPr lang="en-US" altLang="zh-CN" sz="2400">
                <a:solidFill>
                  <a:srgbClr val="FDFFF3"/>
                </a:solidFill>
              </a:rPr>
              <a:t>. But zones 2 &amp; 4 are not vacuum </a:t>
            </a:r>
            <a:r>
              <a:rPr lang="en-US" altLang="zh-CN" sz="2400">
                <a:solidFill>
                  <a:srgbClr val="FDFFF3"/>
                </a:solidFill>
                <a:sym typeface="Wingdings" panose="05000000000000000000" pitchFamily="2" charset="2"/>
              </a:rPr>
              <a:t> </a:t>
            </a:r>
            <a:r>
              <a:rPr lang="en-US" altLang="zh-CN" sz="2400" i="1">
                <a:solidFill>
                  <a:schemeClr val="tx1"/>
                </a:solidFill>
              </a:rPr>
              <a:t>f</a:t>
            </a:r>
            <a:r>
              <a:rPr lang="en-US" altLang="zh-CN" sz="2400" baseline="-25000">
                <a:solidFill>
                  <a:schemeClr val="tx1"/>
                </a:solidFill>
              </a:rPr>
              <a:t>2,4</a:t>
            </a:r>
            <a:r>
              <a:rPr lang="en-US" altLang="zh-CN" sz="2400">
                <a:solidFill>
                  <a:schemeClr val="tx1"/>
                </a:solidFill>
              </a:rPr>
              <a:t>=&lt;1 (OS39)</a:t>
            </a:r>
            <a:r>
              <a:rPr lang="en-US" altLang="zh-CN" sz="2400">
                <a:solidFill>
                  <a:srgbClr val="FDFFF3"/>
                </a:solidFill>
              </a:rPr>
              <a:t>, so not S-metric: </a:t>
            </a:r>
            <a:r>
              <a:rPr lang="en-US" altLang="zh-CN" sz="2400">
                <a:solidFill>
                  <a:schemeClr val="tx1"/>
                </a:solidFill>
                <a:sym typeface="Wingdings" panose="05000000000000000000" pitchFamily="2" charset="2"/>
              </a:rPr>
              <a:t>forcing </a:t>
            </a:r>
            <a:r>
              <a:rPr lang="en-US" altLang="zh-CN" sz="2400" i="1">
                <a:solidFill>
                  <a:schemeClr val="tx1"/>
                </a:solidFill>
              </a:rPr>
              <a:t>f</a:t>
            </a:r>
            <a:r>
              <a:rPr lang="en-US" altLang="zh-CN" sz="2400" baseline="-25000">
                <a:solidFill>
                  <a:schemeClr val="tx1"/>
                </a:solidFill>
              </a:rPr>
              <a:t>1,3</a:t>
            </a:r>
            <a:r>
              <a:rPr lang="en-US" altLang="zh-CN" sz="2400">
                <a:solidFill>
                  <a:schemeClr val="tx1"/>
                </a:solidFill>
              </a:rPr>
              <a:t>=1</a:t>
            </a:r>
            <a:r>
              <a:rPr lang="en-US" altLang="zh-CN" sz="2400">
                <a:solidFill>
                  <a:schemeClr val="tx1"/>
                </a:solidFill>
                <a:sym typeface="Wingdings" panose="05000000000000000000" pitchFamily="2" charset="2"/>
              </a:rPr>
              <a:t> discontinuous metric across boundaries.</a:t>
            </a:r>
            <a:endParaRPr lang="zh-CN" altLang="en-US" sz="24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30738" name="Text Box 18">
            <a:extLst>
              <a:ext uri="{FF2B5EF4-FFF2-40B4-BE49-F238E27FC236}">
                <a16:creationId xmlns:a16="http://schemas.microsoft.com/office/drawing/2014/main" id="{4DEEC606-9060-4106-B78E-D84E28B1A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852738"/>
            <a:ext cx="41767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chemeClr val="tx1"/>
                </a:solidFill>
              </a:rPr>
              <a:t>Birkhoff Theo. extended to interior zones results in: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chemeClr val="tx1"/>
                </a:solidFill>
              </a:rPr>
              <a:t>(1) Inconsistent clock ref.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chemeClr val="tx1"/>
                </a:solidFill>
              </a:rPr>
              <a:t>(2) Discontinuous metric</a:t>
            </a: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30739" name="Text Box 19">
            <a:extLst>
              <a:ext uri="{FF2B5EF4-FFF2-40B4-BE49-F238E27FC236}">
                <a16:creationId xmlns:a16="http://schemas.microsoft.com/office/drawing/2014/main" id="{5F3BD609-EC3A-438B-9C2D-8888B8860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4437063"/>
            <a:ext cx="45370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rgbClr val="FDFFF3"/>
                </a:solidFill>
              </a:rPr>
              <a:t>Conclusion: </a:t>
            </a:r>
            <a:r>
              <a:rPr lang="en-US" altLang="zh-CN" sz="2400">
                <a:solidFill>
                  <a:schemeClr val="tx1"/>
                </a:solidFill>
              </a:rPr>
              <a:t>Birkhoff Theorem (BT) can only be applied to the exterior zone in spherically symmetric G-field.</a:t>
            </a: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F9ADDD6-ADE6-4626-BB55-0EB879FC2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20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标题 1">
            <a:extLst>
              <a:ext uri="{FF2B5EF4-FFF2-40B4-BE49-F238E27FC236}">
                <a16:creationId xmlns:a16="http://schemas.microsoft.com/office/drawing/2014/main" id="{0004D681-B472-4F1C-9E7D-EE30EDB82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But most books are misleading on</a:t>
            </a:r>
            <a:r>
              <a:rPr lang="zh-CN" altLang="en-US"/>
              <a:t> </a:t>
            </a:r>
            <a:r>
              <a:rPr lang="en-US" altLang="zh-CN"/>
              <a:t>BT.</a:t>
            </a:r>
            <a:endParaRPr lang="zh-CN" altLang="en-US"/>
          </a:p>
        </p:txBody>
      </p:sp>
      <p:pic>
        <p:nvPicPr>
          <p:cNvPr id="32771" name="Picture 2" descr="C:\Users\thinkpad\AppData\Local\YNote\data\zhangsn@ihep.ac.cn\22cef82f05974f5f8ebe8782487de354\clipboard.png">
            <a:extLst>
              <a:ext uri="{FF2B5EF4-FFF2-40B4-BE49-F238E27FC236}">
                <a16:creationId xmlns:a16="http://schemas.microsoft.com/office/drawing/2014/main" id="{5C98C48B-C7B2-42A0-BFD0-3B0070470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8002587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1E8B361-BF45-4645-9AF0-580DA28C3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21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标题 1">
            <a:extLst>
              <a:ext uri="{FF2B5EF4-FFF2-40B4-BE49-F238E27FC236}">
                <a16:creationId xmlns:a16="http://schemas.microsoft.com/office/drawing/2014/main" id="{500129FA-A548-4DB6-AF38-42BAD45FC0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5538"/>
          </a:xfrm>
        </p:spPr>
        <p:txBody>
          <a:bodyPr/>
          <a:lstStyle/>
          <a:p>
            <a:r>
              <a:rPr lang="en-US" altLang="zh-CN"/>
              <a:t>Common statement: outside matter </a:t>
            </a:r>
            <a:br>
              <a:rPr lang="en-US" altLang="zh-CN"/>
            </a:br>
            <a:r>
              <a:rPr lang="en-US" altLang="zh-CN"/>
              <a:t>does not influence interior gravitational field!</a:t>
            </a:r>
            <a:endParaRPr lang="zh-CN" altLang="en-US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4921B9F3-B370-4D44-B74E-A45D20EC29B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1412875"/>
            <a:ext cx="8893175" cy="3970338"/>
          </a:xfrm>
        </p:spPr>
        <p:txBody>
          <a:bodyPr rtlCol="0">
            <a:spAutoFit/>
          </a:bodyPr>
          <a:lstStyle/>
          <a:p>
            <a:pPr>
              <a:defRPr/>
            </a:pPr>
            <a:r>
              <a:rPr lang="en-US" altLang="zh-CN" dirty="0"/>
              <a:t>We listed 11 well known GR books with wrong statements on BT, including the classical textbooks by Weinberg and Peebles.</a:t>
            </a:r>
          </a:p>
          <a:p>
            <a:pPr>
              <a:defRPr/>
            </a:pPr>
            <a:r>
              <a:rPr lang="en-US" altLang="zh-CN" dirty="0"/>
              <a:t>“Principles of Physical Cosmology” (Peebles,1993)</a:t>
            </a:r>
            <a:r>
              <a:rPr lang="zh-CN" altLang="en-US" dirty="0"/>
              <a:t>：</a:t>
            </a:r>
            <a:endParaRPr lang="en-US" altLang="zh-CN" dirty="0"/>
          </a:p>
          <a:p>
            <a:pPr lvl="1">
              <a:defRPr/>
            </a:pPr>
            <a:r>
              <a:rPr lang="zh-CN" altLang="en-US" dirty="0"/>
              <a:t>“</a:t>
            </a:r>
            <a:r>
              <a:rPr lang="en-US" altLang="zh-CN" dirty="0"/>
              <a:t>The acceleration of the radius of the sphere is given by the Newtonian equation (D.24), because </a:t>
            </a:r>
            <a:r>
              <a:rPr lang="en-US" altLang="zh-CN" dirty="0">
                <a:solidFill>
                  <a:schemeClr val="tx1">
                    <a:lumMod val="20000"/>
                    <a:lumOff val="80000"/>
                  </a:schemeClr>
                </a:solidFill>
              </a:rPr>
              <a:t>Birkhoff’s theorem says the material outside the sphere cannot have any gravitational effect on the behavior of what is inside.</a:t>
            </a:r>
            <a:r>
              <a:rPr lang="en-US" altLang="zh-CN" dirty="0"/>
              <a:t>” 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2AD132D-3EB0-437D-A7D4-8BEA3BB72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22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标题 1">
            <a:extLst>
              <a:ext uri="{FF2B5EF4-FFF2-40B4-BE49-F238E27FC236}">
                <a16:creationId xmlns:a16="http://schemas.microsoft.com/office/drawing/2014/main" id="{B4598C4C-2843-4D2E-84B2-88DD113B2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/>
              <a:t>11 Books with wrong statements on BT</a:t>
            </a:r>
            <a:endParaRPr lang="zh-CN" altLang="en-US" sz="4000"/>
          </a:p>
        </p:txBody>
      </p:sp>
      <p:sp>
        <p:nvSpPr>
          <p:cNvPr id="34819" name="内容占位符 2">
            <a:extLst>
              <a:ext uri="{FF2B5EF4-FFF2-40B4-BE49-F238E27FC236}">
                <a16:creationId xmlns:a16="http://schemas.microsoft.com/office/drawing/2014/main" id="{5F0122F7-AF91-4B2E-8A7D-28D08AE31C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950" y="1285875"/>
            <a:ext cx="9144000" cy="523875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altLang="zh-CN" sz="2200"/>
              <a:t>H.C. Ohanian, Gravitation and Spacetime (1976)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altLang="zh-CN" sz="2200"/>
              <a:t>M. Harwit, </a:t>
            </a:r>
            <a:r>
              <a:rPr lang="en-US" altLang="zh-CN" sz="2200">
                <a:solidFill>
                  <a:srgbClr val="FFFF00"/>
                </a:solidFill>
              </a:rPr>
              <a:t>Astrophysical Concepts</a:t>
            </a:r>
            <a:r>
              <a:rPr lang="en-US" altLang="zh-CN" sz="2200"/>
              <a:t>, Fourth Edition (2006)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altLang="zh-CN" sz="2200"/>
              <a:t>S. Weinberg, </a:t>
            </a:r>
            <a:r>
              <a:rPr lang="en-US" altLang="zh-CN" sz="2200">
                <a:solidFill>
                  <a:srgbClr val="FFFF00"/>
                </a:solidFill>
              </a:rPr>
              <a:t>Gravitation and Cosmology: Principles and Applications of the General Theory of Relativity </a:t>
            </a:r>
            <a:r>
              <a:rPr lang="en-US" altLang="zh-CN" sz="2200"/>
              <a:t>(1977)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altLang="zh-CN" sz="2200"/>
              <a:t>V. Mukhanov, Physical Foundations of Cosmology (2005)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altLang="zh-CN" sz="2200"/>
              <a:t>J.A. Peacock, </a:t>
            </a:r>
            <a:r>
              <a:rPr lang="en-US" altLang="zh-CN" sz="2200">
                <a:solidFill>
                  <a:srgbClr val="FFFF00"/>
                </a:solidFill>
              </a:rPr>
              <a:t>An Introduction to the Physics of Cosmology </a:t>
            </a:r>
            <a:r>
              <a:rPr lang="en-US" altLang="zh-CN" sz="2200"/>
              <a:t>(2002) 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altLang="zh-CN" sz="2200"/>
              <a:t>P. Coles, F. Lucchin, Cosmology: The Origin and Evolution of Cosmic Structure, Second Edition (2002)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altLang="zh-CN" sz="2200"/>
              <a:t>Grupen, Astroparticle Physics (2005) 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altLang="zh-CN" sz="2200"/>
              <a:t>R. Ferraro, Einstein’s Space-Time: An Introduction to Special and General Relativity (2007)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altLang="zh-CN" sz="2200"/>
              <a:t>J.A. Peacock, </a:t>
            </a:r>
            <a:r>
              <a:rPr lang="en-US" altLang="zh-CN" sz="2200">
                <a:solidFill>
                  <a:srgbClr val="FFFF00"/>
                </a:solidFill>
              </a:rPr>
              <a:t>Cosmological Physics </a:t>
            </a:r>
            <a:r>
              <a:rPr lang="en-US" altLang="zh-CN" sz="2200"/>
              <a:t>(1998) 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altLang="zh-CN" sz="2200"/>
              <a:t>P.J.E. Peebles, </a:t>
            </a:r>
            <a:r>
              <a:rPr lang="en-US" altLang="zh-CN" sz="2200">
                <a:solidFill>
                  <a:srgbClr val="FFFF00"/>
                </a:solidFill>
              </a:rPr>
              <a:t>Physical Cosmology </a:t>
            </a:r>
            <a:r>
              <a:rPr lang="en-US" altLang="zh-CN" sz="2200"/>
              <a:t>(1971)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altLang="zh-CN" sz="2200"/>
              <a:t>P.J.E. Peebles, </a:t>
            </a:r>
            <a:r>
              <a:rPr lang="en-US" altLang="zh-CN" sz="2200">
                <a:solidFill>
                  <a:srgbClr val="FFFF00"/>
                </a:solidFill>
              </a:rPr>
              <a:t>Principles of Physical Cosmology </a:t>
            </a:r>
            <a:r>
              <a:rPr lang="en-US" altLang="zh-CN" sz="2200"/>
              <a:t>(1993)</a:t>
            </a:r>
            <a:endParaRPr lang="zh-CN" altLang="en-US" sz="220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EC080E1-5F62-469A-8C9B-B054F967A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23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标题 1">
            <a:extLst>
              <a:ext uri="{FF2B5EF4-FFF2-40B4-BE49-F238E27FC236}">
                <a16:creationId xmlns:a16="http://schemas.microsoft.com/office/drawing/2014/main" id="{11023F22-E93E-491C-ADBD-6DEA95F3F3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84313"/>
          </a:xfrm>
        </p:spPr>
        <p:txBody>
          <a:bodyPr/>
          <a:lstStyle/>
          <a:p>
            <a:r>
              <a:rPr lang="en-US" altLang="zh-CN"/>
              <a:t>What did Birkhoff really say about </a:t>
            </a:r>
            <a:br>
              <a:rPr lang="en-US" altLang="zh-CN"/>
            </a:br>
            <a:r>
              <a:rPr lang="en-US" altLang="zh-CN"/>
              <a:t>his Theorem</a:t>
            </a:r>
            <a:r>
              <a:rPr lang="zh-CN" altLang="en-US"/>
              <a:t>？</a:t>
            </a:r>
          </a:p>
        </p:txBody>
      </p:sp>
      <p:pic>
        <p:nvPicPr>
          <p:cNvPr id="35843" name="Picture 2" descr="C:\Users\thinkpad\AppData\Local\YNote\data\zhangsn@ihep.ac.cn\b808fc09ad764ffe8ee7ab2f0f275f16\clipboard.png">
            <a:extLst>
              <a:ext uri="{FF2B5EF4-FFF2-40B4-BE49-F238E27FC236}">
                <a16:creationId xmlns:a16="http://schemas.microsoft.com/office/drawing/2014/main" id="{364018CD-39D9-49CD-A0C3-3DFC0AA43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76400"/>
            <a:ext cx="4164013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C:\Users\thinkpad\AppData\Local\YNote\data\zhangsn@ihep.ac.cn\7f40b938734349a6bd9d6620402cfc83\clipboard.png">
            <a:extLst>
              <a:ext uri="{FF2B5EF4-FFF2-40B4-BE49-F238E27FC236}">
                <a16:creationId xmlns:a16="http://schemas.microsoft.com/office/drawing/2014/main" id="{D1FDD893-8C74-4B38-AAE0-EB658A061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676400"/>
            <a:ext cx="33877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 descr="C:\Users\thinkpad\AppData\Local\YNote\data\zhangsn@ihep.ac.cn\334f3658aaa8463e9e35b97845c51f86\clipboard.png">
            <a:extLst>
              <a:ext uri="{FF2B5EF4-FFF2-40B4-BE49-F238E27FC236}">
                <a16:creationId xmlns:a16="http://schemas.microsoft.com/office/drawing/2014/main" id="{E3CBB863-2E12-48E1-9B84-8192D30AA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88" y="2570163"/>
            <a:ext cx="3373437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DFE307B-E2FB-4666-A0C6-485A4267A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24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标题 2">
            <a:extLst>
              <a:ext uri="{FF2B5EF4-FFF2-40B4-BE49-F238E27FC236}">
                <a16:creationId xmlns:a16="http://schemas.microsoft.com/office/drawing/2014/main" id="{1DC2E401-2ACC-4CF1-B1BD-22D89273D0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Birkhoff’s Introduction</a:t>
            </a:r>
            <a:endParaRPr lang="zh-CN" altLang="en-US"/>
          </a:p>
        </p:txBody>
      </p:sp>
      <p:pic>
        <p:nvPicPr>
          <p:cNvPr id="36867" name="Picture 2" descr="C:\Users\thinkpad\AppData\Local\YNote\data\zhangsn@ihep.ac.cn\c6bbfd2ec69d4e1886235cac9f188aa2\clipboard.png">
            <a:extLst>
              <a:ext uri="{FF2B5EF4-FFF2-40B4-BE49-F238E27FC236}">
                <a16:creationId xmlns:a16="http://schemas.microsoft.com/office/drawing/2014/main" id="{583BA8AB-DCBE-4DA5-BABD-44C84DC20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96975"/>
            <a:ext cx="813593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EA71CCE-2321-46AF-B51F-D74B9FC1E586}"/>
              </a:ext>
            </a:extLst>
          </p:cNvPr>
          <p:cNvSpPr txBox="1"/>
          <p:nvPr/>
        </p:nvSpPr>
        <p:spPr>
          <a:xfrm>
            <a:off x="900113" y="5548313"/>
            <a:ext cx="8135937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dirty="0"/>
              <a:t>（</a:t>
            </a:r>
            <a:r>
              <a:rPr lang="en-US" altLang="zh-CN" dirty="0"/>
              <a:t>4</a:t>
            </a:r>
            <a:r>
              <a:rPr lang="zh-CN" altLang="en-US" dirty="0"/>
              <a:t>）</a:t>
            </a:r>
            <a:r>
              <a:rPr lang="en-US" altLang="zh-CN" dirty="0">
                <a:latin typeface="+mn-lt"/>
              </a:rPr>
              <a:t>Birkhoff’s Theorem: a spherically symmetric gravitational field is necessarily static and reversible.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1F044AC-1BD9-416D-809C-4934520FAC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25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2">
            <a:extLst>
              <a:ext uri="{FF2B5EF4-FFF2-40B4-BE49-F238E27FC236}">
                <a16:creationId xmlns:a16="http://schemas.microsoft.com/office/drawing/2014/main" id="{EA79FC0F-2FEA-4D7D-99E8-EE93B2DC00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How did he prove it and what did he prove?</a:t>
            </a:r>
            <a:endParaRPr lang="zh-CN" altLang="en-US"/>
          </a:p>
        </p:txBody>
      </p:sp>
      <p:sp>
        <p:nvSpPr>
          <p:cNvPr id="37891" name="文本框 3">
            <a:extLst>
              <a:ext uri="{FF2B5EF4-FFF2-40B4-BE49-F238E27FC236}">
                <a16:creationId xmlns:a16="http://schemas.microsoft.com/office/drawing/2014/main" id="{AA05AB6C-7040-4389-861B-EE0EB268C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857750"/>
            <a:ext cx="855186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lang="en-US" altLang="zh-CN"/>
              <a:t>He then said, our attention is “</a:t>
            </a:r>
            <a:r>
              <a:rPr lang="en-US" altLang="zh-CN">
                <a:solidFill>
                  <a:srgbClr val="FFFF00"/>
                </a:solidFill>
              </a:rPr>
              <a:t>the field outside of this sphere of matter”</a:t>
            </a:r>
            <a:r>
              <a:rPr lang="en-US" altLang="zh-CN"/>
              <a:t>, i.e., he did not study the interior field. So the statement that </a:t>
            </a:r>
            <a:r>
              <a:rPr lang="en-US" altLang="zh-CN">
                <a:solidFill>
                  <a:srgbClr val="FFFF00"/>
                </a:solidFill>
              </a:rPr>
              <a:t>“outside matter does not influence interior field” </a:t>
            </a:r>
            <a:r>
              <a:rPr lang="en-US" altLang="zh-CN"/>
              <a:t>has nothing to do with Birkhoff Theorem.</a:t>
            </a:r>
            <a:endParaRPr lang="zh-CN" altLang="en-US"/>
          </a:p>
        </p:txBody>
      </p:sp>
      <p:pic>
        <p:nvPicPr>
          <p:cNvPr id="37892" name="Picture 2" descr="C:\Users\thinkpad\AppData\Local\YNote\data\zhangsn@ihep.ac.cn\ae8001dcfe1b43ff8ab441f650611f3a\clipboard.png">
            <a:extLst>
              <a:ext uri="{FF2B5EF4-FFF2-40B4-BE49-F238E27FC236}">
                <a16:creationId xmlns:a16="http://schemas.microsoft.com/office/drawing/2014/main" id="{40A1D25F-F0A1-4625-8D5D-7D170EB67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r="17960"/>
          <a:stretch>
            <a:fillRect/>
          </a:stretch>
        </p:blipFill>
        <p:spPr bwMode="auto">
          <a:xfrm>
            <a:off x="327025" y="1219200"/>
            <a:ext cx="5253038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4" descr="C:\Users\thinkpad\AppData\Local\YNote\data\zhangsn@ihep.ac.cn\f5b1676b90c546ccb1117c603838cec1\clipboard.png">
            <a:extLst>
              <a:ext uri="{FF2B5EF4-FFF2-40B4-BE49-F238E27FC236}">
                <a16:creationId xmlns:a16="http://schemas.microsoft.com/office/drawing/2014/main" id="{614FDE36-1F24-4E33-96EF-FC28EFA61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2733675"/>
            <a:ext cx="6405563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033038B-F737-4917-9600-53536307D34D}"/>
              </a:ext>
            </a:extLst>
          </p:cNvPr>
          <p:cNvSpPr txBox="1"/>
          <p:nvPr/>
        </p:nvSpPr>
        <p:spPr>
          <a:xfrm>
            <a:off x="6084888" y="1138238"/>
            <a:ext cx="271780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dirty="0">
                <a:latin typeface="+mn-lt"/>
              </a:rPr>
              <a:t>The proof of Birkhoff Theorem is in “The solar gravitational field”.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550307B-2E8F-4B7F-B247-B148CE99C6AD}"/>
              </a:ext>
            </a:extLst>
          </p:cNvPr>
          <p:cNvSpPr txBox="1"/>
          <p:nvPr/>
        </p:nvSpPr>
        <p:spPr>
          <a:xfrm>
            <a:off x="6738938" y="2786063"/>
            <a:ext cx="2297112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CN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The G-field due to symmetrical distribution of matter around a point.</a:t>
            </a:r>
            <a:endParaRPr lang="zh-CN" alt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F75E7CB-ED22-4E63-B3BE-C4526D12A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26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标题 2">
            <a:extLst>
              <a:ext uri="{FF2B5EF4-FFF2-40B4-BE49-F238E27FC236}">
                <a16:creationId xmlns:a16="http://schemas.microsoft.com/office/drawing/2014/main" id="{A272882D-63CC-40A3-BE04-325A1E0A4A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Birkhoff’s Proof</a:t>
            </a:r>
            <a:endParaRPr lang="zh-CN" altLang="en-US"/>
          </a:p>
        </p:txBody>
      </p:sp>
      <p:sp>
        <p:nvSpPr>
          <p:cNvPr id="38915" name="文本框 3">
            <a:extLst>
              <a:ext uri="{FF2B5EF4-FFF2-40B4-BE49-F238E27FC236}">
                <a16:creationId xmlns:a16="http://schemas.microsoft.com/office/drawing/2014/main" id="{4E18F133-1142-497F-918F-49BA018AE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8" y="5300663"/>
            <a:ext cx="81629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DFFF3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lang="en-US" altLang="zh-CN"/>
              <a:t>Metric at </a:t>
            </a:r>
            <a:r>
              <a:rPr lang="en-US" altLang="zh-CN" i="1">
                <a:solidFill>
                  <a:srgbClr val="FFFF00"/>
                </a:solidFill>
              </a:rPr>
              <a:t>r</a:t>
            </a:r>
            <a:r>
              <a:rPr lang="en-US" altLang="zh-CN"/>
              <a:t> determined by mass</a:t>
            </a:r>
            <a:r>
              <a:rPr lang="en-US" altLang="zh-CN">
                <a:solidFill>
                  <a:srgbClr val="FFFF00"/>
                </a:solidFill>
              </a:rPr>
              <a:t> interior to</a:t>
            </a:r>
            <a:r>
              <a:rPr lang="en-US" altLang="zh-CN"/>
              <a:t> </a:t>
            </a:r>
            <a:r>
              <a:rPr lang="en-US" altLang="zh-CN" i="1">
                <a:solidFill>
                  <a:srgbClr val="FFFF00"/>
                </a:solidFill>
              </a:rPr>
              <a:t>r </a:t>
            </a:r>
            <a:r>
              <a:rPr lang="en-US" altLang="zh-CN"/>
              <a:t>; however, there is </a:t>
            </a:r>
            <a:r>
              <a:rPr lang="en-US" altLang="zh-CN">
                <a:solidFill>
                  <a:srgbClr val="FFFF00"/>
                </a:solidFill>
              </a:rPr>
              <a:t>no mass outside</a:t>
            </a:r>
            <a:r>
              <a:rPr lang="en-US" altLang="zh-CN"/>
              <a:t> </a:t>
            </a:r>
            <a:r>
              <a:rPr lang="en-US" altLang="zh-CN" i="1">
                <a:solidFill>
                  <a:srgbClr val="FFFF00"/>
                </a:solidFill>
              </a:rPr>
              <a:t>r </a:t>
            </a:r>
            <a:r>
              <a:rPr lang="en-US" altLang="zh-CN">
                <a:solidFill>
                  <a:srgbClr val="FFFF00"/>
                </a:solidFill>
              </a:rPr>
              <a:t>(forgotten by almost all)</a:t>
            </a:r>
            <a:r>
              <a:rPr lang="en-US" altLang="zh-CN"/>
              <a:t>!</a:t>
            </a:r>
            <a:endParaRPr lang="zh-CN" altLang="en-US"/>
          </a:p>
        </p:txBody>
      </p:sp>
      <p:pic>
        <p:nvPicPr>
          <p:cNvPr id="38916" name="Picture 2" descr="C:\Users\thinkpad\AppData\Local\YNote\data\zhangsn@ihep.ac.cn\782a1f772b8e4effb003fab31699be8b\clipboard.png">
            <a:extLst>
              <a:ext uri="{FF2B5EF4-FFF2-40B4-BE49-F238E27FC236}">
                <a16:creationId xmlns:a16="http://schemas.microsoft.com/office/drawing/2014/main" id="{510F79EF-236E-44B6-A2BB-F284B3C8E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935038"/>
            <a:ext cx="8018462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6E0C579-FEF2-430A-A01C-262471663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27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标题 2">
            <a:extLst>
              <a:ext uri="{FF2B5EF4-FFF2-40B4-BE49-F238E27FC236}">
                <a16:creationId xmlns:a16="http://schemas.microsoft.com/office/drawing/2014/main" id="{3FE30345-75E8-406E-96DC-D5CC43164B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Birkhoff’s Interpretation</a:t>
            </a:r>
            <a:endParaRPr lang="zh-CN" altLang="en-US"/>
          </a:p>
        </p:txBody>
      </p:sp>
      <p:sp>
        <p:nvSpPr>
          <p:cNvPr id="39939" name="内容占位符 4">
            <a:extLst>
              <a:ext uri="{FF2B5EF4-FFF2-40B4-BE49-F238E27FC236}">
                <a16:creationId xmlns:a16="http://schemas.microsoft.com/office/drawing/2014/main" id="{7BE4AF76-E21F-435A-AED0-9321E35A6D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3956050"/>
            <a:ext cx="9144000" cy="2436813"/>
          </a:xfrm>
        </p:spPr>
        <p:txBody>
          <a:bodyPr/>
          <a:lstStyle/>
          <a:p>
            <a:r>
              <a:rPr lang="en-US" altLang="zh-CN" sz="2400"/>
              <a:t>He did say this is the same as Newtonian theory; however the condition is that </a:t>
            </a:r>
            <a:r>
              <a:rPr lang="en-US" altLang="zh-CN" sz="2400">
                <a:solidFill>
                  <a:srgbClr val="FFFF00"/>
                </a:solidFill>
              </a:rPr>
              <a:t>there is no matter outside “</a:t>
            </a:r>
            <a:r>
              <a:rPr lang="en-US" altLang="zh-CN" sz="2400" i="1">
                <a:solidFill>
                  <a:srgbClr val="FFFF00"/>
                </a:solidFill>
              </a:rPr>
              <a:t>r</a:t>
            </a:r>
            <a:r>
              <a:rPr lang="en-US" altLang="zh-CN" sz="2400">
                <a:solidFill>
                  <a:srgbClr val="FFFF00"/>
                </a:solidFill>
              </a:rPr>
              <a:t>”</a:t>
            </a:r>
            <a:r>
              <a:rPr lang="zh-CN" altLang="en-US" sz="2400"/>
              <a:t> ！</a:t>
            </a:r>
          </a:p>
          <a:p>
            <a:r>
              <a:rPr lang="en-US" altLang="zh-CN" sz="2400"/>
              <a:t>However, we cannot blame others, since in Newtonian theory outside matter indeed has no influence to the interior field:</a:t>
            </a:r>
          </a:p>
          <a:p>
            <a:pPr lvl="1"/>
            <a:r>
              <a:rPr lang="en-US" altLang="zh-CN" sz="2400"/>
              <a:t>OK, since Birkhoff said it’s same as Newtonian case, so it’s the same regardless if there is outside matter or not</a:t>
            </a:r>
            <a:r>
              <a:rPr lang="zh-CN" altLang="en-US" sz="2400"/>
              <a:t>！</a:t>
            </a:r>
          </a:p>
          <a:p>
            <a:endParaRPr lang="zh-CN" altLang="en-US"/>
          </a:p>
        </p:txBody>
      </p:sp>
      <p:pic>
        <p:nvPicPr>
          <p:cNvPr id="39940" name="Picture 2" descr="C:\Users\thinkpad\AppData\Local\YNote\data\zhangsn@ihep.ac.cn\06eb6aec21324be38da00e00eb0690dc\clipboard.png">
            <a:extLst>
              <a:ext uri="{FF2B5EF4-FFF2-40B4-BE49-F238E27FC236}">
                <a16:creationId xmlns:a16="http://schemas.microsoft.com/office/drawing/2014/main" id="{8030D26D-B413-4279-8D87-9026F86F5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52513"/>
            <a:ext cx="7553325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F091B21-0AA7-4DDE-A486-0C44C89ED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28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标题 2">
            <a:extLst>
              <a:ext uri="{FF2B5EF4-FFF2-40B4-BE49-F238E27FC236}">
                <a16:creationId xmlns:a16="http://schemas.microsoft.com/office/drawing/2014/main" id="{8F6D3828-FF3B-47CE-A8F1-4DE7C8235F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Birkhoff’s Summary on BT</a:t>
            </a:r>
            <a:endParaRPr lang="zh-CN" altLang="en-US"/>
          </a:p>
        </p:txBody>
      </p:sp>
      <p:sp>
        <p:nvSpPr>
          <p:cNvPr id="40963" name="内容占位符 4">
            <a:extLst>
              <a:ext uri="{FF2B5EF4-FFF2-40B4-BE49-F238E27FC236}">
                <a16:creationId xmlns:a16="http://schemas.microsoft.com/office/drawing/2014/main" id="{655F30E3-6737-40D5-9D86-FA9BDF3A4F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300" y="3883025"/>
            <a:ext cx="8939213" cy="2436813"/>
          </a:xfrm>
        </p:spPr>
        <p:txBody>
          <a:bodyPr/>
          <a:lstStyle/>
          <a:p>
            <a:r>
              <a:rPr lang="en-US" altLang="zh-CN"/>
              <a:t>Birkhoff was still emphasizing the field </a:t>
            </a:r>
            <a:r>
              <a:rPr lang="en-US" altLang="zh-CN">
                <a:solidFill>
                  <a:srgbClr val="FFFF00"/>
                </a:solidFill>
              </a:rPr>
              <a:t>outside of</a:t>
            </a:r>
            <a:r>
              <a:rPr lang="en-US" altLang="zh-CN"/>
              <a:t> spherical distribution of matter.</a:t>
            </a:r>
          </a:p>
          <a:p>
            <a:r>
              <a:rPr lang="en-US" altLang="zh-CN"/>
              <a:t>So Birkhoff did nothing wrong; it’s just that </a:t>
            </a:r>
            <a:r>
              <a:rPr lang="en-US" altLang="zh-CN">
                <a:solidFill>
                  <a:srgbClr val="FFFF00"/>
                </a:solidFill>
              </a:rPr>
              <a:t>he did not clarify</a:t>
            </a:r>
            <a:r>
              <a:rPr lang="en-US" altLang="zh-CN"/>
              <a:t> the issue every where, such that it was </a:t>
            </a:r>
            <a:r>
              <a:rPr lang="en-US" altLang="zh-CN">
                <a:solidFill>
                  <a:srgbClr val="FFFF00"/>
                </a:solidFill>
              </a:rPr>
              <a:t>mis-understood</a:t>
            </a:r>
            <a:r>
              <a:rPr lang="en-US" altLang="zh-CN"/>
              <a:t> </a:t>
            </a:r>
            <a:r>
              <a:rPr lang="en-US" altLang="zh-CN">
                <a:solidFill>
                  <a:srgbClr val="FFFF00"/>
                </a:solidFill>
              </a:rPr>
              <a:t>and mis-quoted</a:t>
            </a:r>
            <a:r>
              <a:rPr lang="en-US" altLang="zh-CN"/>
              <a:t> by many people later.</a:t>
            </a:r>
            <a:endParaRPr lang="zh-CN" altLang="en-US"/>
          </a:p>
        </p:txBody>
      </p:sp>
      <p:pic>
        <p:nvPicPr>
          <p:cNvPr id="40964" name="Picture 2" descr="C:\Users\thinkpad\AppData\Local\YNote\data\zhangsn@ihep.ac.cn\94be08d449c040d5bcb6fdc97ebe929c\clipboard.png">
            <a:extLst>
              <a:ext uri="{FF2B5EF4-FFF2-40B4-BE49-F238E27FC236}">
                <a16:creationId xmlns:a16="http://schemas.microsoft.com/office/drawing/2014/main" id="{F994C187-F065-45D3-BC46-7566EC47C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125538"/>
            <a:ext cx="896302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7551EF6-0B62-41B8-A763-097B6598C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29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BC_1416954627">
            <a:extLst>
              <a:ext uri="{FF2B5EF4-FFF2-40B4-BE49-F238E27FC236}">
                <a16:creationId xmlns:a16="http://schemas.microsoft.com/office/drawing/2014/main" id="{174DE092-1601-4BCF-82B6-8405FA622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4206875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5415B6E1-881D-4EEC-B4C8-3E4C546492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/>
              <a:t>In “George's secret key to the universe”: </a:t>
            </a:r>
            <a:r>
              <a:rPr lang="en-US" altLang="zh-CN" sz="3200">
                <a:solidFill>
                  <a:srgbClr val="FFF0EF"/>
                </a:solidFill>
              </a:rPr>
              <a:t>Publication Date: October 23, 2007</a:t>
            </a:r>
            <a:r>
              <a:rPr lang="en-US" altLang="zh-CN" sz="3200"/>
              <a:t> </a:t>
            </a:r>
          </a:p>
        </p:txBody>
      </p:sp>
      <p:graphicFrame>
        <p:nvGraphicFramePr>
          <p:cNvPr id="840708" name="Object 4">
            <a:extLst>
              <a:ext uri="{FF2B5EF4-FFF2-40B4-BE49-F238E27FC236}">
                <a16:creationId xmlns:a16="http://schemas.microsoft.com/office/drawing/2014/main" id="{F24CAC4C-BC88-4049-A72F-D6568A3209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3850" y="1341438"/>
          <a:ext cx="3568700" cy="431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8" r:id="rId5" imgW="3809524" imgH="4610744" progId="">
                  <p:embed/>
                </p:oleObj>
              </mc:Choice>
              <mc:Fallback>
                <p:oleObj r:id="rId5" imgW="3809524" imgH="4610744" progId="">
                  <p:embed/>
                  <p:pic>
                    <p:nvPicPr>
                      <p:cNvPr id="840708" name="Object 4">
                        <a:extLst>
                          <a:ext uri="{FF2B5EF4-FFF2-40B4-BE49-F238E27FC236}">
                            <a16:creationId xmlns:a16="http://schemas.microsoft.com/office/drawing/2014/main" id="{F24CAC4C-BC88-4049-A72F-D6568A3209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341438"/>
                        <a:ext cx="3568700" cy="4319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3" name="Object 6">
            <a:extLst>
              <a:ext uri="{FF2B5EF4-FFF2-40B4-BE49-F238E27FC236}">
                <a16:creationId xmlns:a16="http://schemas.microsoft.com/office/drawing/2014/main" id="{01842935-F52D-4B8F-994D-87F7B2D8EB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84663" y="1125538"/>
          <a:ext cx="4859337" cy="468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9" r:id="rId7" imgW="4323810" imgH="4172532" progId="">
                  <p:embed/>
                </p:oleObj>
              </mc:Choice>
              <mc:Fallback>
                <p:oleObj r:id="rId7" imgW="4323810" imgH="4172532" progId="">
                  <p:embed/>
                  <p:pic>
                    <p:nvPicPr>
                      <p:cNvPr id="22533" name="Object 6">
                        <a:extLst>
                          <a:ext uri="{FF2B5EF4-FFF2-40B4-BE49-F238E27FC236}">
                            <a16:creationId xmlns:a16="http://schemas.microsoft.com/office/drawing/2014/main" id="{01842935-F52D-4B8F-994D-87F7B2D8EB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1125538"/>
                        <a:ext cx="4859337" cy="4687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椭圆 2">
            <a:extLst>
              <a:ext uri="{FF2B5EF4-FFF2-40B4-BE49-F238E27FC236}">
                <a16:creationId xmlns:a16="http://schemas.microsoft.com/office/drawing/2014/main" id="{02DD65B1-07AB-481A-8331-69E70C3DC12A}"/>
              </a:ext>
            </a:extLst>
          </p:cNvPr>
          <p:cNvSpPr/>
          <p:nvPr/>
        </p:nvSpPr>
        <p:spPr bwMode="auto">
          <a:xfrm>
            <a:off x="6012160" y="4653136"/>
            <a:ext cx="720080" cy="720080"/>
          </a:xfrm>
          <a:prstGeom prst="ellipse">
            <a:avLst/>
          </a:prstGeom>
          <a:solidFill>
            <a:srgbClr val="FD2FFD">
              <a:alpha val="2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rgbClr val="FDFFF3"/>
              </a:solidFill>
              <a:effectLst/>
              <a:latin typeface="Arial" pitchFamily="34" charset="0"/>
              <a:ea typeface="黑体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F1852F0-92AC-43B4-AABE-460294DE6BE4}"/>
              </a:ext>
            </a:extLst>
          </p:cNvPr>
          <p:cNvSpPr txBox="1"/>
          <p:nvPr/>
        </p:nvSpPr>
        <p:spPr>
          <a:xfrm>
            <a:off x="4373680" y="5878948"/>
            <a:ext cx="4797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The man appears being frozen just outside the event horizon!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198F3E5-DB7E-4077-9724-BCEABC7FDC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3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6441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53"/>
    </mc:Choice>
    <mc:Fallback xmlns="">
      <p:transition spd="slow" advTm="69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">
            <a:extLst>
              <a:ext uri="{FF2B5EF4-FFF2-40B4-BE49-F238E27FC236}">
                <a16:creationId xmlns:a16="http://schemas.microsoft.com/office/drawing/2014/main" id="{C08037B8-4205-4989-B192-DFC2CB42B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638" y="2428875"/>
            <a:ext cx="3670300" cy="3536950"/>
          </a:xfrm>
          <a:prstGeom prst="ellipse">
            <a:avLst/>
          </a:prstGeom>
          <a:solidFill>
            <a:srgbClr val="0000FF">
              <a:alpha val="0"/>
            </a:srgbClr>
          </a:solidFill>
          <a:ln w="26035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6147" name="Oval 3">
            <a:extLst>
              <a:ext uri="{FF2B5EF4-FFF2-40B4-BE49-F238E27FC236}">
                <a16:creationId xmlns:a16="http://schemas.microsoft.com/office/drawing/2014/main" id="{3576F3CB-8E1A-4BD7-82D3-5A9F25ED9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700" y="3089275"/>
            <a:ext cx="2147888" cy="2151063"/>
          </a:xfrm>
          <a:prstGeom prst="ellipse">
            <a:avLst/>
          </a:prstGeom>
          <a:noFill/>
          <a:ln w="1524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6148" name="Oval 4">
            <a:extLst>
              <a:ext uri="{FF2B5EF4-FFF2-40B4-BE49-F238E27FC236}">
                <a16:creationId xmlns:a16="http://schemas.microsoft.com/office/drawing/2014/main" id="{8230B7AF-3D1F-41F8-ABD4-21007BFF0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200" y="3848100"/>
            <a:ext cx="698500" cy="6985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6149" name="Text Box 5">
            <a:extLst>
              <a:ext uri="{FF2B5EF4-FFF2-40B4-BE49-F238E27FC236}">
                <a16:creationId xmlns:a16="http://schemas.microsoft.com/office/drawing/2014/main" id="{1ED42BD2-6A38-449B-8E8F-43D0A0581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700" y="38481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endParaRPr lang="zh-CN" altLang="en-US" sz="2400"/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1B9593A9-57C8-4C0A-96C5-97E16ED65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3848100"/>
            <a:ext cx="3492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r>
              <a:rPr lang="en-US" altLang="zh-CN" sz="2400">
                <a:ea typeface="宋体" panose="02010600030101010101" pitchFamily="2" charset="-122"/>
              </a:rPr>
              <a:t>1</a:t>
            </a:r>
            <a:endParaRPr lang="en-US" altLang="zh-CN" sz="2400"/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42F461DB-8C79-44AC-9AA6-546D14418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613" y="4010025"/>
            <a:ext cx="698500" cy="75723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rgbClr val="FF6600"/>
                </a:solidFill>
                <a:ea typeface="宋体" panose="02010600030101010101" pitchFamily="2" charset="-122"/>
              </a:rPr>
              <a:t>2</a:t>
            </a:r>
            <a:endParaRPr lang="en-US" altLang="zh-CN" sz="2400">
              <a:solidFill>
                <a:srgbClr val="FF6600"/>
              </a:solidFill>
            </a:endParaRPr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79FB6138-6614-40E9-B3AD-30124F657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63" y="3848100"/>
            <a:ext cx="700087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r>
              <a:rPr lang="en-US" altLang="zh-CN" sz="2400">
                <a:ea typeface="宋体" panose="02010600030101010101" pitchFamily="2" charset="-122"/>
              </a:rPr>
              <a:t>3</a:t>
            </a:r>
            <a:endParaRPr lang="en-US" altLang="zh-CN" sz="2400"/>
          </a:p>
        </p:txBody>
      </p:sp>
      <p:sp>
        <p:nvSpPr>
          <p:cNvPr id="6153" name="Text Box 9">
            <a:extLst>
              <a:ext uri="{FF2B5EF4-FFF2-40B4-BE49-F238E27FC236}">
                <a16:creationId xmlns:a16="http://schemas.microsoft.com/office/drawing/2014/main" id="{8B9E8700-F52E-435E-92EC-26CFE5CD3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8200" y="3848100"/>
            <a:ext cx="184150" cy="4572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endParaRPr lang="zh-CN" altLang="en-US" sz="2400"/>
          </a:p>
        </p:txBody>
      </p:sp>
      <p:sp>
        <p:nvSpPr>
          <p:cNvPr id="6154" name="Text Box 10">
            <a:extLst>
              <a:ext uri="{FF2B5EF4-FFF2-40B4-BE49-F238E27FC236}">
                <a16:creationId xmlns:a16="http://schemas.microsoft.com/office/drawing/2014/main" id="{F27DE9C3-21FE-4580-B624-D14C7BE80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4000500"/>
            <a:ext cx="70008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6600"/>
                </a:solidFill>
                <a:ea typeface="宋体" panose="02010600030101010101" pitchFamily="2" charset="-122"/>
              </a:rPr>
              <a:t>4</a:t>
            </a:r>
            <a:endParaRPr lang="en-US" altLang="zh-CN" sz="2400">
              <a:solidFill>
                <a:srgbClr val="FF6600"/>
              </a:solidFill>
            </a:endParaRPr>
          </a:p>
        </p:txBody>
      </p:sp>
      <p:sp>
        <p:nvSpPr>
          <p:cNvPr id="6155" name="Text Box 11">
            <a:extLst>
              <a:ext uri="{FF2B5EF4-FFF2-40B4-BE49-F238E27FC236}">
                <a16:creationId xmlns:a16="http://schemas.microsoft.com/office/drawing/2014/main" id="{88418BFA-284F-42C1-8A2B-05351CDC7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3975100"/>
            <a:ext cx="52228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r>
              <a:rPr lang="en-US" altLang="zh-CN" sz="2400" b="1">
                <a:solidFill>
                  <a:schemeClr val="tx1"/>
                </a:solidFill>
                <a:ea typeface="宋体" panose="02010600030101010101" pitchFamily="2" charset="-122"/>
              </a:rPr>
              <a:t>5</a:t>
            </a:r>
            <a:endParaRPr lang="en-US" altLang="zh-CN" sz="2400">
              <a:solidFill>
                <a:schemeClr val="tx1"/>
              </a:solidFill>
            </a:endParaRPr>
          </a:p>
        </p:txBody>
      </p:sp>
      <p:sp>
        <p:nvSpPr>
          <p:cNvPr id="6156" name="Text Box 12">
            <a:extLst>
              <a:ext uri="{FF2B5EF4-FFF2-40B4-BE49-F238E27FC236}">
                <a16:creationId xmlns:a16="http://schemas.microsoft.com/office/drawing/2014/main" id="{81C5FF71-C1BE-4D2D-B845-4CF7F159F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3933825"/>
            <a:ext cx="550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 i="1">
                <a:solidFill>
                  <a:schemeClr val="tx2"/>
                </a:solidFill>
              </a:rPr>
              <a:t>m</a:t>
            </a:r>
            <a:r>
              <a:rPr lang="en-US" altLang="zh-CN" sz="2400" baseline="-25000">
                <a:solidFill>
                  <a:schemeClr val="tx2"/>
                </a:solidFill>
              </a:rPr>
              <a:t>0</a:t>
            </a:r>
          </a:p>
        </p:txBody>
      </p:sp>
      <p:sp>
        <p:nvSpPr>
          <p:cNvPr id="6157" name="Text Box 13">
            <a:extLst>
              <a:ext uri="{FF2B5EF4-FFF2-40B4-BE49-F238E27FC236}">
                <a16:creationId xmlns:a16="http://schemas.microsoft.com/office/drawing/2014/main" id="{04B6F48D-E410-4E13-9A06-45D61F0A5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868863"/>
            <a:ext cx="550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 i="1">
                <a:solidFill>
                  <a:schemeClr val="tx1"/>
                </a:solidFill>
              </a:rPr>
              <a:t>m</a:t>
            </a:r>
            <a:r>
              <a:rPr lang="en-US" altLang="zh-CN" sz="2400" baseline="-250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158" name="Text Box 14">
            <a:extLst>
              <a:ext uri="{FF2B5EF4-FFF2-40B4-BE49-F238E27FC236}">
                <a16:creationId xmlns:a16="http://schemas.microsoft.com/office/drawing/2014/main" id="{B4FB8BF4-8871-4B4D-8783-22AE07CE0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373688"/>
            <a:ext cx="550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 i="1">
                <a:solidFill>
                  <a:schemeClr val="tx1"/>
                </a:solidFill>
              </a:rPr>
              <a:t>m</a:t>
            </a:r>
            <a:r>
              <a:rPr lang="en-US" altLang="zh-CN" sz="2400" baseline="-250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159" name="Rectangle 2">
            <a:extLst>
              <a:ext uri="{FF2B5EF4-FFF2-40B4-BE49-F238E27FC236}">
                <a16:creationId xmlns:a16="http://schemas.microsoft.com/office/drawing/2014/main" id="{49E67429-53B7-4A1E-B8E2-8D4396575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4450" rIns="0" bIns="44450" anchor="ctr"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buClrTx/>
              <a:buSzTx/>
              <a:buFontTx/>
              <a:buNone/>
            </a:pPr>
            <a:r>
              <a:rPr lang="en-US" altLang="zh-CN" sz="3600">
                <a:solidFill>
                  <a:srgbClr val="FDFFF3"/>
                </a:solidFill>
              </a:rPr>
              <a:t>Global solution</a:t>
            </a:r>
          </a:p>
        </p:txBody>
      </p:sp>
      <p:graphicFrame>
        <p:nvGraphicFramePr>
          <p:cNvPr id="939027" name="Object 19">
            <a:extLst>
              <a:ext uri="{FF2B5EF4-FFF2-40B4-BE49-F238E27FC236}">
                <a16:creationId xmlns:a16="http://schemas.microsoft.com/office/drawing/2014/main" id="{9F4539B9-C26D-416C-9A35-ABFDF3A20A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24525" y="2462213"/>
          <a:ext cx="720725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66" name="Equation" r:id="rId3" imgW="355446" imgH="228501" progId="Equation.DSMT4">
                  <p:embed/>
                </p:oleObj>
              </mc:Choice>
              <mc:Fallback>
                <p:oleObj name="Equation" r:id="rId3" imgW="355446" imgH="228501" progId="Equation.DSMT4">
                  <p:embed/>
                  <p:pic>
                    <p:nvPicPr>
                      <p:cNvPr id="939027" name="Object 19">
                        <a:extLst>
                          <a:ext uri="{FF2B5EF4-FFF2-40B4-BE49-F238E27FC236}">
                            <a16:creationId xmlns:a16="http://schemas.microsoft.com/office/drawing/2014/main" id="{9F4539B9-C26D-416C-9A35-ABFDF3A20A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2462213"/>
                        <a:ext cx="720725" cy="46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9026" name="Object 18">
            <a:extLst>
              <a:ext uri="{FF2B5EF4-FFF2-40B4-BE49-F238E27FC236}">
                <a16:creationId xmlns:a16="http://schemas.microsoft.com/office/drawing/2014/main" id="{4A9A7A86-BD5B-486A-9993-D42808FB98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1188" y="908050"/>
          <a:ext cx="6119812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67" name="Equation" r:id="rId5" imgW="2730500" imgH="241300" progId="Equation.DSMT4">
                  <p:embed/>
                </p:oleObj>
              </mc:Choice>
              <mc:Fallback>
                <p:oleObj name="Equation" r:id="rId5" imgW="2730500" imgH="241300" progId="Equation.DSMT4">
                  <p:embed/>
                  <p:pic>
                    <p:nvPicPr>
                      <p:cNvPr id="939026" name="Object 18">
                        <a:extLst>
                          <a:ext uri="{FF2B5EF4-FFF2-40B4-BE49-F238E27FC236}">
                            <a16:creationId xmlns:a16="http://schemas.microsoft.com/office/drawing/2014/main" id="{4A9A7A86-BD5B-486A-9993-D42808FB98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908050"/>
                        <a:ext cx="6119812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DFFF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8">
            <a:extLst>
              <a:ext uri="{FF2B5EF4-FFF2-40B4-BE49-F238E27FC236}">
                <a16:creationId xmlns:a16="http://schemas.microsoft.com/office/drawing/2014/main" id="{2EE077D1-24DF-41C2-AE1B-A788AF7184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1188" y="1484313"/>
          <a:ext cx="6805612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68" name="Equation" r:id="rId7" imgW="3479800" imgH="406400" progId="Equation.DSMT4">
                  <p:embed/>
                </p:oleObj>
              </mc:Choice>
              <mc:Fallback>
                <p:oleObj name="Equation" r:id="rId7" imgW="3479800" imgH="406400" progId="Equation.DSMT4">
                  <p:embed/>
                  <p:pic>
                    <p:nvPicPr>
                      <p:cNvPr id="2" name="Object 18">
                        <a:extLst>
                          <a:ext uri="{FF2B5EF4-FFF2-40B4-BE49-F238E27FC236}">
                            <a16:creationId xmlns:a16="http://schemas.microsoft.com/office/drawing/2014/main" id="{2EE077D1-24DF-41C2-AE1B-A788AF7184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484313"/>
                        <a:ext cx="6805612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19">
            <a:extLst>
              <a:ext uri="{FF2B5EF4-FFF2-40B4-BE49-F238E27FC236}">
                <a16:creationId xmlns:a16="http://schemas.microsoft.com/office/drawing/2014/main" id="{155BA517-078F-4A49-BE40-F1C79FF3D2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76825" y="3429000"/>
          <a:ext cx="2447925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69" name="Equation" r:id="rId9" imgW="1091726" imgH="241195" progId="Equation.DSMT4">
                  <p:embed/>
                </p:oleObj>
              </mc:Choice>
              <mc:Fallback>
                <p:oleObj name="Equation" r:id="rId9" imgW="1091726" imgH="241195" progId="Equation.DSMT4">
                  <p:embed/>
                  <p:pic>
                    <p:nvPicPr>
                      <p:cNvPr id="3" name="Object 19">
                        <a:extLst>
                          <a:ext uri="{FF2B5EF4-FFF2-40B4-BE49-F238E27FC236}">
                            <a16:creationId xmlns:a16="http://schemas.microsoft.com/office/drawing/2014/main" id="{155BA517-078F-4A49-BE40-F1C79FF3D2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3429000"/>
                        <a:ext cx="2447925" cy="53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4" name="Text Box 20">
            <a:extLst>
              <a:ext uri="{FF2B5EF4-FFF2-40B4-BE49-F238E27FC236}">
                <a16:creationId xmlns:a16="http://schemas.microsoft.com/office/drawing/2014/main" id="{81A42AED-5122-4FFE-8B15-5B6689783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2368550"/>
            <a:ext cx="1619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rgbClr val="FDFFF3"/>
                </a:solidFill>
              </a:rPr>
              <a:t>Flat at </a:t>
            </a:r>
            <a:r>
              <a:rPr lang="en-US" altLang="zh-CN" sz="3200">
                <a:solidFill>
                  <a:srgbClr val="FDFFF3"/>
                </a:solidFill>
                <a:ea typeface="Arial Unicode MS" panose="020B0604020202020204" pitchFamily="34" charset="-122"/>
                <a:cs typeface="Arial Unicode MS" panose="020B0604020202020204" pitchFamily="34" charset="-122"/>
                <a:sym typeface="Wingdings" panose="05000000000000000000" pitchFamily="2" charset="2"/>
              </a:rPr>
              <a:t>∞</a:t>
            </a:r>
            <a:r>
              <a:rPr lang="en-US" altLang="zh-CN" sz="2400">
                <a:solidFill>
                  <a:srgbClr val="FDFFF3"/>
                </a:solidFill>
              </a:rPr>
              <a:t> </a:t>
            </a:r>
            <a:r>
              <a:rPr lang="en-US" altLang="zh-CN" sz="2400">
                <a:solidFill>
                  <a:srgbClr val="FDFFF3"/>
                </a:solidFill>
                <a:sym typeface="Wingdings" panose="05000000000000000000" pitchFamily="2" charset="2"/>
              </a:rPr>
              <a:t></a:t>
            </a:r>
            <a:endParaRPr lang="en-US" altLang="zh-CN" sz="2400">
              <a:solidFill>
                <a:srgbClr val="FDFFF3"/>
              </a:solidFill>
            </a:endParaRPr>
          </a:p>
        </p:txBody>
      </p:sp>
      <p:sp>
        <p:nvSpPr>
          <p:cNvPr id="6165" name="Text Box 21">
            <a:extLst>
              <a:ext uri="{FF2B5EF4-FFF2-40B4-BE49-F238E27FC236}">
                <a16:creationId xmlns:a16="http://schemas.microsoft.com/office/drawing/2014/main" id="{FAA3FE34-7E6C-4723-990F-C84B1C7EC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943225"/>
            <a:ext cx="3795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rgbClr val="FDFFF3"/>
                </a:solidFill>
              </a:rPr>
              <a:t>OS39 + Metric continuity </a:t>
            </a:r>
            <a:r>
              <a:rPr lang="en-US" altLang="zh-CN" sz="2400">
                <a:solidFill>
                  <a:srgbClr val="FDFFF3"/>
                </a:solidFill>
                <a:sym typeface="Wingdings" panose="05000000000000000000" pitchFamily="2" charset="2"/>
              </a:rPr>
              <a:t> </a:t>
            </a:r>
            <a:endParaRPr lang="en-US" altLang="zh-CN" sz="2400">
              <a:solidFill>
                <a:srgbClr val="FDFFF3"/>
              </a:solidFill>
            </a:endParaRPr>
          </a:p>
        </p:txBody>
      </p:sp>
      <p:sp>
        <p:nvSpPr>
          <p:cNvPr id="6166" name="Text Box 22">
            <a:extLst>
              <a:ext uri="{FF2B5EF4-FFF2-40B4-BE49-F238E27FC236}">
                <a16:creationId xmlns:a16="http://schemas.microsoft.com/office/drawing/2014/main" id="{0FEEE702-A693-424E-97AD-CDFDF2C3A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4149725"/>
            <a:ext cx="43211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rgbClr val="FDFFF3"/>
                </a:solidFill>
              </a:rPr>
              <a:t>(1) Same clock reference: observer ‘s clock at </a:t>
            </a:r>
            <a:r>
              <a:rPr lang="en-US" altLang="zh-CN" sz="2400">
                <a:solidFill>
                  <a:srgbClr val="FDFFF3"/>
                </a:solidFill>
                <a:sym typeface="Wingdings" panose="05000000000000000000" pitchFamily="2" charset="2"/>
              </a:rPr>
              <a:t>∞</a:t>
            </a:r>
            <a:endParaRPr lang="zh-CN" altLang="en-US" sz="2400">
              <a:solidFill>
                <a:srgbClr val="FDFFF3"/>
              </a:solidFill>
            </a:endParaRPr>
          </a:p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rgbClr val="FDFFF3"/>
                </a:solidFill>
              </a:rPr>
              <a:t>(2) Interior metric is not S-metric: </a:t>
            </a:r>
            <a:r>
              <a:rPr lang="en-US" altLang="zh-CN" sz="2400" i="1">
                <a:solidFill>
                  <a:srgbClr val="FDFFF3"/>
                </a:solidFill>
              </a:rPr>
              <a:t>f(t) </a:t>
            </a:r>
            <a:r>
              <a:rPr lang="en-US" altLang="zh-CN" sz="2400">
                <a:solidFill>
                  <a:srgbClr val="FDFFF3"/>
                </a:solidFill>
              </a:rPr>
              <a:t>is a function of external mass distribution</a:t>
            </a:r>
            <a:r>
              <a:rPr lang="en-US" altLang="zh-CN" sz="2400" i="1">
                <a:solidFill>
                  <a:srgbClr val="FDFFF3"/>
                </a:solidFill>
              </a:rPr>
              <a:t>.</a:t>
            </a:r>
            <a:endParaRPr lang="en-US" altLang="zh-CN" sz="2400">
              <a:solidFill>
                <a:srgbClr val="FDFFF3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5F41F8-9CD4-43AD-94DE-8C8DD3E9D6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30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4698906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A3E9FE8F-93D7-47A1-9A2D-5F1AD89F734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/>
              <a:t>Metric of free-infalling shell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80CB1805-554F-4412-BB41-E647DA396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670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6CD4B58E-087F-4B69-B7A5-3553D64F0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11A696A7-F959-4891-9594-3F0CDA001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9753E3BB-DAF1-4EF0-BBEE-89C8C2891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BA0861CE-7B87-40A5-BD38-2C83850F0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7176" name="Oval 8">
            <a:extLst>
              <a:ext uri="{FF2B5EF4-FFF2-40B4-BE49-F238E27FC236}">
                <a16:creationId xmlns:a16="http://schemas.microsoft.com/office/drawing/2014/main" id="{2B14CEA3-1E07-4BCC-87DC-1BAC6AA0A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429000"/>
            <a:ext cx="720725" cy="6826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7177" name="Oval 9">
            <a:extLst>
              <a:ext uri="{FF2B5EF4-FFF2-40B4-BE49-F238E27FC236}">
                <a16:creationId xmlns:a16="http://schemas.microsoft.com/office/drawing/2014/main" id="{A3159F30-85CB-4FD0-A85F-5E5D8A34AA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5650" y="2349500"/>
            <a:ext cx="2797175" cy="2797175"/>
          </a:xfrm>
          <a:prstGeom prst="ellipse">
            <a:avLst/>
          </a:prstGeom>
          <a:noFill/>
          <a:ln w="9810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7178" name="Text Box 10">
            <a:extLst>
              <a:ext uri="{FF2B5EF4-FFF2-40B4-BE49-F238E27FC236}">
                <a16:creationId xmlns:a16="http://schemas.microsoft.com/office/drawing/2014/main" id="{D30B3DC1-F069-4D15-8164-6F768C22C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3429000"/>
            <a:ext cx="10080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lnSpc>
                <a:spcPct val="85000"/>
              </a:lnSpc>
              <a:buClrTx/>
              <a:buSzTx/>
              <a:buFontTx/>
              <a:buNone/>
            </a:pPr>
            <a:r>
              <a:rPr lang="en-US" altLang="zh-CN" sz="2400">
                <a:solidFill>
                  <a:schemeClr val="tx1"/>
                </a:solidFill>
                <a:ea typeface="宋体" panose="02010600030101010101" pitchFamily="2" charset="-122"/>
              </a:rPr>
              <a:t>BH</a:t>
            </a:r>
          </a:p>
          <a:p>
            <a:pPr algn="ctr" eaLnBrk="1" hangingPunct="1">
              <a:lnSpc>
                <a:spcPct val="85000"/>
              </a:lnSpc>
              <a:buClrTx/>
              <a:buSzTx/>
              <a:buFontTx/>
              <a:buNone/>
            </a:pPr>
            <a:r>
              <a:rPr lang="en-US" altLang="zh-CN" sz="2400" i="1">
                <a:solidFill>
                  <a:schemeClr val="tx1"/>
                </a:solidFill>
                <a:ea typeface="宋体" panose="02010600030101010101" pitchFamily="2" charset="-122"/>
              </a:rPr>
              <a:t>m</a:t>
            </a:r>
          </a:p>
        </p:txBody>
      </p:sp>
      <p:sp>
        <p:nvSpPr>
          <p:cNvPr id="7179" name="Text Box 13">
            <a:extLst>
              <a:ext uri="{FF2B5EF4-FFF2-40B4-BE49-F238E27FC236}">
                <a16:creationId xmlns:a16="http://schemas.microsoft.com/office/drawing/2014/main" id="{DE629952-B2DA-48B3-942D-B9F37AD4D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2997200"/>
            <a:ext cx="1047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chemeClr val="tx1"/>
                </a:solidFill>
                <a:ea typeface="宋体" panose="02010600030101010101" pitchFamily="2" charset="-122"/>
              </a:rPr>
              <a:t>Zone I</a:t>
            </a:r>
            <a:endParaRPr lang="en-US" altLang="zh-CN" sz="2400" baseline="-2500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7180" name="Text Box 14">
            <a:extLst>
              <a:ext uri="{FF2B5EF4-FFF2-40B4-BE49-F238E27FC236}">
                <a16:creationId xmlns:a16="http://schemas.microsoft.com/office/drawing/2014/main" id="{A4A818D5-BE33-4192-AB7B-1A852F264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2205038"/>
            <a:ext cx="1131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chemeClr val="bg1"/>
                </a:solidFill>
                <a:ea typeface="宋体" panose="02010600030101010101" pitchFamily="2" charset="-122"/>
              </a:rPr>
              <a:t>Zone II</a:t>
            </a:r>
            <a:endParaRPr lang="en-US" altLang="zh-CN" sz="2400" baseline="-2500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7181" name="Text Box 15">
            <a:extLst>
              <a:ext uri="{FF2B5EF4-FFF2-40B4-BE49-F238E27FC236}">
                <a16:creationId xmlns:a16="http://schemas.microsoft.com/office/drawing/2014/main" id="{C1D715B6-6C33-488A-9AE0-194AD5089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1341438"/>
            <a:ext cx="121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chemeClr val="tx1"/>
                </a:solidFill>
                <a:ea typeface="宋体" panose="02010600030101010101" pitchFamily="2" charset="-122"/>
              </a:rPr>
              <a:t>Zone III</a:t>
            </a:r>
            <a:endParaRPr lang="en-US" altLang="zh-CN" sz="2400" baseline="-2500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graphicFrame>
        <p:nvGraphicFramePr>
          <p:cNvPr id="7182" name="Object 2">
            <a:extLst>
              <a:ext uri="{FF2B5EF4-FFF2-40B4-BE49-F238E27FC236}">
                <a16:creationId xmlns:a16="http://schemas.microsoft.com/office/drawing/2014/main" id="{808419B7-E60C-4D17-AAD0-775E59FB8E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16238" y="1052513"/>
          <a:ext cx="6011862" cy="411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8" name="PBrush" r:id="rId3" imgW="5447619" imgH="3352381" progId="">
                  <p:embed/>
                </p:oleObj>
              </mc:Choice>
              <mc:Fallback>
                <p:oleObj name="PBrush" r:id="rId3" imgW="5447619" imgH="3352381" progId="">
                  <p:embed/>
                  <p:pic>
                    <p:nvPicPr>
                      <p:cNvPr id="7182" name="Object 2">
                        <a:extLst>
                          <a:ext uri="{FF2B5EF4-FFF2-40B4-BE49-F238E27FC236}">
                            <a16:creationId xmlns:a16="http://schemas.microsoft.com/office/drawing/2014/main" id="{808419B7-E60C-4D17-AAD0-775E59FB8E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1052513"/>
                        <a:ext cx="6011862" cy="411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3" name="Text Box 15">
            <a:extLst>
              <a:ext uri="{FF2B5EF4-FFF2-40B4-BE49-F238E27FC236}">
                <a16:creationId xmlns:a16="http://schemas.microsoft.com/office/drawing/2014/main" id="{09C29BC3-3F2C-454C-A090-2F4A520D3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224088"/>
            <a:ext cx="16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rgbClr val="FDFFF3"/>
                </a:solidFill>
              </a:rPr>
              <a:t>a</a:t>
            </a:r>
          </a:p>
        </p:txBody>
      </p:sp>
      <p:sp>
        <p:nvSpPr>
          <p:cNvPr id="7184" name="Text Box 16">
            <a:extLst>
              <a:ext uri="{FF2B5EF4-FFF2-40B4-BE49-F238E27FC236}">
                <a16:creationId xmlns:a16="http://schemas.microsoft.com/office/drawing/2014/main" id="{D4AAE3CC-9F39-4D78-B1A1-134534BBE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3375025"/>
            <a:ext cx="238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rgbClr val="FDFFF3"/>
                </a:solidFill>
              </a:rPr>
              <a:t>a’</a:t>
            </a:r>
          </a:p>
        </p:txBody>
      </p:sp>
      <p:graphicFrame>
        <p:nvGraphicFramePr>
          <p:cNvPr id="7185" name="Object 4">
            <a:extLst>
              <a:ext uri="{FF2B5EF4-FFF2-40B4-BE49-F238E27FC236}">
                <a16:creationId xmlns:a16="http://schemas.microsoft.com/office/drawing/2014/main" id="{5BBC7813-51A5-4FF7-A979-99914DC4C9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40200" y="2406650"/>
          <a:ext cx="3351213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9" name="Equation" r:id="rId5" imgW="1612900" imgH="635000" progId="Equation.DSMT4">
                  <p:embed/>
                </p:oleObj>
              </mc:Choice>
              <mc:Fallback>
                <p:oleObj name="Equation" r:id="rId5" imgW="1612900" imgH="635000" progId="Equation.DSMT4">
                  <p:embed/>
                  <p:pic>
                    <p:nvPicPr>
                      <p:cNvPr id="7185" name="Object 4">
                        <a:extLst>
                          <a:ext uri="{FF2B5EF4-FFF2-40B4-BE49-F238E27FC236}">
                            <a16:creationId xmlns:a16="http://schemas.microsoft.com/office/drawing/2014/main" id="{5BBC7813-51A5-4FF7-A979-99914DC4C9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2406650"/>
                        <a:ext cx="3351213" cy="131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6" name="Text Box 18">
            <a:extLst>
              <a:ext uri="{FF2B5EF4-FFF2-40B4-BE49-F238E27FC236}">
                <a16:creationId xmlns:a16="http://schemas.microsoft.com/office/drawing/2014/main" id="{762F8E0E-993A-42E6-A2C5-8184795E1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235575"/>
            <a:ext cx="5321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rgbClr val="FDFFF3"/>
                </a:solidFill>
              </a:rPr>
              <a:t>Metric in zone 1: obviously not S-metric</a:t>
            </a: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5593779-A95A-4E1B-87CE-875A29BAD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31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40665474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E7380D1-0229-4F9D-BD86-8EDE6CDA69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r>
              <a:rPr lang="en-US" altLang="zh-CN" sz="3200"/>
              <a:t>Shell in-falling in co-moving frame: </a:t>
            </a:r>
            <a:r>
              <a:rPr lang="en-US" altLang="zh-CN" sz="3200">
                <a:solidFill>
                  <a:srgbClr val="FDFFF3"/>
                </a:solidFill>
              </a:rPr>
              <a:t>straight to the coordinate origin r=0</a:t>
            </a:r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BB58A59E-743B-452E-ADA2-C08F1B674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" r="6682"/>
          <a:stretch>
            <a:fillRect/>
          </a:stretch>
        </p:blipFill>
        <p:spPr bwMode="auto">
          <a:xfrm>
            <a:off x="0" y="1128713"/>
            <a:ext cx="9145588" cy="56784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>
            <a:extLst>
              <a:ext uri="{FF2B5EF4-FFF2-40B4-BE49-F238E27FC236}">
                <a16:creationId xmlns:a16="http://schemas.microsoft.com/office/drawing/2014/main" id="{66493F83-DB46-4C8F-9FFF-4ACA7E3F7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3124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74D28F15-9ED9-40F9-B9FB-2FDC42858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3148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5B238FD6-37FB-43A6-ADBA-046EDDF1B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3068638"/>
            <a:ext cx="26638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buFont typeface="Monotype Sorts" charset="0"/>
              <a:buNone/>
            </a:pPr>
            <a:r>
              <a:rPr lang="en-US" altLang="zh-CN" sz="2400" i="1">
                <a:solidFill>
                  <a:srgbClr val="0000CC"/>
                </a:solidFill>
              </a:rPr>
              <a:t>R</a:t>
            </a:r>
            <a:r>
              <a:rPr lang="en-US" altLang="zh-CN" sz="2400" b="1">
                <a:solidFill>
                  <a:srgbClr val="0000CC"/>
                </a:solidFill>
              </a:rPr>
              <a:t>=</a:t>
            </a:r>
            <a:r>
              <a:rPr lang="en-US" altLang="zh-CN" sz="2400" i="1">
                <a:solidFill>
                  <a:srgbClr val="0000CC"/>
                </a:solidFill>
              </a:rPr>
              <a:t>a’ </a:t>
            </a:r>
            <a:r>
              <a:rPr lang="en-US" altLang="zh-CN" sz="2400" b="1">
                <a:solidFill>
                  <a:srgbClr val="0000CC"/>
                </a:solidFill>
              </a:rPr>
              <a:t>inner boundary</a:t>
            </a:r>
          </a:p>
        </p:txBody>
      </p:sp>
      <p:sp>
        <p:nvSpPr>
          <p:cNvPr id="8199" name="Text Box 7">
            <a:extLst>
              <a:ext uri="{FF2B5EF4-FFF2-40B4-BE49-F238E27FC236}">
                <a16:creationId xmlns:a16="http://schemas.microsoft.com/office/drawing/2014/main" id="{09C7D528-B9DB-4409-A5E7-4BC49A5BF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2030413"/>
            <a:ext cx="25193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buFont typeface="Monotype Sorts" charset="0"/>
              <a:buNone/>
            </a:pPr>
            <a:r>
              <a:rPr lang="en-US" altLang="zh-CN" sz="2400" i="1">
                <a:solidFill>
                  <a:srgbClr val="FC1D18"/>
                </a:solidFill>
              </a:rPr>
              <a:t>R</a:t>
            </a:r>
            <a:r>
              <a:rPr lang="en-US" altLang="zh-CN" sz="2400" b="1">
                <a:solidFill>
                  <a:srgbClr val="FC1D18"/>
                </a:solidFill>
              </a:rPr>
              <a:t>=</a:t>
            </a:r>
            <a:r>
              <a:rPr lang="en-US" altLang="zh-CN" sz="2400" i="1">
                <a:solidFill>
                  <a:srgbClr val="FC1D18"/>
                </a:solidFill>
              </a:rPr>
              <a:t>a</a:t>
            </a:r>
            <a:r>
              <a:rPr lang="en-US" altLang="zh-CN" sz="2400" b="1">
                <a:solidFill>
                  <a:srgbClr val="FC1D18"/>
                </a:solidFill>
              </a:rPr>
              <a:t> outer boundary</a:t>
            </a:r>
          </a:p>
        </p:txBody>
      </p:sp>
      <p:graphicFrame>
        <p:nvGraphicFramePr>
          <p:cNvPr id="8200" name="Object 8">
            <a:extLst>
              <a:ext uri="{FF2B5EF4-FFF2-40B4-BE49-F238E27FC236}">
                <a16:creationId xmlns:a16="http://schemas.microsoft.com/office/drawing/2014/main" id="{56864F3D-D13B-451C-B5F9-B08405EC2E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11613" y="1341438"/>
          <a:ext cx="305117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93" name="Equation" r:id="rId4" imgW="1371600" imgH="228600" progId="Equation.DSMT4">
                  <p:embed/>
                </p:oleObj>
              </mc:Choice>
              <mc:Fallback>
                <p:oleObj name="Equation" r:id="rId4" imgW="1371600" imgH="228600" progId="Equation.DSMT4">
                  <p:embed/>
                  <p:pic>
                    <p:nvPicPr>
                      <p:cNvPr id="8200" name="Object 8">
                        <a:extLst>
                          <a:ext uri="{FF2B5EF4-FFF2-40B4-BE49-F238E27FC236}">
                            <a16:creationId xmlns:a16="http://schemas.microsoft.com/office/drawing/2014/main" id="{56864F3D-D13B-451C-B5F9-B08405EC2E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1613" y="1341438"/>
                        <a:ext cx="3051175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1" name="Object 9">
            <a:extLst>
              <a:ext uri="{FF2B5EF4-FFF2-40B4-BE49-F238E27FC236}">
                <a16:creationId xmlns:a16="http://schemas.microsoft.com/office/drawing/2014/main" id="{88FD121D-4E28-4F9C-ACEB-BD26D6D00A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11413" y="1341438"/>
          <a:ext cx="1384300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94" name="Equation" r:id="rId6" imgW="647700" imgH="228600" progId="Equation.DSMT4">
                  <p:embed/>
                </p:oleObj>
              </mc:Choice>
              <mc:Fallback>
                <p:oleObj name="Equation" r:id="rId6" imgW="647700" imgH="228600" progId="Equation.DSMT4">
                  <p:embed/>
                  <p:pic>
                    <p:nvPicPr>
                      <p:cNvPr id="8201" name="Object 9">
                        <a:extLst>
                          <a:ext uri="{FF2B5EF4-FFF2-40B4-BE49-F238E27FC236}">
                            <a16:creationId xmlns:a16="http://schemas.microsoft.com/office/drawing/2014/main" id="{88FD121D-4E28-4F9C-ACEB-BD26D6D00A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1341438"/>
                        <a:ext cx="1384300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2" name="Object 10">
            <a:extLst>
              <a:ext uri="{FF2B5EF4-FFF2-40B4-BE49-F238E27FC236}">
                <a16:creationId xmlns:a16="http://schemas.microsoft.com/office/drawing/2014/main" id="{0DA522A0-A8C4-43D0-8DBD-2F9C3EDC34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87900" y="1916113"/>
          <a:ext cx="34750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95" name="Equation" r:id="rId8" imgW="1562100" imgH="241300" progId="Equation.DSMT4">
                  <p:embed/>
                </p:oleObj>
              </mc:Choice>
              <mc:Fallback>
                <p:oleObj name="Equation" r:id="rId8" imgW="1562100" imgH="241300" progId="Equation.DSMT4">
                  <p:embed/>
                  <p:pic>
                    <p:nvPicPr>
                      <p:cNvPr id="8202" name="Object 10">
                        <a:extLst>
                          <a:ext uri="{FF2B5EF4-FFF2-40B4-BE49-F238E27FC236}">
                            <a16:creationId xmlns:a16="http://schemas.microsoft.com/office/drawing/2014/main" id="{0DA522A0-A8C4-43D0-8DBD-2F9C3EDC34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1916113"/>
                        <a:ext cx="34750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99C4FDE-57BB-4E26-A598-65F6D81EA9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32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41342745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E6C7AB9D-F479-44F7-86DB-6C60BEB52E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r>
              <a:rPr lang="en-US" altLang="zh-CN" sz="3200"/>
              <a:t>Shell in-falling for external observers:</a:t>
            </a:r>
            <a:br>
              <a:rPr lang="en-US" altLang="zh-CN" sz="3200"/>
            </a:br>
            <a:r>
              <a:rPr lang="en-US" altLang="zh-CN" sz="3200">
                <a:solidFill>
                  <a:srgbClr val="FFFFFF"/>
                </a:solidFill>
              </a:rPr>
              <a:t>expanding event horizon eats the shell!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20DA118-9FA9-4F21-9D46-7A21DAA06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590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23ED734E-6FE4-47F9-BBF6-098BB0922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00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zh-CN" altLang="en-US" sz="2400">
              <a:solidFill>
                <a:srgbClr val="FDFFF3"/>
              </a:solidFill>
            </a:endParaRPr>
          </a:p>
        </p:txBody>
      </p:sp>
      <p:pic>
        <p:nvPicPr>
          <p:cNvPr id="9221" name="Picture 5">
            <a:extLst>
              <a:ext uri="{FF2B5EF4-FFF2-40B4-BE49-F238E27FC236}">
                <a16:creationId xmlns:a16="http://schemas.microsoft.com/office/drawing/2014/main" id="{4FDFC70A-7FB1-474E-8079-3D0B95CA2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" t="4770" r="6682"/>
          <a:stretch>
            <a:fillRect/>
          </a:stretch>
        </p:blipFill>
        <p:spPr bwMode="auto">
          <a:xfrm>
            <a:off x="107950" y="908050"/>
            <a:ext cx="8894763" cy="5689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222" name="Object 6">
            <a:extLst>
              <a:ext uri="{FF2B5EF4-FFF2-40B4-BE49-F238E27FC236}">
                <a16:creationId xmlns:a16="http://schemas.microsoft.com/office/drawing/2014/main" id="{238DE7AA-46A0-43F3-8D10-1E36BE7AFAAA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2413000" y="2519363"/>
          <a:ext cx="39052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80" r:id="rId4" imgW="390580" imgH="419048" progId="">
                  <p:embed/>
                </p:oleObj>
              </mc:Choice>
              <mc:Fallback>
                <p:oleObj r:id="rId4" imgW="390580" imgH="419048" progId="">
                  <p:embed/>
                  <p:pic>
                    <p:nvPicPr>
                      <p:cNvPr id="9222" name="Object 6">
                        <a:extLst>
                          <a:ext uri="{FF2B5EF4-FFF2-40B4-BE49-F238E27FC236}">
                            <a16:creationId xmlns:a16="http://schemas.microsoft.com/office/drawing/2014/main" id="{238DE7AA-46A0-43F3-8D10-1E36BE7AFA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0" y="2519363"/>
                        <a:ext cx="390525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3" name="Object 7">
            <a:extLst>
              <a:ext uri="{FF2B5EF4-FFF2-40B4-BE49-F238E27FC236}">
                <a16:creationId xmlns:a16="http://schemas.microsoft.com/office/drawing/2014/main" id="{119DDA5D-2BBE-440B-B58A-079446A2DA9C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1474788" y="4564063"/>
          <a:ext cx="1008062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81" r:id="rId6" imgW="390580" imgH="419048" progId="">
                  <p:embed/>
                </p:oleObj>
              </mc:Choice>
              <mc:Fallback>
                <p:oleObj r:id="rId6" imgW="390580" imgH="419048" progId="">
                  <p:embed/>
                  <p:pic>
                    <p:nvPicPr>
                      <p:cNvPr id="9223" name="Object 7">
                        <a:extLst>
                          <a:ext uri="{FF2B5EF4-FFF2-40B4-BE49-F238E27FC236}">
                            <a16:creationId xmlns:a16="http://schemas.microsoft.com/office/drawing/2014/main" id="{119DDA5D-2BBE-440B-B58A-079446A2DA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4788" y="4564063"/>
                        <a:ext cx="1008062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4" name="Object 8">
            <a:extLst>
              <a:ext uri="{FF2B5EF4-FFF2-40B4-BE49-F238E27FC236}">
                <a16:creationId xmlns:a16="http://schemas.microsoft.com/office/drawing/2014/main" id="{F7734DC7-EF71-4B7F-A80F-1704201715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68538" y="2924175"/>
          <a:ext cx="39052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82" r:id="rId7" imgW="390580" imgH="419048" progId="">
                  <p:embed/>
                </p:oleObj>
              </mc:Choice>
              <mc:Fallback>
                <p:oleObj r:id="rId7" imgW="390580" imgH="419048" progId="">
                  <p:embed/>
                  <p:pic>
                    <p:nvPicPr>
                      <p:cNvPr id="9224" name="Object 8">
                        <a:extLst>
                          <a:ext uri="{FF2B5EF4-FFF2-40B4-BE49-F238E27FC236}">
                            <a16:creationId xmlns:a16="http://schemas.microsoft.com/office/drawing/2014/main" id="{F7734DC7-EF71-4B7F-A80F-1704201715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2924175"/>
                        <a:ext cx="390525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9">
            <a:extLst>
              <a:ext uri="{FF2B5EF4-FFF2-40B4-BE49-F238E27FC236}">
                <a16:creationId xmlns:a16="http://schemas.microsoft.com/office/drawing/2014/main" id="{FC12D1AA-A666-43C6-8939-237EC374FE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87450" y="4076700"/>
          <a:ext cx="1439863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83" name="Equation" r:id="rId8" imgW="774364" imgH="228501" progId="Equation.DSMT4">
                  <p:embed/>
                </p:oleObj>
              </mc:Choice>
              <mc:Fallback>
                <p:oleObj name="Equation" r:id="rId8" imgW="774364" imgH="228501" progId="Equation.DSMT4">
                  <p:embed/>
                  <p:pic>
                    <p:nvPicPr>
                      <p:cNvPr id="9225" name="Object 9">
                        <a:extLst>
                          <a:ext uri="{FF2B5EF4-FFF2-40B4-BE49-F238E27FC236}">
                            <a16:creationId xmlns:a16="http://schemas.microsoft.com/office/drawing/2014/main" id="{FC12D1AA-A666-43C6-8939-237EC374FE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4076700"/>
                        <a:ext cx="1439863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6" name="Object 10">
            <a:extLst>
              <a:ext uri="{FF2B5EF4-FFF2-40B4-BE49-F238E27FC236}">
                <a16:creationId xmlns:a16="http://schemas.microsoft.com/office/drawing/2014/main" id="{F38BB2E8-537A-45E5-A666-0F80A53B18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27313" y="3357563"/>
          <a:ext cx="4176712" cy="82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84" name="Equation" r:id="rId10" imgW="2120900" imgH="419100" progId="Equation.DSMT4">
                  <p:embed/>
                </p:oleObj>
              </mc:Choice>
              <mc:Fallback>
                <p:oleObj name="Equation" r:id="rId10" imgW="2120900" imgH="419100" progId="Equation.DSMT4">
                  <p:embed/>
                  <p:pic>
                    <p:nvPicPr>
                      <p:cNvPr id="9226" name="Object 10">
                        <a:extLst>
                          <a:ext uri="{FF2B5EF4-FFF2-40B4-BE49-F238E27FC236}">
                            <a16:creationId xmlns:a16="http://schemas.microsoft.com/office/drawing/2014/main" id="{F38BB2E8-537A-45E5-A666-0F80A53B18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3357563"/>
                        <a:ext cx="4176712" cy="827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7" name="Object 11">
            <a:extLst>
              <a:ext uri="{FF2B5EF4-FFF2-40B4-BE49-F238E27FC236}">
                <a16:creationId xmlns:a16="http://schemas.microsoft.com/office/drawing/2014/main" id="{8913AFE6-E5A7-4AFD-9166-782AAFACED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55875" y="5426075"/>
          <a:ext cx="160020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85" name="Equation" r:id="rId12" imgW="812447" imgH="228501" progId="Equation.DSMT4">
                  <p:embed/>
                </p:oleObj>
              </mc:Choice>
              <mc:Fallback>
                <p:oleObj name="Equation" r:id="rId12" imgW="812447" imgH="228501" progId="Equation.DSMT4">
                  <p:embed/>
                  <p:pic>
                    <p:nvPicPr>
                      <p:cNvPr id="9227" name="Object 11">
                        <a:extLst>
                          <a:ext uri="{FF2B5EF4-FFF2-40B4-BE49-F238E27FC236}">
                            <a16:creationId xmlns:a16="http://schemas.microsoft.com/office/drawing/2014/main" id="{8913AFE6-E5A7-4AFD-9166-782AAFACED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5426075"/>
                        <a:ext cx="160020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8" name="Line 12">
            <a:extLst>
              <a:ext uri="{FF2B5EF4-FFF2-40B4-BE49-F238E27FC236}">
                <a16:creationId xmlns:a16="http://schemas.microsoft.com/office/drawing/2014/main" id="{1F9C2398-F3FE-4809-8949-3B2DA9FDDDFC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9788" y="4652963"/>
            <a:ext cx="0" cy="1081087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29" name="Text Box 13">
            <a:extLst>
              <a:ext uri="{FF2B5EF4-FFF2-40B4-BE49-F238E27FC236}">
                <a16:creationId xmlns:a16="http://schemas.microsoft.com/office/drawing/2014/main" id="{585A0946-0E06-4D8B-BA48-5611E54E7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1600" y="3860800"/>
            <a:ext cx="14589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buFont typeface="Monotype Sorts" charset="0"/>
              <a:buNone/>
            </a:pPr>
            <a:r>
              <a:rPr lang="en-US" altLang="zh-CN" sz="2400" b="1">
                <a:solidFill>
                  <a:srgbClr val="03FB32"/>
                </a:solidFill>
              </a:rPr>
              <a:t>Test</a:t>
            </a:r>
          </a:p>
          <a:p>
            <a:pPr>
              <a:buFont typeface="Monotype Sorts" charset="0"/>
              <a:buNone/>
            </a:pPr>
            <a:r>
              <a:rPr lang="en-US" altLang="zh-CN" sz="2400" b="1">
                <a:solidFill>
                  <a:srgbClr val="03FB32"/>
                </a:solidFill>
              </a:rPr>
              <a:t>particle</a:t>
            </a:r>
          </a:p>
        </p:txBody>
      </p:sp>
      <p:sp>
        <p:nvSpPr>
          <p:cNvPr id="9230" name="Line 16">
            <a:extLst>
              <a:ext uri="{FF2B5EF4-FFF2-40B4-BE49-F238E27FC236}">
                <a16:creationId xmlns:a16="http://schemas.microsoft.com/office/drawing/2014/main" id="{2F0B873E-5F9D-4FE2-9E08-3AA5AE8F86F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9475" y="3860800"/>
            <a:ext cx="431800" cy="1223963"/>
          </a:xfrm>
          <a:prstGeom prst="line">
            <a:avLst/>
          </a:prstGeom>
          <a:noFill/>
          <a:ln w="25400">
            <a:solidFill>
              <a:srgbClr val="FC1D18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31" name="Text Box 17">
            <a:extLst>
              <a:ext uri="{FF2B5EF4-FFF2-40B4-BE49-F238E27FC236}">
                <a16:creationId xmlns:a16="http://schemas.microsoft.com/office/drawing/2014/main" id="{A3A4F1A6-DBAC-4A81-AA8A-46B64071B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1268413"/>
            <a:ext cx="59753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buFont typeface="Monotype Sorts" charset="0"/>
              <a:buNone/>
            </a:pPr>
            <a:r>
              <a:rPr lang="en-US" altLang="zh-CN" sz="2400">
                <a:solidFill>
                  <a:schemeClr val="bg1"/>
                </a:solidFill>
              </a:rPr>
              <a:t>The </a:t>
            </a:r>
            <a:r>
              <a:rPr lang="en-US" altLang="zh-CN" sz="2400">
                <a:solidFill>
                  <a:srgbClr val="3333CC"/>
                </a:solidFill>
              </a:rPr>
              <a:t>outer surface</a:t>
            </a:r>
            <a:r>
              <a:rPr lang="en-US" altLang="zh-CN" sz="2400">
                <a:solidFill>
                  <a:schemeClr val="bg1"/>
                </a:solidFill>
              </a:rPr>
              <a:t> is trapped just outside the </a:t>
            </a:r>
            <a:r>
              <a:rPr lang="en-US" altLang="zh-CN" sz="2400">
                <a:solidFill>
                  <a:srgbClr val="3333CC"/>
                </a:solidFill>
              </a:rPr>
              <a:t>event horizon</a:t>
            </a:r>
            <a:r>
              <a:rPr lang="en-US" altLang="zh-CN" sz="2400">
                <a:solidFill>
                  <a:schemeClr val="bg1"/>
                </a:solidFill>
              </a:rPr>
              <a:t>; the </a:t>
            </a:r>
            <a:r>
              <a:rPr lang="en-US" altLang="zh-CN" sz="2400">
                <a:solidFill>
                  <a:srgbClr val="FC1D18"/>
                </a:solidFill>
              </a:rPr>
              <a:t>inner surface</a:t>
            </a:r>
            <a:r>
              <a:rPr lang="en-US" altLang="zh-CN" sz="2400">
                <a:solidFill>
                  <a:schemeClr val="bg1"/>
                </a:solidFill>
              </a:rPr>
              <a:t> will fall through the event horizon, but will eventually be trapped inside it.</a:t>
            </a:r>
          </a:p>
          <a:p>
            <a:pPr>
              <a:buFont typeface="Monotype Sorts" charset="0"/>
              <a:buNone/>
            </a:pPr>
            <a:r>
              <a:rPr lang="en-US" altLang="zh-CN" sz="2400" b="1">
                <a:solidFill>
                  <a:schemeClr val="bg1"/>
                </a:solidFill>
              </a:rPr>
              <a:t>No physical singularity inside a BH!</a:t>
            </a:r>
          </a:p>
        </p:txBody>
      </p:sp>
      <p:sp>
        <p:nvSpPr>
          <p:cNvPr id="9232" name="Line 18">
            <a:extLst>
              <a:ext uri="{FF2B5EF4-FFF2-40B4-BE49-F238E27FC236}">
                <a16:creationId xmlns:a16="http://schemas.microsoft.com/office/drawing/2014/main" id="{632AF38E-9632-498A-81B0-220F58AEF0B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00338" y="1628775"/>
            <a:ext cx="1150937" cy="8636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33" name="Line 19">
            <a:extLst>
              <a:ext uri="{FF2B5EF4-FFF2-40B4-BE49-F238E27FC236}">
                <a16:creationId xmlns:a16="http://schemas.microsoft.com/office/drawing/2014/main" id="{D230635E-F8C3-4F86-BAC0-7EF431F067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9925" y="2133600"/>
            <a:ext cx="215900" cy="2951163"/>
          </a:xfrm>
          <a:prstGeom prst="line">
            <a:avLst/>
          </a:prstGeom>
          <a:noFill/>
          <a:ln w="12700">
            <a:solidFill>
              <a:srgbClr val="FC1D1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34" name="Line 20">
            <a:extLst>
              <a:ext uri="{FF2B5EF4-FFF2-40B4-BE49-F238E27FC236}">
                <a16:creationId xmlns:a16="http://schemas.microsoft.com/office/drawing/2014/main" id="{8666933A-142B-4C43-8755-F84AFB8F0AD8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3438" y="2205038"/>
            <a:ext cx="288925" cy="3024187"/>
          </a:xfrm>
          <a:prstGeom prst="line">
            <a:avLst/>
          </a:prstGeom>
          <a:noFill/>
          <a:ln w="2540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3B597E7-1E7D-4BBD-8CF6-EEEB8E810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33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42124065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val 2">
            <a:extLst>
              <a:ext uri="{FF2B5EF4-FFF2-40B4-BE49-F238E27FC236}">
                <a16:creationId xmlns:a16="http://schemas.microsoft.com/office/drawing/2014/main" id="{72E74047-7D0B-4FF9-BC52-4F239F6FF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1444625"/>
            <a:ext cx="3670300" cy="3536950"/>
          </a:xfrm>
          <a:prstGeom prst="ellipse">
            <a:avLst/>
          </a:prstGeom>
          <a:solidFill>
            <a:srgbClr val="0000FF">
              <a:alpha val="0"/>
            </a:srgbClr>
          </a:solidFill>
          <a:ln w="26035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10243" name="Oval 3">
            <a:extLst>
              <a:ext uri="{FF2B5EF4-FFF2-40B4-BE49-F238E27FC236}">
                <a16:creationId xmlns:a16="http://schemas.microsoft.com/office/drawing/2014/main" id="{C7131FB3-57C1-49B9-B191-3B478E741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2488" y="2105025"/>
            <a:ext cx="2147887" cy="2151063"/>
          </a:xfrm>
          <a:prstGeom prst="ellipse">
            <a:avLst/>
          </a:prstGeom>
          <a:noFill/>
          <a:ln w="1524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10244" name="Oval 4">
            <a:extLst>
              <a:ext uri="{FF2B5EF4-FFF2-40B4-BE49-F238E27FC236}">
                <a16:creationId xmlns:a16="http://schemas.microsoft.com/office/drawing/2014/main" id="{827B115A-EF98-453C-8784-C2206A567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0988" y="2863850"/>
            <a:ext cx="698500" cy="6985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zh-CN" altLang="en-US" sz="2400">
              <a:solidFill>
                <a:srgbClr val="FDFFF3"/>
              </a:solidFill>
            </a:endParaRPr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54ED04B2-9CC7-4BB9-8196-5695135203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/>
              <a:t>Double in-falling shells: </a:t>
            </a:r>
            <a:br>
              <a:rPr lang="en-US" altLang="zh-CN" sz="3200"/>
            </a:br>
            <a:r>
              <a:rPr lang="en-US" altLang="zh-CN" sz="3200"/>
              <a:t>mimicking the real astrophysical setting</a:t>
            </a:r>
          </a:p>
        </p:txBody>
      </p:sp>
      <p:sp>
        <p:nvSpPr>
          <p:cNvPr id="10246" name="Text Box 6">
            <a:extLst>
              <a:ext uri="{FF2B5EF4-FFF2-40B4-BE49-F238E27FC236}">
                <a16:creationId xmlns:a16="http://schemas.microsoft.com/office/drawing/2014/main" id="{23CABA2E-58CB-4A9E-BC96-1730D3E09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4863" y="2257425"/>
            <a:ext cx="7000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en-US" altLang="zh-CN" sz="2400" baseline="-2500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</a:rPr>
              <a:t>’</a:t>
            </a:r>
            <a:endParaRPr lang="en-US" altLang="zh-CN" sz="2400"/>
          </a:p>
        </p:txBody>
      </p:sp>
      <p:sp>
        <p:nvSpPr>
          <p:cNvPr id="10247" name="Text Box 7">
            <a:extLst>
              <a:ext uri="{FF2B5EF4-FFF2-40B4-BE49-F238E27FC236}">
                <a16:creationId xmlns:a16="http://schemas.microsoft.com/office/drawing/2014/main" id="{6D918A8C-4816-451C-B637-90652A727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325" y="1803400"/>
            <a:ext cx="87471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en-US" altLang="zh-CN" sz="2400" baseline="-2500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endParaRPr lang="en-US" altLang="zh-CN" sz="2400"/>
          </a:p>
        </p:txBody>
      </p:sp>
      <p:sp>
        <p:nvSpPr>
          <p:cNvPr id="10248" name="Text Box 8">
            <a:extLst>
              <a:ext uri="{FF2B5EF4-FFF2-40B4-BE49-F238E27FC236}">
                <a16:creationId xmlns:a16="http://schemas.microsoft.com/office/drawing/2014/main" id="{A4A16E2F-F51A-4F70-AC5F-C8FC26157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488" y="28638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endParaRPr lang="zh-CN" altLang="en-US" sz="2400"/>
          </a:p>
        </p:txBody>
      </p:sp>
      <p:sp>
        <p:nvSpPr>
          <p:cNvPr id="10249" name="Text Box 9">
            <a:extLst>
              <a:ext uri="{FF2B5EF4-FFF2-40B4-BE49-F238E27FC236}">
                <a16:creationId xmlns:a16="http://schemas.microsoft.com/office/drawing/2014/main" id="{1E77BACD-BCAF-4BCD-BAD6-84ED036C8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113" y="2863850"/>
            <a:ext cx="3492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r>
              <a:rPr lang="en-US" altLang="zh-CN" sz="2400">
                <a:ea typeface="宋体" panose="02010600030101010101" pitchFamily="2" charset="-122"/>
              </a:rPr>
              <a:t>I</a:t>
            </a:r>
            <a:endParaRPr lang="en-US" altLang="zh-CN" sz="2400"/>
          </a:p>
        </p:txBody>
      </p:sp>
      <p:sp>
        <p:nvSpPr>
          <p:cNvPr id="10250" name="Text Box 10">
            <a:extLst>
              <a:ext uri="{FF2B5EF4-FFF2-40B4-BE49-F238E27FC236}">
                <a16:creationId xmlns:a16="http://schemas.microsoft.com/office/drawing/2014/main" id="{87671CBD-6815-44DF-A920-F196ECF0E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025775"/>
            <a:ext cx="698500" cy="75723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rgbClr val="FF6600"/>
                </a:solidFill>
                <a:ea typeface="宋体" panose="02010600030101010101" pitchFamily="2" charset="-122"/>
              </a:rPr>
              <a:t>II</a:t>
            </a:r>
            <a:endParaRPr lang="en-US" altLang="zh-CN" sz="2400">
              <a:solidFill>
                <a:srgbClr val="FF6600"/>
              </a:solidFill>
            </a:endParaRPr>
          </a:p>
        </p:txBody>
      </p:sp>
      <p:sp>
        <p:nvSpPr>
          <p:cNvPr id="10251" name="Text Box 11">
            <a:extLst>
              <a:ext uri="{FF2B5EF4-FFF2-40B4-BE49-F238E27FC236}">
                <a16:creationId xmlns:a16="http://schemas.microsoft.com/office/drawing/2014/main" id="{0BDF4B35-8D91-4279-B395-1DBC8DA6B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050" y="2863850"/>
            <a:ext cx="70008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r>
              <a:rPr lang="en-US" altLang="zh-CN" sz="2400">
                <a:ea typeface="宋体" panose="02010600030101010101" pitchFamily="2" charset="-122"/>
              </a:rPr>
              <a:t>III</a:t>
            </a:r>
            <a:endParaRPr lang="en-US" altLang="zh-CN" sz="2400"/>
          </a:p>
        </p:txBody>
      </p:sp>
      <p:sp>
        <p:nvSpPr>
          <p:cNvPr id="10252" name="Text Box 12">
            <a:extLst>
              <a:ext uri="{FF2B5EF4-FFF2-40B4-BE49-F238E27FC236}">
                <a16:creationId xmlns:a16="http://schemas.microsoft.com/office/drawing/2014/main" id="{9B43555C-FBB2-488E-999C-BFB29F7BA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0988" y="2863850"/>
            <a:ext cx="184150" cy="4572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endParaRPr lang="zh-CN" altLang="en-US" sz="2400"/>
          </a:p>
        </p:txBody>
      </p:sp>
      <p:sp>
        <p:nvSpPr>
          <p:cNvPr id="10253" name="Text Box 13">
            <a:extLst>
              <a:ext uri="{FF2B5EF4-FFF2-40B4-BE49-F238E27FC236}">
                <a16:creationId xmlns:a16="http://schemas.microsoft.com/office/drawing/2014/main" id="{203423D7-09A3-4AFC-A217-5C39729F7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3016250"/>
            <a:ext cx="7000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6600"/>
                </a:solidFill>
                <a:ea typeface="宋体" panose="02010600030101010101" pitchFamily="2" charset="-122"/>
              </a:rPr>
              <a:t>IV</a:t>
            </a:r>
            <a:endParaRPr lang="en-US" altLang="zh-CN" sz="2400">
              <a:solidFill>
                <a:srgbClr val="FF6600"/>
              </a:solidFill>
            </a:endParaRPr>
          </a:p>
        </p:txBody>
      </p:sp>
      <p:sp>
        <p:nvSpPr>
          <p:cNvPr id="10254" name="Text Box 14">
            <a:extLst>
              <a:ext uri="{FF2B5EF4-FFF2-40B4-BE49-F238E27FC236}">
                <a16:creationId xmlns:a16="http://schemas.microsoft.com/office/drawing/2014/main" id="{45140D2C-7967-44A5-9728-790E84DAF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0863" y="2990850"/>
            <a:ext cx="5222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r>
              <a:rPr lang="en-US" altLang="zh-CN" sz="2400" b="1">
                <a:solidFill>
                  <a:schemeClr val="tx1"/>
                </a:solidFill>
                <a:ea typeface="宋体" panose="02010600030101010101" pitchFamily="2" charset="-122"/>
              </a:rPr>
              <a:t>V</a:t>
            </a:r>
            <a:endParaRPr lang="en-US" altLang="zh-CN" sz="2400">
              <a:solidFill>
                <a:schemeClr val="tx1"/>
              </a:solidFill>
            </a:endParaRPr>
          </a:p>
        </p:txBody>
      </p:sp>
      <p:sp>
        <p:nvSpPr>
          <p:cNvPr id="10255" name="Text Box 15">
            <a:extLst>
              <a:ext uri="{FF2B5EF4-FFF2-40B4-BE49-F238E27FC236}">
                <a16:creationId xmlns:a16="http://schemas.microsoft.com/office/drawing/2014/main" id="{B50543E8-B501-43D0-986B-32172DDC4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8825" y="43799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endParaRPr lang="zh-CN" altLang="en-US" sz="2400"/>
          </a:p>
        </p:txBody>
      </p:sp>
      <p:sp>
        <p:nvSpPr>
          <p:cNvPr id="10256" name="Text Box 16">
            <a:extLst>
              <a:ext uri="{FF2B5EF4-FFF2-40B4-BE49-F238E27FC236}">
                <a16:creationId xmlns:a16="http://schemas.microsoft.com/office/drawing/2014/main" id="{FAA5E33A-0B0D-4E13-A983-C52633F7C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4950" y="3621088"/>
            <a:ext cx="7000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en-US" altLang="zh-CN" sz="2400" baseline="-2500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</a:rPr>
              <a:t>’</a:t>
            </a:r>
            <a:endParaRPr lang="en-US" altLang="zh-CN" sz="2400"/>
          </a:p>
        </p:txBody>
      </p:sp>
      <p:sp>
        <p:nvSpPr>
          <p:cNvPr id="10257" name="Text Box 17">
            <a:extLst>
              <a:ext uri="{FF2B5EF4-FFF2-40B4-BE49-F238E27FC236}">
                <a16:creationId xmlns:a16="http://schemas.microsoft.com/office/drawing/2014/main" id="{E3C6A71C-BA2C-4911-8293-839BF6544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288" y="3924300"/>
            <a:ext cx="87471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en-US" altLang="zh-CN" sz="2400" baseline="-2500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endParaRPr lang="en-US" altLang="zh-CN" sz="2400"/>
          </a:p>
        </p:txBody>
      </p:sp>
      <p:sp>
        <p:nvSpPr>
          <p:cNvPr id="10258" name="Text Box 18">
            <a:extLst>
              <a:ext uri="{FF2B5EF4-FFF2-40B4-BE49-F238E27FC236}">
                <a16:creationId xmlns:a16="http://schemas.microsoft.com/office/drawing/2014/main" id="{0596E67B-CC8E-45E4-99CE-7C1E55549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949575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 i="1">
                <a:solidFill>
                  <a:schemeClr val="tx2"/>
                </a:solidFill>
              </a:rPr>
              <a:t>m</a:t>
            </a:r>
          </a:p>
        </p:txBody>
      </p:sp>
      <p:sp>
        <p:nvSpPr>
          <p:cNvPr id="10259" name="Text Box 19">
            <a:extLst>
              <a:ext uri="{FF2B5EF4-FFF2-40B4-BE49-F238E27FC236}">
                <a16:creationId xmlns:a16="http://schemas.microsoft.com/office/drawing/2014/main" id="{AECDDDE4-D4B1-400D-9CC2-CB0CED9E6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244975"/>
            <a:ext cx="550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 i="1">
                <a:solidFill>
                  <a:schemeClr val="tx1"/>
                </a:solidFill>
              </a:rPr>
              <a:t>m</a:t>
            </a:r>
            <a:r>
              <a:rPr lang="en-US" altLang="zh-CN" sz="2400" baseline="-250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260" name="Text Box 20">
            <a:extLst>
              <a:ext uri="{FF2B5EF4-FFF2-40B4-BE49-F238E27FC236}">
                <a16:creationId xmlns:a16="http://schemas.microsoft.com/office/drawing/2014/main" id="{BF967174-6F12-4C86-8591-BF4CC96E0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5083175"/>
            <a:ext cx="550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 i="1">
                <a:solidFill>
                  <a:schemeClr val="tx1"/>
                </a:solidFill>
              </a:rPr>
              <a:t>m</a:t>
            </a:r>
            <a:r>
              <a:rPr lang="en-US" altLang="zh-CN" sz="2400" baseline="-250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261" name="Text Box 21">
            <a:extLst>
              <a:ext uri="{FF2B5EF4-FFF2-40B4-BE49-F238E27FC236}">
                <a16:creationId xmlns:a16="http://schemas.microsoft.com/office/drawing/2014/main" id="{0AE169AB-DF51-452D-9B20-31E085983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2813" y="1268413"/>
            <a:ext cx="261143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>
                <a:solidFill>
                  <a:schemeClr val="tx1"/>
                </a:solidFill>
              </a:rPr>
              <a:t>Any matter outside shell 1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589F46E-5ACC-45F9-AAD0-5D3E7AE146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34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78740933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A693868A-3CFC-4C4B-8823-C22C19F97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5838"/>
            <a:ext cx="9144000" cy="381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>
            <a:extLst>
              <a:ext uri="{FF2B5EF4-FFF2-40B4-BE49-F238E27FC236}">
                <a16:creationId xmlns:a16="http://schemas.microsoft.com/office/drawing/2014/main" id="{2EE0D3A3-2111-4B3D-B07A-CA6BA37663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4795838"/>
            <a:ext cx="9067800" cy="1009650"/>
          </a:xfrm>
        </p:spPr>
        <p:txBody>
          <a:bodyPr/>
          <a:lstStyle/>
          <a:p>
            <a:r>
              <a:rPr lang="en-US" altLang="zh-CN" sz="2400"/>
              <a:t>For the external observer</a:t>
            </a:r>
            <a:r>
              <a:rPr lang="en-US" altLang="zh-CN" sz="2400">
                <a:sym typeface="Wingdings" panose="05000000000000000000" pitchFamily="2" charset="2"/>
              </a:rPr>
              <a:t>: shell 1 crossed the event horizon completely, no </a:t>
            </a:r>
            <a:r>
              <a:rPr lang="en-US" altLang="zh-CN" sz="2400">
                <a:solidFill>
                  <a:schemeClr val="tx1"/>
                </a:solidFill>
                <a:sym typeface="Wingdings" panose="05000000000000000000" pitchFamily="2" charset="2"/>
              </a:rPr>
              <a:t>“frozen star”</a:t>
            </a:r>
            <a:r>
              <a:rPr lang="en-US" altLang="zh-CN" sz="2400">
                <a:sym typeface="Wingdings" panose="05000000000000000000" pitchFamily="2" charset="2"/>
              </a:rPr>
              <a:t> and no </a:t>
            </a:r>
            <a:r>
              <a:rPr lang="en-US" altLang="zh-CN" sz="2400">
                <a:solidFill>
                  <a:schemeClr val="tx1"/>
                </a:solidFill>
                <a:sym typeface="Wingdings" panose="05000000000000000000" pitchFamily="2" charset="2"/>
              </a:rPr>
              <a:t>“physical singularity”</a:t>
            </a:r>
            <a:r>
              <a:rPr lang="en-US" altLang="zh-CN" sz="2400">
                <a:sym typeface="Wingdings" panose="05000000000000000000" pitchFamily="2" charset="2"/>
              </a:rPr>
              <a:t> in BH</a:t>
            </a:r>
            <a:endParaRPr lang="zh-CN" altLang="en-US" sz="1800">
              <a:sym typeface="Wingdings" panose="05000000000000000000" pitchFamily="2" charset="2"/>
            </a:endParaRPr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1ECF2C0F-5FAC-4E64-8B3E-DF42B1D51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1233488"/>
            <a:ext cx="2830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rgbClr val="CA0E00"/>
                </a:solidFill>
              </a:rPr>
              <a:t>Comoving observer</a:t>
            </a:r>
          </a:p>
        </p:txBody>
      </p:sp>
      <p:sp>
        <p:nvSpPr>
          <p:cNvPr id="11269" name="Text Box 5">
            <a:extLst>
              <a:ext uri="{FF2B5EF4-FFF2-40B4-BE49-F238E27FC236}">
                <a16:creationId xmlns:a16="http://schemas.microsoft.com/office/drawing/2014/main" id="{E455D4EE-CE3D-4CDD-AEFF-A50E220A0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1309688"/>
            <a:ext cx="2574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rgbClr val="CA0E00"/>
                </a:solidFill>
              </a:rPr>
              <a:t>External observer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5F3B7CA6-01BA-4655-9B15-C440FD4D8E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Matter does cross the event horizon 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3F61940-9233-4D70-823D-C657A2FEC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35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45126067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3BEEAA0D-CF5E-4D72-AA9D-269AD39EC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341438"/>
            <a:ext cx="6424612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>
            <a:extLst>
              <a:ext uri="{FF2B5EF4-FFF2-40B4-BE49-F238E27FC236}">
                <a16:creationId xmlns:a16="http://schemas.microsoft.com/office/drawing/2014/main" id="{60298E9E-0FA0-4501-902E-535B6FF992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1963" y="76200"/>
            <a:ext cx="8559800" cy="792163"/>
          </a:xfrm>
        </p:spPr>
        <p:txBody>
          <a:bodyPr/>
          <a:lstStyle/>
          <a:p>
            <a:r>
              <a:rPr lang="en-US" altLang="zh-CN" sz="3200"/>
              <a:t>Detailed free-fall process of shell 1: </a:t>
            </a:r>
            <a:br>
              <a:rPr lang="en-US" altLang="zh-CN" sz="3200"/>
            </a:br>
            <a:r>
              <a:rPr lang="en-US" altLang="zh-CN" sz="3200"/>
              <a:t>influence of shell 2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AA3824B3-A4FD-4DF2-ABD9-6763A479B4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32563" y="1184275"/>
            <a:ext cx="2503487" cy="3651250"/>
          </a:xfrm>
        </p:spPr>
        <p:txBody>
          <a:bodyPr/>
          <a:lstStyle/>
          <a:p>
            <a:r>
              <a:rPr lang="en-US" altLang="zh-CN" sz="2400">
                <a:sym typeface="Wingdings" panose="05000000000000000000" pitchFamily="2" charset="2"/>
              </a:rPr>
              <a:t>External shell influence the motion of the internal shell</a:t>
            </a:r>
          </a:p>
          <a:p>
            <a:r>
              <a:rPr lang="en-US" altLang="zh-CN" sz="2400">
                <a:sym typeface="Wingdings" panose="05000000000000000000" pitchFamily="2" charset="2"/>
              </a:rPr>
              <a:t>very different from the common (mis-)understanding of Birkhoff’s Theorem.</a:t>
            </a:r>
            <a:endParaRPr lang="zh-CN" altLang="en-US" sz="2400">
              <a:sym typeface="Wingdings" panose="05000000000000000000" pitchFamily="2" charset="2"/>
            </a:endParaRPr>
          </a:p>
        </p:txBody>
      </p:sp>
      <p:sp>
        <p:nvSpPr>
          <p:cNvPr id="12293" name="Text Box 5">
            <a:extLst>
              <a:ext uri="{FF2B5EF4-FFF2-40B4-BE49-F238E27FC236}">
                <a16:creationId xmlns:a16="http://schemas.microsoft.com/office/drawing/2014/main" id="{58414E09-75BE-4B26-9E3C-CC0BB295D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938" y="4702175"/>
            <a:ext cx="15414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rgbClr val="FF0000"/>
                </a:solidFill>
              </a:rPr>
              <a:t>No shell 2</a:t>
            </a:r>
          </a:p>
        </p:txBody>
      </p:sp>
      <p:sp>
        <p:nvSpPr>
          <p:cNvPr id="12294" name="Text Box 6">
            <a:extLst>
              <a:ext uri="{FF2B5EF4-FFF2-40B4-BE49-F238E27FC236}">
                <a16:creationId xmlns:a16="http://schemas.microsoft.com/office/drawing/2014/main" id="{CA7740CE-A00F-4E78-BADD-077851335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8738" y="4549775"/>
            <a:ext cx="1760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rgbClr val="0033CC"/>
                </a:solidFill>
              </a:rPr>
              <a:t>With shell 2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3EAB824-F4BD-4639-AB47-B4407DEDC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36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751950949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54D25D5-9906-4F1B-B549-D73BB1B237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What is a BH? 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7ED283C0-F13E-4203-A6D5-BCCA30BC45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836613"/>
            <a:ext cx="7848600" cy="4265612"/>
          </a:xfrm>
        </p:spPr>
        <p:txBody>
          <a:bodyPr/>
          <a:lstStyle/>
          <a:p>
            <a:r>
              <a:rPr lang="en-US" altLang="zh-CN"/>
              <a:t>Mathematical BH: singularity or point mass</a:t>
            </a:r>
          </a:p>
          <a:p>
            <a:r>
              <a:rPr lang="en-US" altLang="zh-CN"/>
              <a:t>Physical BH: all its gravitational mass inside its event horizon</a:t>
            </a:r>
          </a:p>
          <a:p>
            <a:pPr lvl="1"/>
            <a:r>
              <a:rPr lang="en-US" altLang="zh-CN"/>
              <a:t>Not necessarily a singularity</a:t>
            </a:r>
          </a:p>
          <a:p>
            <a:r>
              <a:rPr lang="en-US" altLang="zh-CN"/>
              <a:t>Astrophysical BH: a physical BH which can be formed in a physical universe</a:t>
            </a:r>
          </a:p>
          <a:p>
            <a:pPr lvl="1"/>
            <a:r>
              <a:rPr lang="en-US" altLang="zh-CN"/>
              <a:t>In a physical universe formed by gravitational collapse: not a singularity.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E118466-F2DC-4124-8C21-4353362D94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37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805359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2D03F109-95F9-4335-988C-F38D72D4AE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Testing the paradox using BH merge</a:t>
            </a:r>
            <a:endParaRPr lang="zh-CN" altLang="en-US" dirty="0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41333D1F-1D66-4206-82EB-35C0C5B5D5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981075"/>
            <a:ext cx="8353425" cy="4578350"/>
          </a:xfrm>
          <a:noFill/>
        </p:spPr>
        <p:txBody>
          <a:bodyPr lIns="90000" tIns="46800" rIns="90000" bIns="46800"/>
          <a:lstStyle/>
          <a:p>
            <a:r>
              <a:rPr lang="en-US" altLang="zh-CN"/>
              <a:t>For two “frozen stars” merging together</a:t>
            </a:r>
          </a:p>
          <a:p>
            <a:pPr lvl="1"/>
            <a:r>
              <a:rPr lang="en-US" altLang="zh-CN"/>
              <a:t>Gravitational waves &amp; EM waves are produced</a:t>
            </a:r>
          </a:p>
          <a:p>
            <a:r>
              <a:rPr lang="en-US" altLang="zh-CN"/>
              <a:t>Or “true” BHs merging together</a:t>
            </a:r>
          </a:p>
          <a:p>
            <a:pPr lvl="1"/>
            <a:r>
              <a:rPr lang="en-US" altLang="zh-CN"/>
              <a:t>Only gravitational waves are produced</a:t>
            </a:r>
          </a:p>
          <a:p>
            <a:r>
              <a:rPr lang="en-US" altLang="zh-CN"/>
              <a:t>The two scenarios are distinguishable with future G-wave and X-ray telescopes pointed towards two merging “frozen stars” or “true” BHs.</a:t>
            </a:r>
          </a:p>
          <a:p>
            <a:pPr lvl="1"/>
            <a:r>
              <a:rPr lang="en-US" altLang="zh-CN"/>
              <a:t>Extremely challenging, but utterly exciting!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37CD482-96AA-41E2-AC2A-501B1653B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38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8456647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C:\Users\thinkpad\AppData\Local\YNote\data\zhangsn@ihep.ac.cn\1dfc324d14c24ea49df86cf311b5239d\640.jpeg">
            <a:extLst>
              <a:ext uri="{FF2B5EF4-FFF2-40B4-BE49-F238E27FC236}">
                <a16:creationId xmlns:a16="http://schemas.microsoft.com/office/drawing/2014/main" id="{A0EE7E51-AA14-4F38-A779-4597C37EE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1844675"/>
            <a:ext cx="4211637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标题 4">
            <a:extLst>
              <a:ext uri="{FF2B5EF4-FFF2-40B4-BE49-F238E27FC236}">
                <a16:creationId xmlns:a16="http://schemas.microsoft.com/office/drawing/2014/main" id="{C2523B88-F9A2-4640-85E6-084245EF63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92213"/>
          </a:xfrm>
        </p:spPr>
        <p:txBody>
          <a:bodyPr/>
          <a:lstStyle/>
          <a:p>
            <a:r>
              <a:rPr lang="en-US" altLang="zh-CN"/>
              <a:t>On 2016/02/11, LIGO announced discovery of GW predicted 100 yrs ago by Einstein!</a:t>
            </a:r>
            <a:endParaRPr lang="zh-CN" altLang="en-US"/>
          </a:p>
        </p:txBody>
      </p:sp>
      <p:pic>
        <p:nvPicPr>
          <p:cNvPr id="20484" name="Picture 8">
            <a:extLst>
              <a:ext uri="{FF2B5EF4-FFF2-40B4-BE49-F238E27FC236}">
                <a16:creationId xmlns:a16="http://schemas.microsoft.com/office/drawing/2014/main" id="{9DF6519B-47A3-48B4-B950-B168FE3F8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1192213"/>
            <a:ext cx="4733925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5F36439-0789-4A7F-9EAE-099DDAD4D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39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27031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>
            <a:extLst>
              <a:ext uri="{FF2B5EF4-FFF2-40B4-BE49-F238E27FC236}">
                <a16:creationId xmlns:a16="http://schemas.microsoft.com/office/drawing/2014/main" id="{E983C3E0-DDC1-4B78-9D58-F556C52FC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752" y="3078162"/>
            <a:ext cx="48291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4000" dirty="0">
                <a:solidFill>
                  <a:srgbClr val="FDFFF3"/>
                </a:solidFill>
              </a:rPr>
              <a:t>What is a black hole?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975BB22-5A3A-4F7B-9C15-1C6AE05DCCE3}"/>
              </a:ext>
            </a:extLst>
          </p:cNvPr>
          <p:cNvGrpSpPr/>
          <p:nvPr/>
        </p:nvGrpSpPr>
        <p:grpSpPr>
          <a:xfrm>
            <a:off x="0" y="-27384"/>
            <a:ext cx="9144000" cy="6871692"/>
            <a:chOff x="0" y="-27384"/>
            <a:chExt cx="9144000" cy="6871692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55C6F98-146C-443F-AEF4-7D94111DBF26}"/>
                </a:ext>
              </a:extLst>
            </p:cNvPr>
            <p:cNvGrpSpPr/>
            <p:nvPr/>
          </p:nvGrpSpPr>
          <p:grpSpPr>
            <a:xfrm>
              <a:off x="0" y="-27384"/>
              <a:ext cx="9144000" cy="6858000"/>
              <a:chOff x="0" y="188640"/>
              <a:chExt cx="9144000" cy="6858000"/>
            </a:xfrm>
          </p:grpSpPr>
          <p:pic>
            <p:nvPicPr>
              <p:cNvPr id="8" name="Picture 1" descr="C://Users/thinkpad/AppData/Local/YNote/data/zhangsn@ihep.ac.cn/feadb2e24dc441aa93eb15ecc30642b4/b9855ebdcc6b8287be6475850702f06.jpg">
                <a:extLst>
                  <a:ext uri="{FF2B5EF4-FFF2-40B4-BE49-F238E27FC236}">
                    <a16:creationId xmlns:a16="http://schemas.microsoft.com/office/drawing/2014/main" id="{ACA15530-52D4-49CD-B3D5-5D408B7A3E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88640"/>
                <a:ext cx="9144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E88DCFA-5024-4A61-A708-2FFF0FB2D503}"/>
                  </a:ext>
                </a:extLst>
              </p:cNvPr>
              <p:cNvSpPr txBox="1"/>
              <p:nvPr/>
            </p:nvSpPr>
            <p:spPr>
              <a:xfrm>
                <a:off x="1347893" y="5085184"/>
                <a:ext cx="681289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dirty="0"/>
                  <a:t>Dear Professor, we all know this too!</a:t>
                </a:r>
                <a:endParaRPr lang="zh-CN" altLang="en-US" sz="3200" dirty="0"/>
              </a:p>
            </p:txBody>
          </p:sp>
        </p:grp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0CBD4B7E-CF37-400E-A160-8F73EDC0242D}"/>
                </a:ext>
              </a:extLst>
            </p:cNvPr>
            <p:cNvSpPr txBox="1"/>
            <p:nvPr/>
          </p:nvSpPr>
          <p:spPr>
            <a:xfrm>
              <a:off x="4860032" y="6136422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也</a:t>
              </a: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3E2E1BD1-21EA-4AD5-8D76-9D4CB42B1DE9}"/>
              </a:ext>
            </a:extLst>
          </p:cNvPr>
          <p:cNvSpPr txBox="1"/>
          <p:nvPr/>
        </p:nvSpPr>
        <p:spPr>
          <a:xfrm>
            <a:off x="4860032" y="5685054"/>
            <a:ext cx="6174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/>
              <a:t>^</a:t>
            </a:r>
            <a:endParaRPr lang="zh-CN" altLang="en-US" sz="7200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DCC7F49-F376-4760-8267-54545AA488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4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83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67"/>
    </mc:Choice>
    <mc:Fallback xmlns="">
      <p:transition spd="slow" advTm="23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标题 1">
            <a:extLst>
              <a:ext uri="{FF2B5EF4-FFF2-40B4-BE49-F238E27FC236}">
                <a16:creationId xmlns:a16="http://schemas.microsoft.com/office/drawing/2014/main" id="{7092FFB3-70F9-402F-995A-6687E5790E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A gamma-ray burst with GW150914?</a:t>
            </a:r>
            <a:endParaRPr lang="zh-CN" altLang="en-US"/>
          </a:p>
        </p:txBody>
      </p:sp>
      <p:pic>
        <p:nvPicPr>
          <p:cNvPr id="23555" name="图片 4">
            <a:extLst>
              <a:ext uri="{FF2B5EF4-FFF2-40B4-BE49-F238E27FC236}">
                <a16:creationId xmlns:a16="http://schemas.microsoft.com/office/drawing/2014/main" id="{36BE39CB-6576-468D-B5AF-788D1BB4B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57250"/>
            <a:ext cx="7972425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E8CAE8E-0DFC-4F0F-B4E1-F64E60324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40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1962391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标题 1">
            <a:extLst>
              <a:ext uri="{FF2B5EF4-FFF2-40B4-BE49-F238E27FC236}">
                <a16:creationId xmlns:a16="http://schemas.microsoft.com/office/drawing/2014/main" id="{574AD3F1-A3AD-49C7-A736-A65C64A884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What is a gamma-ray burst</a:t>
            </a:r>
            <a:r>
              <a:rPr lang="zh-CN" altLang="en-US"/>
              <a:t>？</a:t>
            </a:r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id="{A1A56C81-89E2-4394-BCDA-E166E30BB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7" b="6950"/>
          <a:stretch>
            <a:fillRect/>
          </a:stretch>
        </p:blipFill>
        <p:spPr bwMode="auto">
          <a:xfrm>
            <a:off x="187325" y="765175"/>
            <a:ext cx="8696325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grb_1">
            <a:extLst>
              <a:ext uri="{FF2B5EF4-FFF2-40B4-BE49-F238E27FC236}">
                <a16:creationId xmlns:a16="http://schemas.microsoft.com/office/drawing/2014/main" id="{A82D29F9-D6E3-47FA-BAA3-76C583311E4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t="9258"/>
          <a:stretch>
            <a:fillRect/>
          </a:stretch>
        </p:blipFill>
        <p:spPr bwMode="auto">
          <a:xfrm>
            <a:off x="2905125" y="4657725"/>
            <a:ext cx="166687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BAD30A2-6CE9-4DE8-8ABE-F22E4FACDFA0}"/>
              </a:ext>
            </a:extLst>
          </p:cNvPr>
          <p:cNvSpPr txBox="1"/>
          <p:nvPr/>
        </p:nvSpPr>
        <p:spPr>
          <a:xfrm>
            <a:off x="3384550" y="3910013"/>
            <a:ext cx="3935413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700" dirty="0">
                <a:latin typeface="+mn-lt"/>
              </a:rPr>
              <a:t>Still not understood well!</a:t>
            </a:r>
            <a:endParaRPr lang="zh-CN" altLang="en-US" sz="2700" dirty="0">
              <a:latin typeface="+mn-lt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1F252B7-731C-409E-B31F-442FECCA8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41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83171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标题 1">
            <a:extLst>
              <a:ext uri="{FF2B5EF4-FFF2-40B4-BE49-F238E27FC236}">
                <a16:creationId xmlns:a16="http://schemas.microsoft.com/office/drawing/2014/main" id="{DA34FA5E-6790-4698-99BD-F99CA599D9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However, not detected by INTEGRAL!</a:t>
            </a:r>
            <a:endParaRPr lang="zh-CN" altLang="en-US"/>
          </a:p>
        </p:txBody>
      </p:sp>
      <p:pic>
        <p:nvPicPr>
          <p:cNvPr id="26627" name="图片 4">
            <a:extLst>
              <a:ext uri="{FF2B5EF4-FFF2-40B4-BE49-F238E27FC236}">
                <a16:creationId xmlns:a16="http://schemas.microsoft.com/office/drawing/2014/main" id="{C14A1F68-105E-4ED5-9E76-87BA05171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914400"/>
            <a:ext cx="7599362" cy="579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图片 5">
            <a:extLst>
              <a:ext uri="{FF2B5EF4-FFF2-40B4-BE49-F238E27FC236}">
                <a16:creationId xmlns:a16="http://schemas.microsoft.com/office/drawing/2014/main" id="{34873790-1D94-4586-B646-BFDA32938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35275"/>
            <a:ext cx="7391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矩形 6">
            <a:extLst>
              <a:ext uri="{FF2B5EF4-FFF2-40B4-BE49-F238E27FC236}">
                <a16:creationId xmlns:a16="http://schemas.microsoft.com/office/drawing/2014/main" id="{B6183CFE-8976-4DDB-AA54-CDB70BEBE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835275"/>
            <a:ext cx="7467600" cy="1562100"/>
          </a:xfrm>
          <a:prstGeom prst="rect">
            <a:avLst/>
          </a:prstGeom>
          <a:solidFill>
            <a:srgbClr val="FF3300">
              <a:alpha val="2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zh-CN" altLang="en-US" sz="1800" b="1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A5EFD88-A62C-4385-B13E-EF4174B54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42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023336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标题 1">
            <a:extLst>
              <a:ext uri="{FF2B5EF4-FFF2-40B4-BE49-F238E27FC236}">
                <a16:creationId xmlns:a16="http://schemas.microsoft.com/office/drawing/2014/main" id="{0F457BBD-1104-464C-82AA-280860EBD4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INTEGRAL paper on ApJL</a:t>
            </a:r>
            <a:endParaRPr lang="zh-CN" altLang="en-US"/>
          </a:p>
        </p:txBody>
      </p:sp>
      <p:pic>
        <p:nvPicPr>
          <p:cNvPr id="27651" name="图片 3">
            <a:extLst>
              <a:ext uri="{FF2B5EF4-FFF2-40B4-BE49-F238E27FC236}">
                <a16:creationId xmlns:a16="http://schemas.microsoft.com/office/drawing/2014/main" id="{294DE1A0-2C93-4FE8-AA4B-98C1FF11A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8420100" cy="46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188E6F7-82E7-4D84-A74A-F53B09C469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43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4978351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标题 1">
            <a:extLst>
              <a:ext uri="{FF2B5EF4-FFF2-40B4-BE49-F238E27FC236}">
                <a16:creationId xmlns:a16="http://schemas.microsoft.com/office/drawing/2014/main" id="{80287F49-01ED-4827-A366-B33779FD2E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/>
              <a:t>How were the GW150914 BHs formed?</a:t>
            </a:r>
            <a:endParaRPr lang="zh-CN" altLang="en-US" sz="3200"/>
          </a:p>
        </p:txBody>
      </p:sp>
      <p:sp>
        <p:nvSpPr>
          <p:cNvPr id="28675" name="内容占位符 2">
            <a:extLst>
              <a:ext uri="{FF2B5EF4-FFF2-40B4-BE49-F238E27FC236}">
                <a16:creationId xmlns:a16="http://schemas.microsoft.com/office/drawing/2014/main" id="{F8AA3A9C-AFBD-46BE-AB27-F98193597E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1196975"/>
            <a:ext cx="8280400" cy="5178425"/>
          </a:xfrm>
        </p:spPr>
        <p:txBody>
          <a:bodyPr/>
          <a:lstStyle/>
          <a:p>
            <a:r>
              <a:rPr lang="en-US" altLang="zh-CN"/>
              <a:t>The only stellar mass black holes we know for sure are those in X-ray binaries</a:t>
            </a:r>
          </a:p>
          <a:p>
            <a:pPr lvl="1"/>
            <a:r>
              <a:rPr lang="en-US" altLang="zh-CN"/>
              <a:t>~10 Msun BH + regular star</a:t>
            </a:r>
          </a:p>
          <a:p>
            <a:r>
              <a:rPr lang="en-US" altLang="zh-CN"/>
              <a:t>GW150914 BHs: 30 Msun</a:t>
            </a:r>
          </a:p>
          <a:p>
            <a:r>
              <a:rPr lang="en-US" altLang="zh-CN"/>
              <a:t>Assume BH=“frozen star”</a:t>
            </a:r>
          </a:p>
          <a:p>
            <a:pPr lvl="1"/>
            <a:r>
              <a:rPr lang="en-US" altLang="zh-CN"/>
              <a:t>10 Msun </a:t>
            </a:r>
            <a:r>
              <a:rPr lang="en-US" altLang="zh-CN">
                <a:sym typeface="Wingdings" panose="05000000000000000000" pitchFamily="2" charset="2"/>
              </a:rPr>
              <a:t></a:t>
            </a:r>
            <a:r>
              <a:rPr lang="en-US" altLang="zh-CN"/>
              <a:t> 30 Msun of GW150914</a:t>
            </a:r>
          </a:p>
          <a:p>
            <a:pPr lvl="2"/>
            <a:r>
              <a:rPr lang="en-US" altLang="zh-CN"/>
              <a:t>~20 Msun outside BH’s EH</a:t>
            </a:r>
          </a:p>
          <a:p>
            <a:endParaRPr lang="en-US" altLang="zh-CN"/>
          </a:p>
          <a:p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E76E8F8-BEF1-4E6E-9460-4F4C8AD57D89}"/>
              </a:ext>
            </a:extLst>
          </p:cNvPr>
          <p:cNvSpPr txBox="1"/>
          <p:nvPr/>
        </p:nvSpPr>
        <p:spPr>
          <a:xfrm>
            <a:off x="1903413" y="4941888"/>
            <a:ext cx="5337175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Zhang+ 2016: arXiv:1604.02537</a:t>
            </a:r>
            <a:endParaRPr lang="zh-CN" altLang="en-US" dirty="0">
              <a:solidFill>
                <a:schemeClr val="tx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19706C6-7C7A-4090-9F57-CD609430D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44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6747007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9A4BD3E1-926B-4A1E-9705-7248539794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Blandford-Znajek (BZ) Mechanism</a:t>
            </a:r>
            <a:endParaRPr lang="zh-CN" altLang="en-US"/>
          </a:p>
        </p:txBody>
      </p:sp>
      <p:pic>
        <p:nvPicPr>
          <p:cNvPr id="29699" name="Picture 4" descr="spin-jet-1">
            <a:extLst>
              <a:ext uri="{FF2B5EF4-FFF2-40B4-BE49-F238E27FC236}">
                <a16:creationId xmlns:a16="http://schemas.microsoft.com/office/drawing/2014/main" id="{59D21391-9AF0-4300-AD44-BD255C431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90613"/>
            <a:ext cx="2598738" cy="57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 descr="spin-jet-2">
            <a:extLst>
              <a:ext uri="{FF2B5EF4-FFF2-40B4-BE49-F238E27FC236}">
                <a16:creationId xmlns:a16="http://schemas.microsoft.com/office/drawing/2014/main" id="{77B4924A-B539-4FF3-8F1E-99E9B1C36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1066800"/>
            <a:ext cx="32099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6">
            <a:extLst>
              <a:ext uri="{FF2B5EF4-FFF2-40B4-BE49-F238E27FC236}">
                <a16:creationId xmlns:a16="http://schemas.microsoft.com/office/drawing/2014/main" id="{03A110B9-9FB8-4352-AAE9-A8134D580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5825" y="3073400"/>
            <a:ext cx="167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 b="1">
                <a:solidFill>
                  <a:srgbClr val="00FF00"/>
                </a:solidFill>
                <a:latin typeface="Helvetica" panose="020B0504020202030204" pitchFamily="34" charset="0"/>
                <a:ea typeface="宋体" panose="02010600030101010101" pitchFamily="2" charset="-122"/>
              </a:rPr>
              <a:t>Meier et al</a:t>
            </a:r>
          </a:p>
        </p:txBody>
      </p:sp>
      <p:pic>
        <p:nvPicPr>
          <p:cNvPr id="29702" name="图片 1">
            <a:extLst>
              <a:ext uri="{FF2B5EF4-FFF2-40B4-BE49-F238E27FC236}">
                <a16:creationId xmlns:a16="http://schemas.microsoft.com/office/drawing/2014/main" id="{CA02E9D8-D6AC-4A59-AFF8-E9A8A9F18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4435475"/>
            <a:ext cx="57975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3815832-9A29-42D0-831A-9647B1040D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45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6578782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标题 1">
            <a:extLst>
              <a:ext uri="{FF2B5EF4-FFF2-40B4-BE49-F238E27FC236}">
                <a16:creationId xmlns:a16="http://schemas.microsoft.com/office/drawing/2014/main" id="{7686E206-CCD2-4CE7-8338-8D31E71D04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/>
              <a:t>BZ-mechanism can produce strong EM radiation?</a:t>
            </a:r>
            <a:endParaRPr lang="zh-CN" altLang="en-US" sz="320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F8A26B-D826-4095-AF2C-FE6D318D9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489075"/>
            <a:ext cx="8280400" cy="5238750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Assume “frozen star”</a:t>
            </a:r>
          </a:p>
          <a:p>
            <a:pPr lvl="1">
              <a:defRPr/>
            </a:pPr>
            <a:r>
              <a:rPr lang="en-US" altLang="zh-CN" dirty="0"/>
              <a:t>BZ+20 </a:t>
            </a:r>
            <a:r>
              <a:rPr lang="en-US" altLang="zh-CN" dirty="0" err="1"/>
              <a:t>Msun</a:t>
            </a:r>
            <a:r>
              <a:rPr lang="en-US" altLang="zh-CN" dirty="0"/>
              <a:t> </a:t>
            </a:r>
            <a:r>
              <a:rPr lang="en-US" altLang="zh-CN" dirty="0">
                <a:sym typeface="Wingdings" panose="05000000000000000000" pitchFamily="2" charset="2"/>
              </a:rPr>
              <a:t>GRB </a:t>
            </a:r>
            <a:r>
              <a:rPr lang="en-US" altLang="zh-CN" dirty="0"/>
              <a:t>~10</a:t>
            </a:r>
            <a:r>
              <a:rPr lang="en-US" altLang="zh-CN" baseline="30000" dirty="0"/>
              <a:t>55</a:t>
            </a:r>
            <a:r>
              <a:rPr lang="en-US" altLang="zh-CN" dirty="0"/>
              <a:t>erg </a:t>
            </a:r>
            <a:r>
              <a:rPr lang="en-US" altLang="zh-CN" dirty="0">
                <a:sym typeface="Wingdings" panose="05000000000000000000" pitchFamily="2" charset="2"/>
              </a:rPr>
              <a:t>&gt;&gt; all known GRBs or any other EM-bursts</a:t>
            </a:r>
            <a:endParaRPr lang="en-US" altLang="zh-CN" dirty="0"/>
          </a:p>
          <a:p>
            <a:pPr>
              <a:defRPr/>
            </a:pPr>
            <a:r>
              <a:rPr lang="en-US" altLang="zh-CN" dirty="0"/>
              <a:t>“frozen star” completely rejected!</a:t>
            </a:r>
            <a:endParaRPr lang="en-US" altLang="zh-CN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endParaRPr lang="en-US" altLang="zh-CN" dirty="0"/>
          </a:p>
          <a:p>
            <a:pPr>
              <a:defRPr/>
            </a:pP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81869D4-CB55-4DE0-A947-31BF79390E92}"/>
              </a:ext>
            </a:extLst>
          </p:cNvPr>
          <p:cNvSpPr txBox="1"/>
          <p:nvPr/>
        </p:nvSpPr>
        <p:spPr>
          <a:xfrm>
            <a:off x="1692275" y="4005263"/>
            <a:ext cx="5335588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Zhang+ 2016: arXiv:1604.02537</a:t>
            </a:r>
            <a:endParaRPr lang="zh-CN" altLang="en-US" dirty="0">
              <a:solidFill>
                <a:schemeClr val="tx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20D2123-45D5-435D-880D-C3402EC1D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46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42129684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263B221D-9664-49E3-AC98-3E84BD7D84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31747" name="Object 5">
            <a:extLst>
              <a:ext uri="{FF2B5EF4-FFF2-40B4-BE49-F238E27FC236}">
                <a16:creationId xmlns:a16="http://schemas.microsoft.com/office/drawing/2014/main" id="{69B4466D-27E4-4F82-9DE3-3EEC8A221C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13" y="36513"/>
          <a:ext cx="9144000" cy="676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9" r:id="rId3" imgW="10076190" imgH="7457143" progId="">
                  <p:embed/>
                </p:oleObj>
              </mc:Choice>
              <mc:Fallback>
                <p:oleObj r:id="rId3" imgW="10076190" imgH="7457143" progId="">
                  <p:embed/>
                  <p:pic>
                    <p:nvPicPr>
                      <p:cNvPr id="31747" name="Object 5">
                        <a:extLst>
                          <a:ext uri="{FF2B5EF4-FFF2-40B4-BE49-F238E27FC236}">
                            <a16:creationId xmlns:a16="http://schemas.microsoft.com/office/drawing/2014/main" id="{69B4466D-27E4-4F82-9DE3-3EEC8A221C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3" y="36513"/>
                        <a:ext cx="9144000" cy="6767512"/>
                      </a:xfrm>
                      <a:prstGeom prst="rect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421A0245-4404-431A-BDF9-BF18885859CD}"/>
              </a:ext>
            </a:extLst>
          </p:cNvPr>
          <p:cNvSpPr txBox="1"/>
          <p:nvPr/>
        </p:nvSpPr>
        <p:spPr>
          <a:xfrm>
            <a:off x="250825" y="2636838"/>
            <a:ext cx="8713788" cy="3786187"/>
          </a:xfrm>
          <a:prstGeom prst="rect">
            <a:avLst/>
          </a:prstGeom>
          <a:solidFill>
            <a:srgbClr val="2903B5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CN" dirty="0">
                <a:latin typeface="+mn-lt"/>
              </a:rPr>
              <a:t>Therefore with full and self-consistent general relativity calculation, we find that the in-falling matter will </a:t>
            </a:r>
            <a:r>
              <a:rPr lang="en-US" altLang="zh-CN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not accumulate </a:t>
            </a:r>
            <a:r>
              <a:rPr lang="en-US" altLang="zh-CN" dirty="0">
                <a:latin typeface="+mn-lt"/>
              </a:rPr>
              <a:t>outside the event horizon, and thus the quantum radiation and Gamma Ray bursts predicted in [2] and [3] are not likely to be generated. We predict that </a:t>
            </a:r>
            <a:r>
              <a:rPr lang="en-US" altLang="zh-CN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only gravitational wave radiation </a:t>
            </a:r>
            <a:r>
              <a:rPr lang="en-US" altLang="zh-CN" dirty="0">
                <a:latin typeface="+mn-lt"/>
              </a:rPr>
              <a:t>can be produced in the final stage of the merging process of two coalescing black holes. Future simultaneous observations by X-ray telescopes and gravitational wave telescopes shall be </a:t>
            </a:r>
            <a:r>
              <a:rPr lang="en-US" altLang="zh-CN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able to verify our prediction</a:t>
            </a:r>
            <a:r>
              <a:rPr lang="en-US" altLang="zh-CN" dirty="0">
                <a:latin typeface="+mn-lt"/>
              </a:rPr>
              <a:t>.</a:t>
            </a:r>
          </a:p>
          <a:p>
            <a:pPr algn="ctr" eaLnBrk="1" hangingPunct="1">
              <a:defRPr/>
            </a:pPr>
            <a:r>
              <a:rPr lang="en-US" altLang="zh-CN" dirty="0">
                <a:latin typeface="+mn-lt"/>
              </a:rPr>
              <a:t>Liu &amp; Zhang 2009, PLB, 679, 88</a:t>
            </a:r>
            <a:endParaRPr lang="zh-CN" altLang="en-US" dirty="0">
              <a:latin typeface="+mn-lt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2D197CA-969D-4187-B82D-9238863AE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47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09289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标题 1">
            <a:extLst>
              <a:ext uri="{FF2B5EF4-FFF2-40B4-BE49-F238E27FC236}">
                <a16:creationId xmlns:a16="http://schemas.microsoft.com/office/drawing/2014/main" id="{47BE597D-EB5D-46DD-8881-7517CA281D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/>
              <a:t>Growth of BHs of GW150914 clocked by LIGO</a:t>
            </a:r>
            <a:endParaRPr lang="zh-CN" altLang="en-US" sz="3200"/>
          </a:p>
        </p:txBody>
      </p:sp>
      <p:pic>
        <p:nvPicPr>
          <p:cNvPr id="32771" name="图片 3">
            <a:extLst>
              <a:ext uri="{FF2B5EF4-FFF2-40B4-BE49-F238E27FC236}">
                <a16:creationId xmlns:a16="http://schemas.microsoft.com/office/drawing/2014/main" id="{FC69D02E-E8B0-444D-9AC3-540F830B9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5" y="1196975"/>
            <a:ext cx="625475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35F117C-B5FD-482C-BBCE-2E01D85A6531}"/>
              </a:ext>
            </a:extLst>
          </p:cNvPr>
          <p:cNvSpPr txBox="1"/>
          <p:nvPr/>
        </p:nvSpPr>
        <p:spPr>
          <a:xfrm>
            <a:off x="2101850" y="6013450"/>
            <a:ext cx="53355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Zhang+ 2016: arXiv:1604.02537</a:t>
            </a:r>
            <a:endParaRPr lang="zh-CN" altLang="en-US" dirty="0">
              <a:solidFill>
                <a:schemeClr val="tx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CA2392E-DB6F-4C7F-B30D-ABF030FBB745}"/>
              </a:ext>
            </a:extLst>
          </p:cNvPr>
          <p:cNvSpPr txBox="1"/>
          <p:nvPr/>
        </p:nvSpPr>
        <p:spPr>
          <a:xfrm>
            <a:off x="2903538" y="4365625"/>
            <a:ext cx="3730625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1 </a:t>
            </a:r>
            <a:r>
              <a:rPr lang="en-US" altLang="zh-CN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Msun</a:t>
            </a:r>
            <a:r>
              <a:rPr lang="en-US" altLang="zh-CN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in BH &lt;10 </a:t>
            </a:r>
            <a:r>
              <a:rPr lang="en-US" altLang="zh-CN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ms</a:t>
            </a:r>
            <a:endParaRPr lang="zh-CN" altLang="en-US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8A96FBB-7EFB-4AD8-BCF5-4D7766BFAE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48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271932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标题 3">
            <a:extLst>
              <a:ext uri="{FF2B5EF4-FFF2-40B4-BE49-F238E27FC236}">
                <a16:creationId xmlns:a16="http://schemas.microsoft.com/office/drawing/2014/main" id="{59D14EE2-08A8-4ADE-8969-CC7247AD28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BH merging results for outside observer</a:t>
            </a:r>
            <a:endParaRPr lang="zh-CN" altLang="en-US"/>
          </a:p>
        </p:txBody>
      </p:sp>
      <p:sp>
        <p:nvSpPr>
          <p:cNvPr id="33795" name="内容占位符 4">
            <a:extLst>
              <a:ext uri="{FF2B5EF4-FFF2-40B4-BE49-F238E27FC236}">
                <a16:creationId xmlns:a16="http://schemas.microsoft.com/office/drawing/2014/main" id="{8861EDF6-3A10-4CBD-BC0D-D38FE02E64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According to the clock of LIGO experiment</a:t>
            </a:r>
          </a:p>
          <a:p>
            <a:pPr lvl="1"/>
            <a:r>
              <a:rPr lang="en-US" altLang="zh-CN"/>
              <a:t>Time-scale of BH merging via GW &gt;&gt; EH crossing time of outside matter;</a:t>
            </a:r>
          </a:p>
          <a:p>
            <a:pPr lvl="1"/>
            <a:r>
              <a:rPr lang="en-US" altLang="zh-CN"/>
              <a:t>No matter accumulation before merging;</a:t>
            </a:r>
          </a:p>
          <a:p>
            <a:pPr lvl="1"/>
            <a:r>
              <a:rPr lang="en-US" altLang="zh-CN"/>
              <a:t>No observable EM radiation from merging</a:t>
            </a:r>
          </a:p>
          <a:p>
            <a:pPr lvl="2"/>
            <a:r>
              <a:rPr lang="en-US" altLang="zh-CN"/>
              <a:t>Unless in extremely dense medium, but very faint EM emission anyway!</a:t>
            </a: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1686204-D01A-41F5-B149-EBADC7365D85}"/>
              </a:ext>
            </a:extLst>
          </p:cNvPr>
          <p:cNvSpPr txBox="1"/>
          <p:nvPr/>
        </p:nvSpPr>
        <p:spPr>
          <a:xfrm>
            <a:off x="1692275" y="4365625"/>
            <a:ext cx="5335588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Zhang+ 2016: arXiv:1604.02537</a:t>
            </a:r>
            <a:endParaRPr lang="zh-CN" altLang="en-US" dirty="0">
              <a:solidFill>
                <a:schemeClr val="tx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29F86DB-7106-4487-AB43-4A4BC498C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49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632224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BF37A9B6-7148-4006-9853-86FD6D0C37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What is a black hole?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CA9F9888-E0FF-4AB1-9275-AA5EB1AA93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7088" y="765175"/>
            <a:ext cx="7848600" cy="2016125"/>
          </a:xfrm>
          <a:noFill/>
        </p:spPr>
        <p:txBody>
          <a:bodyPr/>
          <a:lstStyle/>
          <a:p>
            <a:r>
              <a:rPr lang="en-US" altLang="zh-CN"/>
              <a:t>Mathematical BH: a spacetime singularity as a solution of Einstein's field equation in GR.</a:t>
            </a:r>
          </a:p>
          <a:p>
            <a:endParaRPr lang="zh-CN" altLang="en-US"/>
          </a:p>
        </p:txBody>
      </p:sp>
      <p:pic>
        <p:nvPicPr>
          <p:cNvPr id="10244" name="Picture 14">
            <a:extLst>
              <a:ext uri="{FF2B5EF4-FFF2-40B4-BE49-F238E27FC236}">
                <a16:creationId xmlns:a16="http://schemas.microsoft.com/office/drawing/2014/main" id="{6A37F516-8737-4065-98AE-547F0D459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760538"/>
            <a:ext cx="4706938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B49BA38-2633-4365-8F01-60A9B1EB5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5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68"/>
    </mc:Choice>
    <mc:Fallback xmlns="">
      <p:transition spd="slow" advTm="28668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标题 1">
            <a:extLst>
              <a:ext uri="{FF2B5EF4-FFF2-40B4-BE49-F238E27FC236}">
                <a16:creationId xmlns:a16="http://schemas.microsoft.com/office/drawing/2014/main" id="{21A79365-31F8-4BD3-8E9B-E7795DB826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No EM from BH merging claimed by all?</a:t>
            </a:r>
            <a:endParaRPr lang="zh-CN" altLang="en-US"/>
          </a:p>
        </p:txBody>
      </p:sp>
      <p:sp>
        <p:nvSpPr>
          <p:cNvPr id="35843" name="内容占位符 2">
            <a:extLst>
              <a:ext uri="{FF2B5EF4-FFF2-40B4-BE49-F238E27FC236}">
                <a16:creationId xmlns:a16="http://schemas.microsoft.com/office/drawing/2014/main" id="{B46E4DCC-B3D9-460B-8A73-FBC0C82C52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750" y="981075"/>
            <a:ext cx="8207375" cy="4648200"/>
          </a:xfrm>
        </p:spPr>
        <p:txBody>
          <a:bodyPr/>
          <a:lstStyle/>
          <a:p>
            <a:r>
              <a:rPr lang="en-US" altLang="zh-CN"/>
              <a:t>~ All papers on GW150914 said no EM expected from BH merging, but no reference?</a:t>
            </a:r>
          </a:p>
          <a:p>
            <a:pPr lvl="1"/>
            <a:r>
              <a:rPr lang="en-US" altLang="zh-CN"/>
              <a:t>Implied the two BHs are </a:t>
            </a:r>
            <a:r>
              <a:rPr lang="en-US" altLang="zh-CN">
                <a:solidFill>
                  <a:srgbClr val="FDFFF3"/>
                </a:solidFill>
              </a:rPr>
              <a:t>mathematical </a:t>
            </a:r>
            <a:r>
              <a:rPr lang="en-US" altLang="zh-CN"/>
              <a:t>BHs!</a:t>
            </a:r>
          </a:p>
          <a:p>
            <a:pPr lvl="1"/>
            <a:r>
              <a:rPr lang="en-US" altLang="zh-CN"/>
              <a:t>The OS39 solution will result in “frozen” or “black” stars, not </a:t>
            </a:r>
            <a:r>
              <a:rPr lang="en-US" altLang="zh-CN">
                <a:solidFill>
                  <a:srgbClr val="FDFFF3"/>
                </a:solidFill>
              </a:rPr>
              <a:t>mathematical </a:t>
            </a:r>
            <a:r>
              <a:rPr lang="en-US" altLang="zh-CN"/>
              <a:t>BHs for LIGO!</a:t>
            </a:r>
          </a:p>
          <a:p>
            <a:r>
              <a:rPr lang="en-US" altLang="zh-CN"/>
              <a:t>Our 2009 paper is the only one that predicted the merging of two </a:t>
            </a:r>
            <a:r>
              <a:rPr lang="en-US" altLang="zh-CN">
                <a:solidFill>
                  <a:schemeClr val="tx1"/>
                </a:solidFill>
              </a:rPr>
              <a:t>astrophysical</a:t>
            </a:r>
            <a:r>
              <a:rPr lang="en-US" altLang="zh-CN"/>
              <a:t> BHs does not produce EM for LIGO</a:t>
            </a:r>
          </a:p>
          <a:p>
            <a:pPr lvl="1"/>
            <a:r>
              <a:rPr lang="en-US" altLang="zh-CN"/>
              <a:t>Confirmed by the fact that no GRBs or any EM-bursts with 10</a:t>
            </a:r>
            <a:r>
              <a:rPr lang="en-US" altLang="zh-CN" baseline="30000"/>
              <a:t>55</a:t>
            </a:r>
            <a:r>
              <a:rPr lang="en-US" altLang="zh-CN"/>
              <a:t> erg has ever been detected over past many decades!</a:t>
            </a:r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CC61B92-136E-4BDA-ACD1-C4659CBA95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50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3226138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62AC84A6-47FB-49EF-BFD3-0836328C02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How to tell what a BH is from GWs? 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31265B76-894E-4149-AB66-5A927AB301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496" y="975519"/>
            <a:ext cx="9036050" cy="4265612"/>
          </a:xfrm>
        </p:spPr>
        <p:txBody>
          <a:bodyPr/>
          <a:lstStyle/>
          <a:p>
            <a:r>
              <a:rPr lang="en-US" altLang="zh-CN" dirty="0"/>
              <a:t>Clocked by LIGO: assume three possibilities</a:t>
            </a:r>
          </a:p>
          <a:p>
            <a:pPr lvl="1"/>
            <a:r>
              <a:rPr lang="en-US" altLang="zh-CN" dirty="0"/>
              <a:t>Mathematical BH: singularity or point mass</a:t>
            </a:r>
          </a:p>
          <a:p>
            <a:pPr lvl="1"/>
            <a:r>
              <a:rPr lang="en-US" altLang="zh-CN" dirty="0"/>
              <a:t>“frozen star”: all mass outside event horizon</a:t>
            </a:r>
          </a:p>
          <a:p>
            <a:pPr lvl="1"/>
            <a:r>
              <a:rPr lang="en-US" altLang="zh-CN" dirty="0"/>
              <a:t>Astrophysical BH: all mass inside event horizon but not a singularity.</a:t>
            </a:r>
          </a:p>
          <a:p>
            <a:r>
              <a:rPr lang="en-US" altLang="zh-CN" dirty="0"/>
              <a:t>GWs calculated often for merging math BHs.</a:t>
            </a:r>
          </a:p>
          <a:p>
            <a:r>
              <a:rPr lang="en-US" altLang="zh-CN" dirty="0"/>
              <a:t>Mass not at singularity may result in different GWs at final stages of merging: colliding, ring-down</a:t>
            </a:r>
          </a:p>
          <a:p>
            <a:pPr lvl="1"/>
            <a:r>
              <a:rPr lang="en-US" altLang="zh-CN" dirty="0"/>
              <a:t>Numerical GR should be done for merging “frozen stars” or astrophysical BHs, to be tested by future GW observations.</a:t>
            </a:r>
          </a:p>
          <a:p>
            <a:endParaRPr lang="en-US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892E3EE-3ADF-4712-AC5B-E1E13B5105EC}"/>
              </a:ext>
            </a:extLst>
          </p:cNvPr>
          <p:cNvSpPr txBox="1"/>
          <p:nvPr/>
        </p:nvSpPr>
        <p:spPr>
          <a:xfrm>
            <a:off x="1979613" y="5949950"/>
            <a:ext cx="5337175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Zhang+ 2016: arXiv:1604.02537</a:t>
            </a:r>
            <a:endParaRPr lang="zh-CN" altLang="en-US" dirty="0">
              <a:solidFill>
                <a:schemeClr val="tx1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6A13FC9-2D56-49C0-B454-C3D5DDC466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51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0360539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4BCFD67-F274-408F-81F2-1DFA946F19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Fate of matter in the Universe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A13DDF54-0138-4F89-BD9A-AD79EE7D7F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908050"/>
            <a:ext cx="8499475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/>
              <a:t>No matter can escape from a BH once in it</a:t>
            </a:r>
          </a:p>
          <a:p>
            <a:pPr lvl="1">
              <a:lnSpc>
                <a:spcPct val="90000"/>
              </a:lnSpc>
            </a:pPr>
            <a:r>
              <a:rPr lang="en-US" altLang="zh-CN"/>
              <a:t>In a static Universe: </a:t>
            </a:r>
            <a:r>
              <a:rPr lang="en-US" altLang="zh-CN">
                <a:solidFill>
                  <a:srgbClr val="FFF0EF"/>
                </a:solidFill>
              </a:rPr>
              <a:t>all matter will eventually fall into BHs</a:t>
            </a:r>
          </a:p>
          <a:p>
            <a:pPr lvl="1">
              <a:lnSpc>
                <a:spcPct val="90000"/>
              </a:lnSpc>
            </a:pPr>
            <a:r>
              <a:rPr lang="en-US" altLang="zh-CN"/>
              <a:t>In an eternally expanding Universe: </a:t>
            </a:r>
            <a:r>
              <a:rPr lang="en-US" altLang="zh-CN">
                <a:solidFill>
                  <a:srgbClr val="FFF0EF"/>
                </a:solidFill>
              </a:rPr>
              <a:t>all matter in galaxies will end up in BHs, but matter in between may survive.</a:t>
            </a:r>
          </a:p>
          <a:p>
            <a:pPr lvl="1">
              <a:lnSpc>
                <a:spcPct val="90000"/>
              </a:lnSpc>
            </a:pPr>
            <a:r>
              <a:rPr lang="en-US" altLang="zh-CN"/>
              <a:t>In an eventually contracting Universe: </a:t>
            </a:r>
            <a:r>
              <a:rPr lang="en-US" altLang="zh-CN">
                <a:solidFill>
                  <a:srgbClr val="FFF0EF"/>
                </a:solidFill>
              </a:rPr>
              <a:t>all matter between galaxies will also end up in BHs</a:t>
            </a:r>
          </a:p>
          <a:p>
            <a:pPr>
              <a:lnSpc>
                <a:spcPct val="90000"/>
              </a:lnSpc>
            </a:pPr>
            <a:r>
              <a:rPr lang="en-US" altLang="zh-CN">
                <a:solidFill>
                  <a:schemeClr val="accent1"/>
                </a:solidFill>
              </a:rPr>
              <a:t>In either case the Universe will be made of almost all BHs, and thus a dead Universe, which is of extremely boring!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36EE861-368A-4EB3-ADE5-12A71258F4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52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F4299B3-020A-428A-8162-C0558EF112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/>
              <a:t>Can Hawking radiation rescue </a:t>
            </a:r>
            <a:br>
              <a:rPr lang="en-US" altLang="zh-CN" sz="3200"/>
            </a:br>
            <a:r>
              <a:rPr lang="en-US" altLang="zh-CN" sz="3200"/>
              <a:t>the eventually dead Universe? 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02BA0712-9033-4C7F-8304-67E386AB3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925" y="1143000"/>
            <a:ext cx="3673475" cy="4648200"/>
          </a:xfrm>
        </p:spPr>
        <p:txBody>
          <a:bodyPr/>
          <a:lstStyle/>
          <a:p>
            <a:r>
              <a:rPr lang="en-US" altLang="zh-CN" sz="2400"/>
              <a:t>The Hawking temperature of all known BHs is far below that of the cosmic microwave background.</a:t>
            </a:r>
          </a:p>
          <a:p>
            <a:r>
              <a:rPr lang="en-US" altLang="zh-CN" sz="2400"/>
              <a:t>The Hawking radiation is not important until essentially all matter falls into BHs.</a:t>
            </a:r>
          </a:p>
          <a:p>
            <a:r>
              <a:rPr lang="en-US" altLang="zh-CN" sz="2400"/>
              <a:t>The final state of the Universe is still dead!</a:t>
            </a:r>
          </a:p>
        </p:txBody>
      </p:sp>
      <p:pic>
        <p:nvPicPr>
          <p:cNvPr id="14340" name="Picture 4" descr="bh-evaporation">
            <a:extLst>
              <a:ext uri="{FF2B5EF4-FFF2-40B4-BE49-F238E27FC236}">
                <a16:creationId xmlns:a16="http://schemas.microsoft.com/office/drawing/2014/main" id="{3B0A2F49-1EF0-44B4-89FE-9AD3BC14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125538"/>
            <a:ext cx="5435600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2E778E0-AED8-4FEA-B5FE-D9B1068184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53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76880EDD-FBC6-457E-B61B-6593D8EFA7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/>
              <a:t>Energy conversion efficiency of accretion disk: very efficient “naked” compact object</a:t>
            </a:r>
          </a:p>
        </p:txBody>
      </p:sp>
      <p:pic>
        <p:nvPicPr>
          <p:cNvPr id="15363" name="Picture 4">
            <a:extLst>
              <a:ext uri="{FF2B5EF4-FFF2-40B4-BE49-F238E27FC236}">
                <a16:creationId xmlns:a16="http://schemas.microsoft.com/office/drawing/2014/main" id="{8C0FC440-ADB9-4C97-AD4B-A7BC43E13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125538"/>
            <a:ext cx="8497887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3EC007E-66C2-496A-ADBE-F38A60A33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54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8">
            <a:extLst>
              <a:ext uri="{FF2B5EF4-FFF2-40B4-BE49-F238E27FC236}">
                <a16:creationId xmlns:a16="http://schemas.microsoft.com/office/drawing/2014/main" id="{7E2CD3A3-4C11-4795-AABA-56F80BA69C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925" y="1123950"/>
          <a:ext cx="5905500" cy="472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5" r:id="rId3" imgW="3580952" imgH="2866667" progId="">
                  <p:embed/>
                </p:oleObj>
              </mc:Choice>
              <mc:Fallback>
                <p:oleObj r:id="rId3" imgW="3580952" imgH="2866667" progId="">
                  <p:embed/>
                  <p:pic>
                    <p:nvPicPr>
                      <p:cNvPr id="16386" name="Object 8">
                        <a:extLst>
                          <a:ext uri="{FF2B5EF4-FFF2-40B4-BE49-F238E27FC236}">
                            <a16:creationId xmlns:a16="http://schemas.microsoft.com/office/drawing/2014/main" id="{7E2CD3A3-4C11-4795-AABA-56F80BA69C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1123950"/>
                        <a:ext cx="5905500" cy="472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Rectangle 3">
            <a:extLst>
              <a:ext uri="{FF2B5EF4-FFF2-40B4-BE49-F238E27FC236}">
                <a16:creationId xmlns:a16="http://schemas.microsoft.com/office/drawing/2014/main" id="{9199F3CC-3B59-4AA4-9C06-3AA73DB796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67400" y="1268413"/>
            <a:ext cx="3200400" cy="4824412"/>
          </a:xfrm>
        </p:spPr>
        <p:txBody>
          <a:bodyPr/>
          <a:lstStyle/>
          <a:p>
            <a:r>
              <a:rPr lang="en-US" altLang="zh-CN" sz="2400"/>
              <a:t>Matter in BH is </a:t>
            </a:r>
            <a:r>
              <a:rPr lang="en-US" altLang="zh-CN" sz="2400">
                <a:solidFill>
                  <a:schemeClr val="tx1"/>
                </a:solidFill>
              </a:rPr>
              <a:t>not </a:t>
            </a:r>
            <a:r>
              <a:rPr lang="en-US" altLang="zh-CN" sz="2400"/>
              <a:t>at </a:t>
            </a:r>
            <a:r>
              <a:rPr lang="en-US" altLang="zh-CN" sz="2400">
                <a:solidFill>
                  <a:schemeClr val="tx1"/>
                </a:solidFill>
                <a:sym typeface="Wingdings" panose="05000000000000000000" pitchFamily="2" charset="2"/>
              </a:rPr>
              <a:t>“singularity”</a:t>
            </a:r>
            <a:r>
              <a:rPr lang="en-US" altLang="zh-CN" sz="2400">
                <a:sym typeface="Wingdings" panose="05000000000000000000" pitchFamily="2" charset="2"/>
              </a:rPr>
              <a:t>.</a:t>
            </a:r>
          </a:p>
          <a:p>
            <a:r>
              <a:rPr lang="en-US" altLang="zh-CN" sz="2400">
                <a:sym typeface="Wingdings" panose="05000000000000000000" pitchFamily="2" charset="2"/>
              </a:rPr>
              <a:t>If one can “peal off” the event horizon, then a </a:t>
            </a:r>
            <a:r>
              <a:rPr lang="en-US" altLang="zh-CN" sz="2400"/>
              <a:t>NCO </a:t>
            </a:r>
            <a:r>
              <a:rPr lang="en-US" altLang="zh-CN" sz="2400">
                <a:sym typeface="Wingdings" panose="05000000000000000000" pitchFamily="2" charset="2"/>
              </a:rPr>
              <a:t>is formed.</a:t>
            </a:r>
          </a:p>
          <a:p>
            <a:r>
              <a:rPr lang="en-US" altLang="zh-CN" sz="2400">
                <a:sym typeface="Wingdings" panose="05000000000000000000" pitchFamily="2" charset="2"/>
              </a:rPr>
              <a:t>This is</a:t>
            </a:r>
            <a:r>
              <a:rPr lang="en-US" altLang="zh-CN" sz="2400">
                <a:solidFill>
                  <a:schemeClr val="tx1"/>
                </a:solidFill>
                <a:sym typeface="Wingdings" panose="05000000000000000000" pitchFamily="2" charset="2"/>
              </a:rPr>
              <a:t> not </a:t>
            </a:r>
            <a:r>
              <a:rPr lang="en-US" altLang="zh-CN" sz="2400">
                <a:sym typeface="Wingdings" panose="05000000000000000000" pitchFamily="2" charset="2"/>
              </a:rPr>
              <a:t>a “naked” </a:t>
            </a:r>
            <a:r>
              <a:rPr lang="en-US" altLang="zh-CN" sz="2400">
                <a:solidFill>
                  <a:schemeClr val="tx1"/>
                </a:solidFill>
                <a:sym typeface="Wingdings" panose="05000000000000000000" pitchFamily="2" charset="2"/>
              </a:rPr>
              <a:t>singularity</a:t>
            </a:r>
            <a:r>
              <a:rPr lang="en-US" altLang="zh-CN" sz="2400">
                <a:sym typeface="Wingdings" panose="05000000000000000000" pitchFamily="2" charset="2"/>
              </a:rPr>
              <a:t>, so what Penrose was worried about would not happen.</a:t>
            </a:r>
          </a:p>
        </p:txBody>
      </p:sp>
      <p:sp>
        <p:nvSpPr>
          <p:cNvPr id="16388" name="Text Box 5">
            <a:extLst>
              <a:ext uri="{FF2B5EF4-FFF2-40B4-BE49-F238E27FC236}">
                <a16:creationId xmlns:a16="http://schemas.microsoft.com/office/drawing/2014/main" id="{3C1D05FF-E3E7-4465-BAB1-1E10944FC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1557338"/>
            <a:ext cx="2574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rgbClr val="CA0E00"/>
                </a:solidFill>
              </a:rPr>
              <a:t>External observer</a:t>
            </a:r>
          </a:p>
        </p:txBody>
      </p:sp>
      <p:sp>
        <p:nvSpPr>
          <p:cNvPr id="16389" name="Rectangle 6">
            <a:extLst>
              <a:ext uri="{FF2B5EF4-FFF2-40B4-BE49-F238E27FC236}">
                <a16:creationId xmlns:a16="http://schemas.microsoft.com/office/drawing/2014/main" id="{4D4BDE5B-9656-444B-AAD9-27D59F2297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/>
              <a:t>How to make a “naked” compact object (NCO) ? 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1FF124E-5521-4061-A075-19092B8D48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55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B860D909-A33E-4B56-8D46-BE7E779DC1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NCO recycle conjecture</a:t>
            </a:r>
            <a:endParaRPr lang="zh-CN" altLang="en-US" dirty="0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A39A5623-1F8E-468C-85FF-1EB2843957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Energy conversion efficiency of a NCO can be more than 100%, so effectively it “spits out” what it has eaten previously.</a:t>
            </a:r>
          </a:p>
          <a:p>
            <a:r>
              <a:rPr lang="en-US" altLang="zh-CN"/>
              <a:t>If there is a non-zero probability of turning a BH into a NCO: </a:t>
            </a:r>
          </a:p>
          <a:p>
            <a:pPr lvl="1"/>
            <a:r>
              <a:rPr lang="en-US" altLang="zh-CN"/>
              <a:t>BH and NCO are two states of the same object, some or even all matter sucked into BHs could be recycled out.</a:t>
            </a:r>
          </a:p>
          <a:p>
            <a:r>
              <a:rPr lang="en-US" altLang="zh-CN"/>
              <a:t>So the Universe can be rescued from being eternally dead.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9D63770-1F84-4F2F-B9A1-59421B8C2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56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AF9C80DB-4563-4F2F-82A6-F7DC2A29A1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Accreting BH and NCO</a:t>
            </a:r>
          </a:p>
        </p:txBody>
      </p:sp>
      <p:sp>
        <p:nvSpPr>
          <p:cNvPr id="18435" name="Text Box 6">
            <a:extLst>
              <a:ext uri="{FF2B5EF4-FFF2-40B4-BE49-F238E27FC236}">
                <a16:creationId xmlns:a16="http://schemas.microsoft.com/office/drawing/2014/main" id="{2ADAA051-CE46-47FB-9D45-E670D3345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005263"/>
            <a:ext cx="83534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buFont typeface="Monotype Sorts" charset="0"/>
              <a:buNone/>
            </a:pPr>
            <a:r>
              <a:rPr lang="en-US" altLang="zh-CN">
                <a:solidFill>
                  <a:srgbClr val="FDE639"/>
                </a:solidFill>
              </a:rPr>
              <a:t>Prediction for NCO</a:t>
            </a:r>
            <a:r>
              <a:rPr lang="zh-CN" altLang="en-US">
                <a:solidFill>
                  <a:srgbClr val="FDE639"/>
                </a:solidFill>
              </a:rPr>
              <a:t>：</a:t>
            </a:r>
          </a:p>
          <a:p>
            <a:pPr algn="ctr">
              <a:buFont typeface="Monotype Sorts" charset="0"/>
              <a:buNone/>
            </a:pPr>
            <a:r>
              <a:rPr lang="en-US" altLang="zh-CN">
                <a:solidFill>
                  <a:srgbClr val="FDFFF3"/>
                </a:solidFill>
              </a:rPr>
              <a:t>Energy conversion efficiency </a:t>
            </a:r>
            <a:r>
              <a:rPr lang="el-GR" altLang="zh-CN">
                <a:solidFill>
                  <a:srgbClr val="FDFFF3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ε </a:t>
            </a:r>
            <a:r>
              <a:rPr lang="en-US" altLang="zh-CN">
                <a:solidFill>
                  <a:srgbClr val="FDFFF3"/>
                </a:solidFill>
              </a:rPr>
              <a:t>&gt;100%.</a:t>
            </a:r>
          </a:p>
          <a:p>
            <a:pPr algn="ctr">
              <a:buFont typeface="Monotype Sorts" charset="0"/>
              <a:buNone/>
            </a:pPr>
            <a:r>
              <a:rPr lang="en-US" altLang="zh-CN">
                <a:solidFill>
                  <a:srgbClr val="FDFFF3"/>
                </a:solidFill>
              </a:rPr>
              <a:t>But not found yet!</a:t>
            </a:r>
            <a:endParaRPr lang="zh-CN" altLang="en-US">
              <a:solidFill>
                <a:srgbClr val="FDFFF3"/>
              </a:solidFill>
            </a:endParaRPr>
          </a:p>
        </p:txBody>
      </p:sp>
      <p:graphicFrame>
        <p:nvGraphicFramePr>
          <p:cNvPr id="18436" name="Object 11">
            <a:extLst>
              <a:ext uri="{FF2B5EF4-FFF2-40B4-BE49-F238E27FC236}">
                <a16:creationId xmlns:a16="http://schemas.microsoft.com/office/drawing/2014/main" id="{F8F09FAA-7717-4C9B-AD4A-3E3A37DDE4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196975"/>
          <a:ext cx="9144000" cy="268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9" r:id="rId3" imgW="22466667" imgH="6590476" progId="">
                  <p:embed/>
                </p:oleObj>
              </mc:Choice>
              <mc:Fallback>
                <p:oleObj r:id="rId3" imgW="22466667" imgH="6590476" progId="">
                  <p:embed/>
                  <p:pic>
                    <p:nvPicPr>
                      <p:cNvPr id="18436" name="Object 11">
                        <a:extLst>
                          <a:ext uri="{FF2B5EF4-FFF2-40B4-BE49-F238E27FC236}">
                            <a16:creationId xmlns:a16="http://schemas.microsoft.com/office/drawing/2014/main" id="{F8F09FAA-7717-4C9B-AD4A-3E3A37DDE4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96975"/>
                        <a:ext cx="9144000" cy="2682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98009A6-BB2A-428A-88F0-07826D154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57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3F797FEB-ABC6-4EA4-A4CE-11795C3E6B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/>
              <a:t>Main Conclusions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49F4583D-3A26-41EF-BDBE-8B28662F3E9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739775"/>
            <a:ext cx="8568952" cy="6002338"/>
          </a:xfrm>
          <a:noFill/>
        </p:spPr>
        <p:txBody>
          <a:bodyPr/>
          <a:lstStyle/>
          <a:p>
            <a:r>
              <a:rPr lang="en-US" altLang="zh-CN" sz="2400" dirty="0"/>
              <a:t>In GR “outside” matter influences metric “inside”, qualitatively different from Newtonian gravity and also against the common (mis-)understanding of BT.</a:t>
            </a:r>
          </a:p>
          <a:p>
            <a:pPr lvl="1"/>
            <a:r>
              <a:rPr lang="en-US" altLang="zh-CN" sz="2400" dirty="0"/>
              <a:t>The metric in the “vacuum” region between a shell and BH is not Schwarzschild.</a:t>
            </a:r>
          </a:p>
          <a:p>
            <a:r>
              <a:rPr lang="en-US" altLang="zh-CN" sz="2400" dirty="0"/>
              <a:t>In a physical universe, matter can indeed pass a BH’s event horizon within finite time of an external observer, but can never arrive in singularity.</a:t>
            </a:r>
            <a:endParaRPr lang="zh-CN" altLang="en-US" sz="2400" dirty="0"/>
          </a:p>
          <a:p>
            <a:pPr lvl="1"/>
            <a:r>
              <a:rPr lang="en-US" altLang="zh-CN" sz="2400" dirty="0"/>
              <a:t>Astrophysical BH is formed, but no “frozen star” or singularity is formed in the physical universe.</a:t>
            </a:r>
          </a:p>
          <a:p>
            <a:r>
              <a:rPr lang="en-US" altLang="zh-CN" sz="2400" dirty="0"/>
              <a:t>Merging of two BHs can produce only GWs, no EM.</a:t>
            </a:r>
          </a:p>
          <a:p>
            <a:pPr lvl="1"/>
            <a:r>
              <a:rPr lang="en-US" altLang="zh-CN" sz="2400" dirty="0"/>
              <a:t>Confirmed by non-detection of 10</a:t>
            </a:r>
            <a:r>
              <a:rPr lang="en-US" altLang="zh-CN" sz="2400" baseline="30000" dirty="0"/>
              <a:t>55</a:t>
            </a:r>
            <a:r>
              <a:rPr lang="en-US" altLang="zh-CN" sz="2400" dirty="0"/>
              <a:t> erg GRBs</a:t>
            </a:r>
          </a:p>
          <a:p>
            <a:pPr lvl="1"/>
            <a:r>
              <a:rPr lang="en-US" altLang="zh-CN" sz="2400" dirty="0"/>
              <a:t>Details of GWs may reveal BH interior structure. </a:t>
            </a:r>
          </a:p>
          <a:p>
            <a:r>
              <a:rPr lang="en-US" altLang="zh-CN" sz="2400" dirty="0"/>
              <a:t>All matters in the Universe may eventually fall into BHs.</a:t>
            </a:r>
          </a:p>
          <a:p>
            <a:pPr lvl="1"/>
            <a:r>
              <a:rPr lang="en-US" altLang="zh-CN" sz="2400" dirty="0"/>
              <a:t>My BH theory may rescue the Universe, but not for sure!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9A86F6-8337-4A48-9A62-7AAB0B4E5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58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233034721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31F8468-C6BA-45F6-8D08-ADFBE347B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59</a:t>
            </a:fld>
            <a:r>
              <a:rPr lang="en-US" altLang="zh-CN"/>
              <a:t>/58</a:t>
            </a:r>
            <a:endParaRPr lang="zh-CN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229D81A-58E7-4AAA-8D0D-D4206043E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66930"/>
            <a:ext cx="9109074" cy="629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78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10823109-7C5A-4940-988A-5C3B2A8C5A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What is a black hole?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161698C0-7B22-499B-9B92-0EC43C709E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908050"/>
            <a:ext cx="8283575" cy="4648200"/>
          </a:xfrm>
        </p:spPr>
        <p:txBody>
          <a:bodyPr/>
          <a:lstStyle/>
          <a:p>
            <a:r>
              <a:rPr lang="en-US" altLang="zh-CN"/>
              <a:t>Physical BH: all its gravitating mass is enclosed within its event horizon. </a:t>
            </a:r>
          </a:p>
          <a:p>
            <a:pPr lvl="1"/>
            <a:r>
              <a:rPr lang="en-US" altLang="zh-CN"/>
              <a:t>Not necessarily a point-mass “singularity”.</a:t>
            </a:r>
          </a:p>
        </p:txBody>
      </p:sp>
      <p:grpSp>
        <p:nvGrpSpPr>
          <p:cNvPr id="11268" name="Group 4">
            <a:extLst>
              <a:ext uri="{FF2B5EF4-FFF2-40B4-BE49-F238E27FC236}">
                <a16:creationId xmlns:a16="http://schemas.microsoft.com/office/drawing/2014/main" id="{E4E3E184-9CAA-4251-80F7-1CD2278F5410}"/>
              </a:ext>
            </a:extLst>
          </p:cNvPr>
          <p:cNvGrpSpPr>
            <a:grpSpLocks/>
          </p:cNvGrpSpPr>
          <p:nvPr/>
        </p:nvGrpSpPr>
        <p:grpSpPr bwMode="auto">
          <a:xfrm>
            <a:off x="4140200" y="2355850"/>
            <a:ext cx="3600450" cy="4006850"/>
            <a:chOff x="2736" y="1081"/>
            <a:chExt cx="2879" cy="3167"/>
          </a:xfrm>
        </p:grpSpPr>
        <p:sp>
          <p:nvSpPr>
            <p:cNvPr id="11271" name="Oval 5">
              <a:extLst>
                <a:ext uri="{FF2B5EF4-FFF2-40B4-BE49-F238E27FC236}">
                  <a16:creationId xmlns:a16="http://schemas.microsoft.com/office/drawing/2014/main" id="{09F43A59-4BDF-4F29-8902-57C807606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801"/>
              <a:ext cx="2015" cy="20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buClr>
                  <a:srgbClr val="714400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rgbClr val="FFFFFF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buClr>
                  <a:srgbClr val="714400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rgbClr val="F6FC0C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buClr>
                  <a:srgbClr val="714400"/>
                </a:buClr>
                <a:buSzPct val="65000"/>
                <a:buFont typeface="Wingdings" panose="05000000000000000000" pitchFamily="2" charset="2"/>
                <a:buChar char="l"/>
                <a:defRPr sz="2800">
                  <a:solidFill>
                    <a:srgbClr val="FFE7FF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buClr>
                  <a:srgbClr val="714400"/>
                </a:buClr>
                <a:buSzPct val="65000"/>
                <a:buFont typeface="Wingdings" panose="05000000000000000000" pitchFamily="2" charset="2"/>
                <a:buChar char="l"/>
                <a:defRPr sz="2800">
                  <a:solidFill>
                    <a:srgbClr val="CA0E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buClr>
                  <a:srgbClr val="714400"/>
                </a:buClr>
                <a:buSzPct val="65000"/>
                <a:buFont typeface="Wingdings" panose="05000000000000000000" pitchFamily="2" charset="2"/>
                <a:buChar char="l"/>
                <a:defRPr sz="2800">
                  <a:solidFill>
                    <a:srgbClr val="03FB32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14400"/>
                </a:buClr>
                <a:buSzPct val="65000"/>
                <a:buFont typeface="Wingdings" panose="05000000000000000000" pitchFamily="2" charset="2"/>
                <a:buChar char="l"/>
                <a:defRPr sz="2800">
                  <a:solidFill>
                    <a:srgbClr val="03FB32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14400"/>
                </a:buClr>
                <a:buSzPct val="65000"/>
                <a:buFont typeface="Wingdings" panose="05000000000000000000" pitchFamily="2" charset="2"/>
                <a:buChar char="l"/>
                <a:defRPr sz="2800">
                  <a:solidFill>
                    <a:srgbClr val="03FB32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14400"/>
                </a:buClr>
                <a:buSzPct val="65000"/>
                <a:buFont typeface="Wingdings" panose="05000000000000000000" pitchFamily="2" charset="2"/>
                <a:buChar char="l"/>
                <a:defRPr sz="2800">
                  <a:solidFill>
                    <a:srgbClr val="03FB32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14400"/>
                </a:buClr>
                <a:buSzPct val="65000"/>
                <a:buFont typeface="Wingdings" panose="05000000000000000000" pitchFamily="2" charset="2"/>
                <a:buChar char="l"/>
                <a:defRPr sz="2800">
                  <a:solidFill>
                    <a:srgbClr val="03FB32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endParaRPr lang="zh-CN" altLang="en-US" sz="2400">
                <a:solidFill>
                  <a:srgbClr val="FDFFF3"/>
                </a:solidFill>
              </a:endParaRPr>
            </a:p>
          </p:txBody>
        </p:sp>
        <p:sp>
          <p:nvSpPr>
            <p:cNvPr id="11272" name="Arc 6">
              <a:extLst>
                <a:ext uri="{FF2B5EF4-FFF2-40B4-BE49-F238E27FC236}">
                  <a16:creationId xmlns:a16="http://schemas.microsoft.com/office/drawing/2014/main" id="{17958B63-5581-4FE7-8CEB-338625CE662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36" y="1388"/>
              <a:ext cx="2879" cy="2860"/>
            </a:xfrm>
            <a:custGeom>
              <a:avLst/>
              <a:gdLst>
                <a:gd name="T0" fmla="*/ 7 w 43200"/>
                <a:gd name="T1" fmla="*/ 0 h 42907"/>
                <a:gd name="T2" fmla="*/ 5 w 43200"/>
                <a:gd name="T3" fmla="*/ 0 h 42907"/>
                <a:gd name="T4" fmla="*/ 6 w 43200"/>
                <a:gd name="T5" fmla="*/ 6 h 42907"/>
                <a:gd name="T6" fmla="*/ 0 60000 65536"/>
                <a:gd name="T7" fmla="*/ 0 60000 65536"/>
                <a:gd name="T8" fmla="*/ 0 60000 65536"/>
                <a:gd name="T9" fmla="*/ 0 w 43200"/>
                <a:gd name="T10" fmla="*/ 0 h 42907"/>
                <a:gd name="T11" fmla="*/ 43200 w 43200"/>
                <a:gd name="T12" fmla="*/ 42907 h 4290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2907" fill="none" extrusionOk="0">
                  <a:moveTo>
                    <a:pt x="25145" y="-1"/>
                  </a:moveTo>
                  <a:cubicBezTo>
                    <a:pt x="35563" y="1733"/>
                    <a:pt x="43200" y="10745"/>
                    <a:pt x="43200" y="21307"/>
                  </a:cubicBezTo>
                  <a:cubicBezTo>
                    <a:pt x="43200" y="33236"/>
                    <a:pt x="33529" y="42907"/>
                    <a:pt x="21600" y="42907"/>
                  </a:cubicBezTo>
                  <a:cubicBezTo>
                    <a:pt x="9670" y="42907"/>
                    <a:pt x="0" y="33236"/>
                    <a:pt x="0" y="21307"/>
                  </a:cubicBezTo>
                  <a:cubicBezTo>
                    <a:pt x="-1" y="11820"/>
                    <a:pt x="6189" y="3444"/>
                    <a:pt x="15258" y="659"/>
                  </a:cubicBezTo>
                </a:path>
                <a:path w="43200" h="42907" stroke="0" extrusionOk="0">
                  <a:moveTo>
                    <a:pt x="25145" y="-1"/>
                  </a:moveTo>
                  <a:cubicBezTo>
                    <a:pt x="35563" y="1733"/>
                    <a:pt x="43200" y="10745"/>
                    <a:pt x="43200" y="21307"/>
                  </a:cubicBezTo>
                  <a:cubicBezTo>
                    <a:pt x="43200" y="33236"/>
                    <a:pt x="33529" y="42907"/>
                    <a:pt x="21600" y="42907"/>
                  </a:cubicBezTo>
                  <a:cubicBezTo>
                    <a:pt x="9670" y="42907"/>
                    <a:pt x="0" y="33236"/>
                    <a:pt x="0" y="21307"/>
                  </a:cubicBezTo>
                  <a:cubicBezTo>
                    <a:pt x="-1" y="11820"/>
                    <a:pt x="6189" y="3444"/>
                    <a:pt x="15258" y="659"/>
                  </a:cubicBezTo>
                  <a:lnTo>
                    <a:pt x="21600" y="21307"/>
                  </a:lnTo>
                  <a:lnTo>
                    <a:pt x="25145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pic>
          <p:nvPicPr>
            <p:cNvPr id="11273" name="Picture 7" descr="pe07677_">
              <a:extLst>
                <a:ext uri="{FF2B5EF4-FFF2-40B4-BE49-F238E27FC236}">
                  <a16:creationId xmlns:a16="http://schemas.microsoft.com/office/drawing/2014/main" id="{E7040DBF-F85F-4A17-AAA8-8CD043518E57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081"/>
              <a:ext cx="540" cy="54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4" name="Arc 8">
              <a:extLst>
                <a:ext uri="{FF2B5EF4-FFF2-40B4-BE49-F238E27FC236}">
                  <a16:creationId xmlns:a16="http://schemas.microsoft.com/office/drawing/2014/main" id="{19DB660C-78BB-41CC-B283-C7262FBC571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28" y="1543"/>
              <a:ext cx="1248" cy="1278"/>
            </a:xfrm>
            <a:custGeom>
              <a:avLst/>
              <a:gdLst>
                <a:gd name="T0" fmla="*/ 1 w 21600"/>
                <a:gd name="T1" fmla="*/ 0 h 21321"/>
                <a:gd name="T2" fmla="*/ 4 w 21600"/>
                <a:gd name="T3" fmla="*/ 5 h 21321"/>
                <a:gd name="T4" fmla="*/ 0 w 21600"/>
                <a:gd name="T5" fmla="*/ 5 h 2132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321"/>
                <a:gd name="T11" fmla="*/ 21600 w 21600"/>
                <a:gd name="T12" fmla="*/ 21321 h 213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321" fill="none" extrusionOk="0">
                  <a:moveTo>
                    <a:pt x="4386" y="-1"/>
                  </a:moveTo>
                  <a:cubicBezTo>
                    <a:pt x="14411" y="2079"/>
                    <a:pt x="21600" y="10911"/>
                    <a:pt x="21600" y="21150"/>
                  </a:cubicBezTo>
                  <a:cubicBezTo>
                    <a:pt x="21600" y="21207"/>
                    <a:pt x="21599" y="21264"/>
                    <a:pt x="21599" y="21321"/>
                  </a:cubicBezTo>
                </a:path>
                <a:path w="21600" h="21321" stroke="0" extrusionOk="0">
                  <a:moveTo>
                    <a:pt x="4386" y="-1"/>
                  </a:moveTo>
                  <a:cubicBezTo>
                    <a:pt x="14411" y="2079"/>
                    <a:pt x="21600" y="10911"/>
                    <a:pt x="21600" y="21150"/>
                  </a:cubicBezTo>
                  <a:cubicBezTo>
                    <a:pt x="21600" y="21207"/>
                    <a:pt x="21599" y="21264"/>
                    <a:pt x="21599" y="21321"/>
                  </a:cubicBezTo>
                  <a:lnTo>
                    <a:pt x="0" y="21150"/>
                  </a:lnTo>
                  <a:lnTo>
                    <a:pt x="4386" y="-1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1275" name="Arc 9">
              <a:extLst>
                <a:ext uri="{FF2B5EF4-FFF2-40B4-BE49-F238E27FC236}">
                  <a16:creationId xmlns:a16="http://schemas.microsoft.com/office/drawing/2014/main" id="{7485844E-F93A-430C-8874-1F520C57283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29" y="2809"/>
              <a:ext cx="1247" cy="1200"/>
            </a:xfrm>
            <a:custGeom>
              <a:avLst/>
              <a:gdLst>
                <a:gd name="T0" fmla="*/ 4 w 22491"/>
                <a:gd name="T1" fmla="*/ 0 h 21600"/>
                <a:gd name="T2" fmla="*/ 0 w 22491"/>
                <a:gd name="T3" fmla="*/ 4 h 21600"/>
                <a:gd name="T4" fmla="*/ 0 w 2249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91"/>
                <a:gd name="T10" fmla="*/ 0 h 21600"/>
                <a:gd name="T11" fmla="*/ 22491 w 2249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91" h="21600" fill="none" extrusionOk="0">
                  <a:moveTo>
                    <a:pt x="22491" y="192"/>
                  </a:moveTo>
                  <a:cubicBezTo>
                    <a:pt x="22385" y="12045"/>
                    <a:pt x="12746" y="21599"/>
                    <a:pt x="892" y="21600"/>
                  </a:cubicBezTo>
                  <a:cubicBezTo>
                    <a:pt x="594" y="21600"/>
                    <a:pt x="297" y="21593"/>
                    <a:pt x="0" y="21581"/>
                  </a:cubicBezTo>
                </a:path>
                <a:path w="22491" h="21600" stroke="0" extrusionOk="0">
                  <a:moveTo>
                    <a:pt x="22491" y="192"/>
                  </a:moveTo>
                  <a:cubicBezTo>
                    <a:pt x="22385" y="12045"/>
                    <a:pt x="12746" y="21599"/>
                    <a:pt x="892" y="21600"/>
                  </a:cubicBezTo>
                  <a:cubicBezTo>
                    <a:pt x="594" y="21600"/>
                    <a:pt x="297" y="21593"/>
                    <a:pt x="0" y="21581"/>
                  </a:cubicBezTo>
                  <a:lnTo>
                    <a:pt x="892" y="0"/>
                  </a:lnTo>
                  <a:lnTo>
                    <a:pt x="22491" y="192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1276" name="Arc 10">
              <a:extLst>
                <a:ext uri="{FF2B5EF4-FFF2-40B4-BE49-F238E27FC236}">
                  <a16:creationId xmlns:a16="http://schemas.microsoft.com/office/drawing/2014/main" id="{EA72359E-8167-4C77-BC8A-A20FDC4766A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76" y="2804"/>
              <a:ext cx="1152" cy="1205"/>
            </a:xfrm>
            <a:custGeom>
              <a:avLst/>
              <a:gdLst>
                <a:gd name="T0" fmla="*/ 3 w 21899"/>
                <a:gd name="T1" fmla="*/ 4 h 21889"/>
                <a:gd name="T2" fmla="*/ 0 w 21899"/>
                <a:gd name="T3" fmla="*/ 0 h 21889"/>
                <a:gd name="T4" fmla="*/ 3 w 21899"/>
                <a:gd name="T5" fmla="*/ 0 h 21889"/>
                <a:gd name="T6" fmla="*/ 0 60000 65536"/>
                <a:gd name="T7" fmla="*/ 0 60000 65536"/>
                <a:gd name="T8" fmla="*/ 0 60000 65536"/>
                <a:gd name="T9" fmla="*/ 0 w 21899"/>
                <a:gd name="T10" fmla="*/ 0 h 21889"/>
                <a:gd name="T11" fmla="*/ 21899 w 21899"/>
                <a:gd name="T12" fmla="*/ 21889 h 218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899" h="21889" fill="none" extrusionOk="0">
                  <a:moveTo>
                    <a:pt x="21898" y="21886"/>
                  </a:moveTo>
                  <a:cubicBezTo>
                    <a:pt x="21799" y="21888"/>
                    <a:pt x="21699" y="21888"/>
                    <a:pt x="21600" y="21889"/>
                  </a:cubicBezTo>
                  <a:cubicBezTo>
                    <a:pt x="9670" y="21889"/>
                    <a:pt x="0" y="12218"/>
                    <a:pt x="0" y="289"/>
                  </a:cubicBezTo>
                  <a:cubicBezTo>
                    <a:pt x="-1" y="192"/>
                    <a:pt x="0" y="96"/>
                    <a:pt x="1" y="-1"/>
                  </a:cubicBezTo>
                </a:path>
                <a:path w="21899" h="21889" stroke="0" extrusionOk="0">
                  <a:moveTo>
                    <a:pt x="21898" y="21886"/>
                  </a:moveTo>
                  <a:cubicBezTo>
                    <a:pt x="21799" y="21888"/>
                    <a:pt x="21699" y="21888"/>
                    <a:pt x="21600" y="21889"/>
                  </a:cubicBezTo>
                  <a:cubicBezTo>
                    <a:pt x="9670" y="21889"/>
                    <a:pt x="0" y="12218"/>
                    <a:pt x="0" y="289"/>
                  </a:cubicBezTo>
                  <a:cubicBezTo>
                    <a:pt x="-1" y="192"/>
                    <a:pt x="0" y="96"/>
                    <a:pt x="1" y="-1"/>
                  </a:cubicBezTo>
                  <a:lnTo>
                    <a:pt x="21600" y="289"/>
                  </a:lnTo>
                  <a:lnTo>
                    <a:pt x="21898" y="21886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1277" name="Arc 11">
              <a:extLst>
                <a:ext uri="{FF2B5EF4-FFF2-40B4-BE49-F238E27FC236}">
                  <a16:creationId xmlns:a16="http://schemas.microsoft.com/office/drawing/2014/main" id="{FEF7FABE-9997-4952-A18B-A21C76BFAA0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71" y="1753"/>
              <a:ext cx="1156" cy="1056"/>
            </a:xfrm>
            <a:custGeom>
              <a:avLst/>
              <a:gdLst>
                <a:gd name="T0" fmla="*/ 0 w 22641"/>
                <a:gd name="T1" fmla="*/ 3 h 21651"/>
                <a:gd name="T2" fmla="*/ 3 w 22641"/>
                <a:gd name="T3" fmla="*/ 0 h 21651"/>
                <a:gd name="T4" fmla="*/ 3 w 22641"/>
                <a:gd name="T5" fmla="*/ 2 h 21651"/>
                <a:gd name="T6" fmla="*/ 0 60000 65536"/>
                <a:gd name="T7" fmla="*/ 0 60000 65536"/>
                <a:gd name="T8" fmla="*/ 0 60000 65536"/>
                <a:gd name="T9" fmla="*/ 0 w 22641"/>
                <a:gd name="T10" fmla="*/ 0 h 21651"/>
                <a:gd name="T11" fmla="*/ 22641 w 22641"/>
                <a:gd name="T12" fmla="*/ 21651 h 216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41" h="21651" fill="none" extrusionOk="0">
                  <a:moveTo>
                    <a:pt x="0" y="21650"/>
                  </a:moveTo>
                  <a:cubicBezTo>
                    <a:pt x="0" y="21633"/>
                    <a:pt x="0" y="2161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947" y="-1"/>
                    <a:pt x="22294" y="8"/>
                    <a:pt x="22640" y="25"/>
                  </a:cubicBezTo>
                </a:path>
                <a:path w="22641" h="21651" stroke="0" extrusionOk="0">
                  <a:moveTo>
                    <a:pt x="0" y="21650"/>
                  </a:moveTo>
                  <a:cubicBezTo>
                    <a:pt x="0" y="21633"/>
                    <a:pt x="0" y="2161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947" y="-1"/>
                    <a:pt x="22294" y="8"/>
                    <a:pt x="22640" y="25"/>
                  </a:cubicBezTo>
                  <a:lnTo>
                    <a:pt x="21600" y="21600"/>
                  </a:lnTo>
                  <a:lnTo>
                    <a:pt x="0" y="2165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aphicFrame>
        <p:nvGraphicFramePr>
          <p:cNvPr id="11269" name="Object 12">
            <a:extLst>
              <a:ext uri="{FF2B5EF4-FFF2-40B4-BE49-F238E27FC236}">
                <a16:creationId xmlns:a16="http://schemas.microsoft.com/office/drawing/2014/main" id="{F5E6C101-B8F6-4145-8611-6644DEB40C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75238" y="4229100"/>
          <a:ext cx="1201737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0" name="Equation" r:id="rId4" imgW="533169" imgH="228501" progId="Equation.DSMT4">
                  <p:embed/>
                </p:oleObj>
              </mc:Choice>
              <mc:Fallback>
                <p:oleObj name="Equation" r:id="rId4" imgW="533169" imgH="228501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5238" y="4229100"/>
                        <a:ext cx="1201737" cy="51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Text Box 13">
            <a:extLst>
              <a:ext uri="{FF2B5EF4-FFF2-40B4-BE49-F238E27FC236}">
                <a16:creationId xmlns:a16="http://schemas.microsoft.com/office/drawing/2014/main" id="{4C661004-ACC7-4E77-95D2-D424919E7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2473325"/>
            <a:ext cx="3332162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>
                <a:solidFill>
                  <a:schemeClr val="folHlink"/>
                </a:solidFill>
              </a:rPr>
              <a:t>However, Birkhoff’s Theorem secures that an observer cannot distinguish between mathematical or physical BHs</a:t>
            </a:r>
            <a:endParaRPr lang="zh-CN" altLang="en-US">
              <a:solidFill>
                <a:schemeClr val="folHlink"/>
              </a:solidFill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217E9CF-9F5C-493E-9BF6-E70655177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6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11"/>
    </mc:Choice>
    <mc:Fallback xmlns="">
      <p:transition spd="slow" advTm="29811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7101" b="40826"/>
          <a:stretch/>
        </p:blipFill>
        <p:spPr>
          <a:xfrm>
            <a:off x="0" y="-271740"/>
            <a:ext cx="9130352" cy="318626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741" y="2073194"/>
            <a:ext cx="9144000" cy="3151989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6D265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38413" y="2337859"/>
            <a:ext cx="8518984" cy="256387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9357" y="3742862"/>
            <a:ext cx="841258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WANG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Yifang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Institute of High Energy Physics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Jun. 13-15 , 2018</a:t>
            </a:r>
          </a:p>
        </p:txBody>
      </p:sp>
      <p:sp>
        <p:nvSpPr>
          <p:cNvPr id="12" name="椭圆 14"/>
          <p:cNvSpPr/>
          <p:nvPr/>
        </p:nvSpPr>
        <p:spPr>
          <a:xfrm rot="16200000">
            <a:off x="4455613" y="5971049"/>
            <a:ext cx="219126" cy="285744"/>
          </a:xfrm>
          <a:custGeom>
            <a:avLst/>
            <a:gdLst>
              <a:gd name="T0" fmla="*/ 5482 w 5667"/>
              <a:gd name="T1" fmla="*/ 363 h 7402"/>
              <a:gd name="T2" fmla="*/ 4635 w 5667"/>
              <a:gd name="T3" fmla="*/ 185 h 7402"/>
              <a:gd name="T4" fmla="*/ 570 w 5667"/>
              <a:gd name="T5" fmla="*/ 2838 h 7402"/>
              <a:gd name="T6" fmla="*/ 0 w 5667"/>
              <a:gd name="T7" fmla="*/ 3744 h 7402"/>
              <a:gd name="T8" fmla="*/ 570 w 5667"/>
              <a:gd name="T9" fmla="*/ 4649 h 7402"/>
              <a:gd name="T10" fmla="*/ 4635 w 5667"/>
              <a:gd name="T11" fmla="*/ 7303 h 7402"/>
              <a:gd name="T12" fmla="*/ 4969 w 5667"/>
              <a:gd name="T13" fmla="*/ 7402 h 7402"/>
              <a:gd name="T14" fmla="*/ 5482 w 5667"/>
              <a:gd name="T15" fmla="*/ 7125 h 7402"/>
              <a:gd name="T16" fmla="*/ 5304 w 5667"/>
              <a:gd name="T17" fmla="*/ 6278 h 7402"/>
              <a:gd name="T18" fmla="*/ 1421 w 5667"/>
              <a:gd name="T19" fmla="*/ 3744 h 7402"/>
              <a:gd name="T20" fmla="*/ 5304 w 5667"/>
              <a:gd name="T21" fmla="*/ 1210 h 7402"/>
              <a:gd name="T22" fmla="*/ 5482 w 5667"/>
              <a:gd name="T23" fmla="*/ 363 h 7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667" h="7402">
                <a:moveTo>
                  <a:pt x="5482" y="363"/>
                </a:moveTo>
                <a:cubicBezTo>
                  <a:pt x="5297" y="80"/>
                  <a:pt x="4918" y="0"/>
                  <a:pt x="4635" y="185"/>
                </a:cubicBezTo>
                <a:lnTo>
                  <a:pt x="570" y="2838"/>
                </a:lnTo>
                <a:cubicBezTo>
                  <a:pt x="207" y="3051"/>
                  <a:pt x="0" y="3381"/>
                  <a:pt x="0" y="3744"/>
                </a:cubicBezTo>
                <a:cubicBezTo>
                  <a:pt x="0" y="4107"/>
                  <a:pt x="207" y="4436"/>
                  <a:pt x="570" y="4649"/>
                </a:cubicBezTo>
                <a:lnTo>
                  <a:pt x="4635" y="7303"/>
                </a:lnTo>
                <a:cubicBezTo>
                  <a:pt x="4738" y="7370"/>
                  <a:pt x="4854" y="7402"/>
                  <a:pt x="4969" y="7402"/>
                </a:cubicBezTo>
                <a:cubicBezTo>
                  <a:pt x="5169" y="7402"/>
                  <a:pt x="5365" y="7305"/>
                  <a:pt x="5482" y="7125"/>
                </a:cubicBezTo>
                <a:cubicBezTo>
                  <a:pt x="5667" y="6842"/>
                  <a:pt x="5587" y="6463"/>
                  <a:pt x="5304" y="6278"/>
                </a:cubicBezTo>
                <a:lnTo>
                  <a:pt x="1421" y="3744"/>
                </a:lnTo>
                <a:lnTo>
                  <a:pt x="5304" y="1210"/>
                </a:lnTo>
                <a:cubicBezTo>
                  <a:pt x="5587" y="1025"/>
                  <a:pt x="5667" y="646"/>
                  <a:pt x="5482" y="363"/>
                </a:cubicBezTo>
                <a:close/>
              </a:path>
            </a:pathLst>
          </a:custGeom>
          <a:solidFill>
            <a:srgbClr val="071F65"/>
          </a:solidFill>
          <a:ln>
            <a:solidFill>
              <a:srgbClr val="071F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0741" y="2433917"/>
            <a:ext cx="9144000" cy="983241"/>
          </a:xfrm>
        </p:spPr>
        <p:txBody>
          <a:bodyPr/>
          <a:lstStyle/>
          <a:p>
            <a:r>
              <a:rPr lang="zh-CN" altLang="zh-CN" dirty="0">
                <a:latin typeface="Arial Black" panose="020B0A04020102020204" pitchFamily="34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Arial Black" panose="020B0A04020102020204" pitchFamily="34" charset="0"/>
              </a:rPr>
              <a:t>Introduction of IHEP</a:t>
            </a:r>
            <a:endParaRPr lang="zh-CN" alt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5450072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all" spc="0" normalizeH="0" baseline="0" noProof="0" dirty="0">
                <a:ln>
                  <a:noFill/>
                </a:ln>
                <a:solidFill>
                  <a:srgbClr val="C0C5CE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International assessment of 2018</a:t>
            </a:r>
            <a:endParaRPr kumimoji="0" lang="zh-CN" altLang="en-US" sz="2400" b="0" i="0" u="none" strike="noStrike" kern="1200" cap="all" spc="0" normalizeH="0" baseline="0" noProof="0" dirty="0">
              <a:ln>
                <a:noFill/>
              </a:ln>
              <a:solidFill>
                <a:srgbClr val="C0C5CE"/>
              </a:solidFill>
              <a:effectLst/>
              <a:uLnTx/>
              <a:uFillTx/>
              <a:latin typeface="Arial Black" panose="020B0A040201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76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Main Research Disciplines</a:t>
            </a:r>
            <a:endParaRPr lang="zh-CN" altLang="en-US" dirty="0"/>
          </a:p>
        </p:txBody>
      </p:sp>
      <p:sp>
        <p:nvSpPr>
          <p:cNvPr id="29" name="TextBox 7"/>
          <p:cNvSpPr txBox="1"/>
          <p:nvPr/>
        </p:nvSpPr>
        <p:spPr>
          <a:xfrm>
            <a:off x="5711496" y="1615574"/>
            <a:ext cx="3168352" cy="792088"/>
          </a:xfrm>
          <a:prstGeom prst="roundRect">
            <a:avLst/>
          </a:prstGeom>
          <a:gradFill>
            <a:gsLst>
              <a:gs pos="100000">
                <a:srgbClr val="2676FF">
                  <a:lumMod val="11000"/>
                  <a:lumOff val="89000"/>
                  <a:alpha val="88000"/>
                </a:srgbClr>
              </a:gs>
              <a:gs pos="51657">
                <a:srgbClr val="2676FF">
                  <a:lumMod val="60000"/>
                  <a:lumOff val="40000"/>
                </a:srgbClr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00B0F0"/>
            </a:solidFill>
          </a:ln>
        </p:spPr>
        <p:txBody>
          <a:bodyPr vert="horz" lIns="252000" tIns="180000" rIns="252000" bIns="45720" rtlCol="0">
            <a:noAutofit/>
          </a:bodyPr>
          <a:lstStyle>
            <a:defPPr>
              <a:defRPr lang="zh-CN"/>
            </a:defPPr>
            <a:lvl1pPr algn="just">
              <a:lnSpc>
                <a:spcPct val="110000"/>
              </a:lnSpc>
              <a:spcBef>
                <a:spcPts val="3600"/>
              </a:spcBef>
              <a:buClr>
                <a:srgbClr val="E38700"/>
              </a:buClr>
              <a:buSzPct val="80000"/>
              <a:buFont typeface="Wingdings" pitchFamily="2" charset="2"/>
              <a:buNone/>
              <a:defRPr sz="20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3600"/>
              </a:spcBef>
              <a:spcAft>
                <a:spcPts val="0"/>
              </a:spcAft>
              <a:buClr>
                <a:srgbClr val="E38700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Science</a:t>
            </a:r>
            <a:endParaRPr kumimoji="0" lang="zh-CN" altLang="en-US" sz="24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30" name="TextBox 8"/>
          <p:cNvSpPr txBox="1"/>
          <p:nvPr/>
        </p:nvSpPr>
        <p:spPr>
          <a:xfrm>
            <a:off x="5711496" y="3454450"/>
            <a:ext cx="3168352" cy="856115"/>
          </a:xfrm>
          <a:prstGeom prst="roundRect">
            <a:avLst/>
          </a:prstGeom>
          <a:gradFill>
            <a:gsLst>
              <a:gs pos="100000">
                <a:srgbClr val="2676FF">
                  <a:lumMod val="11000"/>
                  <a:lumOff val="89000"/>
                  <a:alpha val="88000"/>
                </a:srgbClr>
              </a:gs>
              <a:gs pos="51657">
                <a:srgbClr val="2676FF">
                  <a:lumMod val="60000"/>
                  <a:lumOff val="40000"/>
                </a:srgbClr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00B0F0"/>
            </a:solidFill>
          </a:ln>
        </p:spPr>
        <p:txBody>
          <a:bodyPr vert="horz" lIns="252000" tIns="180000" rIns="252000" bIns="45720" rtlCol="0">
            <a:noAutofit/>
          </a:bodyPr>
          <a:lstStyle>
            <a:defPPr>
              <a:defRPr lang="zh-CN"/>
            </a:defPPr>
            <a:lvl1pPr algn="just">
              <a:lnSpc>
                <a:spcPct val="110000"/>
              </a:lnSpc>
              <a:spcBef>
                <a:spcPts val="3600"/>
              </a:spcBef>
              <a:buClr>
                <a:srgbClr val="E38700"/>
              </a:buClr>
              <a:buSzPct val="80000"/>
              <a:buFont typeface="Wingdings" pitchFamily="2" charset="2"/>
              <a:buNone/>
              <a:defRPr sz="2400" b="1">
                <a:ln w="1905"/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3600"/>
              </a:spcBef>
              <a:spcAft>
                <a:spcPts val="0"/>
              </a:spcAft>
              <a:buClr>
                <a:srgbClr val="E38700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Technology</a:t>
            </a:r>
            <a:endParaRPr kumimoji="0" lang="zh-CN" altLang="en-US" sz="24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31" name="TextBox 9"/>
          <p:cNvSpPr txBox="1"/>
          <p:nvPr/>
        </p:nvSpPr>
        <p:spPr>
          <a:xfrm>
            <a:off x="5736576" y="5183211"/>
            <a:ext cx="3143272" cy="1152128"/>
          </a:xfrm>
          <a:prstGeom prst="roundRect">
            <a:avLst/>
          </a:prstGeom>
          <a:gradFill>
            <a:gsLst>
              <a:gs pos="100000">
                <a:srgbClr val="2676FF">
                  <a:lumMod val="11000"/>
                  <a:lumOff val="89000"/>
                  <a:alpha val="88000"/>
                </a:srgbClr>
              </a:gs>
              <a:gs pos="51657">
                <a:srgbClr val="2676FF">
                  <a:lumMod val="60000"/>
                  <a:lumOff val="40000"/>
                </a:srgbClr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00B0F0"/>
            </a:solidFill>
          </a:ln>
        </p:spPr>
        <p:txBody>
          <a:bodyPr vert="horz" lIns="72000" tIns="180000" rIns="72000" bIns="45720" rtlCol="0">
            <a:noAutofit/>
          </a:bodyPr>
          <a:lstStyle>
            <a:defPPr>
              <a:defRPr lang="zh-CN"/>
            </a:defPPr>
            <a:lvl1pPr algn="just">
              <a:lnSpc>
                <a:spcPct val="110000"/>
              </a:lnSpc>
              <a:spcBef>
                <a:spcPts val="3600"/>
              </a:spcBef>
              <a:buClr>
                <a:srgbClr val="E38700"/>
              </a:buClr>
              <a:buSzPct val="80000"/>
              <a:buFont typeface="Wingdings" pitchFamily="2" charset="2"/>
              <a:buNone/>
              <a:defRPr sz="2400" b="1">
                <a:ln w="1905"/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3600"/>
              </a:spcBef>
              <a:spcAft>
                <a:spcPts val="0"/>
              </a:spcAft>
              <a:buClr>
                <a:srgbClr val="E38700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Scientific infrastructure for multi-disciplinary studies</a:t>
            </a:r>
            <a:endParaRPr kumimoji="0" lang="zh-CN" altLang="en-US" sz="18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73658" y="1006747"/>
            <a:ext cx="4572032" cy="1908000"/>
            <a:chOff x="841003" y="3847546"/>
            <a:chExt cx="3330370" cy="1908000"/>
          </a:xfrm>
          <a:effectLst/>
        </p:grpSpPr>
        <p:sp>
          <p:nvSpPr>
            <p:cNvPr id="33" name="任意多边形 32"/>
            <p:cNvSpPr/>
            <p:nvPr/>
          </p:nvSpPr>
          <p:spPr>
            <a:xfrm>
              <a:off x="841003" y="3847546"/>
              <a:ext cx="3330369" cy="1908000"/>
            </a:xfrm>
            <a:custGeom>
              <a:avLst/>
              <a:gdLst>
                <a:gd name="connsiteX0" fmla="*/ 0 w 3330369"/>
                <a:gd name="connsiteY0" fmla="*/ 0 h 1998222"/>
                <a:gd name="connsiteX1" fmla="*/ 3330369 w 3330369"/>
                <a:gd name="connsiteY1" fmla="*/ 0 h 1998222"/>
                <a:gd name="connsiteX2" fmla="*/ 3330369 w 3330369"/>
                <a:gd name="connsiteY2" fmla="*/ 1998222 h 1998222"/>
                <a:gd name="connsiteX3" fmla="*/ 0 w 3330369"/>
                <a:gd name="connsiteY3" fmla="*/ 1998222 h 1998222"/>
                <a:gd name="connsiteX4" fmla="*/ 0 w 3330369"/>
                <a:gd name="connsiteY4" fmla="*/ 0 h 199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0369" h="1998222">
                  <a:moveTo>
                    <a:pt x="0" y="0"/>
                  </a:moveTo>
                  <a:lnTo>
                    <a:pt x="3330369" y="0"/>
                  </a:lnTo>
                  <a:lnTo>
                    <a:pt x="3330369" y="1998222"/>
                  </a:lnTo>
                  <a:lnTo>
                    <a:pt x="0" y="199822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94C949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94C949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94C949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841003" y="3876697"/>
              <a:ext cx="3330370" cy="467948"/>
              <a:chOff x="841002" y="1526191"/>
              <a:chExt cx="3330370" cy="467948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841002" y="1562091"/>
                <a:ext cx="3329663" cy="432048"/>
              </a:xfrm>
              <a:prstGeom prst="rect">
                <a:avLst/>
              </a:prstGeom>
              <a:solidFill>
                <a:schemeClr val="bg1">
                  <a:lumMod val="95000"/>
                  <a:alpha val="8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TextBox 6"/>
              <p:cNvSpPr txBox="1"/>
              <p:nvPr/>
            </p:nvSpPr>
            <p:spPr>
              <a:xfrm>
                <a:off x="841002" y="1526191"/>
                <a:ext cx="3330370" cy="447293"/>
              </a:xfrm>
              <a:prstGeom prst="rect">
                <a:avLst/>
              </a:prstGeom>
              <a:noFill/>
            </p:spPr>
            <p:txBody>
              <a:bodyPr wrap="square" tIns="36000" bIns="3600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itchFamily="34" charset="0"/>
                    <a:ea typeface="+mn-ea"/>
                    <a:cs typeface="Arial" pitchFamily="34" charset="0"/>
                  </a:rPr>
                  <a:t>Particle Physics</a:t>
                </a:r>
                <a:endParaRPr kumimoji="0" lang="zh-CN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宋体" panose="02010600030101010101" pitchFamily="2" charset="-122"/>
                  <a:cs typeface="Arial" pitchFamily="34" charset="0"/>
                </a:endParaRPr>
              </a:p>
            </p:txBody>
          </p:sp>
        </p:grpSp>
        <p:sp>
          <p:nvSpPr>
            <p:cNvPr id="35" name="TextBox 6"/>
            <p:cNvSpPr txBox="1"/>
            <p:nvPr/>
          </p:nvSpPr>
          <p:spPr>
            <a:xfrm>
              <a:off x="841003" y="4416653"/>
              <a:ext cx="3330369" cy="1311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2667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ct val="80000"/>
                <a:buFont typeface="Wingdings" pitchFamily="2" charset="2"/>
                <a:buChar char="n"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itchFamily="34" charset="0"/>
                  <a:ea typeface="宋体" panose="02010600030101010101" pitchFamily="2" charset="-122"/>
                  <a:cs typeface="+mn-cs"/>
                </a:rPr>
                <a:t>HEP Exp. Based on Accelerators</a:t>
              </a:r>
            </a:p>
            <a:p>
              <a:pPr marL="0" marR="0" lvl="0" indent="2667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ct val="80000"/>
                <a:buFont typeface="Wingdings" pitchFamily="2" charset="2"/>
                <a:buChar char="n"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itchFamily="34" charset="0"/>
                  <a:ea typeface="宋体" panose="02010600030101010101" pitchFamily="2" charset="-122"/>
                  <a:cs typeface="+mn-cs"/>
                </a:rPr>
                <a:t>Particle Astrophysics &amp; Neutrino Exp.</a:t>
              </a:r>
            </a:p>
            <a:p>
              <a:pPr marL="0" marR="0" lvl="0" indent="2667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ct val="80000"/>
                <a:buFont typeface="Wingdings" pitchFamily="2" charset="2"/>
                <a:buChar char="n"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itchFamily="34" charset="0"/>
                  <a:ea typeface="宋体" panose="02010600030101010101" pitchFamily="2" charset="-122"/>
                  <a:cs typeface="+mn-cs"/>
                </a:rPr>
                <a:t>Particle Detection and Electronics </a:t>
              </a:r>
            </a:p>
            <a:p>
              <a:pPr marL="0" marR="0" lvl="0" indent="2667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ct val="80000"/>
                <a:buFont typeface="Wingdings" pitchFamily="2" charset="2"/>
                <a:buChar char="n"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itchFamily="34" charset="0"/>
                  <a:ea typeface="宋体" panose="02010600030101010101" pitchFamily="2" charset="-122"/>
                  <a:cs typeface="+mn-cs"/>
                </a:rPr>
                <a:t>Particle Physics Theory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73658" y="3090167"/>
            <a:ext cx="4572032" cy="1548000"/>
            <a:chOff x="841003" y="3847546"/>
            <a:chExt cx="3330370" cy="1548000"/>
          </a:xfrm>
          <a:effectLst/>
        </p:grpSpPr>
        <p:sp>
          <p:nvSpPr>
            <p:cNvPr id="39" name="任意多边形 38"/>
            <p:cNvSpPr/>
            <p:nvPr/>
          </p:nvSpPr>
          <p:spPr>
            <a:xfrm>
              <a:off x="841003" y="3847546"/>
              <a:ext cx="3330369" cy="1548000"/>
            </a:xfrm>
            <a:custGeom>
              <a:avLst/>
              <a:gdLst>
                <a:gd name="connsiteX0" fmla="*/ 0 w 3330369"/>
                <a:gd name="connsiteY0" fmla="*/ 0 h 1998222"/>
                <a:gd name="connsiteX1" fmla="*/ 3330369 w 3330369"/>
                <a:gd name="connsiteY1" fmla="*/ 0 h 1998222"/>
                <a:gd name="connsiteX2" fmla="*/ 3330369 w 3330369"/>
                <a:gd name="connsiteY2" fmla="*/ 1998222 h 1998222"/>
                <a:gd name="connsiteX3" fmla="*/ 0 w 3330369"/>
                <a:gd name="connsiteY3" fmla="*/ 1998222 h 1998222"/>
                <a:gd name="connsiteX4" fmla="*/ 0 w 3330369"/>
                <a:gd name="connsiteY4" fmla="*/ 0 h 199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0369" h="1998222">
                  <a:moveTo>
                    <a:pt x="0" y="0"/>
                  </a:moveTo>
                  <a:lnTo>
                    <a:pt x="3330369" y="0"/>
                  </a:lnTo>
                  <a:lnTo>
                    <a:pt x="3330369" y="1998222"/>
                  </a:lnTo>
                  <a:lnTo>
                    <a:pt x="0" y="199822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94C949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94C949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94C949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841003" y="3876697"/>
              <a:ext cx="3330370" cy="467948"/>
              <a:chOff x="841002" y="1526191"/>
              <a:chExt cx="3330370" cy="467948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841002" y="1562091"/>
                <a:ext cx="3329663" cy="432048"/>
              </a:xfrm>
              <a:prstGeom prst="rect">
                <a:avLst/>
              </a:prstGeom>
              <a:solidFill>
                <a:schemeClr val="bg1">
                  <a:lumMod val="95000"/>
                  <a:alpha val="8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TextBox 6"/>
              <p:cNvSpPr txBox="1"/>
              <p:nvPr/>
            </p:nvSpPr>
            <p:spPr>
              <a:xfrm>
                <a:off x="841002" y="1526191"/>
                <a:ext cx="3330370" cy="447293"/>
              </a:xfrm>
              <a:prstGeom prst="rect">
                <a:avLst/>
              </a:prstGeom>
              <a:noFill/>
            </p:spPr>
            <p:txBody>
              <a:bodyPr wrap="square" tIns="36000" bIns="3600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itchFamily="34" charset="0"/>
                    <a:ea typeface="+mn-ea"/>
                    <a:cs typeface="Arial" pitchFamily="34" charset="0"/>
                  </a:rPr>
                  <a:t>Accelerator Physics and Technologies</a:t>
                </a:r>
                <a:endParaRPr kumimoji="0" lang="zh-CN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宋体" panose="02010600030101010101" pitchFamily="2" charset="-122"/>
                  <a:cs typeface="Arial" pitchFamily="34" charset="0"/>
                </a:endParaRPr>
              </a:p>
            </p:txBody>
          </p:sp>
        </p:grpSp>
        <p:sp>
          <p:nvSpPr>
            <p:cNvPr id="41" name="TextBox 6"/>
            <p:cNvSpPr txBox="1"/>
            <p:nvPr/>
          </p:nvSpPr>
          <p:spPr>
            <a:xfrm>
              <a:off x="841003" y="4416653"/>
              <a:ext cx="3258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2667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ct val="80000"/>
                <a:buFont typeface="Wingdings" pitchFamily="2" charset="2"/>
                <a:buChar char="n"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itchFamily="34" charset="0"/>
                  <a:ea typeface="宋体" panose="02010600030101010101" pitchFamily="2" charset="-122"/>
                  <a:cs typeface="+mn-cs"/>
                </a:rPr>
                <a:t>High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Luminosity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itchFamily="34" charset="0"/>
                  <a:ea typeface="宋体" panose="02010600030101010101" pitchFamily="2" charset="-122"/>
                  <a:cs typeface="+mn-cs"/>
                </a:rPr>
                <a:t> Electron Accelerator</a:t>
              </a:r>
            </a:p>
            <a:p>
              <a:pPr marL="0" marR="0" lvl="0" indent="2667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ct val="80000"/>
                <a:buFont typeface="Wingdings" pitchFamily="2" charset="2"/>
                <a:buChar char="n"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itchFamily="34" charset="0"/>
                  <a:ea typeface="宋体" panose="02010600030101010101" pitchFamily="2" charset="-122"/>
                  <a:cs typeface="+mn-cs"/>
                </a:rPr>
                <a:t>High Intensity Proton Accelerator </a:t>
              </a:r>
            </a:p>
            <a:p>
              <a:pPr marL="0" marR="0" lvl="0" indent="2667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ct val="80000"/>
                <a:buFont typeface="Wingdings" pitchFamily="2" charset="2"/>
                <a:buChar char="n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Applied Research and Technology Transfer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273658" y="4859347"/>
            <a:ext cx="4572032" cy="1548000"/>
            <a:chOff x="841003" y="3847546"/>
            <a:chExt cx="3330370" cy="1548000"/>
          </a:xfrm>
          <a:effectLst/>
        </p:grpSpPr>
        <p:sp>
          <p:nvSpPr>
            <p:cNvPr id="45" name="任意多边形 44"/>
            <p:cNvSpPr/>
            <p:nvPr/>
          </p:nvSpPr>
          <p:spPr>
            <a:xfrm>
              <a:off x="841003" y="3847546"/>
              <a:ext cx="3330369" cy="1548000"/>
            </a:xfrm>
            <a:custGeom>
              <a:avLst/>
              <a:gdLst>
                <a:gd name="connsiteX0" fmla="*/ 0 w 3330369"/>
                <a:gd name="connsiteY0" fmla="*/ 0 h 1998222"/>
                <a:gd name="connsiteX1" fmla="*/ 3330369 w 3330369"/>
                <a:gd name="connsiteY1" fmla="*/ 0 h 1998222"/>
                <a:gd name="connsiteX2" fmla="*/ 3330369 w 3330369"/>
                <a:gd name="connsiteY2" fmla="*/ 1998222 h 1998222"/>
                <a:gd name="connsiteX3" fmla="*/ 0 w 3330369"/>
                <a:gd name="connsiteY3" fmla="*/ 1998222 h 1998222"/>
                <a:gd name="connsiteX4" fmla="*/ 0 w 3330369"/>
                <a:gd name="connsiteY4" fmla="*/ 0 h 199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0369" h="1998222">
                  <a:moveTo>
                    <a:pt x="0" y="0"/>
                  </a:moveTo>
                  <a:lnTo>
                    <a:pt x="3330369" y="0"/>
                  </a:lnTo>
                  <a:lnTo>
                    <a:pt x="3330369" y="1998222"/>
                  </a:lnTo>
                  <a:lnTo>
                    <a:pt x="0" y="199822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94C949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94C949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94C949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841003" y="3876697"/>
              <a:ext cx="3330370" cy="467948"/>
              <a:chOff x="841002" y="1526191"/>
              <a:chExt cx="3330370" cy="467948"/>
            </a:xfrm>
          </p:grpSpPr>
          <p:sp>
            <p:nvSpPr>
              <p:cNvPr id="48" name="矩形 47"/>
              <p:cNvSpPr/>
              <p:nvPr/>
            </p:nvSpPr>
            <p:spPr>
              <a:xfrm>
                <a:off x="841002" y="1562091"/>
                <a:ext cx="3329663" cy="432048"/>
              </a:xfrm>
              <a:prstGeom prst="rect">
                <a:avLst/>
              </a:prstGeom>
              <a:solidFill>
                <a:schemeClr val="bg1">
                  <a:lumMod val="95000"/>
                  <a:alpha val="8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TextBox 6"/>
              <p:cNvSpPr txBox="1"/>
              <p:nvPr/>
            </p:nvSpPr>
            <p:spPr>
              <a:xfrm>
                <a:off x="841002" y="1526191"/>
                <a:ext cx="3330370" cy="447293"/>
              </a:xfrm>
              <a:prstGeom prst="rect">
                <a:avLst/>
              </a:prstGeom>
              <a:noFill/>
            </p:spPr>
            <p:txBody>
              <a:bodyPr wrap="square" tIns="36000" bIns="3600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itchFamily="34" charset="0"/>
                    <a:ea typeface="+mn-ea"/>
                    <a:cs typeface="Arial" pitchFamily="34" charset="0"/>
                  </a:rPr>
                  <a:t>Radiation Technologies and Applications</a:t>
                </a:r>
                <a:endParaRPr kumimoji="0" lang="zh-CN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 Narrow" pitchFamily="34" charset="0"/>
                  <a:ea typeface="微软雅黑" pitchFamily="34" charset="-122"/>
                  <a:cs typeface="Arial" pitchFamily="34" charset="0"/>
                </a:endParaRPr>
              </a:p>
            </p:txBody>
          </p:sp>
        </p:grpSp>
        <p:sp>
          <p:nvSpPr>
            <p:cNvPr id="47" name="TextBox 6"/>
            <p:cNvSpPr txBox="1"/>
            <p:nvPr/>
          </p:nvSpPr>
          <p:spPr>
            <a:xfrm>
              <a:off x="841003" y="4416653"/>
              <a:ext cx="33303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2667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ct val="80000"/>
                <a:buFont typeface="Wingdings" pitchFamily="2" charset="2"/>
                <a:buChar char="n"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itchFamily="34" charset="0"/>
                  <a:ea typeface="宋体" panose="02010600030101010101" pitchFamily="2" charset="-122"/>
                  <a:cs typeface="+mn-cs"/>
                </a:rPr>
                <a:t>Synchrotron Radiation Techniques &amp; Applications</a:t>
              </a:r>
            </a:p>
            <a:p>
              <a:pPr marL="0" marR="0" lvl="0" indent="2667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ct val="80000"/>
                <a:buFont typeface="Wingdings" pitchFamily="2" charset="2"/>
                <a:buChar char="n"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itchFamily="34" charset="0"/>
                  <a:ea typeface="宋体" panose="02010600030101010101" pitchFamily="2" charset="-122"/>
                  <a:cs typeface="+mn-cs"/>
                </a:rPr>
                <a:t>Neutron Scattering Techniques &amp; Applications </a:t>
              </a:r>
            </a:p>
            <a:p>
              <a:pPr marL="0" marR="0" lvl="0" indent="2667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ct val="80000"/>
                <a:buFont typeface="Wingdings" pitchFamily="2" charset="2"/>
                <a:buChar char="n"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itchFamily="34" charset="0"/>
                  <a:ea typeface="宋体" panose="02010600030101010101" pitchFamily="2" charset="-122"/>
                  <a:cs typeface="+mn-cs"/>
                </a:rPr>
                <a:t>Nuclear Analytical Techniques &amp; Applications 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0" name="AutoShape 4"/>
          <p:cNvSpPr>
            <a:spLocks noChangeArrowheads="1"/>
          </p:cNvSpPr>
          <p:nvPr/>
        </p:nvSpPr>
        <p:spPr bwMode="gray">
          <a:xfrm>
            <a:off x="4917128" y="1798835"/>
            <a:ext cx="642942" cy="541381"/>
          </a:xfrm>
          <a:prstGeom prst="rightArrow">
            <a:avLst>
              <a:gd name="adj1" fmla="val 35167"/>
              <a:gd name="adj2" fmla="val 61967"/>
            </a:avLst>
          </a:prstGeom>
          <a:gradFill rotWithShape="1">
            <a:gsLst>
              <a:gs pos="0">
                <a:schemeClr val="bg1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黑体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AutoShape 4"/>
          <p:cNvSpPr>
            <a:spLocks noChangeArrowheads="1"/>
          </p:cNvSpPr>
          <p:nvPr/>
        </p:nvSpPr>
        <p:spPr bwMode="gray">
          <a:xfrm>
            <a:off x="4919408" y="3671269"/>
            <a:ext cx="640662" cy="541381"/>
          </a:xfrm>
          <a:prstGeom prst="rightArrow">
            <a:avLst>
              <a:gd name="adj1" fmla="val 35167"/>
              <a:gd name="adj2" fmla="val 61967"/>
            </a:avLst>
          </a:prstGeom>
          <a:gradFill rotWithShape="1">
            <a:gsLst>
              <a:gs pos="0">
                <a:schemeClr val="bg1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黑体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AutoShape 4"/>
          <p:cNvSpPr>
            <a:spLocks noChangeArrowheads="1"/>
          </p:cNvSpPr>
          <p:nvPr/>
        </p:nvSpPr>
        <p:spPr bwMode="gray">
          <a:xfrm>
            <a:off x="4864291" y="5452536"/>
            <a:ext cx="703189" cy="541381"/>
          </a:xfrm>
          <a:prstGeom prst="rightArrow">
            <a:avLst>
              <a:gd name="adj1" fmla="val 35167"/>
              <a:gd name="adj2" fmla="val 61967"/>
            </a:avLst>
          </a:prstGeom>
          <a:gradFill rotWithShape="1">
            <a:gsLst>
              <a:gs pos="0">
                <a:schemeClr val="bg1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黑体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3696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Large Science Facilities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729295" y="1165761"/>
            <a:ext cx="7053860" cy="1765979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kern="1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Beijing Electron Positron Collider (BEPCII) / (BESIII)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Beijing Synchrotron Radiation Facility (BSRF)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1600" b="0" i="0" u="none" strike="noStrike" kern="1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Yangbajing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Cosmic Ray Observatory</a:t>
            </a: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YBJ</a:t>
            </a: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）</a:t>
            </a:r>
            <a:endParaRPr kumimoji="0" lang="en-US" altLang="zh-CN" sz="16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1600" b="0" i="0" u="none" strike="noStrike" kern="1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Daya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Bay Reactor Neutrino Experiment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Hard X-ray Modulation Telescope(HXMT)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China Spallation Neutron Source (CSNS) </a:t>
            </a:r>
          </a:p>
        </p:txBody>
      </p:sp>
      <p:sp>
        <p:nvSpPr>
          <p:cNvPr id="12" name="矩形 11"/>
          <p:cNvSpPr/>
          <p:nvPr/>
        </p:nvSpPr>
        <p:spPr>
          <a:xfrm>
            <a:off x="713399" y="3268693"/>
            <a:ext cx="7069756" cy="1222826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1600" b="0" i="0" u="none" strike="noStrike" kern="1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Jiangmen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Underground Neutrino Observatory (JUNO)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Large High-Altitude Air Shower Observatory (LHAASO)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Ali CMB Polarization Telescope (AliCPT-1)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High Energy Photon Source (HEPS/HEPS-TF)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13399" y="4792268"/>
            <a:ext cx="7069756" cy="1815882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1600" kern="1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China Initiative Accelerator Driven System(</a:t>
            </a:r>
            <a:r>
              <a:rPr kumimoji="0" lang="en-US" altLang="zh-CN" sz="1600" b="0" i="0" u="none" strike="noStrike" kern="1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CiADS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China Spallation Neutron Source II (CSNSII)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Enhanced X-ray Timing and </a:t>
            </a:r>
            <a:r>
              <a:rPr kumimoji="0" lang="en-US" altLang="zh-CN" sz="1600" b="0" i="0" u="none" strike="noStrike" kern="1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Polarimetry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mission (</a:t>
            </a:r>
            <a:r>
              <a:rPr kumimoji="0" lang="en-US" altLang="zh-CN" sz="1600" b="0" i="0" u="none" strike="noStrike" kern="1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eXTP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High Energy cosmic-Radiation Detection (HERD)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Circular Electron Positron Collider-Super proton-proton collider(CEPC-</a:t>
            </a:r>
            <a:r>
              <a:rPr kumimoji="0" lang="en-US" altLang="zh-CN" sz="1600" b="0" i="0" u="none" strike="noStrike" kern="1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SppC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Other LSS under consideration</a:t>
            </a: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Southern Light Source (SLS)</a:t>
            </a: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SCLS……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505755" y="1080688"/>
            <a:ext cx="8563814" cy="894742"/>
            <a:chOff x="351646" y="923209"/>
            <a:chExt cx="8563814" cy="894742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351646" y="927433"/>
              <a:ext cx="7637346" cy="0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4" name="矩形 3"/>
            <p:cNvSpPr/>
            <p:nvPr/>
          </p:nvSpPr>
          <p:spPr>
            <a:xfrm>
              <a:off x="5938790" y="923209"/>
              <a:ext cx="2976670" cy="391228"/>
            </a:xfrm>
            <a:prstGeom prst="rect">
              <a:avLst/>
            </a:prstGeom>
            <a:solidFill>
              <a:srgbClr val="92D050">
                <a:alpha val="74902"/>
              </a:srgbClr>
            </a:solidFill>
            <a:ln>
              <a:noFill/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In operation (6)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51646" y="927433"/>
              <a:ext cx="0" cy="890518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8" name="组合 7"/>
          <p:cNvGrpSpPr/>
          <p:nvPr/>
        </p:nvGrpSpPr>
        <p:grpSpPr>
          <a:xfrm>
            <a:off x="500755" y="3162771"/>
            <a:ext cx="8568814" cy="890518"/>
            <a:chOff x="351646" y="895787"/>
            <a:chExt cx="8568814" cy="890518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351646" y="905420"/>
              <a:ext cx="7952123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0" name="矩形 9"/>
            <p:cNvSpPr/>
            <p:nvPr/>
          </p:nvSpPr>
          <p:spPr>
            <a:xfrm>
              <a:off x="5943790" y="906116"/>
              <a:ext cx="2976670" cy="391228"/>
            </a:xfrm>
            <a:prstGeom prst="rect">
              <a:avLst/>
            </a:prstGeom>
            <a:solidFill>
              <a:srgbClr val="FFC000">
                <a:alpha val="74902"/>
              </a:srgbClr>
            </a:solidFill>
            <a:ln>
              <a:noFill/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Under construction (4)</a:t>
              </a: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51646" y="895787"/>
              <a:ext cx="0" cy="89051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>
          <a:xfrm>
            <a:off x="537786" y="4680393"/>
            <a:ext cx="8531783" cy="890518"/>
            <a:chOff x="351646" y="927433"/>
            <a:chExt cx="8531783" cy="890518"/>
          </a:xfrm>
          <a:solidFill>
            <a:srgbClr val="00B0F0"/>
          </a:solidFill>
        </p:grpSpPr>
        <p:cxnSp>
          <p:nvCxnSpPr>
            <p:cNvPr id="14" name="直接连接符 13"/>
            <p:cNvCxnSpPr/>
            <p:nvPr/>
          </p:nvCxnSpPr>
          <p:spPr>
            <a:xfrm>
              <a:off x="351646" y="927433"/>
              <a:ext cx="6025579" cy="0"/>
            </a:xfrm>
            <a:prstGeom prst="line">
              <a:avLst/>
            </a:prstGeom>
            <a:grpFill/>
            <a:ln>
              <a:solidFill>
                <a:srgbClr val="4FD1CE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5" name="矩形 14"/>
            <p:cNvSpPr/>
            <p:nvPr/>
          </p:nvSpPr>
          <p:spPr>
            <a:xfrm>
              <a:off x="5906759" y="927433"/>
              <a:ext cx="2976670" cy="391228"/>
            </a:xfrm>
            <a:prstGeom prst="rect">
              <a:avLst/>
            </a:prstGeom>
            <a:solidFill>
              <a:srgbClr val="4FD1CE"/>
            </a:solidFill>
            <a:ln>
              <a:noFill/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Under planning(6)</a:t>
              </a: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351646" y="927433"/>
              <a:ext cx="0" cy="890518"/>
            </a:xfrm>
            <a:prstGeom prst="line">
              <a:avLst/>
            </a:prstGeom>
            <a:grpFill/>
            <a:ln>
              <a:solidFill>
                <a:srgbClr val="4FD1CE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52613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Line 40"/>
          <p:cNvSpPr>
            <a:spLocks noChangeShapeType="1"/>
          </p:cNvSpPr>
          <p:nvPr/>
        </p:nvSpPr>
        <p:spPr bwMode="auto">
          <a:xfrm flipH="1" flipV="1">
            <a:off x="2728748" y="6386254"/>
            <a:ext cx="2730260" cy="0"/>
          </a:xfrm>
          <a:prstGeom prst="line">
            <a:avLst/>
          </a:prstGeom>
          <a:noFill/>
          <a:ln w="12700">
            <a:solidFill>
              <a:srgbClr val="071F6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Organization</a:t>
            </a:r>
            <a:endParaRPr lang="zh-CN" altLang="en-US" dirty="0"/>
          </a:p>
        </p:txBody>
      </p:sp>
      <p:sp>
        <p:nvSpPr>
          <p:cNvPr id="7" name="Line 40"/>
          <p:cNvSpPr>
            <a:spLocks noChangeShapeType="1"/>
          </p:cNvSpPr>
          <p:nvPr/>
        </p:nvSpPr>
        <p:spPr bwMode="auto">
          <a:xfrm flipH="1">
            <a:off x="1178156" y="3563999"/>
            <a:ext cx="1558148" cy="28490"/>
          </a:xfrm>
          <a:prstGeom prst="line">
            <a:avLst/>
          </a:prstGeom>
          <a:noFill/>
          <a:ln w="12700">
            <a:solidFill>
              <a:srgbClr val="071F6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8" name="直接连接符 7"/>
          <p:cNvCxnSpPr/>
          <p:nvPr/>
        </p:nvCxnSpPr>
        <p:spPr>
          <a:xfrm rot="5400000">
            <a:off x="877917" y="3541386"/>
            <a:ext cx="1986993" cy="1588"/>
          </a:xfrm>
          <a:prstGeom prst="line">
            <a:avLst/>
          </a:prstGeom>
          <a:noFill/>
          <a:ln w="12700">
            <a:solidFill>
              <a:srgbClr val="071F65"/>
            </a:solidFill>
            <a:round/>
            <a:headEnd type="none" w="sm" len="sm"/>
            <a:tailEnd type="none" w="sm" len="sm"/>
          </a:ln>
        </p:spPr>
      </p:cxnSp>
      <p:sp>
        <p:nvSpPr>
          <p:cNvPr id="10" name="Line 40"/>
          <p:cNvSpPr>
            <a:spLocks noChangeShapeType="1"/>
          </p:cNvSpPr>
          <p:nvPr/>
        </p:nvSpPr>
        <p:spPr bwMode="auto">
          <a:xfrm flipH="1" flipV="1">
            <a:off x="2735508" y="5679390"/>
            <a:ext cx="2730260" cy="0"/>
          </a:xfrm>
          <a:prstGeom prst="line">
            <a:avLst/>
          </a:prstGeom>
          <a:noFill/>
          <a:ln w="12700">
            <a:solidFill>
              <a:srgbClr val="071F6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Line 40"/>
          <p:cNvSpPr>
            <a:spLocks noChangeShapeType="1"/>
          </p:cNvSpPr>
          <p:nvPr/>
        </p:nvSpPr>
        <p:spPr bwMode="auto">
          <a:xfrm flipH="1" flipV="1">
            <a:off x="2735508" y="3964878"/>
            <a:ext cx="2716740" cy="0"/>
          </a:xfrm>
          <a:prstGeom prst="line">
            <a:avLst/>
          </a:prstGeom>
          <a:noFill/>
          <a:ln w="12700">
            <a:solidFill>
              <a:srgbClr val="071F6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Line 40"/>
          <p:cNvSpPr>
            <a:spLocks noChangeShapeType="1"/>
          </p:cNvSpPr>
          <p:nvPr/>
        </p:nvSpPr>
        <p:spPr bwMode="auto">
          <a:xfrm flipH="1">
            <a:off x="2735508" y="1734674"/>
            <a:ext cx="2087317" cy="19982"/>
          </a:xfrm>
          <a:prstGeom prst="line">
            <a:avLst/>
          </a:prstGeom>
          <a:noFill/>
          <a:ln w="12700">
            <a:solidFill>
              <a:srgbClr val="071F6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2916504" y="1391611"/>
            <a:ext cx="1620000" cy="646331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Research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( 7 )</a:t>
            </a:r>
            <a:endParaRPr kumimoji="0" lang="zh-CN" altLang="en-US" sz="18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2916504" y="3463313"/>
            <a:ext cx="1620000" cy="92333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Administration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( 9 ) </a:t>
            </a:r>
            <a:endParaRPr kumimoji="0" lang="zh-CN" altLang="en-US" sz="18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auto">
          <a:xfrm>
            <a:off x="2916504" y="5177825"/>
            <a:ext cx="1620000" cy="646331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Support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( 3 )</a:t>
            </a:r>
            <a:endParaRPr kumimoji="0" lang="zh-CN" altLang="en-US" sz="18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TextBox 7"/>
          <p:cNvSpPr txBox="1"/>
          <p:nvPr/>
        </p:nvSpPr>
        <p:spPr>
          <a:xfrm>
            <a:off x="4716704" y="780404"/>
            <a:ext cx="4356546" cy="1807231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kern="10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宋体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Experimental Physics Division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Particle Astrophysics Division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Accelerator Division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Multi-disciplinary Research Division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Theoretical Physics Division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Computing Center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Division of Nuclear Technology and Applications</a:t>
            </a:r>
            <a:endParaRPr kumimoji="0" lang="en-US" altLang="zh-CN" sz="16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TextBox 8"/>
          <p:cNvSpPr txBox="1"/>
          <p:nvPr/>
        </p:nvSpPr>
        <p:spPr>
          <a:xfrm>
            <a:off x="4716704" y="2695384"/>
            <a:ext cx="4356546" cy="2411371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kern="10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宋体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Directors’Office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Office of Human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Office of Research and Planning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Office of Large Facilities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Office of Finance and Assets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Office of Education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Office of Technology Transfer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Supporting Services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Office of Retiree Services</a:t>
            </a:r>
            <a:endParaRPr kumimoji="0" lang="zh-CN" altLang="en-US" sz="16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TextBox 9"/>
          <p:cNvSpPr txBox="1"/>
          <p:nvPr/>
        </p:nvSpPr>
        <p:spPr>
          <a:xfrm>
            <a:off x="4716704" y="5233381"/>
            <a:ext cx="4357670" cy="762208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kern="10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宋体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Division of Facilities Operation and Maintenance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Library and Information Services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Machine Shop</a:t>
            </a:r>
            <a:endParaRPr kumimoji="0" lang="zh-CN" altLang="en-US" sz="16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AutoShape 15"/>
          <p:cNvSpPr>
            <a:spLocks noChangeArrowheads="1"/>
          </p:cNvSpPr>
          <p:nvPr/>
        </p:nvSpPr>
        <p:spPr bwMode="auto">
          <a:xfrm>
            <a:off x="2894570" y="6160209"/>
            <a:ext cx="1641934" cy="369332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Branch</a:t>
            </a:r>
            <a:r>
              <a:rPr kumimoji="0" lang="zh-CN" altLang="en-US" sz="18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18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）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2736303" y="1748801"/>
            <a:ext cx="0" cy="4637453"/>
          </a:xfrm>
          <a:prstGeom prst="line">
            <a:avLst/>
          </a:prstGeom>
          <a:noFill/>
          <a:ln w="12700">
            <a:solidFill>
              <a:srgbClr val="071F65"/>
            </a:solidFill>
            <a:round/>
            <a:headEnd type="none" w="sm" len="sm"/>
            <a:tailEnd type="none" w="sm" len="sm"/>
          </a:ln>
        </p:spPr>
      </p:cxnSp>
      <p:sp>
        <p:nvSpPr>
          <p:cNvPr id="22" name="AutoShape 5"/>
          <p:cNvSpPr>
            <a:spLocks noChangeArrowheads="1"/>
          </p:cNvSpPr>
          <p:nvPr/>
        </p:nvSpPr>
        <p:spPr bwMode="auto">
          <a:xfrm>
            <a:off x="1275054" y="1963115"/>
            <a:ext cx="1317234" cy="584775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Science Committee</a:t>
            </a:r>
            <a:endParaRPr kumimoji="0" lang="zh-CN" altLang="en-US" sz="16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AutoShape 5"/>
          <p:cNvSpPr>
            <a:spLocks noChangeArrowheads="1"/>
          </p:cNvSpPr>
          <p:nvPr/>
        </p:nvSpPr>
        <p:spPr bwMode="auto">
          <a:xfrm>
            <a:off x="1275054" y="4534883"/>
            <a:ext cx="1317234" cy="830997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Academic Degree Committee</a:t>
            </a:r>
            <a:endParaRPr kumimoji="0" lang="zh-CN" altLang="en-US" sz="16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AutoShape 14"/>
          <p:cNvSpPr>
            <a:spLocks noChangeArrowheads="1"/>
          </p:cNvSpPr>
          <p:nvPr/>
        </p:nvSpPr>
        <p:spPr bwMode="auto">
          <a:xfrm>
            <a:off x="49586" y="3263916"/>
            <a:ext cx="1080121" cy="628656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IHEP Staff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Congress </a:t>
            </a:r>
            <a:endParaRPr kumimoji="0" lang="zh-CN" altLang="en-US" sz="16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275054" y="3300102"/>
            <a:ext cx="1317234" cy="584775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宋体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369387" y="3407823"/>
            <a:ext cx="1276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Directors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TextBox 9"/>
          <p:cNvSpPr txBox="1"/>
          <p:nvPr/>
        </p:nvSpPr>
        <p:spPr>
          <a:xfrm>
            <a:off x="4716704" y="6148620"/>
            <a:ext cx="4357670" cy="400168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kern="10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宋体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Dongguan Campus</a:t>
            </a:r>
            <a:endParaRPr kumimoji="0" lang="zh-CN" altLang="en-US" sz="16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0118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IHEP FUNDING 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2945454" y="6197478"/>
            <a:ext cx="5497375" cy="307777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Project Funding</a:t>
            </a:r>
          </a:p>
        </p:txBody>
      </p:sp>
      <p:sp>
        <p:nvSpPr>
          <p:cNvPr id="16" name="矩形 15"/>
          <p:cNvSpPr/>
          <p:nvPr/>
        </p:nvSpPr>
        <p:spPr>
          <a:xfrm>
            <a:off x="1298849" y="6197479"/>
            <a:ext cx="1646605" cy="307777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Institute Operation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392980" y="1093571"/>
            <a:ext cx="8625760" cy="5109731"/>
            <a:chOff x="315978" y="1247576"/>
            <a:chExt cx="8625760" cy="5109731"/>
          </a:xfrm>
        </p:grpSpPr>
        <p:graphicFrame>
          <p:nvGraphicFramePr>
            <p:cNvPr id="14" name="图表 13"/>
            <p:cNvGraphicFramePr/>
            <p:nvPr>
              <p:extLst/>
            </p:nvPr>
          </p:nvGraphicFramePr>
          <p:xfrm>
            <a:off x="315978" y="1247576"/>
            <a:ext cx="8625760" cy="42570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9" name="矩形 18"/>
            <p:cNvSpPr/>
            <p:nvPr/>
          </p:nvSpPr>
          <p:spPr>
            <a:xfrm>
              <a:off x="1272685" y="5403200"/>
              <a:ext cx="147917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State financial support for institute operation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2751862" y="5403200"/>
              <a:ext cx="157901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State financial support for scientific research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330874" y="5403200"/>
              <a:ext cx="128686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Competitive funding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617742" y="5403200"/>
              <a:ext cx="139332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Competitive funding for construction of large facilities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067251" y="5403200"/>
              <a:ext cx="123068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Others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220420" y="1041914"/>
            <a:ext cx="2875382" cy="671073"/>
            <a:chOff x="5162669" y="811140"/>
            <a:chExt cx="2875382" cy="671073"/>
          </a:xfrm>
        </p:grpSpPr>
        <p:sp>
          <p:nvSpPr>
            <p:cNvPr id="3" name="矩形 2"/>
            <p:cNvSpPr/>
            <p:nvPr/>
          </p:nvSpPr>
          <p:spPr>
            <a:xfrm>
              <a:off x="5162669" y="1112881"/>
              <a:ext cx="12939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 total: 7434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162669" y="811140"/>
              <a:ext cx="12939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 total: 3773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639338" y="918862"/>
              <a:ext cx="1398713" cy="523220"/>
              <a:chOff x="6976222" y="1088354"/>
              <a:chExt cx="1398713" cy="523220"/>
            </a:xfrm>
          </p:grpSpPr>
          <p:cxnSp>
            <p:nvCxnSpPr>
              <p:cNvPr id="6" name="直接箭头连接符 5"/>
              <p:cNvCxnSpPr/>
              <p:nvPr/>
            </p:nvCxnSpPr>
            <p:spPr>
              <a:xfrm flipV="1">
                <a:off x="6976222" y="1088354"/>
                <a:ext cx="0" cy="431159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文本框 6"/>
              <p:cNvSpPr txBox="1"/>
              <p:nvPr/>
            </p:nvSpPr>
            <p:spPr>
              <a:xfrm>
                <a:off x="7088067" y="1088354"/>
                <a:ext cx="1286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宋体" panose="02010600030101010101" pitchFamily="2" charset="-122"/>
                    <a:cs typeface="+mn-cs"/>
                  </a:rPr>
                  <a:t>97%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Black" panose="020B0A040201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08042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/>
          <a:p>
            <a:r>
              <a:rPr lang="en-US" altLang="zh-CN" dirty="0"/>
              <a:t>Human Resources</a:t>
            </a:r>
            <a:endParaRPr lang="zh-CN" altLang="en-US" dirty="0"/>
          </a:p>
        </p:txBody>
      </p:sp>
      <p:sp>
        <p:nvSpPr>
          <p:cNvPr id="9" name="内容占位符 1"/>
          <p:cNvSpPr txBox="1">
            <a:spLocks/>
          </p:cNvSpPr>
          <p:nvPr/>
        </p:nvSpPr>
        <p:spPr>
          <a:xfrm>
            <a:off x="5300271" y="1399965"/>
            <a:ext cx="3672408" cy="266709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宋体" panose="02010600030101010101" pitchFamily="2" charset="-122"/>
                <a:cs typeface="Arial" panose="020B0604020202020204" pitchFamily="34" charset="0"/>
              </a:rPr>
              <a:t>1401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permanent staffs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宋体" panose="02010600030101010101" pitchFamily="2" charset="-122"/>
                <a:cs typeface="Arial" panose="020B0604020202020204" pitchFamily="34" charset="0"/>
              </a:rPr>
              <a:t>68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temporary employees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 which: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宋体" panose="02010600030101010101" pitchFamily="2" charset="-122"/>
                <a:cs typeface="Arial" panose="020B0604020202020204" pitchFamily="34" charset="0"/>
              </a:rPr>
              <a:t>1230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scientists and engineers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宋体" panose="02010600030101010101" pitchFamily="2" charset="-122"/>
                <a:cs typeface="Arial" panose="020B0604020202020204" pitchFamily="34" charset="0"/>
              </a:rPr>
              <a:t>49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recruited top-level staff: 8 within China, 41 abroad (2013-2017) 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367648" y="801783"/>
            <a:ext cx="2222974" cy="44657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December 2017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内容占位符 1"/>
          <p:cNvSpPr txBox="1">
            <a:spLocks/>
          </p:cNvSpPr>
          <p:nvPr/>
        </p:nvSpPr>
        <p:spPr>
          <a:xfrm>
            <a:off x="5367648" y="4552750"/>
            <a:ext cx="3487594" cy="203093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宋体" panose="02010600030101010101" pitchFamily="2" charset="-122"/>
                <a:cs typeface="Arial" panose="020B0604020202020204" pitchFamily="34" charset="0"/>
              </a:rPr>
              <a:t>1344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permanent staffs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宋体" panose="02010600030101010101" pitchFamily="2" charset="-122"/>
                <a:cs typeface="Arial" panose="020B0604020202020204" pitchFamily="34" charset="0"/>
              </a:rPr>
              <a:t>93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temporary employees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 which: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宋体" panose="02010600030101010101" pitchFamily="2" charset="-122"/>
                <a:cs typeface="Arial" panose="020B0604020202020204" pitchFamily="34" charset="0"/>
              </a:rPr>
              <a:t>1081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scientists and engineers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宋体" panose="02010600030101010101" pitchFamily="2" charset="-122"/>
                <a:cs typeface="Arial" panose="020B0604020202020204" pitchFamily="34" charset="0"/>
              </a:rPr>
              <a:t>39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recruited recently from abroad(2008-2012)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415682" y="4009917"/>
            <a:ext cx="2174940" cy="44657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December 2012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79224" y="6272042"/>
            <a:ext cx="4950916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itchFamily="34" charset="-122"/>
                <a:cs typeface="+mn-cs"/>
              </a:rPr>
              <a:t>Age distribution of professionals and technicians in 2017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34.1%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Master’s degrees, and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49.6%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doctorates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itchFamily="34" charset="-122"/>
              <a:cs typeface="+mn-cs"/>
            </a:endParaRPr>
          </a:p>
        </p:txBody>
      </p:sp>
      <p:graphicFrame>
        <p:nvGraphicFramePr>
          <p:cNvPr id="17" name="图表 16"/>
          <p:cNvGraphicFramePr>
            <a:graphicFrameLocks/>
          </p:cNvGraphicFramePr>
          <p:nvPr>
            <p:extLst/>
          </p:nvPr>
        </p:nvGraphicFramePr>
        <p:xfrm>
          <a:off x="179224" y="801783"/>
          <a:ext cx="4998393" cy="2999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图表 9"/>
          <p:cNvGraphicFramePr>
            <a:graphicFrameLocks/>
          </p:cNvGraphicFramePr>
          <p:nvPr>
            <p:extLst/>
          </p:nvPr>
        </p:nvGraphicFramePr>
        <p:xfrm>
          <a:off x="328946" y="3690967"/>
          <a:ext cx="4852571" cy="260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977609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"/>
            <a:ext cx="9144000" cy="685710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58885" y="2070662"/>
            <a:ext cx="8412582" cy="4392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Prof. ZHANG </a:t>
            </a:r>
            <a:r>
              <a:rPr lang="en-US" altLang="zh-CN" sz="2000" b="1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Shuangnan</a:t>
            </a:r>
            <a:endParaRPr lang="en-US" altLang="zh-CN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-6824" y="577843"/>
            <a:ext cx="9144000" cy="1346311"/>
          </a:xfrm>
        </p:spPr>
        <p:txBody>
          <a:bodyPr>
            <a:normAutofit/>
          </a:bodyPr>
          <a:lstStyle/>
          <a:p>
            <a:r>
              <a:rPr lang="zh-CN" altLang="zh-CN" dirty="0">
                <a:latin typeface="Arial Black" panose="020B0A04020102020204" pitchFamily="34" charset="0"/>
              </a:rPr>
              <a:t> </a:t>
            </a:r>
            <a:r>
              <a:rPr lang="en-US" altLang="zh-CN" sz="3600" dirty="0">
                <a:solidFill>
                  <a:schemeClr val="bg1"/>
                </a:solidFill>
                <a:latin typeface="Arial Black" panose="020B0A04020102020204" pitchFamily="34" charset="0"/>
              </a:rPr>
              <a:t>Report of Particle Astrophysics Division (PAD) </a:t>
            </a:r>
            <a:endParaRPr lang="zh-CN" altLang="en-US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3" name="组合 13"/>
          <p:cNvGrpSpPr>
            <a:grpSpLocks/>
          </p:cNvGrpSpPr>
          <p:nvPr/>
        </p:nvGrpSpPr>
        <p:grpSpPr bwMode="auto">
          <a:xfrm>
            <a:off x="-6824" y="5546725"/>
            <a:ext cx="9144000" cy="719138"/>
            <a:chOff x="0" y="6048375"/>
            <a:chExt cx="9144000" cy="719138"/>
          </a:xfrm>
        </p:grpSpPr>
        <p:sp>
          <p:nvSpPr>
            <p:cNvPr id="14" name="Rectangle 1029"/>
            <p:cNvSpPr>
              <a:spLocks noChangeArrowheads="1"/>
            </p:cNvSpPr>
            <p:nvPr/>
          </p:nvSpPr>
          <p:spPr bwMode="auto">
            <a:xfrm>
              <a:off x="0" y="6048375"/>
              <a:ext cx="9144000" cy="719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 altLang="en-US" sz="2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Tahoma" pitchFamily="34" charset="0"/>
                <a:sym typeface="Symbol" pitchFamily="18" charset="2"/>
              </a:endParaRPr>
            </a:p>
          </p:txBody>
        </p:sp>
        <p:cxnSp>
          <p:nvCxnSpPr>
            <p:cNvPr id="15" name="直接连接符 14"/>
            <p:cNvCxnSpPr>
              <a:cxnSpLocks noChangeShapeType="1"/>
            </p:cNvCxnSpPr>
            <p:nvPr/>
          </p:nvCxnSpPr>
          <p:spPr bwMode="auto">
            <a:xfrm>
              <a:off x="0" y="6408738"/>
              <a:ext cx="1826659" cy="0"/>
            </a:xfrm>
            <a:prstGeom prst="line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直接连接符 15"/>
            <p:cNvCxnSpPr>
              <a:cxnSpLocks noChangeShapeType="1"/>
            </p:cNvCxnSpPr>
            <p:nvPr/>
          </p:nvCxnSpPr>
          <p:spPr bwMode="auto">
            <a:xfrm flipV="1">
              <a:off x="7348918" y="6381750"/>
              <a:ext cx="1795082" cy="26988"/>
            </a:xfrm>
            <a:prstGeom prst="line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矩形 5"/>
            <p:cNvSpPr>
              <a:spLocks noChangeArrowheads="1"/>
            </p:cNvSpPr>
            <p:nvPr/>
          </p:nvSpPr>
          <p:spPr bwMode="auto">
            <a:xfrm>
              <a:off x="0" y="6192050"/>
              <a:ext cx="91440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000"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dirty="0">
                  <a:solidFill>
                    <a:schemeClr val="bg1"/>
                  </a:solidFill>
                  <a:ea typeface="微软雅黑" panose="020B0503020204020204" pitchFamily="34" charset="-122"/>
                  <a:cs typeface="Tahoma" panose="020B0604030504040204" pitchFamily="34" charset="0"/>
                  <a:sym typeface="Symbol" panose="05050102010706020507" pitchFamily="18" charset="2"/>
                </a:rPr>
                <a:t>International Assessment, June 13, 2018</a:t>
              </a:r>
              <a:endParaRPr lang="zh-CN" altLang="en-US" dirty="0">
                <a:solidFill>
                  <a:schemeClr val="bg1"/>
                </a:solidFill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20" name="椭圆 14"/>
          <p:cNvSpPr/>
          <p:nvPr/>
        </p:nvSpPr>
        <p:spPr>
          <a:xfrm rot="16200000">
            <a:off x="4402919" y="6157685"/>
            <a:ext cx="324513" cy="483531"/>
          </a:xfrm>
          <a:custGeom>
            <a:avLst/>
            <a:gdLst>
              <a:gd name="T0" fmla="*/ 5482 w 5667"/>
              <a:gd name="T1" fmla="*/ 363 h 7402"/>
              <a:gd name="T2" fmla="*/ 4635 w 5667"/>
              <a:gd name="T3" fmla="*/ 185 h 7402"/>
              <a:gd name="T4" fmla="*/ 570 w 5667"/>
              <a:gd name="T5" fmla="*/ 2838 h 7402"/>
              <a:gd name="T6" fmla="*/ 0 w 5667"/>
              <a:gd name="T7" fmla="*/ 3744 h 7402"/>
              <a:gd name="T8" fmla="*/ 570 w 5667"/>
              <a:gd name="T9" fmla="*/ 4649 h 7402"/>
              <a:gd name="T10" fmla="*/ 4635 w 5667"/>
              <a:gd name="T11" fmla="*/ 7303 h 7402"/>
              <a:gd name="T12" fmla="*/ 4969 w 5667"/>
              <a:gd name="T13" fmla="*/ 7402 h 7402"/>
              <a:gd name="T14" fmla="*/ 5482 w 5667"/>
              <a:gd name="T15" fmla="*/ 7125 h 7402"/>
              <a:gd name="T16" fmla="*/ 5304 w 5667"/>
              <a:gd name="T17" fmla="*/ 6278 h 7402"/>
              <a:gd name="T18" fmla="*/ 1421 w 5667"/>
              <a:gd name="T19" fmla="*/ 3744 h 7402"/>
              <a:gd name="T20" fmla="*/ 5304 w 5667"/>
              <a:gd name="T21" fmla="*/ 1210 h 7402"/>
              <a:gd name="T22" fmla="*/ 5482 w 5667"/>
              <a:gd name="T23" fmla="*/ 363 h 7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667" h="7402">
                <a:moveTo>
                  <a:pt x="5482" y="363"/>
                </a:moveTo>
                <a:cubicBezTo>
                  <a:pt x="5297" y="80"/>
                  <a:pt x="4918" y="0"/>
                  <a:pt x="4635" y="185"/>
                </a:cubicBezTo>
                <a:lnTo>
                  <a:pt x="570" y="2838"/>
                </a:lnTo>
                <a:cubicBezTo>
                  <a:pt x="207" y="3051"/>
                  <a:pt x="0" y="3381"/>
                  <a:pt x="0" y="3744"/>
                </a:cubicBezTo>
                <a:cubicBezTo>
                  <a:pt x="0" y="4107"/>
                  <a:pt x="207" y="4436"/>
                  <a:pt x="570" y="4649"/>
                </a:cubicBezTo>
                <a:lnTo>
                  <a:pt x="4635" y="7303"/>
                </a:lnTo>
                <a:cubicBezTo>
                  <a:pt x="4738" y="7370"/>
                  <a:pt x="4854" y="7402"/>
                  <a:pt x="4969" y="7402"/>
                </a:cubicBezTo>
                <a:cubicBezTo>
                  <a:pt x="5169" y="7402"/>
                  <a:pt x="5365" y="7305"/>
                  <a:pt x="5482" y="7125"/>
                </a:cubicBezTo>
                <a:cubicBezTo>
                  <a:pt x="5667" y="6842"/>
                  <a:pt x="5587" y="6463"/>
                  <a:pt x="5304" y="6278"/>
                </a:cubicBezTo>
                <a:lnTo>
                  <a:pt x="1421" y="3744"/>
                </a:lnTo>
                <a:lnTo>
                  <a:pt x="5304" y="1210"/>
                </a:lnTo>
                <a:cubicBezTo>
                  <a:pt x="5587" y="1025"/>
                  <a:pt x="5667" y="646"/>
                  <a:pt x="5482" y="36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71F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74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14"/>
          <p:cNvSpPr>
            <a:spLocks noGrp="1"/>
          </p:cNvSpPr>
          <p:nvPr>
            <p:ph type="title"/>
          </p:nvPr>
        </p:nvSpPr>
        <p:spPr>
          <a:custGeom>
            <a:avLst/>
            <a:gdLst>
              <a:gd name="T0" fmla="*/ 5482 w 5667"/>
              <a:gd name="T1" fmla="*/ 363 h 7402"/>
              <a:gd name="T2" fmla="*/ 4635 w 5667"/>
              <a:gd name="T3" fmla="*/ 185 h 7402"/>
              <a:gd name="T4" fmla="*/ 570 w 5667"/>
              <a:gd name="T5" fmla="*/ 2838 h 7402"/>
              <a:gd name="T6" fmla="*/ 0 w 5667"/>
              <a:gd name="T7" fmla="*/ 3744 h 7402"/>
              <a:gd name="T8" fmla="*/ 570 w 5667"/>
              <a:gd name="T9" fmla="*/ 4649 h 7402"/>
              <a:gd name="T10" fmla="*/ 4635 w 5667"/>
              <a:gd name="T11" fmla="*/ 7303 h 7402"/>
              <a:gd name="T12" fmla="*/ 4969 w 5667"/>
              <a:gd name="T13" fmla="*/ 7402 h 7402"/>
              <a:gd name="T14" fmla="*/ 5482 w 5667"/>
              <a:gd name="T15" fmla="*/ 7125 h 7402"/>
              <a:gd name="T16" fmla="*/ 5304 w 5667"/>
              <a:gd name="T17" fmla="*/ 6278 h 7402"/>
              <a:gd name="T18" fmla="*/ 1421 w 5667"/>
              <a:gd name="T19" fmla="*/ 3744 h 7402"/>
              <a:gd name="T20" fmla="*/ 5304 w 5667"/>
              <a:gd name="T21" fmla="*/ 1210 h 7402"/>
              <a:gd name="T22" fmla="*/ 5482 w 5667"/>
              <a:gd name="T23" fmla="*/ 363 h 7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667" h="7402">
                <a:moveTo>
                  <a:pt x="5482" y="363"/>
                </a:moveTo>
                <a:cubicBezTo>
                  <a:pt x="5297" y="80"/>
                  <a:pt x="4918" y="0"/>
                  <a:pt x="4635" y="185"/>
                </a:cubicBezTo>
                <a:lnTo>
                  <a:pt x="570" y="2838"/>
                </a:lnTo>
                <a:cubicBezTo>
                  <a:pt x="207" y="3051"/>
                  <a:pt x="0" y="3381"/>
                  <a:pt x="0" y="3744"/>
                </a:cubicBezTo>
                <a:cubicBezTo>
                  <a:pt x="0" y="4107"/>
                  <a:pt x="207" y="4436"/>
                  <a:pt x="570" y="4649"/>
                </a:cubicBezTo>
                <a:lnTo>
                  <a:pt x="4635" y="7303"/>
                </a:lnTo>
                <a:cubicBezTo>
                  <a:pt x="4738" y="7370"/>
                  <a:pt x="4854" y="7402"/>
                  <a:pt x="4969" y="7402"/>
                </a:cubicBezTo>
                <a:cubicBezTo>
                  <a:pt x="5169" y="7402"/>
                  <a:pt x="5365" y="7305"/>
                  <a:pt x="5482" y="7125"/>
                </a:cubicBezTo>
                <a:cubicBezTo>
                  <a:pt x="5667" y="6842"/>
                  <a:pt x="5587" y="6463"/>
                  <a:pt x="5304" y="6278"/>
                </a:cubicBezTo>
                <a:lnTo>
                  <a:pt x="1421" y="3744"/>
                </a:lnTo>
                <a:lnTo>
                  <a:pt x="5304" y="1210"/>
                </a:lnTo>
                <a:cubicBezTo>
                  <a:pt x="5587" y="1025"/>
                  <a:pt x="5667" y="646"/>
                  <a:pt x="5482" y="363"/>
                </a:cubicBezTo>
                <a:close/>
              </a:path>
            </a:pathLst>
          </a:custGeom>
          <a:solidFill>
            <a:srgbClr val="071F65"/>
          </a:solidFill>
          <a:ln>
            <a:solidFill>
              <a:srgbClr val="071F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/>
              <a:t>About PAD</a:t>
            </a:r>
            <a:endParaRPr lang="zh-CN" altLang="en-US" dirty="0"/>
          </a:p>
        </p:txBody>
      </p:sp>
      <p:sp>
        <p:nvSpPr>
          <p:cNvPr id="5" name="矩形 25"/>
          <p:cNvSpPr>
            <a:spLocks noChangeArrowheads="1"/>
          </p:cNvSpPr>
          <p:nvPr/>
        </p:nvSpPr>
        <p:spPr bwMode="auto">
          <a:xfrm>
            <a:off x="293708" y="4433495"/>
            <a:ext cx="6968448" cy="18037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zh-CN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黑体" pitchFamily="49" charset="-122"/>
              <a:cs typeface="+mn-cs"/>
              <a:sym typeface="Arial" pitchFamily="34" charset="0"/>
            </a:endParaRP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971648" y="1995343"/>
            <a:ext cx="5804207" cy="935038"/>
          </a:xfrm>
          <a:prstGeom prst="ellipse">
            <a:avLst/>
          </a:prstGeom>
          <a:solidFill>
            <a:srgbClr val="2D2DB9"/>
          </a:solidFill>
          <a:ln w="381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  <a:sym typeface="Arial" pitchFamily="34" charset="0"/>
              </a:rPr>
              <a:t>Deep Structure of Matter</a:t>
            </a:r>
            <a:endParaRPr kumimoji="1" lang="zh-CN" altLang="en-US" sz="2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  <a:sym typeface="Arial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  <a:sym typeface="Arial" pitchFamily="34" charset="0"/>
              </a:rPr>
              <a:t>Large-scale Physical law</a:t>
            </a:r>
            <a:endParaRPr kumimoji="1" lang="zh-CN" altLang="en-US" sz="2500" b="0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cs typeface="Arial" panose="020B0604020202020204" pitchFamily="34" charset="0"/>
              <a:sym typeface="Arial" pitchFamily="34" charset="0"/>
            </a:endParaRP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293771" y="899905"/>
            <a:ext cx="2178671" cy="921510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3333CC"/>
            </a:solidFill>
            <a:prstDash val="solid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  <a:sym typeface="Arial" pitchFamily="34" charset="0"/>
              </a:rPr>
              <a:t>High energy CRs</a:t>
            </a:r>
            <a:endParaRPr kumimoji="1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cs typeface="Arial" panose="020B0604020202020204" pitchFamily="34" charset="0"/>
              <a:sym typeface="Arial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  <a:sym typeface="Arial" pitchFamily="34" charset="0"/>
              </a:rPr>
              <a:t>charged particle	, neutrino,</a:t>
            </a:r>
            <a:r>
              <a:rPr kumimoji="1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  <a:sym typeface="Arial" pitchFamily="34" charset="0"/>
              </a:rPr>
              <a:t> </a:t>
            </a:r>
            <a:endParaRPr kumimoji="1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cs typeface="Arial" panose="020B0604020202020204" pitchFamily="34" charset="0"/>
              <a:sym typeface="Arial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  <a:sym typeface="Arial" pitchFamily="34" charset="0"/>
              </a:rPr>
              <a:t>γ-ray</a:t>
            </a:r>
            <a:endParaRPr kumimoji="1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cs typeface="Arial" panose="020B0604020202020204" pitchFamily="34" charset="0"/>
              <a:sym typeface="Arial" pitchFamily="34" charset="0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 rot="2700000">
            <a:off x="1589559" y="1785689"/>
            <a:ext cx="435043" cy="303334"/>
          </a:xfrm>
          <a:prstGeom prst="leftArrow">
            <a:avLst>
              <a:gd name="adj1" fmla="val 50000"/>
              <a:gd name="adj2" fmla="val 30106"/>
            </a:avLst>
          </a:prstGeom>
          <a:solidFill>
            <a:srgbClr val="FFFFFF"/>
          </a:solidFill>
          <a:ln w="25400" cap="flat" cmpd="sng" algn="ctr">
            <a:solidFill>
              <a:srgbClr val="3333CC"/>
            </a:solidFill>
            <a:prstDash val="solid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zh-CN" sz="1400" b="0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黑体" pitchFamily="49" charset="-122"/>
              <a:cs typeface="+mn-cs"/>
              <a:sym typeface="Arial" pitchFamily="34" charset="0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2630113" y="852965"/>
            <a:ext cx="2185469" cy="965650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3333CC"/>
            </a:solidFill>
            <a:prstDash val="solid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Arial" pitchFamily="34" charset="0"/>
              </a:rPr>
              <a:t>Intense explosion</a:t>
            </a:r>
            <a:endParaRPr kumimoji="1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zh-CN" sz="1400" kern="0" dirty="0">
                <a:solidFill>
                  <a:srgbClr val="0000FF"/>
                </a:solidFill>
                <a:cs typeface="Arial" panose="020B0604020202020204" pitchFamily="34" charset="0"/>
              </a:rPr>
              <a:t>GRB, compact object,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zh-CN" sz="1400" kern="0" dirty="0">
                <a:solidFill>
                  <a:srgbClr val="0000FF"/>
                </a:solidFill>
                <a:cs typeface="Arial" panose="020B0604020202020204" pitchFamily="34" charset="0"/>
              </a:rPr>
              <a:t>BH accretion</a:t>
            </a:r>
            <a:endParaRPr kumimoji="1" lang="zh-CN" altLang="en-US" sz="1400" kern="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 rot="5400000">
            <a:off x="3579459" y="1713192"/>
            <a:ext cx="263525" cy="320919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25400" cap="flat" cmpd="sng" algn="ctr">
            <a:solidFill>
              <a:srgbClr val="3333CC"/>
            </a:solidFill>
            <a:prstDash val="solid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zh-CN" sz="1400" b="0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黑体" pitchFamily="49" charset="-122"/>
              <a:cs typeface="+mn-cs"/>
              <a:sym typeface="Arial" pitchFamily="34" charset="0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 rot="8100000" flipV="1">
            <a:off x="1340674" y="2830581"/>
            <a:ext cx="410701" cy="302481"/>
          </a:xfrm>
          <a:prstGeom prst="leftArrow">
            <a:avLst>
              <a:gd name="adj1" fmla="val 50000"/>
              <a:gd name="adj2" fmla="val 30926"/>
            </a:avLst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rot="10800000"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zh-CN" sz="1400" b="0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黑体" pitchFamily="49" charset="-122"/>
              <a:cs typeface="+mn-cs"/>
              <a:sym typeface="Arial" pitchFamily="34" charset="0"/>
            </a:endParaRP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293771" y="3194169"/>
            <a:ext cx="2088000" cy="966851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zh-CN" sz="1400" kern="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Underground</a:t>
            </a:r>
            <a:endParaRPr kumimoji="1" lang="zh-CN" altLang="en-US" sz="1400" kern="0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zh-CN" sz="1400" kern="0" dirty="0">
                <a:solidFill>
                  <a:srgbClr val="0000FF"/>
                </a:solidFill>
                <a:cs typeface="Arial" panose="020B0604020202020204" pitchFamily="34" charset="0"/>
              </a:rPr>
              <a:t>neutrino,</a:t>
            </a:r>
            <a:r>
              <a:rPr kumimoji="1" lang="zh-CN" altLang="en-US" sz="1400" kern="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kumimoji="1" lang="en-US" altLang="zh-CN" sz="1400" kern="0" dirty="0">
                <a:solidFill>
                  <a:srgbClr val="0000FF"/>
                </a:solidFill>
                <a:cs typeface="Arial" panose="020B0604020202020204" pitchFamily="34" charset="0"/>
              </a:rPr>
              <a:t>dark matter,</a:t>
            </a:r>
            <a:endParaRPr kumimoji="1" lang="zh-CN" altLang="en-US" sz="1400" kern="0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zh-CN" sz="1400" kern="0" dirty="0">
                <a:solidFill>
                  <a:srgbClr val="0000FF"/>
                </a:solidFill>
                <a:cs typeface="Arial" panose="020B0604020202020204" pitchFamily="34" charset="0"/>
              </a:rPr>
              <a:t>particle physics</a:t>
            </a:r>
            <a:endParaRPr kumimoji="1" lang="zh-CN" altLang="en-US" sz="1400" kern="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4953645" y="965921"/>
            <a:ext cx="2144765" cy="885784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3333CC"/>
            </a:solidFill>
            <a:prstDash val="solid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Arial" pitchFamily="34" charset="0"/>
              </a:rPr>
              <a:t>Cosmic evolution</a:t>
            </a:r>
            <a:endParaRPr kumimoji="1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Arial" pitchFamily="34" charset="0"/>
            </a:endParaRPr>
          </a:p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1" lang="en-US" altLang="zh-CN" sz="1400" kern="0" dirty="0">
                <a:solidFill>
                  <a:srgbClr val="0000FF"/>
                </a:solidFill>
                <a:cs typeface="Arial" panose="020B0604020202020204" pitchFamily="34" charset="0"/>
              </a:rPr>
              <a:t>galaxy, cluster,</a:t>
            </a:r>
            <a:endParaRPr kumimoji="1" lang="zh-CN" altLang="en-US" sz="1400" kern="0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1" lang="en-US" altLang="zh-CN" sz="1400" kern="0" dirty="0">
                <a:solidFill>
                  <a:srgbClr val="0000FF"/>
                </a:solidFill>
                <a:cs typeface="Arial" panose="020B0604020202020204" pitchFamily="34" charset="0"/>
              </a:rPr>
              <a:t>cosmology</a:t>
            </a:r>
            <a:endParaRPr kumimoji="1" lang="zh-CN" altLang="en-US" sz="1400" kern="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 rot="8100000">
            <a:off x="5372698" y="1789669"/>
            <a:ext cx="431986" cy="295275"/>
          </a:xfrm>
          <a:prstGeom prst="leftArrow">
            <a:avLst>
              <a:gd name="adj1" fmla="val 50000"/>
              <a:gd name="adj2" fmla="val 35117"/>
            </a:avLst>
          </a:prstGeom>
          <a:solidFill>
            <a:srgbClr val="FFFFFF"/>
          </a:solidFill>
          <a:ln w="25400" cap="flat" cmpd="sng" algn="ctr">
            <a:solidFill>
              <a:srgbClr val="3333CC"/>
            </a:solidFill>
            <a:prstDash val="solid"/>
            <a:headEnd/>
            <a:tailEnd/>
          </a:ln>
          <a:effectLst/>
        </p:spPr>
        <p:txBody>
          <a:bodyPr rot="10800000"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zh-CN" sz="1400" b="0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黑体" pitchFamily="49" charset="-122"/>
              <a:cs typeface="+mn-cs"/>
              <a:sym typeface="Arial" pitchFamily="34" charset="0"/>
            </a:endParaRPr>
          </a:p>
        </p:txBody>
      </p:sp>
      <p:sp>
        <p:nvSpPr>
          <p:cNvPr id="15" name="Oval 15"/>
          <p:cNvSpPr>
            <a:spLocks noChangeArrowheads="1"/>
          </p:cNvSpPr>
          <p:nvPr/>
        </p:nvSpPr>
        <p:spPr bwMode="auto">
          <a:xfrm>
            <a:off x="5010411" y="3192785"/>
            <a:ext cx="2088000" cy="921669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zh-CN" sz="1400" kern="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Space-based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zh-CN" sz="1400" kern="0" dirty="0">
                <a:solidFill>
                  <a:srgbClr val="0000FF"/>
                </a:solidFill>
                <a:cs typeface="Arial" panose="020B0604020202020204" pitchFamily="34" charset="0"/>
              </a:rPr>
              <a:t>AMS, HXMT, DAMPE</a:t>
            </a:r>
            <a:r>
              <a:rPr kumimoji="1" lang="en-US" altLang="zh-CN" sz="1400" kern="0" dirty="0">
                <a:solidFill>
                  <a:srgbClr val="0000FF"/>
                </a:solidFill>
                <a:cs typeface="Arial" panose="020B0604020202020204" pitchFamily="34" charset="0"/>
                <a:sym typeface="Symbol" pitchFamily="18" charset="2"/>
              </a:rPr>
              <a:t>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zh-CN" sz="1400" kern="0" dirty="0">
                <a:solidFill>
                  <a:srgbClr val="0000FF"/>
                </a:solidFill>
                <a:cs typeface="Arial" panose="020B0604020202020204" pitchFamily="34" charset="0"/>
                <a:sym typeface="Symbol" pitchFamily="18" charset="2"/>
              </a:rPr>
              <a:t>SVOM, POLAR,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zh-CN" sz="1400" kern="0" dirty="0">
                <a:solidFill>
                  <a:srgbClr val="0000FF"/>
                </a:solidFill>
                <a:cs typeface="Arial" panose="020B0604020202020204" pitchFamily="34" charset="0"/>
                <a:sym typeface="Symbol" pitchFamily="18" charset="2"/>
              </a:rPr>
              <a:t>EP, GECAM</a:t>
            </a:r>
            <a:endParaRPr kumimoji="1" lang="zh-CN" altLang="en-US" sz="1400" kern="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6" name="AutoShape 16"/>
          <p:cNvSpPr>
            <a:spLocks noChangeArrowheads="1"/>
          </p:cNvSpPr>
          <p:nvPr/>
        </p:nvSpPr>
        <p:spPr bwMode="auto">
          <a:xfrm rot="2700000">
            <a:off x="5431388" y="2894111"/>
            <a:ext cx="399045" cy="281000"/>
          </a:xfrm>
          <a:prstGeom prst="leftArrow">
            <a:avLst>
              <a:gd name="adj1" fmla="val 50000"/>
              <a:gd name="adj2" fmla="val 30625"/>
            </a:avLst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rot="10800000"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zh-CN" sz="1400" b="0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黑体" pitchFamily="49" charset="-122"/>
              <a:cs typeface="+mn-cs"/>
              <a:sym typeface="Arial" pitchFamily="34" charset="0"/>
            </a:endParaRP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2667221" y="3192785"/>
            <a:ext cx="2088000" cy="921669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1" lang="en-US" altLang="zh-CN" sz="1400" kern="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High Altitude</a:t>
            </a:r>
          </a:p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1" lang="en-US" altLang="zh-CN" sz="1400" kern="0" dirty="0">
                <a:solidFill>
                  <a:srgbClr val="0000FF"/>
                </a:solidFill>
                <a:cs typeface="Arial" panose="020B0604020202020204" pitchFamily="34" charset="0"/>
              </a:rPr>
              <a:t>AS</a:t>
            </a:r>
            <a:r>
              <a:rPr kumimoji="1" lang="en-US" altLang="zh-CN" sz="1400" kern="0" dirty="0">
                <a:solidFill>
                  <a:srgbClr val="0000FF"/>
                </a:solidFill>
                <a:cs typeface="Arial" panose="020B0604020202020204" pitchFamily="34" charset="0"/>
                <a:sym typeface="Symbol" pitchFamily="18" charset="2"/>
              </a:rPr>
              <a:t>, ARGO, LHAASO</a:t>
            </a:r>
            <a:endParaRPr kumimoji="1" lang="zh-CN" altLang="en-US" sz="1400" kern="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8" name="AutoShape 18"/>
          <p:cNvSpPr>
            <a:spLocks noChangeArrowheads="1"/>
          </p:cNvSpPr>
          <p:nvPr/>
        </p:nvSpPr>
        <p:spPr bwMode="auto">
          <a:xfrm rot="5400000">
            <a:off x="3584469" y="2898632"/>
            <a:ext cx="295525" cy="322604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zh-CN" sz="1400" b="0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黑体" pitchFamily="49" charset="-122"/>
              <a:cs typeface="+mn-cs"/>
              <a:sym typeface="Arial" pitchFamily="34" charset="0"/>
            </a:endParaRPr>
          </a:p>
        </p:txBody>
      </p:sp>
      <p:sp>
        <p:nvSpPr>
          <p:cNvPr id="19" name="Text Box 19"/>
          <p:cNvSpPr>
            <a:spLocks noChangeArrowheads="1"/>
          </p:cNvSpPr>
          <p:nvPr/>
        </p:nvSpPr>
        <p:spPr bwMode="auto">
          <a:xfrm>
            <a:off x="7269062" y="3494258"/>
            <a:ext cx="18468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kern="0" dirty="0">
                <a:solidFill>
                  <a:srgbClr val="6600CC"/>
                </a:solidFill>
              </a:rPr>
              <a:t>Facilities</a:t>
            </a: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黑体" pitchFamily="49" charset="-122"/>
              <a:sym typeface="Arial" pitchFamily="34" charset="0"/>
            </a:endParaRPr>
          </a:p>
        </p:txBody>
      </p:sp>
      <p:sp>
        <p:nvSpPr>
          <p:cNvPr id="20" name="Text Box 20"/>
          <p:cNvSpPr>
            <a:spLocks noChangeArrowheads="1"/>
          </p:cNvSpPr>
          <p:nvPr/>
        </p:nvSpPr>
        <p:spPr bwMode="auto">
          <a:xfrm>
            <a:off x="7262318" y="2231198"/>
            <a:ext cx="17247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sym typeface="Arial" pitchFamily="34" charset="0"/>
              </a:rPr>
              <a:t>Science Theme</a:t>
            </a: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黑体" pitchFamily="49" charset="-122"/>
              <a:sym typeface="Arial" pitchFamily="34" charset="0"/>
            </a:endParaRPr>
          </a:p>
        </p:txBody>
      </p:sp>
      <p:sp>
        <p:nvSpPr>
          <p:cNvPr id="21" name="Text Box 21"/>
          <p:cNvSpPr>
            <a:spLocks noChangeArrowheads="1"/>
          </p:cNvSpPr>
          <p:nvPr/>
        </p:nvSpPr>
        <p:spPr bwMode="auto">
          <a:xfrm>
            <a:off x="7262318" y="1031693"/>
            <a:ext cx="17528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sym typeface="Arial" pitchFamily="34" charset="0"/>
              </a:rPr>
              <a:t>Subjects</a:t>
            </a: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黑体" pitchFamily="49" charset="-122"/>
              <a:sym typeface="Arial" pitchFamily="34" charset="0"/>
            </a:endParaRPr>
          </a:p>
        </p:txBody>
      </p:sp>
      <p:sp>
        <p:nvSpPr>
          <p:cNvPr id="22" name="Text Box 24"/>
          <p:cNvSpPr>
            <a:spLocks noChangeArrowheads="1"/>
          </p:cNvSpPr>
          <p:nvPr/>
        </p:nvSpPr>
        <p:spPr bwMode="auto">
          <a:xfrm>
            <a:off x="437723" y="4593022"/>
            <a:ext cx="2188172" cy="701731"/>
          </a:xfrm>
          <a:prstGeom prst="rect">
            <a:avLst/>
          </a:prstGeom>
          <a:solidFill>
            <a:srgbClr val="3333CC"/>
          </a:solidFill>
          <a:ln w="25400" cap="flat" cmpd="sng" algn="ctr">
            <a:solidFill>
              <a:srgbClr val="3333CC">
                <a:shade val="50000"/>
              </a:srgbClr>
            </a:solidFill>
            <a:prstDash val="solid"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  <a:sym typeface="Arial" pitchFamily="34" charset="0"/>
              </a:rPr>
              <a:t>Neutrino group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  <a:sym typeface="Arial" pitchFamily="34" charset="0"/>
              </a:rPr>
              <a:t>AMS/CMS group</a:t>
            </a:r>
            <a:endParaRPr kumimoji="1" lang="en-US" altLang="zh-CN" sz="32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 pitchFamily="34" charset="0"/>
              <a:ea typeface="黑体" pitchFamily="49" charset="-122"/>
              <a:cs typeface="+mn-cs"/>
              <a:sym typeface="Arial" pitchFamily="34" charset="0"/>
            </a:endParaRPr>
          </a:p>
        </p:txBody>
      </p:sp>
      <p:sp>
        <p:nvSpPr>
          <p:cNvPr id="23" name="Text Box 25"/>
          <p:cNvSpPr>
            <a:spLocks noChangeArrowheads="1"/>
          </p:cNvSpPr>
          <p:nvPr/>
        </p:nvSpPr>
        <p:spPr bwMode="auto">
          <a:xfrm>
            <a:off x="2741979" y="4755224"/>
            <a:ext cx="2059387" cy="369332"/>
          </a:xfrm>
          <a:prstGeom prst="rect">
            <a:avLst/>
          </a:prstGeom>
          <a:gradFill rotWithShape="1">
            <a:gsLst>
              <a:gs pos="0">
                <a:srgbClr val="3333CC">
                  <a:shade val="51000"/>
                  <a:satMod val="130000"/>
                </a:srgbClr>
              </a:gs>
              <a:gs pos="80000">
                <a:srgbClr val="3333CC">
                  <a:shade val="93000"/>
                  <a:satMod val="130000"/>
                </a:srgbClr>
              </a:gs>
              <a:gs pos="100000">
                <a:srgbClr val="3333CC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3333CC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  <a:sym typeface="Arial" pitchFamily="34" charset="0"/>
              </a:rPr>
              <a:t>Cosmic ray group</a:t>
            </a:r>
            <a:endParaRPr kumimoji="1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 pitchFamily="34" charset="0"/>
              <a:ea typeface="黑体" pitchFamily="49" charset="-122"/>
              <a:cs typeface="+mn-cs"/>
              <a:sym typeface="Arial" pitchFamily="34" charset="0"/>
            </a:endParaRPr>
          </a:p>
        </p:txBody>
      </p:sp>
      <p:sp>
        <p:nvSpPr>
          <p:cNvPr id="24" name="Text Box 26"/>
          <p:cNvSpPr>
            <a:spLocks noChangeArrowheads="1"/>
          </p:cNvSpPr>
          <p:nvPr/>
        </p:nvSpPr>
        <p:spPr bwMode="auto">
          <a:xfrm>
            <a:off x="4945923" y="4593022"/>
            <a:ext cx="2188544" cy="701731"/>
          </a:xfrm>
          <a:prstGeom prst="rect">
            <a:avLst/>
          </a:prstGeom>
          <a:gradFill rotWithShape="1">
            <a:gsLst>
              <a:gs pos="0">
                <a:srgbClr val="3333CC">
                  <a:shade val="51000"/>
                  <a:satMod val="130000"/>
                </a:srgbClr>
              </a:gs>
              <a:gs pos="80000">
                <a:srgbClr val="3333CC">
                  <a:shade val="93000"/>
                  <a:satMod val="130000"/>
                </a:srgbClr>
              </a:gs>
              <a:gs pos="100000">
                <a:srgbClr val="3333CC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3333CC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342900" marR="0" lvl="0" indent="-3429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  <a:sym typeface="Arial" pitchFamily="34" charset="0"/>
              </a:rPr>
              <a:t>Astrophysics group</a:t>
            </a:r>
          </a:p>
          <a:p>
            <a:pPr marL="342900" marR="0" lvl="0" indent="-3429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  <a:sym typeface="Arial" pitchFamily="34" charset="0"/>
              </a:rPr>
              <a:t>Theory group</a:t>
            </a:r>
          </a:p>
        </p:txBody>
      </p:sp>
      <p:sp>
        <p:nvSpPr>
          <p:cNvPr id="25" name="Text Box 27"/>
          <p:cNvSpPr>
            <a:spLocks noChangeArrowheads="1"/>
          </p:cNvSpPr>
          <p:nvPr/>
        </p:nvSpPr>
        <p:spPr bwMode="auto">
          <a:xfrm>
            <a:off x="7406171" y="5096833"/>
            <a:ext cx="15723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sym typeface="Arial" pitchFamily="34" charset="0"/>
              </a:rPr>
              <a:t>Groups</a:t>
            </a: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黑体" pitchFamily="49" charset="-122"/>
              <a:sym typeface="Arial" pitchFamily="34" charset="0"/>
            </a:endParaRPr>
          </a:p>
        </p:txBody>
      </p:sp>
      <p:sp>
        <p:nvSpPr>
          <p:cNvPr id="26" name="TextBox 24"/>
          <p:cNvSpPr>
            <a:spLocks noChangeArrowheads="1"/>
          </p:cNvSpPr>
          <p:nvPr/>
        </p:nvSpPr>
        <p:spPr bwMode="auto">
          <a:xfrm>
            <a:off x="581739" y="5488015"/>
            <a:ext cx="6440730" cy="646331"/>
          </a:xfrm>
          <a:prstGeom prst="rect">
            <a:avLst/>
          </a:prstGeom>
          <a:gradFill rotWithShape="1">
            <a:gsLst>
              <a:gs pos="0">
                <a:srgbClr val="3333CC">
                  <a:shade val="51000"/>
                  <a:satMod val="130000"/>
                </a:srgbClr>
              </a:gs>
              <a:gs pos="80000">
                <a:srgbClr val="3333CC">
                  <a:shade val="93000"/>
                  <a:satMod val="130000"/>
                </a:srgbClr>
              </a:gs>
              <a:gs pos="100000">
                <a:srgbClr val="3333CC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3333CC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342900" marR="0" lvl="0" indent="-3429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  <a:sym typeface="Arial" pitchFamily="34" charset="0"/>
              </a:rPr>
              <a:t>175 staff scientists and engineers, more than 160 graduate students, postdocs and visiting scholars</a:t>
            </a:r>
            <a:endParaRPr kumimoji="1" lang="zh-CN" altLang="en-US" sz="2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 pitchFamily="34" charset="0"/>
              <a:ea typeface="黑体" pitchFamily="49" charset="-122"/>
              <a:cs typeface="+mn-cs"/>
              <a:sym typeface="Arial" pitchFamily="34" charset="0"/>
            </a:endParaRPr>
          </a:p>
        </p:txBody>
      </p:sp>
      <p:sp>
        <p:nvSpPr>
          <p:cNvPr id="27" name="下箭头 26"/>
          <p:cNvSpPr>
            <a:spLocks noChangeArrowheads="1"/>
          </p:cNvSpPr>
          <p:nvPr/>
        </p:nvSpPr>
        <p:spPr bwMode="auto">
          <a:xfrm rot="8406896">
            <a:off x="1664603" y="5247715"/>
            <a:ext cx="357554" cy="287338"/>
          </a:xfrm>
          <a:prstGeom prst="downArrow">
            <a:avLst>
              <a:gd name="adj1" fmla="val 49148"/>
              <a:gd name="adj2" fmla="val 53829"/>
            </a:avLst>
          </a:prstGeom>
          <a:solidFill>
            <a:srgbClr val="2D2DB9"/>
          </a:solidFill>
          <a:ln w="381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1080000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zh-CN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黑体" pitchFamily="49" charset="-122"/>
              <a:cs typeface="+mn-cs"/>
              <a:sym typeface="Arial" pitchFamily="34" charset="0"/>
            </a:endParaRPr>
          </a:p>
        </p:txBody>
      </p:sp>
      <p:sp>
        <p:nvSpPr>
          <p:cNvPr id="28" name="下箭头 27"/>
          <p:cNvSpPr>
            <a:spLocks noChangeArrowheads="1"/>
          </p:cNvSpPr>
          <p:nvPr/>
        </p:nvSpPr>
        <p:spPr bwMode="auto">
          <a:xfrm rot="10800000">
            <a:off x="3585772" y="5143272"/>
            <a:ext cx="360485" cy="384175"/>
          </a:xfrm>
          <a:prstGeom prst="downArrow">
            <a:avLst>
              <a:gd name="adj1" fmla="val 49148"/>
              <a:gd name="adj2" fmla="val 53829"/>
            </a:avLst>
          </a:prstGeom>
          <a:solidFill>
            <a:srgbClr val="2D2DB9"/>
          </a:solidFill>
          <a:ln w="381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1080000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zh-CN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黑体" pitchFamily="49" charset="-122"/>
              <a:cs typeface="+mn-cs"/>
              <a:sym typeface="Arial" pitchFamily="34" charset="0"/>
            </a:endParaRPr>
          </a:p>
        </p:txBody>
      </p:sp>
      <p:sp>
        <p:nvSpPr>
          <p:cNvPr id="29" name="下箭头 28"/>
          <p:cNvSpPr>
            <a:spLocks noChangeArrowheads="1"/>
          </p:cNvSpPr>
          <p:nvPr/>
        </p:nvSpPr>
        <p:spPr bwMode="auto">
          <a:xfrm rot="13214346">
            <a:off x="5726670" y="5231481"/>
            <a:ext cx="359019" cy="288925"/>
          </a:xfrm>
          <a:prstGeom prst="downArrow">
            <a:avLst>
              <a:gd name="adj1" fmla="val 49148"/>
              <a:gd name="adj2" fmla="val 53829"/>
            </a:avLst>
          </a:prstGeom>
          <a:solidFill>
            <a:srgbClr val="2D2DB9"/>
          </a:solidFill>
          <a:ln w="381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1080000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zh-CN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黑体" pitchFamily="49" charset="-122"/>
              <a:cs typeface="+mn-cs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9462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Funds and Publications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392980" y="954094"/>
            <a:ext cx="48937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Funds in recent 5 years (2013 – 2017):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608 millions RMB</a:t>
            </a:r>
          </a:p>
          <a:p>
            <a:pPr>
              <a:spcBef>
                <a:spcPts val="1200"/>
              </a:spcBef>
            </a:pP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Funds in previous 5 years (2008 – 2012):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389 millions RMB</a:t>
            </a:r>
          </a:p>
          <a:p>
            <a:pPr>
              <a:spcBef>
                <a:spcPts val="1200"/>
              </a:spcBef>
            </a:pP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Percentage increase: ~56%</a:t>
            </a:r>
          </a:p>
        </p:txBody>
      </p:sp>
      <p:graphicFrame>
        <p:nvGraphicFramePr>
          <p:cNvPr id="6" name="图表 5"/>
          <p:cNvGraphicFramePr>
            <a:graphicFrameLocks/>
          </p:cNvGraphicFramePr>
          <p:nvPr>
            <p:extLst/>
          </p:nvPr>
        </p:nvGraphicFramePr>
        <p:xfrm>
          <a:off x="5046133" y="-88849"/>
          <a:ext cx="3640667" cy="3291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矩形 6"/>
          <p:cNvSpPr/>
          <p:nvPr/>
        </p:nvSpPr>
        <p:spPr>
          <a:xfrm>
            <a:off x="392980" y="3321562"/>
            <a:ext cx="829382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2013, the Division has published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1225 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papers, including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128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papers in </a:t>
            </a:r>
            <a:r>
              <a:rPr lang="en-US" altLang="zh-CN" sz="2000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Astronomy</a:t>
            </a:r>
            <a:r>
              <a:rPr lang="en-US" altLang="zh-CN" sz="2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Astrophysical Journal</a:t>
            </a:r>
            <a:r>
              <a:rPr lang="en-US" altLang="zh-CN" sz="2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Monthly Notices of the Royal Astronomical Society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altLang="zh-CN" sz="2000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Astronomy &amp; Astrophysics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papers in </a:t>
            </a:r>
            <a:r>
              <a:rPr lang="en-US" altLang="zh-CN" sz="2000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Review D </a:t>
            </a:r>
            <a:r>
              <a:rPr lang="en-US" altLang="zh-CN" sz="2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sz="2000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Review Letters</a:t>
            </a:r>
            <a:r>
              <a:rPr lang="en-US" altLang="zh-CN" sz="2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Percentage increase: ~30%</a:t>
            </a:r>
          </a:p>
        </p:txBody>
      </p:sp>
    </p:spTree>
    <p:extLst>
      <p:ext uri="{BB962C8B-B14F-4D97-AF65-F5344CB8AC3E}">
        <p14:creationId xmlns:p14="http://schemas.microsoft.com/office/powerpoint/2010/main" val="41446508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Space projects roadmap</a:t>
            </a:r>
            <a:endParaRPr lang="zh-CN" altLang="en-US" dirty="0"/>
          </a:p>
        </p:txBody>
      </p:sp>
      <p:grpSp>
        <p:nvGrpSpPr>
          <p:cNvPr id="21" name="组合 20"/>
          <p:cNvGrpSpPr/>
          <p:nvPr/>
        </p:nvGrpSpPr>
        <p:grpSpPr>
          <a:xfrm>
            <a:off x="269800" y="1946499"/>
            <a:ext cx="8671000" cy="3720464"/>
            <a:chOff x="-2" y="1"/>
            <a:chExt cx="7188205" cy="2919731"/>
          </a:xfrm>
        </p:grpSpPr>
        <p:sp>
          <p:nvSpPr>
            <p:cNvPr id="22" name="流程图: 资料带 21"/>
            <p:cNvSpPr/>
            <p:nvPr/>
          </p:nvSpPr>
          <p:spPr>
            <a:xfrm>
              <a:off x="15238" y="767081"/>
              <a:ext cx="866142" cy="797560"/>
            </a:xfrm>
            <a:prstGeom prst="flowChartPunchedTap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X-ray Astrnomy</a:t>
              </a:r>
              <a:endParaRPr kumimoji="0" lang="zh-CN" altLang="en-US" sz="1400" b="0" i="0" u="none" strike="noStrike" kern="1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流程图: 资料带 22"/>
            <p:cNvSpPr/>
            <p:nvPr/>
          </p:nvSpPr>
          <p:spPr>
            <a:xfrm>
              <a:off x="-2" y="1910082"/>
              <a:ext cx="881381" cy="762000"/>
            </a:xfrm>
            <a:prstGeom prst="flowChartPunchedTap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Space Particle</a:t>
              </a:r>
              <a:r>
                <a:rPr kumimoji="0" lang="en-US" sz="1400" b="0" i="0" u="none" strike="noStrike" kern="1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Detection</a:t>
              </a:r>
              <a:endParaRPr kumimoji="0" lang="zh-CN" altLang="en-US" sz="1400" b="1" i="0" u="none" strike="noStrike" kern="1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流程图: 过程 23"/>
            <p:cNvSpPr/>
            <p:nvPr/>
          </p:nvSpPr>
          <p:spPr>
            <a:xfrm>
              <a:off x="1041400" y="574041"/>
              <a:ext cx="787400" cy="1085851"/>
            </a:xfrm>
            <a:prstGeom prst="flowChartProcess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HXMT</a:t>
              </a:r>
              <a:endParaRPr kumimoji="0" lang="zh-CN" altLang="en-US" sz="1400" b="0" i="0" u="none" strike="noStrike" kern="1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SVOM</a:t>
              </a:r>
              <a:endParaRPr kumimoji="0" lang="zh-CN" altLang="en-US" sz="1400" b="0" i="0" u="none" strike="noStrike" kern="1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EP/FXT</a:t>
              </a:r>
              <a:endParaRPr kumimoji="0" lang="zh-CN" altLang="en-US" sz="1400" b="0" i="0" u="none" strike="noStrike" kern="1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流程图: 过程 24"/>
            <p:cNvSpPr/>
            <p:nvPr/>
          </p:nvSpPr>
          <p:spPr>
            <a:xfrm>
              <a:off x="2311401" y="584201"/>
              <a:ext cx="2171702" cy="1085851"/>
            </a:xfrm>
            <a:prstGeom prst="flowChartProcess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Enhanced</a:t>
              </a: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 X-ray Timing and Polarimetry mission (</a:t>
              </a:r>
              <a:r>
                <a:rPr kumimoji="0" lang="en-US" sz="14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e</a:t>
              </a:r>
              <a:r>
                <a:rPr kumimoji="0" lang="en-US" sz="14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XTP</a:t>
              </a: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) </a:t>
              </a:r>
              <a:endPara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Gravitational wave high-energy </a:t>
              </a: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Electromagnetic Counterpart All-Sky Monitor (GECAM)</a:t>
              </a:r>
              <a:endPara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流程图: 过程 25"/>
            <p:cNvSpPr/>
            <p:nvPr/>
          </p:nvSpPr>
          <p:spPr>
            <a:xfrm>
              <a:off x="5064762" y="579121"/>
              <a:ext cx="1517651" cy="1085851"/>
            </a:xfrm>
            <a:prstGeom prst="flowChartProcess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Hot Universe Baryon Surveyor (HUBS)</a:t>
              </a:r>
              <a:endParaRPr kumimoji="0" lang="zh-CN" altLang="en-US" sz="1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流程图: 过程 26"/>
            <p:cNvSpPr/>
            <p:nvPr/>
          </p:nvSpPr>
          <p:spPr>
            <a:xfrm>
              <a:off x="1021079" y="1823722"/>
              <a:ext cx="787400" cy="1085851"/>
            </a:xfrm>
            <a:prstGeom prst="flowChartProcess">
              <a:avLst/>
            </a:prstGeom>
            <a:gradFill rotWithShape="1">
              <a:gsLst>
                <a:gs pos="0">
                  <a:srgbClr val="5B9BD5">
                    <a:satMod val="103000"/>
                    <a:lumMod val="102000"/>
                    <a:tint val="94000"/>
                  </a:srgbClr>
                </a:gs>
                <a:gs pos="50000">
                  <a:srgbClr val="5B9BD5">
                    <a:satMod val="110000"/>
                    <a:lumMod val="100000"/>
                    <a:shade val="100000"/>
                  </a:srgbClr>
                </a:gs>
                <a:gs pos="100000">
                  <a:srgbClr val="5B9BD5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AMS02</a:t>
              </a:r>
              <a:endParaRPr kumimoji="0" lang="zh-CN" altLang="en-US" sz="1400" b="0" i="0" u="none" strike="noStrike" kern="1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DAMPE</a:t>
              </a:r>
              <a:endParaRPr kumimoji="0" lang="zh-CN" altLang="en-US" sz="1400" b="0" i="0" u="none" strike="noStrike" kern="1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CSES</a:t>
              </a:r>
              <a:endParaRPr kumimoji="0" lang="zh-CN" altLang="en-US" sz="1400" b="0" i="0" u="none" strike="noStrike" kern="1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8" name="流程图: 过程 27"/>
            <p:cNvSpPr/>
            <p:nvPr/>
          </p:nvSpPr>
          <p:spPr>
            <a:xfrm>
              <a:off x="2291081" y="1833881"/>
              <a:ext cx="2184401" cy="1085851"/>
            </a:xfrm>
            <a:prstGeom prst="flowChartProcess">
              <a:avLst/>
            </a:prstGeom>
            <a:gradFill rotWithShape="1">
              <a:gsLst>
                <a:gs pos="0">
                  <a:srgbClr val="5B9BD5">
                    <a:satMod val="103000"/>
                    <a:lumMod val="102000"/>
                    <a:tint val="94000"/>
                  </a:srgbClr>
                </a:gs>
                <a:gs pos="50000">
                  <a:srgbClr val="5B9BD5">
                    <a:satMod val="110000"/>
                    <a:lumMod val="100000"/>
                    <a:shade val="100000"/>
                  </a:srgbClr>
                </a:gs>
                <a:gs pos="100000">
                  <a:srgbClr val="5B9BD5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High Energy cosmic-Radiation Detection (HERD)</a:t>
              </a:r>
              <a:endPara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 </a:t>
              </a:r>
              <a:endPara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9" name="流程图: 过程 28"/>
            <p:cNvSpPr/>
            <p:nvPr/>
          </p:nvSpPr>
          <p:spPr>
            <a:xfrm>
              <a:off x="5044443" y="1828802"/>
              <a:ext cx="1517651" cy="1085851"/>
            </a:xfrm>
            <a:prstGeom prst="flowChartProcess">
              <a:avLst/>
            </a:prstGeom>
            <a:gradFill rotWithShape="1">
              <a:gsLst>
                <a:gs pos="0">
                  <a:srgbClr val="5B9BD5">
                    <a:satMod val="103000"/>
                    <a:lumMod val="102000"/>
                    <a:tint val="94000"/>
                  </a:srgbClr>
                </a:gs>
                <a:gs pos="50000">
                  <a:srgbClr val="5B9BD5">
                    <a:satMod val="110000"/>
                    <a:lumMod val="100000"/>
                    <a:shade val="100000"/>
                  </a:srgbClr>
                </a:gs>
                <a:gs pos="100000">
                  <a:srgbClr val="5B9BD5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Wide-field MeV Gamma-Ray Observatory (WMEGRO)</a:t>
              </a:r>
              <a:endParaRPr kumimoji="0" lang="zh-CN" altLang="en-US" sz="1400" b="0" i="0" u="none" strike="noStrike" kern="1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0" name="文本框 2"/>
            <p:cNvSpPr txBox="1">
              <a:spLocks noChangeArrowheads="1"/>
            </p:cNvSpPr>
            <p:nvPr/>
          </p:nvSpPr>
          <p:spPr bwMode="auto">
            <a:xfrm>
              <a:off x="944880" y="1"/>
              <a:ext cx="1111250" cy="41061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Current Projects</a:t>
              </a:r>
              <a:endPara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1" name="文本框 2"/>
            <p:cNvSpPr txBox="1">
              <a:spLocks noChangeArrowheads="1"/>
            </p:cNvSpPr>
            <p:nvPr/>
          </p:nvSpPr>
          <p:spPr bwMode="auto">
            <a:xfrm>
              <a:off x="2453641" y="1"/>
              <a:ext cx="1660969" cy="41061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Projects applying for mission adoption</a:t>
              </a:r>
              <a:endPara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2" name="文本框 2"/>
            <p:cNvSpPr txBox="1">
              <a:spLocks noChangeArrowheads="1"/>
            </p:cNvSpPr>
            <p:nvPr/>
          </p:nvSpPr>
          <p:spPr bwMode="auto">
            <a:xfrm>
              <a:off x="4704082" y="1"/>
              <a:ext cx="2484121" cy="41061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Projects in planning and pre-research for mission adoption</a:t>
              </a:r>
              <a:endPara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3" name="燕尾形箭头 32"/>
            <p:cNvSpPr/>
            <p:nvPr/>
          </p:nvSpPr>
          <p:spPr>
            <a:xfrm>
              <a:off x="1915160" y="990601"/>
              <a:ext cx="336550" cy="266700"/>
            </a:xfrm>
            <a:prstGeom prst="notchedRightArrow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4" name="燕尾形箭头 33"/>
            <p:cNvSpPr/>
            <p:nvPr/>
          </p:nvSpPr>
          <p:spPr>
            <a:xfrm>
              <a:off x="4643122" y="1010921"/>
              <a:ext cx="336550" cy="266700"/>
            </a:xfrm>
            <a:prstGeom prst="notchedRightArrow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燕尾形箭头 34"/>
            <p:cNvSpPr/>
            <p:nvPr/>
          </p:nvSpPr>
          <p:spPr>
            <a:xfrm>
              <a:off x="1905002" y="2230122"/>
              <a:ext cx="336550" cy="266700"/>
            </a:xfrm>
            <a:prstGeom prst="notchedRightArrow">
              <a:avLst/>
            </a:prstGeom>
            <a:gradFill rotWithShape="1">
              <a:gsLst>
                <a:gs pos="0">
                  <a:srgbClr val="5B9BD5">
                    <a:satMod val="103000"/>
                    <a:lumMod val="102000"/>
                    <a:tint val="94000"/>
                  </a:srgbClr>
                </a:gs>
                <a:gs pos="50000">
                  <a:srgbClr val="5B9BD5">
                    <a:satMod val="110000"/>
                    <a:lumMod val="100000"/>
                    <a:shade val="100000"/>
                  </a:srgbClr>
                </a:gs>
                <a:gs pos="100000">
                  <a:srgbClr val="5B9BD5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6" name="燕尾形箭头 35"/>
            <p:cNvSpPr/>
            <p:nvPr/>
          </p:nvSpPr>
          <p:spPr>
            <a:xfrm>
              <a:off x="4592320" y="2245360"/>
              <a:ext cx="336550" cy="266700"/>
            </a:xfrm>
            <a:prstGeom prst="notchedRightArrow">
              <a:avLst/>
            </a:prstGeom>
            <a:gradFill rotWithShape="1">
              <a:gsLst>
                <a:gs pos="0">
                  <a:srgbClr val="5B9BD5">
                    <a:satMod val="103000"/>
                    <a:lumMod val="102000"/>
                    <a:tint val="94000"/>
                  </a:srgbClr>
                </a:gs>
                <a:gs pos="50000">
                  <a:srgbClr val="5B9BD5">
                    <a:satMod val="110000"/>
                    <a:lumMod val="100000"/>
                    <a:shade val="100000"/>
                  </a:srgbClr>
                </a:gs>
                <a:gs pos="100000">
                  <a:srgbClr val="5B9BD5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287797" y="937854"/>
            <a:ext cx="83007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Roadmap for the development of space-based high energy astrophysics experiments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713417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CED8F3BF-15E7-4E3E-859F-799775AE5D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What is a black hole?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F8FF6809-8E29-4B2F-80F4-2B2D1F3250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908050"/>
            <a:ext cx="8283575" cy="4648200"/>
          </a:xfrm>
        </p:spPr>
        <p:txBody>
          <a:bodyPr/>
          <a:lstStyle/>
          <a:p>
            <a:r>
              <a:rPr lang="en-US" altLang="zh-CN"/>
              <a:t>Astrophysical BH: a physical BH that can be formed through astrophysical processes in the physical Universe and within a time much shorter than or at most equal to the age of the Universe. </a:t>
            </a:r>
          </a:p>
        </p:txBody>
      </p:sp>
      <p:pic>
        <p:nvPicPr>
          <p:cNvPr id="12292" name="Picture 14">
            <a:extLst>
              <a:ext uri="{FF2B5EF4-FFF2-40B4-BE49-F238E27FC236}">
                <a16:creationId xmlns:a16="http://schemas.microsoft.com/office/drawing/2014/main" id="{C548C0AB-31B9-418A-815A-D858D188D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689225"/>
            <a:ext cx="6983412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D38BAE4-9A79-4A53-B232-6BAB0C42C0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7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53"/>
    </mc:Choice>
    <mc:Fallback xmlns="">
      <p:transition spd="slow" advTm="20853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Manpower</a:t>
            </a:r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/>
          </p:nvPr>
        </p:nvGraphicFramePr>
        <p:xfrm>
          <a:off x="198247" y="3538107"/>
          <a:ext cx="6354953" cy="27967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49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89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89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899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 Group  </a:t>
                      </a:r>
                      <a:endParaRPr lang="zh-CN" alt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Staffs</a:t>
                      </a:r>
                      <a:endParaRPr lang="zh-CN" alt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Arial Black" panose="020B0A040201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Student&amp; Postdoc</a:t>
                      </a:r>
                      <a:endParaRPr lang="zh-CN" alt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29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12700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Senior</a:t>
                      </a:r>
                      <a:endParaRPr lang="zh-CN" altLang="en-US" sz="1200" b="1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301" marR="683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700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Mid.</a:t>
                      </a:r>
                      <a:endParaRPr lang="zh-CN" altLang="en-US" sz="1200" b="1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301" marR="683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700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Jun.</a:t>
                      </a:r>
                      <a:endParaRPr lang="zh-CN" altLang="en-US" sz="1200" b="1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301" marR="683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700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Sup.</a:t>
                      </a:r>
                      <a:endParaRPr lang="zh-CN" altLang="en-US" sz="1200" b="1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301" marR="683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zh-CN" alt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5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altitude balloon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Astrophysics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altLang="zh-CN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Theory 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altLang="zh-CN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8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Cosmic ray 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altLang="zh-CN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altLang="zh-CN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US" altLang="zh-CN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8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AMS/CMS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altLang="zh-CN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altLang="zh-CN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8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Neutrino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altLang="zh-CN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8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Secretariat 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8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US" altLang="zh-CN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4" name="图表 3"/>
          <p:cNvGraphicFramePr>
            <a:graphicFrameLocks/>
          </p:cNvGraphicFramePr>
          <p:nvPr>
            <p:extLst/>
          </p:nvPr>
        </p:nvGraphicFramePr>
        <p:xfrm>
          <a:off x="511513" y="971633"/>
          <a:ext cx="4500754" cy="215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文本框 4"/>
          <p:cNvSpPr txBox="1"/>
          <p:nvPr/>
        </p:nvSpPr>
        <p:spPr>
          <a:xfrm rot="10800000">
            <a:off x="39515" y="1187077"/>
            <a:ext cx="492443" cy="1270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endParaRPr lang="zh-CN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1960" y="770866"/>
            <a:ext cx="4079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Staff: Keeping Stable! </a:t>
            </a:r>
            <a:endParaRPr lang="zh-CN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图表 7"/>
          <p:cNvGraphicFramePr>
            <a:graphicFrameLocks/>
          </p:cNvGraphicFramePr>
          <p:nvPr>
            <p:extLst/>
          </p:nvPr>
        </p:nvGraphicFramePr>
        <p:xfrm>
          <a:off x="5130800" y="842537"/>
          <a:ext cx="4741089" cy="341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矩形 8"/>
          <p:cNvSpPr/>
          <p:nvPr/>
        </p:nvSpPr>
        <p:spPr>
          <a:xfrm>
            <a:off x="6426370" y="3060164"/>
            <a:ext cx="21499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distribution</a:t>
            </a:r>
            <a:endParaRPr lang="zh-CN" altLang="en-US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638186" y="3815996"/>
            <a:ext cx="2505814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2013:</a:t>
            </a:r>
          </a:p>
          <a:p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PhD/59%; MSc/26%</a:t>
            </a:r>
          </a:p>
          <a:p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Avg. age: 36</a:t>
            </a:r>
          </a:p>
          <a:p>
            <a:endParaRPr lang="en-US" altLang="zh-CN" sz="2000" dirty="0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2017:</a:t>
            </a:r>
          </a:p>
          <a:p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PhD/71%; MSc/21%</a:t>
            </a:r>
          </a:p>
          <a:p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Avg. age: 38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92980" y="3108812"/>
            <a:ext cx="5323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~200 in 2020: LHAASO/</a:t>
            </a:r>
            <a:r>
              <a:rPr lang="en-US" altLang="zh-C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eXTP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/HERD</a:t>
            </a:r>
            <a:endParaRPr lang="zh-CN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98247" y="6340653"/>
            <a:ext cx="7392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groups are competent and adequately staffed!</a:t>
            </a:r>
            <a:endParaRPr lang="zh-CN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7423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 and Challenges</a:t>
            </a:r>
            <a:endParaRPr lang="zh-CN" altLang="en-US" dirty="0"/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67B73209-B707-46EF-8C47-7142E3B7A550}"/>
              </a:ext>
            </a:extLst>
          </p:cNvPr>
          <p:cNvSpPr txBox="1">
            <a:spLocks/>
          </p:cNvSpPr>
          <p:nvPr/>
        </p:nvSpPr>
        <p:spPr bwMode="auto">
          <a:xfrm>
            <a:off x="245533" y="858838"/>
            <a:ext cx="8686800" cy="528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Arial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sym typeface="Arial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Arial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+mn-lt"/>
                <a:ea typeface="+mn-ea"/>
                <a:sym typeface="Arial" pitchFamily="34" charset="0"/>
              </a:defRPr>
            </a:lvl5pPr>
            <a:lvl6pPr marL="25146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+mn-lt"/>
                <a:ea typeface="+mn-ea"/>
                <a:sym typeface="Arial" pitchFamily="34" charset="0"/>
              </a:defRPr>
            </a:lvl6pPr>
            <a:lvl7pPr marL="29718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+mn-lt"/>
                <a:ea typeface="+mn-ea"/>
                <a:sym typeface="Arial" pitchFamily="34" charset="0"/>
              </a:defRPr>
            </a:lvl7pPr>
            <a:lvl8pPr marL="3429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+mn-lt"/>
                <a:ea typeface="+mn-ea"/>
                <a:sym typeface="Arial" pitchFamily="34" charset="0"/>
              </a:defRPr>
            </a:lvl8pPr>
            <a:lvl9pPr marL="3886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+mn-lt"/>
                <a:ea typeface="+mn-ea"/>
                <a:sym typeface="Arial" pitchFamily="34" charset="0"/>
              </a:defRPr>
            </a:lvl9pPr>
          </a:lstStyle>
          <a:p>
            <a:r>
              <a:rPr lang="en-US" altLang="zh-CN" sz="2400" b="1" kern="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China’s leading center in particle astrophysics:</a:t>
            </a:r>
          </a:p>
          <a:p>
            <a:pPr lvl="1"/>
            <a:r>
              <a:rPr lang="en-US" altLang="zh-CN" sz="2000" b="1" kern="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Cosmic ray/space high energy astronomy/neutrino physics/cosmology; in house detector/electronics/ mechanics/observation/interpretation/simulation/theory</a:t>
            </a:r>
          </a:p>
          <a:p>
            <a:r>
              <a:rPr lang="en-US" altLang="zh-CN" sz="2400" b="1" kern="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Internationally unique:</a:t>
            </a:r>
          </a:p>
          <a:p>
            <a:pPr lvl="1"/>
            <a:r>
              <a:rPr lang="en-US" altLang="zh-CN" sz="2000" b="1" kern="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With facilities from underground/sea level, high altitude mountain, satellite and space station.</a:t>
            </a:r>
          </a:p>
          <a:p>
            <a:r>
              <a:rPr lang="en-US" altLang="zh-CN" sz="2400" b="1" kern="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Many challenges ahead: </a:t>
            </a:r>
          </a:p>
          <a:p>
            <a:pPr lvl="1"/>
            <a:r>
              <a:rPr lang="en-US" altLang="zh-CN" sz="2000" b="1" kern="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Scientific productivity and impacts from on-going projects;</a:t>
            </a:r>
          </a:p>
          <a:p>
            <a:pPr lvl="1"/>
            <a:r>
              <a:rPr lang="en-US" altLang="zh-CN" sz="2000" b="1" kern="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Adoption of </a:t>
            </a:r>
            <a:r>
              <a:rPr lang="en-US" altLang="zh-CN" sz="2000" b="1" kern="0" dirty="0" err="1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eXTP</a:t>
            </a:r>
            <a:r>
              <a:rPr lang="en-US" altLang="zh-CN" sz="2000" b="1" kern="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and HERD, and intern. collaboration;</a:t>
            </a:r>
          </a:p>
          <a:p>
            <a:pPr lvl="1"/>
            <a:r>
              <a:rPr lang="en-US" altLang="zh-CN" sz="2000" b="1" kern="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Many large projects, but very young teams, though well staffed.</a:t>
            </a:r>
            <a:endParaRPr lang="zh-CN" altLang="en-US" sz="2000" b="1" kern="0" dirty="0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A66605C8-DEE4-4BAD-B9EB-C2900D376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026" y="5377738"/>
            <a:ext cx="56813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rgbClr val="0000FF"/>
                </a:solidFill>
              </a:rPr>
              <a:t>Many thanks for you evaluation!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81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5A7660-CE7B-4A6F-A271-84CAB9B79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Overall ranking:</a:t>
            </a:r>
            <a:r>
              <a:rPr lang="zh-CN" altLang="en-US" dirty="0"/>
              <a:t> </a:t>
            </a:r>
            <a:r>
              <a:rPr lang="en-US" altLang="zh-CN" dirty="0"/>
              <a:t>IHEP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5838DD2-4968-4979-8DCB-83DD4D79228B}"/>
              </a:ext>
            </a:extLst>
          </p:cNvPr>
          <p:cNvSpPr txBox="1"/>
          <p:nvPr/>
        </p:nvSpPr>
        <p:spPr>
          <a:xfrm>
            <a:off x="169992" y="4725144"/>
            <a:ext cx="8807751" cy="707886"/>
          </a:xfrm>
          <a:prstGeom prst="rect">
            <a:avLst/>
          </a:prstGeom>
          <a:noFill/>
          <a:ln>
            <a:solidFill>
              <a:srgbClr val="071F65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Internationally:  leading (A+), among the best (A), average (B), below average (C), very bad (D)</a:t>
            </a:r>
            <a:endParaRPr lang="zh-CN" altLang="en-US" sz="20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0AB3539-8527-416D-9A20-4778692F8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908720"/>
            <a:ext cx="9048916" cy="363863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982DCA5-4321-413D-B138-E31BB952C218}"/>
              </a:ext>
            </a:extLst>
          </p:cNvPr>
          <p:cNvSpPr txBox="1"/>
          <p:nvPr/>
        </p:nvSpPr>
        <p:spPr>
          <a:xfrm flipH="1">
            <a:off x="146550" y="5475586"/>
            <a:ext cx="880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</a:rPr>
              <a:t>Specific comment: Not fare to compare with CERN, but at the same level as other world-leading institutions, e.g., FNAL, SLAC, …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7633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EC6881F-87B0-4D4E-8185-6F5D5EF89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93" y="928903"/>
            <a:ext cx="8807751" cy="374825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65A7660-CE7B-4A6F-A271-84CAB9B79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Overall ranking: PAD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5838DD2-4968-4979-8DCB-83DD4D79228B}"/>
              </a:ext>
            </a:extLst>
          </p:cNvPr>
          <p:cNvSpPr txBox="1"/>
          <p:nvPr/>
        </p:nvSpPr>
        <p:spPr>
          <a:xfrm>
            <a:off x="169992" y="4867414"/>
            <a:ext cx="8807751" cy="1631216"/>
          </a:xfrm>
          <a:prstGeom prst="rect">
            <a:avLst/>
          </a:prstGeom>
          <a:noFill/>
          <a:ln>
            <a:solidFill>
              <a:srgbClr val="071F65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My interpretation:</a:t>
            </a:r>
            <a:r>
              <a:rPr lang="en-US" altLang="zh-CN" sz="2000" b="1" dirty="0">
                <a:solidFill>
                  <a:schemeClr val="tx1"/>
                </a:solidFill>
              </a:rPr>
              <a:t> </a:t>
            </a:r>
            <a:r>
              <a:rPr lang="en-US" altLang="zh-CN" sz="2000" dirty="0">
                <a:solidFill>
                  <a:schemeClr val="tx1"/>
                </a:solidFill>
              </a:rPr>
              <a:t>you</a:t>
            </a:r>
            <a:r>
              <a:rPr lang="en-US" altLang="zh-CN" sz="2000" b="1" dirty="0">
                <a:solidFill>
                  <a:schemeClr val="tx1"/>
                </a:solidFill>
              </a:rPr>
              <a:t> </a:t>
            </a:r>
            <a:r>
              <a:rPr lang="en-US" altLang="zh-CN" sz="2000" dirty="0">
                <a:solidFill>
                  <a:schemeClr val="tx1"/>
                </a:solidFill>
              </a:rPr>
              <a:t>have done very well in the past five years and you are  internationally outstanding, but you guys should do a lot more!</a:t>
            </a:r>
          </a:p>
          <a:p>
            <a:r>
              <a:rPr lang="en-US" altLang="zh-CN" sz="2000" b="1" dirty="0">
                <a:solidFill>
                  <a:srgbClr val="FF0000"/>
                </a:solidFill>
              </a:rPr>
              <a:t>Our response:</a:t>
            </a:r>
            <a:r>
              <a:rPr lang="en-US" altLang="zh-CN" sz="2000" dirty="0"/>
              <a:t> </a:t>
            </a:r>
            <a:r>
              <a:rPr lang="en-US" altLang="zh-CN" sz="2000" dirty="0">
                <a:solidFill>
                  <a:schemeClr val="tx1"/>
                </a:solidFill>
              </a:rPr>
              <a:t>many thanks for the very encouraging ranking; however, we are fully occupied with many current projects and our younger generation should develop a better and more ambitious program for the future!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519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>
            <a:extLst>
              <a:ext uri="{FF2B5EF4-FFF2-40B4-BE49-F238E27FC236}">
                <a16:creationId xmlns:a16="http://schemas.microsoft.com/office/drawing/2014/main" id="{83D0FCA6-4422-4BAB-9FEA-03A8C35DA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2565400"/>
            <a:ext cx="7874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4000"/>
              <a:t>Can astrophysical black holes be formed in the physical universe</a:t>
            </a:r>
            <a:r>
              <a:rPr lang="en-US" altLang="zh-CN" sz="4000">
                <a:solidFill>
                  <a:srgbClr val="FDFFF3"/>
                </a:solidFill>
              </a:rPr>
              <a:t>?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D4963EB-319A-4B1F-99E4-AE5AC579A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8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68"/>
    </mc:Choice>
    <mc:Fallback xmlns="">
      <p:transition spd="slow" advTm="1776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3">
            <a:extLst>
              <a:ext uri="{FF2B5EF4-FFF2-40B4-BE49-F238E27FC236}">
                <a16:creationId xmlns:a16="http://schemas.microsoft.com/office/drawing/2014/main" id="{2BA95700-B854-49B5-9AE8-F524EF981098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0" y="188913"/>
          <a:ext cx="9144000" cy="519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7" r:id="rId5" imgW="8942857" imgH="5552381" progId="">
                  <p:embed/>
                </p:oleObj>
              </mc:Choice>
              <mc:Fallback>
                <p:oleObj r:id="rId5" imgW="8942857" imgH="5552381" progId="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8913"/>
                        <a:ext cx="9144000" cy="5195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8">
            <a:extLst>
              <a:ext uri="{FF2B5EF4-FFF2-40B4-BE49-F238E27FC236}">
                <a16:creationId xmlns:a16="http://schemas.microsoft.com/office/drawing/2014/main" id="{2FE82B3E-1980-4C5D-9BED-76F5A6488669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505075"/>
            <a:ext cx="8964612" cy="720725"/>
            <a:chOff x="113" y="1842"/>
            <a:chExt cx="5647" cy="454"/>
          </a:xfrm>
        </p:grpSpPr>
        <p:sp>
          <p:nvSpPr>
            <p:cNvPr id="14350" name="Line 10">
              <a:extLst>
                <a:ext uri="{FF2B5EF4-FFF2-40B4-BE49-F238E27FC236}">
                  <a16:creationId xmlns:a16="http://schemas.microsoft.com/office/drawing/2014/main" id="{39C824DD-0BDF-49DE-B2E8-555DF645EC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" y="1842"/>
              <a:ext cx="5352" cy="0"/>
            </a:xfrm>
            <a:prstGeom prst="line">
              <a:avLst/>
            </a:prstGeom>
            <a:noFill/>
            <a:ln w="12700">
              <a:solidFill>
                <a:srgbClr val="FF261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zh-CN" altLang="en-US"/>
            </a:p>
          </p:txBody>
        </p:sp>
        <p:sp>
          <p:nvSpPr>
            <p:cNvPr id="14351" name="Line 11">
              <a:extLst>
                <a:ext uri="{FF2B5EF4-FFF2-40B4-BE49-F238E27FC236}">
                  <a16:creationId xmlns:a16="http://schemas.microsoft.com/office/drawing/2014/main" id="{189ED801-E4D8-4B49-B9DD-9086C2BE79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" y="2024"/>
              <a:ext cx="5647" cy="0"/>
            </a:xfrm>
            <a:prstGeom prst="line">
              <a:avLst/>
            </a:prstGeom>
            <a:noFill/>
            <a:ln w="12700">
              <a:solidFill>
                <a:srgbClr val="FF261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zh-CN" altLang="en-US"/>
            </a:p>
          </p:txBody>
        </p:sp>
        <p:sp>
          <p:nvSpPr>
            <p:cNvPr id="14352" name="Line 12">
              <a:extLst>
                <a:ext uri="{FF2B5EF4-FFF2-40B4-BE49-F238E27FC236}">
                  <a16:creationId xmlns:a16="http://schemas.microsoft.com/office/drawing/2014/main" id="{2EFB2EDA-B9C3-4F5C-A8A4-2007145C5D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" y="2160"/>
              <a:ext cx="5647" cy="0"/>
            </a:xfrm>
            <a:prstGeom prst="line">
              <a:avLst/>
            </a:prstGeom>
            <a:noFill/>
            <a:ln w="12700">
              <a:solidFill>
                <a:srgbClr val="FF261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zh-CN" altLang="en-US"/>
            </a:p>
          </p:txBody>
        </p:sp>
        <p:sp>
          <p:nvSpPr>
            <p:cNvPr id="14353" name="Line 13">
              <a:extLst>
                <a:ext uri="{FF2B5EF4-FFF2-40B4-BE49-F238E27FC236}">
                  <a16:creationId xmlns:a16="http://schemas.microsoft.com/office/drawing/2014/main" id="{175D1CAC-130C-400F-A683-B2896E7317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" y="2296"/>
              <a:ext cx="680" cy="0"/>
            </a:xfrm>
            <a:prstGeom prst="line">
              <a:avLst/>
            </a:prstGeom>
            <a:noFill/>
            <a:ln w="12700">
              <a:solidFill>
                <a:srgbClr val="FF261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zh-CN" altLang="en-US"/>
            </a:p>
          </p:txBody>
        </p:sp>
      </p:grpSp>
      <p:grpSp>
        <p:nvGrpSpPr>
          <p:cNvPr id="3" name="Group 19">
            <a:extLst>
              <a:ext uri="{FF2B5EF4-FFF2-40B4-BE49-F238E27FC236}">
                <a16:creationId xmlns:a16="http://schemas.microsoft.com/office/drawing/2014/main" id="{4A43FACB-B189-4338-9E96-DD660CF5802D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4652963"/>
            <a:ext cx="8964612" cy="215900"/>
            <a:chOff x="113" y="3294"/>
            <a:chExt cx="5647" cy="136"/>
          </a:xfrm>
        </p:grpSpPr>
        <p:sp>
          <p:nvSpPr>
            <p:cNvPr id="14348" name="Line 14">
              <a:extLst>
                <a:ext uri="{FF2B5EF4-FFF2-40B4-BE49-F238E27FC236}">
                  <a16:creationId xmlns:a16="http://schemas.microsoft.com/office/drawing/2014/main" id="{BC2A54A1-FB37-4309-9582-5CD3BC7B98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5" y="3294"/>
              <a:ext cx="2245" cy="0"/>
            </a:xfrm>
            <a:prstGeom prst="line">
              <a:avLst/>
            </a:prstGeom>
            <a:noFill/>
            <a:ln w="12700">
              <a:solidFill>
                <a:srgbClr val="FF261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zh-CN" altLang="en-US"/>
            </a:p>
          </p:txBody>
        </p:sp>
        <p:sp>
          <p:nvSpPr>
            <p:cNvPr id="14349" name="Line 15">
              <a:extLst>
                <a:ext uri="{FF2B5EF4-FFF2-40B4-BE49-F238E27FC236}">
                  <a16:creationId xmlns:a16="http://schemas.microsoft.com/office/drawing/2014/main" id="{C33C4E1D-CE81-4BED-8129-6A94E94F82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3" y="3430"/>
              <a:ext cx="2812" cy="0"/>
            </a:xfrm>
            <a:prstGeom prst="line">
              <a:avLst/>
            </a:prstGeom>
            <a:noFill/>
            <a:ln w="12700">
              <a:solidFill>
                <a:srgbClr val="FF261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zh-CN" altLang="en-US"/>
            </a:p>
          </p:txBody>
        </p: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B3CA5CE5-6B61-4CC0-88A7-A23A878E3B83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5157788"/>
            <a:ext cx="8964612" cy="227012"/>
            <a:chOff x="113" y="3612"/>
            <a:chExt cx="5647" cy="143"/>
          </a:xfrm>
        </p:grpSpPr>
        <p:sp>
          <p:nvSpPr>
            <p:cNvPr id="14346" name="Line 16">
              <a:extLst>
                <a:ext uri="{FF2B5EF4-FFF2-40B4-BE49-F238E27FC236}">
                  <a16:creationId xmlns:a16="http://schemas.microsoft.com/office/drawing/2014/main" id="{27A1F093-F9DC-48B6-9F96-3BB6F8BF94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3" y="3612"/>
              <a:ext cx="3787" cy="0"/>
            </a:xfrm>
            <a:prstGeom prst="line">
              <a:avLst/>
            </a:prstGeom>
            <a:noFill/>
            <a:ln w="12700">
              <a:solidFill>
                <a:srgbClr val="FF261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zh-CN" altLang="en-US"/>
            </a:p>
          </p:txBody>
        </p:sp>
        <p:sp>
          <p:nvSpPr>
            <p:cNvPr id="14347" name="Line 17">
              <a:extLst>
                <a:ext uri="{FF2B5EF4-FFF2-40B4-BE49-F238E27FC236}">
                  <a16:creationId xmlns:a16="http://schemas.microsoft.com/office/drawing/2014/main" id="{E9655961-78F6-4902-B42A-6A495EB958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" y="3755"/>
              <a:ext cx="1316" cy="0"/>
            </a:xfrm>
            <a:prstGeom prst="line">
              <a:avLst/>
            </a:prstGeom>
            <a:noFill/>
            <a:ln w="12700">
              <a:solidFill>
                <a:srgbClr val="FF261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zh-CN" altLang="en-US"/>
            </a:p>
          </p:txBody>
        </p:sp>
      </p:grpSp>
      <p:sp>
        <p:nvSpPr>
          <p:cNvPr id="14342" name="Text Box 21">
            <a:extLst>
              <a:ext uri="{FF2B5EF4-FFF2-40B4-BE49-F238E27FC236}">
                <a16:creationId xmlns:a16="http://schemas.microsoft.com/office/drawing/2014/main" id="{1685EEB2-0D2F-4975-939C-C48EBA30B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38" y="417513"/>
            <a:ext cx="1916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rgbClr val="CA0E00"/>
                </a:solidFill>
              </a:rPr>
              <a:t>OS39 solution</a:t>
            </a:r>
          </a:p>
        </p:txBody>
      </p:sp>
      <p:sp>
        <p:nvSpPr>
          <p:cNvPr id="769046" name="Text Box 22">
            <a:extLst>
              <a:ext uri="{FF2B5EF4-FFF2-40B4-BE49-F238E27FC236}">
                <a16:creationId xmlns:a16="http://schemas.microsoft.com/office/drawing/2014/main" id="{2A4BF4D6-5E36-4092-AE97-9FA07D64D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3" y="5530850"/>
            <a:ext cx="90884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lr>
                <a:srgbClr val="71440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F6FC0C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FFE7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CA0E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65000"/>
              <a:buFont typeface="Wingdings" panose="05000000000000000000" pitchFamily="2" charset="2"/>
              <a:buChar char="l"/>
              <a:defRPr sz="2800">
                <a:solidFill>
                  <a:srgbClr val="03FB3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CN" sz="2400">
                <a:solidFill>
                  <a:srgbClr val="FDFFF3"/>
                </a:solidFill>
              </a:rPr>
              <a:t> (1) A singularity is formed for an co-moving observer; (2) “BH” is “frozen star” for external observer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E545FE9-F4CA-42E1-9E96-4FDBDE52EB0A}"/>
              </a:ext>
            </a:extLst>
          </p:cNvPr>
          <p:cNvSpPr txBox="1"/>
          <p:nvPr/>
        </p:nvSpPr>
        <p:spPr>
          <a:xfrm>
            <a:off x="434975" y="3128963"/>
            <a:ext cx="8240713" cy="1385887"/>
          </a:xfrm>
          <a:prstGeom prst="rect">
            <a:avLst/>
          </a:prstGeom>
          <a:solidFill>
            <a:srgbClr val="2903B5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CN" altLang="en-US" dirty="0">
                <a:latin typeface="+mn-lt"/>
                <a:ea typeface="宋体" panose="02010600030101010101" pitchFamily="2" charset="-122"/>
              </a:rPr>
              <a:t>“</a:t>
            </a:r>
            <a:r>
              <a:rPr lang="en-US" altLang="zh-CN" dirty="0">
                <a:latin typeface="+mn-lt"/>
                <a:ea typeface="宋体" panose="02010600030101010101" pitchFamily="2" charset="-122"/>
              </a:rPr>
              <a:t>Every statement of this paper is in accordance with ideas that remain valid today” </a:t>
            </a:r>
          </a:p>
          <a:p>
            <a:pPr algn="ctr" eaLnBrk="1" hangingPunct="1">
              <a:defRPr/>
            </a:pPr>
            <a:r>
              <a:rPr lang="en-US" altLang="zh-CN" dirty="0">
                <a:latin typeface="+mn-lt"/>
                <a:ea typeface="宋体" panose="02010600030101010101" pitchFamily="2" charset="-122"/>
              </a:rPr>
              <a:t>(</a:t>
            </a:r>
            <a:r>
              <a:rPr lang="en-US" altLang="zh-CN" dirty="0" err="1">
                <a:latin typeface="+mn-lt"/>
                <a:ea typeface="宋体" panose="02010600030101010101" pitchFamily="2" charset="-122"/>
              </a:rPr>
              <a:t>Novikov</a:t>
            </a:r>
            <a:r>
              <a:rPr lang="en-US" altLang="zh-CN" dirty="0">
                <a:latin typeface="+mn-lt"/>
                <a:ea typeface="宋体" panose="02010600030101010101" pitchFamily="2" charset="-122"/>
              </a:rPr>
              <a:t> &amp; </a:t>
            </a:r>
            <a:r>
              <a:rPr lang="en-US" altLang="zh-CN" dirty="0" err="1">
                <a:latin typeface="+mn-lt"/>
                <a:ea typeface="宋体" panose="02010600030101010101" pitchFamily="2" charset="-122"/>
              </a:rPr>
              <a:t>Frolov</a:t>
            </a:r>
            <a:r>
              <a:rPr lang="en-US" altLang="zh-CN" dirty="0">
                <a:latin typeface="+mn-lt"/>
                <a:ea typeface="宋体" panose="02010600030101010101" pitchFamily="2" charset="-122"/>
              </a:rPr>
              <a:t>, 2001)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2E1080-3A8A-4C85-9E3B-D25610C8D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2C8586-DA09-45AA-A834-0AFF6A1CAA51}" type="slidenum">
              <a:rPr lang="en-US" altLang="zh-CN" smtClean="0"/>
              <a:pPr>
                <a:defRPr/>
              </a:pPr>
              <a:t>9</a:t>
            </a:fld>
            <a:r>
              <a:rPr lang="en-US" altLang="zh-CN"/>
              <a:t>/58</a:t>
            </a:r>
            <a:endParaRPr lang="zh-CN" altLang="zh-CN" dirty="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68"/>
    </mc:Choice>
    <mc:Fallback xmlns="">
      <p:transition spd="slow" advTm="66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9046" grpId="0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|2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16.3|7.5|3.6|9.9"/>
</p:tagLst>
</file>

<file path=ppt/theme/theme1.xml><?xml version="1.0" encoding="utf-8"?>
<a:theme xmlns:a="http://schemas.openxmlformats.org/drawingml/2006/main" name="black-hole">
  <a:themeElements>
    <a:clrScheme name="black-hole 10">
      <a:dk1>
        <a:srgbClr val="CECECE"/>
      </a:dk1>
      <a:lt1>
        <a:srgbClr val="E4F503"/>
      </a:lt1>
      <a:dk2>
        <a:srgbClr val="000066"/>
      </a:dk2>
      <a:lt2>
        <a:srgbClr val="0D095D"/>
      </a:lt2>
      <a:accent1>
        <a:srgbClr val="E6FE56"/>
      </a:accent1>
      <a:accent2>
        <a:srgbClr val="7B00E4"/>
      </a:accent2>
      <a:accent3>
        <a:srgbClr val="AAAAB8"/>
      </a:accent3>
      <a:accent4>
        <a:srgbClr val="C3D102"/>
      </a:accent4>
      <a:accent5>
        <a:srgbClr val="F0FEB4"/>
      </a:accent5>
      <a:accent6>
        <a:srgbClr val="6F00CF"/>
      </a:accent6>
      <a:hlink>
        <a:srgbClr val="00B7A5"/>
      </a:hlink>
      <a:folHlink>
        <a:srgbClr val="DADADA"/>
      </a:folHlink>
    </a:clrScheme>
    <a:fontScheme name="black-hole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45720" rIns="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FDFFF3"/>
            </a:solidFill>
            <a:effectLst/>
            <a:latin typeface="Arial" pitchFamily="34" charset="0"/>
            <a:ea typeface="黑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45720" rIns="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FDFFF3"/>
            </a:solidFill>
            <a:effectLst/>
            <a:latin typeface="Arial" pitchFamily="34" charset="0"/>
            <a:ea typeface="黑体" pitchFamily="2" charset="-122"/>
          </a:defRPr>
        </a:defPPr>
      </a:lstStyle>
    </a:lnDef>
  </a:objectDefaults>
  <a:extraClrSchemeLst>
    <a:extraClrScheme>
      <a:clrScheme name="black-ho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ck-hol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ck-hol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ck-hol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ck-hol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ck-hol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ck-hol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ck-hole 8">
        <a:dk1>
          <a:srgbClr val="CECECE"/>
        </a:dk1>
        <a:lt1>
          <a:srgbClr val="8E128B"/>
        </a:lt1>
        <a:dk2>
          <a:srgbClr val="000066"/>
        </a:dk2>
        <a:lt2>
          <a:srgbClr val="081D58"/>
        </a:lt2>
        <a:accent1>
          <a:srgbClr val="F95AB7"/>
        </a:accent1>
        <a:accent2>
          <a:srgbClr val="7B00E4"/>
        </a:accent2>
        <a:accent3>
          <a:srgbClr val="AAAAB8"/>
        </a:accent3>
        <a:accent4>
          <a:srgbClr val="780E76"/>
        </a:accent4>
        <a:accent5>
          <a:srgbClr val="FBB5D8"/>
        </a:accent5>
        <a:accent6>
          <a:srgbClr val="6F00CF"/>
        </a:accent6>
        <a:hlink>
          <a:srgbClr val="00B7A5"/>
        </a:hlink>
        <a:folHlink>
          <a:srgbClr val="DADAD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ck-hole 9">
        <a:dk1>
          <a:srgbClr val="CECECE"/>
        </a:dk1>
        <a:lt1>
          <a:srgbClr val="DC1CD7"/>
        </a:lt1>
        <a:dk2>
          <a:srgbClr val="000066"/>
        </a:dk2>
        <a:lt2>
          <a:srgbClr val="0D095D"/>
        </a:lt2>
        <a:accent1>
          <a:srgbClr val="F95AB7"/>
        </a:accent1>
        <a:accent2>
          <a:srgbClr val="7B00E4"/>
        </a:accent2>
        <a:accent3>
          <a:srgbClr val="AAAAB8"/>
        </a:accent3>
        <a:accent4>
          <a:srgbClr val="BC16B7"/>
        </a:accent4>
        <a:accent5>
          <a:srgbClr val="FBB5D8"/>
        </a:accent5>
        <a:accent6>
          <a:srgbClr val="6F00CF"/>
        </a:accent6>
        <a:hlink>
          <a:srgbClr val="00B7A5"/>
        </a:hlink>
        <a:folHlink>
          <a:srgbClr val="DADAD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ck-hole 10">
        <a:dk1>
          <a:srgbClr val="CECECE"/>
        </a:dk1>
        <a:lt1>
          <a:srgbClr val="E4F503"/>
        </a:lt1>
        <a:dk2>
          <a:srgbClr val="000066"/>
        </a:dk2>
        <a:lt2>
          <a:srgbClr val="0D095D"/>
        </a:lt2>
        <a:accent1>
          <a:srgbClr val="E6FE56"/>
        </a:accent1>
        <a:accent2>
          <a:srgbClr val="7B00E4"/>
        </a:accent2>
        <a:accent3>
          <a:srgbClr val="AAAAB8"/>
        </a:accent3>
        <a:accent4>
          <a:srgbClr val="C3D102"/>
        </a:accent4>
        <a:accent5>
          <a:srgbClr val="F0FEB4"/>
        </a:accent5>
        <a:accent6>
          <a:srgbClr val="6F00CF"/>
        </a:accent6>
        <a:hlink>
          <a:srgbClr val="00B7A5"/>
        </a:hlink>
        <a:folHlink>
          <a:srgbClr val="DADAD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17175</TotalTime>
  <Pages>34</Pages>
  <Words>3851</Words>
  <Application>Microsoft Office PowerPoint</Application>
  <PresentationFormat>全屏显示(4:3)</PresentationFormat>
  <Paragraphs>609</Paragraphs>
  <Slides>73</Slides>
  <Notes>10</Notes>
  <HiddenSlides>0</HiddenSlides>
  <MMClips>0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73</vt:i4>
      </vt:variant>
    </vt:vector>
  </HeadingPairs>
  <TitlesOfParts>
    <vt:vector size="95" baseType="lpstr">
      <vt:lpstr>Arial Unicode MS</vt:lpstr>
      <vt:lpstr>Monotype Sorts</vt:lpstr>
      <vt:lpstr>方正舒体</vt:lpstr>
      <vt:lpstr>汉仪曹隶繁</vt:lpstr>
      <vt:lpstr>黑体</vt:lpstr>
      <vt:lpstr>华文楷体</vt:lpstr>
      <vt:lpstr>宋体</vt:lpstr>
      <vt:lpstr>微软雅黑</vt:lpstr>
      <vt:lpstr>Arial</vt:lpstr>
      <vt:lpstr>Arial Black</vt:lpstr>
      <vt:lpstr>Arial Narrow</vt:lpstr>
      <vt:lpstr>Calibri</vt:lpstr>
      <vt:lpstr>Helvetica</vt:lpstr>
      <vt:lpstr>Segoe UI</vt:lpstr>
      <vt:lpstr>Symbol</vt:lpstr>
      <vt:lpstr>Tahoma</vt:lpstr>
      <vt:lpstr>Times New Roman</vt:lpstr>
      <vt:lpstr>Wingdings</vt:lpstr>
      <vt:lpstr>black-hole</vt:lpstr>
      <vt:lpstr>Office 主题</vt:lpstr>
      <vt:lpstr>Equation</vt:lpstr>
      <vt:lpstr>PBrush</vt:lpstr>
      <vt:lpstr>Can We Witness the Disappearance of an Astronaut Falling into a Black Hole?</vt:lpstr>
      <vt:lpstr>PowerPoint 演示文稿</vt:lpstr>
      <vt:lpstr>In “George's secret key to the universe”: Publication Date: October 23, 2007 </vt:lpstr>
      <vt:lpstr>PowerPoint 演示文稿</vt:lpstr>
      <vt:lpstr>What is a black hole?</vt:lpstr>
      <vt:lpstr>What is a black hole?</vt:lpstr>
      <vt:lpstr>What is a black hole?</vt:lpstr>
      <vt:lpstr>PowerPoint 演示文稿</vt:lpstr>
      <vt:lpstr>PowerPoint 演示文稿</vt:lpstr>
      <vt:lpstr>OS39 solution: Singularity or Frozen Star?</vt:lpstr>
      <vt:lpstr>Mathematical or Astrophysical BHs</vt:lpstr>
      <vt:lpstr>PowerPoint 演示文稿</vt:lpstr>
      <vt:lpstr>PowerPoint 演示文稿</vt:lpstr>
      <vt:lpstr>A test particle free-falling towards a black hole from r=6M</vt:lpstr>
      <vt:lpstr>The “frozen star”-BH paradox</vt:lpstr>
      <vt:lpstr>Towards solving the “paradox”</vt:lpstr>
      <vt:lpstr>PowerPoint 演示文稿</vt:lpstr>
      <vt:lpstr>PowerPoint 演示文稿</vt:lpstr>
      <vt:lpstr>PowerPoint 演示文稿</vt:lpstr>
      <vt:lpstr>PowerPoint 演示文稿</vt:lpstr>
      <vt:lpstr>But most books are misleading on BT.</vt:lpstr>
      <vt:lpstr>Common statement: outside matter  does not influence interior gravitational field!</vt:lpstr>
      <vt:lpstr>11 Books with wrong statements on BT</vt:lpstr>
      <vt:lpstr>What did Birkhoff really say about  his Theorem？</vt:lpstr>
      <vt:lpstr>Birkhoff’s Introduction</vt:lpstr>
      <vt:lpstr>How did he prove it and what did he prove?</vt:lpstr>
      <vt:lpstr>Birkhoff’s Proof</vt:lpstr>
      <vt:lpstr>Birkhoff’s Interpretation</vt:lpstr>
      <vt:lpstr>Birkhoff’s Summary on BT</vt:lpstr>
      <vt:lpstr>PowerPoint 演示文稿</vt:lpstr>
      <vt:lpstr>Metric of free-infalling shell</vt:lpstr>
      <vt:lpstr>Shell in-falling in co-moving frame: straight to the coordinate origin r=0</vt:lpstr>
      <vt:lpstr>Shell in-falling for external observers: expanding event horizon eats the shell!</vt:lpstr>
      <vt:lpstr>Double in-falling shells:  mimicking the real astrophysical setting</vt:lpstr>
      <vt:lpstr>Matter does cross the event horizon </vt:lpstr>
      <vt:lpstr>Detailed free-fall process of shell 1:  influence of shell 2</vt:lpstr>
      <vt:lpstr>What is a BH? </vt:lpstr>
      <vt:lpstr>Testing the paradox using BH merge</vt:lpstr>
      <vt:lpstr>On 2016/02/11, LIGO announced discovery of GW predicted 100 yrs ago by Einstein!</vt:lpstr>
      <vt:lpstr>A gamma-ray burst with GW150914?</vt:lpstr>
      <vt:lpstr>What is a gamma-ray burst？</vt:lpstr>
      <vt:lpstr>However, not detected by INTEGRAL!</vt:lpstr>
      <vt:lpstr>INTEGRAL paper on ApJL</vt:lpstr>
      <vt:lpstr>How were the GW150914 BHs formed?</vt:lpstr>
      <vt:lpstr>Blandford-Znajek (BZ) Mechanism</vt:lpstr>
      <vt:lpstr>BZ-mechanism can produce strong EM radiation?</vt:lpstr>
      <vt:lpstr>PowerPoint 演示文稿</vt:lpstr>
      <vt:lpstr>Growth of BHs of GW150914 clocked by LIGO</vt:lpstr>
      <vt:lpstr>BH merging results for outside observer</vt:lpstr>
      <vt:lpstr>No EM from BH merging claimed by all?</vt:lpstr>
      <vt:lpstr>How to tell what a BH is from GWs? </vt:lpstr>
      <vt:lpstr>Fate of matter in the Universe</vt:lpstr>
      <vt:lpstr>Can Hawking radiation rescue  the eventually dead Universe? </vt:lpstr>
      <vt:lpstr>Energy conversion efficiency of accretion disk: very efficient “naked” compact object</vt:lpstr>
      <vt:lpstr>How to make a “naked” compact object (NCO) ? </vt:lpstr>
      <vt:lpstr>NCO recycle conjecture</vt:lpstr>
      <vt:lpstr>Accreting BH and NCO</vt:lpstr>
      <vt:lpstr>Main Conclusions</vt:lpstr>
      <vt:lpstr>PowerPoint 演示文稿</vt:lpstr>
      <vt:lpstr> Introduction of IHEP</vt:lpstr>
      <vt:lpstr>Main Research Disciplines</vt:lpstr>
      <vt:lpstr>Large Science Facilities</vt:lpstr>
      <vt:lpstr>Organization</vt:lpstr>
      <vt:lpstr>IHEP FUNDING </vt:lpstr>
      <vt:lpstr>Human Resources</vt:lpstr>
      <vt:lpstr> Report of Particle Astrophysics Division (PAD) </vt:lpstr>
      <vt:lpstr>About PAD</vt:lpstr>
      <vt:lpstr>Funds and Publications</vt:lpstr>
      <vt:lpstr>Space projects roadmap</vt:lpstr>
      <vt:lpstr>Manpower</vt:lpstr>
      <vt:lpstr>Summary and Challenges</vt:lpstr>
      <vt:lpstr>Overall ranking: IHEP</vt:lpstr>
      <vt:lpstr>Overall ranking: PAD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</dc:title>
  <dc:subject/>
  <dc:creator>thinkpad</dc:creator>
  <cp:keywords/>
  <dc:description/>
  <cp:lastModifiedBy>Zhang Shuang-Nan</cp:lastModifiedBy>
  <cp:revision>467</cp:revision>
  <cp:lastPrinted>1998-07-10T14:21:48Z</cp:lastPrinted>
  <dcterms:created xsi:type="dcterms:W3CDTF">1998-07-10T13:24:23Z</dcterms:created>
  <dcterms:modified xsi:type="dcterms:W3CDTF">2018-08-16T00:36:34Z</dcterms:modified>
</cp:coreProperties>
</file>