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83" r:id="rId2"/>
    <p:sldId id="281" r:id="rId3"/>
    <p:sldId id="318" r:id="rId4"/>
    <p:sldId id="317" r:id="rId5"/>
    <p:sldId id="319" r:id="rId6"/>
    <p:sldId id="320" r:id="rId7"/>
    <p:sldId id="321" r:id="rId8"/>
    <p:sldId id="322" r:id="rId9"/>
    <p:sldId id="335" r:id="rId10"/>
    <p:sldId id="336" r:id="rId11"/>
    <p:sldId id="337" r:id="rId12"/>
    <p:sldId id="338" r:id="rId13"/>
    <p:sldId id="339" r:id="rId14"/>
    <p:sldId id="340" r:id="rId15"/>
    <p:sldId id="341" r:id="rId16"/>
    <p:sldId id="344" r:id="rId17"/>
    <p:sldId id="345" r:id="rId18"/>
    <p:sldId id="343" r:id="rId19"/>
    <p:sldId id="342" r:id="rId20"/>
    <p:sldId id="305" r:id="rId21"/>
  </p:sldIdLst>
  <p:sldSz cx="9144000" cy="6858000" type="screen4x3"/>
  <p:notesSz cx="7099300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3" autoAdjust="0"/>
    <p:restoredTop sz="87262" autoAdjust="0"/>
  </p:normalViewPr>
  <p:slideViewPr>
    <p:cSldViewPr>
      <p:cViewPr varScale="1">
        <p:scale>
          <a:sx n="59" d="100"/>
          <a:sy n="59" d="100"/>
        </p:scale>
        <p:origin x="24" y="473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user\OneDrive\RPC%20Lab\2018-04-11%20&#26032;&#26087;&#25506;&#38024;&#23545;&#27604;%20GasGap&#30707;&#22696;&#23618;&#27979;&#3732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dirty="0" smtClean="0"/>
              <a:t>5</a:t>
            </a:r>
            <a:r>
              <a:rPr lang="zh-CN" altLang="en-US" dirty="0" smtClean="0"/>
              <a:t>号区域：面电阻测量</a:t>
            </a:r>
            <a:r>
              <a:rPr lang="zh-CN" altLang="en-US" dirty="0"/>
              <a:t>值</a:t>
            </a:r>
            <a:r>
              <a:rPr lang="en-US" altLang="zh-CN" dirty="0"/>
              <a:t>VS</a:t>
            </a:r>
            <a:r>
              <a:rPr lang="zh-CN" altLang="zh-CN" sz="1400" b="0" i="0" u="none" strike="noStrike" baseline="0" dirty="0">
                <a:effectLst/>
              </a:rPr>
              <a:t>距边缘距离</a:t>
            </a:r>
            <a:endParaRPr lang="el-GR" altLang="zh-CN" dirty="0"/>
          </a:p>
        </c:rich>
      </c:tx>
      <c:layout>
        <c:manualLayout>
          <c:xMode val="edge"/>
          <c:yMode val="edge"/>
          <c:x val="7.2471582591871281E-2"/>
          <c:y val="3.270130830982301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前面边!$O$89</c:f>
              <c:strCache>
                <c:ptCount val="1"/>
                <c:pt idx="0">
                  <c:v>Rs(kΩ)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前面边!$N$90:$N$106</c:f>
              <c:numCache>
                <c:formatCode>General</c:formatCode>
                <c:ptCount val="17"/>
                <c:pt idx="0">
                  <c:v>0</c:v>
                </c:pt>
                <c:pt idx="1">
                  <c:v>0.41</c:v>
                </c:pt>
                <c:pt idx="2">
                  <c:v>0.2</c:v>
                </c:pt>
                <c:pt idx="3">
                  <c:v>0.46</c:v>
                </c:pt>
                <c:pt idx="4">
                  <c:v>0.6</c:v>
                </c:pt>
                <c:pt idx="5">
                  <c:v>0.8</c:v>
                </c:pt>
                <c:pt idx="6">
                  <c:v>1.21</c:v>
                </c:pt>
                <c:pt idx="7">
                  <c:v>1.42</c:v>
                </c:pt>
                <c:pt idx="8">
                  <c:v>1.64</c:v>
                </c:pt>
                <c:pt idx="9">
                  <c:v>2</c:v>
                </c:pt>
                <c:pt idx="10">
                  <c:v>2.3199999999999998</c:v>
                </c:pt>
                <c:pt idx="11">
                  <c:v>2.62</c:v>
                </c:pt>
                <c:pt idx="12">
                  <c:v>2.8</c:v>
                </c:pt>
                <c:pt idx="13">
                  <c:v>3</c:v>
                </c:pt>
                <c:pt idx="14">
                  <c:v>3.15</c:v>
                </c:pt>
                <c:pt idx="15">
                  <c:v>3.26</c:v>
                </c:pt>
                <c:pt idx="16">
                  <c:v>3.4</c:v>
                </c:pt>
              </c:numCache>
            </c:numRef>
          </c:xVal>
          <c:yVal>
            <c:numRef>
              <c:f>前面边!$O$90:$O$106</c:f>
              <c:numCache>
                <c:formatCode>0.0_ </c:formatCode>
                <c:ptCount val="17"/>
                <c:pt idx="0">
                  <c:v>33.542077360842178</c:v>
                </c:pt>
                <c:pt idx="1">
                  <c:v>29.652789489424016</c:v>
                </c:pt>
                <c:pt idx="2">
                  <c:v>33.471622688516426</c:v>
                </c:pt>
                <c:pt idx="3">
                  <c:v>26.155266355177105</c:v>
                </c:pt>
                <c:pt idx="4">
                  <c:v>28.417700744112448</c:v>
                </c:pt>
                <c:pt idx="5">
                  <c:v>26.121989634616948</c:v>
                </c:pt>
                <c:pt idx="6">
                  <c:v>27.708751958768872</c:v>
                </c:pt>
                <c:pt idx="7">
                  <c:v>26.852095934598854</c:v>
                </c:pt>
                <c:pt idx="8">
                  <c:v>26.487439746374129</c:v>
                </c:pt>
                <c:pt idx="9">
                  <c:v>28.706010750488915</c:v>
                </c:pt>
                <c:pt idx="10">
                  <c:v>24.63862024002141</c:v>
                </c:pt>
                <c:pt idx="11">
                  <c:v>23.552995119045811</c:v>
                </c:pt>
                <c:pt idx="12">
                  <c:v>20.391816194902432</c:v>
                </c:pt>
                <c:pt idx="13">
                  <c:v>20.847889232951129</c:v>
                </c:pt>
                <c:pt idx="14">
                  <c:v>16.331958720016971</c:v>
                </c:pt>
                <c:pt idx="15">
                  <c:v>17.672670019122233</c:v>
                </c:pt>
                <c:pt idx="16">
                  <c:v>20.332082879224796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C32-426E-910F-44725429EF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05672416"/>
        <c:axId val="-405681664"/>
      </c:scatterChart>
      <c:valAx>
        <c:axId val="-40567241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/>
                  <a:t>距边缘距离</a:t>
                </a:r>
                <a:r>
                  <a:rPr lang="en-US" altLang="zh-CN"/>
                  <a:t>(cm)</a:t>
                </a:r>
                <a:endParaRPr lang="zh-CN" alt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405681664"/>
        <c:crosses val="autoZero"/>
        <c:crossBetween val="midCat"/>
      </c:valAx>
      <c:valAx>
        <c:axId val="-40568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zh-CN" altLang="en-US" dirty="0" smtClean="0"/>
                  <a:t>面电阻率</a:t>
                </a:r>
                <a:r>
                  <a:rPr lang="en-US" altLang="zh-CN" dirty="0" smtClean="0"/>
                  <a:t>(</a:t>
                </a:r>
                <a:r>
                  <a:rPr lang="en-US" altLang="zh-CN" dirty="0" err="1"/>
                  <a:t>kΩ</a:t>
                </a:r>
                <a:r>
                  <a:rPr lang="en-US" altLang="zh-CN" dirty="0"/>
                  <a:t>/SQ)</a:t>
                </a:r>
                <a:endParaRPr lang="zh-CN" alt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zh-CN"/>
            </a:p>
          </c:txPr>
        </c:title>
        <c:numFmt formatCode="0.0_ 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4056724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52A30A2F-4853-4346-813D-3A033CA5741E}" type="datetimeFigureOut">
              <a:rPr lang="zh-CN" altLang="en-US"/>
              <a:pPr>
                <a:defRPr/>
              </a:pPr>
              <a:t>2018/6/28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A2A230B-DF40-4D68-B1CE-DEACCA12A4A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4157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2A230B-DF40-4D68-B1CE-DEACCA12A4AE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509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2A230B-DF40-4D68-B1CE-DEACCA12A4AE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8364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探测器机理</a:t>
            </a:r>
            <a:r>
              <a:rPr lang="zh-CN" altLang="en-US" smtClean="0"/>
              <a:t>研究、探测器</a:t>
            </a:r>
            <a:r>
              <a:rPr lang="zh-CN" altLang="en-US" dirty="0" smtClean="0"/>
              <a:t>设计、测试和</a:t>
            </a:r>
            <a:r>
              <a:rPr lang="zh-CN" altLang="en-US" smtClean="0"/>
              <a:t>优化、制作工艺和技术方法研究、探测器系统建造中的批量制作和测试、质量检验和质量控制等。。。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A2A230B-DF40-4D68-B1CE-DEACCA12A4AE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394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标题占位符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smtClean="0">
                <a:solidFill>
                  <a:srgbClr val="0000FF"/>
                </a:solidFill>
                <a:ea typeface="华文楷体" pitchFamily="2" charset="-122"/>
              </a:defRPr>
            </a:lvl1pPr>
          </a:lstStyle>
          <a:p>
            <a:r>
              <a:rPr lang="zh-CN" altLang="en-US" smtClean="0"/>
              <a:t>单击此处编辑母版标题样式</a:t>
            </a:r>
          </a:p>
        </p:txBody>
      </p:sp>
      <p:sp>
        <p:nvSpPr>
          <p:cNvPr id="44036" name="文本占位符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mtClean="0">
                <a:solidFill>
                  <a:schemeClr val="folHlink"/>
                </a:solidFill>
                <a:ea typeface="华文细黑" pitchFamily="2" charset="-122"/>
              </a:defRPr>
            </a:lvl1pPr>
          </a:lstStyle>
          <a:p>
            <a:r>
              <a:rPr lang="zh-CN" altLang="en-US" smtClean="0"/>
              <a:t>单击此处编辑母版副标题样式</a:t>
            </a:r>
          </a:p>
        </p:txBody>
      </p:sp>
      <p:sp>
        <p:nvSpPr>
          <p:cNvPr id="8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en-US" altLang="zh-CN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BC5D1-7F46-4666-91A0-523C4043BDE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44042" name="Picture 10" descr="校徽副本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95288" y="130175"/>
            <a:ext cx="169227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校徽副本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885113" y="44450"/>
            <a:ext cx="1187450" cy="120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2"/>
          <p:cNvPicPr>
            <a:picLocks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268413"/>
            <a:ext cx="7988300" cy="5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Line 9"/>
          <p:cNvSpPr>
            <a:spLocks noChangeShapeType="1"/>
          </p:cNvSpPr>
          <p:nvPr userDrawn="1"/>
        </p:nvSpPr>
        <p:spPr bwMode="auto">
          <a:xfrm>
            <a:off x="603250" y="6308725"/>
            <a:ext cx="8001000" cy="0"/>
          </a:xfrm>
          <a:prstGeom prst="line">
            <a:avLst/>
          </a:prstGeom>
          <a:noFill/>
          <a:ln w="31750">
            <a:solidFill>
              <a:srgbClr val="CC3300"/>
            </a:solidFill>
            <a:round/>
            <a:headEnd/>
            <a:tailEnd/>
          </a:ln>
          <a:extLst/>
        </p:spPr>
        <p:txBody>
          <a:bodyPr/>
          <a:lstStyle/>
          <a:p>
            <a:pPr eaLnBrk="0" hangingPunct="0">
              <a:defRPr/>
            </a:pPr>
            <a:endParaRPr lang="zh-CN" altLang="en-US" sz="2000" b="1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71184" cy="778098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D04582-41AC-4A13-9FCA-C231B8EF8B3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FA0FF-D3B2-476B-A613-D3F77274F31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4EEE1-A998-4058-8272-4478C81380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E4C0AC-29B3-494B-B22C-0EDECAF703D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5C1B33-0771-4CD2-9E9A-F2C831D361B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A35CE-830D-4CC2-8C81-1A973D376FF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3BABE-EBC6-45A0-B41F-5DCBBC4A057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0CB1A1-2ACA-404E-AC82-973A9FC8264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AED009-D900-41A0-879A-531D988C0B9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31F35-2B78-4D93-92A3-46698ACCC3F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 smtClean="0"/>
              <a:t>单击此处编辑母版标题样式</a:t>
            </a:r>
          </a:p>
        </p:txBody>
      </p:sp>
      <p:sp>
        <p:nvSpPr>
          <p:cNvPr id="22531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D33C9123-1E78-4F2C-9593-633BEC96AB0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1" r:id="rId2"/>
    <p:sldLayoutId id="2147483660" r:id="rId3"/>
    <p:sldLayoutId id="2147483659" r:id="rId4"/>
    <p:sldLayoutId id="2147483658" r:id="rId5"/>
    <p:sldLayoutId id="2147483657" r:id="rId6"/>
    <p:sldLayoutId id="2147483656" r:id="rId7"/>
    <p:sldLayoutId id="2147483655" r:id="rId8"/>
    <p:sldLayoutId id="2147483654" r:id="rId9"/>
    <p:sldLayoutId id="2147483653" r:id="rId10"/>
    <p:sldLayoutId id="2147483652" r:id="rId11"/>
  </p:sldLayoutIdLst>
  <p:hf hdr="0"/>
  <p:txStyles>
    <p:titleStyle>
      <a:lvl1pPr algn="ctr" rtl="0" fontAlgn="base">
        <a:spcBef>
          <a:spcPct val="0"/>
        </a:spcBef>
        <a:spcAft>
          <a:spcPct val="0"/>
        </a:spcAft>
        <a:defRPr sz="4400" b="1" kern="1200">
          <a:solidFill>
            <a:srgbClr val="0000FF"/>
          </a:solidFill>
          <a:latin typeface="华文楷体" panose="02010600040101010101" pitchFamily="2" charset="-122"/>
          <a:ea typeface="华文楷体" panose="02010600040101010101" pitchFamily="2" charset="-122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9.emf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emf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ctrTitle"/>
          </p:nvPr>
        </p:nvSpPr>
        <p:spPr>
          <a:xfrm>
            <a:off x="685800" y="1988840"/>
            <a:ext cx="7772400" cy="1470025"/>
          </a:xfrm>
        </p:spPr>
        <p:txBody>
          <a:bodyPr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ATLAS Phase-II 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升级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RPC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研究进展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987" name="Rectangle 3"/>
          <p:cNvSpPr>
            <a:spLocks noGrp="1"/>
          </p:cNvSpPr>
          <p:nvPr>
            <p:ph type="subTitle" idx="1"/>
          </p:nvPr>
        </p:nvSpPr>
        <p:spPr>
          <a:xfrm>
            <a:off x="1411560" y="3861048"/>
            <a:ext cx="6400800" cy="2063750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accent2"/>
                </a:solidFill>
              </a:rPr>
              <a:t>孙勇杰</a:t>
            </a:r>
            <a:endParaRPr lang="en-US" altLang="zh-CN" dirty="0" smtClean="0">
              <a:solidFill>
                <a:schemeClr val="accent2"/>
              </a:solidFill>
            </a:endParaRPr>
          </a:p>
          <a:p>
            <a:endParaRPr lang="en-US" altLang="zh-CN" sz="1000" dirty="0" smtClean="0">
              <a:solidFill>
                <a:schemeClr val="accent2"/>
              </a:solidFill>
            </a:endParaRPr>
          </a:p>
          <a:p>
            <a:r>
              <a:rPr lang="zh-CN" altLang="en-US" sz="2400" dirty="0" smtClean="0"/>
              <a:t>核探测与核电子学国家重点实验室</a:t>
            </a:r>
            <a:endParaRPr lang="en-US" altLang="zh-CN" sz="2400" dirty="0" smtClean="0"/>
          </a:p>
          <a:p>
            <a:r>
              <a:rPr lang="zh-CN" altLang="en-US" sz="2400" dirty="0" smtClean="0"/>
              <a:t>中国科学技术大学，近代物理系</a:t>
            </a:r>
            <a:endParaRPr lang="en-US" altLang="zh-CN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05583-22BF-4C51-B4A1-028B3E4085CC}" type="slidenum">
              <a:rPr lang="zh-CN" altLang="en-US"/>
              <a:pPr>
                <a:defRPr/>
              </a:pPr>
              <a:t>2</a:t>
            </a:fld>
            <a:endParaRPr lang="zh-CN" altLang="en-US"/>
          </a:p>
        </p:txBody>
      </p:sp>
      <p:sp>
        <p:nvSpPr>
          <p:cNvPr id="39938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333375"/>
            <a:ext cx="8229600" cy="868363"/>
          </a:xfrm>
        </p:spPr>
        <p:txBody>
          <a:bodyPr/>
          <a:lstStyle/>
          <a:p>
            <a:r>
              <a:rPr lang="en-US" altLang="zh-CN" sz="4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outline</a:t>
            </a:r>
          </a:p>
        </p:txBody>
      </p:sp>
      <p:sp>
        <p:nvSpPr>
          <p:cNvPr id="39939" name="Rectangle 3"/>
          <p:cNvSpPr>
            <a:spLocks noGrp="1"/>
          </p:cNvSpPr>
          <p:nvPr>
            <p:ph type="body" idx="4294967295"/>
          </p:nvPr>
        </p:nvSpPr>
        <p:spPr>
          <a:xfrm>
            <a:off x="683568" y="1600200"/>
            <a:ext cx="8003232" cy="4525963"/>
          </a:xfrm>
        </p:spPr>
        <p:txBody>
          <a:bodyPr>
            <a:normAutofit/>
          </a:bodyPr>
          <a:lstStyle/>
          <a:p>
            <a:pPr marL="447675" indent="-447675">
              <a:buFont typeface="Wingdings" pitchFamily="2" charset="2"/>
              <a:buChar char="Ø"/>
            </a:pPr>
            <a:r>
              <a:rPr lang="en-US" altLang="zh-CN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ATLAS Phase-II RPC</a:t>
            </a:r>
            <a:r>
              <a:rPr lang="zh-CN" altLang="en-US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升级</a:t>
            </a:r>
            <a:endParaRPr lang="en-US" altLang="zh-CN" dirty="0" smtClean="0">
              <a:latin typeface="Times New Roman" panose="02020603050405020304" pitchFamily="18" charset="0"/>
              <a:ea typeface="华文细黑" pitchFamily="2" charset="-122"/>
              <a:cs typeface="Times New Roman" panose="02020603050405020304" pitchFamily="18" charset="0"/>
            </a:endParaRPr>
          </a:p>
          <a:p>
            <a:pPr marL="447675" indent="-447675">
              <a:buFont typeface="Wingdings" pitchFamily="2" charset="2"/>
              <a:buChar char="Ø"/>
            </a:pPr>
            <a:r>
              <a:rPr lang="zh-CN" altLang="en-US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主要</a:t>
            </a:r>
            <a:r>
              <a:rPr lang="en-US" altLang="zh-CN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R&amp;D</a:t>
            </a:r>
            <a:r>
              <a:rPr lang="zh-CN" altLang="en-US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工作</a:t>
            </a:r>
            <a:endParaRPr lang="en-US" altLang="zh-CN" dirty="0" smtClean="0">
              <a:latin typeface="Times New Roman" panose="02020603050405020304" pitchFamily="18" charset="0"/>
              <a:ea typeface="华文细黑" pitchFamily="2" charset="-122"/>
              <a:cs typeface="Times New Roman" panose="02020603050405020304" pitchFamily="18" charset="0"/>
            </a:endParaRP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模拟研究</a:t>
            </a:r>
            <a:endParaRPr lang="en-US" altLang="zh-CN" dirty="0" smtClean="0">
              <a:latin typeface="Times New Roman" panose="02020603050405020304" pitchFamily="18" charset="0"/>
              <a:ea typeface="华文细黑" pitchFamily="2" charset="-122"/>
              <a:cs typeface="Times New Roman" panose="02020603050405020304" pitchFamily="18" charset="0"/>
            </a:endParaRP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原型探测器制作与测试</a:t>
            </a:r>
            <a:endParaRPr lang="en-US" altLang="zh-CN" dirty="0" smtClean="0">
              <a:latin typeface="Times New Roman" panose="02020603050405020304" pitchFamily="18" charset="0"/>
              <a:ea typeface="华文细黑" pitchFamily="2" charset="-122"/>
              <a:cs typeface="Times New Roman" panose="02020603050405020304" pitchFamily="18" charset="0"/>
            </a:endParaRPr>
          </a:p>
          <a:p>
            <a:pPr marL="857250" lvl="1" indent="-457200">
              <a:buFont typeface="Wingdings" panose="05000000000000000000" pitchFamily="2" charset="2"/>
              <a:buChar char="ü"/>
            </a:pP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大面积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RPC</a:t>
            </a:r>
            <a:r>
              <a:rPr lang="zh-CN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装置试制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47675" indent="-447675">
              <a:buFont typeface="Wingdings" pitchFamily="2" charset="2"/>
              <a:buChar char="Ø"/>
            </a:pPr>
            <a:r>
              <a:rPr lang="zh-CN" altLang="en-US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总结</a:t>
            </a:r>
            <a:r>
              <a:rPr lang="en-US" altLang="zh-CN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&amp;</a:t>
            </a:r>
            <a:r>
              <a:rPr lang="zh-CN" altLang="en-US" dirty="0" smtClean="0">
                <a:latin typeface="Times New Roman" panose="02020603050405020304" pitchFamily="18" charset="0"/>
                <a:ea typeface="华文细黑" pitchFamily="2" charset="-122"/>
                <a:cs typeface="Times New Roman" panose="02020603050405020304" pitchFamily="18" charset="0"/>
              </a:rPr>
              <a:t>展望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LHC</a:t>
            </a:r>
            <a:r>
              <a:rPr lang="zh-CN" altLang="en-US" dirty="0" smtClean="0"/>
              <a:t>：世界最高能量前沿</a:t>
            </a:r>
            <a:endParaRPr lang="zh-CN" altLang="en-US" dirty="0"/>
          </a:p>
        </p:txBody>
      </p:sp>
      <p:pic>
        <p:nvPicPr>
          <p:cNvPr id="28" name="内容占位符 2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990" y="1340768"/>
            <a:ext cx="6818762" cy="4920498"/>
          </a:xfrm>
        </p:spPr>
      </p:pic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 flipH="1">
            <a:off x="6372200" y="1484784"/>
            <a:ext cx="1178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 smtClean="0">
                <a:solidFill>
                  <a:schemeClr val="bg1"/>
                </a:solidFill>
              </a:rPr>
              <a:t>LHCb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 flipH="1">
            <a:off x="1412383" y="4725144"/>
            <a:ext cx="11784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</a:rPr>
              <a:t>ALICE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33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LHC</a:t>
            </a:r>
            <a:r>
              <a:rPr lang="zh-CN" altLang="en-US" dirty="0" smtClean="0"/>
              <a:t>：升级计划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880" y="1335100"/>
            <a:ext cx="7797552" cy="4947844"/>
          </a:xfrm>
          <a:prstGeom prst="rect">
            <a:avLst/>
          </a:prstGeom>
        </p:spPr>
      </p:pic>
      <p:sp>
        <p:nvSpPr>
          <p:cNvPr id="9" name="Oval 5"/>
          <p:cNvSpPr/>
          <p:nvPr/>
        </p:nvSpPr>
        <p:spPr>
          <a:xfrm>
            <a:off x="2659648" y="5085184"/>
            <a:ext cx="904240" cy="538480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703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ATLAS Phase-II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升级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  <p:pic>
        <p:nvPicPr>
          <p:cNvPr id="7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1642893"/>
            <a:ext cx="6368785" cy="4175759"/>
          </a:xfrm>
          <a:prstGeom prst="rect">
            <a:avLst/>
          </a:prstGeom>
        </p:spPr>
      </p:pic>
      <p:sp>
        <p:nvSpPr>
          <p:cNvPr id="8" name="Rounded Rectangular Callout 28"/>
          <p:cNvSpPr/>
          <p:nvPr/>
        </p:nvSpPr>
        <p:spPr>
          <a:xfrm>
            <a:off x="1403648" y="5370632"/>
            <a:ext cx="1932785" cy="576065"/>
          </a:xfrm>
          <a:prstGeom prst="wedgeRoundRectCallout">
            <a:avLst>
              <a:gd name="adj1" fmla="val 108038"/>
              <a:gd name="adj2" fmla="val -112020"/>
              <a:gd name="adj3" fmla="val 16667"/>
            </a:avLst>
          </a:prstGeom>
          <a:solidFill>
            <a:srgbClr val="FFFF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0000FF"/>
                </a:solidFill>
                <a:latin typeface="+mj-lt"/>
                <a:ea typeface="华文楷体"/>
                <a:cs typeface="华文楷体"/>
              </a:rPr>
              <a:t>前向缪子探测器（多层</a:t>
            </a:r>
            <a:r>
              <a:rPr lang="en-US" altLang="zh-CN" b="1" dirty="0" smtClean="0">
                <a:solidFill>
                  <a:srgbClr val="0000FF"/>
                </a:solidFill>
                <a:latin typeface="+mj-lt"/>
                <a:ea typeface="华文楷体"/>
                <a:cs typeface="华文楷体"/>
              </a:rPr>
              <a:t>GEM</a:t>
            </a:r>
            <a:r>
              <a:rPr lang="zh-CN" altLang="en-US" b="1" dirty="0" smtClean="0">
                <a:solidFill>
                  <a:srgbClr val="0000FF"/>
                </a:solidFill>
                <a:latin typeface="+mj-lt"/>
                <a:ea typeface="华文楷体"/>
                <a:cs typeface="华文楷体"/>
              </a:rPr>
              <a:t>）</a:t>
            </a:r>
            <a:endParaRPr lang="en-US" altLang="zh-TW" b="1" dirty="0">
              <a:solidFill>
                <a:srgbClr val="0000FF"/>
              </a:solidFill>
              <a:ea typeface="华文楷体"/>
              <a:cs typeface="华文楷体"/>
            </a:endParaRPr>
          </a:p>
        </p:txBody>
      </p:sp>
      <p:sp>
        <p:nvSpPr>
          <p:cNvPr id="9" name="Rounded Rectangular Callout 29"/>
          <p:cNvSpPr/>
          <p:nvPr/>
        </p:nvSpPr>
        <p:spPr>
          <a:xfrm>
            <a:off x="345081" y="2545109"/>
            <a:ext cx="1850654" cy="755636"/>
          </a:xfrm>
          <a:prstGeom prst="wedgeRoundRectCallout">
            <a:avLst>
              <a:gd name="adj1" fmla="val 83166"/>
              <a:gd name="adj2" fmla="val 117086"/>
              <a:gd name="adj3" fmla="val 16667"/>
            </a:avLst>
          </a:prstGeom>
          <a:solidFill>
            <a:srgbClr val="FFFF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窄气隙</a:t>
            </a:r>
            <a:r>
              <a:rPr lang="en-US" altLang="zh-CN" b="1" dirty="0" smtClean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RPC</a:t>
            </a:r>
            <a:r>
              <a:rPr lang="zh-CN" altLang="en-US" b="1" dirty="0" smtClean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缪子触发探测器</a:t>
            </a:r>
            <a:endParaRPr lang="en-US" altLang="zh-TW" b="1" dirty="0">
              <a:solidFill>
                <a:srgbClr val="0000FF"/>
              </a:solidFill>
              <a:ea typeface="华文楷体"/>
              <a:cs typeface="华文楷体"/>
            </a:endParaRPr>
          </a:p>
        </p:txBody>
      </p:sp>
      <p:sp>
        <p:nvSpPr>
          <p:cNvPr id="10" name="Rounded Rectangle 39"/>
          <p:cNvSpPr/>
          <p:nvPr/>
        </p:nvSpPr>
        <p:spPr>
          <a:xfrm>
            <a:off x="3379761" y="1386803"/>
            <a:ext cx="2192362" cy="617302"/>
          </a:xfrm>
          <a:prstGeom prst="roundRect">
            <a:avLst/>
          </a:prstGeom>
          <a:solidFill>
            <a:srgbClr val="FFFF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rgbClr val="0000FF"/>
                </a:solidFill>
                <a:latin typeface="+mj-lt"/>
                <a:ea typeface="华文楷体"/>
                <a:cs typeface="华文楷体"/>
              </a:rPr>
              <a:t>缪子探测器电子学升级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11" name="Rounded Rectangular Callout 41"/>
          <p:cNvSpPr/>
          <p:nvPr/>
        </p:nvSpPr>
        <p:spPr>
          <a:xfrm>
            <a:off x="499441" y="4345309"/>
            <a:ext cx="1593160" cy="670703"/>
          </a:xfrm>
          <a:prstGeom prst="wedgeRoundRectCallout">
            <a:avLst>
              <a:gd name="adj1" fmla="val 95737"/>
              <a:gd name="adj2" fmla="val 67403"/>
              <a:gd name="adj3" fmla="val 16667"/>
            </a:avLst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华文楷体"/>
                <a:cs typeface="华文楷体"/>
              </a:rPr>
              <a:t>硅微条径迹探测器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716016" y="5635958"/>
            <a:ext cx="4320480" cy="646331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zh-TW" altLang="en-US" b="1" dirty="0" smtClean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完成</a:t>
            </a:r>
            <a:r>
              <a:rPr lang="en-US" altLang="zh-TW" b="1" dirty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μ </a:t>
            </a:r>
            <a:r>
              <a:rPr lang="zh-TW" altLang="en-US" b="1" dirty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子</a:t>
            </a:r>
            <a:r>
              <a:rPr lang="zh-TW" altLang="en-US" b="1" dirty="0" smtClean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探测器和一级触发</a:t>
            </a:r>
            <a:r>
              <a:rPr lang="zh-TW" altLang="en-US" b="1" dirty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及相关电子学的预研究</a:t>
            </a:r>
            <a:r>
              <a:rPr lang="en-US" altLang="zh-TW" b="1" dirty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, </a:t>
            </a:r>
            <a:r>
              <a:rPr lang="zh-TW" altLang="en-US" b="1" dirty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确定方案并启动</a:t>
            </a:r>
            <a:r>
              <a:rPr lang="zh-TW" altLang="en-US" b="1" dirty="0" smtClean="0">
                <a:solidFill>
                  <a:srgbClr val="0000FF"/>
                </a:solidFill>
                <a:latin typeface="华文楷体"/>
                <a:ea typeface="华文楷体"/>
                <a:cs typeface="华文楷体"/>
              </a:rPr>
              <a:t>建造</a:t>
            </a:r>
            <a:endParaRPr lang="en-US" altLang="zh-CN" b="1" dirty="0">
              <a:solidFill>
                <a:srgbClr val="0000FF"/>
              </a:solidFill>
              <a:latin typeface="华文楷体"/>
              <a:ea typeface="华文楷体"/>
              <a:cs typeface="华文楷体"/>
            </a:endParaRPr>
          </a:p>
        </p:txBody>
      </p:sp>
    </p:spTree>
    <p:extLst>
      <p:ext uri="{BB962C8B-B14F-4D97-AF65-F5344CB8AC3E}">
        <p14:creationId xmlns:p14="http://schemas.microsoft.com/office/powerpoint/2010/main" val="117371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现有的</a:t>
            </a:r>
            <a:r>
              <a:rPr lang="en-US" altLang="zh-CN" dirty="0" smtClean="0"/>
              <a:t>ATLAS RPC muon</a:t>
            </a:r>
            <a:r>
              <a:rPr lang="zh-CN" altLang="en-US" dirty="0" smtClean="0"/>
              <a:t>系统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  <p:pic>
        <p:nvPicPr>
          <p:cNvPr id="7" name="图片 6" descr="C:\Users\sunday\Desktop\截图\trigger schematics.PN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85"/>
          <a:stretch/>
        </p:blipFill>
        <p:spPr bwMode="auto">
          <a:xfrm>
            <a:off x="1097460" y="3708845"/>
            <a:ext cx="3861861" cy="259481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5079379" y="1124467"/>
            <a:ext cx="4037684" cy="3336095"/>
            <a:chOff x="841838" y="2236710"/>
            <a:chExt cx="4443679" cy="3791682"/>
          </a:xfrm>
        </p:grpSpPr>
        <p:pic>
          <p:nvPicPr>
            <p:cNvPr id="9" name="Content Placeholder 6"/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551" t="2534" r="18593" b="2422"/>
            <a:stretch/>
          </p:blipFill>
          <p:spPr>
            <a:xfrm>
              <a:off x="841838" y="2236710"/>
              <a:ext cx="4443679" cy="3791682"/>
            </a:xfrm>
            <a:prstGeom prst="rect">
              <a:avLst/>
            </a:prstGeom>
          </p:spPr>
        </p:pic>
        <p:pic>
          <p:nvPicPr>
            <p:cNvPr id="10" name="Picture 8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42130" l="0" r="2031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9618" b="57199"/>
            <a:stretch/>
          </p:blipFill>
          <p:spPr>
            <a:xfrm>
              <a:off x="1987213" y="3316097"/>
              <a:ext cx="1341886" cy="1585058"/>
            </a:xfrm>
            <a:prstGeom prst="rect">
              <a:avLst/>
            </a:prstGeom>
          </p:spPr>
        </p:pic>
        <p:grpSp>
          <p:nvGrpSpPr>
            <p:cNvPr id="11" name="Group 25"/>
            <p:cNvGrpSpPr/>
            <p:nvPr/>
          </p:nvGrpSpPr>
          <p:grpSpPr>
            <a:xfrm>
              <a:off x="2758570" y="2407574"/>
              <a:ext cx="207568" cy="1717020"/>
              <a:chOff x="3019335" y="1595149"/>
              <a:chExt cx="276758" cy="2289360"/>
            </a:xfrm>
          </p:grpSpPr>
          <p:cxnSp>
            <p:nvCxnSpPr>
              <p:cNvPr id="12" name="Straight Connector 21"/>
              <p:cNvCxnSpPr>
                <a:cxnSpLocks noChangeAspect="1"/>
              </p:cNvCxnSpPr>
              <p:nvPr/>
            </p:nvCxnSpPr>
            <p:spPr>
              <a:xfrm>
                <a:off x="3019335" y="1595149"/>
                <a:ext cx="38436" cy="319376"/>
              </a:xfrm>
              <a:prstGeom prst="line">
                <a:avLst/>
              </a:prstGeom>
              <a:ln w="190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22"/>
              <p:cNvCxnSpPr>
                <a:cxnSpLocks noChangeAspect="1"/>
              </p:cNvCxnSpPr>
              <p:nvPr/>
            </p:nvCxnSpPr>
            <p:spPr>
              <a:xfrm>
                <a:off x="3099671" y="2265290"/>
                <a:ext cx="12754" cy="106018"/>
              </a:xfrm>
              <a:prstGeom prst="line">
                <a:avLst/>
              </a:prstGeom>
              <a:ln w="190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23"/>
              <p:cNvCxnSpPr>
                <a:cxnSpLocks noChangeAspect="1"/>
              </p:cNvCxnSpPr>
              <p:nvPr/>
            </p:nvCxnSpPr>
            <p:spPr>
              <a:xfrm>
                <a:off x="3204808" y="3125998"/>
                <a:ext cx="91285" cy="758511"/>
              </a:xfrm>
              <a:prstGeom prst="line">
                <a:avLst/>
              </a:prstGeom>
              <a:ln w="190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Content Placeholder 7"/>
          <p:cNvSpPr txBox="1">
            <a:spLocks/>
          </p:cNvSpPr>
          <p:nvPr/>
        </p:nvSpPr>
        <p:spPr>
          <a:xfrm>
            <a:off x="277362" y="1466568"/>
            <a:ext cx="4681959" cy="20305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zh-CN" altLang="en-US" sz="1800" b="1" dirty="0" smtClean="0"/>
              <a:t>共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6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层</a:t>
            </a:r>
            <a:r>
              <a:rPr lang="zh-CN" altLang="en-US" sz="1800" b="1" dirty="0" smtClean="0"/>
              <a:t>独立的</a:t>
            </a:r>
            <a:r>
              <a:rPr lang="en-US" altLang="zh-CN" sz="1800" b="1" dirty="0" smtClean="0"/>
              <a:t>RPC</a:t>
            </a:r>
            <a:r>
              <a:rPr lang="zh-CN" altLang="en-US" sz="1800" b="1" dirty="0" smtClean="0"/>
              <a:t>，每层</a:t>
            </a:r>
            <a:r>
              <a:rPr lang="en-US" altLang="zh-CN" sz="1800" b="1" dirty="0" smtClean="0"/>
              <a:t>RPC</a:t>
            </a:r>
            <a:r>
              <a:rPr lang="zh-CN" altLang="en-US" sz="1800" b="1" dirty="0" smtClean="0"/>
              <a:t>在</a:t>
            </a:r>
            <a:r>
              <a:rPr lang="en-US" altLang="zh-CN" sz="1800" b="1" dirty="0" smtClean="0"/>
              <a:t>η</a:t>
            </a:r>
            <a:r>
              <a:rPr lang="zh-CN" altLang="en-US" sz="1800" b="1" dirty="0" smtClean="0"/>
              <a:t>和</a:t>
            </a:r>
            <a:r>
              <a:rPr lang="en-US" altLang="zh-CN" sz="1800" b="1" dirty="0" smtClean="0"/>
              <a:t>φ</a:t>
            </a:r>
            <a:r>
              <a:rPr lang="zh-CN" altLang="en-US" sz="1800" b="1" dirty="0" smtClean="0"/>
              <a:t>两维方向上测量缪子的位置</a:t>
            </a:r>
            <a:endParaRPr lang="en-US" sz="1800" b="1" dirty="0" smtClean="0"/>
          </a:p>
          <a:p>
            <a:r>
              <a:rPr lang="en-US" sz="1800" b="1" dirty="0" smtClean="0"/>
              <a:t>OUTER LAYER</a:t>
            </a:r>
            <a:r>
              <a:rPr lang="zh-CN" altLang="en-US" sz="1800" b="1" dirty="0" smtClean="0"/>
              <a:t>主要用于</a:t>
            </a:r>
            <a:r>
              <a:rPr lang="en-US" sz="1800" b="1" dirty="0" smtClean="0"/>
              <a:t>High </a:t>
            </a:r>
            <a:r>
              <a:rPr lang="en-US" sz="1800" b="1" dirty="0" err="1" smtClean="0"/>
              <a:t>p</a:t>
            </a:r>
            <a:r>
              <a:rPr lang="en-US" sz="1800" b="1" baseline="-25000" dirty="0" err="1" smtClean="0"/>
              <a:t>T</a:t>
            </a:r>
            <a:r>
              <a:rPr lang="zh-CN" altLang="en-US" sz="1800" b="1" dirty="0" smtClean="0"/>
              <a:t>触发</a:t>
            </a:r>
            <a:endParaRPr lang="en-US" sz="1800" b="1" dirty="0"/>
          </a:p>
          <a:p>
            <a:r>
              <a:rPr lang="en-US" sz="1800" b="1" dirty="0"/>
              <a:t>MIDDLE </a:t>
            </a:r>
            <a:r>
              <a:rPr lang="en-US" sz="1800" b="1" dirty="0" smtClean="0"/>
              <a:t>LAYER</a:t>
            </a:r>
            <a:r>
              <a:rPr lang="zh-CN" altLang="en-US" sz="1800" b="1" dirty="0" smtClean="0"/>
              <a:t>主要用于</a:t>
            </a:r>
            <a:r>
              <a:rPr lang="en-US" sz="1800" b="1" dirty="0" smtClean="0"/>
              <a:t>Low </a:t>
            </a:r>
            <a:r>
              <a:rPr lang="en-US" sz="1800" b="1" dirty="0" err="1" smtClean="0"/>
              <a:t>p</a:t>
            </a:r>
            <a:r>
              <a:rPr lang="en-US" sz="1800" b="1" baseline="-25000" dirty="0" err="1" smtClean="0"/>
              <a:t>T</a:t>
            </a:r>
            <a:r>
              <a:rPr lang="zh-CN" altLang="en-US" sz="1800" b="1" dirty="0" smtClean="0"/>
              <a:t>触发</a:t>
            </a:r>
            <a:endParaRPr lang="en-US" altLang="zh-CN" sz="1800" b="1" dirty="0" smtClean="0"/>
          </a:p>
          <a:p>
            <a:r>
              <a:rPr lang="zh-CN" altLang="en-US" sz="1800" b="1" dirty="0" smtClean="0">
                <a:solidFill>
                  <a:srgbClr val="FF0000"/>
                </a:solidFill>
              </a:rPr>
              <a:t>在最内层（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INNER LAYER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）没有</a:t>
            </a:r>
            <a:r>
              <a:rPr lang="en-US" altLang="zh-CN" sz="1800" b="1" dirty="0" smtClean="0">
                <a:solidFill>
                  <a:srgbClr val="FF0000"/>
                </a:solidFill>
              </a:rPr>
              <a:t>RPC</a:t>
            </a:r>
            <a:r>
              <a:rPr lang="zh-CN" altLang="en-US" sz="1800" b="1" dirty="0" smtClean="0">
                <a:solidFill>
                  <a:srgbClr val="FF0000"/>
                </a:solidFill>
              </a:rPr>
              <a:t>探测器</a:t>
            </a:r>
            <a:endParaRPr lang="en-US" sz="1800" b="1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31"/>
          <p:cNvCxnSpPr/>
          <p:nvPr/>
        </p:nvCxnSpPr>
        <p:spPr>
          <a:xfrm flipH="1" flipV="1">
            <a:off x="4133710" y="4130065"/>
            <a:ext cx="2570397" cy="1165684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 descr="C:\Users\sunday\Desktop\截图\RPC chamber cross section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8647" y="4522046"/>
            <a:ext cx="2466134" cy="168501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" name="Straight Arrow Connector 37"/>
          <p:cNvCxnSpPr/>
          <p:nvPr/>
        </p:nvCxnSpPr>
        <p:spPr>
          <a:xfrm>
            <a:off x="4788024" y="3068960"/>
            <a:ext cx="1537923" cy="25431"/>
          </a:xfrm>
          <a:prstGeom prst="straightConnector1">
            <a:avLst/>
          </a:prstGeom>
          <a:ln w="28575">
            <a:solidFill>
              <a:srgbClr val="FFFF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195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RPC</a:t>
            </a:r>
            <a:r>
              <a:rPr lang="zh-CN" altLang="en-US" dirty="0" smtClean="0"/>
              <a:t>系统面临的主要问题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4008" y="3958563"/>
            <a:ext cx="2516025" cy="231940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1044" y="4221088"/>
            <a:ext cx="2152628" cy="207246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869" y="1849361"/>
            <a:ext cx="3183130" cy="1686010"/>
          </a:xfrm>
          <a:prstGeom prst="rect">
            <a:avLst/>
          </a:prstGeom>
        </p:spPr>
      </p:pic>
      <p:sp>
        <p:nvSpPr>
          <p:cNvPr id="12" name="内容占位符 2"/>
          <p:cNvSpPr>
            <a:spLocks noGrp="1"/>
          </p:cNvSpPr>
          <p:nvPr>
            <p:ph idx="1"/>
          </p:nvPr>
        </p:nvSpPr>
        <p:spPr>
          <a:xfrm>
            <a:off x="418833" y="1340768"/>
            <a:ext cx="5449311" cy="501558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rgbClr val="0000FF"/>
                </a:solidFill>
              </a:rPr>
              <a:t>寿命问题：</a:t>
            </a:r>
            <a:endParaRPr lang="en-US" altLang="zh-CN" sz="2000" dirty="0" smtClean="0">
              <a:solidFill>
                <a:srgbClr val="0000FF"/>
              </a:solidFill>
            </a:endParaRPr>
          </a:p>
          <a:p>
            <a:pPr marL="357188" lvl="1" indent="-174625">
              <a:lnSpc>
                <a:spcPct val="120000"/>
              </a:lnSpc>
            </a:pPr>
            <a:r>
              <a:rPr lang="zh-CN" altLang="en-US" sz="1600" dirty="0" smtClean="0"/>
              <a:t>设计指标：积分电荷</a:t>
            </a:r>
            <a:r>
              <a:rPr lang="en-US" altLang="zh-CN" sz="1600" dirty="0" smtClean="0">
                <a:solidFill>
                  <a:srgbClr val="FF0000"/>
                </a:solidFill>
              </a:rPr>
              <a:t>0.3C/cm</a:t>
            </a:r>
            <a:r>
              <a:rPr lang="en-US" altLang="zh-CN" sz="1600" baseline="30000" dirty="0" smtClean="0">
                <a:solidFill>
                  <a:srgbClr val="FF0000"/>
                </a:solidFill>
              </a:rPr>
              <a:t>2</a:t>
            </a:r>
            <a:r>
              <a:rPr lang="zh-CN" altLang="en-US" sz="1600" dirty="0" smtClean="0"/>
              <a:t>，相当于在</a:t>
            </a:r>
            <a:r>
              <a:rPr lang="en-US" altLang="zh-CN" sz="1600" dirty="0" smtClean="0"/>
              <a:t>100Hz/cm</a:t>
            </a:r>
            <a:r>
              <a:rPr lang="en-US" altLang="zh-CN" sz="1600" baseline="30000" dirty="0" smtClean="0"/>
              <a:t>2</a:t>
            </a:r>
            <a:r>
              <a:rPr lang="zh-CN" altLang="en-US" sz="1600" dirty="0" smtClean="0"/>
              <a:t>计数率下工作</a:t>
            </a:r>
            <a:r>
              <a:rPr lang="en-US" altLang="zh-CN" sz="1600" dirty="0" smtClean="0">
                <a:solidFill>
                  <a:srgbClr val="FF0000"/>
                </a:solidFill>
              </a:rPr>
              <a:t>10</a:t>
            </a:r>
            <a:r>
              <a:rPr lang="zh-CN" altLang="en-US" sz="1600" dirty="0" smtClean="0">
                <a:solidFill>
                  <a:srgbClr val="FF0000"/>
                </a:solidFill>
              </a:rPr>
              <a:t>年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pPr marL="357188" lvl="1" indent="-174625">
              <a:lnSpc>
                <a:spcPct val="120000"/>
              </a:lnSpc>
            </a:pPr>
            <a:r>
              <a:rPr lang="zh-CN" altLang="en-US" sz="1600" dirty="0" smtClean="0">
                <a:solidFill>
                  <a:prstClr val="black"/>
                </a:solidFill>
              </a:rPr>
              <a:t>到</a:t>
            </a:r>
            <a:r>
              <a:rPr lang="en-US" altLang="zh-CN" sz="1600" dirty="0" smtClean="0">
                <a:solidFill>
                  <a:prstClr val="black"/>
                </a:solidFill>
              </a:rPr>
              <a:t>HL-LHC</a:t>
            </a:r>
            <a:r>
              <a:rPr lang="zh-CN" altLang="en-US" sz="1600" dirty="0" smtClean="0">
                <a:solidFill>
                  <a:prstClr val="black"/>
                </a:solidFill>
              </a:rPr>
              <a:t>阶段，</a:t>
            </a:r>
            <a:r>
              <a:rPr lang="en-US" altLang="zh-CN" sz="1600" dirty="0" smtClean="0">
                <a:solidFill>
                  <a:prstClr val="black"/>
                </a:solidFill>
              </a:rPr>
              <a:t>RPC</a:t>
            </a:r>
            <a:r>
              <a:rPr lang="zh-CN" altLang="en-US" sz="1600" dirty="0" smtClean="0">
                <a:solidFill>
                  <a:prstClr val="black"/>
                </a:solidFill>
              </a:rPr>
              <a:t>已经达到工作寿命。</a:t>
            </a:r>
            <a:endParaRPr lang="en-US" altLang="zh-CN" sz="1600" dirty="0" smtClean="0">
              <a:solidFill>
                <a:prstClr val="black"/>
              </a:solidFill>
            </a:endParaRPr>
          </a:p>
          <a:p>
            <a:pPr marL="357188" lvl="1" indent="-174625">
              <a:lnSpc>
                <a:spcPct val="120000"/>
              </a:lnSpc>
            </a:pPr>
            <a:r>
              <a:rPr lang="zh-CN" altLang="en-US" sz="1600" dirty="0" smtClean="0">
                <a:solidFill>
                  <a:prstClr val="black"/>
                </a:solidFill>
              </a:rPr>
              <a:t>只能运行在低工作电压下，</a:t>
            </a:r>
            <a:r>
              <a:rPr lang="zh-CN" altLang="en-US" sz="1600" dirty="0" smtClean="0">
                <a:solidFill>
                  <a:srgbClr val="FF0000"/>
                </a:solidFill>
              </a:rPr>
              <a:t>探测</a:t>
            </a:r>
            <a:r>
              <a:rPr lang="zh-CN" altLang="en-US" sz="1600" dirty="0">
                <a:solidFill>
                  <a:srgbClr val="FF0000"/>
                </a:solidFill>
              </a:rPr>
              <a:t>效率</a:t>
            </a:r>
            <a:r>
              <a:rPr lang="en-US" altLang="zh-CN" sz="1600" dirty="0">
                <a:solidFill>
                  <a:srgbClr val="FF0000"/>
                </a:solidFill>
                <a:sym typeface="Wingdings" panose="05000000000000000000" pitchFamily="2" charset="2"/>
              </a:rPr>
              <a:t>45%</a:t>
            </a:r>
            <a:r>
              <a:rPr lang="zh-CN" altLang="en-US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。</a:t>
            </a:r>
            <a:endParaRPr lang="en-US" altLang="zh-CN" sz="1600" dirty="0" smtClean="0">
              <a:sym typeface="Wingdings" panose="05000000000000000000" pitchFamily="2" charset="2"/>
            </a:endParaRP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rgbClr val="0000FF"/>
                </a:solidFill>
              </a:rPr>
              <a:t>计数率限制</a:t>
            </a:r>
            <a:endParaRPr lang="en-US" altLang="zh-CN" sz="2000" dirty="0" smtClean="0">
              <a:solidFill>
                <a:srgbClr val="0000FF"/>
              </a:solidFill>
            </a:endParaRPr>
          </a:p>
          <a:p>
            <a:pPr marL="357188" lvl="1" indent="-174625">
              <a:lnSpc>
                <a:spcPct val="120000"/>
              </a:lnSpc>
            </a:pPr>
            <a:r>
              <a:rPr lang="zh-CN" altLang="en-US" sz="1600" dirty="0" smtClean="0">
                <a:solidFill>
                  <a:prstClr val="black"/>
                </a:solidFill>
              </a:rPr>
              <a:t>在</a:t>
            </a:r>
            <a:r>
              <a:rPr lang="en-US" altLang="zh-CN" sz="1600" dirty="0" smtClean="0">
                <a:solidFill>
                  <a:prstClr val="black"/>
                </a:solidFill>
              </a:rPr>
              <a:t>HL-LHC</a:t>
            </a:r>
            <a:r>
              <a:rPr lang="zh-CN" altLang="en-US" sz="1600" dirty="0" smtClean="0">
                <a:solidFill>
                  <a:prstClr val="black"/>
                </a:solidFill>
              </a:rPr>
              <a:t>亮度下，</a:t>
            </a:r>
            <a:r>
              <a:rPr lang="en-US" altLang="zh-CN" sz="1600" dirty="0" smtClean="0">
                <a:solidFill>
                  <a:prstClr val="black"/>
                </a:solidFill>
              </a:rPr>
              <a:t>RPC</a:t>
            </a:r>
            <a:r>
              <a:rPr lang="zh-CN" altLang="en-US" sz="1600" dirty="0" smtClean="0">
                <a:solidFill>
                  <a:prstClr val="black"/>
                </a:solidFill>
              </a:rPr>
              <a:t>计数率将提高约</a:t>
            </a:r>
            <a:r>
              <a:rPr lang="zh-CN" altLang="en-US" sz="1600" dirty="0" smtClean="0">
                <a:solidFill>
                  <a:srgbClr val="FF0000"/>
                </a:solidFill>
              </a:rPr>
              <a:t>一个量级</a:t>
            </a:r>
            <a:r>
              <a:rPr lang="zh-CN" altLang="en-US" sz="1600" dirty="0" smtClean="0">
                <a:solidFill>
                  <a:prstClr val="black"/>
                </a:solidFill>
              </a:rPr>
              <a:t>，达到</a:t>
            </a:r>
            <a:r>
              <a:rPr lang="en-US" altLang="zh-CN" sz="1600" dirty="0" smtClean="0">
                <a:solidFill>
                  <a:srgbClr val="FF0000"/>
                </a:solidFill>
              </a:rPr>
              <a:t>~300Hz/cm</a:t>
            </a:r>
            <a:r>
              <a:rPr lang="en-US" altLang="zh-CN" sz="1600" baseline="30000" dirty="0" smtClean="0">
                <a:solidFill>
                  <a:srgbClr val="FF0000"/>
                </a:solidFill>
              </a:rPr>
              <a:t>2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 smtClean="0">
                <a:solidFill>
                  <a:srgbClr val="0000FF"/>
                </a:solidFill>
                <a:sym typeface="Wingdings" panose="05000000000000000000" pitchFamily="2" charset="2"/>
              </a:rPr>
              <a:t>解决方法：</a:t>
            </a:r>
            <a:endParaRPr lang="en-US" altLang="zh-CN" sz="2000" dirty="0" smtClean="0">
              <a:solidFill>
                <a:srgbClr val="0000FF"/>
              </a:solidFill>
              <a:sym typeface="Wingdings" panose="05000000000000000000" pitchFamily="2" charset="2"/>
            </a:endParaRPr>
          </a:p>
          <a:p>
            <a:pPr marL="357188" lvl="1" indent="-174625">
              <a:lnSpc>
                <a:spcPct val="120000"/>
              </a:lnSpc>
            </a:pPr>
            <a:r>
              <a:rPr lang="zh-CN" altLang="en-US" sz="1600" dirty="0" smtClean="0">
                <a:solidFill>
                  <a:prstClr val="black"/>
                </a:solidFill>
              </a:rPr>
              <a:t>在桶部最内层</a:t>
            </a:r>
            <a:r>
              <a:rPr lang="zh-CN" altLang="en-US" sz="1600" dirty="0" smtClean="0">
                <a:solidFill>
                  <a:srgbClr val="FF0000"/>
                </a:solidFill>
              </a:rPr>
              <a:t>增加三层</a:t>
            </a:r>
            <a:r>
              <a:rPr lang="en-US" altLang="zh-CN" sz="1600" dirty="0" smtClean="0">
                <a:solidFill>
                  <a:srgbClr val="FF0000"/>
                </a:solidFill>
              </a:rPr>
              <a:t>RPC</a:t>
            </a:r>
          </a:p>
          <a:p>
            <a:pPr marL="357188" lvl="1" indent="-174625">
              <a:lnSpc>
                <a:spcPct val="120000"/>
              </a:lnSpc>
            </a:pPr>
            <a:r>
              <a:rPr lang="zh-CN" altLang="en-US" sz="1600" dirty="0" smtClean="0">
                <a:solidFill>
                  <a:prstClr val="black"/>
                </a:solidFill>
              </a:rPr>
              <a:t>计数率：</a:t>
            </a:r>
            <a:r>
              <a:rPr lang="en-US" altLang="zh-CN" sz="1600" dirty="0" smtClean="0">
                <a:solidFill>
                  <a:srgbClr val="FF0000"/>
                </a:solidFill>
              </a:rPr>
              <a:t>&gt;300Hz/cm</a:t>
            </a:r>
            <a:r>
              <a:rPr lang="en-US" altLang="zh-CN" sz="1600" baseline="30000" dirty="0" smtClean="0">
                <a:solidFill>
                  <a:srgbClr val="FF0000"/>
                </a:solidFill>
              </a:rPr>
              <a:t>2</a:t>
            </a:r>
          </a:p>
          <a:p>
            <a:pPr marL="357188" lvl="1" indent="-174625">
              <a:lnSpc>
                <a:spcPct val="120000"/>
              </a:lnSpc>
            </a:pPr>
            <a:r>
              <a:rPr lang="zh-CN" altLang="en-US" sz="1600" dirty="0" smtClean="0">
                <a:solidFill>
                  <a:srgbClr val="FF0000"/>
                </a:solidFill>
              </a:rPr>
              <a:t>提高位置分辨</a:t>
            </a:r>
            <a:r>
              <a:rPr lang="zh-CN" altLang="en-US" sz="1600" dirty="0" smtClean="0">
                <a:solidFill>
                  <a:prstClr val="black"/>
                </a:solidFill>
              </a:rPr>
              <a:t>：实现</a:t>
            </a:r>
            <a:r>
              <a:rPr lang="en-US" altLang="zh-CN" sz="1600" dirty="0" smtClean="0">
                <a:solidFill>
                  <a:prstClr val="black"/>
                </a:solidFill>
              </a:rPr>
              <a:t>muon tracking</a:t>
            </a:r>
          </a:p>
          <a:p>
            <a:pPr marL="357188" lvl="1" indent="-174625">
              <a:lnSpc>
                <a:spcPct val="120000"/>
              </a:lnSpc>
            </a:pPr>
            <a:r>
              <a:rPr lang="zh-CN" altLang="en-US" sz="1600" dirty="0" smtClean="0">
                <a:solidFill>
                  <a:srgbClr val="FF0000"/>
                </a:solidFill>
              </a:rPr>
              <a:t>提高时间分辨</a:t>
            </a:r>
            <a:r>
              <a:rPr lang="zh-CN" altLang="en-US" sz="1600" dirty="0" smtClean="0">
                <a:solidFill>
                  <a:prstClr val="black"/>
                </a:solidFill>
              </a:rPr>
              <a:t>：</a:t>
            </a:r>
            <a:r>
              <a:rPr lang="en-US" altLang="zh-CN" sz="1600" dirty="0" smtClean="0">
                <a:solidFill>
                  <a:prstClr val="black"/>
                </a:solidFill>
              </a:rPr>
              <a:t>bunch crossing</a:t>
            </a:r>
            <a:r>
              <a:rPr lang="zh-CN" altLang="en-US" sz="1600" dirty="0" smtClean="0">
                <a:solidFill>
                  <a:prstClr val="black"/>
                </a:solidFill>
              </a:rPr>
              <a:t>识别</a:t>
            </a:r>
          </a:p>
          <a:p>
            <a:pPr marL="357188" lvl="1" indent="-174625">
              <a:lnSpc>
                <a:spcPct val="120000"/>
              </a:lnSpc>
            </a:pPr>
            <a:r>
              <a:rPr lang="zh-CN" altLang="en-US" sz="1600" dirty="0" smtClean="0">
                <a:solidFill>
                  <a:srgbClr val="FF0000"/>
                </a:solidFill>
              </a:rPr>
              <a:t>触发逻辑</a:t>
            </a:r>
            <a:r>
              <a:rPr lang="en-US" altLang="zh-CN" sz="1600" dirty="0" smtClean="0">
                <a:solidFill>
                  <a:srgbClr val="FF0000"/>
                </a:solidFill>
              </a:rPr>
              <a:t>/</a:t>
            </a:r>
            <a:r>
              <a:rPr lang="zh-CN" altLang="en-US" sz="1600" dirty="0" smtClean="0">
                <a:solidFill>
                  <a:srgbClr val="FF0000"/>
                </a:solidFill>
              </a:rPr>
              <a:t>电子学升级</a:t>
            </a:r>
            <a:r>
              <a:rPr lang="zh-CN" altLang="en-US" sz="1600" dirty="0" smtClean="0">
                <a:solidFill>
                  <a:prstClr val="black"/>
                </a:solidFill>
              </a:rPr>
              <a:t>：</a:t>
            </a:r>
            <a:r>
              <a:rPr lang="en-US" altLang="zh-CN" sz="1600" dirty="0" smtClean="0">
                <a:solidFill>
                  <a:prstClr val="black"/>
                </a:solidFill>
              </a:rPr>
              <a:t>LVL1</a:t>
            </a:r>
            <a:r>
              <a:rPr lang="en-US" altLang="zh-CN" sz="1600" dirty="0" smtClean="0">
                <a:solidFill>
                  <a:prstClr val="black"/>
                </a:solidFill>
                <a:sym typeface="Wingdings" panose="05000000000000000000" pitchFamily="2" charset="2"/>
              </a:rPr>
              <a:t></a:t>
            </a:r>
            <a:r>
              <a:rPr lang="en-US" altLang="zh-CN" sz="1600" dirty="0" smtClean="0">
                <a:solidFill>
                  <a:prstClr val="black"/>
                </a:solidFill>
              </a:rPr>
              <a:t>LVL0</a:t>
            </a:r>
          </a:p>
          <a:p>
            <a:endParaRPr lang="zh-CN" altLang="en-US" sz="1600" dirty="0"/>
          </a:p>
        </p:txBody>
      </p:sp>
      <p:sp>
        <p:nvSpPr>
          <p:cNvPr id="13" name="文本框 12"/>
          <p:cNvSpPr txBox="1"/>
          <p:nvPr/>
        </p:nvSpPr>
        <p:spPr>
          <a:xfrm>
            <a:off x="5990334" y="1401646"/>
            <a:ext cx="3124199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</a:rPr>
              <a:t>L=7×10</a:t>
            </a:r>
            <a:r>
              <a:rPr lang="en-US" altLang="zh-CN" baseline="30000" dirty="0" smtClean="0">
                <a:solidFill>
                  <a:srgbClr val="FF0000"/>
                </a:solidFill>
              </a:rPr>
              <a:t>34</a:t>
            </a:r>
            <a:r>
              <a:rPr lang="en-US" altLang="zh-CN" dirty="0" smtClean="0">
                <a:solidFill>
                  <a:srgbClr val="FF0000"/>
                </a:solidFill>
              </a:rPr>
              <a:t>cm</a:t>
            </a:r>
            <a:r>
              <a:rPr lang="en-US" altLang="zh-CN" baseline="30000" dirty="0" smtClean="0">
                <a:solidFill>
                  <a:srgbClr val="FF0000"/>
                </a:solidFill>
              </a:rPr>
              <a:t>-2</a:t>
            </a:r>
            <a:r>
              <a:rPr lang="en-US" altLang="zh-CN" dirty="0" smtClean="0">
                <a:solidFill>
                  <a:srgbClr val="FF0000"/>
                </a:solidFill>
              </a:rPr>
              <a:t>s</a:t>
            </a:r>
            <a:r>
              <a:rPr lang="en-US" altLang="zh-CN" baseline="30000" dirty="0" smtClean="0">
                <a:solidFill>
                  <a:srgbClr val="FF0000"/>
                </a:solidFill>
              </a:rPr>
              <a:t>-1</a:t>
            </a:r>
            <a:r>
              <a:rPr lang="en-US" altLang="zh-CN" dirty="0" smtClean="0">
                <a:solidFill>
                  <a:srgbClr val="FF0000"/>
                </a:solidFill>
              </a:rPr>
              <a:t>@14TeV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34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RPC</a:t>
            </a:r>
            <a:r>
              <a:rPr lang="zh-CN" altLang="en-US" dirty="0" smtClean="0"/>
              <a:t>探测器研究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  <p:sp>
        <p:nvSpPr>
          <p:cNvPr id="7" name="内容占位符 2"/>
          <p:cNvSpPr>
            <a:spLocks noGrp="1"/>
          </p:cNvSpPr>
          <p:nvPr>
            <p:ph idx="1"/>
          </p:nvPr>
        </p:nvSpPr>
        <p:spPr>
          <a:xfrm>
            <a:off x="616893" y="3732792"/>
            <a:ext cx="7886700" cy="262355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zh-CN" altLang="en-US" sz="1800" dirty="0" smtClean="0"/>
              <a:t>通过</a:t>
            </a:r>
            <a:r>
              <a:rPr lang="zh-CN" altLang="en-US" sz="1800" dirty="0"/>
              <a:t>对电极</a:t>
            </a:r>
            <a:r>
              <a:rPr lang="zh-CN" altLang="en-US" sz="1800" dirty="0" smtClean="0"/>
              <a:t>材料的</a:t>
            </a:r>
            <a:r>
              <a:rPr lang="zh-CN" altLang="en-US" sz="1800" dirty="0"/>
              <a:t>改进、室体结构的优化、读出方法的设计、以及工作条件的研究，结合新型的前端</a:t>
            </a:r>
            <a:r>
              <a:rPr lang="zh-CN" altLang="en-US" sz="1800" dirty="0" smtClean="0"/>
              <a:t>电子学</a:t>
            </a:r>
            <a:r>
              <a:rPr lang="zh-CN" altLang="en-US" sz="1800" dirty="0"/>
              <a:t>和读出电子学，系统提高</a:t>
            </a:r>
            <a:r>
              <a:rPr lang="en-US" altLang="zh-CN" sz="1800" dirty="0"/>
              <a:t>RPC </a:t>
            </a:r>
            <a:r>
              <a:rPr lang="zh-CN" altLang="en-US" sz="1800" dirty="0"/>
              <a:t>的各项关键性能，达到</a:t>
            </a:r>
            <a:r>
              <a:rPr lang="en-US" altLang="zh-CN" sz="1800" dirty="0"/>
              <a:t>ATLAS Phase II </a:t>
            </a:r>
            <a:r>
              <a:rPr lang="zh-CN" altLang="en-US" sz="1800" dirty="0"/>
              <a:t>升级的</a:t>
            </a:r>
            <a:r>
              <a:rPr lang="zh-CN" altLang="en-US" sz="1800" dirty="0" smtClean="0"/>
              <a:t>指标要求；</a:t>
            </a:r>
            <a:endParaRPr lang="en-US" altLang="zh-CN" sz="1800" dirty="0" smtClean="0"/>
          </a:p>
          <a:p>
            <a:pPr>
              <a:lnSpc>
                <a:spcPct val="120000"/>
              </a:lnSpc>
            </a:pPr>
            <a:r>
              <a:rPr lang="zh-CN" altLang="en-US" sz="1800" dirty="0" smtClean="0"/>
              <a:t>建立</a:t>
            </a:r>
            <a:r>
              <a:rPr lang="zh-CN" altLang="en-US" sz="1800" dirty="0"/>
              <a:t>专用的探测器性能测试系统</a:t>
            </a:r>
            <a:r>
              <a:rPr lang="zh-CN" altLang="en-US" sz="1800" dirty="0" smtClean="0"/>
              <a:t>；</a:t>
            </a:r>
            <a:endParaRPr lang="en-US" altLang="zh-CN" sz="1800" dirty="0" smtClean="0"/>
          </a:p>
          <a:p>
            <a:pPr>
              <a:lnSpc>
                <a:spcPct val="120000"/>
              </a:lnSpc>
            </a:pPr>
            <a:r>
              <a:rPr lang="zh-CN" altLang="en-US" sz="1800" dirty="0" smtClean="0">
                <a:solidFill>
                  <a:srgbClr val="0000FF"/>
                </a:solidFill>
              </a:rPr>
              <a:t>完成</a:t>
            </a:r>
            <a:r>
              <a:rPr lang="zh-CN" altLang="en-US" sz="1800" dirty="0">
                <a:solidFill>
                  <a:srgbClr val="0000FF"/>
                </a:solidFill>
              </a:rPr>
              <a:t>探测器设计并实现小批量工程样机</a:t>
            </a:r>
            <a:r>
              <a:rPr lang="zh-CN" altLang="en-US" sz="1800" dirty="0" smtClean="0">
                <a:solidFill>
                  <a:srgbClr val="0000FF"/>
                </a:solidFill>
              </a:rPr>
              <a:t>试制；</a:t>
            </a:r>
            <a:endParaRPr lang="zh-CN" altLang="en-US" sz="18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1800" dirty="0">
                <a:solidFill>
                  <a:srgbClr val="0000FF"/>
                </a:solidFill>
              </a:rPr>
              <a:t>建立并完善批量建造的工艺流程、质量控制、性能检测体系，为</a:t>
            </a:r>
            <a:r>
              <a:rPr lang="en-US" altLang="zh-CN" sz="1800" dirty="0" smtClean="0">
                <a:solidFill>
                  <a:srgbClr val="0000FF"/>
                </a:solidFill>
              </a:rPr>
              <a:t>Phase-II </a:t>
            </a:r>
            <a:r>
              <a:rPr lang="zh-CN" altLang="en-US" sz="1800" dirty="0">
                <a:solidFill>
                  <a:srgbClr val="0000FF"/>
                </a:solidFill>
              </a:rPr>
              <a:t>升级工程</a:t>
            </a:r>
            <a:r>
              <a:rPr lang="zh-CN" altLang="en-US" sz="1800" dirty="0" smtClean="0">
                <a:solidFill>
                  <a:srgbClr val="0000FF"/>
                </a:solidFill>
              </a:rPr>
              <a:t>建造</a:t>
            </a:r>
            <a:r>
              <a:rPr lang="zh-CN" altLang="en-US" sz="1800" dirty="0">
                <a:solidFill>
                  <a:srgbClr val="0000FF"/>
                </a:solidFill>
              </a:rPr>
              <a:t>奠定</a:t>
            </a:r>
            <a:r>
              <a:rPr lang="zh-CN" altLang="en-US" sz="1800" dirty="0" smtClean="0">
                <a:solidFill>
                  <a:srgbClr val="0000FF"/>
                </a:solidFill>
              </a:rPr>
              <a:t>基础。</a:t>
            </a:r>
            <a:endParaRPr lang="zh-CN" altLang="en-US" sz="1800" dirty="0">
              <a:solidFill>
                <a:srgbClr val="0000FF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83568" y="1515882"/>
            <a:ext cx="7753350" cy="1200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zh-CN" altLang="en-US" sz="2400" dirty="0"/>
              <a:t>针对</a:t>
            </a:r>
            <a:r>
              <a:rPr lang="en-US" altLang="zh-CN" sz="2400" dirty="0"/>
              <a:t>ATLAS </a:t>
            </a:r>
            <a:r>
              <a:rPr lang="en-US" altLang="zh-CN" sz="2400" dirty="0" smtClean="0"/>
              <a:t>Phase-II</a:t>
            </a:r>
            <a:r>
              <a:rPr lang="zh-CN" altLang="en-US" sz="2400" dirty="0" smtClean="0"/>
              <a:t>阶段升级</a:t>
            </a:r>
            <a:r>
              <a:rPr lang="zh-CN" altLang="en-US" sz="2400" dirty="0"/>
              <a:t>的对</a:t>
            </a:r>
            <a:r>
              <a:rPr lang="en-US" altLang="zh-CN" sz="2400" dirty="0"/>
              <a:t>RPC</a:t>
            </a:r>
            <a:r>
              <a:rPr lang="zh-CN" altLang="en-US" sz="2400" dirty="0"/>
              <a:t>缪子触发探测器更高的</a:t>
            </a:r>
            <a:r>
              <a:rPr lang="zh-CN" altLang="en-US" sz="2400" dirty="0">
                <a:solidFill>
                  <a:srgbClr val="FF0000"/>
                </a:solidFill>
              </a:rPr>
              <a:t>计数率能力、时间分辨、位置分辨及抗老化性能</a:t>
            </a:r>
            <a:r>
              <a:rPr lang="zh-CN" altLang="en-US" sz="2400" dirty="0"/>
              <a:t>的需求，开展</a:t>
            </a:r>
            <a:r>
              <a:rPr lang="en-US" altLang="zh-CN" sz="2400" dirty="0"/>
              <a:t>RPC </a:t>
            </a:r>
            <a:r>
              <a:rPr lang="zh-CN" altLang="en-US" sz="2400" dirty="0"/>
              <a:t>探测器性能</a:t>
            </a:r>
            <a:r>
              <a:rPr lang="zh-CN" altLang="en-US" sz="2400" dirty="0" smtClean="0"/>
              <a:t>研究。</a:t>
            </a:r>
            <a:endParaRPr lang="en-US" altLang="zh-CN" sz="2400" dirty="0"/>
          </a:p>
        </p:txBody>
      </p:sp>
      <p:sp>
        <p:nvSpPr>
          <p:cNvPr id="9" name="矩形 8"/>
          <p:cNvSpPr/>
          <p:nvPr/>
        </p:nvSpPr>
        <p:spPr>
          <a:xfrm>
            <a:off x="755576" y="2762641"/>
            <a:ext cx="76813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zh-CN" altLang="zh-CN" dirty="0"/>
              <a:t>探测效率：</a:t>
            </a:r>
            <a:r>
              <a:rPr lang="en-US" altLang="zh-CN" dirty="0"/>
              <a:t>&gt;95</a:t>
            </a:r>
            <a:r>
              <a:rPr lang="en-US" altLang="zh-CN" dirty="0" smtClean="0"/>
              <a:t>%             </a:t>
            </a:r>
            <a:r>
              <a:rPr lang="zh-CN" altLang="zh-CN" dirty="0" smtClean="0"/>
              <a:t>计数率</a:t>
            </a:r>
            <a:r>
              <a:rPr lang="zh-CN" altLang="zh-CN" dirty="0"/>
              <a:t>：</a:t>
            </a:r>
            <a:r>
              <a:rPr lang="en-US" altLang="zh-CN" dirty="0"/>
              <a:t>&gt;1kHz/cm</a:t>
            </a:r>
            <a:r>
              <a:rPr lang="en-US" altLang="zh-CN" baseline="30000" dirty="0"/>
              <a:t>2</a:t>
            </a:r>
            <a:endParaRPr lang="zh-CN" altLang="zh-CN" dirty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zh-CN" dirty="0"/>
              <a:t>时间分辨：</a:t>
            </a:r>
            <a:r>
              <a:rPr lang="en-US" altLang="zh-CN" dirty="0"/>
              <a:t>&lt;</a:t>
            </a:r>
            <a:r>
              <a:rPr lang="en-US" altLang="zh-CN" dirty="0" smtClean="0"/>
              <a:t>1ns              </a:t>
            </a:r>
            <a:r>
              <a:rPr lang="zh-CN" altLang="zh-CN" dirty="0" smtClean="0"/>
              <a:t>位置</a:t>
            </a:r>
            <a:r>
              <a:rPr lang="zh-CN" altLang="zh-CN" dirty="0"/>
              <a:t>分辨：</a:t>
            </a:r>
            <a:r>
              <a:rPr lang="en-US" altLang="zh-CN" dirty="0"/>
              <a:t>&lt;1mm</a:t>
            </a:r>
            <a:endParaRPr lang="zh-CN" altLang="zh-CN" dirty="0"/>
          </a:p>
          <a:p>
            <a:pPr>
              <a:buFont typeface="Wingdings" panose="05000000000000000000" pitchFamily="2" charset="2"/>
              <a:buChar char="ü"/>
            </a:pPr>
            <a:r>
              <a:rPr lang="zh-CN" altLang="zh-CN" dirty="0"/>
              <a:t>工作寿命：</a:t>
            </a:r>
            <a:r>
              <a:rPr lang="en-US" altLang="zh-CN" dirty="0"/>
              <a:t>LH-LHC</a:t>
            </a:r>
            <a:r>
              <a:rPr lang="zh-CN" altLang="zh-CN" dirty="0"/>
              <a:t>亮度下工作</a:t>
            </a:r>
            <a:r>
              <a:rPr lang="en-US" altLang="zh-CN" dirty="0"/>
              <a:t>10</a:t>
            </a:r>
            <a:r>
              <a:rPr lang="zh-CN" altLang="zh-CN" dirty="0"/>
              <a:t>年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154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RPC</a:t>
            </a:r>
            <a:r>
              <a:rPr lang="zh-CN" altLang="en-US" dirty="0" smtClean="0"/>
              <a:t>模拟研究：</a:t>
            </a:r>
            <a:r>
              <a:rPr lang="en-US" altLang="zh-CN" dirty="0" smtClean="0"/>
              <a:t>Garfield++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11560" y="1600201"/>
            <a:ext cx="8075240" cy="1756792"/>
          </a:xfrm>
        </p:spPr>
        <p:txBody>
          <a:bodyPr/>
          <a:lstStyle/>
          <a:p>
            <a:r>
              <a:rPr lang="zh-CN" altLang="en-US" sz="2400" dirty="0" smtClean="0"/>
              <a:t>对气体雪崩放大过程进行模拟</a:t>
            </a:r>
            <a:endParaRPr lang="en-US" altLang="zh-CN" sz="2400" dirty="0" smtClean="0"/>
          </a:p>
          <a:p>
            <a:r>
              <a:rPr lang="zh-CN" altLang="en-US" sz="2400" dirty="0" smtClean="0"/>
              <a:t>了解工作气体、气隙宽度、工作条件等对性能的影响</a:t>
            </a:r>
            <a:endParaRPr lang="en-US" altLang="zh-CN" sz="2400" dirty="0" smtClean="0"/>
          </a:p>
          <a:p>
            <a:r>
              <a:rPr lang="zh-CN" altLang="en-US" sz="2400" dirty="0" smtClean="0"/>
              <a:t>获得</a:t>
            </a:r>
            <a:r>
              <a:rPr lang="en-US" altLang="zh-CN" sz="2400" dirty="0" smtClean="0"/>
              <a:t>RPC</a:t>
            </a:r>
            <a:r>
              <a:rPr lang="zh-CN" altLang="en-US" sz="2400" dirty="0" smtClean="0"/>
              <a:t>“理想”性能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52124"/>
              </p:ext>
            </p:extLst>
          </p:nvPr>
        </p:nvGraphicFramePr>
        <p:xfrm>
          <a:off x="611560" y="3068960"/>
          <a:ext cx="8136904" cy="281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4226"/>
                <a:gridCol w="2034226"/>
                <a:gridCol w="2034226"/>
                <a:gridCol w="2034226"/>
              </a:tblGrid>
              <a:tr h="5868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dirty="0" smtClean="0"/>
                        <a:t>模拟参数：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气隙宽度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1mm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温度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293.15K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压强：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0.9/1.0/1.1</a:t>
                      </a:r>
                      <a:r>
                        <a:rPr lang="zh-CN" altLang="en-US" dirty="0" smtClean="0"/>
                        <a:t>大气压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dirty="0" smtClean="0"/>
                        <a:t>气体比分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</a:t>
                      </a:r>
                      <a:r>
                        <a:rPr lang="en-US" altLang="zh-CN" baseline="-25000" dirty="0" smtClean="0"/>
                        <a:t>2</a:t>
                      </a:r>
                      <a:r>
                        <a:rPr lang="en-US" altLang="zh-CN" dirty="0" smtClean="0"/>
                        <a:t>H</a:t>
                      </a:r>
                      <a:r>
                        <a:rPr lang="en-US" altLang="zh-CN" baseline="-25000" dirty="0" smtClean="0"/>
                        <a:t>2</a:t>
                      </a:r>
                      <a:r>
                        <a:rPr lang="en-US" altLang="zh-CN" dirty="0" smtClean="0"/>
                        <a:t>F</a:t>
                      </a:r>
                      <a:r>
                        <a:rPr lang="en-US" altLang="zh-CN" baseline="-25000" dirty="0" smtClean="0"/>
                        <a:t>4</a:t>
                      </a:r>
                      <a:endParaRPr lang="zh-CN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iso-C</a:t>
                      </a:r>
                      <a:r>
                        <a:rPr lang="en-US" altLang="zh-CN" baseline="-25000" dirty="0" smtClean="0"/>
                        <a:t>4</a:t>
                      </a:r>
                      <a:r>
                        <a:rPr lang="en-US" altLang="zh-CN" dirty="0" smtClean="0"/>
                        <a:t>H</a:t>
                      </a:r>
                      <a:r>
                        <a:rPr lang="en-US" altLang="zh-CN" baseline="-25000" dirty="0" smtClean="0"/>
                        <a:t>10</a:t>
                      </a:r>
                      <a:endParaRPr lang="zh-CN" alt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SF</a:t>
                      </a:r>
                      <a:r>
                        <a:rPr lang="en-US" altLang="zh-CN" baseline="-25000" dirty="0" smtClean="0"/>
                        <a:t>6</a:t>
                      </a:r>
                      <a:endParaRPr lang="zh-CN" altLang="en-US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（</a:t>
                      </a:r>
                      <a:r>
                        <a:rPr lang="en-US" altLang="zh-CN" dirty="0" smtClean="0"/>
                        <a:t>%</a:t>
                      </a:r>
                      <a:r>
                        <a:rPr lang="zh-CN" altLang="en-US" dirty="0" smtClean="0"/>
                        <a:t>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94.7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0.3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96.7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0.3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96.9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0.1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6842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Garfield++</a:t>
            </a:r>
            <a:r>
              <a:rPr lang="zh-CN" altLang="en-US" dirty="0" smtClean="0"/>
              <a:t>模拟结果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713" y="2215415"/>
            <a:ext cx="2904738" cy="284293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866" y="1412776"/>
            <a:ext cx="4705447" cy="46660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259632" y="5058350"/>
            <a:ext cx="22291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原初电离分布</a:t>
            </a:r>
            <a:endParaRPr lang="zh-CN" altLang="en-US" dirty="0"/>
          </a:p>
        </p:txBody>
      </p:sp>
      <p:sp>
        <p:nvSpPr>
          <p:cNvPr id="10" name="文本框 3"/>
          <p:cNvSpPr txBox="1"/>
          <p:nvPr/>
        </p:nvSpPr>
        <p:spPr>
          <a:xfrm>
            <a:off x="5233519" y="6000699"/>
            <a:ext cx="2858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/>
              <a:t>不同工作电压下的电荷谱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5376669" y="2420888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5000V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7805903" y="4690818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5800V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5376669" y="4690818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5600V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7805902" y="2420888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5400V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9710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模拟得到的性能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  <p:pic>
        <p:nvPicPr>
          <p:cNvPr id="7" name="内容占位符 3"/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084" y="1758628"/>
            <a:ext cx="4396443" cy="3136827"/>
          </a:xfrm>
          <a:prstGeom prst="rect">
            <a:avLst/>
          </a:prstGeom>
        </p:spPr>
      </p:pic>
      <p:sp>
        <p:nvSpPr>
          <p:cNvPr id="8" name="文本框 2"/>
          <p:cNvSpPr txBox="1"/>
          <p:nvPr/>
        </p:nvSpPr>
        <p:spPr>
          <a:xfrm>
            <a:off x="509954" y="5053883"/>
            <a:ext cx="41012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 smtClean="0"/>
              <a:t>在</a:t>
            </a:r>
            <a:r>
              <a:rPr lang="en-US" altLang="zh-CN" dirty="0" smtClean="0"/>
              <a:t>1atm</a:t>
            </a:r>
            <a:r>
              <a:rPr lang="zh-CN" altLang="en-US" dirty="0" smtClean="0"/>
              <a:t>、</a:t>
            </a:r>
            <a:r>
              <a:rPr lang="en-US" altLang="zh-CN" dirty="0" smtClean="0"/>
              <a:t>ATLAS</a:t>
            </a:r>
            <a:r>
              <a:rPr lang="zh-CN" altLang="en-US" dirty="0" smtClean="0"/>
              <a:t>标准气体、</a:t>
            </a:r>
            <a:r>
              <a:rPr lang="en-US" altLang="zh-CN" dirty="0" smtClean="0"/>
              <a:t>5800V</a:t>
            </a:r>
            <a:r>
              <a:rPr lang="zh-CN" altLang="en-US" dirty="0" smtClean="0"/>
              <a:t>下，典型的电流（上）和电压（下）信号</a:t>
            </a:r>
            <a:endParaRPr lang="en-US" altLang="zh-CN" dirty="0" smtClean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643" y="1758628"/>
            <a:ext cx="4075559" cy="3238367"/>
          </a:xfrm>
          <a:prstGeom prst="rect">
            <a:avLst/>
          </a:prstGeom>
        </p:spPr>
      </p:pic>
      <p:sp>
        <p:nvSpPr>
          <p:cNvPr id="10" name="文本框 2"/>
          <p:cNvSpPr txBox="1"/>
          <p:nvPr/>
        </p:nvSpPr>
        <p:spPr>
          <a:xfrm>
            <a:off x="5076056" y="5157192"/>
            <a:ext cx="3966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dirty="0" smtClean="0"/>
              <a:t>模拟得到的时间分辨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7497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信号响应和传输过程的模拟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 smtClean="0"/>
              <a:t>CST (</a:t>
            </a:r>
            <a:r>
              <a:rPr lang="en-US" altLang="zh-CN" sz="2400" dirty="0"/>
              <a:t>Computer Simulation Technology Suite) </a:t>
            </a:r>
            <a:r>
              <a:rPr lang="en-US" altLang="zh-CN" sz="2400" dirty="0" smtClean="0"/>
              <a:t>PCB Studio</a:t>
            </a:r>
            <a:endParaRPr lang="zh-CN" altLang="en-US" sz="24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659" y="3943558"/>
            <a:ext cx="3115773" cy="19662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0038" y="1988840"/>
            <a:ext cx="3115773" cy="196626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/>
          <a:srcRect t="7051"/>
          <a:stretch/>
        </p:blipFill>
        <p:spPr bwMode="auto">
          <a:xfrm>
            <a:off x="5260408" y="2054605"/>
            <a:ext cx="2954008" cy="18626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918595"/>
            <a:ext cx="2954008" cy="2004447"/>
          </a:xfrm>
          <a:prstGeom prst="rect">
            <a:avLst/>
          </a:prstGeom>
        </p:spPr>
      </p:pic>
      <p:sp>
        <p:nvSpPr>
          <p:cNvPr id="14" name="文本框 5"/>
          <p:cNvSpPr txBox="1"/>
          <p:nvPr/>
        </p:nvSpPr>
        <p:spPr>
          <a:xfrm>
            <a:off x="1519155" y="5892103"/>
            <a:ext cx="263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rgbClr val="0000FF"/>
                </a:solidFill>
              </a:rPr>
              <a:t>模拟结果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5" name="文本框 5"/>
          <p:cNvSpPr txBox="1"/>
          <p:nvPr/>
        </p:nvSpPr>
        <p:spPr>
          <a:xfrm>
            <a:off x="2987824" y="2799692"/>
            <a:ext cx="1321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1 </a:t>
            </a:r>
            <a:r>
              <a:rPr lang="en-US" sz="2000" dirty="0" err="1" smtClean="0">
                <a:solidFill>
                  <a:srgbClr val="FF0000"/>
                </a:solidFill>
              </a:rPr>
              <a:t>k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Ω</a:t>
            </a:r>
            <a:r>
              <a:rPr lang="en-US" altLang="zh-CN" sz="2000" dirty="0" smtClean="0">
                <a:solidFill>
                  <a:srgbClr val="FF0000"/>
                </a:solidFill>
              </a:rPr>
              <a:t>/</a:t>
            </a:r>
            <a:r>
              <a:rPr lang="zh-CN" altLang="en-US" sz="2000" dirty="0" smtClean="0">
                <a:solidFill>
                  <a:srgbClr val="FF0000"/>
                </a:solidFill>
              </a:rPr>
              <a:t>□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6" name="文本框 5"/>
          <p:cNvSpPr txBox="1"/>
          <p:nvPr/>
        </p:nvSpPr>
        <p:spPr>
          <a:xfrm>
            <a:off x="5508104" y="2799692"/>
            <a:ext cx="1321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120 </a:t>
            </a:r>
            <a:r>
              <a:rPr lang="en-US" sz="2000" dirty="0" err="1" smtClean="0">
                <a:solidFill>
                  <a:srgbClr val="FF0000"/>
                </a:solidFill>
              </a:rPr>
              <a:t>k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Ω</a:t>
            </a:r>
            <a:r>
              <a:rPr lang="en-US" altLang="zh-CN" sz="2000" dirty="0" smtClean="0">
                <a:solidFill>
                  <a:srgbClr val="FF0000"/>
                </a:solidFill>
              </a:rPr>
              <a:t>/</a:t>
            </a:r>
            <a:r>
              <a:rPr lang="zh-CN" altLang="en-US" sz="2000" dirty="0" smtClean="0">
                <a:solidFill>
                  <a:srgbClr val="FF0000"/>
                </a:solidFill>
              </a:rPr>
              <a:t>□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7" name="文本框 5"/>
          <p:cNvSpPr txBox="1"/>
          <p:nvPr/>
        </p:nvSpPr>
        <p:spPr>
          <a:xfrm>
            <a:off x="2978852" y="4687314"/>
            <a:ext cx="1321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100 </a:t>
            </a:r>
            <a:r>
              <a:rPr lang="en-US" sz="2000" dirty="0" err="1" smtClean="0">
                <a:solidFill>
                  <a:srgbClr val="FF0000"/>
                </a:solidFill>
              </a:rPr>
              <a:t>k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Ω</a:t>
            </a:r>
            <a:r>
              <a:rPr lang="en-US" altLang="zh-CN" sz="2000" dirty="0" smtClean="0">
                <a:solidFill>
                  <a:srgbClr val="FF0000"/>
                </a:solidFill>
              </a:rPr>
              <a:t>/</a:t>
            </a:r>
            <a:r>
              <a:rPr lang="zh-CN" altLang="en-US" sz="2000" dirty="0" smtClean="0">
                <a:solidFill>
                  <a:srgbClr val="FF0000"/>
                </a:solidFill>
              </a:rPr>
              <a:t>□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8" name="文本框 5"/>
          <p:cNvSpPr txBox="1"/>
          <p:nvPr/>
        </p:nvSpPr>
        <p:spPr>
          <a:xfrm>
            <a:off x="5508104" y="4667454"/>
            <a:ext cx="13216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>
                <a:solidFill>
                  <a:srgbClr val="FF0000"/>
                </a:solidFill>
              </a:rPr>
              <a:t>620 </a:t>
            </a:r>
            <a:r>
              <a:rPr lang="en-US" sz="2000" dirty="0" err="1" smtClean="0">
                <a:solidFill>
                  <a:srgbClr val="FF0000"/>
                </a:solidFill>
              </a:rPr>
              <a:t>k</a:t>
            </a:r>
            <a:r>
              <a:rPr lang="en-US" altLang="zh-CN" sz="2000" dirty="0" err="1" smtClean="0">
                <a:solidFill>
                  <a:srgbClr val="FF0000"/>
                </a:solidFill>
              </a:rPr>
              <a:t>Ω</a:t>
            </a:r>
            <a:r>
              <a:rPr lang="en-US" altLang="zh-CN" sz="2000" dirty="0" smtClean="0">
                <a:solidFill>
                  <a:srgbClr val="FF0000"/>
                </a:solidFill>
              </a:rPr>
              <a:t>/</a:t>
            </a:r>
            <a:r>
              <a:rPr lang="zh-CN" altLang="en-US" sz="2000" dirty="0" smtClean="0">
                <a:solidFill>
                  <a:srgbClr val="FF0000"/>
                </a:solidFill>
              </a:rPr>
              <a:t>□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9" name="文本框 5"/>
          <p:cNvSpPr txBox="1"/>
          <p:nvPr/>
        </p:nvSpPr>
        <p:spPr>
          <a:xfrm>
            <a:off x="5377595" y="5892103"/>
            <a:ext cx="26389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 smtClean="0">
                <a:solidFill>
                  <a:srgbClr val="0000FF"/>
                </a:solidFill>
              </a:rPr>
              <a:t>ATLAS</a:t>
            </a:r>
            <a:r>
              <a:rPr lang="zh-CN" altLang="en-US" sz="2000" dirty="0" smtClean="0">
                <a:solidFill>
                  <a:srgbClr val="0000FF"/>
                </a:solidFill>
              </a:rPr>
              <a:t>原型测试结果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27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石墨层表面电阻率测量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  <p:pic>
        <p:nvPicPr>
          <p:cNvPr id="7" name="图片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619"/>
          <a:stretch>
            <a:fillRect/>
          </a:stretch>
        </p:blipFill>
        <p:spPr bwMode="auto">
          <a:xfrm>
            <a:off x="673340" y="1667622"/>
            <a:ext cx="2563137" cy="173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内容占位符 2"/>
          <p:cNvSpPr txBox="1">
            <a:spLocks/>
          </p:cNvSpPr>
          <p:nvPr/>
        </p:nvSpPr>
        <p:spPr bwMode="auto">
          <a:xfrm>
            <a:off x="836177" y="1316633"/>
            <a:ext cx="2400300" cy="384175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txBody>
          <a:bodyPr lIns="89407" tIns="44703" rIns="89407" bIns="44703"/>
          <a:lstStyle>
            <a:lvl1pPr marL="334963" indent="-334963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7075" indent="-280988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17600" indent="-223838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900">
                <a:solidFill>
                  <a:schemeClr val="tx1"/>
                </a:solidFill>
                <a:latin typeface="+mn-lt"/>
              </a:defRPr>
            </a:lvl3pPr>
            <a:lvl4pPr marL="1565275" indent="-225425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2011363" indent="-222250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468563" indent="-222250" algn="l" defTabSz="893763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925763" indent="-222250" algn="l" defTabSz="893763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382963" indent="-222250" algn="l" defTabSz="893763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840163" indent="-222250" algn="l" defTabSz="893763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80000"/>
              </a:lnSpc>
              <a:buFontTx/>
              <a:buNone/>
              <a:defRPr/>
            </a:pPr>
            <a:r>
              <a:rPr lang="zh-CN" altLang="en-US" sz="1800" kern="0" dirty="0" smtClean="0">
                <a:ea typeface="宋体" panose="02010600030101010101" pitchFamily="2" charset="-122"/>
              </a:rPr>
              <a:t>直接法（双电极条）</a:t>
            </a:r>
          </a:p>
        </p:txBody>
      </p:sp>
      <p:pic>
        <p:nvPicPr>
          <p:cNvPr id="9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03" y="4020037"/>
            <a:ext cx="2457829" cy="17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内容占位符 2"/>
          <p:cNvSpPr txBox="1">
            <a:spLocks/>
          </p:cNvSpPr>
          <p:nvPr/>
        </p:nvSpPr>
        <p:spPr bwMode="auto">
          <a:xfrm>
            <a:off x="1414463" y="3171825"/>
            <a:ext cx="2400300" cy="384175"/>
          </a:xfrm>
          <a:prstGeom prst="rect">
            <a:avLst/>
          </a:prstGeom>
          <a:solidFill>
            <a:srgbClr val="3399FF"/>
          </a:solidFill>
          <a:ln>
            <a:noFill/>
          </a:ln>
          <a:effectLst/>
        </p:spPr>
        <p:txBody>
          <a:bodyPr lIns="89407" tIns="44703" rIns="89407" bIns="44703"/>
          <a:lstStyle>
            <a:lvl1pPr marL="334963" indent="-334963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7075" indent="-280988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17600" indent="-223838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900">
                <a:solidFill>
                  <a:schemeClr val="tx1"/>
                </a:solidFill>
                <a:latin typeface="+mn-lt"/>
              </a:defRPr>
            </a:lvl3pPr>
            <a:lvl4pPr marL="1565275" indent="-225425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700">
                <a:solidFill>
                  <a:schemeClr val="tx1"/>
                </a:solidFill>
                <a:latin typeface="+mn-lt"/>
              </a:defRPr>
            </a:lvl4pPr>
            <a:lvl5pPr marL="2011363" indent="-222250" algn="l" defTabSz="893763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5pPr>
            <a:lvl6pPr marL="2468563" indent="-222250" algn="l" defTabSz="893763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6pPr>
            <a:lvl7pPr marL="2925763" indent="-222250" algn="l" defTabSz="893763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7pPr>
            <a:lvl8pPr marL="3382963" indent="-222250" algn="l" defTabSz="893763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8pPr>
            <a:lvl9pPr marL="3840163" indent="-222250" algn="l" defTabSz="893763" rtl="0" fontAlgn="base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lnSpc>
                <a:spcPct val="80000"/>
              </a:lnSpc>
              <a:buFontTx/>
              <a:buNone/>
              <a:defRPr/>
            </a:pPr>
            <a:r>
              <a:rPr lang="zh-CN" altLang="en-US" sz="1800" kern="0" dirty="0" smtClean="0">
                <a:ea typeface="宋体" panose="02010600030101010101" pitchFamily="2" charset="-122"/>
              </a:rPr>
              <a:t>四探针法</a:t>
            </a:r>
          </a:p>
        </p:txBody>
      </p:sp>
      <p:sp>
        <p:nvSpPr>
          <p:cNvPr id="11" name="矩形 10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652265" y="5857221"/>
            <a:ext cx="1599733" cy="668581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zh-CN" altLang="en-US">
                <a:noFill/>
              </a:rPr>
              <a:t> </a:t>
            </a:r>
          </a:p>
        </p:txBody>
      </p:sp>
      <p:pic>
        <p:nvPicPr>
          <p:cNvPr id="12" name="Picture 8" descr="65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204558"/>
            <a:ext cx="1450759" cy="141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3" name="内容占位符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326" y="1988840"/>
            <a:ext cx="4314825" cy="32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7875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购买的</a:t>
            </a:r>
            <a:r>
              <a:rPr lang="en-US" altLang="zh-CN" dirty="0" smtClean="0"/>
              <a:t>RPC</a:t>
            </a:r>
            <a:r>
              <a:rPr lang="zh-CN" altLang="en-US" dirty="0" smtClean="0"/>
              <a:t>气室测量结果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  <p:grpSp>
        <p:nvGrpSpPr>
          <p:cNvPr id="22" name="组合 19"/>
          <p:cNvGrpSpPr>
            <a:grpSpLocks/>
          </p:cNvGrpSpPr>
          <p:nvPr/>
        </p:nvGrpSpPr>
        <p:grpSpPr bwMode="auto">
          <a:xfrm rot="-5400000">
            <a:off x="5696099" y="1728837"/>
            <a:ext cx="1462087" cy="2270125"/>
            <a:chOff x="8174515" y="1873568"/>
            <a:chExt cx="2121849" cy="3223475"/>
          </a:xfrm>
        </p:grpSpPr>
        <p:pic>
          <p:nvPicPr>
            <p:cNvPr id="23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4515" y="1873568"/>
              <a:ext cx="2121849" cy="3223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椭圆 23"/>
            <p:cNvSpPr/>
            <p:nvPr/>
          </p:nvSpPr>
          <p:spPr>
            <a:xfrm>
              <a:off x="8725136" y="4010530"/>
              <a:ext cx="914631" cy="554528"/>
            </a:xfrm>
            <a:prstGeom prst="ellipse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anchor="ctr"/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defRPr/>
              </a:pPr>
              <a:endParaRPr lang="zh-CN" altLang="en-US" smtClean="0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25" name="组合 20"/>
          <p:cNvGrpSpPr>
            <a:grpSpLocks noChangeAspect="1"/>
          </p:cNvGrpSpPr>
          <p:nvPr/>
        </p:nvGrpSpPr>
        <p:grpSpPr bwMode="auto">
          <a:xfrm>
            <a:off x="626417" y="1369268"/>
            <a:ext cx="4572000" cy="3259138"/>
            <a:chOff x="702515" y="1814574"/>
            <a:chExt cx="6409108" cy="4568442"/>
          </a:xfrm>
        </p:grpSpPr>
        <p:pic>
          <p:nvPicPr>
            <p:cNvPr id="26" name="内容占位符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4" r="2946" b="9476"/>
            <a:stretch>
              <a:fillRect/>
            </a:stretch>
          </p:blipFill>
          <p:spPr bwMode="auto">
            <a:xfrm>
              <a:off x="702515" y="1814574"/>
              <a:ext cx="6409108" cy="4568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7" name="文本框 9"/>
            <p:cNvSpPr txBox="1">
              <a:spLocks noChangeArrowheads="1"/>
            </p:cNvSpPr>
            <p:nvPr/>
          </p:nvSpPr>
          <p:spPr bwMode="auto">
            <a:xfrm>
              <a:off x="1722612" y="5669195"/>
              <a:ext cx="3362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solidFill>
                    <a:srgbClr val="FF0000"/>
                  </a:solidFill>
                  <a:ea typeface="宋体" panose="02010600030101010101" pitchFamily="2" charset="-122"/>
                </a:rPr>
                <a:t>1</a:t>
              </a:r>
              <a:endParaRPr lang="zh-CN" altLang="en-US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8" name="文本框 10"/>
            <p:cNvSpPr txBox="1">
              <a:spLocks noChangeArrowheads="1"/>
            </p:cNvSpPr>
            <p:nvPr/>
          </p:nvSpPr>
          <p:spPr bwMode="auto">
            <a:xfrm>
              <a:off x="2164081" y="5669195"/>
              <a:ext cx="3362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solidFill>
                    <a:srgbClr val="FF0000"/>
                  </a:solidFill>
                  <a:ea typeface="宋体" panose="02010600030101010101" pitchFamily="2" charset="-122"/>
                </a:rPr>
                <a:t>2</a:t>
              </a:r>
              <a:endParaRPr lang="zh-CN" altLang="en-US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29" name="文本框 11"/>
            <p:cNvSpPr txBox="1">
              <a:spLocks noChangeArrowheads="1"/>
            </p:cNvSpPr>
            <p:nvPr/>
          </p:nvSpPr>
          <p:spPr bwMode="auto">
            <a:xfrm>
              <a:off x="2580970" y="5556124"/>
              <a:ext cx="3362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solidFill>
                    <a:srgbClr val="FF0000"/>
                  </a:solidFill>
                  <a:ea typeface="宋体" panose="02010600030101010101" pitchFamily="2" charset="-122"/>
                </a:rPr>
                <a:t>3</a:t>
              </a:r>
              <a:endParaRPr lang="zh-CN" altLang="en-US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0" name="文本框 12"/>
            <p:cNvSpPr txBox="1">
              <a:spLocks noChangeArrowheads="1"/>
            </p:cNvSpPr>
            <p:nvPr/>
          </p:nvSpPr>
          <p:spPr bwMode="auto">
            <a:xfrm>
              <a:off x="3225965" y="5556124"/>
              <a:ext cx="3362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solidFill>
                    <a:srgbClr val="FF0000"/>
                  </a:solidFill>
                  <a:ea typeface="宋体" panose="02010600030101010101" pitchFamily="2" charset="-122"/>
                </a:rPr>
                <a:t>4</a:t>
              </a:r>
              <a:endParaRPr lang="zh-CN" altLang="en-US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1" name="文本框 13"/>
            <p:cNvSpPr txBox="1">
              <a:spLocks noChangeArrowheads="1"/>
            </p:cNvSpPr>
            <p:nvPr/>
          </p:nvSpPr>
          <p:spPr bwMode="auto">
            <a:xfrm>
              <a:off x="4187536" y="5582310"/>
              <a:ext cx="3362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solidFill>
                    <a:srgbClr val="FF0000"/>
                  </a:solidFill>
                  <a:ea typeface="宋体" panose="02010600030101010101" pitchFamily="2" charset="-122"/>
                </a:rPr>
                <a:t>5</a:t>
              </a:r>
              <a:endParaRPr lang="zh-CN" altLang="en-US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2" name="文本框 17"/>
            <p:cNvSpPr txBox="1">
              <a:spLocks noChangeArrowheads="1"/>
            </p:cNvSpPr>
            <p:nvPr/>
          </p:nvSpPr>
          <p:spPr bwMode="auto">
            <a:xfrm>
              <a:off x="6233653" y="2876859"/>
              <a:ext cx="3362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solidFill>
                    <a:srgbClr val="FF0000"/>
                  </a:solidFill>
                  <a:ea typeface="宋体" panose="02010600030101010101" pitchFamily="2" charset="-122"/>
                </a:rPr>
                <a:t>2</a:t>
              </a:r>
              <a:endParaRPr lang="zh-CN" altLang="en-US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  <p:sp>
          <p:nvSpPr>
            <p:cNvPr id="33" name="文本框 18"/>
            <p:cNvSpPr txBox="1">
              <a:spLocks noChangeArrowheads="1"/>
            </p:cNvSpPr>
            <p:nvPr/>
          </p:nvSpPr>
          <p:spPr bwMode="auto">
            <a:xfrm>
              <a:off x="6293629" y="3740757"/>
              <a:ext cx="3362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zh-CN">
                  <a:solidFill>
                    <a:srgbClr val="FF0000"/>
                  </a:solidFill>
                  <a:ea typeface="宋体" panose="02010600030101010101" pitchFamily="2" charset="-122"/>
                </a:rPr>
                <a:t>1</a:t>
              </a:r>
              <a:endParaRPr lang="zh-CN" altLang="en-US">
                <a:solidFill>
                  <a:srgbClr val="FF0000"/>
                </a:solidFill>
                <a:ea typeface="宋体" panose="02010600030101010101" pitchFamily="2" charset="-122"/>
              </a:endParaRPr>
            </a:p>
          </p:txBody>
        </p:sp>
      </p:grpSp>
      <p:sp>
        <p:nvSpPr>
          <p:cNvPr id="34" name="内容占位符 2"/>
          <p:cNvSpPr txBox="1">
            <a:spLocks/>
          </p:cNvSpPr>
          <p:nvPr/>
        </p:nvSpPr>
        <p:spPr bwMode="auto">
          <a:xfrm>
            <a:off x="5292080" y="3663206"/>
            <a:ext cx="3729037" cy="132556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858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7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/>
            </a:pPr>
            <a:r>
              <a:rPr lang="en-US" altLang="zh-CN" sz="1600" dirty="0" smtClean="0">
                <a:ea typeface="宋体" panose="02010600030101010101" pitchFamily="2" charset="-122"/>
              </a:rPr>
              <a:t>2</a:t>
            </a:r>
            <a:r>
              <a:rPr lang="zh-CN" altLang="en-US" sz="1600" dirty="0" smtClean="0">
                <a:ea typeface="宋体" panose="02010600030101010101" pitchFamily="2" charset="-122"/>
              </a:rPr>
              <a:t>号区域</a:t>
            </a:r>
            <a:endParaRPr lang="en-US" altLang="zh-CN" sz="1600" dirty="0" smtClean="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/>
            </a:pPr>
            <a:r>
              <a:rPr lang="zh-CN" altLang="en-US" sz="1600" dirty="0" smtClean="0">
                <a:ea typeface="宋体" panose="02010600030101010101" pitchFamily="2" charset="-122"/>
              </a:rPr>
              <a:t>存在低阻区域（浅灰色）</a:t>
            </a:r>
            <a:endParaRPr lang="en-US" altLang="zh-CN" sz="1600" dirty="0" smtClean="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/>
            </a:pPr>
            <a:r>
              <a:rPr lang="zh-CN" altLang="en-US" sz="1600" dirty="0" smtClean="0">
                <a:ea typeface="宋体" panose="02010600030101010101" pitchFamily="2" charset="-122"/>
              </a:rPr>
              <a:t>测量值</a:t>
            </a:r>
            <a:r>
              <a:rPr lang="en-US" altLang="zh-CN" sz="1600" dirty="0" smtClean="0">
                <a:ea typeface="宋体" panose="02010600030101010101" pitchFamily="2" charset="-122"/>
              </a:rPr>
              <a:t>4.5kΩ/SQ</a:t>
            </a:r>
            <a:r>
              <a:rPr lang="zh-CN" altLang="en-US" sz="1600" dirty="0" smtClean="0">
                <a:ea typeface="宋体" panose="02010600030101010101" pitchFamily="2" charset="-122"/>
              </a:rPr>
              <a:t>，分布在</a:t>
            </a:r>
            <a:r>
              <a:rPr lang="en-US" altLang="zh-CN" sz="1600" dirty="0" smtClean="0">
                <a:ea typeface="宋体" panose="02010600030101010101" pitchFamily="2" charset="-122"/>
              </a:rPr>
              <a:t>3-6kΩ/SQ</a:t>
            </a:r>
            <a:r>
              <a:rPr lang="zh-CN" altLang="en-US" sz="1600" dirty="0" smtClean="0">
                <a:ea typeface="宋体" panose="02010600030101010101" pitchFamily="2" charset="-122"/>
              </a:rPr>
              <a:t>内</a:t>
            </a:r>
            <a:endParaRPr lang="en-US" altLang="zh-CN" sz="1600" dirty="0" smtClean="0">
              <a:ea typeface="宋体" panose="02010600030101010101" pitchFamily="2" charset="-122"/>
            </a:endParaRPr>
          </a:p>
          <a:p>
            <a:pPr eaLnBrk="1" hangingPunct="1">
              <a:lnSpc>
                <a:spcPct val="90000"/>
              </a:lnSpc>
              <a:spcBef>
                <a:spcPts val="1000"/>
              </a:spcBef>
              <a:buFontTx/>
              <a:buNone/>
              <a:defRPr/>
            </a:pPr>
            <a:r>
              <a:rPr lang="zh-CN" altLang="en-US" sz="1600" dirty="0" smtClean="0">
                <a:ea typeface="宋体" panose="02010600030101010101" pitchFamily="2" charset="-122"/>
              </a:rPr>
              <a:t>正常区面电阻率测量值 </a:t>
            </a:r>
            <a:r>
              <a:rPr lang="en-US" altLang="zh-CN" sz="1600" dirty="0" smtClean="0">
                <a:ea typeface="宋体" panose="02010600030101010101" pitchFamily="2" charset="-122"/>
              </a:rPr>
              <a:t>10.4kΩ/SQ</a:t>
            </a:r>
          </a:p>
        </p:txBody>
      </p:sp>
      <p:sp>
        <p:nvSpPr>
          <p:cNvPr id="35" name="矩形 28"/>
          <p:cNvSpPr>
            <a:spLocks noChangeArrowheads="1"/>
          </p:cNvSpPr>
          <p:nvPr/>
        </p:nvSpPr>
        <p:spPr bwMode="auto">
          <a:xfrm>
            <a:off x="572442" y="1318468"/>
            <a:ext cx="4211638" cy="8302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zh-CN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标称面电阻率</a:t>
            </a:r>
            <a:r>
              <a:rPr lang="zh-CN" altLang="en-US" sz="2400" dirty="0">
                <a:solidFill>
                  <a:srgbClr val="FF0000"/>
                </a:solidFill>
                <a:ea typeface="宋体" panose="02010600030101010101" pitchFamily="2" charset="-122"/>
              </a:rPr>
              <a:t>：</a:t>
            </a:r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120k</a:t>
            </a:r>
            <a:r>
              <a:rPr lang="zh-CN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Ω</a:t>
            </a:r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t>/SQ</a:t>
            </a:r>
          </a:p>
          <a:p>
            <a:r>
              <a:rPr lang="zh-CN" altLang="en-US" sz="2400" dirty="0">
                <a:solidFill>
                  <a:srgbClr val="FF0000"/>
                </a:solidFill>
                <a:ea typeface="宋体" panose="02010600030101010101" pitchFamily="2" charset="-122"/>
              </a:rPr>
              <a:t>双电极条法：不大于</a:t>
            </a:r>
            <a:r>
              <a:rPr lang="en-US" altLang="zh-CN" sz="2400" dirty="0">
                <a:solidFill>
                  <a:srgbClr val="FF0000"/>
                </a:solidFill>
                <a:ea typeface="宋体" panose="02010600030101010101" pitchFamily="2" charset="-122"/>
              </a:rPr>
              <a:t>46kΩ/SQ</a:t>
            </a:r>
            <a:endParaRPr lang="zh-CN" altLang="en-US" sz="24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69867" y="1456581"/>
            <a:ext cx="3286125" cy="4603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3300"/>
            </a:solidFill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ea typeface="宋体" panose="02010600030101010101" pitchFamily="2" charset="-122"/>
              </a:rPr>
              <a:t>四探针法：</a:t>
            </a:r>
            <a:r>
              <a:rPr lang="en-US" altLang="zh-CN" sz="2400" b="1" dirty="0">
                <a:solidFill>
                  <a:srgbClr val="FF0000"/>
                </a:solidFill>
                <a:ea typeface="宋体" panose="02010600030101010101" pitchFamily="2" charset="-122"/>
              </a:rPr>
              <a:t>~15 </a:t>
            </a:r>
            <a:r>
              <a:rPr lang="en-US" altLang="zh-CN" sz="2400" b="1" dirty="0" err="1">
                <a:solidFill>
                  <a:srgbClr val="FF0000"/>
                </a:solidFill>
                <a:ea typeface="宋体" panose="02010600030101010101" pitchFamily="2" charset="-122"/>
              </a:rPr>
              <a:t>kΩ</a:t>
            </a:r>
            <a:r>
              <a:rPr lang="en-US" altLang="zh-CN" sz="2400" b="1" dirty="0">
                <a:solidFill>
                  <a:srgbClr val="FF0000"/>
                </a:solidFill>
                <a:ea typeface="宋体" panose="02010600030101010101" pitchFamily="2" charset="-122"/>
              </a:rPr>
              <a:t>/SQ</a:t>
            </a:r>
            <a:endParaRPr lang="zh-CN" altLang="en-US" sz="2400" b="1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37" name="右箭头 36"/>
          <p:cNvSpPr/>
          <p:nvPr/>
        </p:nvSpPr>
        <p:spPr bwMode="auto">
          <a:xfrm>
            <a:off x="4750742" y="1375618"/>
            <a:ext cx="619125" cy="63182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rgbClr val="FF0000"/>
            </a:solidFill>
          </a:ln>
          <a:effectLst/>
          <a:extLst/>
        </p:spPr>
        <p:txBody>
          <a:bodyPr lIns="89407" tIns="44703" rIns="89407" bIns="44703"/>
          <a:lstStyle>
            <a:lvl1pPr marL="533400" indent="-533400" defTabSz="8937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37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37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37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3763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3763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SzPct val="115000"/>
              <a:buFont typeface="Wingdings" panose="05000000000000000000" pitchFamily="2" charset="2"/>
              <a:buNone/>
              <a:defRPr/>
            </a:pPr>
            <a:endParaRPr lang="zh-CN" altLang="en-US" smtClean="0">
              <a:ea typeface="宋体" panose="02010600030101010101" pitchFamily="2" charset="-122"/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>
            <a:off x="4688035" y="2428453"/>
            <a:ext cx="2062163" cy="40640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9" name="图表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8065360"/>
              </p:ext>
            </p:extLst>
          </p:nvPr>
        </p:nvGraphicFramePr>
        <p:xfrm>
          <a:off x="551304" y="4555396"/>
          <a:ext cx="3928050" cy="21706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656366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材料购置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  <p:sp>
        <p:nvSpPr>
          <p:cNvPr id="8" name="文本框 4"/>
          <p:cNvSpPr txBox="1">
            <a:spLocks noChangeArrowheads="1"/>
          </p:cNvSpPr>
          <p:nvPr/>
        </p:nvSpPr>
        <p:spPr bwMode="auto">
          <a:xfrm>
            <a:off x="412783" y="1700808"/>
            <a:ext cx="3536950" cy="269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zh-CN" sz="1900" dirty="0">
                <a:ea typeface="宋体" panose="02010600030101010101" pitchFamily="2" charset="-122"/>
              </a:rPr>
              <a:t>Gas gaps(including gas gap, bakelite, graphite and PET)</a:t>
            </a:r>
          </a:p>
          <a:p>
            <a:r>
              <a:rPr lang="en-US" altLang="zh-CN" sz="1300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ea typeface="宋体" panose="02010600030101010101" pitchFamily="2" charset="-122"/>
              </a:rPr>
              <a:t>#50cm*50cm: 15 pieces 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	#100cm*50cm:  3 pieces</a:t>
            </a:r>
          </a:p>
          <a:p>
            <a:endParaRPr lang="en-US" altLang="zh-CN" sz="1300" dirty="0">
              <a:ea typeface="宋体" panose="02010600030101010101" pitchFamily="2" charset="-122"/>
            </a:endParaRPr>
          </a:p>
          <a:p>
            <a:endParaRPr lang="en-US" altLang="zh-CN" sz="1300" dirty="0">
              <a:ea typeface="宋体" panose="02010600030101010101" pitchFamily="2" charset="-122"/>
            </a:endParaRPr>
          </a:p>
          <a:p>
            <a:r>
              <a:rPr lang="en-US" altLang="zh-CN" sz="1900" dirty="0">
                <a:ea typeface="宋体" panose="02010600030101010101" pitchFamily="2" charset="-122"/>
              </a:rPr>
              <a:t>Readout panel(including strips, wires, foam and ground layer)</a:t>
            </a:r>
          </a:p>
          <a:p>
            <a:r>
              <a:rPr lang="en-US" altLang="zh-CN" sz="1900" dirty="0">
                <a:ea typeface="宋体" panose="02010600030101010101" pitchFamily="2" charset="-122"/>
              </a:rPr>
              <a:t>	</a:t>
            </a:r>
            <a:r>
              <a:rPr lang="en-US" altLang="zh-CN" dirty="0">
                <a:ea typeface="宋体" panose="02010600030101010101" pitchFamily="2" charset="-122"/>
              </a:rPr>
              <a:t>#50cm*50cm: </a:t>
            </a:r>
            <a:r>
              <a:rPr lang="en-US" altLang="zh-CN" dirty="0" smtClean="0">
                <a:ea typeface="宋体" panose="02010600030101010101" pitchFamily="2" charset="-122"/>
              </a:rPr>
              <a:t>30 </a:t>
            </a:r>
            <a:r>
              <a:rPr lang="en-US" altLang="zh-CN" dirty="0">
                <a:ea typeface="宋体" panose="02010600030101010101" pitchFamily="2" charset="-122"/>
              </a:rPr>
              <a:t>pieces </a:t>
            </a:r>
          </a:p>
          <a:p>
            <a:r>
              <a:rPr lang="en-US" altLang="zh-CN" dirty="0">
                <a:ea typeface="宋体" panose="02010600030101010101" pitchFamily="2" charset="-122"/>
              </a:rPr>
              <a:t>	#100cm*50cm:  </a:t>
            </a:r>
            <a:r>
              <a:rPr lang="en-US" altLang="zh-CN" dirty="0" smtClean="0">
                <a:ea typeface="宋体" panose="02010600030101010101" pitchFamily="2" charset="-122"/>
              </a:rPr>
              <a:t>6 </a:t>
            </a:r>
            <a:r>
              <a:rPr lang="en-US" altLang="zh-CN" dirty="0">
                <a:ea typeface="宋体" panose="02010600030101010101" pitchFamily="2" charset="-122"/>
              </a:rPr>
              <a:t>pieces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486" y="4724752"/>
            <a:ext cx="2068714" cy="1547431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3275856" y="5386222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dirty="0" smtClean="0">
                <a:ea typeface="宋体" panose="02010600030101010101" pitchFamily="2" charset="-122"/>
              </a:rPr>
              <a:t>FEE board (by ZENER </a:t>
            </a:r>
            <a:r>
              <a:rPr lang="en-US" altLang="zh-CN" dirty="0" err="1" smtClean="0">
                <a:ea typeface="宋体" panose="02010600030101010101" pitchFamily="2" charset="-122"/>
              </a:rPr>
              <a:t>s.r.l</a:t>
            </a:r>
            <a:r>
              <a:rPr lang="en-US" altLang="zh-CN" dirty="0" smtClean="0">
                <a:ea typeface="宋体" panose="02010600030101010101" pitchFamily="2" charset="-122"/>
              </a:rPr>
              <a:t>., Italy)</a:t>
            </a:r>
          </a:p>
          <a:p>
            <a:r>
              <a:rPr lang="en-US" altLang="zh-CN" dirty="0" smtClean="0">
                <a:ea typeface="宋体" panose="02010600030101010101" pitchFamily="2" charset="-122"/>
              </a:rPr>
              <a:t>Same as used ATLAS, with analog output</a:t>
            </a:r>
          </a:p>
          <a:p>
            <a:r>
              <a:rPr lang="en-US" altLang="zh-CN" dirty="0" smtClean="0">
                <a:ea typeface="宋体" panose="02010600030101010101" pitchFamily="2" charset="-122"/>
              </a:rPr>
              <a:t>           #320 channels</a:t>
            </a:r>
          </a:p>
        </p:txBody>
      </p:sp>
      <p:pic>
        <p:nvPicPr>
          <p:cNvPr id="11" name="内容占位符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23928" y="1412776"/>
            <a:ext cx="4940215" cy="3705161"/>
          </a:xfrm>
        </p:spPr>
      </p:pic>
    </p:spTree>
    <p:extLst>
      <p:ext uri="{BB962C8B-B14F-4D97-AF65-F5344CB8AC3E}">
        <p14:creationId xmlns:p14="http://schemas.microsoft.com/office/powerpoint/2010/main" val="2461358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228" y="3691178"/>
            <a:ext cx="7219946" cy="254613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气体系统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0431" y="1776122"/>
            <a:ext cx="8229600" cy="1192601"/>
          </a:xfrm>
        </p:spPr>
        <p:txBody>
          <a:bodyPr/>
          <a:lstStyle/>
          <a:p>
            <a:r>
              <a:rPr lang="en-US" altLang="zh-CN" sz="2400" dirty="0"/>
              <a:t>ATLAS</a:t>
            </a:r>
            <a:r>
              <a:rPr lang="zh-CN" altLang="en-US" sz="2400" dirty="0"/>
              <a:t>标准气体：</a:t>
            </a:r>
            <a:r>
              <a:rPr lang="en-US" altLang="zh-CN" sz="2400" dirty="0" smtClean="0"/>
              <a:t>94.7%C</a:t>
            </a:r>
            <a:r>
              <a:rPr lang="en-US" altLang="zh-CN" sz="2400" baseline="-25000" dirty="0" smtClean="0"/>
              <a:t>2</a:t>
            </a:r>
            <a:r>
              <a:rPr lang="en-US" altLang="zh-CN" sz="2400" dirty="0" smtClean="0"/>
              <a:t>F</a:t>
            </a:r>
            <a:r>
              <a:rPr lang="en-US" altLang="zh-CN" sz="2400" baseline="-25000" dirty="0" smtClean="0"/>
              <a:t>4</a:t>
            </a:r>
            <a:r>
              <a:rPr lang="en-US" altLang="zh-CN" sz="2400" dirty="0" smtClean="0"/>
              <a:t>H</a:t>
            </a:r>
            <a:r>
              <a:rPr lang="en-US" altLang="zh-CN" sz="2400" baseline="-25000" dirty="0" smtClean="0"/>
              <a:t>2</a:t>
            </a:r>
            <a:r>
              <a:rPr lang="en-US" altLang="zh-CN" sz="2400" dirty="0" smtClean="0"/>
              <a:t>+5%iso-C</a:t>
            </a:r>
            <a:r>
              <a:rPr lang="en-US" altLang="zh-CN" sz="2400" baseline="-25000" dirty="0" smtClean="0"/>
              <a:t>4</a:t>
            </a:r>
            <a:r>
              <a:rPr lang="en-US" altLang="zh-CN" sz="2400" dirty="0" smtClean="0"/>
              <a:t>H</a:t>
            </a:r>
            <a:r>
              <a:rPr lang="en-US" altLang="zh-CN" sz="2400" baseline="-25000" dirty="0" smtClean="0"/>
              <a:t>10</a:t>
            </a:r>
            <a:r>
              <a:rPr lang="en-US" altLang="zh-CN" sz="2400" dirty="0" smtClean="0"/>
              <a:t>+</a:t>
            </a:r>
            <a:r>
              <a:rPr lang="en-US" altLang="zh-CN" sz="2400" dirty="0" smtClean="0">
                <a:solidFill>
                  <a:srgbClr val="0000FF"/>
                </a:solidFill>
              </a:rPr>
              <a:t>0.3%SF</a:t>
            </a:r>
            <a:r>
              <a:rPr lang="en-US" altLang="zh-CN" sz="2400" baseline="-25000" dirty="0" smtClean="0">
                <a:solidFill>
                  <a:srgbClr val="0000FF"/>
                </a:solidFill>
              </a:rPr>
              <a:t>6</a:t>
            </a:r>
          </a:p>
          <a:p>
            <a:r>
              <a:rPr lang="zh-CN" altLang="en-US" sz="2400" dirty="0">
                <a:solidFill>
                  <a:srgbClr val="FF0000"/>
                </a:solidFill>
              </a:rPr>
              <a:t>配气</a:t>
            </a:r>
            <a:r>
              <a:rPr lang="zh-CN" altLang="en-US" sz="2400" dirty="0" smtClean="0">
                <a:solidFill>
                  <a:srgbClr val="FF0000"/>
                </a:solidFill>
              </a:rPr>
              <a:t>仪</a:t>
            </a:r>
            <a:r>
              <a:rPr lang="en-US" altLang="zh-CN" sz="2400" dirty="0" smtClean="0">
                <a:solidFill>
                  <a:srgbClr val="FF0000"/>
                </a:solidFill>
              </a:rPr>
              <a:t>SF</a:t>
            </a:r>
            <a:r>
              <a:rPr lang="en-US" altLang="zh-CN" sz="2400" baseline="-25000" dirty="0" smtClean="0">
                <a:solidFill>
                  <a:srgbClr val="FF0000"/>
                </a:solidFill>
              </a:rPr>
              <a:t>6</a:t>
            </a:r>
            <a:r>
              <a:rPr lang="zh-CN" altLang="en-US" sz="2400" dirty="0" smtClean="0">
                <a:solidFill>
                  <a:srgbClr val="FF0000"/>
                </a:solidFill>
              </a:rPr>
              <a:t>满量程偏高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0" r="5390"/>
          <a:stretch/>
        </p:blipFill>
        <p:spPr>
          <a:xfrm>
            <a:off x="6804248" y="2236400"/>
            <a:ext cx="2160240" cy="4004856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3851920" y="3805632"/>
            <a:ext cx="1008112" cy="24482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650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宇宙线测试系统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525963"/>
          </a:xfrm>
        </p:spPr>
        <p:txBody>
          <a:bodyPr/>
          <a:lstStyle/>
          <a:p>
            <a:r>
              <a:rPr lang="zh-CN" altLang="en-US" sz="2400" dirty="0" smtClean="0"/>
              <a:t>宇宙线测试平台：闪烁体触发探测器：</a:t>
            </a:r>
            <a:r>
              <a:rPr lang="en-US" altLang="zh-CN" sz="2400" dirty="0" smtClean="0"/>
              <a:t>20x40cm</a:t>
            </a:r>
            <a:r>
              <a:rPr lang="en-US" altLang="zh-CN" sz="2400" baseline="30000" dirty="0" smtClean="0"/>
              <a:t>2</a:t>
            </a:r>
            <a:endParaRPr lang="en-US" altLang="zh-CN" sz="2400" dirty="0" smtClean="0"/>
          </a:p>
          <a:p>
            <a:r>
              <a:rPr lang="en-US" altLang="zh-CN" sz="2400" dirty="0" smtClean="0"/>
              <a:t>NIM</a:t>
            </a:r>
            <a:r>
              <a:rPr lang="zh-CN" altLang="en-US" sz="2400" dirty="0" smtClean="0"/>
              <a:t>机箱：</a:t>
            </a:r>
            <a:r>
              <a:rPr lang="en-US" altLang="zh-CN" sz="2400" dirty="0" smtClean="0"/>
              <a:t>FIFO</a:t>
            </a:r>
            <a:r>
              <a:rPr lang="zh-CN" altLang="en-US" sz="2400" dirty="0" smtClean="0"/>
              <a:t>、甄别器、逻辑单元、</a:t>
            </a:r>
            <a:r>
              <a:rPr lang="zh-CN" altLang="en-US" sz="2400" dirty="0" smtClean="0"/>
              <a:t>定标器、波形采样</a:t>
            </a:r>
            <a:endParaRPr lang="en-US" altLang="zh-CN" sz="2400" dirty="0" smtClean="0"/>
          </a:p>
          <a:p>
            <a:r>
              <a:rPr lang="en-US" altLang="zh-CN" sz="2400" dirty="0" smtClean="0"/>
              <a:t>VME</a:t>
            </a:r>
            <a:r>
              <a:rPr lang="zh-CN" altLang="en-US" sz="2400" dirty="0" smtClean="0"/>
              <a:t>机箱：</a:t>
            </a:r>
            <a:r>
              <a:rPr lang="en-US" altLang="zh-CN" sz="2400" dirty="0" smtClean="0"/>
              <a:t>TDC</a:t>
            </a:r>
            <a:r>
              <a:rPr lang="zh-CN" altLang="en-US" sz="2400" dirty="0" smtClean="0"/>
              <a:t>、</a:t>
            </a:r>
            <a:r>
              <a:rPr lang="en-US" altLang="zh-CN" sz="2400" dirty="0" smtClean="0"/>
              <a:t>QDC</a:t>
            </a:r>
            <a:endParaRPr lang="zh-CN" altLang="en-US" sz="2400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1570" y="3983606"/>
            <a:ext cx="3024338" cy="225765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866" y="3305007"/>
            <a:ext cx="2259563" cy="29362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459" y="2972170"/>
            <a:ext cx="2455357" cy="327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25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RPC</a:t>
            </a:r>
            <a:r>
              <a:rPr lang="zh-CN" altLang="en-US" dirty="0"/>
              <a:t>信号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  <p:pic>
        <p:nvPicPr>
          <p:cNvPr id="7" name="内容占位符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9069" y="4684563"/>
            <a:ext cx="2068715" cy="1547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70" y="3140968"/>
            <a:ext cx="2068714" cy="1547431"/>
          </a:xfrm>
          <a:prstGeom prst="rect">
            <a:avLst/>
          </a:prstGeom>
        </p:spPr>
      </p:pic>
      <p:grpSp>
        <p:nvGrpSpPr>
          <p:cNvPr id="9" name="组合 8"/>
          <p:cNvGrpSpPr>
            <a:grpSpLocks noChangeAspect="1"/>
          </p:cNvGrpSpPr>
          <p:nvPr/>
        </p:nvGrpSpPr>
        <p:grpSpPr>
          <a:xfrm>
            <a:off x="2818390" y="2243386"/>
            <a:ext cx="3206271" cy="2167077"/>
            <a:chOff x="306788" y="957620"/>
            <a:chExt cx="4462155" cy="3015912"/>
          </a:xfrm>
        </p:grpSpPr>
        <p:pic>
          <p:nvPicPr>
            <p:cNvPr id="10" name="图片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788" y="957620"/>
              <a:ext cx="4462155" cy="30159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矩形 10"/>
            <p:cNvSpPr/>
            <p:nvPr/>
          </p:nvSpPr>
          <p:spPr>
            <a:xfrm>
              <a:off x="4151586" y="2974428"/>
              <a:ext cx="617357" cy="5948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内容占位符 2"/>
          <p:cNvSpPr txBox="1">
            <a:spLocks/>
          </p:cNvSpPr>
          <p:nvPr/>
        </p:nvSpPr>
        <p:spPr bwMode="auto">
          <a:xfrm>
            <a:off x="533905" y="1412776"/>
            <a:ext cx="7998535" cy="1051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altLang="zh-CN" sz="2000" dirty="0" smtClean="0"/>
              <a:t>USTC</a:t>
            </a:r>
            <a:r>
              <a:rPr lang="zh-CN" altLang="en-US" sz="2000" dirty="0" smtClean="0"/>
              <a:t>采用与意大利同样的电路原理图，独立设计电路板。</a:t>
            </a:r>
            <a:endParaRPr lang="en-US" altLang="zh-CN" sz="2000" dirty="0" smtClean="0"/>
          </a:p>
          <a:p>
            <a:pPr algn="just"/>
            <a:r>
              <a:rPr lang="en-US" altLang="zh-CN" sz="2000" dirty="0" smtClean="0"/>
              <a:t>The </a:t>
            </a:r>
            <a:r>
              <a:rPr lang="en-US" altLang="zh-CN" sz="2000" dirty="0"/>
              <a:t>BFP420 is a high speed transistor with low noise</a:t>
            </a:r>
            <a:r>
              <a:rPr lang="en-US" altLang="zh-CN" sz="2000" dirty="0" smtClean="0"/>
              <a:t>, whose </a:t>
            </a:r>
            <a:r>
              <a:rPr lang="en-US" altLang="zh-CN" sz="2000" dirty="0"/>
              <a:t>transition frequency reaches 25GHz</a:t>
            </a:r>
            <a:r>
              <a:rPr lang="en-US" altLang="zh-CN" sz="2000" dirty="0" smtClean="0"/>
              <a:t>.</a:t>
            </a:r>
            <a:endParaRPr lang="en-US" altLang="zh-CN" sz="2000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7"/>
          <a:stretch/>
        </p:blipFill>
        <p:spPr>
          <a:xfrm>
            <a:off x="3223791" y="4501178"/>
            <a:ext cx="2880320" cy="1870524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1"/>
          <a:stretch/>
        </p:blipFill>
        <p:spPr>
          <a:xfrm>
            <a:off x="6273632" y="4501178"/>
            <a:ext cx="2870368" cy="181900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5"/>
          <a:stretch/>
        </p:blipFill>
        <p:spPr>
          <a:xfrm>
            <a:off x="6275257" y="2448235"/>
            <a:ext cx="2867117" cy="1835139"/>
          </a:xfrm>
          <a:prstGeom prst="rect">
            <a:avLst/>
          </a:prstGeom>
        </p:spPr>
      </p:pic>
      <p:sp>
        <p:nvSpPr>
          <p:cNvPr id="18" name="右箭头 17"/>
          <p:cNvSpPr/>
          <p:nvPr/>
        </p:nvSpPr>
        <p:spPr>
          <a:xfrm rot="5400000">
            <a:off x="7304379" y="4240940"/>
            <a:ext cx="631242" cy="389392"/>
          </a:xfrm>
          <a:prstGeom prst="right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98171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参加意大利</a:t>
            </a:r>
            <a:r>
              <a:rPr lang="en-US" altLang="zh-CN" dirty="0" smtClean="0"/>
              <a:t>RPC chamber</a:t>
            </a:r>
            <a:r>
              <a:rPr lang="zh-CN" altLang="en-US" dirty="0" smtClean="0"/>
              <a:t>装配测试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04582-41AC-4A13-9FCA-C231B8EF8B35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  <p:pic>
        <p:nvPicPr>
          <p:cNvPr id="7" name="图片 6" descr="IMG_20180222_1329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25510"/>
            <a:ext cx="3981450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 descr="IMG_20180222_1329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426861"/>
            <a:ext cx="4032448" cy="158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 descr="C:\Users\gejia\Desktop\RPC\IMG_20180213_151900.jpgIMG_20180213_1519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754" y="1881747"/>
            <a:ext cx="4279734" cy="2407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内容占位符 9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5978"/>
            <a:ext cx="3203848" cy="2402886"/>
          </a:xfrm>
        </p:spPr>
      </p:pic>
      <p:pic>
        <p:nvPicPr>
          <p:cNvPr id="9" name="图片 8" descr="C:\Users\gejia\Desktop\RPC\IMG_20180213_154400.jpgIMG_20180213_1544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742" y="1881746"/>
            <a:ext cx="2942835" cy="24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5121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2018</a:t>
            </a:r>
            <a:r>
              <a:rPr lang="zh-CN" altLang="en-US" smtClean="0"/>
              <a:t>年</a:t>
            </a:r>
            <a:r>
              <a:rPr lang="en-US" altLang="zh-CN" smtClean="0"/>
              <a:t>6</a:t>
            </a:r>
            <a:r>
              <a:rPr lang="zh-CN" altLang="en-US" smtClean="0"/>
              <a:t>月</a:t>
            </a:r>
            <a:r>
              <a:rPr lang="en-US" altLang="zh-CN" smtClean="0"/>
              <a:t>28</a:t>
            </a:r>
            <a:r>
              <a:rPr lang="zh-CN" altLang="en-US" smtClean="0"/>
              <a:t>日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LHC</a:t>
            </a:r>
            <a:r>
              <a:rPr lang="zh-CN" altLang="en-US" smtClean="0"/>
              <a:t>实验探测器升级研讨会，威海</a:t>
            </a: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029F38-4376-4C40-AE21-9D97387CB5B7}" type="slidenum">
              <a:rPr lang="zh-CN" altLang="en-US"/>
              <a:pPr>
                <a:defRPr/>
              </a:pPr>
              <a:t>20</a:t>
            </a:fld>
            <a:endParaRPr lang="zh-CN" altLang="en-US"/>
          </a:p>
        </p:txBody>
      </p:sp>
      <p:sp>
        <p:nvSpPr>
          <p:cNvPr id="45058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333375"/>
            <a:ext cx="8229600" cy="868363"/>
          </a:xfrm>
        </p:spPr>
        <p:txBody>
          <a:bodyPr/>
          <a:lstStyle/>
          <a:p>
            <a:r>
              <a:rPr lang="zh-CN" altLang="en-US" sz="4000" dirty="0" smtClean="0"/>
              <a:t>总结与展望</a:t>
            </a:r>
            <a:endParaRPr lang="zh-CN" altLang="en-US" sz="4000" dirty="0" smtClean="0">
              <a:solidFill>
                <a:srgbClr val="0000FF"/>
              </a:solidFill>
              <a:ea typeface="华文楷体" pitchFamily="2" charset="-122"/>
            </a:endParaRPr>
          </a:p>
        </p:txBody>
      </p:sp>
      <p:sp>
        <p:nvSpPr>
          <p:cNvPr id="4505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zh-CN" altLang="en-US" sz="2400" dirty="0" smtClean="0"/>
              <a:t>进行了</a:t>
            </a:r>
            <a:r>
              <a:rPr lang="en-US" altLang="zh-CN" sz="2400" dirty="0" smtClean="0"/>
              <a:t>RPC</a:t>
            </a:r>
            <a:r>
              <a:rPr lang="zh-CN" altLang="en-US" sz="2400" dirty="0" smtClean="0"/>
              <a:t>模拟研究，完成了雪崩过程与信号传输过程的</a:t>
            </a:r>
            <a:r>
              <a:rPr lang="zh-CN" altLang="en-US" sz="2400" dirty="0" smtClean="0"/>
              <a:t>模拟，结果与实验可比，具有重要的指导意义。</a:t>
            </a:r>
            <a:endParaRPr lang="en-US" altLang="zh-CN" sz="2400" dirty="0" smtClean="0"/>
          </a:p>
          <a:p>
            <a:r>
              <a:rPr lang="zh-CN" altLang="en-US" sz="2400" dirty="0"/>
              <a:t>完成</a:t>
            </a:r>
            <a:r>
              <a:rPr lang="zh-CN" altLang="en-US" sz="2400" dirty="0" smtClean="0"/>
              <a:t>了</a:t>
            </a:r>
            <a:r>
              <a:rPr lang="en-US" altLang="zh-CN" sz="2400" dirty="0" smtClean="0"/>
              <a:t>RPC</a:t>
            </a:r>
            <a:r>
              <a:rPr lang="zh-CN" altLang="en-US" sz="2400" dirty="0" smtClean="0"/>
              <a:t>材料、电子学等的采购，已经开始性能测试。</a:t>
            </a:r>
            <a:endParaRPr lang="en-US" altLang="zh-CN" sz="2400" dirty="0" smtClean="0"/>
          </a:p>
          <a:p>
            <a:r>
              <a:rPr lang="zh-CN" altLang="en-US" sz="2400" dirty="0" smtClean="0"/>
              <a:t>建立了宇宙线性能测试平台。</a:t>
            </a:r>
            <a:endParaRPr lang="en-US" altLang="zh-CN" sz="2400" dirty="0" smtClean="0"/>
          </a:p>
          <a:p>
            <a:r>
              <a:rPr lang="zh-CN" altLang="en-US" sz="2400" dirty="0" smtClean="0"/>
              <a:t>多次参加意大利</a:t>
            </a:r>
            <a:r>
              <a:rPr lang="en-US" altLang="zh-CN" sz="2400" dirty="0" smtClean="0"/>
              <a:t>RPC</a:t>
            </a:r>
            <a:r>
              <a:rPr lang="zh-CN" altLang="en-US" sz="2400" dirty="0" smtClean="0"/>
              <a:t>装配，学习关键技术。</a:t>
            </a:r>
            <a:endParaRPr lang="en-US" altLang="zh-CN" sz="2400" dirty="0" smtClean="0"/>
          </a:p>
          <a:p>
            <a:r>
              <a:rPr lang="zh-CN" altLang="en-US" sz="2400" dirty="0" smtClean="0"/>
              <a:t>正在研制建造大面积</a:t>
            </a:r>
            <a:r>
              <a:rPr lang="en-US" altLang="zh-CN" sz="2400" dirty="0" smtClean="0"/>
              <a:t>RPC</a:t>
            </a:r>
            <a:r>
              <a:rPr lang="zh-CN" altLang="en-US" sz="2400" dirty="0" smtClean="0"/>
              <a:t>制作设备。</a:t>
            </a:r>
            <a:endParaRPr lang="en-US" altLang="zh-CN" sz="2400" dirty="0" smtClean="0"/>
          </a:p>
          <a:p>
            <a:endParaRPr lang="en-US" altLang="zh-CN" sz="2400" dirty="0"/>
          </a:p>
          <a:p>
            <a:r>
              <a:rPr lang="zh-CN" altLang="en-US" sz="2400" dirty="0" smtClean="0"/>
              <a:t>解决模拟和测试中的“</a:t>
            </a:r>
            <a:r>
              <a:rPr lang="zh-CN" altLang="en-US" sz="2400" dirty="0"/>
              <a:t>矛盾</a:t>
            </a:r>
            <a:r>
              <a:rPr lang="zh-CN" altLang="en-US" sz="2400" dirty="0" smtClean="0"/>
              <a:t>” 问题。</a:t>
            </a:r>
            <a:endParaRPr lang="en-US" altLang="zh-CN" sz="2400" dirty="0" smtClean="0"/>
          </a:p>
          <a:p>
            <a:r>
              <a:rPr lang="zh-CN" altLang="en-US" sz="2400" dirty="0" smtClean="0"/>
              <a:t>进一步完善测试系统和测试方法。</a:t>
            </a:r>
            <a:endParaRPr lang="en-US" altLang="zh-CN" sz="2400" dirty="0" smtClean="0"/>
          </a:p>
          <a:p>
            <a:r>
              <a:rPr lang="zh-CN" altLang="en-US" sz="2400" dirty="0" smtClean="0"/>
              <a:t>开始优化</a:t>
            </a:r>
            <a:r>
              <a:rPr lang="en-US" altLang="zh-CN" sz="2400" dirty="0" smtClean="0"/>
              <a:t>RPC</a:t>
            </a:r>
            <a:r>
              <a:rPr lang="zh-CN" altLang="en-US" sz="2400" dirty="0" smtClean="0"/>
              <a:t>设计，开展性能研究。</a:t>
            </a:r>
            <a:endParaRPr lang="en-US" altLang="zh-CN" sz="2400" dirty="0" smtClean="0"/>
          </a:p>
          <a:p>
            <a:pPr marL="0" indent="0">
              <a:buNone/>
            </a:pPr>
            <a:endParaRPr lang="en-US" altLang="zh-CN" sz="2400" dirty="0" smtClean="0">
              <a:ea typeface="华文细黑" pitchFamily="2" charset="-122"/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 rot="20713182">
            <a:off x="5228031" y="5242220"/>
            <a:ext cx="36576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6000" dirty="0">
                <a:solidFill>
                  <a:srgbClr val="333399"/>
                </a:solidFill>
                <a:latin typeface="CommercialScript BT" panose="03030803040807090C04" pitchFamily="66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015780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truttura predefinita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Struttura predefinita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3977</TotalTime>
  <Words>1179</Words>
  <Application>Microsoft Office PowerPoint</Application>
  <PresentationFormat>全屏显示(4:3)</PresentationFormat>
  <Paragraphs>210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华文楷体</vt:lpstr>
      <vt:lpstr>华文细黑</vt:lpstr>
      <vt:lpstr>宋体</vt:lpstr>
      <vt:lpstr>Arial</vt:lpstr>
      <vt:lpstr>Calibri</vt:lpstr>
      <vt:lpstr>CommercialScript BT</vt:lpstr>
      <vt:lpstr>Times New Roman</vt:lpstr>
      <vt:lpstr>Wingdings</vt:lpstr>
      <vt:lpstr>Wingdings 3</vt:lpstr>
      <vt:lpstr>Office 主题</vt:lpstr>
      <vt:lpstr>ATLAS Phase-II 升级 RPC研究进展</vt:lpstr>
      <vt:lpstr>outline</vt:lpstr>
      <vt:lpstr>LHC：世界最高能量前沿</vt:lpstr>
      <vt:lpstr>LHC：升级计划</vt:lpstr>
      <vt:lpstr>ATLAS Phase-II升级</vt:lpstr>
      <vt:lpstr>现有的ATLAS RPC muon系统</vt:lpstr>
      <vt:lpstr>RPC系统面临的主要问题</vt:lpstr>
      <vt:lpstr>RPC探测器研究</vt:lpstr>
      <vt:lpstr>RPC模拟研究：Garfield++</vt:lpstr>
      <vt:lpstr>Garfield++模拟结果</vt:lpstr>
      <vt:lpstr>模拟得到的性能</vt:lpstr>
      <vt:lpstr>信号响应和传输过程的模拟</vt:lpstr>
      <vt:lpstr>石墨层表面电阻率测量</vt:lpstr>
      <vt:lpstr>购买的RPC气室测量结果</vt:lpstr>
      <vt:lpstr>材料购置</vt:lpstr>
      <vt:lpstr>气体系统</vt:lpstr>
      <vt:lpstr>宇宙线测试系统</vt:lpstr>
      <vt:lpstr>RPC信号</vt:lpstr>
      <vt:lpstr>参加意大利RPC chamber装配测试</vt:lpstr>
      <vt:lpstr>总结与展望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宇宙线缪子成像的探测器基础</dc:title>
  <dc:creator>SONG</dc:creator>
  <cp:lastModifiedBy>孙 勇杰</cp:lastModifiedBy>
  <cp:revision>236</cp:revision>
  <cp:lastPrinted>2014-07-17T08:26:15Z</cp:lastPrinted>
  <dcterms:created xsi:type="dcterms:W3CDTF">2014-03-31T03:19:18Z</dcterms:created>
  <dcterms:modified xsi:type="dcterms:W3CDTF">2018-06-28T05:30:01Z</dcterms:modified>
</cp:coreProperties>
</file>