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tmp" ContentType="image/png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782" r:id="rId2"/>
    <p:sldId id="783" r:id="rId3"/>
    <p:sldId id="806" r:id="rId4"/>
    <p:sldId id="712" r:id="rId5"/>
    <p:sldId id="713" r:id="rId6"/>
    <p:sldId id="791" r:id="rId7"/>
    <p:sldId id="765" r:id="rId8"/>
    <p:sldId id="714" r:id="rId9"/>
    <p:sldId id="715" r:id="rId10"/>
    <p:sldId id="784" r:id="rId11"/>
    <p:sldId id="716" r:id="rId12"/>
    <p:sldId id="809" r:id="rId13"/>
    <p:sldId id="769" r:id="rId14"/>
    <p:sldId id="771" r:id="rId15"/>
    <p:sldId id="772" r:id="rId16"/>
    <p:sldId id="774" r:id="rId17"/>
    <p:sldId id="775" r:id="rId18"/>
    <p:sldId id="807" r:id="rId19"/>
    <p:sldId id="808" r:id="rId20"/>
    <p:sldId id="764" r:id="rId21"/>
    <p:sldId id="753" r:id="rId22"/>
    <p:sldId id="811" r:id="rId23"/>
    <p:sldId id="812" r:id="rId24"/>
    <p:sldId id="814" r:id="rId25"/>
    <p:sldId id="813" r:id="rId26"/>
    <p:sldId id="815" r:id="rId27"/>
    <p:sldId id="816" r:id="rId28"/>
    <p:sldId id="821" r:id="rId29"/>
    <p:sldId id="817" r:id="rId30"/>
    <p:sldId id="818" r:id="rId31"/>
    <p:sldId id="819" r:id="rId32"/>
    <p:sldId id="820" r:id="rId33"/>
    <p:sldId id="792" r:id="rId34"/>
    <p:sldId id="803" r:id="rId35"/>
    <p:sldId id="748" r:id="rId36"/>
    <p:sldId id="749" r:id="rId37"/>
  </p:sldIdLst>
  <p:sldSz cx="9144000" cy="6858000" type="screen4x3"/>
  <p:notesSz cx="6858000" cy="9144000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宋体" pitchFamily="2" charset="-122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5A1B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3" autoAdjust="0"/>
    <p:restoredTop sz="95248" autoAdjust="0"/>
  </p:normalViewPr>
  <p:slideViewPr>
    <p:cSldViewPr>
      <p:cViewPr>
        <p:scale>
          <a:sx n="50" d="100"/>
          <a:sy n="50" d="100"/>
        </p:scale>
        <p:origin x="-1181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674"/>
    </p:cViewPr>
  </p:sorterViewPr>
  <p:notesViewPr>
    <p:cSldViewPr>
      <p:cViewPr varScale="1">
        <p:scale>
          <a:sx n="84" d="100"/>
          <a:sy n="84" d="100"/>
        </p:scale>
        <p:origin x="-3168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F3F29B1D-61E0-411E-9638-0788EFFC3E6F}" type="datetimeFigureOut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 smtClean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noProof="0" smtClean="0"/>
              <a:t>单击此处编辑母版文本样式</a:t>
            </a:r>
          </a:p>
          <a:p>
            <a:pPr lvl="1"/>
            <a:r>
              <a:rPr lang="zh-CN" altLang="en-US" noProof="0" smtClean="0"/>
              <a:t>第二级</a:t>
            </a:r>
          </a:p>
          <a:p>
            <a:pPr lvl="2"/>
            <a:r>
              <a:rPr lang="zh-CN" altLang="en-US" noProof="0" smtClean="0"/>
              <a:t>第三级</a:t>
            </a:r>
          </a:p>
          <a:p>
            <a:pPr lvl="3"/>
            <a:r>
              <a:rPr lang="zh-CN" altLang="en-US" noProof="0" smtClean="0"/>
              <a:t>第四级</a:t>
            </a:r>
          </a:p>
          <a:p>
            <a:pPr lvl="4"/>
            <a:r>
              <a:rPr lang="zh-CN" altLang="en-US" noProof="0" smtClean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fld id="{77564F41-FA35-4112-8B89-D414A4EE1D6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835282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接连接符 3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7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541C70E7-72E7-4841-9A65-DD9CDE53FC52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8" name="灯片编号占位符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11AA8B-8ED3-42AD-850F-242CD39319E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E8B8E240-979E-4652-8110-E660FD78FFDE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5D16DC-E486-4B58-8AA9-0DC8751E77C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4F4442E-610C-453F-BAAB-EC04ADEA5D30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664C58-88D4-4F7E-9A05-1ECFBE6C22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1B07B92-D0A1-42B5-8A18-1BE2501B3B62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69F0B3-20A2-41DA-A30F-89D7CF17F1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2958ABD7-967B-4D8E-914D-5E13BE9043A9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A94AD-1819-43A4-BFB2-5B9EAEC570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3FBDCDB-BBFD-454B-BB98-AB97B2E53561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DEC0B-B59D-4CE6-98C7-87458C16C96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0F3136B3-6BE3-48A1-895A-B7E514CBECB4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B18692-50E4-4189-883A-B0CAA39B09D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628601B3-CF5B-4381-BC87-8C14FFF5238F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98A67-96EE-4D01-AD5A-411370BA19F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>
          <a:xfrm>
            <a:off x="428625" y="6357938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44646D42-EB72-47F4-AA91-90B341022073}" type="datetime1">
              <a:rPr lang="zh-CN" altLang="en-US"/>
              <a:pPr>
                <a:defRPr/>
              </a:pPr>
              <a:t>2018/6/27</a:t>
            </a:fld>
            <a:r>
              <a:rPr lang="zh-CN" altLang="en-US" dirty="0"/>
              <a:t> </a:t>
            </a:r>
            <a:r>
              <a:rPr lang="en-US" altLang="zh-CN" dirty="0"/>
              <a:t>Yi Wang , </a:t>
            </a:r>
            <a:r>
              <a:rPr lang="en-US" altLang="zh-CN" dirty="0" err="1"/>
              <a:t>Tsinghua</a:t>
            </a:r>
            <a:r>
              <a:rPr lang="en-US" altLang="zh-CN" dirty="0"/>
              <a:t> University</a:t>
            </a:r>
            <a:endParaRPr lang="zh-CN" altLang="en-US" dirty="0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r>
              <a:rPr lang="en-US" altLang="zh-CN"/>
              <a:t>MTD Review @BNL</a:t>
            </a: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53A7A3-4D64-4933-944C-AE54015369F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32DF126B-6885-4489-A4CE-62457C49E3AE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B33B86-3401-412B-A290-396D0138F5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 smtClean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61461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fld id="{AB316A7A-6142-404D-854B-69685800DBAD}" type="datetime1">
              <a:rPr lang="zh-CN" altLang="en-US"/>
              <a:pPr>
                <a:defRPr/>
              </a:pPr>
              <a:t>2018/6/27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571875" y="6356350"/>
            <a:ext cx="244792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itchFamily="34" charset="0"/>
                <a:ea typeface="宋体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F34A42-5395-4214-9A0D-6E57E13AF27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800DFE98-65DE-4C98-989F-9E5CC6BDABDB}" type="slidenum">
              <a:rPr lang="zh-CN" altLang="en-US"/>
              <a:pPr>
                <a:defRPr/>
              </a:pPr>
              <a:t>‹#›</a:t>
            </a:fld>
            <a:endParaRPr lang="zh-CN" alt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492125" y="6400800"/>
            <a:ext cx="1966913" cy="2778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1200" dirty="0">
                <a:latin typeface="+mn-lt"/>
                <a:ea typeface="+mn-ea"/>
              </a:rPr>
              <a:t>Wang Yi, </a:t>
            </a:r>
            <a:r>
              <a:rPr lang="en-US" altLang="zh-CN" sz="1200" dirty="0" err="1">
                <a:latin typeface="+mn-lt"/>
                <a:ea typeface="+mn-ea"/>
              </a:rPr>
              <a:t>Tsinghua</a:t>
            </a:r>
            <a:r>
              <a:rPr lang="en-US" altLang="zh-CN" sz="1200" dirty="0">
                <a:latin typeface="+mn-lt"/>
                <a:ea typeface="+mn-ea"/>
              </a:rPr>
              <a:t> University</a:t>
            </a:r>
            <a:endParaRPr lang="zh-CN" altLang="en-US" sz="1200" dirty="0">
              <a:latin typeface="+mn-lt"/>
              <a:ea typeface="+mn-ea"/>
            </a:endParaRPr>
          </a:p>
        </p:txBody>
      </p:sp>
      <p:cxnSp>
        <p:nvCxnSpPr>
          <p:cNvPr id="10" name="直接连接符 9"/>
          <p:cNvCxnSpPr/>
          <p:nvPr userDrawn="1"/>
        </p:nvCxnSpPr>
        <p:spPr>
          <a:xfrm flipV="1">
            <a:off x="714375" y="1071563"/>
            <a:ext cx="7858125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6" name="Picture 7"/>
          <p:cNvPicPr>
            <a:picLocks noChangeAspect="1" noChangeArrowheads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0" y="142875"/>
            <a:ext cx="928688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 userDrawn="1"/>
        </p:nvSpPr>
        <p:spPr>
          <a:xfrm>
            <a:off x="2992183" y="6475254"/>
            <a:ext cx="207140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0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LHC upgrade </a:t>
            </a:r>
            <a:r>
              <a:rPr lang="en-US" altLang="zh-CN" sz="1000" b="1" kern="1200" dirty="0" err="1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Weihai</a:t>
            </a:r>
            <a:r>
              <a:rPr lang="en-US" altLang="zh-CN" sz="1000" b="1" kern="120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,</a:t>
            </a:r>
            <a:r>
              <a:rPr lang="en-US" altLang="zh-CN" sz="1000" b="1" kern="1200" baseline="0" dirty="0" smtClean="0">
                <a:solidFill>
                  <a:schemeClr val="tx1"/>
                </a:solidFill>
                <a:effectLst/>
                <a:latin typeface="Arial" charset="0"/>
                <a:ea typeface="宋体" pitchFamily="2" charset="-122"/>
                <a:cs typeface="+mn-cs"/>
              </a:rPr>
              <a:t> 2018.6.28</a:t>
            </a:r>
            <a:endParaRPr lang="zh-CN" altLang="en-US" sz="100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44.jpeg"/><Relationship Id="rId7" Type="http://schemas.openxmlformats.org/officeDocument/2006/relationships/image" Target="../media/image48.em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emf"/><Relationship Id="rId11" Type="http://schemas.openxmlformats.org/officeDocument/2006/relationships/image" Target="../media/image52.emf"/><Relationship Id="rId5" Type="http://schemas.openxmlformats.org/officeDocument/2006/relationships/image" Target="../media/image46.jpeg"/><Relationship Id="rId10" Type="http://schemas.openxmlformats.org/officeDocument/2006/relationships/image" Target="../media/image51.emf"/><Relationship Id="rId4" Type="http://schemas.openxmlformats.org/officeDocument/2006/relationships/image" Target="../media/image45.tmp"/><Relationship Id="rId9" Type="http://schemas.openxmlformats.org/officeDocument/2006/relationships/image" Target="../media/image5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emf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</a:t>
            </a:fld>
            <a:endParaRPr lang="zh-CN" altLang="en-US"/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41082" y="2564904"/>
            <a:ext cx="8072494" cy="642938"/>
          </a:xfrm>
          <a:prstGeom prst="rect">
            <a:avLst/>
          </a:prstGeo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sz="3200" b="1" dirty="0" smtClean="0">
                <a:solidFill>
                  <a:srgbClr val="FF0000"/>
                </a:solidFill>
              </a:rPr>
              <a:t>Progress of high resolution  TOF system</a:t>
            </a:r>
            <a:endParaRPr lang="en-US" altLang="zh-CN" sz="3200" b="1" dirty="0" smtClean="0">
              <a:solidFill>
                <a:srgbClr val="FF0000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357291" y="4564793"/>
            <a:ext cx="642942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Wang Yi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Department of Engineering Physics, </a:t>
            </a:r>
            <a:r>
              <a:rPr lang="en-US" altLang="zh-CN" sz="2000" b="1" dirty="0" err="1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Tsinghua</a:t>
            </a:r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University</a:t>
            </a:r>
            <a:endParaRPr lang="en-US" altLang="zh-CN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algn="ctr"/>
            <a:r>
              <a:rPr lang="en-US" altLang="zh-CN" sz="2000" b="1" dirty="0" smtClean="0"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yiwang@mail.tsinghua.edu.cn</a:t>
            </a:r>
            <a:endParaRPr lang="zh-CN" altLang="en-US" sz="2000" b="1" dirty="0"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64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106545E0-BEB2-4318-9E9B-6A3FAEE1189E}" type="slidenum">
              <a:rPr lang="zh-CN" altLang="en-US" smtClean="0"/>
              <a:pPr>
                <a:defRPr/>
              </a:pPr>
              <a:t>10</a:t>
            </a:fld>
            <a:endParaRPr lang="zh-CN" altLang="en-US" dirty="0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fld id="{C9FB03AA-D28C-4FCC-A411-4D511EB668DB}" type="slidenum">
              <a:rPr lang="zh-CN" altLang="en-US" sz="1400">
                <a:latin typeface="+mn-lt"/>
                <a:ea typeface="+mn-ea"/>
              </a:rPr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10</a:t>
            </a:fld>
            <a:endParaRPr lang="zh-CN" altLang="en-US" sz="1400" dirty="0">
              <a:latin typeface="+mn-lt"/>
              <a:ea typeface="+mn-ea"/>
            </a:endParaRPr>
          </a:p>
        </p:txBody>
      </p:sp>
      <p:sp>
        <p:nvSpPr>
          <p:cNvPr id="5" name="Rectangle 4"/>
          <p:cNvSpPr txBox="1">
            <a:spLocks noChangeArrowheads="1"/>
          </p:cNvSpPr>
          <p:nvPr/>
        </p:nvSpPr>
        <p:spPr>
          <a:xfrm>
            <a:off x="928688" y="214313"/>
            <a:ext cx="7072312" cy="657225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algn="ctr">
              <a:defRPr/>
            </a:pPr>
            <a:r>
              <a:rPr lang="en-US" altLang="zh-CN" sz="3200" b="1" kern="0" dirty="0">
                <a:solidFill>
                  <a:srgbClr val="FF0000"/>
                </a:solidFill>
                <a:latin typeface="+mj-lt"/>
                <a:cs typeface="+mj-cs"/>
              </a:rPr>
              <a:t>MRPC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+mj-lt"/>
                <a:cs typeface="+mj-cs"/>
              </a:rPr>
              <a:t>mass production</a:t>
            </a:r>
            <a:endParaRPr lang="en-US" altLang="zh-CN" sz="3200" b="1" kern="0" dirty="0">
              <a:solidFill>
                <a:srgbClr val="FF0000"/>
              </a:solidFill>
              <a:latin typeface="+mj-lt"/>
              <a:cs typeface="+mj-cs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4" t="14876" r="13947" b="33058"/>
          <a:stretch>
            <a:fillRect/>
          </a:stretch>
        </p:blipFill>
        <p:spPr bwMode="auto">
          <a:xfrm>
            <a:off x="755576" y="1158875"/>
            <a:ext cx="6786563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pic1_2 副本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68509" y="4745965"/>
            <a:ext cx="2254491" cy="9063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F:\工作\CBM合作\文章和报告\FS3000(1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4163295"/>
            <a:ext cx="3191998" cy="2071702"/>
          </a:xfrm>
          <a:prstGeom prst="rect">
            <a:avLst/>
          </a:prstGeom>
          <a:noFill/>
        </p:spPr>
      </p:pic>
      <p:pic>
        <p:nvPicPr>
          <p:cNvPr id="9" name="Picture 6" descr="F:\工作\CBM合作\文章和报告\20141131558364212806(0).jpg"/>
          <p:cNvPicPr>
            <a:picLocks noChangeAspect="1" noChangeArrowheads="1"/>
          </p:cNvPicPr>
          <p:nvPr/>
        </p:nvPicPr>
        <p:blipFill>
          <a:blip r:embed="rId5" cstate="print"/>
          <a:srcRect l="18627" t="16990" r="11785" b="5446"/>
          <a:stretch>
            <a:fillRect/>
          </a:stretch>
        </p:blipFill>
        <p:spPr bwMode="auto">
          <a:xfrm>
            <a:off x="3779912" y="4163295"/>
            <a:ext cx="2884138" cy="2141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0310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11</a:t>
            </a:fld>
            <a:endParaRPr lang="zh-CN" altLang="en-US"/>
          </a:p>
        </p:txBody>
      </p:sp>
      <p:grpSp>
        <p:nvGrpSpPr>
          <p:cNvPr id="22" name="组合 21"/>
          <p:cNvGrpSpPr/>
          <p:nvPr/>
        </p:nvGrpSpPr>
        <p:grpSpPr>
          <a:xfrm>
            <a:off x="67023" y="1269441"/>
            <a:ext cx="4724400" cy="3625850"/>
            <a:chOff x="4140200" y="2581260"/>
            <a:chExt cx="4724400" cy="3625850"/>
          </a:xfrm>
        </p:grpSpPr>
        <p:pic>
          <p:nvPicPr>
            <p:cNvPr id="4" name="Picture 5" descr="tofr_beta_p_prplot0910_1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140200" y="2581260"/>
              <a:ext cx="4724400" cy="3625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5" name="Group 7"/>
            <p:cNvGrpSpPr>
              <a:grpSpLocks/>
            </p:cNvGrpSpPr>
            <p:nvPr/>
          </p:nvGrpSpPr>
          <p:grpSpPr bwMode="auto">
            <a:xfrm>
              <a:off x="5715000" y="2595548"/>
              <a:ext cx="2439988" cy="3216275"/>
              <a:chOff x="0" y="0"/>
              <a:chExt cx="3843" cy="5064"/>
            </a:xfrm>
          </p:grpSpPr>
          <p:sp>
            <p:nvSpPr>
              <p:cNvPr id="6" name="Line 8"/>
              <p:cNvSpPr>
                <a:spLocks noChangeShapeType="1"/>
              </p:cNvSpPr>
              <p:nvPr/>
            </p:nvSpPr>
            <p:spPr bwMode="auto">
              <a:xfrm flipV="1">
                <a:off x="1318" y="2642"/>
                <a:ext cx="0" cy="2423"/>
              </a:xfrm>
              <a:prstGeom prst="line">
                <a:avLst/>
              </a:prstGeom>
              <a:noFill/>
              <a:ln w="19050">
                <a:solidFill>
                  <a:srgbClr val="CD031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7" name="Line 9"/>
              <p:cNvSpPr>
                <a:spLocks noChangeShapeType="1"/>
              </p:cNvSpPr>
              <p:nvPr/>
            </p:nvSpPr>
            <p:spPr bwMode="auto">
              <a:xfrm flipH="1" flipV="1">
                <a:off x="3813" y="2757"/>
                <a:ext cx="30" cy="2305"/>
              </a:xfrm>
              <a:prstGeom prst="line">
                <a:avLst/>
              </a:prstGeom>
              <a:noFill/>
              <a:ln w="19050">
                <a:solidFill>
                  <a:srgbClr val="FF00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zh-CN" altLang="en-US"/>
              </a:p>
            </p:txBody>
          </p:sp>
          <p:sp>
            <p:nvSpPr>
              <p:cNvPr id="8" name="Text Box 10"/>
              <p:cNvSpPr txBox="1">
                <a:spLocks noChangeArrowheads="1"/>
              </p:cNvSpPr>
              <p:nvPr/>
            </p:nvSpPr>
            <p:spPr bwMode="auto">
              <a:xfrm>
                <a:off x="0" y="0"/>
                <a:ext cx="1233" cy="7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0000" tIns="46800" rIns="90000" bIns="46800">
                <a:spAutoFit/>
              </a:bodyPr>
              <a:lstStyle/>
              <a:p>
                <a:r>
                  <a:rPr lang="en-US" altLang="zh-CN">
                    <a:solidFill>
                      <a:srgbClr val="FF0000"/>
                    </a:solidFill>
                    <a:latin typeface="Verdana" pitchFamily="34" charset="0"/>
                  </a:rPr>
                  <a:t>TOF</a:t>
                </a:r>
              </a:p>
            </p:txBody>
          </p:sp>
        </p:grpSp>
      </p:grpSp>
      <p:sp>
        <p:nvSpPr>
          <p:cNvPr id="18" name="Text Box 13"/>
          <p:cNvSpPr txBox="1">
            <a:spLocks noChangeArrowheads="1"/>
          </p:cNvSpPr>
          <p:nvPr/>
        </p:nvSpPr>
        <p:spPr bwMode="auto">
          <a:xfrm>
            <a:off x="611560" y="4895291"/>
            <a:ext cx="3244529" cy="120022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dirty="0" smtClean="0"/>
              <a:t>TOF PID:</a:t>
            </a:r>
            <a:endParaRPr lang="en-US" altLang="zh-CN" dirty="0"/>
          </a:p>
          <a:p>
            <a:pPr>
              <a:spcBef>
                <a:spcPct val="50000"/>
              </a:spcBef>
            </a:pPr>
            <a:r>
              <a:rPr lang="en-US" altLang="zh-CN" dirty="0">
                <a:sym typeface="Symbol" pitchFamily="18" charset="2"/>
              </a:rPr>
              <a:t>  </a:t>
            </a:r>
            <a:r>
              <a:rPr lang="en-US" altLang="zh-CN" dirty="0"/>
              <a:t> /k   ~1.6 GeV/c,       </a:t>
            </a:r>
          </a:p>
          <a:p>
            <a:pPr>
              <a:spcBef>
                <a:spcPct val="50000"/>
              </a:spcBef>
            </a:pPr>
            <a:r>
              <a:rPr lang="en-US" altLang="zh-CN" dirty="0"/>
              <a:t>(</a:t>
            </a:r>
            <a:r>
              <a:rPr lang="en-US" altLang="zh-CN" dirty="0">
                <a:sym typeface="Symbol" pitchFamily="18" charset="2"/>
              </a:rPr>
              <a:t></a:t>
            </a:r>
            <a:r>
              <a:rPr lang="en-US" altLang="zh-CN" dirty="0"/>
              <a:t>,k)/p ~ 3.0 GeV/c</a:t>
            </a:r>
          </a:p>
        </p:txBody>
      </p:sp>
      <p:sp>
        <p:nvSpPr>
          <p:cNvPr id="21" name="Text Box 1030"/>
          <p:cNvSpPr txBox="1">
            <a:spLocks noChangeArrowheads="1"/>
          </p:cNvSpPr>
          <p:nvPr/>
        </p:nvSpPr>
        <p:spPr bwMode="auto">
          <a:xfrm>
            <a:off x="1071538" y="285728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PID of STAR-TOF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80112" y="1512374"/>
            <a:ext cx="3223964" cy="3474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5" name="组合 24"/>
          <p:cNvGrpSpPr/>
          <p:nvPr/>
        </p:nvGrpSpPr>
        <p:grpSpPr>
          <a:xfrm>
            <a:off x="3885536" y="5172932"/>
            <a:ext cx="5265280" cy="802158"/>
            <a:chOff x="3707904" y="3460941"/>
            <a:chExt cx="5265280" cy="802158"/>
          </a:xfrm>
        </p:grpSpPr>
        <p:pic>
          <p:nvPicPr>
            <p:cNvPr id="26" name="图片 1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07904" y="3460941"/>
              <a:ext cx="5265280" cy="755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7" name="Text Box 10"/>
            <p:cNvSpPr txBox="1">
              <a:spLocks noChangeArrowheads="1"/>
            </p:cNvSpPr>
            <p:nvPr/>
          </p:nvSpPr>
          <p:spPr bwMode="auto">
            <a:xfrm>
              <a:off x="4981206" y="3977349"/>
              <a:ext cx="3816350" cy="28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57200">
                <a:lnSpc>
                  <a:spcPct val="70000"/>
                </a:lnSpc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r>
                <a:rPr lang="en-US" altLang="zh-CN" b="1" i="1" u="sng" dirty="0">
                  <a:solidFill>
                    <a:srgbClr val="CC0000"/>
                  </a:solidFill>
                  <a:ea typeface="MS PGothic" pitchFamily="34" charset="-128"/>
                </a:rPr>
                <a:t>Nature 473 (2011) 353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12</a:t>
            </a:fld>
            <a:endParaRPr lang="zh-CN" altLang="en-US"/>
          </a:p>
        </p:txBody>
      </p:sp>
      <p:pic>
        <p:nvPicPr>
          <p:cNvPr id="565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5840"/>
            <a:ext cx="8977571" cy="5112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feld 21"/>
          <p:cNvSpPr txBox="1"/>
          <p:nvPr/>
        </p:nvSpPr>
        <p:spPr>
          <a:xfrm>
            <a:off x="899592" y="269703"/>
            <a:ext cx="7704856" cy="584775"/>
          </a:xfrm>
          <a:prstGeom prst="rect">
            <a:avLst/>
          </a:prstGeom>
          <a:solidFill>
            <a:srgbClr val="FFFF00">
              <a:alpha val="79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Layout of CBM detector</a:t>
            </a:r>
            <a:endParaRPr kumimoji="0" lang="de-DE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1730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85F2C380-80E6-4539-AB3F-F522CF724B06}" type="slidenum">
              <a:rPr lang="zh-CN" altLang="en-US" smtClean="0"/>
              <a:pPr>
                <a:defRPr/>
              </a:pPr>
              <a:t>13</a:t>
            </a:fld>
            <a:endParaRPr lang="zh-CN" altLang="en-US" dirty="0"/>
          </a:p>
        </p:txBody>
      </p:sp>
      <p:sp>
        <p:nvSpPr>
          <p:cNvPr id="4" name="灯片编号占位符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algn="l" rtl="0" fontAlgn="auto">
              <a:spcBef>
                <a:spcPts val="0"/>
              </a:spcBef>
              <a:spcAft>
                <a:spcPts val="0"/>
              </a:spcAft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2D69F0B3-20A2-41DA-A30F-89D7CF17F113}" type="slidenum">
              <a:rPr lang="zh-CN" altLang="en-US" smtClean="0"/>
              <a:pPr>
                <a:defRPr/>
              </a:pPr>
              <a:t>13</a:t>
            </a:fld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115616" y="357164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The structure of CBM-TOF wall 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sp>
        <p:nvSpPr>
          <p:cNvPr id="7" name="Text Box 2085"/>
          <p:cNvSpPr txBox="1">
            <a:spLocks noChangeArrowheads="1"/>
          </p:cNvSpPr>
          <p:nvPr/>
        </p:nvSpPr>
        <p:spPr bwMode="auto">
          <a:xfrm>
            <a:off x="4214810" y="1214422"/>
            <a:ext cx="492919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None/>
            </a:pPr>
            <a:r>
              <a:rPr lang="en-US" altLang="en-US" sz="1600" dirty="0">
                <a:latin typeface="Arial" pitchFamily="34" charset="0"/>
              </a:rPr>
              <a:t> 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CBM-</a:t>
            </a:r>
            <a:r>
              <a:rPr lang="en-US" altLang="en-US" sz="2400" b="1" u="sng" dirty="0" err="1">
                <a:solidFill>
                  <a:srgbClr val="FF0000"/>
                </a:solidFill>
                <a:latin typeface="Arial" pitchFamily="34" charset="0"/>
              </a:rPr>
              <a:t>ToF</a:t>
            </a:r>
            <a:r>
              <a:rPr lang="en-US" altLang="en-US" sz="2400" b="1" u="sng" dirty="0">
                <a:solidFill>
                  <a:srgbClr val="FF0000"/>
                </a:solidFill>
                <a:latin typeface="Arial" pitchFamily="34" charset="0"/>
              </a:rPr>
              <a:t> Requirements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Full system time resolution </a:t>
            </a:r>
            <a:r>
              <a:rPr lang="en-US" altLang="en-US" b="1" dirty="0" err="1">
                <a:solidFill>
                  <a:srgbClr val="0000FF"/>
                </a:solidFill>
                <a:latin typeface="Symbol" pitchFamily="18" charset="2"/>
              </a:rPr>
              <a:t>s</a:t>
            </a:r>
            <a:r>
              <a:rPr lang="en-US" altLang="en-US" b="1" baseline="-25000" dirty="0" err="1">
                <a:solidFill>
                  <a:srgbClr val="0000FF"/>
                </a:solidFill>
                <a:latin typeface="Arial" pitchFamily="34" charset="0"/>
              </a:rPr>
              <a:t>T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~ 80 </a:t>
            </a:r>
            <a:r>
              <a:rPr lang="en-US" altLang="en-US" b="1" dirty="0" err="1">
                <a:solidFill>
                  <a:srgbClr val="0000FF"/>
                </a:solidFill>
                <a:latin typeface="Arial" pitchFamily="34" charset="0"/>
              </a:rPr>
              <a:t>ps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Efficiency &gt; 95 %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Rate capability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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  <a:sym typeface="Symbol" pitchFamily="18" charset="2"/>
              </a:rPr>
              <a:t>30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kHz/cm</a:t>
            </a:r>
            <a:r>
              <a:rPr lang="en-US" altLang="en-US" b="1" baseline="30000" dirty="0">
                <a:solidFill>
                  <a:srgbClr val="0000FF"/>
                </a:solidFill>
                <a:latin typeface="Arial" pitchFamily="34" charset="0"/>
              </a:rPr>
              <a:t>2</a:t>
            </a:r>
            <a:endParaRPr lang="en-US" altLang="en-US" b="1" dirty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Polar angular range </a:t>
            </a: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2.5°– 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25°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Occupancy &lt; 5 % </a:t>
            </a:r>
            <a:endParaRPr lang="en-US" altLang="en-US" b="1" dirty="0" smtClean="0">
              <a:solidFill>
                <a:srgbClr val="0000FF"/>
              </a:solidFill>
              <a:latin typeface="Arial" pitchFamily="34" charset="0"/>
            </a:endParaRP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Low power electronics </a:t>
            </a:r>
          </a:p>
          <a:p>
            <a:pPr algn="l"/>
            <a:r>
              <a:rPr lang="en-US" altLang="en-US" b="1" dirty="0" smtClean="0">
                <a:solidFill>
                  <a:srgbClr val="0000FF"/>
                </a:solidFill>
                <a:latin typeface="Arial" pitchFamily="34" charset="0"/>
              </a:rPr>
              <a:t>    (~</a:t>
            </a: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100.000 channels)</a:t>
            </a:r>
          </a:p>
          <a:p>
            <a:pPr algn="l">
              <a:buFont typeface="Wingdings" pitchFamily="2" charset="2"/>
              <a:buChar char="Ø"/>
            </a:pPr>
            <a:r>
              <a:rPr lang="en-US" altLang="en-US" b="1" dirty="0">
                <a:solidFill>
                  <a:srgbClr val="0000FF"/>
                </a:solidFill>
                <a:latin typeface="Arial" pitchFamily="34" charset="0"/>
              </a:rPr>
              <a:t> Free streaming data acquisition </a:t>
            </a: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/>
          <a:srcRect l="29911" t="33571" r="41964" b="18571"/>
          <a:stretch>
            <a:fillRect/>
          </a:stretch>
        </p:blipFill>
        <p:spPr bwMode="auto">
          <a:xfrm>
            <a:off x="4429124" y="3895024"/>
            <a:ext cx="2786082" cy="2962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7"/>
          <p:cNvSpPr txBox="1"/>
          <p:nvPr/>
        </p:nvSpPr>
        <p:spPr>
          <a:xfrm>
            <a:off x="7072330" y="5000636"/>
            <a:ext cx="1785950" cy="131112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dirty="0" err="1" smtClean="0"/>
              <a:t>Au+Au</a:t>
            </a:r>
            <a:r>
              <a:rPr lang="en-US" altLang="zh-CN" dirty="0" smtClean="0"/>
              <a:t>, Center, 10AGeV</a:t>
            </a:r>
          </a:p>
          <a:p>
            <a:r>
              <a:rPr lang="en-US" altLang="zh-CN" dirty="0" smtClean="0"/>
              <a:t>Simulated with CBM ROOT</a:t>
            </a:r>
            <a:endParaRPr lang="zh-CN" altLang="en-US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40768"/>
            <a:ext cx="3235766" cy="45711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6826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14</a:t>
            </a:fld>
            <a:endParaRPr lang="zh-CN" altLang="en-US" dirty="0"/>
          </a:p>
        </p:txBody>
      </p:sp>
      <p:pic>
        <p:nvPicPr>
          <p:cNvPr id="4" name="Picture 2" descr="F:\工作\CBM合作\玻璃测试\玻璃批量生产\IMG_3130.JPG"/>
          <p:cNvPicPr>
            <a:picLocks noChangeAspect="1" noChangeArrowheads="1"/>
          </p:cNvPicPr>
          <p:nvPr/>
        </p:nvPicPr>
        <p:blipFill>
          <a:blip r:embed="rId2"/>
          <a:srcRect t="5789"/>
          <a:stretch>
            <a:fillRect/>
          </a:stretch>
        </p:blipFill>
        <p:spPr bwMode="auto">
          <a:xfrm>
            <a:off x="4929190" y="1214423"/>
            <a:ext cx="3357586" cy="2347694"/>
          </a:xfrm>
          <a:prstGeom prst="rect">
            <a:avLst/>
          </a:prstGeom>
          <a:noFill/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857224" y="357166"/>
            <a:ext cx="7143773" cy="571481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Development of low resistive glass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1571612"/>
            <a:ext cx="4214810" cy="2072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5"/>
          <p:cNvSpPr txBox="1"/>
          <p:nvPr/>
        </p:nvSpPr>
        <p:spPr>
          <a:xfrm>
            <a:off x="1000100" y="1214422"/>
            <a:ext cx="2749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Performance of the glass</a:t>
            </a:r>
            <a:endParaRPr lang="zh-CN" altLang="en-US" dirty="0"/>
          </a:p>
        </p:txBody>
      </p:sp>
      <p:sp>
        <p:nvSpPr>
          <p:cNvPr id="8" name="TextBox 6"/>
          <p:cNvSpPr txBox="1"/>
          <p:nvPr/>
        </p:nvSpPr>
        <p:spPr>
          <a:xfrm>
            <a:off x="5000628" y="3571876"/>
            <a:ext cx="3000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 Glass mass production</a:t>
            </a:r>
          </a:p>
          <a:p>
            <a:r>
              <a:rPr lang="en-US" altLang="zh-CN" dirty="0" smtClean="0"/>
              <a:t> Yield &gt;100m</a:t>
            </a:r>
            <a:r>
              <a:rPr lang="en-US" altLang="zh-CN" baseline="30000" dirty="0" smtClean="0"/>
              <a:t>2</a:t>
            </a:r>
            <a:r>
              <a:rPr lang="en-US" altLang="zh-CN" dirty="0" smtClean="0"/>
              <a:t>/month</a:t>
            </a:r>
            <a:endParaRPr lang="zh-CN" altLang="en-US" dirty="0"/>
          </a:p>
        </p:txBody>
      </p:sp>
      <p:grpSp>
        <p:nvGrpSpPr>
          <p:cNvPr id="9" name="组合 8"/>
          <p:cNvGrpSpPr/>
          <p:nvPr/>
        </p:nvGrpSpPr>
        <p:grpSpPr>
          <a:xfrm>
            <a:off x="714348" y="3714752"/>
            <a:ext cx="2500330" cy="2286016"/>
            <a:chOff x="571472" y="3929066"/>
            <a:chExt cx="2500330" cy="2286016"/>
          </a:xfrm>
        </p:grpSpPr>
        <p:pic>
          <p:nvPicPr>
            <p:cNvPr id="10" name="图片 9" descr="D:\王杰\Aging test\素材\PPT做图\QQ截图20151111104642.jpg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472" y="4071942"/>
              <a:ext cx="2500330" cy="2000264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1" name="直接箭头连接符 10"/>
            <p:cNvCxnSpPr/>
            <p:nvPr/>
          </p:nvCxnSpPr>
          <p:spPr>
            <a:xfrm rot="16200000" flipH="1">
              <a:off x="285720" y="4857760"/>
              <a:ext cx="2286016" cy="428628"/>
            </a:xfrm>
            <a:prstGeom prst="straightConnector1">
              <a:avLst/>
            </a:prstGeom>
            <a:ln w="190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/>
          <p:cNvSpPr txBox="1"/>
          <p:nvPr/>
        </p:nvSpPr>
        <p:spPr>
          <a:xfrm>
            <a:off x="500034" y="6000768"/>
            <a:ext cx="2739853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sz="1600" dirty="0" smtClean="0"/>
              <a:t>Aging test with X-ray source</a:t>
            </a:r>
            <a:endParaRPr lang="zh-CN" altLang="en-US" sz="1600" dirty="0"/>
          </a:p>
        </p:txBody>
      </p:sp>
      <p:pic>
        <p:nvPicPr>
          <p:cNvPr id="13" name="Picture 3" descr="两个时间分辨 (2)"/>
          <p:cNvPicPr preferRelativeResize="0"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00430" y="4214818"/>
            <a:ext cx="3071834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6643702" y="4286256"/>
            <a:ext cx="2357422" cy="2162773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 algn="just"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Online test system. The efficiency and time resolution can be obtained by cosmic ray while irradiated by X-rays. 0.1C/cm</a:t>
            </a:r>
            <a:r>
              <a:rPr lang="en-US" altLang="zh-CN" sz="1600" b="1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sz="16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charge is accumulated in 35 days.</a:t>
            </a:r>
            <a:endParaRPr lang="en-US" altLang="zh-CN" sz="16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546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15</a:t>
            </a:fld>
            <a:endParaRPr lang="zh-CN" altLang="en-US"/>
          </a:p>
        </p:txBody>
      </p:sp>
      <p:pic>
        <p:nvPicPr>
          <p:cNvPr id="4" name="Picture 16" descr="C:\Users\wjb\Desktop\eff-20th-cbm.t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096" y="1125536"/>
            <a:ext cx="2720975" cy="262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7" descr="C:\Users\wjb\Desktop\res-20th-cbm.t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5258" y="3763961"/>
            <a:ext cx="2727325" cy="2586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3232583" y="3457573"/>
            <a:ext cx="2218886" cy="584200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Rate: 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70kHz/cm</a:t>
            </a:r>
            <a:r>
              <a:rPr kumimoji="0" lang="en-US" altLang="zh-CN" sz="1600" b="0" i="0" u="none" strike="noStrike" kern="0" cap="none" spc="0" normalizeH="0" baseline="3000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</a:t>
            </a:r>
            <a:endParaRPr kumimoji="0" lang="en-US" altLang="zh-CN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Time resolution: 40 </a:t>
            </a:r>
            <a:r>
              <a:rPr kumimoji="0" lang="en-US" altLang="zh-CN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ps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H="1">
            <a:off x="1284722" y="4041773"/>
            <a:ext cx="2135150" cy="1546225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cxnSp>
        <p:nvCxnSpPr>
          <p:cNvPr id="8" name="直接箭头连接符 13"/>
          <p:cNvCxnSpPr>
            <a:cxnSpLocks noChangeShapeType="1"/>
          </p:cNvCxnSpPr>
          <p:nvPr/>
        </p:nvCxnSpPr>
        <p:spPr bwMode="auto">
          <a:xfrm flipH="1" flipV="1">
            <a:off x="2484871" y="1835149"/>
            <a:ext cx="804347" cy="1737867"/>
          </a:xfrm>
          <a:prstGeom prst="straightConnector1">
            <a:avLst/>
          </a:prstGeom>
          <a:noFill/>
          <a:ln w="9525" algn="ctr">
            <a:solidFill>
              <a:srgbClr val="FF0000"/>
            </a:solidFill>
            <a:round/>
            <a:headEnd/>
            <a:tailEnd type="arrow" w="med" len="med"/>
          </a:ln>
        </p:spPr>
      </p:cxnSp>
      <p:sp>
        <p:nvSpPr>
          <p:cNvPr id="9" name="Text Box 2"/>
          <p:cNvSpPr txBox="1">
            <a:spLocks noChangeArrowheads="1"/>
          </p:cNvSpPr>
          <p:nvPr/>
        </p:nvSpPr>
        <p:spPr bwMode="auto">
          <a:xfrm>
            <a:off x="971600" y="281622"/>
            <a:ext cx="7072362" cy="699106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lIns="90000" tIns="46800" rIns="90000" bIns="46800"/>
          <a:lstStyle/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sz="3200" b="1" dirty="0" smtClean="0">
                <a:solidFill>
                  <a:srgbClr val="FF0000"/>
                </a:solidFill>
                <a:latin typeface="Calibri" pitchFamily="34" charset="0"/>
                <a:ea typeface="华文楷体" pitchFamily="2" charset="-122"/>
              </a:rPr>
              <a:t>Rate capability of high rate MRPC</a:t>
            </a: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  <a:p>
            <a:pPr algn="ctr"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3200" b="1" dirty="0">
              <a:solidFill>
                <a:srgbClr val="FF0000"/>
              </a:solidFill>
              <a:latin typeface="Calibri" pitchFamily="34" charset="0"/>
              <a:ea typeface="华文楷体" pitchFamily="2" charset="-122"/>
            </a:endParaRPr>
          </a:p>
        </p:txBody>
      </p:sp>
      <p:pic>
        <p:nvPicPr>
          <p:cNvPr id="10" name="图片 3" descr="High_Rate_.t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t="6949" b="5498"/>
          <a:stretch>
            <a:fillRect/>
          </a:stretch>
        </p:blipFill>
        <p:spPr bwMode="auto">
          <a:xfrm>
            <a:off x="5451469" y="1988840"/>
            <a:ext cx="3682054" cy="2672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3628262" y="4855364"/>
            <a:ext cx="5328592" cy="830997"/>
          </a:xfrm>
          <a:prstGeom prst="rect">
            <a:avLst/>
          </a:prstGeom>
          <a:solidFill>
            <a:srgbClr val="66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 eaLnBrk="0" hangingPunct="0"/>
            <a:r>
              <a:rPr lang="en-US" altLang="zh-CN" sz="1600" b="1" i="1">
                <a:solidFill>
                  <a:srgbClr val="002060"/>
                </a:solidFill>
              </a:rPr>
              <a:t>Even though the rate is </a:t>
            </a:r>
            <a:r>
              <a:rPr lang="en-US" altLang="zh-CN" sz="1600" b="1" i="1">
                <a:solidFill>
                  <a:srgbClr val="FF0000"/>
                </a:solidFill>
              </a:rPr>
              <a:t>70kHz/cm</a:t>
            </a:r>
            <a:r>
              <a:rPr lang="en-US" altLang="zh-CN" sz="1600" b="1" i="1" baseline="30000">
                <a:solidFill>
                  <a:srgbClr val="FF0000"/>
                </a:solidFill>
              </a:rPr>
              <a:t>2</a:t>
            </a:r>
            <a:r>
              <a:rPr lang="en-US" altLang="zh-CN" sz="1600" b="1" i="1">
                <a:solidFill>
                  <a:srgbClr val="002060"/>
                </a:solidFill>
              </a:rPr>
              <a:t>, the efficiency is still higher than </a:t>
            </a:r>
            <a:r>
              <a:rPr lang="en-US" altLang="zh-CN" sz="1600" b="1" i="1">
                <a:solidFill>
                  <a:srgbClr val="FF0000"/>
                </a:solidFill>
              </a:rPr>
              <a:t>90%</a:t>
            </a:r>
            <a:r>
              <a:rPr lang="en-US" altLang="zh-CN" sz="1600" b="1" i="1">
                <a:solidFill>
                  <a:srgbClr val="002060"/>
                </a:solidFill>
              </a:rPr>
              <a:t> and the time resolution  is about </a:t>
            </a:r>
            <a:r>
              <a:rPr lang="en-US" altLang="zh-CN" sz="1600" b="1" i="1">
                <a:solidFill>
                  <a:srgbClr val="FF0000"/>
                </a:solidFill>
              </a:rPr>
              <a:t>80ps</a:t>
            </a:r>
            <a:r>
              <a:rPr lang="en-US" altLang="zh-CN" sz="1600" b="1" i="1">
                <a:solidFill>
                  <a:srgbClr val="002060"/>
                </a:solidFill>
              </a:rPr>
              <a:t>.</a:t>
            </a:r>
            <a:endParaRPr lang="zh-CN" altLang="en-US" sz="1600" b="1">
              <a:solidFill>
                <a:srgbClr val="002060"/>
              </a:solidFill>
            </a:endParaRPr>
          </a:p>
        </p:txBody>
      </p:sp>
      <p:sp>
        <p:nvSpPr>
          <p:cNvPr id="12" name="TextBox 10"/>
          <p:cNvSpPr txBox="1">
            <a:spLocks noChangeArrowheads="1"/>
          </p:cNvSpPr>
          <p:nvPr/>
        </p:nvSpPr>
        <p:spPr bwMode="auto">
          <a:xfrm>
            <a:off x="4932040" y="1553029"/>
            <a:ext cx="3913451" cy="338554"/>
          </a:xfrm>
          <a:prstGeom prst="rect">
            <a:avLst/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Test results at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Nuclotron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, </a:t>
            </a:r>
            <a:r>
              <a:rPr kumimoji="0" lang="en-US" altLang="zh-CN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Dubna</a:t>
            </a:r>
            <a:r>
              <a:rPr kumimoji="0" lang="zh-CN" altLang="en-U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，</a:t>
            </a:r>
            <a:r>
              <a:rPr kumimoji="0" lang="en-US" altLang="zh-CN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</a:rPr>
              <a:t>2013</a:t>
            </a:r>
            <a:endParaRPr kumimoji="0" lang="zh-CN" altLang="en-US" sz="1600" b="0" i="0" u="none" strike="noStrike" kern="0" cap="none" spc="0" normalizeH="0" baseline="3000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42383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296181" y="1117437"/>
            <a:ext cx="4792616" cy="1424109"/>
          </a:xfrm>
          <a:prstGeom prst="rect">
            <a:avLst/>
          </a:prstGeom>
          <a:solidFill>
            <a:srgbClr val="FFFF00"/>
          </a:solidFill>
          <a:ln w="9525">
            <a:noFill/>
            <a:round/>
            <a:headEnd/>
            <a:tailEnd/>
          </a:ln>
        </p:spPr>
        <p:txBody>
          <a:bodyPr wrap="square" lIns="90000" tIns="46800" rIns="90000" bIns="46800">
            <a:spAutoFit/>
          </a:bodyPr>
          <a:lstStyle/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Glass: low resistive glass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0.7mm thick, 33cm x 27.6cm</a:t>
            </a:r>
            <a:endParaRPr lang="en-US" altLang="zh-CN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27cm x 0.7cm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0.3cm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interval, 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32 </a:t>
            </a: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strips</a:t>
            </a:r>
          </a:p>
          <a:p>
            <a:pPr>
              <a:lnSpc>
                <a:spcPct val="120000"/>
              </a:lnSpc>
              <a:buClr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altLang="zh-CN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Gas gap: 8</a:t>
            </a:r>
            <a:r>
              <a:rPr lang="en-US" altLang="zh-CN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x 0.25mm, two stacks</a:t>
            </a:r>
          </a:p>
        </p:txBody>
      </p:sp>
      <p:sp>
        <p:nvSpPr>
          <p:cNvPr id="8" name="标题 1"/>
          <p:cNvSpPr txBox="1">
            <a:spLocks/>
          </p:cNvSpPr>
          <p:nvPr/>
        </p:nvSpPr>
        <p:spPr>
          <a:xfrm>
            <a:off x="978896" y="234952"/>
            <a:ext cx="8075240" cy="706090"/>
          </a:xfrm>
          <a:prstGeom prst="rect">
            <a:avLst/>
          </a:prstGeom>
          <a:solidFill>
            <a:srgbClr val="FFFF00"/>
          </a:solidFill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of strip-MRPC for high rate region</a:t>
            </a:r>
            <a:endParaRPr lang="zh-CN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3" name="Picture 60" descr="F:\工作\CBM合作\CBM 973\文章和报告\5.2-2.JPG"/>
          <p:cNvPicPr>
            <a:picLocks noChangeAspect="1" noChangeArrowheads="1"/>
          </p:cNvPicPr>
          <p:nvPr/>
        </p:nvPicPr>
        <p:blipFill>
          <a:blip r:embed="rId2"/>
          <a:srcRect l="17391" t="46193" r="18670" b="13198"/>
          <a:stretch>
            <a:fillRect/>
          </a:stretch>
        </p:blipFill>
        <p:spPr bwMode="auto">
          <a:xfrm>
            <a:off x="31913" y="1238260"/>
            <a:ext cx="4000528" cy="1280169"/>
          </a:xfrm>
          <a:prstGeom prst="rect">
            <a:avLst/>
          </a:prstGeom>
          <a:noFill/>
        </p:spPr>
      </p:pic>
      <p:pic>
        <p:nvPicPr>
          <p:cNvPr id="34" name="图片 3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976" y="2516739"/>
            <a:ext cx="2700000" cy="1618358"/>
          </a:xfrm>
          <a:prstGeom prst="rect">
            <a:avLst/>
          </a:prstGeom>
        </p:spPr>
      </p:pic>
      <p:grpSp>
        <p:nvGrpSpPr>
          <p:cNvPr id="44" name="组合 43"/>
          <p:cNvGrpSpPr/>
          <p:nvPr/>
        </p:nvGrpSpPr>
        <p:grpSpPr>
          <a:xfrm>
            <a:off x="-46533" y="2703756"/>
            <a:ext cx="6280011" cy="3102398"/>
            <a:chOff x="-46533" y="3049210"/>
            <a:chExt cx="6280011" cy="3102398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 rotWithShape="1">
            <a:blip r:embed="rId4"/>
            <a:srcRect t="40617"/>
            <a:stretch/>
          </p:blipFill>
          <p:spPr>
            <a:xfrm>
              <a:off x="-46533" y="3356992"/>
              <a:ext cx="5693106" cy="2794616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5982" y="3070957"/>
              <a:ext cx="70243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Honey</a:t>
              </a:r>
              <a:endParaRPr lang="zh-CN" altLang="en-US" sz="1400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99592" y="3083028"/>
              <a:ext cx="55496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PCB</a:t>
              </a:r>
              <a:endParaRPr lang="zh-CN" altLang="en-US" sz="1400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754697" y="3070957"/>
              <a:ext cx="62228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Mylar</a:t>
              </a:r>
              <a:endParaRPr lang="zh-CN" altLang="en-US" sz="14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376983" y="3074514"/>
              <a:ext cx="87075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Graphite</a:t>
              </a:r>
              <a:endParaRPr lang="zh-CN" altLang="en-US" sz="1400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3789052" y="3049212"/>
              <a:ext cx="85151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Fish line</a:t>
              </a:r>
              <a:endParaRPr lang="zh-CN" altLang="en-US" sz="14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228532" y="3049213"/>
              <a:ext cx="64312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Glass</a:t>
              </a:r>
              <a:endParaRPr lang="zh-CN" altLang="en-US" sz="1400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4506517" y="3049210"/>
              <a:ext cx="11400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Upper stack</a:t>
              </a:r>
              <a:endParaRPr lang="zh-CN" altLang="en-US" sz="1400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5152733" y="3265239"/>
              <a:ext cx="1080745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1400" dirty="0" smtClean="0"/>
                <a:t>lower stack</a:t>
              </a:r>
              <a:endParaRPr lang="zh-CN" altLang="en-US" sz="1400" dirty="0"/>
            </a:p>
          </p:txBody>
        </p:sp>
      </p:grpSp>
      <p:pic>
        <p:nvPicPr>
          <p:cNvPr id="43" name="图片 4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0092" y="4027989"/>
            <a:ext cx="3863908" cy="2830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284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17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4031" y="1484784"/>
            <a:ext cx="5050228" cy="4584603"/>
          </a:xfrm>
          <a:prstGeom prst="rect">
            <a:avLst/>
          </a:prstGeom>
        </p:spPr>
      </p:pic>
      <p:sp>
        <p:nvSpPr>
          <p:cNvPr id="6" name="TextBox 23"/>
          <p:cNvSpPr txBox="1"/>
          <p:nvPr/>
        </p:nvSpPr>
        <p:spPr>
          <a:xfrm>
            <a:off x="152509" y="5494142"/>
            <a:ext cx="4392488" cy="92333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High rate test in February 2015 at SPS CERN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 GeV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beam 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Flux rate 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around 1kHz/cm</a:t>
            </a:r>
            <a:r>
              <a:rPr lang="en-US" altLang="zh-CN" b="1" baseline="3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zh-CN" altLang="en-US" b="1" baseline="30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11"/>
          <p:cNvSpPr txBox="1"/>
          <p:nvPr/>
        </p:nvSpPr>
        <p:spPr>
          <a:xfrm>
            <a:off x="5287971" y="6062410"/>
            <a:ext cx="10679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Buc-2013</a:t>
            </a:r>
            <a:endParaRPr lang="zh-CN" altLang="en-US" dirty="0"/>
          </a:p>
        </p:txBody>
      </p:sp>
      <p:sp>
        <p:nvSpPr>
          <p:cNvPr id="8" name="文本框 12"/>
          <p:cNvSpPr txBox="1"/>
          <p:nvPr/>
        </p:nvSpPr>
        <p:spPr>
          <a:xfrm>
            <a:off x="6619145" y="5927686"/>
            <a:ext cx="1005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THU-Pad</a:t>
            </a:r>
            <a:endParaRPr lang="zh-CN" altLang="en-US" dirty="0"/>
          </a:p>
        </p:txBody>
      </p:sp>
      <p:sp>
        <p:nvSpPr>
          <p:cNvPr id="9" name="文本框 15"/>
          <p:cNvSpPr txBox="1"/>
          <p:nvPr/>
        </p:nvSpPr>
        <p:spPr>
          <a:xfrm>
            <a:off x="7771721" y="5711662"/>
            <a:ext cx="904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Buc-Ref</a:t>
            </a:r>
            <a:endParaRPr lang="zh-CN" altLang="en-US" dirty="0"/>
          </a:p>
        </p:txBody>
      </p:sp>
      <p:sp>
        <p:nvSpPr>
          <p:cNvPr id="10" name="文本框 16"/>
          <p:cNvSpPr txBox="1"/>
          <p:nvPr/>
        </p:nvSpPr>
        <p:spPr>
          <a:xfrm>
            <a:off x="7848043" y="3779597"/>
            <a:ext cx="6126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PMT</a:t>
            </a:r>
            <a:endParaRPr lang="zh-CN" altLang="en-US" dirty="0"/>
          </a:p>
        </p:txBody>
      </p:sp>
      <p:sp>
        <p:nvSpPr>
          <p:cNvPr id="11" name="文本框 17"/>
          <p:cNvSpPr txBox="1"/>
          <p:nvPr/>
        </p:nvSpPr>
        <p:spPr>
          <a:xfrm>
            <a:off x="7653073" y="1308952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HD-Ref</a:t>
            </a:r>
            <a:endParaRPr lang="zh-CN" altLang="en-US" dirty="0"/>
          </a:p>
        </p:txBody>
      </p:sp>
      <p:sp>
        <p:nvSpPr>
          <p:cNvPr id="12" name="文本框 19"/>
          <p:cNvSpPr txBox="1"/>
          <p:nvPr/>
        </p:nvSpPr>
        <p:spPr>
          <a:xfrm>
            <a:off x="5004048" y="1428936"/>
            <a:ext cx="1096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THU-Strip</a:t>
            </a:r>
            <a:endParaRPr lang="zh-CN" altLang="en-US" dirty="0"/>
          </a:p>
        </p:txBody>
      </p:sp>
      <p:sp>
        <p:nvSpPr>
          <p:cNvPr id="13" name="文本框 20"/>
          <p:cNvSpPr txBox="1"/>
          <p:nvPr/>
        </p:nvSpPr>
        <p:spPr>
          <a:xfrm>
            <a:off x="3923928" y="1788012"/>
            <a:ext cx="777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HD-P2</a:t>
            </a:r>
            <a:endParaRPr lang="zh-CN" altLang="en-US" dirty="0"/>
          </a:p>
        </p:txBody>
      </p:sp>
      <p:sp>
        <p:nvSpPr>
          <p:cNvPr id="14" name="TextBox 23"/>
          <p:cNvSpPr txBox="1"/>
          <p:nvPr/>
        </p:nvSpPr>
        <p:spPr>
          <a:xfrm>
            <a:off x="783884" y="1097913"/>
            <a:ext cx="220393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Setup: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直接箭头连接符 14"/>
          <p:cNvCxnSpPr/>
          <p:nvPr/>
        </p:nvCxnSpPr>
        <p:spPr>
          <a:xfrm flipV="1">
            <a:off x="4402934" y="2296668"/>
            <a:ext cx="4561554" cy="1678218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直接箭头连接符 15"/>
          <p:cNvCxnSpPr/>
          <p:nvPr/>
        </p:nvCxnSpPr>
        <p:spPr>
          <a:xfrm flipV="1">
            <a:off x="4769708" y="4834601"/>
            <a:ext cx="4242487" cy="667263"/>
          </a:xfrm>
          <a:prstGeom prst="straightConnector1">
            <a:avLst/>
          </a:prstGeom>
          <a:ln w="28575">
            <a:tailEnd type="triangle"/>
          </a:ln>
          <a:effectLst/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7" name="文本框 48"/>
          <p:cNvSpPr txBox="1"/>
          <p:nvPr/>
        </p:nvSpPr>
        <p:spPr>
          <a:xfrm>
            <a:off x="6307670" y="1175158"/>
            <a:ext cx="66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USTC</a:t>
            </a:r>
            <a:endParaRPr lang="zh-CN" altLang="en-US" dirty="0"/>
          </a:p>
        </p:txBody>
      </p:sp>
      <p:cxnSp>
        <p:nvCxnSpPr>
          <p:cNvPr id="18" name="直接箭头连接符 17"/>
          <p:cNvCxnSpPr/>
          <p:nvPr/>
        </p:nvCxnSpPr>
        <p:spPr>
          <a:xfrm flipH="1" flipV="1">
            <a:off x="4572000" y="2079347"/>
            <a:ext cx="197709" cy="217321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9" name="直接箭头连接符 18"/>
          <p:cNvCxnSpPr/>
          <p:nvPr/>
        </p:nvCxnSpPr>
        <p:spPr>
          <a:xfrm flipH="1" flipV="1">
            <a:off x="5628844" y="1750099"/>
            <a:ext cx="75896" cy="16393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0" name="直接箭头连接符 19"/>
          <p:cNvCxnSpPr/>
          <p:nvPr/>
        </p:nvCxnSpPr>
        <p:spPr>
          <a:xfrm flipH="1" flipV="1">
            <a:off x="6771503" y="1543888"/>
            <a:ext cx="105445" cy="21792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1" name="直接箭头连接符 20"/>
          <p:cNvCxnSpPr/>
          <p:nvPr/>
        </p:nvCxnSpPr>
        <p:spPr>
          <a:xfrm flipH="1" flipV="1">
            <a:off x="8138984" y="1675693"/>
            <a:ext cx="30787" cy="33769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2" name="直接箭头连接符 21"/>
          <p:cNvCxnSpPr/>
          <p:nvPr/>
        </p:nvCxnSpPr>
        <p:spPr>
          <a:xfrm flipV="1">
            <a:off x="8203538" y="2657352"/>
            <a:ext cx="472918" cy="1101895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3" name="直接箭头连接符 22"/>
          <p:cNvCxnSpPr>
            <a:stCxn id="10" idx="2"/>
          </p:cNvCxnSpPr>
          <p:nvPr/>
        </p:nvCxnSpPr>
        <p:spPr>
          <a:xfrm>
            <a:off x="8154377" y="4148929"/>
            <a:ext cx="345723" cy="511629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4" name="直接箭头连接符 23"/>
          <p:cNvCxnSpPr/>
          <p:nvPr/>
        </p:nvCxnSpPr>
        <p:spPr>
          <a:xfrm flipH="1">
            <a:off x="5821932" y="5901704"/>
            <a:ext cx="68122" cy="190494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>
            <a:off x="6936259" y="5852277"/>
            <a:ext cx="25033" cy="14970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8015416" y="5563952"/>
            <a:ext cx="140043" cy="23889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pic>
        <p:nvPicPr>
          <p:cNvPr id="27" name="图片 26" descr="屏幕剪辑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322" y="1706613"/>
            <a:ext cx="1762371" cy="3486637"/>
          </a:xfrm>
          <a:prstGeom prst="rect">
            <a:avLst/>
          </a:prstGeom>
        </p:spPr>
      </p:pic>
      <p:cxnSp>
        <p:nvCxnSpPr>
          <p:cNvPr id="28" name="直接箭头连接符 27"/>
          <p:cNvCxnSpPr/>
          <p:nvPr/>
        </p:nvCxnSpPr>
        <p:spPr>
          <a:xfrm>
            <a:off x="1660629" y="3951221"/>
            <a:ext cx="1121967" cy="680321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H="1" flipV="1">
            <a:off x="4544997" y="4660558"/>
            <a:ext cx="827148" cy="33911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H="1">
            <a:off x="4187536" y="2969228"/>
            <a:ext cx="483318" cy="6715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箭头连接符 30"/>
          <p:cNvCxnSpPr/>
          <p:nvPr/>
        </p:nvCxnSpPr>
        <p:spPr>
          <a:xfrm>
            <a:off x="1774301" y="3088621"/>
            <a:ext cx="1013273" cy="4750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23"/>
          <p:cNvSpPr txBox="1"/>
          <p:nvPr/>
        </p:nvSpPr>
        <p:spPr>
          <a:xfrm>
            <a:off x="2927942" y="2869458"/>
            <a:ext cx="1214776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Up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23"/>
          <p:cNvSpPr txBox="1"/>
          <p:nvPr/>
        </p:nvSpPr>
        <p:spPr>
          <a:xfrm>
            <a:off x="2916402" y="4451059"/>
            <a:ext cx="1486531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Down setting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Beam test @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SPS</a:t>
            </a:r>
            <a:r>
              <a:rPr kumimoji="0" lang="en-US" altLang="zh-CN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Feb 2015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662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18</a:t>
            </a:fld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6592" y="1052736"/>
            <a:ext cx="9793088" cy="3448968"/>
          </a:xfrm>
          <a:prstGeom prst="rect">
            <a:avLst/>
          </a:prstGeom>
        </p:spPr>
      </p:pic>
      <p:sp>
        <p:nvSpPr>
          <p:cNvPr id="4" name="TextBox 23"/>
          <p:cNvSpPr txBox="1"/>
          <p:nvPr/>
        </p:nvSpPr>
        <p:spPr>
          <a:xfrm>
            <a:off x="7362526" y="1360399"/>
            <a:ext cx="1673970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SPS Nov 2015 THU-DU</a:t>
            </a:r>
            <a:r>
              <a:rPr lang="zh-CN" altLang="en-US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  <a:endParaRPr lang="zh-CN" altLang="en-US" sz="1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28"/>
          <p:cNvSpPr txBox="1"/>
          <p:nvPr/>
        </p:nvSpPr>
        <p:spPr>
          <a:xfrm>
            <a:off x="7362527" y="2359800"/>
            <a:ext cx="1529954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Results of each run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5" y="4293096"/>
            <a:ext cx="2824239" cy="2160240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5004048" y="5808768"/>
            <a:ext cx="3365304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Time resolution from tracking method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4292" y="4334166"/>
            <a:ext cx="3150566" cy="2409844"/>
          </a:xfrm>
          <a:prstGeom prst="rect">
            <a:avLst/>
          </a:prstGeom>
        </p:spPr>
      </p:pic>
      <p:sp>
        <p:nvSpPr>
          <p:cNvPr id="10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of the prototype 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4504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  <p:sp>
        <p:nvSpPr>
          <p:cNvPr id="4" name="TextBox 28"/>
          <p:cNvSpPr txBox="1"/>
          <p:nvPr/>
        </p:nvSpPr>
        <p:spPr>
          <a:xfrm>
            <a:off x="413477" y="1261255"/>
            <a:ext cx="3267198" cy="338554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/>
              <a:t>Two-dimensional </a:t>
            </a:r>
            <a:r>
              <a:rPr lang="en-US" altLang="zh-CN" sz="1600" dirty="0" smtClean="0"/>
              <a:t>code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RPC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320" y="1709963"/>
            <a:ext cx="1942059" cy="19420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842" y="1709963"/>
            <a:ext cx="1911886" cy="2095554"/>
          </a:xfrm>
          <a:prstGeom prst="rect">
            <a:avLst/>
          </a:prstGeom>
        </p:spPr>
      </p:pic>
      <p:pic>
        <p:nvPicPr>
          <p:cNvPr id="7" name="图片 6" descr="屏幕剪辑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914" y="3854908"/>
            <a:ext cx="3984002" cy="2577304"/>
          </a:xfrm>
          <a:prstGeom prst="rect">
            <a:avLst/>
          </a:prstGeom>
        </p:spPr>
      </p:pic>
      <p:sp>
        <p:nvSpPr>
          <p:cNvPr id="8" name="TextBox 28"/>
          <p:cNvSpPr txBox="1"/>
          <p:nvPr/>
        </p:nvSpPr>
        <p:spPr>
          <a:xfrm>
            <a:off x="670707" y="5791418"/>
            <a:ext cx="3744415" cy="584775"/>
          </a:xfrm>
          <a:prstGeom prst="rect">
            <a:avLst/>
          </a:prstGeom>
          <a:ln>
            <a:solidFill>
              <a:schemeClr val="accent2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  <a:softEdge rad="3175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altLang="zh-CN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Producttion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ebsite:</a:t>
            </a:r>
          </a:p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http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://hepd.ep.tsinghua.edu.cn/CBM_TOF/ </a:t>
            </a:r>
            <a:endParaRPr lang="en-US" altLang="zh-CN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917" y="1340768"/>
            <a:ext cx="3611017" cy="2707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9"/>
          <p:cNvGrpSpPr/>
          <p:nvPr/>
        </p:nvGrpSpPr>
        <p:grpSpPr>
          <a:xfrm>
            <a:off x="5282037" y="4113340"/>
            <a:ext cx="3389811" cy="2425572"/>
            <a:chOff x="264804" y="1842639"/>
            <a:chExt cx="7111921" cy="467429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4804" y="1842639"/>
              <a:ext cx="6648287" cy="4320000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5484" y="1912597"/>
              <a:ext cx="6648287" cy="4320000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55386" y="1983742"/>
              <a:ext cx="6648287" cy="4320000"/>
            </a:xfrm>
            <a:prstGeom prst="rect">
              <a:avLst/>
            </a:prstGeom>
          </p:spPr>
        </p:pic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45177" y="2059156"/>
              <a:ext cx="6648287" cy="4320000"/>
            </a:xfrm>
            <a:prstGeom prst="rect">
              <a:avLst/>
            </a:prstGeom>
          </p:spPr>
        </p:pic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34968" y="2130057"/>
              <a:ext cx="6648287" cy="4320000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28438" y="2196936"/>
              <a:ext cx="6648287" cy="4320000"/>
            </a:xfrm>
            <a:prstGeom prst="rect">
              <a:avLst/>
            </a:prstGeom>
          </p:spPr>
        </p:pic>
      </p:grpSp>
      <p:sp>
        <p:nvSpPr>
          <p:cNvPr id="17" name="标题 1"/>
          <p:cNvSpPr txBox="1">
            <a:spLocks/>
          </p:cNvSpPr>
          <p:nvPr/>
        </p:nvSpPr>
        <p:spPr>
          <a:xfrm>
            <a:off x="1165994" y="250780"/>
            <a:ext cx="6758006" cy="725470"/>
          </a:xfrm>
          <a:prstGeom prst="rect">
            <a:avLst/>
          </a:prstGeom>
          <a:solidFill>
            <a:srgbClr val="FFFF00"/>
          </a:solidFill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ss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production of high rate MRPC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231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  <p:sp>
        <p:nvSpPr>
          <p:cNvPr id="3" name="Rectangle 11"/>
          <p:cNvSpPr>
            <a:spLocks noChangeArrowheads="1"/>
          </p:cNvSpPr>
          <p:nvPr/>
        </p:nvSpPr>
        <p:spPr bwMode="auto">
          <a:xfrm>
            <a:off x="1187624" y="1556792"/>
            <a:ext cx="6643734" cy="307183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Abstract: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Introduction of MRPC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Introduction of three generation MRPC TOF</a:t>
            </a: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Status of TOF 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of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STAR</a:t>
            </a: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, CB</a:t>
            </a:r>
            <a:r>
              <a:rPr lang="zh-CN" altLang="en-US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Ｍ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and </a:t>
            </a:r>
            <a:r>
              <a:rPr lang="en-US" altLang="zh-CN" sz="2400" b="1" dirty="0" err="1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SoLID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marL="180975" lvl="1" indent="-180975"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buFont typeface="Arial" pitchFamily="34" charset="0"/>
              <a:buChar char="•"/>
              <a:defRPr/>
            </a:pPr>
            <a:r>
              <a:rPr lang="en-US" altLang="zh-CN" sz="2400" b="1" dirty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itchFamily="18" charset="0"/>
                <a:ea typeface="华文楷体" pitchFamily="2" charset="-122"/>
                <a:cs typeface="Times New Roman" pitchFamily="18" charset="0"/>
              </a:rPr>
              <a:t>Conclusion</a:t>
            </a:r>
            <a:endParaRPr lang="en-US" altLang="zh-CN" sz="2400" b="1" dirty="0">
              <a:solidFill>
                <a:srgbClr val="0000FF"/>
              </a:solidFill>
              <a:latin typeface="Times New Roman" pitchFamily="18" charset="0"/>
              <a:ea typeface="华文楷体" pitchFamily="2" charset="-122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b="1" dirty="0">
              <a:solidFill>
                <a:srgbClr val="00B050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>
                <a:srgbClr val="A50021"/>
              </a:buClr>
              <a:defRPr/>
            </a:pPr>
            <a:endParaRPr lang="en-US" altLang="zh-CN" sz="2400" b="1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  <a:p>
            <a:pPr fontAlgn="auto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defRPr/>
            </a:pPr>
            <a:endParaRPr lang="en-US" altLang="zh-CN" sz="2400" dirty="0">
              <a:solidFill>
                <a:srgbClr val="0000FF"/>
              </a:solidFill>
              <a:latin typeface="+mj-lt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39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20</a:t>
            </a:fld>
            <a:endParaRPr lang="zh-CN" altLang="en-US"/>
          </a:p>
        </p:txBody>
      </p:sp>
      <p:sp>
        <p:nvSpPr>
          <p:cNvPr id="4" name="灯片编号占位符 1"/>
          <p:cNvSpPr txBox="1">
            <a:spLocks/>
          </p:cNvSpPr>
          <p:nvPr/>
        </p:nvSpPr>
        <p:spPr bwMode="auto">
          <a:xfrm>
            <a:off x="8215313" y="6356350"/>
            <a:ext cx="469900" cy="363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defRPr sz="1400" kern="1200">
                <a:solidFill>
                  <a:srgbClr val="000000"/>
                </a:solidFill>
                <a:latin typeface="+mn-lt"/>
                <a:ea typeface="宋体" charset="-122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bg1"/>
                </a:solidFill>
                <a:latin typeface="Arial" pitchFamily="34" charset="0"/>
                <a:ea typeface="宋体" pitchFamily="2" charset="-122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宋体" charset="-122"/>
              <a:cs typeface="+mn-cs"/>
            </a:endParaRPr>
          </a:p>
        </p:txBody>
      </p:sp>
      <p:sp>
        <p:nvSpPr>
          <p:cNvPr id="5" name="标题 1"/>
          <p:cNvSpPr txBox="1">
            <a:spLocks/>
          </p:cNvSpPr>
          <p:nvPr/>
        </p:nvSpPr>
        <p:spPr>
          <a:xfrm>
            <a:off x="220663" y="0"/>
            <a:ext cx="8229600" cy="7969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  <a:ea typeface="宋体"/>
              </a:rPr>
              <a:t>Overview of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Calibri"/>
                <a:ea typeface="宋体"/>
              </a:rPr>
              <a:t>SoLID</a:t>
            </a:r>
            <a:endParaRPr lang="zh-CN" altLang="en-US" sz="3200" b="1" dirty="0">
              <a:solidFill>
                <a:srgbClr val="FF0000"/>
              </a:solidFill>
              <a:latin typeface="Calibri"/>
              <a:ea typeface="宋体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4242853"/>
            <a:ext cx="6826226" cy="22860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13"/>
          <p:cNvSpPr txBox="1">
            <a:spLocks noChangeArrowheads="1"/>
          </p:cNvSpPr>
          <p:nvPr/>
        </p:nvSpPr>
        <p:spPr bwMode="auto">
          <a:xfrm>
            <a:off x="6856" y="1062296"/>
            <a:ext cx="9144000" cy="31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Full exploitation of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JLab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12 </a:t>
            </a:r>
            <a:r>
              <a:rPr lang="en-US" altLang="en-US" sz="2000" dirty="0" err="1">
                <a:solidFill>
                  <a:srgbClr val="000000"/>
                </a:solidFill>
                <a:latin typeface="Calibri" panose="020F0502020204030204" pitchFamily="34" charset="0"/>
              </a:rPr>
              <a:t>GeV</a:t>
            </a: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Upgrade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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Large Acceptance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Detector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AND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Can Handle </a:t>
            </a:r>
            <a:r>
              <a:rPr lang="en-US" altLang="en-US" sz="2000" dirty="0">
                <a:solidFill>
                  <a:srgbClr val="FF0000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High Luminosity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(10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37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-10</a:t>
            </a:r>
            <a:r>
              <a:rPr lang="en-US" altLang="en-US" sz="2000" baseline="30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39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Take advantage of latest development  in detectors , data acquisitions and 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simulations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    Reach ultimate precision for SIDIS (TMDs), PVDIS in high-x region and threshold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  <a:sym typeface="Wingdings" panose="05000000000000000000" pitchFamily="2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  <a:sym typeface="Wingdings" panose="05000000000000000000" pitchFamily="2" charset="2"/>
              </a:rPr>
              <a:t> </a:t>
            </a:r>
            <a:endParaRPr lang="en-US" altLang="en-US" sz="2000" dirty="0">
              <a:solidFill>
                <a:srgbClr val="0000FF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5 highly rated experiments approved 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(+</a:t>
            </a:r>
            <a:r>
              <a:rPr lang="en-US" altLang="zh-CN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3</a:t>
            </a:r>
            <a:r>
              <a:rPr lang="en-US" altLang="en-US" sz="20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)</a:t>
            </a:r>
            <a:endParaRPr lang="en-US" altLang="en-US" sz="20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 SIDIS experiments,  one PVDIS,  one J/</a:t>
            </a:r>
            <a:r>
              <a:rPr lang="en-US" altLang="en-US" sz="2000" dirty="0">
                <a:solidFill>
                  <a:srgbClr val="0000FF"/>
                </a:solidFill>
                <a:latin typeface="Symbol" panose="05050102010706020507" pitchFamily="18" charset="2"/>
              </a:rPr>
              <a:t>y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 production (+ </a:t>
            </a:r>
            <a:r>
              <a:rPr lang="en-US" altLang="zh-CN" sz="2000" dirty="0">
                <a:solidFill>
                  <a:srgbClr val="0000FF"/>
                </a:solidFill>
                <a:latin typeface="Calibri" panose="020F0502020204030204" pitchFamily="34" charset="0"/>
              </a:rPr>
              <a:t>three</a:t>
            </a:r>
            <a:r>
              <a:rPr lang="en-US" altLang="en-US" sz="2000" dirty="0" smtClean="0">
                <a:solidFill>
                  <a:srgbClr val="0000FF"/>
                </a:solidFill>
                <a:latin typeface="Calibri" panose="020F0502020204030204" pitchFamily="34" charset="0"/>
              </a:rPr>
              <a:t>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run group experiments)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 typeface="Times New Roman" pitchFamily="18" charset="0"/>
              <a:buChar char="•"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Strong collaboration (250+ collaborators from 70+ institutes, 13 countries)</a:t>
            </a:r>
          </a:p>
          <a:p>
            <a:pPr>
              <a:spcBef>
                <a:spcPct val="0"/>
              </a:spcBef>
              <a:buClr>
                <a:srgbClr val="000000"/>
              </a:buClr>
              <a:buSzPct val="100000"/>
              <a:buFontTx/>
              <a:buNone/>
            </a:pPr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</a:rPr>
              <a:t>     </a:t>
            </a:r>
            <a:r>
              <a:rPr lang="en-US" altLang="en-US" sz="2000" dirty="0">
                <a:solidFill>
                  <a:srgbClr val="0000FF"/>
                </a:solidFill>
                <a:latin typeface="Calibri" panose="020F0502020204030204" pitchFamily="34" charset="0"/>
              </a:rPr>
              <a:t>Significant international contributions (Chinese collaboration)</a:t>
            </a:r>
          </a:p>
        </p:txBody>
      </p:sp>
      <p:sp>
        <p:nvSpPr>
          <p:cNvPr id="8" name="TextBox 11"/>
          <p:cNvSpPr txBox="1">
            <a:spLocks noChangeArrowheads="1"/>
          </p:cNvSpPr>
          <p:nvPr/>
        </p:nvSpPr>
        <p:spPr bwMode="auto">
          <a:xfrm>
            <a:off x="2695431" y="612341"/>
            <a:ext cx="3280064" cy="3691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249" tIns="45622" rIns="91249" bIns="45622">
            <a:spAutoFit/>
          </a:bodyPr>
          <a:lstStyle>
            <a:lvl1pPr defTabSz="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defTabSz="4572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defTabSz="4572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defTabSz="4572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defTabSz="4572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So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lenoidal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L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arge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I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ntensity </a:t>
            </a:r>
            <a:r>
              <a:rPr lang="en-US" altLang="en-US" sz="1800" i="0" dirty="0">
                <a:solidFill>
                  <a:srgbClr val="000000"/>
                </a:solidFill>
                <a:latin typeface="Calibri" panose="020F0502020204030204" pitchFamily="34" charset="0"/>
              </a:rPr>
              <a:t>D</a:t>
            </a:r>
            <a:r>
              <a:rPr lang="en-US" altLang="en-US" sz="1800" b="0" i="0" dirty="0">
                <a:solidFill>
                  <a:srgbClr val="000000"/>
                </a:solidFill>
                <a:latin typeface="Calibri" panose="020F0502020204030204" pitchFamily="34" charset="0"/>
              </a:rPr>
              <a:t>evice</a:t>
            </a:r>
          </a:p>
        </p:txBody>
      </p:sp>
    </p:spTree>
    <p:extLst>
      <p:ext uri="{BB962C8B-B14F-4D97-AF65-F5344CB8AC3E}">
        <p14:creationId xmlns:p14="http://schemas.microsoft.com/office/powerpoint/2010/main" val="2534773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21</a:t>
            </a:fld>
            <a:endParaRPr lang="zh-CN" altLang="en-US"/>
          </a:p>
        </p:txBody>
      </p:sp>
      <p:sp>
        <p:nvSpPr>
          <p:cNvPr id="5" name="内容占位符 1"/>
          <p:cNvSpPr txBox="1">
            <a:spLocks/>
          </p:cNvSpPr>
          <p:nvPr/>
        </p:nvSpPr>
        <p:spPr>
          <a:xfrm>
            <a:off x="534800" y="1196752"/>
            <a:ext cx="4857784" cy="2500330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MRPC is developed for the TOF of </a:t>
            </a:r>
            <a:r>
              <a:rPr kumimoji="0" lang="en-US" altLang="zh-CN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SoLID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</a:p>
          <a:p>
            <a:pPr marL="342900" marR="0" lvl="0" indent="-342900" algn="l" defTabSz="457200" rtl="0" eaLnBrk="0" fontAlgn="base" latinLnBrk="0" hangingPunct="0">
              <a:lnSpc>
                <a:spcPct val="100000"/>
              </a:lnSpc>
              <a:spcBef>
                <a:spcPts val="8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•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Main Requirements for TOF: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zh-CN" alt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 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/k separation up to 7GeV/c 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Time resolution &lt; </a:t>
            </a: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20ps</a:t>
            </a:r>
          </a:p>
          <a:p>
            <a:pPr marL="742950" marR="0" lvl="1" indent="-285750" algn="l" defTabSz="457200" rtl="0" eaLnBrk="0" fontAlgn="base" latinLnBrk="0" hangingPunct="0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8" charset="0"/>
              <a:buChar char="–"/>
              <a:tabLst/>
              <a:defRPr/>
            </a:pPr>
            <a:r>
              <a:rPr kumimoji="0" lang="en-US" altLang="zh-C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+mn-ea"/>
                <a:sym typeface="Symbol"/>
              </a:rPr>
              <a:t>Rate capability &gt; 20kHz/cm²</a:t>
            </a:r>
            <a:endParaRPr kumimoji="0" lang="zh-CN" alt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Picture 9" descr="F:\工作\12GeV\JLab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2132" y="3857628"/>
            <a:ext cx="2357454" cy="2443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组合 7"/>
          <p:cNvGrpSpPr/>
          <p:nvPr/>
        </p:nvGrpSpPr>
        <p:grpSpPr>
          <a:xfrm>
            <a:off x="214282" y="4000504"/>
            <a:ext cx="5429288" cy="2071702"/>
            <a:chOff x="-1285884" y="3786191"/>
            <a:chExt cx="5743040" cy="2441033"/>
          </a:xfrm>
        </p:grpSpPr>
        <p:grpSp>
          <p:nvGrpSpPr>
            <p:cNvPr id="9" name="组合 123"/>
            <p:cNvGrpSpPr/>
            <p:nvPr/>
          </p:nvGrpSpPr>
          <p:grpSpPr>
            <a:xfrm rot="16200000">
              <a:off x="357179" y="2928925"/>
              <a:ext cx="2000235" cy="3714776"/>
              <a:chOff x="4286248" y="2610122"/>
              <a:chExt cx="2000235" cy="3714776"/>
            </a:xfrm>
          </p:grpSpPr>
          <p:sp>
            <p:nvSpPr>
              <p:cNvPr id="22" name="梯形 21"/>
              <p:cNvSpPr/>
              <p:nvPr/>
            </p:nvSpPr>
            <p:spPr>
              <a:xfrm flipV="1">
                <a:off x="4286248" y="2610122"/>
                <a:ext cx="1643074" cy="3714776"/>
              </a:xfrm>
              <a:prstGeom prst="trapezoid">
                <a:avLst>
                  <a:gd name="adj" fmla="val 20438"/>
                </a:avLst>
              </a:prstGeom>
              <a:solidFill>
                <a:srgbClr val="00CC99">
                  <a:lumMod val="60000"/>
                  <a:lumOff val="40000"/>
                </a:srgbClr>
              </a:solidFill>
              <a:ln w="28575" cap="flat" cmpd="sng" algn="ctr">
                <a:solidFill>
                  <a:srgbClr val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DotumChe" pitchFamily="49" charset="-127"/>
                  <a:ea typeface="DotumChe" pitchFamily="49" charset="-127"/>
                  <a:cs typeface="+mn-cs"/>
                </a:endParaRPr>
              </a:p>
            </p:txBody>
          </p:sp>
          <p:grpSp>
            <p:nvGrpSpPr>
              <p:cNvPr id="23" name="组合 113"/>
              <p:cNvGrpSpPr/>
              <p:nvPr/>
            </p:nvGrpSpPr>
            <p:grpSpPr>
              <a:xfrm>
                <a:off x="4429124" y="2681560"/>
                <a:ext cx="1357322" cy="3558252"/>
                <a:chOff x="1098834" y="2799706"/>
                <a:chExt cx="1357322" cy="3558252"/>
              </a:xfrm>
            </p:grpSpPr>
            <p:grpSp>
              <p:nvGrpSpPr>
                <p:cNvPr id="27" name="组合 86"/>
                <p:cNvGrpSpPr/>
                <p:nvPr/>
              </p:nvGrpSpPr>
              <p:grpSpPr>
                <a:xfrm rot="16200000">
                  <a:off x="1178695" y="5322107"/>
                  <a:ext cx="1214446" cy="857256"/>
                  <a:chOff x="1200981" y="4429134"/>
                  <a:chExt cx="1214446" cy="857256"/>
                </a:xfrm>
              </p:grpSpPr>
              <p:sp>
                <p:nvSpPr>
                  <p:cNvPr id="54" name="梯形 53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5" name="矩形 54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6" name="矩形 2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7" name="矩形 2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8" name="矩形 2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9" name="矩形 58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0" name="矩形 59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1" name="矩形 60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2" name="矩形 61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3" name="矩形 62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4" name="矩形 63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65" name="矩形 64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8" name="组合 87"/>
                <p:cNvGrpSpPr/>
                <p:nvPr/>
              </p:nvGrpSpPr>
              <p:grpSpPr>
                <a:xfrm rot="16200000">
                  <a:off x="1173470" y="4068744"/>
                  <a:ext cx="1214446" cy="1071570"/>
                  <a:chOff x="1200981" y="4429134"/>
                  <a:chExt cx="1214446" cy="857256"/>
                </a:xfrm>
              </p:grpSpPr>
              <p:sp>
                <p:nvSpPr>
                  <p:cNvPr id="42" name="梯形 41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3" name="矩形 42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4" name="矩形 43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5" name="矩形 44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6" name="矩形 45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7" name="矩形 46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8" name="矩形 47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9" name="矩形 48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0" name="矩形 49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1" name="矩形 50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2" name="矩形 51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53" name="矩形 52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  <p:grpSp>
              <p:nvGrpSpPr>
                <p:cNvPr id="29" name="组合 100"/>
                <p:cNvGrpSpPr/>
                <p:nvPr/>
              </p:nvGrpSpPr>
              <p:grpSpPr>
                <a:xfrm rot="16200000">
                  <a:off x="1170272" y="2728268"/>
                  <a:ext cx="1214446" cy="1357322"/>
                  <a:chOff x="1200981" y="4429134"/>
                  <a:chExt cx="1214446" cy="857256"/>
                </a:xfrm>
              </p:grpSpPr>
              <p:sp>
                <p:nvSpPr>
                  <p:cNvPr id="30" name="梯形 29"/>
                  <p:cNvSpPr/>
                  <p:nvPr/>
                </p:nvSpPr>
                <p:spPr>
                  <a:xfrm rot="5400000" flipV="1">
                    <a:off x="1379576" y="4250539"/>
                    <a:ext cx="857256" cy="1214446"/>
                  </a:xfrm>
                  <a:prstGeom prst="trapezoid">
                    <a:avLst>
                      <a:gd name="adj" fmla="val 9308"/>
                    </a:avLst>
                  </a:prstGeom>
                  <a:solidFill>
                    <a:srgbClr val="FFFFFF">
                      <a:lumMod val="75000"/>
                    </a:srgbClr>
                  </a:solidFill>
                  <a:ln w="28575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1" name="矩形 30"/>
                  <p:cNvSpPr/>
                  <p:nvPr/>
                </p:nvSpPr>
                <p:spPr>
                  <a:xfrm rot="5400000">
                    <a:off x="1583439" y="4820083"/>
                    <a:ext cx="6588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2" name="矩形 31"/>
                  <p:cNvSpPr/>
                  <p:nvPr/>
                </p:nvSpPr>
                <p:spPr>
                  <a:xfrm rot="5400000">
                    <a:off x="1677787" y="4816951"/>
                    <a:ext cx="6732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3" name="矩形 32"/>
                  <p:cNvSpPr/>
                  <p:nvPr/>
                </p:nvSpPr>
                <p:spPr>
                  <a:xfrm rot="5400000">
                    <a:off x="1771954" y="4815268"/>
                    <a:ext cx="6876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4" name="矩形 33"/>
                  <p:cNvSpPr/>
                  <p:nvPr/>
                </p:nvSpPr>
                <p:spPr>
                  <a:xfrm rot="5400000">
                    <a:off x="1964090" y="4817105"/>
                    <a:ext cx="7164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5" name="矩形 34"/>
                  <p:cNvSpPr/>
                  <p:nvPr/>
                </p:nvSpPr>
                <p:spPr>
                  <a:xfrm rot="5400000">
                    <a:off x="1868074" y="4815853"/>
                    <a:ext cx="702000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6" name="矩形 35"/>
                  <p:cNvSpPr/>
                  <p:nvPr/>
                </p:nvSpPr>
                <p:spPr>
                  <a:xfrm rot="5400000">
                    <a:off x="1486103" y="4818769"/>
                    <a:ext cx="642942" cy="71438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7" name="矩形 36"/>
                  <p:cNvSpPr/>
                  <p:nvPr/>
                </p:nvSpPr>
                <p:spPr>
                  <a:xfrm rot="5400000">
                    <a:off x="998992" y="4823849"/>
                    <a:ext cx="571504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8" name="矩形 37"/>
                  <p:cNvSpPr/>
                  <p:nvPr/>
                </p:nvSpPr>
                <p:spPr>
                  <a:xfrm rot="5400000">
                    <a:off x="1190146" y="4819482"/>
                    <a:ext cx="6012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39" name="矩形 38"/>
                  <p:cNvSpPr/>
                  <p:nvPr/>
                </p:nvSpPr>
                <p:spPr>
                  <a:xfrm rot="5400000">
                    <a:off x="1389296" y="4820014"/>
                    <a:ext cx="6300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0" name="矩形 39"/>
                  <p:cNvSpPr/>
                  <p:nvPr/>
                </p:nvSpPr>
                <p:spPr>
                  <a:xfrm rot="5400000">
                    <a:off x="1290164" y="4817799"/>
                    <a:ext cx="6156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  <p:sp>
                <p:nvSpPr>
                  <p:cNvPr id="41" name="矩形 40"/>
                  <p:cNvSpPr/>
                  <p:nvPr/>
                </p:nvSpPr>
                <p:spPr>
                  <a:xfrm rot="5400000">
                    <a:off x="1093530" y="4822614"/>
                    <a:ext cx="586800" cy="72000"/>
                  </a:xfrm>
                  <a:prstGeom prst="rect">
                    <a:avLst/>
                  </a:prstGeom>
                  <a:solidFill>
                    <a:srgbClr val="FFFFFF"/>
                  </a:solidFill>
                  <a:ln w="19050" cap="flat" cmpd="sng" algn="ctr">
                    <a:solidFill>
                      <a:srgbClr val="000000"/>
                    </a:solidFill>
                    <a:prstDash val="solid"/>
                  </a:ln>
                  <a:effectLst/>
                </p:spPr>
                <p:txBody>
                  <a:bodyPr rtlCol="0" anchor="ctr"/>
                  <a:lstStyle/>
                  <a:p>
                    <a:pPr marL="0" marR="0" lvl="0" indent="0" algn="ctr" defTabSz="4572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ct val="100000"/>
                      <a:buFont typeface="Times New Roman" pitchFamily="18" charset="0"/>
                      <a:buNone/>
                      <a:tabLst/>
                      <a:defRPr/>
                    </a:pPr>
                    <a:endParaRPr kumimoji="0" lang="zh-CN" altLang="en-US" sz="1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DotumChe" pitchFamily="49" charset="-127"/>
                      <a:ea typeface="DotumChe" pitchFamily="49" charset="-127"/>
                      <a:cs typeface="+mn-cs"/>
                    </a:endParaRPr>
                  </a:p>
                </p:txBody>
              </p:sp>
            </p:grpSp>
          </p:grpSp>
          <p:sp>
            <p:nvSpPr>
              <p:cNvPr id="24" name="TextBox 23"/>
              <p:cNvSpPr txBox="1"/>
              <p:nvPr/>
            </p:nvSpPr>
            <p:spPr>
              <a:xfrm rot="5400000">
                <a:off x="5328494" y="5564950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MRPC1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 rot="5400000">
                <a:off x="5462651" y="4421942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MRPC2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 rot="5400000">
                <a:off x="5605527" y="3350374"/>
                <a:ext cx="99257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ct val="100000"/>
                  <a:buFont typeface="Times New Roman" pitchFamily="18" charset="0"/>
                  <a:buNone/>
                  <a:tabLst/>
                  <a:defRPr/>
                </a:pPr>
                <a:r>
                  <a:rPr kumimoji="0" lang="en-US" altLang="zh-CN" sz="1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itchFamily="34" charset="0"/>
                  </a:rPr>
                  <a:t>MRPC3</a:t>
                </a:r>
                <a:endParaRPr kumimoji="0" lang="zh-CN" altLang="en-US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endParaRPr>
              </a:p>
            </p:txBody>
          </p:sp>
        </p:grpSp>
        <p:cxnSp>
          <p:nvCxnSpPr>
            <p:cNvPr id="10" name="直接箭头连接符 9"/>
            <p:cNvCxnSpPr/>
            <p:nvPr/>
          </p:nvCxnSpPr>
          <p:spPr>
            <a:xfrm rot="5400000">
              <a:off x="3072596" y="5000636"/>
              <a:ext cx="570710" cy="794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1" name="直接箭头连接符 10"/>
            <p:cNvCxnSpPr/>
            <p:nvPr/>
          </p:nvCxnSpPr>
          <p:spPr>
            <a:xfrm rot="5400000">
              <a:off x="-1393073" y="4964917"/>
              <a:ext cx="1357322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2" name="直接箭头连接符 11"/>
            <p:cNvCxnSpPr/>
            <p:nvPr/>
          </p:nvCxnSpPr>
          <p:spPr>
            <a:xfrm>
              <a:off x="-428660" y="5929330"/>
              <a:ext cx="357190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arrow"/>
              <a:tailEnd type="arrow"/>
            </a:ln>
            <a:effectLst/>
          </p:spPr>
        </p:cxnSp>
        <p:cxnSp>
          <p:nvCxnSpPr>
            <p:cNvPr id="13" name="直接箭头连接符 12"/>
            <p:cNvCxnSpPr/>
            <p:nvPr/>
          </p:nvCxnSpPr>
          <p:spPr>
            <a:xfrm rot="5400000">
              <a:off x="2858282" y="5857098"/>
              <a:ext cx="57150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4" name="直接箭头连接符 13"/>
            <p:cNvCxnSpPr/>
            <p:nvPr/>
          </p:nvCxnSpPr>
          <p:spPr>
            <a:xfrm rot="5400000">
              <a:off x="-536611" y="5964255"/>
              <a:ext cx="214314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5" name="直接箭头连接符 14"/>
            <p:cNvCxnSpPr/>
            <p:nvPr/>
          </p:nvCxnSpPr>
          <p:spPr>
            <a:xfrm>
              <a:off x="3214678" y="528638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6" name="直接箭头连接符 15"/>
            <p:cNvCxnSpPr/>
            <p:nvPr/>
          </p:nvCxnSpPr>
          <p:spPr>
            <a:xfrm>
              <a:off x="3214678" y="464185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7" name="直接箭头连接符 16"/>
            <p:cNvCxnSpPr/>
            <p:nvPr/>
          </p:nvCxnSpPr>
          <p:spPr>
            <a:xfrm>
              <a:off x="-857288" y="4286256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cxnSp>
          <p:nvCxnSpPr>
            <p:cNvPr id="18" name="直接箭头连接符 17"/>
            <p:cNvCxnSpPr/>
            <p:nvPr/>
          </p:nvCxnSpPr>
          <p:spPr>
            <a:xfrm>
              <a:off x="-857288" y="5643578"/>
              <a:ext cx="357190" cy="1588"/>
            </a:xfrm>
            <a:prstGeom prst="straightConnector1">
              <a:avLst/>
            </a:prstGeom>
            <a:noFill/>
            <a:ln w="9525" cap="flat" cmpd="sng" algn="ctr">
              <a:solidFill>
                <a:srgbClr val="000000">
                  <a:shade val="95000"/>
                  <a:satMod val="105000"/>
                </a:srgbClr>
              </a:solidFill>
              <a:prstDash val="solid"/>
              <a:headEnd type="none"/>
              <a:tailEnd type="none"/>
            </a:ln>
            <a:effectLst/>
          </p:spPr>
        </p:cxnSp>
        <p:sp>
          <p:nvSpPr>
            <p:cNvPr id="19" name="TextBox 18"/>
            <p:cNvSpPr txBox="1"/>
            <p:nvPr/>
          </p:nvSpPr>
          <p:spPr>
            <a:xfrm>
              <a:off x="1000100" y="5857892"/>
              <a:ext cx="87716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itchFamily="34" charset="0"/>
                </a:rPr>
                <a:t>100cm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286116" y="4786321"/>
              <a:ext cx="117104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16cm</a:t>
              </a: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itchFamily="34" charset="0"/>
                </a:rPr>
                <a:t>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-1285884" y="4714884"/>
              <a:ext cx="7489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100000"/>
                <a:buFont typeface="Times New Roman" pitchFamily="18" charset="0"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</a:rPr>
                <a:t>28cm</a:t>
              </a:r>
              <a:endParaRPr kumimoji="0" lang="zh-CN" altLang="en-US" sz="1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</a:endParaRPr>
            </a:p>
          </p:txBody>
        </p:sp>
      </p:grpSp>
      <p:sp>
        <p:nvSpPr>
          <p:cNvPr id="66" name="TextBox 65"/>
          <p:cNvSpPr txBox="1"/>
          <p:nvPr/>
        </p:nvSpPr>
        <p:spPr>
          <a:xfrm>
            <a:off x="6084168" y="6356350"/>
            <a:ext cx="2086918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structure</a:t>
            </a:r>
            <a:endParaRPr lang="zh-CN" altLang="en-US" sz="1600" dirty="0"/>
          </a:p>
        </p:txBody>
      </p:sp>
      <p:sp>
        <p:nvSpPr>
          <p:cNvPr id="67" name="TextBox 66"/>
          <p:cNvSpPr txBox="1"/>
          <p:nvPr/>
        </p:nvSpPr>
        <p:spPr>
          <a:xfrm>
            <a:off x="1357290" y="6072206"/>
            <a:ext cx="2529347" cy="33855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/>
              <a:t>SoLID</a:t>
            </a:r>
            <a:r>
              <a:rPr lang="en-US" altLang="zh-CN" sz="1600" dirty="0" smtClean="0"/>
              <a:t>-TOF</a:t>
            </a:r>
            <a:r>
              <a:rPr lang="zh-CN" altLang="en-US" sz="1600" dirty="0"/>
              <a:t> </a:t>
            </a:r>
            <a:r>
              <a:rPr lang="en-US" altLang="zh-CN" sz="1600" dirty="0" smtClean="0"/>
              <a:t>super module</a:t>
            </a:r>
            <a:endParaRPr lang="zh-CN" altLang="en-US" sz="1600" dirty="0"/>
          </a:p>
        </p:txBody>
      </p:sp>
      <p:sp>
        <p:nvSpPr>
          <p:cNvPr id="68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SoLID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-TOF structure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562178" name="图片 1" descr="Z:\work\Solid\ForJP\SeparationPower_PrK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38" y="1188760"/>
            <a:ext cx="3898183" cy="266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0" name="直接连接符 69"/>
          <p:cNvCxnSpPr/>
          <p:nvPr/>
        </p:nvCxnSpPr>
        <p:spPr>
          <a:xfrm>
            <a:off x="5572132" y="2708920"/>
            <a:ext cx="275202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直接连接符 71"/>
          <p:cNvCxnSpPr/>
          <p:nvPr/>
        </p:nvCxnSpPr>
        <p:spPr>
          <a:xfrm>
            <a:off x="8324160" y="2708920"/>
            <a:ext cx="0" cy="7920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22</a:t>
            </a:fld>
            <a:endParaRPr lang="zh-CN" altLang="en-US"/>
          </a:p>
        </p:txBody>
      </p:sp>
      <p:pic>
        <p:nvPicPr>
          <p:cNvPr id="17" name="对象 7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056"/>
          <a:stretch>
            <a:fillRect/>
          </a:stretch>
        </p:blipFill>
        <p:spPr bwMode="auto">
          <a:xfrm>
            <a:off x="755576" y="2890272"/>
            <a:ext cx="6552728" cy="2664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矩形 17"/>
          <p:cNvSpPr/>
          <p:nvPr/>
        </p:nvSpPr>
        <p:spPr>
          <a:xfrm>
            <a:off x="485016" y="1268760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Challenge for both MRPC and electronics.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Electronics: Fast amplifier + pulse sampling</a:t>
            </a:r>
          </a:p>
          <a:p>
            <a:pPr marL="440871" indent="-440871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srgbClr val="FF2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analysis method: take the advantage of the entire waveform</a:t>
            </a:r>
            <a:endParaRPr lang="en-US" altLang="zh-C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技术路线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75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23</a:t>
            </a:fld>
            <a:endParaRPr lang="zh-CN" altLang="en-US"/>
          </a:p>
        </p:txBody>
      </p:sp>
      <p:sp>
        <p:nvSpPr>
          <p:cNvPr id="13" name="The analysis method is based on the neural network.…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analysis method is based on the 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rPr>
              <a:t>neural network.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sng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Artificial neural network(NN):</a:t>
            </a: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powerful &amp;&amp; widely used in high energy physics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Introduce NN to obtain good time resolution:</a:t>
            </a:r>
            <a:b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   —— Find out the patterns from the MRPC signal and estimate the particle 1st interaction time more precisely.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1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03951" y="3028686"/>
            <a:ext cx="3437815" cy="3292298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First interaction time"/>
          <p:cNvSpPr txBox="1"/>
          <p:nvPr/>
        </p:nvSpPr>
        <p:spPr>
          <a:xfrm>
            <a:off x="5265030" y="4963724"/>
            <a:ext cx="2515657" cy="3636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First interaction time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5363796" y="5358746"/>
            <a:ext cx="440998" cy="440998"/>
          </a:xfrm>
          <a:prstGeom prst="line">
            <a:avLst/>
          </a:prstGeom>
          <a:ln w="25400">
            <a:solidFill>
              <a:srgbClr val="FF26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1323198" y="3257894"/>
            <a:ext cx="2617717" cy="2654983"/>
            <a:chOff x="0" y="0"/>
            <a:chExt cx="2617715" cy="2654981"/>
          </a:xfrm>
        </p:grpSpPr>
        <p:sp>
          <p:nvSpPr>
            <p:cNvPr id="18" name="Learn from the simulation waveforms"/>
            <p:cNvSpPr txBox="1"/>
            <p:nvPr/>
          </p:nvSpPr>
          <p:spPr>
            <a:xfrm>
              <a:off x="0" y="0"/>
              <a:ext cx="2617716" cy="7010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Learn from the simulation waveforms</a:t>
              </a:r>
            </a:p>
          </p:txBody>
        </p:sp>
        <p:sp>
          <p:nvSpPr>
            <p:cNvPr id="19" name="Test with experiment data"/>
            <p:cNvSpPr txBox="1"/>
            <p:nvPr/>
          </p:nvSpPr>
          <p:spPr>
            <a:xfrm>
              <a:off x="593156" y="1953941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experiment data</a:t>
              </a:r>
            </a:p>
          </p:txBody>
        </p:sp>
        <p:sp>
          <p:nvSpPr>
            <p:cNvPr id="20" name="Test with simulation data"/>
            <p:cNvSpPr txBox="1"/>
            <p:nvPr/>
          </p:nvSpPr>
          <p:spPr>
            <a:xfrm>
              <a:off x="593156" y="976970"/>
              <a:ext cx="1874129" cy="70104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>
                <a:spcBef>
                  <a:spcPts val="500"/>
                </a:spcBef>
                <a:defRPr sz="1900"/>
              </a:lvl1pPr>
            </a:lstStyle>
            <a:p>
              <a:pPr algn="ctr" fontAlgn="auto" hangingPunct="0"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Test with simulation data</a:t>
              </a:r>
            </a:p>
          </p:txBody>
        </p:sp>
        <p:sp>
          <p:nvSpPr>
            <p:cNvPr id="21" name="1"/>
            <p:cNvSpPr txBox="1"/>
            <p:nvPr/>
          </p:nvSpPr>
          <p:spPr>
            <a:xfrm>
              <a:off x="67960" y="1176465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1</a:t>
              </a:r>
            </a:p>
          </p:txBody>
        </p:sp>
        <p:sp>
          <p:nvSpPr>
            <p:cNvPr id="22" name="2"/>
            <p:cNvSpPr txBox="1"/>
            <p:nvPr/>
          </p:nvSpPr>
          <p:spPr>
            <a:xfrm>
              <a:off x="67960" y="2119041"/>
              <a:ext cx="23127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2</a:t>
              </a:r>
            </a:p>
          </p:txBody>
        </p:sp>
      </p:grpSp>
      <p:sp>
        <p:nvSpPr>
          <p:cNvPr id="23" name="Title 1"/>
          <p:cNvSpPr txBox="1">
            <a:spLocks/>
          </p:cNvSpPr>
          <p:nvPr/>
        </p:nvSpPr>
        <p:spPr>
          <a:xfrm>
            <a:off x="971599" y="260648"/>
            <a:ext cx="7100863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新的分析方法能够得到更精确定时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425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  <p:sp>
        <p:nvSpPr>
          <p:cNvPr id="3" name="TextBox 3"/>
          <p:cNvSpPr txBox="1"/>
          <p:nvPr/>
        </p:nvSpPr>
        <p:spPr>
          <a:xfrm>
            <a:off x="2775718" y="1268760"/>
            <a:ext cx="3389985" cy="6405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r>
              <a:rPr lang="en-US" altLang="zh-CN" dirty="0" smtClean="0"/>
              <a:t>Determine structure of MRPC</a:t>
            </a:r>
            <a:endParaRPr lang="zh-CN" altLang="en-US" dirty="0"/>
          </a:p>
        </p:txBody>
      </p:sp>
      <p:sp>
        <p:nvSpPr>
          <p:cNvPr id="4" name="TextBox 4"/>
          <p:cNvSpPr txBox="1"/>
          <p:nvPr/>
        </p:nvSpPr>
        <p:spPr>
          <a:xfrm>
            <a:off x="3596456" y="2264908"/>
            <a:ext cx="1748510" cy="6405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r>
              <a:rPr lang="en-US" altLang="zh-CN" dirty="0" smtClean="0"/>
              <a:t>Construct NN</a:t>
            </a:r>
            <a:endParaRPr lang="zh-CN" altLang="en-US" dirty="0"/>
          </a:p>
        </p:txBody>
      </p:sp>
      <p:sp>
        <p:nvSpPr>
          <p:cNvPr id="5" name="TextBox 5"/>
          <p:cNvSpPr txBox="1"/>
          <p:nvPr/>
        </p:nvSpPr>
        <p:spPr>
          <a:xfrm>
            <a:off x="2699791" y="3140968"/>
            <a:ext cx="3999635" cy="6405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square" lIns="180000" tIns="180000" rIns="180000" bIns="180000" rtlCol="0">
            <a:spAutoFit/>
          </a:bodyPr>
          <a:lstStyle/>
          <a:p>
            <a:r>
              <a:rPr lang="en-US" altLang="zh-CN" dirty="0" smtClean="0"/>
              <a:t>Detector simulation-&gt;Pulse shape</a:t>
            </a:r>
            <a:endParaRPr lang="zh-CN" altLang="en-US" dirty="0"/>
          </a:p>
        </p:txBody>
      </p:sp>
      <p:sp>
        <p:nvSpPr>
          <p:cNvPr id="6" name="TextBox 6"/>
          <p:cNvSpPr txBox="1"/>
          <p:nvPr/>
        </p:nvSpPr>
        <p:spPr>
          <a:xfrm>
            <a:off x="3755885" y="4186024"/>
            <a:ext cx="1586030" cy="6405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r>
              <a:rPr lang="en-US" altLang="zh-CN" dirty="0" smtClean="0"/>
              <a:t>Training NN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930845" y="5157192"/>
            <a:ext cx="3537526" cy="640515"/>
          </a:xfrm>
          <a:prstGeom prst="rect">
            <a:avLst/>
          </a:prstGeom>
          <a:noFill/>
          <a:ln w="25400">
            <a:solidFill>
              <a:schemeClr val="accent1"/>
            </a:solidFill>
          </a:ln>
        </p:spPr>
        <p:txBody>
          <a:bodyPr wrap="none" lIns="180000" tIns="180000" rIns="180000" bIns="180000" rtlCol="0">
            <a:spAutoFit/>
          </a:bodyPr>
          <a:lstStyle/>
          <a:p>
            <a:r>
              <a:rPr lang="en-US" altLang="zh-CN" dirty="0" smtClean="0"/>
              <a:t>Input measured pulse-&gt; Timing</a:t>
            </a:r>
          </a:p>
        </p:txBody>
      </p:sp>
      <p:sp>
        <p:nvSpPr>
          <p:cNvPr id="8" name="下箭头 7"/>
          <p:cNvSpPr/>
          <p:nvPr/>
        </p:nvSpPr>
        <p:spPr>
          <a:xfrm>
            <a:off x="1115616" y="1268760"/>
            <a:ext cx="864096" cy="460283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Neural network analysis method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26782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25</a:t>
            </a:fld>
            <a:endParaRPr lang="zh-CN" altLang="en-US"/>
          </a:p>
        </p:txBody>
      </p:sp>
      <p:sp>
        <p:nvSpPr>
          <p:cNvPr id="3" name="MRPC structure…"/>
          <p:cNvSpPr txBox="1">
            <a:spLocks/>
          </p:cNvSpPr>
          <p:nvPr/>
        </p:nvSpPr>
        <p:spPr>
          <a:xfrm>
            <a:off x="3820998" y="975148"/>
            <a:ext cx="4199318" cy="52199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MRPC structure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8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Avalanche through drifting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Induced current: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13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Front-end electronics + noise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*F. Wang, et al., A standalone simulation framework of the mrpc detector read out in waveforms, arXiv:1805.02387."/>
          <p:cNvSpPr txBox="1"/>
          <p:nvPr/>
        </p:nvSpPr>
        <p:spPr>
          <a:xfrm>
            <a:off x="382528" y="5866773"/>
            <a:ext cx="8443057" cy="584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45719" rIns="45719">
            <a:spAutoFit/>
          </a:bodyPr>
          <a:lstStyle>
            <a:lvl1pPr marL="457200" indent="-457200" algn="l" defTabSz="457200">
              <a:lnSpc>
                <a:spcPts val="3000"/>
              </a:lnSpc>
              <a:spcBef>
                <a:spcPts val="1200"/>
              </a:spcBef>
              <a:tabLst>
                <a:tab pos="139700" algn="l"/>
                <a:tab pos="457200" algn="l"/>
              </a:tabLst>
              <a:defRPr sz="1333">
                <a:latin typeface="Times"/>
                <a:ea typeface="Times"/>
                <a:cs typeface="Times"/>
                <a:sym typeface="Times"/>
              </a:defRPr>
            </a:lvl1pPr>
          </a:lstStyle>
          <a:p>
            <a:pPr marL="457200" marR="0" lvl="0" indent="-457200" algn="l" defTabSz="457200" eaLnBrk="1" fontAlgn="auto" latinLnBrk="0" hangingPunct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39700" algn="l"/>
                <a:tab pos="457200" algn="l"/>
              </a:tabLst>
              <a:defRPr/>
            </a:pP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*F. Wang, et al., A standalone simulation framework of the </a:t>
            </a:r>
            <a:r>
              <a:rPr kumimoji="0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mrpc</a:t>
            </a:r>
            <a:r>
              <a:rPr kumimoji="0" sz="1600" b="0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 detector read out in waveforms, </a:t>
            </a:r>
            <a:r>
              <a:rPr kumimoji="0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arXiv:1805.02387</a:t>
            </a:r>
            <a:r>
              <a:rPr kumimoji="0" sz="1333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/>
                <a:cs typeface="Times"/>
                <a:sym typeface="Times"/>
              </a:rPr>
              <a:t>. </a:t>
            </a:r>
          </a:p>
        </p:txBody>
      </p:sp>
      <p:sp>
        <p:nvSpPr>
          <p:cNvPr id="5" name="6-gas MRPC…"/>
          <p:cNvSpPr txBox="1"/>
          <p:nvPr/>
        </p:nvSpPr>
        <p:spPr>
          <a:xfrm>
            <a:off x="4159725" y="1340312"/>
            <a:ext cx="4512147" cy="10845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6-gas MRPC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Gap/glass thickness: 0.25/0.7 mm</a:t>
            </a:r>
          </a:p>
          <a:p>
            <a:pPr fontAlgn="auto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Gas: 90%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2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, 5% C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4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H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10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and 5% SF</a:t>
            </a:r>
            <a:r>
              <a:rPr sz="1900" kern="0" baseline="-5999">
                <a:solidFill>
                  <a:srgbClr val="000000"/>
                </a:solidFill>
                <a:latin typeface="Calibri"/>
                <a:sym typeface="Calibri"/>
              </a:rPr>
              <a:t>6</a:t>
            </a:r>
          </a:p>
        </p:txBody>
      </p:sp>
      <p:grpSp>
        <p:nvGrpSpPr>
          <p:cNvPr id="6" name="Group"/>
          <p:cNvGrpSpPr/>
          <p:nvPr/>
        </p:nvGrpSpPr>
        <p:grpSpPr>
          <a:xfrm>
            <a:off x="4198903" y="2413138"/>
            <a:ext cx="3856773" cy="1667996"/>
            <a:chOff x="0" y="0"/>
            <a:chExt cx="3856771" cy="1667994"/>
          </a:xfrm>
        </p:grpSpPr>
        <p:pic>
          <p:nvPicPr>
            <p:cNvPr id="7" name="MRPCgap6.pdf" descr="MRPCgap6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127762"/>
              <a:ext cx="2796092" cy="116454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8" name="Line"/>
            <p:cNvSpPr/>
            <p:nvPr/>
          </p:nvSpPr>
          <p:spPr>
            <a:xfrm>
              <a:off x="660760" y="-1"/>
              <a:ext cx="595064" cy="1569169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Cosmic muons: ~ 4GeV"/>
            <p:cNvSpPr txBox="1"/>
            <p:nvPr/>
          </p:nvSpPr>
          <p:spPr>
            <a:xfrm>
              <a:off x="1332351" y="1297154"/>
              <a:ext cx="2524421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Cosmic muons: ~ 4GeV</a:t>
              </a:r>
            </a:p>
          </p:txBody>
        </p:sp>
      </p:grpSp>
      <p:grpSp>
        <p:nvGrpSpPr>
          <p:cNvPr id="10" name="Group"/>
          <p:cNvGrpSpPr/>
          <p:nvPr/>
        </p:nvGrpSpPr>
        <p:grpSpPr>
          <a:xfrm>
            <a:off x="6094136" y="4444033"/>
            <a:ext cx="2624491" cy="650241"/>
            <a:chOff x="0" y="0"/>
            <a:chExt cx="2624489" cy="650240"/>
          </a:xfrm>
        </p:grpSpPr>
        <p:sp>
          <p:nvSpPr>
            <p:cNvPr id="11" name=": Townsend coefficient…"/>
            <p:cNvSpPr txBox="1"/>
            <p:nvPr/>
          </p:nvSpPr>
          <p:spPr>
            <a:xfrm>
              <a:off x="152196" y="0"/>
              <a:ext cx="2472294" cy="6502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Townsend coefficient </a:t>
              </a:r>
            </a:p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: Attachment coefficient</a:t>
              </a:r>
            </a:p>
          </p:txBody>
        </p:sp>
        <p:pic>
          <p:nvPicPr>
            <p:cNvPr id="12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152950"/>
              <a:ext cx="152400" cy="11776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2700" y="424643"/>
              <a:ext cx="127000" cy="17639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164505" y="5135052"/>
            <a:ext cx="1906271" cy="48260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5" name="Group"/>
          <p:cNvGrpSpPr/>
          <p:nvPr/>
        </p:nvGrpSpPr>
        <p:grpSpPr>
          <a:xfrm>
            <a:off x="688543" y="1173373"/>
            <a:ext cx="2794001" cy="4674684"/>
            <a:chOff x="0" y="4262"/>
            <a:chExt cx="2794000" cy="4674683"/>
          </a:xfrm>
        </p:grpSpPr>
        <p:sp>
          <p:nvSpPr>
            <p:cNvPr id="16" name="Shoot a particle"/>
            <p:cNvSpPr/>
            <p:nvPr/>
          </p:nvSpPr>
          <p:spPr>
            <a:xfrm>
              <a:off x="231625" y="848130"/>
              <a:ext cx="233075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Shoot a particle</a:t>
              </a:r>
            </a:p>
          </p:txBody>
        </p:sp>
        <p:sp>
          <p:nvSpPr>
            <p:cNvPr id="17" name="Drifting &amp; Avalanche"/>
            <p:cNvSpPr/>
            <p:nvPr/>
          </p:nvSpPr>
          <p:spPr>
            <a:xfrm>
              <a:off x="0" y="2545564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Drifting &amp; Avalanche</a:t>
              </a:r>
            </a:p>
          </p:txBody>
        </p:sp>
        <p:sp>
          <p:nvSpPr>
            <p:cNvPr id="18" name="Primary interactions"/>
            <p:cNvSpPr/>
            <p:nvPr/>
          </p:nvSpPr>
          <p:spPr>
            <a:xfrm>
              <a:off x="223745" y="1697133"/>
              <a:ext cx="234651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Primary interactions</a:t>
              </a:r>
            </a:p>
          </p:txBody>
        </p:sp>
        <p:sp>
          <p:nvSpPr>
            <p:cNvPr id="19" name="Original current signal"/>
            <p:cNvSpPr/>
            <p:nvPr/>
          </p:nvSpPr>
          <p:spPr>
            <a:xfrm>
              <a:off x="0" y="3390005"/>
              <a:ext cx="27940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Original current signal</a:t>
              </a:r>
            </a:p>
          </p:txBody>
        </p:sp>
        <p:sp>
          <p:nvSpPr>
            <p:cNvPr id="20" name="Electronics"/>
            <p:cNvSpPr/>
            <p:nvPr/>
          </p:nvSpPr>
          <p:spPr>
            <a:xfrm>
              <a:off x="355600" y="4221745"/>
              <a:ext cx="2082800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Electronics</a:t>
              </a:r>
            </a:p>
          </p:txBody>
        </p:sp>
        <p:sp>
          <p:nvSpPr>
            <p:cNvPr id="21" name="Design the structure"/>
            <p:cNvSpPr/>
            <p:nvPr/>
          </p:nvSpPr>
          <p:spPr>
            <a:xfrm>
              <a:off x="100702" y="4262"/>
              <a:ext cx="2592596" cy="457201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 sz="1900"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Helvetica"/>
                  <a:cs typeface="Helvetica"/>
                </a:rPr>
                <a:t>Design the structure</a:t>
              </a:r>
            </a:p>
          </p:txBody>
        </p:sp>
        <p:sp>
          <p:nvSpPr>
            <p:cNvPr id="22" name="Line"/>
            <p:cNvSpPr/>
            <p:nvPr/>
          </p:nvSpPr>
          <p:spPr>
            <a:xfrm>
              <a:off x="1396999" y="3834335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1396999" y="2997704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1396999" y="2155978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396999" y="1305187"/>
              <a:ext cx="1" cy="3923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1396999" y="455390"/>
              <a:ext cx="1" cy="39239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3455596" fontAlgn="auto" hangingPunct="0">
                <a:spcBef>
                  <a:spcPts val="0"/>
                </a:spcBef>
                <a:spcAft>
                  <a:spcPts val="0"/>
                </a:spcAft>
                <a:defRPr sz="4000">
                  <a:latin typeface="Times New Roman"/>
                  <a:ea typeface="Times New Roman"/>
                  <a:cs typeface="Times New Roman"/>
                  <a:sym typeface="Times New Roman"/>
                </a:defRPr>
              </a:pPr>
              <a:endParaRPr sz="4000" ker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</p:grpSp>
      <p:pic>
        <p:nvPicPr>
          <p:cNvPr id="27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273550" y="4537927"/>
            <a:ext cx="1553444" cy="51325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Waveform simulation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8356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26</a:t>
            </a:fld>
            <a:endParaRPr lang="zh-CN" altLang="en-US"/>
          </a:p>
        </p:txBody>
      </p:sp>
      <p:grpSp>
        <p:nvGrpSpPr>
          <p:cNvPr id="3" name="Group"/>
          <p:cNvGrpSpPr/>
          <p:nvPr/>
        </p:nvGrpSpPr>
        <p:grpSpPr>
          <a:xfrm>
            <a:off x="928258" y="2379836"/>
            <a:ext cx="4360855" cy="3432001"/>
            <a:chOff x="0" y="0"/>
            <a:chExt cx="4360853" cy="3431999"/>
          </a:xfrm>
        </p:grpSpPr>
        <p:pic>
          <p:nvPicPr>
            <p:cNvPr id="4" name="Screen Shot 2018-01-12 at 10.42.57 PM.png" descr="Screen Shot 2018-01-12 at 10.42.57 PM.png"/>
            <p:cNvPicPr>
              <a:picLocks/>
            </p:cNvPicPr>
            <p:nvPr/>
          </p:nvPicPr>
          <p:blipFill>
            <a:blip r:embed="rId2">
              <a:extLst/>
            </a:blip>
            <a:srcRect r="33415"/>
            <a:stretch>
              <a:fillRect/>
            </a:stretch>
          </p:blipFill>
          <p:spPr>
            <a:xfrm>
              <a:off x="947978" y="1636953"/>
              <a:ext cx="2564638" cy="14907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" name="MRPC"/>
            <p:cNvSpPr/>
            <p:nvPr/>
          </p:nvSpPr>
          <p:spPr>
            <a:xfrm>
              <a:off x="1064157" y="0"/>
              <a:ext cx="357843" cy="1335406"/>
            </a:xfrm>
            <a:prstGeom prst="rect">
              <a:avLst/>
            </a:prstGeom>
            <a:gradFill flip="none" rotWithShape="1">
              <a:gsLst>
                <a:gs pos="0">
                  <a:srgbClr val="80B860"/>
                </a:gs>
                <a:gs pos="50000">
                  <a:srgbClr val="6FB242"/>
                </a:gs>
                <a:gs pos="100000">
                  <a:srgbClr val="61A236"/>
                </a:gs>
              </a:gsLst>
              <a:lin ang="5400000" scaled="0"/>
            </a:gradFill>
            <a:ln w="6350" cap="flat">
              <a:solidFill>
                <a:srgbClr val="5B9BD5"/>
              </a:solidFill>
              <a:prstDash val="solid"/>
              <a:miter lim="800000"/>
            </a:ln>
            <a:effectLst>
              <a:outerShdw blurRad="63500" dist="19050" dir="5400000" rotWithShape="0">
                <a:srgbClr val="000000">
                  <a:alpha val="63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>
                <a:defRPr>
                  <a:solidFill>
                    <a:srgbClr val="FFFFFF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sym typeface="Calibri"/>
                </a:rPr>
                <a:t>MRPC</a:t>
              </a:r>
            </a:p>
          </p:txBody>
        </p:sp>
        <p:sp>
          <p:nvSpPr>
            <p:cNvPr id="6" name="Line"/>
            <p:cNvSpPr/>
            <p:nvPr/>
          </p:nvSpPr>
          <p:spPr>
            <a:xfrm>
              <a:off x="481322" y="668532"/>
              <a:ext cx="152351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7" name="Line"/>
            <p:cNvSpPr/>
            <p:nvPr/>
          </p:nvSpPr>
          <p:spPr>
            <a:xfrm flipV="1">
              <a:off x="840937" y="1444793"/>
              <a:ext cx="1" cy="17225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Signal"/>
            <p:cNvSpPr txBox="1"/>
            <p:nvPr/>
          </p:nvSpPr>
          <p:spPr>
            <a:xfrm>
              <a:off x="50246" y="1319468"/>
              <a:ext cx="807618" cy="56323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Signal</a:t>
              </a:r>
            </a:p>
          </p:txBody>
        </p:sp>
        <p:sp>
          <p:nvSpPr>
            <p:cNvPr id="9" name="t"/>
            <p:cNvSpPr txBox="1"/>
            <p:nvPr/>
          </p:nvSpPr>
          <p:spPr>
            <a:xfrm>
              <a:off x="3053469" y="3081889"/>
              <a:ext cx="145221" cy="32122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algn="l"/>
            </a:lstStyle>
            <a:p>
              <a:pPr marL="0" marR="0" lvl="0" indent="0" algn="l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</a:t>
              </a:r>
            </a:p>
          </p:txBody>
        </p:sp>
        <p:sp>
          <p:nvSpPr>
            <p:cNvPr id="10" name="Line"/>
            <p:cNvSpPr/>
            <p:nvPr/>
          </p:nvSpPr>
          <p:spPr>
            <a:xfrm>
              <a:off x="832309" y="3159728"/>
              <a:ext cx="230578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1" name="Circle"/>
            <p:cNvSpPr/>
            <p:nvPr/>
          </p:nvSpPr>
          <p:spPr>
            <a:xfrm>
              <a:off x="1667006" y="1615920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2" name="Circle"/>
            <p:cNvSpPr/>
            <p:nvPr/>
          </p:nvSpPr>
          <p:spPr>
            <a:xfrm>
              <a:off x="1239855" y="2886067"/>
              <a:ext cx="31848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Circle"/>
            <p:cNvSpPr/>
            <p:nvPr/>
          </p:nvSpPr>
          <p:spPr>
            <a:xfrm>
              <a:off x="1307368" y="26796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Circle"/>
            <p:cNvSpPr/>
            <p:nvPr/>
          </p:nvSpPr>
          <p:spPr>
            <a:xfrm>
              <a:off x="1351818" y="2447917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Circle"/>
            <p:cNvSpPr/>
            <p:nvPr/>
          </p:nvSpPr>
          <p:spPr>
            <a:xfrm>
              <a:off x="1402618" y="222884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Circle"/>
            <p:cNvSpPr/>
            <p:nvPr/>
          </p:nvSpPr>
          <p:spPr>
            <a:xfrm>
              <a:off x="1518371" y="1817292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7" name="Circle"/>
            <p:cNvSpPr/>
            <p:nvPr/>
          </p:nvSpPr>
          <p:spPr>
            <a:xfrm>
              <a:off x="1466196" y="2028176"/>
              <a:ext cx="31849" cy="43165"/>
            </a:xfrm>
            <a:prstGeom prst="ellipse">
              <a:avLst/>
            </a:prstGeom>
            <a:solidFill>
              <a:srgbClr val="FF2600"/>
            </a:solidFill>
            <a:ln w="508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V="1">
              <a:off x="1682930" y="1590520"/>
              <a:ext cx="1" cy="1537097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 flipV="1">
              <a:off x="1055209" y="683104"/>
              <a:ext cx="1" cy="248519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0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76733" y="3223508"/>
              <a:ext cx="165101" cy="1841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1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619051" y="3214688"/>
              <a:ext cx="177801" cy="2173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2" name="Line"/>
            <p:cNvSpPr/>
            <p:nvPr/>
          </p:nvSpPr>
          <p:spPr>
            <a:xfrm>
              <a:off x="863479" y="2960957"/>
              <a:ext cx="3275335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Fixed threshold"/>
            <p:cNvSpPr txBox="1"/>
            <p:nvPr/>
          </p:nvSpPr>
          <p:spPr>
            <a:xfrm>
              <a:off x="2693794" y="2590117"/>
              <a:ext cx="166706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Fixed threshold</a:t>
              </a:r>
            </a:p>
          </p:txBody>
        </p:sp>
        <p:sp>
          <p:nvSpPr>
            <p:cNvPr id="24" name="Line"/>
            <p:cNvSpPr/>
            <p:nvPr/>
          </p:nvSpPr>
          <p:spPr>
            <a:xfrm flipV="1">
              <a:off x="1267013" y="2947777"/>
              <a:ext cx="1" cy="217312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custDash>
                <a:ds d="200000" sp="200000"/>
              </a:custDash>
              <a:miter lim="4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2000"/>
              </a:pPr>
              <a:endParaRPr kumimoji="0" sz="20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1254313" y="2960957"/>
              <a:ext cx="1461774" cy="1"/>
            </a:xfrm>
            <a:prstGeom prst="line">
              <a:avLst/>
            </a:prstGeom>
            <a:noFill/>
            <a:ln w="25400" cap="flat">
              <a:solidFill>
                <a:srgbClr val="4F8F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26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1226509" y="3226683"/>
              <a:ext cx="164226" cy="190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7" name="Source"/>
            <p:cNvSpPr txBox="1"/>
            <p:nvPr/>
          </p:nvSpPr>
          <p:spPr>
            <a:xfrm>
              <a:off x="0" y="247502"/>
              <a:ext cx="828450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FF2600"/>
                  </a:solidFill>
                  <a:effectLst/>
                  <a:uLnTx/>
                  <a:uFillTx/>
                  <a:latin typeface="Calibri"/>
                  <a:sym typeface="Calibri"/>
                </a:rPr>
                <a:t>Source</a:t>
              </a:r>
            </a:p>
          </p:txBody>
        </p:sp>
        <p:pic>
          <p:nvPicPr>
            <p:cNvPr id="2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74524" y="746266"/>
              <a:ext cx="381001" cy="2313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9" name="Circle"/>
            <p:cNvSpPr/>
            <p:nvPr/>
          </p:nvSpPr>
          <p:spPr>
            <a:xfrm>
              <a:off x="418022" y="622310"/>
              <a:ext cx="94005" cy="90785"/>
            </a:xfrm>
            <a:prstGeom prst="ellipse">
              <a:avLst/>
            </a:prstGeom>
            <a:solidFill>
              <a:srgbClr val="FF2600"/>
            </a:solidFill>
            <a:ln w="127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FF2600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26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pic>
          <p:nvPicPr>
            <p:cNvPr id="30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840019" y="2681557"/>
              <a:ext cx="378374" cy="2286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31" name="Group"/>
          <p:cNvGrpSpPr/>
          <p:nvPr/>
        </p:nvGrpSpPr>
        <p:grpSpPr>
          <a:xfrm>
            <a:off x="3762061" y="1767974"/>
            <a:ext cx="5054889" cy="2108338"/>
            <a:chOff x="0" y="0"/>
            <a:chExt cx="5054888" cy="2108337"/>
          </a:xfrm>
        </p:grpSpPr>
        <p:sp>
          <p:nvSpPr>
            <p:cNvPr id="32" name="Simulation dataset :…"/>
            <p:cNvSpPr txBox="1"/>
            <p:nvPr/>
          </p:nvSpPr>
          <p:spPr>
            <a:xfrm>
              <a:off x="0" y="0"/>
              <a:ext cx="5054889" cy="210833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normAutofit/>
            </a:bodyPr>
            <a:lstStyle/>
            <a:p>
              <a:pPr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defRPr sz="1900" u="sng"/>
              </a:pPr>
              <a:r>
                <a:rPr sz="1900" u="sng" kern="0">
                  <a:solidFill>
                    <a:srgbClr val="000000"/>
                  </a:solidFill>
                  <a:latin typeface="Calibri"/>
                  <a:sym typeface="Calibri"/>
                </a:rPr>
                <a:t>Simulation dataset :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first interaction happens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    : the signal reach the peak</a:t>
              </a:r>
            </a:p>
            <a:p>
              <a:pPr marL="228600" indent="-228600" fontAlgn="auto" hangingPunct="0">
                <a:lnSpc>
                  <a:spcPct val="12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 typeface="Wingdings"/>
                <a:buAutoNum type="arabicPeriod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7 uniformly distributed points along the  </a:t>
              </a:r>
              <a:b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</a:b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 leading edge</a:t>
              </a:r>
            </a:p>
          </p:txBody>
        </p:sp>
        <p:pic>
          <p:nvPicPr>
            <p:cNvPr id="33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67514" y="517569"/>
              <a:ext cx="190501" cy="21248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373864" y="929990"/>
              <a:ext cx="203201" cy="24835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</a:t>
            </a:r>
            <a:r>
              <a:rPr kumimoji="0" lang="en-US" altLang="zh-CN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imulation</a:t>
            </a:r>
            <a:r>
              <a:rPr kumimoji="0" lang="en-US" altLang="zh-CN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data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651157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27</a:t>
            </a:fld>
            <a:endParaRPr lang="zh-CN" altLang="en-US"/>
          </a:p>
        </p:txBody>
      </p:sp>
      <p:sp>
        <p:nvSpPr>
          <p:cNvPr id="3" name="Multilayer perceptron (MLP)"/>
          <p:cNvSpPr txBox="1">
            <a:spLocks/>
          </p:cNvSpPr>
          <p:nvPr/>
        </p:nvSpPr>
        <p:spPr>
          <a:xfrm>
            <a:off x="476518" y="1046823"/>
            <a:ext cx="8306875" cy="54562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Multilayer perceptron (MLP)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pic>
        <p:nvPicPr>
          <p:cNvPr id="4" name="MLP.pdf" descr="MLP.pdf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65661" y="2307926"/>
            <a:ext cx="3894387" cy="3019676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oup"/>
          <p:cNvGrpSpPr/>
          <p:nvPr/>
        </p:nvGrpSpPr>
        <p:grpSpPr>
          <a:xfrm>
            <a:off x="806922" y="1608167"/>
            <a:ext cx="7293372" cy="792213"/>
            <a:chOff x="0" y="0"/>
            <a:chExt cx="7293371" cy="792212"/>
          </a:xfrm>
        </p:grpSpPr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62537" y="0"/>
              <a:ext cx="7230835" cy="6001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Line"/>
            <p:cNvSpPr/>
            <p:nvPr/>
          </p:nvSpPr>
          <p:spPr>
            <a:xfrm>
              <a:off x="4733502" y="411299"/>
              <a:ext cx="265957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Line"/>
            <p:cNvSpPr/>
            <p:nvPr/>
          </p:nvSpPr>
          <p:spPr>
            <a:xfrm>
              <a:off x="63648" y="388526"/>
              <a:ext cx="612290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9" name="Input"/>
            <p:cNvSpPr txBox="1"/>
            <p:nvPr/>
          </p:nvSpPr>
          <p:spPr>
            <a:xfrm>
              <a:off x="4695180" y="418745"/>
              <a:ext cx="612576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Input</a:t>
              </a:r>
            </a:p>
          </p:txBody>
        </p:sp>
        <p:sp>
          <p:nvSpPr>
            <p:cNvPr id="10" name="Output"/>
            <p:cNvSpPr txBox="1"/>
            <p:nvPr/>
          </p:nvSpPr>
          <p:spPr>
            <a:xfrm>
              <a:off x="-1" y="421372"/>
              <a:ext cx="79038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Output</a:t>
              </a:r>
            </a:p>
          </p:txBody>
        </p:sp>
      </p:grpSp>
      <p:grpSp>
        <p:nvGrpSpPr>
          <p:cNvPr id="11" name="Group"/>
          <p:cNvGrpSpPr/>
          <p:nvPr/>
        </p:nvGrpSpPr>
        <p:grpSpPr>
          <a:xfrm>
            <a:off x="4452986" y="2550935"/>
            <a:ext cx="4504011" cy="1094741"/>
            <a:chOff x="0" y="0"/>
            <a:chExt cx="4504010" cy="1094739"/>
          </a:xfrm>
        </p:grpSpPr>
        <p:sp>
          <p:nvSpPr>
            <p:cNvPr id="12" name="Activation function: g and h —— tanh…"/>
            <p:cNvSpPr txBox="1"/>
            <p:nvPr/>
          </p:nvSpPr>
          <p:spPr>
            <a:xfrm>
              <a:off x="0" y="0"/>
              <a:ext cx="4504011" cy="10947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Activation function: g and h —— tanh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Weights: </a:t>
              </a:r>
            </a:p>
            <a:p>
              <a:pPr marL="349023" indent="-349023" fontAlgn="auto" hangingPunct="0">
                <a:spcBef>
                  <a:spcPts val="500"/>
                </a:spcBef>
                <a:spcAft>
                  <a:spcPts val="0"/>
                </a:spcAft>
                <a:buClr>
                  <a:srgbClr val="703481"/>
                </a:buClr>
                <a:buSzPct val="100000"/>
                <a:buFontTx/>
                <a:buChar char="■"/>
                <a:defRPr sz="1900"/>
              </a:pPr>
              <a:r>
                <a:rPr sz="1900" kern="0">
                  <a:solidFill>
                    <a:srgbClr val="000000"/>
                  </a:solidFill>
                  <a:latin typeface="Calibri"/>
                  <a:sym typeface="Calibri"/>
                </a:rPr>
                <a:t>“Dropout”: avoid overfitting</a:t>
              </a:r>
            </a:p>
          </p:txBody>
        </p:sp>
        <p:pic>
          <p:nvPicPr>
            <p:cNvPr id="13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494370" y="395081"/>
              <a:ext cx="1515271" cy="30457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4" name="Several uniformly distributed points along the leading edge"/>
          <p:cNvSpPr txBox="1"/>
          <p:nvPr/>
        </p:nvSpPr>
        <p:spPr>
          <a:xfrm>
            <a:off x="468379" y="5551978"/>
            <a:ext cx="3279218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15" name="Line"/>
          <p:cNvSpPr/>
          <p:nvPr/>
        </p:nvSpPr>
        <p:spPr>
          <a:xfrm flipV="1">
            <a:off x="708158" y="5038468"/>
            <a:ext cx="1" cy="501727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6" name="Line"/>
          <p:cNvSpPr/>
          <p:nvPr/>
        </p:nvSpPr>
        <p:spPr>
          <a:xfrm flipH="1">
            <a:off x="4029702" y="4046363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4638729" y="3848243"/>
            <a:ext cx="3738654" cy="396241"/>
            <a:chOff x="0" y="0"/>
            <a:chExt cx="3738653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738654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369589" y="117668"/>
              <a:ext cx="153304" cy="21170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Train/validate/test set: 20/10/10 k…"/>
          <p:cNvSpPr txBox="1"/>
          <p:nvPr/>
        </p:nvSpPr>
        <p:spPr>
          <a:xfrm>
            <a:off x="4475141" y="5114668"/>
            <a:ext cx="4065830" cy="1094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Train/validate/test set: 20/10/10 k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Tensorflow &amp; GPU: GTX 1080 Ti</a:t>
            </a:r>
          </a:p>
          <a:p>
            <a:pPr marL="349023" indent="-349023" fontAlgn="auto" hangingPunct="0"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defRPr sz="1900"/>
            </a:pP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~ 10 mins for training</a:t>
            </a:r>
          </a:p>
        </p:txBody>
      </p:sp>
      <p:grpSp>
        <p:nvGrpSpPr>
          <p:cNvPr id="21" name="Group"/>
          <p:cNvGrpSpPr/>
          <p:nvPr/>
        </p:nvGrpSpPr>
        <p:grpSpPr>
          <a:xfrm>
            <a:off x="4205690" y="4459751"/>
            <a:ext cx="4769675" cy="528392"/>
            <a:chOff x="0" y="0"/>
            <a:chExt cx="4769673" cy="528390"/>
          </a:xfrm>
        </p:grpSpPr>
        <p:sp>
          <p:nvSpPr>
            <p:cNvPr id="22" name="Rectangle"/>
            <p:cNvSpPr/>
            <p:nvPr/>
          </p:nvSpPr>
          <p:spPr>
            <a:xfrm>
              <a:off x="0" y="0"/>
              <a:ext cx="4769674" cy="528391"/>
            </a:xfrm>
            <a:prstGeom prst="rect">
              <a:avLst/>
            </a:prstGeom>
            <a:solidFill>
              <a:srgbClr val="B98FA8">
                <a:alpha val="57655"/>
              </a:srgbClr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pic>
          <p:nvPicPr>
            <p:cNvPr id="23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3474744" y="186220"/>
              <a:ext cx="1065079" cy="2067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" name="Time of the very first interaction:"/>
            <p:cNvSpPr txBox="1"/>
            <p:nvPr/>
          </p:nvSpPr>
          <p:spPr>
            <a:xfrm>
              <a:off x="46473" y="78774"/>
              <a:ext cx="3411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Time of the very first interaction: </a:t>
              </a: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One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Multilayer perception (MLP)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8841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28</a:t>
            </a:fld>
            <a:endParaRPr lang="zh-CN" altLang="en-US"/>
          </a:p>
        </p:txBody>
      </p:sp>
      <p:sp>
        <p:nvSpPr>
          <p:cNvPr id="4" name="Recurrent neural networks(RNN): Long Short Term Memory network(LSTM)…"/>
          <p:cNvSpPr txBox="1">
            <a:spLocks/>
          </p:cNvSpPr>
          <p:nvPr/>
        </p:nvSpPr>
        <p:spPr>
          <a:xfrm>
            <a:off x="313713" y="1046823"/>
            <a:ext cx="8734085" cy="54619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Recurrent neural networks(RNN): Long Short Term Memory network(LSTM)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400"/>
            </a:pPr>
            <a:endParaRPr kumimoji="0" lang="en-US" sz="4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Train/validate/test set: 20/10/10 k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Tensorflow &amp; GPU: GTX 1080 Ti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261526" y="1678232"/>
            <a:ext cx="4584631" cy="3753643"/>
            <a:chOff x="44804" y="135419"/>
            <a:chExt cx="4584630" cy="3753642"/>
          </a:xfrm>
        </p:grpSpPr>
        <p:pic>
          <p:nvPicPr>
            <p:cNvPr id="6" name="LSTM.pdf" descr="LSTM.pdf"/>
            <p:cNvPicPr>
              <a:picLocks noChangeAspect="1"/>
            </p:cNvPicPr>
            <p:nvPr/>
          </p:nvPicPr>
          <p:blipFill>
            <a:blip r:embed="rId2">
              <a:extLst/>
            </a:blip>
            <a:srcRect t="5389"/>
            <a:stretch>
              <a:fillRect/>
            </a:stretch>
          </p:blipFill>
          <p:spPr>
            <a:xfrm>
              <a:off x="44804" y="135419"/>
              <a:ext cx="4584631" cy="3753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7" name="Rectangle"/>
            <p:cNvSpPr/>
            <p:nvPr/>
          </p:nvSpPr>
          <p:spPr>
            <a:xfrm>
              <a:off x="2356772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8" name="F"/>
            <p:cNvSpPr txBox="1"/>
            <p:nvPr/>
          </p:nvSpPr>
          <p:spPr>
            <a:xfrm>
              <a:off x="2364145" y="3242034"/>
              <a:ext cx="24377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F</a:t>
              </a:r>
            </a:p>
          </p:txBody>
        </p:sp>
        <p:sp>
          <p:nvSpPr>
            <p:cNvPr id="9" name="Rectangle"/>
            <p:cNvSpPr/>
            <p:nvPr/>
          </p:nvSpPr>
          <p:spPr>
            <a:xfrm>
              <a:off x="2663740" y="2876172"/>
              <a:ext cx="243199" cy="337850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0" name="Rectangle"/>
            <p:cNvSpPr/>
            <p:nvPr/>
          </p:nvSpPr>
          <p:spPr>
            <a:xfrm>
              <a:off x="2940565" y="2875962"/>
              <a:ext cx="454442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1" name="Rectangle"/>
            <p:cNvSpPr/>
            <p:nvPr/>
          </p:nvSpPr>
          <p:spPr>
            <a:xfrm>
              <a:off x="3416527" y="2875962"/>
              <a:ext cx="258525" cy="338271"/>
            </a:xfrm>
            <a:prstGeom prst="rect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I"/>
            <p:cNvSpPr txBox="1"/>
            <p:nvPr/>
          </p:nvSpPr>
          <p:spPr>
            <a:xfrm>
              <a:off x="2717858" y="3243884"/>
              <a:ext cx="1676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I</a:t>
              </a:r>
            </a:p>
          </p:txBody>
        </p:sp>
        <p:sp>
          <p:nvSpPr>
            <p:cNvPr id="13" name="G"/>
            <p:cNvSpPr txBox="1"/>
            <p:nvPr/>
          </p:nvSpPr>
          <p:spPr>
            <a:xfrm>
              <a:off x="3022069" y="3242034"/>
              <a:ext cx="281953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G</a:t>
              </a:r>
            </a:p>
          </p:txBody>
        </p:sp>
        <p:sp>
          <p:nvSpPr>
            <p:cNvPr id="14" name="O"/>
            <p:cNvSpPr txBox="1"/>
            <p:nvPr/>
          </p:nvSpPr>
          <p:spPr>
            <a:xfrm>
              <a:off x="3417512" y="3242034"/>
              <a:ext cx="281954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rgbClr val="FF2600"/>
                  </a:solidFill>
                </a:defRPr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latin typeface="Calibri"/>
                  <a:sym typeface="Calibri"/>
                </a:rPr>
                <a:t>O</a:t>
              </a:r>
            </a:p>
          </p:txBody>
        </p:sp>
      </p:grpSp>
      <p:sp>
        <p:nvSpPr>
          <p:cNvPr id="15" name="f : forget gate: Whether to erase…"/>
          <p:cNvSpPr txBox="1"/>
          <p:nvPr/>
        </p:nvSpPr>
        <p:spPr>
          <a:xfrm>
            <a:off x="4970100" y="3770275"/>
            <a:ext cx="3894387" cy="13474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>
            <a:spAutoFit/>
          </a:bodyPr>
          <a:lstStyle/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f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forget gate: Whether to erase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I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 : Input gate, whether to write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g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gate gate, How much to write  </a:t>
            </a:r>
          </a:p>
          <a:p>
            <a:pPr fontAlgn="auto" hangingPunct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defRPr sz="1900"/>
            </a:pPr>
            <a:r>
              <a:rPr sz="1900" kern="0">
                <a:solidFill>
                  <a:srgbClr val="FF2600"/>
                </a:solidFill>
                <a:latin typeface="Calibri"/>
                <a:sym typeface="Calibri"/>
              </a:rPr>
              <a:t>o</a:t>
            </a:r>
            <a:r>
              <a:rPr sz="1900" kern="0">
                <a:solidFill>
                  <a:srgbClr val="000000"/>
                </a:solidFill>
                <a:latin typeface="Calibri"/>
                <a:sym typeface="Calibri"/>
              </a:rPr>
              <a:t>: output gate, How much to reveal  </a:t>
            </a:r>
          </a:p>
        </p:txBody>
      </p:sp>
      <p:sp>
        <p:nvSpPr>
          <p:cNvPr id="16" name="Line"/>
          <p:cNvSpPr/>
          <p:nvPr/>
        </p:nvSpPr>
        <p:spPr>
          <a:xfrm flipH="1">
            <a:off x="4723332" y="1968120"/>
            <a:ext cx="552314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grpSp>
        <p:nvGrpSpPr>
          <p:cNvPr id="17" name="Group"/>
          <p:cNvGrpSpPr/>
          <p:nvPr/>
        </p:nvGrpSpPr>
        <p:grpSpPr>
          <a:xfrm>
            <a:off x="5332359" y="1770000"/>
            <a:ext cx="3504206" cy="396241"/>
            <a:chOff x="0" y="0"/>
            <a:chExt cx="3504205" cy="396240"/>
          </a:xfrm>
        </p:grpSpPr>
        <p:sp>
          <p:nvSpPr>
            <p:cNvPr id="18" name="The length of the leading edge t l"/>
            <p:cNvSpPr txBox="1"/>
            <p:nvPr/>
          </p:nvSpPr>
          <p:spPr>
            <a:xfrm>
              <a:off x="0" y="0"/>
              <a:ext cx="3504206" cy="396240"/>
            </a:xfrm>
            <a:prstGeom prst="rect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The length of the leading edge </a:t>
              </a:r>
              <a:r>
                <a:rPr kern="0">
                  <a:solidFill>
                    <a:srgbClr val="FFFFFF"/>
                  </a:solidFill>
                  <a:latin typeface="Calibri"/>
                  <a:sym typeface="Calibri"/>
                </a:rPr>
                <a:t>t l</a:t>
              </a:r>
            </a:p>
          </p:txBody>
        </p:sp>
        <p:pic>
          <p:nvPicPr>
            <p:cNvPr id="19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3246377" y="116451"/>
              <a:ext cx="153304" cy="21170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" name="Several uniformly distributed points along the leading edge"/>
          <p:cNvSpPr txBox="1"/>
          <p:nvPr/>
        </p:nvSpPr>
        <p:spPr>
          <a:xfrm>
            <a:off x="5444853" y="2697644"/>
            <a:ext cx="3279217" cy="6756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Several uniformly distributed points along the leading edge</a:t>
            </a:r>
          </a:p>
        </p:txBody>
      </p:sp>
      <p:sp>
        <p:nvSpPr>
          <p:cNvPr id="21" name="Line"/>
          <p:cNvSpPr/>
          <p:nvPr/>
        </p:nvSpPr>
        <p:spPr>
          <a:xfrm flipH="1">
            <a:off x="4723332" y="3035463"/>
            <a:ext cx="646021" cy="1"/>
          </a:xfrm>
          <a:prstGeom prst="line">
            <a:avLst/>
          </a:prstGeom>
          <a:ln w="25400">
            <a:solidFill>
              <a:srgbClr val="000000"/>
            </a:solidFill>
            <a:miter/>
            <a:tailEnd type="stealth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22" name="&gt; 30 mins for training"/>
          <p:cNvSpPr txBox="1"/>
          <p:nvPr/>
        </p:nvSpPr>
        <p:spPr>
          <a:xfrm>
            <a:off x="5344891" y="5616335"/>
            <a:ext cx="2876941" cy="408941"/>
          </a:xfrm>
          <a:prstGeom prst="rect">
            <a:avLst/>
          </a:prstGeom>
          <a:ln w="25400">
            <a:solidFill>
              <a:srgbClr val="000000"/>
            </a:solidFill>
            <a:miter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>
            <a:lvl1pPr>
              <a:spcBef>
                <a:spcPts val="500"/>
              </a:spcBef>
              <a:defRPr sz="1900"/>
            </a:lvl1pPr>
          </a:lstStyle>
          <a:p>
            <a:pPr algn="ctr" fontAlgn="auto" hangingPunct="0"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&gt; 30 mins for training</a:t>
            </a: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Another  NN</a:t>
            </a:r>
            <a:r>
              <a:rPr lang="zh-CN" altLang="en-US" sz="3200" b="1" dirty="0" smtClean="0">
                <a:solidFill>
                  <a:srgbClr val="FF0000"/>
                </a:solidFill>
                <a:latin typeface="Calibri"/>
              </a:rPr>
              <a:t>：</a:t>
            </a: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LSTM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03109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29</a:t>
            </a:fld>
            <a:endParaRPr lang="zh-CN" altLang="en-US"/>
          </a:p>
        </p:txBody>
      </p:sp>
      <p:sp>
        <p:nvSpPr>
          <p:cNvPr id="3" name="Define bias:…"/>
          <p:cNvSpPr txBox="1">
            <a:spLocks/>
          </p:cNvSpPr>
          <p:nvPr/>
        </p:nvSpPr>
        <p:spPr>
          <a:xfrm>
            <a:off x="476518" y="1061988"/>
            <a:ext cx="8306875" cy="57611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 bias: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300"/>
            </a:pPr>
            <a:endParaRPr kumimoji="0" lang="en-US" sz="13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Accuracy is good and stable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best time resolution can reach around 20 ps.</a:t>
            </a:r>
            <a:endParaRPr kumimoji="0" lang="en-US" sz="1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sp>
        <p:nvSpPr>
          <p:cNvPr id="4" name="Slide Number"/>
          <p:cNvSpPr txBox="1">
            <a:spLocks/>
          </p:cNvSpPr>
          <p:nvPr/>
        </p:nvSpPr>
        <p:spPr>
          <a:xfrm>
            <a:off x="8721349" y="6495996"/>
            <a:ext cx="343904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indent="457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indent="914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indent="1371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indent="18288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indent="22860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indent="27432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indent="32004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indent="365760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marR="0" lvl="0" indent="0" algn="r" defTabSz="9144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CB4B4D-7CA3-9044-876B-883B54F8677D}" type="slidenum">
              <a:rPr kumimoji="0" lang="en-US" altLang="zh-CN" sz="1800" b="0" i="0" u="none" strike="noStrike" kern="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sym typeface="Calibri"/>
              </a:rPr>
              <a:pPr marL="0" marR="0" lvl="0" indent="0" algn="r" defTabSz="914400" rtl="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zh-CN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5" name="Group"/>
          <p:cNvGrpSpPr/>
          <p:nvPr/>
        </p:nvGrpSpPr>
        <p:grpSpPr>
          <a:xfrm>
            <a:off x="714115" y="1513133"/>
            <a:ext cx="3810001" cy="3984134"/>
            <a:chOff x="0" y="0"/>
            <a:chExt cx="3810000" cy="3984133"/>
          </a:xfrm>
        </p:grpSpPr>
        <p:sp>
          <p:nvSpPr>
            <p:cNvPr id="6" name="Accuracy"/>
            <p:cNvSpPr txBox="1"/>
            <p:nvPr/>
          </p:nvSpPr>
          <p:spPr>
            <a:xfrm>
              <a:off x="1356780" y="0"/>
              <a:ext cx="1096440" cy="3835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sz="1900"/>
              </a:lvl1pPr>
            </a:lstStyle>
            <a:p>
              <a:pPr algn="ctr" fontAlgn="auto" hangingPunct="0">
                <a:spcBef>
                  <a:spcPts val="0"/>
                </a:spcBef>
                <a:spcAft>
                  <a:spcPts val="0"/>
                </a:spcAft>
              </a:pPr>
              <a:r>
                <a:rPr kern="0">
                  <a:solidFill>
                    <a:srgbClr val="000000"/>
                  </a:solidFill>
                  <a:latin typeface="Calibri"/>
                  <a:sym typeface="Calibri"/>
                </a:rPr>
                <a:t>Accuracy</a:t>
              </a:r>
            </a:p>
          </p:txBody>
        </p:sp>
        <p:pic>
          <p:nvPicPr>
            <p:cNvPr id="7" name="DoubleModelbias.pdf" descr="DoubleModelbias.pd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335403"/>
              <a:ext cx="3810000" cy="364873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8" name="Precision"/>
          <p:cNvSpPr txBox="1"/>
          <p:nvPr/>
        </p:nvSpPr>
        <p:spPr>
          <a:xfrm>
            <a:off x="5951914" y="1514925"/>
            <a:ext cx="1096558" cy="383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900"/>
            </a:lvl1pPr>
          </a:lstStyle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Precision</a:t>
            </a:r>
          </a:p>
        </p:txBody>
      </p:sp>
      <p:pic>
        <p:nvPicPr>
          <p:cNvPr id="9" name="Doubleperformance.pdf" descr="Doubleperformanc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595192" y="1846744"/>
            <a:ext cx="3810001" cy="3648731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Oval"/>
          <p:cNvSpPr/>
          <p:nvPr/>
        </p:nvSpPr>
        <p:spPr>
          <a:xfrm>
            <a:off x="6650677" y="3489273"/>
            <a:ext cx="223719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1" name="Experiment point"/>
          <p:cNvSpPr txBox="1"/>
          <p:nvPr/>
        </p:nvSpPr>
        <p:spPr>
          <a:xfrm>
            <a:off x="6603972" y="2812834"/>
            <a:ext cx="1262064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Experiment point</a:t>
            </a:r>
          </a:p>
        </p:txBody>
      </p:sp>
      <p:sp>
        <p:nvSpPr>
          <p:cNvPr id="12" name="Streamer may happen"/>
          <p:cNvSpPr txBox="1"/>
          <p:nvPr/>
        </p:nvSpPr>
        <p:spPr>
          <a:xfrm>
            <a:off x="6389839" y="5538307"/>
            <a:ext cx="2365919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Streamer may happen</a:t>
            </a:r>
          </a:p>
        </p:txBody>
      </p:sp>
      <p:sp>
        <p:nvSpPr>
          <p:cNvPr id="13" name="Oval"/>
          <p:cNvSpPr/>
          <p:nvPr/>
        </p:nvSpPr>
        <p:spPr>
          <a:xfrm>
            <a:off x="7642462" y="4099687"/>
            <a:ext cx="1071158" cy="370841"/>
          </a:xfrm>
          <a:prstGeom prst="ellipse">
            <a:avLst/>
          </a:prstGeom>
          <a:ln w="25400">
            <a:solidFill>
              <a:srgbClr val="0096FF"/>
            </a:solidFill>
            <a:miter/>
          </a:ln>
        </p:spPr>
        <p:txBody>
          <a:bodyPr lIns="45719" rIns="45719" anchor="ctr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sp>
        <p:nvSpPr>
          <p:cNvPr id="14" name="Line"/>
          <p:cNvSpPr/>
          <p:nvPr/>
        </p:nvSpPr>
        <p:spPr>
          <a:xfrm>
            <a:off x="8381241" y="4541951"/>
            <a:ext cx="1" cy="1051932"/>
          </a:xfrm>
          <a:prstGeom prst="line">
            <a:avLst/>
          </a:prstGeom>
          <a:ln w="25400">
            <a:solidFill>
              <a:srgbClr val="000000"/>
            </a:solidFill>
            <a:miter/>
            <a:tailEnd type="triangle"/>
          </a:ln>
        </p:spPr>
        <p:txBody>
          <a:bodyPr lIns="45719" rIns="45719"/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endParaRPr kern="0">
              <a:solidFill>
                <a:srgbClr val="000000"/>
              </a:solidFill>
              <a:latin typeface="Calibri"/>
              <a:sym typeface="Calibri"/>
            </a:endParaRPr>
          </a:p>
        </p:txBody>
      </p:sp>
      <p:pic>
        <p:nvPicPr>
          <p:cNvPr id="15" name="Image" descr="Image"/>
          <p:cNvPicPr>
            <a:picLocks noChangeAspect="1"/>
          </p:cNvPicPr>
          <p:nvPr/>
        </p:nvPicPr>
        <p:blipFill>
          <a:blip r:embed="rId4">
            <a:extLst/>
          </a:blip>
          <a:srcRect t="16755"/>
          <a:stretch>
            <a:fillRect/>
          </a:stretch>
        </p:blipFill>
        <p:spPr>
          <a:xfrm>
            <a:off x="2292136" y="1185341"/>
            <a:ext cx="1991590" cy="189287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Simulation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74896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  <p:sp>
        <p:nvSpPr>
          <p:cNvPr id="3" name="TextBox 8"/>
          <p:cNvSpPr txBox="1">
            <a:spLocks noChangeArrowheads="1"/>
          </p:cNvSpPr>
          <p:nvPr/>
        </p:nvSpPr>
        <p:spPr bwMode="auto">
          <a:xfrm>
            <a:off x="428596" y="5286388"/>
            <a:ext cx="5318134" cy="1172629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nuclear physics experiments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industry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 err="1">
                <a:solidFill>
                  <a:srgbClr val="0000FF"/>
                </a:solidFill>
              </a:rPr>
              <a:t>Muon</a:t>
            </a:r>
            <a:r>
              <a:rPr lang="en-US" altLang="zh-CN" dirty="0">
                <a:solidFill>
                  <a:srgbClr val="0000FF"/>
                </a:solidFill>
              </a:rPr>
              <a:t> tomography)</a:t>
            </a:r>
          </a:p>
          <a:p>
            <a:pPr marL="342900" indent="-342900">
              <a:lnSpc>
                <a:spcPct val="130000"/>
              </a:lnSpc>
              <a:buFontTx/>
              <a:buAutoNum type="arabicPeriod"/>
            </a:pPr>
            <a:r>
              <a:rPr lang="en-US" altLang="zh-CN" dirty="0">
                <a:solidFill>
                  <a:srgbClr val="0000FF"/>
                </a:solidFill>
              </a:rPr>
              <a:t>Application in medicine</a:t>
            </a:r>
            <a:r>
              <a:rPr lang="zh-CN" altLang="en-US" dirty="0">
                <a:solidFill>
                  <a:srgbClr val="0000FF"/>
                </a:solidFill>
              </a:rPr>
              <a:t>（</a:t>
            </a:r>
            <a:r>
              <a:rPr lang="en-US" altLang="zh-CN" dirty="0">
                <a:solidFill>
                  <a:srgbClr val="0000FF"/>
                </a:solidFill>
              </a:rPr>
              <a:t>TOF-PET</a:t>
            </a:r>
            <a:r>
              <a:rPr lang="zh-CN" altLang="en-US" dirty="0">
                <a:solidFill>
                  <a:srgbClr val="0000FF"/>
                </a:solidFill>
              </a:rPr>
              <a:t>）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391128" y="1228725"/>
            <a:ext cx="3714781" cy="40528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en-US" altLang="zh-CN" b="1" dirty="0">
                <a:solidFill>
                  <a:schemeClr val="tx2">
                    <a:lumMod val="75000"/>
                  </a:schemeClr>
                </a:solidFill>
              </a:rPr>
              <a:t>Standard parameters: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Resistivity of glass: ~10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12 </a:t>
            </a:r>
            <a:r>
              <a:rPr lang="el-GR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Ω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.cm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    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cs typeface="Arial" pitchFamily="34" charset="0"/>
              </a:rPr>
              <a:t> Working gas: 90%Freon+5%iso-butane+5% SF6</a:t>
            </a:r>
            <a:r>
              <a:rPr lang="en-US" altLang="zh-CN" dirty="0">
                <a:solidFill>
                  <a:schemeClr val="tx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</a:t>
            </a:r>
            <a:r>
              <a:rPr lang="en-US" altLang="zh-CN" b="1" dirty="0">
                <a:solidFill>
                  <a:srgbClr val="FF0000"/>
                </a:solidFill>
              </a:rPr>
              <a:t>Time resolution &lt;100ps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Efficiency &gt;95%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Charge: a few PC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Dark current: a few </a:t>
            </a:r>
            <a:r>
              <a:rPr lang="en-US" altLang="zh-CN" dirty="0" err="1">
                <a:solidFill>
                  <a:schemeClr val="tx2">
                    <a:lumMod val="75000"/>
                  </a:schemeClr>
                </a:solidFill>
              </a:rPr>
              <a:t>nA</a:t>
            </a:r>
            <a:endParaRPr lang="en-US" altLang="zh-CN" dirty="0">
              <a:solidFill>
                <a:schemeClr val="tx2">
                  <a:lumMod val="75000"/>
                </a:schemeClr>
              </a:solidFill>
            </a:endParaRP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Noise ~1Hz/cm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Rate &lt;100 Hz/cm</a:t>
            </a:r>
            <a:r>
              <a:rPr lang="en-US" altLang="zh-CN" baseline="30000" dirty="0">
                <a:solidFill>
                  <a:schemeClr val="tx2">
                    <a:lumMod val="75000"/>
                  </a:schemeClr>
                </a:solidFill>
              </a:rPr>
              <a:t>2        </a:t>
            </a:r>
          </a:p>
          <a:p>
            <a:pPr>
              <a:lnSpc>
                <a:spcPct val="130000"/>
              </a:lnSpc>
              <a:defRPr/>
            </a:pPr>
            <a:r>
              <a:rPr lang="en-US" altLang="zh-CN" dirty="0">
                <a:solidFill>
                  <a:schemeClr val="tx2">
                    <a:lumMod val="75000"/>
                  </a:schemeClr>
                </a:solidFill>
              </a:rPr>
              <a:t>     Large area, low cost</a:t>
            </a:r>
            <a:endParaRPr lang="zh-CN" altLang="en-US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5" name="组合 7"/>
          <p:cNvGrpSpPr>
            <a:grpSpLocks/>
          </p:cNvGrpSpPr>
          <p:nvPr/>
        </p:nvGrpSpPr>
        <p:grpSpPr bwMode="auto">
          <a:xfrm>
            <a:off x="0" y="1214422"/>
            <a:ext cx="5297488" cy="2857500"/>
            <a:chOff x="0" y="1785926"/>
            <a:chExt cx="5782159" cy="3143272"/>
          </a:xfrm>
        </p:grpSpPr>
        <p:pic>
          <p:nvPicPr>
            <p:cNvPr id="6" name="Picture 8" descr="E:\博士论文\002\第三章-MRPC物理机制\2013-9-9 20-46-59.tif"/>
            <p:cNvPicPr>
              <a:picLocks noChangeAspect="1" noChangeArrowheads="1"/>
            </p:cNvPicPr>
            <p:nvPr/>
          </p:nvPicPr>
          <p:blipFill>
            <a:blip r:embed="rId2"/>
            <a:srcRect b="-5351"/>
            <a:stretch>
              <a:fillRect/>
            </a:stretch>
          </p:blipFill>
          <p:spPr bwMode="auto">
            <a:xfrm>
              <a:off x="500034" y="1785926"/>
              <a:ext cx="4929222" cy="31432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Box 6"/>
            <p:cNvSpPr txBox="1"/>
            <p:nvPr/>
          </p:nvSpPr>
          <p:spPr>
            <a:xfrm>
              <a:off x="2072360" y="1857523"/>
              <a:ext cx="1119351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105281" y="4536290"/>
              <a:ext cx="1121084" cy="368461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Read out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0" y="2213761"/>
              <a:ext cx="1069102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214861" y="3214368"/>
              <a:ext cx="940878" cy="370208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Carbon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0" y="4143380"/>
              <a:ext cx="1069102" cy="368462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kern="0" dirty="0">
                  <a:solidFill>
                    <a:srgbClr val="2D2DB9">
                      <a:lumMod val="75000"/>
                    </a:srgbClr>
                  </a:solidFill>
                </a:rPr>
                <a:t>Insulator</a:t>
              </a:r>
              <a:endParaRPr lang="zh-CN" altLang="en-US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85833" y="3214368"/>
              <a:ext cx="996326" cy="576267"/>
            </a:xfrm>
            <a:prstGeom prst="rect">
              <a:avLst/>
            </a:prstGeom>
            <a:solidFill>
              <a:srgbClr val="FFFFFF"/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Resistive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1400" kern="0" dirty="0">
                  <a:solidFill>
                    <a:srgbClr val="2D2DB9">
                      <a:lumMod val="75000"/>
                    </a:srgbClr>
                  </a:solidFill>
                </a:rPr>
                <a:t> plate</a:t>
              </a:r>
              <a:endParaRPr lang="zh-CN" altLang="en-US" sz="1400" kern="0" dirty="0">
                <a:solidFill>
                  <a:srgbClr val="2D2DB9">
                    <a:lumMod val="75000"/>
                  </a:srgbClr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500034" y="4857760"/>
            <a:ext cx="22813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application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：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71604" y="4071942"/>
            <a:ext cx="1813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MRPC</a:t>
            </a:r>
            <a:r>
              <a:rPr lang="zh-CN" altLang="en-US" sz="2000" b="1" dirty="0" smtClean="0">
                <a:latin typeface="华文楷体" pitchFamily="2" charset="-122"/>
                <a:ea typeface="华文楷体" pitchFamily="2" charset="-122"/>
              </a:rPr>
              <a:t> </a:t>
            </a:r>
            <a:r>
              <a:rPr lang="en-US" altLang="zh-CN" sz="2000" b="1" dirty="0" smtClean="0">
                <a:latin typeface="华文楷体" pitchFamily="2" charset="-122"/>
                <a:ea typeface="华文楷体" pitchFamily="2" charset="-122"/>
              </a:rPr>
              <a:t>structure</a:t>
            </a:r>
            <a:endParaRPr lang="zh-CN" altLang="en-US" sz="2000" b="1" dirty="0">
              <a:latin typeface="华文楷体" pitchFamily="2" charset="-122"/>
              <a:ea typeface="华文楷体" pitchFamily="2" charset="-122"/>
            </a:endParaRPr>
          </a:p>
        </p:txBody>
      </p:sp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142976" y="285728"/>
            <a:ext cx="6929486" cy="642942"/>
          </a:xfrm>
          <a:prstGeom prst="rect">
            <a:avLst/>
          </a:prstGeom>
          <a:solidFill>
            <a:srgbClr val="FFFF00"/>
          </a:solidFill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zh-CN" altLang="en-US" sz="3200" b="1" dirty="0" smtClean="0">
                <a:solidFill>
                  <a:srgbClr val="FF0000"/>
                </a:solidFill>
                <a:latin typeface="华文楷体" pitchFamily="2" charset="-122"/>
                <a:ea typeface="华文楷体" pitchFamily="2" charset="-122"/>
              </a:rPr>
              <a:t>                  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MRPC</a:t>
            </a:r>
            <a:r>
              <a:rPr lang="zh-CN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introduction</a:t>
            </a:r>
            <a:endParaRPr lang="en-US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470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30</a:t>
            </a:fld>
            <a:endParaRPr lang="zh-CN" altLang="en-US"/>
          </a:p>
        </p:txBody>
      </p:sp>
      <p:sp>
        <p:nvSpPr>
          <p:cNvPr id="3" name="Experiment of the cosmic ray…"/>
          <p:cNvSpPr txBox="1">
            <a:spLocks/>
          </p:cNvSpPr>
          <p:nvPr/>
        </p:nvSpPr>
        <p:spPr>
          <a:xfrm>
            <a:off x="476518" y="1061988"/>
            <a:ext cx="8306875" cy="53423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Experiment of the cosmic ray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2 identical MRPC: 6-gap, 0.25mm gap, working at E=109 kV/cm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3200"/>
            </a:pPr>
            <a:endParaRPr kumimoji="0" lang="en-US" sz="32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Oscilloscope bandwidth: 1 GHz 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Sampling rate: 10 GS/s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418129" y="2047084"/>
            <a:ext cx="5361322" cy="3250925"/>
            <a:chOff x="0" y="0"/>
            <a:chExt cx="5361320" cy="3250923"/>
          </a:xfrm>
        </p:grpSpPr>
        <p:sp>
          <p:nvSpPr>
            <p:cNvPr id="5" name="MRPC1"/>
            <p:cNvSpPr/>
            <p:nvPr/>
          </p:nvSpPr>
          <p:spPr>
            <a:xfrm>
              <a:off x="1649981" y="541112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MRPC1</a:t>
              </a:r>
            </a:p>
          </p:txBody>
        </p:sp>
        <p:sp>
          <p:nvSpPr>
            <p:cNvPr id="6" name="MRPC2"/>
            <p:cNvSpPr/>
            <p:nvPr/>
          </p:nvSpPr>
          <p:spPr>
            <a:xfrm>
              <a:off x="1649981" y="1241561"/>
              <a:ext cx="1909570" cy="502379"/>
            </a:xfrm>
            <a:prstGeom prst="rect">
              <a:avLst/>
            </a:prstGeom>
            <a:solidFill>
              <a:srgbClr val="B7CDFB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MRPC2</a:t>
              </a:r>
            </a:p>
          </p:txBody>
        </p:sp>
        <p:sp>
          <p:nvSpPr>
            <p:cNvPr id="7" name="Rectangle"/>
            <p:cNvSpPr/>
            <p:nvPr/>
          </p:nvSpPr>
          <p:spPr>
            <a:xfrm>
              <a:off x="1485494" y="1042733"/>
              <a:ext cx="2238544" cy="198563"/>
            </a:xfrm>
            <a:prstGeom prst="rect">
              <a:avLst/>
            </a:prstGeom>
            <a:solidFill>
              <a:srgbClr val="518AA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>
                  <a:solidFill>
                    <a:srgbClr val="0096FF"/>
                  </a:solidFill>
                </a:defRPr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96FF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8" name="FEE"/>
            <p:cNvSpPr/>
            <p:nvPr/>
          </p:nvSpPr>
          <p:spPr>
            <a:xfrm>
              <a:off x="3968244" y="616816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9" name="FEE"/>
            <p:cNvSpPr/>
            <p:nvPr/>
          </p:nvSpPr>
          <p:spPr>
            <a:xfrm>
              <a:off x="3968244" y="1317265"/>
              <a:ext cx="1033217" cy="350971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0" name="FEE"/>
            <p:cNvSpPr/>
            <p:nvPr/>
          </p:nvSpPr>
          <p:spPr>
            <a:xfrm>
              <a:off x="208070" y="616304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1" name="FEE"/>
            <p:cNvSpPr/>
            <p:nvPr/>
          </p:nvSpPr>
          <p:spPr>
            <a:xfrm>
              <a:off x="208070" y="1316753"/>
              <a:ext cx="1033217" cy="350972"/>
            </a:xfrm>
            <a:prstGeom prst="rect">
              <a:avLst/>
            </a:prstGeom>
            <a:solidFill>
              <a:srgbClr val="54AC9D"/>
            </a:solidFill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FEE</a:t>
              </a:r>
            </a:p>
          </p:txBody>
        </p:sp>
        <p:sp>
          <p:nvSpPr>
            <p:cNvPr id="12" name="Line"/>
            <p:cNvSpPr/>
            <p:nvPr/>
          </p:nvSpPr>
          <p:spPr>
            <a:xfrm>
              <a:off x="3553846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3" name="Line"/>
            <p:cNvSpPr/>
            <p:nvPr/>
          </p:nvSpPr>
          <p:spPr>
            <a:xfrm>
              <a:off x="3553846" y="791278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4" name="Line"/>
            <p:cNvSpPr/>
            <p:nvPr/>
          </p:nvSpPr>
          <p:spPr>
            <a:xfrm>
              <a:off x="1253352" y="792301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5" name="Line"/>
            <p:cNvSpPr/>
            <p:nvPr/>
          </p:nvSpPr>
          <p:spPr>
            <a:xfrm>
              <a:off x="1253352" y="1492750"/>
              <a:ext cx="407456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  <a:head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6" name="Oscilloscope"/>
            <p:cNvSpPr/>
            <p:nvPr/>
          </p:nvSpPr>
          <p:spPr>
            <a:xfrm>
              <a:off x="1654646" y="2378378"/>
              <a:ext cx="1896870" cy="560695"/>
            </a:xfrm>
            <a:prstGeom prst="rect">
              <a:avLst/>
            </a:prstGeom>
            <a:solidFill>
              <a:srgbClr val="FFFFFF"/>
            </a:solidFill>
            <a:ln w="25400" cap="flat">
              <a:solidFill>
                <a:srgbClr val="000000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Oscilloscope</a:t>
              </a:r>
            </a:p>
          </p:txBody>
        </p:sp>
        <p:sp>
          <p:nvSpPr>
            <p:cNvPr id="17" name="Line"/>
            <p:cNvSpPr/>
            <p:nvPr/>
          </p:nvSpPr>
          <p:spPr>
            <a:xfrm>
              <a:off x="110982" y="1492750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8" name="Line"/>
            <p:cNvSpPr/>
            <p:nvPr/>
          </p:nvSpPr>
          <p:spPr>
            <a:xfrm flipH="1">
              <a:off x="112000" y="1480050"/>
              <a:ext cx="1" cy="166628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19" name="Line"/>
            <p:cNvSpPr/>
            <p:nvPr/>
          </p:nvSpPr>
          <p:spPr>
            <a:xfrm>
              <a:off x="0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0" name="Line"/>
            <p:cNvSpPr/>
            <p:nvPr/>
          </p:nvSpPr>
          <p:spPr>
            <a:xfrm>
              <a:off x="7847" y="804926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1" name="Line"/>
            <p:cNvSpPr/>
            <p:nvPr/>
          </p:nvSpPr>
          <p:spPr>
            <a:xfrm flipH="1">
              <a:off x="3230" y="799944"/>
              <a:ext cx="1" cy="245098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2" name="Line"/>
            <p:cNvSpPr/>
            <p:nvPr/>
          </p:nvSpPr>
          <p:spPr>
            <a:xfrm>
              <a:off x="111833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3" name="Line"/>
            <p:cNvSpPr/>
            <p:nvPr/>
          </p:nvSpPr>
          <p:spPr>
            <a:xfrm>
              <a:off x="2015315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4" name="Line"/>
            <p:cNvSpPr/>
            <p:nvPr/>
          </p:nvSpPr>
          <p:spPr>
            <a:xfrm>
              <a:off x="2389965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5" name="Line"/>
            <p:cNvSpPr/>
            <p:nvPr/>
          </p:nvSpPr>
          <p:spPr>
            <a:xfrm>
              <a:off x="5097531" y="1480125"/>
              <a:ext cx="1" cy="166613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6" name="Line"/>
            <p:cNvSpPr/>
            <p:nvPr/>
          </p:nvSpPr>
          <p:spPr>
            <a:xfrm>
              <a:off x="2817209" y="3245942"/>
              <a:ext cx="239232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7" name="Line"/>
            <p:cNvSpPr/>
            <p:nvPr/>
          </p:nvSpPr>
          <p:spPr>
            <a:xfrm flipH="1">
              <a:off x="5206301" y="803349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8" name="Line"/>
            <p:cNvSpPr/>
            <p:nvPr/>
          </p:nvSpPr>
          <p:spPr>
            <a:xfrm>
              <a:off x="3186277" y="3151171"/>
              <a:ext cx="1909570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29" name="Line"/>
            <p:cNvSpPr/>
            <p:nvPr/>
          </p:nvSpPr>
          <p:spPr>
            <a:xfrm>
              <a:off x="5002021" y="1492825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0" name="Line"/>
            <p:cNvSpPr/>
            <p:nvPr/>
          </p:nvSpPr>
          <p:spPr>
            <a:xfrm>
              <a:off x="5000487" y="805001"/>
              <a:ext cx="208307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1" name="Line"/>
            <p:cNvSpPr/>
            <p:nvPr/>
          </p:nvSpPr>
          <p:spPr>
            <a:xfrm>
              <a:off x="2819871" y="2933514"/>
              <a:ext cx="1" cy="307190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2" name="Line"/>
            <p:cNvSpPr/>
            <p:nvPr/>
          </p:nvSpPr>
          <p:spPr>
            <a:xfrm>
              <a:off x="3188434" y="2933514"/>
              <a:ext cx="1" cy="230358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3" name="PMT1"/>
            <p:cNvSpPr/>
            <p:nvPr/>
          </p:nvSpPr>
          <p:spPr>
            <a:xfrm>
              <a:off x="2094508" y="0"/>
              <a:ext cx="1020517" cy="395570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PMT1</a:t>
              </a:r>
            </a:p>
          </p:txBody>
        </p:sp>
        <p:sp>
          <p:nvSpPr>
            <p:cNvPr id="34" name="PMT2"/>
            <p:cNvSpPr/>
            <p:nvPr/>
          </p:nvSpPr>
          <p:spPr>
            <a:xfrm>
              <a:off x="2094508" y="1857023"/>
              <a:ext cx="1020517" cy="395571"/>
            </a:xfrm>
            <a:prstGeom prst="rect">
              <a:avLst/>
            </a:prstGeom>
            <a:solidFill>
              <a:srgbClr val="7495C4"/>
            </a:solidFill>
            <a:ln w="12700" cap="flat">
              <a:solidFill>
                <a:srgbClr val="5B9BD5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PMT2</a:t>
              </a:r>
            </a:p>
          </p:txBody>
        </p:sp>
        <p:sp>
          <p:nvSpPr>
            <p:cNvPr id="35" name="Line"/>
            <p:cNvSpPr/>
            <p:nvPr/>
          </p:nvSpPr>
          <p:spPr>
            <a:xfrm>
              <a:off x="3122777" y="211806"/>
              <a:ext cx="223854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6" name="Line"/>
            <p:cNvSpPr/>
            <p:nvPr/>
          </p:nvSpPr>
          <p:spPr>
            <a:xfrm>
              <a:off x="3117852" y="2054808"/>
              <a:ext cx="1726694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7" name="Line"/>
            <p:cNvSpPr/>
            <p:nvPr/>
          </p:nvSpPr>
          <p:spPr>
            <a:xfrm flipH="1">
              <a:off x="5346001" y="219865"/>
              <a:ext cx="1" cy="244417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8" name="Line"/>
            <p:cNvSpPr/>
            <p:nvPr/>
          </p:nvSpPr>
          <p:spPr>
            <a:xfrm>
              <a:off x="3538852" y="2658725"/>
              <a:ext cx="1479185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39" name="Line"/>
            <p:cNvSpPr/>
            <p:nvPr/>
          </p:nvSpPr>
          <p:spPr>
            <a:xfrm>
              <a:off x="4844544" y="2057946"/>
              <a:ext cx="4517" cy="604364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0" name="trigger"/>
            <p:cNvSpPr txBox="1"/>
            <p:nvPr/>
          </p:nvSpPr>
          <p:spPr>
            <a:xfrm>
              <a:off x="3824237" y="2259321"/>
              <a:ext cx="75210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800" b="0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sym typeface="Calibri"/>
                </a:rPr>
                <a:t>trigger</a:t>
              </a:r>
            </a:p>
          </p:txBody>
        </p:sp>
        <p:sp>
          <p:nvSpPr>
            <p:cNvPr id="41" name="Connection Line"/>
            <p:cNvSpPr/>
            <p:nvPr/>
          </p:nvSpPr>
          <p:spPr>
            <a:xfrm>
              <a:off x="5007832" y="2559957"/>
              <a:ext cx="261467" cy="965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16203" extrusionOk="0">
                  <a:moveTo>
                    <a:pt x="0" y="16203"/>
                  </a:moveTo>
                  <a:cubicBezTo>
                    <a:pt x="7076" y="-5101"/>
                    <a:pt x="14276" y="-5397"/>
                    <a:pt x="21600" y="15314"/>
                  </a:cubicBezTo>
                </a:path>
              </a:pathLst>
            </a:cu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/>
            <a:lstStyle/>
            <a:p>
              <a:pPr marL="0" marR="0" lvl="0" indent="0" algn="ctr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  <p:sp>
          <p:nvSpPr>
            <p:cNvPr id="42" name="Line"/>
            <p:cNvSpPr/>
            <p:nvPr/>
          </p:nvSpPr>
          <p:spPr>
            <a:xfrm flipV="1">
              <a:off x="5262371" y="2654846"/>
              <a:ext cx="98063" cy="1"/>
            </a:xfrm>
            <a:prstGeom prst="line">
              <a:avLst/>
            </a:prstGeom>
            <a:noFill/>
            <a:ln w="25400" cap="flat">
              <a:solidFill>
                <a:srgbClr val="0000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marL="0" marR="0" lvl="0" indent="0" defTabSz="914400" eaLnBrk="1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endParaRPr>
            </a:p>
          </p:txBody>
        </p:sp>
      </p:grpSp>
      <p:sp>
        <p:nvSpPr>
          <p:cNvPr id="43" name="Group"/>
          <p:cNvSpPr/>
          <p:nvPr/>
        </p:nvSpPr>
        <p:spPr>
          <a:xfrm>
            <a:off x="4880745" y="5494347"/>
            <a:ext cx="3212348" cy="376371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Leading edge: 700~800 ps</a:t>
            </a:r>
          </a:p>
        </p:txBody>
      </p:sp>
      <p:sp>
        <p:nvSpPr>
          <p:cNvPr id="44" name="Group"/>
          <p:cNvSpPr/>
          <p:nvPr/>
        </p:nvSpPr>
        <p:spPr>
          <a:xfrm>
            <a:off x="4868045" y="5987439"/>
            <a:ext cx="3212348" cy="363672"/>
          </a:xfrm>
          <a:prstGeom prst="rect">
            <a:avLst/>
          </a:prstGeom>
          <a:solidFill>
            <a:srgbClr val="B98FA8">
              <a:alpha val="5765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 anchor="ctr"/>
          <a:lstStyle/>
          <a:p>
            <a:pPr algn="ctr" fontAlgn="auto" hangingPunct="0">
              <a:spcBef>
                <a:spcPts val="0"/>
              </a:spcBef>
              <a:spcAft>
                <a:spcPts val="0"/>
              </a:spcAft>
            </a:pPr>
            <a:r>
              <a:rPr kern="0">
                <a:solidFill>
                  <a:srgbClr val="000000"/>
                </a:solidFill>
                <a:latin typeface="Calibri"/>
                <a:sym typeface="Calibri"/>
              </a:rPr>
              <a:t>7~8 points along the edge</a:t>
            </a:r>
          </a:p>
        </p:txBody>
      </p:sp>
      <p:pic>
        <p:nvPicPr>
          <p:cNvPr id="45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119461" y="1565386"/>
            <a:ext cx="2037405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6" name="AB81486C-CF02-4C8A-AA12-89A8FD57368F-16344-00001417ADFA90B9_tmp.JPG" descr="AB81486C-CF02-4C8A-AA12-89A8FD57368F-16344-00001417ADFA90B9_tmp.JPG"/>
          <p:cNvPicPr>
            <a:picLocks noChangeAspect="1"/>
          </p:cNvPicPr>
          <p:nvPr/>
        </p:nvPicPr>
        <p:blipFill>
          <a:blip r:embed="rId3">
            <a:extLst/>
          </a:blip>
          <a:srcRect/>
          <a:stretch>
            <a:fillRect/>
          </a:stretch>
        </p:blipFill>
        <p:spPr>
          <a:xfrm>
            <a:off x="6024947" y="3260604"/>
            <a:ext cx="2716540" cy="2037405"/>
          </a:xfrm>
          <a:prstGeom prst="rect">
            <a:avLst/>
          </a:prstGeom>
          <a:ln w="12700">
            <a:miter lim="400000"/>
          </a:ln>
        </p:spPr>
      </p:pic>
      <p:pic>
        <p:nvPicPr>
          <p:cNvPr id="4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6166844" y="1953056"/>
            <a:ext cx="985754" cy="1262064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setup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9076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31</a:t>
            </a:fld>
            <a:endParaRPr lang="zh-CN" altLang="en-US"/>
          </a:p>
        </p:txBody>
      </p:sp>
      <p:sp>
        <p:nvSpPr>
          <p:cNvPr id="3" name="Compare the waveform"/>
          <p:cNvSpPr txBox="1">
            <a:spLocks/>
          </p:cNvSpPr>
          <p:nvPr/>
        </p:nvSpPr>
        <p:spPr>
          <a:xfrm>
            <a:off x="476518" y="1061988"/>
            <a:ext cx="8306875" cy="511497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Compare the waveform</a:t>
            </a:r>
            <a:endParaRPr lang="en-US"/>
          </a:p>
        </p:txBody>
      </p:sp>
      <p:pic>
        <p:nvPicPr>
          <p:cNvPr id="4" name="waveform.pdf" descr="waveform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25241" y="1604086"/>
            <a:ext cx="4133667" cy="395869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Nearly the same!"/>
          <p:cNvSpPr txBox="1"/>
          <p:nvPr/>
        </p:nvSpPr>
        <p:spPr>
          <a:xfrm>
            <a:off x="5281582" y="5542279"/>
            <a:ext cx="183203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Nearly the same!</a:t>
            </a:r>
          </a:p>
        </p:txBody>
      </p:sp>
      <p:sp>
        <p:nvSpPr>
          <p:cNvPr id="6" name="Still with differences!"/>
          <p:cNvSpPr txBox="1"/>
          <p:nvPr/>
        </p:nvSpPr>
        <p:spPr>
          <a:xfrm>
            <a:off x="5283523" y="5947905"/>
            <a:ext cx="218375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Still with differences!</a:t>
            </a:r>
          </a:p>
        </p:txBody>
      </p:sp>
      <p:pic>
        <p:nvPicPr>
          <p:cNvPr id="7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4584" b="51055"/>
          <a:stretch>
            <a:fillRect/>
          </a:stretch>
        </p:blipFill>
        <p:spPr>
          <a:xfrm>
            <a:off x="275191" y="1912416"/>
            <a:ext cx="4488563" cy="1351992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Waveforms of 1 event"/>
          <p:cNvSpPr txBox="1"/>
          <p:nvPr/>
        </p:nvSpPr>
        <p:spPr>
          <a:xfrm>
            <a:off x="1359944" y="5173979"/>
            <a:ext cx="2319150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Waveforms of 1 event</a:t>
            </a:r>
          </a:p>
        </p:txBody>
      </p:sp>
      <p:sp>
        <p:nvSpPr>
          <p:cNvPr id="9" name="1L"/>
          <p:cNvSpPr txBox="1"/>
          <p:nvPr/>
        </p:nvSpPr>
        <p:spPr>
          <a:xfrm>
            <a:off x="1179693" y="1567180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1L</a:t>
            </a:r>
          </a:p>
        </p:txBody>
      </p:sp>
      <p:sp>
        <p:nvSpPr>
          <p:cNvPr id="10" name="1R"/>
          <p:cNvSpPr txBox="1"/>
          <p:nvPr/>
        </p:nvSpPr>
        <p:spPr>
          <a:xfrm>
            <a:off x="3415124" y="1567180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1R</a:t>
            </a:r>
          </a:p>
        </p:txBody>
      </p:sp>
      <p:pic>
        <p:nvPicPr>
          <p:cNvPr id="11" name="Image" descr="Image"/>
          <p:cNvPicPr>
            <a:picLocks noChangeAspect="1"/>
          </p:cNvPicPr>
          <p:nvPr/>
        </p:nvPicPr>
        <p:blipFill>
          <a:blip r:embed="rId3">
            <a:extLst/>
          </a:blip>
          <a:srcRect t="54915"/>
          <a:stretch>
            <a:fillRect/>
          </a:stretch>
        </p:blipFill>
        <p:spPr>
          <a:xfrm>
            <a:off x="275191" y="3665434"/>
            <a:ext cx="4488563" cy="1374090"/>
          </a:xfrm>
          <a:prstGeom prst="rect">
            <a:avLst/>
          </a:prstGeom>
          <a:ln w="12700">
            <a:miter lim="400000"/>
          </a:ln>
        </p:spPr>
      </p:pic>
      <p:sp>
        <p:nvSpPr>
          <p:cNvPr id="12" name="2L"/>
          <p:cNvSpPr txBox="1"/>
          <p:nvPr/>
        </p:nvSpPr>
        <p:spPr>
          <a:xfrm>
            <a:off x="1203621" y="3307055"/>
            <a:ext cx="358414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2L</a:t>
            </a:r>
          </a:p>
        </p:txBody>
      </p:sp>
      <p:sp>
        <p:nvSpPr>
          <p:cNvPr id="13" name="2R"/>
          <p:cNvSpPr txBox="1"/>
          <p:nvPr/>
        </p:nvSpPr>
        <p:spPr>
          <a:xfrm>
            <a:off x="3439053" y="3307055"/>
            <a:ext cx="39636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t>2R</a:t>
            </a: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Signal waveform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0048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32</a:t>
            </a:fld>
            <a:endParaRPr lang="zh-CN" altLang="en-US"/>
          </a:p>
        </p:txBody>
      </p:sp>
      <p:sp>
        <p:nvSpPr>
          <p:cNvPr id="3" name="The 4 waveforms are estimated by the LSTM models separately…"/>
          <p:cNvSpPr txBox="1">
            <a:spLocks/>
          </p:cNvSpPr>
          <p:nvPr/>
        </p:nvSpPr>
        <p:spPr>
          <a:xfrm>
            <a:off x="432666" y="1346290"/>
            <a:ext cx="8306875" cy="47550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9" rIns="45719">
            <a:normAutofit/>
          </a:bodyPr>
          <a:lstStyle>
            <a:lvl1pPr marL="349023" marR="0" indent="-349023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38175" marR="0" indent="-18097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40155" marR="0" indent="-325755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129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070100" marR="0" indent="-2413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•"/>
              <a:tabLst/>
              <a:defRPr sz="19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6416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0988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5560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013200" marR="0" indent="-355600" algn="l" defTabSz="914400" rtl="0" latinLnBrk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8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4 waveforms are estimated by the LSTM models separately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Define: 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for vertical particles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The time resolution of two MRPCs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are independent:</a:t>
            </a: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endParaRPr kumimoji="0" lang="en-US" sz="1900" b="0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  <a:p>
            <a:pPr marL="349023" marR="0" lvl="0" indent="-349023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703481"/>
              </a:buClr>
              <a:buSzPct val="100000"/>
              <a:buFontTx/>
              <a:buChar char="■"/>
              <a:tabLst/>
              <a:defRPr/>
            </a:pP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With LSTM model, for vertical</a:t>
            </a:r>
            <a:b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</a:br>
            <a:r>
              <a:rPr kumimoji="0" lang="en-US" sz="19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sym typeface="Calibri"/>
              </a:rPr>
              <a:t>particles, the time resolution is:</a:t>
            </a:r>
            <a:endParaRPr kumimoji="0" lang="en-US" sz="19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sym typeface="Calibri"/>
            </a:endParaRPr>
          </a:p>
        </p:txBody>
      </p:sp>
      <p:grpSp>
        <p:nvGrpSpPr>
          <p:cNvPr id="4" name="Group"/>
          <p:cNvGrpSpPr/>
          <p:nvPr/>
        </p:nvGrpSpPr>
        <p:grpSpPr>
          <a:xfrm>
            <a:off x="833270" y="1817761"/>
            <a:ext cx="3329451" cy="3830297"/>
            <a:chOff x="25400" y="0"/>
            <a:chExt cx="3329449" cy="3830296"/>
          </a:xfrm>
        </p:grpSpPr>
        <p:pic>
          <p:nvPicPr>
            <p:cNvPr id="5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5400" y="3559976"/>
              <a:ext cx="1892245" cy="2703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" name="Image" descr="Image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919927" y="0"/>
              <a:ext cx="2385878" cy="2066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" name="Image" descr="Image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179048" y="2088775"/>
              <a:ext cx="1568631" cy="51489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8" name="Image" descr="Image"/>
            <p:cNvPicPr>
              <a:picLocks noChangeAspect="1"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37277" y="741572"/>
              <a:ext cx="3317573" cy="42899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9" name="Group"/>
          <p:cNvGrpSpPr/>
          <p:nvPr/>
        </p:nvGrpSpPr>
        <p:grpSpPr>
          <a:xfrm>
            <a:off x="4568917" y="1936538"/>
            <a:ext cx="4133667" cy="3958697"/>
            <a:chOff x="0" y="0"/>
            <a:chExt cx="4133665" cy="3958695"/>
          </a:xfrm>
        </p:grpSpPr>
        <p:pic>
          <p:nvPicPr>
            <p:cNvPr id="10" name="lstm.pdf" descr="lstm.pdf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0" y="0"/>
              <a:ext cx="4133666" cy="39586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1" name="Line"/>
            <p:cNvSpPr/>
            <p:nvPr/>
          </p:nvSpPr>
          <p:spPr>
            <a:xfrm>
              <a:off x="3123758" y="1598379"/>
              <a:ext cx="766494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  <p:sp>
          <p:nvSpPr>
            <p:cNvPr id="12" name="Line"/>
            <p:cNvSpPr/>
            <p:nvPr/>
          </p:nvSpPr>
          <p:spPr>
            <a:xfrm>
              <a:off x="3006841" y="1768058"/>
              <a:ext cx="914893" cy="1"/>
            </a:xfrm>
            <a:prstGeom prst="line">
              <a:avLst/>
            </a:prstGeom>
            <a:noFill/>
            <a:ln w="25400" cap="flat">
              <a:solidFill>
                <a:srgbClr val="FF2600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 fontAlgn="auto" hangingPunct="0">
                <a:spcBef>
                  <a:spcPts val="0"/>
                </a:spcBef>
                <a:spcAft>
                  <a:spcPts val="0"/>
                </a:spcAft>
              </a:pPr>
              <a:endParaRPr kern="0">
                <a:solidFill>
                  <a:srgbClr val="000000"/>
                </a:solidFill>
                <a:latin typeface="Calibri"/>
                <a:sym typeface="Calibri"/>
              </a:endParaRPr>
            </a:p>
          </p:txBody>
        </p:sp>
      </p:grpSp>
      <p:sp>
        <p:nvSpPr>
          <p:cNvPr id="13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rgbClr val="FF0000"/>
                </a:solidFill>
                <a:latin typeface="Calibri"/>
              </a:rPr>
              <a:t>Experimental results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480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sp>
        <p:nvSpPr>
          <p:cNvPr id="3" name="灯片编号占位符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algn="r" rtl="0" fontAlgn="auto">
              <a:spcBef>
                <a:spcPts val="0"/>
              </a:spcBef>
              <a:spcAft>
                <a:spcPts val="0"/>
              </a:spcAft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宋体" pitchFamily="2" charset="-122"/>
                <a:cs typeface="+mn-cs"/>
              </a:defRPr>
            </a:lvl9pPr>
          </a:lstStyle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33</a:t>
            </a:fld>
            <a:endParaRPr lang="zh-CN" altLang="en-US"/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01968889"/>
              </p:ext>
            </p:extLst>
          </p:nvPr>
        </p:nvGraphicFramePr>
        <p:xfrm>
          <a:off x="571472" y="1357298"/>
          <a:ext cx="4071966" cy="378621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03598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03598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Item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dimension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/mm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Honeycomb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90×265×7.5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Outer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120×298×0.6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120×298×1.2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Middle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PCB</a:t>
                      </a: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120×328×1.2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 length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268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Strip</a:t>
                      </a:r>
                      <a:r>
                        <a:rPr lang="en-US" sz="1800" kern="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Mylar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800" kern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90×268×0.25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Glass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80×258×0.5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Carbon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72×250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Gas</a:t>
                      </a:r>
                      <a:r>
                        <a:rPr lang="en-US" altLang="zh-CN" sz="1800" kern="1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 gap width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0.104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155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Number of gas gap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altLang="zh-CN" sz="180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华文楷体" panose="02010600040101010101" pitchFamily="2" charset="-122"/>
                          <a:cs typeface="Times New Roman" panose="02020603050405020304" pitchFamily="18" charset="0"/>
                        </a:rPr>
                        <a:t>32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华文楷体" panose="0201060004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971599" y="260648"/>
            <a:ext cx="5867979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Design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of 3</a:t>
            </a:r>
            <a:r>
              <a:rPr kumimoji="0" lang="en-US" sz="3200" b="1" i="0" u="none" strike="noStrike" kern="1200" cap="none" spc="0" normalizeH="0" baseline="3000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g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MRPC </a:t>
            </a:r>
            <a:r>
              <a:rPr kumimoji="0" lang="en-US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</a:t>
            </a:r>
            <a:r>
              <a:rPr lang="en-US" sz="3200" b="1" dirty="0" smtClean="0">
                <a:solidFill>
                  <a:srgbClr val="FF0000"/>
                </a:solidFill>
                <a:latin typeface="Calibri"/>
              </a:rPr>
              <a:t>r </a:t>
            </a:r>
            <a:r>
              <a:rPr lang="en-US" sz="3200" b="1" dirty="0" err="1" smtClean="0">
                <a:solidFill>
                  <a:srgbClr val="FF0000"/>
                </a:solidFill>
                <a:latin typeface="Calibri"/>
              </a:rPr>
              <a:t>SoLID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 l="18750" t="25000" r="18750" b="14285"/>
          <a:stretch>
            <a:fillRect/>
          </a:stretch>
        </p:blipFill>
        <p:spPr bwMode="auto">
          <a:xfrm>
            <a:off x="4672821" y="1214422"/>
            <a:ext cx="4471179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7" name="组合 6"/>
          <p:cNvGrpSpPr/>
          <p:nvPr/>
        </p:nvGrpSpPr>
        <p:grpSpPr>
          <a:xfrm>
            <a:off x="5500694" y="3929066"/>
            <a:ext cx="2786082" cy="2500330"/>
            <a:chOff x="9061240" y="181823"/>
            <a:chExt cx="3048000" cy="2709098"/>
          </a:xfrm>
        </p:grpSpPr>
        <p:sp>
          <p:nvSpPr>
            <p:cNvPr id="8" name="矩形 7"/>
            <p:cNvSpPr/>
            <p:nvPr/>
          </p:nvSpPr>
          <p:spPr>
            <a:xfrm>
              <a:off x="9087479" y="319181"/>
              <a:ext cx="710697" cy="117683"/>
            </a:xfrm>
            <a:prstGeom prst="rect">
              <a:avLst/>
            </a:prstGeom>
            <a:pattFill prst="sphere">
              <a:fgClr>
                <a:srgbClr val="FFC000"/>
              </a:fgClr>
              <a:bgClr>
                <a:sysClr val="window" lastClr="FFFFFF"/>
              </a:bgClr>
            </a:patt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9" name="直接箭头连接符 8"/>
            <p:cNvCxnSpPr/>
            <p:nvPr/>
          </p:nvCxnSpPr>
          <p:spPr>
            <a:xfrm>
              <a:off x="10018637" y="377049"/>
              <a:ext cx="5073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0" name="文本框 114"/>
            <p:cNvSpPr txBox="1"/>
            <p:nvPr/>
          </p:nvSpPr>
          <p:spPr>
            <a:xfrm>
              <a:off x="10525993" y="181823"/>
              <a:ext cx="158324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Honey comb plate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1" name="直接箭头连接符 10"/>
            <p:cNvCxnSpPr/>
            <p:nvPr/>
          </p:nvCxnSpPr>
          <p:spPr>
            <a:xfrm>
              <a:off x="10018637" y="1054970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2" name="文本框 116"/>
            <p:cNvSpPr txBox="1"/>
            <p:nvPr/>
          </p:nvSpPr>
          <p:spPr>
            <a:xfrm>
              <a:off x="10602193" y="874796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PCB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>
              <a:off x="10018637" y="1531703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4" name="文本框 118"/>
            <p:cNvSpPr txBox="1"/>
            <p:nvPr/>
          </p:nvSpPr>
          <p:spPr>
            <a:xfrm>
              <a:off x="10602193" y="1357987"/>
              <a:ext cx="8754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Mylar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cxnSp>
          <p:nvCxnSpPr>
            <p:cNvPr id="15" name="直接箭头连接符 14"/>
            <p:cNvCxnSpPr/>
            <p:nvPr/>
          </p:nvCxnSpPr>
          <p:spPr>
            <a:xfrm>
              <a:off x="10018637" y="2016386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6" name="文本框 120"/>
            <p:cNvSpPr txBox="1"/>
            <p:nvPr/>
          </p:nvSpPr>
          <p:spPr>
            <a:xfrm>
              <a:off x="10602193" y="1845027"/>
              <a:ext cx="1392024" cy="2635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Carbon electrode</a:t>
              </a:r>
            </a:p>
          </p:txBody>
        </p:sp>
        <p:cxnSp>
          <p:nvCxnSpPr>
            <p:cNvPr id="17" name="直接箭头连接符 16"/>
            <p:cNvCxnSpPr/>
            <p:nvPr/>
          </p:nvCxnSpPr>
          <p:spPr>
            <a:xfrm>
              <a:off x="10018637" y="2703479"/>
              <a:ext cx="583556" cy="0"/>
            </a:xfrm>
            <a:prstGeom prst="straightConnector1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ysDot"/>
              <a:miter lim="800000"/>
              <a:tailEnd type="triangle"/>
            </a:ln>
            <a:effectLst/>
          </p:spPr>
        </p:cxnSp>
        <p:sp>
          <p:nvSpPr>
            <p:cNvPr id="18" name="文本框 139"/>
            <p:cNvSpPr txBox="1"/>
            <p:nvPr/>
          </p:nvSpPr>
          <p:spPr>
            <a:xfrm>
              <a:off x="10623340" y="2521589"/>
              <a:ext cx="13920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0" i="0" u="none" strike="noStrike" kern="0" cap="none" spc="0" normalizeH="0" baseline="0" noProof="0" dirty="0" smtClean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rPr>
                <a:t>Glass</a:t>
              </a:r>
              <a:endParaRPr kumimoji="0" lang="zh-CN" altLang="en-US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9065104" y="1048097"/>
              <a:ext cx="794463" cy="32626"/>
            </a:xfrm>
            <a:prstGeom prst="rect">
              <a:avLst/>
            </a:prstGeom>
            <a:solidFill>
              <a:srgbClr val="70AD47"/>
            </a:solidFill>
            <a:ln w="12700" cap="flat" cmpd="sng" algn="ctr">
              <a:solidFill>
                <a:srgbClr val="70AD47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9065737" y="1495953"/>
              <a:ext cx="774779" cy="45535"/>
            </a:xfrm>
            <a:prstGeom prst="rect">
              <a:avLst/>
            </a:prstGeom>
            <a:solidFill>
              <a:srgbClr val="ED7D31">
                <a:lumMod val="75000"/>
              </a:srgbClr>
            </a:solidFill>
            <a:ln w="12700" cap="flat" cmpd="sng" algn="ctr">
              <a:solidFill>
                <a:srgbClr val="ED7D31">
                  <a:lumMod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cxnSp>
          <p:nvCxnSpPr>
            <p:cNvPr id="21" name="直接连接符 20"/>
            <p:cNvCxnSpPr/>
            <p:nvPr/>
          </p:nvCxnSpPr>
          <p:spPr>
            <a:xfrm>
              <a:off x="9065104" y="2014637"/>
              <a:ext cx="771172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2" name="矩形 21"/>
            <p:cNvSpPr/>
            <p:nvPr/>
          </p:nvSpPr>
          <p:spPr>
            <a:xfrm flipV="1">
              <a:off x="9061240" y="2687644"/>
              <a:ext cx="798326" cy="37222"/>
            </a:xfrm>
            <a:prstGeom prst="rect">
              <a:avLst/>
            </a:prstGeom>
            <a:solidFill>
              <a:srgbClr val="5B9BD5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8065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34</a:t>
            </a:fld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1268760"/>
            <a:ext cx="8038923" cy="4752528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259632" y="332656"/>
            <a:ext cx="5832648" cy="645060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rgbClr val="0000F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noProof="0" dirty="0" smtClean="0">
                <a:solidFill>
                  <a:srgbClr val="FF0000"/>
                </a:solidFill>
                <a:latin typeface="Calibri"/>
              </a:rPr>
              <a:t>Analysis with neural network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491880" y="1274777"/>
            <a:ext cx="31290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 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74824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35</a:t>
            </a:fld>
            <a:endParaRPr lang="zh-CN" altLang="en-US" dirty="0"/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1142976" y="357166"/>
            <a:ext cx="6429420" cy="579438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kumimoji="1" lang="en-US" altLang="zh-CN" sz="3200" b="1" dirty="0" smtClean="0">
                <a:solidFill>
                  <a:srgbClr val="FF0000"/>
                </a:solidFill>
                <a:latin typeface="Times New Roman" pitchFamily="18" charset="0"/>
                <a:ea typeface="华文楷体" pitchFamily="2" charset="-122"/>
              </a:rPr>
              <a:t>Conclusions</a:t>
            </a:r>
            <a:endParaRPr kumimoji="1" lang="zh-CN" altLang="en-US" sz="3200" b="1" dirty="0">
              <a:solidFill>
                <a:srgbClr val="FF0000"/>
              </a:solidFill>
              <a:latin typeface="Times New Roman" pitchFamily="18" charset="0"/>
              <a:ea typeface="华文楷体" pitchFamily="2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571472" y="1428736"/>
            <a:ext cx="7929618" cy="4088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/>
              <a:t>Time of flight system (TOF) based on MRPC technology is widely used and played </a:t>
            </a:r>
            <a:r>
              <a:rPr lang="en-US" altLang="zh-CN" sz="2000" b="1" dirty="0" smtClean="0"/>
              <a:t>an important </a:t>
            </a:r>
            <a:r>
              <a:rPr lang="en-US" altLang="zh-CN" sz="2000" b="1" dirty="0"/>
              <a:t>role in modern high energy nuclear physics </a:t>
            </a:r>
            <a:r>
              <a:rPr lang="en-US" altLang="zh-CN" sz="2000" b="1" dirty="0" smtClean="0"/>
              <a:t>experiments. </a:t>
            </a:r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 smtClean="0"/>
              <a:t>With the increase </a:t>
            </a:r>
            <a:r>
              <a:rPr lang="en-US" altLang="zh-CN" sz="2000" b="1" dirty="0"/>
              <a:t>of accelerator energy and luminosity, many </a:t>
            </a:r>
            <a:r>
              <a:rPr lang="en-US" altLang="zh-CN" sz="2000" b="1" dirty="0" smtClean="0"/>
              <a:t>experiments </a:t>
            </a:r>
            <a:r>
              <a:rPr lang="en-US" altLang="zh-CN" sz="2000" b="1" dirty="0"/>
              <a:t>have </a:t>
            </a:r>
            <a:r>
              <a:rPr lang="en-US" altLang="zh-CN" sz="2000" b="1" dirty="0" smtClean="0"/>
              <a:t>increasingly demand </a:t>
            </a:r>
            <a:r>
              <a:rPr lang="en-US" altLang="zh-CN" sz="2000" b="1" dirty="0"/>
              <a:t>on the TOF for particle identification to have high resolution TOF </a:t>
            </a:r>
            <a:r>
              <a:rPr lang="en-US" altLang="zh-CN" sz="2000" b="1" dirty="0" smtClean="0"/>
              <a:t>under high </a:t>
            </a:r>
            <a:r>
              <a:rPr lang="en-US" altLang="zh-CN" sz="2000" b="1" dirty="0"/>
              <a:t>data rate </a:t>
            </a:r>
            <a:r>
              <a:rPr lang="en-US" altLang="zh-CN" sz="2000" b="1" dirty="0" smtClean="0"/>
              <a:t>environment</a:t>
            </a:r>
            <a:r>
              <a:rPr lang="en-US" altLang="zh-CN" sz="2000" b="1" dirty="0"/>
              <a:t>.</a:t>
            </a:r>
            <a:endParaRPr lang="en-US" altLang="zh-CN" sz="2000" b="1" dirty="0" smtClean="0"/>
          </a:p>
          <a:p>
            <a:pPr marL="285750" indent="-285750" algn="just">
              <a:spcBef>
                <a:spcPts val="600"/>
              </a:spcBef>
              <a:buFont typeface="Wingdings" panose="05000000000000000000" pitchFamily="2" charset="2"/>
              <a:buChar char="ü"/>
            </a:pPr>
            <a:r>
              <a:rPr lang="en-US" altLang="zh-CN" sz="2000" b="1" dirty="0" smtClean="0"/>
              <a:t>New technology such as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New material </a:t>
            </a:r>
            <a:r>
              <a:rPr lang="en-US" altLang="zh-CN" sz="2000" b="1" dirty="0" smtClean="0"/>
              <a:t>(low resistive glass),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New electronics </a:t>
            </a:r>
            <a:r>
              <a:rPr lang="en-US" altLang="zh-CN" sz="2000" b="1" dirty="0" smtClean="0"/>
              <a:t>(switched capacitor array (SCA) and precision TDC ) will be used in TOF system.  New analysis method such as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deep learning technology </a:t>
            </a:r>
            <a:r>
              <a:rPr lang="en-US" altLang="zh-CN" sz="2000" b="1" dirty="0" smtClean="0"/>
              <a:t>will play an very important role!</a:t>
            </a:r>
          </a:p>
          <a:p>
            <a:pPr algn="just">
              <a:lnSpc>
                <a:spcPct val="130000"/>
              </a:lnSpc>
              <a:defRPr/>
            </a:pPr>
            <a:endParaRPr lang="en-US" altLang="zh-CN" sz="2400" b="1" dirty="0">
              <a:solidFill>
                <a:srgbClr val="0000FF"/>
              </a:solidFill>
              <a:latin typeface="华文楷体" pitchFamily="2" charset="-122"/>
              <a:ea typeface="华文楷体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36</a:t>
            </a:fld>
            <a:endParaRPr lang="zh-CN" altLang="en-US"/>
          </a:p>
        </p:txBody>
      </p:sp>
      <p:sp>
        <p:nvSpPr>
          <p:cNvPr id="3" name="TextBox 5"/>
          <p:cNvSpPr txBox="1">
            <a:spLocks noChangeArrowheads="1"/>
          </p:cNvSpPr>
          <p:nvPr/>
        </p:nvSpPr>
        <p:spPr bwMode="auto">
          <a:xfrm>
            <a:off x="1714500" y="2786063"/>
            <a:ext cx="601662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srgbClr val="00B050"/>
                </a:solidFill>
                <a:latin typeface="Arial Black" pitchFamily="34" charset="0"/>
              </a:rPr>
              <a:t>Thanks for your attention!</a:t>
            </a:r>
            <a:endParaRPr lang="zh-CN" altLang="en-US" sz="3200" dirty="0">
              <a:solidFill>
                <a:srgbClr val="00B05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4</a:t>
            </a:fld>
            <a:endParaRPr lang="zh-CN" altLang="en-US"/>
          </a:p>
        </p:txBody>
      </p:sp>
      <p:graphicFrame>
        <p:nvGraphicFramePr>
          <p:cNvPr id="8" name="_x0000_i102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093130"/>
              </p:ext>
            </p:extLst>
          </p:nvPr>
        </p:nvGraphicFramePr>
        <p:xfrm>
          <a:off x="856514" y="2016759"/>
          <a:ext cx="4243387" cy="642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573" r:id="rId3" imgW="587699" imgH="82775" progId="Equation.DSMT4">
                  <p:embed/>
                </p:oleObj>
              </mc:Choice>
              <mc:Fallback>
                <p:oleObj r:id="rId3" imgW="587699" imgH="82775" progId="Equation.DSMT4">
                  <p:embed/>
                  <p:pic>
                    <p:nvPicPr>
                      <p:cNvPr id="3" name="_x0000_i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6514" y="2016759"/>
                        <a:ext cx="4243387" cy="6429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500034" y="1214422"/>
            <a:ext cx="497924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</a:rPr>
              <a:t>The voltage drop in the gas gap:</a:t>
            </a:r>
            <a:endParaRPr lang="zh-CN" altLang="en-US" sz="2400" b="1" dirty="0">
              <a:solidFill>
                <a:srgbClr val="0000FF"/>
              </a:solidFill>
            </a:endParaRPr>
          </a:p>
        </p:txBody>
      </p:sp>
      <p:sp>
        <p:nvSpPr>
          <p:cNvPr id="10" name="TextBox 4"/>
          <p:cNvSpPr txBox="1">
            <a:spLocks noChangeArrowheads="1"/>
          </p:cNvSpPr>
          <p:nvPr/>
        </p:nvSpPr>
        <p:spPr bwMode="auto">
          <a:xfrm>
            <a:off x="427886" y="3374081"/>
            <a:ext cx="7482408" cy="289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altLang="zh-CN" sz="2000" dirty="0">
                <a:solidFill>
                  <a:srgbClr val="FF0000"/>
                </a:solidFill>
              </a:rPr>
              <a:t>Two </a:t>
            </a:r>
            <a:r>
              <a:rPr lang="en-US" altLang="zh-CN" sz="2000" dirty="0" smtClean="0">
                <a:solidFill>
                  <a:srgbClr val="FF0000"/>
                </a:solidFill>
              </a:rPr>
              <a:t>main ways </a:t>
            </a:r>
            <a:r>
              <a:rPr lang="en-US" altLang="zh-CN" sz="2000" dirty="0">
                <a:solidFill>
                  <a:srgbClr val="FF0000"/>
                </a:solidFill>
              </a:rPr>
              <a:t>to improve rate capability</a:t>
            </a:r>
            <a:r>
              <a:rPr lang="en-US" altLang="zh-CN" sz="2000" dirty="0" smtClean="0">
                <a:solidFill>
                  <a:srgbClr val="FF0000"/>
                </a:solidFill>
              </a:rPr>
              <a:t>:</a:t>
            </a:r>
            <a:endParaRPr lang="en-US" altLang="zh-CN" sz="2000" dirty="0">
              <a:solidFill>
                <a:srgbClr val="FF0000"/>
              </a:solidFill>
            </a:endParaRP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 </a:t>
            </a:r>
            <a:r>
              <a:rPr lang="en-US" altLang="zh-CN" sz="2000" dirty="0" smtClean="0">
                <a:solidFill>
                  <a:schemeClr val="tx1"/>
                </a:solidFill>
              </a:rPr>
              <a:t>Reducing </a:t>
            </a:r>
            <a:r>
              <a:rPr lang="en-US" altLang="zh-CN" sz="2000" dirty="0">
                <a:solidFill>
                  <a:schemeClr val="tx1"/>
                </a:solidFill>
              </a:rPr>
              <a:t>bulky resistivity of electrode </a:t>
            </a:r>
            <a:r>
              <a:rPr lang="en-US" altLang="zh-CN" sz="2000" dirty="0" smtClean="0">
                <a:solidFill>
                  <a:schemeClr val="tx1"/>
                </a:solidFill>
              </a:rPr>
              <a:t>glass   (CBM)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 Reducing the </a:t>
            </a:r>
            <a:r>
              <a:rPr lang="en-US" altLang="zh-CN" sz="2000" dirty="0" smtClean="0"/>
              <a:t>avalanche charge   (ATLAS)</a:t>
            </a:r>
            <a:endParaRPr lang="en-US" altLang="zh-CN" sz="2000" dirty="0" smtClean="0">
              <a:solidFill>
                <a:schemeClr val="tx1"/>
              </a:solidFill>
            </a:endParaRPr>
          </a:p>
          <a:p>
            <a:pPr>
              <a:lnSpc>
                <a:spcPct val="130000"/>
              </a:lnSpc>
            </a:pPr>
            <a:endParaRPr lang="en-US" altLang="zh-CN" sz="2000" dirty="0" smtClean="0"/>
          </a:p>
          <a:p>
            <a:pPr>
              <a:lnSpc>
                <a:spcPct val="130000"/>
              </a:lnSpc>
            </a:pPr>
            <a:r>
              <a:rPr lang="en-US" altLang="zh-CN" sz="2000" dirty="0" smtClean="0">
                <a:solidFill>
                  <a:srgbClr val="FF0000"/>
                </a:solidFill>
              </a:rPr>
              <a:t>Other methods:  </a:t>
            </a:r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Reducing the thickness of  glass   </a:t>
            </a:r>
            <a:endParaRPr lang="en-US" altLang="zh-CN" sz="2000" dirty="0"/>
          </a:p>
          <a:p>
            <a:pPr>
              <a:lnSpc>
                <a:spcPct val="130000"/>
              </a:lnSpc>
              <a:buFont typeface="Arial" charset="0"/>
              <a:buChar char="•"/>
            </a:pPr>
            <a:r>
              <a:rPr lang="en-US" altLang="zh-CN" sz="2000" dirty="0"/>
              <a:t> </a:t>
            </a:r>
            <a:r>
              <a:rPr lang="en-US" altLang="zh-CN" sz="2000" dirty="0" smtClean="0"/>
              <a:t>Warming the detector</a:t>
            </a:r>
            <a:endParaRPr lang="zh-CN" altLang="en-US" sz="2400" dirty="0"/>
          </a:p>
        </p:txBody>
      </p:sp>
      <p:sp>
        <p:nvSpPr>
          <p:cNvPr id="11" name="TextBox 5"/>
          <p:cNvSpPr txBox="1"/>
          <p:nvPr/>
        </p:nvSpPr>
        <p:spPr>
          <a:xfrm>
            <a:off x="570788" y="2874015"/>
            <a:ext cx="75437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srgbClr val="0000FF"/>
                </a:solidFill>
              </a:rPr>
              <a:t>The smaller the voltage drop, the higher efficiency and higher rate capability!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2" name="标题 1"/>
          <p:cNvSpPr txBox="1">
            <a:spLocks/>
          </p:cNvSpPr>
          <p:nvPr/>
        </p:nvSpPr>
        <p:spPr>
          <a:xfrm>
            <a:off x="928662" y="285728"/>
            <a:ext cx="7000924" cy="642942"/>
          </a:xfrm>
          <a:prstGeom prst="rect">
            <a:avLst/>
          </a:prstGeom>
          <a:solidFill>
            <a:srgbClr val="FFFF00"/>
          </a:solidFill>
          <a:ln w="25400" cap="flat" cmpd="sng" algn="ctr">
            <a:noFill/>
            <a:prstDash val="soli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zh-C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 panose="020B0604020202020204" pitchFamily="34" charset="0"/>
              </a:rPr>
              <a:t>How to increase rate of MRPC</a:t>
            </a:r>
            <a:endParaRPr lang="zh-CN" altLang="en-US" sz="36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926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5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Typical MRPC TOF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1" descr="D:\工作\STAR MTD\参考材料\STAR_V19_MT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142984"/>
            <a:ext cx="3456384" cy="2592289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14810" y="1214422"/>
            <a:ext cx="1941750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RHIC-STAR TOF</a:t>
            </a:r>
          </a:p>
          <a:p>
            <a:r>
              <a:rPr lang="en-US" altLang="zh-CN" dirty="0" smtClean="0"/>
              <a:t>Float glass</a:t>
            </a:r>
            <a:endParaRPr lang="zh-CN" altLang="en-US" dirty="0"/>
          </a:p>
        </p:txBody>
      </p:sp>
      <p:pic>
        <p:nvPicPr>
          <p:cNvPr id="5263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14910" y="1928802"/>
            <a:ext cx="3929090" cy="2910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214810" y="5715016"/>
            <a:ext cx="3121367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FAIR-CBM TOF</a:t>
            </a:r>
          </a:p>
          <a:p>
            <a:r>
              <a:rPr lang="en-US" altLang="zh-CN" dirty="0" smtClean="0"/>
              <a:t>High rate- low resistive glass</a:t>
            </a:r>
            <a:endParaRPr lang="zh-CN" alt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89614" y="4834042"/>
            <a:ext cx="3198311" cy="64633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dirty="0" err="1" smtClean="0"/>
              <a:t>JLab-SoLID</a:t>
            </a:r>
            <a:r>
              <a:rPr lang="en-US" altLang="zh-CN" dirty="0" smtClean="0"/>
              <a:t> TOF</a:t>
            </a:r>
          </a:p>
          <a:p>
            <a:r>
              <a:rPr lang="en-US" altLang="zh-CN" dirty="0" smtClean="0"/>
              <a:t>High rate and 20ps resolution</a:t>
            </a:r>
            <a:endParaRPr lang="zh-CN" altLang="en-US" dirty="0"/>
          </a:p>
        </p:txBody>
      </p:sp>
      <p:cxnSp>
        <p:nvCxnSpPr>
          <p:cNvPr id="7" name="直接箭头连接符 6"/>
          <p:cNvCxnSpPr>
            <a:stCxn id="5" idx="1"/>
          </p:cNvCxnSpPr>
          <p:nvPr/>
        </p:nvCxnSpPr>
        <p:spPr>
          <a:xfrm flipH="1">
            <a:off x="2195736" y="1537588"/>
            <a:ext cx="2019074" cy="323165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V="1">
            <a:off x="7311538" y="3093762"/>
            <a:ext cx="1115616" cy="174028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/>
          <a:srcRect l="12988" r="12595"/>
          <a:stretch/>
        </p:blipFill>
        <p:spPr>
          <a:xfrm>
            <a:off x="534388" y="3843476"/>
            <a:ext cx="3476084" cy="2627462"/>
          </a:xfrm>
          <a:prstGeom prst="rect">
            <a:avLst/>
          </a:prstGeom>
        </p:spPr>
      </p:pic>
      <p:cxnSp>
        <p:nvCxnSpPr>
          <p:cNvPr id="13" name="直接箭头连接符 12"/>
          <p:cNvCxnSpPr/>
          <p:nvPr/>
        </p:nvCxnSpPr>
        <p:spPr>
          <a:xfrm flipH="1" flipV="1">
            <a:off x="3535152" y="5013176"/>
            <a:ext cx="679658" cy="1090441"/>
          </a:xfrm>
          <a:prstGeom prst="straightConnector1">
            <a:avLst/>
          </a:prstGeom>
          <a:ln w="127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334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6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Key technology 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765734" y="1196752"/>
            <a:ext cx="7632848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1</a:t>
            </a:r>
            <a:r>
              <a:rPr lang="en-US" altLang="zh-CN" baseline="30000" dirty="0" smtClean="0"/>
              <a:t>st </a:t>
            </a:r>
            <a:r>
              <a:rPr lang="en-US" altLang="zh-CN" dirty="0" smtClean="0"/>
              <a:t>generation TOF: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Requirement:  Time resolution: &lt;80ps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Rate : &lt;1kHz/cm</a:t>
            </a:r>
            <a:r>
              <a:rPr lang="en-US" altLang="zh-CN" baseline="30000" dirty="0" smtClean="0"/>
              <a:t>2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Technology: common glass MRPC+NINOs +HPTDC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TOT slewing correction</a:t>
            </a:r>
          </a:p>
          <a:p>
            <a:r>
              <a:rPr lang="en-US" altLang="zh-CN" dirty="0" smtClean="0"/>
              <a:t> </a:t>
            </a:r>
          </a:p>
          <a:p>
            <a:r>
              <a:rPr lang="en-US" altLang="zh-CN" dirty="0" smtClean="0"/>
              <a:t> 2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TOF:</a:t>
            </a:r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&lt;80ps</a:t>
            </a:r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30kHz/cm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</a:t>
            </a:r>
            <a:r>
              <a:rPr lang="en-US" altLang="zh-CN" dirty="0" smtClean="0"/>
              <a:t>low resistive glass MRPC+PADI +GET4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Analysis method: </a:t>
            </a:r>
            <a:r>
              <a:rPr lang="en-US" altLang="zh-CN" dirty="0"/>
              <a:t>TOT slewing </a:t>
            </a:r>
            <a:r>
              <a:rPr lang="en-US" altLang="zh-CN" dirty="0" smtClean="0"/>
              <a:t>correction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3</a:t>
            </a:r>
            <a:r>
              <a:rPr lang="en-US" altLang="zh-CN" baseline="30000" dirty="0" smtClean="0"/>
              <a:t>st </a:t>
            </a:r>
            <a:r>
              <a:rPr lang="en-US" altLang="zh-CN" dirty="0"/>
              <a:t>generation TOF:</a:t>
            </a:r>
          </a:p>
          <a:p>
            <a:r>
              <a:rPr lang="en-US" altLang="zh-CN" dirty="0"/>
              <a:t>      </a:t>
            </a:r>
            <a:r>
              <a:rPr lang="en-US" altLang="zh-CN" dirty="0" smtClean="0"/>
              <a:t>Requirement</a:t>
            </a:r>
            <a:r>
              <a:rPr lang="en-US" altLang="zh-CN" dirty="0"/>
              <a:t>:  Time resolution: </a:t>
            </a:r>
            <a:r>
              <a:rPr lang="en-US" altLang="zh-CN" dirty="0" smtClean="0"/>
              <a:t>&lt;20ps</a:t>
            </a:r>
            <a:endParaRPr lang="en-US" altLang="zh-CN" dirty="0"/>
          </a:p>
          <a:p>
            <a:r>
              <a:rPr lang="en-US" altLang="zh-CN" dirty="0"/>
              <a:t>                             Rate : </a:t>
            </a:r>
            <a:r>
              <a:rPr lang="en-US" altLang="zh-CN" dirty="0" smtClean="0"/>
              <a:t>20kHz/cm</a:t>
            </a:r>
            <a:r>
              <a:rPr lang="en-US" altLang="zh-CN" baseline="30000" dirty="0" smtClean="0"/>
              <a:t>2</a:t>
            </a:r>
            <a:endParaRPr lang="en-US" altLang="zh-CN" baseline="30000" dirty="0"/>
          </a:p>
          <a:p>
            <a:r>
              <a:rPr lang="en-US" altLang="zh-CN" dirty="0"/>
              <a:t>      Technology: low resistive glass </a:t>
            </a:r>
            <a:r>
              <a:rPr lang="en-US" altLang="zh-CN" dirty="0" smtClean="0"/>
              <a:t>MRPC+SCA +ADC</a:t>
            </a:r>
            <a:endParaRPr lang="en-US" altLang="zh-CN" dirty="0"/>
          </a:p>
          <a:p>
            <a:r>
              <a:rPr lang="en-US" altLang="zh-CN" dirty="0"/>
              <a:t>      Analysis method: TOT slewing </a:t>
            </a:r>
            <a:r>
              <a:rPr lang="en-US" altLang="zh-CN" dirty="0" smtClean="0"/>
              <a:t>correction</a:t>
            </a:r>
          </a:p>
          <a:p>
            <a:r>
              <a:rPr lang="en-US" altLang="zh-CN" dirty="0"/>
              <a:t> </a:t>
            </a:r>
            <a:r>
              <a:rPr lang="en-US" altLang="zh-CN" dirty="0" smtClean="0"/>
              <a:t>                                  </a:t>
            </a:r>
            <a:r>
              <a:rPr lang="en-US" altLang="zh-CN" dirty="0" smtClean="0">
                <a:solidFill>
                  <a:srgbClr val="FF0000"/>
                </a:solidFill>
              </a:rPr>
              <a:t>Deep learning+ Neural network</a:t>
            </a:r>
            <a:r>
              <a:rPr lang="en-US" altLang="zh-CN" sz="2000" dirty="0" smtClean="0">
                <a:solidFill>
                  <a:srgbClr val="FF0000"/>
                </a:solidFill>
              </a:rPr>
              <a:t>  </a:t>
            </a: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861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7</a:t>
            </a:fld>
            <a:endParaRPr lang="zh-CN" altLang="en-US"/>
          </a:p>
        </p:txBody>
      </p:sp>
      <p:pic>
        <p:nvPicPr>
          <p:cNvPr id="3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715" y="1275748"/>
            <a:ext cx="3746912" cy="2356118"/>
          </a:xfrm>
          <a:prstGeom prst="rect">
            <a:avLst/>
          </a:prstGeom>
        </p:spPr>
      </p:pic>
      <p:pic>
        <p:nvPicPr>
          <p:cNvPr id="4" name="pasted-image.png" descr="pasted-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853660" y="1210984"/>
            <a:ext cx="5181616" cy="2485646"/>
          </a:xfrm>
          <a:prstGeom prst="rect">
            <a:avLst/>
          </a:prstGeom>
        </p:spPr>
      </p:pic>
      <p:pic>
        <p:nvPicPr>
          <p:cNvPr id="5" name="pasted-image.png" descr="pasted-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49182" y="3833531"/>
            <a:ext cx="4472597" cy="2945633"/>
          </a:xfrm>
          <a:prstGeom prst="rect">
            <a:avLst/>
          </a:prstGeom>
        </p:spPr>
      </p:pic>
      <p:pic>
        <p:nvPicPr>
          <p:cNvPr id="6" name="pasted-image.png" descr="pasted-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783240" y="3685677"/>
            <a:ext cx="3878456" cy="3093531"/>
          </a:xfrm>
          <a:prstGeom prst="rect">
            <a:avLst/>
          </a:prstGeom>
        </p:spPr>
      </p:pic>
      <p:sp>
        <p:nvSpPr>
          <p:cNvPr id="7" name="Text Box 1030"/>
          <p:cNvSpPr txBox="1">
            <a:spLocks noChangeArrowheads="1"/>
          </p:cNvSpPr>
          <p:nvPr/>
        </p:nvSpPr>
        <p:spPr bwMode="auto">
          <a:xfrm>
            <a:off x="1043608" y="32876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>
                <a:solidFill>
                  <a:srgbClr val="FF0000"/>
                </a:solidFill>
              </a:rPr>
              <a:t> </a:t>
            </a: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RHIC-STAR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978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8</a:t>
            </a:fld>
            <a:endParaRPr lang="zh-CN" altLang="en-US"/>
          </a:p>
        </p:txBody>
      </p:sp>
      <p:sp>
        <p:nvSpPr>
          <p:cNvPr id="3" name="Text Box 1030"/>
          <p:cNvSpPr txBox="1">
            <a:spLocks noChangeArrowheads="1"/>
          </p:cNvSpPr>
          <p:nvPr/>
        </p:nvSpPr>
        <p:spPr bwMode="auto">
          <a:xfrm>
            <a:off x="1142976" y="142852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STAR-TOF MRPC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1"/>
          <p:cNvSpPr txBox="1">
            <a:spLocks/>
          </p:cNvSpPr>
          <p:nvPr/>
        </p:nvSpPr>
        <p:spPr>
          <a:xfrm>
            <a:off x="8215313" y="6356350"/>
            <a:ext cx="4714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A2D0C2-43E3-47DB-ABA1-267DEC1CBF3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6" name="Picture 2" descr="F:\文章\王义已发表文章\starMRPC正面图.bmp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" y="876300"/>
            <a:ext cx="7772400" cy="538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18"/>
          <p:cNvSpPr txBox="1">
            <a:spLocks noChangeArrowheads="1"/>
          </p:cNvSpPr>
          <p:nvPr/>
        </p:nvSpPr>
        <p:spPr bwMode="auto">
          <a:xfrm>
            <a:off x="3581400" y="5943600"/>
            <a:ext cx="202247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CN" sz="2000">
                <a:solidFill>
                  <a:srgbClr val="0000FF"/>
                </a:solidFill>
              </a:rPr>
              <a:t>Long side view</a:t>
            </a:r>
            <a:endParaRPr lang="zh-CN" altLang="en-US" sz="2000">
              <a:solidFill>
                <a:srgbClr val="0000FF"/>
              </a:solidFill>
            </a:endParaRPr>
          </a:p>
        </p:txBody>
      </p:sp>
      <p:pic>
        <p:nvPicPr>
          <p:cNvPr id="8" name="Picture 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50" y="1643063"/>
            <a:ext cx="4191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TOFrConst%5F10traydetseta0al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857250"/>
            <a:ext cx="3236912" cy="562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F:\文章\MRPC TOF文章\2007 TOF Tray photos\img_19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71813" y="2071688"/>
            <a:ext cx="4429125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353A7A3-4D64-4933-944C-AE54015369F5}" type="slidenum">
              <a:rPr lang="zh-CN" altLang="en-US" smtClean="0"/>
              <a:pPr>
                <a:defRPr/>
              </a:pPr>
              <a:t>9</a:t>
            </a:fld>
            <a:endParaRPr lang="zh-CN" altLang="en-US"/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 flipV="1">
            <a:off x="5653089" y="4329104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 flipV="1">
            <a:off x="4892677" y="4103679"/>
            <a:ext cx="381000" cy="1752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 flipH="1" flipV="1">
            <a:off x="6492877" y="4179879"/>
            <a:ext cx="533400" cy="228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none" w="sm" len="sm"/>
            <a:tailEnd type="triangle" w="sm" len="sm"/>
          </a:ln>
        </p:spPr>
        <p:txBody>
          <a:bodyPr wrap="none" anchor="ctr"/>
          <a:lstStyle/>
          <a:p>
            <a:endParaRPr lang="zh-CN" altLang="en-US"/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433389" y="3857617"/>
            <a:ext cx="4737100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Glass:  </a:t>
            </a:r>
            <a:r>
              <a:rPr lang="zh-CN" altLang="en-US">
                <a:solidFill>
                  <a:srgbClr val="0000FF"/>
                </a:solidFill>
                <a:sym typeface="Symbol" pitchFamily="18" charset="2"/>
              </a:rPr>
              <a:t>～</a:t>
            </a:r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4×10</a:t>
            </a:r>
            <a:r>
              <a:rPr lang="en-US" altLang="zh-CN" baseline="30000">
                <a:solidFill>
                  <a:srgbClr val="0000FF"/>
                </a:solidFill>
                <a:sym typeface="Symbol" pitchFamily="18" charset="2"/>
              </a:rPr>
              <a:t>12</a:t>
            </a:r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.cm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Carbon tape: 500k /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Gas gap: 6×0.22mm</a:t>
            </a:r>
          </a:p>
          <a:p>
            <a:pPr eaLnBrk="0" hangingPunct="0"/>
            <a:r>
              <a:rPr lang="en-US" altLang="zh-CN">
                <a:solidFill>
                  <a:srgbClr val="0000FF"/>
                </a:solidFill>
                <a:sym typeface="Symbol" pitchFamily="18" charset="2"/>
              </a:rPr>
              <a:t>Working gas: 95% F134a+5% iso-butane</a:t>
            </a:r>
          </a:p>
          <a:p>
            <a:pPr eaLnBrk="0" hangingPunct="0"/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Time resolution: 70ps</a:t>
            </a:r>
          </a:p>
          <a:p>
            <a:pPr eaLnBrk="0" hangingPunct="0"/>
            <a:r>
              <a:rPr lang="en-US" altLang="zh-CN">
                <a:solidFill>
                  <a:srgbClr val="FF0000"/>
                </a:solidFill>
                <a:sym typeface="Symbol" pitchFamily="18" charset="2"/>
              </a:rPr>
              <a:t>Efficiency &gt;90%</a:t>
            </a:r>
            <a:endParaRPr lang="en-US" altLang="zh-CN">
              <a:solidFill>
                <a:srgbClr val="FF0000"/>
              </a:solidFill>
            </a:endParaRPr>
          </a:p>
          <a:p>
            <a:pPr eaLnBrk="0" hangingPunct="0"/>
            <a:r>
              <a:rPr lang="en-US" altLang="zh-CN">
                <a:solidFill>
                  <a:srgbClr val="FF0000"/>
                </a:solidFill>
              </a:rPr>
              <a:t>Rates capability: &lt;500Hz/cm</a:t>
            </a:r>
            <a:r>
              <a:rPr lang="en-US" altLang="zh-CN" baseline="30000">
                <a:solidFill>
                  <a:srgbClr val="FF0000"/>
                </a:solidFill>
              </a:rPr>
              <a:t>2</a:t>
            </a:r>
            <a:r>
              <a:rPr lang="en-US" altLang="zh-CN">
                <a:solidFill>
                  <a:srgbClr val="FF0000"/>
                </a:solidFill>
              </a:rPr>
              <a:t> !</a:t>
            </a:r>
            <a:endParaRPr lang="el-GR" altLang="zh-CN">
              <a:solidFill>
                <a:srgbClr val="FF0000"/>
              </a:solidFill>
            </a:endParaRPr>
          </a:p>
        </p:txBody>
      </p:sp>
      <p:grpSp>
        <p:nvGrpSpPr>
          <p:cNvPr id="7" name="组合 20"/>
          <p:cNvGrpSpPr>
            <a:grpSpLocks/>
          </p:cNvGrpSpPr>
          <p:nvPr/>
        </p:nvGrpSpPr>
        <p:grpSpPr bwMode="auto">
          <a:xfrm>
            <a:off x="290514" y="1214429"/>
            <a:ext cx="4146550" cy="2628900"/>
            <a:chOff x="1485900" y="762000"/>
            <a:chExt cx="4146745" cy="2628900"/>
          </a:xfrm>
        </p:grpSpPr>
        <p:pic>
          <p:nvPicPr>
            <p:cNvPr id="8" name="Picture 35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485900" y="762000"/>
              <a:ext cx="3616276" cy="2232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Line 36"/>
            <p:cNvSpPr>
              <a:spLocks noChangeShapeType="1"/>
            </p:cNvSpPr>
            <p:nvPr/>
          </p:nvSpPr>
          <p:spPr bwMode="auto">
            <a:xfrm>
              <a:off x="4463855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0" name="Line 37"/>
            <p:cNvSpPr>
              <a:spLocks noChangeShapeType="1"/>
            </p:cNvSpPr>
            <p:nvPr/>
          </p:nvSpPr>
          <p:spPr bwMode="auto">
            <a:xfrm>
              <a:off x="5001944" y="2449411"/>
              <a:ext cx="0" cy="94148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1" name="Line 38"/>
            <p:cNvSpPr>
              <a:spLocks noChangeShapeType="1"/>
            </p:cNvSpPr>
            <p:nvPr/>
          </p:nvSpPr>
          <p:spPr bwMode="auto">
            <a:xfrm>
              <a:off x="4457700" y="12954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2" name="Line 39"/>
            <p:cNvSpPr>
              <a:spLocks noChangeShapeType="1"/>
            </p:cNvSpPr>
            <p:nvPr/>
          </p:nvSpPr>
          <p:spPr bwMode="auto">
            <a:xfrm>
              <a:off x="4495800" y="2705100"/>
              <a:ext cx="1136845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3" name="Text Box 53"/>
            <p:cNvSpPr txBox="1">
              <a:spLocks noChangeArrowheads="1"/>
            </p:cNvSpPr>
            <p:nvPr/>
          </p:nvSpPr>
          <p:spPr bwMode="auto">
            <a:xfrm>
              <a:off x="4486275" y="3046126"/>
              <a:ext cx="411171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3cm</a:t>
              </a:r>
            </a:p>
          </p:txBody>
        </p:sp>
        <p:sp>
          <p:nvSpPr>
            <p:cNvPr id="14" name="Text Box 55"/>
            <p:cNvSpPr txBox="1">
              <a:spLocks noChangeArrowheads="1"/>
            </p:cNvSpPr>
            <p:nvPr/>
          </p:nvSpPr>
          <p:spPr bwMode="auto">
            <a:xfrm>
              <a:off x="5152291" y="1860981"/>
              <a:ext cx="398547" cy="278512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marL="342900" indent="-342900">
                <a:buFont typeface="Wingdings" pitchFamily="2" charset="2"/>
                <a:buNone/>
              </a:pPr>
              <a:r>
                <a:rPr lang="en-US" altLang="zh-CN" sz="160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6cm</a:t>
              </a:r>
            </a:p>
          </p:txBody>
        </p:sp>
        <p:sp>
          <p:nvSpPr>
            <p:cNvPr id="15" name="Line 56"/>
            <p:cNvSpPr>
              <a:spLocks noChangeShapeType="1"/>
            </p:cNvSpPr>
            <p:nvPr/>
          </p:nvSpPr>
          <p:spPr bwMode="auto">
            <a:xfrm flipV="1">
              <a:off x="5219700" y="1295400"/>
              <a:ext cx="0" cy="4707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6" name="Line 57"/>
            <p:cNvSpPr>
              <a:spLocks noChangeShapeType="1"/>
            </p:cNvSpPr>
            <p:nvPr/>
          </p:nvSpPr>
          <p:spPr bwMode="auto">
            <a:xfrm>
              <a:off x="5219700" y="2133600"/>
              <a:ext cx="0" cy="550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zh-CN" altLang="en-US"/>
            </a:p>
          </p:txBody>
        </p:sp>
      </p:grpSp>
      <p:sp>
        <p:nvSpPr>
          <p:cNvPr id="17" name="TextBox 28"/>
          <p:cNvSpPr txBox="1">
            <a:spLocks noChangeArrowheads="1"/>
          </p:cNvSpPr>
          <p:nvPr/>
        </p:nvSpPr>
        <p:spPr bwMode="auto">
          <a:xfrm>
            <a:off x="4500562" y="1571612"/>
            <a:ext cx="1828800" cy="369887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Readout  pad 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8" name="Picture 1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2214554"/>
            <a:ext cx="4219575" cy="378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 Box 1030"/>
          <p:cNvSpPr txBox="1">
            <a:spLocks noChangeArrowheads="1"/>
          </p:cNvSpPr>
          <p:nvPr/>
        </p:nvSpPr>
        <p:spPr bwMode="auto">
          <a:xfrm>
            <a:off x="1115616" y="363529"/>
            <a:ext cx="7077100" cy="58420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sz="3200" b="1" kern="0" dirty="0" smtClean="0">
                <a:solidFill>
                  <a:srgbClr val="FF0000"/>
                </a:solidFill>
                <a:latin typeface="Times New Roman" panose="02020603050405020304" pitchFamily="18" charset="0"/>
                <a:ea typeface="华文楷体" pitchFamily="2" charset="-122"/>
                <a:cs typeface="Times New Roman" panose="02020603050405020304" pitchFamily="18" charset="0"/>
              </a:rPr>
              <a:t>STAR MRPC performance</a:t>
            </a:r>
            <a:endParaRPr lang="en-US" altLang="zh-CN" sz="3200" b="1" kern="0" dirty="0">
              <a:solidFill>
                <a:srgbClr val="FF0000"/>
              </a:solidFill>
              <a:latin typeface="Times New Roman" panose="02020603050405020304" pitchFamily="18" charset="0"/>
              <a:ea typeface="华文楷体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273246</TotalTime>
  <Words>1549</Words>
  <Application>Microsoft Office PowerPoint</Application>
  <PresentationFormat>全屏显示(4:3)</PresentationFormat>
  <Paragraphs>419</Paragraphs>
  <Slides>36</Slides>
  <Notes>0</Notes>
  <HiddenSlides>0</HiddenSlides>
  <MMClips>0</MMClips>
  <ScaleCrop>false</ScaleCrop>
  <HeadingPairs>
    <vt:vector size="6" baseType="variant"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36</vt:i4>
      </vt:variant>
    </vt:vector>
  </HeadingPairs>
  <TitlesOfParts>
    <vt:vector size="38" baseType="lpstr">
      <vt:lpstr>Office 主题</vt:lpstr>
      <vt:lpstr>Equation.DSMT4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Tsinghua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wy</dc:creator>
  <cp:lastModifiedBy>Windows 用户</cp:lastModifiedBy>
  <cp:revision>12336</cp:revision>
  <dcterms:created xsi:type="dcterms:W3CDTF">2010-09-03T00:52:09Z</dcterms:created>
  <dcterms:modified xsi:type="dcterms:W3CDTF">2018-06-28T06:26:49Z</dcterms:modified>
</cp:coreProperties>
</file>