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7" r:id="rId2"/>
    <p:sldId id="297" r:id="rId3"/>
    <p:sldId id="300" r:id="rId4"/>
    <p:sldId id="298" r:id="rId5"/>
    <p:sldId id="302" r:id="rId6"/>
    <p:sldId id="303" r:id="rId7"/>
    <p:sldId id="310" r:id="rId8"/>
    <p:sldId id="362" r:id="rId9"/>
    <p:sldId id="264" r:id="rId10"/>
    <p:sldId id="306" r:id="rId11"/>
    <p:sldId id="262" r:id="rId12"/>
    <p:sldId id="336" r:id="rId13"/>
    <p:sldId id="350" r:id="rId14"/>
    <p:sldId id="341" r:id="rId15"/>
    <p:sldId id="335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37" r:id="rId27"/>
    <p:sldId id="312" r:id="rId28"/>
    <p:sldId id="331" r:id="rId2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C4AC5-8E13-43DC-AA8D-55BCA7F4CB4D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F6D8F-F5FB-4112-A475-A467324F50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20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切槽：</a:t>
            </a:r>
            <a:r>
              <a:rPr lang="en-US" altLang="zh-CN" dirty="0" smtClean="0"/>
              <a:t>slot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AE75-9F21-43A3-80DF-F9E28CA65194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3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4C054-E141-4652-AA37-82E80C099F13}" type="datetimeFigureOut">
              <a:rPr lang="zh-CN" altLang="en-US"/>
              <a:pPr>
                <a:defRPr/>
              </a:pPr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B6AD-3288-4243-9F77-45B236767E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7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770CC-AFF4-4DC4-9582-0E2E4EB0A1EF}" type="datetimeFigureOut">
              <a:rPr lang="zh-CN" altLang="en-US"/>
              <a:pPr>
                <a:defRPr/>
              </a:pPr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86624-6800-4084-B42A-E7961E2924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6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7D433-DC42-48C4-A7BB-603553241EAA}" type="datetimeFigureOut">
              <a:rPr lang="zh-CN" altLang="en-US"/>
              <a:pPr>
                <a:defRPr/>
              </a:pPr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F5688-2EAE-4506-B6C0-EE2F26ADA7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36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F5B43-2BB0-4C54-BEFC-DF8A27238724}" type="datetimeFigureOut">
              <a:rPr lang="zh-CN" altLang="en-US"/>
              <a:pPr>
                <a:defRPr/>
              </a:pPr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A957B-27F9-4262-9DFB-A935D4F91E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44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7F20C-2AD1-4BD0-BA5D-E227B2B90A3A}" type="datetimeFigureOut">
              <a:rPr lang="zh-CN" altLang="en-US"/>
              <a:pPr>
                <a:defRPr/>
              </a:pPr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9B609-C3BF-408C-B736-9D48CFB183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1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6297-E807-4BA1-A3A8-0E8E8F2AA8EF}" type="datetimeFigureOut">
              <a:rPr lang="zh-CN" altLang="en-US"/>
              <a:pPr>
                <a:defRPr/>
              </a:pPr>
              <a:t>2018/6/28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3763E-1EAF-4F01-B158-212D7AE0D0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53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F653A-1A5C-4B9E-8339-B15DBB16B664}" type="datetimeFigureOut">
              <a:rPr lang="zh-CN" altLang="en-US"/>
              <a:pPr>
                <a:defRPr/>
              </a:pPr>
              <a:t>2018/6/28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C5C2F-22B7-46B0-AAE9-622AC446EE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63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F08B1-4D74-43F5-B185-0F777F370155}" type="datetimeFigureOut">
              <a:rPr lang="zh-CN" altLang="en-US"/>
              <a:pPr>
                <a:defRPr/>
              </a:pPr>
              <a:t>2018/6/28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7D46A-1D1A-4749-8646-F382719D1B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7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16975-F244-4D26-A817-D5690C63BAD6}" type="datetimeFigureOut">
              <a:rPr lang="zh-CN" altLang="en-US"/>
              <a:pPr>
                <a:defRPr/>
              </a:pPr>
              <a:t>2018/6/28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7DC66-6218-437E-9443-1821B0E251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12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122FE-309E-476D-8B79-14057AB166A5}" type="datetimeFigureOut">
              <a:rPr lang="zh-CN" altLang="en-US"/>
              <a:pPr>
                <a:defRPr/>
              </a:pPr>
              <a:t>2018/6/28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529D2-5E6A-41AD-AA03-259C088BD2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48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8A7DE-9D7C-4E0A-90A7-C3194144C2BF}" type="datetimeFigureOut">
              <a:rPr lang="zh-CN" altLang="en-US"/>
              <a:pPr>
                <a:defRPr/>
              </a:pPr>
              <a:t>2018/6/28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5A5C-B44B-49AC-A4D1-7724DEE6A5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51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45D21F3-43E1-41F7-A1B5-2A1E7092D407}" type="datetimeFigureOut">
              <a:rPr lang="zh-CN" altLang="en-US"/>
              <a:pPr>
                <a:defRPr/>
              </a:pPr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E06C35B-1F0C-4AFE-9354-B69483FD37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ctrTitle"/>
          </p:nvPr>
        </p:nvSpPr>
        <p:spPr>
          <a:xfrm>
            <a:off x="1524000" y="426720"/>
            <a:ext cx="9144000" cy="19136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4400" b="1" dirty="0" smtClean="0"/>
              <a:t>CMS-GEM</a:t>
            </a:r>
            <a:r>
              <a:rPr lang="zh-CN" altLang="en-US" sz="4400" b="1" dirty="0" smtClean="0"/>
              <a:t>探测器前端</a:t>
            </a:r>
            <a:r>
              <a:rPr lang="zh-CN" altLang="en-US" sz="4400" b="1" dirty="0"/>
              <a:t>电子学板</a:t>
            </a:r>
            <a:r>
              <a:rPr lang="en-US" altLang="zh-CN" sz="4400" b="1" dirty="0" smtClean="0"/>
              <a:t>GEB</a:t>
            </a:r>
            <a:br>
              <a:rPr lang="en-US" altLang="zh-CN" sz="4400" b="1" dirty="0" smtClean="0"/>
            </a:br>
            <a:r>
              <a:rPr lang="zh-CN" altLang="en-US" sz="4400" b="1" dirty="0" smtClean="0"/>
              <a:t>的</a:t>
            </a:r>
            <a:r>
              <a:rPr lang="zh-CN" altLang="en-US" sz="4400" b="1" dirty="0"/>
              <a:t>设计和生产</a:t>
            </a:r>
            <a:endParaRPr lang="zh-CN" altLang="en-US" sz="4400" b="1" dirty="0" smtClean="0"/>
          </a:p>
        </p:txBody>
      </p:sp>
      <p:sp>
        <p:nvSpPr>
          <p:cNvPr id="2051" name="副标题 2"/>
          <p:cNvSpPr>
            <a:spLocks noGrp="1"/>
          </p:cNvSpPr>
          <p:nvPr>
            <p:ph type="subTitle" idx="1"/>
          </p:nvPr>
        </p:nvSpPr>
        <p:spPr>
          <a:xfrm>
            <a:off x="1644770" y="2859840"/>
            <a:ext cx="9144000" cy="564847"/>
          </a:xfrm>
        </p:spPr>
        <p:txBody>
          <a:bodyPr/>
          <a:lstStyle/>
          <a:p>
            <a:r>
              <a:rPr lang="zh-CN" altLang="en-US" u="sng" dirty="0" smtClean="0"/>
              <a:t>薛志华</a:t>
            </a:r>
            <a:r>
              <a:rPr lang="zh-CN" altLang="en-US" dirty="0" smtClean="0"/>
              <a:t>，班勇，   北京大学，</a:t>
            </a:r>
            <a:r>
              <a:rPr lang="en-US" altLang="zh-CN" dirty="0" smtClean="0"/>
              <a:t>2018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28</a:t>
            </a:r>
            <a:r>
              <a:rPr lang="zh-CN" altLang="en-US" dirty="0" smtClean="0"/>
              <a:t>日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1524000" y="4333228"/>
            <a:ext cx="4028440" cy="150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eaLnBrk="1" hangingPunct="1">
              <a:buFont typeface="Wingdings" panose="05000000000000000000" pitchFamily="2" charset="2"/>
              <a:buChar char="l"/>
            </a:pPr>
            <a:r>
              <a:rPr lang="en-US" altLang="zh-CN" dirty="0" smtClean="0"/>
              <a:t>CMS-GEM</a:t>
            </a:r>
            <a:r>
              <a:rPr lang="zh-CN" altLang="en-US" dirty="0" smtClean="0"/>
              <a:t>读出电子学介绍</a:t>
            </a:r>
            <a:endParaRPr lang="en-US" altLang="zh-CN" dirty="0" smtClean="0"/>
          </a:p>
          <a:p>
            <a:pPr marL="342900" indent="-342900" algn="l" eaLnBrk="1" hangingPunct="1">
              <a:buFont typeface="Wingdings" panose="05000000000000000000" pitchFamily="2" charset="2"/>
              <a:buChar char="l"/>
            </a:pPr>
            <a:r>
              <a:rPr lang="en-US" altLang="zh-CN" dirty="0" smtClean="0"/>
              <a:t>GEB2/1</a:t>
            </a:r>
            <a:r>
              <a:rPr lang="zh-CN" altLang="en-US" dirty="0" smtClean="0"/>
              <a:t>前端读出板设计</a:t>
            </a:r>
            <a:endParaRPr lang="en-US" altLang="zh-CN" dirty="0" smtClean="0"/>
          </a:p>
          <a:p>
            <a:pPr marL="342900" indent="-342900" algn="l" eaLnBrk="1" hangingPunct="1">
              <a:buFont typeface="Wingdings" panose="05000000000000000000" pitchFamily="2" charset="2"/>
              <a:buChar char="l"/>
            </a:pPr>
            <a:r>
              <a:rPr lang="zh-CN" altLang="en-US" dirty="0" smtClean="0"/>
              <a:t>工作进度计划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30" y="1262271"/>
            <a:ext cx="4691603" cy="4996472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8700" y="623255"/>
            <a:ext cx="4177550" cy="82786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 smtClean="0">
                <a:solidFill>
                  <a:srgbClr val="0070C0"/>
                </a:solidFill>
              </a:rPr>
              <a:t>1</a:t>
            </a:r>
            <a:r>
              <a:rPr lang="zh-CN" altLang="en-US" sz="2000" dirty="0" smtClean="0">
                <a:solidFill>
                  <a:srgbClr val="0070C0"/>
                </a:solidFill>
              </a:rPr>
              <a:t>路</a:t>
            </a:r>
            <a:r>
              <a:rPr lang="en-US" altLang="zh-CN" sz="2000" dirty="0" smtClean="0">
                <a:solidFill>
                  <a:srgbClr val="0070C0"/>
                </a:solidFill>
              </a:rPr>
              <a:t>VFAT</a:t>
            </a:r>
            <a:r>
              <a:rPr lang="zh-CN" altLang="en-US" sz="2000" dirty="0" smtClean="0">
                <a:solidFill>
                  <a:srgbClr val="0070C0"/>
                </a:solidFill>
              </a:rPr>
              <a:t>电源及电源电流监测信号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 lvl="1"/>
            <a:r>
              <a:rPr lang="en-US" altLang="zh-CN" sz="2000" dirty="0" smtClean="0">
                <a:solidFill>
                  <a:srgbClr val="0070C0"/>
                </a:solidFill>
              </a:rPr>
              <a:t>3A@1.2V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262" y="1587137"/>
            <a:ext cx="5807475" cy="3670663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 bwMode="auto">
          <a:xfrm>
            <a:off x="5764262" y="819453"/>
            <a:ext cx="6311348" cy="88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>
                <a:solidFill>
                  <a:srgbClr val="0070C0"/>
                </a:solidFill>
              </a:rPr>
              <a:t>1</a:t>
            </a:r>
            <a:r>
              <a:rPr lang="zh-CN" altLang="en-US" sz="2000" dirty="0" smtClean="0">
                <a:solidFill>
                  <a:srgbClr val="0070C0"/>
                </a:solidFill>
              </a:rPr>
              <a:t>路</a:t>
            </a:r>
            <a:r>
              <a:rPr lang="en-US" altLang="zh-CN" sz="2000" dirty="0" smtClean="0">
                <a:solidFill>
                  <a:srgbClr val="0070C0"/>
                </a:solidFill>
              </a:rPr>
              <a:t>OH</a:t>
            </a:r>
            <a:r>
              <a:rPr lang="zh-CN" altLang="en-US" sz="2000" dirty="0" smtClean="0">
                <a:solidFill>
                  <a:srgbClr val="0070C0"/>
                </a:solidFill>
              </a:rPr>
              <a:t>板电源及电源电流监测信号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 lvl="1"/>
            <a:r>
              <a:rPr lang="en-US" altLang="zh-CN" sz="2000" dirty="0" smtClean="0">
                <a:solidFill>
                  <a:srgbClr val="0070C0"/>
                </a:solidFill>
              </a:rPr>
              <a:t>2~3A@1.5V    ~0.546A+1.1A@1.8A	1~1.2A@2.5V</a:t>
            </a:r>
            <a:endParaRPr lang="zh-CN" altLang="en-US" sz="2000" dirty="0" smtClean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5608982" y="5705534"/>
            <a:ext cx="5671931" cy="88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>
                <a:solidFill>
                  <a:srgbClr val="C00000"/>
                </a:solidFill>
              </a:rPr>
              <a:t>VFAT</a:t>
            </a:r>
            <a:r>
              <a:rPr lang="zh-CN" altLang="en-US" sz="2000" dirty="0" smtClean="0">
                <a:solidFill>
                  <a:srgbClr val="C00000"/>
                </a:solidFill>
              </a:rPr>
              <a:t>复位信号：由于</a:t>
            </a:r>
            <a:r>
              <a:rPr lang="en-US" altLang="zh-CN" sz="2000" dirty="0" smtClean="0">
                <a:solidFill>
                  <a:srgbClr val="C00000"/>
                </a:solidFill>
              </a:rPr>
              <a:t>RESET</a:t>
            </a:r>
            <a:r>
              <a:rPr lang="zh-CN" altLang="en-US" sz="2000" dirty="0" smtClean="0">
                <a:solidFill>
                  <a:srgbClr val="C00000"/>
                </a:solidFill>
              </a:rPr>
              <a:t>信号为</a:t>
            </a:r>
            <a:r>
              <a:rPr lang="en-US" altLang="zh-CN" sz="2000" dirty="0" smtClean="0">
                <a:solidFill>
                  <a:srgbClr val="C00000"/>
                </a:solidFill>
              </a:rPr>
              <a:t>LVCMOS</a:t>
            </a:r>
            <a:r>
              <a:rPr lang="zh-CN" altLang="en-US" sz="2000" dirty="0" smtClean="0">
                <a:solidFill>
                  <a:srgbClr val="C00000"/>
                </a:solidFill>
              </a:rPr>
              <a:t>电平（比</a:t>
            </a:r>
            <a:r>
              <a:rPr lang="en-US" altLang="zh-CN" sz="2000" dirty="0" smtClean="0">
                <a:solidFill>
                  <a:srgbClr val="C00000"/>
                </a:solidFill>
              </a:rPr>
              <a:t>SLVS</a:t>
            </a:r>
            <a:r>
              <a:rPr lang="zh-CN" altLang="en-US" sz="2000" dirty="0" smtClean="0">
                <a:solidFill>
                  <a:srgbClr val="C00000"/>
                </a:solidFill>
              </a:rPr>
              <a:t>信号大），布线例外处理。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373946" cy="668545"/>
          </a:xfrm>
        </p:spPr>
        <p:txBody>
          <a:bodyPr/>
          <a:lstStyle/>
          <a:p>
            <a:pPr eaLnBrk="1" hangingPunct="1"/>
            <a:r>
              <a:rPr lang="en-US" altLang="zh-CN" sz="2800" b="1" dirty="0"/>
              <a:t>OH</a:t>
            </a:r>
            <a:r>
              <a:rPr lang="zh-CN" altLang="en-US" sz="2800" b="1" dirty="0"/>
              <a:t>板与</a:t>
            </a:r>
            <a:r>
              <a:rPr lang="en-US" altLang="zh-CN" sz="2800" b="1" dirty="0"/>
              <a:t>VFAT</a:t>
            </a:r>
            <a:r>
              <a:rPr lang="zh-CN" altLang="en-US" sz="2800" b="1" dirty="0" smtClean="0"/>
              <a:t>的连接</a:t>
            </a:r>
          </a:p>
        </p:txBody>
      </p:sp>
      <p:pic>
        <p:nvPicPr>
          <p:cNvPr id="5123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933" y="977973"/>
            <a:ext cx="5180954" cy="5655513"/>
          </a:xfrm>
        </p:spPr>
      </p:pic>
      <p:sp>
        <p:nvSpPr>
          <p:cNvPr id="5" name="内容占位符 2"/>
          <p:cNvSpPr txBox="1">
            <a:spLocks/>
          </p:cNvSpPr>
          <p:nvPr/>
        </p:nvSpPr>
        <p:spPr bwMode="auto">
          <a:xfrm>
            <a:off x="5086478" y="2735563"/>
            <a:ext cx="2805191" cy="214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2700"/>
              </a:lnSpc>
              <a:defRPr/>
            </a:pPr>
            <a:r>
              <a:rPr lang="zh-CN" altLang="en-US" sz="2000" dirty="0" smtClean="0">
                <a:solidFill>
                  <a:srgbClr val="C00000"/>
                </a:solidFill>
              </a:rPr>
              <a:t>每个</a:t>
            </a:r>
            <a:r>
              <a:rPr lang="en-US" altLang="zh-CN" sz="2000" dirty="0" smtClean="0">
                <a:solidFill>
                  <a:srgbClr val="C00000"/>
                </a:solidFill>
              </a:rPr>
              <a:t>OH</a:t>
            </a:r>
            <a:r>
              <a:rPr lang="zh-CN" altLang="en-US" sz="2000" dirty="0" smtClean="0">
                <a:solidFill>
                  <a:srgbClr val="C00000"/>
                </a:solidFill>
              </a:rPr>
              <a:t>板有</a:t>
            </a:r>
            <a:r>
              <a:rPr lang="en-US" altLang="zh-CN" sz="2000" dirty="0" smtClean="0">
                <a:solidFill>
                  <a:srgbClr val="C00000"/>
                </a:solidFill>
              </a:rPr>
              <a:t>2</a:t>
            </a:r>
            <a:r>
              <a:rPr lang="zh-CN" altLang="en-US" sz="2000" dirty="0" smtClean="0">
                <a:solidFill>
                  <a:srgbClr val="C00000"/>
                </a:solidFill>
              </a:rPr>
              <a:t>个</a:t>
            </a:r>
            <a:r>
              <a:rPr lang="en-US" altLang="zh-CN" sz="2000" dirty="0" smtClean="0">
                <a:solidFill>
                  <a:srgbClr val="C00000"/>
                </a:solidFill>
              </a:rPr>
              <a:t>160-pin </a:t>
            </a:r>
            <a:r>
              <a:rPr lang="en-US" altLang="zh-CN" sz="2000" dirty="0" err="1" smtClean="0">
                <a:solidFill>
                  <a:srgbClr val="C00000"/>
                </a:solidFill>
              </a:rPr>
              <a:t>samtec</a:t>
            </a:r>
            <a:r>
              <a:rPr lang="zh-CN" altLang="en-US" sz="2000" dirty="0" smtClean="0">
                <a:solidFill>
                  <a:srgbClr val="C00000"/>
                </a:solidFill>
              </a:rPr>
              <a:t>连接器，可连接</a:t>
            </a:r>
            <a:r>
              <a:rPr lang="en-US" altLang="zh-CN" sz="2000" dirty="0" smtClean="0">
                <a:solidFill>
                  <a:srgbClr val="C00000"/>
                </a:solidFill>
              </a:rPr>
              <a:t>12</a:t>
            </a:r>
            <a:r>
              <a:rPr lang="zh-CN" altLang="en-US" sz="2000" dirty="0" smtClean="0">
                <a:solidFill>
                  <a:srgbClr val="C00000"/>
                </a:solidFill>
              </a:rPr>
              <a:t>个</a:t>
            </a:r>
            <a:r>
              <a:rPr lang="en-US" altLang="zh-CN" sz="2000" dirty="0" smtClean="0">
                <a:solidFill>
                  <a:srgbClr val="C00000"/>
                </a:solidFill>
              </a:rPr>
              <a:t>VFAT</a:t>
            </a:r>
          </a:p>
          <a:p>
            <a:pPr eaLnBrk="1" hangingPunct="1">
              <a:lnSpc>
                <a:spcPts val="2700"/>
              </a:lnSpc>
              <a:defRPr/>
            </a:pPr>
            <a:r>
              <a:rPr lang="zh-CN" altLang="en-US" sz="2000" dirty="0" smtClean="0">
                <a:solidFill>
                  <a:srgbClr val="C00000"/>
                </a:solidFill>
              </a:rPr>
              <a:t>每个</a:t>
            </a:r>
            <a:r>
              <a:rPr lang="en-US" altLang="zh-CN" sz="2000" dirty="0" smtClean="0">
                <a:solidFill>
                  <a:srgbClr val="C00000"/>
                </a:solidFill>
              </a:rPr>
              <a:t>VFAT</a:t>
            </a:r>
            <a:r>
              <a:rPr lang="zh-CN" altLang="en-US" sz="2000" dirty="0" smtClean="0">
                <a:solidFill>
                  <a:srgbClr val="C00000"/>
                </a:solidFill>
              </a:rPr>
              <a:t>有</a:t>
            </a:r>
            <a:r>
              <a:rPr lang="en-US" altLang="zh-CN" sz="2000" dirty="0" smtClean="0">
                <a:solidFill>
                  <a:srgbClr val="C00000"/>
                </a:solidFill>
              </a:rPr>
              <a:t>1</a:t>
            </a:r>
            <a:r>
              <a:rPr lang="zh-CN" altLang="en-US" sz="2000" dirty="0" smtClean="0">
                <a:solidFill>
                  <a:srgbClr val="C00000"/>
                </a:solidFill>
              </a:rPr>
              <a:t>个</a:t>
            </a:r>
            <a:r>
              <a:rPr lang="en-US" altLang="zh-CN" sz="2000" dirty="0" smtClean="0">
                <a:solidFill>
                  <a:srgbClr val="C00000"/>
                </a:solidFill>
              </a:rPr>
              <a:t>100-pin </a:t>
            </a:r>
            <a:r>
              <a:rPr lang="en-US" altLang="zh-CN" sz="2000" dirty="0" err="1" smtClean="0">
                <a:solidFill>
                  <a:srgbClr val="C00000"/>
                </a:solidFill>
              </a:rPr>
              <a:t>panasonic</a:t>
            </a:r>
            <a:r>
              <a:rPr lang="zh-CN" altLang="en-US" sz="2000" dirty="0" smtClean="0">
                <a:solidFill>
                  <a:srgbClr val="C00000"/>
                </a:solidFill>
              </a:rPr>
              <a:t>连接器</a:t>
            </a:r>
            <a:endParaRPr lang="en-US" altLang="zh-CN" sz="2000" dirty="0" smtClean="0">
              <a:solidFill>
                <a:srgbClr val="C0000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altLang="zh-CN" dirty="0" smtClean="0"/>
          </a:p>
          <a:p>
            <a:pPr eaLnBrk="1" hangingPunct="1">
              <a:defRPr/>
            </a:pPr>
            <a:endParaRPr lang="en-US" altLang="zh-CN" dirty="0" smtClean="0"/>
          </a:p>
        </p:txBody>
      </p:sp>
      <p:pic>
        <p:nvPicPr>
          <p:cNvPr id="512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878" y="577213"/>
            <a:ext cx="3836505" cy="59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6135" y="173625"/>
            <a:ext cx="4951543" cy="850072"/>
          </a:xfrm>
        </p:spPr>
        <p:txBody>
          <a:bodyPr/>
          <a:lstStyle/>
          <a:p>
            <a:r>
              <a:rPr lang="zh-CN" altLang="en-US" sz="2800" b="1" dirty="0" smtClean="0"/>
              <a:t>例：</a:t>
            </a:r>
            <a:r>
              <a:rPr lang="en-US" altLang="zh-CN" sz="2800" b="1" dirty="0" smtClean="0"/>
              <a:t>GE2/1 GEB M1</a:t>
            </a:r>
            <a:r>
              <a:rPr lang="zh-CN" altLang="en-US" sz="2800" b="1" dirty="0" smtClean="0"/>
              <a:t>布线</a:t>
            </a:r>
            <a:r>
              <a:rPr lang="en-US" altLang="zh-CN" sz="2800" b="1" dirty="0" smtClean="0"/>
              <a:t>:</a:t>
            </a: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9039" y="2924417"/>
            <a:ext cx="2658565" cy="3620499"/>
          </a:xfrm>
        </p:spPr>
        <p:txBody>
          <a:bodyPr/>
          <a:lstStyle/>
          <a:p>
            <a:r>
              <a:rPr lang="zh-CN" altLang="en-US" sz="1600" dirty="0" smtClean="0">
                <a:solidFill>
                  <a:srgbClr val="0070C0"/>
                </a:solidFill>
              </a:rPr>
              <a:t>布线区域</a:t>
            </a:r>
            <a:endParaRPr lang="en-US" altLang="zh-CN" sz="1600" dirty="0" smtClean="0">
              <a:solidFill>
                <a:srgbClr val="0070C0"/>
              </a:solidFill>
            </a:endParaRPr>
          </a:p>
          <a:p>
            <a:pPr lvl="1"/>
            <a:r>
              <a:rPr lang="en-US" altLang="zh-CN" sz="1600" dirty="0" smtClean="0">
                <a:solidFill>
                  <a:srgbClr val="0070C0"/>
                </a:solidFill>
              </a:rPr>
              <a:t>12</a:t>
            </a:r>
            <a:r>
              <a:rPr lang="zh-CN" altLang="en-US" sz="1600" dirty="0">
                <a:solidFill>
                  <a:srgbClr val="0070C0"/>
                </a:solidFill>
              </a:rPr>
              <a:t>个</a:t>
            </a:r>
            <a:r>
              <a:rPr lang="en-US" altLang="zh-CN" sz="1600" dirty="0" smtClean="0">
                <a:solidFill>
                  <a:srgbClr val="0070C0"/>
                </a:solidFill>
              </a:rPr>
              <a:t>VFAT</a:t>
            </a:r>
            <a:r>
              <a:rPr lang="zh-CN" altLang="en-US" sz="1600" dirty="0" smtClean="0">
                <a:solidFill>
                  <a:srgbClr val="0070C0"/>
                </a:solidFill>
              </a:rPr>
              <a:t>与</a:t>
            </a:r>
            <a:r>
              <a:rPr lang="en-US" altLang="zh-CN" sz="1600" dirty="0" smtClean="0">
                <a:solidFill>
                  <a:srgbClr val="0070C0"/>
                </a:solidFill>
              </a:rPr>
              <a:t>1</a:t>
            </a:r>
            <a:r>
              <a:rPr lang="zh-CN" altLang="en-US" sz="1600" dirty="0">
                <a:solidFill>
                  <a:srgbClr val="0070C0"/>
                </a:solidFill>
              </a:rPr>
              <a:t>个</a:t>
            </a:r>
            <a:r>
              <a:rPr lang="en-US" altLang="zh-CN" sz="1600" dirty="0">
                <a:solidFill>
                  <a:srgbClr val="0070C0"/>
                </a:solidFill>
              </a:rPr>
              <a:t>OH</a:t>
            </a:r>
            <a:r>
              <a:rPr lang="zh-CN" altLang="en-US" sz="1600" dirty="0" smtClean="0">
                <a:solidFill>
                  <a:srgbClr val="0070C0"/>
                </a:solidFill>
              </a:rPr>
              <a:t>板</a:t>
            </a:r>
            <a:r>
              <a:rPr lang="zh-CN" altLang="en-US" sz="1600" dirty="0">
                <a:solidFill>
                  <a:srgbClr val="0070C0"/>
                </a:solidFill>
              </a:rPr>
              <a:t>连接</a:t>
            </a:r>
            <a:endParaRPr lang="en-US" altLang="zh-CN" sz="1600" dirty="0">
              <a:solidFill>
                <a:srgbClr val="0070C0"/>
              </a:solidFill>
            </a:endParaRPr>
          </a:p>
          <a:p>
            <a:pPr lvl="1"/>
            <a:r>
              <a:rPr lang="en-US" altLang="zh-CN" sz="1600" dirty="0" smtClean="0">
                <a:solidFill>
                  <a:srgbClr val="0070C0"/>
                </a:solidFill>
              </a:rPr>
              <a:t>5</a:t>
            </a:r>
            <a:r>
              <a:rPr lang="zh-CN" altLang="en-US" sz="1600" dirty="0" smtClean="0">
                <a:solidFill>
                  <a:srgbClr val="0070C0"/>
                </a:solidFill>
              </a:rPr>
              <a:t>个电源：</a:t>
            </a:r>
            <a:r>
              <a:rPr lang="en-US" altLang="zh-CN" sz="1600" dirty="0" smtClean="0">
                <a:solidFill>
                  <a:srgbClr val="0070C0"/>
                </a:solidFill>
              </a:rPr>
              <a:t>2</a:t>
            </a:r>
            <a:r>
              <a:rPr lang="zh-CN" altLang="en-US" sz="1600" dirty="0">
                <a:solidFill>
                  <a:srgbClr val="0070C0"/>
                </a:solidFill>
              </a:rPr>
              <a:t>个</a:t>
            </a:r>
            <a:r>
              <a:rPr lang="en-US" altLang="zh-CN" sz="1600" dirty="0">
                <a:solidFill>
                  <a:srgbClr val="0070C0"/>
                </a:solidFill>
              </a:rPr>
              <a:t>FEAST</a:t>
            </a:r>
            <a:r>
              <a:rPr lang="zh-CN" altLang="en-US" sz="1600" dirty="0">
                <a:solidFill>
                  <a:srgbClr val="0070C0"/>
                </a:solidFill>
              </a:rPr>
              <a:t>提供</a:t>
            </a:r>
            <a:r>
              <a:rPr lang="en-US" altLang="zh-CN" sz="1600" dirty="0">
                <a:solidFill>
                  <a:srgbClr val="0070C0"/>
                </a:solidFill>
              </a:rPr>
              <a:t>VFAT</a:t>
            </a:r>
            <a:r>
              <a:rPr lang="zh-CN" altLang="en-US" sz="1600" dirty="0" smtClean="0">
                <a:solidFill>
                  <a:srgbClr val="0070C0"/>
                </a:solidFill>
              </a:rPr>
              <a:t>电源，</a:t>
            </a:r>
            <a:r>
              <a:rPr lang="en-US" altLang="zh-CN" sz="1600" dirty="0" smtClean="0">
                <a:solidFill>
                  <a:srgbClr val="0070C0"/>
                </a:solidFill>
              </a:rPr>
              <a:t>3</a:t>
            </a:r>
            <a:r>
              <a:rPr lang="zh-CN" altLang="en-US" sz="1600" dirty="0">
                <a:solidFill>
                  <a:srgbClr val="0070C0"/>
                </a:solidFill>
              </a:rPr>
              <a:t>个</a:t>
            </a:r>
            <a:r>
              <a:rPr lang="en-US" altLang="zh-CN" sz="1600" dirty="0">
                <a:solidFill>
                  <a:srgbClr val="0070C0"/>
                </a:solidFill>
              </a:rPr>
              <a:t>FEAST</a:t>
            </a:r>
            <a:r>
              <a:rPr lang="zh-CN" altLang="en-US" sz="1600" dirty="0">
                <a:solidFill>
                  <a:srgbClr val="0070C0"/>
                </a:solidFill>
              </a:rPr>
              <a:t>提供</a:t>
            </a:r>
            <a:r>
              <a:rPr lang="en-US" altLang="zh-CN" sz="1600" dirty="0">
                <a:solidFill>
                  <a:srgbClr val="0070C0"/>
                </a:solidFill>
              </a:rPr>
              <a:t>OH</a:t>
            </a:r>
            <a:r>
              <a:rPr lang="zh-CN" altLang="en-US" sz="1600" dirty="0">
                <a:solidFill>
                  <a:srgbClr val="0070C0"/>
                </a:solidFill>
              </a:rPr>
              <a:t>板</a:t>
            </a:r>
            <a:r>
              <a:rPr lang="zh-CN" altLang="en-US" sz="1600" dirty="0" smtClean="0">
                <a:solidFill>
                  <a:srgbClr val="0070C0"/>
                </a:solidFill>
              </a:rPr>
              <a:t>电源</a:t>
            </a:r>
            <a:r>
              <a:rPr lang="zh-CN" altLang="en-US" sz="1600" dirty="0">
                <a:solidFill>
                  <a:srgbClr val="0070C0"/>
                </a:solidFill>
              </a:rPr>
              <a:t>，</a:t>
            </a:r>
            <a:r>
              <a:rPr lang="zh-CN" altLang="en-US" sz="1600" dirty="0" smtClean="0">
                <a:solidFill>
                  <a:srgbClr val="0070C0"/>
                </a:solidFill>
              </a:rPr>
              <a:t>每个</a:t>
            </a:r>
            <a:r>
              <a:rPr lang="zh-CN" altLang="en-US" sz="1600" dirty="0">
                <a:solidFill>
                  <a:srgbClr val="0070C0"/>
                </a:solidFill>
              </a:rPr>
              <a:t>电源提供一个电流状态信号给</a:t>
            </a:r>
            <a:r>
              <a:rPr lang="en-US" altLang="zh-CN" sz="1600" dirty="0">
                <a:solidFill>
                  <a:srgbClr val="0070C0"/>
                </a:solidFill>
              </a:rPr>
              <a:t>OH</a:t>
            </a:r>
            <a:r>
              <a:rPr lang="zh-CN" altLang="en-US" sz="1600" dirty="0" smtClean="0">
                <a:solidFill>
                  <a:srgbClr val="0070C0"/>
                </a:solidFill>
              </a:rPr>
              <a:t>板</a:t>
            </a:r>
            <a:endParaRPr lang="en-US" altLang="zh-CN" sz="1600" dirty="0" smtClean="0">
              <a:solidFill>
                <a:srgbClr val="0070C0"/>
              </a:solidFill>
            </a:endParaRPr>
          </a:p>
          <a:p>
            <a:r>
              <a:rPr lang="zh-CN" altLang="en-US" sz="1600" dirty="0" smtClean="0">
                <a:solidFill>
                  <a:srgbClr val="0070C0"/>
                </a:solidFill>
              </a:rPr>
              <a:t>切割区域（</a:t>
            </a:r>
            <a:r>
              <a:rPr lang="en-US" altLang="zh-CN" sz="1600" dirty="0">
                <a:solidFill>
                  <a:srgbClr val="0070C0"/>
                </a:solidFill>
              </a:rPr>
              <a:t>No Routing area</a:t>
            </a:r>
            <a:r>
              <a:rPr lang="zh-CN" altLang="en-US" sz="1600" dirty="0" smtClean="0">
                <a:solidFill>
                  <a:srgbClr val="0070C0"/>
                </a:solidFill>
              </a:rPr>
              <a:t>）</a:t>
            </a:r>
            <a:endParaRPr lang="en-US" altLang="zh-CN" sz="1600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US" altLang="zh-CN" sz="1600" dirty="0" smtClean="0">
                <a:solidFill>
                  <a:srgbClr val="0070C0"/>
                </a:solidFill>
              </a:rPr>
              <a:t>VFAT</a:t>
            </a:r>
            <a:r>
              <a:rPr lang="zh-CN" altLang="en-US" sz="1600" dirty="0" smtClean="0">
                <a:solidFill>
                  <a:srgbClr val="0070C0"/>
                </a:solidFill>
              </a:rPr>
              <a:t>输入切槽</a:t>
            </a:r>
            <a:r>
              <a:rPr lang="zh-CN" altLang="en-US" sz="1600" dirty="0">
                <a:solidFill>
                  <a:srgbClr val="0070C0"/>
                </a:solidFill>
              </a:rPr>
              <a:t>、</a:t>
            </a:r>
            <a:r>
              <a:rPr lang="zh-CN" altLang="en-US" sz="1600" dirty="0" smtClean="0">
                <a:solidFill>
                  <a:srgbClr val="0070C0"/>
                </a:solidFill>
              </a:rPr>
              <a:t>圆孔</a:t>
            </a:r>
            <a:r>
              <a:rPr lang="zh-CN" altLang="en-US" sz="1600" dirty="0">
                <a:solidFill>
                  <a:srgbClr val="0070C0"/>
                </a:solidFill>
              </a:rPr>
              <a:t>、</a:t>
            </a:r>
            <a:r>
              <a:rPr lang="zh-CN" altLang="en-US" sz="1600" dirty="0" smtClean="0">
                <a:solidFill>
                  <a:srgbClr val="0070C0"/>
                </a:solidFill>
              </a:rPr>
              <a:t>矩形切槽等</a:t>
            </a:r>
            <a:endParaRPr lang="zh-CN" altLang="en-US" sz="1600" baseline="30000" dirty="0">
              <a:solidFill>
                <a:srgbClr val="0070C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04" y="934278"/>
            <a:ext cx="4165985" cy="5413426"/>
          </a:xfrm>
          <a:prstGeom prst="rect">
            <a:avLst/>
          </a:prstGeom>
        </p:spPr>
      </p:pic>
      <p:sp>
        <p:nvSpPr>
          <p:cNvPr id="5" name="内容占位符 2"/>
          <p:cNvSpPr txBox="1">
            <a:spLocks/>
          </p:cNvSpPr>
          <p:nvPr/>
        </p:nvSpPr>
        <p:spPr bwMode="auto">
          <a:xfrm>
            <a:off x="572850" y="1023664"/>
            <a:ext cx="6213814" cy="248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000" dirty="0" smtClean="0">
                <a:solidFill>
                  <a:srgbClr val="C00000"/>
                </a:solidFill>
              </a:rPr>
              <a:t>SLVS</a:t>
            </a:r>
            <a:r>
              <a:rPr lang="zh-CN" altLang="en-US" sz="2000" dirty="0" smtClean="0">
                <a:solidFill>
                  <a:srgbClr val="C00000"/>
                </a:solidFill>
              </a:rPr>
              <a:t>差分信号布线问题：</a:t>
            </a:r>
            <a:endParaRPr lang="en-US" altLang="zh-CN" sz="2000" dirty="0" smtClean="0">
              <a:solidFill>
                <a:srgbClr val="C00000"/>
              </a:solidFill>
            </a:endParaRPr>
          </a:p>
          <a:p>
            <a:pPr marL="396000"/>
            <a:r>
              <a:rPr lang="zh-CN" altLang="en-US" sz="2000" dirty="0" smtClean="0">
                <a:solidFill>
                  <a:srgbClr val="C00000"/>
                </a:solidFill>
              </a:rPr>
              <a:t>传输路径布线特性阻抗匹配、反射、损耗、抖动</a:t>
            </a:r>
            <a:endParaRPr lang="en-US" altLang="zh-CN" sz="2000" dirty="0" smtClean="0">
              <a:solidFill>
                <a:srgbClr val="C00000"/>
              </a:solidFill>
            </a:endParaRPr>
          </a:p>
          <a:p>
            <a:pPr marL="396000"/>
            <a:r>
              <a:rPr lang="zh-CN" altLang="en-US" sz="2000" dirty="0" smtClean="0">
                <a:solidFill>
                  <a:srgbClr val="C00000"/>
                </a:solidFill>
              </a:rPr>
              <a:t>串扰（信号</a:t>
            </a:r>
            <a:r>
              <a:rPr lang="en-US" altLang="zh-CN" sz="2000" dirty="0" smtClean="0">
                <a:solidFill>
                  <a:srgbClr val="C00000"/>
                </a:solidFill>
              </a:rPr>
              <a:t>&amp;</a:t>
            </a:r>
            <a:r>
              <a:rPr lang="zh-CN" altLang="en-US" sz="2000" dirty="0" smtClean="0">
                <a:solidFill>
                  <a:srgbClr val="C00000"/>
                </a:solidFill>
              </a:rPr>
              <a:t>信号，信号</a:t>
            </a:r>
            <a:r>
              <a:rPr lang="en-US" altLang="zh-CN" sz="2000" dirty="0" smtClean="0">
                <a:solidFill>
                  <a:srgbClr val="C00000"/>
                </a:solidFill>
              </a:rPr>
              <a:t>&amp;</a:t>
            </a:r>
            <a:r>
              <a:rPr lang="zh-CN" altLang="en-US" sz="2000" dirty="0" smtClean="0">
                <a:solidFill>
                  <a:srgbClr val="C00000"/>
                </a:solidFill>
              </a:rPr>
              <a:t>电源）</a:t>
            </a:r>
            <a:endParaRPr lang="en-US" altLang="zh-CN" sz="2000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000" dirty="0" smtClean="0">
                <a:solidFill>
                  <a:srgbClr val="C00000"/>
                </a:solidFill>
              </a:rPr>
              <a:t>处理：</a:t>
            </a:r>
            <a:endParaRPr lang="en-US" altLang="zh-CN" sz="2000" dirty="0" smtClean="0">
              <a:solidFill>
                <a:srgbClr val="C00000"/>
              </a:solidFill>
            </a:endParaRPr>
          </a:p>
          <a:p>
            <a:pPr marL="396000"/>
            <a:r>
              <a:rPr lang="en-US" altLang="zh-CN" sz="2000" dirty="0" smtClean="0">
                <a:solidFill>
                  <a:srgbClr val="C00000"/>
                </a:solidFill>
              </a:rPr>
              <a:t>PCB</a:t>
            </a:r>
            <a:r>
              <a:rPr lang="zh-CN" altLang="en-US" sz="2000" dirty="0" smtClean="0">
                <a:solidFill>
                  <a:srgbClr val="C00000"/>
                </a:solidFill>
              </a:rPr>
              <a:t>阻抗板（</a:t>
            </a:r>
            <a:r>
              <a:rPr lang="en-US" altLang="zh-CN" sz="2000" dirty="0" smtClean="0">
                <a:solidFill>
                  <a:srgbClr val="C00000"/>
                </a:solidFill>
              </a:rPr>
              <a:t>Si9000</a:t>
            </a:r>
            <a:r>
              <a:rPr lang="zh-CN" altLang="en-US" sz="2000" dirty="0" smtClean="0">
                <a:solidFill>
                  <a:srgbClr val="C00000"/>
                </a:solidFill>
              </a:rPr>
              <a:t>计算）</a:t>
            </a:r>
            <a:endParaRPr lang="en-US" altLang="zh-CN" sz="2000" dirty="0" smtClean="0">
              <a:solidFill>
                <a:srgbClr val="C00000"/>
              </a:solidFill>
            </a:endParaRPr>
          </a:p>
          <a:p>
            <a:pPr marL="396000"/>
            <a:r>
              <a:rPr lang="zh-CN" altLang="en-US" sz="2000" dirty="0" smtClean="0">
                <a:solidFill>
                  <a:srgbClr val="C00000"/>
                </a:solidFill>
              </a:rPr>
              <a:t>电源、</a:t>
            </a:r>
            <a:r>
              <a:rPr lang="en-US" altLang="zh-CN" sz="2000" dirty="0" smtClean="0">
                <a:solidFill>
                  <a:srgbClr val="C00000"/>
                </a:solidFill>
              </a:rPr>
              <a:t>LVCMOS</a:t>
            </a:r>
            <a:r>
              <a:rPr lang="zh-CN" altLang="en-US" sz="2000" dirty="0" smtClean="0">
                <a:solidFill>
                  <a:srgbClr val="C00000"/>
                </a:solidFill>
              </a:rPr>
              <a:t>信号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843055" y="3902903"/>
            <a:ext cx="3838276" cy="244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PCB</a:t>
            </a:r>
            <a:r>
              <a:rPr lang="zh-CN" altLang="en-US" sz="2000" dirty="0" smtClean="0">
                <a:solidFill>
                  <a:srgbClr val="FF0000"/>
                </a:solidFill>
              </a:rPr>
              <a:t>布线设计要求：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marL="216000" indent="0" eaLnBrk="1" hangingPunct="1"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1. </a:t>
            </a:r>
            <a:r>
              <a:rPr lang="zh-CN" altLang="en-US" sz="2000" dirty="0" smtClean="0">
                <a:solidFill>
                  <a:srgbClr val="FF0000"/>
                </a:solidFill>
              </a:rPr>
              <a:t>所有差分信号</a:t>
            </a:r>
            <a:r>
              <a:rPr lang="en-US" altLang="zh-CN" sz="2000" dirty="0" smtClean="0">
                <a:solidFill>
                  <a:srgbClr val="FF0000"/>
                </a:solidFill>
              </a:rPr>
              <a:t>: SLVS</a:t>
            </a:r>
          </a:p>
          <a:p>
            <a:pPr marL="756000" lvl="1" eaLnBrk="1" hangingPunct="1"/>
            <a:r>
              <a:rPr lang="zh-CN" altLang="en-US" sz="2000" dirty="0" smtClean="0">
                <a:solidFill>
                  <a:srgbClr val="FF0000"/>
                </a:solidFill>
              </a:rPr>
              <a:t>特性阻抗</a:t>
            </a:r>
            <a:r>
              <a:rPr lang="en-US" altLang="zh-CN" sz="2000" dirty="0" smtClean="0">
                <a:solidFill>
                  <a:srgbClr val="FF0000"/>
                </a:solidFill>
              </a:rPr>
              <a:t>100</a:t>
            </a:r>
            <a:r>
              <a:rPr lang="zh-CN" altLang="en-US" sz="2000" dirty="0" smtClean="0">
                <a:solidFill>
                  <a:srgbClr val="FF0000"/>
                </a:solidFill>
              </a:rPr>
              <a:t>欧姆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marL="756000" lvl="1" eaLnBrk="1" hangingPunct="1"/>
            <a:r>
              <a:rPr lang="en-US" altLang="zh-CN" sz="2000" dirty="0" smtClean="0">
                <a:solidFill>
                  <a:srgbClr val="FF0000"/>
                </a:solidFill>
              </a:rPr>
              <a:t>P&amp;N </a:t>
            </a:r>
            <a:r>
              <a:rPr lang="zh-CN" altLang="en-US" sz="2000" dirty="0" smtClean="0">
                <a:solidFill>
                  <a:srgbClr val="FF0000"/>
                </a:solidFill>
              </a:rPr>
              <a:t>等长度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marL="216000" indent="0" eaLnBrk="1" hangingPunct="1"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2. RESET</a:t>
            </a:r>
            <a:r>
              <a:rPr lang="zh-CN" altLang="en-US" sz="2000" dirty="0" smtClean="0">
                <a:solidFill>
                  <a:srgbClr val="FF0000"/>
                </a:solidFill>
              </a:rPr>
              <a:t>信号</a:t>
            </a:r>
            <a:r>
              <a:rPr lang="en-US" altLang="zh-CN" sz="2000" dirty="0" smtClean="0">
                <a:solidFill>
                  <a:srgbClr val="FF0000"/>
                </a:solidFill>
              </a:rPr>
              <a:t>: LVCMOS (1.2V)</a:t>
            </a:r>
          </a:p>
          <a:p>
            <a:pPr marL="756000" lvl="1" eaLnBrk="1" hangingPunct="1"/>
            <a:r>
              <a:rPr lang="zh-CN" altLang="en-US" sz="2000" dirty="0" smtClean="0">
                <a:solidFill>
                  <a:srgbClr val="FF0000"/>
                </a:solidFill>
              </a:rPr>
              <a:t>远离</a:t>
            </a:r>
            <a:r>
              <a:rPr lang="en-US" altLang="zh-CN" sz="2000" dirty="0" smtClean="0">
                <a:solidFill>
                  <a:srgbClr val="FF0000"/>
                </a:solidFill>
              </a:rPr>
              <a:t>SLVS</a:t>
            </a:r>
            <a:endParaRPr lang="zh-CN" alt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0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格 19"/>
          <p:cNvGraphicFramePr>
            <a:graphicFrameLocks noGrp="1"/>
          </p:cNvGraphicFramePr>
          <p:nvPr>
            <p:extLst/>
          </p:nvPr>
        </p:nvGraphicFramePr>
        <p:xfrm>
          <a:off x="5093" y="1204427"/>
          <a:ext cx="5722031" cy="5161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3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84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50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84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618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3206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T="45717" marB="45717"/>
                </a:tc>
                <a:tc gridSpan="2">
                  <a:txBody>
                    <a:bodyPr/>
                    <a:lstStyle/>
                    <a:p>
                      <a:r>
                        <a:rPr lang="en-US" altLang="zh-CN" sz="1400" dirty="0" smtClean="0"/>
                        <a:t>GEB11</a:t>
                      </a:r>
                      <a:endParaRPr lang="zh-CN" altLang="en-US" sz="140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400" dirty="0" smtClean="0"/>
                        <a:t>GEB21</a:t>
                      </a:r>
                      <a:endParaRPr lang="zh-CN" altLang="en-US" sz="140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454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L1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TOP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35um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TOP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aseline="0" dirty="0" smtClean="0"/>
                        <a:t>surface mount components </a:t>
                      </a:r>
                      <a:r>
                        <a:rPr lang="en-US" altLang="zh-CN" sz="1200" dirty="0" smtClean="0"/>
                        <a:t>&amp;DGND</a:t>
                      </a:r>
                      <a:endParaRPr lang="zh-CN" altLang="en-US" sz="12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206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DIELECTRIC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160um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206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L2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SIGNAL1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35um</a:t>
                      </a:r>
                      <a:endParaRPr lang="zh-CN" altLang="en-US" sz="12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SIGNAL1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2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DIELECTRIC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160um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206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L3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SHIELD1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35um</a:t>
                      </a:r>
                      <a:endParaRPr lang="zh-CN" altLang="en-US" sz="12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DGND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DGND</a:t>
                      </a:r>
                      <a:endParaRPr lang="zh-CN" altLang="en-US" sz="1200" dirty="0" smtClean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32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DIELECTRIC</a:t>
                      </a:r>
                      <a:endParaRPr lang="zh-CN" altLang="en-US" sz="12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160um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42722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L4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SIGNAL2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35um</a:t>
                      </a:r>
                      <a:endParaRPr lang="zh-CN" altLang="en-US" sz="12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POWER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DVDD	</a:t>
                      </a:r>
                    </a:p>
                    <a:p>
                      <a:r>
                        <a:rPr lang="en-US" altLang="zh-CN" sz="1200" dirty="0" err="1" smtClean="0"/>
                        <a:t>VFATd</a:t>
                      </a:r>
                      <a:r>
                        <a:rPr lang="en-US" altLang="zh-CN" sz="1200" dirty="0" smtClean="0"/>
                        <a:t>, 1v2avfat, 1v2dvfat</a:t>
                      </a:r>
                    </a:p>
                    <a:p>
                      <a:r>
                        <a:rPr lang="en-US" altLang="zh-CN" sz="1200" dirty="0" smtClean="0"/>
                        <a:t>1v0doh, 1v2doh, 1v5doh</a:t>
                      </a:r>
                    </a:p>
                    <a:p>
                      <a:r>
                        <a:rPr lang="en-US" altLang="zh-CN" sz="1200" dirty="0" smtClean="0"/>
                        <a:t>1v8doh, 2v5doh…</a:t>
                      </a:r>
                      <a:endParaRPr lang="zh-CN" altLang="en-US" sz="1200" dirty="0" smtClean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32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DIELECTRIC</a:t>
                      </a:r>
                      <a:endParaRPr lang="zh-CN" altLang="en-US" sz="12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160um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3206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L5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SHIELD2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35um</a:t>
                      </a:r>
                      <a:endParaRPr lang="zh-CN" altLang="en-US" sz="12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AGND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VFATAGND LVCMOS</a:t>
                      </a:r>
                      <a:endParaRPr lang="zh-CN" altLang="en-US" sz="1200" dirty="0" smtClean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32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DIELECTRIC</a:t>
                      </a:r>
                      <a:endParaRPr lang="zh-CN" altLang="en-US" sz="12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60um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3206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L6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POWER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35um</a:t>
                      </a:r>
                      <a:endParaRPr lang="zh-CN" altLang="en-US" sz="12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DGND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DGND</a:t>
                      </a:r>
                      <a:endParaRPr lang="zh-CN" altLang="en-US" sz="1200" dirty="0" smtClean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32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DIELECTRIC</a:t>
                      </a:r>
                      <a:endParaRPr lang="zh-CN" altLang="en-US" sz="12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60um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3206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L7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GND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35um</a:t>
                      </a:r>
                      <a:endParaRPr lang="zh-CN" altLang="en-US" sz="12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SIGNAL2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32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DIELECTRIC</a:t>
                      </a:r>
                      <a:endParaRPr lang="zh-CN" altLang="en-US" sz="12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60um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3206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L8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BOTTOM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35um</a:t>
                      </a:r>
                      <a:endParaRPr lang="zh-CN" altLang="en-US" sz="12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BOTTOM</a:t>
                      </a:r>
                      <a:endParaRPr lang="zh-CN" altLang="en-US" sz="12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DGND</a:t>
                      </a:r>
                      <a:endParaRPr lang="zh-CN" altLang="en-US" sz="1200" dirty="0" smtClean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004391" cy="579092"/>
          </a:xfrm>
        </p:spPr>
        <p:txBody>
          <a:bodyPr/>
          <a:lstStyle/>
          <a:p>
            <a:r>
              <a:rPr lang="zh-CN" altLang="en-US" sz="2800" b="1" dirty="0" smtClean="0"/>
              <a:t>叠层设置</a:t>
            </a: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73089" y="2694077"/>
            <a:ext cx="1655237" cy="571404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600" b="1" dirty="0" smtClean="0">
                <a:solidFill>
                  <a:srgbClr val="C00000"/>
                </a:solidFill>
              </a:rPr>
              <a:t>信号层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979" y="746412"/>
            <a:ext cx="5282441" cy="5619067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7091328" y="2345424"/>
            <a:ext cx="1987296" cy="329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136" y="3464047"/>
            <a:ext cx="1999661" cy="341406"/>
          </a:xfrm>
          <a:prstGeom prst="rect">
            <a:avLst/>
          </a:prstGeom>
        </p:spPr>
      </p:pic>
      <p:cxnSp>
        <p:nvCxnSpPr>
          <p:cNvPr id="9" name="直接箭头连接符 8"/>
          <p:cNvCxnSpPr>
            <a:endCxn id="5" idx="3"/>
          </p:cNvCxnSpPr>
          <p:nvPr/>
        </p:nvCxnSpPr>
        <p:spPr>
          <a:xfrm flipV="1">
            <a:off x="6397997" y="2626400"/>
            <a:ext cx="984364" cy="395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6411095" y="3021682"/>
            <a:ext cx="899547" cy="452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773499" y="3466899"/>
            <a:ext cx="6244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</a:rPr>
              <a:t>铺地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cxnSp>
        <p:nvCxnSpPr>
          <p:cNvPr id="15" name="直接箭头连接符 14"/>
          <p:cNvCxnSpPr>
            <a:stCxn id="13" idx="3"/>
          </p:cNvCxnSpPr>
          <p:nvPr/>
        </p:nvCxnSpPr>
        <p:spPr>
          <a:xfrm flipV="1">
            <a:off x="6397997" y="2036065"/>
            <a:ext cx="616951" cy="16001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13" idx="3"/>
          </p:cNvCxnSpPr>
          <p:nvPr/>
        </p:nvCxnSpPr>
        <p:spPr>
          <a:xfrm flipV="1">
            <a:off x="6397997" y="3057393"/>
            <a:ext cx="871986" cy="5787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13" idx="3"/>
          </p:cNvCxnSpPr>
          <p:nvPr/>
        </p:nvCxnSpPr>
        <p:spPr>
          <a:xfrm>
            <a:off x="6397997" y="3636176"/>
            <a:ext cx="566139" cy="3336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0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968487" cy="787814"/>
          </a:xfrm>
        </p:spPr>
        <p:txBody>
          <a:bodyPr/>
          <a:lstStyle/>
          <a:p>
            <a:r>
              <a:rPr lang="zh-CN" altLang="en-US" sz="2800" b="1" dirty="0" smtClean="0"/>
              <a:t>叠层设置参数：</a:t>
            </a: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09" y="1690688"/>
            <a:ext cx="11071296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4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783" y="270604"/>
            <a:ext cx="2819400" cy="777875"/>
          </a:xfrm>
        </p:spPr>
        <p:txBody>
          <a:bodyPr/>
          <a:lstStyle/>
          <a:p>
            <a:r>
              <a:rPr lang="zh-CN" altLang="en-US" sz="2800" b="1" dirty="0" smtClean="0"/>
              <a:t>布线：特性阻抗</a:t>
            </a: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3804" y="2579599"/>
            <a:ext cx="3525078" cy="37543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b="1" dirty="0">
                <a:solidFill>
                  <a:srgbClr val="C00000"/>
                </a:solidFill>
              </a:rPr>
              <a:t>差分对</a:t>
            </a:r>
            <a:r>
              <a:rPr lang="zh-CN" altLang="en-US" sz="1800" b="1" dirty="0" smtClean="0">
                <a:solidFill>
                  <a:srgbClr val="C00000"/>
                </a:solidFill>
              </a:rPr>
              <a:t>线</a:t>
            </a:r>
            <a:r>
              <a:rPr lang="zh-CN" altLang="en-US" sz="1800" b="1" dirty="0">
                <a:solidFill>
                  <a:srgbClr val="C00000"/>
                </a:solidFill>
              </a:rPr>
              <a:t>特性阻抗</a:t>
            </a:r>
            <a:r>
              <a:rPr lang="zh-CN" altLang="en-US" sz="1800" b="1" dirty="0" smtClean="0">
                <a:solidFill>
                  <a:srgbClr val="C00000"/>
                </a:solidFill>
              </a:rPr>
              <a:t>计算</a:t>
            </a:r>
            <a:r>
              <a:rPr lang="zh-CN" altLang="en-US" sz="1800" b="1" dirty="0">
                <a:solidFill>
                  <a:srgbClr val="C00000"/>
                </a:solidFill>
              </a:rPr>
              <a:t>模型</a:t>
            </a:r>
            <a:endParaRPr lang="en-US" altLang="zh-CN" sz="1800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94" y="955288"/>
            <a:ext cx="4874979" cy="16101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826" y="325369"/>
            <a:ext cx="5353880" cy="28418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71" y="3116928"/>
            <a:ext cx="4050925" cy="31296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673" y="3236608"/>
            <a:ext cx="5342407" cy="30099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0226" y="5432011"/>
            <a:ext cx="2277444" cy="883919"/>
          </a:xfrm>
          <a:prstGeom prst="rect">
            <a:avLst/>
          </a:prstGeom>
          <a:effectLst>
            <a:innerShdw blurRad="63500" dist="50800" dir="13500000">
              <a:srgbClr val="00B050">
                <a:alpha val="50000"/>
              </a:srgbClr>
            </a:innerShdw>
          </a:effectLst>
        </p:spPr>
      </p:pic>
      <p:sp>
        <p:nvSpPr>
          <p:cNvPr id="9" name="内容占位符 2"/>
          <p:cNvSpPr txBox="1">
            <a:spLocks/>
          </p:cNvSpPr>
          <p:nvPr/>
        </p:nvSpPr>
        <p:spPr bwMode="auto">
          <a:xfrm>
            <a:off x="9569585" y="270604"/>
            <a:ext cx="2244989" cy="30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 smtClean="0">
                <a:solidFill>
                  <a:srgbClr val="C00000"/>
                </a:solidFill>
              </a:rPr>
              <a:t>GEB11</a:t>
            </a:r>
            <a:r>
              <a:rPr lang="zh-CN" altLang="en-US" sz="1600" dirty="0" smtClean="0">
                <a:solidFill>
                  <a:srgbClr val="C00000"/>
                </a:solidFill>
              </a:rPr>
              <a:t>特性阻抗计算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 bwMode="auto">
          <a:xfrm>
            <a:off x="1806389" y="6315930"/>
            <a:ext cx="1825487" cy="37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solidFill>
                  <a:srgbClr val="C00000"/>
                </a:solidFill>
              </a:rPr>
              <a:t>阻抗与频率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 bwMode="auto">
          <a:xfrm>
            <a:off x="6255026" y="6301044"/>
            <a:ext cx="1089991" cy="31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smtClean="0">
                <a:solidFill>
                  <a:srgbClr val="C00000"/>
                </a:solidFill>
              </a:rPr>
              <a:t>D1</a:t>
            </a:r>
            <a:r>
              <a:rPr lang="zh-CN" altLang="en-US" sz="1600" smtClean="0">
                <a:solidFill>
                  <a:srgbClr val="C00000"/>
                </a:solidFill>
              </a:rPr>
              <a:t>影响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/>
              <a:t>GEB PCB</a:t>
            </a:r>
            <a:r>
              <a:rPr lang="zh-CN" altLang="en-US" sz="2800" b="1" dirty="0"/>
              <a:t>层设计例：</a:t>
            </a:r>
            <a:r>
              <a:rPr lang="en-US" altLang="zh-CN" sz="2800" b="1" dirty="0"/>
              <a:t>GE1/1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smtClean="0"/>
              <a:t>Gebv3</a:t>
            </a:r>
            <a:r>
              <a:rPr lang="zh-CN" altLang="en-US" sz="2000" dirty="0"/>
              <a:t>在</a:t>
            </a:r>
            <a:r>
              <a:rPr lang="zh-CN" altLang="en-US" sz="2000" dirty="0">
                <a:solidFill>
                  <a:srgbClr val="000000"/>
                </a:solidFill>
              </a:rPr>
              <a:t>深圳鑫诺捷公司生产的最小的一块电路板各层设计图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511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270" y="0"/>
            <a:ext cx="9215730" cy="6858000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 bwMode="auto">
          <a:xfrm>
            <a:off x="358099" y="2236311"/>
            <a:ext cx="10515600" cy="144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rgbClr val="0070C0"/>
                </a:solidFill>
              </a:rPr>
              <a:t>L1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: TOP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r>
              <a:rPr lang="zh-CN" altLang="en-US" sz="2000" b="1" dirty="0">
                <a:solidFill>
                  <a:srgbClr val="0070C0"/>
                </a:solidFill>
              </a:rPr>
              <a:t>顶层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endParaRPr lang="en-US" altLang="zh-CN" sz="2000" b="1" dirty="0" smtClean="0">
              <a:solidFill>
                <a:srgbClr val="0070C0"/>
              </a:solidFill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</a:rPr>
              <a:t>安装</a:t>
            </a:r>
            <a:r>
              <a:rPr lang="zh-CN" altLang="en-US" sz="2000" b="1" dirty="0">
                <a:solidFill>
                  <a:srgbClr val="0070C0"/>
                </a:solidFill>
              </a:rPr>
              <a:t>组件</a:t>
            </a:r>
            <a:r>
              <a:rPr lang="en-US" altLang="zh-CN" sz="2000" b="1" dirty="0">
                <a:solidFill>
                  <a:srgbClr val="0070C0"/>
                </a:solidFill>
              </a:rPr>
              <a:t>&amp;DGND</a:t>
            </a:r>
            <a:endParaRPr lang="zh-CN" altLang="en-US" sz="2000" dirty="0">
              <a:solidFill>
                <a:srgbClr val="00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69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2608" y="1825625"/>
            <a:ext cx="11061192" cy="4351338"/>
          </a:xfrm>
        </p:spPr>
        <p:txBody>
          <a:bodyPr/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L2</a:t>
            </a:r>
            <a:r>
              <a:rPr lang="zh-CN" altLang="en-US" sz="2000" b="1" dirty="0">
                <a:solidFill>
                  <a:srgbClr val="0070C0"/>
                </a:solidFill>
              </a:rPr>
              <a:t>：</a:t>
            </a:r>
            <a:r>
              <a:rPr lang="en-US" altLang="zh-CN" sz="2000" b="1" dirty="0">
                <a:solidFill>
                  <a:srgbClr val="0070C0"/>
                </a:solidFill>
              </a:rPr>
              <a:t>SIGNAL1</a:t>
            </a:r>
          </a:p>
          <a:p>
            <a:r>
              <a:rPr lang="zh-CN" altLang="en-US" sz="2000" b="1" dirty="0">
                <a:solidFill>
                  <a:srgbClr val="0070C0"/>
                </a:solidFill>
              </a:rPr>
              <a:t>信号</a:t>
            </a:r>
            <a:r>
              <a:rPr lang="en-US" altLang="zh-CN" sz="2000" b="1" dirty="0">
                <a:solidFill>
                  <a:srgbClr val="0070C0"/>
                </a:solidFill>
              </a:rPr>
              <a:t>1</a:t>
            </a:r>
            <a:r>
              <a:rPr lang="zh-CN" altLang="en-US" sz="2000" b="1" dirty="0">
                <a:solidFill>
                  <a:srgbClr val="0070C0"/>
                </a:solidFill>
              </a:rPr>
              <a:t>层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endParaRPr lang="en-US" altLang="zh-CN" sz="2000" b="1" dirty="0" smtClean="0">
              <a:solidFill>
                <a:srgbClr val="0070C0"/>
              </a:solidFill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</a:rPr>
              <a:t>差分信号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&amp;DGND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169" y="0"/>
            <a:ext cx="9193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sz="2000" b="1" dirty="0">
                <a:solidFill>
                  <a:srgbClr val="0070C0"/>
                </a:solidFill>
              </a:rPr>
              <a:t>L3</a:t>
            </a:r>
            <a:r>
              <a:rPr lang="zh-CN" altLang="en-US" sz="2000" b="1" dirty="0">
                <a:solidFill>
                  <a:srgbClr val="0070C0"/>
                </a:solidFill>
              </a:rPr>
              <a:t>：</a:t>
            </a:r>
            <a:r>
              <a:rPr lang="en-US" altLang="zh-CN" sz="2000" b="1" dirty="0">
                <a:solidFill>
                  <a:srgbClr val="0070C0"/>
                </a:solidFill>
              </a:rPr>
              <a:t>SHIELD1</a:t>
            </a:r>
            <a:endParaRPr lang="zh-CN" altLang="en-US" sz="2000" b="1" dirty="0">
              <a:solidFill>
                <a:srgbClr val="0070C0"/>
              </a:solidFill>
            </a:endParaRPr>
          </a:p>
          <a:p>
            <a:r>
              <a:rPr lang="zh-CN" altLang="en-US" sz="2000" b="1" dirty="0">
                <a:solidFill>
                  <a:srgbClr val="0070C0"/>
                </a:solidFill>
              </a:rPr>
              <a:t>屏蔽</a:t>
            </a:r>
            <a:r>
              <a:rPr lang="en-US" altLang="zh-CN" sz="2000" b="1" dirty="0">
                <a:solidFill>
                  <a:srgbClr val="0070C0"/>
                </a:solidFill>
              </a:rPr>
              <a:t>1</a:t>
            </a:r>
            <a:r>
              <a:rPr lang="zh-CN" altLang="en-US" sz="2000" b="1" dirty="0">
                <a:solidFill>
                  <a:srgbClr val="0070C0"/>
                </a:solidFill>
              </a:rPr>
              <a:t>层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endParaRPr lang="en-US" altLang="zh-CN" sz="2000" b="1" dirty="0" smtClean="0">
              <a:solidFill>
                <a:srgbClr val="0070C0"/>
              </a:solidFill>
            </a:endParaRPr>
          </a:p>
          <a:p>
            <a:r>
              <a:rPr lang="en-US" altLang="zh-CN" sz="2000" b="1" dirty="0" smtClean="0">
                <a:solidFill>
                  <a:srgbClr val="0070C0"/>
                </a:solidFill>
              </a:rPr>
              <a:t>DGND</a:t>
            </a:r>
            <a:endParaRPr lang="zh-CN" altLang="en-US" sz="2000" b="1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470" y="0"/>
            <a:ext cx="9159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734" y="894272"/>
            <a:ext cx="6364892" cy="370863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5480" y="304165"/>
            <a:ext cx="10515600" cy="762635"/>
          </a:xfrm>
        </p:spPr>
        <p:txBody>
          <a:bodyPr/>
          <a:lstStyle/>
          <a:p>
            <a:r>
              <a:rPr lang="en-US" altLang="zh-CN" sz="3200" b="1" dirty="0" smtClean="0"/>
              <a:t>CMS-GEM</a:t>
            </a:r>
            <a:r>
              <a:rPr lang="zh-CN" altLang="en-US" sz="3200" b="1" dirty="0" smtClean="0"/>
              <a:t>探测器结构和安装</a:t>
            </a:r>
            <a:endParaRPr lang="zh-CN" altLang="en-US" sz="32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24" y="1358447"/>
            <a:ext cx="2870200" cy="19125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60" y="3562685"/>
            <a:ext cx="4740320" cy="2747499"/>
          </a:xfrm>
          <a:prstGeom prst="rect">
            <a:avLst/>
          </a:prstGeom>
        </p:spPr>
      </p:pic>
      <p:sp>
        <p:nvSpPr>
          <p:cNvPr id="7" name="标题 1"/>
          <p:cNvSpPr txBox="1">
            <a:spLocks/>
          </p:cNvSpPr>
          <p:nvPr/>
        </p:nvSpPr>
        <p:spPr bwMode="auto">
          <a:xfrm>
            <a:off x="3401152" y="3080466"/>
            <a:ext cx="1747520" cy="48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1" dirty="0" smtClean="0">
                <a:solidFill>
                  <a:srgbClr val="FF0000"/>
                </a:solidFill>
              </a:rPr>
              <a:t>Triple-GEM detector</a:t>
            </a:r>
            <a:endParaRPr lang="en-US" altLang="zh-CN" sz="1400" b="1" dirty="0">
              <a:solidFill>
                <a:srgbClr val="FF0000"/>
              </a:solidFill>
            </a:endParaRPr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6884263" y="5053261"/>
            <a:ext cx="4588869" cy="1123252"/>
          </a:xfrm>
        </p:spPr>
        <p:txBody>
          <a:bodyPr/>
          <a:lstStyle/>
          <a:p>
            <a:pPr marL="0" indent="0">
              <a:lnSpc>
                <a:spcPts val="2200"/>
              </a:lnSpc>
              <a:buNone/>
            </a:pPr>
            <a:r>
              <a:rPr lang="zh-CN" altLang="en-US" sz="1600" dirty="0" smtClean="0">
                <a:solidFill>
                  <a:srgbClr val="FF0000"/>
                </a:solidFill>
              </a:rPr>
              <a:t>一对</a:t>
            </a:r>
            <a:r>
              <a:rPr lang="en-US" altLang="zh-CN" sz="1600" dirty="0" smtClean="0">
                <a:solidFill>
                  <a:srgbClr val="FF0000"/>
                </a:solidFill>
              </a:rPr>
              <a:t>GEM </a:t>
            </a:r>
            <a:r>
              <a:rPr lang="zh-CN" altLang="en-US" sz="1600" dirty="0" smtClean="0">
                <a:solidFill>
                  <a:srgbClr val="FF0000"/>
                </a:solidFill>
              </a:rPr>
              <a:t>探测器组装成</a:t>
            </a:r>
            <a:r>
              <a:rPr lang="zh-CN" altLang="en-US" sz="1600" dirty="0">
                <a:solidFill>
                  <a:srgbClr val="FF0000"/>
                </a:solidFill>
              </a:rPr>
              <a:t>一</a:t>
            </a:r>
            <a:r>
              <a:rPr lang="zh-CN" altLang="en-US" sz="1600" dirty="0" smtClean="0">
                <a:solidFill>
                  <a:srgbClr val="FF0000"/>
                </a:solidFill>
              </a:rPr>
              <a:t>个</a:t>
            </a:r>
            <a:r>
              <a:rPr lang="en-US" altLang="zh-CN" sz="1600" dirty="0" smtClean="0">
                <a:solidFill>
                  <a:srgbClr val="FF0000"/>
                </a:solidFill>
              </a:rPr>
              <a:t>super chamber</a:t>
            </a:r>
            <a:r>
              <a:rPr lang="zh-CN" altLang="en-US" sz="1600" dirty="0">
                <a:solidFill>
                  <a:srgbClr val="FF0000"/>
                </a:solidFill>
              </a:rPr>
              <a:t>。</a:t>
            </a:r>
            <a:r>
              <a:rPr lang="zh-CN" altLang="en-US" sz="1600" dirty="0" smtClean="0">
                <a:solidFill>
                  <a:srgbClr val="FF0000"/>
                </a:solidFill>
              </a:rPr>
              <a:t>受内圈机械支撑结构所限，有长、短两种</a:t>
            </a:r>
            <a:r>
              <a:rPr lang="en-US" altLang="zh-CN" sz="1600" dirty="0">
                <a:solidFill>
                  <a:srgbClr val="FF0000"/>
                </a:solidFill>
              </a:rPr>
              <a:t>super </a:t>
            </a:r>
            <a:r>
              <a:rPr lang="en-US" altLang="zh-CN" sz="1600" dirty="0" smtClean="0">
                <a:solidFill>
                  <a:srgbClr val="FF0000"/>
                </a:solidFill>
              </a:rPr>
              <a:t>chamber</a:t>
            </a:r>
            <a:r>
              <a:rPr lang="zh-CN" altLang="en-US" sz="1600" dirty="0" smtClean="0">
                <a:solidFill>
                  <a:srgbClr val="FF0000"/>
                </a:solidFill>
              </a:rPr>
              <a:t>以最大限度扩展探测器有效区域，依次安装在</a:t>
            </a:r>
            <a:r>
              <a:rPr lang="en-US" altLang="zh-CN" sz="1600" dirty="0" smtClean="0">
                <a:solidFill>
                  <a:srgbClr val="FF0000"/>
                </a:solidFill>
              </a:rPr>
              <a:t>CMS</a:t>
            </a:r>
            <a:r>
              <a:rPr lang="zh-CN" altLang="en-US" sz="1600" dirty="0" smtClean="0">
                <a:solidFill>
                  <a:srgbClr val="FF0000"/>
                </a:solidFill>
              </a:rPr>
              <a:t>端部内圈。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5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3024" y="1825625"/>
            <a:ext cx="10780776" cy="4351338"/>
          </a:xfrm>
        </p:spPr>
        <p:txBody>
          <a:bodyPr/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L4</a:t>
            </a:r>
            <a:r>
              <a:rPr lang="zh-CN" altLang="en-US" sz="2000" b="1" dirty="0">
                <a:solidFill>
                  <a:srgbClr val="0070C0"/>
                </a:solidFill>
              </a:rPr>
              <a:t>：</a:t>
            </a:r>
            <a:r>
              <a:rPr lang="en-US" altLang="zh-CN" sz="2000" b="1" dirty="0">
                <a:solidFill>
                  <a:srgbClr val="0070C0"/>
                </a:solidFill>
              </a:rPr>
              <a:t>SIGNAL2</a:t>
            </a:r>
            <a:endParaRPr lang="zh-CN" altLang="en-US" sz="2000" b="1" dirty="0">
              <a:solidFill>
                <a:srgbClr val="0070C0"/>
              </a:solidFill>
            </a:endParaRPr>
          </a:p>
          <a:p>
            <a:r>
              <a:rPr lang="zh-CN" altLang="en-US" sz="2000" b="1" dirty="0">
                <a:solidFill>
                  <a:srgbClr val="0070C0"/>
                </a:solidFill>
              </a:rPr>
              <a:t>信号</a:t>
            </a:r>
            <a:r>
              <a:rPr lang="en-US" altLang="zh-CN" sz="2000" b="1" dirty="0">
                <a:solidFill>
                  <a:srgbClr val="0070C0"/>
                </a:solidFill>
              </a:rPr>
              <a:t>2</a:t>
            </a:r>
            <a:r>
              <a:rPr lang="zh-CN" altLang="en-US" sz="2000" b="1" dirty="0">
                <a:solidFill>
                  <a:srgbClr val="0070C0"/>
                </a:solidFill>
              </a:rPr>
              <a:t>层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endParaRPr lang="en-US" altLang="zh-CN" sz="2000" b="1" dirty="0" smtClean="0">
              <a:solidFill>
                <a:srgbClr val="0070C0"/>
              </a:solidFill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</a:rPr>
              <a:t>差分</a:t>
            </a:r>
            <a:r>
              <a:rPr lang="zh-CN" altLang="en-US" sz="2000" b="1" dirty="0">
                <a:solidFill>
                  <a:srgbClr val="0070C0"/>
                </a:solidFill>
              </a:rPr>
              <a:t>信号</a:t>
            </a:r>
            <a:r>
              <a:rPr lang="en-US" altLang="zh-CN" sz="2000" b="1" dirty="0">
                <a:solidFill>
                  <a:srgbClr val="0070C0"/>
                </a:solidFill>
              </a:rPr>
              <a:t>&amp;DGND</a:t>
            </a:r>
            <a:endParaRPr lang="zh-CN" altLang="en-US" sz="2000" b="1" dirty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049" y="0"/>
            <a:ext cx="9218951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41124" y="3748217"/>
            <a:ext cx="3912972" cy="20347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7315" y="146304"/>
            <a:ext cx="10515600" cy="4205034"/>
          </a:xfrm>
        </p:spPr>
        <p:txBody>
          <a:bodyPr/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L4</a:t>
            </a:r>
            <a:r>
              <a:rPr lang="zh-CN" altLang="en-US" sz="2000" b="1" dirty="0">
                <a:solidFill>
                  <a:srgbClr val="0070C0"/>
                </a:solidFill>
              </a:rPr>
              <a:t>红色框局部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1502"/>
            <a:ext cx="12192000" cy="611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L5</a:t>
            </a:r>
            <a:r>
              <a:rPr lang="zh-CN" altLang="en-US" sz="2000" b="1" dirty="0">
                <a:solidFill>
                  <a:srgbClr val="0070C0"/>
                </a:solidFill>
              </a:rPr>
              <a:t>：</a:t>
            </a:r>
            <a:r>
              <a:rPr lang="en-US" altLang="zh-CN" sz="2000" b="1" dirty="0">
                <a:solidFill>
                  <a:srgbClr val="0070C0"/>
                </a:solidFill>
              </a:rPr>
              <a:t>SHIELD2</a:t>
            </a:r>
            <a:endParaRPr lang="zh-CN" altLang="en-US" sz="2000" b="1" dirty="0">
              <a:solidFill>
                <a:srgbClr val="0070C0"/>
              </a:solidFill>
            </a:endParaRPr>
          </a:p>
          <a:p>
            <a:r>
              <a:rPr lang="zh-CN" altLang="en-US" sz="2000" b="1" dirty="0">
                <a:solidFill>
                  <a:srgbClr val="0070C0"/>
                </a:solidFill>
              </a:rPr>
              <a:t>屏蔽</a:t>
            </a:r>
            <a:r>
              <a:rPr lang="en-US" altLang="zh-CN" sz="2000" b="1" dirty="0">
                <a:solidFill>
                  <a:srgbClr val="0070C0"/>
                </a:solidFill>
              </a:rPr>
              <a:t>2</a:t>
            </a:r>
            <a:r>
              <a:rPr lang="zh-CN" altLang="en-US" sz="2000" b="1" dirty="0">
                <a:solidFill>
                  <a:srgbClr val="0070C0"/>
                </a:solidFill>
              </a:rPr>
              <a:t>层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endParaRPr lang="en-US" altLang="zh-CN" sz="2000" b="1" dirty="0" smtClean="0">
              <a:solidFill>
                <a:srgbClr val="0070C0"/>
              </a:solidFill>
            </a:endParaRPr>
          </a:p>
          <a:p>
            <a:r>
              <a:rPr lang="en-US" altLang="zh-CN" sz="2000" b="1" dirty="0" smtClean="0">
                <a:solidFill>
                  <a:srgbClr val="0070C0"/>
                </a:solidFill>
              </a:rPr>
              <a:t>DGND</a:t>
            </a:r>
            <a:endParaRPr lang="zh-CN" altLang="en-US" sz="2000" b="1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657" y="0"/>
            <a:ext cx="9241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L6</a:t>
            </a:r>
            <a:r>
              <a:rPr lang="zh-CN" altLang="en-US" sz="2000" b="1" dirty="0">
                <a:solidFill>
                  <a:srgbClr val="0070C0"/>
                </a:solidFill>
              </a:rPr>
              <a:t>：</a:t>
            </a:r>
            <a:r>
              <a:rPr lang="en-US" altLang="zh-CN" sz="2000" b="1" dirty="0">
                <a:solidFill>
                  <a:srgbClr val="0070C0"/>
                </a:solidFill>
              </a:rPr>
              <a:t>POWER</a:t>
            </a:r>
            <a:endParaRPr lang="zh-CN" altLang="en-US" sz="2000" b="1" dirty="0">
              <a:solidFill>
                <a:srgbClr val="0070C0"/>
              </a:solidFill>
            </a:endParaRPr>
          </a:p>
          <a:p>
            <a:r>
              <a:rPr lang="zh-CN" altLang="en-US" sz="2000" b="1" dirty="0" smtClean="0">
                <a:solidFill>
                  <a:srgbClr val="0070C0"/>
                </a:solidFill>
              </a:rPr>
              <a:t>电源层</a:t>
            </a:r>
            <a:endParaRPr lang="en-US" altLang="zh-CN" sz="2000" b="1" dirty="0" smtClean="0">
              <a:solidFill>
                <a:srgbClr val="0070C0"/>
              </a:solidFill>
            </a:endParaRPr>
          </a:p>
          <a:p>
            <a:endParaRPr lang="en-US" altLang="zh-CN" sz="2000" b="1" dirty="0">
              <a:solidFill>
                <a:srgbClr val="0070C0"/>
              </a:solidFill>
            </a:endParaRPr>
          </a:p>
          <a:p>
            <a:r>
              <a:rPr lang="en-US" altLang="zh-CN" sz="2000" b="1" dirty="0">
                <a:solidFill>
                  <a:srgbClr val="0070C0"/>
                </a:solidFill>
              </a:rPr>
              <a:t>DVDD</a:t>
            </a:r>
          </a:p>
          <a:p>
            <a:r>
              <a:rPr lang="en-US" altLang="zh-CN" sz="2000" b="1" dirty="0" smtClean="0">
                <a:solidFill>
                  <a:srgbClr val="0070C0"/>
                </a:solidFill>
              </a:rPr>
              <a:t>VFAT3D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r>
              <a:rPr lang="en-US" altLang="zh-CN" sz="2000" b="1" dirty="0">
                <a:solidFill>
                  <a:srgbClr val="0070C0"/>
                </a:solidFill>
              </a:rPr>
              <a:t>1V2DVFAT3</a:t>
            </a:r>
          </a:p>
          <a:p>
            <a:r>
              <a:rPr lang="en-US" altLang="zh-CN" sz="2000" b="1" dirty="0">
                <a:solidFill>
                  <a:srgbClr val="0070C0"/>
                </a:solidFill>
              </a:rPr>
              <a:t>1V2AVFAT3</a:t>
            </a:r>
            <a:endParaRPr lang="zh-CN" altLang="en-US" sz="2000" b="1" dirty="0">
              <a:solidFill>
                <a:srgbClr val="0070C0"/>
              </a:solidFill>
            </a:endParaRPr>
          </a:p>
          <a:p>
            <a:r>
              <a:rPr lang="en-US" altLang="zh-CN" sz="2000" b="1" dirty="0" smtClean="0">
                <a:solidFill>
                  <a:srgbClr val="0070C0"/>
                </a:solidFill>
              </a:rPr>
              <a:t>VFAT4D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r>
              <a:rPr lang="en-US" altLang="zh-CN" sz="2000" b="1" dirty="0">
                <a:solidFill>
                  <a:srgbClr val="0070C0"/>
                </a:solidFill>
              </a:rPr>
              <a:t>1V2DVFAT4</a:t>
            </a:r>
          </a:p>
          <a:p>
            <a:r>
              <a:rPr lang="en-US" altLang="zh-CN" sz="2000" b="1" dirty="0">
                <a:solidFill>
                  <a:srgbClr val="0070C0"/>
                </a:solidFill>
              </a:rPr>
              <a:t>1V2AVFAT4</a:t>
            </a:r>
            <a:endParaRPr lang="zh-CN" altLang="en-US" sz="2000" b="1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156" y="0"/>
            <a:ext cx="9190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L7</a:t>
            </a:r>
            <a:r>
              <a:rPr lang="zh-CN" altLang="en-US" sz="2000" b="1" dirty="0">
                <a:solidFill>
                  <a:srgbClr val="0070C0"/>
                </a:solidFill>
              </a:rPr>
              <a:t>：</a:t>
            </a:r>
            <a:r>
              <a:rPr lang="en-US" altLang="zh-CN" sz="2000" b="1" dirty="0">
                <a:solidFill>
                  <a:srgbClr val="0070C0"/>
                </a:solidFill>
              </a:rPr>
              <a:t>GND</a:t>
            </a:r>
            <a:endParaRPr lang="zh-CN" altLang="en-US" sz="2000" b="1" dirty="0">
              <a:solidFill>
                <a:srgbClr val="0070C0"/>
              </a:solidFill>
            </a:endParaRPr>
          </a:p>
          <a:p>
            <a:r>
              <a:rPr lang="zh-CN" altLang="en-US" sz="2000" b="1" dirty="0">
                <a:solidFill>
                  <a:srgbClr val="0070C0"/>
                </a:solidFill>
              </a:rPr>
              <a:t>地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endParaRPr lang="en-US" altLang="zh-CN" sz="2000" b="1" dirty="0">
              <a:solidFill>
                <a:srgbClr val="0070C0"/>
              </a:solidFill>
            </a:endParaRPr>
          </a:p>
          <a:p>
            <a:r>
              <a:rPr lang="en-US" altLang="zh-CN" sz="2000" b="1" dirty="0">
                <a:solidFill>
                  <a:srgbClr val="0070C0"/>
                </a:solidFill>
              </a:rPr>
              <a:t>DGND</a:t>
            </a:r>
          </a:p>
          <a:p>
            <a:r>
              <a:rPr lang="en-US" altLang="zh-CN" sz="2000" b="1" dirty="0">
                <a:solidFill>
                  <a:srgbClr val="0070C0"/>
                </a:solidFill>
              </a:rPr>
              <a:t>VFATAGNG3</a:t>
            </a:r>
          </a:p>
          <a:p>
            <a:r>
              <a:rPr lang="en-US" altLang="zh-CN" sz="2000" b="1" dirty="0">
                <a:solidFill>
                  <a:srgbClr val="0070C0"/>
                </a:solidFill>
              </a:rPr>
              <a:t>VFATDGNG3</a:t>
            </a:r>
          </a:p>
          <a:p>
            <a:r>
              <a:rPr lang="en-US" altLang="zh-CN" sz="2000" b="1" dirty="0">
                <a:solidFill>
                  <a:srgbClr val="0070C0"/>
                </a:solidFill>
              </a:rPr>
              <a:t>VFATAGNG4</a:t>
            </a:r>
          </a:p>
          <a:p>
            <a:r>
              <a:rPr lang="en-US" altLang="zh-CN" sz="2000" b="1" dirty="0">
                <a:solidFill>
                  <a:srgbClr val="0070C0"/>
                </a:solidFill>
              </a:rPr>
              <a:t>VFATDGNG4</a:t>
            </a:r>
            <a:endParaRPr lang="zh-CN" altLang="en-US" sz="2000" b="1" dirty="0">
              <a:solidFill>
                <a:srgbClr val="0070C0"/>
              </a:solidFill>
            </a:endParaRPr>
          </a:p>
          <a:p>
            <a:endParaRPr lang="zh-CN" altLang="en-US" sz="2000" b="1" dirty="0">
              <a:solidFill>
                <a:srgbClr val="0070C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982" y="0"/>
            <a:ext cx="9197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3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6408" y="1459865"/>
            <a:ext cx="10515600" cy="4351338"/>
          </a:xfrm>
        </p:spPr>
        <p:txBody>
          <a:bodyPr/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L8</a:t>
            </a:r>
            <a:r>
              <a:rPr lang="zh-CN" altLang="en-US" sz="2000" b="1" dirty="0">
                <a:solidFill>
                  <a:srgbClr val="0070C0"/>
                </a:solidFill>
              </a:rPr>
              <a:t>：</a:t>
            </a:r>
            <a:r>
              <a:rPr lang="en-US" altLang="zh-CN" sz="2000" b="1" dirty="0">
                <a:solidFill>
                  <a:srgbClr val="0070C0"/>
                </a:solidFill>
              </a:rPr>
              <a:t>BOTTOM</a:t>
            </a:r>
          </a:p>
          <a:p>
            <a:r>
              <a:rPr lang="zh-CN" altLang="en-US" sz="2000" b="1" dirty="0">
                <a:solidFill>
                  <a:srgbClr val="0070C0"/>
                </a:solidFill>
              </a:rPr>
              <a:t>底层</a:t>
            </a:r>
            <a:endParaRPr lang="en-US" altLang="zh-CN" sz="2000" b="1" dirty="0">
              <a:solidFill>
                <a:srgbClr val="0070C0"/>
              </a:solidFill>
            </a:endParaRPr>
          </a:p>
          <a:p>
            <a:endParaRPr lang="en-US" altLang="zh-CN" sz="2000" b="1" dirty="0">
              <a:solidFill>
                <a:srgbClr val="0070C0"/>
              </a:solidFill>
            </a:endParaRPr>
          </a:p>
          <a:p>
            <a:r>
              <a:rPr lang="en-US" altLang="zh-CN" sz="2000" b="1" dirty="0">
                <a:solidFill>
                  <a:srgbClr val="0070C0"/>
                </a:solidFill>
              </a:rPr>
              <a:t>SHIELD NET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397" y="0"/>
            <a:ext cx="9253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17" y="350790"/>
            <a:ext cx="8603974" cy="697516"/>
          </a:xfrm>
        </p:spPr>
        <p:txBody>
          <a:bodyPr/>
          <a:lstStyle/>
          <a:p>
            <a:r>
              <a:rPr lang="zh-CN" altLang="en-US" sz="2800" b="1" dirty="0" smtClean="0"/>
              <a:t>设计变化：读出板用采用柔性</a:t>
            </a:r>
            <a:r>
              <a:rPr lang="en-US" sz="2800" b="1" dirty="0" smtClean="0"/>
              <a:t> </a:t>
            </a:r>
            <a:r>
              <a:rPr lang="en-US" sz="2800" b="1" dirty="0"/>
              <a:t>PCB </a:t>
            </a:r>
            <a:r>
              <a:rPr lang="zh-CN" altLang="en-US" sz="2800" b="1" dirty="0" smtClean="0"/>
              <a:t>连接</a:t>
            </a:r>
            <a:r>
              <a:rPr lang="en-US" sz="2800" b="1" dirty="0" smtClean="0"/>
              <a:t> </a:t>
            </a:r>
            <a:r>
              <a:rPr lang="en-US" sz="2800" b="1" dirty="0"/>
              <a:t>VFAT </a:t>
            </a:r>
            <a:r>
              <a:rPr lang="en-US" sz="2800" b="1" dirty="0" smtClean="0"/>
              <a:t>hybrids</a:t>
            </a:r>
            <a:endParaRPr lang="en-US" sz="2800" b="1" dirty="0"/>
          </a:p>
        </p:txBody>
      </p:sp>
      <p:pic>
        <p:nvPicPr>
          <p:cNvPr id="50" name="Picture 49" descr="Screen Shot 2018-04-08 at 12.02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025" y="1248403"/>
            <a:ext cx="3429001" cy="1146627"/>
          </a:xfrm>
          <a:prstGeom prst="rect">
            <a:avLst/>
          </a:prstGeom>
        </p:spPr>
      </p:pic>
      <p:pic>
        <p:nvPicPr>
          <p:cNvPr id="16" name="Picture 15" descr="Screen Shot 2018-04-26 at 10.31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208" y="1573692"/>
            <a:ext cx="3458817" cy="1066679"/>
          </a:xfrm>
          <a:prstGeom prst="rect">
            <a:avLst/>
          </a:prstGeom>
        </p:spPr>
      </p:pic>
      <p:pic>
        <p:nvPicPr>
          <p:cNvPr id="55" name="Picture 54" descr="Screen Shot 2018-04-26 at 10.33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4" y="1393246"/>
            <a:ext cx="3570566" cy="1247125"/>
          </a:xfrm>
          <a:prstGeom prst="rect">
            <a:avLst/>
          </a:prstGeom>
        </p:spPr>
      </p:pic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510210" y="1043064"/>
            <a:ext cx="1288774" cy="41067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1800" b="1" dirty="0" smtClean="0">
                <a:solidFill>
                  <a:srgbClr val="0070C0"/>
                </a:solidFill>
              </a:rPr>
              <a:t>三种方案：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xmlns="" id="{48467232-9373-425C-8B4A-C15408533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94" y="2810127"/>
            <a:ext cx="4044229" cy="1135708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BD4B1419-F7C7-4054-9D38-230CC6E5EF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94" y="4298529"/>
            <a:ext cx="4049752" cy="2062514"/>
          </a:xfrm>
          <a:prstGeom prst="rect">
            <a:avLst/>
          </a:prstGeom>
        </p:spPr>
      </p:pic>
      <p:sp>
        <p:nvSpPr>
          <p:cNvPr id="33" name="内容占位符 2"/>
          <p:cNvSpPr txBox="1">
            <a:spLocks/>
          </p:cNvSpPr>
          <p:nvPr/>
        </p:nvSpPr>
        <p:spPr bwMode="auto">
          <a:xfrm>
            <a:off x="5303875" y="2955346"/>
            <a:ext cx="3025116" cy="328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>
                <a:solidFill>
                  <a:srgbClr val="C00000"/>
                </a:solidFill>
              </a:rPr>
              <a:t>目标：</a:t>
            </a:r>
            <a:endParaRPr lang="en-US" altLang="zh-CN" sz="1800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>
                <a:solidFill>
                  <a:srgbClr val="C00000"/>
                </a:solidFill>
              </a:rPr>
              <a:t>   减少硬接头数，使探测器运行更稳定</a:t>
            </a:r>
            <a:endParaRPr lang="en-US" altLang="zh-CN" sz="1800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>
                <a:solidFill>
                  <a:srgbClr val="C00000"/>
                </a:solidFill>
              </a:rPr>
              <a:t>后果：</a:t>
            </a:r>
            <a:endParaRPr lang="en-US" altLang="zh-CN" sz="1800" dirty="0" smtClean="0">
              <a:solidFill>
                <a:srgbClr val="C00000"/>
              </a:solidFill>
            </a:endParaRPr>
          </a:p>
          <a:p>
            <a:pPr marL="167400" indent="0">
              <a:buNone/>
            </a:pPr>
            <a:r>
              <a:rPr lang="en-US" altLang="zh-CN" sz="1800" dirty="0" smtClean="0">
                <a:solidFill>
                  <a:srgbClr val="C00000"/>
                </a:solidFill>
              </a:rPr>
              <a:t>GEB</a:t>
            </a:r>
            <a:r>
              <a:rPr lang="zh-CN" altLang="en-US" sz="1800" dirty="0" smtClean="0">
                <a:solidFill>
                  <a:srgbClr val="C00000"/>
                </a:solidFill>
              </a:rPr>
              <a:t>上开槽扩大，造成走线困难，生产过程中板子平整度变差</a:t>
            </a:r>
            <a:endParaRPr lang="en-US" altLang="zh-CN" sz="1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CN" altLang="en-US" sz="1800" dirty="0" smtClean="0">
                <a:solidFill>
                  <a:srgbClr val="C00000"/>
                </a:solidFill>
              </a:rPr>
              <a:t>建议：</a:t>
            </a:r>
            <a:endParaRPr lang="en-US" altLang="zh-CN" sz="1800" dirty="0" smtClean="0">
              <a:solidFill>
                <a:srgbClr val="C00000"/>
              </a:solidFill>
            </a:endParaRPr>
          </a:p>
          <a:p>
            <a:pPr marL="167400" indent="0">
              <a:buNone/>
            </a:pPr>
            <a:r>
              <a:rPr lang="zh-CN" altLang="en-US" sz="1800" dirty="0" smtClean="0">
                <a:solidFill>
                  <a:srgbClr val="C00000"/>
                </a:solidFill>
              </a:rPr>
              <a:t>采用不同型号接头，开槽尺寸不变</a:t>
            </a:r>
            <a:endParaRPr lang="zh-CN" altLang="en-US" sz="1800" dirty="0">
              <a:solidFill>
                <a:srgbClr val="C00000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621197" y="1328842"/>
            <a:ext cx="4091607" cy="134404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内容占位符 2"/>
          <p:cNvSpPr txBox="1">
            <a:spLocks/>
          </p:cNvSpPr>
          <p:nvPr/>
        </p:nvSpPr>
        <p:spPr bwMode="auto">
          <a:xfrm>
            <a:off x="4015101" y="1228085"/>
            <a:ext cx="697703" cy="41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CN" altLang="en-US" sz="1800" b="1" dirty="0" smtClean="0">
                <a:solidFill>
                  <a:srgbClr val="FF0000"/>
                </a:solidFill>
              </a:rPr>
              <a:t>采用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133" y="3275506"/>
            <a:ext cx="3150567" cy="271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0" y="1097282"/>
            <a:ext cx="7153148" cy="523184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452" y="140209"/>
            <a:ext cx="3101848" cy="850392"/>
          </a:xfrm>
        </p:spPr>
        <p:txBody>
          <a:bodyPr/>
          <a:lstStyle/>
          <a:p>
            <a:pPr eaLnBrk="1" hangingPunct="1"/>
            <a:r>
              <a:rPr lang="zh-CN" altLang="en-US" sz="3200" b="1" dirty="0" smtClean="0"/>
              <a:t>工作</a:t>
            </a:r>
            <a:r>
              <a:rPr lang="zh-CN" altLang="en-US" sz="3200" b="1" dirty="0"/>
              <a:t>进度</a:t>
            </a:r>
            <a:r>
              <a:rPr lang="zh-CN" altLang="en-US" sz="3200" b="1" dirty="0" smtClean="0"/>
              <a:t>计划：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249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39768" y="2645029"/>
            <a:ext cx="4878832" cy="1325563"/>
          </a:xfrm>
        </p:spPr>
        <p:txBody>
          <a:bodyPr/>
          <a:lstStyle/>
          <a:p>
            <a:r>
              <a:rPr lang="zh-CN" altLang="en-US" sz="8800" dirty="0" smtClean="0"/>
              <a:t>谢 谢 ！</a:t>
            </a:r>
            <a:endParaRPr lang="zh-CN" altLang="en-US" sz="8800" dirty="0"/>
          </a:p>
        </p:txBody>
      </p:sp>
    </p:spTree>
    <p:extLst>
      <p:ext uri="{BB962C8B-B14F-4D97-AF65-F5344CB8AC3E}">
        <p14:creationId xmlns:p14="http://schemas.microsoft.com/office/powerpoint/2010/main" val="6650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70" y="2156993"/>
            <a:ext cx="6115662" cy="3955311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768624" y="151283"/>
            <a:ext cx="5174976" cy="816694"/>
          </a:xfrm>
        </p:spPr>
        <p:txBody>
          <a:bodyPr/>
          <a:lstStyle/>
          <a:p>
            <a:r>
              <a:rPr lang="en-US" altLang="zh-CN" sz="3200" b="1" dirty="0" smtClean="0"/>
              <a:t>CMS-GEM</a:t>
            </a:r>
            <a:r>
              <a:rPr lang="zh-CN" altLang="en-US" sz="3200" b="1" dirty="0" smtClean="0"/>
              <a:t>探测器前端电子学</a:t>
            </a:r>
            <a:endParaRPr lang="zh-CN" altLang="en-US" sz="32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199" y="1501958"/>
            <a:ext cx="3988278" cy="42766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46807" y="1474009"/>
            <a:ext cx="429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On Detector                         Off Detector   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50075" y="2273252"/>
            <a:ext cx="18316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    VFAT3</a:t>
            </a:r>
          </a:p>
          <a:p>
            <a:r>
              <a:rPr lang="en-US" altLang="zh-CN" sz="1400" b="1" dirty="0" smtClean="0">
                <a:solidFill>
                  <a:srgbClr val="0070C0"/>
                </a:solidFill>
              </a:rPr>
              <a:t>(front end ASIC)</a:t>
            </a:r>
            <a:endParaRPr lang="zh-CN" altLang="en-US" sz="1400" b="1" dirty="0">
              <a:solidFill>
                <a:srgbClr val="0070C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50075" y="3053398"/>
            <a:ext cx="198356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       GEB</a:t>
            </a:r>
          </a:p>
          <a:p>
            <a:r>
              <a:rPr lang="en-US" altLang="zh-CN" sz="1400" b="1" dirty="0" smtClean="0">
                <a:solidFill>
                  <a:srgbClr val="FF0000"/>
                </a:solidFill>
              </a:rPr>
              <a:t>(GEM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Electronics Board)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32747" y="3638173"/>
            <a:ext cx="140659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rgbClr val="0070C0"/>
                </a:solidFill>
              </a:rPr>
              <a:t>Opto</a:t>
            </a:r>
            <a:r>
              <a:rPr lang="en-US" altLang="zh-CN" b="1" dirty="0" smtClean="0">
                <a:solidFill>
                  <a:srgbClr val="0070C0"/>
                </a:solidFill>
              </a:rPr>
              <a:t> Hybrid</a:t>
            </a:r>
          </a:p>
          <a:p>
            <a:r>
              <a:rPr lang="en-US" altLang="zh-CN" sz="1400" b="1" dirty="0" smtClean="0">
                <a:solidFill>
                  <a:srgbClr val="0070C0"/>
                </a:solidFill>
              </a:rPr>
              <a:t>(FPGA / GBTs)</a:t>
            </a:r>
            <a:endParaRPr lang="zh-CN" altLang="en-US" sz="1400" b="1" dirty="0">
              <a:solidFill>
                <a:srgbClr val="0070C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62061" y="2273252"/>
            <a:ext cx="1103244" cy="330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4333638" y="1351723"/>
            <a:ext cx="0" cy="3836504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380939" y="5593892"/>
            <a:ext cx="23235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Backend Electronics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6280" y="34201"/>
            <a:ext cx="10515600" cy="1325563"/>
          </a:xfrm>
        </p:spPr>
        <p:txBody>
          <a:bodyPr/>
          <a:lstStyle/>
          <a:p>
            <a:r>
              <a:rPr lang="en-US" altLang="zh-CN" sz="2800" b="1" dirty="0"/>
              <a:t>a. </a:t>
            </a:r>
            <a:r>
              <a:rPr lang="zh-CN" altLang="en-US" sz="2800" b="1" dirty="0"/>
              <a:t>前端</a:t>
            </a:r>
            <a:r>
              <a:rPr lang="zh-CN" altLang="en-US" sz="2800" b="1" dirty="0" smtClean="0"/>
              <a:t>专用集成电路</a:t>
            </a:r>
            <a:r>
              <a:rPr lang="en-US" altLang="zh-CN" sz="2800" b="1" dirty="0" smtClean="0"/>
              <a:t>(</a:t>
            </a:r>
            <a:r>
              <a:rPr lang="en-US" altLang="zh-CN" sz="2800" b="1" dirty="0" err="1" smtClean="0"/>
              <a:t>VFATx</a:t>
            </a:r>
            <a:r>
              <a:rPr lang="en-US" altLang="zh-CN" sz="2800" b="1" dirty="0" smtClean="0"/>
              <a:t>)</a:t>
            </a: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8269" y="4872700"/>
            <a:ext cx="5923505" cy="1054130"/>
          </a:xfrm>
        </p:spPr>
        <p:txBody>
          <a:bodyPr/>
          <a:lstStyle/>
          <a:p>
            <a:r>
              <a:rPr lang="zh-CN" altLang="en-US" sz="2000" dirty="0">
                <a:solidFill>
                  <a:srgbClr val="0070C0"/>
                </a:solidFill>
              </a:rPr>
              <a:t>专用集成电路是定制设计的</a:t>
            </a:r>
            <a:r>
              <a:rPr lang="en-US" altLang="zh-CN" sz="2000" dirty="0">
                <a:solidFill>
                  <a:srgbClr val="0070C0"/>
                </a:solidFill>
              </a:rPr>
              <a:t>128</a:t>
            </a:r>
            <a:r>
              <a:rPr lang="zh-CN" altLang="en-US" sz="2000" dirty="0">
                <a:solidFill>
                  <a:srgbClr val="0070C0"/>
                </a:solidFill>
              </a:rPr>
              <a:t>通道</a:t>
            </a:r>
            <a:r>
              <a:rPr lang="en-US" altLang="zh-CN" sz="2000" dirty="0">
                <a:solidFill>
                  <a:srgbClr val="0070C0"/>
                </a:solidFill>
              </a:rPr>
              <a:t>ASIC</a:t>
            </a:r>
            <a:r>
              <a:rPr lang="zh-CN" altLang="en-US" sz="2000" dirty="0">
                <a:solidFill>
                  <a:srgbClr val="0070C0"/>
                </a:solidFill>
              </a:rPr>
              <a:t>电路</a:t>
            </a:r>
            <a:endParaRPr lang="en-US" altLang="zh-CN" sz="2000" dirty="0">
              <a:solidFill>
                <a:srgbClr val="0070C0"/>
              </a:solidFill>
            </a:endParaRPr>
          </a:p>
          <a:p>
            <a:r>
              <a:rPr lang="zh-CN" altLang="en-US" sz="2000" dirty="0" smtClean="0">
                <a:solidFill>
                  <a:srgbClr val="0070C0"/>
                </a:solidFill>
              </a:rPr>
              <a:t>电极</a:t>
            </a:r>
            <a:r>
              <a:rPr lang="zh-CN" altLang="en-US" sz="2000" dirty="0">
                <a:solidFill>
                  <a:srgbClr val="0070C0"/>
                </a:solidFill>
              </a:rPr>
              <a:t>上的小电荷信号通过</a:t>
            </a:r>
            <a:r>
              <a:rPr lang="zh-CN" altLang="en-US" sz="2000" dirty="0" smtClean="0">
                <a:solidFill>
                  <a:srgbClr val="0070C0"/>
                </a:solidFill>
              </a:rPr>
              <a:t>前端</a:t>
            </a:r>
            <a:r>
              <a:rPr lang="en-US" altLang="zh-CN" sz="2000" dirty="0" smtClean="0">
                <a:solidFill>
                  <a:srgbClr val="0070C0"/>
                </a:solidFill>
              </a:rPr>
              <a:t>ASIC</a:t>
            </a:r>
            <a:r>
              <a:rPr lang="zh-CN" altLang="en-US" sz="2000" dirty="0" smtClean="0">
                <a:solidFill>
                  <a:srgbClr val="0070C0"/>
                </a:solidFill>
              </a:rPr>
              <a:t>电路</a:t>
            </a:r>
            <a:r>
              <a:rPr lang="zh-CN" altLang="en-US" sz="2000" dirty="0">
                <a:solidFill>
                  <a:srgbClr val="0070C0"/>
                </a:solidFill>
              </a:rPr>
              <a:t>放大、数字化和进一步</a:t>
            </a:r>
            <a:r>
              <a:rPr lang="zh-CN" altLang="en-US" sz="2000" dirty="0" smtClean="0">
                <a:solidFill>
                  <a:srgbClr val="0070C0"/>
                </a:solidFill>
              </a:rPr>
              <a:t>处理</a:t>
            </a:r>
            <a:endParaRPr lang="en-US" altLang="zh-CN" sz="2000" dirty="0">
              <a:solidFill>
                <a:srgbClr val="0070C0"/>
              </a:solidFill>
            </a:endParaRPr>
          </a:p>
          <a:p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69" y="1170920"/>
            <a:ext cx="5737226" cy="34706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889" y="629474"/>
            <a:ext cx="2306024" cy="2597076"/>
          </a:xfrm>
          <a:prstGeom prst="rect">
            <a:avLst/>
          </a:prstGeom>
        </p:spPr>
      </p:pic>
      <p:pic>
        <p:nvPicPr>
          <p:cNvPr id="6" name="Picture 1" descr="C:\Users\muali\AppData\Local\Microsoft\Windows\INetCache\Content.Word\IMG201804120924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84" y="3677480"/>
            <a:ext cx="5298701" cy="2746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377" y="629474"/>
            <a:ext cx="2417592" cy="2382083"/>
          </a:xfrm>
          <a:prstGeom prst="rect">
            <a:avLst/>
          </a:prstGeom>
        </p:spPr>
      </p:pic>
      <p:sp>
        <p:nvSpPr>
          <p:cNvPr id="8" name="标题 1"/>
          <p:cNvSpPr txBox="1">
            <a:spLocks/>
          </p:cNvSpPr>
          <p:nvPr/>
        </p:nvSpPr>
        <p:spPr bwMode="auto">
          <a:xfrm>
            <a:off x="9374012" y="2947553"/>
            <a:ext cx="2401957" cy="75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1" dirty="0" smtClean="0">
                <a:solidFill>
                  <a:srgbClr val="0070C0"/>
                </a:solidFill>
              </a:rPr>
              <a:t>HV3b_V3 Hybrid Board with Series Resistors at Channels</a:t>
            </a:r>
            <a:endParaRPr lang="zh-CN" alt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35626" cy="757997"/>
          </a:xfrm>
        </p:spPr>
        <p:txBody>
          <a:bodyPr/>
          <a:lstStyle/>
          <a:p>
            <a:r>
              <a:rPr lang="en-US" altLang="zh-CN" sz="2800" b="1" dirty="0"/>
              <a:t>b. </a:t>
            </a:r>
            <a:r>
              <a:rPr lang="en-US" altLang="zh-CN" sz="2800" b="1" dirty="0" smtClean="0"/>
              <a:t> </a:t>
            </a:r>
            <a:r>
              <a:rPr lang="en-US" altLang="zh-CN" sz="2800" b="1" dirty="0" err="1" smtClean="0"/>
              <a:t>Opto</a:t>
            </a:r>
            <a:r>
              <a:rPr lang="en-US" altLang="zh-CN" sz="2800" b="1" dirty="0" smtClean="0"/>
              <a:t>-Hybrid</a:t>
            </a:r>
            <a:r>
              <a:rPr lang="zh-CN" altLang="en-US" sz="2800" b="1" dirty="0"/>
              <a:t>板</a:t>
            </a:r>
            <a:r>
              <a:rPr lang="en-US" altLang="zh-CN" sz="2800" b="1" dirty="0"/>
              <a:t>(OH) </a:t>
            </a: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4845" y="1312237"/>
            <a:ext cx="6049618" cy="88458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000" dirty="0" smtClean="0">
                <a:solidFill>
                  <a:srgbClr val="0070C0"/>
                </a:solidFill>
              </a:rPr>
              <a:t>任务</a:t>
            </a:r>
            <a:r>
              <a:rPr lang="en-US" altLang="zh-CN" sz="2000" dirty="0" smtClean="0">
                <a:solidFill>
                  <a:srgbClr val="0070C0"/>
                </a:solidFill>
              </a:rPr>
              <a:t>: </a:t>
            </a:r>
            <a:r>
              <a:rPr lang="zh-CN" altLang="en-US" sz="2000" dirty="0" smtClean="0">
                <a:solidFill>
                  <a:srgbClr val="0070C0"/>
                </a:solidFill>
              </a:rPr>
              <a:t>同步</a:t>
            </a:r>
            <a:r>
              <a:rPr lang="en-US" altLang="zh-CN" sz="2000" dirty="0">
                <a:solidFill>
                  <a:srgbClr val="0070C0"/>
                </a:solidFill>
              </a:rPr>
              <a:t>VFAT3</a:t>
            </a:r>
            <a:r>
              <a:rPr lang="zh-CN" altLang="en-US" sz="2000" dirty="0">
                <a:solidFill>
                  <a:srgbClr val="0070C0"/>
                </a:solidFill>
              </a:rPr>
              <a:t>芯片发送的数据，零抑制触发数据，编码数据并通过光链路将它们发送到触发电子设备。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64" y="2366057"/>
            <a:ext cx="6356087" cy="39055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195" y="549770"/>
            <a:ext cx="4826037" cy="3008439"/>
          </a:xfrm>
          <a:prstGeom prst="rect">
            <a:avLst/>
          </a:prstGeom>
        </p:spPr>
      </p:pic>
      <p:sp>
        <p:nvSpPr>
          <p:cNvPr id="7" name="标题 1"/>
          <p:cNvSpPr txBox="1">
            <a:spLocks/>
          </p:cNvSpPr>
          <p:nvPr/>
        </p:nvSpPr>
        <p:spPr bwMode="auto">
          <a:xfrm>
            <a:off x="7606749" y="218376"/>
            <a:ext cx="3664226" cy="52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b="1" dirty="0" smtClean="0">
                <a:solidFill>
                  <a:srgbClr val="C00000"/>
                </a:solidFill>
              </a:rPr>
              <a:t>OH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板</a:t>
            </a:r>
            <a:r>
              <a:rPr lang="en-US" altLang="zh-CN" sz="1600" b="1" dirty="0" smtClean="0">
                <a:solidFill>
                  <a:srgbClr val="C00000"/>
                </a:solidFill>
              </a:rPr>
              <a:t>(V1: Spartan-6, GE21:Artix-7 FPGA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）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93987" y="4240266"/>
            <a:ext cx="40130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</a:rPr>
              <a:t>VFAT</a:t>
            </a:r>
            <a:r>
              <a:rPr lang="zh-CN" altLang="en-US" sz="1400" dirty="0">
                <a:solidFill>
                  <a:srgbClr val="0070C0"/>
                </a:solidFill>
              </a:rPr>
              <a:t>触发单元输出</a:t>
            </a:r>
            <a:r>
              <a:rPr lang="en-US" altLang="zh-CN" sz="1400" dirty="0">
                <a:solidFill>
                  <a:srgbClr val="0070C0"/>
                </a:solidFill>
              </a:rPr>
              <a:t>9</a:t>
            </a:r>
            <a:r>
              <a:rPr lang="zh-CN" altLang="en-US" sz="1400" dirty="0">
                <a:solidFill>
                  <a:srgbClr val="0070C0"/>
                </a:solidFill>
              </a:rPr>
              <a:t>对差分信号</a:t>
            </a:r>
            <a:endParaRPr lang="en-US" altLang="zh-CN" sz="1400" dirty="0">
              <a:solidFill>
                <a:srgbClr val="0070C0"/>
              </a:solidFill>
            </a:endParaRPr>
          </a:p>
          <a:p>
            <a:pPr lvl="1"/>
            <a:r>
              <a:rPr lang="en-US" altLang="zh-CN" sz="1400" dirty="0">
                <a:solidFill>
                  <a:srgbClr val="0070C0"/>
                </a:solidFill>
              </a:rPr>
              <a:t>8</a:t>
            </a:r>
            <a:r>
              <a:rPr lang="zh-CN" altLang="en-US" sz="1400" dirty="0">
                <a:solidFill>
                  <a:srgbClr val="0070C0"/>
                </a:solidFill>
              </a:rPr>
              <a:t>比特数据</a:t>
            </a:r>
            <a:r>
              <a:rPr lang="en-US" altLang="zh-CN" sz="1400" dirty="0">
                <a:solidFill>
                  <a:srgbClr val="0070C0"/>
                </a:solidFill>
              </a:rPr>
              <a:t>:data[8..1]</a:t>
            </a:r>
          </a:p>
          <a:p>
            <a:pPr lvl="1"/>
            <a:r>
              <a:rPr lang="en-US" altLang="zh-CN" sz="1400" dirty="0">
                <a:solidFill>
                  <a:srgbClr val="0070C0"/>
                </a:solidFill>
              </a:rPr>
              <a:t>1</a:t>
            </a:r>
            <a:r>
              <a:rPr lang="zh-CN" altLang="en-US" sz="1400" dirty="0">
                <a:solidFill>
                  <a:srgbClr val="0070C0"/>
                </a:solidFill>
              </a:rPr>
              <a:t>个选通脉冲信号</a:t>
            </a:r>
            <a:r>
              <a:rPr lang="en-US" altLang="zh-CN" sz="1400" dirty="0">
                <a:solidFill>
                  <a:srgbClr val="0070C0"/>
                </a:solidFill>
              </a:rPr>
              <a:t>:strobe</a:t>
            </a:r>
          </a:p>
          <a:p>
            <a:r>
              <a:rPr lang="en-US" altLang="zh-CN" sz="1400" dirty="0">
                <a:solidFill>
                  <a:srgbClr val="0070C0"/>
                </a:solidFill>
              </a:rPr>
              <a:t>VFAT</a:t>
            </a:r>
            <a:r>
              <a:rPr lang="zh-CN" altLang="en-US" sz="1400" dirty="0">
                <a:solidFill>
                  <a:srgbClr val="0070C0"/>
                </a:solidFill>
              </a:rPr>
              <a:t>通讯</a:t>
            </a:r>
            <a:r>
              <a:rPr lang="en-US" altLang="zh-CN" sz="1400" dirty="0">
                <a:solidFill>
                  <a:srgbClr val="0070C0"/>
                </a:solidFill>
              </a:rPr>
              <a:t>E-port</a:t>
            </a:r>
            <a:r>
              <a:rPr lang="zh-CN" altLang="en-US" sz="1400" dirty="0">
                <a:solidFill>
                  <a:srgbClr val="0070C0"/>
                </a:solidFill>
              </a:rPr>
              <a:t>有</a:t>
            </a:r>
            <a:r>
              <a:rPr lang="en-US" altLang="zh-CN" sz="1400" dirty="0">
                <a:solidFill>
                  <a:srgbClr val="0070C0"/>
                </a:solidFill>
              </a:rPr>
              <a:t>3</a:t>
            </a:r>
            <a:r>
              <a:rPr lang="zh-CN" altLang="en-US" sz="1400" dirty="0">
                <a:solidFill>
                  <a:srgbClr val="0070C0"/>
                </a:solidFill>
              </a:rPr>
              <a:t>对差分信号</a:t>
            </a:r>
            <a:endParaRPr lang="en-US" altLang="zh-CN" sz="1400" dirty="0">
              <a:solidFill>
                <a:srgbClr val="0070C0"/>
              </a:solidFill>
            </a:endParaRPr>
          </a:p>
          <a:p>
            <a:pPr lvl="1"/>
            <a:r>
              <a:rPr lang="zh-CN" altLang="en-US" sz="1400" dirty="0">
                <a:solidFill>
                  <a:srgbClr val="0070C0"/>
                </a:solidFill>
              </a:rPr>
              <a:t>接收时钟</a:t>
            </a:r>
            <a:r>
              <a:rPr lang="en-US" altLang="zh-CN" sz="1400" dirty="0">
                <a:solidFill>
                  <a:srgbClr val="0070C0"/>
                </a:solidFill>
              </a:rPr>
              <a:t>:RDCLK</a:t>
            </a:r>
          </a:p>
          <a:p>
            <a:pPr lvl="1"/>
            <a:r>
              <a:rPr lang="zh-CN" altLang="en-US" sz="1400" dirty="0">
                <a:solidFill>
                  <a:srgbClr val="0070C0"/>
                </a:solidFill>
              </a:rPr>
              <a:t>接收数据</a:t>
            </a:r>
            <a:r>
              <a:rPr lang="en-US" altLang="zh-CN" sz="1400" dirty="0">
                <a:solidFill>
                  <a:srgbClr val="0070C0"/>
                </a:solidFill>
              </a:rPr>
              <a:t>:RXD</a:t>
            </a:r>
          </a:p>
          <a:p>
            <a:pPr lvl="1"/>
            <a:r>
              <a:rPr lang="zh-CN" altLang="en-US" sz="1400" dirty="0">
                <a:solidFill>
                  <a:srgbClr val="0070C0"/>
                </a:solidFill>
              </a:rPr>
              <a:t>发送数据</a:t>
            </a:r>
            <a:r>
              <a:rPr lang="en-US" altLang="zh-CN" sz="1400" dirty="0">
                <a:solidFill>
                  <a:srgbClr val="0070C0"/>
                </a:solidFill>
              </a:rPr>
              <a:t>:TXD</a:t>
            </a:r>
          </a:p>
          <a:p>
            <a:r>
              <a:rPr lang="en-US" altLang="zh-CN" sz="1400" dirty="0">
                <a:solidFill>
                  <a:srgbClr val="0070C0"/>
                </a:solidFill>
              </a:rPr>
              <a:t>VFAT</a:t>
            </a:r>
            <a:r>
              <a:rPr lang="zh-CN" altLang="en-US" sz="1400" dirty="0">
                <a:solidFill>
                  <a:srgbClr val="0070C0"/>
                </a:solidFill>
              </a:rPr>
              <a:t>复位信号</a:t>
            </a:r>
            <a:endParaRPr lang="en-US" altLang="zh-CN" sz="1400" dirty="0">
              <a:solidFill>
                <a:srgbClr val="0070C0"/>
              </a:solidFill>
            </a:endParaRPr>
          </a:p>
          <a:p>
            <a:pPr lvl="1"/>
            <a:r>
              <a:rPr lang="en-US" altLang="zh-CN" sz="1400" dirty="0">
                <a:solidFill>
                  <a:srgbClr val="0070C0"/>
                </a:solidFill>
              </a:rPr>
              <a:t>LVCMOS</a:t>
            </a:r>
            <a:r>
              <a:rPr lang="zh-CN" altLang="en-US" sz="1400" dirty="0">
                <a:solidFill>
                  <a:srgbClr val="0070C0"/>
                </a:solidFill>
              </a:rPr>
              <a:t>电平的信号</a:t>
            </a:r>
            <a:r>
              <a:rPr lang="en-US" altLang="zh-CN" sz="1400" dirty="0">
                <a:solidFill>
                  <a:srgbClr val="0070C0"/>
                </a:solidFill>
              </a:rPr>
              <a:t>:RESET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7257882" y="3648402"/>
            <a:ext cx="3077817" cy="68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 smtClean="0">
                <a:solidFill>
                  <a:srgbClr val="0070C0"/>
                </a:solidFill>
              </a:rPr>
              <a:t>VFAT</a:t>
            </a:r>
            <a:r>
              <a:rPr lang="zh-CN" altLang="en-US" sz="2000" dirty="0" smtClean="0">
                <a:solidFill>
                  <a:srgbClr val="0070C0"/>
                </a:solidFill>
              </a:rPr>
              <a:t>与</a:t>
            </a:r>
            <a:r>
              <a:rPr lang="en-US" altLang="zh-CN" sz="2000" dirty="0" smtClean="0">
                <a:solidFill>
                  <a:srgbClr val="0070C0"/>
                </a:solidFill>
              </a:rPr>
              <a:t>OH</a:t>
            </a:r>
            <a:r>
              <a:rPr lang="zh-CN" altLang="en-US" sz="2000" dirty="0" smtClean="0">
                <a:solidFill>
                  <a:srgbClr val="0070C0"/>
                </a:solidFill>
              </a:rPr>
              <a:t>板的连接：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544957" cy="748058"/>
          </a:xfrm>
        </p:spPr>
        <p:txBody>
          <a:bodyPr/>
          <a:lstStyle/>
          <a:p>
            <a:r>
              <a:rPr lang="en-US" altLang="zh-CN" sz="2800" b="1" dirty="0"/>
              <a:t>c. GEM</a:t>
            </a:r>
            <a:r>
              <a:rPr lang="zh-CN" altLang="en-US" sz="2800" b="1" dirty="0"/>
              <a:t>电子学板</a:t>
            </a:r>
            <a:r>
              <a:rPr lang="en-US" altLang="zh-CN" sz="2800" b="1" dirty="0"/>
              <a:t>(GEB</a:t>
            </a:r>
            <a:r>
              <a:rPr lang="en-US" altLang="zh-CN" sz="2800" b="1" dirty="0" smtClean="0"/>
              <a:t>)</a:t>
            </a: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2365" y="3747620"/>
            <a:ext cx="4792567" cy="2496142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C00000"/>
                </a:solidFill>
              </a:rPr>
              <a:t>  GEB</a:t>
            </a:r>
            <a:r>
              <a:rPr lang="zh-CN" altLang="en-US" sz="2000" dirty="0" smtClean="0">
                <a:solidFill>
                  <a:srgbClr val="C00000"/>
                </a:solidFill>
              </a:rPr>
              <a:t>是大面积</a:t>
            </a:r>
            <a:r>
              <a:rPr lang="en-US" altLang="zh-CN" sz="2000" dirty="0" smtClean="0">
                <a:solidFill>
                  <a:srgbClr val="C00000"/>
                </a:solidFill>
              </a:rPr>
              <a:t>8</a:t>
            </a:r>
            <a:r>
              <a:rPr lang="zh-CN" altLang="en-US" sz="2000" dirty="0" smtClean="0">
                <a:solidFill>
                  <a:srgbClr val="C00000"/>
                </a:solidFill>
              </a:rPr>
              <a:t>层电子板，全部由深圳鑫诺捷公司生产。</a:t>
            </a:r>
            <a:endParaRPr lang="en-US" altLang="zh-CN" sz="2000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C00000"/>
                </a:solidFill>
              </a:rPr>
              <a:t>  第一圈</a:t>
            </a:r>
            <a:r>
              <a:rPr lang="en-US" altLang="zh-CN" sz="2000" dirty="0" smtClean="0">
                <a:solidFill>
                  <a:srgbClr val="C00000"/>
                </a:solidFill>
              </a:rPr>
              <a:t>GEM</a:t>
            </a:r>
            <a:r>
              <a:rPr lang="zh-CN" altLang="en-US" sz="2000" dirty="0" smtClean="0">
                <a:solidFill>
                  <a:srgbClr val="C00000"/>
                </a:solidFill>
              </a:rPr>
              <a:t>探测器</a:t>
            </a:r>
            <a:r>
              <a:rPr lang="en-US" altLang="zh-CN" sz="2000" dirty="0" smtClean="0">
                <a:solidFill>
                  <a:srgbClr val="FF0000"/>
                </a:solidFill>
              </a:rPr>
              <a:t>GE1/1 GEB</a:t>
            </a:r>
            <a:r>
              <a:rPr lang="zh-CN" altLang="en-US" sz="2000" dirty="0" smtClean="0">
                <a:solidFill>
                  <a:srgbClr val="C00000"/>
                </a:solidFill>
              </a:rPr>
              <a:t>由布鲁塞尔大学设计，北大负责生产、测试</a:t>
            </a:r>
            <a:endParaRPr lang="en-US" altLang="zh-CN" sz="2000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C00000"/>
                </a:solidFill>
              </a:rPr>
              <a:t>  第二圈</a:t>
            </a:r>
            <a:r>
              <a:rPr lang="en-US" altLang="zh-CN" sz="2000" dirty="0">
                <a:solidFill>
                  <a:srgbClr val="C00000"/>
                </a:solidFill>
              </a:rPr>
              <a:t>GEM</a:t>
            </a:r>
            <a:r>
              <a:rPr lang="zh-CN" altLang="en-US" sz="2000" dirty="0">
                <a:solidFill>
                  <a:srgbClr val="C00000"/>
                </a:solidFill>
              </a:rPr>
              <a:t>探测器</a:t>
            </a:r>
            <a:r>
              <a:rPr lang="en-US" altLang="zh-CN" sz="2000" dirty="0" smtClean="0">
                <a:solidFill>
                  <a:srgbClr val="FF0000"/>
                </a:solidFill>
              </a:rPr>
              <a:t>GE2/1 GEB</a:t>
            </a:r>
            <a:r>
              <a:rPr lang="zh-CN" altLang="en-US" sz="2000" dirty="0" smtClean="0">
                <a:solidFill>
                  <a:srgbClr val="C00000"/>
                </a:solidFill>
              </a:rPr>
              <a:t>将全面由北大负责设计、生产</a:t>
            </a:r>
            <a:r>
              <a:rPr lang="zh-CN" altLang="en-US" sz="2000" dirty="0">
                <a:solidFill>
                  <a:srgbClr val="C00000"/>
                </a:solidFill>
              </a:rPr>
              <a:t>、测试</a:t>
            </a:r>
            <a:endParaRPr lang="en-US" altLang="zh-CN" sz="20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809" y="854766"/>
            <a:ext cx="5603786" cy="13517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487" y="2806717"/>
            <a:ext cx="5945008" cy="3604552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 bwMode="auto">
          <a:xfrm>
            <a:off x="8653538" y="6243762"/>
            <a:ext cx="2786402" cy="33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 smtClean="0">
                <a:solidFill>
                  <a:srgbClr val="C00000"/>
                </a:solidFill>
              </a:rPr>
              <a:t>GEB11</a:t>
            </a:r>
            <a:r>
              <a:rPr lang="zh-CN" altLang="en-US" sz="1400" dirty="0" smtClean="0">
                <a:solidFill>
                  <a:srgbClr val="C00000"/>
                </a:solidFill>
              </a:rPr>
              <a:t>板，</a:t>
            </a:r>
            <a:r>
              <a:rPr lang="en-US" altLang="zh-CN" sz="1400" dirty="0" smtClean="0">
                <a:solidFill>
                  <a:srgbClr val="C00000"/>
                </a:solidFill>
              </a:rPr>
              <a:t>v1</a:t>
            </a:r>
            <a:r>
              <a:rPr lang="zh-CN" altLang="en-US" sz="1400" dirty="0" smtClean="0">
                <a:solidFill>
                  <a:srgbClr val="C00000"/>
                </a:solidFill>
              </a:rPr>
              <a:t>，</a:t>
            </a:r>
            <a:r>
              <a:rPr lang="en-US" altLang="zh-CN" sz="1400" dirty="0" smtClean="0">
                <a:solidFill>
                  <a:srgbClr val="C00000"/>
                </a:solidFill>
              </a:rPr>
              <a:t>2015</a:t>
            </a:r>
            <a:r>
              <a:rPr lang="zh-CN" altLang="en-US" sz="1400" dirty="0" smtClean="0">
                <a:solidFill>
                  <a:srgbClr val="C00000"/>
                </a:solidFill>
              </a:rPr>
              <a:t>年</a:t>
            </a:r>
            <a:r>
              <a:rPr lang="en-US" altLang="zh-CN" sz="1400" dirty="0" smtClean="0">
                <a:solidFill>
                  <a:srgbClr val="C00000"/>
                </a:solidFill>
              </a:rPr>
              <a:t>01</a:t>
            </a:r>
            <a:r>
              <a:rPr lang="zh-CN" altLang="en-US" sz="1400" dirty="0" smtClean="0">
                <a:solidFill>
                  <a:srgbClr val="C00000"/>
                </a:solidFill>
              </a:rPr>
              <a:t>月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549965" y="1238029"/>
            <a:ext cx="5522844" cy="210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sz="2000" dirty="0" smtClean="0">
                <a:solidFill>
                  <a:srgbClr val="0070C0"/>
                </a:solidFill>
              </a:rPr>
              <a:t>GEB</a:t>
            </a:r>
            <a:r>
              <a:rPr lang="zh-CN" altLang="en-US" sz="2000" dirty="0" smtClean="0">
                <a:solidFill>
                  <a:srgbClr val="0070C0"/>
                </a:solidFill>
              </a:rPr>
              <a:t>是</a:t>
            </a:r>
            <a:r>
              <a:rPr lang="en-US" altLang="zh-CN" sz="2000" dirty="0" smtClean="0">
                <a:solidFill>
                  <a:srgbClr val="0070C0"/>
                </a:solidFill>
              </a:rPr>
              <a:t>GEM</a:t>
            </a:r>
            <a:r>
              <a:rPr lang="zh-CN" altLang="en-US" sz="2000" dirty="0" smtClean="0">
                <a:solidFill>
                  <a:srgbClr val="0070C0"/>
                </a:solidFill>
              </a:rPr>
              <a:t>探测器读出系统设计中的关键元件，主要有三个功能：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2000" dirty="0" smtClean="0">
                <a:solidFill>
                  <a:srgbClr val="0070C0"/>
                </a:solidFill>
              </a:rPr>
              <a:t>1. </a:t>
            </a:r>
            <a:r>
              <a:rPr lang="zh-CN" altLang="en-US" sz="2000" dirty="0" smtClean="0">
                <a:solidFill>
                  <a:srgbClr val="0070C0"/>
                </a:solidFill>
              </a:rPr>
              <a:t>在前端</a:t>
            </a:r>
            <a:r>
              <a:rPr lang="en-US" altLang="zh-CN" sz="2000" dirty="0" smtClean="0">
                <a:solidFill>
                  <a:srgbClr val="0070C0"/>
                </a:solidFill>
              </a:rPr>
              <a:t>VFAT</a:t>
            </a:r>
            <a:r>
              <a:rPr lang="zh-CN" altLang="en-US" sz="2000" dirty="0" smtClean="0">
                <a:solidFill>
                  <a:srgbClr val="0070C0"/>
                </a:solidFill>
              </a:rPr>
              <a:t>和</a:t>
            </a:r>
            <a:r>
              <a:rPr lang="en-US" altLang="zh-CN" sz="2000" dirty="0" smtClean="0">
                <a:solidFill>
                  <a:srgbClr val="0070C0"/>
                </a:solidFill>
              </a:rPr>
              <a:t>OH</a:t>
            </a:r>
            <a:r>
              <a:rPr lang="zh-CN" altLang="en-US" sz="2000" dirty="0" smtClean="0">
                <a:solidFill>
                  <a:srgbClr val="0070C0"/>
                </a:solidFill>
              </a:rPr>
              <a:t>板之间传输电信号；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2000" dirty="0" smtClean="0">
                <a:solidFill>
                  <a:srgbClr val="0070C0"/>
                </a:solidFill>
              </a:rPr>
              <a:t>2. </a:t>
            </a:r>
            <a:r>
              <a:rPr lang="zh-CN" altLang="en-US" sz="2000" dirty="0" smtClean="0">
                <a:solidFill>
                  <a:srgbClr val="0070C0"/>
                </a:solidFill>
              </a:rPr>
              <a:t>分配功率；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 sz="2000" dirty="0" smtClean="0">
                <a:solidFill>
                  <a:srgbClr val="0070C0"/>
                </a:solidFill>
              </a:rPr>
              <a:t>3. GEB</a:t>
            </a:r>
            <a:r>
              <a:rPr lang="zh-CN" altLang="en-US" sz="2000" dirty="0" smtClean="0">
                <a:solidFill>
                  <a:srgbClr val="0070C0"/>
                </a:solidFill>
              </a:rPr>
              <a:t>被放置在</a:t>
            </a:r>
            <a:r>
              <a:rPr lang="en-US" altLang="zh-CN" sz="2000" dirty="0" smtClean="0">
                <a:solidFill>
                  <a:srgbClr val="0070C0"/>
                </a:solidFill>
              </a:rPr>
              <a:t>GEM</a:t>
            </a:r>
            <a:r>
              <a:rPr lang="zh-CN" altLang="en-US" sz="2000" dirty="0" smtClean="0">
                <a:solidFill>
                  <a:srgbClr val="0070C0"/>
                </a:solidFill>
              </a:rPr>
              <a:t>读出板的顶部，对探测器提供电屏蔽。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 lvl="1">
              <a:lnSpc>
                <a:spcPct val="100000"/>
              </a:lnSpc>
            </a:pPr>
            <a:endParaRPr lang="zh-CN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7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0452" y="255095"/>
            <a:ext cx="4548809" cy="907783"/>
          </a:xfrm>
        </p:spPr>
        <p:txBody>
          <a:bodyPr/>
          <a:lstStyle/>
          <a:p>
            <a:r>
              <a:rPr lang="en-US" altLang="zh-CN" sz="3200" b="1" dirty="0" smtClean="0"/>
              <a:t>GE2/1 GEB</a:t>
            </a:r>
            <a:r>
              <a:rPr lang="zh-CN" altLang="en-US" sz="3200" b="1" dirty="0" smtClean="0"/>
              <a:t>板设计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9660" y="1272210"/>
            <a:ext cx="6109252" cy="1918252"/>
          </a:xfrm>
        </p:spPr>
        <p:txBody>
          <a:bodyPr/>
          <a:lstStyle/>
          <a:p>
            <a:r>
              <a:rPr lang="zh-CN" altLang="en-US" sz="1800" dirty="0" smtClean="0">
                <a:solidFill>
                  <a:srgbClr val="0070C0"/>
                </a:solidFill>
              </a:rPr>
              <a:t>原理图：</a:t>
            </a:r>
            <a:endParaRPr lang="en-US" altLang="zh-CN" sz="1800" dirty="0" smtClean="0">
              <a:solidFill>
                <a:srgbClr val="0070C0"/>
              </a:solidFill>
            </a:endParaRPr>
          </a:p>
          <a:p>
            <a:pPr lvl="1"/>
            <a:r>
              <a:rPr lang="zh-CN" altLang="en-US" sz="1800" dirty="0" smtClean="0">
                <a:solidFill>
                  <a:srgbClr val="0070C0"/>
                </a:solidFill>
              </a:rPr>
              <a:t>电源及检测、信号传输</a:t>
            </a:r>
            <a:endParaRPr lang="en-US" altLang="zh-CN" sz="1800" dirty="0" smtClean="0">
              <a:solidFill>
                <a:srgbClr val="0070C0"/>
              </a:solidFill>
            </a:endParaRPr>
          </a:p>
          <a:p>
            <a:r>
              <a:rPr lang="en-US" altLang="zh-CN" sz="1800" dirty="0" smtClean="0">
                <a:solidFill>
                  <a:srgbClr val="0070C0"/>
                </a:solidFill>
              </a:rPr>
              <a:t>PCB</a:t>
            </a:r>
            <a:r>
              <a:rPr lang="zh-CN" altLang="en-US" sz="1800" dirty="0" smtClean="0">
                <a:solidFill>
                  <a:srgbClr val="0070C0"/>
                </a:solidFill>
              </a:rPr>
              <a:t>尺寸</a:t>
            </a:r>
            <a:r>
              <a:rPr lang="zh-CN" altLang="en-US" sz="1800" dirty="0">
                <a:solidFill>
                  <a:srgbClr val="0070C0"/>
                </a:solidFill>
              </a:rPr>
              <a:t>与形状</a:t>
            </a:r>
            <a:endParaRPr lang="en-US" altLang="zh-CN" sz="1800" dirty="0">
              <a:solidFill>
                <a:srgbClr val="0070C0"/>
              </a:solidFill>
            </a:endParaRPr>
          </a:p>
          <a:p>
            <a:pPr lvl="1"/>
            <a:r>
              <a:rPr lang="zh-CN" altLang="en-US" sz="1800" dirty="0">
                <a:solidFill>
                  <a:srgbClr val="0070C0"/>
                </a:solidFill>
              </a:rPr>
              <a:t>根据安装位置的不同，符合读出板设计</a:t>
            </a:r>
            <a:r>
              <a:rPr lang="zh-CN" altLang="en-US" sz="1800" dirty="0" smtClean="0">
                <a:solidFill>
                  <a:srgbClr val="0070C0"/>
                </a:solidFill>
              </a:rPr>
              <a:t>要求</a:t>
            </a:r>
            <a:endParaRPr lang="en-US" altLang="zh-CN" sz="1800" dirty="0" smtClean="0">
              <a:solidFill>
                <a:srgbClr val="0070C0"/>
              </a:solidFill>
            </a:endParaRPr>
          </a:p>
          <a:p>
            <a:r>
              <a:rPr lang="zh-CN" altLang="en-US" sz="1800" dirty="0">
                <a:solidFill>
                  <a:srgbClr val="0070C0"/>
                </a:solidFill>
              </a:rPr>
              <a:t>一</a:t>
            </a:r>
            <a:r>
              <a:rPr lang="zh-CN" altLang="en-US" sz="1800" dirty="0" smtClean="0">
                <a:solidFill>
                  <a:srgbClr val="0070C0"/>
                </a:solidFill>
              </a:rPr>
              <a:t>个探测器分成</a:t>
            </a:r>
            <a:r>
              <a:rPr lang="en-US" altLang="zh-CN" sz="1800" dirty="0" smtClean="0">
                <a:solidFill>
                  <a:srgbClr val="0070C0"/>
                </a:solidFill>
              </a:rPr>
              <a:t>4</a:t>
            </a:r>
            <a:r>
              <a:rPr lang="zh-CN" altLang="en-US" sz="1800" dirty="0" smtClean="0">
                <a:solidFill>
                  <a:srgbClr val="0070C0"/>
                </a:solidFill>
              </a:rPr>
              <a:t>块</a:t>
            </a:r>
            <a:r>
              <a:rPr lang="en-US" altLang="zh-CN" sz="1800" dirty="0" smtClean="0">
                <a:solidFill>
                  <a:srgbClr val="0070C0"/>
                </a:solidFill>
              </a:rPr>
              <a:t>GEB</a:t>
            </a:r>
            <a:r>
              <a:rPr lang="zh-CN" altLang="en-US" sz="1800" dirty="0" smtClean="0">
                <a:solidFill>
                  <a:srgbClr val="0070C0"/>
                </a:solidFill>
              </a:rPr>
              <a:t>板，</a:t>
            </a:r>
            <a:r>
              <a:rPr lang="en-US" altLang="zh-CN" sz="1800" dirty="0" smtClean="0">
                <a:solidFill>
                  <a:srgbClr val="0070C0"/>
                </a:solidFill>
              </a:rPr>
              <a:t>M4</a:t>
            </a:r>
            <a:r>
              <a:rPr lang="zh-CN" altLang="en-US" sz="1800" dirty="0" smtClean="0">
                <a:solidFill>
                  <a:srgbClr val="0070C0"/>
                </a:solidFill>
              </a:rPr>
              <a:t>宽度比较大，或分为</a:t>
            </a:r>
            <a:r>
              <a:rPr lang="en-US" altLang="zh-CN" sz="1800" dirty="0" smtClean="0">
                <a:solidFill>
                  <a:srgbClr val="0070C0"/>
                </a:solidFill>
              </a:rPr>
              <a:t>2</a:t>
            </a:r>
            <a:r>
              <a:rPr lang="zh-CN" altLang="en-US" sz="1800" dirty="0" smtClean="0">
                <a:solidFill>
                  <a:srgbClr val="0070C0"/>
                </a:solidFill>
              </a:rPr>
              <a:t>块</a:t>
            </a:r>
            <a:endParaRPr lang="en-US" altLang="zh-CN" sz="1800" dirty="0">
              <a:solidFill>
                <a:srgbClr val="0070C0"/>
              </a:solidFill>
            </a:endParaRPr>
          </a:p>
          <a:p>
            <a:pPr lvl="1"/>
            <a:endParaRPr lang="en-US" altLang="zh-CN" dirty="0"/>
          </a:p>
          <a:p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244" y="613378"/>
            <a:ext cx="4369556" cy="5813904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 bwMode="auto">
          <a:xfrm>
            <a:off x="599660" y="3381181"/>
            <a:ext cx="5691808" cy="268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1800" dirty="0" smtClean="0">
                <a:solidFill>
                  <a:srgbClr val="C00000"/>
                </a:solidFill>
              </a:rPr>
              <a:t>每个</a:t>
            </a:r>
            <a:r>
              <a:rPr lang="en-US" altLang="zh-CN" sz="1800" dirty="0" smtClean="0">
                <a:solidFill>
                  <a:srgbClr val="C00000"/>
                </a:solidFill>
              </a:rPr>
              <a:t>GEB</a:t>
            </a:r>
            <a:r>
              <a:rPr lang="zh-CN" altLang="en-US" sz="1800" dirty="0" smtClean="0">
                <a:solidFill>
                  <a:srgbClr val="C00000"/>
                </a:solidFill>
              </a:rPr>
              <a:t>板连接：</a:t>
            </a:r>
            <a:endParaRPr lang="en-US" altLang="zh-CN" sz="1800" dirty="0" smtClean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altLang="zh-CN" sz="1800" dirty="0" smtClean="0">
                <a:solidFill>
                  <a:srgbClr val="C00000"/>
                </a:solidFill>
              </a:rPr>
              <a:t>12</a:t>
            </a:r>
            <a:r>
              <a:rPr lang="zh-CN" altLang="en-US" sz="1800" dirty="0" smtClean="0">
                <a:solidFill>
                  <a:srgbClr val="C00000"/>
                </a:solidFill>
              </a:rPr>
              <a:t>个</a:t>
            </a:r>
            <a:r>
              <a:rPr lang="en-US" altLang="zh-CN" sz="1800" dirty="0" smtClean="0">
                <a:solidFill>
                  <a:srgbClr val="C00000"/>
                </a:solidFill>
              </a:rPr>
              <a:t>VFAT</a:t>
            </a:r>
          </a:p>
          <a:p>
            <a:pPr lvl="1">
              <a:lnSpc>
                <a:spcPct val="100000"/>
              </a:lnSpc>
            </a:pPr>
            <a:r>
              <a:rPr lang="en-US" altLang="zh-CN" sz="1800" dirty="0" smtClean="0">
                <a:solidFill>
                  <a:srgbClr val="C00000"/>
                </a:solidFill>
              </a:rPr>
              <a:t>1</a:t>
            </a:r>
            <a:r>
              <a:rPr lang="zh-CN" altLang="en-US" sz="1800" dirty="0" smtClean="0">
                <a:solidFill>
                  <a:srgbClr val="C00000"/>
                </a:solidFill>
              </a:rPr>
              <a:t>个</a:t>
            </a:r>
            <a:r>
              <a:rPr lang="en-US" altLang="zh-CN" sz="1800" dirty="0" smtClean="0">
                <a:solidFill>
                  <a:srgbClr val="C00000"/>
                </a:solidFill>
              </a:rPr>
              <a:t>OH</a:t>
            </a:r>
            <a:r>
              <a:rPr lang="zh-CN" altLang="en-US" sz="1800" dirty="0" smtClean="0">
                <a:solidFill>
                  <a:srgbClr val="C00000"/>
                </a:solidFill>
              </a:rPr>
              <a:t>板</a:t>
            </a:r>
            <a:endParaRPr lang="en-US" altLang="zh-CN" sz="1800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1800" dirty="0" smtClean="0">
                <a:solidFill>
                  <a:srgbClr val="C00000"/>
                </a:solidFill>
              </a:rPr>
              <a:t>电源：</a:t>
            </a:r>
            <a:endParaRPr lang="en-US" altLang="zh-CN" sz="1800" dirty="0" smtClean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altLang="zh-CN" sz="1800" dirty="0" smtClean="0">
                <a:solidFill>
                  <a:srgbClr val="C00000"/>
                </a:solidFill>
              </a:rPr>
              <a:t>2</a:t>
            </a:r>
            <a:r>
              <a:rPr lang="zh-CN" altLang="en-US" sz="1800" dirty="0" smtClean="0">
                <a:solidFill>
                  <a:srgbClr val="C00000"/>
                </a:solidFill>
              </a:rPr>
              <a:t>个</a:t>
            </a:r>
            <a:r>
              <a:rPr lang="en-US" altLang="zh-CN" sz="1800" dirty="0" smtClean="0">
                <a:solidFill>
                  <a:srgbClr val="C00000"/>
                </a:solidFill>
              </a:rPr>
              <a:t>FEAST</a:t>
            </a:r>
            <a:r>
              <a:rPr lang="zh-CN" altLang="en-US" sz="1800" dirty="0" smtClean="0">
                <a:solidFill>
                  <a:srgbClr val="C00000"/>
                </a:solidFill>
              </a:rPr>
              <a:t>提供</a:t>
            </a:r>
            <a:r>
              <a:rPr lang="en-US" altLang="zh-CN" sz="1800" dirty="0" smtClean="0">
                <a:solidFill>
                  <a:srgbClr val="C00000"/>
                </a:solidFill>
              </a:rPr>
              <a:t>VFAT</a:t>
            </a:r>
            <a:r>
              <a:rPr lang="zh-CN" altLang="en-US" sz="1800" dirty="0" smtClean="0">
                <a:solidFill>
                  <a:srgbClr val="C00000"/>
                </a:solidFill>
              </a:rPr>
              <a:t>电源</a:t>
            </a:r>
            <a:endParaRPr lang="en-US" altLang="zh-CN" sz="1800" dirty="0" smtClean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altLang="zh-CN" sz="1800" dirty="0" smtClean="0">
                <a:solidFill>
                  <a:srgbClr val="C00000"/>
                </a:solidFill>
              </a:rPr>
              <a:t>3</a:t>
            </a:r>
            <a:r>
              <a:rPr lang="zh-CN" altLang="en-US" sz="1800" dirty="0" smtClean="0">
                <a:solidFill>
                  <a:srgbClr val="C00000"/>
                </a:solidFill>
              </a:rPr>
              <a:t>个</a:t>
            </a:r>
            <a:r>
              <a:rPr lang="en-US" altLang="zh-CN" sz="1800" dirty="0" smtClean="0">
                <a:solidFill>
                  <a:srgbClr val="C00000"/>
                </a:solidFill>
              </a:rPr>
              <a:t>FEAST</a:t>
            </a:r>
            <a:r>
              <a:rPr lang="zh-CN" altLang="en-US" sz="1800" dirty="0" smtClean="0">
                <a:solidFill>
                  <a:srgbClr val="C00000"/>
                </a:solidFill>
              </a:rPr>
              <a:t>提供</a:t>
            </a:r>
            <a:r>
              <a:rPr lang="en-US" altLang="zh-CN" sz="1800" dirty="0" smtClean="0">
                <a:solidFill>
                  <a:srgbClr val="C00000"/>
                </a:solidFill>
              </a:rPr>
              <a:t>OH</a:t>
            </a:r>
            <a:r>
              <a:rPr lang="zh-CN" altLang="en-US" sz="1800" dirty="0" smtClean="0">
                <a:solidFill>
                  <a:srgbClr val="C00000"/>
                </a:solidFill>
              </a:rPr>
              <a:t>板电源</a:t>
            </a:r>
            <a:endParaRPr lang="en-US" altLang="zh-CN" sz="1800" dirty="0" smtClean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zh-CN" altLang="en-US" sz="1800" dirty="0" smtClean="0">
                <a:solidFill>
                  <a:srgbClr val="C00000"/>
                </a:solidFill>
              </a:rPr>
              <a:t>每个电源提供一个电流状态信号给</a:t>
            </a:r>
            <a:r>
              <a:rPr lang="en-US" altLang="zh-CN" sz="1800" dirty="0" smtClean="0">
                <a:solidFill>
                  <a:srgbClr val="C00000"/>
                </a:solidFill>
              </a:rPr>
              <a:t>OH</a:t>
            </a:r>
            <a:r>
              <a:rPr lang="zh-CN" altLang="en-US" sz="1800" dirty="0" smtClean="0">
                <a:solidFill>
                  <a:srgbClr val="C00000"/>
                </a:solidFill>
              </a:rPr>
              <a:t>板</a:t>
            </a:r>
            <a:endParaRPr lang="en-US" altLang="zh-CN" sz="1800" dirty="0" smtClean="0">
              <a:solidFill>
                <a:srgbClr val="C00000"/>
              </a:solidFill>
            </a:endParaRPr>
          </a:p>
          <a:p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5491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450574" y="151610"/>
            <a:ext cx="7266962" cy="1238278"/>
          </a:xfrm>
        </p:spPr>
        <p:txBody>
          <a:bodyPr/>
          <a:lstStyle/>
          <a:p>
            <a:pPr eaLnBrk="1" hangingPunct="1"/>
            <a:r>
              <a:rPr lang="zh-CN" altLang="en-US" sz="3200" b="1" dirty="0" smtClean="0"/>
              <a:t>每个</a:t>
            </a:r>
            <a:r>
              <a:rPr lang="en-US" altLang="zh-CN" sz="3200" b="1" dirty="0" smtClean="0"/>
              <a:t>GEB</a:t>
            </a:r>
            <a:r>
              <a:rPr lang="zh-CN" altLang="en-US" sz="3200" b="1" smtClean="0"/>
              <a:t>板的</a:t>
            </a:r>
            <a:r>
              <a:rPr lang="zh-CN" altLang="en-US" sz="3200" b="1" dirty="0" smtClean="0"/>
              <a:t>工作内容</a:t>
            </a:r>
            <a:r>
              <a:rPr lang="zh-CN" altLang="en-US" sz="3200" dirty="0" smtClean="0"/>
              <a:t>：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450574" y="1645920"/>
            <a:ext cx="11317356" cy="488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rgbClr val="C00000"/>
                </a:solidFill>
              </a:rPr>
              <a:t>1.</a:t>
            </a:r>
            <a:r>
              <a:rPr lang="zh-CN" altLang="en-US" dirty="0" smtClean="0">
                <a:solidFill>
                  <a:srgbClr val="C00000"/>
                </a:solidFill>
              </a:rPr>
              <a:t>电源设计与</a:t>
            </a:r>
            <a:r>
              <a:rPr lang="en-US" altLang="zh-CN" dirty="0" smtClean="0">
                <a:solidFill>
                  <a:srgbClr val="C00000"/>
                </a:solidFill>
              </a:rPr>
              <a:t>VFAT</a:t>
            </a:r>
            <a:r>
              <a:rPr lang="zh-CN" altLang="en-US" dirty="0" smtClean="0">
                <a:solidFill>
                  <a:srgbClr val="C00000"/>
                </a:solidFill>
              </a:rPr>
              <a:t>复位；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sz="2800" dirty="0" smtClean="0">
                <a:solidFill>
                  <a:srgbClr val="C00000"/>
                </a:solidFill>
              </a:rPr>
              <a:t>为</a:t>
            </a:r>
            <a:r>
              <a:rPr lang="en-US" altLang="zh-CN" sz="2800" dirty="0" smtClean="0">
                <a:solidFill>
                  <a:srgbClr val="C00000"/>
                </a:solidFill>
              </a:rPr>
              <a:t>12</a:t>
            </a:r>
            <a:r>
              <a:rPr lang="zh-CN" altLang="en-US" sz="2800" dirty="0" smtClean="0">
                <a:solidFill>
                  <a:srgbClr val="C00000"/>
                </a:solidFill>
              </a:rPr>
              <a:t>个</a:t>
            </a:r>
            <a:r>
              <a:rPr lang="en-US" altLang="zh-CN" sz="2800" dirty="0" smtClean="0">
                <a:solidFill>
                  <a:srgbClr val="C00000"/>
                </a:solidFill>
              </a:rPr>
              <a:t>VFAT</a:t>
            </a:r>
            <a:r>
              <a:rPr lang="zh-CN" altLang="en-US" sz="2800" dirty="0" smtClean="0">
                <a:solidFill>
                  <a:srgbClr val="C00000"/>
                </a:solidFill>
              </a:rPr>
              <a:t>和</a:t>
            </a:r>
            <a:r>
              <a:rPr lang="en-US" altLang="zh-CN" sz="2800" dirty="0" smtClean="0">
                <a:solidFill>
                  <a:srgbClr val="C00000"/>
                </a:solidFill>
              </a:rPr>
              <a:t>1</a:t>
            </a:r>
            <a:r>
              <a:rPr lang="zh-CN" altLang="en-US" sz="2800" dirty="0" smtClean="0">
                <a:solidFill>
                  <a:srgbClr val="C00000"/>
                </a:solidFill>
              </a:rPr>
              <a:t>个</a:t>
            </a:r>
            <a:r>
              <a:rPr lang="en-US" altLang="zh-CN" sz="2800" dirty="0" smtClean="0">
                <a:solidFill>
                  <a:srgbClr val="C00000"/>
                </a:solidFill>
              </a:rPr>
              <a:t>OH</a:t>
            </a:r>
            <a:r>
              <a:rPr lang="zh-CN" altLang="en-US" sz="2800" dirty="0" smtClean="0">
                <a:solidFill>
                  <a:srgbClr val="C00000"/>
                </a:solidFill>
              </a:rPr>
              <a:t>板提供电源</a:t>
            </a:r>
            <a:endParaRPr lang="en-US" altLang="zh-CN" sz="2800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sz="2800" dirty="0" smtClean="0">
                <a:solidFill>
                  <a:srgbClr val="C00000"/>
                </a:solidFill>
              </a:rPr>
              <a:t>提供每个电源的电流状况给</a:t>
            </a:r>
            <a:r>
              <a:rPr lang="en-US" altLang="zh-CN" sz="2800" dirty="0" smtClean="0">
                <a:solidFill>
                  <a:srgbClr val="C00000"/>
                </a:solidFill>
              </a:rPr>
              <a:t>OH</a:t>
            </a:r>
            <a:r>
              <a:rPr lang="zh-CN" altLang="en-US" sz="2800" dirty="0" smtClean="0">
                <a:solidFill>
                  <a:srgbClr val="C00000"/>
                </a:solidFill>
              </a:rPr>
              <a:t>板检测</a:t>
            </a:r>
            <a:endParaRPr lang="en-US" altLang="zh-CN" sz="2800" dirty="0" smtClean="0">
              <a:solidFill>
                <a:srgbClr val="C00000"/>
              </a:solidFill>
            </a:endParaRPr>
          </a:p>
          <a:p>
            <a:pPr lvl="1"/>
            <a:r>
              <a:rPr lang="en-US" altLang="zh-CN" sz="2800" dirty="0" smtClean="0">
                <a:solidFill>
                  <a:srgbClr val="C00000"/>
                </a:solidFill>
              </a:rPr>
              <a:t>OH</a:t>
            </a:r>
            <a:r>
              <a:rPr lang="zh-CN" altLang="en-US" sz="2800" dirty="0" smtClean="0">
                <a:solidFill>
                  <a:srgbClr val="C00000"/>
                </a:solidFill>
              </a:rPr>
              <a:t>板</a:t>
            </a:r>
            <a:r>
              <a:rPr lang="en-US" altLang="zh-CN" sz="2800" dirty="0" smtClean="0">
                <a:solidFill>
                  <a:srgbClr val="C00000"/>
                </a:solidFill>
              </a:rPr>
              <a:t>RESET</a:t>
            </a:r>
            <a:r>
              <a:rPr lang="zh-CN" altLang="en-US" sz="2800" dirty="0" smtClean="0">
                <a:solidFill>
                  <a:srgbClr val="C00000"/>
                </a:solidFill>
              </a:rPr>
              <a:t>复位</a:t>
            </a:r>
            <a:r>
              <a:rPr lang="en-US" altLang="zh-CN" sz="2800" dirty="0" smtClean="0">
                <a:solidFill>
                  <a:srgbClr val="C00000"/>
                </a:solidFill>
              </a:rPr>
              <a:t>VFAT</a:t>
            </a:r>
            <a:r>
              <a:rPr lang="zh-CN" altLang="en-US" sz="2800" dirty="0" smtClean="0">
                <a:solidFill>
                  <a:srgbClr val="C00000"/>
                </a:solidFill>
              </a:rPr>
              <a:t>初始化状态（</a:t>
            </a:r>
            <a:r>
              <a:rPr lang="en-US" altLang="zh-CN" sz="2800" dirty="0" smtClean="0">
                <a:solidFill>
                  <a:srgbClr val="C00000"/>
                </a:solidFill>
              </a:rPr>
              <a:t>LVCMOS</a:t>
            </a:r>
            <a:r>
              <a:rPr lang="zh-CN" altLang="en-US" sz="2800" dirty="0" smtClean="0">
                <a:solidFill>
                  <a:srgbClr val="C00000"/>
                </a:solidFill>
              </a:rPr>
              <a:t>信号）</a:t>
            </a:r>
            <a:endParaRPr lang="en-US" altLang="zh-CN" sz="2800" dirty="0" smtClean="0">
              <a:solidFill>
                <a:srgbClr val="C00000"/>
              </a:solidFill>
            </a:endParaRPr>
          </a:p>
          <a:p>
            <a:r>
              <a:rPr lang="en-US" altLang="zh-CN" dirty="0" smtClean="0">
                <a:solidFill>
                  <a:srgbClr val="C00000"/>
                </a:solidFill>
              </a:rPr>
              <a:t>2. OH</a:t>
            </a:r>
            <a:r>
              <a:rPr lang="zh-CN" altLang="en-US" dirty="0" smtClean="0">
                <a:solidFill>
                  <a:srgbClr val="C00000"/>
                </a:solidFill>
              </a:rPr>
              <a:t>板与</a:t>
            </a:r>
            <a:r>
              <a:rPr lang="en-US" altLang="zh-CN" dirty="0" smtClean="0">
                <a:solidFill>
                  <a:srgbClr val="C00000"/>
                </a:solidFill>
              </a:rPr>
              <a:t>VFAT</a:t>
            </a:r>
            <a:r>
              <a:rPr lang="zh-CN" altLang="en-US" dirty="0" smtClean="0">
                <a:solidFill>
                  <a:srgbClr val="C00000"/>
                </a:solidFill>
              </a:rPr>
              <a:t>的通讯通过</a:t>
            </a:r>
            <a:r>
              <a:rPr lang="en-US" altLang="zh-CN" dirty="0" smtClean="0">
                <a:solidFill>
                  <a:srgbClr val="C00000"/>
                </a:solidFill>
              </a:rPr>
              <a:t>VFAT</a:t>
            </a:r>
            <a:r>
              <a:rPr lang="zh-CN" altLang="en-US" dirty="0" smtClean="0">
                <a:solidFill>
                  <a:srgbClr val="C00000"/>
                </a:solidFill>
              </a:rPr>
              <a:t>的</a:t>
            </a:r>
            <a:r>
              <a:rPr lang="en-US" altLang="zh-CN" dirty="0" smtClean="0">
                <a:solidFill>
                  <a:srgbClr val="C00000"/>
                </a:solidFill>
              </a:rPr>
              <a:t>E-port</a:t>
            </a:r>
            <a:r>
              <a:rPr lang="zh-CN" altLang="en-US" dirty="0" smtClean="0">
                <a:solidFill>
                  <a:srgbClr val="C00000"/>
                </a:solidFill>
              </a:rPr>
              <a:t>实现；前端电子学触发信号从</a:t>
            </a:r>
            <a:r>
              <a:rPr lang="en-US" altLang="zh-CN" dirty="0" smtClean="0">
                <a:solidFill>
                  <a:srgbClr val="C00000"/>
                </a:solidFill>
              </a:rPr>
              <a:t>VFAT</a:t>
            </a:r>
            <a:r>
              <a:rPr lang="zh-CN" altLang="en-US" dirty="0" smtClean="0">
                <a:solidFill>
                  <a:srgbClr val="C00000"/>
                </a:solidFill>
              </a:rPr>
              <a:t>的触发单元（</a:t>
            </a:r>
            <a:r>
              <a:rPr lang="en-US" altLang="zh-CN" dirty="0" smtClean="0">
                <a:solidFill>
                  <a:srgbClr val="C00000"/>
                </a:solidFill>
              </a:rPr>
              <a:t>Trig Unit</a:t>
            </a:r>
            <a:r>
              <a:rPr lang="zh-CN" altLang="en-US" dirty="0" smtClean="0">
                <a:solidFill>
                  <a:srgbClr val="C00000"/>
                </a:solidFill>
              </a:rPr>
              <a:t>）传输到</a:t>
            </a:r>
            <a:r>
              <a:rPr lang="en-US" altLang="zh-CN" dirty="0" smtClean="0">
                <a:solidFill>
                  <a:srgbClr val="C00000"/>
                </a:solidFill>
              </a:rPr>
              <a:t>OH</a:t>
            </a:r>
            <a:r>
              <a:rPr lang="zh-CN" altLang="en-US" dirty="0" smtClean="0">
                <a:solidFill>
                  <a:srgbClr val="C00000"/>
                </a:solidFill>
              </a:rPr>
              <a:t>板；（</a:t>
            </a:r>
            <a:r>
              <a:rPr lang="en-US" altLang="zh-CN" dirty="0" smtClean="0">
                <a:solidFill>
                  <a:srgbClr val="C00000"/>
                </a:solidFill>
              </a:rPr>
              <a:t>SLVS</a:t>
            </a:r>
            <a:r>
              <a:rPr lang="zh-CN" altLang="en-US" dirty="0" smtClean="0">
                <a:solidFill>
                  <a:srgbClr val="C00000"/>
                </a:solidFill>
              </a:rPr>
              <a:t>信号）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sz="2800" dirty="0" smtClean="0">
                <a:solidFill>
                  <a:srgbClr val="C00000"/>
                </a:solidFill>
              </a:rPr>
              <a:t>高速电路（</a:t>
            </a:r>
            <a:r>
              <a:rPr lang="en-US" altLang="zh-CN" sz="2800" dirty="0" smtClean="0">
                <a:solidFill>
                  <a:srgbClr val="C00000"/>
                </a:solidFill>
              </a:rPr>
              <a:t>320MHz</a:t>
            </a:r>
            <a:r>
              <a:rPr lang="zh-CN" altLang="en-US" sz="2800" dirty="0" smtClean="0">
                <a:solidFill>
                  <a:srgbClr val="C00000"/>
                </a:solidFill>
              </a:rPr>
              <a:t>）信号完整性问题</a:t>
            </a:r>
            <a:endParaRPr lang="en-US" altLang="zh-CN" sz="2800" dirty="0" smtClean="0">
              <a:solidFill>
                <a:srgbClr val="C00000"/>
              </a:solidFill>
            </a:endParaRPr>
          </a:p>
          <a:p>
            <a:r>
              <a:rPr lang="en-US" altLang="zh-CN" dirty="0" smtClean="0">
                <a:solidFill>
                  <a:srgbClr val="C00000"/>
                </a:solidFill>
              </a:rPr>
              <a:t> 3. GEB</a:t>
            </a:r>
            <a:r>
              <a:rPr lang="zh-CN" altLang="en-US" dirty="0" smtClean="0">
                <a:solidFill>
                  <a:srgbClr val="C00000"/>
                </a:solidFill>
              </a:rPr>
              <a:t>被放置在</a:t>
            </a:r>
            <a:r>
              <a:rPr lang="en-US" altLang="zh-CN" dirty="0" smtClean="0">
                <a:solidFill>
                  <a:srgbClr val="C00000"/>
                </a:solidFill>
              </a:rPr>
              <a:t>GEM</a:t>
            </a:r>
            <a:r>
              <a:rPr lang="zh-CN" altLang="en-US" dirty="0" smtClean="0">
                <a:solidFill>
                  <a:srgbClr val="C00000"/>
                </a:solidFill>
              </a:rPr>
              <a:t>读出板的顶部，对探测器提供电屏蔽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endParaRPr lang="en-US" altLang="zh-CN" dirty="0" smtClean="0">
              <a:solidFill>
                <a:prstClr val="black"/>
              </a:solidFill>
            </a:endParaRPr>
          </a:p>
          <a:p>
            <a:endParaRPr lang="en-US" altLang="zh-CN" dirty="0" smtClean="0">
              <a:solidFill>
                <a:prstClr val="black"/>
              </a:solidFill>
            </a:endParaRPr>
          </a:p>
          <a:p>
            <a:endParaRPr lang="en-US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450574" y="151610"/>
            <a:ext cx="3892826" cy="797753"/>
          </a:xfrm>
        </p:spPr>
        <p:txBody>
          <a:bodyPr/>
          <a:lstStyle/>
          <a:p>
            <a:pPr eaLnBrk="1" hangingPunct="1"/>
            <a:r>
              <a:rPr lang="zh-CN" altLang="en-US" sz="2800" b="1" dirty="0" smtClean="0"/>
              <a:t>电源设计</a:t>
            </a:r>
            <a:r>
              <a:rPr lang="zh-CN" altLang="en-US" dirty="0" smtClean="0"/>
              <a:t>：</a:t>
            </a:r>
          </a:p>
        </p:txBody>
      </p:sp>
      <p:pic>
        <p:nvPicPr>
          <p:cNvPr id="10244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005" y="432129"/>
            <a:ext cx="4232244" cy="311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内容占位符 2"/>
          <p:cNvSpPr>
            <a:spLocks noGrp="1"/>
          </p:cNvSpPr>
          <p:nvPr>
            <p:ph idx="1"/>
          </p:nvPr>
        </p:nvSpPr>
        <p:spPr>
          <a:xfrm>
            <a:off x="8173349" y="949363"/>
            <a:ext cx="2334491" cy="2055267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zh-CN" sz="1600" dirty="0" smtClean="0">
                <a:solidFill>
                  <a:srgbClr val="C00000"/>
                </a:solidFill>
              </a:rPr>
              <a:t>size: 44 l x 17 w x 9.4 h (CLP)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1600" dirty="0" smtClean="0">
                <a:solidFill>
                  <a:srgbClr val="C00000"/>
                </a:solidFill>
              </a:rPr>
              <a:t>10-12V input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1600" dirty="0" smtClean="0">
                <a:solidFill>
                  <a:srgbClr val="C00000"/>
                </a:solidFill>
              </a:rPr>
              <a:t>1.0V, 1.2V, 1.5V, 1.8V, 2.5V etc. output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1600" dirty="0" smtClean="0">
                <a:solidFill>
                  <a:srgbClr val="C00000"/>
                </a:solidFill>
              </a:rPr>
              <a:t>cooling through board !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CN" sz="1600" dirty="0" smtClean="0">
                <a:solidFill>
                  <a:srgbClr val="C00000"/>
                </a:solidFill>
              </a:rPr>
              <a:t>&lt; 4A</a:t>
            </a:r>
            <a:endParaRPr lang="zh-CN" altLang="en-US" sz="1600" dirty="0" smtClean="0">
              <a:solidFill>
                <a:srgbClr val="C00000"/>
              </a:solidFill>
            </a:endParaRPr>
          </a:p>
        </p:txBody>
      </p:sp>
      <p:sp>
        <p:nvSpPr>
          <p:cNvPr id="10246" name="内容占位符 2"/>
          <p:cNvSpPr txBox="1">
            <a:spLocks/>
          </p:cNvSpPr>
          <p:nvPr/>
        </p:nvSpPr>
        <p:spPr bwMode="auto">
          <a:xfrm>
            <a:off x="1889230" y="3715511"/>
            <a:ext cx="6913394" cy="283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>
                <a:solidFill>
                  <a:srgbClr val="0070C0"/>
                </a:solidFill>
              </a:rPr>
              <a:t>2</a:t>
            </a:r>
            <a:r>
              <a:rPr lang="zh-CN" altLang="en-US" dirty="0" smtClean="0">
                <a:solidFill>
                  <a:srgbClr val="0070C0"/>
                </a:solidFill>
              </a:rPr>
              <a:t>路</a:t>
            </a:r>
            <a:r>
              <a:rPr lang="en-US" altLang="zh-CN" dirty="0">
                <a:solidFill>
                  <a:srgbClr val="0070C0"/>
                </a:solidFill>
              </a:rPr>
              <a:t>FEAST</a:t>
            </a:r>
            <a:r>
              <a:rPr lang="zh-CN" altLang="en-US" dirty="0" smtClean="0">
                <a:solidFill>
                  <a:srgbClr val="0070C0"/>
                </a:solidFill>
              </a:rPr>
              <a:t>电源供给</a:t>
            </a:r>
            <a:r>
              <a:rPr lang="en-US" altLang="zh-CN" dirty="0" smtClean="0">
                <a:solidFill>
                  <a:srgbClr val="0070C0"/>
                </a:solidFill>
              </a:rPr>
              <a:t>VFAT</a:t>
            </a:r>
            <a:endParaRPr lang="en-US" altLang="zh-CN" dirty="0">
              <a:solidFill>
                <a:srgbClr val="0070C0"/>
              </a:solidFill>
            </a:endParaRPr>
          </a:p>
          <a:p>
            <a:pPr lvl="1" eaLnBrk="1" hangingPunct="1"/>
            <a:r>
              <a:rPr lang="en-US" altLang="zh-CN" sz="2800" dirty="0">
                <a:solidFill>
                  <a:srgbClr val="0070C0"/>
                </a:solidFill>
              </a:rPr>
              <a:t>~</a:t>
            </a:r>
            <a:r>
              <a:rPr lang="en-US" altLang="zh-CN" sz="2800" dirty="0" smtClean="0">
                <a:solidFill>
                  <a:srgbClr val="0070C0"/>
                </a:solidFill>
              </a:rPr>
              <a:t>3A@1.2V</a:t>
            </a:r>
          </a:p>
          <a:p>
            <a:pPr eaLnBrk="1" hangingPunct="1"/>
            <a:r>
              <a:rPr lang="en-US" altLang="zh-CN" dirty="0" smtClean="0">
                <a:solidFill>
                  <a:srgbClr val="0070C0"/>
                </a:solidFill>
              </a:rPr>
              <a:t>3</a:t>
            </a:r>
            <a:r>
              <a:rPr lang="zh-CN" altLang="en-US" dirty="0" smtClean="0">
                <a:solidFill>
                  <a:srgbClr val="0070C0"/>
                </a:solidFill>
              </a:rPr>
              <a:t>路</a:t>
            </a:r>
            <a:r>
              <a:rPr lang="en-US" altLang="zh-CN" dirty="0">
                <a:solidFill>
                  <a:srgbClr val="0070C0"/>
                </a:solidFill>
              </a:rPr>
              <a:t>FEAST</a:t>
            </a:r>
            <a:r>
              <a:rPr lang="zh-CN" altLang="en-US" dirty="0" smtClean="0">
                <a:solidFill>
                  <a:srgbClr val="0070C0"/>
                </a:solidFill>
              </a:rPr>
              <a:t>电源供给</a:t>
            </a:r>
            <a:r>
              <a:rPr lang="en-US" altLang="zh-CN" dirty="0" smtClean="0">
                <a:solidFill>
                  <a:srgbClr val="0070C0"/>
                </a:solidFill>
              </a:rPr>
              <a:t>OH(Artix-7</a:t>
            </a:r>
            <a:r>
              <a:rPr lang="en-US" altLang="zh-CN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altLang="zh-CN" sz="2800" dirty="0" smtClean="0">
                <a:solidFill>
                  <a:srgbClr val="0070C0"/>
                </a:solidFill>
              </a:rPr>
              <a:t>VOH1 </a:t>
            </a:r>
            <a:r>
              <a:rPr lang="en-US" altLang="zh-CN" sz="2800" dirty="0">
                <a:solidFill>
                  <a:srgbClr val="0070C0"/>
                </a:solidFill>
              </a:rPr>
              <a:t>--- 2~3A@1.5V</a:t>
            </a:r>
          </a:p>
          <a:p>
            <a:pPr lvl="1"/>
            <a:r>
              <a:rPr lang="en-US" altLang="zh-CN" sz="2800" dirty="0" smtClean="0">
                <a:solidFill>
                  <a:srgbClr val="0070C0"/>
                </a:solidFill>
              </a:rPr>
              <a:t>VOH2 </a:t>
            </a:r>
            <a:r>
              <a:rPr lang="en-US" altLang="zh-CN" sz="2800" dirty="0">
                <a:solidFill>
                  <a:srgbClr val="0070C0"/>
                </a:solidFill>
              </a:rPr>
              <a:t>--- ~0.546A+1.1A@1.8V</a:t>
            </a:r>
          </a:p>
          <a:p>
            <a:pPr lvl="1"/>
            <a:r>
              <a:rPr lang="en-US" altLang="zh-CN" sz="2800" dirty="0" smtClean="0">
                <a:solidFill>
                  <a:srgbClr val="0070C0"/>
                </a:solidFill>
              </a:rPr>
              <a:t>VOH3 </a:t>
            </a:r>
            <a:r>
              <a:rPr lang="en-US" altLang="zh-CN" sz="2800" dirty="0">
                <a:solidFill>
                  <a:srgbClr val="0070C0"/>
                </a:solidFill>
              </a:rPr>
              <a:t>--- 1~1.2A@2.5V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3528</TotalTime>
  <Words>1067</Words>
  <Application>Microsoft Office PowerPoint</Application>
  <PresentationFormat>宽屏</PresentationFormat>
  <Paragraphs>233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宋体</vt:lpstr>
      <vt:lpstr>Arial</vt:lpstr>
      <vt:lpstr>Calibri</vt:lpstr>
      <vt:lpstr>Calibri Light</vt:lpstr>
      <vt:lpstr>Wingdings</vt:lpstr>
      <vt:lpstr>Office 主题</vt:lpstr>
      <vt:lpstr>CMS-GEM探测器前端电子学板GEB 的设计和生产</vt:lpstr>
      <vt:lpstr>CMS-GEM探测器结构和安装</vt:lpstr>
      <vt:lpstr>CMS-GEM探测器前端电子学</vt:lpstr>
      <vt:lpstr>a. 前端专用集成电路(VFATx)</vt:lpstr>
      <vt:lpstr>b.  Opto-Hybrid板(OH) </vt:lpstr>
      <vt:lpstr>c. GEM电子学板(GEB)</vt:lpstr>
      <vt:lpstr>GE2/1 GEB板设计</vt:lpstr>
      <vt:lpstr>每个GEB板的工作内容：</vt:lpstr>
      <vt:lpstr>电源设计：</vt:lpstr>
      <vt:lpstr>PowerPoint 演示文稿</vt:lpstr>
      <vt:lpstr>OH板与VFAT的连接</vt:lpstr>
      <vt:lpstr>例：GE2/1 GEB M1布线:</vt:lpstr>
      <vt:lpstr>叠层设置</vt:lpstr>
      <vt:lpstr>叠层设置参数：</vt:lpstr>
      <vt:lpstr>布线：特性阻抗</vt:lpstr>
      <vt:lpstr>GEB PCB层设计例：GE1/1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设计变化：读出板用采用柔性 PCB 连接 VFAT hybrids</vt:lpstr>
      <vt:lpstr>工作进度计划：</vt:lpstr>
      <vt:lpstr>谢 谢 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薛 志华</dc:creator>
  <cp:lastModifiedBy>薛 志华</cp:lastModifiedBy>
  <cp:revision>359</cp:revision>
  <dcterms:created xsi:type="dcterms:W3CDTF">2018-05-21T07:21:10Z</dcterms:created>
  <dcterms:modified xsi:type="dcterms:W3CDTF">2018-06-28T02:52:12Z</dcterms:modified>
</cp:coreProperties>
</file>