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3" r:id="rId12"/>
    <p:sldId id="484" r:id="rId13"/>
    <p:sldId id="485" r:id="rId14"/>
    <p:sldId id="486" r:id="rId15"/>
    <p:sldId id="487" r:id="rId16"/>
    <p:sldId id="488" r:id="rId17"/>
    <p:sldId id="481" r:id="rId18"/>
    <p:sldId id="368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yancheng" initials="yy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D99D1"/>
    <a:srgbClr val="4A7EBB"/>
    <a:srgbClr val="3161FF"/>
    <a:srgbClr val="00FF00"/>
    <a:srgbClr val="FF6000"/>
    <a:srgbClr val="009D00"/>
    <a:srgbClr val="800080"/>
    <a:srgbClr val="40404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86815" autoAdjust="0"/>
  </p:normalViewPr>
  <p:slideViewPr>
    <p:cSldViewPr>
      <p:cViewPr>
        <p:scale>
          <a:sx n="50" d="100"/>
          <a:sy n="50" d="100"/>
        </p:scale>
        <p:origin x="-1166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0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527B-96B2-40E2-B3B4-885CC4F815E9}" type="datetimeFigureOut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7DFEE-0B10-4C2E-A14D-149791B661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51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1F6E-D964-4180-B568-8B325C22FA1F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9F5F2-F715-4666-A6B0-C41F5742420A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6F09-135A-46A7-BA0E-568109448455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1206-7946-4A50-9FF6-723B49CDEB98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AE65-DA90-489A-ACB9-2CEBD3D26148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84C2-D995-437D-AEED-8A7995FD2EAF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AC330-4388-4ED2-B5D3-96F162406571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0899D-0979-4DBD-A0DC-8304F929B867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4F03-3513-45F2-AF59-BB75DD35556C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5043C-3B10-459F-8E6F-518BD710A16F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75C4-5AED-423C-9539-6CDEB0E369C7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37BB0-56DA-456C-A066-818D1A4BE2D5}" type="datetime1">
              <a:rPr lang="zh-CN" altLang="en-US" smtClean="0"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42910" y="1484784"/>
            <a:ext cx="8039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0000FF"/>
                </a:solidFill>
              </a:rPr>
              <a:t>课题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3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：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CMS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端盖</a:t>
            </a:r>
            <a:r>
              <a:rPr lang="el-GR" altLang="zh-CN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μ</a:t>
            </a:r>
            <a:r>
              <a:rPr lang="zh-CN" alt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子探测器升级</a:t>
            </a:r>
            <a:endParaRPr lang="en-US" altLang="zh-CN" sz="32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/>
              </a:rPr>
              <a:t>      CMS-MRPC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/>
                <a:ea typeface="华文楷体" pitchFamily="2" charset="-122"/>
                <a:cs typeface="Times New Roman"/>
              </a:rPr>
              <a:t>探测器</a:t>
            </a:r>
            <a:endParaRPr lang="zh-CN" altLang="en-US" sz="3200" b="1" dirty="0">
              <a:solidFill>
                <a:srgbClr val="FF0000"/>
              </a:solidFill>
              <a:ea typeface="华文楷体" pitchFamily="2" charset="-122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14414" y="3842238"/>
            <a:ext cx="7215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zh-CN" altLang="en-US" sz="3200" b="1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王义</a:t>
            </a:r>
            <a:endParaRPr lang="en-US" altLang="zh-CN" sz="3200" b="1" dirty="0" smtClean="0">
              <a:solidFill>
                <a:srgbClr val="0000FF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 eaLnBrk="0" hangingPunct="0">
              <a:lnSpc>
                <a:spcPts val="3200"/>
              </a:lnSpc>
            </a:pPr>
            <a:endParaRPr lang="en-US" altLang="zh-CN" sz="2400" dirty="0" smtClean="0">
              <a:solidFill>
                <a:srgbClr val="0000FF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  <a:p>
            <a:pPr algn="ctr" eaLnBrk="0" hangingPunct="0">
              <a:lnSpc>
                <a:spcPts val="3200"/>
              </a:lnSpc>
            </a:pPr>
            <a:r>
              <a:rPr lang="zh-CN" altLang="en-US" sz="2400" dirty="0" smtClean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清华大学工程物理系</a:t>
            </a:r>
            <a:endParaRPr lang="zh-CN" altLang="en-US" sz="2400" dirty="0">
              <a:solidFill>
                <a:srgbClr val="0000FF"/>
              </a:solidFill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0"/>
    </mc:Choice>
    <mc:Fallback xmlns="">
      <p:transition spd="slow" advTm="124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文本框 4"/>
          <p:cNvSpPr txBox="1"/>
          <p:nvPr/>
        </p:nvSpPr>
        <p:spPr>
          <a:xfrm>
            <a:off x="799873" y="5591475"/>
            <a:ext cx="7488832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 efficiency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along with high rate.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Efficiency always reaches about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94%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± 6000V.</a:t>
            </a:r>
            <a:endParaRPr lang="zh-CN" altLang="en-US" sz="2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98507"/>
              </p:ext>
            </p:extLst>
          </p:nvPr>
        </p:nvGraphicFramePr>
        <p:xfrm>
          <a:off x="6300192" y="1700808"/>
          <a:ext cx="2664296" cy="3346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656">
                  <a:extLst>
                    <a:ext uri="{9D8B030D-6E8A-4147-A177-3AD203B41FA5}">
                      <a16:colId xmlns:a16="http://schemas.microsoft.com/office/drawing/2014/main" xmlns="" val="2814489338"/>
                    </a:ext>
                  </a:extLst>
                </a:gridCol>
                <a:gridCol w="1331640">
                  <a:extLst>
                    <a:ext uri="{9D8B030D-6E8A-4147-A177-3AD203B41FA5}">
                      <a16:colId xmlns:a16="http://schemas.microsoft.com/office/drawing/2014/main" xmlns="" val="2346694523"/>
                    </a:ext>
                  </a:extLst>
                </a:gridCol>
              </a:tblGrid>
              <a:tr h="46616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Rate[</a:t>
                      </a:r>
                      <a:r>
                        <a:rPr lang="en-US" altLang="zh-C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kHz/cm</a:t>
                      </a:r>
                      <a:r>
                        <a:rPr lang="en-US" altLang="zh-CN" sz="18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]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Efficieny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[%]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607205867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94.12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957362438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0.29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94.81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66396103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93.41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741187717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1.007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95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074763960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2.64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94.68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826391623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4.64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93.93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818845756"/>
                  </a:ext>
                </a:extLst>
              </a:tr>
              <a:tr h="411475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10.83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93.75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9090358"/>
                  </a:ext>
                </a:extLst>
              </a:tr>
            </a:tbl>
          </a:graphicData>
        </a:graphic>
      </p:graphicFrame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41" y="1484784"/>
            <a:ext cx="5875751" cy="410445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33955" y="387406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全尺寸测器的性能（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@GIF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++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95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607438" y="1412776"/>
            <a:ext cx="8229600" cy="50651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a good technology to develop high rate, high time resolution and large area MRPC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 electron beam at HZDR at rate of 10kHz/cm</a:t>
            </a:r>
            <a:r>
              <a:rPr lang="en-US" altLang="zh-CN" sz="2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800100">
              <a:buFont typeface="Wingdings" panose="05000000000000000000" pitchFamily="2" charset="2"/>
              <a:buChar char="p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reaches 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±6800V</a:t>
            </a:r>
          </a:p>
          <a:p>
            <a:pPr marL="800100">
              <a:buFont typeface="Wingdings" panose="05000000000000000000" pitchFamily="2" charset="2"/>
              <a:buChar char="p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 around 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55ps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>
              <a:buFont typeface="Wingdings" panose="05000000000000000000" pitchFamily="2" charset="2"/>
              <a:buChar char="p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loss at mosaic interface is about 2%.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real size mosaic MRPC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keep good performance with 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dry gas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>
              <a:buFont typeface="Wingdings" panose="05000000000000000000" pitchFamily="2" charset="2"/>
              <a:buChar char="p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can reaches about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94%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6000V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rate of 10kHz/cm</a:t>
            </a:r>
            <a:r>
              <a:rPr lang="en-US" altLang="zh-CN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高计数率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MRPC</a:t>
            </a:r>
            <a:r>
              <a:rPr lang="zh-CN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是一种全新的技术，在不同工作气体下的性能（如工作点，时间性能等），与已有普通浮法玻璃</a:t>
            </a:r>
            <a:r>
              <a:rPr lang="en-US" altLang="zh-CN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MRPC</a:t>
            </a:r>
            <a:r>
              <a:rPr lang="zh-CN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的完全不一样。</a:t>
            </a:r>
            <a:endParaRPr lang="en-US" altLang="zh-CN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25531" y="409052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总结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80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8" y="1115808"/>
            <a:ext cx="6711632" cy="45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25531" y="409052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Next: 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与新电子学联调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936" y="5702558"/>
            <a:ext cx="6495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PETIROC2A: </a:t>
            </a:r>
            <a:r>
              <a:rPr lang="zh-CN" altLang="en-US" sz="2400" dirty="0" smtClean="0"/>
              <a:t>单极性输入，快前放</a:t>
            </a:r>
            <a:r>
              <a:rPr lang="en-US" altLang="zh-CN" sz="2400" dirty="0" smtClean="0"/>
              <a:t>+ TDC</a:t>
            </a:r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、读出条两端读出，通过时间差得到击中位置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326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8" y="1196752"/>
            <a:ext cx="851456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91603" y="409052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Bakelite RPC 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与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PETIROC2A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测试不成功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101" y="5889808"/>
            <a:ext cx="7876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甄别阈值与</a:t>
            </a:r>
            <a:r>
              <a:rPr lang="en-US" altLang="zh-CN" sz="2000" dirty="0" smtClean="0"/>
              <a:t>CMS RPC</a:t>
            </a:r>
            <a:r>
              <a:rPr lang="zh-CN" altLang="en-US" sz="2000" dirty="0" smtClean="0"/>
              <a:t>老电子学一样，</a:t>
            </a:r>
            <a:r>
              <a:rPr lang="en-US" altLang="zh-CN" sz="2000" dirty="0" smtClean="0"/>
              <a:t>50fC, </a:t>
            </a:r>
            <a:r>
              <a:rPr lang="zh-CN" altLang="en-US" sz="2000" dirty="0" smtClean="0"/>
              <a:t>效率下降的原因还不清楚。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410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3" y="3391228"/>
            <a:ext cx="4100864" cy="1358233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4311132" y="1340768"/>
            <a:ext cx="4832868" cy="57041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rgbClr val="002060"/>
                </a:solidFill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rgbClr val="0070C0"/>
                </a:solidFill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华文楷体" panose="02010600040101010101" pitchFamily="2" charset="-122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华文楷体" panose="02010600040101010101" pitchFamily="2" charset="-122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华文楷体" panose="02010600040101010101" pitchFamily="2" charset="-122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&lt;100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μm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Resolution (for momentum)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~ 340 m</a:t>
            </a:r>
            <a:r>
              <a:rPr kumimoji="0" lang="en-US" altLang="zh-CN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2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total active surface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250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μm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Scintillating Fiber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524,000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SiPM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Channels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华文新魏" panose="02010800040101010101" pitchFamily="2" charset="-122"/>
              <a:cs typeface="+mn-cs"/>
            </a:endParaRP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PACIFIC – 64 channel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SiPM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readout ASIC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  	       with 16 x 320 MHz digital outputs 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&gt; 12,000 Chips needed 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&gt; 2,500 Frontend Electronics Boards 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华文新魏" panose="02010800040101010101" pitchFamily="2" charset="-122"/>
              <a:cs typeface="+mn-cs"/>
            </a:endParaRP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LHCb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China Group:</a:t>
            </a:r>
          </a:p>
          <a:p>
            <a:pPr marL="726948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Readout Electronics for Detector Performance Evaluation (&gt; 20 Setups in </a:t>
            </a:r>
            <a:r>
              <a:rPr kumimoji="0" lang="en-US" altLang="zh-CN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SciFi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Group)</a:t>
            </a:r>
          </a:p>
          <a:p>
            <a:pPr marL="726948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Co-design </a:t>
            </a:r>
            <a:r>
              <a:rPr kumimoji="0" lang="en-US" altLang="zh-CN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SciFi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Frontend Electronics Boards</a:t>
            </a:r>
          </a:p>
          <a:p>
            <a:pPr marL="726948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SciFi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Readout Electronics (PACIFIC) Quality Assurance System (for chips, and frontend boards)</a:t>
            </a:r>
          </a:p>
          <a:p>
            <a:pPr marL="726948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Manufacturing and testing all Frontend Boards (2,500 boards) in China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3" y="4895407"/>
            <a:ext cx="1747802" cy="14184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89" y="1205177"/>
            <a:ext cx="3790966" cy="2125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5" t="11717" r="3149" b="9671"/>
          <a:stretch/>
        </p:blipFill>
        <p:spPr>
          <a:xfrm>
            <a:off x="2001945" y="4884799"/>
            <a:ext cx="2221712" cy="143556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991603" y="409052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b="1" dirty="0" err="1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LHC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b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径迹探测器升级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17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43" y="1120773"/>
            <a:ext cx="3995232" cy="2186482"/>
          </a:xfrm>
          <a:prstGeom prst="rect">
            <a:avLst/>
          </a:prstGeom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4743106" y="1085850"/>
            <a:ext cx="4400893" cy="573906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rgbClr val="002060"/>
                </a:solidFill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rgbClr val="0070C0"/>
                </a:solidFill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华文楷体" panose="02010600040101010101" pitchFamily="2" charset="-122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华文楷体" panose="02010600040101010101" pitchFamily="2" charset="-122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华文楷体" panose="02010600040101010101" pitchFamily="2" charset="-122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Automatically in FPGA firmware,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      5 mins/ASIC, 13 mins/Frontend Boards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华文新魏" panose="02010800040101010101" pitchFamily="2" charset="-122"/>
              <a:cs typeface="+mn-cs"/>
            </a:endParaRP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Basic Tests: 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	Power, I2C, Digital Output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Classify Tests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	Linearity, Dynamic range, DC Baseline</a:t>
            </a: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Parameter Optimization (in to Database)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	Configuration, DAC values (for baseline)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华文新魏" panose="02010800040101010101" pitchFamily="2" charset="-122"/>
              <a:cs typeface="+mn-cs"/>
            </a:endParaRP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LHCb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 China Group (2018) finished:</a:t>
            </a:r>
          </a:p>
          <a:p>
            <a:pPr marL="726948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&gt; 1500 PACIFIC ASICs tested</a:t>
            </a:r>
          </a:p>
          <a:p>
            <a:pPr marL="726948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20 Frontend Boards manufactured and tested</a:t>
            </a:r>
          </a:p>
          <a:p>
            <a:pPr marL="726948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4 Readout Electronics Quality Assurance System were set up at Heidelberg, Germany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华文新魏" panose="02010800040101010101" pitchFamily="2" charset="-122"/>
              <a:cs typeface="+mn-cs"/>
            </a:endParaRP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2018 Summer To Do:</a:t>
            </a:r>
          </a:p>
          <a:p>
            <a:pPr marL="726948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ALL 12,000 PACIFIC ASICs test (with Spain group)</a:t>
            </a:r>
          </a:p>
          <a:p>
            <a:pPr marL="726948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ALL 2,500 Frontend Boards manufacture and test in China</a:t>
            </a:r>
          </a:p>
          <a:p>
            <a:pPr marL="726948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rPr>
              <a:t>&gt;5 Readout Electronics Quality Assurance System should be set up at Spain and Germany</a:t>
            </a:r>
          </a:p>
          <a:p>
            <a:pPr marL="726948" marR="0" lvl="1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华文新魏" panose="02010800040101010101" pitchFamily="2" charset="-122"/>
              <a:cs typeface="+mn-cs"/>
            </a:endParaRPr>
          </a:p>
          <a:p>
            <a:pPr marL="43434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3407042"/>
            <a:ext cx="4070325" cy="305274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34448" y="-122961"/>
            <a:ext cx="8208912" cy="1016976"/>
            <a:chOff x="755576" y="179776"/>
            <a:chExt cx="8208912" cy="101697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59040" y="151670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ctr"/>
            <a:r>
              <a:rPr lang="en-US" altLang="zh-CN" sz="2800" b="1" dirty="0" err="1">
                <a:solidFill>
                  <a:srgbClr val="FF0000"/>
                </a:solidFill>
              </a:rPr>
              <a:t>LHCb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</a:rPr>
              <a:t>SciFi</a:t>
            </a:r>
            <a:r>
              <a:rPr lang="en-US" altLang="zh-CN" sz="2800" b="1" dirty="0">
                <a:solidFill>
                  <a:srgbClr val="FF0000"/>
                </a:solidFill>
              </a:rPr>
              <a:t> – Scintillating Fiber Tracker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358562" y="1065884"/>
            <a:ext cx="8253287" cy="12793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rgbClr val="002060"/>
                </a:solidFill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rgbClr val="0070C0"/>
                </a:solidFill>
                <a:latin typeface="Calibri Light" panose="020F0302020204030204" pitchFamily="34" charset="0"/>
                <a:ea typeface="华文新魏" panose="02010800040101010101" pitchFamily="2" charset="-122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华文楷体" panose="02010600040101010101" pitchFamily="2" charset="-122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华文楷体" panose="02010600040101010101" pitchFamily="2" charset="-122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华文楷体" panose="02010600040101010101" pitchFamily="2" charset="-122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altLang="zh-CN" b="1" smtClean="0">
                <a:latin typeface="Arial Black" panose="020B0A04020102020204" pitchFamily="34" charset="0"/>
              </a:rPr>
              <a:t>Build new sequence for SciFi specific processing of 2017 Testbeam data, which allows for the tuning of simulation to data</a:t>
            </a:r>
            <a:endParaRPr lang="zh-CN" altLang="en-US" b="1" dirty="0">
              <a:latin typeface="Arial Black" panose="020B0A04020102020204" pitchFamily="34" charset="0"/>
            </a:endParaRPr>
          </a:p>
        </p:txBody>
      </p:sp>
      <p:sp>
        <p:nvSpPr>
          <p:cNvPr id="4" name="灯片编号占位符 5"/>
          <p:cNvSpPr txBox="1">
            <a:spLocks/>
          </p:cNvSpPr>
          <p:nvPr/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BF199-41F8-4623-BA6A-049955483E7C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9" y="2317160"/>
            <a:ext cx="5482887" cy="41426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112" y="2314584"/>
            <a:ext cx="2664296" cy="17802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840" y="4438360"/>
            <a:ext cx="2632697" cy="1752464"/>
          </a:xfrm>
          <a:prstGeom prst="rect">
            <a:avLst/>
          </a:prstGeom>
        </p:spPr>
      </p:pic>
      <p:sp>
        <p:nvSpPr>
          <p:cNvPr id="8" name="文本框 10"/>
          <p:cNvSpPr txBox="1"/>
          <p:nvPr/>
        </p:nvSpPr>
        <p:spPr>
          <a:xfrm>
            <a:off x="5663294" y="4068038"/>
            <a:ext cx="331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Correlations between Y channels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文本框 11"/>
          <p:cNvSpPr txBox="1"/>
          <p:nvPr/>
        </p:nvSpPr>
        <p:spPr>
          <a:xfrm>
            <a:off x="5663294" y="6190824"/>
            <a:ext cx="331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Correlations 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between X 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channels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34448" y="-122961"/>
            <a:ext cx="8208912" cy="1016976"/>
            <a:chOff x="755576" y="179776"/>
            <a:chExt cx="8208912" cy="101697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34448" y="151670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ctr"/>
            <a:r>
              <a:rPr lang="en-US" altLang="zh-CN" sz="3200" b="1" spc="-50" dirty="0" err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LHCb</a:t>
            </a:r>
            <a:r>
              <a:rPr lang="en-US" altLang="zh-CN" sz="3200" b="1" spc="-5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spc="-50" dirty="0" err="1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SciFi</a:t>
            </a:r>
            <a:r>
              <a:rPr lang="en-US" altLang="zh-CN" sz="3200" b="1" spc="-50" dirty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Tracker: software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2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8533" y="1412776"/>
            <a:ext cx="7786742" cy="481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lnSpc>
                <a:spcPct val="130000"/>
              </a:lnSpc>
              <a:buAutoNum type="arabicPeriod"/>
              <a:tabLst>
                <a:tab pos="268288" algn="l"/>
              </a:tabLst>
              <a:defRPr/>
            </a:pPr>
            <a:r>
              <a:rPr lang="en-US" altLang="zh-CN" dirty="0" smtClean="0"/>
              <a:t>Wang </a:t>
            </a:r>
            <a:r>
              <a:rPr lang="en-US" altLang="zh-CN" dirty="0" err="1"/>
              <a:t>Fuyue</a:t>
            </a:r>
            <a:r>
              <a:rPr lang="en-US" altLang="zh-CN" dirty="0"/>
              <a:t>, Wang Yi. Performance study of new style mosaic MRPC. Chinese Physics C, 2016, 40(11) , 116006 . DOI</a:t>
            </a:r>
            <a:r>
              <a:rPr lang="zh-CN" altLang="zh-CN" dirty="0"/>
              <a:t>：</a:t>
            </a:r>
            <a:r>
              <a:rPr lang="en-US" altLang="zh-CN" dirty="0"/>
              <a:t>10.1088/1674-1137/40/11/116006. </a:t>
            </a:r>
            <a:endParaRPr lang="en-US" altLang="zh-CN" dirty="0" smtClean="0"/>
          </a:p>
          <a:p>
            <a:pPr marL="360363" lvl="0" indent="-360363" algn="just">
              <a:lnSpc>
                <a:spcPct val="130000"/>
              </a:lnSpc>
              <a:buAutoNum type="arabicPeriod"/>
              <a:tabLst>
                <a:tab pos="268288" algn="l"/>
              </a:tabLst>
              <a:defRPr/>
            </a:pPr>
            <a:r>
              <a:rPr lang="en-US" altLang="zh-CN" dirty="0"/>
              <a:t>Wang </a:t>
            </a:r>
            <a:r>
              <a:rPr lang="en-US" altLang="zh-CN" dirty="0" err="1"/>
              <a:t>Fuyue</a:t>
            </a:r>
            <a:r>
              <a:rPr lang="en-US" altLang="zh-CN" dirty="0"/>
              <a:t>, Han Dong and Wang Yi. Performance study of a Mosaic high rate MRPC. 2016 JINST 11 </a:t>
            </a:r>
            <a:r>
              <a:rPr lang="en-US" altLang="zh-CN" dirty="0" smtClean="0"/>
              <a:t>C09016</a:t>
            </a:r>
          </a:p>
          <a:p>
            <a:pPr marL="365125" lvl="0" indent="-365125" algn="just">
              <a:lnSpc>
                <a:spcPct val="130000"/>
              </a:lnSpc>
              <a:buAutoNum type="arabicPeriod"/>
              <a:tabLst>
                <a:tab pos="268288" algn="l"/>
                <a:tab pos="365125" algn="l"/>
              </a:tabLst>
              <a:defRPr/>
            </a:pPr>
            <a:r>
              <a:rPr lang="en-US" altLang="zh-CN" dirty="0" err="1" smtClean="0"/>
              <a:t>Lyu</a:t>
            </a:r>
            <a:r>
              <a:rPr lang="en-US" altLang="zh-CN" dirty="0" smtClean="0"/>
              <a:t> </a:t>
            </a:r>
            <a:r>
              <a:rPr lang="en-US" altLang="zh-CN" dirty="0" err="1"/>
              <a:t>Pengfei</a:t>
            </a:r>
            <a:r>
              <a:rPr lang="en-US" altLang="zh-CN" dirty="0"/>
              <a:t>, Wang Yi. et al. Gas related effects on multi-gap RPC performance in high luminosity experiments. 2016 JINST 11 C11041 </a:t>
            </a:r>
            <a:endParaRPr lang="en-US" altLang="zh-CN" dirty="0" smtClean="0"/>
          </a:p>
          <a:p>
            <a:pPr marL="365125" lvl="0" indent="-365125" algn="just">
              <a:lnSpc>
                <a:spcPct val="130000"/>
              </a:lnSpc>
              <a:buAutoNum type="arabicPeriod"/>
              <a:tabLst>
                <a:tab pos="268288" algn="l"/>
              </a:tabLst>
              <a:defRPr/>
            </a:pPr>
            <a:r>
              <a:rPr lang="en-US" altLang="zh-CN" dirty="0" err="1"/>
              <a:t>Lyu</a:t>
            </a:r>
            <a:r>
              <a:rPr lang="en-US" altLang="zh-CN" dirty="0"/>
              <a:t> </a:t>
            </a:r>
            <a:r>
              <a:rPr lang="en-US" altLang="zh-CN" dirty="0" err="1"/>
              <a:t>Pengfei</a:t>
            </a:r>
            <a:r>
              <a:rPr lang="en-US" altLang="zh-CN" dirty="0"/>
              <a:t>, Wang Yi. Development and performance of self-sealed MRPC. </a:t>
            </a:r>
            <a:r>
              <a:rPr lang="en-US" altLang="zh-CN" dirty="0" smtClean="0"/>
              <a:t>JINST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12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C03055</a:t>
            </a:r>
          </a:p>
          <a:p>
            <a:pPr marL="365125" indent="-365125" algn="just">
              <a:lnSpc>
                <a:spcPct val="130000"/>
              </a:lnSpc>
              <a:buFontTx/>
              <a:buAutoNum type="arabicPeriod"/>
              <a:tabLst>
                <a:tab pos="268288" algn="l"/>
              </a:tabLst>
              <a:defRPr/>
            </a:pPr>
            <a:r>
              <a:rPr lang="en-GB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Yancheng</a:t>
            </a:r>
            <a:r>
              <a:rPr lang="en-GB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Yu, Wang Yi. R&amp;D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real-size Mosaic MRPC within the framework of the CMS muon </a:t>
            </a:r>
            <a:r>
              <a:rPr lang="en-GB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upgrade, JINST (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已投稿）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5" lvl="0" indent="-365125" algn="just">
              <a:lnSpc>
                <a:spcPct val="130000"/>
              </a:lnSpc>
              <a:buAutoNum type="arabicPeriod"/>
              <a:tabLst>
                <a:tab pos="268288" algn="l"/>
              </a:tabLst>
              <a:defRPr/>
            </a:pPr>
            <a:r>
              <a:rPr lang="zh-CN" altLang="zh-CN" dirty="0"/>
              <a:t>一种新型的阻性板室</a:t>
            </a:r>
            <a:r>
              <a:rPr lang="zh-CN" altLang="zh-CN" dirty="0" smtClean="0"/>
              <a:t>探测器</a:t>
            </a:r>
            <a:r>
              <a:rPr lang="en-US" altLang="zh-CN" dirty="0" smtClean="0"/>
              <a:t>, </a:t>
            </a:r>
            <a:r>
              <a:rPr lang="zh-CN" altLang="zh-CN" dirty="0" smtClean="0"/>
              <a:t>发明</a:t>
            </a:r>
            <a:r>
              <a:rPr lang="zh-CN" altLang="zh-CN" dirty="0"/>
              <a:t>专利号：</a:t>
            </a:r>
            <a:r>
              <a:rPr lang="en-US" altLang="zh-CN" dirty="0"/>
              <a:t>ZL201410190976.X</a:t>
            </a:r>
            <a:endParaRPr lang="en-US" altLang="zh-CN" dirty="0" smtClean="0"/>
          </a:p>
          <a:p>
            <a:pPr marL="365125" lvl="0" indent="-365125" algn="just">
              <a:lnSpc>
                <a:spcPct val="130000"/>
              </a:lnSpc>
              <a:buAutoNum type="arabicPeriod"/>
              <a:tabLst>
                <a:tab pos="268288" algn="l"/>
              </a:tabLst>
              <a:defRPr/>
            </a:pPr>
            <a:r>
              <a:rPr lang="zh-CN" altLang="zh-CN" dirty="0" smtClean="0"/>
              <a:t>快</a:t>
            </a:r>
            <a:r>
              <a:rPr lang="zh-CN" altLang="zh-CN" dirty="0"/>
              <a:t>时间响应射线探测器，实用新型，</a:t>
            </a:r>
            <a:r>
              <a:rPr lang="en-US" altLang="zh-CN" dirty="0"/>
              <a:t>ZL </a:t>
            </a:r>
            <a:r>
              <a:rPr lang="en-US" altLang="zh-CN" dirty="0" smtClean="0"/>
              <a:t>201520890740.7</a:t>
            </a:r>
          </a:p>
          <a:p>
            <a:pPr marL="457200" lvl="0" indent="-457200" algn="just">
              <a:lnSpc>
                <a:spcPct val="130000"/>
              </a:lnSpc>
              <a:buAutoNum type="arabicPeriod"/>
              <a:tabLst>
                <a:tab pos="268288" algn="l"/>
              </a:tabLst>
              <a:defRPr/>
            </a:pP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33955" y="387406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文章和专利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08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6"/>
          <p:cNvSpPr>
            <a:spLocks noGrp="1"/>
          </p:cNvSpPr>
          <p:nvPr>
            <p:ph type="title"/>
          </p:nvPr>
        </p:nvSpPr>
        <p:spPr>
          <a:xfrm>
            <a:off x="1080000" y="2839662"/>
            <a:ext cx="6714746" cy="805362"/>
          </a:xfrm>
          <a:gradFill>
            <a:gsLst>
              <a:gs pos="5000">
                <a:schemeClr val="accent2">
                  <a:lumMod val="75000"/>
                </a:schemeClr>
              </a:gs>
              <a:gs pos="95000">
                <a:schemeClr val="accent2">
                  <a:lumMod val="75000"/>
                </a:schemeClr>
              </a:gs>
              <a:gs pos="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solidFill>
              <a:schemeClr val="accent2">
                <a:lumMod val="75000"/>
              </a:schemeClr>
            </a:solidFill>
          </a:ln>
          <a:effectLst>
            <a:softEdge rad="31750"/>
          </a:effectLst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35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2"/>
    </mc:Choice>
    <mc:Fallback xmlns="">
      <p:transition spd="slow" advTm="171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5" name="图片 11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69307"/>
            <a:ext cx="5403214" cy="357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9217"/>
          <p:cNvSpPr txBox="1">
            <a:spLocks noChangeArrowheads="1"/>
          </p:cNvSpPr>
          <p:nvPr/>
        </p:nvSpPr>
        <p:spPr bwMode="auto">
          <a:xfrm>
            <a:off x="3180478" y="5212645"/>
            <a:ext cx="2577873" cy="115575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端盖</a:t>
            </a:r>
            <a:r>
              <a:rPr lang="el-GR" altLang="zh-CN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μ</a:t>
            </a:r>
            <a:r>
              <a:rPr lang="zh-CN" altLang="en-US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探测器升级</a:t>
            </a:r>
            <a:endParaRPr lang="en-US" altLang="zh-CN" sz="20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zh-CN" altLang="en-US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清华大学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, 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玻璃</a:t>
            </a:r>
            <a:r>
              <a:rPr lang="en-US" altLang="zh-CN" sz="2000" b="1" dirty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M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RPC</a:t>
            </a:r>
          </a:p>
          <a:p>
            <a: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zh-CN" sz="2000" b="1" dirty="0" smtClean="0">
                <a:solidFill>
                  <a:srgbClr val="FF0000"/>
                </a:solidFill>
                <a:latin typeface="华文楷体"/>
                <a:ea typeface="华文楷体"/>
                <a:cs typeface="华文楷体"/>
              </a:rPr>
              <a:t>RE3/1+RE4/1</a:t>
            </a:r>
            <a:endParaRPr lang="en-US" altLang="zh-CN" sz="2000" b="1" dirty="0">
              <a:solidFill>
                <a:srgbClr val="FF0000"/>
              </a:solidFill>
              <a:latin typeface="华文楷体"/>
              <a:ea typeface="华文楷体"/>
              <a:cs typeface="华文楷体"/>
            </a:endParaRPr>
          </a:p>
        </p:txBody>
      </p:sp>
      <p:cxnSp>
        <p:nvCxnSpPr>
          <p:cNvPr id="7" name="直接箭头连接符 6"/>
          <p:cNvCxnSpPr>
            <a:stCxn id="6" idx="0"/>
          </p:cNvCxnSpPr>
          <p:nvPr/>
        </p:nvCxnSpPr>
        <p:spPr>
          <a:xfrm rot="5400000" flipH="1" flipV="1">
            <a:off x="4039260" y="4642668"/>
            <a:ext cx="1000132" cy="1398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rot="5400000" flipH="1" flipV="1">
            <a:off x="3859139" y="4748298"/>
            <a:ext cx="9286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04358" y="1727870"/>
            <a:ext cx="35481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In CMS 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PhaseII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upgrade, station 3 and 4 of 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Muon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system is intended to be constructed with RPC.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Requirement: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Rate &gt;2kHz/cm</a:t>
            </a:r>
            <a:r>
              <a:rPr kumimoji="0" lang="en-US" altLang="zh-CN" sz="24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Trapezoidal, space limit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Time resolution &lt;100ps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lang="en-US" altLang="zh-CN" sz="2400" kern="0" dirty="0" smtClean="0">
                <a:solidFill>
                  <a:sysClr val="windowText" lastClr="000000"/>
                </a:solidFill>
              </a:rPr>
              <a:t> Efficiency &gt;95%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755576" y="377376"/>
            <a:ext cx="7072362" cy="571504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CMS</a:t>
            </a:r>
            <a:r>
              <a:rPr lang="zh-CN" altLang="en-US" sz="3200" b="1" dirty="0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端盖缪子探测器升级内容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31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1285852" y="285728"/>
            <a:ext cx="650085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主要研究内容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034" y="1285860"/>
            <a:ext cx="8143932" cy="484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marR="0" lvl="0" indent="-265113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根据物理条件要求及现场空间的限制，拟研制梯形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MRPC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。探测器长度达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米，上底宽度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45cm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，下底宽度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55cm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。由于我们研制的低电阻玻璃尺寸的限制，整个探测器由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6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个小梯形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MRPC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拼接而成，而整个探测器采用统一的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PCB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读出感应信号。每个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MRPC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包含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5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个气隙，气隙宽度为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250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微米，采用条形读出，读出条平均宽度为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10mm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。这种结构的优点是能够保证高的时间分辨，同时也能保证探测器的厚度在限定的范围内。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265113" marR="0" lvl="0" indent="-265113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需要解决玻璃拼接，阻抗匹配，信号串扰及传输，探测器宇宙射线及粒子束流测试等关键技术问题。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265113" marR="0" lvl="0" indent="-265113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同时还要研究高亮度实验中的气体污染问题，以保证探测器的长期稳定工作。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完成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CMS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前端缪子探测器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ME3/1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和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ME4/1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两个区的部分升级。</a:t>
            </a:r>
          </a:p>
        </p:txBody>
      </p:sp>
    </p:spTree>
    <p:extLst>
      <p:ext uri="{BB962C8B-B14F-4D97-AF65-F5344CB8AC3E}">
        <p14:creationId xmlns:p14="http://schemas.microsoft.com/office/powerpoint/2010/main" val="38593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1285852" y="285728"/>
            <a:ext cx="650085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主要</a:t>
            </a:r>
            <a:r>
              <a:rPr lang="zh-CN" altLang="en-US" sz="3200" b="1" dirty="0">
                <a:solidFill>
                  <a:srgbClr val="FF0000"/>
                </a:solidFill>
              </a:rPr>
              <a:t>进展</a:t>
            </a:r>
          </a:p>
        </p:txBody>
      </p: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454731" y="1299241"/>
            <a:ext cx="3346050" cy="3827462"/>
            <a:chOff x="5902976" y="1995011"/>
            <a:chExt cx="3507006" cy="3978957"/>
          </a:xfrm>
        </p:grpSpPr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5902976" y="1995011"/>
              <a:ext cx="2555224" cy="3978957"/>
              <a:chOff x="4628064" y="1969925"/>
              <a:chExt cx="2427462" cy="3978957"/>
            </a:xfrm>
          </p:grpSpPr>
          <p:grpSp>
            <p:nvGrpSpPr>
              <p:cNvPr id="16" name="Group 59"/>
              <p:cNvGrpSpPr>
                <a:grpSpLocks/>
              </p:cNvGrpSpPr>
              <p:nvPr/>
            </p:nvGrpSpPr>
            <p:grpSpPr bwMode="auto">
              <a:xfrm>
                <a:off x="4628064" y="1969925"/>
                <a:ext cx="2427462" cy="3741052"/>
                <a:chOff x="4745893" y="2181747"/>
                <a:chExt cx="2427462" cy="3741052"/>
              </a:xfrm>
            </p:grpSpPr>
            <p:sp>
              <p:nvSpPr>
                <p:cNvPr id="18" name="Rectangle 60"/>
                <p:cNvSpPr/>
                <p:nvPr/>
              </p:nvSpPr>
              <p:spPr>
                <a:xfrm>
                  <a:off x="4745893" y="2181747"/>
                  <a:ext cx="2427462" cy="3509668"/>
                </a:xfrm>
                <a:prstGeom prst="rect">
                  <a:avLst/>
                </a:prstGeom>
                <a:solidFill>
                  <a:srgbClr val="00B050"/>
                </a:solidFill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19" name="Rectangle 61"/>
                <p:cNvSpPr/>
                <p:nvPr/>
              </p:nvSpPr>
              <p:spPr>
                <a:xfrm>
                  <a:off x="4984123" y="2446985"/>
                  <a:ext cx="1944710" cy="3013656"/>
                </a:xfrm>
                <a:prstGeom prst="rect">
                  <a:avLst/>
                </a:prstGeom>
                <a:solidFill>
                  <a:srgbClr val="FFFFFF">
                    <a:lumMod val="65000"/>
                  </a:srgbClr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  <a:miter lim="800000"/>
                </a:ln>
                <a:effectLst>
                  <a:glow rad="63500">
                    <a:srgbClr val="BBE0E3">
                      <a:satMod val="175000"/>
                      <a:alpha val="40000"/>
                    </a:srgbClr>
                  </a:glo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0" name="Rectangle 62"/>
                <p:cNvSpPr/>
                <p:nvPr/>
              </p:nvSpPr>
              <p:spPr>
                <a:xfrm>
                  <a:off x="5102089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1" name="Rectangle 63"/>
                <p:cNvSpPr/>
                <p:nvPr/>
              </p:nvSpPr>
              <p:spPr>
                <a:xfrm>
                  <a:off x="5432537" y="2315568"/>
                  <a:ext cx="107288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2" name="Rectangle 64"/>
                <p:cNvSpPr/>
                <p:nvPr/>
              </p:nvSpPr>
              <p:spPr>
                <a:xfrm>
                  <a:off x="5762984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3" name="Rectangle 70"/>
                <p:cNvSpPr/>
                <p:nvPr/>
              </p:nvSpPr>
              <p:spPr>
                <a:xfrm>
                  <a:off x="6090571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4" name="Rectangle 71"/>
                <p:cNvSpPr/>
                <p:nvPr/>
              </p:nvSpPr>
              <p:spPr>
                <a:xfrm>
                  <a:off x="6415296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5" name="Rectangle 72"/>
                <p:cNvSpPr/>
                <p:nvPr/>
              </p:nvSpPr>
              <p:spPr>
                <a:xfrm>
                  <a:off x="6725717" y="2315568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6" name="Rectangle 73"/>
                <p:cNvSpPr/>
                <p:nvPr/>
              </p:nvSpPr>
              <p:spPr>
                <a:xfrm>
                  <a:off x="5102089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7" name="Rectangle 103"/>
                <p:cNvSpPr/>
                <p:nvPr/>
              </p:nvSpPr>
              <p:spPr>
                <a:xfrm>
                  <a:off x="5432537" y="5551073"/>
                  <a:ext cx="107288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8" name="Rectangle 104"/>
                <p:cNvSpPr/>
                <p:nvPr/>
              </p:nvSpPr>
              <p:spPr>
                <a:xfrm>
                  <a:off x="5762984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29" name="Rectangle 105"/>
                <p:cNvSpPr/>
                <p:nvPr/>
              </p:nvSpPr>
              <p:spPr>
                <a:xfrm>
                  <a:off x="6090571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30" name="Rectangle 106"/>
                <p:cNvSpPr/>
                <p:nvPr/>
              </p:nvSpPr>
              <p:spPr>
                <a:xfrm>
                  <a:off x="6415296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31" name="Rectangle 107"/>
                <p:cNvSpPr/>
                <p:nvPr/>
              </p:nvSpPr>
              <p:spPr>
                <a:xfrm>
                  <a:off x="6725717" y="5551073"/>
                  <a:ext cx="108719" cy="46094"/>
                </a:xfrm>
                <a:prstGeom prst="rect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cxnSp>
              <p:nvCxnSpPr>
                <p:cNvPr id="32" name="Straight Connector 108"/>
                <p:cNvCxnSpPr/>
                <p:nvPr/>
              </p:nvCxnSpPr>
              <p:spPr>
                <a:xfrm>
                  <a:off x="5122116" y="2337872"/>
                  <a:ext cx="0" cy="32132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Straight Connector 109"/>
                <p:cNvCxnSpPr/>
                <p:nvPr/>
              </p:nvCxnSpPr>
              <p:spPr>
                <a:xfrm>
                  <a:off x="5446842" y="2315568"/>
                  <a:ext cx="0" cy="32132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Straight Connector 110"/>
                <p:cNvCxnSpPr/>
                <p:nvPr/>
              </p:nvCxnSpPr>
              <p:spPr>
                <a:xfrm>
                  <a:off x="5771567" y="2315568"/>
                  <a:ext cx="0" cy="32132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5" name="Straight Connector 111"/>
                <p:cNvCxnSpPr/>
                <p:nvPr/>
              </p:nvCxnSpPr>
              <p:spPr>
                <a:xfrm>
                  <a:off x="6107737" y="2337872"/>
                  <a:ext cx="0" cy="32132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" name="Straight Connector 112"/>
                <p:cNvCxnSpPr/>
                <p:nvPr/>
              </p:nvCxnSpPr>
              <p:spPr>
                <a:xfrm>
                  <a:off x="6429601" y="2327464"/>
                  <a:ext cx="0" cy="32132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" name="Straight Connector 113"/>
                <p:cNvCxnSpPr/>
                <p:nvPr/>
              </p:nvCxnSpPr>
              <p:spPr>
                <a:xfrm>
                  <a:off x="6748605" y="2337872"/>
                  <a:ext cx="0" cy="321320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8" name="Straight Connector 114"/>
                <p:cNvCxnSpPr>
                  <a:endCxn id="27" idx="1"/>
                </p:cNvCxnSpPr>
                <p:nvPr/>
              </p:nvCxnSpPr>
              <p:spPr>
                <a:xfrm>
                  <a:off x="5122116" y="2361662"/>
                  <a:ext cx="310421" cy="321171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9" name="Straight Connector 115"/>
                <p:cNvCxnSpPr/>
                <p:nvPr/>
              </p:nvCxnSpPr>
              <p:spPr>
                <a:xfrm>
                  <a:off x="5464008" y="2323002"/>
                  <a:ext cx="310420" cy="321171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0" name="Straight Connector 116"/>
                <p:cNvCxnSpPr/>
                <p:nvPr/>
              </p:nvCxnSpPr>
              <p:spPr>
                <a:xfrm>
                  <a:off x="5791594" y="2293264"/>
                  <a:ext cx="310421" cy="321171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1" name="Straight Connector 117"/>
                <p:cNvCxnSpPr/>
                <p:nvPr/>
              </p:nvCxnSpPr>
              <p:spPr>
                <a:xfrm>
                  <a:off x="6126333" y="2342333"/>
                  <a:ext cx="310421" cy="321320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2" name="Straight Connector 118"/>
                <p:cNvCxnSpPr/>
                <p:nvPr/>
              </p:nvCxnSpPr>
              <p:spPr>
                <a:xfrm>
                  <a:off x="4984788" y="3707311"/>
                  <a:ext cx="1944062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3" name="Straight Connector 119"/>
                <p:cNvCxnSpPr/>
                <p:nvPr/>
              </p:nvCxnSpPr>
              <p:spPr>
                <a:xfrm>
                  <a:off x="6441045" y="2336385"/>
                  <a:ext cx="310421" cy="321171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4" name="Straight Arrow Connector 120"/>
                <p:cNvCxnSpPr/>
                <p:nvPr/>
              </p:nvCxnSpPr>
              <p:spPr>
                <a:xfrm>
                  <a:off x="4984788" y="5841019"/>
                  <a:ext cx="1944062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  <a:headEnd type="triangle"/>
                  <a:tailEnd type="triangle"/>
                </a:ln>
                <a:effectLst/>
              </p:spPr>
            </p:cxnSp>
            <p:cxnSp>
              <p:nvCxnSpPr>
                <p:cNvPr id="45" name="Straight Connector 121"/>
                <p:cNvCxnSpPr/>
                <p:nvPr/>
              </p:nvCxnSpPr>
              <p:spPr>
                <a:xfrm flipH="1">
                  <a:off x="6928849" y="5766674"/>
                  <a:ext cx="2861" cy="1561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" name="Straight Connector 122"/>
                <p:cNvCxnSpPr/>
                <p:nvPr/>
              </p:nvCxnSpPr>
              <p:spPr>
                <a:xfrm flipH="1">
                  <a:off x="4970482" y="5750318"/>
                  <a:ext cx="2861" cy="1561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7" name="TextBox 54"/>
              <p:cNvSpPr txBox="1">
                <a:spLocks noChangeArrowheads="1"/>
              </p:cNvSpPr>
              <p:nvPr/>
            </p:nvSpPr>
            <p:spPr bwMode="auto">
              <a:xfrm>
                <a:off x="5434971" y="5579550"/>
                <a:ext cx="87605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itchFamily="34" charset="0"/>
                    <a:ea typeface="华文中宋" pitchFamily="2" charset="-122"/>
                    <a:sym typeface="Arial" charset="0"/>
                  </a:rPr>
                  <a:t> 25 cm</a:t>
                </a: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pitchFamily="34" charset="0"/>
                  <a:ea typeface="华文中宋" pitchFamily="2" charset="-122"/>
                  <a:sym typeface="Arial" charset="0"/>
                </a:endParaRPr>
              </a:p>
            </p:txBody>
          </p:sp>
        </p:grpSp>
        <p:cxnSp>
          <p:nvCxnSpPr>
            <p:cNvPr id="9" name="Straight Arrow Connector 51"/>
            <p:cNvCxnSpPr/>
            <p:nvPr/>
          </p:nvCxnSpPr>
          <p:spPr>
            <a:xfrm>
              <a:off x="8616426" y="2219533"/>
              <a:ext cx="0" cy="1287659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0" name="Straight Connector 52"/>
            <p:cNvCxnSpPr/>
            <p:nvPr/>
          </p:nvCxnSpPr>
          <p:spPr>
            <a:xfrm>
              <a:off x="8509514" y="2219533"/>
              <a:ext cx="236411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53"/>
            <p:cNvCxnSpPr/>
            <p:nvPr/>
          </p:nvCxnSpPr>
          <p:spPr>
            <a:xfrm>
              <a:off x="8509514" y="3510166"/>
              <a:ext cx="236411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Arrow Connector 54"/>
            <p:cNvCxnSpPr/>
            <p:nvPr/>
          </p:nvCxnSpPr>
          <p:spPr>
            <a:xfrm>
              <a:off x="8616426" y="3507193"/>
              <a:ext cx="0" cy="1770904"/>
            </a:xfrm>
            <a:prstGeom prst="straightConnector1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13" name="Straight Connector 55"/>
            <p:cNvCxnSpPr/>
            <p:nvPr/>
          </p:nvCxnSpPr>
          <p:spPr>
            <a:xfrm>
              <a:off x="8498974" y="5282557"/>
              <a:ext cx="236410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14" name="TextBox 73"/>
            <p:cNvSpPr txBox="1">
              <a:spLocks noChangeArrowheads="1"/>
            </p:cNvSpPr>
            <p:nvPr/>
          </p:nvSpPr>
          <p:spPr bwMode="auto">
            <a:xfrm>
              <a:off x="8595876" y="2741186"/>
              <a:ext cx="8141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pitchFamily="34" charset="0"/>
                  <a:ea typeface="华文中宋" pitchFamily="2" charset="-122"/>
                  <a:sym typeface="Arial" charset="0"/>
                </a:rPr>
                <a:t>20cm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华文中宋" pitchFamily="2" charset="-122"/>
                <a:sym typeface="Arial" charset="0"/>
              </a:endParaRPr>
            </a:p>
          </p:txBody>
        </p:sp>
        <p:sp>
          <p:nvSpPr>
            <p:cNvPr id="15" name="TextBox 74"/>
            <p:cNvSpPr txBox="1">
              <a:spLocks noChangeArrowheads="1"/>
            </p:cNvSpPr>
            <p:nvPr/>
          </p:nvSpPr>
          <p:spPr bwMode="auto">
            <a:xfrm>
              <a:off x="8594638" y="4124176"/>
              <a:ext cx="8141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ill Sans MT" pitchFamily="34" charset="0"/>
                  <a:ea typeface="华文中宋" pitchFamily="2" charset="-122"/>
                  <a:sym typeface="Arial" charset="0"/>
                </a:rPr>
                <a:t>27cm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itchFamily="34" charset="0"/>
                <a:ea typeface="华文中宋" pitchFamily="2" charset="-122"/>
                <a:sym typeface="Arial" charset="0"/>
              </a:endParaRPr>
            </a:p>
          </p:txBody>
        </p:sp>
      </p:grpSp>
      <p:pic>
        <p:nvPicPr>
          <p:cNvPr id="47" name="图片 46" descr="D:\Studying\2017\CMS\0324HZDRbeamtest\Proceeding\一次修改\figures\Fig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65" y="1558592"/>
            <a:ext cx="5430756" cy="210282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834269" y="512670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拼接原型探测器</a:t>
            </a:r>
            <a:endParaRPr lang="zh-CN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228184" y="372407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全尺寸</a:t>
            </a:r>
            <a:r>
              <a:rPr lang="en-US" altLang="zh-CN" dirty="0" smtClean="0"/>
              <a:t>MRPC</a:t>
            </a:r>
            <a:endParaRPr lang="zh-CN" altLang="en-US" dirty="0"/>
          </a:p>
        </p:txBody>
      </p:sp>
      <p:sp>
        <p:nvSpPr>
          <p:cNvPr id="50" name="TextBox 28"/>
          <p:cNvSpPr txBox="1"/>
          <p:nvPr/>
        </p:nvSpPr>
        <p:spPr>
          <a:xfrm>
            <a:off x="5078412" y="4831059"/>
            <a:ext cx="3888432" cy="156966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gap number:  	           5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gap width: 	           </a:t>
            </a:r>
            <a:r>
              <a:rPr lang="el-GR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μ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thickness:	           0.7 mm</a:t>
            </a:r>
            <a:endParaRPr lang="en-US" altLang="zh-CN" sz="16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Glass bulk resistivity:	           </a:t>
            </a:r>
            <a:r>
              <a:rPr lang="el-GR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10</a:t>
            </a:r>
            <a:r>
              <a:rPr lang="el-GR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Mosaic interface:	           glass directly 		                             mosaic together</a:t>
            </a:r>
          </a:p>
        </p:txBody>
      </p:sp>
      <p:sp>
        <p:nvSpPr>
          <p:cNvPr id="51" name="TextBox 28"/>
          <p:cNvSpPr txBox="1"/>
          <p:nvPr/>
        </p:nvSpPr>
        <p:spPr>
          <a:xfrm>
            <a:off x="1331829" y="5497771"/>
            <a:ext cx="3721655" cy="1077218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 number:       44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 shape:          trapezoidal (6 mm/8 mm)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 interval:       3 mm</a:t>
            </a:r>
            <a:endParaRPr lang="en-US" altLang="zh-CN" sz="16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 length:         1 m</a:t>
            </a:r>
          </a:p>
        </p:txBody>
      </p:sp>
    </p:spTree>
    <p:extLst>
      <p:ext uri="{BB962C8B-B14F-4D97-AF65-F5344CB8AC3E}">
        <p14:creationId xmlns:p14="http://schemas.microsoft.com/office/powerpoint/2010/main" val="797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" name="Picture 2" descr="C:\Users\Bo XIE\Desktop\Graph4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6174" r="1929" b="4799"/>
          <a:stretch/>
        </p:blipFill>
        <p:spPr bwMode="auto">
          <a:xfrm>
            <a:off x="48425" y="1179040"/>
            <a:ext cx="4166385" cy="30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9058" y="1357298"/>
            <a:ext cx="190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Cluster size&lt;1.3</a:t>
            </a:r>
            <a:endParaRPr lang="zh-CN" altLang="en-US" dirty="0">
              <a:solidFill>
                <a:prstClr val="black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2500306"/>
            <a:ext cx="190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Efficiency -&gt; 95%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3071810"/>
            <a:ext cx="190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Time resolution ~60ps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Bo XIE\Desktop\Graph10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8187" r="2997" b="3943"/>
          <a:stretch/>
        </p:blipFill>
        <p:spPr bwMode="auto">
          <a:xfrm>
            <a:off x="5000628" y="3571876"/>
            <a:ext cx="3786214" cy="273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71736" y="557214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计数率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&gt;40kHz/cm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</a:t>
            </a:r>
            <a:endParaRPr lang="zh-CN" altLang="en-US" b="1" baseline="30000" dirty="0">
              <a:solidFill>
                <a:srgbClr val="FF000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033955" y="387406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原型探测器的性能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37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33955" y="387406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全尺寸测器的性能（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@CERN 904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pic>
        <p:nvPicPr>
          <p:cNvPr id="8" name="Picture 3" descr="D:\work\硕博士\吕鹏飞\IMG_3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6884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8"/>
          <p:cNvSpPr txBox="1"/>
          <p:nvPr/>
        </p:nvSpPr>
        <p:spPr>
          <a:xfrm>
            <a:off x="827584" y="2318854"/>
            <a:ext cx="1361875" cy="338554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NINOs signal</a:t>
            </a:r>
          </a:p>
        </p:txBody>
      </p:sp>
      <p:pic>
        <p:nvPicPr>
          <p:cNvPr id="10" name="图片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77142"/>
            <a:ext cx="3209290" cy="4303395"/>
          </a:xfrm>
          <a:prstGeom prst="rect">
            <a:avLst/>
          </a:prstGeom>
        </p:spPr>
      </p:pic>
      <p:sp>
        <p:nvSpPr>
          <p:cNvPr id="15" name="TextBox 23"/>
          <p:cNvSpPr txBox="1"/>
          <p:nvPr/>
        </p:nvSpPr>
        <p:spPr>
          <a:xfrm>
            <a:off x="827584" y="1332762"/>
            <a:ext cx="74888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Cosmic ray test at CERN in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Feb, 2017: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component: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C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+ 5% i-C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+ 5% SF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15879"/>
            <a:ext cx="3366437" cy="2524828"/>
          </a:xfrm>
          <a:prstGeom prst="rect">
            <a:avLst/>
          </a:prstGeom>
        </p:spPr>
      </p:pic>
      <p:sp>
        <p:nvSpPr>
          <p:cNvPr id="17" name="TextBox 23"/>
          <p:cNvSpPr txBox="1"/>
          <p:nvPr/>
        </p:nvSpPr>
        <p:spPr>
          <a:xfrm>
            <a:off x="2965573" y="3981716"/>
            <a:ext cx="1318075" cy="276999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PMT</a:t>
            </a:r>
            <a:endParaRPr lang="zh-CN" altLang="en-US" sz="1200" kern="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下箭头 17"/>
          <p:cNvSpPr/>
          <p:nvPr/>
        </p:nvSpPr>
        <p:spPr>
          <a:xfrm rot="13073506">
            <a:off x="3059001" y="4354106"/>
            <a:ext cx="192707" cy="168194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TextBox 23"/>
          <p:cNvSpPr txBox="1"/>
          <p:nvPr/>
        </p:nvSpPr>
        <p:spPr>
          <a:xfrm>
            <a:off x="2965573" y="6450637"/>
            <a:ext cx="1578716" cy="276999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PMT</a:t>
            </a:r>
            <a:endParaRPr lang="zh-CN" altLang="en-US" sz="1200" kern="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下箭头 19"/>
          <p:cNvSpPr/>
          <p:nvPr/>
        </p:nvSpPr>
        <p:spPr>
          <a:xfrm rot="19158030">
            <a:off x="3066223" y="6221257"/>
            <a:ext cx="192707" cy="168195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TextBox 23"/>
          <p:cNvSpPr txBox="1"/>
          <p:nvPr/>
        </p:nvSpPr>
        <p:spPr>
          <a:xfrm>
            <a:off x="1547664" y="4859719"/>
            <a:ext cx="1872208" cy="276999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Mosaic MRPC module</a:t>
            </a:r>
            <a:endParaRPr lang="zh-CN" altLang="en-US" sz="1200" kern="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下箭头 21"/>
          <p:cNvSpPr/>
          <p:nvPr/>
        </p:nvSpPr>
        <p:spPr>
          <a:xfrm rot="8507073">
            <a:off x="2762048" y="5253807"/>
            <a:ext cx="192707" cy="168193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1584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33955" y="387406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全尺寸测器的性能（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@HZDR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6442" y="1027936"/>
            <a:ext cx="5381944" cy="3769215"/>
          </a:xfrm>
          <a:prstGeom prst="rect">
            <a:avLst/>
          </a:prstGeom>
        </p:spPr>
      </p:pic>
      <p:sp>
        <p:nvSpPr>
          <p:cNvPr id="8" name="TextBox 23"/>
          <p:cNvSpPr txBox="1"/>
          <p:nvPr/>
        </p:nvSpPr>
        <p:spPr>
          <a:xfrm>
            <a:off x="1176317" y="1414255"/>
            <a:ext cx="183276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Rate: 11 kHz/cm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8"/>
              <p:cNvSpPr txBox="1"/>
              <p:nvPr/>
            </p:nvSpPr>
            <p:spPr>
              <a:xfrm>
                <a:off x="1830506" y="3212976"/>
                <a:ext cx="2954036" cy="802271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Efficiency</a:t>
                </a:r>
              </a:p>
              <a:p>
                <a:r>
                  <a:rPr lang="en-US" altLang="zh-C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 on S6: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𝑇𝑟𝑒𝑓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&amp;&amp; 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 &amp;&amp;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𝑀𝑅𝑃𝐶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𝑇𝑟𝑒𝑓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&amp;&amp;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altLang="zh-CN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506" y="3212976"/>
                <a:ext cx="2954036" cy="8022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3175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049068" y="1027936"/>
            <a:ext cx="3328962" cy="2962641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583228"/>
            <a:ext cx="4536504" cy="3156589"/>
          </a:xfrm>
          <a:prstGeom prst="rect">
            <a:avLst/>
          </a:prstGeom>
        </p:spPr>
      </p:pic>
      <p:sp>
        <p:nvSpPr>
          <p:cNvPr id="12" name="TextBox 23"/>
          <p:cNvSpPr txBox="1"/>
          <p:nvPr/>
        </p:nvSpPr>
        <p:spPr>
          <a:xfrm>
            <a:off x="179511" y="4883128"/>
            <a:ext cx="436477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gas : </a:t>
            </a:r>
          </a:p>
          <a:p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C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+ 5% i-C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+ 5% SF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899" y="764704"/>
            <a:ext cx="6164365" cy="4715076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798956" y="3143961"/>
            <a:ext cx="3752654" cy="217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3"/>
          <p:cNvSpPr txBox="1"/>
          <p:nvPr/>
        </p:nvSpPr>
        <p:spPr>
          <a:xfrm>
            <a:off x="2929371" y="2430180"/>
            <a:ext cx="19891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Run005 ~ Run009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2674304" y="4052542"/>
            <a:ext cx="19891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Run017 ~ Run021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468" y="1442096"/>
            <a:ext cx="5045300" cy="385911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13" name="直接连接符 12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33955" y="387406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全尺寸测器的性能（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@HZDR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7951" y="554625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时间分辨岁高压的变化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87290" y="545411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不同计数率下的时间分辨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731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784"/>
            <a:ext cx="4896544" cy="511256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55576" y="179776"/>
            <a:ext cx="8208912" cy="1016976"/>
            <a:chOff x="755576" y="179776"/>
            <a:chExt cx="8208912" cy="101697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88" y="179776"/>
              <a:ext cx="898900" cy="900224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755576" y="1196752"/>
              <a:ext cx="7632848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33955" y="387406"/>
            <a:ext cx="7020669" cy="48496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全尺寸测器的性能（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@GIF</a:t>
            </a:r>
            <a:r>
              <a:rPr lang="en-US" altLang="zh-CN" sz="3200" b="1" baseline="30000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++</a:t>
            </a:r>
            <a:r>
              <a:rPr lang="zh-CN" altLang="en-US" sz="32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）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217628" y="2204864"/>
            <a:ext cx="39943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Chamber has been repaired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CERN in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Sep, 2017</a:t>
            </a:r>
          </a:p>
          <a:p>
            <a:pPr marL="342900" indent="-342900">
              <a:buSzPct val="70000"/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gas: </a:t>
            </a:r>
          </a:p>
          <a:p>
            <a:pPr>
              <a:buSzPct val="70000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CMS gas: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95.2%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.5%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i-C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0.3%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en-US" altLang="zh-CN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17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18521</TotalTime>
  <Words>949</Words>
  <Application>Microsoft Office PowerPoint</Application>
  <PresentationFormat>全屏显示(4:3)</PresentationFormat>
  <Paragraphs>163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on the Self-Sealed Multi-gap Resistive Chamber</dc:title>
  <dc:creator>lenovo</dc:creator>
  <cp:lastModifiedBy>Windows 用户</cp:lastModifiedBy>
  <cp:revision>1073</cp:revision>
  <dcterms:created xsi:type="dcterms:W3CDTF">2014-03-02T12:44:46Z</dcterms:created>
  <dcterms:modified xsi:type="dcterms:W3CDTF">2018-06-28T02:44:14Z</dcterms:modified>
</cp:coreProperties>
</file>