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23" r:id="rId4"/>
    <p:sldId id="324" r:id="rId5"/>
    <p:sldId id="307" r:id="rId6"/>
    <p:sldId id="308" r:id="rId7"/>
    <p:sldId id="312" r:id="rId8"/>
    <p:sldId id="309" r:id="rId9"/>
    <p:sldId id="310" r:id="rId10"/>
    <p:sldId id="316" r:id="rId11"/>
    <p:sldId id="314" r:id="rId12"/>
    <p:sldId id="311" r:id="rId13"/>
    <p:sldId id="318" r:id="rId14"/>
    <p:sldId id="280" r:id="rId15"/>
    <p:sldId id="320" r:id="rId16"/>
    <p:sldId id="32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13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6487_test_gain\g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200"/>
              <a:t>gain vs voltage</a:t>
            </a:r>
            <a:endParaRPr lang="zh-CN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94934640848468"/>
          <c:y val="0.14570171213137945"/>
          <c:w val="0.78710096609458113"/>
          <c:h val="0.6520432157636006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Sheet1!$G$1:$G$11</c:f>
              <c:numCache>
                <c:formatCode>0.00E+00</c:formatCode>
                <c:ptCount val="11"/>
                <c:pt idx="0">
                  <c:v>280</c:v>
                </c:pt>
                <c:pt idx="1">
                  <c:v>290</c:v>
                </c:pt>
                <c:pt idx="2">
                  <c:v>300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360</c:v>
                </c:pt>
                <c:pt idx="9">
                  <c:v>370</c:v>
                </c:pt>
                <c:pt idx="10">
                  <c:v>380</c:v>
                </c:pt>
              </c:numCache>
            </c:numRef>
          </c:xVal>
          <c:yVal>
            <c:numRef>
              <c:f>Sheet1!$L$1</c:f>
              <c:numCache>
                <c:formatCode>0.00E+00</c:formatCode>
                <c:ptCount val="1"/>
                <c:pt idx="0">
                  <c:v>158.077485380117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C5-6642-841E-81B1039C8918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Sheet1!$G$1:$G$11</c:f>
              <c:numCache>
                <c:formatCode>0.00E+00</c:formatCode>
                <c:ptCount val="11"/>
                <c:pt idx="0">
                  <c:v>280</c:v>
                </c:pt>
                <c:pt idx="1">
                  <c:v>290</c:v>
                </c:pt>
                <c:pt idx="2">
                  <c:v>300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360</c:v>
                </c:pt>
                <c:pt idx="9">
                  <c:v>370</c:v>
                </c:pt>
                <c:pt idx="10">
                  <c:v>380</c:v>
                </c:pt>
              </c:numCache>
            </c:numRef>
          </c:xVal>
          <c:yVal>
            <c:numRef>
              <c:f>Sheet1!$L$1:$L$11</c:f>
              <c:numCache>
                <c:formatCode>0.00E+00</c:formatCode>
                <c:ptCount val="11"/>
                <c:pt idx="0">
                  <c:v>158.077485380117</c:v>
                </c:pt>
                <c:pt idx="1">
                  <c:v>205.59210526315792</c:v>
                </c:pt>
                <c:pt idx="2">
                  <c:v>291.94078947368422</c:v>
                </c:pt>
                <c:pt idx="3">
                  <c:v>408.89985380116963</c:v>
                </c:pt>
                <c:pt idx="4">
                  <c:v>566.52046783625747</c:v>
                </c:pt>
                <c:pt idx="5">
                  <c:v>799.52485380116968</c:v>
                </c:pt>
                <c:pt idx="6">
                  <c:v>1105.6286549707604</c:v>
                </c:pt>
                <c:pt idx="7">
                  <c:v>1525.9502923976609</c:v>
                </c:pt>
                <c:pt idx="8">
                  <c:v>2110.7456140350882</c:v>
                </c:pt>
                <c:pt idx="9">
                  <c:v>4203.2163742690063</c:v>
                </c:pt>
                <c:pt idx="10">
                  <c:v>8589.1812865497086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C5-6642-841E-81B1039C8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397792"/>
        <c:axId val="2113392896"/>
      </c:scatterChart>
      <c:valAx>
        <c:axId val="2113397792"/>
        <c:scaling>
          <c:orientation val="minMax"/>
          <c:min val="26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dirty="0"/>
                  <a:t>Avalanche voltage</a:t>
                </a:r>
                <a:endParaRPr lang="zh-CN" alt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92896"/>
        <c:crosses val="autoZero"/>
        <c:crossBetween val="midCat"/>
      </c:valAx>
      <c:valAx>
        <c:axId val="2113392896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dirty="0"/>
                  <a:t>Gain</a:t>
                </a:r>
                <a:endParaRPr lang="zh-CN" altLang="en-US" sz="1200" dirty="0"/>
              </a:p>
            </c:rich>
          </c:tx>
          <c:layout>
            <c:manualLayout>
              <c:xMode val="edge"/>
              <c:yMode val="edge"/>
              <c:x val="1.2327174469897525E-2"/>
              <c:y val="0.53918762126932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97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F455-9882-4FDD-B50D-F074464A86FB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6800-F292-4382-B5B5-1D407D3D2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3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6800-F292-4382-B5B5-1D407D3D2651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1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6800-F292-4382-B5B5-1D407D3D26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7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6800-F292-4382-B5B5-1D407D3D26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C99FA-780C-45FC-9619-9A32F7BCF011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62A00F-0136-492E-8120-2E10640801EF}" type="slidenum">
              <a:rPr lang="zh-CN" altLang="en-US" smtClean="0"/>
              <a:pPr/>
              <a:t>‹#›</a:t>
            </a:fld>
            <a:fld id="{6028A1D1-DE89-41B6-AE27-9663F08389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0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668A8C-7215-4DB0-B7E6-C0A1D9615F73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4F62C-BF18-4454-B59A-B54D2FC66091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3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77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9C0EF-7A39-4E96-9A07-E45F687DC323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1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7140F-6775-4255-AAC6-6F92A5C95814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5617C-EABA-4587-AC9D-695BB129B517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8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B8EF4-048B-486E-8A13-B6E1B7EC2BA4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88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344AE-41C5-4E2C-B996-7E558A93C394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98B80-D91E-4032-8ADC-D0E50A754194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2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7A455-EFE9-4060-84B9-C9F689E444A7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9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94D11-D59A-42F2-AC0A-3AFCF0A44016}" type="datetime1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1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9290" y="1052513"/>
            <a:ext cx="12081194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219790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11636615" y="63246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69991BF-E30C-45A0-A276-14E4E81C5DF7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zh-CN" sz="1400" b="1" i="1" dirty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747" y="76200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70246" y="4204222"/>
            <a:ext cx="611403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周意，刘建北</a:t>
            </a:r>
            <a:endParaRPr lang="en-HK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HK" altLang="zh-CN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核探测与核电子学国家重点实验室</a:t>
            </a:r>
            <a:endParaRPr lang="en-HK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中国科学技术大学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21014" y="5501892"/>
            <a:ext cx="4320820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zh-CN" sz="1600" b="1" dirty="0">
              <a:solidFill>
                <a:srgbClr val="00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HK" dirty="0"/>
              <a:t>LHC </a:t>
            </a:r>
            <a:r>
              <a:rPr lang="zh-CN" altLang="en-US" dirty="0"/>
              <a:t>实验物理分析及探测器升级研讨会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600" dirty="0">
                <a:latin typeface="Tahoma" panose="020B0604030504040204" pitchFamily="34" charset="0"/>
                <a:cs typeface="Arial" panose="020B0604020202020204" pitchFamily="34" charset="0"/>
              </a:rPr>
              <a:t>2018-06-29</a:t>
            </a:r>
            <a:endParaRPr lang="zh-CN" altLang="en-US" sz="16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41231" y="1555898"/>
            <a:ext cx="89720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dirty="0"/>
              <a:t>ATLAS</a:t>
            </a:r>
            <a:r>
              <a:rPr lang="zh-CN" altLang="en-US" sz="8000" b="1" dirty="0"/>
              <a:t>前向缪子探测器升级工作进展</a:t>
            </a:r>
            <a:endParaRPr lang="en-US" altLang="zh-CN" sz="8000" b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9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05" y="4763572"/>
            <a:ext cx="2432520" cy="20545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7238" y="1965439"/>
            <a:ext cx="243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Drift:	      -300V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DLC:	      405V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Cu Electrode:   0V</a:t>
            </a:r>
          </a:p>
        </p:txBody>
      </p:sp>
      <p:sp>
        <p:nvSpPr>
          <p:cNvPr id="23" name="矩形 22"/>
          <p:cNvSpPr/>
          <p:nvPr/>
        </p:nvSpPr>
        <p:spPr>
          <a:xfrm>
            <a:off x="5792395" y="1423036"/>
            <a:ext cx="254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气体：      </a:t>
            </a:r>
            <a:r>
              <a:rPr lang="en-US" altLang="zh-CN" b="1" dirty="0">
                <a:solidFill>
                  <a:srgbClr val="0000FF"/>
                </a:solidFill>
              </a:rPr>
              <a:t>Ar:CO2/93:7</a:t>
            </a:r>
          </a:p>
          <a:p>
            <a:r>
              <a:rPr lang="zh-CN" altLang="en-US" b="1" dirty="0">
                <a:solidFill>
                  <a:srgbClr val="0000FF"/>
                </a:solidFill>
              </a:rPr>
              <a:t>漂移区：       </a:t>
            </a:r>
            <a:r>
              <a:rPr lang="en-US" altLang="zh-CN" b="1" dirty="0">
                <a:solidFill>
                  <a:srgbClr val="0000FF"/>
                </a:solidFill>
              </a:rPr>
              <a:t>3mm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58688" y="6107197"/>
            <a:ext cx="1982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FF"/>
                </a:solidFill>
              </a:rPr>
              <a:t>能量分辨：～</a:t>
            </a:r>
            <a:r>
              <a:rPr lang="en-US" altLang="zh-CN" sz="1400" b="1" dirty="0">
                <a:solidFill>
                  <a:srgbClr val="0000FF"/>
                </a:solidFill>
              </a:rPr>
              <a:t>22%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" y="4720427"/>
            <a:ext cx="2484753" cy="2097681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344679" y="4848772"/>
            <a:ext cx="2147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</a:rPr>
              <a:t>增益：～</a:t>
            </a:r>
            <a:r>
              <a:rPr lang="en-US" altLang="zh-CN" sz="1600" b="1" dirty="0">
                <a:solidFill>
                  <a:srgbClr val="0000FF"/>
                </a:solidFill>
              </a:rPr>
              <a:t>1800</a:t>
            </a:r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±10%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8201" y="1314044"/>
            <a:ext cx="4821324" cy="3321351"/>
            <a:chOff x="408200" y="1314044"/>
            <a:chExt cx="5430531" cy="40784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0" y="1407769"/>
              <a:ext cx="5312978" cy="3984734"/>
            </a:xfrm>
            <a:prstGeom prst="rect">
              <a:avLst/>
            </a:prstGeom>
          </p:spPr>
        </p:pic>
        <p:sp>
          <p:nvSpPr>
            <p:cNvPr id="13" name="右箭头 12"/>
            <p:cNvSpPr/>
            <p:nvPr/>
          </p:nvSpPr>
          <p:spPr>
            <a:xfrm rot="2167425">
              <a:off x="1960596" y="2350617"/>
              <a:ext cx="988293" cy="6945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13919" y="1774317"/>
              <a:ext cx="890752" cy="37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Drift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7329122">
              <a:off x="3030811" y="1947722"/>
              <a:ext cx="876658" cy="5573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0621" y="1314044"/>
              <a:ext cx="890752" cy="37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DLC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8654341">
              <a:off x="3412307" y="2152467"/>
              <a:ext cx="1111847" cy="7377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81419" y="1525066"/>
              <a:ext cx="1939757" cy="41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Cu Electrode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 rot="10800000">
              <a:off x="4339153" y="3957840"/>
              <a:ext cx="392737" cy="100934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14339" y="3800444"/>
              <a:ext cx="1224392" cy="41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Readout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23174" y="4930410"/>
              <a:ext cx="1190299" cy="3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FF0000"/>
                  </a:solidFill>
                </a:rPr>
                <a:t>Cu X-ray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右箭头 37"/>
            <p:cNvSpPr/>
            <p:nvPr/>
          </p:nvSpPr>
          <p:spPr>
            <a:xfrm rot="13120623">
              <a:off x="2694762" y="4752416"/>
              <a:ext cx="759215" cy="7671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64" y="2946881"/>
            <a:ext cx="2776658" cy="19443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35" y="2929465"/>
            <a:ext cx="2803329" cy="1961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751051" y="4361663"/>
            <a:ext cx="168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5.5mm</a:t>
            </a:r>
            <a:r>
              <a:rPr lang="zh-CN" altLang="en-US" b="1" dirty="0">
                <a:solidFill>
                  <a:srgbClr val="FF0000"/>
                </a:solidFill>
              </a:rPr>
              <a:t>准直孔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6834860" y="4011129"/>
            <a:ext cx="129726" cy="62004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6463669" y="3710539"/>
            <a:ext cx="1287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</a:rPr>
              <a:t>100 kHz/cm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2</a:t>
            </a:r>
            <a:endParaRPr lang="zh-CN" altLang="en-US" sz="1600" baseline="3000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35" y="4906472"/>
            <a:ext cx="2803329" cy="190741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02" y="4906473"/>
            <a:ext cx="2696307" cy="1933448"/>
          </a:xfrm>
          <a:prstGeom prst="rect">
            <a:avLst/>
          </a:prstGeom>
        </p:spPr>
      </p:pic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74223"/>
              </p:ext>
            </p:extLst>
          </p:nvPr>
        </p:nvGraphicFramePr>
        <p:xfrm>
          <a:off x="8825631" y="1434441"/>
          <a:ext cx="271188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P41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P42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P43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P44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P31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P32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P33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P34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P21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P22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P23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P24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P11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P12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P13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P14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57551" y="398585"/>
            <a:ext cx="10570643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V1</a:t>
            </a:r>
            <a:r>
              <a:rPr lang="zh-CN" altLang="en-US" sz="3600" b="1" dirty="0"/>
              <a:t>版 </a:t>
            </a:r>
            <a:r>
              <a:rPr lang="en-US" altLang="zh-CN" sz="3600" b="1" dirty="0"/>
              <a:t>—</a:t>
            </a:r>
            <a:r>
              <a:rPr lang="zh-CN" altLang="en-US" sz="3600" b="1" dirty="0"/>
              <a:t> 实验室性能测试</a:t>
            </a:r>
            <a:endParaRPr lang="ru-RU" altLang="zh-CN" sz="3600" b="1" i="1" dirty="0"/>
          </a:p>
        </p:txBody>
      </p:sp>
    </p:spTree>
    <p:extLst>
      <p:ext uri="{BB962C8B-B14F-4D97-AF65-F5344CB8AC3E}">
        <p14:creationId xmlns:p14="http://schemas.microsoft.com/office/powerpoint/2010/main" val="287894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068881" y="6450981"/>
            <a:ext cx="212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Gas</a:t>
            </a:r>
            <a:r>
              <a:rPr lang="zh-CN" altLang="en-US" b="1" dirty="0">
                <a:solidFill>
                  <a:srgbClr val="0000FF"/>
                </a:solidFill>
              </a:rPr>
              <a:t>：</a:t>
            </a:r>
            <a:r>
              <a:rPr lang="en-US" altLang="zh-CN" b="1" dirty="0" err="1">
                <a:solidFill>
                  <a:srgbClr val="0000FF"/>
                </a:solidFill>
              </a:rPr>
              <a:t>Ar</a:t>
            </a:r>
            <a:r>
              <a:rPr lang="en-US" altLang="zh-CN" b="1" dirty="0">
                <a:solidFill>
                  <a:srgbClr val="0000FF"/>
                </a:solidFill>
              </a:rPr>
              <a:t>/CO</a:t>
            </a:r>
            <a:r>
              <a:rPr lang="en-US" altLang="zh-CN" b="1" baseline="-25000" dirty="0">
                <a:solidFill>
                  <a:srgbClr val="0000FF"/>
                </a:solidFill>
              </a:rPr>
              <a:t>2</a:t>
            </a:r>
            <a:r>
              <a:rPr lang="en-US" altLang="zh-CN" b="1" dirty="0">
                <a:solidFill>
                  <a:srgbClr val="0000FF"/>
                </a:solidFill>
              </a:rPr>
              <a:t>=93/7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75" y="1508370"/>
            <a:ext cx="6333835" cy="534963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753892" y="4749518"/>
            <a:ext cx="259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0000FF"/>
                </a:solidFill>
              </a:rPr>
              <a:t>位置分辨：</a:t>
            </a:r>
            <a:endParaRPr lang="en-US" altLang="zh-CN" b="1" dirty="0">
              <a:solidFill>
                <a:srgbClr val="0000FF"/>
              </a:solidFill>
            </a:endParaRP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0.353×400 </a:t>
            </a:r>
            <a:r>
              <a:rPr lang="el-GR" altLang="zh-CN" b="1" dirty="0">
                <a:solidFill>
                  <a:srgbClr val="0000FF"/>
                </a:solidFill>
              </a:rPr>
              <a:t>μ</a:t>
            </a:r>
            <a:r>
              <a:rPr lang="en-US" altLang="zh-CN" b="1" dirty="0">
                <a:solidFill>
                  <a:srgbClr val="0000FF"/>
                </a:solidFill>
              </a:rPr>
              <a:t>m=141</a:t>
            </a:r>
            <a:r>
              <a:rPr lang="el-GR" altLang="zh-CN" b="1" dirty="0">
                <a:solidFill>
                  <a:srgbClr val="0000FF"/>
                </a:solidFill>
              </a:rPr>
              <a:t>μ</a:t>
            </a:r>
            <a:r>
              <a:rPr lang="en-US" altLang="zh-CN" b="1" dirty="0">
                <a:solidFill>
                  <a:srgbClr val="0000FF"/>
                </a:solidFill>
              </a:rPr>
              <a:t>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V1</a:t>
            </a:r>
            <a:r>
              <a:rPr lang="zh-CN" altLang="en-US" sz="3600" b="1" dirty="0"/>
              <a:t>版 </a:t>
            </a:r>
            <a:r>
              <a:rPr lang="en-US" altLang="zh-CN" sz="3600" b="1" dirty="0"/>
              <a:t>—</a:t>
            </a:r>
            <a:r>
              <a:rPr lang="zh-CN" altLang="en-US" sz="3600" b="1" dirty="0"/>
              <a:t> 束流测试</a:t>
            </a:r>
            <a:endParaRPr lang="ru-RU" altLang="zh-CN" sz="3600" b="1" i="1" dirty="0"/>
          </a:p>
        </p:txBody>
      </p:sp>
      <p:grpSp>
        <p:nvGrpSpPr>
          <p:cNvPr id="39" name="组合 38"/>
          <p:cNvGrpSpPr/>
          <p:nvPr/>
        </p:nvGrpSpPr>
        <p:grpSpPr>
          <a:xfrm>
            <a:off x="641990" y="1391348"/>
            <a:ext cx="4813738" cy="1112653"/>
            <a:chOff x="506341" y="3030054"/>
            <a:chExt cx="6693699" cy="2222048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85" y="3505517"/>
              <a:ext cx="5690044" cy="119339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506341" y="3030054"/>
              <a:ext cx="2258118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00FF"/>
                  </a:solidFill>
                </a:rPr>
                <a:t>S1 &amp; S2 for trigger</a:t>
              </a:r>
              <a:endParaRPr lang="zh-CN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35078" y="4698915"/>
              <a:ext cx="799426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GEM1</a:t>
              </a:r>
              <a:endParaRPr lang="zh-CN" altLang="en-US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84459" y="4696403"/>
              <a:ext cx="799426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GEM2</a:t>
              </a:r>
              <a:endParaRPr lang="zh-CN" altLang="en-US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083885" y="4688830"/>
              <a:ext cx="992158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err="1">
                  <a:solidFill>
                    <a:srgbClr val="0000FF"/>
                  </a:solidFill>
                  <a:cs typeface="Calibri" panose="020F0502020204030204" pitchFamily="34" charset="0"/>
                </a:rPr>
                <a:t>μ</a:t>
              </a:r>
              <a:r>
                <a:rPr lang="en-US" altLang="zh-CN" sz="12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RWELL</a:t>
              </a:r>
              <a:endParaRPr lang="zh-CN" altLang="en-US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76044" y="4696403"/>
              <a:ext cx="799426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GEM3</a:t>
              </a:r>
              <a:endParaRPr lang="zh-CN" altLang="en-US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941920" y="3042472"/>
              <a:ext cx="2258120" cy="55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00FF"/>
                  </a:solidFill>
                </a:rPr>
                <a:t>S3 &amp; S4 for trigger</a:t>
              </a:r>
              <a:endParaRPr lang="zh-CN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607451" y="4064132"/>
              <a:ext cx="1375619" cy="61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FF"/>
                  </a:solidFill>
                </a:rPr>
                <a:t>Beam line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16476" y="2558194"/>
            <a:ext cx="4963709" cy="3899481"/>
            <a:chOff x="6333743" y="1365715"/>
            <a:chExt cx="5096138" cy="5353498"/>
          </a:xfrm>
        </p:grpSpPr>
        <p:grpSp>
          <p:nvGrpSpPr>
            <p:cNvPr id="49" name="组合 48"/>
            <p:cNvGrpSpPr/>
            <p:nvPr/>
          </p:nvGrpSpPr>
          <p:grpSpPr>
            <a:xfrm>
              <a:off x="6340715" y="1365715"/>
              <a:ext cx="5089166" cy="5353498"/>
              <a:chOff x="5993579" y="1415036"/>
              <a:chExt cx="5089166" cy="5353498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579" y="1415036"/>
                <a:ext cx="5089165" cy="3760723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8199" y="5175757"/>
                <a:ext cx="2574546" cy="1592777"/>
              </a:xfrm>
              <a:prstGeom prst="rect">
                <a:avLst/>
              </a:prstGeom>
            </p:spPr>
          </p:pic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743" y="5123813"/>
              <a:ext cx="2521591" cy="159181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60188" y="6467755"/>
            <a:ext cx="250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APV25 FEE + SRS System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41990" y="1909145"/>
            <a:ext cx="4391118" cy="0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920714" y="1605488"/>
            <a:ext cx="2827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150GeV Muon</a:t>
            </a:r>
            <a:r>
              <a:rPr lang="zh-CN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</a:rPr>
              <a:t>Beam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878599" y="5434427"/>
            <a:ext cx="235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由于缺少</a:t>
            </a:r>
            <a:r>
              <a:rPr lang="en-US" altLang="zh-CN" sz="1200" b="1" dirty="0">
                <a:solidFill>
                  <a:srgbClr val="FF0000"/>
                </a:solidFill>
              </a:rPr>
              <a:t>GEM tracker</a:t>
            </a:r>
            <a:r>
              <a:rPr lang="zh-CN" altLang="en-US" sz="1200" b="1" dirty="0">
                <a:solidFill>
                  <a:srgbClr val="FF0000"/>
                </a:solidFill>
              </a:rPr>
              <a:t>的位置信息，无法对齐，因此位置分辨不佳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1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0" y="4340365"/>
            <a:ext cx="3764645" cy="24043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5353"/>
            <a:ext cx="5222630" cy="5227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6" y="1415353"/>
            <a:ext cx="2711929" cy="2859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91" y="1415352"/>
            <a:ext cx="2946401" cy="4565001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7552" y="398585"/>
            <a:ext cx="1108768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V2</a:t>
            </a:r>
            <a:r>
              <a:rPr lang="zh-CN" altLang="en-US" sz="3600" b="1" dirty="0"/>
              <a:t>版 </a:t>
            </a:r>
            <a:r>
              <a:rPr lang="en-US" altLang="zh-CN" sz="3600" b="1" dirty="0"/>
              <a:t>—</a:t>
            </a:r>
            <a:r>
              <a:rPr lang="zh-CN" altLang="en-US" sz="3600" b="1" dirty="0"/>
              <a:t> 设计 </a:t>
            </a:r>
            <a:r>
              <a:rPr lang="en-US" altLang="zh-CN" sz="3600" b="1" dirty="0"/>
              <a:t>(2D Readout)</a:t>
            </a:r>
            <a:endParaRPr lang="ru-RU" altLang="zh-CN" sz="3600" b="1" i="1" dirty="0"/>
          </a:p>
        </p:txBody>
      </p:sp>
    </p:spTree>
    <p:extLst>
      <p:ext uri="{BB962C8B-B14F-4D97-AF65-F5344CB8AC3E}">
        <p14:creationId xmlns:p14="http://schemas.microsoft.com/office/powerpoint/2010/main" val="285110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3723240"/>
            <a:ext cx="3681045" cy="313476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29763" y="5479468"/>
            <a:ext cx="973413" cy="853634"/>
            <a:chOff x="1333489" y="5080397"/>
            <a:chExt cx="1069848" cy="1069848"/>
          </a:xfrm>
        </p:grpSpPr>
        <p:sp>
          <p:nvSpPr>
            <p:cNvPr id="14" name="矩形 13"/>
            <p:cNvSpPr/>
            <p:nvPr/>
          </p:nvSpPr>
          <p:spPr>
            <a:xfrm>
              <a:off x="1333489" y="5080397"/>
              <a:ext cx="1069848" cy="10698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3529" y="5461432"/>
              <a:ext cx="42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S1</a:t>
              </a:r>
              <a:endParaRPr lang="zh-CN" altLang="en-US" sz="1400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33489" y="5114937"/>
              <a:ext cx="42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S2</a:t>
              </a:r>
              <a:endParaRPr lang="zh-CN" altLang="en-US" sz="1400" b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33489" y="5815939"/>
              <a:ext cx="42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S3</a:t>
              </a:r>
              <a:endParaRPr lang="zh-CN" altLang="en-US" sz="1400" b="1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73569" y="5114937"/>
              <a:ext cx="42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S4</a:t>
              </a:r>
              <a:endParaRPr lang="zh-CN" altLang="en-US" sz="14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73569" y="5815938"/>
              <a:ext cx="42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/>
                <a:t>S5</a:t>
              </a:r>
              <a:endParaRPr lang="zh-CN" altLang="en-US" sz="1400" b="1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380380" y="5873981"/>
            <a:ext cx="151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Gain: </a:t>
            </a:r>
            <a:r>
              <a:rPr lang="zh-CN" altLang="en-US" sz="1400" b="1" dirty="0">
                <a:solidFill>
                  <a:srgbClr val="0000FF"/>
                </a:solidFill>
              </a:rPr>
              <a:t>～</a:t>
            </a:r>
            <a:r>
              <a:rPr lang="en-US" altLang="zh-CN" sz="1400" b="1" dirty="0">
                <a:solidFill>
                  <a:srgbClr val="0000FF"/>
                </a:solidFill>
              </a:rPr>
              <a:t>3500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4898" y="6094332"/>
            <a:ext cx="2278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Collimator: </a:t>
            </a:r>
            <a:r>
              <a:rPr lang="zh-CN" altLang="en-US" sz="1400" b="1" dirty="0">
                <a:solidFill>
                  <a:srgbClr val="0000FF"/>
                </a:solidFill>
              </a:rPr>
              <a:t>～</a:t>
            </a:r>
            <a:r>
              <a:rPr lang="en-US" altLang="zh-CN" sz="1400" b="1" dirty="0">
                <a:solidFill>
                  <a:srgbClr val="0000FF"/>
                </a:solidFill>
              </a:rPr>
              <a:t>5.5mm</a:t>
            </a:r>
          </a:p>
        </p:txBody>
      </p:sp>
      <p:graphicFrame>
        <p:nvGraphicFramePr>
          <p:cNvPr id="23" name="图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42944"/>
              </p:ext>
            </p:extLst>
          </p:nvPr>
        </p:nvGraphicFramePr>
        <p:xfrm>
          <a:off x="422100" y="1303514"/>
          <a:ext cx="4212424" cy="248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V2</a:t>
            </a:r>
            <a:r>
              <a:rPr lang="zh-CN" altLang="en-US" sz="3600" b="1" dirty="0"/>
              <a:t>版 </a:t>
            </a:r>
            <a:r>
              <a:rPr lang="en-US" altLang="zh-CN" sz="3600" b="1" dirty="0"/>
              <a:t>—</a:t>
            </a:r>
            <a:r>
              <a:rPr lang="zh-CN" altLang="en-US" sz="3600" b="1" dirty="0"/>
              <a:t> 性能测试</a:t>
            </a:r>
            <a:endParaRPr lang="ru-RU" altLang="zh-CN" sz="3600" b="1" i="1" dirty="0"/>
          </a:p>
        </p:txBody>
      </p:sp>
      <p:sp>
        <p:nvSpPr>
          <p:cNvPr id="8" name="文本框 7"/>
          <p:cNvSpPr txBox="1"/>
          <p:nvPr/>
        </p:nvSpPr>
        <p:spPr>
          <a:xfrm>
            <a:off x="961527" y="1712565"/>
            <a:ext cx="24823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0000FF"/>
                </a:solidFill>
              </a:rPr>
              <a:t>Argon:C4H10=95:5</a:t>
            </a:r>
          </a:p>
          <a:p>
            <a:r>
              <a:rPr lang="en-US" altLang="zh-CN" sz="1100" b="1" dirty="0">
                <a:solidFill>
                  <a:srgbClr val="0000FF"/>
                </a:solidFill>
              </a:rPr>
              <a:t>Source: 8keV Copper x-ray </a:t>
            </a:r>
          </a:p>
          <a:p>
            <a:r>
              <a:rPr lang="en-US" altLang="zh-CN" sz="1100" b="1" dirty="0">
                <a:solidFill>
                  <a:srgbClr val="0000FF"/>
                </a:solidFill>
              </a:rPr>
              <a:t>Rate capability: &gt;100kHz/cm</a:t>
            </a:r>
            <a:r>
              <a:rPr lang="en-US" altLang="zh-CN" sz="1100" b="1" baseline="30000" dirty="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27" y="4004691"/>
            <a:ext cx="3330973" cy="28419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23" y="1430734"/>
            <a:ext cx="3195117" cy="25739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3756" y="5653630"/>
            <a:ext cx="217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Source: 8keV Copper x-ray </a:t>
            </a:r>
          </a:p>
        </p:txBody>
      </p:sp>
      <p:sp>
        <p:nvSpPr>
          <p:cNvPr id="7" name="矩形 6"/>
          <p:cNvSpPr/>
          <p:nvPr/>
        </p:nvSpPr>
        <p:spPr>
          <a:xfrm>
            <a:off x="5889169" y="1899183"/>
            <a:ext cx="205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The signal amplitude of Top layer is 1.9 times larger than that of Bottom layer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43276" y="5909837"/>
            <a:ext cx="2141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0000FF"/>
                </a:solidFill>
              </a:rPr>
              <a:t>Top layer(Y) efficiency : ~95%</a:t>
            </a:r>
          </a:p>
          <a:p>
            <a:r>
              <a:rPr lang="en-US" altLang="zh-CN" sz="1100" b="1" dirty="0">
                <a:solidFill>
                  <a:srgbClr val="0000FF"/>
                </a:solidFill>
              </a:rPr>
              <a:t>Bottom layer(X) efficiency: ~92%</a:t>
            </a:r>
          </a:p>
          <a:p>
            <a:r>
              <a:rPr lang="en-US" altLang="zh-CN" sz="1100" b="1" dirty="0">
                <a:solidFill>
                  <a:srgbClr val="0000FF"/>
                </a:solidFill>
              </a:rPr>
              <a:t>Top &amp; Bottom efficiency: ~90%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92" y="1430734"/>
            <a:ext cx="3223198" cy="27223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92" y="4116298"/>
            <a:ext cx="3264449" cy="275719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632753" y="2911696"/>
            <a:ext cx="146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Sigma: 66</a:t>
            </a:r>
            <a:r>
              <a:rPr lang="el-GR" altLang="zh-CN" sz="1600" b="1" dirty="0">
                <a:solidFill>
                  <a:srgbClr val="0000FF"/>
                </a:solidFill>
              </a:rPr>
              <a:t>μ</a:t>
            </a:r>
            <a:r>
              <a:rPr lang="en-US" altLang="zh-CN" sz="1600" b="1" dirty="0">
                <a:solidFill>
                  <a:srgbClr val="0000FF"/>
                </a:solidFill>
              </a:rPr>
              <a:t>m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707045" y="5706369"/>
            <a:ext cx="146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</a:rPr>
              <a:t>Sigma: 68</a:t>
            </a:r>
            <a:r>
              <a:rPr lang="el-GR" altLang="zh-CN" sz="1600" b="1" dirty="0">
                <a:solidFill>
                  <a:srgbClr val="0000FF"/>
                </a:solidFill>
              </a:rPr>
              <a:t>μ</a:t>
            </a:r>
            <a:r>
              <a:rPr lang="en-US" altLang="zh-CN" sz="1600" b="1" dirty="0">
                <a:solidFill>
                  <a:srgbClr val="0000FF"/>
                </a:solidFill>
              </a:rPr>
              <a:t>m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03774" y="3276792"/>
            <a:ext cx="282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150GeV Muon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Beam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13984" y="5322362"/>
            <a:ext cx="282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150GeV Muon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Beam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366104" y="3787514"/>
            <a:ext cx="0" cy="2722487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2344873" y="3858012"/>
            <a:ext cx="1406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</a:rPr>
              <a:t>100 kHz/cm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2</a:t>
            </a:r>
            <a:endParaRPr lang="zh-CN" altLang="en-US" sz="16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72" y="3451295"/>
            <a:ext cx="2708755" cy="18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4139"/>
            <a:ext cx="5113020" cy="383476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552" y="398585"/>
            <a:ext cx="1069906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多气隙阻性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V1</a:t>
            </a:r>
            <a:r>
              <a:rPr lang="zh-CN" altLang="en-US" sz="3600" b="1" dirty="0"/>
              <a:t>版（</a:t>
            </a:r>
            <a:r>
              <a:rPr lang="en-US" altLang="zh-CN" sz="3600" b="1" dirty="0"/>
              <a:t>2017</a:t>
            </a:r>
            <a:r>
              <a:rPr lang="zh-CN" altLang="en-US" sz="3600" b="1" dirty="0"/>
              <a:t>年）</a:t>
            </a:r>
            <a:endParaRPr lang="ru-RU" altLang="zh-CN" sz="3600" b="1" i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1" y="3347532"/>
            <a:ext cx="2584535" cy="19391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38863" y="5507194"/>
            <a:ext cx="10759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            </a:t>
            </a:r>
            <a:r>
              <a:rPr lang="zh-CN" altLang="en-US" sz="1600" b="1" dirty="0"/>
              <a:t>由于当时缺乏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阻性电极，因此采用碳浆料制作了阻性电极。碳浆料阻性电极上无法通过刻蚀形成通孔，因此使用机械钻孔的方式制作了多气隙阻性</a:t>
            </a:r>
            <a:r>
              <a:rPr lang="en-US" altLang="zh-CN" sz="1600" b="1" dirty="0"/>
              <a:t>THGEM</a:t>
            </a:r>
            <a:r>
              <a:rPr lang="zh-CN" altLang="en-US" sz="1600" b="1" dirty="0"/>
              <a:t>探测器原型。</a:t>
            </a:r>
            <a:r>
              <a:rPr lang="zh-CN" altLang="en-US" sz="1600" b="1" dirty="0">
                <a:solidFill>
                  <a:srgbClr val="FF0000"/>
                </a:solidFill>
              </a:rPr>
              <a:t>该探测器原型在测试中几乎没有信号，可能原因如下：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</a:rPr>
              <a:t>阻性电极在钻孔过程中内部结构遭到破坏，造成部分断裂；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</a:rPr>
              <a:t>使用的环氧树脂基材太厚，导致工作时的静电力不足以将放大区的两个部分紧紧吸住形成井型；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72" y="1444138"/>
            <a:ext cx="2685866" cy="193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906811" y="1745433"/>
            <a:ext cx="2584535" cy="1516862"/>
            <a:chOff x="944689" y="1745433"/>
            <a:chExt cx="2584535" cy="1516862"/>
          </a:xfrm>
        </p:grpSpPr>
        <p:sp>
          <p:nvSpPr>
            <p:cNvPr id="12" name="矩形 11"/>
            <p:cNvSpPr/>
            <p:nvPr/>
          </p:nvSpPr>
          <p:spPr>
            <a:xfrm>
              <a:off x="944689" y="1761822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44689" y="1807541"/>
              <a:ext cx="2584535" cy="198120"/>
            </a:xfrm>
            <a:prstGeom prst="rect">
              <a:avLst/>
            </a:prstGeom>
            <a:solidFill>
              <a:srgbClr val="ECD132"/>
            </a:solidFill>
            <a:ln>
              <a:solidFill>
                <a:srgbClr val="ECD1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4689" y="2103066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43224" y="174543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803696" y="174543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364168" y="175067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924640" y="1745433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44689" y="2311451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4689" y="2357170"/>
              <a:ext cx="2584535" cy="198120"/>
            </a:xfrm>
            <a:prstGeom prst="rect">
              <a:avLst/>
            </a:prstGeom>
            <a:solidFill>
              <a:srgbClr val="ECD132"/>
            </a:solidFill>
            <a:ln>
              <a:solidFill>
                <a:srgbClr val="ECD1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4689" y="2652695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43224" y="2295063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803696" y="2295063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64168" y="2300303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24640" y="2295062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4689" y="2875332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44689" y="2921051"/>
              <a:ext cx="2584535" cy="198120"/>
            </a:xfrm>
            <a:prstGeom prst="rect">
              <a:avLst/>
            </a:prstGeom>
            <a:solidFill>
              <a:srgbClr val="ECD132"/>
            </a:solidFill>
            <a:ln>
              <a:solidFill>
                <a:srgbClr val="ECD1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44689" y="3216576"/>
              <a:ext cx="258453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243224" y="285894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803696" y="285894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364168" y="2864184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924640" y="2858943"/>
              <a:ext cx="297180" cy="3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708981" y="1406879"/>
            <a:ext cx="2872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0000FF"/>
                </a:solidFill>
                <a:ea typeface="+mj-ea"/>
              </a:rPr>
              <a:t>工作时靠静电力吸紧形成井型</a:t>
            </a:r>
          </a:p>
        </p:txBody>
      </p:sp>
      <p:sp>
        <p:nvSpPr>
          <p:cNvPr id="37" name="下箭头 36"/>
          <p:cNvSpPr/>
          <p:nvPr/>
        </p:nvSpPr>
        <p:spPr>
          <a:xfrm>
            <a:off x="594360" y="1807541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594360" y="2336225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594360" y="2898191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8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00" y="1661160"/>
            <a:ext cx="3737660" cy="3750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26" y="1661160"/>
            <a:ext cx="3622406" cy="3750105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552" y="398585"/>
            <a:ext cx="1069906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多气隙阻性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V2</a:t>
            </a:r>
            <a:r>
              <a:rPr lang="zh-CN" altLang="en-US" sz="3600" b="1" dirty="0"/>
              <a:t>版（</a:t>
            </a:r>
            <a:r>
              <a:rPr lang="en-US" altLang="zh-CN" sz="3600" b="1" dirty="0"/>
              <a:t>2018</a:t>
            </a:r>
            <a:r>
              <a:rPr lang="zh-CN" altLang="en-US" sz="3600" b="1" dirty="0"/>
              <a:t>年）</a:t>
            </a:r>
            <a:endParaRPr lang="ru-RU" altLang="zh-CN" sz="3600" b="1" i="1" dirty="0"/>
          </a:p>
        </p:txBody>
      </p:sp>
      <p:sp>
        <p:nvSpPr>
          <p:cNvPr id="8" name="矩形 7"/>
          <p:cNvSpPr/>
          <p:nvPr/>
        </p:nvSpPr>
        <p:spPr>
          <a:xfrm>
            <a:off x="776963" y="5527090"/>
            <a:ext cx="1075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            </a:t>
            </a:r>
            <a:r>
              <a:rPr lang="zh-CN" altLang="en-US" b="1" dirty="0"/>
              <a:t>使用</a:t>
            </a:r>
            <a:r>
              <a:rPr lang="en-US" altLang="zh-CN" b="1" dirty="0"/>
              <a:t>DLC</a:t>
            </a:r>
            <a:r>
              <a:rPr lang="zh-CN" altLang="en-US" b="1" dirty="0"/>
              <a:t>阻性电极，通过化学方法在单面镀</a:t>
            </a:r>
            <a:r>
              <a:rPr lang="en-US" altLang="zh-CN" b="1" dirty="0"/>
              <a:t>DLC</a:t>
            </a:r>
            <a:r>
              <a:rPr lang="zh-CN" altLang="en-US" b="1" dirty="0"/>
              <a:t>的</a:t>
            </a:r>
            <a:r>
              <a:rPr lang="en-US" altLang="zh-CN" b="1" dirty="0" err="1"/>
              <a:t>Kapton</a:t>
            </a:r>
            <a:r>
              <a:rPr lang="zh-CN" altLang="en-US" b="1" dirty="0"/>
              <a:t>薄膜上刻蚀出小孔，制作出了多气隙阻性</a:t>
            </a:r>
            <a:r>
              <a:rPr lang="en-US" altLang="zh-CN" b="1" dirty="0"/>
              <a:t>GEM</a:t>
            </a:r>
            <a:r>
              <a:rPr lang="zh-CN" altLang="en-US" b="1" dirty="0"/>
              <a:t>探测器原型。该探测器的测试系统正在搭建中，预期</a:t>
            </a:r>
            <a:r>
              <a:rPr lang="en-US" altLang="zh-CN" b="1" dirty="0"/>
              <a:t>7</a:t>
            </a:r>
            <a:r>
              <a:rPr lang="zh-CN" altLang="en-US" b="1" dirty="0"/>
              <a:t>月上旬开始测试。</a:t>
            </a:r>
            <a:endParaRPr lang="en-US" altLang="zh-CN" b="1" dirty="0"/>
          </a:p>
        </p:txBody>
      </p:sp>
      <p:sp>
        <p:nvSpPr>
          <p:cNvPr id="9" name="矩形 8"/>
          <p:cNvSpPr/>
          <p:nvPr/>
        </p:nvSpPr>
        <p:spPr>
          <a:xfrm>
            <a:off x="914400" y="2324100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4400" y="2397169"/>
            <a:ext cx="3162300" cy="3307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4400" y="2938187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>
            <a:off x="1181100" y="2287566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>
            <a:off x="2177415" y="2299777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3173730" y="2287566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4400" y="3381387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4400" y="3454456"/>
            <a:ext cx="3162300" cy="3307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4400" y="3995474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>
            <a:off x="1181100" y="3344853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>
            <a:off x="2177415" y="3357064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>
            <a:off x="3173730" y="3344853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14400" y="4435229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14400" y="4508298"/>
            <a:ext cx="3162300" cy="3307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4400" y="5049316"/>
            <a:ext cx="31623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梯形 23"/>
          <p:cNvSpPr/>
          <p:nvPr/>
        </p:nvSpPr>
        <p:spPr>
          <a:xfrm>
            <a:off x="1181100" y="4398695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/>
          <p:nvPr/>
        </p:nvSpPr>
        <p:spPr>
          <a:xfrm>
            <a:off x="2177415" y="4410906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梯形 25"/>
          <p:cNvSpPr/>
          <p:nvPr/>
        </p:nvSpPr>
        <p:spPr>
          <a:xfrm>
            <a:off x="3173730" y="4398695"/>
            <a:ext cx="601980" cy="452504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76963" y="1566073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a typeface="+mj-ea"/>
              </a:rPr>
              <a:t>工作时靠静电力吸紧形成井型</a:t>
            </a:r>
          </a:p>
        </p:txBody>
      </p:sp>
      <p:sp>
        <p:nvSpPr>
          <p:cNvPr id="28" name="下箭头 27"/>
          <p:cNvSpPr/>
          <p:nvPr/>
        </p:nvSpPr>
        <p:spPr>
          <a:xfrm>
            <a:off x="672144" y="2605407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672144" y="3658601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666236" y="4734443"/>
            <a:ext cx="114621" cy="28955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93262" y="6190722"/>
            <a:ext cx="1007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由于</a:t>
            </a:r>
            <a:r>
              <a:rPr lang="en-US" altLang="zh-CN" b="1" dirty="0">
                <a:solidFill>
                  <a:srgbClr val="FF0000"/>
                </a:solidFill>
              </a:rPr>
              <a:t>DLC</a:t>
            </a:r>
            <a:r>
              <a:rPr lang="zh-CN" altLang="en-US" b="1" dirty="0">
                <a:solidFill>
                  <a:srgbClr val="FF0000"/>
                </a:solidFill>
              </a:rPr>
              <a:t>无法完全阻隔化学溶液的渗透，因此有一部分孔刻蚀得不完美，可能会对性能造成影响。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7552" y="398585"/>
            <a:ext cx="1069906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下一步工作计划</a:t>
            </a:r>
            <a:endParaRPr lang="ru-RU" altLang="zh-CN" sz="3600" b="1" i="1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8524" y="1589218"/>
            <a:ext cx="1043529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cs typeface="Arial" panose="020B0604020202020204" pitchFamily="34" charset="0"/>
              </a:rPr>
              <a:t>多气隙阻性</a:t>
            </a:r>
            <a:r>
              <a:rPr lang="en-US" altLang="zh-CN" sz="2800" b="1" dirty="0">
                <a:cs typeface="Arial" panose="020B0604020202020204" pitchFamily="34" charset="0"/>
              </a:rPr>
              <a:t>GEM</a:t>
            </a:r>
            <a:r>
              <a:rPr lang="zh-CN" altLang="en-US" sz="2800" b="1" dirty="0">
                <a:cs typeface="Arial" panose="020B0604020202020204" pitchFamily="34" charset="0"/>
              </a:rPr>
              <a:t>探测器性能测试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cs typeface="Arial" panose="020B0604020202020204" pitchFamily="34" charset="0"/>
              </a:rPr>
              <a:t>研究阻性电极电阻率与构型对探测器计数率能力的影响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cs typeface="Arial" panose="020B0604020202020204" pitchFamily="34" charset="0"/>
              </a:rPr>
              <a:t>研究</a:t>
            </a:r>
            <a:r>
              <a:rPr lang="en-US" altLang="zh-CN" sz="2800" b="1" dirty="0">
                <a:cs typeface="Arial" panose="020B0604020202020204" pitchFamily="34" charset="0"/>
              </a:rPr>
              <a:t>DLC</a:t>
            </a:r>
            <a:r>
              <a:rPr lang="zh-CN" altLang="en-US" sz="2800" b="1" dirty="0">
                <a:cs typeface="Arial" panose="020B0604020202020204" pitchFamily="34" charset="0"/>
              </a:rPr>
              <a:t>上镀铜工艺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altLang="zh-CN" sz="2800" b="1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cs typeface="Arial" panose="020B0604020202020204" pitchFamily="34" charset="0"/>
              </a:rPr>
              <a:t>以镀铜</a:t>
            </a:r>
            <a:r>
              <a:rPr lang="en-US" altLang="zh-CN" sz="2800" b="1" dirty="0">
                <a:cs typeface="Arial" panose="020B0604020202020204" pitchFamily="34" charset="0"/>
              </a:rPr>
              <a:t>DLC</a:t>
            </a:r>
            <a:r>
              <a:rPr lang="zh-CN" altLang="en-US" sz="2800" b="1" dirty="0">
                <a:cs typeface="Arial" panose="020B0604020202020204" pitchFamily="34" charset="0"/>
              </a:rPr>
              <a:t>为基础，改进多气隙阻性</a:t>
            </a:r>
            <a:r>
              <a:rPr lang="en-US" altLang="zh-CN" sz="2800" b="1" dirty="0">
                <a:cs typeface="Arial" panose="020B0604020202020204" pitchFamily="34" charset="0"/>
              </a:rPr>
              <a:t>GEM</a:t>
            </a:r>
            <a:r>
              <a:rPr lang="zh-CN" altLang="en-US" sz="2800" b="1" dirty="0">
                <a:cs typeface="Arial" panose="020B0604020202020204" pitchFamily="34" charset="0"/>
              </a:rPr>
              <a:t>的制作工艺</a:t>
            </a:r>
            <a:endParaRPr lang="en-US" altLang="zh-CN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4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7553" y="398585"/>
            <a:ext cx="65532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课题目标以及考核指标</a:t>
            </a:r>
            <a:endParaRPr lang="ru-RU" altLang="zh-CN" sz="3600" b="1" i="1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8524" y="1589218"/>
            <a:ext cx="980830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课题目标：</a:t>
            </a:r>
            <a:endParaRPr lang="en-US" altLang="zh-CN" sz="3600" b="1" dirty="0"/>
          </a:p>
          <a:p>
            <a:r>
              <a:rPr lang="en-US" altLang="zh-CN" sz="2800" b="1" dirty="0">
                <a:cs typeface="Arial" panose="020B0604020202020204" pitchFamily="34" charset="0"/>
              </a:rPr>
              <a:t>       </a:t>
            </a:r>
            <a:r>
              <a:rPr lang="zh-CN" altLang="en-US" sz="2800" b="1" dirty="0">
                <a:cs typeface="Arial" panose="020B0604020202020204" pitchFamily="34" charset="0"/>
              </a:rPr>
              <a:t>研制满足</a:t>
            </a:r>
            <a:r>
              <a:rPr lang="en-US" altLang="zh-CN" sz="2800" b="1" dirty="0">
                <a:cs typeface="Arial" panose="020B0604020202020204" pitchFamily="34" charset="0"/>
              </a:rPr>
              <a:t>ATLAS</a:t>
            </a:r>
            <a:r>
              <a:rPr lang="zh-CN" altLang="en-US" sz="2800" b="1" dirty="0">
                <a:cs typeface="Arial" panose="020B0604020202020204" pitchFamily="34" charset="0"/>
              </a:rPr>
              <a:t>二期升级要求的基于多气隙阻性</a:t>
            </a:r>
            <a:r>
              <a:rPr lang="en-US" altLang="zh-CN" sz="2800" b="1" dirty="0">
                <a:cs typeface="Arial" panose="020B0604020202020204" pitchFamily="34" charset="0"/>
              </a:rPr>
              <a:t>GEM</a:t>
            </a:r>
            <a:r>
              <a:rPr lang="zh-CN" altLang="en-US" sz="2800" b="1" dirty="0">
                <a:cs typeface="Arial" panose="020B0604020202020204" pitchFamily="34" charset="0"/>
              </a:rPr>
              <a:t>的前向</a:t>
            </a:r>
            <a:r>
              <a:rPr lang="el-GR" altLang="zh-CN" sz="2800" b="1" dirty="0">
                <a:cs typeface="Arial" panose="020B0604020202020204" pitchFamily="34" charset="0"/>
              </a:rPr>
              <a:t>μ</a:t>
            </a:r>
            <a:r>
              <a:rPr lang="zh-CN" altLang="en-US" sz="2800" b="1" dirty="0">
                <a:cs typeface="Arial" panose="020B0604020202020204" pitchFamily="34" charset="0"/>
              </a:rPr>
              <a:t>子探测器原型。</a:t>
            </a:r>
            <a:endParaRPr lang="en-US" altLang="zh-CN" sz="2800" b="1" dirty="0"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8524" y="3437556"/>
            <a:ext cx="980830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考核指标：</a:t>
            </a:r>
            <a:endParaRPr lang="en-US" altLang="zh-CN" sz="3600" b="1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>
                <a:cs typeface="Arial" panose="020B0604020202020204" pitchFamily="34" charset="0"/>
              </a:rPr>
              <a:t>计数率：     ～</a:t>
            </a:r>
            <a:r>
              <a:rPr lang="en-US" altLang="zh-CN" sz="2800" b="1" dirty="0">
                <a:cs typeface="Arial" panose="020B0604020202020204" pitchFamily="34" charset="0"/>
              </a:rPr>
              <a:t>100kHz/cm</a:t>
            </a:r>
            <a:r>
              <a:rPr lang="en-US" altLang="zh-CN" sz="2800" b="1" baseline="30000" dirty="0"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>
                <a:cs typeface="Arial" panose="020B0604020202020204" pitchFamily="34" charset="0"/>
              </a:rPr>
              <a:t>时间分辨：  </a:t>
            </a:r>
            <a:r>
              <a:rPr lang="en-US" altLang="zh-CN" sz="2800" b="1" dirty="0">
                <a:cs typeface="Arial" panose="020B0604020202020204" pitchFamily="34" charset="0"/>
              </a:rPr>
              <a:t>&lt; 1ns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>
                <a:cs typeface="Arial" panose="020B0604020202020204" pitchFamily="34" charset="0"/>
              </a:rPr>
              <a:t>位置分辨：  </a:t>
            </a:r>
            <a:r>
              <a:rPr lang="en-US" altLang="zh-CN" sz="2800" b="1" dirty="0">
                <a:cs typeface="Arial" panose="020B0604020202020204" pitchFamily="34" charset="0"/>
              </a:rPr>
              <a:t>&lt; 150</a:t>
            </a:r>
            <a:r>
              <a:rPr lang="el-GR" altLang="zh-CN" sz="2800" b="1" dirty="0">
                <a:cs typeface="Arial" panose="020B0604020202020204" pitchFamily="34" charset="0"/>
              </a:rPr>
              <a:t>μ</a:t>
            </a:r>
            <a:r>
              <a:rPr lang="en-US" altLang="zh-CN" sz="2800" b="1" dirty="0">
                <a:cs typeface="Arial" panose="020B0604020202020204" pitchFamily="34" charset="0"/>
              </a:rPr>
              <a:t>m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>
                <a:cs typeface="Arial" panose="020B0604020202020204" pitchFamily="34" charset="0"/>
              </a:rPr>
              <a:t>探测效率：  </a:t>
            </a:r>
            <a:r>
              <a:rPr lang="en-US" altLang="zh-CN" sz="2800" b="1" dirty="0">
                <a:cs typeface="Arial" panose="020B0604020202020204" pitchFamily="34" charset="0"/>
              </a:rPr>
              <a:t>&gt; 95%</a:t>
            </a:r>
          </a:p>
        </p:txBody>
      </p:sp>
    </p:spTree>
    <p:extLst>
      <p:ext uri="{BB962C8B-B14F-4D97-AF65-F5344CB8AC3E}">
        <p14:creationId xmlns:p14="http://schemas.microsoft.com/office/powerpoint/2010/main" val="220840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技术路线和已开展的研究工作</a:t>
            </a:r>
            <a:endParaRPr lang="ru-RU" altLang="zh-CN" sz="3600" b="1" i="1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106375" y="2397640"/>
            <a:ext cx="7085625" cy="40626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探测器性能</a:t>
            </a:r>
            <a:r>
              <a:rPr lang="zh-CN" altLang="en-HK" b="1" dirty="0"/>
              <a:t>模拟</a:t>
            </a:r>
            <a:endParaRPr lang="en-HK" altLang="zh-CN" b="1" dirty="0"/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HK" altLang="zh-CN" sz="1800" b="1" dirty="0"/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阻性电极的研制</a:t>
            </a:r>
            <a:endParaRPr lang="en-US" altLang="zh-CN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基于碳浆料的阻性电极</a:t>
            </a:r>
            <a:endParaRPr lang="en-US" altLang="zh-CN" sz="1800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基于类金刚石碳基薄膜</a:t>
            </a:r>
            <a:r>
              <a:rPr lang="en-US" altLang="zh-CN" sz="1800" b="1" dirty="0"/>
              <a:t>(DLC)</a:t>
            </a:r>
            <a:r>
              <a:rPr lang="zh-CN" altLang="en-US" sz="1800" b="1" dirty="0"/>
              <a:t>的阻性电极</a:t>
            </a:r>
            <a:endParaRPr lang="en-US" altLang="zh-CN" sz="1800" b="1" dirty="0"/>
          </a:p>
          <a:p>
            <a:pPr marL="171450" lvl="1" indent="0" eaLnBrk="1" hangingPunct="1">
              <a:defRPr/>
            </a:pPr>
            <a:endParaRPr lang="en-US" altLang="zh-CN" sz="1800" b="1" dirty="0"/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单气隙阻性</a:t>
            </a:r>
            <a:r>
              <a:rPr lang="en-US" altLang="zh-CN" b="1" dirty="0"/>
              <a:t>GEM</a:t>
            </a:r>
            <a:r>
              <a:rPr lang="zh-CN" altLang="en-US" b="1" dirty="0"/>
              <a:t>探测器原型的研制与性能测试</a:t>
            </a:r>
            <a:endParaRPr lang="en-US" altLang="zh-CN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探测器原型的设计与制作</a:t>
            </a:r>
            <a:endParaRPr lang="en-US" altLang="zh-CN" sz="1800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探测器的性能测试</a:t>
            </a:r>
            <a:endParaRPr lang="en-US" altLang="zh-CN" sz="1800" b="1" dirty="0"/>
          </a:p>
          <a:p>
            <a:pPr marL="171450" lvl="1" indent="0" eaLnBrk="1" hangingPunct="1">
              <a:defRPr/>
            </a:pPr>
            <a:endParaRPr lang="en-US" altLang="zh-CN" sz="1800" b="1" dirty="0"/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多气隙阻性</a:t>
            </a:r>
            <a:r>
              <a:rPr lang="en-US" altLang="zh-CN" b="1" dirty="0"/>
              <a:t>GEM</a:t>
            </a:r>
            <a:r>
              <a:rPr lang="zh-CN" altLang="en-US" b="1" dirty="0"/>
              <a:t>探测器原型的研制</a:t>
            </a:r>
            <a:endParaRPr lang="en-US" altLang="zh-CN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采用碳浆料阻性电极的探测器</a:t>
            </a:r>
            <a:endParaRPr lang="en-US" altLang="zh-CN" sz="1800" b="1" dirty="0"/>
          </a:p>
          <a:p>
            <a:pPr marL="628650" lvl="1" indent="-457200" eaLnBrk="1" hangingPunct="1">
              <a:buFont typeface="+mj-lt"/>
              <a:buAutoNum type="arabicPeriod"/>
              <a:defRPr/>
            </a:pPr>
            <a:r>
              <a:rPr lang="zh-CN" altLang="en-US" sz="1800" b="1" dirty="0"/>
              <a:t>采用</a:t>
            </a:r>
            <a:r>
              <a:rPr lang="en-US" altLang="zh-CN" sz="1800" b="1" dirty="0"/>
              <a:t>DLC</a:t>
            </a:r>
            <a:r>
              <a:rPr lang="zh-CN" altLang="en-US" sz="1800" b="1" dirty="0"/>
              <a:t>阻性电极的探测器</a:t>
            </a:r>
            <a:endParaRPr lang="en-US" altLang="zh-CN" sz="18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2012286"/>
            <a:ext cx="4317896" cy="4495658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49454" y="1441699"/>
            <a:ext cx="4513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/>
              <a:t>探测器研制技术路线图</a:t>
            </a:r>
            <a:endParaRPr lang="zh-CN" altLang="en-US" sz="2400" b="1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283882" y="1530909"/>
            <a:ext cx="356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已开展的研究工作</a:t>
            </a:r>
            <a:endParaRPr lang="zh-CN" altLang="en-US" sz="2400" b="1"/>
          </a:p>
        </p:txBody>
      </p:sp>
    </p:spTree>
    <p:extLst>
      <p:ext uri="{BB962C8B-B14F-4D97-AF65-F5344CB8AC3E}">
        <p14:creationId xmlns:p14="http://schemas.microsoft.com/office/powerpoint/2010/main" val="178141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7"/>
          <p:cNvSpPr>
            <a:spLocks noGrp="1"/>
          </p:cNvSpPr>
          <p:nvPr>
            <p:ph sz="quarter" idx="1"/>
          </p:nvPr>
        </p:nvSpPr>
        <p:spPr bwMode="auto">
          <a:xfrm>
            <a:off x="374650" y="2756624"/>
            <a:ext cx="5138420" cy="341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zh-CN" altLang="en-US" sz="1800" b="1">
                <a:solidFill>
                  <a:srgbClr val="0000FF"/>
                </a:solidFill>
                <a:latin typeface="NimbusSanL-Bold"/>
              </a:rPr>
              <a:t>多气隙阻性</a:t>
            </a:r>
            <a:r>
              <a:rPr lang="en-US" altLang="zh-CN" sz="1800" b="1">
                <a:solidFill>
                  <a:srgbClr val="0000FF"/>
                </a:solidFill>
              </a:rPr>
              <a:t>GEM</a:t>
            </a:r>
            <a:r>
              <a:rPr lang="zh-CN" altLang="en-US" sz="1800" b="1">
                <a:solidFill>
                  <a:srgbClr val="0000FF"/>
                </a:solidFill>
                <a:latin typeface="NimbusSanL-Bold"/>
              </a:rPr>
              <a:t>气体探测器</a:t>
            </a:r>
            <a:endParaRPr lang="zh-CN" altLang="en-US" sz="1800" b="1">
              <a:solidFill>
                <a:srgbClr val="0000FF"/>
              </a:solidFill>
            </a:endParaRPr>
          </a:p>
        </p:txBody>
      </p:sp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502921" y="3102792"/>
            <a:ext cx="4865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00FF"/>
                </a:solidFill>
              </a:rPr>
              <a:t>多层结构能够有效的减小原初电离所带来的时间晃动。</a:t>
            </a:r>
            <a:endParaRPr lang="en-US" altLang="zh-CN" sz="1400" b="1">
              <a:solidFill>
                <a:srgbClr val="0000FF"/>
              </a:solidFill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00FF"/>
                </a:solidFill>
              </a:rPr>
              <a:t>全阻性结构保证读出电极能够接收到最快的感应信号；</a:t>
            </a:r>
            <a:endParaRPr lang="en-US" altLang="zh-CN" sz="1400" b="1">
              <a:solidFill>
                <a:srgbClr val="0000FF"/>
              </a:solidFill>
            </a:endParaRPr>
          </a:p>
        </p:txBody>
      </p:sp>
      <p:sp>
        <p:nvSpPr>
          <p:cNvPr id="14360" name="矩形 4"/>
          <p:cNvSpPr>
            <a:spLocks noChangeArrowheads="1"/>
          </p:cNvSpPr>
          <p:nvPr/>
        </p:nvSpPr>
        <p:spPr bwMode="auto">
          <a:xfrm>
            <a:off x="357552" y="1461406"/>
            <a:ext cx="4912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FF"/>
                </a:solidFill>
              </a:rPr>
              <a:t>传统</a:t>
            </a:r>
            <a:r>
              <a:rPr lang="en-US" altLang="zh-CN" b="1">
                <a:solidFill>
                  <a:srgbClr val="0000FF"/>
                </a:solidFill>
              </a:rPr>
              <a:t>MPGD</a:t>
            </a:r>
            <a:r>
              <a:rPr lang="zh-CN" altLang="en-US" b="1">
                <a:solidFill>
                  <a:srgbClr val="0000FF"/>
                </a:solidFill>
              </a:rPr>
              <a:t>的时间分辨能力</a:t>
            </a:r>
            <a:endParaRPr lang="ru-RU" altLang="zh-CN"/>
          </a:p>
        </p:txBody>
      </p:sp>
      <p:sp>
        <p:nvSpPr>
          <p:cNvPr id="14361" name="矩形 8"/>
          <p:cNvSpPr>
            <a:spLocks noChangeArrowheads="1"/>
          </p:cNvSpPr>
          <p:nvPr/>
        </p:nvSpPr>
        <p:spPr bwMode="auto">
          <a:xfrm>
            <a:off x="502921" y="1830478"/>
            <a:ext cx="425195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00FF"/>
                </a:solidFill>
              </a:rPr>
              <a:t>探测器漂移区长，原初电离的时间统计涨落大；</a:t>
            </a:r>
            <a:endParaRPr lang="en-US" altLang="zh-CN" sz="1400" b="1">
              <a:solidFill>
                <a:srgbClr val="0000FF"/>
              </a:solidFill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00FF"/>
                </a:solidFill>
              </a:rPr>
              <a:t>电子的漂移速度相对较小</a:t>
            </a:r>
            <a:r>
              <a:rPr lang="zh-CN" altLang="en-US" b="1">
                <a:solidFill>
                  <a:srgbClr val="0000FF"/>
                </a:solidFill>
              </a:rPr>
              <a:t>；</a:t>
            </a:r>
            <a:endParaRPr lang="en-US" altLang="zh-CN" b="1">
              <a:solidFill>
                <a:srgbClr val="0000FF"/>
              </a:solidFill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00FF"/>
                </a:solidFill>
              </a:rPr>
              <a:t>时间分辨通常在几个</a:t>
            </a:r>
            <a:r>
              <a:rPr lang="en-US" altLang="zh-CN" sz="1400" b="1">
                <a:solidFill>
                  <a:srgbClr val="0000FF"/>
                </a:solidFill>
              </a:rPr>
              <a:t>ns</a:t>
            </a:r>
            <a:r>
              <a:rPr lang="zh-CN" altLang="en-US" sz="1400" b="1">
                <a:solidFill>
                  <a:srgbClr val="0000FF"/>
                </a:solidFill>
              </a:rPr>
              <a:t>左右；</a:t>
            </a:r>
            <a:endParaRPr lang="en-US" altLang="zh-CN" sz="1400" b="1">
              <a:solidFill>
                <a:srgbClr val="0000FF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7552" y="398585"/>
            <a:ext cx="1069906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多气隙阻性</a:t>
            </a:r>
            <a:r>
              <a:rPr lang="en-US" altLang="zh-CN" sz="3600" b="1"/>
              <a:t>GEM</a:t>
            </a:r>
            <a:r>
              <a:rPr lang="zh-CN" altLang="en-US" sz="3600" b="1"/>
              <a:t>探测器模拟</a:t>
            </a:r>
            <a:endParaRPr lang="ru-RU" altLang="zh-CN" sz="36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26012"/>
            <a:ext cx="3649979" cy="317524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807854" y="1415906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0000FF"/>
                </a:solidFill>
                <a:ea typeface="+mj-ea"/>
              </a:rPr>
              <a:t>多气隙阻性</a:t>
            </a:r>
            <a:r>
              <a:rPr lang="en-US" altLang="zh-CN" b="1">
                <a:solidFill>
                  <a:srgbClr val="0000FF"/>
                </a:solidFill>
                <a:ea typeface="+mj-ea"/>
              </a:rPr>
              <a:t>GEM</a:t>
            </a:r>
            <a:r>
              <a:rPr lang="zh-CN" altLang="en-US" b="1">
                <a:solidFill>
                  <a:srgbClr val="0000FF"/>
                </a:solidFill>
                <a:ea typeface="+mj-ea"/>
              </a:rPr>
              <a:t>探测器的模拟结果</a:t>
            </a:r>
          </a:p>
        </p:txBody>
      </p:sp>
      <p:pic>
        <p:nvPicPr>
          <p:cNvPr id="28" name="内容占位符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20" y="1850785"/>
            <a:ext cx="3031469" cy="2443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11"/>
          <p:cNvSpPr txBox="1">
            <a:spLocks noChangeArrowheads="1"/>
          </p:cNvSpPr>
          <p:nvPr/>
        </p:nvSpPr>
        <p:spPr bwMode="auto">
          <a:xfrm>
            <a:off x="10185402" y="2152582"/>
            <a:ext cx="925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7030A0"/>
                </a:solidFill>
              </a:rPr>
              <a:t>三层气隙</a:t>
            </a:r>
          </a:p>
        </p:txBody>
      </p:sp>
      <p:sp>
        <p:nvSpPr>
          <p:cNvPr id="30" name="矩形 26"/>
          <p:cNvSpPr>
            <a:spLocks noChangeArrowheads="1"/>
          </p:cNvSpPr>
          <p:nvPr/>
        </p:nvSpPr>
        <p:spPr bwMode="auto">
          <a:xfrm>
            <a:off x="9932990" y="2431982"/>
            <a:ext cx="1430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</a:pPr>
            <a:r>
              <a:rPr lang="zh-CN" altLang="en-US" sz="1200" b="1">
                <a:solidFill>
                  <a:srgbClr val="0066FF"/>
                </a:solidFill>
              </a:rPr>
              <a:t>时间分辨：</a:t>
            </a:r>
            <a:r>
              <a:rPr lang="en-US" altLang="zh-CN" sz="1200" b="1">
                <a:solidFill>
                  <a:srgbClr val="0066FF"/>
                </a:solidFill>
              </a:rPr>
              <a:t>1.13ns</a:t>
            </a:r>
          </a:p>
        </p:txBody>
      </p:sp>
      <p:pic>
        <p:nvPicPr>
          <p:cNvPr id="3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68" y="4293009"/>
            <a:ext cx="30956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6952593" y="4603421"/>
            <a:ext cx="925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7030A0"/>
                </a:solidFill>
              </a:rPr>
              <a:t>五层气隙</a:t>
            </a:r>
          </a:p>
        </p:txBody>
      </p:sp>
      <p:sp>
        <p:nvSpPr>
          <p:cNvPr id="33" name="矩形 29"/>
          <p:cNvSpPr>
            <a:spLocks noChangeArrowheads="1"/>
          </p:cNvSpPr>
          <p:nvPr/>
        </p:nvSpPr>
        <p:spPr bwMode="auto">
          <a:xfrm>
            <a:off x="6660493" y="4843134"/>
            <a:ext cx="1431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</a:pPr>
            <a:r>
              <a:rPr lang="zh-CN" altLang="en-US" sz="1200" b="1">
                <a:solidFill>
                  <a:srgbClr val="0066FF"/>
                </a:solidFill>
              </a:rPr>
              <a:t>时间分辨：</a:t>
            </a:r>
            <a:r>
              <a:rPr lang="en-US" altLang="zh-CN" sz="1200" b="1">
                <a:solidFill>
                  <a:srgbClr val="0066FF"/>
                </a:solidFill>
              </a:rPr>
              <a:t>0.98ns</a:t>
            </a:r>
          </a:p>
        </p:txBody>
      </p:sp>
      <p:pic>
        <p:nvPicPr>
          <p:cNvPr id="3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1" y="4315234"/>
            <a:ext cx="30686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14"/>
          <p:cNvSpPr txBox="1">
            <a:spLocks noChangeArrowheads="1"/>
          </p:cNvSpPr>
          <p:nvPr/>
        </p:nvSpPr>
        <p:spPr bwMode="auto">
          <a:xfrm>
            <a:off x="10131107" y="4603421"/>
            <a:ext cx="925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7030A0"/>
                </a:solidFill>
              </a:rPr>
              <a:t>七层气隙</a:t>
            </a:r>
          </a:p>
        </p:txBody>
      </p:sp>
      <p:sp>
        <p:nvSpPr>
          <p:cNvPr id="36" name="矩形 32"/>
          <p:cNvSpPr>
            <a:spLocks noChangeArrowheads="1"/>
          </p:cNvSpPr>
          <p:nvPr/>
        </p:nvSpPr>
        <p:spPr bwMode="auto">
          <a:xfrm>
            <a:off x="9877107" y="4843134"/>
            <a:ext cx="1431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</a:pPr>
            <a:r>
              <a:rPr lang="zh-CN" altLang="en-US" sz="1200" b="1">
                <a:solidFill>
                  <a:srgbClr val="0066FF"/>
                </a:solidFill>
              </a:rPr>
              <a:t>时间分辨：</a:t>
            </a:r>
            <a:r>
              <a:rPr lang="en-US" altLang="zh-CN" sz="1200" b="1">
                <a:solidFill>
                  <a:srgbClr val="0066FF"/>
                </a:solidFill>
              </a:rPr>
              <a:t>0.93ns</a:t>
            </a:r>
          </a:p>
        </p:txBody>
      </p:sp>
      <p:pic>
        <p:nvPicPr>
          <p:cNvPr id="37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68" y="1816556"/>
            <a:ext cx="3064850" cy="24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14"/>
          <p:cNvSpPr txBox="1">
            <a:spLocks noChangeArrowheads="1"/>
          </p:cNvSpPr>
          <p:nvPr/>
        </p:nvSpPr>
        <p:spPr bwMode="auto">
          <a:xfrm>
            <a:off x="6841083" y="2074979"/>
            <a:ext cx="91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7030A0"/>
                </a:solidFill>
              </a:rPr>
              <a:t>一层气隙</a:t>
            </a:r>
          </a:p>
        </p:txBody>
      </p:sp>
      <p:sp>
        <p:nvSpPr>
          <p:cNvPr id="39" name="矩形 13"/>
          <p:cNvSpPr>
            <a:spLocks noChangeArrowheads="1"/>
          </p:cNvSpPr>
          <p:nvPr/>
        </p:nvSpPr>
        <p:spPr bwMode="auto">
          <a:xfrm>
            <a:off x="6807854" y="2373833"/>
            <a:ext cx="141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8000"/>
              </a:buClr>
            </a:pPr>
            <a:r>
              <a:rPr lang="zh-CN" altLang="en-US" sz="1200" b="1">
                <a:solidFill>
                  <a:srgbClr val="0066FF"/>
                </a:solidFill>
              </a:rPr>
              <a:t>时间分辨</a:t>
            </a:r>
            <a:r>
              <a:rPr lang="en-US" altLang="zh-CN" sz="1200" b="1">
                <a:solidFill>
                  <a:srgbClr val="0066FF"/>
                </a:solidFill>
              </a:rPr>
              <a:t>:~1.5ns</a:t>
            </a:r>
          </a:p>
        </p:txBody>
      </p:sp>
      <p:sp>
        <p:nvSpPr>
          <p:cNvPr id="40" name="内容占位符 3"/>
          <p:cNvSpPr>
            <a:spLocks noGrp="1"/>
          </p:cNvSpPr>
          <p:nvPr>
            <p:ph sz="quarter" idx="1"/>
          </p:nvPr>
        </p:nvSpPr>
        <p:spPr bwMode="auto">
          <a:xfrm>
            <a:off x="6917646" y="3039446"/>
            <a:ext cx="2456837" cy="857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zh-CN" altLang="en-US" sz="1100" b="1">
                <a:solidFill>
                  <a:srgbClr val="0000FF"/>
                </a:solidFill>
              </a:rPr>
              <a:t>气隙：              </a:t>
            </a:r>
            <a:r>
              <a:rPr lang="en-US" altLang="zh-CN" sz="1100" b="1">
                <a:solidFill>
                  <a:srgbClr val="0000FF"/>
                </a:solidFill>
              </a:rPr>
              <a:t>0.25mm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zh-CN" altLang="en-US" sz="1100" b="1">
                <a:solidFill>
                  <a:srgbClr val="0000FF"/>
                </a:solidFill>
              </a:rPr>
              <a:t>膜间电压：     </a:t>
            </a:r>
            <a:r>
              <a:rPr lang="en-US" altLang="zh-CN" sz="1100" b="1">
                <a:solidFill>
                  <a:srgbClr val="0000FF"/>
                </a:solidFill>
              </a:rPr>
              <a:t>500V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zh-CN" altLang="en-US" sz="1100" b="1">
                <a:solidFill>
                  <a:srgbClr val="0000FF"/>
                </a:solidFill>
              </a:rPr>
              <a:t>漂移区电场：</a:t>
            </a:r>
            <a:r>
              <a:rPr lang="en-US" altLang="zh-CN" sz="1100" b="1">
                <a:solidFill>
                  <a:srgbClr val="0000FF"/>
                </a:solidFill>
              </a:rPr>
              <a:t>1kV/cm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zh-CN" altLang="en-US" sz="1100" b="1">
                <a:solidFill>
                  <a:srgbClr val="0000FF"/>
                </a:solidFill>
              </a:rPr>
              <a:t>信号阈值：     </a:t>
            </a:r>
            <a:r>
              <a:rPr lang="en-US" altLang="zh-CN" sz="1100" b="1">
                <a:solidFill>
                  <a:srgbClr val="0000FF"/>
                </a:solidFill>
              </a:rPr>
              <a:t>5%×</a:t>
            </a:r>
            <a:r>
              <a:rPr lang="zh-CN" altLang="en-US" sz="1100" b="1">
                <a:solidFill>
                  <a:srgbClr val="0000FF"/>
                </a:solidFill>
              </a:rPr>
              <a:t>信号幅度</a:t>
            </a:r>
            <a:endParaRPr lang="en-US" altLang="zh-CN" sz="11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箭头 33"/>
          <p:cNvSpPr/>
          <p:nvPr/>
        </p:nvSpPr>
        <p:spPr>
          <a:xfrm>
            <a:off x="1938750" y="5408422"/>
            <a:ext cx="388354" cy="2413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5" name="Picture 9" descr="serigraph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88" y="2180492"/>
            <a:ext cx="3392678" cy="1811345"/>
          </a:xfrm>
          <a:prstGeom prst="rect">
            <a:avLst/>
          </a:prstGeom>
        </p:spPr>
      </p:pic>
      <p:sp>
        <p:nvSpPr>
          <p:cNvPr id="36" name="ZoneTexte 112"/>
          <p:cNvSpPr txBox="1"/>
          <p:nvPr/>
        </p:nvSpPr>
        <p:spPr>
          <a:xfrm>
            <a:off x="436587" y="1590111"/>
            <a:ext cx="355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使用碳浆料和平板印刷方法制作</a:t>
            </a:r>
            <a:endParaRPr lang="fr-FR" b="1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" y="4087484"/>
            <a:ext cx="1487498" cy="264187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7" y="4048725"/>
            <a:ext cx="1487498" cy="264187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阻性电极的研制：尝试两种方法</a:t>
            </a:r>
            <a:endParaRPr lang="ru-RU" altLang="zh-CN" sz="3600" b="1" i="1" dirty="0"/>
          </a:p>
        </p:txBody>
      </p:sp>
      <p:pic>
        <p:nvPicPr>
          <p:cNvPr id="15" name="图片 14" descr="IMG_476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658" y="2180492"/>
            <a:ext cx="3310480" cy="2305539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9199070" y="2270895"/>
            <a:ext cx="2630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用于</a:t>
            </a:r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DLC</a:t>
            </a:r>
            <a:r>
              <a: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制备的磁控溅射设备</a:t>
            </a:r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100" b="1" dirty="0" err="1"/>
              <a:t>Teer</a:t>
            </a:r>
            <a:r>
              <a:rPr lang="en-US" altLang="zh-CN" sz="1100" b="1" dirty="0"/>
              <a:t> 650</a:t>
            </a:r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62147" y="6034720"/>
            <a:ext cx="4649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400" b="1" dirty="0" err="1"/>
              <a:t>Ar</a:t>
            </a:r>
            <a:r>
              <a:rPr lang="zh-CN" altLang="en-US" sz="1400" b="1" dirty="0"/>
              <a:t>被电离成</a:t>
            </a:r>
            <a:r>
              <a:rPr lang="en-US" altLang="zh-CN" sz="1400" b="1" dirty="0" err="1"/>
              <a:t>Ar</a:t>
            </a:r>
            <a:r>
              <a:rPr lang="en-US" altLang="zh-CN" sz="1400" b="1" baseline="30000" dirty="0"/>
              <a:t>+</a:t>
            </a:r>
            <a:r>
              <a:rPr lang="zh-CN" altLang="en-US" sz="1400" b="1" dirty="0"/>
              <a:t>离子</a:t>
            </a:r>
            <a:endParaRPr lang="en-US" altLang="zh-CN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 err="1"/>
              <a:t>Ar</a:t>
            </a:r>
            <a:r>
              <a:rPr lang="en-US" altLang="zh-CN" sz="1400" b="1" baseline="30000" dirty="0"/>
              <a:t>+</a:t>
            </a:r>
            <a:r>
              <a:rPr lang="zh-CN" altLang="en-US" sz="1400" b="1" dirty="0"/>
              <a:t>离子轰击靶材溅射出碳原子</a:t>
            </a:r>
            <a:endParaRPr lang="en-US" altLang="zh-CN" sz="14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400" b="1" dirty="0"/>
              <a:t>碳原子在电场作用下加速并沉积在样品上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62147" y="5705963"/>
            <a:ext cx="520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Arial" panose="020B0604020202020204" pitchFamily="34" charset="0"/>
              </a:rPr>
              <a:t>磁控溅射方法原理</a:t>
            </a:r>
            <a:endParaRPr lang="zh-CN" altLang="en-US" sz="2000" b="1" baseline="30000" dirty="0">
              <a:cs typeface="Arial" panose="020B0604020202020204" pitchFamily="34" charset="0"/>
            </a:endParaRPr>
          </a:p>
        </p:txBody>
      </p:sp>
      <p:sp>
        <p:nvSpPr>
          <p:cNvPr id="20" name="ZoneTexte 112"/>
          <p:cNvSpPr txBox="1"/>
          <p:nvPr/>
        </p:nvSpPr>
        <p:spPr>
          <a:xfrm>
            <a:off x="6847898" y="1590111"/>
            <a:ext cx="355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使用</a:t>
            </a:r>
            <a:r>
              <a:rPr lang="en-US" altLang="zh-CN" b="1" dirty="0"/>
              <a:t>DLC</a:t>
            </a:r>
            <a:r>
              <a:rPr lang="zh-CN" altLang="en-US" b="1" dirty="0"/>
              <a:t>和磁控溅射方法制作</a:t>
            </a:r>
            <a:endParaRPr lang="fr-FR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12" y="2180492"/>
            <a:ext cx="4089869" cy="34761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2" y="4532393"/>
            <a:ext cx="1019785" cy="181295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97" y="4536795"/>
            <a:ext cx="2276594" cy="180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9498789" y="6434830"/>
            <a:ext cx="20922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en-US" altLang="zh-CN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上制备出的</a:t>
            </a:r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DLC</a:t>
            </a:r>
            <a:r>
              <a:rPr lang="zh-CN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样品</a:t>
            </a:r>
            <a:endParaRPr lang="zh-CN" altLang="en-US" sz="1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0E7B9B-D188-D249-9449-D90B0B524DCE}"/>
              </a:ext>
            </a:extLst>
          </p:cNvPr>
          <p:cNvCxnSpPr>
            <a:cxnSpLocks/>
          </p:cNvCxnSpPr>
          <p:nvPr/>
        </p:nvCxnSpPr>
        <p:spPr>
          <a:xfrm>
            <a:off x="4215161" y="1604926"/>
            <a:ext cx="0" cy="50856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3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95532" y="1870884"/>
            <a:ext cx="463932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00B050"/>
                </a:solidFill>
              </a:rPr>
              <a:t>优点：</a:t>
            </a:r>
            <a:endParaRPr lang="en-US" altLang="zh-CN" sz="20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</a:rPr>
              <a:t>制作快速简单；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</a:rPr>
              <a:t>电极厚度通常在几个微米左右，能有效阻挡液体的渗透；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</a:rPr>
              <a:t>缺点：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</a:rPr>
              <a:t>调整电阻率时浆料的配比调整耗时长；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</a:rPr>
              <a:t>在一些需要粘接并施加压力的过程中，会出现电阻率不受控制的发生改变</a:t>
            </a:r>
            <a:r>
              <a:rPr lang="en-US" altLang="zh-CN" sz="1600" b="1" dirty="0">
                <a:solidFill>
                  <a:srgbClr val="FF0000"/>
                </a:solidFill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</a:rPr>
              <a:t>通常是不受控制的变大</a:t>
            </a:r>
            <a:r>
              <a:rPr lang="en-US" altLang="zh-CN" sz="1600" b="1" dirty="0">
                <a:solidFill>
                  <a:srgbClr val="FF0000"/>
                </a:solidFill>
              </a:rPr>
              <a:t>)</a:t>
            </a:r>
            <a:r>
              <a:rPr lang="zh-CN" altLang="en-US" sz="1600" b="1" dirty="0">
                <a:solidFill>
                  <a:srgbClr val="FF0000"/>
                </a:solidFill>
              </a:rPr>
              <a:t>；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</a:rPr>
              <a:t>单层阻性</a:t>
            </a:r>
            <a:r>
              <a:rPr lang="en-US" altLang="zh-CN" sz="1600" b="1" dirty="0">
                <a:solidFill>
                  <a:srgbClr val="FF0000"/>
                </a:solidFill>
              </a:rPr>
              <a:t>GEM</a:t>
            </a:r>
            <a:r>
              <a:rPr lang="zh-CN" altLang="en-US" sz="1600" b="1" dirty="0">
                <a:solidFill>
                  <a:srgbClr val="FF0000"/>
                </a:solidFill>
              </a:rPr>
              <a:t>探测器打火时会使得阻性电极上的碳浆料溅起并附着在孔壁上，导致上下电极导通；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两种阻性电极的比较</a:t>
            </a:r>
            <a:endParaRPr lang="ru-RU" altLang="zh-CN" sz="3600" b="1" i="1" dirty="0"/>
          </a:p>
        </p:txBody>
      </p:sp>
      <p:sp>
        <p:nvSpPr>
          <p:cNvPr id="31" name="ZoneTexte 112"/>
          <p:cNvSpPr txBox="1"/>
          <p:nvPr/>
        </p:nvSpPr>
        <p:spPr>
          <a:xfrm>
            <a:off x="842192" y="1499499"/>
            <a:ext cx="488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使用平板印刷制作的碳浆料阻性电极的优缺点</a:t>
            </a:r>
            <a:endParaRPr lang="fr-FR" b="1" dirty="0"/>
          </a:p>
        </p:txBody>
      </p:sp>
      <p:sp>
        <p:nvSpPr>
          <p:cNvPr id="32" name="ZoneTexte 112"/>
          <p:cNvSpPr txBox="1"/>
          <p:nvPr/>
        </p:nvSpPr>
        <p:spPr>
          <a:xfrm>
            <a:off x="6505806" y="1506707"/>
            <a:ext cx="458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使用磁控溅射制作的</a:t>
            </a:r>
            <a:r>
              <a:rPr lang="en-US" altLang="zh-CN" b="1" dirty="0"/>
              <a:t>DLC</a:t>
            </a:r>
            <a:r>
              <a:rPr lang="zh-CN" altLang="en-US" b="1" dirty="0"/>
              <a:t>阻性电极的优缺点</a:t>
            </a:r>
            <a:endParaRPr lang="fr-FR" b="1" dirty="0"/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559146" y="1876039"/>
            <a:ext cx="463932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00B050"/>
                </a:solidFill>
              </a:rPr>
              <a:t>优点：</a:t>
            </a:r>
            <a:endParaRPr lang="en-US" altLang="zh-CN" sz="20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</a:rPr>
              <a:t>电阻率控制精确，并且比较容易做出调整；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</a:rPr>
              <a:t>在粘接并施加压力的过程中电阻率变化较小，并且变化可控制；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</a:rPr>
              <a:t>对打火的抗性极强，探测器打火过程不会有碳溅起；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B050"/>
                </a:solidFill>
              </a:rPr>
              <a:t>DLC</a:t>
            </a:r>
            <a:r>
              <a:rPr lang="zh-CN" altLang="en-US" sz="1600" b="1" dirty="0">
                <a:solidFill>
                  <a:srgbClr val="00B050"/>
                </a:solidFill>
              </a:rPr>
              <a:t>上可以镀铜，因此可以通过光刻及刻蚀方法制作出具有复杂功能的电极；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</a:rPr>
              <a:t>缺点：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</a:rPr>
              <a:t>在硬基地材料上制作时面积难以做大；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</a:rPr>
              <a:t>通常厚度在</a:t>
            </a:r>
            <a:r>
              <a:rPr lang="en-US" altLang="zh-CN" sz="1600" b="1" dirty="0">
                <a:solidFill>
                  <a:srgbClr val="FF0000"/>
                </a:solidFill>
              </a:rPr>
              <a:t>100nm</a:t>
            </a:r>
            <a:r>
              <a:rPr lang="zh-CN" altLang="en-US" sz="1600" b="1" dirty="0">
                <a:solidFill>
                  <a:srgbClr val="FF0000"/>
                </a:solidFill>
              </a:rPr>
              <a:t>左右，无法完全阻挡液体渗透，导致某些刻蚀过程很难控制；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34" name="ZoneTexte 112"/>
          <p:cNvSpPr txBox="1"/>
          <p:nvPr/>
        </p:nvSpPr>
        <p:spPr>
          <a:xfrm>
            <a:off x="651692" y="5155283"/>
            <a:ext cx="1101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        鉴于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阻性电极的这些优点，即使当前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阻性电极的制备仍然有一些重要的技术问题有待解决，我们仍然选择了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作为探测器阻性电极的解决方案。在单层阻性</a:t>
            </a:r>
            <a:r>
              <a:rPr lang="en-US" altLang="zh-CN" sz="1600" b="1" dirty="0"/>
              <a:t>GEM</a:t>
            </a:r>
            <a:r>
              <a:rPr lang="zh-CN" altLang="en-US" sz="1600" b="1" dirty="0"/>
              <a:t>探测器制做时，我们采用了以下方案来克服目前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阻性电极存在的缺点：</a:t>
            </a:r>
            <a:endParaRPr lang="en-US" altLang="zh-CN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b="1" dirty="0"/>
              <a:t>将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沉积在</a:t>
            </a:r>
            <a:r>
              <a:rPr lang="en-US" altLang="zh-CN" sz="1600" b="1" dirty="0" err="1"/>
              <a:t>Kapton</a:t>
            </a:r>
            <a:r>
              <a:rPr lang="zh-CN" altLang="en-US" sz="1600" b="1" dirty="0"/>
              <a:t>薄膜上作为阻性电极，然后把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阻性电极粘接在读出电极</a:t>
            </a:r>
            <a:r>
              <a:rPr lang="en-US" altLang="zh-CN" sz="1600" b="1" dirty="0"/>
              <a:t>PCB</a:t>
            </a:r>
            <a:r>
              <a:rPr lang="zh-CN" altLang="en-US" sz="1600" b="1" dirty="0"/>
              <a:t>上；</a:t>
            </a:r>
            <a:endParaRPr lang="en-US" altLang="zh-CN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b="1" dirty="0"/>
              <a:t>在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与读出电极之间使用</a:t>
            </a:r>
            <a:r>
              <a:rPr lang="en-US" altLang="zh-CN" sz="1600" b="1" dirty="0"/>
              <a:t>Prepreg</a:t>
            </a:r>
            <a:r>
              <a:rPr lang="zh-CN" altLang="en-US" sz="1600" b="1" dirty="0"/>
              <a:t>取代原来绝缘用的</a:t>
            </a:r>
            <a:r>
              <a:rPr lang="en-US" altLang="zh-CN" sz="1600" b="1" dirty="0" err="1"/>
              <a:t>Kapton</a:t>
            </a:r>
            <a:r>
              <a:rPr lang="zh-CN" altLang="en-US" sz="1600" b="1" dirty="0"/>
              <a:t>，防止小孔刻蚀时化学溶液穿过</a:t>
            </a:r>
            <a:r>
              <a:rPr lang="en-US" altLang="zh-CN" sz="1600" b="1" dirty="0"/>
              <a:t>DLC</a:t>
            </a:r>
            <a:r>
              <a:rPr lang="zh-CN" altLang="en-US" sz="1600" b="1" dirty="0"/>
              <a:t>腐蚀到绝缘层。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7758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542242" y="1533857"/>
            <a:ext cx="3267101" cy="1266111"/>
            <a:chOff x="8244089" y="4163631"/>
            <a:chExt cx="3000495" cy="15709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20" y="4163631"/>
              <a:ext cx="2969264" cy="1570913"/>
            </a:xfrm>
            <a:prstGeom prst="rect">
              <a:avLst/>
            </a:prstGeom>
          </p:spPr>
        </p:pic>
        <p:cxnSp>
          <p:nvCxnSpPr>
            <p:cNvPr id="23" name="直接箭头连接符 22"/>
            <p:cNvCxnSpPr/>
            <p:nvPr/>
          </p:nvCxnSpPr>
          <p:spPr>
            <a:xfrm>
              <a:off x="8924544" y="4828032"/>
              <a:ext cx="347472" cy="2468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244089" y="5074792"/>
              <a:ext cx="1124713" cy="32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Prepreg</a:t>
              </a:r>
              <a:endParaRPr lang="zh-CN" altLang="en-US" sz="1100" b="1" dirty="0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21" y="1403500"/>
            <a:ext cx="5148388" cy="3117042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 flipH="1" flipV="1">
            <a:off x="10909356" y="3115831"/>
            <a:ext cx="224249" cy="39631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32" idx="0"/>
          </p:cNvCxnSpPr>
          <p:nvPr/>
        </p:nvCxnSpPr>
        <p:spPr>
          <a:xfrm flipH="1" flipV="1">
            <a:off x="9636559" y="3202962"/>
            <a:ext cx="630438" cy="7188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33" idx="0"/>
          </p:cNvCxnSpPr>
          <p:nvPr/>
        </p:nvCxnSpPr>
        <p:spPr>
          <a:xfrm flipH="1" flipV="1">
            <a:off x="8898146" y="3442337"/>
            <a:ext cx="723330" cy="7516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0102177" y="3472990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>
                <a:solidFill>
                  <a:srgbClr val="0000FF"/>
                </a:solidFill>
              </a:rPr>
              <a:t>μ</a:t>
            </a:r>
            <a:r>
              <a:rPr lang="en-US" altLang="zh-CN" b="1" dirty="0" err="1">
                <a:solidFill>
                  <a:srgbClr val="0000FF"/>
                </a:solidFill>
              </a:rPr>
              <a:t>RWELL+Readout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75030" y="3921849"/>
            <a:ext cx="78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Frame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310333" y="41939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Drift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97580" y="4466103"/>
            <a:ext cx="99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Window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35" name="直接箭头连接符 34"/>
          <p:cNvCxnSpPr>
            <a:stCxn id="34" idx="0"/>
          </p:cNvCxnSpPr>
          <p:nvPr/>
        </p:nvCxnSpPr>
        <p:spPr>
          <a:xfrm flipH="1" flipV="1">
            <a:off x="8353494" y="3771816"/>
            <a:ext cx="640152" cy="6942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6" y="2811331"/>
            <a:ext cx="4095990" cy="330954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51737" y="6367787"/>
            <a:ext cx="237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Resistive Layer Contact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53156" y="6367787"/>
            <a:ext cx="14098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Drift Contact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72654" y="6518786"/>
            <a:ext cx="202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Top Copper contact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21" y="4826450"/>
            <a:ext cx="3717814" cy="1885875"/>
          </a:xfrm>
          <a:prstGeom prst="rect">
            <a:avLst/>
          </a:prstGeom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57552" y="398585"/>
            <a:ext cx="10551804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</a:t>
            </a:r>
            <a:r>
              <a:rPr lang="en-US" altLang="zh-CN" sz="3600" b="1" dirty="0"/>
              <a:t>V1</a:t>
            </a:r>
            <a:r>
              <a:rPr lang="zh-CN" altLang="en-US" sz="3600" b="1" dirty="0"/>
              <a:t>版 </a:t>
            </a:r>
            <a:r>
              <a:rPr lang="en-US" altLang="zh-CN" sz="3600" b="1" dirty="0"/>
              <a:t>—</a:t>
            </a:r>
            <a:r>
              <a:rPr lang="zh-CN" altLang="en-US" sz="3600" b="1" dirty="0"/>
              <a:t> 设计 </a:t>
            </a:r>
            <a:r>
              <a:rPr lang="en-US" altLang="zh-CN" sz="3600" b="1" dirty="0"/>
              <a:t>(1D Readout)</a:t>
            </a:r>
            <a:endParaRPr lang="ru-RU" altLang="zh-CN" sz="3600" b="1" i="1" dirty="0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4156985" y="5340868"/>
            <a:ext cx="661744" cy="10869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382444" y="5439508"/>
            <a:ext cx="312834" cy="121144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1745333" y="5439508"/>
            <a:ext cx="853669" cy="102683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5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38123" y="2074303"/>
            <a:ext cx="4405453" cy="798835"/>
            <a:chOff x="770264" y="701862"/>
            <a:chExt cx="7056784" cy="1584176"/>
          </a:xfrm>
        </p:grpSpPr>
        <p:sp>
          <p:nvSpPr>
            <p:cNvPr id="6" name="Rectangle 11"/>
            <p:cNvSpPr/>
            <p:nvPr/>
          </p:nvSpPr>
          <p:spPr>
            <a:xfrm>
              <a:off x="770264" y="1133910"/>
              <a:ext cx="3554764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770264" y="2214030"/>
              <a:ext cx="3554764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97024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268621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5"/>
            <p:cNvSpPr/>
            <p:nvPr/>
          </p:nvSpPr>
          <p:spPr>
            <a:xfrm>
              <a:off x="4226648" y="1133910"/>
              <a:ext cx="3600400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6"/>
            <p:cNvSpPr/>
            <p:nvPr/>
          </p:nvSpPr>
          <p:spPr>
            <a:xfrm>
              <a:off x="4226648" y="2214030"/>
              <a:ext cx="3600400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7"/>
            <p:cNvSpPr/>
            <p:nvPr/>
          </p:nvSpPr>
          <p:spPr>
            <a:xfrm>
              <a:off x="447226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8"/>
            <p:cNvSpPr/>
            <p:nvPr/>
          </p:nvSpPr>
          <p:spPr>
            <a:xfrm>
              <a:off x="618823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31"/>
            <p:cNvSpPr/>
            <p:nvPr/>
          </p:nvSpPr>
          <p:spPr>
            <a:xfrm>
              <a:off x="77026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32"/>
            <p:cNvSpPr/>
            <p:nvPr/>
          </p:nvSpPr>
          <p:spPr>
            <a:xfrm>
              <a:off x="77026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34"/>
            <p:cNvSpPr/>
            <p:nvPr/>
          </p:nvSpPr>
          <p:spPr>
            <a:xfrm>
              <a:off x="134632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35"/>
            <p:cNvSpPr/>
            <p:nvPr/>
          </p:nvSpPr>
          <p:spPr>
            <a:xfrm>
              <a:off x="134632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36"/>
            <p:cNvSpPr/>
            <p:nvPr/>
          </p:nvSpPr>
          <p:spPr>
            <a:xfrm>
              <a:off x="1922392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1922392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38"/>
            <p:cNvSpPr/>
            <p:nvPr/>
          </p:nvSpPr>
          <p:spPr>
            <a:xfrm>
              <a:off x="2498456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39"/>
            <p:cNvSpPr/>
            <p:nvPr/>
          </p:nvSpPr>
          <p:spPr>
            <a:xfrm>
              <a:off x="2498456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40"/>
            <p:cNvSpPr/>
            <p:nvPr/>
          </p:nvSpPr>
          <p:spPr>
            <a:xfrm>
              <a:off x="3074520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41"/>
            <p:cNvSpPr/>
            <p:nvPr/>
          </p:nvSpPr>
          <p:spPr>
            <a:xfrm>
              <a:off x="3074520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42"/>
            <p:cNvSpPr/>
            <p:nvPr/>
          </p:nvSpPr>
          <p:spPr>
            <a:xfrm>
              <a:off x="365058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43"/>
            <p:cNvSpPr/>
            <p:nvPr/>
          </p:nvSpPr>
          <p:spPr>
            <a:xfrm>
              <a:off x="365058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44"/>
            <p:cNvSpPr/>
            <p:nvPr/>
          </p:nvSpPr>
          <p:spPr>
            <a:xfrm>
              <a:off x="422664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45"/>
            <p:cNvSpPr/>
            <p:nvPr/>
          </p:nvSpPr>
          <p:spPr>
            <a:xfrm>
              <a:off x="422664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46"/>
            <p:cNvSpPr/>
            <p:nvPr/>
          </p:nvSpPr>
          <p:spPr>
            <a:xfrm>
              <a:off x="4802712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47"/>
            <p:cNvSpPr/>
            <p:nvPr/>
          </p:nvSpPr>
          <p:spPr>
            <a:xfrm>
              <a:off x="4802712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48"/>
            <p:cNvSpPr/>
            <p:nvPr/>
          </p:nvSpPr>
          <p:spPr>
            <a:xfrm>
              <a:off x="5378776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49"/>
            <p:cNvSpPr/>
            <p:nvPr/>
          </p:nvSpPr>
          <p:spPr>
            <a:xfrm>
              <a:off x="5378776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50"/>
            <p:cNvSpPr/>
            <p:nvPr/>
          </p:nvSpPr>
          <p:spPr>
            <a:xfrm>
              <a:off x="5954840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51"/>
            <p:cNvSpPr/>
            <p:nvPr/>
          </p:nvSpPr>
          <p:spPr>
            <a:xfrm>
              <a:off x="5954840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52"/>
            <p:cNvSpPr/>
            <p:nvPr/>
          </p:nvSpPr>
          <p:spPr>
            <a:xfrm>
              <a:off x="653090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53"/>
            <p:cNvSpPr/>
            <p:nvPr/>
          </p:nvSpPr>
          <p:spPr>
            <a:xfrm>
              <a:off x="653090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54"/>
            <p:cNvSpPr/>
            <p:nvPr/>
          </p:nvSpPr>
          <p:spPr>
            <a:xfrm>
              <a:off x="710696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55"/>
            <p:cNvSpPr/>
            <p:nvPr/>
          </p:nvSpPr>
          <p:spPr>
            <a:xfrm>
              <a:off x="710696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56"/>
            <p:cNvSpPr/>
            <p:nvPr/>
          </p:nvSpPr>
          <p:spPr>
            <a:xfrm>
              <a:off x="7683032" y="701862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57"/>
            <p:cNvSpPr/>
            <p:nvPr/>
          </p:nvSpPr>
          <p:spPr>
            <a:xfrm>
              <a:off x="7683032" y="773870"/>
              <a:ext cx="144016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3"/>
            <p:cNvSpPr/>
            <p:nvPr/>
          </p:nvSpPr>
          <p:spPr>
            <a:xfrm>
              <a:off x="770264" y="1133911"/>
              <a:ext cx="7056784" cy="720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1683" y="2068581"/>
            <a:ext cx="4405453" cy="804557"/>
            <a:chOff x="971600" y="2924944"/>
            <a:chExt cx="7056784" cy="1584176"/>
          </a:xfrm>
        </p:grpSpPr>
        <p:sp>
          <p:nvSpPr>
            <p:cNvPr id="71" name="Rectangle 11"/>
            <p:cNvSpPr/>
            <p:nvPr/>
          </p:nvSpPr>
          <p:spPr>
            <a:xfrm>
              <a:off x="971600" y="3356992"/>
              <a:ext cx="3554764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2" name="Rectangle 12"/>
            <p:cNvSpPr/>
            <p:nvPr/>
          </p:nvSpPr>
          <p:spPr>
            <a:xfrm>
              <a:off x="971600" y="4437112"/>
              <a:ext cx="3554764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3" name="Rectangle 13"/>
            <p:cNvSpPr/>
            <p:nvPr/>
          </p:nvSpPr>
          <p:spPr>
            <a:xfrm>
              <a:off x="117158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4" name="Rectangle 14"/>
            <p:cNvSpPr/>
            <p:nvPr/>
          </p:nvSpPr>
          <p:spPr>
            <a:xfrm>
              <a:off x="288755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5" name="Rectangle 15"/>
            <p:cNvSpPr/>
            <p:nvPr/>
          </p:nvSpPr>
          <p:spPr>
            <a:xfrm>
              <a:off x="4427984" y="3356992"/>
              <a:ext cx="3600400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6" name="Rectangle 16"/>
            <p:cNvSpPr/>
            <p:nvPr/>
          </p:nvSpPr>
          <p:spPr>
            <a:xfrm>
              <a:off x="4427984" y="4437112"/>
              <a:ext cx="3600400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7" name="Rectangle 17"/>
            <p:cNvSpPr/>
            <p:nvPr/>
          </p:nvSpPr>
          <p:spPr>
            <a:xfrm>
              <a:off x="467360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8" name="Rectangle 18"/>
            <p:cNvSpPr/>
            <p:nvPr/>
          </p:nvSpPr>
          <p:spPr>
            <a:xfrm>
              <a:off x="638957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9" name="Rectangle 31"/>
            <p:cNvSpPr/>
            <p:nvPr/>
          </p:nvSpPr>
          <p:spPr>
            <a:xfrm>
              <a:off x="97160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0" name="Rectangle 32"/>
            <p:cNvSpPr/>
            <p:nvPr/>
          </p:nvSpPr>
          <p:spPr>
            <a:xfrm>
              <a:off x="971600" y="2996952"/>
              <a:ext cx="7056784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1" name="Rectangle 34"/>
            <p:cNvSpPr/>
            <p:nvPr/>
          </p:nvSpPr>
          <p:spPr>
            <a:xfrm>
              <a:off x="154766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2" name="Rectangle 36"/>
            <p:cNvSpPr/>
            <p:nvPr/>
          </p:nvSpPr>
          <p:spPr>
            <a:xfrm>
              <a:off x="2123728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3" name="Rectangle 38"/>
            <p:cNvSpPr/>
            <p:nvPr/>
          </p:nvSpPr>
          <p:spPr>
            <a:xfrm>
              <a:off x="2699792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4" name="Rectangle 40"/>
            <p:cNvSpPr/>
            <p:nvPr/>
          </p:nvSpPr>
          <p:spPr>
            <a:xfrm>
              <a:off x="3275856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5" name="Rectangle 42"/>
            <p:cNvSpPr/>
            <p:nvPr/>
          </p:nvSpPr>
          <p:spPr>
            <a:xfrm>
              <a:off x="385192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6" name="Rectangle 44"/>
            <p:cNvSpPr/>
            <p:nvPr/>
          </p:nvSpPr>
          <p:spPr>
            <a:xfrm>
              <a:off x="442798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7" name="Rectangle 46"/>
            <p:cNvSpPr/>
            <p:nvPr/>
          </p:nvSpPr>
          <p:spPr>
            <a:xfrm>
              <a:off x="5004048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8" name="Rectangle 48"/>
            <p:cNvSpPr/>
            <p:nvPr/>
          </p:nvSpPr>
          <p:spPr>
            <a:xfrm>
              <a:off x="5580112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9" name="Rectangle 50"/>
            <p:cNvSpPr/>
            <p:nvPr/>
          </p:nvSpPr>
          <p:spPr>
            <a:xfrm>
              <a:off x="6156176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0" name="Rectangle 52"/>
            <p:cNvSpPr/>
            <p:nvPr/>
          </p:nvSpPr>
          <p:spPr>
            <a:xfrm>
              <a:off x="673224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1" name="Rectangle 54"/>
            <p:cNvSpPr/>
            <p:nvPr/>
          </p:nvSpPr>
          <p:spPr>
            <a:xfrm>
              <a:off x="730830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2" name="Rectangle 56"/>
            <p:cNvSpPr/>
            <p:nvPr/>
          </p:nvSpPr>
          <p:spPr>
            <a:xfrm>
              <a:off x="7884368" y="292494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3" name="Rectangle 33"/>
            <p:cNvSpPr/>
            <p:nvPr/>
          </p:nvSpPr>
          <p:spPr>
            <a:xfrm>
              <a:off x="971600" y="3356993"/>
              <a:ext cx="7056784" cy="720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" y="3149255"/>
            <a:ext cx="2094944" cy="3142417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3" y="3149255"/>
            <a:ext cx="2094945" cy="3142417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69749" y="3670934"/>
            <a:ext cx="3148585" cy="2099057"/>
          </a:xfrm>
          <a:prstGeom prst="rect">
            <a:avLst/>
          </a:prstGeom>
        </p:spPr>
      </p:pic>
      <p:sp>
        <p:nvSpPr>
          <p:cNvPr id="98" name="TextBox 1"/>
          <p:cNvSpPr txBox="1">
            <a:spLocks noChangeArrowheads="1"/>
          </p:cNvSpPr>
          <p:nvPr/>
        </p:nvSpPr>
        <p:spPr bwMode="auto">
          <a:xfrm>
            <a:off x="740184" y="6368085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刻蚀速度标定</a:t>
            </a:r>
          </a:p>
        </p:txBody>
      </p:sp>
      <p:sp>
        <p:nvSpPr>
          <p:cNvPr id="100" name="TextBox 1"/>
          <p:cNvSpPr txBox="1">
            <a:spLocks noChangeArrowheads="1"/>
          </p:cNvSpPr>
          <p:nvPr/>
        </p:nvSpPr>
        <p:spPr bwMode="auto">
          <a:xfrm>
            <a:off x="2964999" y="6327263"/>
            <a:ext cx="107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err="1"/>
              <a:t>Kapton</a:t>
            </a:r>
            <a:r>
              <a:rPr lang="zh-CN" altLang="en-US" sz="1400" b="1" dirty="0"/>
              <a:t>刻蚀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52" y="4686877"/>
            <a:ext cx="2398393" cy="1598928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26" y="4686876"/>
            <a:ext cx="2407192" cy="1604795"/>
          </a:xfrm>
          <a:prstGeom prst="rect">
            <a:avLst/>
          </a:prstGeom>
        </p:spPr>
      </p:pic>
      <p:sp>
        <p:nvSpPr>
          <p:cNvPr id="103" name="TextBox 1"/>
          <p:cNvSpPr txBox="1">
            <a:spLocks noChangeArrowheads="1"/>
          </p:cNvSpPr>
          <p:nvPr/>
        </p:nvSpPr>
        <p:spPr bwMode="auto">
          <a:xfrm>
            <a:off x="5400042" y="6368084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肥皂水清洗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7641690" y="63680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刻蚀结果检测</a:t>
            </a:r>
          </a:p>
        </p:txBody>
      </p:sp>
      <p:sp>
        <p:nvSpPr>
          <p:cNvPr id="105" name="TextBox 1"/>
          <p:cNvSpPr txBox="1">
            <a:spLocks noChangeArrowheads="1"/>
          </p:cNvSpPr>
          <p:nvPr/>
        </p:nvSpPr>
        <p:spPr bwMode="auto">
          <a:xfrm>
            <a:off x="10252098" y="636808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清水冲洗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626083" y="1448529"/>
            <a:ext cx="45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 Patterning +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Etching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416951" y="2388565"/>
            <a:ext cx="1065439" cy="289832"/>
          </a:xfrm>
          <a:prstGeom prst="rightArrow">
            <a:avLst>
              <a:gd name="adj1" fmla="val 50000"/>
              <a:gd name="adj2" fmla="val 12183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右箭头 4"/>
          <p:cNvSpPr/>
          <p:nvPr/>
        </p:nvSpPr>
        <p:spPr>
          <a:xfrm flipH="1">
            <a:off x="4934045" y="3785180"/>
            <a:ext cx="3754299" cy="786695"/>
          </a:xfrm>
          <a:prstGeom prst="bentArrow">
            <a:avLst>
              <a:gd name="adj1" fmla="val 22881"/>
              <a:gd name="adj2" fmla="val 27890"/>
              <a:gd name="adj3" fmla="val 50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384088" y="3518232"/>
            <a:ext cx="301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刻蚀不够的话需要继续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探测器的制作（</a:t>
            </a:r>
            <a:r>
              <a:rPr lang="en-US" altLang="zh-CN" sz="3600" b="1" dirty="0"/>
              <a:t>I</a:t>
            </a:r>
            <a:r>
              <a:rPr lang="zh-CN" altLang="en-US" sz="3600" b="1" dirty="0"/>
              <a:t>）</a:t>
            </a:r>
            <a:endParaRPr lang="ru-RU" altLang="zh-CN" sz="3600" b="1" i="1" dirty="0"/>
          </a:p>
        </p:txBody>
      </p:sp>
    </p:spTree>
    <p:extLst>
      <p:ext uri="{BB962C8B-B14F-4D97-AF65-F5344CB8AC3E}">
        <p14:creationId xmlns:p14="http://schemas.microsoft.com/office/powerpoint/2010/main" val="7241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51" y="1864492"/>
            <a:ext cx="3213407" cy="214227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90" y="1864492"/>
            <a:ext cx="3204566" cy="21363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07" y="4332862"/>
            <a:ext cx="3216149" cy="21441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8" y="4332862"/>
            <a:ext cx="3216151" cy="21441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1" y="1864492"/>
            <a:ext cx="3216151" cy="214410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68" y="4333905"/>
            <a:ext cx="3214586" cy="2143057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1558858" y="4017360"/>
            <a:ext cx="992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掩膜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光刻</a:t>
            </a: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8954239" y="4017360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移除光阻材料</a:t>
            </a: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5544990" y="4017361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铜刻蚀</a:t>
            </a:r>
          </a:p>
        </p:txBody>
      </p:sp>
      <p:sp>
        <p:nvSpPr>
          <p:cNvPr id="60" name="右弧形箭头 59"/>
          <p:cNvSpPr/>
          <p:nvPr/>
        </p:nvSpPr>
        <p:spPr>
          <a:xfrm>
            <a:off x="11326668" y="3545582"/>
            <a:ext cx="633369" cy="12780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9234332" y="645558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清洗</a:t>
            </a: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5643298" y="645558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干燥</a:t>
            </a: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1189403" y="6455965"/>
            <a:ext cx="2339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阻性电极与电压输入点连接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254133" y="1393425"/>
            <a:ext cx="51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etching + Resistive layer connecting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57552" y="398585"/>
            <a:ext cx="8731739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/>
              <a:t>单气隙阻性</a:t>
            </a:r>
            <a:r>
              <a:rPr lang="en-US" altLang="zh-CN" sz="3600" b="1" dirty="0"/>
              <a:t>GEM</a:t>
            </a:r>
            <a:r>
              <a:rPr lang="zh-CN" altLang="en-US" sz="3600" b="1" dirty="0"/>
              <a:t>探测器的制作（</a:t>
            </a:r>
            <a:r>
              <a:rPr lang="en-US" altLang="zh-CN" sz="3600" b="1" dirty="0"/>
              <a:t>II</a:t>
            </a:r>
            <a:r>
              <a:rPr lang="zh-CN" altLang="en-US" sz="3600" b="1" dirty="0"/>
              <a:t>）</a:t>
            </a:r>
            <a:endParaRPr lang="en-HK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27086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1295</Words>
  <Application>Microsoft Macintosh PowerPoint</Application>
  <PresentationFormat>Widescreen</PresentationFormat>
  <Paragraphs>199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NimbusSanL-Bold</vt:lpstr>
      <vt:lpstr>宋体</vt:lpstr>
      <vt:lpstr>Arial</vt:lpstr>
      <vt:lpstr>Calibri</vt:lpstr>
      <vt:lpstr>Calibri Light</vt:lpstr>
      <vt:lpstr>Monotype Corsiva</vt:lpstr>
      <vt:lpstr>Tahoma</vt:lpstr>
      <vt:lpstr>Times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 Zhou</dc:creator>
  <cp:lastModifiedBy>Microsoft Office User</cp:lastModifiedBy>
  <cp:revision>241</cp:revision>
  <dcterms:created xsi:type="dcterms:W3CDTF">2016-09-22T06:01:20Z</dcterms:created>
  <dcterms:modified xsi:type="dcterms:W3CDTF">2018-06-27T11:15:09Z</dcterms:modified>
</cp:coreProperties>
</file>